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g" ContentType="vide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978" r:id="rId3"/>
    <p:sldId id="1008" r:id="rId4"/>
    <p:sldId id="1023" r:id="rId5"/>
    <p:sldId id="990" r:id="rId6"/>
    <p:sldId id="996" r:id="rId7"/>
    <p:sldId id="1009" r:id="rId8"/>
    <p:sldId id="1010" r:id="rId9"/>
    <p:sldId id="1015" r:id="rId10"/>
    <p:sldId id="974" r:id="rId11"/>
    <p:sldId id="1016" r:id="rId12"/>
    <p:sldId id="1017" r:id="rId13"/>
    <p:sldId id="737" r:id="rId14"/>
    <p:sldId id="1019" r:id="rId15"/>
    <p:sldId id="981" r:id="rId16"/>
    <p:sldId id="987" r:id="rId17"/>
    <p:sldId id="998" r:id="rId18"/>
    <p:sldId id="967" r:id="rId19"/>
    <p:sldId id="982" r:id="rId20"/>
    <p:sldId id="985" r:id="rId21"/>
    <p:sldId id="983" r:id="rId22"/>
    <p:sldId id="960" r:id="rId23"/>
    <p:sldId id="1022" r:id="rId24"/>
    <p:sldId id="1000" r:id="rId25"/>
    <p:sldId id="1024" r:id="rId26"/>
    <p:sldId id="1027" r:id="rId27"/>
    <p:sldId id="999" r:id="rId28"/>
    <p:sldId id="1029" r:id="rId29"/>
    <p:sldId id="1030" r:id="rId30"/>
    <p:sldId id="1031" r:id="rId31"/>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FF"/>
    <a:srgbClr val="DBE4F4"/>
    <a:srgbClr val="103B7E"/>
    <a:srgbClr val="BA56FF"/>
    <a:srgbClr val="D10D2B"/>
    <a:srgbClr val="0091DE"/>
    <a:srgbClr val="33A9D1"/>
    <a:srgbClr val="DFB391"/>
    <a:srgbClr val="CAA181"/>
    <a:srgbClr val="F3D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54"/>
    <p:restoredTop sz="96405"/>
  </p:normalViewPr>
  <p:slideViewPr>
    <p:cSldViewPr snapToGrid="0" snapToObjects="1">
      <p:cViewPr varScale="1">
        <p:scale>
          <a:sx n="103" d="100"/>
          <a:sy n="103" d="100"/>
        </p:scale>
        <p:origin x="200" y="7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D4084-3356-5F4F-9C13-310580D26367}" type="datetimeFigureOut">
              <a:rPr lang="en-US" smtClean="0"/>
              <a:t>3/9/26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0F3DB-976C-CD4A-AFA0-E702C6AE2A2F}" type="slidenum">
              <a:rPr lang="en-US" smtClean="0"/>
              <a:t>‹#›</a:t>
            </a:fld>
            <a:endParaRPr lang="en-US"/>
          </a:p>
        </p:txBody>
      </p:sp>
    </p:spTree>
    <p:extLst>
      <p:ext uri="{BB962C8B-B14F-4D97-AF65-F5344CB8AC3E}">
        <p14:creationId xmlns:p14="http://schemas.microsoft.com/office/powerpoint/2010/main" val="412239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Immagine 7" descr="Immagine che contiene schermata, grafica, Elementi grafici, pixel&#10;&#10;Descrizione generata automaticamente">
            <a:extLst>
              <a:ext uri="{FF2B5EF4-FFF2-40B4-BE49-F238E27FC236}">
                <a16:creationId xmlns:a16="http://schemas.microsoft.com/office/drawing/2014/main" id="{B9C03AEB-64D0-265E-7E5E-0A51C61047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5689" y="89698"/>
            <a:ext cx="1145455" cy="360000"/>
          </a:xfrm>
          <a:prstGeom prst="rect">
            <a:avLst/>
          </a:prstGeom>
        </p:spPr>
      </p:pic>
      <p:pic>
        <p:nvPicPr>
          <p:cNvPr id="3" name="Immagine 8" descr="Immagine che contiene Elementi grafici, Carattere, grafica, schermata&#10;&#10;Descrizione generata automaticamente">
            <a:extLst>
              <a:ext uri="{FF2B5EF4-FFF2-40B4-BE49-F238E27FC236}">
                <a16:creationId xmlns:a16="http://schemas.microsoft.com/office/drawing/2014/main" id="{68CE71C0-C1E4-B226-6B78-7BC1B642C7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7356" y="97650"/>
            <a:ext cx="1267198" cy="360000"/>
          </a:xfrm>
          <a:prstGeom prst="rect">
            <a:avLst/>
          </a:prstGeom>
        </p:spPr>
      </p:pic>
      <p:pic>
        <p:nvPicPr>
          <p:cNvPr id="4" name="Immagine 9" descr="Immagine che contiene schermata, Carattere, Blu elettrico, Blu intenso&#10;&#10;Descrizione generata automaticamente">
            <a:extLst>
              <a:ext uri="{FF2B5EF4-FFF2-40B4-BE49-F238E27FC236}">
                <a16:creationId xmlns:a16="http://schemas.microsoft.com/office/drawing/2014/main" id="{2185709C-ADBA-8E8C-6400-12A1BE4A1E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5820" y="95969"/>
            <a:ext cx="1396955" cy="360000"/>
          </a:xfrm>
          <a:prstGeom prst="rect">
            <a:avLst/>
          </a:prstGeom>
        </p:spPr>
      </p:pic>
      <p:pic>
        <p:nvPicPr>
          <p:cNvPr id="5" name="Immagine 2" descr="Immagine che contiene testo, Carattere, Elementi grafici, logo&#10;&#10;Descrizione generata automaticamente">
            <a:extLst>
              <a:ext uri="{FF2B5EF4-FFF2-40B4-BE49-F238E27FC236}">
                <a16:creationId xmlns:a16="http://schemas.microsoft.com/office/drawing/2014/main" id="{747B9DFB-1FD1-AD51-1BB1-4E4A4EE1A5F9}"/>
              </a:ext>
            </a:extLst>
          </p:cNvPr>
          <p:cNvPicPr>
            <a:picLocks noChangeAspect="1"/>
          </p:cNvPicPr>
          <p:nvPr userDrawn="1"/>
        </p:nvPicPr>
        <p:blipFill>
          <a:blip r:embed="rId5"/>
          <a:stretch>
            <a:fillRect/>
          </a:stretch>
        </p:blipFill>
        <p:spPr>
          <a:xfrm>
            <a:off x="7290498" y="117850"/>
            <a:ext cx="1080510" cy="324000"/>
          </a:xfrm>
          <a:prstGeom prst="rect">
            <a:avLst/>
          </a:prstGeom>
        </p:spPr>
      </p:pic>
      <p:pic>
        <p:nvPicPr>
          <p:cNvPr id="6" name="Picture 5" descr="A blue rectangle with a white logo and a black background&#10;&#10;AI-generated content may be incorrect.">
            <a:extLst>
              <a:ext uri="{FF2B5EF4-FFF2-40B4-BE49-F238E27FC236}">
                <a16:creationId xmlns:a16="http://schemas.microsoft.com/office/drawing/2014/main" id="{C7754DB8-9B24-9D41-FA44-4EF04A4FA59D}"/>
              </a:ext>
            </a:extLst>
          </p:cNvPr>
          <p:cNvPicPr>
            <a:picLocks noChangeAspect="1"/>
          </p:cNvPicPr>
          <p:nvPr userDrawn="1"/>
        </p:nvPicPr>
        <p:blipFill>
          <a:blip r:embed="rId6"/>
          <a:stretch>
            <a:fillRect/>
          </a:stretch>
        </p:blipFill>
        <p:spPr>
          <a:xfrm>
            <a:off x="11084711" y="-11720"/>
            <a:ext cx="1109765" cy="540000"/>
          </a:xfrm>
          <a:prstGeom prst="rect">
            <a:avLst/>
          </a:prstGeom>
          <a:effectLst/>
        </p:spPr>
      </p:pic>
    </p:spTree>
    <p:extLst>
      <p:ext uri="{BB962C8B-B14F-4D97-AF65-F5344CB8AC3E}">
        <p14:creationId xmlns:p14="http://schemas.microsoft.com/office/powerpoint/2010/main" val="2883465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76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Google Shape;19;p4">
            <a:extLst>
              <a:ext uri="{FF2B5EF4-FFF2-40B4-BE49-F238E27FC236}">
                <a16:creationId xmlns:a16="http://schemas.microsoft.com/office/drawing/2014/main" id="{01AA28A4-FCFF-62E5-87DE-DA9221BA714B}"/>
              </a:ext>
            </a:extLst>
          </p:cNvPr>
          <p:cNvSpPr txBox="1">
            <a:spLocks noGrp="1"/>
          </p:cNvSpPr>
          <p:nvPr>
            <p:ph type="sldNum" idx="4"/>
          </p:nvPr>
        </p:nvSpPr>
        <p:spPr>
          <a:xfrm>
            <a:off x="11471832" y="6420187"/>
            <a:ext cx="731600" cy="524800"/>
          </a:xfrm>
          <a:prstGeom prst="rect">
            <a:avLst/>
          </a:prstGeom>
        </p:spPr>
        <p:txBody>
          <a:bodyPr spcFirstLastPara="1" wrap="square" lIns="91425" tIns="91425" rIns="91425" bIns="91425" anchor="ctr" anchorCtr="0">
            <a:normAutofit/>
          </a:bodyPr>
          <a:lstStyle>
            <a:lvl1pPr lvl="0">
              <a:buNone/>
              <a:defRPr>
                <a:solidFill>
                  <a:schemeClr val="bg1"/>
                </a:solidFill>
                <a:latin typeface="Chalkboard" panose="03050602040202020205" pitchFamily="66" charset="77"/>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t" smtClean="0"/>
              <a:pPr algn="r"/>
              <a:t>‹#›</a:t>
            </a:fld>
            <a:endParaRPr lang="it" dirty="0"/>
          </a:p>
        </p:txBody>
      </p:sp>
    </p:spTree>
    <p:extLst>
      <p:ext uri="{BB962C8B-B14F-4D97-AF65-F5344CB8AC3E}">
        <p14:creationId xmlns:p14="http://schemas.microsoft.com/office/powerpoint/2010/main" val="128458994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hyperlink" Target="https://www.google.com/url?sa=i&amp;rct=j&amp;q=&amp;esrc=s&amp;source=images&amp;cd=&amp;ved=2ahUKEwiJ4I3I9ZHlAhUQhxoKHT9sDLwQjRx6BAgBEAQ&amp;url=https%3A%2F%2Fit.wikipedia.org%2Fwiki%2FScuola_Normale_Superiore&amp;psig=AOvVaw0egfC1H8oRMVC7o1-EIKhS&amp;ust=1570804675435167"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65C924-D9F6-E042-8236-D7F3D731C714}"/>
              </a:ext>
            </a:extLst>
          </p:cNvPr>
          <p:cNvPicPr>
            <a:picLocks noChangeAspect="1"/>
          </p:cNvPicPr>
          <p:nvPr userDrawn="1"/>
        </p:nvPicPr>
        <p:blipFill>
          <a:blip r:embed="rId5"/>
          <a:stretch>
            <a:fillRect/>
          </a:stretch>
        </p:blipFill>
        <p:spPr>
          <a:xfrm>
            <a:off x="0" y="6082748"/>
            <a:ext cx="775252" cy="775252"/>
          </a:xfrm>
          <a:prstGeom prst="rect">
            <a:avLst/>
          </a:prstGeom>
        </p:spPr>
      </p:pic>
      <p:sp>
        <p:nvSpPr>
          <p:cNvPr id="13" name="Rectangle 12">
            <a:extLst>
              <a:ext uri="{FF2B5EF4-FFF2-40B4-BE49-F238E27FC236}">
                <a16:creationId xmlns:a16="http://schemas.microsoft.com/office/drawing/2014/main" id="{0E41DCB5-C3D8-D948-9A77-1019FE6812EF}"/>
              </a:ext>
            </a:extLst>
          </p:cNvPr>
          <p:cNvSpPr/>
          <p:nvPr userDrawn="1"/>
        </p:nvSpPr>
        <p:spPr>
          <a:xfrm>
            <a:off x="506627" y="6497236"/>
            <a:ext cx="11685375" cy="370702"/>
          </a:xfrm>
          <a:prstGeom prst="rect">
            <a:avLst/>
          </a:prstGeom>
          <a:gradFill>
            <a:gsLst>
              <a:gs pos="24000">
                <a:srgbClr val="93A7CA">
                  <a:alpha val="48379"/>
                </a:srgbClr>
              </a:gs>
              <a:gs pos="13000">
                <a:schemeClr val="accent1">
                  <a:lumMod val="5000"/>
                  <a:lumOff val="95000"/>
                  <a:alpha val="0"/>
                </a:schemeClr>
              </a:gs>
              <a:gs pos="38000">
                <a:schemeClr val="accent1">
                  <a:lumMod val="75000"/>
                </a:schemeClr>
              </a:gs>
              <a:gs pos="55000">
                <a:schemeClr val="accent1">
                  <a:lumMod val="75000"/>
                </a:schemeClr>
              </a:gs>
              <a:gs pos="87000">
                <a:srgbClr val="019BC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9BA29A3-3BDB-D045-A90F-CD9B8FBB0737}"/>
              </a:ext>
            </a:extLst>
          </p:cNvPr>
          <p:cNvSpPr txBox="1"/>
          <p:nvPr userDrawn="1"/>
        </p:nvSpPr>
        <p:spPr>
          <a:xfrm>
            <a:off x="4035777" y="6488668"/>
            <a:ext cx="8360710" cy="369332"/>
          </a:xfrm>
          <a:prstGeom prst="rect">
            <a:avLst/>
          </a:prstGeom>
          <a:noFill/>
        </p:spPr>
        <p:txBody>
          <a:bodyPr wrap="square" rtlCol="0">
            <a:spAutoFit/>
          </a:bodyPr>
          <a:lstStyle/>
          <a:p>
            <a:r>
              <a:rPr lang="en-US" dirty="0">
                <a:solidFill>
                  <a:schemeClr val="bg1"/>
                </a:solidFill>
                <a:latin typeface="Chalkboard" panose="03050602040202020205" pitchFamily="66" charset="77"/>
              </a:rPr>
              <a:t>Advanced radiotherapies and diagnostic in oncology  Pisa, March 12-13</a:t>
            </a:r>
            <a:r>
              <a:rPr lang="en-US" baseline="30000" dirty="0">
                <a:solidFill>
                  <a:schemeClr val="bg1"/>
                </a:solidFill>
                <a:latin typeface="Chalkboard" panose="03050602040202020205" pitchFamily="66" charset="77"/>
              </a:rPr>
              <a:t>th</a:t>
            </a:r>
            <a:r>
              <a:rPr lang="en-US" dirty="0">
                <a:solidFill>
                  <a:schemeClr val="bg1"/>
                </a:solidFill>
                <a:latin typeface="Chalkboard" panose="03050602040202020205" pitchFamily="66" charset="77"/>
              </a:rPr>
              <a:t> 2026</a:t>
            </a:r>
          </a:p>
        </p:txBody>
      </p:sp>
      <p:pic>
        <p:nvPicPr>
          <p:cNvPr id="3" name="Picture 2">
            <a:extLst>
              <a:ext uri="{FF2B5EF4-FFF2-40B4-BE49-F238E27FC236}">
                <a16:creationId xmlns:a16="http://schemas.microsoft.com/office/drawing/2014/main" id="{B8AEF0BF-C9FF-CEFE-1647-8EF877146523}"/>
              </a:ext>
            </a:extLst>
          </p:cNvPr>
          <p:cNvPicPr>
            <a:picLocks noChangeAspect="1"/>
          </p:cNvPicPr>
          <p:nvPr userDrawn="1"/>
        </p:nvPicPr>
        <p:blipFill>
          <a:blip r:embed="rId6"/>
          <a:stretch>
            <a:fillRect/>
          </a:stretch>
        </p:blipFill>
        <p:spPr>
          <a:xfrm>
            <a:off x="1206465" y="6248246"/>
            <a:ext cx="1286784" cy="561213"/>
          </a:xfrm>
          <a:prstGeom prst="rect">
            <a:avLst/>
          </a:prstGeom>
        </p:spPr>
      </p:pic>
      <p:pic>
        <p:nvPicPr>
          <p:cNvPr id="4" name="Picture 6" descr="Risultati immagini per logo scuola normale superiore">
            <a:hlinkClick r:id="rId7"/>
            <a:extLst>
              <a:ext uri="{FF2B5EF4-FFF2-40B4-BE49-F238E27FC236}">
                <a16:creationId xmlns:a16="http://schemas.microsoft.com/office/drawing/2014/main" id="{5FAF376B-8150-C121-7D5F-8CB2A8CEC65D}"/>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55638"/>
          <a:stretch/>
        </p:blipFill>
        <p:spPr bwMode="auto">
          <a:xfrm>
            <a:off x="786682" y="6189767"/>
            <a:ext cx="419783" cy="56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3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25.jpg"/><Relationship Id="rId3" Type="http://schemas.openxmlformats.org/officeDocument/2006/relationships/image" Target="../media/image10.png"/><Relationship Id="rId21" Type="http://schemas.openxmlformats.org/officeDocument/2006/relationships/image" Target="../media/image28.sv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png"/><Relationship Id="rId25" Type="http://schemas.openxmlformats.org/officeDocument/2006/relationships/image" Target="../media/image8.png"/><Relationship Id="rId2" Type="http://schemas.openxmlformats.org/officeDocument/2006/relationships/image" Target="../media/image9.jp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g"/><Relationship Id="rId24" Type="http://schemas.openxmlformats.org/officeDocument/2006/relationships/image" Target="../media/image31.png"/><Relationship Id="rId5" Type="http://schemas.openxmlformats.org/officeDocument/2006/relationships/image" Target="../media/image12.jp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jpg"/><Relationship Id="rId19" Type="http://schemas.openxmlformats.org/officeDocument/2006/relationships/image" Target="../media/image26.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jpg"/><Relationship Id="rId22" Type="http://schemas.openxmlformats.org/officeDocument/2006/relationships/image" Target="../media/image29.jp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g"/><Relationship Id="rId18" Type="http://schemas.openxmlformats.org/officeDocument/2006/relationships/image" Target="../media/image23.png"/><Relationship Id="rId3" Type="http://schemas.openxmlformats.org/officeDocument/2006/relationships/slideLayout" Target="../slideLayouts/slideLayout2.xml"/><Relationship Id="rId21" Type="http://schemas.openxmlformats.org/officeDocument/2006/relationships/image" Target="../media/image71.jpg"/><Relationship Id="rId7" Type="http://schemas.openxmlformats.org/officeDocument/2006/relationships/image" Target="../media/image12.jpg"/><Relationship Id="rId12" Type="http://schemas.openxmlformats.org/officeDocument/2006/relationships/image" Target="../media/image17.jpg"/><Relationship Id="rId17" Type="http://schemas.openxmlformats.org/officeDocument/2006/relationships/image" Target="../media/image22.png"/><Relationship Id="rId25" Type="http://schemas.openxmlformats.org/officeDocument/2006/relationships/image" Target="../media/image75.png"/><Relationship Id="rId2" Type="http://schemas.openxmlformats.org/officeDocument/2006/relationships/video" Target="../media/media1.mov"/><Relationship Id="rId16" Type="http://schemas.openxmlformats.org/officeDocument/2006/relationships/image" Target="../media/image21.jpg"/><Relationship Id="rId20" Type="http://schemas.openxmlformats.org/officeDocument/2006/relationships/image" Target="../media/image62.png"/><Relationship Id="rId1" Type="http://schemas.microsoft.com/office/2007/relationships/media" Target="../media/media1.mov"/><Relationship Id="rId6" Type="http://schemas.openxmlformats.org/officeDocument/2006/relationships/image" Target="../media/image11.jpg"/><Relationship Id="rId11" Type="http://schemas.openxmlformats.org/officeDocument/2006/relationships/image" Target="../media/image16.png"/><Relationship Id="rId24" Type="http://schemas.openxmlformats.org/officeDocument/2006/relationships/image" Target="../media/image74.jpg"/><Relationship Id="rId5" Type="http://schemas.openxmlformats.org/officeDocument/2006/relationships/image" Target="../media/image10.png"/><Relationship Id="rId15" Type="http://schemas.openxmlformats.org/officeDocument/2006/relationships/image" Target="../media/image20.jpg"/><Relationship Id="rId23" Type="http://schemas.openxmlformats.org/officeDocument/2006/relationships/image" Target="../media/image73.jpg"/><Relationship Id="rId10" Type="http://schemas.openxmlformats.org/officeDocument/2006/relationships/image" Target="../media/image15.jpg"/><Relationship Id="rId19" Type="http://schemas.openxmlformats.org/officeDocument/2006/relationships/image" Target="../media/image60.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9.jpg"/><Relationship Id="rId22"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g"/><Relationship Id="rId18" Type="http://schemas.openxmlformats.org/officeDocument/2006/relationships/image" Target="../media/image23.png"/><Relationship Id="rId3" Type="http://schemas.openxmlformats.org/officeDocument/2006/relationships/slideLayout" Target="../slideLayouts/slideLayout2.xml"/><Relationship Id="rId21" Type="http://schemas.openxmlformats.org/officeDocument/2006/relationships/image" Target="../media/image76.png"/><Relationship Id="rId7" Type="http://schemas.openxmlformats.org/officeDocument/2006/relationships/image" Target="../media/image12.jpg"/><Relationship Id="rId12" Type="http://schemas.openxmlformats.org/officeDocument/2006/relationships/image" Target="../media/image17.jpg"/><Relationship Id="rId17" Type="http://schemas.openxmlformats.org/officeDocument/2006/relationships/image" Target="../media/image22.png"/><Relationship Id="rId2" Type="http://schemas.openxmlformats.org/officeDocument/2006/relationships/video" Target="../media/media1.mov"/><Relationship Id="rId16" Type="http://schemas.openxmlformats.org/officeDocument/2006/relationships/image" Target="../media/image21.jpg"/><Relationship Id="rId20" Type="http://schemas.openxmlformats.org/officeDocument/2006/relationships/image" Target="../media/image62.png"/><Relationship Id="rId1" Type="http://schemas.microsoft.com/office/2007/relationships/media" Target="../media/media1.mov"/><Relationship Id="rId6" Type="http://schemas.openxmlformats.org/officeDocument/2006/relationships/image" Target="../media/image11.jpg"/><Relationship Id="rId11" Type="http://schemas.openxmlformats.org/officeDocument/2006/relationships/image" Target="../media/image16.png"/><Relationship Id="rId24" Type="http://schemas.openxmlformats.org/officeDocument/2006/relationships/image" Target="../media/image75.png"/><Relationship Id="rId5" Type="http://schemas.openxmlformats.org/officeDocument/2006/relationships/image" Target="../media/image10.png"/><Relationship Id="rId15" Type="http://schemas.openxmlformats.org/officeDocument/2006/relationships/image" Target="../media/image20.jpg"/><Relationship Id="rId23" Type="http://schemas.openxmlformats.org/officeDocument/2006/relationships/image" Target="../media/image74.jpg"/><Relationship Id="rId10" Type="http://schemas.openxmlformats.org/officeDocument/2006/relationships/image" Target="../media/image15.jpg"/><Relationship Id="rId19" Type="http://schemas.openxmlformats.org/officeDocument/2006/relationships/image" Target="../media/image60.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9.jpg"/><Relationship Id="rId22"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3.xml"/><Relationship Id="rId6" Type="http://schemas.openxmlformats.org/officeDocument/2006/relationships/image" Target="../media/image137.png"/><Relationship Id="rId10" Type="http://schemas.openxmlformats.org/officeDocument/2006/relationships/image" Target="../media/image76.png"/><Relationship Id="rId4" Type="http://schemas.openxmlformats.org/officeDocument/2006/relationships/image" Target="../media/image104.png"/><Relationship Id="rId9" Type="http://schemas.openxmlformats.org/officeDocument/2006/relationships/image" Target="../media/image970.png"/></Relationships>
</file>

<file path=ppt/slides/_rels/slide13.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990.png"/><Relationship Id="rId18" Type="http://schemas.openxmlformats.org/officeDocument/2006/relationships/image" Target="../media/image76.png"/><Relationship Id="rId7" Type="http://schemas.openxmlformats.org/officeDocument/2006/relationships/image" Target="../media/image143.png"/><Relationship Id="rId12" Type="http://schemas.openxmlformats.org/officeDocument/2006/relationships/image" Target="../media/image980.png"/><Relationship Id="rId17" Type="http://schemas.openxmlformats.org/officeDocument/2006/relationships/image" Target="../media/image1000.png"/><Relationship Id="rId16"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6.png"/><Relationship Id="rId15" Type="http://schemas.openxmlformats.org/officeDocument/2006/relationships/image" Target="../media/image138.png"/><Relationship Id="rId9" Type="http://schemas.openxmlformats.org/officeDocument/2006/relationships/image" Target="../media/image145.png"/><Relationship Id="rId14" Type="http://schemas.openxmlformats.org/officeDocument/2006/relationships/image" Target="../media/image137.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69.png"/><Relationship Id="rId3" Type="http://schemas.openxmlformats.org/officeDocument/2006/relationships/image" Target="../media/image60.jpg"/><Relationship Id="rId7" Type="http://schemas.openxmlformats.org/officeDocument/2006/relationships/image" Target="../media/image14.jpg"/><Relationship Id="rId12" Type="http://schemas.openxmlformats.org/officeDocument/2006/relationships/image" Target="../media/image21.jpg"/><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70.png"/><Relationship Id="rId5" Type="http://schemas.openxmlformats.org/officeDocument/2006/relationships/image" Target="../media/image9.jpg"/><Relationship Id="rId10" Type="http://schemas.openxmlformats.org/officeDocument/2006/relationships/image" Target="../media/image58.jpg"/><Relationship Id="rId4" Type="http://schemas.openxmlformats.org/officeDocument/2006/relationships/image" Target="../media/image62.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62.png"/><Relationship Id="rId7" Type="http://schemas.openxmlformats.org/officeDocument/2006/relationships/image" Target="../media/image16.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69.png"/><Relationship Id="rId5" Type="http://schemas.openxmlformats.org/officeDocument/2006/relationships/image" Target="../media/image11.jpg"/><Relationship Id="rId10" Type="http://schemas.openxmlformats.org/officeDocument/2006/relationships/image" Target="../media/image77.png"/><Relationship Id="rId4" Type="http://schemas.openxmlformats.org/officeDocument/2006/relationships/image" Target="../media/image9.jp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62.png"/><Relationship Id="rId7" Type="http://schemas.openxmlformats.org/officeDocument/2006/relationships/image" Target="../media/image78.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1.jp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scholar.google.it/citations?view_op=view_citation&amp;hl=it&amp;user=9xqa4mwAAAAJ&amp;sortby=pubdate&amp;citation_for_view=9xqa4mwAAAAJ:PoWvk5oyLR8C" TargetMode="External"/><Relationship Id="rId3" Type="http://schemas.openxmlformats.org/officeDocument/2006/relationships/image" Target="../media/image15.jpg"/><Relationship Id="rId7" Type="http://schemas.openxmlformats.org/officeDocument/2006/relationships/image" Target="../media/image80.jpg"/><Relationship Id="rId12" Type="http://schemas.openxmlformats.org/officeDocument/2006/relationships/image" Target="../media/image36.jp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81.png"/><Relationship Id="rId5" Type="http://schemas.openxmlformats.org/officeDocument/2006/relationships/image" Target="../media/image58.jpg"/><Relationship Id="rId10" Type="http://schemas.openxmlformats.org/officeDocument/2006/relationships/image" Target="../media/image62.png"/><Relationship Id="rId4" Type="http://schemas.openxmlformats.org/officeDocument/2006/relationships/image" Target="../media/image16.png"/><Relationship Id="rId9" Type="http://schemas.openxmlformats.org/officeDocument/2006/relationships/image" Target="../media/image64.jpg"/><Relationship Id="rId14" Type="http://schemas.openxmlformats.org/officeDocument/2006/relationships/hyperlink" Target="https://scholar.google.com/citations?view_op=view_citation&amp;hl=it&amp;user=9xqa4mwAAAAJ&amp;sortby=pubdate&amp;citation_for_view=9xqa4mwAAAAJ:HtEfBTGE9r8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jp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82.png"/><Relationship Id="rId2" Type="http://schemas.openxmlformats.org/officeDocument/2006/relationships/image" Target="../media/image83.gi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jp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380.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0.jp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image" Target="../media/image39.jpg"/><Relationship Id="rId5" Type="http://schemas.openxmlformats.org/officeDocument/2006/relationships/image" Target="../media/image35.tiff"/><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hyperlink" Target="https://scholar.google.it/citations?view_op=view_citation&amp;hl=it&amp;user=9xqa4mwAAAAJ&amp;sortby=pubdate&amp;citation_for_view=9xqa4mwAAAAJ:t7zJ5fGR-2UC"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image" Target="../media/image60.jpg"/><Relationship Id="rId5" Type="http://schemas.openxmlformats.org/officeDocument/2006/relationships/image" Target="../media/image70.png"/><Relationship Id="rId10" Type="http://schemas.openxmlformats.org/officeDocument/2006/relationships/image" Target="../media/image84.png"/><Relationship Id="rId4" Type="http://schemas.openxmlformats.org/officeDocument/2006/relationships/image" Target="../media/image58.jpg"/><Relationship Id="rId9" Type="http://schemas.openxmlformats.org/officeDocument/2006/relationships/image" Target="../media/image80.jp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9.png"/><Relationship Id="rId7"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jpg"/><Relationship Id="rId4" Type="http://schemas.openxmlformats.org/officeDocument/2006/relationships/image" Target="../media/image64.jp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image" Target="../media/image58.jp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15.jpg"/><Relationship Id="rId7" Type="http://schemas.openxmlformats.org/officeDocument/2006/relationships/image" Target="../media/image62.png"/><Relationship Id="rId12" Type="http://schemas.openxmlformats.org/officeDocument/2006/relationships/image" Target="../media/image94.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93.png"/><Relationship Id="rId5" Type="http://schemas.openxmlformats.org/officeDocument/2006/relationships/image" Target="../media/image58.jpg"/><Relationship Id="rId15" Type="http://schemas.openxmlformats.org/officeDocument/2006/relationships/hyperlink" Target="https://scholar.google.it/citations?view_op=view_citation&amp;hl=it&amp;user=9xqa4mwAAAAJ&amp;sortby=pubdate&amp;citation_for_view=9xqa4mwAAAAJ:tuHXwOkdijsC" TargetMode="External"/><Relationship Id="rId10" Type="http://schemas.openxmlformats.org/officeDocument/2006/relationships/image" Target="../media/image92.png"/><Relationship Id="rId4" Type="http://schemas.openxmlformats.org/officeDocument/2006/relationships/image" Target="../media/image16.png"/><Relationship Id="rId9" Type="http://schemas.openxmlformats.org/officeDocument/2006/relationships/image" Target="../media/image91.pn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50.png"/><Relationship Id="rId18" Type="http://schemas.openxmlformats.org/officeDocument/2006/relationships/image" Target="../media/image38.png"/><Relationship Id="rId3" Type="http://schemas.microsoft.com/office/2007/relationships/hdphoto" Target="../media/hdphoto1.wdp"/><Relationship Id="rId21" Type="http://schemas.openxmlformats.org/officeDocument/2006/relationships/image" Target="../media/image54.jpg"/><Relationship Id="rId7" Type="http://schemas.openxmlformats.org/officeDocument/2006/relationships/image" Target="../media/image37.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2.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7.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4.png"/><Relationship Id="rId23" Type="http://schemas.openxmlformats.org/officeDocument/2006/relationships/image" Target="../media/image57.png"/><Relationship Id="rId10" Type="http://schemas.openxmlformats.org/officeDocument/2006/relationships/image" Target="../media/image46.png"/><Relationship Id="rId19" Type="http://schemas.openxmlformats.org/officeDocument/2006/relationships/image" Target="../media/image39.jpg"/><Relationship Id="rId4" Type="http://schemas.openxmlformats.org/officeDocument/2006/relationships/image" Target="../media/image15.jpg"/><Relationship Id="rId9" Type="http://schemas.openxmlformats.org/officeDocument/2006/relationships/image" Target="../media/image48.png"/><Relationship Id="rId14" Type="http://schemas.openxmlformats.org/officeDocument/2006/relationships/image" Target="../media/image51.png"/><Relationship Id="rId22"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100.emf"/><Relationship Id="rId18" Type="http://schemas.openxmlformats.org/officeDocument/2006/relationships/image" Target="../media/image103.png"/><Relationship Id="rId26" Type="http://schemas.openxmlformats.org/officeDocument/2006/relationships/image" Target="../media/image155.png"/><Relationship Id="rId3" Type="http://schemas.openxmlformats.org/officeDocument/2006/relationships/image" Target="../media/image97.png"/><Relationship Id="rId21" Type="http://schemas.openxmlformats.org/officeDocument/2006/relationships/image" Target="../media/image19.png"/><Relationship Id="rId34" Type="http://schemas.openxmlformats.org/officeDocument/2006/relationships/image" Target="../media/image15.jpg"/><Relationship Id="rId7" Type="http://schemas.openxmlformats.org/officeDocument/2006/relationships/image" Target="../media/image99.png"/><Relationship Id="rId17" Type="http://schemas.openxmlformats.org/officeDocument/2006/relationships/image" Target="../media/image141.png"/><Relationship Id="rId33" Type="http://schemas.openxmlformats.org/officeDocument/2006/relationships/image" Target="../media/image68.png"/><Relationship Id="rId2" Type="http://schemas.openxmlformats.org/officeDocument/2006/relationships/image" Target="../media/image96.png"/><Relationship Id="rId29" Type="http://schemas.openxmlformats.org/officeDocument/2006/relationships/image" Target="../media/image157.png"/><Relationship Id="rId1" Type="http://schemas.openxmlformats.org/officeDocument/2006/relationships/slideLayout" Target="../slideLayouts/slideLayout1.xml"/><Relationship Id="rId6" Type="http://schemas.openxmlformats.org/officeDocument/2006/relationships/image" Target="../media/image136.png"/><Relationship Id="rId24" Type="http://schemas.openxmlformats.org/officeDocument/2006/relationships/image" Target="../media/image105.png"/><Relationship Id="rId32" Type="http://schemas.openxmlformats.org/officeDocument/2006/relationships/image" Target="../media/image160.png"/><Relationship Id="rId5" Type="http://schemas.openxmlformats.org/officeDocument/2006/relationships/image" Target="../media/image135.png"/><Relationship Id="rId23" Type="http://schemas.openxmlformats.org/officeDocument/2006/relationships/image" Target="../media/image36.jpg"/><Relationship Id="rId36" Type="http://schemas.openxmlformats.org/officeDocument/2006/relationships/image" Target="../media/image158.png"/><Relationship Id="rId10" Type="http://schemas.openxmlformats.org/officeDocument/2006/relationships/image" Target="../media/image102.emf"/><Relationship Id="rId19" Type="http://schemas.openxmlformats.org/officeDocument/2006/relationships/image" Target="../media/image152.png"/><Relationship Id="rId31" Type="http://schemas.openxmlformats.org/officeDocument/2006/relationships/image" Target="../media/image106.png"/><Relationship Id="rId4" Type="http://schemas.openxmlformats.org/officeDocument/2006/relationships/image" Target="../media/image98.png"/><Relationship Id="rId9" Type="http://schemas.openxmlformats.org/officeDocument/2006/relationships/image" Target="../media/image101.png"/><Relationship Id="rId22" Type="http://schemas.openxmlformats.org/officeDocument/2006/relationships/image" Target="../media/image32.png"/><Relationship Id="rId27" Type="http://schemas.openxmlformats.org/officeDocument/2006/relationships/image" Target="../media/image156.png"/><Relationship Id="rId30" Type="http://schemas.openxmlformats.org/officeDocument/2006/relationships/image" Target="../media/image34.png"/><Relationship Id="rId35"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42.png"/><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wdp"/><Relationship Id="rId7" Type="http://schemas.openxmlformats.org/officeDocument/2006/relationships/image" Target="../media/image162.png"/><Relationship Id="rId12" Type="http://schemas.openxmlformats.org/officeDocument/2006/relationships/image" Target="../media/image164.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7.png"/><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15.jpg"/><Relationship Id="rId9" Type="http://schemas.openxmlformats.org/officeDocument/2006/relationships/image" Target="../media/image163.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wdp"/><Relationship Id="rId7" Type="http://schemas.openxmlformats.org/officeDocument/2006/relationships/image" Target="../media/image165.png"/><Relationship Id="rId12" Type="http://schemas.openxmlformats.org/officeDocument/2006/relationships/image" Target="../media/image167.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7.png"/><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15.jpg"/><Relationship Id="rId9" Type="http://schemas.openxmlformats.org/officeDocument/2006/relationships/image" Target="../media/image166.png"/></Relationships>
</file>

<file path=ppt/slides/_rels/slide3.xml.rels><?xml version="1.0" encoding="UTF-8" standalone="yes"?>
<Relationships xmlns="http://schemas.openxmlformats.org/package/2006/relationships"><Relationship Id="rId3" Type="http://schemas.openxmlformats.org/officeDocument/2006/relationships/image" Target="../media/image35.tiff"/><Relationship Id="rId7" Type="http://schemas.openxmlformats.org/officeDocument/2006/relationships/hyperlink" Target="https://scholar.google.it/citations?view_op=view_citation&amp;hl=it&amp;user=9xqa4mwAAAAJ&amp;sortby=pubdate&amp;citation_for_view=9xqa4mwAAAAJ:t7zJ5fGR-2UC" TargetMode="Externa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2.jpeg"/><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111.png"/><Relationship Id="rId2" Type="http://schemas.openxmlformats.org/officeDocument/2006/relationships/image" Target="../media/image108.jpg"/><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110.png"/><Relationship Id="rId5" Type="http://schemas.openxmlformats.org/officeDocument/2006/relationships/image" Target="../media/image28.svg"/><Relationship Id="rId10" Type="http://schemas.openxmlformats.org/officeDocument/2006/relationships/image" Target="../media/image109.png"/><Relationship Id="rId4" Type="http://schemas.openxmlformats.org/officeDocument/2006/relationships/image" Target="../media/image27.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50.png"/><Relationship Id="rId18" Type="http://schemas.openxmlformats.org/officeDocument/2006/relationships/image" Target="../media/image38.png"/><Relationship Id="rId3" Type="http://schemas.microsoft.com/office/2007/relationships/hdphoto" Target="../media/hdphoto1.wdp"/><Relationship Id="rId21" Type="http://schemas.openxmlformats.org/officeDocument/2006/relationships/image" Target="../media/image54.jpg"/><Relationship Id="rId7" Type="http://schemas.openxmlformats.org/officeDocument/2006/relationships/image" Target="../media/image37.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2.png"/><Relationship Id="rId20"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7.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4.png"/><Relationship Id="rId23" Type="http://schemas.openxmlformats.org/officeDocument/2006/relationships/image" Target="../media/image57.png"/><Relationship Id="rId10" Type="http://schemas.openxmlformats.org/officeDocument/2006/relationships/image" Target="../media/image46.png"/><Relationship Id="rId19" Type="http://schemas.openxmlformats.org/officeDocument/2006/relationships/image" Target="../media/image39.jpg"/><Relationship Id="rId4" Type="http://schemas.openxmlformats.org/officeDocument/2006/relationships/image" Target="../media/image15.jpg"/><Relationship Id="rId9" Type="http://schemas.openxmlformats.org/officeDocument/2006/relationships/image" Target="../media/image48.png"/><Relationship Id="rId14" Type="http://schemas.openxmlformats.org/officeDocument/2006/relationships/image" Target="../media/image51.png"/><Relationship Id="rId22"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ved=2ahUKEwiJ4I3I9ZHlAhUQhxoKHT9sDLwQjRx6BAgBEAQ&amp;url=https%3A%2F%2Fit.wikipedia.org%2Fwiki%2FScuola_Normale_Superiore&amp;psig=AOvVaw0egfC1H8oRMVC7o1-EIKhS&amp;ust=1570804675435167" TargetMode="External"/><Relationship Id="rId13" Type="http://schemas.openxmlformats.org/officeDocument/2006/relationships/image" Target="../media/image63.png"/><Relationship Id="rId18" Type="http://schemas.openxmlformats.org/officeDocument/2006/relationships/image" Target="../media/image31.png"/><Relationship Id="rId3" Type="http://schemas.openxmlformats.org/officeDocument/2006/relationships/image" Target="../media/image15.jpg"/><Relationship Id="rId21" Type="http://schemas.openxmlformats.org/officeDocument/2006/relationships/image" Target="../media/image66.png"/><Relationship Id="rId7" Type="http://schemas.openxmlformats.org/officeDocument/2006/relationships/image" Target="../media/image19.jpg"/><Relationship Id="rId12" Type="http://schemas.openxmlformats.org/officeDocument/2006/relationships/image" Target="../media/image62.png"/><Relationship Id="rId17" Type="http://schemas.openxmlformats.org/officeDocument/2006/relationships/image" Target="../media/image29.jpg"/><Relationship Id="rId2" Type="http://schemas.openxmlformats.org/officeDocument/2006/relationships/image" Target="../media/image1.jpg"/><Relationship Id="rId16" Type="http://schemas.openxmlformats.org/officeDocument/2006/relationships/image" Target="../media/image28.svg"/><Relationship Id="rId20" Type="http://schemas.openxmlformats.org/officeDocument/2006/relationships/image" Target="../media/image65.jpg"/><Relationship Id="rId1" Type="http://schemas.openxmlformats.org/officeDocument/2006/relationships/slideLayout" Target="../slideLayouts/slideLayout1.xml"/><Relationship Id="rId6" Type="http://schemas.openxmlformats.org/officeDocument/2006/relationships/image" Target="../media/image58.jpg"/><Relationship Id="rId11" Type="http://schemas.openxmlformats.org/officeDocument/2006/relationships/image" Target="../media/image60.jpg"/><Relationship Id="rId5" Type="http://schemas.openxmlformats.org/officeDocument/2006/relationships/image" Target="../media/image21.jpg"/><Relationship Id="rId15" Type="http://schemas.openxmlformats.org/officeDocument/2006/relationships/image" Target="../media/image27.png"/><Relationship Id="rId10" Type="http://schemas.openxmlformats.org/officeDocument/2006/relationships/image" Target="../media/image59.png"/><Relationship Id="rId19" Type="http://schemas.openxmlformats.org/officeDocument/2006/relationships/image" Target="../media/image64.jpg"/><Relationship Id="rId4" Type="http://schemas.openxmlformats.org/officeDocument/2006/relationships/image" Target="../media/image16.png"/><Relationship Id="rId9" Type="http://schemas.openxmlformats.org/officeDocument/2006/relationships/image" Target="../media/image3.jpeg"/><Relationship Id="rId14" Type="http://schemas.openxmlformats.org/officeDocument/2006/relationships/image" Target="../media/image2.png"/><Relationship Id="rId22"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57.png"/><Relationship Id="rId12" Type="http://schemas.openxmlformats.org/officeDocument/2006/relationships/image" Target="../media/image49.png"/><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47.png"/><Relationship Id="rId5" Type="http://schemas.openxmlformats.org/officeDocument/2006/relationships/image" Target="../media/image540.png"/><Relationship Id="rId15" Type="http://schemas.openxmlformats.org/officeDocument/2006/relationships/image" Target="../media/image40.jpg"/><Relationship Id="rId10" Type="http://schemas.openxmlformats.org/officeDocument/2006/relationships/image" Target="../media/image68.png"/><Relationship Id="rId4" Type="http://schemas.openxmlformats.org/officeDocument/2006/relationships/image" Target="../media/image39.jpg"/><Relationship Id="rId9" Type="http://schemas.openxmlformats.org/officeDocument/2006/relationships/image" Target="../media/image55.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21.jpg"/><Relationship Id="rId3" Type="http://schemas.openxmlformats.org/officeDocument/2006/relationships/image" Target="../media/image34.png"/><Relationship Id="rId7" Type="http://schemas.openxmlformats.org/officeDocument/2006/relationships/image" Target="../media/image11.jpg"/><Relationship Id="rId12" Type="http://schemas.openxmlformats.org/officeDocument/2006/relationships/image" Target="../media/image70.png"/><Relationship Id="rId2" Type="http://schemas.openxmlformats.org/officeDocument/2006/relationships/image" Target="../media/image69.png"/><Relationship Id="rId16"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58.jpg"/><Relationship Id="rId5" Type="http://schemas.openxmlformats.org/officeDocument/2006/relationships/image" Target="../media/image62.png"/><Relationship Id="rId15" Type="http://schemas.openxmlformats.org/officeDocument/2006/relationships/image" Target="../media/image32.png"/><Relationship Id="rId10" Type="http://schemas.openxmlformats.org/officeDocument/2006/relationships/image" Target="../media/image16.png"/><Relationship Id="rId4" Type="http://schemas.openxmlformats.org/officeDocument/2006/relationships/image" Target="../media/image60.jpg"/><Relationship Id="rId9" Type="http://schemas.openxmlformats.org/officeDocument/2006/relationships/image" Target="../media/image15.jpg"/><Relationship Id="rId14" Type="http://schemas.openxmlformats.org/officeDocument/2006/relationships/image" Target="../media/image35.tiff"/></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69.png"/><Relationship Id="rId3" Type="http://schemas.openxmlformats.org/officeDocument/2006/relationships/image" Target="../media/image60.jpg"/><Relationship Id="rId7" Type="http://schemas.openxmlformats.org/officeDocument/2006/relationships/image" Target="../media/image14.jpg"/><Relationship Id="rId12" Type="http://schemas.openxmlformats.org/officeDocument/2006/relationships/image" Target="../media/image21.jpg"/><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70.png"/><Relationship Id="rId5" Type="http://schemas.openxmlformats.org/officeDocument/2006/relationships/image" Target="../media/image9.jpg"/><Relationship Id="rId10" Type="http://schemas.openxmlformats.org/officeDocument/2006/relationships/image" Target="../media/image58.jpg"/><Relationship Id="rId4" Type="http://schemas.openxmlformats.org/officeDocument/2006/relationships/image" Target="../media/image62.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60.jpg"/><Relationship Id="rId2" Type="http://schemas.openxmlformats.org/officeDocument/2006/relationships/image" Target="../media/image9.jp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E441264-543E-2728-38FA-C7F34B72FDBF}"/>
              </a:ext>
            </a:extLst>
          </p:cNvPr>
          <p:cNvSpPr/>
          <p:nvPr/>
        </p:nvSpPr>
        <p:spPr>
          <a:xfrm>
            <a:off x="-441789" y="-1669859"/>
            <a:ext cx="13171279" cy="8337219"/>
          </a:xfrm>
          <a:prstGeom prst="rect">
            <a:avLst/>
          </a:prstGeom>
          <a:gradFill>
            <a:gsLst>
              <a:gs pos="0">
                <a:srgbClr val="DAC9DE">
                  <a:alpha val="52507"/>
                </a:srgbClr>
              </a:gs>
              <a:gs pos="100000">
                <a:schemeClr val="accent4">
                  <a:lumMod val="20000"/>
                  <a:lumOff val="80000"/>
                </a:schemeClr>
              </a:gs>
            </a:gsLst>
            <a:lin ang="0" scaled="0"/>
          </a:gradFill>
          <a:ln>
            <a:noFill/>
          </a:ln>
          <a:effectLst>
            <a:softEdge rad="51507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0" name="Picture 79" descr="A close up of a structure&#10;&#10;Description automatically generated">
            <a:extLst>
              <a:ext uri="{FF2B5EF4-FFF2-40B4-BE49-F238E27FC236}">
                <a16:creationId xmlns:a16="http://schemas.microsoft.com/office/drawing/2014/main" id="{9C828E62-4BBE-4E61-89BA-1B49B25065C9}"/>
              </a:ext>
            </a:extLst>
          </p:cNvPr>
          <p:cNvPicPr>
            <a:picLocks noChangeAspect="1"/>
          </p:cNvPicPr>
          <p:nvPr/>
        </p:nvPicPr>
        <p:blipFill>
          <a:blip r:embed="rId2">
            <a:alphaModFix amt="27000"/>
          </a:blip>
          <a:stretch>
            <a:fillRect/>
          </a:stretch>
        </p:blipFill>
        <p:spPr>
          <a:xfrm>
            <a:off x="6386605" y="811898"/>
            <a:ext cx="2322752" cy="1441492"/>
          </a:xfrm>
          <a:prstGeom prst="rect">
            <a:avLst/>
          </a:prstGeom>
          <a:effectLst>
            <a:softEdge rad="125997"/>
          </a:effectLst>
        </p:spPr>
      </p:pic>
      <p:pic>
        <p:nvPicPr>
          <p:cNvPr id="81" name="Picture 80">
            <a:extLst>
              <a:ext uri="{FF2B5EF4-FFF2-40B4-BE49-F238E27FC236}">
                <a16:creationId xmlns:a16="http://schemas.microsoft.com/office/drawing/2014/main" id="{F3563BD7-6968-B22F-6657-7A58156EEB43}"/>
              </a:ext>
            </a:extLst>
          </p:cNvPr>
          <p:cNvPicPr>
            <a:picLocks noChangeAspect="1"/>
          </p:cNvPicPr>
          <p:nvPr/>
        </p:nvPicPr>
        <p:blipFill rotWithShape="1">
          <a:blip r:embed="rId3">
            <a:clrChange>
              <a:clrFrom>
                <a:srgbClr val="FFFFFF"/>
              </a:clrFrom>
              <a:clrTo>
                <a:srgbClr val="FFFFFF">
                  <a:alpha val="0"/>
                </a:srgbClr>
              </a:clrTo>
            </a:clrChange>
            <a:alphaModFix amt="27000"/>
          </a:blip>
          <a:srcRect t="18596" r="7704" b="19154"/>
          <a:stretch/>
        </p:blipFill>
        <p:spPr>
          <a:xfrm>
            <a:off x="4876199" y="1237392"/>
            <a:ext cx="1946236" cy="1865993"/>
          </a:xfrm>
          <a:prstGeom prst="rect">
            <a:avLst/>
          </a:prstGeom>
        </p:spPr>
      </p:pic>
      <p:sp>
        <p:nvSpPr>
          <p:cNvPr id="110" name="Rectangle 109">
            <a:extLst>
              <a:ext uri="{FF2B5EF4-FFF2-40B4-BE49-F238E27FC236}">
                <a16:creationId xmlns:a16="http://schemas.microsoft.com/office/drawing/2014/main" id="{7CFD3E8B-8743-6A4B-11BE-8B9789A2CC63}"/>
              </a:ext>
            </a:extLst>
          </p:cNvPr>
          <p:cNvSpPr/>
          <p:nvPr/>
        </p:nvSpPr>
        <p:spPr>
          <a:xfrm>
            <a:off x="10966626" y="5475903"/>
            <a:ext cx="186755" cy="304803"/>
          </a:xfrm>
          <a:prstGeom prst="rect">
            <a:avLst/>
          </a:prstGeom>
        </p:spPr>
        <p:txBody>
          <a:bodyPr wrap="none">
            <a:spAutoFit/>
          </a:bodyPr>
          <a:lstStyle/>
          <a:p>
            <a:endParaRPr lang="en-US" sz="1400" dirty="0">
              <a:latin typeface=""/>
            </a:endParaRPr>
          </a:p>
        </p:txBody>
      </p:sp>
      <p:pic>
        <p:nvPicPr>
          <p:cNvPr id="85" name="Picture 84">
            <a:extLst>
              <a:ext uri="{FF2B5EF4-FFF2-40B4-BE49-F238E27FC236}">
                <a16:creationId xmlns:a16="http://schemas.microsoft.com/office/drawing/2014/main" id="{9E944C84-CB58-5FC4-8FD8-9F8973050C9A}"/>
              </a:ext>
            </a:extLst>
          </p:cNvPr>
          <p:cNvPicPr>
            <a:picLocks noChangeAspect="1"/>
          </p:cNvPicPr>
          <p:nvPr/>
        </p:nvPicPr>
        <p:blipFill>
          <a:blip r:embed="rId4">
            <a:clrChange>
              <a:clrFrom>
                <a:srgbClr val="FFFFFF"/>
              </a:clrFrom>
              <a:clrTo>
                <a:srgbClr val="FFFFFF">
                  <a:alpha val="0"/>
                </a:srgbClr>
              </a:clrTo>
            </a:clrChange>
            <a:alphaModFix amt="27000"/>
          </a:blip>
          <a:stretch>
            <a:fillRect/>
          </a:stretch>
        </p:blipFill>
        <p:spPr>
          <a:xfrm rot="5400000">
            <a:off x="4600286" y="3720814"/>
            <a:ext cx="949563" cy="874280"/>
          </a:xfrm>
          <a:prstGeom prst="rect">
            <a:avLst/>
          </a:prstGeom>
        </p:spPr>
      </p:pic>
      <p:pic>
        <p:nvPicPr>
          <p:cNvPr id="86" name="Picture 85">
            <a:extLst>
              <a:ext uri="{FF2B5EF4-FFF2-40B4-BE49-F238E27FC236}">
                <a16:creationId xmlns:a16="http://schemas.microsoft.com/office/drawing/2014/main" id="{0BD27B43-45CB-CF08-C1CC-ED2AC8B6E8F7}"/>
              </a:ext>
            </a:extLst>
          </p:cNvPr>
          <p:cNvPicPr>
            <a:picLocks noChangeAspect="1"/>
          </p:cNvPicPr>
          <p:nvPr/>
        </p:nvPicPr>
        <p:blipFill>
          <a:blip r:embed="rId5">
            <a:clrChange>
              <a:clrFrom>
                <a:srgbClr val="FFFFFD"/>
              </a:clrFrom>
              <a:clrTo>
                <a:srgbClr val="FFFFFD">
                  <a:alpha val="0"/>
                </a:srgbClr>
              </a:clrTo>
            </a:clrChange>
            <a:alphaModFix amt="27000"/>
          </a:blip>
          <a:stretch>
            <a:fillRect/>
          </a:stretch>
        </p:blipFill>
        <p:spPr>
          <a:xfrm rot="4798458">
            <a:off x="3217491" y="4690023"/>
            <a:ext cx="533500" cy="685959"/>
          </a:xfrm>
          <a:prstGeom prst="rect">
            <a:avLst/>
          </a:prstGeom>
        </p:spPr>
      </p:pic>
      <p:pic>
        <p:nvPicPr>
          <p:cNvPr id="87" name="Picture 2" descr="COVID-19 - Wikipedia">
            <a:extLst>
              <a:ext uri="{FF2B5EF4-FFF2-40B4-BE49-F238E27FC236}">
                <a16:creationId xmlns:a16="http://schemas.microsoft.com/office/drawing/2014/main" id="{D6FDBBC5-DEBD-EBE6-37B6-3EF2967959D4}"/>
              </a:ext>
            </a:extLst>
          </p:cNvPr>
          <p:cNvPicPr>
            <a:picLocks noChangeAspect="1" noChangeArrowheads="1"/>
          </p:cNvPicPr>
          <p:nvPr/>
        </p:nvPicPr>
        <p:blipFill>
          <a:blip r:embed="rId6">
            <a:alphaModFix amt="27000"/>
            <a:extLst>
              <a:ext uri="{28A0092B-C50C-407E-A947-70E740481C1C}">
                <a14:useLocalDpi xmlns:a14="http://schemas.microsoft.com/office/drawing/2010/main" val="0"/>
              </a:ext>
            </a:extLst>
          </a:blip>
          <a:srcRect/>
          <a:stretch>
            <a:fillRect/>
          </a:stretch>
        </p:blipFill>
        <p:spPr bwMode="auto">
          <a:xfrm>
            <a:off x="5475477" y="3157849"/>
            <a:ext cx="1030433" cy="10390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Immagine 4" descr="aa1.jpg">
            <a:extLst>
              <a:ext uri="{FF2B5EF4-FFF2-40B4-BE49-F238E27FC236}">
                <a16:creationId xmlns:a16="http://schemas.microsoft.com/office/drawing/2014/main" id="{0C154DD5-B35A-B37B-53F0-94D91503CBA0}"/>
              </a:ext>
            </a:extLst>
          </p:cNvPr>
          <p:cNvPicPr>
            <a:picLocks noChangeAspect="1"/>
          </p:cNvPicPr>
          <p:nvPr/>
        </p:nvPicPr>
        <p:blipFill rotWithShape="1">
          <a:blip r:embed="rId7">
            <a:clrChange>
              <a:clrFrom>
                <a:srgbClr val="FFFFFF"/>
              </a:clrFrom>
              <a:clrTo>
                <a:srgbClr val="FFFFFF">
                  <a:alpha val="0"/>
                </a:srgbClr>
              </a:clrTo>
            </a:clrChange>
            <a:alphaModFix amt="27000"/>
            <a:extLst>
              <a:ext uri="{28A0092B-C50C-407E-A947-70E740481C1C}">
                <a14:useLocalDpi xmlns:a14="http://schemas.microsoft.com/office/drawing/2010/main" val="0"/>
              </a:ext>
            </a:extLst>
          </a:blip>
          <a:srcRect l="15476" t="9463" r="10816" b="11152"/>
          <a:stretch/>
        </p:blipFill>
        <p:spPr>
          <a:xfrm>
            <a:off x="3677822" y="4060244"/>
            <a:ext cx="1251468" cy="1351074"/>
          </a:xfrm>
          <a:prstGeom prst="rect">
            <a:avLst/>
          </a:prstGeom>
        </p:spPr>
      </p:pic>
      <p:grpSp>
        <p:nvGrpSpPr>
          <p:cNvPr id="89" name="Group 88">
            <a:extLst>
              <a:ext uri="{FF2B5EF4-FFF2-40B4-BE49-F238E27FC236}">
                <a16:creationId xmlns:a16="http://schemas.microsoft.com/office/drawing/2014/main" id="{D52BC75B-83E3-39AA-A00A-47329DBA990A}"/>
              </a:ext>
            </a:extLst>
          </p:cNvPr>
          <p:cNvGrpSpPr/>
          <p:nvPr/>
        </p:nvGrpSpPr>
        <p:grpSpPr>
          <a:xfrm>
            <a:off x="6349757" y="2195770"/>
            <a:ext cx="1694258" cy="1654058"/>
            <a:chOff x="5215206" y="2375895"/>
            <a:chExt cx="1264487" cy="1228923"/>
          </a:xfrm>
        </p:grpSpPr>
        <p:pic>
          <p:nvPicPr>
            <p:cNvPr id="97" name="Picture 96">
              <a:extLst>
                <a:ext uri="{FF2B5EF4-FFF2-40B4-BE49-F238E27FC236}">
                  <a16:creationId xmlns:a16="http://schemas.microsoft.com/office/drawing/2014/main" id="{F09098D5-23F7-1CBF-2F46-FDB59EAAE729}"/>
                </a:ext>
              </a:extLst>
            </p:cNvPr>
            <p:cNvPicPr>
              <a:picLocks noChangeAspect="1"/>
            </p:cNvPicPr>
            <p:nvPr/>
          </p:nvPicPr>
          <p:blipFill rotWithShape="1">
            <a:blip r:embed="rId8">
              <a:clrChange>
                <a:clrFrom>
                  <a:srgbClr val="FFFFFF"/>
                </a:clrFrom>
                <a:clrTo>
                  <a:srgbClr val="FFFFFF">
                    <a:alpha val="0"/>
                  </a:srgbClr>
                </a:clrTo>
              </a:clrChange>
              <a:alphaModFix amt="27000"/>
            </a:blip>
            <a:srcRect l="22659" t="11531" r="22120" b="12925"/>
            <a:stretch/>
          </p:blipFill>
          <p:spPr>
            <a:xfrm>
              <a:off x="5215206" y="2375895"/>
              <a:ext cx="1264487" cy="1228923"/>
            </a:xfrm>
            <a:prstGeom prst="rect">
              <a:avLst/>
            </a:prstGeom>
          </p:spPr>
        </p:pic>
        <p:pic>
          <p:nvPicPr>
            <p:cNvPr id="98" name="TOC4.jpg" descr="TOC4.jpg">
              <a:extLst>
                <a:ext uri="{FF2B5EF4-FFF2-40B4-BE49-F238E27FC236}">
                  <a16:creationId xmlns:a16="http://schemas.microsoft.com/office/drawing/2014/main" id="{ABC276F5-3F2C-406E-907C-499FCF6158C0}"/>
                </a:ext>
              </a:extLst>
            </p:cNvPr>
            <p:cNvPicPr>
              <a:picLocks/>
            </p:cNvPicPr>
            <p:nvPr/>
          </p:nvPicPr>
          <p:blipFill rotWithShape="1">
            <a:blip r:embed="rId9">
              <a:clrChange>
                <a:clrFrom>
                  <a:srgbClr val="FFFFFF"/>
                </a:clrFrom>
                <a:clrTo>
                  <a:srgbClr val="FFFFFF">
                    <a:alpha val="0"/>
                  </a:srgbClr>
                </a:clrTo>
              </a:clrChange>
              <a:alphaModFix amt="27000"/>
            </a:blip>
            <a:srcRect l="18905" t="16215" r="29119"/>
            <a:stretch/>
          </p:blipFill>
          <p:spPr>
            <a:xfrm>
              <a:off x="5335518" y="2538007"/>
              <a:ext cx="1072049" cy="986615"/>
            </a:xfrm>
            <a:prstGeom prst="ellipse">
              <a:avLst/>
            </a:prstGeom>
            <a:effectLst>
              <a:softEdge rad="179990"/>
            </a:effectLst>
          </p:spPr>
        </p:pic>
      </p:grpSp>
      <p:pic>
        <p:nvPicPr>
          <p:cNvPr id="90" name="Picture 89" descr="scaffold_Ti_H2.jpg">
            <a:extLst>
              <a:ext uri="{FF2B5EF4-FFF2-40B4-BE49-F238E27FC236}">
                <a16:creationId xmlns:a16="http://schemas.microsoft.com/office/drawing/2014/main" id="{E59517AD-AD45-AE63-2A8C-90B275DC24A8}"/>
              </a:ext>
            </a:extLst>
          </p:cNvPr>
          <p:cNvPicPr>
            <a:picLocks noChangeAspect="1"/>
          </p:cNvPicPr>
          <p:nvPr/>
        </p:nvPicPr>
        <p:blipFill>
          <a:blip r:embed="rId10">
            <a:alphaModFix amt="27000"/>
            <a:extLst>
              <a:ext uri="{28A0092B-C50C-407E-A947-70E740481C1C}">
                <a14:useLocalDpi xmlns:a14="http://schemas.microsoft.com/office/drawing/2010/main"/>
              </a:ext>
            </a:extLst>
          </a:blip>
          <a:stretch>
            <a:fillRect/>
          </a:stretch>
        </p:blipFill>
        <p:spPr>
          <a:xfrm>
            <a:off x="3553032" y="1586507"/>
            <a:ext cx="1979496" cy="2118571"/>
          </a:xfrm>
          <a:prstGeom prst="rect">
            <a:avLst/>
          </a:prstGeom>
          <a:effectLst>
            <a:softEdge rad="106313"/>
          </a:effectLst>
        </p:spPr>
      </p:pic>
      <p:pic>
        <p:nvPicPr>
          <p:cNvPr id="91" name="Picture 90">
            <a:extLst>
              <a:ext uri="{FF2B5EF4-FFF2-40B4-BE49-F238E27FC236}">
                <a16:creationId xmlns:a16="http://schemas.microsoft.com/office/drawing/2014/main" id="{2E753CFE-DA2D-64D0-53E6-88C8EBCA5FE4}"/>
              </a:ext>
            </a:extLst>
          </p:cNvPr>
          <p:cNvPicPr>
            <a:picLocks noChangeAspect="1"/>
          </p:cNvPicPr>
          <p:nvPr/>
        </p:nvPicPr>
        <p:blipFill rotWithShape="1">
          <a:blip r:embed="rId11">
            <a:clrChange>
              <a:clrFrom>
                <a:srgbClr val="FFFFFF"/>
              </a:clrFrom>
              <a:clrTo>
                <a:srgbClr val="FFFFFF">
                  <a:alpha val="0"/>
                </a:srgbClr>
              </a:clrTo>
            </a:clrChange>
            <a:alphaModFix amt="27000"/>
          </a:blip>
          <a:srcRect t="8534" r="17246"/>
          <a:stretch/>
        </p:blipFill>
        <p:spPr>
          <a:xfrm>
            <a:off x="2580786" y="4357514"/>
            <a:ext cx="708118" cy="672291"/>
          </a:xfrm>
          <a:prstGeom prst="ellipse">
            <a:avLst/>
          </a:prstGeom>
        </p:spPr>
      </p:pic>
      <p:pic>
        <p:nvPicPr>
          <p:cNvPr id="92" name="Picture 91">
            <a:extLst>
              <a:ext uri="{FF2B5EF4-FFF2-40B4-BE49-F238E27FC236}">
                <a16:creationId xmlns:a16="http://schemas.microsoft.com/office/drawing/2014/main" id="{29C3D083-2A5D-6E9A-43DA-7165E412BA59}"/>
              </a:ext>
            </a:extLst>
          </p:cNvPr>
          <p:cNvPicPr>
            <a:picLocks noChangeAspect="1"/>
          </p:cNvPicPr>
          <p:nvPr/>
        </p:nvPicPr>
        <p:blipFill>
          <a:blip r:embed="rId12">
            <a:clrChange>
              <a:clrFrom>
                <a:srgbClr val="FEFFFF"/>
              </a:clrFrom>
              <a:clrTo>
                <a:srgbClr val="FEFFFF">
                  <a:alpha val="0"/>
                </a:srgbClr>
              </a:clrTo>
            </a:clrChange>
            <a:alphaModFix amt="27000"/>
          </a:blip>
          <a:stretch>
            <a:fillRect/>
          </a:stretch>
        </p:blipFill>
        <p:spPr>
          <a:xfrm>
            <a:off x="3489489" y="2316102"/>
            <a:ext cx="1736608" cy="1523647"/>
          </a:xfrm>
          <a:prstGeom prst="rect">
            <a:avLst/>
          </a:prstGeom>
        </p:spPr>
      </p:pic>
      <p:pic>
        <p:nvPicPr>
          <p:cNvPr id="93" name="Immagine 2" descr="AANP.jpg">
            <a:extLst>
              <a:ext uri="{FF2B5EF4-FFF2-40B4-BE49-F238E27FC236}">
                <a16:creationId xmlns:a16="http://schemas.microsoft.com/office/drawing/2014/main" id="{49363BB4-27AA-E3EC-8AE1-33109BA48544}"/>
              </a:ext>
            </a:extLst>
          </p:cNvPr>
          <p:cNvPicPr>
            <a:picLocks noChangeAspect="1"/>
          </p:cNvPicPr>
          <p:nvPr/>
        </p:nvPicPr>
        <p:blipFill rotWithShape="1">
          <a:blip r:embed="rId13">
            <a:clrChange>
              <a:clrFrom>
                <a:srgbClr val="FFFFFF"/>
              </a:clrFrom>
              <a:clrTo>
                <a:srgbClr val="FFFFFF">
                  <a:alpha val="0"/>
                </a:srgbClr>
              </a:clrTo>
            </a:clrChange>
            <a:alphaModFix amt="27000"/>
            <a:extLst>
              <a:ext uri="{28A0092B-C50C-407E-A947-70E740481C1C}">
                <a14:useLocalDpi xmlns:a14="http://schemas.microsoft.com/office/drawing/2010/main" val="0"/>
              </a:ext>
            </a:extLst>
          </a:blip>
          <a:srcRect l="18428" t="22176" r="11913" b="16661"/>
          <a:stretch/>
        </p:blipFill>
        <p:spPr>
          <a:xfrm>
            <a:off x="2878763" y="3206213"/>
            <a:ext cx="1288518" cy="1138892"/>
          </a:xfrm>
          <a:prstGeom prst="rect">
            <a:avLst/>
          </a:prstGeom>
        </p:spPr>
      </p:pic>
      <p:pic>
        <p:nvPicPr>
          <p:cNvPr id="94" name="Picture 93">
            <a:extLst>
              <a:ext uri="{FF2B5EF4-FFF2-40B4-BE49-F238E27FC236}">
                <a16:creationId xmlns:a16="http://schemas.microsoft.com/office/drawing/2014/main" id="{AEAEE3F5-8747-A1F6-94B3-E475E76C6775}"/>
              </a:ext>
            </a:extLst>
          </p:cNvPr>
          <p:cNvPicPr>
            <a:picLocks noChangeAspect="1"/>
          </p:cNvPicPr>
          <p:nvPr/>
        </p:nvPicPr>
        <p:blipFill>
          <a:blip r:embed="rId14">
            <a:clrChange>
              <a:clrFrom>
                <a:srgbClr val="FFFFFF"/>
              </a:clrFrom>
              <a:clrTo>
                <a:srgbClr val="FFFFFF">
                  <a:alpha val="0"/>
                </a:srgbClr>
              </a:clrTo>
            </a:clrChange>
            <a:alphaModFix amt="27000"/>
            <a:extLst>
              <a:ext uri="{28A0092B-C50C-407E-A947-70E740481C1C}">
                <a14:useLocalDpi xmlns:a14="http://schemas.microsoft.com/office/drawing/2010/main" val="0"/>
              </a:ext>
            </a:extLst>
          </a:blip>
          <a:stretch>
            <a:fillRect/>
          </a:stretch>
        </p:blipFill>
        <p:spPr>
          <a:xfrm>
            <a:off x="8067120" y="2161363"/>
            <a:ext cx="1538689" cy="1545650"/>
          </a:xfrm>
          <a:prstGeom prst="rect">
            <a:avLst/>
          </a:prstGeom>
        </p:spPr>
      </p:pic>
      <p:pic>
        <p:nvPicPr>
          <p:cNvPr id="95" name="Picture 94" descr="A close up of a brain&#10;&#10;Description automatically generated">
            <a:extLst>
              <a:ext uri="{FF2B5EF4-FFF2-40B4-BE49-F238E27FC236}">
                <a16:creationId xmlns:a16="http://schemas.microsoft.com/office/drawing/2014/main" id="{24259272-E5C1-917E-9ACF-348BA3E204C2}"/>
              </a:ext>
            </a:extLst>
          </p:cNvPr>
          <p:cNvPicPr>
            <a:picLocks noChangeAspect="1"/>
          </p:cNvPicPr>
          <p:nvPr/>
        </p:nvPicPr>
        <p:blipFill>
          <a:blip r:embed="rId15">
            <a:alphaModFix amt="27000"/>
          </a:blip>
          <a:stretch>
            <a:fillRect/>
          </a:stretch>
        </p:blipFill>
        <p:spPr>
          <a:xfrm>
            <a:off x="8204759" y="953460"/>
            <a:ext cx="1629816" cy="1266094"/>
          </a:xfrm>
          <a:prstGeom prst="rect">
            <a:avLst/>
          </a:prstGeom>
        </p:spPr>
      </p:pic>
      <p:pic>
        <p:nvPicPr>
          <p:cNvPr id="96" name="Picture 95" descr="A blue and white brain&#10;&#10;Description automatically generated">
            <a:extLst>
              <a:ext uri="{FF2B5EF4-FFF2-40B4-BE49-F238E27FC236}">
                <a16:creationId xmlns:a16="http://schemas.microsoft.com/office/drawing/2014/main" id="{A420DED2-4B54-65E9-6652-D9B47F0D4C57}"/>
              </a:ext>
            </a:extLst>
          </p:cNvPr>
          <p:cNvPicPr>
            <a:picLocks noChangeAspect="1"/>
          </p:cNvPicPr>
          <p:nvPr/>
        </p:nvPicPr>
        <p:blipFill rotWithShape="1">
          <a:blip r:embed="rId16">
            <a:clrChange>
              <a:clrFrom>
                <a:srgbClr val="FFFFFF"/>
              </a:clrFrom>
              <a:clrTo>
                <a:srgbClr val="FFFFFF">
                  <a:alpha val="0"/>
                </a:srgbClr>
              </a:clrTo>
            </a:clrChange>
            <a:alphaModFix amt="27000"/>
          </a:blip>
          <a:srcRect l="18543" t="7158" r="15702" b="13729"/>
          <a:stretch/>
        </p:blipFill>
        <p:spPr>
          <a:xfrm>
            <a:off x="9603596" y="2054627"/>
            <a:ext cx="1908104" cy="1397663"/>
          </a:xfrm>
          <a:prstGeom prst="rect">
            <a:avLst/>
          </a:prstGeom>
          <a:effectLst>
            <a:softEdge rad="12700"/>
          </a:effectLst>
        </p:spPr>
      </p:pic>
      <p:pic>
        <p:nvPicPr>
          <p:cNvPr id="3" name="Immagine 8" descr="PRACE.png">
            <a:extLst>
              <a:ext uri="{FF2B5EF4-FFF2-40B4-BE49-F238E27FC236}">
                <a16:creationId xmlns:a16="http://schemas.microsoft.com/office/drawing/2014/main" id="{17C6FE70-8824-9A48-B55B-FA316C6262E3}"/>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746406" y="3848322"/>
            <a:ext cx="1753771" cy="1188555"/>
          </a:xfrm>
          <a:prstGeom prst="rect">
            <a:avLst/>
          </a:prstGeom>
          <a:effectLst>
            <a:outerShdw blurRad="50800" dist="38100" dir="2700000" algn="tl" rotWithShape="0">
              <a:prstClr val="black">
                <a:alpha val="40000"/>
              </a:prstClr>
            </a:outerShdw>
          </a:effectLst>
        </p:spPr>
      </p:pic>
      <p:pic>
        <p:nvPicPr>
          <p:cNvPr id="6" name="Picture 5" descr="A logo with text on it&#10;&#10;Description automatically generated">
            <a:extLst>
              <a:ext uri="{FF2B5EF4-FFF2-40B4-BE49-F238E27FC236}">
                <a16:creationId xmlns:a16="http://schemas.microsoft.com/office/drawing/2014/main" id="{3D51DFDC-0568-DF0B-2B09-E444E038D362}"/>
              </a:ext>
            </a:extLst>
          </p:cNvPr>
          <p:cNvPicPr>
            <a:picLocks noChangeAspect="1"/>
          </p:cNvPicPr>
          <p:nvPr/>
        </p:nvPicPr>
        <p:blipFill rotWithShape="1">
          <a:blip r:embed="rId18"/>
          <a:srcRect l="8416" t="10568" r="21291" b="16664"/>
          <a:stretch/>
        </p:blipFill>
        <p:spPr>
          <a:xfrm>
            <a:off x="10569098" y="3816716"/>
            <a:ext cx="1441945" cy="1414134"/>
          </a:xfrm>
          <a:prstGeom prst="rect">
            <a:avLst/>
          </a:prstGeom>
          <a:effectLst>
            <a:outerShdw blurRad="50800" dist="38100" dir="2700000" sx="103000" sy="103000" algn="tl" rotWithShape="0">
              <a:prstClr val="black">
                <a:alpha val="40000"/>
              </a:prstClr>
            </a:outerShdw>
          </a:effectLst>
        </p:spPr>
      </p:pic>
      <p:pic>
        <p:nvPicPr>
          <p:cNvPr id="7" name="Picture 6" descr="A logo for a company&#10;&#10;Description automatically generated">
            <a:extLst>
              <a:ext uri="{FF2B5EF4-FFF2-40B4-BE49-F238E27FC236}">
                <a16:creationId xmlns:a16="http://schemas.microsoft.com/office/drawing/2014/main" id="{FBB47C94-BEEF-D34B-A48D-4DE0FDD86C5F}"/>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749030" y="4735781"/>
            <a:ext cx="1854261" cy="1854261"/>
          </a:xfrm>
          <a:prstGeom prst="rect">
            <a:avLst/>
          </a:prstGeom>
          <a:effectLst>
            <a:glow rad="257886">
              <a:schemeClr val="bg1">
                <a:alpha val="75474"/>
              </a:schemeClr>
            </a:glow>
          </a:effectLst>
        </p:spPr>
      </p:pic>
      <p:pic>
        <p:nvPicPr>
          <p:cNvPr id="8" name="Graphic 7">
            <a:extLst>
              <a:ext uri="{FF2B5EF4-FFF2-40B4-BE49-F238E27FC236}">
                <a16:creationId xmlns:a16="http://schemas.microsoft.com/office/drawing/2014/main" id="{C1A3BFBB-B653-602C-1A80-6F1AF3E373A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90915" y="4931375"/>
            <a:ext cx="1591128" cy="1471163"/>
          </a:xfrm>
          <a:prstGeom prst="rect">
            <a:avLst/>
          </a:prstGeom>
          <a:effectLst>
            <a:glow rad="279832">
              <a:schemeClr val="bg1">
                <a:alpha val="40000"/>
              </a:schemeClr>
            </a:glow>
            <a:outerShdw blurRad="50800" dist="114300" dir="2700000" algn="tl" rotWithShape="0">
              <a:prstClr val="black">
                <a:alpha val="40000"/>
              </a:prstClr>
            </a:outerShdw>
          </a:effectLst>
        </p:spPr>
      </p:pic>
      <p:pic>
        <p:nvPicPr>
          <p:cNvPr id="9" name="Picture 8">
            <a:extLst>
              <a:ext uri="{FF2B5EF4-FFF2-40B4-BE49-F238E27FC236}">
                <a16:creationId xmlns:a16="http://schemas.microsoft.com/office/drawing/2014/main" id="{E7B99284-A98E-441B-7333-CF32DC902E63}"/>
              </a:ext>
            </a:extLst>
          </p:cNvPr>
          <p:cNvPicPr>
            <a:picLocks noChangeAspect="1"/>
          </p:cNvPicPr>
          <p:nvPr/>
        </p:nvPicPr>
        <p:blipFill>
          <a:blip r:embed="rId22"/>
          <a:stretch>
            <a:fillRect/>
          </a:stretch>
        </p:blipFill>
        <p:spPr>
          <a:xfrm>
            <a:off x="157272" y="3321025"/>
            <a:ext cx="5197517" cy="1286386"/>
          </a:xfrm>
          <a:prstGeom prst="rect">
            <a:avLst/>
          </a:prstGeom>
          <a:effectLst>
            <a:outerShdw blurRad="50800" dist="38100" dir="2700000" sx="101000" sy="101000" algn="tl" rotWithShape="0">
              <a:prstClr val="black">
                <a:alpha val="40000"/>
              </a:prstClr>
            </a:outerShdw>
          </a:effectLst>
        </p:spPr>
      </p:pic>
      <p:pic>
        <p:nvPicPr>
          <p:cNvPr id="11" name="Picture 10" descr="A logo of a company&#10;&#10;Description automatically generated">
            <a:extLst>
              <a:ext uri="{FF2B5EF4-FFF2-40B4-BE49-F238E27FC236}">
                <a16:creationId xmlns:a16="http://schemas.microsoft.com/office/drawing/2014/main" id="{1CAA57D5-0BD7-0A35-E34C-C5502FEF74C2}"/>
              </a:ext>
            </a:extLst>
          </p:cNvPr>
          <p:cNvPicPr>
            <a:picLocks noChangeAspect="1"/>
          </p:cNvPicPr>
          <p:nvPr/>
        </p:nvPicPr>
        <p:blipFill rotWithShape="1">
          <a:blip r:embed="rId23">
            <a:clrChange>
              <a:clrFrom>
                <a:srgbClr val="FFFFFF"/>
              </a:clrFrom>
              <a:clrTo>
                <a:srgbClr val="FFFFFF">
                  <a:alpha val="0"/>
                </a:srgbClr>
              </a:clrTo>
            </a:clrChange>
          </a:blip>
          <a:srcRect t="33523" b="31052"/>
          <a:stretch/>
        </p:blipFill>
        <p:spPr>
          <a:xfrm>
            <a:off x="9408876" y="5373519"/>
            <a:ext cx="2783124" cy="985906"/>
          </a:xfrm>
          <a:prstGeom prst="rect">
            <a:avLst/>
          </a:prstGeom>
          <a:effectLst>
            <a:outerShdw blurRad="50800" dist="38100" dir="2700000" algn="tl" rotWithShape="0">
              <a:prstClr val="black">
                <a:alpha val="40000"/>
              </a:prstClr>
            </a:outerShdw>
          </a:effectLst>
        </p:spPr>
      </p:pic>
      <p:sp>
        <p:nvSpPr>
          <p:cNvPr id="19" name="Google Shape;58;p14">
            <a:extLst>
              <a:ext uri="{FF2B5EF4-FFF2-40B4-BE49-F238E27FC236}">
                <a16:creationId xmlns:a16="http://schemas.microsoft.com/office/drawing/2014/main" id="{94868B53-2AA3-D459-DE32-F02E52382038}"/>
              </a:ext>
            </a:extLst>
          </p:cNvPr>
          <p:cNvSpPr txBox="1">
            <a:spLocks/>
          </p:cNvSpPr>
          <p:nvPr/>
        </p:nvSpPr>
        <p:spPr>
          <a:xfrm>
            <a:off x="129153" y="-61883"/>
            <a:ext cx="11953180" cy="1534358"/>
          </a:xfrm>
          <a:prstGeom prst="rect">
            <a:avLst/>
          </a:prstGeom>
          <a:noFill/>
          <a:ln>
            <a:noFill/>
          </a:ln>
        </p:spPr>
        <p:txBody>
          <a:bodyPr spcFirstLastPara="1" wrap="square" lIns="68575" tIns="34275" rIns="68575" bIns="3427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B27F47"/>
              </a:buClr>
              <a:buSzPts val="3000"/>
              <a:buFont typeface="Arial"/>
              <a:buNone/>
            </a:pPr>
            <a:r>
              <a:rPr lang="en-GB" sz="4000" b="1" dirty="0">
                <a:solidFill>
                  <a:schemeClr val="accent1">
                    <a:lumMod val="50000"/>
                  </a:schemeClr>
                </a:solidFill>
                <a:effectLst>
                  <a:glow rad="101600">
                    <a:schemeClr val="accent2">
                      <a:satMod val="175000"/>
                      <a:alpha val="40000"/>
                    </a:schemeClr>
                  </a:glow>
                </a:effectLst>
                <a:latin typeface="Chalkboard" panose="03050602040202020205" pitchFamily="66" charset="77"/>
              </a:rPr>
              <a:t>Integrating modelling and data analysis to understand and quantify the FLASH effect</a:t>
            </a:r>
          </a:p>
          <a:p>
            <a:pPr>
              <a:lnSpc>
                <a:spcPct val="100000"/>
              </a:lnSpc>
              <a:spcBef>
                <a:spcPts val="0"/>
              </a:spcBef>
              <a:buClr>
                <a:srgbClr val="B27F47"/>
              </a:buClr>
              <a:buSzPts val="3000"/>
              <a:buFont typeface="Arial"/>
              <a:buNone/>
            </a:pPr>
            <a:endParaRPr lang="en-GB" sz="1000" b="1" dirty="0">
              <a:solidFill>
                <a:schemeClr val="accent1">
                  <a:lumMod val="50000"/>
                </a:schemeClr>
              </a:solidFill>
              <a:effectLst>
                <a:glow rad="101600">
                  <a:schemeClr val="accent2">
                    <a:satMod val="175000"/>
                    <a:alpha val="40000"/>
                  </a:schemeClr>
                </a:glow>
              </a:effectLst>
              <a:latin typeface="Chalkboard" panose="03050602040202020205" pitchFamily="66" charset="77"/>
            </a:endParaRPr>
          </a:p>
        </p:txBody>
      </p:sp>
      <p:sp>
        <p:nvSpPr>
          <p:cNvPr id="117" name="TextBox 116">
            <a:extLst>
              <a:ext uri="{FF2B5EF4-FFF2-40B4-BE49-F238E27FC236}">
                <a16:creationId xmlns:a16="http://schemas.microsoft.com/office/drawing/2014/main" id="{C464129F-25E1-F0F0-5716-75AE3CBC2F66}"/>
              </a:ext>
            </a:extLst>
          </p:cNvPr>
          <p:cNvSpPr txBox="1"/>
          <p:nvPr/>
        </p:nvSpPr>
        <p:spPr>
          <a:xfrm>
            <a:off x="205367" y="1748838"/>
            <a:ext cx="11876966" cy="1461939"/>
          </a:xfrm>
          <a:prstGeom prst="rect">
            <a:avLst/>
          </a:prstGeom>
          <a:noFill/>
        </p:spPr>
        <p:txBody>
          <a:bodyPr wrap="square" rtlCol="0">
            <a:spAutoFit/>
          </a:bodyPr>
          <a:lstStyle/>
          <a:p>
            <a:r>
              <a:rPr lang="en-IT" sz="2400" u="sng" dirty="0">
                <a:solidFill>
                  <a:srgbClr val="002060"/>
                </a:solidFill>
                <a:effectLst>
                  <a:glow rad="101600">
                    <a:schemeClr val="bg1"/>
                  </a:glow>
                </a:effectLst>
                <a:latin typeface="Chalkboard" panose="03050602040202020205" pitchFamily="66" charset="77"/>
              </a:rPr>
              <a:t>Camilla Scapicchio,</a:t>
            </a:r>
            <a:r>
              <a:rPr lang="en-IT" sz="2400" dirty="0">
                <a:solidFill>
                  <a:srgbClr val="002060"/>
                </a:solidFill>
                <a:effectLst>
                  <a:glow rad="101600">
                    <a:schemeClr val="bg1"/>
                  </a:glow>
                </a:effectLst>
                <a:latin typeface="Chalkboard" panose="03050602040202020205" pitchFamily="66" charset="77"/>
              </a:rPr>
              <a:t> Igor Bodrenko, Lorenzo Castelli, Emanuele Scifoni, Alessandra Retico, </a:t>
            </a:r>
            <a:r>
              <a:rPr lang="en-IT" sz="2400" u="sng" dirty="0">
                <a:solidFill>
                  <a:srgbClr val="002060"/>
                </a:solidFill>
                <a:effectLst>
                  <a:glow rad="101600">
                    <a:schemeClr val="bg1"/>
                  </a:glow>
                </a:effectLst>
                <a:latin typeface="Chalkboard" panose="03050602040202020205" pitchFamily="66" charset="77"/>
              </a:rPr>
              <a:t>Valentina Tozzini</a:t>
            </a:r>
            <a:r>
              <a:rPr lang="en-IT" sz="2400" dirty="0">
                <a:solidFill>
                  <a:srgbClr val="002060"/>
                </a:solidFill>
                <a:effectLst>
                  <a:glow rad="101600">
                    <a:schemeClr val="bg1"/>
                  </a:glow>
                </a:effectLst>
                <a:latin typeface="Chalkboard" panose="03050602040202020205" pitchFamily="66" charset="77"/>
              </a:rPr>
              <a:t>, </a:t>
            </a:r>
          </a:p>
          <a:p>
            <a:endParaRPr lang="en-IT" sz="500" dirty="0">
              <a:solidFill>
                <a:srgbClr val="002060"/>
              </a:solidFill>
              <a:effectLst>
                <a:glow rad="101600">
                  <a:schemeClr val="bg1"/>
                </a:glow>
              </a:effectLst>
              <a:latin typeface="Chalkboard" panose="03050602040202020205" pitchFamily="66" charset="77"/>
            </a:endParaRPr>
          </a:p>
          <a:p>
            <a:r>
              <a:rPr lang="en-IT" sz="2000" dirty="0">
                <a:solidFill>
                  <a:srgbClr val="002060"/>
                </a:solidFill>
                <a:effectLst>
                  <a:glow rad="101600">
                    <a:schemeClr val="bg1"/>
                  </a:glow>
                </a:effectLst>
                <a:latin typeface="Chalkboard" panose="03050602040202020205" pitchFamily="66" charset="77"/>
              </a:rPr>
              <a:t>		</a:t>
            </a:r>
          </a:p>
          <a:p>
            <a:r>
              <a:rPr lang="en-IT" sz="1600" dirty="0">
                <a:solidFill>
                  <a:srgbClr val="002060"/>
                </a:solidFill>
                <a:effectLst>
                  <a:glow rad="101600">
                    <a:schemeClr val="accent2">
                      <a:satMod val="175000"/>
                      <a:alpha val="40000"/>
                    </a:schemeClr>
                  </a:glow>
                </a:effectLst>
                <a:latin typeface="Chalkboard" panose="03050602040202020205" pitchFamily="66" charset="77"/>
              </a:rPr>
              <a:t>											</a:t>
            </a:r>
          </a:p>
        </p:txBody>
      </p:sp>
      <p:pic>
        <p:nvPicPr>
          <p:cNvPr id="2" name="Immagine 6" descr="Immagine che contiene Carattere, logo, Elementi grafici, cerchio&#10;&#10;Descrizione generata automaticamente">
            <a:extLst>
              <a:ext uri="{FF2B5EF4-FFF2-40B4-BE49-F238E27FC236}">
                <a16:creationId xmlns:a16="http://schemas.microsoft.com/office/drawing/2014/main" id="{566B55E3-4EF8-136D-BA2C-A061D729E871}"/>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2079" y="5175569"/>
            <a:ext cx="2968017" cy="1403513"/>
          </a:xfrm>
          <a:prstGeom prst="rect">
            <a:avLst/>
          </a:prstGeom>
          <a:effectLst>
            <a:outerShdw blurRad="50800" dist="38100" dir="2700000" algn="tl" rotWithShape="0">
              <a:prstClr val="black">
                <a:alpha val="40000"/>
              </a:prstClr>
            </a:outerShdw>
          </a:effectLst>
        </p:spPr>
      </p:pic>
      <p:pic>
        <p:nvPicPr>
          <p:cNvPr id="5" name="Picture 4" descr="A blue rectangle with a white logo and a black background&#10;&#10;AI-generated content may be incorrect.">
            <a:extLst>
              <a:ext uri="{FF2B5EF4-FFF2-40B4-BE49-F238E27FC236}">
                <a16:creationId xmlns:a16="http://schemas.microsoft.com/office/drawing/2014/main" id="{15B6E0F8-D78E-A4EA-84B4-96F0AB93DFF5}"/>
              </a:ext>
            </a:extLst>
          </p:cNvPr>
          <p:cNvPicPr>
            <a:picLocks noChangeAspect="1"/>
          </p:cNvPicPr>
          <p:nvPr/>
        </p:nvPicPr>
        <p:blipFill>
          <a:blip r:embed="rId25"/>
          <a:stretch>
            <a:fillRect/>
          </a:stretch>
        </p:blipFill>
        <p:spPr>
          <a:xfrm>
            <a:off x="5111962" y="2906060"/>
            <a:ext cx="4075330" cy="1983014"/>
          </a:xfrm>
          <a:prstGeom prst="rect">
            <a:avLst/>
          </a:prstGeom>
          <a:effectLst>
            <a:outerShdw blurRad="50800" dist="114300" dir="2700000" algn="tl" rotWithShape="0">
              <a:prstClr val="black">
                <a:alpha val="40000"/>
              </a:prstClr>
            </a:outerShdw>
          </a:effectLst>
        </p:spPr>
      </p:pic>
      <p:sp>
        <p:nvSpPr>
          <p:cNvPr id="10" name="TextBox 9">
            <a:extLst>
              <a:ext uri="{FF2B5EF4-FFF2-40B4-BE49-F238E27FC236}">
                <a16:creationId xmlns:a16="http://schemas.microsoft.com/office/drawing/2014/main" id="{2007CEE8-5745-9F1A-3BA6-7BF4C482D155}"/>
              </a:ext>
            </a:extLst>
          </p:cNvPr>
          <p:cNvSpPr txBox="1"/>
          <p:nvPr/>
        </p:nvSpPr>
        <p:spPr>
          <a:xfrm>
            <a:off x="5442509" y="4196926"/>
            <a:ext cx="1814496" cy="369332"/>
          </a:xfrm>
          <a:prstGeom prst="rect">
            <a:avLst/>
          </a:prstGeom>
          <a:noFill/>
        </p:spPr>
        <p:txBody>
          <a:bodyPr wrap="square" rtlCol="0">
            <a:spAutoFit/>
          </a:bodyPr>
          <a:lstStyle/>
          <a:p>
            <a:r>
              <a:rPr lang="en-IT" dirty="0">
                <a:solidFill>
                  <a:schemeClr val="bg1"/>
                </a:solidFill>
              </a:rPr>
              <a:t>PI: Leonida Gizzi</a:t>
            </a:r>
          </a:p>
        </p:txBody>
      </p:sp>
    </p:spTree>
    <p:extLst>
      <p:ext uri="{BB962C8B-B14F-4D97-AF65-F5344CB8AC3E}">
        <p14:creationId xmlns:p14="http://schemas.microsoft.com/office/powerpoint/2010/main" val="3957243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AF5D870C-A4CD-17CF-ED82-8A46184A5212}"/>
              </a:ext>
            </a:extLst>
          </p:cNvPr>
          <p:cNvSpPr/>
          <p:nvPr/>
        </p:nvSpPr>
        <p:spPr>
          <a:xfrm>
            <a:off x="5208450" y="16639"/>
            <a:ext cx="6983510" cy="4122693"/>
          </a:xfrm>
          <a:prstGeom prst="rect">
            <a:avLst/>
          </a:prstGeom>
          <a:gradFill>
            <a:gsLst>
              <a:gs pos="0">
                <a:srgbClr val="DAC9DE"/>
              </a:gs>
              <a:gs pos="100000">
                <a:schemeClr val="accent4">
                  <a:lumMod val="20000"/>
                  <a:lumOff val="8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1" name="Picture 110" descr="A close up of a structure&#10;&#10;Description automatically generated">
            <a:extLst>
              <a:ext uri="{FF2B5EF4-FFF2-40B4-BE49-F238E27FC236}">
                <a16:creationId xmlns:a16="http://schemas.microsoft.com/office/drawing/2014/main" id="{62FD0978-C461-9AAD-92F4-277DC0BCC296}"/>
              </a:ext>
            </a:extLst>
          </p:cNvPr>
          <p:cNvPicPr>
            <a:picLocks noChangeAspect="1"/>
          </p:cNvPicPr>
          <p:nvPr/>
        </p:nvPicPr>
        <p:blipFill>
          <a:blip r:embed="rId4"/>
          <a:stretch>
            <a:fillRect/>
          </a:stretch>
        </p:blipFill>
        <p:spPr>
          <a:xfrm>
            <a:off x="8086095" y="609641"/>
            <a:ext cx="1733555" cy="1070992"/>
          </a:xfrm>
          <a:prstGeom prst="rect">
            <a:avLst/>
          </a:prstGeom>
          <a:effectLst>
            <a:softEdge rad="125997"/>
          </a:effectLst>
        </p:spPr>
      </p:pic>
      <p:pic>
        <p:nvPicPr>
          <p:cNvPr id="35" name="Picture 34">
            <a:extLst>
              <a:ext uri="{FF2B5EF4-FFF2-40B4-BE49-F238E27FC236}">
                <a16:creationId xmlns:a16="http://schemas.microsoft.com/office/drawing/2014/main" id="{3B65F52E-C9AC-ACA8-ED76-956547B7B82C}"/>
              </a:ext>
            </a:extLst>
          </p:cNvPr>
          <p:cNvPicPr>
            <a:picLocks noChangeAspect="1"/>
          </p:cNvPicPr>
          <p:nvPr/>
        </p:nvPicPr>
        <p:blipFill rotWithShape="1">
          <a:blip r:embed="rId5">
            <a:clrChange>
              <a:clrFrom>
                <a:srgbClr val="FFFFFF"/>
              </a:clrFrom>
              <a:clrTo>
                <a:srgbClr val="FFFFFF">
                  <a:alpha val="0"/>
                </a:srgbClr>
              </a:clrTo>
            </a:clrChange>
          </a:blip>
          <a:srcRect t="18596" r="7704" b="19154"/>
          <a:stretch/>
        </p:blipFill>
        <p:spPr>
          <a:xfrm>
            <a:off x="6940830" y="1005335"/>
            <a:ext cx="1452547" cy="1386386"/>
          </a:xfrm>
          <a:prstGeom prst="rect">
            <a:avLst/>
          </a:prstGeom>
        </p:spPr>
      </p:pic>
      <p:sp>
        <p:nvSpPr>
          <p:cNvPr id="6" name="Rectangle 5">
            <a:extLst>
              <a:ext uri="{FF2B5EF4-FFF2-40B4-BE49-F238E27FC236}">
                <a16:creationId xmlns:a16="http://schemas.microsoft.com/office/drawing/2014/main" id="{921EEBA7-23E5-1822-9124-5A1025BD7F87}"/>
              </a:ext>
            </a:extLst>
          </p:cNvPr>
          <p:cNvSpPr/>
          <p:nvPr/>
        </p:nvSpPr>
        <p:spPr>
          <a:xfrm>
            <a:off x="10851477" y="4161087"/>
            <a:ext cx="1291253" cy="307777"/>
          </a:xfrm>
          <a:prstGeom prst="rect">
            <a:avLst/>
          </a:prstGeom>
        </p:spPr>
        <p:txBody>
          <a:bodyPr wrap="square">
            <a:spAutoFit/>
          </a:bodyPr>
          <a:lstStyle/>
          <a:p>
            <a:r>
              <a:rPr lang="en-US" sz="1400" dirty="0">
                <a:latin typeface=""/>
              </a:rPr>
              <a:t>Months/years</a:t>
            </a:r>
          </a:p>
        </p:txBody>
      </p:sp>
      <p:grpSp>
        <p:nvGrpSpPr>
          <p:cNvPr id="7" name="Group 6">
            <a:extLst>
              <a:ext uri="{FF2B5EF4-FFF2-40B4-BE49-F238E27FC236}">
                <a16:creationId xmlns:a16="http://schemas.microsoft.com/office/drawing/2014/main" id="{36BDC9C4-B4EE-80A2-057C-794C432D85B3}"/>
              </a:ext>
            </a:extLst>
          </p:cNvPr>
          <p:cNvGrpSpPr/>
          <p:nvPr/>
        </p:nvGrpSpPr>
        <p:grpSpPr>
          <a:xfrm>
            <a:off x="5204005" y="664065"/>
            <a:ext cx="6987960" cy="3495927"/>
            <a:chOff x="536850" y="-1302351"/>
            <a:chExt cx="10332388" cy="7716460"/>
          </a:xfrm>
        </p:grpSpPr>
        <p:cxnSp>
          <p:nvCxnSpPr>
            <p:cNvPr id="26" name="Straight Arrow Connector 25">
              <a:extLst>
                <a:ext uri="{FF2B5EF4-FFF2-40B4-BE49-F238E27FC236}">
                  <a16:creationId xmlns:a16="http://schemas.microsoft.com/office/drawing/2014/main" id="{26256D2B-2F59-34BB-E1AD-187EA68EAF79}"/>
                </a:ext>
              </a:extLst>
            </p:cNvPr>
            <p:cNvCxnSpPr>
              <a:cxnSpLocks/>
            </p:cNvCxnSpPr>
            <p:nvPr/>
          </p:nvCxnSpPr>
          <p:spPr>
            <a:xfrm flipV="1">
              <a:off x="536850" y="-1302351"/>
              <a:ext cx="0" cy="77164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114307-668B-3252-FD37-C9B124B1309D}"/>
                </a:ext>
              </a:extLst>
            </p:cNvPr>
            <p:cNvCxnSpPr>
              <a:cxnSpLocks/>
            </p:cNvCxnSpPr>
            <p:nvPr/>
          </p:nvCxnSpPr>
          <p:spPr>
            <a:xfrm flipV="1">
              <a:off x="536850" y="6387219"/>
              <a:ext cx="10332388" cy="26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F188CE-92D9-F642-583D-171E8238346C}"/>
              </a:ext>
            </a:extLst>
          </p:cNvPr>
          <p:cNvGrpSpPr/>
          <p:nvPr/>
        </p:nvGrpSpPr>
        <p:grpSpPr>
          <a:xfrm>
            <a:off x="5682567" y="4146716"/>
            <a:ext cx="5943154" cy="307777"/>
            <a:chOff x="1288185" y="6244647"/>
            <a:chExt cx="7417842" cy="679345"/>
          </a:xfrm>
        </p:grpSpPr>
        <p:sp>
          <p:nvSpPr>
            <p:cNvPr id="17" name="TextBox 16">
              <a:extLst>
                <a:ext uri="{FF2B5EF4-FFF2-40B4-BE49-F238E27FC236}">
                  <a16:creationId xmlns:a16="http://schemas.microsoft.com/office/drawing/2014/main" id="{2CC63779-5B7A-5F83-CA61-CE0F5DCA150F}"/>
                </a:ext>
              </a:extLst>
            </p:cNvPr>
            <p:cNvSpPr txBox="1"/>
            <p:nvPr/>
          </p:nvSpPr>
          <p:spPr>
            <a:xfrm>
              <a:off x="1288185" y="6247075"/>
              <a:ext cx="305243" cy="499859"/>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0F1B9A95-8102-A449-A3C6-71B0489FAEB3}"/>
                </a:ext>
              </a:extLst>
            </p:cNvPr>
            <p:cNvSpPr txBox="1"/>
            <p:nvPr/>
          </p:nvSpPr>
          <p:spPr>
            <a:xfrm>
              <a:off x="2167640" y="6247075"/>
              <a:ext cx="352039" cy="499859"/>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19795B88-D789-5E3C-2846-1127ECA3A85D}"/>
                </a:ext>
              </a:extLst>
            </p:cNvPr>
            <p:cNvSpPr txBox="1"/>
            <p:nvPr/>
          </p:nvSpPr>
          <p:spPr>
            <a:xfrm>
              <a:off x="3069689" y="6247075"/>
              <a:ext cx="465320" cy="499859"/>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32940DEE-A94A-00B9-D354-1F1D37466411}"/>
                </a:ext>
              </a:extLst>
            </p:cNvPr>
            <p:cNvSpPr txBox="1"/>
            <p:nvPr/>
          </p:nvSpPr>
          <p:spPr>
            <a:xfrm>
              <a:off x="3971735" y="6247075"/>
              <a:ext cx="647561" cy="499859"/>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34CBC621-5E99-AED7-B016-B2093F4156A6}"/>
                </a:ext>
              </a:extLst>
            </p:cNvPr>
            <p:cNvSpPr/>
            <p:nvPr/>
          </p:nvSpPr>
          <p:spPr>
            <a:xfrm>
              <a:off x="4850916" y="6261710"/>
              <a:ext cx="398838" cy="499859"/>
            </a:xfrm>
            <a:prstGeom prst="rect">
              <a:avLst/>
            </a:prstGeom>
          </p:spPr>
          <p:txBody>
            <a:bodyPr wrap="none">
              <a:spAutoFit/>
            </a:bodyPr>
            <a:lstStyle/>
            <a:p>
              <a:r>
                <a:rPr lang="en-US" sz="1400">
                  <a:latin typeface=""/>
                </a:rPr>
                <a:t>ms</a:t>
              </a:r>
            </a:p>
          </p:txBody>
        </p:sp>
        <p:sp>
          <p:nvSpPr>
            <p:cNvPr id="22" name="Rectangle 21">
              <a:extLst>
                <a:ext uri="{FF2B5EF4-FFF2-40B4-BE49-F238E27FC236}">
                  <a16:creationId xmlns:a16="http://schemas.microsoft.com/office/drawing/2014/main" id="{4B6A1DB5-92A6-6526-40AD-44BEE1A3F9A3}"/>
                </a:ext>
              </a:extLst>
            </p:cNvPr>
            <p:cNvSpPr/>
            <p:nvPr/>
          </p:nvSpPr>
          <p:spPr>
            <a:xfrm>
              <a:off x="5640754" y="6265637"/>
              <a:ext cx="436577" cy="499859"/>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233EF83E-01BA-9521-6506-1BD383D03879}"/>
                </a:ext>
              </a:extLst>
            </p:cNvPr>
            <p:cNvSpPr/>
            <p:nvPr/>
          </p:nvSpPr>
          <p:spPr>
            <a:xfrm>
              <a:off x="6468331" y="6244647"/>
              <a:ext cx="880338" cy="679345"/>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5B882AC6-860A-0762-9757-5E0690B60925}"/>
                </a:ext>
              </a:extLst>
            </p:cNvPr>
            <p:cNvSpPr/>
            <p:nvPr/>
          </p:nvSpPr>
          <p:spPr>
            <a:xfrm>
              <a:off x="8532059" y="6261710"/>
              <a:ext cx="173968" cy="49986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D134220A-F0D1-AEFD-08F7-110A1D06F5A2}"/>
              </a:ext>
            </a:extLst>
          </p:cNvPr>
          <p:cNvGrpSpPr/>
          <p:nvPr/>
        </p:nvGrpSpPr>
        <p:grpSpPr>
          <a:xfrm>
            <a:off x="4794588" y="1198441"/>
            <a:ext cx="364298" cy="2329548"/>
            <a:chOff x="204942" y="-256934"/>
            <a:chExt cx="538649" cy="5141945"/>
          </a:xfrm>
        </p:grpSpPr>
        <p:sp>
          <p:nvSpPr>
            <p:cNvPr id="13" name="TextBox 12">
              <a:extLst>
                <a:ext uri="{FF2B5EF4-FFF2-40B4-BE49-F238E27FC236}">
                  <a16:creationId xmlns:a16="http://schemas.microsoft.com/office/drawing/2014/main" id="{E1818657-2F26-D60B-AD4B-33AF7B23F8E4}"/>
                </a:ext>
              </a:extLst>
            </p:cNvPr>
            <p:cNvSpPr txBox="1"/>
            <p:nvPr/>
          </p:nvSpPr>
          <p:spPr>
            <a:xfrm>
              <a:off x="258641" y="4385150"/>
              <a:ext cx="483212" cy="499861"/>
            </a:xfrm>
            <a:prstGeom prst="rect">
              <a:avLst/>
            </a:prstGeom>
            <a:no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ADCCE938-9674-DA4E-B854-4651BF07AF44}"/>
                </a:ext>
              </a:extLst>
            </p:cNvPr>
            <p:cNvSpPr txBox="1"/>
            <p:nvPr/>
          </p:nvSpPr>
          <p:spPr>
            <a:xfrm>
              <a:off x="220971" y="2769906"/>
              <a:ext cx="488576" cy="499861"/>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689C8BA7-2035-9DFD-E7C6-F75E75ACFA17}"/>
                </a:ext>
              </a:extLst>
            </p:cNvPr>
            <p:cNvSpPr txBox="1"/>
            <p:nvPr/>
          </p:nvSpPr>
          <p:spPr>
            <a:xfrm>
              <a:off x="204942" y="1468671"/>
              <a:ext cx="538649" cy="499861"/>
            </a:xfrm>
            <a:prstGeom prst="rect">
              <a:avLst/>
            </a:prstGeom>
            <a:noFill/>
          </p:spPr>
          <p:txBody>
            <a:bodyPr wrap="none" rtlCol="0">
              <a:spAutoFit/>
            </a:bodyPr>
            <a:lstStyle/>
            <a:p>
              <a:r>
                <a:rPr lang="en-US" sz="1400" dirty="0">
                  <a:latin typeface=""/>
                </a:rPr>
                <a:t>mm</a:t>
              </a:r>
            </a:p>
          </p:txBody>
        </p:sp>
        <p:sp>
          <p:nvSpPr>
            <p:cNvPr id="16" name="TextBox 15">
              <a:extLst>
                <a:ext uri="{FF2B5EF4-FFF2-40B4-BE49-F238E27FC236}">
                  <a16:creationId xmlns:a16="http://schemas.microsoft.com/office/drawing/2014/main" id="{EF9550E0-1284-F267-1A31-1952D46E1522}"/>
                </a:ext>
              </a:extLst>
            </p:cNvPr>
            <p:cNvSpPr txBox="1"/>
            <p:nvPr/>
          </p:nvSpPr>
          <p:spPr>
            <a:xfrm>
              <a:off x="331579" y="-256934"/>
              <a:ext cx="232848" cy="679347"/>
            </a:xfrm>
            <a:prstGeom prst="rect">
              <a:avLst/>
            </a:prstGeom>
            <a:noFill/>
          </p:spPr>
          <p:txBody>
            <a:bodyPr wrap="square" rtlCol="0">
              <a:spAutoFit/>
            </a:bodyPr>
            <a:lstStyle/>
            <a:p>
              <a:r>
                <a:rPr lang="en-US" sz="1400" dirty="0">
                  <a:latin typeface=""/>
                </a:rPr>
                <a:t>m</a:t>
              </a:r>
            </a:p>
          </p:txBody>
        </p:sp>
      </p:grpSp>
      <p:pic>
        <p:nvPicPr>
          <p:cNvPr id="10" name="Picture 9">
            <a:extLst>
              <a:ext uri="{FF2B5EF4-FFF2-40B4-BE49-F238E27FC236}">
                <a16:creationId xmlns:a16="http://schemas.microsoft.com/office/drawing/2014/main" id="{5CDDED49-C2C4-D4B7-E7FE-434853CDE541}"/>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a:off x="6736502" y="2848985"/>
            <a:ext cx="705501" cy="652507"/>
          </a:xfrm>
          <a:prstGeom prst="rect">
            <a:avLst/>
          </a:prstGeom>
        </p:spPr>
      </p:pic>
      <p:pic>
        <p:nvPicPr>
          <p:cNvPr id="11" name="Picture 10">
            <a:extLst>
              <a:ext uri="{FF2B5EF4-FFF2-40B4-BE49-F238E27FC236}">
                <a16:creationId xmlns:a16="http://schemas.microsoft.com/office/drawing/2014/main" id="{E350726F-13CF-6F49-230D-8CD4DA468B8F}"/>
              </a:ext>
            </a:extLst>
          </p:cNvPr>
          <p:cNvPicPr>
            <a:picLocks noChangeAspect="1"/>
          </p:cNvPicPr>
          <p:nvPr/>
        </p:nvPicPr>
        <p:blipFill>
          <a:blip r:embed="rId7">
            <a:clrChange>
              <a:clrFrom>
                <a:srgbClr val="FFFFFD"/>
              </a:clrFrom>
              <a:clrTo>
                <a:srgbClr val="FFFFFD">
                  <a:alpha val="0"/>
                </a:srgbClr>
              </a:clrTo>
            </a:clrChange>
          </a:blip>
          <a:stretch>
            <a:fillRect/>
          </a:stretch>
        </p:blipFill>
        <p:spPr>
          <a:xfrm rot="4798458">
            <a:off x="5703772" y="3569400"/>
            <a:ext cx="396377" cy="511956"/>
          </a:xfrm>
          <a:prstGeom prst="rect">
            <a:avLst/>
          </a:prstGeom>
        </p:spPr>
      </p:pic>
      <p:pic>
        <p:nvPicPr>
          <p:cNvPr id="28" name="Picture 2" descr="COVID-19 - Wikipedia">
            <a:extLst>
              <a:ext uri="{FF2B5EF4-FFF2-40B4-BE49-F238E27FC236}">
                <a16:creationId xmlns:a16="http://schemas.microsoft.com/office/drawing/2014/main" id="{C0C149C2-8A14-1C5E-53D6-0AB0A85EBD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093" y="2432186"/>
            <a:ext cx="769050" cy="7720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Immagine 4" descr="aa1.jpg">
            <a:extLst>
              <a:ext uri="{FF2B5EF4-FFF2-40B4-BE49-F238E27FC236}">
                <a16:creationId xmlns:a16="http://schemas.microsoft.com/office/drawing/2014/main" id="{C805B360-F101-3DD6-FE8D-4806CD6BB043}"/>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476" t="9463" r="10816" b="11152"/>
          <a:stretch/>
        </p:blipFill>
        <p:spPr>
          <a:xfrm>
            <a:off x="6046437" y="3102643"/>
            <a:ext cx="934016" cy="1003814"/>
          </a:xfrm>
          <a:prstGeom prst="rect">
            <a:avLst/>
          </a:prstGeom>
        </p:spPr>
      </p:pic>
      <p:grpSp>
        <p:nvGrpSpPr>
          <p:cNvPr id="89" name="Group 88">
            <a:extLst>
              <a:ext uri="{FF2B5EF4-FFF2-40B4-BE49-F238E27FC236}">
                <a16:creationId xmlns:a16="http://schemas.microsoft.com/office/drawing/2014/main" id="{66025DF4-77BB-A78B-4B3F-8865A28C9F5B}"/>
              </a:ext>
            </a:extLst>
          </p:cNvPr>
          <p:cNvGrpSpPr/>
          <p:nvPr/>
        </p:nvGrpSpPr>
        <p:grpSpPr>
          <a:xfrm>
            <a:off x="8040600" y="1717386"/>
            <a:ext cx="1264487" cy="1228923"/>
            <a:chOff x="5215206" y="2375895"/>
            <a:chExt cx="1264487" cy="1228923"/>
          </a:xfrm>
        </p:grpSpPr>
        <p:pic>
          <p:nvPicPr>
            <p:cNvPr id="12" name="Picture 11">
              <a:extLst>
                <a:ext uri="{FF2B5EF4-FFF2-40B4-BE49-F238E27FC236}">
                  <a16:creationId xmlns:a16="http://schemas.microsoft.com/office/drawing/2014/main" id="{65E6C7DA-0AF3-2208-E1F2-C1C51D883C12}"/>
                </a:ext>
              </a:extLst>
            </p:cNvPr>
            <p:cNvPicPr>
              <a:picLocks noChangeAspect="1"/>
            </p:cNvPicPr>
            <p:nvPr/>
          </p:nvPicPr>
          <p:blipFill rotWithShape="1">
            <a:blip r:embed="rId10">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32B9EE83-1EFF-EECB-3475-99784802D48A}"/>
                </a:ext>
              </a:extLst>
            </p:cNvPr>
            <p:cNvPicPr>
              <a:picLocks/>
            </p:cNvPicPr>
            <p:nvPr/>
          </p:nvPicPr>
          <p:blipFill rotWithShape="1">
            <a:blip r:embed="rId11">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31" name="Picture 30" descr="scaffold_Ti_H2.jpg">
            <a:extLst>
              <a:ext uri="{FF2B5EF4-FFF2-40B4-BE49-F238E27FC236}">
                <a16:creationId xmlns:a16="http://schemas.microsoft.com/office/drawing/2014/main" id="{E38EEFE6-C1C6-F753-4751-F22D1711B5C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953302" y="1264719"/>
            <a:ext cx="1477370" cy="1574045"/>
          </a:xfrm>
          <a:prstGeom prst="rect">
            <a:avLst/>
          </a:prstGeom>
          <a:effectLst>
            <a:softEdge rad="106313"/>
          </a:effectLst>
        </p:spPr>
      </p:pic>
      <p:pic>
        <p:nvPicPr>
          <p:cNvPr id="33" name="Picture 32">
            <a:extLst>
              <a:ext uri="{FF2B5EF4-FFF2-40B4-BE49-F238E27FC236}">
                <a16:creationId xmlns:a16="http://schemas.microsoft.com/office/drawing/2014/main" id="{D8D31517-F470-D196-0118-0914FC514B28}"/>
              </a:ext>
            </a:extLst>
          </p:cNvPr>
          <p:cNvPicPr>
            <a:picLocks noChangeAspect="1"/>
          </p:cNvPicPr>
          <p:nvPr/>
        </p:nvPicPr>
        <p:blipFill rotWithShape="1">
          <a:blip r:embed="rId13">
            <a:clrChange>
              <a:clrFrom>
                <a:srgbClr val="FFFFFF"/>
              </a:clrFrom>
              <a:clrTo>
                <a:srgbClr val="FFFFFF">
                  <a:alpha val="0"/>
                </a:srgbClr>
              </a:clrTo>
            </a:clrChange>
          </a:blip>
          <a:srcRect t="8534" r="17246"/>
          <a:stretch/>
        </p:blipFill>
        <p:spPr>
          <a:xfrm>
            <a:off x="5227679" y="3323507"/>
            <a:ext cx="528494" cy="499495"/>
          </a:xfrm>
          <a:prstGeom prst="ellipse">
            <a:avLst/>
          </a:prstGeom>
        </p:spPr>
      </p:pic>
      <p:pic>
        <p:nvPicPr>
          <p:cNvPr id="37" name="Picture 36">
            <a:extLst>
              <a:ext uri="{FF2B5EF4-FFF2-40B4-BE49-F238E27FC236}">
                <a16:creationId xmlns:a16="http://schemas.microsoft.com/office/drawing/2014/main" id="{FFC27B35-04DA-2CEF-2EAB-14BEA853DDFF}"/>
              </a:ext>
            </a:extLst>
          </p:cNvPr>
          <p:cNvPicPr>
            <a:picLocks noChangeAspect="1"/>
          </p:cNvPicPr>
          <p:nvPr/>
        </p:nvPicPr>
        <p:blipFill>
          <a:blip r:embed="rId14">
            <a:clrChange>
              <a:clrFrom>
                <a:srgbClr val="FEFFFF"/>
              </a:clrFrom>
              <a:clrTo>
                <a:srgbClr val="FEFFFF">
                  <a:alpha val="0"/>
                </a:srgbClr>
              </a:clrTo>
            </a:clrChange>
          </a:blip>
          <a:stretch>
            <a:fillRect/>
          </a:stretch>
        </p:blipFill>
        <p:spPr>
          <a:xfrm>
            <a:off x="5905877" y="1806789"/>
            <a:ext cx="1296094" cy="1132031"/>
          </a:xfrm>
          <a:prstGeom prst="rect">
            <a:avLst/>
          </a:prstGeom>
        </p:spPr>
      </p:pic>
      <p:pic>
        <p:nvPicPr>
          <p:cNvPr id="38" name="Immagine 2" descr="AANP.jpg">
            <a:extLst>
              <a:ext uri="{FF2B5EF4-FFF2-40B4-BE49-F238E27FC236}">
                <a16:creationId xmlns:a16="http://schemas.microsoft.com/office/drawing/2014/main" id="{9C94A45A-D216-F857-48B8-7057C0F635BC}"/>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8428" t="22176" r="11913" b="16661"/>
          <a:stretch/>
        </p:blipFill>
        <p:spPr>
          <a:xfrm>
            <a:off x="5450070" y="2468119"/>
            <a:ext cx="961668" cy="846168"/>
          </a:xfrm>
          <a:prstGeom prst="rect">
            <a:avLst/>
          </a:prstGeom>
        </p:spPr>
      </p:pic>
      <p:pic>
        <p:nvPicPr>
          <p:cNvPr id="70" name="Picture 69">
            <a:extLst>
              <a:ext uri="{FF2B5EF4-FFF2-40B4-BE49-F238E27FC236}">
                <a16:creationId xmlns:a16="http://schemas.microsoft.com/office/drawing/2014/main" id="{3FDE1FF6-7033-ADD3-043A-FAE0418AC23C}"/>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2331" y="1691822"/>
            <a:ext cx="1148380" cy="1148379"/>
          </a:xfrm>
          <a:prstGeom prst="rect">
            <a:avLst/>
          </a:prstGeom>
        </p:spPr>
      </p:pic>
      <p:sp>
        <p:nvSpPr>
          <p:cNvPr id="75" name="Up Arrow 74">
            <a:extLst>
              <a:ext uri="{FF2B5EF4-FFF2-40B4-BE49-F238E27FC236}">
                <a16:creationId xmlns:a16="http://schemas.microsoft.com/office/drawing/2014/main" id="{260284F1-5841-1D31-27CB-DE9177A086C8}"/>
              </a:ext>
            </a:extLst>
          </p:cNvPr>
          <p:cNvSpPr/>
          <p:nvPr/>
        </p:nvSpPr>
        <p:spPr>
          <a:xfrm rot="5400000">
            <a:off x="1558689" y="273282"/>
            <a:ext cx="538245" cy="3449980"/>
          </a:xfrm>
          <a:prstGeom prst="upArrow">
            <a:avLst/>
          </a:prstGeom>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600" dirty="0">
                <a:latin typeface="Chalkboard" panose="03050602040202020205" pitchFamily="66" charset="77"/>
              </a:rPr>
              <a:t>Reduce resolution</a:t>
            </a:r>
            <a:endParaRPr lang="en-IT" sz="1600" dirty="0">
              <a:latin typeface="Chalkboard" panose="03050602040202020205" pitchFamily="66" charset="77"/>
            </a:endParaRPr>
          </a:p>
        </p:txBody>
      </p:sp>
      <p:sp>
        <p:nvSpPr>
          <p:cNvPr id="79" name="Up Arrow 78">
            <a:extLst>
              <a:ext uri="{FF2B5EF4-FFF2-40B4-BE49-F238E27FC236}">
                <a16:creationId xmlns:a16="http://schemas.microsoft.com/office/drawing/2014/main" id="{BC4B5EFA-FC21-C9C2-DAEA-2F357E2237D9}"/>
              </a:ext>
            </a:extLst>
          </p:cNvPr>
          <p:cNvSpPr/>
          <p:nvPr/>
        </p:nvSpPr>
        <p:spPr>
          <a:xfrm rot="5400000">
            <a:off x="1908065" y="2774010"/>
            <a:ext cx="517010" cy="4174757"/>
          </a:xfrm>
          <a:prstGeom prst="upArrow">
            <a:avLst/>
          </a:prstGeom>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600" dirty="0">
                <a:latin typeface="Chalkboard" panose="03050602040202020205" pitchFamily="66" charset="77"/>
              </a:rPr>
              <a:t>Time averaging</a:t>
            </a:r>
            <a:endParaRPr lang="en-IT" sz="1600" dirty="0">
              <a:latin typeface="Chalkboard" panose="03050602040202020205" pitchFamily="66" charset="77"/>
            </a:endParaRPr>
          </a:p>
        </p:txBody>
      </p:sp>
      <p:pic>
        <p:nvPicPr>
          <p:cNvPr id="84" name="Picture 83" descr="A close up of a brain&#10;&#10;Description automatically generated">
            <a:extLst>
              <a:ext uri="{FF2B5EF4-FFF2-40B4-BE49-F238E27FC236}">
                <a16:creationId xmlns:a16="http://schemas.microsoft.com/office/drawing/2014/main" id="{CDDB900E-0FB5-432E-A542-54AB81C8BC37}"/>
              </a:ext>
            </a:extLst>
          </p:cNvPr>
          <p:cNvPicPr>
            <a:picLocks noChangeAspect="1"/>
          </p:cNvPicPr>
          <p:nvPr/>
        </p:nvPicPr>
        <p:blipFill>
          <a:blip r:embed="rId17"/>
          <a:stretch>
            <a:fillRect/>
          </a:stretch>
        </p:blipFill>
        <p:spPr>
          <a:xfrm>
            <a:off x="9425056" y="794381"/>
            <a:ext cx="1216391" cy="940676"/>
          </a:xfrm>
          <a:prstGeom prst="rect">
            <a:avLst/>
          </a:prstGeom>
        </p:spPr>
      </p:pic>
      <p:pic>
        <p:nvPicPr>
          <p:cNvPr id="88" name="Picture 87" descr="A blue and white brain&#10;&#10;Description automatically generated">
            <a:extLst>
              <a:ext uri="{FF2B5EF4-FFF2-40B4-BE49-F238E27FC236}">
                <a16:creationId xmlns:a16="http://schemas.microsoft.com/office/drawing/2014/main" id="{010BD329-36E1-1E7B-D025-252F78BB8E11}"/>
              </a:ext>
            </a:extLst>
          </p:cNvPr>
          <p:cNvPicPr>
            <a:picLocks noChangeAspect="1"/>
          </p:cNvPicPr>
          <p:nvPr/>
        </p:nvPicPr>
        <p:blipFill rotWithShape="1">
          <a:blip r:embed="rId18">
            <a:clrChange>
              <a:clrFrom>
                <a:srgbClr val="FFFFFF"/>
              </a:clrFrom>
              <a:clrTo>
                <a:srgbClr val="FFFFFF">
                  <a:alpha val="0"/>
                </a:srgbClr>
              </a:clrTo>
            </a:clrChange>
          </a:blip>
          <a:srcRect l="18543" t="7158" r="15702" b="13729"/>
          <a:stretch/>
        </p:blipFill>
        <p:spPr>
          <a:xfrm>
            <a:off x="10469059" y="1612520"/>
            <a:ext cx="1424088" cy="1038428"/>
          </a:xfrm>
          <a:prstGeom prst="rect">
            <a:avLst/>
          </a:prstGeom>
          <a:effectLst>
            <a:softEdge rad="12700"/>
          </a:effectLst>
        </p:spPr>
      </p:pic>
      <p:sp>
        <p:nvSpPr>
          <p:cNvPr id="112" name="TextBox 111">
            <a:extLst>
              <a:ext uri="{FF2B5EF4-FFF2-40B4-BE49-F238E27FC236}">
                <a16:creationId xmlns:a16="http://schemas.microsoft.com/office/drawing/2014/main" id="{ADEA9953-28C5-FDBB-4DEB-3FA33718E995}"/>
              </a:ext>
            </a:extLst>
          </p:cNvPr>
          <p:cNvSpPr txBox="1"/>
          <p:nvPr/>
        </p:nvSpPr>
        <p:spPr>
          <a:xfrm>
            <a:off x="5349280" y="837951"/>
            <a:ext cx="2026879" cy="369332"/>
          </a:xfrm>
          <a:prstGeom prst="rect">
            <a:avLst/>
          </a:prstGeom>
          <a:noFill/>
        </p:spPr>
        <p:txBody>
          <a:bodyPr wrap="square" rtlCol="0">
            <a:spAutoFit/>
          </a:bodyPr>
          <a:lstStyle/>
          <a:p>
            <a:r>
              <a:rPr lang="en-GB" dirty="0">
                <a:solidFill>
                  <a:srgbClr val="002060"/>
                </a:solidFill>
                <a:latin typeface="Chalkboard" panose="03050602040202020205" pitchFamily="66" charset="77"/>
              </a:rPr>
              <a:t>P</a:t>
            </a:r>
            <a:r>
              <a:rPr lang="en-IT" dirty="0">
                <a:solidFill>
                  <a:srgbClr val="002060"/>
                </a:solidFill>
                <a:latin typeface="Chalkboard" panose="03050602040202020205" pitchFamily="66" charset="77"/>
              </a:rPr>
              <a:t>article models</a:t>
            </a:r>
          </a:p>
        </p:txBody>
      </p:sp>
      <p:sp>
        <p:nvSpPr>
          <p:cNvPr id="113" name="TextBox 112">
            <a:extLst>
              <a:ext uri="{FF2B5EF4-FFF2-40B4-BE49-F238E27FC236}">
                <a16:creationId xmlns:a16="http://schemas.microsoft.com/office/drawing/2014/main" id="{896CBE5B-11F8-EE21-E96F-C6722AEE8B16}"/>
              </a:ext>
            </a:extLst>
          </p:cNvPr>
          <p:cNvSpPr txBox="1"/>
          <p:nvPr/>
        </p:nvSpPr>
        <p:spPr>
          <a:xfrm>
            <a:off x="9163584" y="17734"/>
            <a:ext cx="1654119" cy="646331"/>
          </a:xfrm>
          <a:prstGeom prst="rect">
            <a:avLst/>
          </a:prstGeom>
          <a:noFill/>
        </p:spPr>
        <p:txBody>
          <a:bodyPr wrap="square" rtlCol="0">
            <a:spAutoFit/>
          </a:bodyPr>
          <a:lstStyle/>
          <a:p>
            <a:r>
              <a:rPr lang="en-GB" dirty="0">
                <a:solidFill>
                  <a:srgbClr val="002060"/>
                </a:solidFill>
                <a:latin typeface="Chalkboard" panose="03050602040202020205" pitchFamily="66" charset="77"/>
              </a:rPr>
              <a:t>Continuum/</a:t>
            </a:r>
          </a:p>
          <a:p>
            <a:r>
              <a:rPr lang="en-GB" dirty="0">
                <a:solidFill>
                  <a:srgbClr val="002060"/>
                </a:solidFill>
                <a:latin typeface="Chalkboard" panose="03050602040202020205" pitchFamily="66" charset="77"/>
              </a:rPr>
              <a:t>grid models</a:t>
            </a:r>
            <a:endParaRPr lang="en-IT" dirty="0">
              <a:solidFill>
                <a:srgbClr val="002060"/>
              </a:solidFill>
              <a:latin typeface="Chalkboard" panose="03050602040202020205" pitchFamily="66" charset="77"/>
            </a:endParaRPr>
          </a:p>
        </p:txBody>
      </p:sp>
      <p:sp>
        <p:nvSpPr>
          <p:cNvPr id="114" name="TextBox 113">
            <a:extLst>
              <a:ext uri="{FF2B5EF4-FFF2-40B4-BE49-F238E27FC236}">
                <a16:creationId xmlns:a16="http://schemas.microsoft.com/office/drawing/2014/main" id="{522046F9-32FD-094F-BFD3-799EF14409B7}"/>
              </a:ext>
            </a:extLst>
          </p:cNvPr>
          <p:cNvSpPr txBox="1"/>
          <p:nvPr/>
        </p:nvSpPr>
        <p:spPr>
          <a:xfrm>
            <a:off x="9878894" y="2749553"/>
            <a:ext cx="2230573" cy="646331"/>
          </a:xfrm>
          <a:prstGeom prst="rect">
            <a:avLst/>
          </a:prstGeom>
          <a:noFill/>
        </p:spPr>
        <p:txBody>
          <a:bodyPr wrap="square" rtlCol="0">
            <a:spAutoFit/>
          </a:bodyPr>
          <a:lstStyle/>
          <a:p>
            <a:r>
              <a:rPr lang="en-GB" dirty="0">
                <a:solidFill>
                  <a:srgbClr val="002060"/>
                </a:solidFill>
                <a:latin typeface="Chalkboard" panose="03050602040202020205" pitchFamily="66" charset="77"/>
              </a:rPr>
              <a:t>Network, kinetic models</a:t>
            </a:r>
            <a:endParaRPr lang="en-IT" dirty="0">
              <a:solidFill>
                <a:srgbClr val="002060"/>
              </a:solidFill>
              <a:latin typeface="Chalkboard" panose="03050602040202020205" pitchFamily="66" charset="77"/>
            </a:endParaRPr>
          </a:p>
        </p:txBody>
      </p:sp>
      <p:pic>
        <p:nvPicPr>
          <p:cNvPr id="3" name="Google Shape;116;p14">
            <a:extLst>
              <a:ext uri="{FF2B5EF4-FFF2-40B4-BE49-F238E27FC236}">
                <a16:creationId xmlns:a16="http://schemas.microsoft.com/office/drawing/2014/main" id="{5E774303-7595-7187-DF25-261B11F07398}"/>
              </a:ext>
            </a:extLst>
          </p:cNvPr>
          <p:cNvPicPr preferRelativeResize="0"/>
          <p:nvPr/>
        </p:nvPicPr>
        <p:blipFill>
          <a:blip r:embed="rId19">
            <a:clrChange>
              <a:clrFrom>
                <a:srgbClr val="FFFFFF"/>
              </a:clrFrom>
              <a:clrTo>
                <a:srgbClr val="FFFFFF">
                  <a:alpha val="0"/>
                </a:srgbClr>
              </a:clrTo>
            </a:clrChange>
            <a:alphaModFix/>
          </a:blip>
          <a:stretch>
            <a:fillRect/>
          </a:stretch>
        </p:blipFill>
        <p:spPr>
          <a:xfrm>
            <a:off x="2889733" y="6137961"/>
            <a:ext cx="725499" cy="725499"/>
          </a:xfrm>
          <a:prstGeom prst="rect">
            <a:avLst/>
          </a:prstGeom>
          <a:noFill/>
          <a:ln>
            <a:noFill/>
          </a:ln>
        </p:spPr>
      </p:pic>
      <p:pic>
        <p:nvPicPr>
          <p:cNvPr id="4" name="Google Shape;117;p14">
            <a:extLst>
              <a:ext uri="{FF2B5EF4-FFF2-40B4-BE49-F238E27FC236}">
                <a16:creationId xmlns:a16="http://schemas.microsoft.com/office/drawing/2014/main" id="{5336238A-FA11-B95C-DD50-38A60A89A64B}"/>
              </a:ext>
            </a:extLst>
          </p:cNvPr>
          <p:cNvPicPr preferRelativeResize="0"/>
          <p:nvPr/>
        </p:nvPicPr>
        <p:blipFill>
          <a:blip r:embed="rId20">
            <a:alphaModFix/>
          </a:blip>
          <a:stretch>
            <a:fillRect/>
          </a:stretch>
        </p:blipFill>
        <p:spPr>
          <a:xfrm>
            <a:off x="3610360" y="6096954"/>
            <a:ext cx="725500" cy="720659"/>
          </a:xfrm>
          <a:prstGeom prst="rect">
            <a:avLst/>
          </a:prstGeom>
          <a:noFill/>
          <a:ln>
            <a:noFill/>
          </a:ln>
        </p:spPr>
      </p:pic>
      <p:sp>
        <p:nvSpPr>
          <p:cNvPr id="34" name="TextBox 33">
            <a:extLst>
              <a:ext uri="{FF2B5EF4-FFF2-40B4-BE49-F238E27FC236}">
                <a16:creationId xmlns:a16="http://schemas.microsoft.com/office/drawing/2014/main" id="{3EE6F2C8-4D0A-0487-CCAC-B96B1DD2894D}"/>
              </a:ext>
            </a:extLst>
          </p:cNvPr>
          <p:cNvSpPr txBox="1"/>
          <p:nvPr/>
        </p:nvSpPr>
        <p:spPr>
          <a:xfrm>
            <a:off x="44352" y="749681"/>
            <a:ext cx="3976475" cy="923330"/>
          </a:xfrm>
          <a:prstGeom prst="rect">
            <a:avLst/>
          </a:prstGeom>
          <a:noFill/>
        </p:spPr>
        <p:txBody>
          <a:bodyPr wrap="square" rtlCol="0">
            <a:spAutoFit/>
          </a:bodyPr>
          <a:lstStyle/>
          <a:p>
            <a:r>
              <a:rPr lang="en-GB" dirty="0">
                <a:solidFill>
                  <a:srgbClr val="0070C0"/>
                </a:solidFill>
                <a:latin typeface="Chalkboard" panose="03050602040202020205" pitchFamily="66" charset="77"/>
              </a:rPr>
              <a:t>S</a:t>
            </a:r>
            <a:r>
              <a:rPr lang="en-IT" dirty="0">
                <a:solidFill>
                  <a:srgbClr val="0070C0"/>
                </a:solidFill>
                <a:latin typeface="Chalkboard" panose="03050602040202020205" pitchFamily="66" charset="77"/>
              </a:rPr>
              <a:t>patial coarse graining</a:t>
            </a:r>
            <a:endParaRPr lang="en-IT" dirty="0">
              <a:latin typeface="Chalkboard" panose="03050602040202020205" pitchFamily="66" charset="77"/>
            </a:endParaRPr>
          </a:p>
          <a:p>
            <a:pPr marL="285750" indent="-285750">
              <a:buFont typeface="Wingdings" pitchFamily="2" charset="2"/>
              <a:buChar char="ü"/>
            </a:pPr>
            <a:r>
              <a:rPr lang="en-GB" dirty="0">
                <a:latin typeface="Chalkboard" panose="03050602040202020205" pitchFamily="66" charset="77"/>
              </a:rPr>
              <a:t>R</a:t>
            </a:r>
            <a:r>
              <a:rPr lang="en-IT" dirty="0">
                <a:latin typeface="Chalkboard" panose="03050602040202020205" pitchFamily="66" charset="77"/>
              </a:rPr>
              <a:t>educe/hide degrees of freedom</a:t>
            </a:r>
          </a:p>
          <a:p>
            <a:pPr marL="285750" indent="-285750">
              <a:buFont typeface="Wingdings" pitchFamily="2" charset="2"/>
              <a:buChar char="ü"/>
            </a:pPr>
            <a:r>
              <a:rPr lang="en-GB" dirty="0">
                <a:latin typeface="Chalkboard" panose="03050602040202020205" pitchFamily="66" charset="77"/>
              </a:rPr>
              <a:t>U</a:t>
            </a:r>
            <a:r>
              <a:rPr lang="en-IT" dirty="0">
                <a:latin typeface="Chalkboard" panose="03050602040202020205" pitchFamily="66" charset="77"/>
              </a:rPr>
              <a:t>se collective variables</a:t>
            </a:r>
          </a:p>
        </p:txBody>
      </p:sp>
      <p:sp>
        <p:nvSpPr>
          <p:cNvPr id="39" name="TextBox 38">
            <a:extLst>
              <a:ext uri="{FF2B5EF4-FFF2-40B4-BE49-F238E27FC236}">
                <a16:creationId xmlns:a16="http://schemas.microsoft.com/office/drawing/2014/main" id="{34563AC1-21AD-83D1-67BC-FB1C9F82BD85}"/>
              </a:ext>
            </a:extLst>
          </p:cNvPr>
          <p:cNvSpPr txBox="1"/>
          <p:nvPr/>
        </p:nvSpPr>
        <p:spPr>
          <a:xfrm>
            <a:off x="119732" y="2704309"/>
            <a:ext cx="3521449" cy="2031325"/>
          </a:xfrm>
          <a:prstGeom prst="rect">
            <a:avLst/>
          </a:prstGeom>
          <a:noFill/>
        </p:spPr>
        <p:txBody>
          <a:bodyPr wrap="square" rtlCol="0">
            <a:spAutoFit/>
          </a:bodyPr>
          <a:lstStyle/>
          <a:p>
            <a:r>
              <a:rPr lang="en-US" dirty="0">
                <a:solidFill>
                  <a:srgbClr val="0070C0"/>
                </a:solidFill>
                <a:latin typeface="Chalkboard" panose="03050602040202020205" pitchFamily="66" charset="77"/>
              </a:rPr>
              <a:t>Time coarse graining</a:t>
            </a:r>
            <a:r>
              <a:rPr lang="en-IT" dirty="0">
                <a:solidFill>
                  <a:srgbClr val="0070C0"/>
                </a:solidFill>
                <a:latin typeface="Chalkboard" panose="03050602040202020205" pitchFamily="66" charset="77"/>
              </a:rPr>
              <a:t> </a:t>
            </a:r>
          </a:p>
          <a:p>
            <a:pPr marL="285750" indent="-285750">
              <a:buFont typeface="Wingdings" pitchFamily="2" charset="2"/>
              <a:buChar char="ü"/>
            </a:pPr>
            <a:r>
              <a:rPr lang="en-US" dirty="0">
                <a:latin typeface="Chalkboard" panose="03050602040202020205" pitchFamily="66" charset="77"/>
              </a:rPr>
              <a:t>Increase the time step of motion integration</a:t>
            </a:r>
          </a:p>
          <a:p>
            <a:pPr marL="285750" indent="-285750">
              <a:buFont typeface="Wingdings" pitchFamily="2" charset="2"/>
              <a:buChar char="ü"/>
            </a:pPr>
            <a:r>
              <a:rPr lang="en-US" dirty="0">
                <a:latin typeface="Chalkboard" panose="03050602040202020205" pitchFamily="66" charset="77"/>
              </a:rPr>
              <a:t>cut off high frequencies </a:t>
            </a:r>
          </a:p>
          <a:p>
            <a:pPr marL="285750" indent="-285750">
              <a:buFont typeface="Wingdings" pitchFamily="2" charset="2"/>
              <a:buChar char="ü"/>
            </a:pPr>
            <a:r>
              <a:rPr lang="en-US" dirty="0">
                <a:latin typeface="Chalkboard" panose="03050602040202020205" pitchFamily="66" charset="77"/>
              </a:rPr>
              <a:t>Use stochastic/enhanced sampling methods, statistical averages</a:t>
            </a:r>
            <a:endParaRPr lang="en-IT" dirty="0">
              <a:latin typeface="Chalkboard" panose="03050602040202020205" pitchFamily="66" charset="77"/>
            </a:endParaRPr>
          </a:p>
        </p:txBody>
      </p:sp>
      <p:sp>
        <p:nvSpPr>
          <p:cNvPr id="2" name="Rectangle 1">
            <a:extLst>
              <a:ext uri="{FF2B5EF4-FFF2-40B4-BE49-F238E27FC236}">
                <a16:creationId xmlns:a16="http://schemas.microsoft.com/office/drawing/2014/main" id="{45E06454-94F3-659F-9F4E-8F1834A35676}"/>
              </a:ext>
            </a:extLst>
          </p:cNvPr>
          <p:cNvSpPr/>
          <p:nvPr/>
        </p:nvSpPr>
        <p:spPr>
          <a:xfrm>
            <a:off x="4831263" y="7815"/>
            <a:ext cx="7348143" cy="4516392"/>
          </a:xfrm>
          <a:prstGeom prst="rect">
            <a:avLst/>
          </a:prstGeom>
          <a:solidFill>
            <a:schemeClr val="bg1">
              <a:alpha val="9395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2" name="TextBox 31">
            <a:extLst>
              <a:ext uri="{FF2B5EF4-FFF2-40B4-BE49-F238E27FC236}">
                <a16:creationId xmlns:a16="http://schemas.microsoft.com/office/drawing/2014/main" id="{360EAC91-9DD0-12AE-133D-39310FF5A60B}"/>
              </a:ext>
            </a:extLst>
          </p:cNvPr>
          <p:cNvSpPr txBox="1"/>
          <p:nvPr/>
        </p:nvSpPr>
        <p:spPr>
          <a:xfrm>
            <a:off x="39" y="-209890"/>
            <a:ext cx="11893105" cy="756617"/>
          </a:xfrm>
          <a:prstGeom prst="rect">
            <a:avLst/>
          </a:prstGeom>
          <a:noFill/>
        </p:spPr>
        <p:txBody>
          <a:bodyPr wrap="square">
            <a:spAutoFit/>
          </a:bodyPr>
          <a:lstStyle/>
          <a:p>
            <a:pPr>
              <a:lnSpc>
                <a:spcPct val="150000"/>
              </a:lnSpc>
            </a:pPr>
            <a:r>
              <a:rPr lang="en-IT" sz="3200" b="1" dirty="0">
                <a:solidFill>
                  <a:srgbClr val="0070C0"/>
                </a:solidFill>
                <a:latin typeface="Chalkboard" panose="03050602040202020205" pitchFamily="66" charset="77"/>
              </a:rPr>
              <a:t>Multi-Scale modeling of bio-processes</a:t>
            </a:r>
          </a:p>
        </p:txBody>
      </p:sp>
      <p:pic>
        <p:nvPicPr>
          <p:cNvPr id="5" name="Immagine 6" descr="CG.jpg">
            <a:extLst>
              <a:ext uri="{FF2B5EF4-FFF2-40B4-BE49-F238E27FC236}">
                <a16:creationId xmlns:a16="http://schemas.microsoft.com/office/drawing/2014/main" id="{96F25C41-4AD0-2596-3EED-5663883A9782}"/>
              </a:ext>
            </a:extLst>
          </p:cNvPr>
          <p:cNvPicPr>
            <a:picLocks noChangeAspect="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9210" t="12354" r="18623" b="15620"/>
          <a:stretch/>
        </p:blipFill>
        <p:spPr>
          <a:xfrm>
            <a:off x="5433522" y="705732"/>
            <a:ext cx="950361" cy="1098730"/>
          </a:xfrm>
          <a:prstGeom prst="rect">
            <a:avLst/>
          </a:prstGeom>
        </p:spPr>
      </p:pic>
      <p:pic>
        <p:nvPicPr>
          <p:cNvPr id="23" name="Immagine 4" descr="aa1.jpg">
            <a:extLst>
              <a:ext uri="{FF2B5EF4-FFF2-40B4-BE49-F238E27FC236}">
                <a16:creationId xmlns:a16="http://schemas.microsoft.com/office/drawing/2014/main" id="{2EC46B5A-10A1-4938-C60B-6061C78ABD68}"/>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476" t="9463" r="10816" b="11152"/>
          <a:stretch/>
        </p:blipFill>
        <p:spPr>
          <a:xfrm>
            <a:off x="3997911" y="620472"/>
            <a:ext cx="1165247" cy="1252324"/>
          </a:xfrm>
          <a:prstGeom prst="rect">
            <a:avLst/>
          </a:prstGeom>
        </p:spPr>
      </p:pic>
      <p:pic>
        <p:nvPicPr>
          <p:cNvPr id="40" name="coarseningDNA.png" descr="coarseningDNA.png">
            <a:extLst>
              <a:ext uri="{FF2B5EF4-FFF2-40B4-BE49-F238E27FC236}">
                <a16:creationId xmlns:a16="http://schemas.microsoft.com/office/drawing/2014/main" id="{BE945252-CACD-4AEC-6B6D-5FD712BEBC64}"/>
              </a:ext>
            </a:extLst>
          </p:cNvPr>
          <p:cNvPicPr>
            <a:picLocks noChangeAspect="1"/>
          </p:cNvPicPr>
          <p:nvPr/>
        </p:nvPicPr>
        <p:blipFill>
          <a:blip r:embed="rId22"/>
          <a:srcRect r="49253"/>
          <a:stretch>
            <a:fillRect/>
          </a:stretch>
        </p:blipFill>
        <p:spPr>
          <a:xfrm>
            <a:off x="3720521" y="1988598"/>
            <a:ext cx="1505543" cy="1059162"/>
          </a:xfrm>
          <a:prstGeom prst="rect">
            <a:avLst/>
          </a:prstGeom>
          <a:ln>
            <a:miter lim="400000"/>
          </a:ln>
          <a:effectLst>
            <a:outerShdw blurRad="63500" dist="101600" dir="2700000" rotWithShape="0">
              <a:srgbClr val="929292">
                <a:alpha val="74996"/>
              </a:srgbClr>
            </a:outerShdw>
          </a:effectLst>
        </p:spPr>
      </p:pic>
      <p:pic>
        <p:nvPicPr>
          <p:cNvPr id="41" name="coarseningDNA.png" descr="coarseningDNA.png">
            <a:extLst>
              <a:ext uri="{FF2B5EF4-FFF2-40B4-BE49-F238E27FC236}">
                <a16:creationId xmlns:a16="http://schemas.microsoft.com/office/drawing/2014/main" id="{028AA26A-9200-16CD-D3CE-B36C2D0E139C}"/>
              </a:ext>
            </a:extLst>
          </p:cNvPr>
          <p:cNvPicPr>
            <a:picLocks noChangeAspect="1"/>
          </p:cNvPicPr>
          <p:nvPr/>
        </p:nvPicPr>
        <p:blipFill>
          <a:blip r:embed="rId22"/>
          <a:srcRect l="50746"/>
          <a:stretch>
            <a:fillRect/>
          </a:stretch>
        </p:blipFill>
        <p:spPr>
          <a:xfrm>
            <a:off x="5085037" y="1946542"/>
            <a:ext cx="1524988" cy="1104935"/>
          </a:xfrm>
          <a:prstGeom prst="rect">
            <a:avLst/>
          </a:prstGeom>
          <a:ln>
            <a:miter lim="400000"/>
          </a:ln>
          <a:effectLst>
            <a:outerShdw blurRad="63500" dist="101600" dir="2700000" rotWithShape="0">
              <a:srgbClr val="929292">
                <a:alpha val="74996"/>
              </a:srgbClr>
            </a:outerShdw>
          </a:effectLst>
        </p:spPr>
      </p:pic>
      <p:pic>
        <p:nvPicPr>
          <p:cNvPr id="42" name="Immagine 10" descr="NPNet.jpg">
            <a:extLst>
              <a:ext uri="{FF2B5EF4-FFF2-40B4-BE49-F238E27FC236}">
                <a16:creationId xmlns:a16="http://schemas.microsoft.com/office/drawing/2014/main" id="{C06FE8BD-23A3-A69B-AE8A-D95793A81757}"/>
              </a:ext>
            </a:extLst>
          </p:cNvPr>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30553" t="25432" r="26449" b="28269"/>
          <a:stretch/>
        </p:blipFill>
        <p:spPr>
          <a:xfrm>
            <a:off x="5546881" y="3189269"/>
            <a:ext cx="983627" cy="1061404"/>
          </a:xfrm>
          <a:prstGeom prst="rect">
            <a:avLst/>
          </a:prstGeom>
        </p:spPr>
      </p:pic>
      <p:pic>
        <p:nvPicPr>
          <p:cNvPr id="44" name="Immagine 2" descr="AANP.jpg">
            <a:extLst>
              <a:ext uri="{FF2B5EF4-FFF2-40B4-BE49-F238E27FC236}">
                <a16:creationId xmlns:a16="http://schemas.microsoft.com/office/drawing/2014/main" id="{BCFCC816-DE6B-3C58-D720-B9E0AF648041}"/>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8428" t="22176" r="11913" b="16661"/>
          <a:stretch/>
        </p:blipFill>
        <p:spPr>
          <a:xfrm>
            <a:off x="3928891" y="3228134"/>
            <a:ext cx="1209664" cy="1064374"/>
          </a:xfrm>
          <a:prstGeom prst="rect">
            <a:avLst/>
          </a:prstGeom>
        </p:spPr>
      </p:pic>
      <p:pic>
        <p:nvPicPr>
          <p:cNvPr id="45" name="Immagine 14" descr="palla.jpg">
            <a:extLst>
              <a:ext uri="{FF2B5EF4-FFF2-40B4-BE49-F238E27FC236}">
                <a16:creationId xmlns:a16="http://schemas.microsoft.com/office/drawing/2014/main" id="{502444B9-9EB2-8738-B1F6-2DEA8AAECB0F}"/>
              </a:ext>
            </a:extLst>
          </p:cNvPr>
          <p:cNvPicPr>
            <a:picLocks noChangeAspect="1"/>
          </p:cNvPicPr>
          <p:nvPr/>
        </p:nvPicPr>
        <p:blipFill rotWithShape="1">
          <a:blip r:embed="rId24">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35550" t="36127" r="35728" b="36615"/>
          <a:stretch/>
        </p:blipFill>
        <p:spPr>
          <a:xfrm>
            <a:off x="6974895" y="3300068"/>
            <a:ext cx="821166" cy="780951"/>
          </a:xfrm>
          <a:prstGeom prst="rect">
            <a:avLst/>
          </a:prstGeom>
        </p:spPr>
      </p:pic>
      <p:pic>
        <p:nvPicPr>
          <p:cNvPr id="46" name="Immagine 14" descr="palla.jpg">
            <a:extLst>
              <a:ext uri="{FF2B5EF4-FFF2-40B4-BE49-F238E27FC236}">
                <a16:creationId xmlns:a16="http://schemas.microsoft.com/office/drawing/2014/main" id="{0BE9813D-7BBD-49A4-FDED-C8D701AA674D}"/>
              </a:ext>
            </a:extLst>
          </p:cNvPr>
          <p:cNvPicPr>
            <a:picLocks noChangeAspect="1"/>
          </p:cNvPicPr>
          <p:nvPr/>
        </p:nvPicPr>
        <p:blipFill rotWithShape="1">
          <a:blip r:embed="rId24">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35550" t="36127" r="35728" b="36615"/>
          <a:stretch/>
        </p:blipFill>
        <p:spPr>
          <a:xfrm>
            <a:off x="6999218" y="772861"/>
            <a:ext cx="862907" cy="820648"/>
          </a:xfrm>
          <a:prstGeom prst="rect">
            <a:avLst/>
          </a:prstGeom>
        </p:spPr>
      </p:pic>
      <p:grpSp>
        <p:nvGrpSpPr>
          <p:cNvPr id="53" name="Group 52">
            <a:extLst>
              <a:ext uri="{FF2B5EF4-FFF2-40B4-BE49-F238E27FC236}">
                <a16:creationId xmlns:a16="http://schemas.microsoft.com/office/drawing/2014/main" id="{629A2173-CE8C-DB0E-EE22-BCCC1B977E0B}"/>
              </a:ext>
            </a:extLst>
          </p:cNvPr>
          <p:cNvGrpSpPr/>
          <p:nvPr/>
        </p:nvGrpSpPr>
        <p:grpSpPr>
          <a:xfrm>
            <a:off x="6678299" y="2114794"/>
            <a:ext cx="1478952" cy="780238"/>
            <a:chOff x="5663371" y="1983254"/>
            <a:chExt cx="1478952" cy="780238"/>
          </a:xfrm>
        </p:grpSpPr>
        <p:pic>
          <p:nvPicPr>
            <p:cNvPr id="48" name="Immagine 14" descr="palla.jpg">
              <a:extLst>
                <a:ext uri="{FF2B5EF4-FFF2-40B4-BE49-F238E27FC236}">
                  <a16:creationId xmlns:a16="http://schemas.microsoft.com/office/drawing/2014/main" id="{2C3B751A-7980-B518-3732-BAD64DE4AF8F}"/>
                </a:ext>
              </a:extLst>
            </p:cNvPr>
            <p:cNvPicPr>
              <a:picLocks noChangeAspect="1"/>
            </p:cNvPicPr>
            <p:nvPr/>
          </p:nvPicPr>
          <p:blipFill rotWithShape="1">
            <a:blip r:embed="rId2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6617780" y="2039769"/>
              <a:ext cx="524543" cy="498854"/>
            </a:xfrm>
            <a:prstGeom prst="rect">
              <a:avLst/>
            </a:prstGeom>
          </p:spPr>
        </p:pic>
        <p:pic>
          <p:nvPicPr>
            <p:cNvPr id="49" name="Immagine 14" descr="palla.jpg">
              <a:extLst>
                <a:ext uri="{FF2B5EF4-FFF2-40B4-BE49-F238E27FC236}">
                  <a16:creationId xmlns:a16="http://schemas.microsoft.com/office/drawing/2014/main" id="{EC342994-6044-E68C-58C6-B0C2374D892A}"/>
                </a:ext>
              </a:extLst>
            </p:cNvPr>
            <p:cNvPicPr>
              <a:picLocks noChangeAspect="1"/>
            </p:cNvPicPr>
            <p:nvPr/>
          </p:nvPicPr>
          <p:blipFill rotWithShape="1">
            <a:blip r:embed="rId2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6323592" y="1983254"/>
              <a:ext cx="524543" cy="498854"/>
            </a:xfrm>
            <a:prstGeom prst="rect">
              <a:avLst/>
            </a:prstGeom>
          </p:spPr>
        </p:pic>
        <p:pic>
          <p:nvPicPr>
            <p:cNvPr id="50" name="Immagine 14" descr="palla.jpg">
              <a:extLst>
                <a:ext uri="{FF2B5EF4-FFF2-40B4-BE49-F238E27FC236}">
                  <a16:creationId xmlns:a16="http://schemas.microsoft.com/office/drawing/2014/main" id="{041D8946-9FAC-010F-C709-B9CB2CF0E9FB}"/>
                </a:ext>
              </a:extLst>
            </p:cNvPr>
            <p:cNvPicPr>
              <a:picLocks noChangeAspect="1"/>
            </p:cNvPicPr>
            <p:nvPr/>
          </p:nvPicPr>
          <p:blipFill rotWithShape="1">
            <a:blip r:embed="rId2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6093621" y="1998416"/>
              <a:ext cx="524543" cy="498854"/>
            </a:xfrm>
            <a:prstGeom prst="rect">
              <a:avLst/>
            </a:prstGeom>
          </p:spPr>
        </p:pic>
        <p:pic>
          <p:nvPicPr>
            <p:cNvPr id="51" name="Immagine 14" descr="palla.jpg">
              <a:extLst>
                <a:ext uri="{FF2B5EF4-FFF2-40B4-BE49-F238E27FC236}">
                  <a16:creationId xmlns:a16="http://schemas.microsoft.com/office/drawing/2014/main" id="{1D6297F0-7647-7F80-4532-08A189286FCD}"/>
                </a:ext>
              </a:extLst>
            </p:cNvPr>
            <p:cNvPicPr>
              <a:picLocks noChangeAspect="1"/>
            </p:cNvPicPr>
            <p:nvPr/>
          </p:nvPicPr>
          <p:blipFill rotWithShape="1">
            <a:blip r:embed="rId2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5827266" y="2109952"/>
              <a:ext cx="524543" cy="498854"/>
            </a:xfrm>
            <a:prstGeom prst="rect">
              <a:avLst/>
            </a:prstGeom>
          </p:spPr>
        </p:pic>
        <p:pic>
          <p:nvPicPr>
            <p:cNvPr id="52" name="Immagine 14" descr="palla.jpg">
              <a:extLst>
                <a:ext uri="{FF2B5EF4-FFF2-40B4-BE49-F238E27FC236}">
                  <a16:creationId xmlns:a16="http://schemas.microsoft.com/office/drawing/2014/main" id="{291287A9-70D9-65A7-22BD-717B7812AB71}"/>
                </a:ext>
              </a:extLst>
            </p:cNvPr>
            <p:cNvPicPr>
              <a:picLocks noChangeAspect="1"/>
            </p:cNvPicPr>
            <p:nvPr/>
          </p:nvPicPr>
          <p:blipFill rotWithShape="1">
            <a:blip r:embed="rId2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5663371" y="2264638"/>
              <a:ext cx="524543" cy="498854"/>
            </a:xfrm>
            <a:prstGeom prst="rect">
              <a:avLst/>
            </a:prstGeom>
          </p:spPr>
        </p:pic>
      </p:grpSp>
      <p:pic>
        <p:nvPicPr>
          <p:cNvPr id="54" name="cytop.mov" descr="cytop.mov">
            <a:extLst>
              <a:ext uri="{FF2B5EF4-FFF2-40B4-BE49-F238E27FC236}">
                <a16:creationId xmlns:a16="http://schemas.microsoft.com/office/drawing/2014/main" id="{49F5A7BB-4949-80D3-4814-DE9EF8BE8705}"/>
              </a:ext>
            </a:extLst>
          </p:cNvPr>
          <p:cNvPicPr>
            <a:picLocks/>
          </p:cNvPicPr>
          <p:nvPr>
            <a:videoFile r:link="rId2"/>
            <p:extLst>
              <p:ext uri="{DAA4B4D4-6D71-4841-9C94-3DE7FCFB9230}">
                <p14:media xmlns:p14="http://schemas.microsoft.com/office/powerpoint/2010/main" r:embed="rId1"/>
              </p:ext>
            </p:extLst>
          </p:nvPr>
        </p:nvPicPr>
        <p:blipFill rotWithShape="1">
          <a:blip r:embed="rId25"/>
          <a:srcRect l="3652" t="24270" r="4095" b="23378"/>
          <a:stretch/>
        </p:blipFill>
        <p:spPr>
          <a:xfrm>
            <a:off x="8232158" y="1441418"/>
            <a:ext cx="4009540" cy="1936414"/>
          </a:xfrm>
          <a:prstGeom prst="rect">
            <a:avLst/>
          </a:prstGeom>
          <a:ln>
            <a:noFill/>
          </a:ln>
          <a:effectLst>
            <a:softEdge rad="112500"/>
          </a:effectLst>
        </p:spPr>
      </p:pic>
      <p:sp>
        <p:nvSpPr>
          <p:cNvPr id="115" name="Up Arrow 114">
            <a:extLst>
              <a:ext uri="{FF2B5EF4-FFF2-40B4-BE49-F238E27FC236}">
                <a16:creationId xmlns:a16="http://schemas.microsoft.com/office/drawing/2014/main" id="{300DD357-54C4-2E3F-0AAE-854539207A4E}"/>
              </a:ext>
            </a:extLst>
          </p:cNvPr>
          <p:cNvSpPr/>
          <p:nvPr/>
        </p:nvSpPr>
        <p:spPr>
          <a:xfrm rot="5400000">
            <a:off x="7651760" y="3661410"/>
            <a:ext cx="517011" cy="5117586"/>
          </a:xfrm>
          <a:prstGeom prst="upArrow">
            <a:avLst>
              <a:gd name="adj1" fmla="val 59223"/>
              <a:gd name="adj2" fmla="val 50000"/>
            </a:avLst>
          </a:prstGeom>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600" dirty="0">
                <a:latin typeface="Chalkboard" panose="03050602040202020205" pitchFamily="66" charset="77"/>
              </a:rPr>
              <a:t>Increase empiricism</a:t>
            </a:r>
            <a:endParaRPr lang="en-IT" sz="1600" dirty="0">
              <a:latin typeface="Chalkboard" panose="03050602040202020205" pitchFamily="66" charset="77"/>
            </a:endParaRPr>
          </a:p>
        </p:txBody>
      </p:sp>
      <p:sp>
        <p:nvSpPr>
          <p:cNvPr id="43" name="TextBox 42">
            <a:extLst>
              <a:ext uri="{FF2B5EF4-FFF2-40B4-BE49-F238E27FC236}">
                <a16:creationId xmlns:a16="http://schemas.microsoft.com/office/drawing/2014/main" id="{2CA1B9A2-3FDE-6312-522D-11F73BED3BAF}"/>
              </a:ext>
            </a:extLst>
          </p:cNvPr>
          <p:cNvSpPr txBox="1"/>
          <p:nvPr/>
        </p:nvSpPr>
        <p:spPr>
          <a:xfrm>
            <a:off x="5257145" y="4606766"/>
            <a:ext cx="5596949" cy="1477328"/>
          </a:xfrm>
          <a:prstGeom prst="rect">
            <a:avLst/>
          </a:prstGeom>
          <a:noFill/>
        </p:spPr>
        <p:txBody>
          <a:bodyPr wrap="square" rtlCol="0">
            <a:spAutoFit/>
          </a:bodyPr>
          <a:lstStyle/>
          <a:p>
            <a:r>
              <a:rPr lang="en-US" dirty="0">
                <a:solidFill>
                  <a:srgbClr val="0070C0"/>
                </a:solidFill>
                <a:latin typeface="Chalkboard" panose="03050602040202020205" pitchFamily="66" charset="77"/>
              </a:rPr>
              <a:t>”Parameters” coarse graining</a:t>
            </a:r>
          </a:p>
          <a:p>
            <a:r>
              <a:rPr lang="en-US" dirty="0">
                <a:latin typeface="Chalkboard" panose="03050602040202020205" pitchFamily="66" charset="77"/>
              </a:rPr>
              <a:t>Interactions have increasing empiricism </a:t>
            </a:r>
            <a:endParaRPr lang="en-IT" dirty="0">
              <a:latin typeface="Chalkboard" panose="03050602040202020205" pitchFamily="66" charset="77"/>
            </a:endParaRPr>
          </a:p>
          <a:p>
            <a:pPr marL="285750" indent="-285750">
              <a:buFont typeface="Wingdings" pitchFamily="2" charset="2"/>
              <a:buChar char="ü"/>
            </a:pPr>
            <a:r>
              <a:rPr lang="en-US" dirty="0">
                <a:latin typeface="Chalkboard" panose="03050602040202020205" pitchFamily="66" charset="77"/>
              </a:rPr>
              <a:t>Strategy for fitting parameters (regression/ML)</a:t>
            </a:r>
          </a:p>
          <a:p>
            <a:pPr marL="285750" indent="-285750">
              <a:buFont typeface="Wingdings" pitchFamily="2" charset="2"/>
              <a:buChar char="ü"/>
            </a:pPr>
            <a:r>
              <a:rPr lang="en-IT" dirty="0">
                <a:latin typeface="Chalkboard" panose="03050602040202020205" pitchFamily="66" charset="77"/>
              </a:rPr>
              <a:t>accuracy/trasferability</a:t>
            </a:r>
          </a:p>
          <a:p>
            <a:pPr marL="285750" indent="-285750">
              <a:buFont typeface="Wingdings" pitchFamily="2" charset="2"/>
              <a:buChar char="ü"/>
            </a:pPr>
            <a:r>
              <a:rPr lang="en-IT" dirty="0">
                <a:latin typeface="Chalkboard" panose="03050602040202020205" pitchFamily="66" charset="77"/>
              </a:rPr>
              <a:t>Target/input data</a:t>
            </a:r>
            <a:endParaRPr lang="en-US" dirty="0">
              <a:latin typeface="Chalkboard" panose="03050602040202020205" pitchFamily="66" charset="77"/>
            </a:endParaRPr>
          </a:p>
        </p:txBody>
      </p:sp>
    </p:spTree>
    <p:extLst>
      <p:ext uri="{BB962C8B-B14F-4D97-AF65-F5344CB8AC3E}">
        <p14:creationId xmlns:p14="http://schemas.microsoft.com/office/powerpoint/2010/main" val="1207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 presetClass="mediacall" presetSubtype="0" fill="hold" nodeType="withEffect">
                                  <p:stCondLst>
                                    <p:cond delay="0"/>
                                  </p:stCondLst>
                                  <p:childTnLst>
                                    <p:cmd type="call" cmd="playFrom(0.0)">
                                      <p:cBhvr>
                                        <p:cTn id="39" dur="10900"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0" fill="hold" display="0">
                  <p:stCondLst>
                    <p:cond delay="indefinite"/>
                  </p:stCondLst>
                </p:cTn>
                <p:tgtEl>
                  <p:spTgt spid="5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AF5D870C-A4CD-17CF-ED82-8A46184A5212}"/>
              </a:ext>
            </a:extLst>
          </p:cNvPr>
          <p:cNvSpPr/>
          <p:nvPr/>
        </p:nvSpPr>
        <p:spPr>
          <a:xfrm>
            <a:off x="5208450" y="16639"/>
            <a:ext cx="6983510" cy="4122693"/>
          </a:xfrm>
          <a:prstGeom prst="rect">
            <a:avLst/>
          </a:prstGeom>
          <a:gradFill>
            <a:gsLst>
              <a:gs pos="0">
                <a:srgbClr val="DAC9DE"/>
              </a:gs>
              <a:gs pos="100000">
                <a:schemeClr val="accent4">
                  <a:lumMod val="20000"/>
                  <a:lumOff val="8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1" name="Picture 110" descr="A close up of a structure&#10;&#10;Description automatically generated">
            <a:extLst>
              <a:ext uri="{FF2B5EF4-FFF2-40B4-BE49-F238E27FC236}">
                <a16:creationId xmlns:a16="http://schemas.microsoft.com/office/drawing/2014/main" id="{62FD0978-C461-9AAD-92F4-277DC0BCC296}"/>
              </a:ext>
            </a:extLst>
          </p:cNvPr>
          <p:cNvPicPr>
            <a:picLocks noChangeAspect="1"/>
          </p:cNvPicPr>
          <p:nvPr/>
        </p:nvPicPr>
        <p:blipFill>
          <a:blip r:embed="rId4"/>
          <a:stretch>
            <a:fillRect/>
          </a:stretch>
        </p:blipFill>
        <p:spPr>
          <a:xfrm>
            <a:off x="8086095" y="609641"/>
            <a:ext cx="1733555" cy="1070992"/>
          </a:xfrm>
          <a:prstGeom prst="rect">
            <a:avLst/>
          </a:prstGeom>
          <a:effectLst>
            <a:softEdge rad="125997"/>
          </a:effectLst>
        </p:spPr>
      </p:pic>
      <p:pic>
        <p:nvPicPr>
          <p:cNvPr id="35" name="Picture 34">
            <a:extLst>
              <a:ext uri="{FF2B5EF4-FFF2-40B4-BE49-F238E27FC236}">
                <a16:creationId xmlns:a16="http://schemas.microsoft.com/office/drawing/2014/main" id="{3B65F52E-C9AC-ACA8-ED76-956547B7B82C}"/>
              </a:ext>
            </a:extLst>
          </p:cNvPr>
          <p:cNvPicPr>
            <a:picLocks noChangeAspect="1"/>
          </p:cNvPicPr>
          <p:nvPr/>
        </p:nvPicPr>
        <p:blipFill rotWithShape="1">
          <a:blip r:embed="rId5">
            <a:clrChange>
              <a:clrFrom>
                <a:srgbClr val="FFFFFF"/>
              </a:clrFrom>
              <a:clrTo>
                <a:srgbClr val="FFFFFF">
                  <a:alpha val="0"/>
                </a:srgbClr>
              </a:clrTo>
            </a:clrChange>
          </a:blip>
          <a:srcRect t="18596" r="7704" b="19154"/>
          <a:stretch/>
        </p:blipFill>
        <p:spPr>
          <a:xfrm>
            <a:off x="6940830" y="1005335"/>
            <a:ext cx="1452547" cy="1386386"/>
          </a:xfrm>
          <a:prstGeom prst="rect">
            <a:avLst/>
          </a:prstGeom>
        </p:spPr>
      </p:pic>
      <p:sp>
        <p:nvSpPr>
          <p:cNvPr id="6" name="Rectangle 5">
            <a:extLst>
              <a:ext uri="{FF2B5EF4-FFF2-40B4-BE49-F238E27FC236}">
                <a16:creationId xmlns:a16="http://schemas.microsoft.com/office/drawing/2014/main" id="{921EEBA7-23E5-1822-9124-5A1025BD7F87}"/>
              </a:ext>
            </a:extLst>
          </p:cNvPr>
          <p:cNvSpPr/>
          <p:nvPr/>
        </p:nvSpPr>
        <p:spPr>
          <a:xfrm>
            <a:off x="10851477" y="4161087"/>
            <a:ext cx="1291253" cy="307777"/>
          </a:xfrm>
          <a:prstGeom prst="rect">
            <a:avLst/>
          </a:prstGeom>
        </p:spPr>
        <p:txBody>
          <a:bodyPr wrap="square">
            <a:spAutoFit/>
          </a:bodyPr>
          <a:lstStyle/>
          <a:p>
            <a:r>
              <a:rPr lang="en-US" sz="1400" dirty="0">
                <a:latin typeface=""/>
              </a:rPr>
              <a:t>Months/years</a:t>
            </a:r>
          </a:p>
        </p:txBody>
      </p:sp>
      <p:grpSp>
        <p:nvGrpSpPr>
          <p:cNvPr id="7" name="Group 6">
            <a:extLst>
              <a:ext uri="{FF2B5EF4-FFF2-40B4-BE49-F238E27FC236}">
                <a16:creationId xmlns:a16="http://schemas.microsoft.com/office/drawing/2014/main" id="{36BDC9C4-B4EE-80A2-057C-794C432D85B3}"/>
              </a:ext>
            </a:extLst>
          </p:cNvPr>
          <p:cNvGrpSpPr/>
          <p:nvPr/>
        </p:nvGrpSpPr>
        <p:grpSpPr>
          <a:xfrm>
            <a:off x="5204005" y="664065"/>
            <a:ext cx="6987960" cy="3495927"/>
            <a:chOff x="536850" y="-1302351"/>
            <a:chExt cx="10332388" cy="7716460"/>
          </a:xfrm>
        </p:grpSpPr>
        <p:cxnSp>
          <p:nvCxnSpPr>
            <p:cNvPr id="26" name="Straight Arrow Connector 25">
              <a:extLst>
                <a:ext uri="{FF2B5EF4-FFF2-40B4-BE49-F238E27FC236}">
                  <a16:creationId xmlns:a16="http://schemas.microsoft.com/office/drawing/2014/main" id="{26256D2B-2F59-34BB-E1AD-187EA68EAF79}"/>
                </a:ext>
              </a:extLst>
            </p:cNvPr>
            <p:cNvCxnSpPr>
              <a:cxnSpLocks/>
            </p:cNvCxnSpPr>
            <p:nvPr/>
          </p:nvCxnSpPr>
          <p:spPr>
            <a:xfrm flipV="1">
              <a:off x="536850" y="-1302351"/>
              <a:ext cx="0" cy="77164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114307-668B-3252-FD37-C9B124B1309D}"/>
                </a:ext>
              </a:extLst>
            </p:cNvPr>
            <p:cNvCxnSpPr>
              <a:cxnSpLocks/>
            </p:cNvCxnSpPr>
            <p:nvPr/>
          </p:nvCxnSpPr>
          <p:spPr>
            <a:xfrm flipV="1">
              <a:off x="536850" y="6387219"/>
              <a:ext cx="10332388" cy="26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F188CE-92D9-F642-583D-171E8238346C}"/>
              </a:ext>
            </a:extLst>
          </p:cNvPr>
          <p:cNvGrpSpPr/>
          <p:nvPr/>
        </p:nvGrpSpPr>
        <p:grpSpPr>
          <a:xfrm>
            <a:off x="5682567" y="4146716"/>
            <a:ext cx="5943154" cy="307777"/>
            <a:chOff x="1288185" y="6244647"/>
            <a:chExt cx="7417842" cy="679345"/>
          </a:xfrm>
        </p:grpSpPr>
        <p:sp>
          <p:nvSpPr>
            <p:cNvPr id="17" name="TextBox 16">
              <a:extLst>
                <a:ext uri="{FF2B5EF4-FFF2-40B4-BE49-F238E27FC236}">
                  <a16:creationId xmlns:a16="http://schemas.microsoft.com/office/drawing/2014/main" id="{2CC63779-5B7A-5F83-CA61-CE0F5DCA150F}"/>
                </a:ext>
              </a:extLst>
            </p:cNvPr>
            <p:cNvSpPr txBox="1"/>
            <p:nvPr/>
          </p:nvSpPr>
          <p:spPr>
            <a:xfrm>
              <a:off x="1288185" y="6247075"/>
              <a:ext cx="305243" cy="499859"/>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0F1B9A95-8102-A449-A3C6-71B0489FAEB3}"/>
                </a:ext>
              </a:extLst>
            </p:cNvPr>
            <p:cNvSpPr txBox="1"/>
            <p:nvPr/>
          </p:nvSpPr>
          <p:spPr>
            <a:xfrm>
              <a:off x="2167640" y="6247075"/>
              <a:ext cx="352039" cy="499859"/>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19795B88-D789-5E3C-2846-1127ECA3A85D}"/>
                </a:ext>
              </a:extLst>
            </p:cNvPr>
            <p:cNvSpPr txBox="1"/>
            <p:nvPr/>
          </p:nvSpPr>
          <p:spPr>
            <a:xfrm>
              <a:off x="3069689" y="6247075"/>
              <a:ext cx="465320" cy="499859"/>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32940DEE-A94A-00B9-D354-1F1D37466411}"/>
                </a:ext>
              </a:extLst>
            </p:cNvPr>
            <p:cNvSpPr txBox="1"/>
            <p:nvPr/>
          </p:nvSpPr>
          <p:spPr>
            <a:xfrm>
              <a:off x="3971735" y="6247075"/>
              <a:ext cx="647561" cy="499859"/>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34CBC621-5E99-AED7-B016-B2093F4156A6}"/>
                </a:ext>
              </a:extLst>
            </p:cNvPr>
            <p:cNvSpPr/>
            <p:nvPr/>
          </p:nvSpPr>
          <p:spPr>
            <a:xfrm>
              <a:off x="4850916" y="6261710"/>
              <a:ext cx="398838" cy="499859"/>
            </a:xfrm>
            <a:prstGeom prst="rect">
              <a:avLst/>
            </a:prstGeom>
          </p:spPr>
          <p:txBody>
            <a:bodyPr wrap="none">
              <a:spAutoFit/>
            </a:bodyPr>
            <a:lstStyle/>
            <a:p>
              <a:r>
                <a:rPr lang="en-US" sz="1400">
                  <a:latin typeface=""/>
                </a:rPr>
                <a:t>ms</a:t>
              </a:r>
            </a:p>
          </p:txBody>
        </p:sp>
        <p:sp>
          <p:nvSpPr>
            <p:cNvPr id="22" name="Rectangle 21">
              <a:extLst>
                <a:ext uri="{FF2B5EF4-FFF2-40B4-BE49-F238E27FC236}">
                  <a16:creationId xmlns:a16="http://schemas.microsoft.com/office/drawing/2014/main" id="{4B6A1DB5-92A6-6526-40AD-44BEE1A3F9A3}"/>
                </a:ext>
              </a:extLst>
            </p:cNvPr>
            <p:cNvSpPr/>
            <p:nvPr/>
          </p:nvSpPr>
          <p:spPr>
            <a:xfrm>
              <a:off x="5640754" y="6265637"/>
              <a:ext cx="436577" cy="499859"/>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233EF83E-01BA-9521-6506-1BD383D03879}"/>
                </a:ext>
              </a:extLst>
            </p:cNvPr>
            <p:cNvSpPr/>
            <p:nvPr/>
          </p:nvSpPr>
          <p:spPr>
            <a:xfrm>
              <a:off x="6468331" y="6244647"/>
              <a:ext cx="880338" cy="679345"/>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5B882AC6-860A-0762-9757-5E0690B60925}"/>
                </a:ext>
              </a:extLst>
            </p:cNvPr>
            <p:cNvSpPr/>
            <p:nvPr/>
          </p:nvSpPr>
          <p:spPr>
            <a:xfrm>
              <a:off x="8532059" y="6261710"/>
              <a:ext cx="173968" cy="49986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D134220A-F0D1-AEFD-08F7-110A1D06F5A2}"/>
              </a:ext>
            </a:extLst>
          </p:cNvPr>
          <p:cNvGrpSpPr/>
          <p:nvPr/>
        </p:nvGrpSpPr>
        <p:grpSpPr>
          <a:xfrm>
            <a:off x="4794588" y="1198441"/>
            <a:ext cx="364298" cy="2329548"/>
            <a:chOff x="204942" y="-256934"/>
            <a:chExt cx="538649" cy="5141945"/>
          </a:xfrm>
        </p:grpSpPr>
        <p:sp>
          <p:nvSpPr>
            <p:cNvPr id="13" name="TextBox 12">
              <a:extLst>
                <a:ext uri="{FF2B5EF4-FFF2-40B4-BE49-F238E27FC236}">
                  <a16:creationId xmlns:a16="http://schemas.microsoft.com/office/drawing/2014/main" id="{E1818657-2F26-D60B-AD4B-33AF7B23F8E4}"/>
                </a:ext>
              </a:extLst>
            </p:cNvPr>
            <p:cNvSpPr txBox="1"/>
            <p:nvPr/>
          </p:nvSpPr>
          <p:spPr>
            <a:xfrm>
              <a:off x="258641" y="4385150"/>
              <a:ext cx="483212" cy="499861"/>
            </a:xfrm>
            <a:prstGeom prst="rect">
              <a:avLst/>
            </a:prstGeom>
            <a:no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ADCCE938-9674-DA4E-B854-4651BF07AF44}"/>
                </a:ext>
              </a:extLst>
            </p:cNvPr>
            <p:cNvSpPr txBox="1"/>
            <p:nvPr/>
          </p:nvSpPr>
          <p:spPr>
            <a:xfrm>
              <a:off x="220971" y="2769906"/>
              <a:ext cx="488576" cy="499861"/>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689C8BA7-2035-9DFD-E7C6-F75E75ACFA17}"/>
                </a:ext>
              </a:extLst>
            </p:cNvPr>
            <p:cNvSpPr txBox="1"/>
            <p:nvPr/>
          </p:nvSpPr>
          <p:spPr>
            <a:xfrm>
              <a:off x="204942" y="1468671"/>
              <a:ext cx="538649" cy="499861"/>
            </a:xfrm>
            <a:prstGeom prst="rect">
              <a:avLst/>
            </a:prstGeom>
            <a:noFill/>
          </p:spPr>
          <p:txBody>
            <a:bodyPr wrap="none" rtlCol="0">
              <a:spAutoFit/>
            </a:bodyPr>
            <a:lstStyle/>
            <a:p>
              <a:r>
                <a:rPr lang="en-US" sz="1400" dirty="0">
                  <a:latin typeface=""/>
                </a:rPr>
                <a:t>mm</a:t>
              </a:r>
            </a:p>
          </p:txBody>
        </p:sp>
        <p:sp>
          <p:nvSpPr>
            <p:cNvPr id="16" name="TextBox 15">
              <a:extLst>
                <a:ext uri="{FF2B5EF4-FFF2-40B4-BE49-F238E27FC236}">
                  <a16:creationId xmlns:a16="http://schemas.microsoft.com/office/drawing/2014/main" id="{EF9550E0-1284-F267-1A31-1952D46E1522}"/>
                </a:ext>
              </a:extLst>
            </p:cNvPr>
            <p:cNvSpPr txBox="1"/>
            <p:nvPr/>
          </p:nvSpPr>
          <p:spPr>
            <a:xfrm>
              <a:off x="331579" y="-256934"/>
              <a:ext cx="232848" cy="679347"/>
            </a:xfrm>
            <a:prstGeom prst="rect">
              <a:avLst/>
            </a:prstGeom>
            <a:noFill/>
          </p:spPr>
          <p:txBody>
            <a:bodyPr wrap="square" rtlCol="0">
              <a:spAutoFit/>
            </a:bodyPr>
            <a:lstStyle/>
            <a:p>
              <a:r>
                <a:rPr lang="en-US" sz="1400" dirty="0">
                  <a:latin typeface=""/>
                </a:rPr>
                <a:t>m</a:t>
              </a:r>
            </a:p>
          </p:txBody>
        </p:sp>
      </p:grpSp>
      <p:pic>
        <p:nvPicPr>
          <p:cNvPr id="10" name="Picture 9">
            <a:extLst>
              <a:ext uri="{FF2B5EF4-FFF2-40B4-BE49-F238E27FC236}">
                <a16:creationId xmlns:a16="http://schemas.microsoft.com/office/drawing/2014/main" id="{5CDDED49-C2C4-D4B7-E7FE-434853CDE541}"/>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a:off x="6736502" y="2848985"/>
            <a:ext cx="705501" cy="652507"/>
          </a:xfrm>
          <a:prstGeom prst="rect">
            <a:avLst/>
          </a:prstGeom>
        </p:spPr>
      </p:pic>
      <p:pic>
        <p:nvPicPr>
          <p:cNvPr id="11" name="Picture 10">
            <a:extLst>
              <a:ext uri="{FF2B5EF4-FFF2-40B4-BE49-F238E27FC236}">
                <a16:creationId xmlns:a16="http://schemas.microsoft.com/office/drawing/2014/main" id="{E350726F-13CF-6F49-230D-8CD4DA468B8F}"/>
              </a:ext>
            </a:extLst>
          </p:cNvPr>
          <p:cNvPicPr>
            <a:picLocks noChangeAspect="1"/>
          </p:cNvPicPr>
          <p:nvPr/>
        </p:nvPicPr>
        <p:blipFill>
          <a:blip r:embed="rId7">
            <a:clrChange>
              <a:clrFrom>
                <a:srgbClr val="FFFFFD"/>
              </a:clrFrom>
              <a:clrTo>
                <a:srgbClr val="FFFFFD">
                  <a:alpha val="0"/>
                </a:srgbClr>
              </a:clrTo>
            </a:clrChange>
          </a:blip>
          <a:stretch>
            <a:fillRect/>
          </a:stretch>
        </p:blipFill>
        <p:spPr>
          <a:xfrm rot="4798458">
            <a:off x="5703772" y="3569400"/>
            <a:ext cx="396377" cy="511956"/>
          </a:xfrm>
          <a:prstGeom prst="rect">
            <a:avLst/>
          </a:prstGeom>
        </p:spPr>
      </p:pic>
      <p:pic>
        <p:nvPicPr>
          <p:cNvPr id="28" name="Picture 2" descr="COVID-19 - Wikipedia">
            <a:extLst>
              <a:ext uri="{FF2B5EF4-FFF2-40B4-BE49-F238E27FC236}">
                <a16:creationId xmlns:a16="http://schemas.microsoft.com/office/drawing/2014/main" id="{C0C149C2-8A14-1C5E-53D6-0AB0A85EBD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093" y="2432186"/>
            <a:ext cx="769050" cy="7720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Immagine 4" descr="aa1.jpg">
            <a:extLst>
              <a:ext uri="{FF2B5EF4-FFF2-40B4-BE49-F238E27FC236}">
                <a16:creationId xmlns:a16="http://schemas.microsoft.com/office/drawing/2014/main" id="{C805B360-F101-3DD6-FE8D-4806CD6BB043}"/>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476" t="9463" r="10816" b="11152"/>
          <a:stretch/>
        </p:blipFill>
        <p:spPr>
          <a:xfrm>
            <a:off x="6046437" y="3102643"/>
            <a:ext cx="934016" cy="1003814"/>
          </a:xfrm>
          <a:prstGeom prst="rect">
            <a:avLst/>
          </a:prstGeom>
        </p:spPr>
      </p:pic>
      <p:grpSp>
        <p:nvGrpSpPr>
          <p:cNvPr id="89" name="Group 88">
            <a:extLst>
              <a:ext uri="{FF2B5EF4-FFF2-40B4-BE49-F238E27FC236}">
                <a16:creationId xmlns:a16="http://schemas.microsoft.com/office/drawing/2014/main" id="{66025DF4-77BB-A78B-4B3F-8865A28C9F5B}"/>
              </a:ext>
            </a:extLst>
          </p:cNvPr>
          <p:cNvGrpSpPr/>
          <p:nvPr/>
        </p:nvGrpSpPr>
        <p:grpSpPr>
          <a:xfrm>
            <a:off x="8040600" y="1717386"/>
            <a:ext cx="1264487" cy="1228923"/>
            <a:chOff x="5215206" y="2375895"/>
            <a:chExt cx="1264487" cy="1228923"/>
          </a:xfrm>
        </p:grpSpPr>
        <p:pic>
          <p:nvPicPr>
            <p:cNvPr id="12" name="Picture 11">
              <a:extLst>
                <a:ext uri="{FF2B5EF4-FFF2-40B4-BE49-F238E27FC236}">
                  <a16:creationId xmlns:a16="http://schemas.microsoft.com/office/drawing/2014/main" id="{65E6C7DA-0AF3-2208-E1F2-C1C51D883C12}"/>
                </a:ext>
              </a:extLst>
            </p:cNvPr>
            <p:cNvPicPr>
              <a:picLocks noChangeAspect="1"/>
            </p:cNvPicPr>
            <p:nvPr/>
          </p:nvPicPr>
          <p:blipFill rotWithShape="1">
            <a:blip r:embed="rId10">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32B9EE83-1EFF-EECB-3475-99784802D48A}"/>
                </a:ext>
              </a:extLst>
            </p:cNvPr>
            <p:cNvPicPr>
              <a:picLocks/>
            </p:cNvPicPr>
            <p:nvPr/>
          </p:nvPicPr>
          <p:blipFill rotWithShape="1">
            <a:blip r:embed="rId11">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31" name="Picture 30" descr="scaffold_Ti_H2.jpg">
            <a:extLst>
              <a:ext uri="{FF2B5EF4-FFF2-40B4-BE49-F238E27FC236}">
                <a16:creationId xmlns:a16="http://schemas.microsoft.com/office/drawing/2014/main" id="{E38EEFE6-C1C6-F753-4751-F22D1711B5C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953302" y="1264719"/>
            <a:ext cx="1477370" cy="1574045"/>
          </a:xfrm>
          <a:prstGeom prst="rect">
            <a:avLst/>
          </a:prstGeom>
          <a:effectLst>
            <a:softEdge rad="106313"/>
          </a:effectLst>
        </p:spPr>
      </p:pic>
      <p:pic>
        <p:nvPicPr>
          <p:cNvPr id="33" name="Picture 32">
            <a:extLst>
              <a:ext uri="{FF2B5EF4-FFF2-40B4-BE49-F238E27FC236}">
                <a16:creationId xmlns:a16="http://schemas.microsoft.com/office/drawing/2014/main" id="{D8D31517-F470-D196-0118-0914FC514B28}"/>
              </a:ext>
            </a:extLst>
          </p:cNvPr>
          <p:cNvPicPr>
            <a:picLocks noChangeAspect="1"/>
          </p:cNvPicPr>
          <p:nvPr/>
        </p:nvPicPr>
        <p:blipFill rotWithShape="1">
          <a:blip r:embed="rId13">
            <a:clrChange>
              <a:clrFrom>
                <a:srgbClr val="FFFFFF"/>
              </a:clrFrom>
              <a:clrTo>
                <a:srgbClr val="FFFFFF">
                  <a:alpha val="0"/>
                </a:srgbClr>
              </a:clrTo>
            </a:clrChange>
          </a:blip>
          <a:srcRect t="8534" r="17246"/>
          <a:stretch/>
        </p:blipFill>
        <p:spPr>
          <a:xfrm>
            <a:off x="5227679" y="3323507"/>
            <a:ext cx="528494" cy="499495"/>
          </a:xfrm>
          <a:prstGeom prst="ellipse">
            <a:avLst/>
          </a:prstGeom>
        </p:spPr>
      </p:pic>
      <p:pic>
        <p:nvPicPr>
          <p:cNvPr id="37" name="Picture 36">
            <a:extLst>
              <a:ext uri="{FF2B5EF4-FFF2-40B4-BE49-F238E27FC236}">
                <a16:creationId xmlns:a16="http://schemas.microsoft.com/office/drawing/2014/main" id="{FFC27B35-04DA-2CEF-2EAB-14BEA853DDFF}"/>
              </a:ext>
            </a:extLst>
          </p:cNvPr>
          <p:cNvPicPr>
            <a:picLocks noChangeAspect="1"/>
          </p:cNvPicPr>
          <p:nvPr/>
        </p:nvPicPr>
        <p:blipFill>
          <a:blip r:embed="rId14">
            <a:clrChange>
              <a:clrFrom>
                <a:srgbClr val="FEFFFF"/>
              </a:clrFrom>
              <a:clrTo>
                <a:srgbClr val="FEFFFF">
                  <a:alpha val="0"/>
                </a:srgbClr>
              </a:clrTo>
            </a:clrChange>
          </a:blip>
          <a:stretch>
            <a:fillRect/>
          </a:stretch>
        </p:blipFill>
        <p:spPr>
          <a:xfrm>
            <a:off x="5905877" y="1806789"/>
            <a:ext cx="1296094" cy="1132031"/>
          </a:xfrm>
          <a:prstGeom prst="rect">
            <a:avLst/>
          </a:prstGeom>
        </p:spPr>
      </p:pic>
      <p:pic>
        <p:nvPicPr>
          <p:cNvPr id="38" name="Immagine 2" descr="AANP.jpg">
            <a:extLst>
              <a:ext uri="{FF2B5EF4-FFF2-40B4-BE49-F238E27FC236}">
                <a16:creationId xmlns:a16="http://schemas.microsoft.com/office/drawing/2014/main" id="{9C94A45A-D216-F857-48B8-7057C0F635BC}"/>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8428" t="22176" r="11913" b="16661"/>
          <a:stretch/>
        </p:blipFill>
        <p:spPr>
          <a:xfrm>
            <a:off x="5450070" y="2468119"/>
            <a:ext cx="961668" cy="846168"/>
          </a:xfrm>
          <a:prstGeom prst="rect">
            <a:avLst/>
          </a:prstGeom>
        </p:spPr>
      </p:pic>
      <p:pic>
        <p:nvPicPr>
          <p:cNvPr id="70" name="Picture 69">
            <a:extLst>
              <a:ext uri="{FF2B5EF4-FFF2-40B4-BE49-F238E27FC236}">
                <a16:creationId xmlns:a16="http://schemas.microsoft.com/office/drawing/2014/main" id="{3FDE1FF6-7033-ADD3-043A-FAE0418AC23C}"/>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2331" y="1691822"/>
            <a:ext cx="1148380" cy="1148379"/>
          </a:xfrm>
          <a:prstGeom prst="rect">
            <a:avLst/>
          </a:prstGeom>
        </p:spPr>
      </p:pic>
      <p:pic>
        <p:nvPicPr>
          <p:cNvPr id="84" name="Picture 83" descr="A close up of a brain&#10;&#10;Description automatically generated">
            <a:extLst>
              <a:ext uri="{FF2B5EF4-FFF2-40B4-BE49-F238E27FC236}">
                <a16:creationId xmlns:a16="http://schemas.microsoft.com/office/drawing/2014/main" id="{CDDB900E-0FB5-432E-A542-54AB81C8BC37}"/>
              </a:ext>
            </a:extLst>
          </p:cNvPr>
          <p:cNvPicPr>
            <a:picLocks noChangeAspect="1"/>
          </p:cNvPicPr>
          <p:nvPr/>
        </p:nvPicPr>
        <p:blipFill>
          <a:blip r:embed="rId17"/>
          <a:stretch>
            <a:fillRect/>
          </a:stretch>
        </p:blipFill>
        <p:spPr>
          <a:xfrm>
            <a:off x="9425056" y="794381"/>
            <a:ext cx="1216391" cy="940676"/>
          </a:xfrm>
          <a:prstGeom prst="rect">
            <a:avLst/>
          </a:prstGeom>
        </p:spPr>
      </p:pic>
      <p:pic>
        <p:nvPicPr>
          <p:cNvPr id="88" name="Picture 87" descr="A blue and white brain&#10;&#10;Description automatically generated">
            <a:extLst>
              <a:ext uri="{FF2B5EF4-FFF2-40B4-BE49-F238E27FC236}">
                <a16:creationId xmlns:a16="http://schemas.microsoft.com/office/drawing/2014/main" id="{010BD329-36E1-1E7B-D025-252F78BB8E11}"/>
              </a:ext>
            </a:extLst>
          </p:cNvPr>
          <p:cNvPicPr>
            <a:picLocks noChangeAspect="1"/>
          </p:cNvPicPr>
          <p:nvPr/>
        </p:nvPicPr>
        <p:blipFill rotWithShape="1">
          <a:blip r:embed="rId18">
            <a:clrChange>
              <a:clrFrom>
                <a:srgbClr val="FFFFFF"/>
              </a:clrFrom>
              <a:clrTo>
                <a:srgbClr val="FFFFFF">
                  <a:alpha val="0"/>
                </a:srgbClr>
              </a:clrTo>
            </a:clrChange>
          </a:blip>
          <a:srcRect l="18543" t="7158" r="15702" b="13729"/>
          <a:stretch/>
        </p:blipFill>
        <p:spPr>
          <a:xfrm>
            <a:off x="10469059" y="1612520"/>
            <a:ext cx="1424088" cy="1038428"/>
          </a:xfrm>
          <a:prstGeom prst="rect">
            <a:avLst/>
          </a:prstGeom>
          <a:effectLst>
            <a:softEdge rad="12700"/>
          </a:effectLst>
        </p:spPr>
      </p:pic>
      <p:sp>
        <p:nvSpPr>
          <p:cNvPr id="112" name="TextBox 111">
            <a:extLst>
              <a:ext uri="{FF2B5EF4-FFF2-40B4-BE49-F238E27FC236}">
                <a16:creationId xmlns:a16="http://schemas.microsoft.com/office/drawing/2014/main" id="{ADEA9953-28C5-FDBB-4DEB-3FA33718E995}"/>
              </a:ext>
            </a:extLst>
          </p:cNvPr>
          <p:cNvSpPr txBox="1"/>
          <p:nvPr/>
        </p:nvSpPr>
        <p:spPr>
          <a:xfrm>
            <a:off x="5349280" y="837951"/>
            <a:ext cx="2026879" cy="369332"/>
          </a:xfrm>
          <a:prstGeom prst="rect">
            <a:avLst/>
          </a:prstGeom>
          <a:noFill/>
        </p:spPr>
        <p:txBody>
          <a:bodyPr wrap="square" rtlCol="0">
            <a:spAutoFit/>
          </a:bodyPr>
          <a:lstStyle/>
          <a:p>
            <a:r>
              <a:rPr lang="en-GB" dirty="0">
                <a:solidFill>
                  <a:srgbClr val="002060"/>
                </a:solidFill>
                <a:latin typeface="Chalkboard" panose="03050602040202020205" pitchFamily="66" charset="77"/>
              </a:rPr>
              <a:t>P</a:t>
            </a:r>
            <a:r>
              <a:rPr lang="en-IT" dirty="0">
                <a:solidFill>
                  <a:srgbClr val="002060"/>
                </a:solidFill>
                <a:latin typeface="Chalkboard" panose="03050602040202020205" pitchFamily="66" charset="77"/>
              </a:rPr>
              <a:t>article models</a:t>
            </a:r>
          </a:p>
        </p:txBody>
      </p:sp>
      <p:sp>
        <p:nvSpPr>
          <p:cNvPr id="113" name="TextBox 112">
            <a:extLst>
              <a:ext uri="{FF2B5EF4-FFF2-40B4-BE49-F238E27FC236}">
                <a16:creationId xmlns:a16="http://schemas.microsoft.com/office/drawing/2014/main" id="{896CBE5B-11F8-EE21-E96F-C6722AEE8B16}"/>
              </a:ext>
            </a:extLst>
          </p:cNvPr>
          <p:cNvSpPr txBox="1"/>
          <p:nvPr/>
        </p:nvSpPr>
        <p:spPr>
          <a:xfrm>
            <a:off x="9163584" y="17734"/>
            <a:ext cx="1654119" cy="646331"/>
          </a:xfrm>
          <a:prstGeom prst="rect">
            <a:avLst/>
          </a:prstGeom>
          <a:noFill/>
        </p:spPr>
        <p:txBody>
          <a:bodyPr wrap="square" rtlCol="0">
            <a:spAutoFit/>
          </a:bodyPr>
          <a:lstStyle/>
          <a:p>
            <a:r>
              <a:rPr lang="en-GB" dirty="0">
                <a:solidFill>
                  <a:srgbClr val="002060"/>
                </a:solidFill>
                <a:latin typeface="Chalkboard" panose="03050602040202020205" pitchFamily="66" charset="77"/>
              </a:rPr>
              <a:t>Continuum/</a:t>
            </a:r>
          </a:p>
          <a:p>
            <a:r>
              <a:rPr lang="en-GB" dirty="0">
                <a:solidFill>
                  <a:srgbClr val="002060"/>
                </a:solidFill>
                <a:latin typeface="Chalkboard" panose="03050602040202020205" pitchFamily="66" charset="77"/>
              </a:rPr>
              <a:t>grid models</a:t>
            </a:r>
            <a:endParaRPr lang="en-IT" dirty="0">
              <a:solidFill>
                <a:srgbClr val="002060"/>
              </a:solidFill>
              <a:latin typeface="Chalkboard" panose="03050602040202020205" pitchFamily="66" charset="77"/>
            </a:endParaRPr>
          </a:p>
        </p:txBody>
      </p:sp>
      <p:sp>
        <p:nvSpPr>
          <p:cNvPr id="114" name="TextBox 113">
            <a:extLst>
              <a:ext uri="{FF2B5EF4-FFF2-40B4-BE49-F238E27FC236}">
                <a16:creationId xmlns:a16="http://schemas.microsoft.com/office/drawing/2014/main" id="{522046F9-32FD-094F-BFD3-799EF14409B7}"/>
              </a:ext>
            </a:extLst>
          </p:cNvPr>
          <p:cNvSpPr txBox="1"/>
          <p:nvPr/>
        </p:nvSpPr>
        <p:spPr>
          <a:xfrm>
            <a:off x="9878894" y="2749553"/>
            <a:ext cx="2230573" cy="646331"/>
          </a:xfrm>
          <a:prstGeom prst="rect">
            <a:avLst/>
          </a:prstGeom>
          <a:noFill/>
        </p:spPr>
        <p:txBody>
          <a:bodyPr wrap="square" rtlCol="0">
            <a:spAutoFit/>
          </a:bodyPr>
          <a:lstStyle/>
          <a:p>
            <a:r>
              <a:rPr lang="en-GB" dirty="0">
                <a:solidFill>
                  <a:srgbClr val="002060"/>
                </a:solidFill>
                <a:latin typeface="Chalkboard" panose="03050602040202020205" pitchFamily="66" charset="77"/>
              </a:rPr>
              <a:t>Network, kinetic models</a:t>
            </a:r>
            <a:endParaRPr lang="en-IT" dirty="0">
              <a:solidFill>
                <a:srgbClr val="002060"/>
              </a:solidFill>
              <a:latin typeface="Chalkboard" panose="03050602040202020205" pitchFamily="66" charset="77"/>
            </a:endParaRPr>
          </a:p>
        </p:txBody>
      </p:sp>
      <p:pic>
        <p:nvPicPr>
          <p:cNvPr id="3" name="Google Shape;116;p14">
            <a:extLst>
              <a:ext uri="{FF2B5EF4-FFF2-40B4-BE49-F238E27FC236}">
                <a16:creationId xmlns:a16="http://schemas.microsoft.com/office/drawing/2014/main" id="{5E774303-7595-7187-DF25-261B11F07398}"/>
              </a:ext>
            </a:extLst>
          </p:cNvPr>
          <p:cNvPicPr preferRelativeResize="0"/>
          <p:nvPr/>
        </p:nvPicPr>
        <p:blipFill>
          <a:blip r:embed="rId19">
            <a:clrChange>
              <a:clrFrom>
                <a:srgbClr val="FFFFFF"/>
              </a:clrFrom>
              <a:clrTo>
                <a:srgbClr val="FFFFFF">
                  <a:alpha val="0"/>
                </a:srgbClr>
              </a:clrTo>
            </a:clrChange>
            <a:alphaModFix/>
          </a:blip>
          <a:stretch>
            <a:fillRect/>
          </a:stretch>
        </p:blipFill>
        <p:spPr>
          <a:xfrm>
            <a:off x="2889733" y="6137961"/>
            <a:ext cx="725499" cy="725499"/>
          </a:xfrm>
          <a:prstGeom prst="rect">
            <a:avLst/>
          </a:prstGeom>
          <a:noFill/>
          <a:ln>
            <a:noFill/>
          </a:ln>
        </p:spPr>
      </p:pic>
      <p:pic>
        <p:nvPicPr>
          <p:cNvPr id="4" name="Google Shape;117;p14">
            <a:extLst>
              <a:ext uri="{FF2B5EF4-FFF2-40B4-BE49-F238E27FC236}">
                <a16:creationId xmlns:a16="http://schemas.microsoft.com/office/drawing/2014/main" id="{5336238A-FA11-B95C-DD50-38A60A89A64B}"/>
              </a:ext>
            </a:extLst>
          </p:cNvPr>
          <p:cNvPicPr preferRelativeResize="0"/>
          <p:nvPr/>
        </p:nvPicPr>
        <p:blipFill>
          <a:blip r:embed="rId20">
            <a:alphaModFix/>
          </a:blip>
          <a:stretch>
            <a:fillRect/>
          </a:stretch>
        </p:blipFill>
        <p:spPr>
          <a:xfrm>
            <a:off x="3610360" y="6096954"/>
            <a:ext cx="725500" cy="720659"/>
          </a:xfrm>
          <a:prstGeom prst="rect">
            <a:avLst/>
          </a:prstGeom>
          <a:noFill/>
          <a:ln>
            <a:noFill/>
          </a:ln>
        </p:spPr>
      </p:pic>
      <p:sp>
        <p:nvSpPr>
          <p:cNvPr id="2" name="Rectangle 1">
            <a:extLst>
              <a:ext uri="{FF2B5EF4-FFF2-40B4-BE49-F238E27FC236}">
                <a16:creationId xmlns:a16="http://schemas.microsoft.com/office/drawing/2014/main" id="{45E06454-94F3-659F-9F4E-8F1834A35676}"/>
              </a:ext>
            </a:extLst>
          </p:cNvPr>
          <p:cNvSpPr/>
          <p:nvPr/>
        </p:nvSpPr>
        <p:spPr>
          <a:xfrm>
            <a:off x="4843857" y="16639"/>
            <a:ext cx="7348143" cy="4516392"/>
          </a:xfrm>
          <a:prstGeom prst="rect">
            <a:avLst/>
          </a:prstGeom>
          <a:solidFill>
            <a:schemeClr val="bg1">
              <a:alpha val="9395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2" name="TextBox 31">
            <a:extLst>
              <a:ext uri="{FF2B5EF4-FFF2-40B4-BE49-F238E27FC236}">
                <a16:creationId xmlns:a16="http://schemas.microsoft.com/office/drawing/2014/main" id="{360EAC91-9DD0-12AE-133D-39310FF5A60B}"/>
              </a:ext>
            </a:extLst>
          </p:cNvPr>
          <p:cNvSpPr txBox="1"/>
          <p:nvPr/>
        </p:nvSpPr>
        <p:spPr>
          <a:xfrm>
            <a:off x="125965" y="-120878"/>
            <a:ext cx="7925020" cy="673582"/>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Typical workflow of multiscale bio-modeling </a:t>
            </a:r>
          </a:p>
        </p:txBody>
      </p:sp>
      <p:sp>
        <p:nvSpPr>
          <p:cNvPr id="57" name="Rounded Rectangle 56">
            <a:extLst>
              <a:ext uri="{FF2B5EF4-FFF2-40B4-BE49-F238E27FC236}">
                <a16:creationId xmlns:a16="http://schemas.microsoft.com/office/drawing/2014/main" id="{61F3C81A-8CC8-8C57-E85F-85B2F0E5005C}"/>
              </a:ext>
            </a:extLst>
          </p:cNvPr>
          <p:cNvSpPr/>
          <p:nvPr/>
        </p:nvSpPr>
        <p:spPr>
          <a:xfrm>
            <a:off x="4529804" y="513014"/>
            <a:ext cx="2952911" cy="8887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dirty="0">
                <a:latin typeface="Chalkboard" panose="03050602040202020205" pitchFamily="66" charset="77"/>
              </a:rPr>
              <a:t>Expt data</a:t>
            </a:r>
          </a:p>
        </p:txBody>
      </p:sp>
      <p:sp>
        <p:nvSpPr>
          <p:cNvPr id="65" name="Rounded Rectangle 64">
            <a:extLst>
              <a:ext uri="{FF2B5EF4-FFF2-40B4-BE49-F238E27FC236}">
                <a16:creationId xmlns:a16="http://schemas.microsoft.com/office/drawing/2014/main" id="{528FFC25-F235-D06C-FB1B-2639829687C1}"/>
              </a:ext>
            </a:extLst>
          </p:cNvPr>
          <p:cNvSpPr/>
          <p:nvPr/>
        </p:nvSpPr>
        <p:spPr>
          <a:xfrm>
            <a:off x="4271867" y="2414138"/>
            <a:ext cx="7770552" cy="4029554"/>
          </a:xfrm>
          <a:prstGeom prst="roundRect">
            <a:avLst>
              <a:gd name="adj" fmla="val 8788"/>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2400" dirty="0"/>
          </a:p>
        </p:txBody>
      </p:sp>
      <p:pic>
        <p:nvPicPr>
          <p:cNvPr id="67" name="Picture 66" descr="A diagram of a network&#10;&#10;Description automatically generated">
            <a:extLst>
              <a:ext uri="{FF2B5EF4-FFF2-40B4-BE49-F238E27FC236}">
                <a16:creationId xmlns:a16="http://schemas.microsoft.com/office/drawing/2014/main" id="{66F049A7-8182-ADAC-F4CB-1AD34126C044}"/>
              </a:ext>
            </a:extLst>
          </p:cNvPr>
          <p:cNvPicPr>
            <a:picLocks noChangeAspect="1"/>
          </p:cNvPicPr>
          <p:nvPr/>
        </p:nvPicPr>
        <p:blipFill>
          <a:blip r:embed="rId21"/>
          <a:srcRect l="41879" t="18273" r="1563" b="17138"/>
          <a:stretch/>
        </p:blipFill>
        <p:spPr>
          <a:xfrm>
            <a:off x="4636893" y="4484060"/>
            <a:ext cx="3116690" cy="1535989"/>
          </a:xfrm>
          <a:prstGeom prst="rect">
            <a:avLst/>
          </a:prstGeom>
          <a:ln>
            <a:noFill/>
          </a:ln>
          <a:effectLst>
            <a:softEdge rad="112500"/>
          </a:effectLst>
        </p:spPr>
      </p:pic>
      <p:pic>
        <p:nvPicPr>
          <p:cNvPr id="68" name="Picture 67">
            <a:extLst>
              <a:ext uri="{FF2B5EF4-FFF2-40B4-BE49-F238E27FC236}">
                <a16:creationId xmlns:a16="http://schemas.microsoft.com/office/drawing/2014/main" id="{537B922C-38EC-8891-B97E-A142D47578F0}"/>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70599" y="4455402"/>
            <a:ext cx="1921787" cy="1921785"/>
          </a:xfrm>
          <a:prstGeom prst="rect">
            <a:avLst/>
          </a:prstGeom>
        </p:spPr>
      </p:pic>
      <p:pic>
        <p:nvPicPr>
          <p:cNvPr id="40" name="coarseningDNA.png" descr="coarseningDNA.png">
            <a:extLst>
              <a:ext uri="{FF2B5EF4-FFF2-40B4-BE49-F238E27FC236}">
                <a16:creationId xmlns:a16="http://schemas.microsoft.com/office/drawing/2014/main" id="{BE945252-CACD-4AEC-6B6D-5FD712BEBC64}"/>
              </a:ext>
            </a:extLst>
          </p:cNvPr>
          <p:cNvPicPr>
            <a:picLocks noChangeAspect="1"/>
          </p:cNvPicPr>
          <p:nvPr/>
        </p:nvPicPr>
        <p:blipFill>
          <a:blip r:embed="rId22"/>
          <a:srcRect r="49253"/>
          <a:stretch>
            <a:fillRect/>
          </a:stretch>
        </p:blipFill>
        <p:spPr>
          <a:xfrm rot="18315154">
            <a:off x="-543979" y="3671375"/>
            <a:ext cx="3392782" cy="2284233"/>
          </a:xfrm>
          <a:prstGeom prst="rect">
            <a:avLst/>
          </a:prstGeom>
          <a:ln>
            <a:miter lim="400000"/>
          </a:ln>
          <a:effectLst>
            <a:outerShdw blurRad="63500" dist="101600" dir="2700000" rotWithShape="0">
              <a:srgbClr val="929292">
                <a:alpha val="74996"/>
              </a:srgbClr>
            </a:outerShdw>
          </a:effectLst>
        </p:spPr>
      </p:pic>
      <p:grpSp>
        <p:nvGrpSpPr>
          <p:cNvPr id="53" name="Group 52">
            <a:extLst>
              <a:ext uri="{FF2B5EF4-FFF2-40B4-BE49-F238E27FC236}">
                <a16:creationId xmlns:a16="http://schemas.microsoft.com/office/drawing/2014/main" id="{629A2173-CE8C-DB0E-EE22-BCCC1B977E0B}"/>
              </a:ext>
            </a:extLst>
          </p:cNvPr>
          <p:cNvGrpSpPr/>
          <p:nvPr/>
        </p:nvGrpSpPr>
        <p:grpSpPr>
          <a:xfrm rot="19781806">
            <a:off x="4326578" y="2697170"/>
            <a:ext cx="1869439" cy="987818"/>
            <a:chOff x="5663371" y="1983254"/>
            <a:chExt cx="1478952" cy="780238"/>
          </a:xfrm>
        </p:grpSpPr>
        <p:pic>
          <p:nvPicPr>
            <p:cNvPr id="48" name="Immagine 14" descr="palla.jpg">
              <a:extLst>
                <a:ext uri="{FF2B5EF4-FFF2-40B4-BE49-F238E27FC236}">
                  <a16:creationId xmlns:a16="http://schemas.microsoft.com/office/drawing/2014/main" id="{2C3B751A-7980-B518-3732-BAD64DE4AF8F}"/>
                </a:ext>
              </a:extLst>
            </p:cNvPr>
            <p:cNvPicPr>
              <a:picLocks noChangeAspect="1"/>
            </p:cNvPicPr>
            <p:nvPr/>
          </p:nvPicPr>
          <p:blipFill rotWithShape="1">
            <a:blip r:embed="rId2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6617780" y="2039769"/>
              <a:ext cx="524543" cy="498854"/>
            </a:xfrm>
            <a:prstGeom prst="rect">
              <a:avLst/>
            </a:prstGeom>
          </p:spPr>
        </p:pic>
        <p:pic>
          <p:nvPicPr>
            <p:cNvPr id="49" name="Immagine 14" descr="palla.jpg">
              <a:extLst>
                <a:ext uri="{FF2B5EF4-FFF2-40B4-BE49-F238E27FC236}">
                  <a16:creationId xmlns:a16="http://schemas.microsoft.com/office/drawing/2014/main" id="{EC342994-6044-E68C-58C6-B0C2374D892A}"/>
                </a:ext>
              </a:extLst>
            </p:cNvPr>
            <p:cNvPicPr>
              <a:picLocks noChangeAspect="1"/>
            </p:cNvPicPr>
            <p:nvPr/>
          </p:nvPicPr>
          <p:blipFill rotWithShape="1">
            <a:blip r:embed="rId2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6323592" y="1983254"/>
              <a:ext cx="524543" cy="498854"/>
            </a:xfrm>
            <a:prstGeom prst="rect">
              <a:avLst/>
            </a:prstGeom>
          </p:spPr>
        </p:pic>
        <p:pic>
          <p:nvPicPr>
            <p:cNvPr id="50" name="Immagine 14" descr="palla.jpg">
              <a:extLst>
                <a:ext uri="{FF2B5EF4-FFF2-40B4-BE49-F238E27FC236}">
                  <a16:creationId xmlns:a16="http://schemas.microsoft.com/office/drawing/2014/main" id="{041D8946-9FAC-010F-C709-B9CB2CF0E9FB}"/>
                </a:ext>
              </a:extLst>
            </p:cNvPr>
            <p:cNvPicPr>
              <a:picLocks noChangeAspect="1"/>
            </p:cNvPicPr>
            <p:nvPr/>
          </p:nvPicPr>
          <p:blipFill rotWithShape="1">
            <a:blip r:embed="rId2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6093621" y="1998416"/>
              <a:ext cx="524543" cy="498854"/>
            </a:xfrm>
            <a:prstGeom prst="rect">
              <a:avLst/>
            </a:prstGeom>
          </p:spPr>
        </p:pic>
        <p:pic>
          <p:nvPicPr>
            <p:cNvPr id="51" name="Immagine 14" descr="palla.jpg">
              <a:extLst>
                <a:ext uri="{FF2B5EF4-FFF2-40B4-BE49-F238E27FC236}">
                  <a16:creationId xmlns:a16="http://schemas.microsoft.com/office/drawing/2014/main" id="{1D6297F0-7647-7F80-4532-08A189286FCD}"/>
                </a:ext>
              </a:extLst>
            </p:cNvPr>
            <p:cNvPicPr>
              <a:picLocks noChangeAspect="1"/>
            </p:cNvPicPr>
            <p:nvPr/>
          </p:nvPicPr>
          <p:blipFill rotWithShape="1">
            <a:blip r:embed="rId2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5827266" y="2109952"/>
              <a:ext cx="524543" cy="498854"/>
            </a:xfrm>
            <a:prstGeom prst="rect">
              <a:avLst/>
            </a:prstGeom>
          </p:spPr>
        </p:pic>
        <p:pic>
          <p:nvPicPr>
            <p:cNvPr id="52" name="Immagine 14" descr="palla.jpg">
              <a:extLst>
                <a:ext uri="{FF2B5EF4-FFF2-40B4-BE49-F238E27FC236}">
                  <a16:creationId xmlns:a16="http://schemas.microsoft.com/office/drawing/2014/main" id="{291287A9-70D9-65A7-22BD-717B7812AB71}"/>
                </a:ext>
              </a:extLst>
            </p:cNvPr>
            <p:cNvPicPr>
              <a:picLocks noChangeAspect="1"/>
            </p:cNvPicPr>
            <p:nvPr/>
          </p:nvPicPr>
          <p:blipFill rotWithShape="1">
            <a:blip r:embed="rId2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5550" t="36127" r="35728" b="36615"/>
            <a:stretch/>
          </p:blipFill>
          <p:spPr>
            <a:xfrm>
              <a:off x="5663371" y="2264638"/>
              <a:ext cx="524543" cy="498854"/>
            </a:xfrm>
            <a:prstGeom prst="rect">
              <a:avLst/>
            </a:prstGeom>
          </p:spPr>
        </p:pic>
      </p:grpSp>
      <p:pic>
        <p:nvPicPr>
          <p:cNvPr id="54" name="cytop.mov" descr="cytop.mov">
            <a:extLst>
              <a:ext uri="{FF2B5EF4-FFF2-40B4-BE49-F238E27FC236}">
                <a16:creationId xmlns:a16="http://schemas.microsoft.com/office/drawing/2014/main" id="{49F5A7BB-4949-80D3-4814-DE9EF8BE8705}"/>
              </a:ext>
            </a:extLst>
          </p:cNvPr>
          <p:cNvPicPr>
            <a:picLocks/>
          </p:cNvPicPr>
          <p:nvPr>
            <a:videoFile r:link="rId2"/>
            <p:extLst>
              <p:ext uri="{DAA4B4D4-6D71-4841-9C94-3DE7FCFB9230}">
                <p14:media xmlns:p14="http://schemas.microsoft.com/office/powerpoint/2010/main" r:embed="rId1"/>
              </p:ext>
            </p:extLst>
          </p:nvPr>
        </p:nvPicPr>
        <p:blipFill rotWithShape="1">
          <a:blip r:embed="rId24"/>
          <a:srcRect l="3652" t="24270" r="4095" b="23378"/>
          <a:stretch/>
        </p:blipFill>
        <p:spPr>
          <a:xfrm>
            <a:off x="7458739" y="2457017"/>
            <a:ext cx="4477713" cy="2049317"/>
          </a:xfrm>
          <a:prstGeom prst="rect">
            <a:avLst/>
          </a:prstGeom>
          <a:ln>
            <a:noFill/>
          </a:ln>
          <a:effectLst>
            <a:softEdge rad="112500"/>
          </a:effectLst>
        </p:spPr>
      </p:pic>
      <p:sp>
        <p:nvSpPr>
          <p:cNvPr id="69" name="Right Arrow 68">
            <a:extLst>
              <a:ext uri="{FF2B5EF4-FFF2-40B4-BE49-F238E27FC236}">
                <a16:creationId xmlns:a16="http://schemas.microsoft.com/office/drawing/2014/main" id="{8D0CA7CA-AF19-8207-0B88-7CF6E3792103}"/>
              </a:ext>
            </a:extLst>
          </p:cNvPr>
          <p:cNvSpPr/>
          <p:nvPr/>
        </p:nvSpPr>
        <p:spPr>
          <a:xfrm>
            <a:off x="1218657" y="4322949"/>
            <a:ext cx="3029142" cy="12065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Chalkboard" panose="03050602040202020205" pitchFamily="66" charset="77"/>
              </a:rPr>
              <a:t>System and starting P</a:t>
            </a:r>
            <a:r>
              <a:rPr lang="en-IT" dirty="0">
                <a:latin typeface="Chalkboard" panose="03050602040202020205" pitchFamily="66" charset="77"/>
              </a:rPr>
              <a:t>arameterization </a:t>
            </a:r>
          </a:p>
        </p:txBody>
      </p:sp>
      <p:sp>
        <p:nvSpPr>
          <p:cNvPr id="71" name="TextBox 70">
            <a:extLst>
              <a:ext uri="{FF2B5EF4-FFF2-40B4-BE49-F238E27FC236}">
                <a16:creationId xmlns:a16="http://schemas.microsoft.com/office/drawing/2014/main" id="{60D4F685-5557-F7F7-2A23-02C11EFAD573}"/>
              </a:ext>
            </a:extLst>
          </p:cNvPr>
          <p:cNvSpPr txBox="1"/>
          <p:nvPr/>
        </p:nvSpPr>
        <p:spPr>
          <a:xfrm>
            <a:off x="5129864" y="6009269"/>
            <a:ext cx="3486467" cy="369332"/>
          </a:xfrm>
          <a:prstGeom prst="rect">
            <a:avLst/>
          </a:prstGeom>
          <a:noFill/>
        </p:spPr>
        <p:txBody>
          <a:bodyPr wrap="none" rtlCol="0">
            <a:spAutoFit/>
          </a:bodyPr>
          <a:lstStyle/>
          <a:p>
            <a:r>
              <a:rPr lang="en-IT" dirty="0">
                <a:latin typeface="Chalkboard" panose="03050602040202020205" pitchFamily="66" charset="77"/>
              </a:rPr>
              <a:t>Adnvanced fit procedures, ML </a:t>
            </a:r>
          </a:p>
        </p:txBody>
      </p:sp>
      <p:sp>
        <p:nvSpPr>
          <p:cNvPr id="72" name="TextBox 71">
            <a:extLst>
              <a:ext uri="{FF2B5EF4-FFF2-40B4-BE49-F238E27FC236}">
                <a16:creationId xmlns:a16="http://schemas.microsoft.com/office/drawing/2014/main" id="{58B69B98-552E-2364-6EBF-DFDF0617A5D8}"/>
              </a:ext>
            </a:extLst>
          </p:cNvPr>
          <p:cNvSpPr txBox="1"/>
          <p:nvPr/>
        </p:nvSpPr>
        <p:spPr>
          <a:xfrm>
            <a:off x="10034755" y="4901375"/>
            <a:ext cx="1921787" cy="923330"/>
          </a:xfrm>
          <a:prstGeom prst="rect">
            <a:avLst/>
          </a:prstGeom>
          <a:noFill/>
        </p:spPr>
        <p:txBody>
          <a:bodyPr wrap="square" rtlCol="0">
            <a:spAutoFit/>
          </a:bodyPr>
          <a:lstStyle/>
          <a:p>
            <a:r>
              <a:rPr lang="en-GB" dirty="0">
                <a:latin typeface="Chalkboard" panose="03050602040202020205" pitchFamily="66" charset="77"/>
              </a:rPr>
              <a:t>M</a:t>
            </a:r>
            <a:r>
              <a:rPr lang="en-IT" dirty="0">
                <a:latin typeface="Chalkboard" panose="03050602040202020205" pitchFamily="66" charset="77"/>
              </a:rPr>
              <a:t>odels</a:t>
            </a:r>
          </a:p>
          <a:p>
            <a:r>
              <a:rPr lang="en-IT" dirty="0">
                <a:latin typeface="Chalkboard" panose="03050602040202020205" pitchFamily="66" charset="77"/>
              </a:rPr>
              <a:t>(kinetic, DE, networks) </a:t>
            </a:r>
          </a:p>
        </p:txBody>
      </p:sp>
      <p:sp>
        <p:nvSpPr>
          <p:cNvPr id="73" name="Right Arrow 72">
            <a:extLst>
              <a:ext uri="{FF2B5EF4-FFF2-40B4-BE49-F238E27FC236}">
                <a16:creationId xmlns:a16="http://schemas.microsoft.com/office/drawing/2014/main" id="{78E2C560-8AEE-17CF-C557-85C88C8561A7}"/>
              </a:ext>
            </a:extLst>
          </p:cNvPr>
          <p:cNvSpPr/>
          <p:nvPr/>
        </p:nvSpPr>
        <p:spPr>
          <a:xfrm rot="5400000">
            <a:off x="5469856" y="790599"/>
            <a:ext cx="1012538" cy="22238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600" dirty="0">
                <a:latin typeface="Chalkboard" panose="03050602040202020205" pitchFamily="66" charset="77"/>
              </a:rPr>
              <a:t>params refinement</a:t>
            </a:r>
            <a:endParaRPr lang="en-IT" sz="1600" dirty="0">
              <a:latin typeface="Chalkboard" panose="03050602040202020205" pitchFamily="66" charset="77"/>
            </a:endParaRPr>
          </a:p>
        </p:txBody>
      </p:sp>
      <p:sp>
        <p:nvSpPr>
          <p:cNvPr id="74" name="TextBox 73">
            <a:extLst>
              <a:ext uri="{FF2B5EF4-FFF2-40B4-BE49-F238E27FC236}">
                <a16:creationId xmlns:a16="http://schemas.microsoft.com/office/drawing/2014/main" id="{38C63516-C4CB-BD5A-CE11-9064FF85EC45}"/>
              </a:ext>
            </a:extLst>
          </p:cNvPr>
          <p:cNvSpPr txBox="1"/>
          <p:nvPr/>
        </p:nvSpPr>
        <p:spPr>
          <a:xfrm>
            <a:off x="5655702" y="3207842"/>
            <a:ext cx="1301895" cy="646331"/>
          </a:xfrm>
          <a:prstGeom prst="rect">
            <a:avLst/>
          </a:prstGeom>
          <a:noFill/>
        </p:spPr>
        <p:txBody>
          <a:bodyPr wrap="none" rtlCol="0">
            <a:spAutoFit/>
          </a:bodyPr>
          <a:lstStyle/>
          <a:p>
            <a:r>
              <a:rPr lang="en-US" dirty="0">
                <a:latin typeface="Chalkboard" panose="03050602040202020205" pitchFamily="66" charset="77"/>
              </a:rPr>
              <a:t>Dynamics </a:t>
            </a:r>
          </a:p>
          <a:p>
            <a:r>
              <a:rPr lang="en-US" dirty="0">
                <a:latin typeface="Chalkboard" panose="03050602040202020205" pitchFamily="66" charset="77"/>
              </a:rPr>
              <a:t>simulations</a:t>
            </a:r>
            <a:endParaRPr lang="en-IT" dirty="0">
              <a:latin typeface="Chalkboard" panose="03050602040202020205" pitchFamily="66" charset="77"/>
            </a:endParaRPr>
          </a:p>
        </p:txBody>
      </p:sp>
      <p:sp>
        <p:nvSpPr>
          <p:cNvPr id="76" name="Bent Arrow 75">
            <a:extLst>
              <a:ext uri="{FF2B5EF4-FFF2-40B4-BE49-F238E27FC236}">
                <a16:creationId xmlns:a16="http://schemas.microsoft.com/office/drawing/2014/main" id="{81B08AC7-93F4-5806-4C38-42BC1DB849DB}"/>
              </a:ext>
            </a:extLst>
          </p:cNvPr>
          <p:cNvSpPr/>
          <p:nvPr/>
        </p:nvSpPr>
        <p:spPr>
          <a:xfrm flipH="1">
            <a:off x="7484737" y="626029"/>
            <a:ext cx="1589527" cy="433729"/>
          </a:xfrm>
          <a:prstGeom prst="bentArrow">
            <a:avLst>
              <a:gd name="adj1" fmla="val 25000"/>
              <a:gd name="adj2" fmla="val 31032"/>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78" name="Rounded Rectangle 77">
            <a:extLst>
              <a:ext uri="{FF2B5EF4-FFF2-40B4-BE49-F238E27FC236}">
                <a16:creationId xmlns:a16="http://schemas.microsoft.com/office/drawing/2014/main" id="{2FA52078-336F-AB83-EAF1-E0CC1EC15A5F}"/>
              </a:ext>
            </a:extLst>
          </p:cNvPr>
          <p:cNvSpPr/>
          <p:nvPr/>
        </p:nvSpPr>
        <p:spPr>
          <a:xfrm>
            <a:off x="8464012" y="1029295"/>
            <a:ext cx="2389719" cy="8887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dirty="0">
                <a:latin typeface="Chalkboard" panose="03050602040202020205" pitchFamily="66" charset="77"/>
              </a:rPr>
              <a:t>Observable calculation</a:t>
            </a:r>
          </a:p>
        </p:txBody>
      </p:sp>
      <p:sp>
        <p:nvSpPr>
          <p:cNvPr id="80" name="Up Arrow 79">
            <a:extLst>
              <a:ext uri="{FF2B5EF4-FFF2-40B4-BE49-F238E27FC236}">
                <a16:creationId xmlns:a16="http://schemas.microsoft.com/office/drawing/2014/main" id="{E343667D-F61F-8BAD-393D-890303A3047F}"/>
              </a:ext>
            </a:extLst>
          </p:cNvPr>
          <p:cNvSpPr/>
          <p:nvPr/>
        </p:nvSpPr>
        <p:spPr>
          <a:xfrm>
            <a:off x="9151595" y="1934882"/>
            <a:ext cx="1113869" cy="48248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1" name="TextBox 80">
            <a:extLst>
              <a:ext uri="{FF2B5EF4-FFF2-40B4-BE49-F238E27FC236}">
                <a16:creationId xmlns:a16="http://schemas.microsoft.com/office/drawing/2014/main" id="{9DBA427A-942C-BC4C-487B-52DE2EEE4978}"/>
              </a:ext>
            </a:extLst>
          </p:cNvPr>
          <p:cNvSpPr txBox="1"/>
          <p:nvPr/>
        </p:nvSpPr>
        <p:spPr>
          <a:xfrm>
            <a:off x="43559" y="677681"/>
            <a:ext cx="4245921" cy="3077766"/>
          </a:xfrm>
          <a:prstGeom prst="rect">
            <a:avLst/>
          </a:prstGeom>
          <a:noFill/>
        </p:spPr>
        <p:txBody>
          <a:bodyPr wrap="square" rtlCol="0">
            <a:spAutoFit/>
          </a:bodyPr>
          <a:lstStyle/>
          <a:p>
            <a:pPr marL="285750" indent="-285750">
              <a:buClr>
                <a:schemeClr val="accent1">
                  <a:lumMod val="75000"/>
                </a:schemeClr>
              </a:buClr>
              <a:buFont typeface="Wingdings" pitchFamily="2" charset="2"/>
              <a:buChar char="ü"/>
            </a:pPr>
            <a:r>
              <a:rPr lang="en-GB" sz="1600" dirty="0">
                <a:latin typeface="Chalkboard" panose="03050602040202020205" pitchFamily="66" charset="77"/>
              </a:rPr>
              <a:t>T</a:t>
            </a:r>
            <a:r>
              <a:rPr lang="en-IT" sz="1600" dirty="0">
                <a:latin typeface="Chalkboard" panose="03050602040202020205" pitchFamily="66" charset="77"/>
              </a:rPr>
              <a:t>he multi-scale approach involves the </a:t>
            </a:r>
            <a:r>
              <a:rPr lang="en-IT" sz="1600" dirty="0">
                <a:solidFill>
                  <a:srgbClr val="0070C0"/>
                </a:solidFill>
                <a:latin typeface="Chalkboard" panose="03050602040202020205" pitchFamily="66" charset="77"/>
              </a:rPr>
              <a:t>feedback between different stages AND with experiment</a:t>
            </a:r>
          </a:p>
          <a:p>
            <a:pPr marL="285750" indent="-285750">
              <a:buClr>
                <a:schemeClr val="accent1">
                  <a:lumMod val="75000"/>
                </a:schemeClr>
              </a:buClr>
              <a:buFont typeface="Wingdings" pitchFamily="2" charset="2"/>
              <a:buChar char="ü"/>
            </a:pPr>
            <a:r>
              <a:rPr lang="en-IT" sz="1600" dirty="0">
                <a:latin typeface="Chalkboard" panose="03050602040202020205" pitchFamily="66" charset="77"/>
              </a:rPr>
              <a:t>Simulations and calculations return </a:t>
            </a:r>
            <a:r>
              <a:rPr lang="en-IT" sz="1600" dirty="0">
                <a:solidFill>
                  <a:srgbClr val="0070C0"/>
                </a:solidFill>
                <a:latin typeface="Chalkboard" panose="03050602040202020205" pitchFamily="66" charset="77"/>
              </a:rPr>
              <a:t>observables to compare with experiment</a:t>
            </a:r>
          </a:p>
          <a:p>
            <a:pPr marL="285750" indent="-285750">
              <a:buClr>
                <a:schemeClr val="accent1">
                  <a:lumMod val="75000"/>
                </a:schemeClr>
              </a:buClr>
              <a:buFont typeface="Wingdings" pitchFamily="2" charset="2"/>
              <a:buChar char="ü"/>
            </a:pPr>
            <a:r>
              <a:rPr lang="en-GB" sz="1600" dirty="0">
                <a:latin typeface="Chalkboard" panose="03050602040202020205" pitchFamily="66" charset="77"/>
              </a:rPr>
              <a:t>E</a:t>
            </a:r>
            <a:r>
              <a:rPr lang="en-IT" sz="1600" dirty="0">
                <a:latin typeface="Chalkboard" panose="03050602040202020205" pitchFamily="66" charset="77"/>
              </a:rPr>
              <a:t>xperiment gives feedback to models and </a:t>
            </a:r>
            <a:r>
              <a:rPr lang="en-IT" sz="1600" dirty="0">
                <a:solidFill>
                  <a:srgbClr val="0070C0"/>
                </a:solidFill>
                <a:latin typeface="Chalkboard" panose="03050602040202020205" pitchFamily="66" charset="77"/>
              </a:rPr>
              <a:t>aid parameterization</a:t>
            </a:r>
          </a:p>
          <a:p>
            <a:pPr marL="285750" indent="-285750">
              <a:buClr>
                <a:schemeClr val="accent1">
                  <a:lumMod val="75000"/>
                </a:schemeClr>
              </a:buClr>
              <a:buFont typeface="Wingdings" pitchFamily="2" charset="2"/>
              <a:buChar char="ü"/>
            </a:pPr>
            <a:r>
              <a:rPr lang="en-IT" sz="1600" dirty="0">
                <a:latin typeface="Chalkboard" panose="03050602040202020205" pitchFamily="66" charset="77"/>
              </a:rPr>
              <a:t>Simulations give </a:t>
            </a:r>
            <a:r>
              <a:rPr lang="en-IT" sz="1600" dirty="0">
                <a:solidFill>
                  <a:srgbClr val="0070C0"/>
                </a:solidFill>
                <a:latin typeface="Chalkboard" panose="03050602040202020205" pitchFamily="66" charset="77"/>
              </a:rPr>
              <a:t>prediction for quantities unaccessible to experiment </a:t>
            </a:r>
          </a:p>
          <a:p>
            <a:pPr marL="285750" indent="-285750">
              <a:buClr>
                <a:schemeClr val="accent1">
                  <a:lumMod val="75000"/>
                </a:schemeClr>
              </a:buClr>
              <a:buFont typeface="Wingdings" pitchFamily="2" charset="2"/>
              <a:buChar char="ü"/>
            </a:pPr>
            <a:r>
              <a:rPr lang="en-GB" sz="1600" b="1" dirty="0">
                <a:solidFill>
                  <a:srgbClr val="0070C0"/>
                </a:solidFill>
                <a:latin typeface="Chalkboard" panose="03050602040202020205" pitchFamily="66" charset="77"/>
              </a:rPr>
              <a:t>M</a:t>
            </a:r>
            <a:r>
              <a:rPr lang="en-IT" sz="1600" b="1" dirty="0">
                <a:solidFill>
                  <a:srgbClr val="0070C0"/>
                </a:solidFill>
                <a:latin typeface="Chalkboard" panose="03050602040202020205" pitchFamily="66" charset="77"/>
              </a:rPr>
              <a:t>uli-metodological integration is necessary</a:t>
            </a:r>
          </a:p>
          <a:p>
            <a:endParaRPr lang="en-IT" dirty="0"/>
          </a:p>
        </p:txBody>
      </p:sp>
      <p:sp>
        <p:nvSpPr>
          <p:cNvPr id="82" name="Up Arrow 81">
            <a:extLst>
              <a:ext uri="{FF2B5EF4-FFF2-40B4-BE49-F238E27FC236}">
                <a16:creationId xmlns:a16="http://schemas.microsoft.com/office/drawing/2014/main" id="{156FDB44-7516-E23A-416B-DB3717DAD203}"/>
              </a:ext>
            </a:extLst>
          </p:cNvPr>
          <p:cNvSpPr/>
          <p:nvPr/>
        </p:nvSpPr>
        <p:spPr>
          <a:xfrm>
            <a:off x="9702636" y="457787"/>
            <a:ext cx="1113869" cy="57283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3" name="TextBox 82">
            <a:extLst>
              <a:ext uri="{FF2B5EF4-FFF2-40B4-BE49-F238E27FC236}">
                <a16:creationId xmlns:a16="http://schemas.microsoft.com/office/drawing/2014/main" id="{D2E31B0B-A461-3B4D-1545-D8976FFB484A}"/>
              </a:ext>
            </a:extLst>
          </p:cNvPr>
          <p:cNvSpPr txBox="1"/>
          <p:nvPr/>
        </p:nvSpPr>
        <p:spPr>
          <a:xfrm>
            <a:off x="9248764" y="57357"/>
            <a:ext cx="1745416" cy="461665"/>
          </a:xfrm>
          <a:prstGeom prst="rect">
            <a:avLst/>
          </a:prstGeom>
          <a:noFill/>
        </p:spPr>
        <p:txBody>
          <a:bodyPr wrap="square" rtlCol="0">
            <a:spAutoFit/>
          </a:bodyPr>
          <a:lstStyle/>
          <a:p>
            <a:r>
              <a:rPr lang="en-US" sz="2400" dirty="0">
                <a:solidFill>
                  <a:srgbClr val="002060"/>
                </a:solidFill>
                <a:latin typeface="Chalkboard" panose="03050602040202020205" pitchFamily="66" charset="77"/>
              </a:rPr>
              <a:t>Predictions</a:t>
            </a:r>
            <a:endParaRPr lang="en-IT" sz="2400" dirty="0">
              <a:solidFill>
                <a:srgbClr val="002060"/>
              </a:solidFill>
              <a:latin typeface="Chalkboard" panose="03050602040202020205" pitchFamily="66" charset="77"/>
            </a:endParaRPr>
          </a:p>
        </p:txBody>
      </p:sp>
    </p:spTree>
    <p:extLst>
      <p:ext uri="{BB962C8B-B14F-4D97-AF65-F5344CB8AC3E}">
        <p14:creationId xmlns:p14="http://schemas.microsoft.com/office/powerpoint/2010/main" val="1270424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500"/>
                                        <p:tgtEl>
                                          <p:spTgt spid="6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left)">
                                      <p:cBhvr>
                                        <p:cTn id="14" dur="500"/>
                                        <p:tgtEl>
                                          <p:spTgt spid="74"/>
                                        </p:tgtEl>
                                      </p:cBhvr>
                                    </p:animEffect>
                                  </p:childTnLst>
                                </p:cTn>
                              </p:par>
                              <p:par>
                                <p:cTn id="15" presetID="22" presetClass="entr" presetSubtype="8"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left)">
                                      <p:cBhvr>
                                        <p:cTn id="17" dur="500"/>
                                        <p:tgtEl>
                                          <p:spTgt spid="6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500"/>
                                        <p:tgtEl>
                                          <p:spTgt spid="7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left)">
                                      <p:cBhvr>
                                        <p:cTn id="24" dur="500"/>
                                        <p:tgtEl>
                                          <p:spTgt spid="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1">
                                            <p:txEl>
                                              <p:pRg st="0" end="0"/>
                                            </p:txEl>
                                          </p:spTgt>
                                        </p:tgtEl>
                                        <p:attrNameLst>
                                          <p:attrName>style.visibility</p:attrName>
                                        </p:attrNameLst>
                                      </p:cBhvr>
                                      <p:to>
                                        <p:strVal val="visible"/>
                                      </p:to>
                                    </p:set>
                                    <p:animEffect transition="in" filter="fade">
                                      <p:cBhvr>
                                        <p:cTn id="27" dur="500"/>
                                        <p:tgtEl>
                                          <p:spTgt spid="81">
                                            <p:txEl>
                                              <p:pRg st="0" end="0"/>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left)">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1">
                                            <p:txEl>
                                              <p:pRg st="1" end="1"/>
                                            </p:txEl>
                                          </p:spTgt>
                                        </p:tgtEl>
                                        <p:attrNameLst>
                                          <p:attrName>style.visibility</p:attrName>
                                        </p:attrNameLst>
                                      </p:cBhvr>
                                      <p:to>
                                        <p:strVal val="visible"/>
                                      </p:to>
                                    </p:set>
                                    <p:animEffect transition="in" filter="fade">
                                      <p:cBhvr>
                                        <p:cTn id="35" dur="500"/>
                                        <p:tgtEl>
                                          <p:spTgt spid="81">
                                            <p:txEl>
                                              <p:pRg st="1" end="1"/>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down)">
                                      <p:cBhvr>
                                        <p:cTn id="38" dur="500"/>
                                        <p:tgtEl>
                                          <p:spTgt spid="80"/>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down)">
                                      <p:cBhvr>
                                        <p:cTn id="42" dur="500"/>
                                        <p:tgtEl>
                                          <p:spTgt spid="78"/>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wipe(down)">
                                      <p:cBhvr>
                                        <p:cTn id="46" dur="500"/>
                                        <p:tgtEl>
                                          <p:spTgt spid="7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1">
                                            <p:txEl>
                                              <p:pRg st="2" end="2"/>
                                            </p:txEl>
                                          </p:spTgt>
                                        </p:tgtEl>
                                        <p:attrNameLst>
                                          <p:attrName>style.visibility</p:attrName>
                                        </p:attrNameLst>
                                      </p:cBhvr>
                                      <p:to>
                                        <p:strVal val="visible"/>
                                      </p:to>
                                    </p:set>
                                    <p:animEffect transition="in" filter="fade">
                                      <p:cBhvr>
                                        <p:cTn id="51" dur="500"/>
                                        <p:tgtEl>
                                          <p:spTgt spid="81">
                                            <p:txEl>
                                              <p:pRg st="2" end="2"/>
                                            </p:txEl>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wipe(up)">
                                      <p:cBhvr>
                                        <p:cTn id="54" dur="500"/>
                                        <p:tgtEl>
                                          <p:spTgt spid="7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1">
                                            <p:txEl>
                                              <p:pRg st="3" end="3"/>
                                            </p:txEl>
                                          </p:spTgt>
                                        </p:tgtEl>
                                        <p:attrNameLst>
                                          <p:attrName>style.visibility</p:attrName>
                                        </p:attrNameLst>
                                      </p:cBhvr>
                                      <p:to>
                                        <p:strVal val="visible"/>
                                      </p:to>
                                    </p:set>
                                    <p:animEffect transition="in" filter="fade">
                                      <p:cBhvr>
                                        <p:cTn id="59" dur="500"/>
                                        <p:tgtEl>
                                          <p:spTgt spid="81">
                                            <p:txEl>
                                              <p:pRg st="3" end="3"/>
                                            </p:tx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down)">
                                      <p:cBhvr>
                                        <p:cTn id="62" dur="500"/>
                                        <p:tgtEl>
                                          <p:spTgt spid="82"/>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83"/>
                                        </p:tgtEl>
                                        <p:attrNameLst>
                                          <p:attrName>style.visibility</p:attrName>
                                        </p:attrNameLst>
                                      </p:cBhvr>
                                      <p:to>
                                        <p:strVal val="visible"/>
                                      </p:to>
                                    </p:set>
                                    <p:animEffect transition="in" filter="wipe(down)">
                                      <p:cBhvr>
                                        <p:cTn id="66" dur="500"/>
                                        <p:tgtEl>
                                          <p:spTgt spid="83"/>
                                        </p:tgtEl>
                                      </p:cBhvr>
                                    </p:animEffect>
                                  </p:childTnLst>
                                </p:cTn>
                              </p:par>
                            </p:childTnLst>
                          </p:cTn>
                        </p:par>
                        <p:par>
                          <p:cTn id="67" fill="hold">
                            <p:stCondLst>
                              <p:cond delay="1000"/>
                            </p:stCondLst>
                            <p:childTnLst>
                              <p:par>
                                <p:cTn id="68" presetID="10" presetClass="entr" presetSubtype="0" fill="hold" grpId="0" nodeType="afterEffect">
                                  <p:stCondLst>
                                    <p:cond delay="1000"/>
                                  </p:stCondLst>
                                  <p:childTnLst>
                                    <p:set>
                                      <p:cBhvr>
                                        <p:cTn id="69" dur="1" fill="hold">
                                          <p:stCondLst>
                                            <p:cond delay="0"/>
                                          </p:stCondLst>
                                        </p:cTn>
                                        <p:tgtEl>
                                          <p:spTgt spid="81">
                                            <p:txEl>
                                              <p:pRg st="4" end="4"/>
                                            </p:txEl>
                                          </p:spTgt>
                                        </p:tgtEl>
                                        <p:attrNameLst>
                                          <p:attrName>style.visibility</p:attrName>
                                        </p:attrNameLst>
                                      </p:cBhvr>
                                      <p:to>
                                        <p:strVal val="visible"/>
                                      </p:to>
                                    </p:set>
                                    <p:animEffect transition="in" filter="fade">
                                      <p:cBhvr>
                                        <p:cTn id="70" dur="1000"/>
                                        <p:tgtEl>
                                          <p:spTgt spid="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1" fill="hold" display="0">
                  <p:stCondLst>
                    <p:cond delay="indefinite"/>
                  </p:stCondLst>
                </p:cTn>
                <p:tgtEl>
                  <p:spTgt spid="54"/>
                </p:tgtEl>
              </p:cMediaNode>
            </p:video>
          </p:childTnLst>
        </p:cTn>
      </p:par>
    </p:tnLst>
    <p:bldLst>
      <p:bldP spid="65" grpId="0" animBg="1"/>
      <p:bldP spid="69" grpId="0" animBg="1"/>
      <p:bldP spid="71" grpId="0"/>
      <p:bldP spid="72" grpId="0"/>
      <p:bldP spid="73" grpId="0" animBg="1"/>
      <p:bldP spid="74" grpId="0"/>
      <p:bldP spid="76" grpId="0" animBg="1"/>
      <p:bldP spid="78" grpId="0" animBg="1"/>
      <p:bldP spid="80" grpId="0" animBg="1"/>
      <p:bldP spid="81" grpId="0" uiExpand="1" build="p"/>
      <p:bldP spid="82" grpId="0" animBg="1"/>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77770E5B-3174-B2F4-6A1D-AAD1DF1E3D71}"/>
              </a:ext>
            </a:extLst>
          </p:cNvPr>
          <p:cNvSpPr/>
          <p:nvPr/>
        </p:nvSpPr>
        <p:spPr>
          <a:xfrm>
            <a:off x="2311428" y="2893348"/>
            <a:ext cx="5940788" cy="2241937"/>
          </a:xfrm>
          <a:prstGeom prst="roundRect">
            <a:avLst>
              <a:gd name="adj" fmla="val 8788"/>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2400" dirty="0"/>
          </a:p>
        </p:txBody>
      </p:sp>
      <p:sp>
        <p:nvSpPr>
          <p:cNvPr id="3" name="TextBox 2">
            <a:extLst>
              <a:ext uri="{FF2B5EF4-FFF2-40B4-BE49-F238E27FC236}">
                <a16:creationId xmlns:a16="http://schemas.microsoft.com/office/drawing/2014/main" id="{9AE088E2-932C-AE72-3019-5F1DD7A281DA}"/>
              </a:ext>
            </a:extLst>
          </p:cNvPr>
          <p:cNvSpPr txBox="1"/>
          <p:nvPr/>
        </p:nvSpPr>
        <p:spPr>
          <a:xfrm>
            <a:off x="1" y="-133966"/>
            <a:ext cx="8814816" cy="590546"/>
          </a:xfrm>
          <a:prstGeom prst="rect">
            <a:avLst/>
          </a:prstGeom>
          <a:noFill/>
        </p:spPr>
        <p:txBody>
          <a:bodyPr wrap="square">
            <a:spAutoFit/>
          </a:bodyPr>
          <a:lstStyle/>
          <a:p>
            <a:pPr>
              <a:lnSpc>
                <a:spcPct val="150000"/>
              </a:lnSpc>
            </a:pPr>
            <a:r>
              <a:rPr lang="en-IT" sz="2400" b="1" dirty="0">
                <a:solidFill>
                  <a:srgbClr val="0070C0"/>
                </a:solidFill>
                <a:latin typeface="Chalkboard" panose="03050602040202020205" pitchFamily="66" charset="77"/>
              </a:rPr>
              <a:t>At any level there is a certain level of empirical content</a:t>
            </a:r>
            <a:endParaRPr lang="en-IT" sz="2400" b="1" i="1" dirty="0">
              <a:solidFill>
                <a:srgbClr val="0070C0"/>
              </a:solidFill>
              <a:latin typeface="Chalkboard" panose="03050602040202020205" pitchFamily="66" charset="77"/>
            </a:endParaRPr>
          </a:p>
        </p:txBody>
      </p:sp>
      <p:grpSp>
        <p:nvGrpSpPr>
          <p:cNvPr id="4" name="Group 660">
            <a:extLst>
              <a:ext uri="{FF2B5EF4-FFF2-40B4-BE49-F238E27FC236}">
                <a16:creationId xmlns:a16="http://schemas.microsoft.com/office/drawing/2014/main" id="{4C7C9352-55CA-9D71-9842-D01FE2153E2A}"/>
              </a:ext>
            </a:extLst>
          </p:cNvPr>
          <p:cNvGrpSpPr/>
          <p:nvPr/>
        </p:nvGrpSpPr>
        <p:grpSpPr>
          <a:xfrm>
            <a:off x="9990120" y="910185"/>
            <a:ext cx="1534915" cy="1162754"/>
            <a:chOff x="0" y="0"/>
            <a:chExt cx="2182989" cy="2181473"/>
          </a:xfrm>
        </p:grpSpPr>
        <p:sp>
          <p:nvSpPr>
            <p:cNvPr id="5" name="Shape 657">
              <a:extLst>
                <a:ext uri="{FF2B5EF4-FFF2-40B4-BE49-F238E27FC236}">
                  <a16:creationId xmlns:a16="http://schemas.microsoft.com/office/drawing/2014/main" id="{6D209377-A747-54A6-E9A2-597B8C4A0A44}"/>
                </a:ext>
              </a:extLst>
            </p:cNvPr>
            <p:cNvSpPr/>
            <p:nvPr/>
          </p:nvSpPr>
          <p:spPr>
            <a:xfrm>
              <a:off x="11289" y="863600"/>
              <a:ext cx="2171701" cy="1317874"/>
            </a:xfrm>
            <a:custGeom>
              <a:avLst/>
              <a:gdLst/>
              <a:ahLst/>
              <a:cxnLst>
                <a:cxn ang="0">
                  <a:pos x="wd2" y="hd2"/>
                </a:cxn>
                <a:cxn ang="5400000">
                  <a:pos x="wd2" y="hd2"/>
                </a:cxn>
                <a:cxn ang="10800000">
                  <a:pos x="wd2" y="hd2"/>
                </a:cxn>
                <a:cxn ang="16200000">
                  <a:pos x="wd2" y="hd2"/>
                </a:cxn>
              </a:cxnLst>
              <a:rect l="0" t="0" r="r" b="b"/>
              <a:pathLst>
                <a:path w="21600" h="20205" extrusionOk="0">
                  <a:moveTo>
                    <a:pt x="0" y="0"/>
                  </a:moveTo>
                  <a:cubicBezTo>
                    <a:pt x="630" y="4292"/>
                    <a:pt x="1260" y="8585"/>
                    <a:pt x="2160" y="9969"/>
                  </a:cubicBezTo>
                  <a:cubicBezTo>
                    <a:pt x="3060" y="11354"/>
                    <a:pt x="4140" y="6646"/>
                    <a:pt x="5400" y="8308"/>
                  </a:cubicBezTo>
                  <a:cubicBezTo>
                    <a:pt x="6660" y="9969"/>
                    <a:pt x="8460" y="18831"/>
                    <a:pt x="9720" y="19938"/>
                  </a:cubicBezTo>
                  <a:cubicBezTo>
                    <a:pt x="10980" y="21046"/>
                    <a:pt x="11880" y="14954"/>
                    <a:pt x="12960" y="14954"/>
                  </a:cubicBezTo>
                  <a:cubicBezTo>
                    <a:pt x="14040" y="14954"/>
                    <a:pt x="15120" y="21600"/>
                    <a:pt x="16200" y="19938"/>
                  </a:cubicBezTo>
                  <a:cubicBezTo>
                    <a:pt x="17280" y="18277"/>
                    <a:pt x="18540" y="6369"/>
                    <a:pt x="19440" y="4985"/>
                  </a:cubicBezTo>
                  <a:cubicBezTo>
                    <a:pt x="20340" y="3600"/>
                    <a:pt x="20970" y="7615"/>
                    <a:pt x="21600" y="11631"/>
                  </a:cubicBezTo>
                </a:path>
              </a:pathLst>
            </a:custGeom>
            <a:noFill/>
            <a:ln w="38100" cap="flat">
              <a:solidFill>
                <a:srgbClr val="FF2600"/>
              </a:solidFill>
              <a:prstDash val="solid"/>
              <a:round/>
            </a:ln>
            <a:effectLst/>
          </p:spPr>
          <p:txBody>
            <a:bodyPr wrap="square" lIns="50800" tIns="50800" rIns="50800" bIns="50800" numCol="1" anchor="ctr">
              <a:noAutofit/>
            </a:bodyPr>
            <a:lstStyle/>
            <a:p>
              <a:pPr marL="40634" marR="40634" defTabSz="910702">
                <a:defRPr sz="3400">
                  <a:solidFill>
                    <a:srgbClr val="5E5E5E"/>
                  </a:solidFill>
                  <a:uFill>
                    <a:solidFill>
                      <a:srgbClr val="5E5E5E"/>
                    </a:solidFill>
                  </a:uFill>
                  <a:latin typeface="+mn-lt"/>
                  <a:ea typeface="+mn-ea"/>
                  <a:cs typeface="+mn-cs"/>
                  <a:sym typeface="Arial"/>
                </a:defRPr>
              </a:pPr>
              <a:endParaRPr sz="3400">
                <a:latin typeface="Chalkboard"/>
                <a:cs typeface="Chalkboard"/>
              </a:endParaRPr>
            </a:p>
          </p:txBody>
        </p:sp>
        <p:sp>
          <p:nvSpPr>
            <p:cNvPr id="6" name="Shape 658">
              <a:extLst>
                <a:ext uri="{FF2B5EF4-FFF2-40B4-BE49-F238E27FC236}">
                  <a16:creationId xmlns:a16="http://schemas.microsoft.com/office/drawing/2014/main" id="{98922734-7171-8CBF-75AF-470F43755F65}"/>
                </a:ext>
              </a:extLst>
            </p:cNvPr>
            <p:cNvSpPr/>
            <p:nvPr/>
          </p:nvSpPr>
          <p:spPr>
            <a:xfrm>
              <a:off x="0" y="215900"/>
              <a:ext cx="2171700" cy="1306074"/>
            </a:xfrm>
            <a:custGeom>
              <a:avLst/>
              <a:gdLst/>
              <a:ahLst/>
              <a:cxnLst>
                <a:cxn ang="0">
                  <a:pos x="wd2" y="hd2"/>
                </a:cxn>
                <a:cxn ang="5400000">
                  <a:pos x="wd2" y="hd2"/>
                </a:cxn>
                <a:cxn ang="10800000">
                  <a:pos x="wd2" y="hd2"/>
                </a:cxn>
                <a:cxn ang="16200000">
                  <a:pos x="wd2" y="hd2"/>
                </a:cxn>
              </a:cxnLst>
              <a:rect l="0" t="0" r="r" b="b"/>
              <a:pathLst>
                <a:path w="21600" h="20551" extrusionOk="0">
                  <a:moveTo>
                    <a:pt x="0" y="0"/>
                  </a:moveTo>
                  <a:cubicBezTo>
                    <a:pt x="1980" y="5968"/>
                    <a:pt x="3960" y="11937"/>
                    <a:pt x="5400" y="13642"/>
                  </a:cubicBezTo>
                  <a:cubicBezTo>
                    <a:pt x="6840" y="15347"/>
                    <a:pt x="7380" y="9095"/>
                    <a:pt x="8640" y="10232"/>
                  </a:cubicBezTo>
                  <a:cubicBezTo>
                    <a:pt x="9900" y="11368"/>
                    <a:pt x="11160" y="21600"/>
                    <a:pt x="12960" y="20463"/>
                  </a:cubicBezTo>
                  <a:cubicBezTo>
                    <a:pt x="14760" y="19326"/>
                    <a:pt x="18000" y="6537"/>
                    <a:pt x="19440" y="3411"/>
                  </a:cubicBezTo>
                  <a:cubicBezTo>
                    <a:pt x="20880" y="284"/>
                    <a:pt x="21240" y="995"/>
                    <a:pt x="21600" y="1705"/>
                  </a:cubicBezTo>
                </a:path>
              </a:pathLst>
            </a:custGeom>
            <a:noFill/>
            <a:ln w="9525" cap="flat">
              <a:solidFill>
                <a:srgbClr val="FF2600"/>
              </a:solidFill>
              <a:prstDash val="solid"/>
              <a:round/>
            </a:ln>
            <a:effectLst/>
          </p:spPr>
          <p:txBody>
            <a:bodyPr wrap="square" lIns="50800" tIns="50800" rIns="50800" bIns="50800" numCol="1" anchor="ctr">
              <a:noAutofit/>
            </a:bodyPr>
            <a:lstStyle/>
            <a:p>
              <a:pPr marL="40634" marR="40634" defTabSz="910702">
                <a:defRPr sz="3400">
                  <a:solidFill>
                    <a:srgbClr val="5E5E5E"/>
                  </a:solidFill>
                  <a:uFill>
                    <a:solidFill>
                      <a:srgbClr val="5E5E5E"/>
                    </a:solidFill>
                  </a:uFill>
                  <a:latin typeface="+mn-lt"/>
                  <a:ea typeface="+mn-ea"/>
                  <a:cs typeface="+mn-cs"/>
                  <a:sym typeface="Arial"/>
                </a:defRPr>
              </a:pPr>
              <a:endParaRPr sz="3400">
                <a:latin typeface="Chalkboard"/>
                <a:cs typeface="Chalkboard"/>
              </a:endParaRPr>
            </a:p>
          </p:txBody>
        </p:sp>
        <p:sp>
          <p:nvSpPr>
            <p:cNvPr id="7" name="Shape 659">
              <a:extLst>
                <a:ext uri="{FF2B5EF4-FFF2-40B4-BE49-F238E27FC236}">
                  <a16:creationId xmlns:a16="http://schemas.microsoft.com/office/drawing/2014/main" id="{5851A598-6354-ED04-3FF7-7CB44FCB7A86}"/>
                </a:ext>
              </a:extLst>
            </p:cNvPr>
            <p:cNvSpPr/>
            <p:nvPr/>
          </p:nvSpPr>
          <p:spPr>
            <a:xfrm>
              <a:off x="433493" y="0"/>
              <a:ext cx="977901" cy="5461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000" y="10800"/>
                    <a:pt x="6000" y="21600"/>
                    <a:pt x="9600" y="21600"/>
                  </a:cubicBezTo>
                  <a:cubicBezTo>
                    <a:pt x="13200" y="21600"/>
                    <a:pt x="17400" y="10800"/>
                    <a:pt x="21600" y="0"/>
                  </a:cubicBezTo>
                </a:path>
              </a:pathLst>
            </a:custGeom>
            <a:noFill/>
            <a:ln w="9525" cap="flat">
              <a:solidFill>
                <a:srgbClr val="FF2600"/>
              </a:solidFill>
              <a:prstDash val="solid"/>
              <a:round/>
            </a:ln>
            <a:effectLst/>
          </p:spPr>
          <p:txBody>
            <a:bodyPr wrap="square" lIns="50800" tIns="50800" rIns="50800" bIns="50800" numCol="1" anchor="ctr">
              <a:noAutofit/>
            </a:bodyPr>
            <a:lstStyle/>
            <a:p>
              <a:pPr marL="40634" marR="40634" defTabSz="910702">
                <a:defRPr sz="3400">
                  <a:solidFill>
                    <a:srgbClr val="5E5E5E"/>
                  </a:solidFill>
                  <a:uFill>
                    <a:solidFill>
                      <a:srgbClr val="5E5E5E"/>
                    </a:solidFill>
                  </a:uFill>
                  <a:latin typeface="+mn-lt"/>
                  <a:ea typeface="+mn-ea"/>
                  <a:cs typeface="+mn-cs"/>
                  <a:sym typeface="Arial"/>
                </a:defRPr>
              </a:pPr>
              <a:endParaRPr sz="3400">
                <a:latin typeface="Chalkboard"/>
                <a:cs typeface="Chalkboard"/>
              </a:endParaRPr>
            </a:p>
          </p:txBody>
        </p:sp>
      </p:grpSp>
      <p:grpSp>
        <p:nvGrpSpPr>
          <p:cNvPr id="8" name="Group 7">
            <a:extLst>
              <a:ext uri="{FF2B5EF4-FFF2-40B4-BE49-F238E27FC236}">
                <a16:creationId xmlns:a16="http://schemas.microsoft.com/office/drawing/2014/main" id="{4D9E220E-1FC9-BA7E-56FA-0B4937B7A266}"/>
              </a:ext>
            </a:extLst>
          </p:cNvPr>
          <p:cNvGrpSpPr/>
          <p:nvPr/>
        </p:nvGrpSpPr>
        <p:grpSpPr>
          <a:xfrm>
            <a:off x="9250787" y="777332"/>
            <a:ext cx="2752085" cy="1774690"/>
            <a:chOff x="9483292" y="36132"/>
            <a:chExt cx="2752085" cy="1774690"/>
          </a:xfrm>
        </p:grpSpPr>
        <p:grpSp>
          <p:nvGrpSpPr>
            <p:cNvPr id="9" name="Group 8">
              <a:extLst>
                <a:ext uri="{FF2B5EF4-FFF2-40B4-BE49-F238E27FC236}">
                  <a16:creationId xmlns:a16="http://schemas.microsoft.com/office/drawing/2014/main" id="{446928AF-0692-429E-1334-E0FAE0B4EBE9}"/>
                </a:ext>
              </a:extLst>
            </p:cNvPr>
            <p:cNvGrpSpPr/>
            <p:nvPr/>
          </p:nvGrpSpPr>
          <p:grpSpPr>
            <a:xfrm>
              <a:off x="10054659" y="66411"/>
              <a:ext cx="1866394" cy="1369852"/>
              <a:chOff x="10054659" y="66411"/>
              <a:chExt cx="1866394" cy="1369852"/>
            </a:xfrm>
          </p:grpSpPr>
          <p:cxnSp>
            <p:nvCxnSpPr>
              <p:cNvPr id="12" name="Straight Arrow Connector 11">
                <a:extLst>
                  <a:ext uri="{FF2B5EF4-FFF2-40B4-BE49-F238E27FC236}">
                    <a16:creationId xmlns:a16="http://schemas.microsoft.com/office/drawing/2014/main" id="{64A2FE03-4ACD-19EC-7148-ED108EF48277}"/>
                  </a:ext>
                </a:extLst>
              </p:cNvPr>
              <p:cNvCxnSpPr>
                <a:cxnSpLocks/>
              </p:cNvCxnSpPr>
              <p:nvPr/>
            </p:nvCxnSpPr>
            <p:spPr>
              <a:xfrm flipV="1">
                <a:off x="10054659" y="66411"/>
                <a:ext cx="0" cy="13698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6C1464D-C2DA-9E01-4232-8E98B754A1A4}"/>
                  </a:ext>
                </a:extLst>
              </p:cNvPr>
              <p:cNvCxnSpPr>
                <a:cxnSpLocks/>
              </p:cNvCxnSpPr>
              <p:nvPr/>
            </p:nvCxnSpPr>
            <p:spPr>
              <a:xfrm>
                <a:off x="10054659" y="1436263"/>
                <a:ext cx="186639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BA855C1-8C6B-7157-471C-AA368B920A77}"/>
                    </a:ext>
                  </a:extLst>
                </p:cNvPr>
                <p:cNvSpPr txBox="1"/>
                <p:nvPr/>
              </p:nvSpPr>
              <p:spPr>
                <a:xfrm>
                  <a:off x="9483292" y="36132"/>
                  <a:ext cx="682108" cy="3931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sSub>
                              <m:sSubPr>
                                <m:ctrlPr>
                                  <a:rPr lang="en-US" b="1" i="1">
                                    <a:latin typeface="Cambria Math" panose="02040503050406030204" pitchFamily="18" charset="0"/>
                                  </a:rPr>
                                </m:ctrlPr>
                              </m:sSubPr>
                              <m:e>
                                <m:r>
                                  <a:rPr lang="en-US" b="1">
                                    <a:latin typeface="Cambria Math" panose="02040503050406030204" pitchFamily="18" charset="0"/>
                                  </a:rPr>
                                  <m:t>𝐑</m:t>
                                </m:r>
                              </m:e>
                              <m:sub>
                                <m:r>
                                  <a:rPr lang="en-US" b="1" i="1">
                                    <a:latin typeface="Cambria Math" panose="02040503050406030204" pitchFamily="18" charset="0"/>
                                  </a:rPr>
                                  <m:t>𝑰</m:t>
                                </m:r>
                              </m:sub>
                            </m:sSub>
                          </m:sub>
                        </m:sSub>
                      </m:oMath>
                    </m:oMathPara>
                  </a14:m>
                  <a:endParaRPr lang="en-IT" dirty="0"/>
                </a:p>
              </p:txBody>
            </p:sp>
          </mc:Choice>
          <mc:Fallback xmlns="">
            <p:sp>
              <p:nvSpPr>
                <p:cNvPr id="10" name="TextBox 9">
                  <a:extLst>
                    <a:ext uri="{FF2B5EF4-FFF2-40B4-BE49-F238E27FC236}">
                      <a16:creationId xmlns:a16="http://schemas.microsoft.com/office/drawing/2014/main" id="{DBA855C1-8C6B-7157-471C-AA368B920A77}"/>
                    </a:ext>
                  </a:extLst>
                </p:cNvPr>
                <p:cNvSpPr txBox="1">
                  <a:spLocks noRot="1" noChangeAspect="1" noMove="1" noResize="1" noEditPoints="1" noAdjustHandles="1" noChangeArrowheads="1" noChangeShapeType="1" noTextEdit="1"/>
                </p:cNvSpPr>
                <p:nvPr/>
              </p:nvSpPr>
              <p:spPr>
                <a:xfrm>
                  <a:off x="9483292" y="36132"/>
                  <a:ext cx="682108" cy="393121"/>
                </a:xfrm>
                <a:prstGeom prst="rect">
                  <a:avLst/>
                </a:prstGeom>
                <a:blipFill>
                  <a:blip r:embed="rId2"/>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76C32C-0645-00E8-62A7-8F251FC62AF4}"/>
                    </a:ext>
                  </a:extLst>
                </p:cNvPr>
                <p:cNvSpPr txBox="1"/>
                <p:nvPr/>
              </p:nvSpPr>
              <p:spPr>
                <a:xfrm flipH="1">
                  <a:off x="11361687" y="1441490"/>
                  <a:ext cx="8736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a:latin typeface="Cambria Math" panose="02040503050406030204" pitchFamily="18" charset="0"/>
                              </a:rPr>
                              <m:t>𝐑</m:t>
                            </m:r>
                          </m:e>
                          <m:sub>
                            <m:r>
                              <a:rPr lang="en-US" b="1" i="1">
                                <a:latin typeface="Cambria Math" panose="02040503050406030204" pitchFamily="18" charset="0"/>
                              </a:rPr>
                              <m:t>𝑰</m:t>
                            </m:r>
                          </m:sub>
                        </m:sSub>
                      </m:oMath>
                    </m:oMathPara>
                  </a14:m>
                  <a:endParaRPr lang="en-IT" dirty="0"/>
                </a:p>
              </p:txBody>
            </p:sp>
          </mc:Choice>
          <mc:Fallback xmlns="">
            <p:sp>
              <p:nvSpPr>
                <p:cNvPr id="11" name="TextBox 10">
                  <a:extLst>
                    <a:ext uri="{FF2B5EF4-FFF2-40B4-BE49-F238E27FC236}">
                      <a16:creationId xmlns:a16="http://schemas.microsoft.com/office/drawing/2014/main" id="{0976C32C-0645-00E8-62A7-8F251FC62AF4}"/>
                    </a:ext>
                  </a:extLst>
                </p:cNvPr>
                <p:cNvSpPr txBox="1">
                  <a:spLocks noRot="1" noChangeAspect="1" noMove="1" noResize="1" noEditPoints="1" noAdjustHandles="1" noChangeArrowheads="1" noChangeShapeType="1" noTextEdit="1"/>
                </p:cNvSpPr>
                <p:nvPr/>
              </p:nvSpPr>
              <p:spPr>
                <a:xfrm flipH="1">
                  <a:off x="11361687" y="1441490"/>
                  <a:ext cx="873690" cy="369332"/>
                </a:xfrm>
                <a:prstGeom prst="rect">
                  <a:avLst/>
                </a:prstGeom>
                <a:blipFill>
                  <a:blip r:embed="rId3"/>
                  <a:stretch>
                    <a:fillRect/>
                  </a:stretch>
                </a:blipFill>
              </p:spPr>
              <p:txBody>
                <a:bodyPr/>
                <a:lstStyle/>
                <a:p>
                  <a:r>
                    <a:rPr lang="en-IT">
                      <a:noFill/>
                    </a:rPr>
                    <a:t> </a:t>
                  </a:r>
                </a:p>
              </p:txBody>
            </p:sp>
          </mc:Fallback>
        </mc:AlternateContent>
      </p:grpSp>
      <p:sp>
        <p:nvSpPr>
          <p:cNvPr id="14" name="TextBox 13">
            <a:extLst>
              <a:ext uri="{FF2B5EF4-FFF2-40B4-BE49-F238E27FC236}">
                <a16:creationId xmlns:a16="http://schemas.microsoft.com/office/drawing/2014/main" id="{DC0C89B7-C73A-D17F-9766-2CE937E60680}"/>
              </a:ext>
            </a:extLst>
          </p:cNvPr>
          <p:cNvSpPr txBox="1"/>
          <p:nvPr/>
        </p:nvSpPr>
        <p:spPr>
          <a:xfrm>
            <a:off x="10183951" y="1847701"/>
            <a:ext cx="546082" cy="276999"/>
          </a:xfrm>
          <a:prstGeom prst="rect">
            <a:avLst/>
          </a:prstGeom>
          <a:noFill/>
        </p:spPr>
        <p:txBody>
          <a:bodyPr wrap="square" rtlCol="0">
            <a:spAutoFit/>
          </a:bodyPr>
          <a:lstStyle/>
          <a:p>
            <a:r>
              <a:rPr lang="en-US" sz="1200" dirty="0">
                <a:solidFill>
                  <a:srgbClr val="FF0000"/>
                </a:solidFill>
                <a:latin typeface="Chalkboard" panose="03050602040202020205" pitchFamily="66" charset="77"/>
              </a:rPr>
              <a:t>GS</a:t>
            </a:r>
            <a:endParaRPr lang="en-IT" sz="1200" dirty="0">
              <a:solidFill>
                <a:srgbClr val="FF0000"/>
              </a:solidFill>
              <a:latin typeface="Chalkboard" panose="03050602040202020205" pitchFamily="66" charset="77"/>
            </a:endParaRPr>
          </a:p>
        </p:txBody>
      </p:sp>
      <p:grpSp>
        <p:nvGrpSpPr>
          <p:cNvPr id="15" name="Group 14">
            <a:extLst>
              <a:ext uri="{FF2B5EF4-FFF2-40B4-BE49-F238E27FC236}">
                <a16:creationId xmlns:a16="http://schemas.microsoft.com/office/drawing/2014/main" id="{606148EB-D80C-69DA-FC8C-B83693F2003C}"/>
              </a:ext>
            </a:extLst>
          </p:cNvPr>
          <p:cNvGrpSpPr/>
          <p:nvPr/>
        </p:nvGrpSpPr>
        <p:grpSpPr>
          <a:xfrm>
            <a:off x="9511150" y="1119669"/>
            <a:ext cx="2452388" cy="1042254"/>
            <a:chOff x="2881612" y="4139346"/>
            <a:chExt cx="2452388" cy="1042254"/>
          </a:xfrm>
        </p:grpSpPr>
        <p:sp>
          <p:nvSpPr>
            <p:cNvPr id="16" name="Shape 657">
              <a:extLst>
                <a:ext uri="{FF2B5EF4-FFF2-40B4-BE49-F238E27FC236}">
                  <a16:creationId xmlns:a16="http://schemas.microsoft.com/office/drawing/2014/main" id="{39AB362B-D617-E695-8135-CDFC8ADEEBCC}"/>
                </a:ext>
              </a:extLst>
            </p:cNvPr>
            <p:cNvSpPr/>
            <p:nvPr/>
          </p:nvSpPr>
          <p:spPr>
            <a:xfrm>
              <a:off x="3386636" y="4405620"/>
              <a:ext cx="1526978" cy="702444"/>
            </a:xfrm>
            <a:custGeom>
              <a:avLst/>
              <a:gdLst/>
              <a:ahLst/>
              <a:cxnLst>
                <a:cxn ang="0">
                  <a:pos x="wd2" y="hd2"/>
                </a:cxn>
                <a:cxn ang="5400000">
                  <a:pos x="wd2" y="hd2"/>
                </a:cxn>
                <a:cxn ang="10800000">
                  <a:pos x="wd2" y="hd2"/>
                </a:cxn>
                <a:cxn ang="16200000">
                  <a:pos x="wd2" y="hd2"/>
                </a:cxn>
              </a:cxnLst>
              <a:rect l="0" t="0" r="r" b="b"/>
              <a:pathLst>
                <a:path w="21600" h="20205" extrusionOk="0">
                  <a:moveTo>
                    <a:pt x="0" y="0"/>
                  </a:moveTo>
                  <a:cubicBezTo>
                    <a:pt x="630" y="4292"/>
                    <a:pt x="1260" y="8585"/>
                    <a:pt x="2160" y="9969"/>
                  </a:cubicBezTo>
                  <a:cubicBezTo>
                    <a:pt x="3060" y="11354"/>
                    <a:pt x="4140" y="6646"/>
                    <a:pt x="5400" y="8308"/>
                  </a:cubicBezTo>
                  <a:cubicBezTo>
                    <a:pt x="6660" y="9969"/>
                    <a:pt x="8460" y="18831"/>
                    <a:pt x="9720" y="19938"/>
                  </a:cubicBezTo>
                  <a:cubicBezTo>
                    <a:pt x="10980" y="21046"/>
                    <a:pt x="11880" y="14954"/>
                    <a:pt x="12960" y="14954"/>
                  </a:cubicBezTo>
                  <a:cubicBezTo>
                    <a:pt x="14040" y="14954"/>
                    <a:pt x="15120" y="21600"/>
                    <a:pt x="16200" y="19938"/>
                  </a:cubicBezTo>
                  <a:cubicBezTo>
                    <a:pt x="17280" y="18277"/>
                    <a:pt x="18540" y="6369"/>
                    <a:pt x="19440" y="4985"/>
                  </a:cubicBezTo>
                  <a:cubicBezTo>
                    <a:pt x="20340" y="3600"/>
                    <a:pt x="20970" y="7615"/>
                    <a:pt x="21600" y="11631"/>
                  </a:cubicBezTo>
                </a:path>
              </a:pathLst>
            </a:custGeom>
            <a:noFill/>
            <a:ln w="38100" cap="flat">
              <a:solidFill>
                <a:srgbClr val="00B0F0"/>
              </a:solidFill>
              <a:prstDash val="solid"/>
              <a:round/>
            </a:ln>
            <a:effectLst/>
          </p:spPr>
          <p:txBody>
            <a:bodyPr wrap="square" lIns="50800" tIns="50800" rIns="50800" bIns="50800" numCol="1" anchor="ctr">
              <a:noAutofit/>
            </a:bodyPr>
            <a:lstStyle/>
            <a:p>
              <a:pPr marL="40634" marR="40634" defTabSz="910702">
                <a:defRPr sz="3400">
                  <a:solidFill>
                    <a:srgbClr val="5E5E5E"/>
                  </a:solidFill>
                  <a:uFill>
                    <a:solidFill>
                      <a:srgbClr val="5E5E5E"/>
                    </a:solidFill>
                  </a:uFill>
                  <a:latin typeface="+mn-lt"/>
                  <a:ea typeface="+mn-ea"/>
                  <a:cs typeface="+mn-cs"/>
                  <a:sym typeface="Arial"/>
                </a:defRPr>
              </a:pPr>
              <a:endParaRPr sz="3400">
                <a:latin typeface="Chalkboard"/>
                <a:cs typeface="Chalkboard"/>
              </a:endParaRPr>
            </a:p>
          </p:txBody>
        </p:sp>
        <p:sp>
          <p:nvSpPr>
            <p:cNvPr id="17" name="Freeform 16">
              <a:extLst>
                <a:ext uri="{FF2B5EF4-FFF2-40B4-BE49-F238E27FC236}">
                  <a16:creationId xmlns:a16="http://schemas.microsoft.com/office/drawing/2014/main" id="{E147517C-AD1E-D6BC-081B-BD75E15FD539}"/>
                </a:ext>
              </a:extLst>
            </p:cNvPr>
            <p:cNvSpPr/>
            <p:nvPr/>
          </p:nvSpPr>
          <p:spPr>
            <a:xfrm>
              <a:off x="2881612" y="4139346"/>
              <a:ext cx="547387" cy="369154"/>
            </a:xfrm>
            <a:custGeom>
              <a:avLst/>
              <a:gdLst>
                <a:gd name="connsiteX0" fmla="*/ 647700 w 647700"/>
                <a:gd name="connsiteY0" fmla="*/ 369154 h 369154"/>
                <a:gd name="connsiteX1" fmla="*/ 571500 w 647700"/>
                <a:gd name="connsiteY1" fmla="*/ 229454 h 369154"/>
                <a:gd name="connsiteX2" fmla="*/ 482600 w 647700"/>
                <a:gd name="connsiteY2" fmla="*/ 854 h 369154"/>
                <a:gd name="connsiteX3" fmla="*/ 279400 w 647700"/>
                <a:gd name="connsiteY3" fmla="*/ 318354 h 369154"/>
                <a:gd name="connsiteX4" fmla="*/ 0 w 647700"/>
                <a:gd name="connsiteY4" fmla="*/ 64354 h 36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369154">
                  <a:moveTo>
                    <a:pt x="647700" y="369154"/>
                  </a:moveTo>
                  <a:cubicBezTo>
                    <a:pt x="623358" y="329995"/>
                    <a:pt x="599017" y="290837"/>
                    <a:pt x="571500" y="229454"/>
                  </a:cubicBezTo>
                  <a:cubicBezTo>
                    <a:pt x="543983" y="168071"/>
                    <a:pt x="531283" y="-13963"/>
                    <a:pt x="482600" y="854"/>
                  </a:cubicBezTo>
                  <a:cubicBezTo>
                    <a:pt x="433917" y="15671"/>
                    <a:pt x="359833" y="307771"/>
                    <a:pt x="279400" y="318354"/>
                  </a:cubicBezTo>
                  <a:cubicBezTo>
                    <a:pt x="198967" y="328937"/>
                    <a:pt x="99483" y="196645"/>
                    <a:pt x="0" y="64354"/>
                  </a:cubicBezTo>
                </a:path>
              </a:pathLst>
            </a:custGeom>
            <a:noFill/>
            <a:ln w="34925">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Freeform 17">
              <a:extLst>
                <a:ext uri="{FF2B5EF4-FFF2-40B4-BE49-F238E27FC236}">
                  <a16:creationId xmlns:a16="http://schemas.microsoft.com/office/drawing/2014/main" id="{279BB026-3829-7C38-C669-B71422422C5F}"/>
                </a:ext>
              </a:extLst>
            </p:cNvPr>
            <p:cNvSpPr/>
            <p:nvPr/>
          </p:nvSpPr>
          <p:spPr>
            <a:xfrm>
              <a:off x="4838700" y="4519054"/>
              <a:ext cx="495300" cy="662546"/>
            </a:xfrm>
            <a:custGeom>
              <a:avLst/>
              <a:gdLst>
                <a:gd name="connsiteX0" fmla="*/ 0 w 495300"/>
                <a:gd name="connsiteY0" fmla="*/ 52946 h 662546"/>
                <a:gd name="connsiteX1" fmla="*/ 76200 w 495300"/>
                <a:gd name="connsiteY1" fmla="*/ 319646 h 662546"/>
                <a:gd name="connsiteX2" fmla="*/ 139700 w 495300"/>
                <a:gd name="connsiteY2" fmla="*/ 446646 h 662546"/>
                <a:gd name="connsiteX3" fmla="*/ 254000 w 495300"/>
                <a:gd name="connsiteY3" fmla="*/ 2146 h 662546"/>
                <a:gd name="connsiteX4" fmla="*/ 495300 w 495300"/>
                <a:gd name="connsiteY4" fmla="*/ 662546 h 662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662546">
                  <a:moveTo>
                    <a:pt x="0" y="52946"/>
                  </a:moveTo>
                  <a:cubicBezTo>
                    <a:pt x="26458" y="153487"/>
                    <a:pt x="52917" y="254029"/>
                    <a:pt x="76200" y="319646"/>
                  </a:cubicBezTo>
                  <a:cubicBezTo>
                    <a:pt x="99483" y="385263"/>
                    <a:pt x="110067" y="499563"/>
                    <a:pt x="139700" y="446646"/>
                  </a:cubicBezTo>
                  <a:cubicBezTo>
                    <a:pt x="169333" y="393729"/>
                    <a:pt x="194733" y="-33837"/>
                    <a:pt x="254000" y="2146"/>
                  </a:cubicBezTo>
                  <a:cubicBezTo>
                    <a:pt x="313267" y="38129"/>
                    <a:pt x="404283" y="350337"/>
                    <a:pt x="495300" y="662546"/>
                  </a:cubicBezTo>
                </a:path>
              </a:pathLst>
            </a:custGeom>
            <a:noFill/>
            <a:ln w="38100">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CEF0B86-3D11-3793-9F4F-286AF8DA7971}"/>
                  </a:ext>
                </a:extLst>
              </p:cNvPr>
              <p:cNvSpPr txBox="1"/>
              <p:nvPr/>
            </p:nvSpPr>
            <p:spPr>
              <a:xfrm>
                <a:off x="9207561" y="18273"/>
                <a:ext cx="2960197" cy="586443"/>
              </a:xfrm>
              <a:prstGeom prst="rect">
                <a:avLst/>
              </a:prstGeom>
              <a:solidFill>
                <a:schemeClr val="bg1"/>
              </a:solidFill>
              <a:scene3d>
                <a:camera prst="orthographicFront"/>
                <a:lightRig rig="threePt" dir="t"/>
              </a:scene3d>
              <a:sp3d>
                <a:bevelT/>
              </a:sp3d>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𝑀</m:t>
                          </m:r>
                        </m:e>
                        <m:sub>
                          <m:r>
                            <a:rPr lang="en-US" sz="1600" b="0" i="1">
                              <a:latin typeface="Cambria Math" panose="02040503050406030204" pitchFamily="18" charset="0"/>
                            </a:rPr>
                            <m:t>𝐼</m:t>
                          </m:r>
                        </m:sub>
                      </m:sSub>
                      <m:f>
                        <m:fPr>
                          <m:ctrlPr>
                            <a:rPr lang="en-US" sz="1600" i="1">
                              <a:latin typeface="Cambria Math" panose="02040503050406030204" pitchFamily="18" charset="0"/>
                            </a:rPr>
                          </m:ctrlPr>
                        </m:fPr>
                        <m:num>
                          <m:sSup>
                            <m:sSupPr>
                              <m:ctrlPr>
                                <a:rPr lang="en-US" sz="1600" i="1" smtClean="0">
                                  <a:latin typeface="Cambria Math" panose="02040503050406030204" pitchFamily="18" charset="0"/>
                                </a:rPr>
                              </m:ctrlPr>
                            </m:sSupPr>
                            <m:e>
                              <m:r>
                                <a:rPr lang="en-US" sz="1600" i="1">
                                  <a:latin typeface="Cambria Math" panose="02040503050406030204" pitchFamily="18" charset="0"/>
                                </a:rPr>
                                <m:t>𝑑</m:t>
                              </m:r>
                            </m:e>
                            <m:sup>
                              <m:r>
                                <a:rPr lang="en-US" sz="1600" b="0" i="1" smtClean="0">
                                  <a:latin typeface="Cambria Math" panose="02040503050406030204" pitchFamily="18" charset="0"/>
                                </a:rPr>
                                <m:t>2</m:t>
                              </m:r>
                            </m:sup>
                          </m:sSup>
                          <m:sSub>
                            <m:sSubPr>
                              <m:ctrlPr>
                                <a:rPr lang="en-US" sz="1600" b="1" i="1" smtClean="0">
                                  <a:latin typeface="Cambria Math" panose="02040503050406030204" pitchFamily="18" charset="0"/>
                                </a:rPr>
                              </m:ctrlPr>
                            </m:sSubPr>
                            <m:e>
                              <m:r>
                                <a:rPr lang="en-US" sz="1600" b="1">
                                  <a:latin typeface="Cambria Math" panose="02040503050406030204" pitchFamily="18" charset="0"/>
                                </a:rPr>
                                <m:t>𝐑</m:t>
                              </m:r>
                            </m:e>
                            <m:sub>
                              <m:r>
                                <a:rPr lang="en-US" sz="1600" b="1" i="1">
                                  <a:latin typeface="Cambria Math" panose="02040503050406030204" pitchFamily="18" charset="0"/>
                                </a:rPr>
                                <m:t>𝑰</m:t>
                              </m:r>
                            </m:sub>
                          </m:sSub>
                        </m:num>
                        <m:den>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𝑑</m:t>
                              </m:r>
                              <m:r>
                                <a:rPr lang="en-US" sz="1600" i="1">
                                  <a:latin typeface="Cambria Math" panose="02040503050406030204" pitchFamily="18" charset="0"/>
                                  <a:ea typeface="Cambria Math" panose="02040503050406030204" pitchFamily="18" charset="0"/>
                                </a:rPr>
                                <m:t>𝑡</m:t>
                              </m:r>
                            </m:e>
                            <m:sup>
                              <m:r>
                                <a:rPr lang="en-US" sz="1600" b="0" i="1" smtClean="0">
                                  <a:latin typeface="Cambria Math" panose="02040503050406030204" pitchFamily="18" charset="0"/>
                                  <a:ea typeface="Cambria Math" panose="02040503050406030204" pitchFamily="18" charset="0"/>
                                </a:rPr>
                                <m:t>2</m:t>
                              </m:r>
                            </m:sup>
                          </m:sSup>
                        </m:den>
                      </m:f>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𝐼</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sSub>
                            <m:sSubPr>
                              <m:ctrlPr>
                                <a:rPr lang="en-US" sz="1600" b="1" i="1">
                                  <a:latin typeface="Cambria Math" panose="02040503050406030204" pitchFamily="18" charset="0"/>
                                </a:rPr>
                              </m:ctrlPr>
                            </m:sSubPr>
                            <m:e>
                              <m:r>
                                <a:rPr lang="en-US" sz="1600" b="1">
                                  <a:latin typeface="Cambria Math" panose="02040503050406030204" pitchFamily="18" charset="0"/>
                                </a:rPr>
                                <m:t>𝐑</m:t>
                              </m:r>
                            </m:e>
                            <m:sub>
                              <m:r>
                                <a:rPr lang="en-US" sz="1600" b="1" i="1">
                                  <a:latin typeface="Cambria Math" panose="02040503050406030204" pitchFamily="18" charset="0"/>
                                </a:rPr>
                                <m:t>𝑰</m:t>
                              </m:r>
                            </m:sub>
                          </m:sSub>
                        </m:sub>
                      </m:sSub>
                      <m:r>
                        <a:rPr lang="en-US" sz="1600" b="1"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𝐹</m:t>
                          </m:r>
                        </m:e>
                        <m:sub>
                          <m:r>
                            <a:rPr lang="en-US" sz="1600" b="0" i="1" smtClean="0">
                              <a:latin typeface="Cambria Math" panose="02040503050406030204" pitchFamily="18" charset="0"/>
                              <a:ea typeface="Cambria Math" panose="02040503050406030204" pitchFamily="18" charset="0"/>
                            </a:rPr>
                            <m:t>𝐼</m:t>
                          </m:r>
                        </m:sub>
                      </m:sSub>
                      <m:r>
                        <a:rPr lang="en-US" sz="1600" b="0" i="1" smtClean="0">
                          <a:latin typeface="Cambria Math" panose="02040503050406030204" pitchFamily="18" charset="0"/>
                          <a:ea typeface="Cambria Math" panose="02040503050406030204" pitchFamily="18" charset="0"/>
                        </a:rPr>
                        <m:t>(</m:t>
                      </m:r>
                      <m:sSub>
                        <m:sSubPr>
                          <m:ctrlPr>
                            <a:rPr lang="en-US" sz="1600" b="1" i="1">
                              <a:latin typeface="Cambria Math" panose="02040503050406030204" pitchFamily="18" charset="0"/>
                            </a:rPr>
                          </m:ctrlPr>
                        </m:sSubPr>
                        <m:e>
                          <m:r>
                            <a:rPr lang="en-US" sz="1600" b="1" i="0" smtClean="0">
                              <a:latin typeface="Cambria Math" panose="02040503050406030204" pitchFamily="18" charset="0"/>
                            </a:rPr>
                            <m:t>{</m:t>
                          </m:r>
                          <m:r>
                            <a:rPr lang="en-US" sz="1600" b="1">
                              <a:latin typeface="Cambria Math" panose="02040503050406030204" pitchFamily="18" charset="0"/>
                            </a:rPr>
                            <m:t>𝐑</m:t>
                          </m:r>
                        </m:e>
                        <m:sub>
                          <m:r>
                            <a:rPr lang="en-US" sz="1600" b="1" i="1">
                              <a:latin typeface="Cambria Math" panose="02040503050406030204" pitchFamily="18" charset="0"/>
                            </a:rPr>
                            <m:t>𝑰</m:t>
                          </m:r>
                        </m:sub>
                      </m:sSub>
                      <m:r>
                        <a:rPr lang="en-US" sz="1600" b="1"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m:t>
                      </m:r>
                    </m:oMath>
                  </m:oMathPara>
                </a14:m>
                <a:endParaRPr lang="en-IT" sz="1600" dirty="0"/>
              </a:p>
            </p:txBody>
          </p:sp>
        </mc:Choice>
        <mc:Fallback xmlns="">
          <p:sp>
            <p:nvSpPr>
              <p:cNvPr id="19" name="TextBox 18">
                <a:extLst>
                  <a:ext uri="{FF2B5EF4-FFF2-40B4-BE49-F238E27FC236}">
                    <a16:creationId xmlns:a16="http://schemas.microsoft.com/office/drawing/2014/main" id="{CCEF0B86-3D11-3793-9F4F-286AF8DA7971}"/>
                  </a:ext>
                </a:extLst>
              </p:cNvPr>
              <p:cNvSpPr txBox="1">
                <a:spLocks noRot="1" noChangeAspect="1" noMove="1" noResize="1" noEditPoints="1" noAdjustHandles="1" noChangeArrowheads="1" noChangeShapeType="1" noTextEdit="1"/>
              </p:cNvSpPr>
              <p:nvPr/>
            </p:nvSpPr>
            <p:spPr>
              <a:xfrm>
                <a:off x="9207561" y="18273"/>
                <a:ext cx="2960197" cy="586443"/>
              </a:xfrm>
              <a:prstGeom prst="rect">
                <a:avLst/>
              </a:prstGeom>
              <a:blipFill>
                <a:blip r:embed="rId4"/>
                <a:stretch>
                  <a:fillRect b="-2041"/>
                </a:stretch>
              </a:blipFill>
            </p:spPr>
            <p:txBody>
              <a:bodyPr/>
              <a:lstStyle/>
              <a:p>
                <a:r>
                  <a:rPr lang="en-IT">
                    <a:noFill/>
                  </a:rPr>
                  <a:t> </a:t>
                </a:r>
              </a:p>
            </p:txBody>
          </p:sp>
        </mc:Fallback>
      </mc:AlternateContent>
      <p:sp>
        <p:nvSpPr>
          <p:cNvPr id="23" name="TextBox 22">
            <a:extLst>
              <a:ext uri="{FF2B5EF4-FFF2-40B4-BE49-F238E27FC236}">
                <a16:creationId xmlns:a16="http://schemas.microsoft.com/office/drawing/2014/main" id="{42AA2D4C-FBDE-9952-B8DA-3E4E3AE19044}"/>
              </a:ext>
            </a:extLst>
          </p:cNvPr>
          <p:cNvSpPr txBox="1"/>
          <p:nvPr/>
        </p:nvSpPr>
        <p:spPr>
          <a:xfrm>
            <a:off x="8575016" y="3446323"/>
            <a:ext cx="2755610" cy="707886"/>
          </a:xfrm>
          <a:prstGeom prst="rect">
            <a:avLst/>
          </a:prstGeom>
          <a:noFill/>
        </p:spPr>
        <p:txBody>
          <a:bodyPr wrap="square">
            <a:spAutoFit/>
          </a:bodyPr>
          <a:lstStyle/>
          <a:p>
            <a:r>
              <a:rPr lang="en-IT" sz="2000" b="1" dirty="0">
                <a:solidFill>
                  <a:srgbClr val="0070C0"/>
                </a:solidFill>
                <a:latin typeface="Chalkboard" panose="03050602040202020205" pitchFamily="66" charset="77"/>
              </a:rPr>
              <a:t>-&gt; </a:t>
            </a:r>
            <a:r>
              <a:rPr lang="en-GB" sz="2000" b="1" dirty="0">
                <a:solidFill>
                  <a:srgbClr val="0070C0"/>
                </a:solidFill>
                <a:latin typeface="Chalkboard" panose="03050602040202020205" pitchFamily="66" charset="77"/>
              </a:rPr>
              <a:t>U</a:t>
            </a:r>
            <a:r>
              <a:rPr lang="en-IT" sz="2000" b="1" dirty="0">
                <a:solidFill>
                  <a:srgbClr val="0070C0"/>
                </a:solidFill>
                <a:latin typeface="Chalkboard" panose="03050602040202020205" pitchFamily="66" charset="77"/>
              </a:rPr>
              <a:t>se ML to parameterize the FF</a:t>
            </a:r>
            <a:endParaRPr lang="en-IT" sz="2000" dirty="0"/>
          </a:p>
        </p:txBody>
      </p:sp>
      <p:sp>
        <p:nvSpPr>
          <p:cNvPr id="24" name="TextBox 23">
            <a:extLst>
              <a:ext uri="{FF2B5EF4-FFF2-40B4-BE49-F238E27FC236}">
                <a16:creationId xmlns:a16="http://schemas.microsoft.com/office/drawing/2014/main" id="{D0B67F1F-32AF-8DE2-DBD3-A2BB338F2B14}"/>
              </a:ext>
            </a:extLst>
          </p:cNvPr>
          <p:cNvSpPr txBox="1"/>
          <p:nvPr/>
        </p:nvSpPr>
        <p:spPr>
          <a:xfrm>
            <a:off x="33100" y="1350768"/>
            <a:ext cx="9781115" cy="1077218"/>
          </a:xfrm>
          <a:prstGeom prst="rect">
            <a:avLst/>
          </a:prstGeom>
          <a:noFill/>
        </p:spPr>
        <p:txBody>
          <a:bodyPr wrap="square">
            <a:spAutoFit/>
          </a:bodyPr>
          <a:lstStyle/>
          <a:p>
            <a:pPr marL="285750" indent="-285750">
              <a:spcBef>
                <a:spcPts val="600"/>
              </a:spcBef>
              <a:buFont typeface="Wingdings" pitchFamily="2" charset="2"/>
              <a:buChar char="ü"/>
            </a:pPr>
            <a:r>
              <a:rPr lang="en-US" dirty="0">
                <a:latin typeface="Chalkboard" panose="03050602040202020205" pitchFamily="66" charset="77"/>
              </a:rPr>
              <a:t>The atomistic and CG empirical force fields (FFs) are </a:t>
            </a:r>
            <a:r>
              <a:rPr lang="en-US" b="1" dirty="0">
                <a:solidFill>
                  <a:srgbClr val="0070C0"/>
                </a:solidFill>
                <a:latin typeface="Chalkboard" panose="03050602040202020205" pitchFamily="66" charset="77"/>
              </a:rPr>
              <a:t>many-parameters functions </a:t>
            </a:r>
            <a:r>
              <a:rPr lang="en-US" b="1" dirty="0">
                <a:latin typeface="Chalkboard" panose="03050602040202020205" pitchFamily="66" charset="77"/>
              </a:rPr>
              <a:t>E[pi] </a:t>
            </a:r>
            <a:endParaRPr lang="en-US" b="1" dirty="0">
              <a:latin typeface="Cambria" panose="02040503050406030204" pitchFamily="18" charset="0"/>
            </a:endParaRPr>
          </a:p>
          <a:p>
            <a:pPr marL="285750" indent="-285750">
              <a:spcBef>
                <a:spcPts val="600"/>
              </a:spcBef>
              <a:buFont typeface="Wingdings" pitchFamily="2" charset="2"/>
              <a:buChar char="ü"/>
            </a:pPr>
            <a:r>
              <a:rPr lang="en-US" dirty="0">
                <a:latin typeface="Chalkboard" panose="03050602040202020205" pitchFamily="66" charset="77"/>
              </a:rPr>
              <a:t>The empirical content increases as the resolution decreases </a:t>
            </a:r>
            <a:endParaRPr lang="en-US" dirty="0">
              <a:latin typeface="Cambria" panose="02040503050406030204" pitchFamily="18" charset="0"/>
            </a:endParaRPr>
          </a:p>
          <a:p>
            <a:pPr marL="285750" indent="-285750">
              <a:spcBef>
                <a:spcPts val="600"/>
              </a:spcBef>
              <a:buFont typeface="Wingdings" pitchFamily="2" charset="2"/>
              <a:buChar char="ü"/>
            </a:pPr>
            <a:r>
              <a:rPr lang="en-US" b="1" dirty="0">
                <a:latin typeface="Chalkboard" panose="03050602040202020205" pitchFamily="66" charset="77"/>
              </a:rPr>
              <a:t>The parameterization strategy is crucial</a:t>
            </a:r>
            <a:endParaRPr lang="en-US" dirty="0">
              <a:latin typeface="Chalkboard" panose="03050602040202020205" pitchFamily="66" charset="77"/>
            </a:endParaRPr>
          </a:p>
        </p:txBody>
      </p:sp>
      <p:grpSp>
        <p:nvGrpSpPr>
          <p:cNvPr id="29" name="Group 28">
            <a:extLst>
              <a:ext uri="{FF2B5EF4-FFF2-40B4-BE49-F238E27FC236}">
                <a16:creationId xmlns:a16="http://schemas.microsoft.com/office/drawing/2014/main" id="{AF97BEB7-FD70-53F3-8BE7-F399C092AE04}"/>
              </a:ext>
            </a:extLst>
          </p:cNvPr>
          <p:cNvGrpSpPr/>
          <p:nvPr/>
        </p:nvGrpSpPr>
        <p:grpSpPr>
          <a:xfrm>
            <a:off x="340577" y="3956444"/>
            <a:ext cx="1313901" cy="832595"/>
            <a:chOff x="4187326" y="1875818"/>
            <a:chExt cx="1684837" cy="1135630"/>
          </a:xfrm>
        </p:grpSpPr>
        <p:sp>
          <p:nvSpPr>
            <p:cNvPr id="51" name="Rectangle 50">
              <a:extLst>
                <a:ext uri="{FF2B5EF4-FFF2-40B4-BE49-F238E27FC236}">
                  <a16:creationId xmlns:a16="http://schemas.microsoft.com/office/drawing/2014/main" id="{40C4F298-637B-4F2F-3457-AD441763ADA4}"/>
                </a:ext>
              </a:extLst>
            </p:cNvPr>
            <p:cNvSpPr/>
            <p:nvPr/>
          </p:nvSpPr>
          <p:spPr>
            <a:xfrm>
              <a:off x="4187326" y="1875818"/>
              <a:ext cx="1684837" cy="1135630"/>
            </a:xfrm>
            <a:prstGeom prst="rect">
              <a:avLst/>
            </a:prstGeom>
            <a:no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D5E588E-6311-A1EE-8138-F0D7772FF3C3}"/>
                    </a:ext>
                  </a:extLst>
                </p:cNvPr>
                <p:cNvSpPr txBox="1"/>
                <p:nvPr/>
              </p:nvSpPr>
              <p:spPr>
                <a:xfrm>
                  <a:off x="4389531" y="2444407"/>
                  <a:ext cx="1214999" cy="465363"/>
                </a:xfrm>
                <a:prstGeom prst="rect">
                  <a:avLst/>
                </a:prstGeom>
                <a:noFill/>
              </p:spPr>
              <p:txBody>
                <a:bodyPr wrap="none" rtlCol="0">
                  <a:spAutoFit/>
                </a:bodyPr>
                <a:lstStyle/>
                <a:p>
                  <a:r>
                    <a:rPr lang="en-US" sz="1500" b="0" dirty="0"/>
                    <a:t>E</a:t>
                  </a:r>
                  <a14:m>
                    <m:oMath xmlns:m="http://schemas.openxmlformats.org/officeDocument/2006/math">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oMath>
                  </a14:m>
                  <a:endParaRPr lang="en-IT" sz="1500" dirty="0">
                    <a:latin typeface="Chalkboard" panose="03050602040202020205" pitchFamily="66" charset="77"/>
                  </a:endParaRPr>
                </a:p>
              </p:txBody>
            </p:sp>
          </mc:Choice>
          <mc:Fallback xmlns="">
            <p:sp>
              <p:nvSpPr>
                <p:cNvPr id="52" name="TextBox 51">
                  <a:extLst>
                    <a:ext uri="{FF2B5EF4-FFF2-40B4-BE49-F238E27FC236}">
                      <a16:creationId xmlns:a16="http://schemas.microsoft.com/office/drawing/2014/main" id="{DD5E588E-6311-A1EE-8138-F0D7772FF3C3}"/>
                    </a:ext>
                  </a:extLst>
                </p:cNvPr>
                <p:cNvSpPr txBox="1">
                  <a:spLocks noRot="1" noChangeAspect="1" noMove="1" noResize="1" noEditPoints="1" noAdjustHandles="1" noChangeArrowheads="1" noChangeShapeType="1" noTextEdit="1"/>
                </p:cNvSpPr>
                <p:nvPr/>
              </p:nvSpPr>
              <p:spPr>
                <a:xfrm>
                  <a:off x="4389531" y="2444407"/>
                  <a:ext cx="1214999" cy="465363"/>
                </a:xfrm>
                <a:prstGeom prst="rect">
                  <a:avLst/>
                </a:prstGeom>
                <a:blipFill>
                  <a:blip r:embed="rId6"/>
                  <a:stretch>
                    <a:fillRect l="-4000" t="-3571" b="-14286"/>
                  </a:stretch>
                </a:blipFill>
              </p:spPr>
              <p:txBody>
                <a:bodyPr/>
                <a:lstStyle/>
                <a:p>
                  <a:r>
                    <a:rPr lang="en-IT">
                      <a:noFill/>
                    </a:rPr>
                    <a:t> </a:t>
                  </a:r>
                </a:p>
              </p:txBody>
            </p:sp>
          </mc:Fallback>
        </mc:AlternateContent>
        <p:sp>
          <p:nvSpPr>
            <p:cNvPr id="53" name="TextBox 52">
              <a:extLst>
                <a:ext uri="{FF2B5EF4-FFF2-40B4-BE49-F238E27FC236}">
                  <a16:creationId xmlns:a16="http://schemas.microsoft.com/office/drawing/2014/main" id="{4DFA23BC-290A-E81D-7844-B9C0590114E6}"/>
                </a:ext>
              </a:extLst>
            </p:cNvPr>
            <p:cNvSpPr txBox="1"/>
            <p:nvPr/>
          </p:nvSpPr>
          <p:spPr>
            <a:xfrm>
              <a:off x="4378310" y="1975647"/>
              <a:ext cx="1430174" cy="440786"/>
            </a:xfrm>
            <a:prstGeom prst="rect">
              <a:avLst/>
            </a:prstGeom>
            <a:noFill/>
          </p:spPr>
          <p:txBody>
            <a:bodyPr wrap="none" rtlCol="0">
              <a:spAutoFit/>
            </a:bodyPr>
            <a:lstStyle/>
            <a:p>
              <a:r>
                <a:rPr lang="en-IT" sz="1500" dirty="0">
                  <a:latin typeface="Chalkboard" panose="03050602040202020205" pitchFamily="66" charset="77"/>
                </a:rPr>
                <a:t>Force Field</a:t>
              </a:r>
            </a:p>
          </p:txBody>
        </p:sp>
      </p:grpSp>
      <p:grpSp>
        <p:nvGrpSpPr>
          <p:cNvPr id="77" name="Group 76">
            <a:extLst>
              <a:ext uri="{FF2B5EF4-FFF2-40B4-BE49-F238E27FC236}">
                <a16:creationId xmlns:a16="http://schemas.microsoft.com/office/drawing/2014/main" id="{F5922206-8C08-377C-28A8-F1203AECE65C}"/>
              </a:ext>
            </a:extLst>
          </p:cNvPr>
          <p:cNvGrpSpPr/>
          <p:nvPr/>
        </p:nvGrpSpPr>
        <p:grpSpPr>
          <a:xfrm>
            <a:off x="1654478" y="3071610"/>
            <a:ext cx="2612095" cy="2958403"/>
            <a:chOff x="1654478" y="3134240"/>
            <a:chExt cx="2612095" cy="2958403"/>
          </a:xfrm>
        </p:grpSpPr>
        <p:cxnSp>
          <p:nvCxnSpPr>
            <p:cNvPr id="32" name="Straight Arrow Connector 31">
              <a:extLst>
                <a:ext uri="{FF2B5EF4-FFF2-40B4-BE49-F238E27FC236}">
                  <a16:creationId xmlns:a16="http://schemas.microsoft.com/office/drawing/2014/main" id="{46F31430-9D4F-2F46-13D0-70DB5CF1C19C}"/>
                </a:ext>
              </a:extLst>
            </p:cNvPr>
            <p:cNvCxnSpPr>
              <a:cxnSpLocks/>
            </p:cNvCxnSpPr>
            <p:nvPr/>
          </p:nvCxnSpPr>
          <p:spPr>
            <a:xfrm>
              <a:off x="3154704" y="3942243"/>
              <a:ext cx="37460" cy="139686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C148482-80F6-02B7-DE56-D3DD8C7C217D}"/>
                </a:ext>
              </a:extLst>
            </p:cNvPr>
            <p:cNvGrpSpPr/>
            <p:nvPr/>
          </p:nvGrpSpPr>
          <p:grpSpPr>
            <a:xfrm>
              <a:off x="2846061" y="4234604"/>
              <a:ext cx="1272487" cy="701458"/>
              <a:chOff x="6658379" y="1953014"/>
              <a:chExt cx="1547488" cy="956763"/>
            </a:xfrm>
            <a:solidFill>
              <a:schemeClr val="bg1"/>
            </a:solidFill>
          </p:grpSpPr>
          <p:grpSp>
            <p:nvGrpSpPr>
              <p:cNvPr id="58" name="Group 57">
                <a:extLst>
                  <a:ext uri="{FF2B5EF4-FFF2-40B4-BE49-F238E27FC236}">
                    <a16:creationId xmlns:a16="http://schemas.microsoft.com/office/drawing/2014/main" id="{B2BC003C-454B-98E0-4C72-EF6BEF6C8866}"/>
                  </a:ext>
                </a:extLst>
              </p:cNvPr>
              <p:cNvGrpSpPr/>
              <p:nvPr/>
            </p:nvGrpSpPr>
            <p:grpSpPr>
              <a:xfrm>
                <a:off x="6658379" y="1953014"/>
                <a:ext cx="1547488" cy="956763"/>
                <a:chOff x="4144408" y="1831603"/>
                <a:chExt cx="1547488" cy="956763"/>
              </a:xfrm>
              <a:grpFill/>
            </p:grpSpPr>
            <p:sp>
              <p:nvSpPr>
                <p:cNvPr id="60" name="Rectangle 59">
                  <a:extLst>
                    <a:ext uri="{FF2B5EF4-FFF2-40B4-BE49-F238E27FC236}">
                      <a16:creationId xmlns:a16="http://schemas.microsoft.com/office/drawing/2014/main" id="{64852CDD-FBE6-35BA-D6F2-6F63F4E70229}"/>
                    </a:ext>
                  </a:extLst>
                </p:cNvPr>
                <p:cNvSpPr/>
                <p:nvPr/>
              </p:nvSpPr>
              <p:spPr>
                <a:xfrm>
                  <a:off x="4149276" y="1831603"/>
                  <a:ext cx="1441273" cy="956763"/>
                </a:xfrm>
                <a:prstGeom prst="rect">
                  <a:avLst/>
                </a:prstGeom>
                <a:grp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61" name="TextBox 60">
                  <a:extLst>
                    <a:ext uri="{FF2B5EF4-FFF2-40B4-BE49-F238E27FC236}">
                      <a16:creationId xmlns:a16="http://schemas.microsoft.com/office/drawing/2014/main" id="{5099374C-2C18-6B3B-66AE-B15E4FA81150}"/>
                    </a:ext>
                  </a:extLst>
                </p:cNvPr>
                <p:cNvSpPr txBox="1"/>
                <p:nvPr/>
              </p:nvSpPr>
              <p:spPr>
                <a:xfrm>
                  <a:off x="4144408" y="1887165"/>
                  <a:ext cx="1547488" cy="440785"/>
                </a:xfrm>
                <a:prstGeom prst="rect">
                  <a:avLst/>
                </a:prstGeom>
                <a:noFill/>
              </p:spPr>
              <p:txBody>
                <a:bodyPr wrap="square" rtlCol="0">
                  <a:spAutoFit/>
                </a:bodyPr>
                <a:lstStyle/>
                <a:p>
                  <a:r>
                    <a:rPr lang="en-US" sz="1500" dirty="0">
                      <a:latin typeface="Chalkboard" panose="03050602040202020205" pitchFamily="66" charset="77"/>
                    </a:rPr>
                    <a:t>distributions</a:t>
                  </a:r>
                  <a:endParaRPr lang="en-IT" sz="1500" dirty="0">
                    <a:latin typeface="Chalkboard" panose="03050602040202020205" pitchFamily="66" charset="77"/>
                  </a:endParaRPr>
                </a:p>
              </p:txBody>
            </p:sp>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1A5CE52-8B29-A569-2E8D-ED0EC15A9300}"/>
                      </a:ext>
                    </a:extLst>
                  </p:cNvPr>
                  <p:cNvSpPr txBox="1"/>
                  <p:nvPr/>
                </p:nvSpPr>
                <p:spPr>
                  <a:xfrm>
                    <a:off x="6677884" y="2395264"/>
                    <a:ext cx="1345264" cy="465362"/>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m:rPr>
                                  <m:sty m:val="p"/>
                                </m:rPr>
                                <a:rPr lang="en-US" sz="1500" b="0" i="0" dirty="0" smtClean="0">
                                  <a:latin typeface="Cambria Math" panose="02040503050406030204" pitchFamily="18" charset="0"/>
                                </a:rPr>
                                <m:t>P</m:t>
                              </m:r>
                              <m:r>
                                <a:rPr lang="en-US" sz="1500" b="1" i="0" dirty="0" smtClean="0">
                                  <a:latin typeface="Cambria Math" panose="02040503050406030204" pitchFamily="18" charset="0"/>
                                </a:rPr>
                                <m:t> (</m:t>
                              </m:r>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1" i="0" dirty="0" smtClean="0">
                              <a:latin typeface="Cambria Math" panose="02040503050406030204" pitchFamily="18" charset="0"/>
                            </a:rPr>
                            <m:t>)</m:t>
                          </m:r>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59" name="TextBox 58">
                    <a:extLst>
                      <a:ext uri="{FF2B5EF4-FFF2-40B4-BE49-F238E27FC236}">
                        <a16:creationId xmlns:a16="http://schemas.microsoft.com/office/drawing/2014/main" id="{41A5CE52-8B29-A569-2E8D-ED0EC15A9300}"/>
                      </a:ext>
                    </a:extLst>
                  </p:cNvPr>
                  <p:cNvSpPr txBox="1">
                    <a:spLocks noRot="1" noChangeAspect="1" noMove="1" noResize="1" noEditPoints="1" noAdjustHandles="1" noChangeArrowheads="1" noChangeShapeType="1" noTextEdit="1"/>
                  </p:cNvSpPr>
                  <p:nvPr/>
                </p:nvSpPr>
                <p:spPr>
                  <a:xfrm>
                    <a:off x="6677884" y="2395264"/>
                    <a:ext cx="1345264" cy="465362"/>
                  </a:xfrm>
                  <a:prstGeom prst="rect">
                    <a:avLst/>
                  </a:prstGeom>
                  <a:blipFill>
                    <a:blip r:embed="rId7"/>
                    <a:stretch>
                      <a:fillRect b="-3571"/>
                    </a:stretch>
                  </a:blipFill>
                </p:spPr>
                <p:txBody>
                  <a:bodyPr/>
                  <a:lstStyle/>
                  <a:p>
                    <a:r>
                      <a:rPr lang="en-IT">
                        <a:noFill/>
                      </a:rPr>
                      <a:t> </a:t>
                    </a:r>
                  </a:p>
                </p:txBody>
              </p:sp>
            </mc:Fallback>
          </mc:AlternateContent>
        </p:grpSp>
        <p:grpSp>
          <p:nvGrpSpPr>
            <p:cNvPr id="28" name="Group 27">
              <a:extLst>
                <a:ext uri="{FF2B5EF4-FFF2-40B4-BE49-F238E27FC236}">
                  <a16:creationId xmlns:a16="http://schemas.microsoft.com/office/drawing/2014/main" id="{A025CA37-A02F-CD9F-193A-8B41E9CFEF91}"/>
                </a:ext>
              </a:extLst>
            </p:cNvPr>
            <p:cNvGrpSpPr/>
            <p:nvPr/>
          </p:nvGrpSpPr>
          <p:grpSpPr>
            <a:xfrm>
              <a:off x="2862535" y="3134240"/>
              <a:ext cx="1172675" cy="810924"/>
              <a:chOff x="6704964" y="1996243"/>
              <a:chExt cx="1426106" cy="1106071"/>
            </a:xfrm>
            <a:solidFill>
              <a:schemeClr val="bg1"/>
            </a:solidFill>
          </p:grpSpPr>
          <p:grpSp>
            <p:nvGrpSpPr>
              <p:cNvPr id="54" name="Group 53">
                <a:extLst>
                  <a:ext uri="{FF2B5EF4-FFF2-40B4-BE49-F238E27FC236}">
                    <a16:creationId xmlns:a16="http://schemas.microsoft.com/office/drawing/2014/main" id="{47951C10-4BED-A049-DC0E-36C76BF55B72}"/>
                  </a:ext>
                </a:extLst>
              </p:cNvPr>
              <p:cNvGrpSpPr/>
              <p:nvPr/>
            </p:nvGrpSpPr>
            <p:grpSpPr>
              <a:xfrm>
                <a:off x="6704964" y="1996243"/>
                <a:ext cx="1426106" cy="1106071"/>
                <a:chOff x="4190993" y="1874832"/>
                <a:chExt cx="1426106" cy="1106071"/>
              </a:xfrm>
              <a:grpFill/>
            </p:grpSpPr>
            <p:sp>
              <p:nvSpPr>
                <p:cNvPr id="56" name="Rectangle 55">
                  <a:extLst>
                    <a:ext uri="{FF2B5EF4-FFF2-40B4-BE49-F238E27FC236}">
                      <a16:creationId xmlns:a16="http://schemas.microsoft.com/office/drawing/2014/main" id="{D4019AD3-CDB0-CC99-E9A0-84C76CDD94FF}"/>
                    </a:ext>
                  </a:extLst>
                </p:cNvPr>
                <p:cNvSpPr/>
                <p:nvPr/>
              </p:nvSpPr>
              <p:spPr>
                <a:xfrm>
                  <a:off x="4190993" y="1874832"/>
                  <a:ext cx="1426106" cy="1106071"/>
                </a:xfrm>
                <a:prstGeom prst="rect">
                  <a:avLst/>
                </a:prstGeom>
                <a:grp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57" name="TextBox 56">
                  <a:extLst>
                    <a:ext uri="{FF2B5EF4-FFF2-40B4-BE49-F238E27FC236}">
                      <a16:creationId xmlns:a16="http://schemas.microsoft.com/office/drawing/2014/main" id="{7614D67B-B773-4598-5429-7D9C528E9334}"/>
                    </a:ext>
                  </a:extLst>
                </p:cNvPr>
                <p:cNvSpPr txBox="1"/>
                <p:nvPr/>
              </p:nvSpPr>
              <p:spPr>
                <a:xfrm>
                  <a:off x="4328773" y="1921490"/>
                  <a:ext cx="1117026" cy="755633"/>
                </a:xfrm>
                <a:prstGeom prst="rect">
                  <a:avLst/>
                </a:prstGeom>
                <a:noFill/>
              </p:spPr>
              <p:txBody>
                <a:bodyPr wrap="none" rtlCol="0">
                  <a:spAutoFit/>
                </a:bodyPr>
                <a:lstStyle/>
                <a:p>
                  <a:r>
                    <a:rPr lang="en-IT" sz="1500" dirty="0">
                      <a:latin typeface="Chalkboard" panose="03050602040202020205" pitchFamily="66" charset="77"/>
                    </a:rPr>
                    <a:t>Forces</a:t>
                  </a:r>
                </a:p>
                <a:p>
                  <a:r>
                    <a:rPr lang="en-IT" sz="1500" dirty="0">
                      <a:latin typeface="Chalkboard" panose="03050602040202020205" pitchFamily="66" charset="77"/>
                    </a:rPr>
                    <a:t>energies</a:t>
                  </a:r>
                </a:p>
              </p:txBody>
            </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64BE6C4-F96E-0712-67D4-FFEBCD967BF0}"/>
                      </a:ext>
                    </a:extLst>
                  </p:cNvPr>
                  <p:cNvSpPr txBox="1"/>
                  <p:nvPr/>
                </p:nvSpPr>
                <p:spPr>
                  <a:xfrm>
                    <a:off x="6887679" y="2632967"/>
                    <a:ext cx="911944" cy="46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𝐅</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55" name="TextBox 54">
                    <a:extLst>
                      <a:ext uri="{FF2B5EF4-FFF2-40B4-BE49-F238E27FC236}">
                        <a16:creationId xmlns:a16="http://schemas.microsoft.com/office/drawing/2014/main" id="{C64BE6C4-F96E-0712-67D4-FFEBCD967BF0}"/>
                      </a:ext>
                    </a:extLst>
                  </p:cNvPr>
                  <p:cNvSpPr txBox="1">
                    <a:spLocks noRot="1" noChangeAspect="1" noMove="1" noResize="1" noEditPoints="1" noAdjustHandles="1" noChangeArrowheads="1" noChangeShapeType="1" noTextEdit="1"/>
                  </p:cNvSpPr>
                  <p:nvPr/>
                </p:nvSpPr>
                <p:spPr>
                  <a:xfrm>
                    <a:off x="6887679" y="2632967"/>
                    <a:ext cx="911944" cy="465363"/>
                  </a:xfrm>
                  <a:prstGeom prst="rect">
                    <a:avLst/>
                  </a:prstGeom>
                  <a:blipFill>
                    <a:blip r:embed="rId8"/>
                    <a:stretch>
                      <a:fillRect b="-7143"/>
                    </a:stretch>
                  </a:blipFill>
                </p:spPr>
                <p:txBody>
                  <a:bodyPr/>
                  <a:lstStyle/>
                  <a:p>
                    <a:r>
                      <a:rPr lang="en-IT">
                        <a:noFill/>
                      </a:rPr>
                      <a:t> </a:t>
                    </a:r>
                  </a:p>
                </p:txBody>
              </p:sp>
            </mc:Fallback>
          </mc:AlternateContent>
        </p:grpSp>
        <p:grpSp>
          <p:nvGrpSpPr>
            <p:cNvPr id="30" name="Group 29">
              <a:extLst>
                <a:ext uri="{FF2B5EF4-FFF2-40B4-BE49-F238E27FC236}">
                  <a16:creationId xmlns:a16="http://schemas.microsoft.com/office/drawing/2014/main" id="{C8CB85A2-5B3C-C6B9-E163-E90627DAA2A9}"/>
                </a:ext>
              </a:extLst>
            </p:cNvPr>
            <p:cNvGrpSpPr/>
            <p:nvPr/>
          </p:nvGrpSpPr>
          <p:grpSpPr>
            <a:xfrm>
              <a:off x="2754574" y="5339109"/>
              <a:ext cx="1511999" cy="753534"/>
              <a:chOff x="6682107" y="1732671"/>
              <a:chExt cx="1495606" cy="1027792"/>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D2D62C7-098A-A331-1C13-E0168F714334}"/>
                      </a:ext>
                    </a:extLst>
                  </p:cNvPr>
                  <p:cNvSpPr txBox="1"/>
                  <p:nvPr/>
                </p:nvSpPr>
                <p:spPr>
                  <a:xfrm>
                    <a:off x="6824852" y="2281900"/>
                    <a:ext cx="967075" cy="46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47" name="TextBox 46">
                    <a:extLst>
                      <a:ext uri="{FF2B5EF4-FFF2-40B4-BE49-F238E27FC236}">
                        <a16:creationId xmlns:a16="http://schemas.microsoft.com/office/drawing/2014/main" id="{2D2D62C7-098A-A331-1C13-E0168F714334}"/>
                      </a:ext>
                    </a:extLst>
                  </p:cNvPr>
                  <p:cNvSpPr txBox="1">
                    <a:spLocks noRot="1" noChangeAspect="1" noMove="1" noResize="1" noEditPoints="1" noAdjustHandles="1" noChangeArrowheads="1" noChangeShapeType="1" noTextEdit="1"/>
                  </p:cNvSpPr>
                  <p:nvPr/>
                </p:nvSpPr>
                <p:spPr>
                  <a:xfrm>
                    <a:off x="6824852" y="2281900"/>
                    <a:ext cx="967075" cy="465363"/>
                  </a:xfrm>
                  <a:prstGeom prst="rect">
                    <a:avLst/>
                  </a:prstGeom>
                  <a:blipFill>
                    <a:blip r:embed="rId9"/>
                    <a:stretch>
                      <a:fillRect b="-3571"/>
                    </a:stretch>
                  </a:blipFill>
                </p:spPr>
                <p:txBody>
                  <a:bodyPr/>
                  <a:lstStyle/>
                  <a:p>
                    <a:r>
                      <a:rPr lang="en-IT">
                        <a:noFill/>
                      </a:rPr>
                      <a:t> </a:t>
                    </a:r>
                  </a:p>
                </p:txBody>
              </p:sp>
            </mc:Fallback>
          </mc:AlternateContent>
          <p:grpSp>
            <p:nvGrpSpPr>
              <p:cNvPr id="48" name="Group 47">
                <a:extLst>
                  <a:ext uri="{FF2B5EF4-FFF2-40B4-BE49-F238E27FC236}">
                    <a16:creationId xmlns:a16="http://schemas.microsoft.com/office/drawing/2014/main" id="{ECFBB087-8E68-6CF1-8EF9-870BBA05299B}"/>
                  </a:ext>
                </a:extLst>
              </p:cNvPr>
              <p:cNvGrpSpPr/>
              <p:nvPr/>
            </p:nvGrpSpPr>
            <p:grpSpPr>
              <a:xfrm>
                <a:off x="6682107" y="1732671"/>
                <a:ext cx="1495606" cy="1027792"/>
                <a:chOff x="4168136" y="1611260"/>
                <a:chExt cx="1495606" cy="1027792"/>
              </a:xfrm>
            </p:grpSpPr>
            <p:sp>
              <p:nvSpPr>
                <p:cNvPr id="49" name="Rectangle 48">
                  <a:extLst>
                    <a:ext uri="{FF2B5EF4-FFF2-40B4-BE49-F238E27FC236}">
                      <a16:creationId xmlns:a16="http://schemas.microsoft.com/office/drawing/2014/main" id="{31EF851A-3D83-050C-C5E4-A7A33150B317}"/>
                    </a:ext>
                  </a:extLst>
                </p:cNvPr>
                <p:cNvSpPr/>
                <p:nvPr/>
              </p:nvSpPr>
              <p:spPr>
                <a:xfrm>
                  <a:off x="4168136" y="1611260"/>
                  <a:ext cx="1380212" cy="1027792"/>
                </a:xfrm>
                <a:prstGeom prst="rect">
                  <a:avLst/>
                </a:prstGeom>
                <a:no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50" name="TextBox 49">
                  <a:extLst>
                    <a:ext uri="{FF2B5EF4-FFF2-40B4-BE49-F238E27FC236}">
                      <a16:creationId xmlns:a16="http://schemas.microsoft.com/office/drawing/2014/main" id="{7EF37A60-8B0A-235E-04F8-AF949E4E0E40}"/>
                    </a:ext>
                  </a:extLst>
                </p:cNvPr>
                <p:cNvSpPr txBox="1"/>
                <p:nvPr/>
              </p:nvSpPr>
              <p:spPr>
                <a:xfrm>
                  <a:off x="4168136" y="1684371"/>
                  <a:ext cx="1495606" cy="440785"/>
                </a:xfrm>
                <a:prstGeom prst="rect">
                  <a:avLst/>
                </a:prstGeom>
                <a:noFill/>
              </p:spPr>
              <p:txBody>
                <a:bodyPr wrap="none" rtlCol="0">
                  <a:spAutoFit/>
                </a:bodyPr>
                <a:lstStyle/>
                <a:p>
                  <a:r>
                    <a:rPr lang="en-IT" sz="1500" dirty="0">
                      <a:latin typeface="Chalkboard" panose="03050602040202020205" pitchFamily="66" charset="77"/>
                    </a:rPr>
                    <a:t>trajectories</a:t>
                  </a:r>
                </a:p>
              </p:txBody>
            </p:sp>
          </p:grpSp>
        </p:grpSp>
        <p:cxnSp>
          <p:nvCxnSpPr>
            <p:cNvPr id="31" name="Straight Arrow Connector 30">
              <a:extLst>
                <a:ext uri="{FF2B5EF4-FFF2-40B4-BE49-F238E27FC236}">
                  <a16:creationId xmlns:a16="http://schemas.microsoft.com/office/drawing/2014/main" id="{F0A5E4B9-0E0A-9C87-C248-2FB1CBC1FD33}"/>
                </a:ext>
              </a:extLst>
            </p:cNvPr>
            <p:cNvCxnSpPr>
              <a:cxnSpLocks/>
              <a:stCxn id="51" idx="3"/>
              <a:endCxn id="56" idx="1"/>
            </p:cNvCxnSpPr>
            <p:nvPr/>
          </p:nvCxnSpPr>
          <p:spPr>
            <a:xfrm flipV="1">
              <a:off x="1654478" y="3539702"/>
              <a:ext cx="1208057" cy="90819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5946F24-EDB4-F39F-B7AF-5146F529C1EF}"/>
                </a:ext>
              </a:extLst>
            </p:cNvPr>
            <p:cNvSpPr/>
            <p:nvPr/>
          </p:nvSpPr>
          <p:spPr>
            <a:xfrm>
              <a:off x="2259843" y="3413684"/>
              <a:ext cx="448697" cy="1486343"/>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IT" sz="1500" dirty="0">
                  <a:solidFill>
                    <a:schemeClr val="accent1">
                      <a:lumMod val="75000"/>
                    </a:schemeClr>
                  </a:solidFill>
                  <a:latin typeface="Chalkboard" panose="03050602040202020205" pitchFamily="66" charset="77"/>
                </a:rPr>
                <a:t>simulation</a:t>
              </a:r>
            </a:p>
          </p:txBody>
        </p:sp>
        <p:cxnSp>
          <p:nvCxnSpPr>
            <p:cNvPr id="37" name="Straight Arrow Connector 36">
              <a:extLst>
                <a:ext uri="{FF2B5EF4-FFF2-40B4-BE49-F238E27FC236}">
                  <a16:creationId xmlns:a16="http://schemas.microsoft.com/office/drawing/2014/main" id="{0E0FB716-D530-6045-2D41-F00FC2BE71E5}"/>
                </a:ext>
              </a:extLst>
            </p:cNvPr>
            <p:cNvCxnSpPr>
              <a:cxnSpLocks/>
              <a:stCxn id="49" idx="0"/>
              <a:endCxn id="60" idx="2"/>
            </p:cNvCxnSpPr>
            <p:nvPr/>
          </p:nvCxnSpPr>
          <p:spPr>
            <a:xfrm flipH="1" flipV="1">
              <a:off x="3442638" y="4936062"/>
              <a:ext cx="9606" cy="40304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4904D529-45D7-0EC2-9EFE-CB610FD8D918}"/>
              </a:ext>
            </a:extLst>
          </p:cNvPr>
          <p:cNvGrpSpPr/>
          <p:nvPr/>
        </p:nvGrpSpPr>
        <p:grpSpPr>
          <a:xfrm>
            <a:off x="3977831" y="3008972"/>
            <a:ext cx="4079489" cy="2033438"/>
            <a:chOff x="4040461" y="3071602"/>
            <a:chExt cx="4079489" cy="2033438"/>
          </a:xfrm>
        </p:grpSpPr>
        <p:grpSp>
          <p:nvGrpSpPr>
            <p:cNvPr id="34" name="Group 33">
              <a:extLst>
                <a:ext uri="{FF2B5EF4-FFF2-40B4-BE49-F238E27FC236}">
                  <a16:creationId xmlns:a16="http://schemas.microsoft.com/office/drawing/2014/main" id="{F0A6EED6-260D-20DC-AF8D-29A43D7E6D64}"/>
                </a:ext>
              </a:extLst>
            </p:cNvPr>
            <p:cNvGrpSpPr/>
            <p:nvPr/>
          </p:nvGrpSpPr>
          <p:grpSpPr>
            <a:xfrm>
              <a:off x="6364081" y="3071602"/>
              <a:ext cx="1755869" cy="947551"/>
              <a:chOff x="3768309" y="2070642"/>
              <a:chExt cx="2135336" cy="1292425"/>
            </a:xfrm>
            <a:solidFill>
              <a:schemeClr val="bg1"/>
            </a:solidFill>
          </p:grpSpPr>
          <p:sp>
            <p:nvSpPr>
              <p:cNvPr id="45" name="Rectangle 44">
                <a:extLst>
                  <a:ext uri="{FF2B5EF4-FFF2-40B4-BE49-F238E27FC236}">
                    <a16:creationId xmlns:a16="http://schemas.microsoft.com/office/drawing/2014/main" id="{EBEB1F34-95A3-6DDC-FC43-43BDF8264D73}"/>
                  </a:ext>
                </a:extLst>
              </p:cNvPr>
              <p:cNvSpPr/>
              <p:nvPr/>
            </p:nvSpPr>
            <p:spPr>
              <a:xfrm>
                <a:off x="3768309" y="2070642"/>
                <a:ext cx="2135336" cy="1292425"/>
              </a:xfrm>
              <a:prstGeom prst="rect">
                <a:avLst/>
              </a:prstGeom>
              <a:grp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46" name="TextBox 45">
                <a:extLst>
                  <a:ext uri="{FF2B5EF4-FFF2-40B4-BE49-F238E27FC236}">
                    <a16:creationId xmlns:a16="http://schemas.microsoft.com/office/drawing/2014/main" id="{96DD9996-8BC1-A79D-675E-1075C1D44EDA}"/>
                  </a:ext>
                </a:extLst>
              </p:cNvPr>
              <p:cNvSpPr txBox="1"/>
              <p:nvPr/>
            </p:nvSpPr>
            <p:spPr>
              <a:xfrm>
                <a:off x="3998977" y="2131933"/>
                <a:ext cx="1642238" cy="1070479"/>
              </a:xfrm>
              <a:prstGeom prst="rect">
                <a:avLst/>
              </a:prstGeom>
              <a:grpFill/>
            </p:spPr>
            <p:txBody>
              <a:bodyPr wrap="square" rtlCol="0">
                <a:spAutoFit/>
              </a:bodyPr>
              <a:lstStyle/>
              <a:p>
                <a:r>
                  <a:rPr lang="en-IT" sz="1500" dirty="0">
                    <a:latin typeface="Chalkboard" panose="03050602040202020205" pitchFamily="66" charset="77"/>
                  </a:rPr>
                  <a:t>Higher level atomistic theory</a:t>
                </a:r>
              </a:p>
            </p:txBody>
          </p:sp>
        </p:grpSp>
        <p:grpSp>
          <p:nvGrpSpPr>
            <p:cNvPr id="35" name="Group 34">
              <a:extLst>
                <a:ext uri="{FF2B5EF4-FFF2-40B4-BE49-F238E27FC236}">
                  <a16:creationId xmlns:a16="http://schemas.microsoft.com/office/drawing/2014/main" id="{7A79D3BE-35AA-A8E2-3B11-AAA7B06DA279}"/>
                </a:ext>
              </a:extLst>
            </p:cNvPr>
            <p:cNvGrpSpPr/>
            <p:nvPr/>
          </p:nvGrpSpPr>
          <p:grpSpPr>
            <a:xfrm>
              <a:off x="6333825" y="4171388"/>
              <a:ext cx="1739531" cy="933652"/>
              <a:chOff x="4151554" y="1862818"/>
              <a:chExt cx="1586995" cy="1273468"/>
            </a:xfrm>
            <a:solidFill>
              <a:schemeClr val="bg1"/>
            </a:solidFill>
          </p:grpSpPr>
          <p:sp>
            <p:nvSpPr>
              <p:cNvPr id="43" name="Rectangle 42">
                <a:extLst>
                  <a:ext uri="{FF2B5EF4-FFF2-40B4-BE49-F238E27FC236}">
                    <a16:creationId xmlns:a16="http://schemas.microsoft.com/office/drawing/2014/main" id="{459660B4-89FD-F4CE-5F7D-22CA5E022A3D}"/>
                  </a:ext>
                </a:extLst>
              </p:cNvPr>
              <p:cNvSpPr/>
              <p:nvPr/>
            </p:nvSpPr>
            <p:spPr>
              <a:xfrm>
                <a:off x="4151554" y="1862818"/>
                <a:ext cx="1586995" cy="1273468"/>
              </a:xfrm>
              <a:prstGeom prst="rect">
                <a:avLst/>
              </a:prstGeom>
              <a:grp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44" name="TextBox 43">
                <a:extLst>
                  <a:ext uri="{FF2B5EF4-FFF2-40B4-BE49-F238E27FC236}">
                    <a16:creationId xmlns:a16="http://schemas.microsoft.com/office/drawing/2014/main" id="{FCE7662E-B14F-41E5-14F4-09850E838859}"/>
                  </a:ext>
                </a:extLst>
              </p:cNvPr>
              <p:cNvSpPr txBox="1"/>
              <p:nvPr/>
            </p:nvSpPr>
            <p:spPr>
              <a:xfrm>
                <a:off x="4195530" y="1885265"/>
                <a:ext cx="1543019" cy="1070480"/>
              </a:xfrm>
              <a:prstGeom prst="rect">
                <a:avLst/>
              </a:prstGeom>
              <a:noFill/>
            </p:spPr>
            <p:txBody>
              <a:bodyPr wrap="square" rtlCol="0">
                <a:spAutoFit/>
              </a:bodyPr>
              <a:lstStyle/>
              <a:p>
                <a:r>
                  <a:rPr lang="en-IT" sz="1500" dirty="0">
                    <a:latin typeface="Chalkboard" panose="03050602040202020205" pitchFamily="66" charset="77"/>
                  </a:rPr>
                  <a:t>Expt data set:</a:t>
                </a:r>
              </a:p>
              <a:p>
                <a:r>
                  <a:rPr lang="en-IT" sz="1500" dirty="0">
                    <a:latin typeface="Chalkboard" panose="03050602040202020205" pitchFamily="66" charset="77"/>
                  </a:rPr>
                  <a:t>structures,</a:t>
                </a:r>
              </a:p>
              <a:p>
                <a:r>
                  <a:rPr lang="en-IT" sz="1500" dirty="0">
                    <a:latin typeface="Chalkboard" panose="03050602040202020205" pitchFamily="66" charset="77"/>
                  </a:rPr>
                  <a:t>thermo-statistics </a:t>
                </a:r>
              </a:p>
            </p:txBody>
          </p:sp>
        </p:grpSp>
        <p:cxnSp>
          <p:nvCxnSpPr>
            <p:cNvPr id="38" name="Straight Arrow Connector 37">
              <a:extLst>
                <a:ext uri="{FF2B5EF4-FFF2-40B4-BE49-F238E27FC236}">
                  <a16:creationId xmlns:a16="http://schemas.microsoft.com/office/drawing/2014/main" id="{83E6E00A-4473-8846-B810-C86D8D5D4945}"/>
                </a:ext>
              </a:extLst>
            </p:cNvPr>
            <p:cNvCxnSpPr>
              <a:cxnSpLocks/>
            </p:cNvCxnSpPr>
            <p:nvPr/>
          </p:nvCxnSpPr>
          <p:spPr>
            <a:xfrm flipV="1">
              <a:off x="4040461" y="3357586"/>
              <a:ext cx="2293366" cy="6043"/>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14BE117-0EA7-A55B-777A-D62F1915DC1A}"/>
                </a:ext>
              </a:extLst>
            </p:cNvPr>
            <p:cNvCxnSpPr>
              <a:cxnSpLocks/>
            </p:cNvCxnSpPr>
            <p:nvPr/>
          </p:nvCxnSpPr>
          <p:spPr>
            <a:xfrm>
              <a:off x="4085315" y="4585333"/>
              <a:ext cx="2248510" cy="52881"/>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D8D2BAC-1F39-7DA0-B221-B3D77142A15F}"/>
                </a:ext>
              </a:extLst>
            </p:cNvPr>
            <p:cNvCxnSpPr>
              <a:cxnSpLocks/>
            </p:cNvCxnSpPr>
            <p:nvPr/>
          </p:nvCxnSpPr>
          <p:spPr>
            <a:xfrm flipV="1">
              <a:off x="4045224" y="3597451"/>
              <a:ext cx="2326181" cy="921210"/>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9575456B-CED8-0C0F-9F03-5DEE62FD2965}"/>
              </a:ext>
            </a:extLst>
          </p:cNvPr>
          <p:cNvGrpSpPr/>
          <p:nvPr/>
        </p:nvGrpSpPr>
        <p:grpSpPr>
          <a:xfrm>
            <a:off x="997528" y="2814448"/>
            <a:ext cx="4918642" cy="1847164"/>
            <a:chOff x="1036768" y="2875238"/>
            <a:chExt cx="4918642" cy="1847164"/>
          </a:xfrm>
        </p:grpSpPr>
        <p:grpSp>
          <p:nvGrpSpPr>
            <p:cNvPr id="87" name="Group 86">
              <a:extLst>
                <a:ext uri="{FF2B5EF4-FFF2-40B4-BE49-F238E27FC236}">
                  <a16:creationId xmlns:a16="http://schemas.microsoft.com/office/drawing/2014/main" id="{3572C2F0-4008-891C-9E7C-D0DC48E3F0D8}"/>
                </a:ext>
              </a:extLst>
            </p:cNvPr>
            <p:cNvGrpSpPr/>
            <p:nvPr/>
          </p:nvGrpSpPr>
          <p:grpSpPr>
            <a:xfrm>
              <a:off x="1036768" y="3167009"/>
              <a:ext cx="4918642" cy="1555393"/>
              <a:chOff x="1091951" y="3167009"/>
              <a:chExt cx="4918642" cy="1555393"/>
            </a:xfrm>
          </p:grpSpPr>
          <p:sp>
            <p:nvSpPr>
              <p:cNvPr id="41" name="Rectangle 40">
                <a:extLst>
                  <a:ext uri="{FF2B5EF4-FFF2-40B4-BE49-F238E27FC236}">
                    <a16:creationId xmlns:a16="http://schemas.microsoft.com/office/drawing/2014/main" id="{F38E8ECC-E5BF-1F89-E245-A8BE71361AF1}"/>
                  </a:ext>
                </a:extLst>
              </p:cNvPr>
              <p:cNvSpPr/>
              <p:nvPr/>
            </p:nvSpPr>
            <p:spPr>
              <a:xfrm rot="5400000">
                <a:off x="4369898" y="3081708"/>
                <a:ext cx="1555393" cy="1725996"/>
              </a:xfrm>
              <a:prstGeom prst="rect">
                <a:avLst/>
              </a:prstGeom>
              <a:solidFill>
                <a:schemeClr val="accent4">
                  <a:lumMod val="20000"/>
                  <a:lumOff val="80000"/>
                  <a:alpha val="76072"/>
                </a:schemeClr>
              </a:solidFill>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r>
                  <a:rPr lang="en-IT" sz="1500" b="1" dirty="0">
                    <a:solidFill>
                      <a:schemeClr val="accent1">
                        <a:lumMod val="75000"/>
                      </a:schemeClr>
                    </a:solidFill>
                    <a:latin typeface="Chalkboard" panose="03050602040202020205" pitchFamily="66" charset="77"/>
                  </a:rPr>
                  <a:t>Fit methods:</a:t>
                </a:r>
              </a:p>
              <a:p>
                <a:pPr marL="126900" indent="-126900">
                  <a:buFont typeface="Arial" panose="020B0604020202020204" pitchFamily="34" charset="0"/>
                  <a:buChar char="•"/>
                </a:pPr>
                <a:r>
                  <a:rPr lang="en-IT" sz="1500" b="1" dirty="0">
                    <a:solidFill>
                      <a:schemeClr val="accent1">
                        <a:lumMod val="75000"/>
                      </a:schemeClr>
                    </a:solidFill>
                    <a:latin typeface="Chalkboard" panose="03050602040202020205" pitchFamily="66" charset="77"/>
                  </a:rPr>
                  <a:t>PES matching</a:t>
                </a:r>
              </a:p>
              <a:p>
                <a:pPr marL="126900" indent="-126900">
                  <a:buFont typeface="Arial" panose="020B0604020202020204" pitchFamily="34" charset="0"/>
                  <a:buChar char="•"/>
                </a:pPr>
                <a:r>
                  <a:rPr lang="en-IT" sz="1500" b="1" dirty="0">
                    <a:solidFill>
                      <a:schemeClr val="accent1">
                        <a:lumMod val="75000"/>
                      </a:schemeClr>
                    </a:solidFill>
                    <a:latin typeface="Chalkboard" panose="03050602040202020205" pitchFamily="66" charset="77"/>
                  </a:rPr>
                  <a:t>Force matching</a:t>
                </a:r>
              </a:p>
              <a:p>
                <a:pPr marL="126900" indent="-126900">
                  <a:buFont typeface="Arial" panose="020B0604020202020204" pitchFamily="34" charset="0"/>
                  <a:buChar char="•"/>
                </a:pPr>
                <a:r>
                  <a:rPr lang="en-GB" sz="1500" dirty="0">
                    <a:solidFill>
                      <a:schemeClr val="accent1">
                        <a:lumMod val="75000"/>
                      </a:schemeClr>
                    </a:solidFill>
                    <a:latin typeface="Chalkboard" panose="03050602040202020205" pitchFamily="66" charset="77"/>
                  </a:rPr>
                  <a:t>R</a:t>
                </a:r>
                <a:r>
                  <a:rPr lang="en-IT" sz="1500" dirty="0">
                    <a:solidFill>
                      <a:schemeClr val="accent1">
                        <a:lumMod val="75000"/>
                      </a:schemeClr>
                    </a:solidFill>
                    <a:latin typeface="Chalkboard" panose="03050602040202020205" pitchFamily="66" charset="77"/>
                  </a:rPr>
                  <a:t>egression</a:t>
                </a:r>
              </a:p>
              <a:p>
                <a:pPr marL="126900" indent="-126900">
                  <a:buFont typeface="Arial" panose="020B0604020202020204" pitchFamily="34" charset="0"/>
                  <a:buChar char="•"/>
                </a:pPr>
                <a:r>
                  <a:rPr lang="en-IT" sz="1500" dirty="0">
                    <a:solidFill>
                      <a:schemeClr val="accent1">
                        <a:lumMod val="75000"/>
                      </a:schemeClr>
                    </a:solidFill>
                    <a:latin typeface="Chalkboard" panose="03050602040202020205" pitchFamily="66" charset="77"/>
                  </a:rPr>
                  <a:t>IBI, </a:t>
                </a:r>
                <a:r>
                  <a:rPr lang="en-GB" sz="1500" dirty="0">
                    <a:solidFill>
                      <a:schemeClr val="accent1">
                        <a:lumMod val="75000"/>
                      </a:schemeClr>
                    </a:solidFill>
                    <a:latin typeface="Chalkboard" panose="03050602040202020205" pitchFamily="66" charset="77"/>
                  </a:rPr>
                  <a:t>I</a:t>
                </a:r>
                <a:r>
                  <a:rPr lang="en-IT" sz="1500" dirty="0">
                    <a:solidFill>
                      <a:schemeClr val="accent1">
                        <a:lumMod val="75000"/>
                      </a:schemeClr>
                    </a:solidFill>
                    <a:latin typeface="Chalkboard" panose="03050602040202020205" pitchFamily="66" charset="77"/>
                  </a:rPr>
                  <a:t>nverse MC</a:t>
                </a:r>
              </a:p>
              <a:p>
                <a:pPr marL="126900" indent="-126900">
                  <a:buFont typeface="Arial" panose="020B0604020202020204" pitchFamily="34" charset="0"/>
                  <a:buChar char="•"/>
                </a:pPr>
                <a:r>
                  <a:rPr lang="en-GB" sz="1500" dirty="0">
                    <a:solidFill>
                      <a:schemeClr val="accent1">
                        <a:lumMod val="75000"/>
                      </a:schemeClr>
                    </a:solidFill>
                    <a:latin typeface="Chalkboard" panose="03050602040202020205" pitchFamily="66" charset="77"/>
                  </a:rPr>
                  <a:t>E</a:t>
                </a:r>
                <a:r>
                  <a:rPr lang="en-IT" sz="1500" dirty="0">
                    <a:solidFill>
                      <a:schemeClr val="accent1">
                        <a:lumMod val="75000"/>
                      </a:schemeClr>
                    </a:solidFill>
                    <a:latin typeface="Chalkboard" panose="03050602040202020205" pitchFamily="66" charset="77"/>
                  </a:rPr>
                  <a:t>ntropy min…</a:t>
                </a:r>
              </a:p>
            </p:txBody>
          </p:sp>
          <p:cxnSp>
            <p:nvCxnSpPr>
              <p:cNvPr id="69" name="Elbow Connector 68">
                <a:extLst>
                  <a:ext uri="{FF2B5EF4-FFF2-40B4-BE49-F238E27FC236}">
                    <a16:creationId xmlns:a16="http://schemas.microsoft.com/office/drawing/2014/main" id="{D25C8432-2B5E-E8F2-8915-A2E0ED380792}"/>
                  </a:ext>
                </a:extLst>
              </p:cNvPr>
              <p:cNvCxnSpPr>
                <a:cxnSpLocks/>
                <a:stCxn id="41" idx="1"/>
                <a:endCxn id="51" idx="0"/>
              </p:cNvCxnSpPr>
              <p:nvPr/>
            </p:nvCxnSpPr>
            <p:spPr>
              <a:xfrm rot="16200000" flipH="1" flipV="1">
                <a:off x="2694661" y="1564300"/>
                <a:ext cx="850224" cy="4055644"/>
              </a:xfrm>
              <a:prstGeom prst="bentConnector3">
                <a:avLst>
                  <a:gd name="adj1" fmla="val -36920"/>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89" name="TextBox 88">
              <a:extLst>
                <a:ext uri="{FF2B5EF4-FFF2-40B4-BE49-F238E27FC236}">
                  <a16:creationId xmlns:a16="http://schemas.microsoft.com/office/drawing/2014/main" id="{F211D08D-AC61-7EBB-23F0-B35B6EB5C7AF}"/>
                </a:ext>
              </a:extLst>
            </p:cNvPr>
            <p:cNvSpPr txBox="1"/>
            <p:nvPr/>
          </p:nvSpPr>
          <p:spPr>
            <a:xfrm>
              <a:off x="1086406" y="2875238"/>
              <a:ext cx="1490584" cy="338554"/>
            </a:xfrm>
            <a:prstGeom prst="rect">
              <a:avLst/>
            </a:prstGeom>
            <a:noFill/>
          </p:spPr>
          <p:txBody>
            <a:bodyPr wrap="square">
              <a:spAutoFit/>
            </a:bodyPr>
            <a:lstStyle/>
            <a:p>
              <a:r>
                <a:rPr lang="en-US" sz="1600" dirty="0">
                  <a:solidFill>
                    <a:srgbClr val="002060"/>
                  </a:solidFill>
                  <a:latin typeface="Chalkboard" panose="03050602040202020205" pitchFamily="66" charset="77"/>
                </a:rPr>
                <a:t>Parameters</a:t>
              </a:r>
              <a:endParaRPr lang="en-IT" sz="1600" dirty="0">
                <a:solidFill>
                  <a:srgbClr val="002060"/>
                </a:solidFill>
              </a:endParaRPr>
            </a:p>
          </p:txBody>
        </p:sp>
      </p:grpSp>
      <p:sp>
        <p:nvSpPr>
          <p:cNvPr id="99" name="Rectangle 98">
            <a:extLst>
              <a:ext uri="{FF2B5EF4-FFF2-40B4-BE49-F238E27FC236}">
                <a16:creationId xmlns:a16="http://schemas.microsoft.com/office/drawing/2014/main" id="{AB4828D0-EE52-56CD-43CD-73D5EB739FAD}"/>
              </a:ext>
            </a:extLst>
          </p:cNvPr>
          <p:cNvSpPr/>
          <p:nvPr/>
        </p:nvSpPr>
        <p:spPr>
          <a:xfrm>
            <a:off x="5963625" y="3105818"/>
            <a:ext cx="301681" cy="1046710"/>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IT" sz="1500" dirty="0">
                <a:solidFill>
                  <a:schemeClr val="accent1">
                    <a:lumMod val="75000"/>
                  </a:schemeClr>
                </a:solidFill>
              </a:rPr>
              <a:t>training</a:t>
            </a:r>
          </a:p>
        </p:txBody>
      </p:sp>
      <p:sp>
        <p:nvSpPr>
          <p:cNvPr id="2" name="Freeform 1">
            <a:extLst>
              <a:ext uri="{FF2B5EF4-FFF2-40B4-BE49-F238E27FC236}">
                <a16:creationId xmlns:a16="http://schemas.microsoft.com/office/drawing/2014/main" id="{7EEE3AFC-B375-8CBF-69A2-76FC02EEB55C}"/>
              </a:ext>
            </a:extLst>
          </p:cNvPr>
          <p:cNvSpPr/>
          <p:nvPr/>
        </p:nvSpPr>
        <p:spPr>
          <a:xfrm>
            <a:off x="9822154" y="1468231"/>
            <a:ext cx="2075234" cy="561598"/>
          </a:xfrm>
          <a:custGeom>
            <a:avLst/>
            <a:gdLst>
              <a:gd name="connsiteX0" fmla="*/ 0 w 2075234"/>
              <a:gd name="connsiteY0" fmla="*/ 0 h 545440"/>
              <a:gd name="connsiteX1" fmla="*/ 343710 w 2075234"/>
              <a:gd name="connsiteY1" fmla="*/ 103761 h 545440"/>
              <a:gd name="connsiteX2" fmla="*/ 603115 w 2075234"/>
              <a:gd name="connsiteY2" fmla="*/ 285344 h 545440"/>
              <a:gd name="connsiteX3" fmla="*/ 881974 w 2075234"/>
              <a:gd name="connsiteY3" fmla="*/ 492868 h 545440"/>
              <a:gd name="connsiteX4" fmla="*/ 1225685 w 2075234"/>
              <a:gd name="connsiteY4" fmla="*/ 531778 h 545440"/>
              <a:gd name="connsiteX5" fmla="*/ 1582366 w 2075234"/>
              <a:gd name="connsiteY5" fmla="*/ 298314 h 545440"/>
              <a:gd name="connsiteX6" fmla="*/ 1802859 w 2075234"/>
              <a:gd name="connsiteY6" fmla="*/ 298314 h 545440"/>
              <a:gd name="connsiteX7" fmla="*/ 2075234 w 2075234"/>
              <a:gd name="connsiteY7" fmla="*/ 428017 h 54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234" h="545440">
                <a:moveTo>
                  <a:pt x="0" y="0"/>
                </a:moveTo>
                <a:cubicBezTo>
                  <a:pt x="121595" y="28102"/>
                  <a:pt x="243191" y="56204"/>
                  <a:pt x="343710" y="103761"/>
                </a:cubicBezTo>
                <a:cubicBezTo>
                  <a:pt x="444229" y="151318"/>
                  <a:pt x="513404" y="220493"/>
                  <a:pt x="603115" y="285344"/>
                </a:cubicBezTo>
                <a:cubicBezTo>
                  <a:pt x="692826" y="350195"/>
                  <a:pt x="778212" y="451796"/>
                  <a:pt x="881974" y="492868"/>
                </a:cubicBezTo>
                <a:cubicBezTo>
                  <a:pt x="985736" y="533940"/>
                  <a:pt x="1108953" y="564204"/>
                  <a:pt x="1225685" y="531778"/>
                </a:cubicBezTo>
                <a:cubicBezTo>
                  <a:pt x="1342417" y="499352"/>
                  <a:pt x="1486170" y="337225"/>
                  <a:pt x="1582366" y="298314"/>
                </a:cubicBezTo>
                <a:cubicBezTo>
                  <a:pt x="1678562" y="259403"/>
                  <a:pt x="1720714" y="276697"/>
                  <a:pt x="1802859" y="298314"/>
                </a:cubicBezTo>
                <a:cubicBezTo>
                  <a:pt x="1885004" y="319931"/>
                  <a:pt x="1980119" y="373974"/>
                  <a:pt x="2075234" y="428017"/>
                </a:cubicBezTo>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00B050"/>
              </a:solidFill>
            </a:endParaRPr>
          </a:p>
        </p:txBody>
      </p:sp>
      <p:pic>
        <p:nvPicPr>
          <p:cNvPr id="20" name="Picture 19" descr="A diagram of a network&#10;&#10;Description automatically generated">
            <a:extLst>
              <a:ext uri="{FF2B5EF4-FFF2-40B4-BE49-F238E27FC236}">
                <a16:creationId xmlns:a16="http://schemas.microsoft.com/office/drawing/2014/main" id="{CDA038F7-2A8E-5C52-56D9-8753A088C1FC}"/>
              </a:ext>
            </a:extLst>
          </p:cNvPr>
          <p:cNvPicPr>
            <a:picLocks noChangeAspect="1"/>
          </p:cNvPicPr>
          <p:nvPr/>
        </p:nvPicPr>
        <p:blipFill>
          <a:blip r:embed="rId10"/>
          <a:srcRect l="41879" t="18273" r="1563" b="17138"/>
          <a:stretch/>
        </p:blipFill>
        <p:spPr>
          <a:xfrm>
            <a:off x="4137452" y="3129995"/>
            <a:ext cx="1837329" cy="1523392"/>
          </a:xfrm>
          <a:prstGeom prst="rect">
            <a:avLst/>
          </a:prstGeom>
          <a:ln>
            <a:noFill/>
          </a:ln>
          <a:effectLst>
            <a:softEdge rad="112500"/>
          </a:effectLst>
        </p:spPr>
      </p:pic>
    </p:spTree>
    <p:extLst>
      <p:ext uri="{BB962C8B-B14F-4D97-AF65-F5344CB8AC3E}">
        <p14:creationId xmlns:p14="http://schemas.microsoft.com/office/powerpoint/2010/main" val="628954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9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5AFF33-2CDA-A785-BC47-CC2E4BC40585}"/>
            </a:ext>
          </a:extLst>
        </p:cNvPr>
        <p:cNvGrpSpPr/>
        <p:nvPr/>
      </p:nvGrpSpPr>
      <p:grpSpPr>
        <a:xfrm>
          <a:off x="0" y="0"/>
          <a:ext cx="0" cy="0"/>
          <a:chOff x="0" y="0"/>
          <a:chExt cx="0" cy="0"/>
        </a:xfrm>
      </p:grpSpPr>
      <p:sp>
        <p:nvSpPr>
          <p:cNvPr id="281" name="Rounded Rectangle 280">
            <a:extLst>
              <a:ext uri="{FF2B5EF4-FFF2-40B4-BE49-F238E27FC236}">
                <a16:creationId xmlns:a16="http://schemas.microsoft.com/office/drawing/2014/main" id="{9A7E120C-834C-A62B-1205-DC7561CAF60C}"/>
              </a:ext>
            </a:extLst>
          </p:cNvPr>
          <p:cNvSpPr/>
          <p:nvPr/>
        </p:nvSpPr>
        <p:spPr>
          <a:xfrm>
            <a:off x="544357" y="3909538"/>
            <a:ext cx="5486491" cy="1582664"/>
          </a:xfrm>
          <a:prstGeom prst="roundRect">
            <a:avLst>
              <a:gd name="adj" fmla="val 8788"/>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2400" dirty="0"/>
          </a:p>
        </p:txBody>
      </p:sp>
      <p:sp>
        <p:nvSpPr>
          <p:cNvPr id="334" name="Rounded Rectangle 333">
            <a:extLst>
              <a:ext uri="{FF2B5EF4-FFF2-40B4-BE49-F238E27FC236}">
                <a16:creationId xmlns:a16="http://schemas.microsoft.com/office/drawing/2014/main" id="{F98256EA-880F-2F16-F72F-5CD584037B1D}"/>
              </a:ext>
            </a:extLst>
          </p:cNvPr>
          <p:cNvSpPr/>
          <p:nvPr/>
        </p:nvSpPr>
        <p:spPr>
          <a:xfrm flipV="1">
            <a:off x="1891909" y="666758"/>
            <a:ext cx="5507380" cy="2288056"/>
          </a:xfrm>
          <a:prstGeom prst="roundRect">
            <a:avLst>
              <a:gd name="adj" fmla="val 8788"/>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600" dirty="0"/>
          </a:p>
        </p:txBody>
      </p:sp>
      <p:sp>
        <p:nvSpPr>
          <p:cNvPr id="332" name="Rounded Rectangle 331">
            <a:extLst>
              <a:ext uri="{FF2B5EF4-FFF2-40B4-BE49-F238E27FC236}">
                <a16:creationId xmlns:a16="http://schemas.microsoft.com/office/drawing/2014/main" id="{FA4B4381-7259-035D-0FEC-A1D5BCCBA4EB}"/>
              </a:ext>
            </a:extLst>
          </p:cNvPr>
          <p:cNvSpPr/>
          <p:nvPr/>
        </p:nvSpPr>
        <p:spPr>
          <a:xfrm>
            <a:off x="7730443" y="871510"/>
            <a:ext cx="4165858" cy="2574026"/>
          </a:xfrm>
          <a:prstGeom prst="roundRect">
            <a:avLst>
              <a:gd name="adj" fmla="val 8788"/>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2400" dirty="0"/>
          </a:p>
        </p:txBody>
      </p:sp>
      <p:sp>
        <p:nvSpPr>
          <p:cNvPr id="3" name="TextBox 2">
            <a:extLst>
              <a:ext uri="{FF2B5EF4-FFF2-40B4-BE49-F238E27FC236}">
                <a16:creationId xmlns:a16="http://schemas.microsoft.com/office/drawing/2014/main" id="{4DA7FCEC-31FB-0281-2297-767EC19F09B5}"/>
              </a:ext>
            </a:extLst>
          </p:cNvPr>
          <p:cNvSpPr txBox="1"/>
          <p:nvPr/>
        </p:nvSpPr>
        <p:spPr>
          <a:xfrm>
            <a:off x="-14145" y="-180300"/>
            <a:ext cx="11730447" cy="590546"/>
          </a:xfrm>
          <a:prstGeom prst="rect">
            <a:avLst/>
          </a:prstGeom>
          <a:noFill/>
        </p:spPr>
        <p:txBody>
          <a:bodyPr wrap="square">
            <a:spAutoFit/>
          </a:bodyPr>
          <a:lstStyle/>
          <a:p>
            <a:pPr>
              <a:lnSpc>
                <a:spcPct val="150000"/>
              </a:lnSpc>
            </a:pPr>
            <a:r>
              <a:rPr lang="en-IT" sz="2400" b="1" dirty="0">
                <a:solidFill>
                  <a:srgbClr val="0070C0"/>
                </a:solidFill>
                <a:latin typeface="Chalkboard" panose="03050602040202020205" pitchFamily="66" charset="77"/>
              </a:rPr>
              <a:t>Computer modeling and Machine Learning</a:t>
            </a:r>
            <a:endParaRPr lang="en-IT" sz="2400" b="1" i="1" dirty="0">
              <a:solidFill>
                <a:srgbClr val="0070C0"/>
              </a:solidFill>
              <a:latin typeface="Chalkboard" panose="03050602040202020205" pitchFamily="66" charset="77"/>
            </a:endParaRPr>
          </a:p>
        </p:txBody>
      </p:sp>
      <p:grpSp>
        <p:nvGrpSpPr>
          <p:cNvPr id="72" name="Group 71">
            <a:extLst>
              <a:ext uri="{FF2B5EF4-FFF2-40B4-BE49-F238E27FC236}">
                <a16:creationId xmlns:a16="http://schemas.microsoft.com/office/drawing/2014/main" id="{1480ADD6-9BFB-C7F3-1A03-5E32F2EF5357}"/>
              </a:ext>
            </a:extLst>
          </p:cNvPr>
          <p:cNvGrpSpPr/>
          <p:nvPr/>
        </p:nvGrpSpPr>
        <p:grpSpPr>
          <a:xfrm>
            <a:off x="7988942" y="1069275"/>
            <a:ext cx="1264241" cy="1138649"/>
            <a:chOff x="4187327" y="1875818"/>
            <a:chExt cx="1621157" cy="1553077"/>
          </a:xfrm>
        </p:grpSpPr>
        <p:sp>
          <p:nvSpPr>
            <p:cNvPr id="73" name="Rectangle 72">
              <a:extLst>
                <a:ext uri="{FF2B5EF4-FFF2-40B4-BE49-F238E27FC236}">
                  <a16:creationId xmlns:a16="http://schemas.microsoft.com/office/drawing/2014/main" id="{ECA3BF2B-45A5-F208-D567-8943C6ECF25D}"/>
                </a:ext>
              </a:extLst>
            </p:cNvPr>
            <p:cNvSpPr/>
            <p:nvPr/>
          </p:nvSpPr>
          <p:spPr>
            <a:xfrm>
              <a:off x="4187327" y="1875818"/>
              <a:ext cx="1500905" cy="1553077"/>
            </a:xfrm>
            <a:prstGeom prst="rect">
              <a:avLst/>
            </a:prstGeom>
            <a:no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745A4FD-B6E5-16A3-9C88-DDB4F8EDC05C}"/>
                    </a:ext>
                  </a:extLst>
                </p:cNvPr>
                <p:cNvSpPr txBox="1"/>
                <p:nvPr/>
              </p:nvSpPr>
              <p:spPr>
                <a:xfrm>
                  <a:off x="4389531" y="2444407"/>
                  <a:ext cx="1214999" cy="465363"/>
                </a:xfrm>
                <a:prstGeom prst="rect">
                  <a:avLst/>
                </a:prstGeom>
                <a:noFill/>
              </p:spPr>
              <p:txBody>
                <a:bodyPr wrap="none" rtlCol="0">
                  <a:spAutoFit/>
                </a:bodyPr>
                <a:lstStyle/>
                <a:p>
                  <a:r>
                    <a:rPr lang="en-US" sz="1500" b="0" dirty="0"/>
                    <a:t>E</a:t>
                  </a:r>
                  <a14:m>
                    <m:oMath xmlns:m="http://schemas.openxmlformats.org/officeDocument/2006/math">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oMath>
                  </a14:m>
                  <a:endParaRPr lang="en-IT" sz="1500" dirty="0">
                    <a:latin typeface="Chalkboard" panose="03050602040202020205" pitchFamily="66" charset="77"/>
                  </a:endParaRPr>
                </a:p>
              </p:txBody>
            </p:sp>
          </mc:Choice>
          <mc:Fallback xmlns="">
            <p:sp>
              <p:nvSpPr>
                <p:cNvPr id="74" name="TextBox 73">
                  <a:extLst>
                    <a:ext uri="{FF2B5EF4-FFF2-40B4-BE49-F238E27FC236}">
                      <a16:creationId xmlns:a16="http://schemas.microsoft.com/office/drawing/2014/main" id="{5745A4FD-B6E5-16A3-9C88-DDB4F8EDC05C}"/>
                    </a:ext>
                  </a:extLst>
                </p:cNvPr>
                <p:cNvSpPr txBox="1">
                  <a:spLocks noRot="1" noChangeAspect="1" noMove="1" noResize="1" noEditPoints="1" noAdjustHandles="1" noChangeArrowheads="1" noChangeShapeType="1" noTextEdit="1"/>
                </p:cNvSpPr>
                <p:nvPr/>
              </p:nvSpPr>
              <p:spPr>
                <a:xfrm>
                  <a:off x="4389531" y="2444407"/>
                  <a:ext cx="1214999" cy="465363"/>
                </a:xfrm>
                <a:prstGeom prst="rect">
                  <a:avLst/>
                </a:prstGeom>
                <a:blipFill>
                  <a:blip r:embed="rId6"/>
                  <a:stretch>
                    <a:fillRect l="-2667" t="-3571" b="-14286"/>
                  </a:stretch>
                </a:blipFill>
              </p:spPr>
              <p:txBody>
                <a:bodyPr/>
                <a:lstStyle/>
                <a:p>
                  <a:r>
                    <a:rPr lang="en-IT">
                      <a:noFill/>
                    </a:rPr>
                    <a:t> </a:t>
                  </a:r>
                </a:p>
              </p:txBody>
            </p:sp>
          </mc:Fallback>
        </mc:AlternateContent>
        <p:sp>
          <p:nvSpPr>
            <p:cNvPr id="75" name="TextBox 74">
              <a:extLst>
                <a:ext uri="{FF2B5EF4-FFF2-40B4-BE49-F238E27FC236}">
                  <a16:creationId xmlns:a16="http://schemas.microsoft.com/office/drawing/2014/main" id="{8EA85ABA-91C1-6F80-C712-78A64C515D80}"/>
                </a:ext>
              </a:extLst>
            </p:cNvPr>
            <p:cNvSpPr txBox="1"/>
            <p:nvPr/>
          </p:nvSpPr>
          <p:spPr>
            <a:xfrm>
              <a:off x="4378310" y="1975647"/>
              <a:ext cx="1430174" cy="440786"/>
            </a:xfrm>
            <a:prstGeom prst="rect">
              <a:avLst/>
            </a:prstGeom>
            <a:noFill/>
          </p:spPr>
          <p:txBody>
            <a:bodyPr wrap="none" rtlCol="0">
              <a:spAutoFit/>
            </a:bodyPr>
            <a:lstStyle/>
            <a:p>
              <a:r>
                <a:rPr lang="en-IT" sz="1500" dirty="0">
                  <a:latin typeface="Chalkboard" panose="03050602040202020205" pitchFamily="66" charset="77"/>
                </a:rPr>
                <a:t>Force Field</a:t>
              </a:r>
            </a:p>
          </p:txBody>
        </p:sp>
      </p:grpSp>
      <p:grpSp>
        <p:nvGrpSpPr>
          <p:cNvPr id="76" name="Group 75">
            <a:extLst>
              <a:ext uri="{FF2B5EF4-FFF2-40B4-BE49-F238E27FC236}">
                <a16:creationId xmlns:a16="http://schemas.microsoft.com/office/drawing/2014/main" id="{8CF9BA17-A8D0-EE10-482D-98F00FC9AF8E}"/>
              </a:ext>
            </a:extLst>
          </p:cNvPr>
          <p:cNvGrpSpPr/>
          <p:nvPr/>
        </p:nvGrpSpPr>
        <p:grpSpPr>
          <a:xfrm>
            <a:off x="8010476" y="2369147"/>
            <a:ext cx="2992645" cy="2273380"/>
            <a:chOff x="2751356" y="4002138"/>
            <a:chExt cx="2992645" cy="2273380"/>
          </a:xfrm>
        </p:grpSpPr>
        <p:cxnSp>
          <p:nvCxnSpPr>
            <p:cNvPr id="78" name="Straight Arrow Connector 77">
              <a:extLst>
                <a:ext uri="{FF2B5EF4-FFF2-40B4-BE49-F238E27FC236}">
                  <a16:creationId xmlns:a16="http://schemas.microsoft.com/office/drawing/2014/main" id="{370BFBCC-60C4-8A2E-0BEC-D71E56A6F4AC}"/>
                </a:ext>
              </a:extLst>
            </p:cNvPr>
            <p:cNvCxnSpPr>
              <a:cxnSpLocks/>
              <a:stCxn id="97" idx="2"/>
            </p:cNvCxnSpPr>
            <p:nvPr/>
          </p:nvCxnSpPr>
          <p:spPr>
            <a:xfrm flipH="1">
              <a:off x="3337032" y="4813061"/>
              <a:ext cx="14063" cy="72946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D4E1CE29-C483-56BB-8CAB-76396E17833D}"/>
                </a:ext>
              </a:extLst>
            </p:cNvPr>
            <p:cNvGrpSpPr/>
            <p:nvPr/>
          </p:nvGrpSpPr>
          <p:grpSpPr>
            <a:xfrm>
              <a:off x="4443862" y="5542529"/>
              <a:ext cx="1300139" cy="701458"/>
              <a:chOff x="8601486" y="3736975"/>
              <a:chExt cx="1581116" cy="956763"/>
            </a:xfrm>
            <a:solidFill>
              <a:schemeClr val="bg1"/>
            </a:solidFill>
          </p:grpSpPr>
          <p:grpSp>
            <p:nvGrpSpPr>
              <p:cNvPr id="99" name="Group 98">
                <a:extLst>
                  <a:ext uri="{FF2B5EF4-FFF2-40B4-BE49-F238E27FC236}">
                    <a16:creationId xmlns:a16="http://schemas.microsoft.com/office/drawing/2014/main" id="{62595493-6A7C-9D08-3C4C-6D71FD30F602}"/>
                  </a:ext>
                </a:extLst>
              </p:cNvPr>
              <p:cNvGrpSpPr/>
              <p:nvPr/>
            </p:nvGrpSpPr>
            <p:grpSpPr>
              <a:xfrm>
                <a:off x="8601486" y="3736975"/>
                <a:ext cx="1581116" cy="956763"/>
                <a:chOff x="6087515" y="3615564"/>
                <a:chExt cx="1581116" cy="956763"/>
              </a:xfrm>
              <a:grpFill/>
            </p:grpSpPr>
            <p:sp>
              <p:nvSpPr>
                <p:cNvPr id="101" name="Rectangle 100">
                  <a:extLst>
                    <a:ext uri="{FF2B5EF4-FFF2-40B4-BE49-F238E27FC236}">
                      <a16:creationId xmlns:a16="http://schemas.microsoft.com/office/drawing/2014/main" id="{DB4C3837-642E-2B89-1D69-0C80555A22F1}"/>
                    </a:ext>
                  </a:extLst>
                </p:cNvPr>
                <p:cNvSpPr/>
                <p:nvPr/>
              </p:nvSpPr>
              <p:spPr>
                <a:xfrm>
                  <a:off x="6087515" y="3615564"/>
                  <a:ext cx="1581116" cy="956763"/>
                </a:xfrm>
                <a:prstGeom prst="rect">
                  <a:avLst/>
                </a:prstGeom>
                <a:grp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102" name="TextBox 101">
                  <a:extLst>
                    <a:ext uri="{FF2B5EF4-FFF2-40B4-BE49-F238E27FC236}">
                      <a16:creationId xmlns:a16="http://schemas.microsoft.com/office/drawing/2014/main" id="{FAA6057B-F823-DDEA-E3D2-4D6BD5878F3C}"/>
                    </a:ext>
                  </a:extLst>
                </p:cNvPr>
                <p:cNvSpPr txBox="1"/>
                <p:nvPr/>
              </p:nvSpPr>
              <p:spPr>
                <a:xfrm>
                  <a:off x="6104329" y="3616402"/>
                  <a:ext cx="1547488" cy="440785"/>
                </a:xfrm>
                <a:prstGeom prst="rect">
                  <a:avLst/>
                </a:prstGeom>
                <a:noFill/>
              </p:spPr>
              <p:txBody>
                <a:bodyPr wrap="square" rtlCol="0">
                  <a:spAutoFit/>
                </a:bodyPr>
                <a:lstStyle/>
                <a:p>
                  <a:r>
                    <a:rPr lang="en-US" sz="1500" dirty="0">
                      <a:latin typeface="Chalkboard" panose="03050602040202020205" pitchFamily="66" charset="77"/>
                    </a:rPr>
                    <a:t>distributions</a:t>
                  </a:r>
                  <a:endParaRPr lang="en-IT" sz="1500" dirty="0">
                    <a:latin typeface="Chalkboard" panose="03050602040202020205" pitchFamily="66" charset="77"/>
                  </a:endParaRPr>
                </a:p>
              </p:txBody>
            </p:sp>
          </p:gr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01EF624-CE3C-62EC-011C-B0F38C84117F}"/>
                      </a:ext>
                    </a:extLst>
                  </p:cNvPr>
                  <p:cNvSpPr txBox="1"/>
                  <p:nvPr/>
                </p:nvSpPr>
                <p:spPr>
                  <a:xfrm>
                    <a:off x="8727754" y="4099926"/>
                    <a:ext cx="1345264" cy="465362"/>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m:rPr>
                                  <m:sty m:val="p"/>
                                </m:rPr>
                                <a:rPr lang="en-US" sz="1500" b="0" i="0" dirty="0" smtClean="0">
                                  <a:latin typeface="Cambria Math" panose="02040503050406030204" pitchFamily="18" charset="0"/>
                                </a:rPr>
                                <m:t>P</m:t>
                              </m:r>
                              <m:r>
                                <a:rPr lang="en-US" sz="1500" b="1" i="0" dirty="0" smtClean="0">
                                  <a:latin typeface="Cambria Math" panose="02040503050406030204" pitchFamily="18" charset="0"/>
                                </a:rPr>
                                <m:t> (</m:t>
                              </m:r>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1" i="0" dirty="0" smtClean="0">
                              <a:latin typeface="Cambria Math" panose="02040503050406030204" pitchFamily="18" charset="0"/>
                            </a:rPr>
                            <m:t>)</m:t>
                          </m:r>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100" name="TextBox 99">
                    <a:extLst>
                      <a:ext uri="{FF2B5EF4-FFF2-40B4-BE49-F238E27FC236}">
                        <a16:creationId xmlns:a16="http://schemas.microsoft.com/office/drawing/2014/main" id="{601EF624-CE3C-62EC-011C-B0F38C84117F}"/>
                      </a:ext>
                    </a:extLst>
                  </p:cNvPr>
                  <p:cNvSpPr txBox="1">
                    <a:spLocks noRot="1" noChangeAspect="1" noMove="1" noResize="1" noEditPoints="1" noAdjustHandles="1" noChangeArrowheads="1" noChangeShapeType="1" noTextEdit="1"/>
                  </p:cNvSpPr>
                  <p:nvPr/>
                </p:nvSpPr>
                <p:spPr>
                  <a:xfrm>
                    <a:off x="8727754" y="4099926"/>
                    <a:ext cx="1345264" cy="465362"/>
                  </a:xfrm>
                  <a:prstGeom prst="rect">
                    <a:avLst/>
                  </a:prstGeom>
                  <a:blipFill>
                    <a:blip r:embed="rId7"/>
                    <a:stretch>
                      <a:fillRect b="-7143"/>
                    </a:stretch>
                  </a:blipFill>
                </p:spPr>
                <p:txBody>
                  <a:bodyPr/>
                  <a:lstStyle/>
                  <a:p>
                    <a:r>
                      <a:rPr lang="en-IT">
                        <a:noFill/>
                      </a:rPr>
                      <a:t> </a:t>
                    </a:r>
                  </a:p>
                </p:txBody>
              </p:sp>
            </mc:Fallback>
          </mc:AlternateContent>
        </p:grpSp>
        <p:grpSp>
          <p:nvGrpSpPr>
            <p:cNvPr id="81" name="Group 80">
              <a:extLst>
                <a:ext uri="{FF2B5EF4-FFF2-40B4-BE49-F238E27FC236}">
                  <a16:creationId xmlns:a16="http://schemas.microsoft.com/office/drawing/2014/main" id="{AB2C7100-FB70-6FC9-ED4F-3272B19A3051}"/>
                </a:ext>
              </a:extLst>
            </p:cNvPr>
            <p:cNvGrpSpPr/>
            <p:nvPr/>
          </p:nvGrpSpPr>
          <p:grpSpPr>
            <a:xfrm>
              <a:off x="2764757" y="4002138"/>
              <a:ext cx="1172675" cy="810923"/>
              <a:chOff x="6586055" y="3180021"/>
              <a:chExt cx="1426106" cy="1106069"/>
            </a:xfrm>
            <a:solidFill>
              <a:schemeClr val="bg1"/>
            </a:solidFill>
          </p:grpSpPr>
          <p:grpSp>
            <p:nvGrpSpPr>
              <p:cNvPr id="93" name="Group 92">
                <a:extLst>
                  <a:ext uri="{FF2B5EF4-FFF2-40B4-BE49-F238E27FC236}">
                    <a16:creationId xmlns:a16="http://schemas.microsoft.com/office/drawing/2014/main" id="{9AC4EE9F-F5A8-E648-B744-08B4493EC9A5}"/>
                  </a:ext>
                </a:extLst>
              </p:cNvPr>
              <p:cNvGrpSpPr/>
              <p:nvPr/>
            </p:nvGrpSpPr>
            <p:grpSpPr>
              <a:xfrm>
                <a:off x="6586055" y="3180021"/>
                <a:ext cx="1426106" cy="1106069"/>
                <a:chOff x="4072084" y="3058610"/>
                <a:chExt cx="1426106" cy="1106069"/>
              </a:xfrm>
              <a:grpFill/>
            </p:grpSpPr>
            <p:sp>
              <p:nvSpPr>
                <p:cNvPr id="97" name="Rectangle 96">
                  <a:extLst>
                    <a:ext uri="{FF2B5EF4-FFF2-40B4-BE49-F238E27FC236}">
                      <a16:creationId xmlns:a16="http://schemas.microsoft.com/office/drawing/2014/main" id="{F1B10596-ADFD-BEB0-0060-5305FACA410D}"/>
                    </a:ext>
                  </a:extLst>
                </p:cNvPr>
                <p:cNvSpPr/>
                <p:nvPr/>
              </p:nvSpPr>
              <p:spPr>
                <a:xfrm>
                  <a:off x="4072084" y="3058610"/>
                  <a:ext cx="1426106" cy="1106069"/>
                </a:xfrm>
                <a:prstGeom prst="rect">
                  <a:avLst/>
                </a:prstGeom>
                <a:grp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98" name="TextBox 97">
                  <a:extLst>
                    <a:ext uri="{FF2B5EF4-FFF2-40B4-BE49-F238E27FC236}">
                      <a16:creationId xmlns:a16="http://schemas.microsoft.com/office/drawing/2014/main" id="{2AEAA5D7-ABB0-6736-8760-AB599DA809D6}"/>
                    </a:ext>
                  </a:extLst>
                </p:cNvPr>
                <p:cNvSpPr txBox="1"/>
                <p:nvPr/>
              </p:nvSpPr>
              <p:spPr>
                <a:xfrm>
                  <a:off x="4209523" y="3071989"/>
                  <a:ext cx="1117026" cy="755633"/>
                </a:xfrm>
                <a:prstGeom prst="rect">
                  <a:avLst/>
                </a:prstGeom>
                <a:noFill/>
              </p:spPr>
              <p:txBody>
                <a:bodyPr wrap="none" rtlCol="0">
                  <a:spAutoFit/>
                </a:bodyPr>
                <a:lstStyle/>
                <a:p>
                  <a:r>
                    <a:rPr lang="en-IT" sz="1500" dirty="0">
                      <a:latin typeface="Chalkboard" panose="03050602040202020205" pitchFamily="66" charset="77"/>
                    </a:rPr>
                    <a:t>Forces</a:t>
                  </a:r>
                </a:p>
                <a:p>
                  <a:r>
                    <a:rPr lang="en-IT" sz="1500" dirty="0">
                      <a:latin typeface="Chalkboard" panose="03050602040202020205" pitchFamily="66" charset="77"/>
                    </a:rPr>
                    <a:t>energies</a:t>
                  </a:r>
                </a:p>
              </p:txBody>
            </p:sp>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1F9C554B-9E2E-B623-EEDD-7325C4D7DA80}"/>
                      </a:ext>
                    </a:extLst>
                  </p:cNvPr>
                  <p:cNvSpPr txBox="1"/>
                  <p:nvPr/>
                </p:nvSpPr>
                <p:spPr>
                  <a:xfrm>
                    <a:off x="6768428" y="3783465"/>
                    <a:ext cx="911944" cy="4653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𝐅</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96" name="TextBox 95">
                    <a:extLst>
                      <a:ext uri="{FF2B5EF4-FFF2-40B4-BE49-F238E27FC236}">
                        <a16:creationId xmlns:a16="http://schemas.microsoft.com/office/drawing/2014/main" id="{1F9C554B-9E2E-B623-EEDD-7325C4D7DA80}"/>
                      </a:ext>
                    </a:extLst>
                  </p:cNvPr>
                  <p:cNvSpPr txBox="1">
                    <a:spLocks noRot="1" noChangeAspect="1" noMove="1" noResize="1" noEditPoints="1" noAdjustHandles="1" noChangeArrowheads="1" noChangeShapeType="1" noTextEdit="1"/>
                  </p:cNvSpPr>
                  <p:nvPr/>
                </p:nvSpPr>
                <p:spPr>
                  <a:xfrm>
                    <a:off x="6768428" y="3783465"/>
                    <a:ext cx="911944" cy="465362"/>
                  </a:xfrm>
                  <a:prstGeom prst="rect">
                    <a:avLst/>
                  </a:prstGeom>
                  <a:blipFill>
                    <a:blip r:embed="rId8"/>
                    <a:stretch>
                      <a:fillRect b="-3571"/>
                    </a:stretch>
                  </a:blipFill>
                </p:spPr>
                <p:txBody>
                  <a:bodyPr/>
                  <a:lstStyle/>
                  <a:p>
                    <a:r>
                      <a:rPr lang="en-IT">
                        <a:noFill/>
                      </a:rPr>
                      <a:t> </a:t>
                    </a:r>
                  </a:p>
                </p:txBody>
              </p:sp>
            </mc:Fallback>
          </mc:AlternateContent>
        </p:grpSp>
        <p:grpSp>
          <p:nvGrpSpPr>
            <p:cNvPr id="82" name="Group 81">
              <a:extLst>
                <a:ext uri="{FF2B5EF4-FFF2-40B4-BE49-F238E27FC236}">
                  <a16:creationId xmlns:a16="http://schemas.microsoft.com/office/drawing/2014/main" id="{81749B29-28E9-EBE0-0F1A-8AA9150B5233}"/>
                </a:ext>
              </a:extLst>
            </p:cNvPr>
            <p:cNvGrpSpPr/>
            <p:nvPr/>
          </p:nvGrpSpPr>
          <p:grpSpPr>
            <a:xfrm>
              <a:off x="2751356" y="5521985"/>
              <a:ext cx="1511999" cy="753533"/>
              <a:chOff x="6678924" y="1982109"/>
              <a:chExt cx="1495606" cy="1027792"/>
            </a:xfrm>
          </p:grpSpPr>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0C55344D-C246-6B55-8665-47328294C9E4}"/>
                      </a:ext>
                    </a:extLst>
                  </p:cNvPr>
                  <p:cNvSpPr txBox="1"/>
                  <p:nvPr/>
                </p:nvSpPr>
                <p:spPr>
                  <a:xfrm>
                    <a:off x="6860658" y="2469662"/>
                    <a:ext cx="967075" cy="46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86" name="TextBox 85">
                    <a:extLst>
                      <a:ext uri="{FF2B5EF4-FFF2-40B4-BE49-F238E27FC236}">
                        <a16:creationId xmlns:a16="http://schemas.microsoft.com/office/drawing/2014/main" id="{0C55344D-C246-6B55-8665-47328294C9E4}"/>
                      </a:ext>
                    </a:extLst>
                  </p:cNvPr>
                  <p:cNvSpPr txBox="1">
                    <a:spLocks noRot="1" noChangeAspect="1" noMove="1" noResize="1" noEditPoints="1" noAdjustHandles="1" noChangeArrowheads="1" noChangeShapeType="1" noTextEdit="1"/>
                  </p:cNvSpPr>
                  <p:nvPr/>
                </p:nvSpPr>
                <p:spPr>
                  <a:xfrm>
                    <a:off x="6860658" y="2469662"/>
                    <a:ext cx="967075" cy="465363"/>
                  </a:xfrm>
                  <a:prstGeom prst="rect">
                    <a:avLst/>
                  </a:prstGeom>
                  <a:blipFill>
                    <a:blip r:embed="rId9"/>
                    <a:stretch>
                      <a:fillRect b="-3571"/>
                    </a:stretch>
                  </a:blipFill>
                </p:spPr>
                <p:txBody>
                  <a:bodyPr/>
                  <a:lstStyle/>
                  <a:p>
                    <a:r>
                      <a:rPr lang="en-IT">
                        <a:noFill/>
                      </a:rPr>
                      <a:t> </a:t>
                    </a:r>
                  </a:p>
                </p:txBody>
              </p:sp>
            </mc:Fallback>
          </mc:AlternateContent>
          <p:grpSp>
            <p:nvGrpSpPr>
              <p:cNvPr id="88" name="Group 87">
                <a:extLst>
                  <a:ext uri="{FF2B5EF4-FFF2-40B4-BE49-F238E27FC236}">
                    <a16:creationId xmlns:a16="http://schemas.microsoft.com/office/drawing/2014/main" id="{EC857BDE-A84B-D1D0-ADDC-A5314A529B75}"/>
                  </a:ext>
                </a:extLst>
              </p:cNvPr>
              <p:cNvGrpSpPr/>
              <p:nvPr/>
            </p:nvGrpSpPr>
            <p:grpSpPr>
              <a:xfrm>
                <a:off x="6678924" y="1982109"/>
                <a:ext cx="1495606" cy="1027792"/>
                <a:chOff x="4164953" y="1860698"/>
                <a:chExt cx="1495606" cy="1027792"/>
              </a:xfrm>
            </p:grpSpPr>
            <p:sp>
              <p:nvSpPr>
                <p:cNvPr id="91" name="Rectangle 90">
                  <a:extLst>
                    <a:ext uri="{FF2B5EF4-FFF2-40B4-BE49-F238E27FC236}">
                      <a16:creationId xmlns:a16="http://schemas.microsoft.com/office/drawing/2014/main" id="{7C59E4F0-10DF-B7CE-FF94-9DF3266A2D81}"/>
                    </a:ext>
                  </a:extLst>
                </p:cNvPr>
                <p:cNvSpPr/>
                <p:nvPr/>
              </p:nvSpPr>
              <p:spPr>
                <a:xfrm>
                  <a:off x="4168136" y="1860698"/>
                  <a:ext cx="1380212" cy="1027792"/>
                </a:xfrm>
                <a:prstGeom prst="rect">
                  <a:avLst/>
                </a:prstGeom>
                <a:no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92" name="TextBox 91">
                  <a:extLst>
                    <a:ext uri="{FF2B5EF4-FFF2-40B4-BE49-F238E27FC236}">
                      <a16:creationId xmlns:a16="http://schemas.microsoft.com/office/drawing/2014/main" id="{99FEAB77-24C4-C659-5A87-642C85B01664}"/>
                    </a:ext>
                  </a:extLst>
                </p:cNvPr>
                <p:cNvSpPr txBox="1"/>
                <p:nvPr/>
              </p:nvSpPr>
              <p:spPr>
                <a:xfrm>
                  <a:off x="4164953" y="1933191"/>
                  <a:ext cx="1495606" cy="440785"/>
                </a:xfrm>
                <a:prstGeom prst="rect">
                  <a:avLst/>
                </a:prstGeom>
                <a:noFill/>
              </p:spPr>
              <p:txBody>
                <a:bodyPr wrap="none" rtlCol="0">
                  <a:spAutoFit/>
                </a:bodyPr>
                <a:lstStyle/>
                <a:p>
                  <a:r>
                    <a:rPr lang="en-IT" sz="1500" dirty="0">
                      <a:latin typeface="Chalkboard" panose="03050602040202020205" pitchFamily="66" charset="77"/>
                    </a:rPr>
                    <a:t>trajectories</a:t>
                  </a:r>
                </a:p>
              </p:txBody>
            </p:sp>
          </p:grpSp>
        </p:grpSp>
        <p:sp>
          <p:nvSpPr>
            <p:cNvPr id="84" name="Rectangle 83">
              <a:extLst>
                <a:ext uri="{FF2B5EF4-FFF2-40B4-BE49-F238E27FC236}">
                  <a16:creationId xmlns:a16="http://schemas.microsoft.com/office/drawing/2014/main" id="{77C5EA4F-401C-1AC3-39E6-23F3CD15EE4F}"/>
                </a:ext>
              </a:extLst>
            </p:cNvPr>
            <p:cNvSpPr/>
            <p:nvPr/>
          </p:nvSpPr>
          <p:spPr>
            <a:xfrm rot="5400000">
              <a:off x="3213318" y="4465092"/>
              <a:ext cx="312656" cy="1210926"/>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IT" sz="1500" dirty="0">
                  <a:solidFill>
                    <a:schemeClr val="accent1">
                      <a:lumMod val="75000"/>
                    </a:schemeClr>
                  </a:solidFill>
                  <a:latin typeface="Chalkboard" panose="03050602040202020205" pitchFamily="66" charset="77"/>
                </a:rPr>
                <a:t>simulation</a:t>
              </a:r>
            </a:p>
          </p:txBody>
        </p:sp>
        <p:cxnSp>
          <p:nvCxnSpPr>
            <p:cNvPr id="85" name="Straight Arrow Connector 84">
              <a:extLst>
                <a:ext uri="{FF2B5EF4-FFF2-40B4-BE49-F238E27FC236}">
                  <a16:creationId xmlns:a16="http://schemas.microsoft.com/office/drawing/2014/main" id="{B685189C-2953-1379-BFB4-4508DDCB44A6}"/>
                </a:ext>
              </a:extLst>
            </p:cNvPr>
            <p:cNvCxnSpPr>
              <a:cxnSpLocks/>
              <a:stCxn id="91" idx="3"/>
              <a:endCxn id="101" idx="1"/>
            </p:cNvCxnSpPr>
            <p:nvPr/>
          </p:nvCxnSpPr>
          <p:spPr>
            <a:xfrm flipV="1">
              <a:off x="4149914" y="5893258"/>
              <a:ext cx="293948" cy="549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60DA99A0-520F-E162-1E6D-CAE9409045D3}"/>
              </a:ext>
            </a:extLst>
          </p:cNvPr>
          <p:cNvGrpSpPr/>
          <p:nvPr/>
        </p:nvGrpSpPr>
        <p:grpSpPr>
          <a:xfrm>
            <a:off x="9147385" y="1253562"/>
            <a:ext cx="2506862" cy="1270563"/>
            <a:chOff x="4555577" y="3107760"/>
            <a:chExt cx="2506862" cy="1270563"/>
          </a:xfrm>
        </p:grpSpPr>
        <p:grpSp>
          <p:nvGrpSpPr>
            <p:cNvPr id="104" name="Group 103">
              <a:extLst>
                <a:ext uri="{FF2B5EF4-FFF2-40B4-BE49-F238E27FC236}">
                  <a16:creationId xmlns:a16="http://schemas.microsoft.com/office/drawing/2014/main" id="{C2220F60-75FA-216B-D19B-E875EE3F4A7A}"/>
                </a:ext>
              </a:extLst>
            </p:cNvPr>
            <p:cNvGrpSpPr/>
            <p:nvPr/>
          </p:nvGrpSpPr>
          <p:grpSpPr>
            <a:xfrm>
              <a:off x="5649956" y="3107760"/>
              <a:ext cx="1412483" cy="1270563"/>
              <a:chOff x="2899850" y="2119959"/>
              <a:chExt cx="1717739" cy="1733001"/>
            </a:xfrm>
            <a:solidFill>
              <a:schemeClr val="bg1"/>
            </a:solidFill>
          </p:grpSpPr>
          <p:sp>
            <p:nvSpPr>
              <p:cNvPr id="111" name="Rectangle 110">
                <a:extLst>
                  <a:ext uri="{FF2B5EF4-FFF2-40B4-BE49-F238E27FC236}">
                    <a16:creationId xmlns:a16="http://schemas.microsoft.com/office/drawing/2014/main" id="{08BBBB0F-79F4-0CDD-4842-1EF4F6896804}"/>
                  </a:ext>
                </a:extLst>
              </p:cNvPr>
              <p:cNvSpPr/>
              <p:nvPr/>
            </p:nvSpPr>
            <p:spPr>
              <a:xfrm>
                <a:off x="2899850" y="2119959"/>
                <a:ext cx="1717739" cy="1733001"/>
              </a:xfrm>
              <a:prstGeom prst="rect">
                <a:avLst/>
              </a:prstGeom>
              <a:grp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112" name="TextBox 111">
                <a:extLst>
                  <a:ext uri="{FF2B5EF4-FFF2-40B4-BE49-F238E27FC236}">
                    <a16:creationId xmlns:a16="http://schemas.microsoft.com/office/drawing/2014/main" id="{F2E70CDB-6F1B-29C9-DAC8-C3C40A99F889}"/>
                  </a:ext>
                </a:extLst>
              </p:cNvPr>
              <p:cNvSpPr txBox="1"/>
              <p:nvPr/>
            </p:nvSpPr>
            <p:spPr>
              <a:xfrm>
                <a:off x="2977048" y="2256249"/>
                <a:ext cx="1518844" cy="1385327"/>
              </a:xfrm>
              <a:prstGeom prst="rect">
                <a:avLst/>
              </a:prstGeom>
              <a:grpFill/>
            </p:spPr>
            <p:txBody>
              <a:bodyPr wrap="square" rtlCol="0">
                <a:spAutoFit/>
              </a:bodyPr>
              <a:lstStyle/>
              <a:p>
                <a:r>
                  <a:rPr lang="en-IT" sz="1500" dirty="0">
                    <a:latin typeface="Chalkboard" panose="03050602040202020205" pitchFamily="66" charset="77"/>
                  </a:rPr>
                  <a:t>Higher level theory trajectories and Forces </a:t>
                </a:r>
              </a:p>
            </p:txBody>
          </p:sp>
        </p:grpSp>
        <p:cxnSp>
          <p:nvCxnSpPr>
            <p:cNvPr id="108" name="Straight Arrow Connector 107">
              <a:extLst>
                <a:ext uri="{FF2B5EF4-FFF2-40B4-BE49-F238E27FC236}">
                  <a16:creationId xmlns:a16="http://schemas.microsoft.com/office/drawing/2014/main" id="{0895EC17-52B5-3E25-E7FD-BDBE9B726C6F}"/>
                </a:ext>
              </a:extLst>
            </p:cNvPr>
            <p:cNvCxnSpPr>
              <a:cxnSpLocks/>
              <a:endCxn id="111" idx="1"/>
            </p:cNvCxnSpPr>
            <p:nvPr/>
          </p:nvCxnSpPr>
          <p:spPr>
            <a:xfrm>
              <a:off x="4555577" y="3480270"/>
              <a:ext cx="1094379" cy="262772"/>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9" name="Rectangle 118">
            <a:extLst>
              <a:ext uri="{FF2B5EF4-FFF2-40B4-BE49-F238E27FC236}">
                <a16:creationId xmlns:a16="http://schemas.microsoft.com/office/drawing/2014/main" id="{48DD6799-5793-7485-4B76-6D824A0F9F30}"/>
              </a:ext>
            </a:extLst>
          </p:cNvPr>
          <p:cNvSpPr/>
          <p:nvPr/>
        </p:nvSpPr>
        <p:spPr>
          <a:xfrm>
            <a:off x="9542440" y="1028658"/>
            <a:ext cx="353434" cy="174005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IT" sz="1500" dirty="0">
                <a:solidFill>
                  <a:schemeClr val="accent1">
                    <a:lumMod val="75000"/>
                  </a:schemeClr>
                </a:solidFill>
              </a:rPr>
              <a:t>training</a:t>
            </a:r>
          </a:p>
        </p:txBody>
      </p:sp>
      <p:cxnSp>
        <p:nvCxnSpPr>
          <p:cNvPr id="131" name="Straight Arrow Connector 130">
            <a:extLst>
              <a:ext uri="{FF2B5EF4-FFF2-40B4-BE49-F238E27FC236}">
                <a16:creationId xmlns:a16="http://schemas.microsoft.com/office/drawing/2014/main" id="{667DBB9C-909F-74C0-E514-9E1B2EDF0157}"/>
              </a:ext>
            </a:extLst>
          </p:cNvPr>
          <p:cNvCxnSpPr>
            <a:cxnSpLocks/>
            <a:stCxn id="102" idx="0"/>
          </p:cNvCxnSpPr>
          <p:nvPr/>
        </p:nvCxnSpPr>
        <p:spPr>
          <a:xfrm flipH="1" flipV="1">
            <a:off x="9806811" y="2807630"/>
            <a:ext cx="546241" cy="1102522"/>
          </a:xfrm>
          <a:prstGeom prst="straightConnector1">
            <a:avLst/>
          </a:prstGeom>
          <a:ln w="158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0CC643E2-1B46-7671-42D9-D7FB25A252B4}"/>
              </a:ext>
            </a:extLst>
          </p:cNvPr>
          <p:cNvCxnSpPr>
            <a:cxnSpLocks/>
            <a:endCxn id="98" idx="0"/>
          </p:cNvCxnSpPr>
          <p:nvPr/>
        </p:nvCxnSpPr>
        <p:spPr>
          <a:xfrm>
            <a:off x="8573320" y="2170795"/>
            <a:ext cx="22833" cy="20816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52" name="Come nel caso dei liquidi monoatomici semplici, il PMF è piú strutturato del vero potenziale inter-amminoacido, ma comunque anche v(r) mantiene la struttura a doppia buca">
            <a:extLst>
              <a:ext uri="{FF2B5EF4-FFF2-40B4-BE49-F238E27FC236}">
                <a16:creationId xmlns:a16="http://schemas.microsoft.com/office/drawing/2014/main" id="{DEA603DC-074F-5315-16A8-C68E957F1B41}"/>
              </a:ext>
            </a:extLst>
          </p:cNvPr>
          <p:cNvSpPr/>
          <p:nvPr/>
        </p:nvSpPr>
        <p:spPr>
          <a:xfrm>
            <a:off x="7799104" y="367146"/>
            <a:ext cx="4219244" cy="3795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r>
              <a:rPr lang="en-IT" sz="1800" b="1" dirty="0">
                <a:solidFill>
                  <a:srgbClr val="0070C0"/>
                </a:solidFill>
                <a:latin typeface="Chalkboard" panose="03050602040202020205" pitchFamily="66" charset="77"/>
              </a:rPr>
              <a:t>Machine Learning CG potentials</a:t>
            </a:r>
          </a:p>
        </p:txBody>
      </p:sp>
      <p:grpSp>
        <p:nvGrpSpPr>
          <p:cNvPr id="21" name="Group 20">
            <a:extLst>
              <a:ext uri="{FF2B5EF4-FFF2-40B4-BE49-F238E27FC236}">
                <a16:creationId xmlns:a16="http://schemas.microsoft.com/office/drawing/2014/main" id="{63FE5D25-CD6E-186F-3D40-6956A4C841BF}"/>
              </a:ext>
            </a:extLst>
          </p:cNvPr>
          <p:cNvGrpSpPr/>
          <p:nvPr/>
        </p:nvGrpSpPr>
        <p:grpSpPr>
          <a:xfrm>
            <a:off x="777113" y="4157436"/>
            <a:ext cx="1264241" cy="1138649"/>
            <a:chOff x="4187327" y="1875818"/>
            <a:chExt cx="1621157" cy="1553077"/>
          </a:xfrm>
        </p:grpSpPr>
        <p:sp>
          <p:nvSpPr>
            <p:cNvPr id="22" name="Rectangle 21">
              <a:extLst>
                <a:ext uri="{FF2B5EF4-FFF2-40B4-BE49-F238E27FC236}">
                  <a16:creationId xmlns:a16="http://schemas.microsoft.com/office/drawing/2014/main" id="{A39AE7BE-8B30-4FBF-B034-70D088D46AE4}"/>
                </a:ext>
              </a:extLst>
            </p:cNvPr>
            <p:cNvSpPr/>
            <p:nvPr/>
          </p:nvSpPr>
          <p:spPr>
            <a:xfrm>
              <a:off x="4187327" y="1875818"/>
              <a:ext cx="1500905" cy="1553077"/>
            </a:xfrm>
            <a:prstGeom prst="rect">
              <a:avLst/>
            </a:prstGeom>
            <a:no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4891594-D613-FD0B-D61E-905251EB3655}"/>
                    </a:ext>
                  </a:extLst>
                </p:cNvPr>
                <p:cNvSpPr txBox="1"/>
                <p:nvPr/>
              </p:nvSpPr>
              <p:spPr>
                <a:xfrm>
                  <a:off x="4389531" y="2444407"/>
                  <a:ext cx="1214999" cy="465363"/>
                </a:xfrm>
                <a:prstGeom prst="rect">
                  <a:avLst/>
                </a:prstGeom>
                <a:noFill/>
              </p:spPr>
              <p:txBody>
                <a:bodyPr wrap="none" rtlCol="0">
                  <a:spAutoFit/>
                </a:bodyPr>
                <a:lstStyle/>
                <a:p>
                  <a:r>
                    <a:rPr lang="en-US" sz="1500" b="0" dirty="0"/>
                    <a:t>E</a:t>
                  </a:r>
                  <a14:m>
                    <m:oMath xmlns:m="http://schemas.openxmlformats.org/officeDocument/2006/math">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oMath>
                  </a14:m>
                  <a:endParaRPr lang="en-IT" sz="1500" dirty="0">
                    <a:latin typeface="Chalkboard" panose="03050602040202020205" pitchFamily="66" charset="77"/>
                  </a:endParaRPr>
                </a:p>
              </p:txBody>
            </p:sp>
          </mc:Choice>
          <mc:Fallback xmlns="">
            <p:sp>
              <p:nvSpPr>
                <p:cNvPr id="74" name="TextBox 73">
                  <a:extLst>
                    <a:ext uri="{FF2B5EF4-FFF2-40B4-BE49-F238E27FC236}">
                      <a16:creationId xmlns:a16="http://schemas.microsoft.com/office/drawing/2014/main" id="{78162EFA-0C18-7E2E-8D96-67481F1964BF}"/>
                    </a:ext>
                  </a:extLst>
                </p:cNvPr>
                <p:cNvSpPr txBox="1">
                  <a:spLocks noRot="1" noChangeAspect="1" noMove="1" noResize="1" noEditPoints="1" noAdjustHandles="1" noChangeArrowheads="1" noChangeShapeType="1" noTextEdit="1"/>
                </p:cNvSpPr>
                <p:nvPr/>
              </p:nvSpPr>
              <p:spPr>
                <a:xfrm>
                  <a:off x="4389531" y="2444407"/>
                  <a:ext cx="1214999" cy="465363"/>
                </a:xfrm>
                <a:prstGeom prst="rect">
                  <a:avLst/>
                </a:prstGeom>
                <a:blipFill>
                  <a:blip r:embed="rId11"/>
                  <a:stretch>
                    <a:fillRect l="-2667" t="-3571" b="-14286"/>
                  </a:stretch>
                </a:blipFill>
              </p:spPr>
              <p:txBody>
                <a:bodyPr/>
                <a:lstStyle/>
                <a:p>
                  <a:r>
                    <a:rPr lang="en-IT">
                      <a:noFill/>
                    </a:rPr>
                    <a:t> </a:t>
                  </a:r>
                </a:p>
              </p:txBody>
            </p:sp>
          </mc:Fallback>
        </mc:AlternateContent>
        <p:sp>
          <p:nvSpPr>
            <p:cNvPr id="25" name="TextBox 24">
              <a:extLst>
                <a:ext uri="{FF2B5EF4-FFF2-40B4-BE49-F238E27FC236}">
                  <a16:creationId xmlns:a16="http://schemas.microsoft.com/office/drawing/2014/main" id="{C4CEA92A-195F-C19A-39F2-D7FE84933254}"/>
                </a:ext>
              </a:extLst>
            </p:cNvPr>
            <p:cNvSpPr txBox="1"/>
            <p:nvPr/>
          </p:nvSpPr>
          <p:spPr>
            <a:xfrm>
              <a:off x="4378310" y="1975647"/>
              <a:ext cx="1430174" cy="440786"/>
            </a:xfrm>
            <a:prstGeom prst="rect">
              <a:avLst/>
            </a:prstGeom>
            <a:noFill/>
          </p:spPr>
          <p:txBody>
            <a:bodyPr wrap="none" rtlCol="0">
              <a:spAutoFit/>
            </a:bodyPr>
            <a:lstStyle/>
            <a:p>
              <a:r>
                <a:rPr lang="en-IT" sz="1500" dirty="0">
                  <a:latin typeface="Chalkboard" panose="03050602040202020205" pitchFamily="66" charset="77"/>
                </a:rPr>
                <a:t>Force Field</a:t>
              </a:r>
            </a:p>
          </p:txBody>
        </p:sp>
      </p:grpSp>
      <p:grpSp>
        <p:nvGrpSpPr>
          <p:cNvPr id="26" name="Group 25">
            <a:extLst>
              <a:ext uri="{FF2B5EF4-FFF2-40B4-BE49-F238E27FC236}">
                <a16:creationId xmlns:a16="http://schemas.microsoft.com/office/drawing/2014/main" id="{A8C49F9D-18E8-6A19-1366-CDD78275370A}"/>
              </a:ext>
            </a:extLst>
          </p:cNvPr>
          <p:cNvGrpSpPr/>
          <p:nvPr/>
        </p:nvGrpSpPr>
        <p:grpSpPr>
          <a:xfrm>
            <a:off x="674941" y="5241391"/>
            <a:ext cx="3213089" cy="1178906"/>
            <a:chOff x="2627650" y="3876976"/>
            <a:chExt cx="3213089" cy="1135924"/>
          </a:xfrm>
        </p:grpSpPr>
        <p:cxnSp>
          <p:nvCxnSpPr>
            <p:cNvPr id="27" name="Straight Arrow Connector 26">
              <a:extLst>
                <a:ext uri="{FF2B5EF4-FFF2-40B4-BE49-F238E27FC236}">
                  <a16:creationId xmlns:a16="http://schemas.microsoft.com/office/drawing/2014/main" id="{680B8BD6-4DF1-C62C-F1C9-D05436CC2130}"/>
                </a:ext>
              </a:extLst>
            </p:cNvPr>
            <p:cNvCxnSpPr>
              <a:cxnSpLocks/>
            </p:cNvCxnSpPr>
            <p:nvPr/>
          </p:nvCxnSpPr>
          <p:spPr>
            <a:xfrm>
              <a:off x="3298432" y="3876976"/>
              <a:ext cx="0" cy="51969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7465620-46F6-90CF-613F-6A07E0CFBCE9}"/>
                </a:ext>
              </a:extLst>
            </p:cNvPr>
            <p:cNvGrpSpPr/>
            <p:nvPr/>
          </p:nvGrpSpPr>
          <p:grpSpPr>
            <a:xfrm>
              <a:off x="4540600" y="4278058"/>
              <a:ext cx="1300139" cy="701458"/>
              <a:chOff x="8719128" y="2012276"/>
              <a:chExt cx="1581116" cy="956763"/>
            </a:xfrm>
            <a:solidFill>
              <a:schemeClr val="bg1"/>
            </a:solidFill>
          </p:grpSpPr>
          <p:grpSp>
            <p:nvGrpSpPr>
              <p:cNvPr id="36" name="Group 35">
                <a:extLst>
                  <a:ext uri="{FF2B5EF4-FFF2-40B4-BE49-F238E27FC236}">
                    <a16:creationId xmlns:a16="http://schemas.microsoft.com/office/drawing/2014/main" id="{330421D5-21F7-F111-11E2-5B30B86CB5EA}"/>
                  </a:ext>
                </a:extLst>
              </p:cNvPr>
              <p:cNvGrpSpPr/>
              <p:nvPr/>
            </p:nvGrpSpPr>
            <p:grpSpPr>
              <a:xfrm>
                <a:off x="8719128" y="2012276"/>
                <a:ext cx="1581116" cy="956763"/>
                <a:chOff x="6205157" y="1890865"/>
                <a:chExt cx="1581116" cy="956763"/>
              </a:xfrm>
              <a:grpFill/>
            </p:grpSpPr>
            <p:sp>
              <p:nvSpPr>
                <p:cNvPr id="38" name="Rectangle 37">
                  <a:extLst>
                    <a:ext uri="{FF2B5EF4-FFF2-40B4-BE49-F238E27FC236}">
                      <a16:creationId xmlns:a16="http://schemas.microsoft.com/office/drawing/2014/main" id="{B5BA354E-AAD0-269B-E3EE-858A593BE8C5}"/>
                    </a:ext>
                  </a:extLst>
                </p:cNvPr>
                <p:cNvSpPr/>
                <p:nvPr/>
              </p:nvSpPr>
              <p:spPr>
                <a:xfrm>
                  <a:off x="6205157" y="1890865"/>
                  <a:ext cx="1581116" cy="956763"/>
                </a:xfrm>
                <a:prstGeom prst="rect">
                  <a:avLst/>
                </a:prstGeom>
                <a:grp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39" name="TextBox 38">
                  <a:extLst>
                    <a:ext uri="{FF2B5EF4-FFF2-40B4-BE49-F238E27FC236}">
                      <a16:creationId xmlns:a16="http://schemas.microsoft.com/office/drawing/2014/main" id="{207D219C-DD43-B072-95BE-46AFC5641D0A}"/>
                    </a:ext>
                  </a:extLst>
                </p:cNvPr>
                <p:cNvSpPr txBox="1"/>
                <p:nvPr/>
              </p:nvSpPr>
              <p:spPr>
                <a:xfrm>
                  <a:off x="6221973" y="1891701"/>
                  <a:ext cx="1547488" cy="440785"/>
                </a:xfrm>
                <a:prstGeom prst="rect">
                  <a:avLst/>
                </a:prstGeom>
                <a:noFill/>
              </p:spPr>
              <p:txBody>
                <a:bodyPr wrap="square" rtlCol="0">
                  <a:spAutoFit/>
                </a:bodyPr>
                <a:lstStyle/>
                <a:p>
                  <a:r>
                    <a:rPr lang="en-US" sz="1500" dirty="0">
                      <a:latin typeface="Chalkboard" panose="03050602040202020205" pitchFamily="66" charset="77"/>
                    </a:rPr>
                    <a:t>distributions</a:t>
                  </a:r>
                  <a:endParaRPr lang="en-IT" sz="1500" dirty="0">
                    <a:latin typeface="Chalkboard" panose="03050602040202020205" pitchFamily="66" charset="77"/>
                  </a:endParaRPr>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B8258B7-5D2E-4E70-A5D6-707950371553}"/>
                      </a:ext>
                    </a:extLst>
                  </p:cNvPr>
                  <p:cNvSpPr txBox="1"/>
                  <p:nvPr/>
                </p:nvSpPr>
                <p:spPr>
                  <a:xfrm>
                    <a:off x="8800226" y="2424107"/>
                    <a:ext cx="1345264" cy="465364"/>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m:rPr>
                                  <m:sty m:val="p"/>
                                </m:rPr>
                                <a:rPr lang="en-US" sz="1500" b="0" i="0" dirty="0" smtClean="0">
                                  <a:latin typeface="Cambria Math" panose="02040503050406030204" pitchFamily="18" charset="0"/>
                                </a:rPr>
                                <m:t>P</m:t>
                              </m:r>
                              <m:r>
                                <a:rPr lang="en-US" sz="1500" b="1" i="0" dirty="0" smtClean="0">
                                  <a:latin typeface="Cambria Math" panose="02040503050406030204" pitchFamily="18" charset="0"/>
                                </a:rPr>
                                <m:t> (</m:t>
                              </m:r>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1" i="0" dirty="0" smtClean="0">
                              <a:latin typeface="Cambria Math" panose="02040503050406030204" pitchFamily="18" charset="0"/>
                            </a:rPr>
                            <m:t>)</m:t>
                          </m:r>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37" name="TextBox 36">
                    <a:extLst>
                      <a:ext uri="{FF2B5EF4-FFF2-40B4-BE49-F238E27FC236}">
                        <a16:creationId xmlns:a16="http://schemas.microsoft.com/office/drawing/2014/main" id="{EB8258B7-5D2E-4E70-A5D6-707950371553}"/>
                      </a:ext>
                    </a:extLst>
                  </p:cNvPr>
                  <p:cNvSpPr txBox="1">
                    <a:spLocks noRot="1" noChangeAspect="1" noMove="1" noResize="1" noEditPoints="1" noAdjustHandles="1" noChangeArrowheads="1" noChangeShapeType="1" noTextEdit="1"/>
                  </p:cNvSpPr>
                  <p:nvPr/>
                </p:nvSpPr>
                <p:spPr>
                  <a:xfrm>
                    <a:off x="8800226" y="2424107"/>
                    <a:ext cx="1345264" cy="465364"/>
                  </a:xfrm>
                  <a:prstGeom prst="rect">
                    <a:avLst/>
                  </a:prstGeom>
                  <a:blipFill>
                    <a:blip r:embed="rId12"/>
                    <a:stretch>
                      <a:fillRect/>
                    </a:stretch>
                  </a:blipFill>
                </p:spPr>
                <p:txBody>
                  <a:bodyPr/>
                  <a:lstStyle/>
                  <a:p>
                    <a:r>
                      <a:rPr lang="en-IT">
                        <a:noFill/>
                      </a:rPr>
                      <a:t> </a:t>
                    </a:r>
                  </a:p>
                </p:txBody>
              </p:sp>
            </mc:Fallback>
          </mc:AlternateContent>
        </p:grpSp>
        <p:grpSp>
          <p:nvGrpSpPr>
            <p:cNvPr id="29" name="Group 28">
              <a:extLst>
                <a:ext uri="{FF2B5EF4-FFF2-40B4-BE49-F238E27FC236}">
                  <a16:creationId xmlns:a16="http://schemas.microsoft.com/office/drawing/2014/main" id="{28034254-11E2-558D-129F-5959BF4D52A4}"/>
                </a:ext>
              </a:extLst>
            </p:cNvPr>
            <p:cNvGrpSpPr/>
            <p:nvPr/>
          </p:nvGrpSpPr>
          <p:grpSpPr>
            <a:xfrm>
              <a:off x="2627650" y="4259373"/>
              <a:ext cx="1558214" cy="753527"/>
              <a:chOff x="6556559" y="259946"/>
              <a:chExt cx="1541320" cy="1027792"/>
            </a:xfrm>
          </p:grpSpPr>
          <p:grpSp>
            <p:nvGrpSpPr>
              <p:cNvPr id="33" name="Group 32">
                <a:extLst>
                  <a:ext uri="{FF2B5EF4-FFF2-40B4-BE49-F238E27FC236}">
                    <a16:creationId xmlns:a16="http://schemas.microsoft.com/office/drawing/2014/main" id="{5FCEF5FF-00C1-9DD5-DBF0-E2468A7D673E}"/>
                  </a:ext>
                </a:extLst>
              </p:cNvPr>
              <p:cNvGrpSpPr/>
              <p:nvPr/>
            </p:nvGrpSpPr>
            <p:grpSpPr>
              <a:xfrm>
                <a:off x="6556559" y="259946"/>
                <a:ext cx="1541320" cy="1027792"/>
                <a:chOff x="4042588" y="138535"/>
                <a:chExt cx="1541320" cy="1027792"/>
              </a:xfrm>
            </p:grpSpPr>
            <p:sp>
              <p:nvSpPr>
                <p:cNvPr id="34" name="Rectangle 33">
                  <a:extLst>
                    <a:ext uri="{FF2B5EF4-FFF2-40B4-BE49-F238E27FC236}">
                      <a16:creationId xmlns:a16="http://schemas.microsoft.com/office/drawing/2014/main" id="{6B5D6E7F-A73E-D0E5-EA6B-7C68CBC9BF4A}"/>
                    </a:ext>
                  </a:extLst>
                </p:cNvPr>
                <p:cNvSpPr/>
                <p:nvPr/>
              </p:nvSpPr>
              <p:spPr>
                <a:xfrm>
                  <a:off x="4042588" y="138535"/>
                  <a:ext cx="1380212" cy="1027792"/>
                </a:xfrm>
                <a:prstGeom prst="rect">
                  <a:avLst/>
                </a:prstGeom>
                <a:solidFill>
                  <a:schemeClr val="bg1"/>
                </a:solid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35" name="TextBox 34">
                  <a:extLst>
                    <a:ext uri="{FF2B5EF4-FFF2-40B4-BE49-F238E27FC236}">
                      <a16:creationId xmlns:a16="http://schemas.microsoft.com/office/drawing/2014/main" id="{E4C1837C-EC30-A3BB-4205-8BEE08B5E034}"/>
                    </a:ext>
                  </a:extLst>
                </p:cNvPr>
                <p:cNvSpPr txBox="1"/>
                <p:nvPr/>
              </p:nvSpPr>
              <p:spPr>
                <a:xfrm>
                  <a:off x="4088302" y="231026"/>
                  <a:ext cx="1495606" cy="440787"/>
                </a:xfrm>
                <a:prstGeom prst="rect">
                  <a:avLst/>
                </a:prstGeom>
                <a:noFill/>
              </p:spPr>
              <p:txBody>
                <a:bodyPr wrap="none" rtlCol="0">
                  <a:spAutoFit/>
                </a:bodyPr>
                <a:lstStyle/>
                <a:p>
                  <a:r>
                    <a:rPr lang="en-IT" sz="1500" dirty="0">
                      <a:latin typeface="Chalkboard" panose="03050602040202020205" pitchFamily="66" charset="77"/>
                    </a:rPr>
                    <a:t>trajectories</a:t>
                  </a:r>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4EE7003-BEF2-007E-38BE-F7BC6B0F1884}"/>
                      </a:ext>
                    </a:extLst>
                  </p:cNvPr>
                  <p:cNvSpPr txBox="1"/>
                  <p:nvPr/>
                </p:nvSpPr>
                <p:spPr>
                  <a:xfrm>
                    <a:off x="6696138" y="731653"/>
                    <a:ext cx="967075" cy="4653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32" name="TextBox 31">
                    <a:extLst>
                      <a:ext uri="{FF2B5EF4-FFF2-40B4-BE49-F238E27FC236}">
                        <a16:creationId xmlns:a16="http://schemas.microsoft.com/office/drawing/2014/main" id="{94EE7003-BEF2-007E-38BE-F7BC6B0F1884}"/>
                      </a:ext>
                    </a:extLst>
                  </p:cNvPr>
                  <p:cNvSpPr txBox="1">
                    <a:spLocks noRot="1" noChangeAspect="1" noMove="1" noResize="1" noEditPoints="1" noAdjustHandles="1" noChangeArrowheads="1" noChangeShapeType="1" noTextEdit="1"/>
                  </p:cNvSpPr>
                  <p:nvPr/>
                </p:nvSpPr>
                <p:spPr>
                  <a:xfrm>
                    <a:off x="6696138" y="731653"/>
                    <a:ext cx="967075" cy="465365"/>
                  </a:xfrm>
                  <a:prstGeom prst="rect">
                    <a:avLst/>
                  </a:prstGeom>
                  <a:blipFill>
                    <a:blip r:embed="rId13"/>
                    <a:stretch>
                      <a:fillRect b="-3448"/>
                    </a:stretch>
                  </a:blipFill>
                </p:spPr>
                <p:txBody>
                  <a:bodyPr/>
                  <a:lstStyle/>
                  <a:p>
                    <a:r>
                      <a:rPr lang="en-IT">
                        <a:noFill/>
                      </a:rPr>
                      <a:t> </a:t>
                    </a:r>
                  </a:p>
                </p:txBody>
              </p:sp>
            </mc:Fallback>
          </mc:AlternateContent>
        </p:grpSp>
        <p:cxnSp>
          <p:nvCxnSpPr>
            <p:cNvPr id="31" name="Straight Arrow Connector 30">
              <a:extLst>
                <a:ext uri="{FF2B5EF4-FFF2-40B4-BE49-F238E27FC236}">
                  <a16:creationId xmlns:a16="http://schemas.microsoft.com/office/drawing/2014/main" id="{1A80DB1E-7390-1D2F-F6B4-8FE43C2D582F}"/>
                </a:ext>
              </a:extLst>
            </p:cNvPr>
            <p:cNvCxnSpPr>
              <a:cxnSpLocks/>
              <a:stCxn id="34" idx="3"/>
              <a:endCxn id="38" idx="1"/>
            </p:cNvCxnSpPr>
            <p:nvPr/>
          </p:nvCxnSpPr>
          <p:spPr>
            <a:xfrm flipV="1">
              <a:off x="4022990" y="4628788"/>
              <a:ext cx="517610" cy="734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B748C0A8-4FCC-05FC-F695-C6DD17E5234F}"/>
              </a:ext>
            </a:extLst>
          </p:cNvPr>
          <p:cNvGrpSpPr/>
          <p:nvPr/>
        </p:nvGrpSpPr>
        <p:grpSpPr>
          <a:xfrm>
            <a:off x="1935556" y="4341722"/>
            <a:ext cx="2556065" cy="947551"/>
            <a:chOff x="4555577" y="3107759"/>
            <a:chExt cx="2556065" cy="947551"/>
          </a:xfrm>
        </p:grpSpPr>
        <p:grpSp>
          <p:nvGrpSpPr>
            <p:cNvPr id="41" name="Group 40">
              <a:extLst>
                <a:ext uri="{FF2B5EF4-FFF2-40B4-BE49-F238E27FC236}">
                  <a16:creationId xmlns:a16="http://schemas.microsoft.com/office/drawing/2014/main" id="{61BA4937-C9D1-28F6-93BA-8BBE43D43B40}"/>
                </a:ext>
              </a:extLst>
            </p:cNvPr>
            <p:cNvGrpSpPr/>
            <p:nvPr/>
          </p:nvGrpSpPr>
          <p:grpSpPr>
            <a:xfrm>
              <a:off x="5649955" y="3107759"/>
              <a:ext cx="1461687" cy="947551"/>
              <a:chOff x="2899850" y="2119959"/>
              <a:chExt cx="1777577" cy="1292425"/>
            </a:xfrm>
            <a:solidFill>
              <a:schemeClr val="bg1"/>
            </a:solidFill>
          </p:grpSpPr>
          <p:sp>
            <p:nvSpPr>
              <p:cNvPr id="43" name="Rectangle 42">
                <a:extLst>
                  <a:ext uri="{FF2B5EF4-FFF2-40B4-BE49-F238E27FC236}">
                    <a16:creationId xmlns:a16="http://schemas.microsoft.com/office/drawing/2014/main" id="{D98C854D-862B-B8B5-3E83-AFD24971EF36}"/>
                  </a:ext>
                </a:extLst>
              </p:cNvPr>
              <p:cNvSpPr/>
              <p:nvPr/>
            </p:nvSpPr>
            <p:spPr>
              <a:xfrm>
                <a:off x="2899850" y="2119959"/>
                <a:ext cx="1777577" cy="1292425"/>
              </a:xfrm>
              <a:prstGeom prst="rect">
                <a:avLst/>
              </a:prstGeom>
              <a:grp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44" name="TextBox 43">
                <a:extLst>
                  <a:ext uri="{FF2B5EF4-FFF2-40B4-BE49-F238E27FC236}">
                    <a16:creationId xmlns:a16="http://schemas.microsoft.com/office/drawing/2014/main" id="{A12772EE-3A44-55BF-B974-E7018D3FE849}"/>
                  </a:ext>
                </a:extLst>
              </p:cNvPr>
              <p:cNvSpPr txBox="1"/>
              <p:nvPr/>
            </p:nvSpPr>
            <p:spPr>
              <a:xfrm>
                <a:off x="2990708" y="2198275"/>
                <a:ext cx="1642238" cy="1070479"/>
              </a:xfrm>
              <a:prstGeom prst="rect">
                <a:avLst/>
              </a:prstGeom>
              <a:grpFill/>
            </p:spPr>
            <p:txBody>
              <a:bodyPr wrap="square" rtlCol="0">
                <a:spAutoFit/>
              </a:bodyPr>
              <a:lstStyle/>
              <a:p>
                <a:r>
                  <a:rPr lang="en-IT" sz="1500" dirty="0">
                    <a:latin typeface="Chalkboard" panose="03050602040202020205" pitchFamily="66" charset="77"/>
                  </a:rPr>
                  <a:t>Higher level theory</a:t>
                </a:r>
              </a:p>
              <a:p>
                <a:r>
                  <a:rPr lang="en-IT" sz="1500" dirty="0">
                    <a:latin typeface="Chalkboard" panose="03050602040202020205" pitchFamily="66" charset="77"/>
                  </a:rPr>
                  <a:t>Trajectories </a:t>
                </a:r>
              </a:p>
            </p:txBody>
          </p:sp>
        </p:grpSp>
        <p:cxnSp>
          <p:nvCxnSpPr>
            <p:cNvPr id="42" name="Straight Arrow Connector 41">
              <a:extLst>
                <a:ext uri="{FF2B5EF4-FFF2-40B4-BE49-F238E27FC236}">
                  <a16:creationId xmlns:a16="http://schemas.microsoft.com/office/drawing/2014/main" id="{F6A156FD-EB24-B37E-0BC3-6FE7E208CD5D}"/>
                </a:ext>
              </a:extLst>
            </p:cNvPr>
            <p:cNvCxnSpPr>
              <a:cxnSpLocks/>
              <a:stCxn id="43" idx="1"/>
            </p:cNvCxnSpPr>
            <p:nvPr/>
          </p:nvCxnSpPr>
          <p:spPr>
            <a:xfrm flipH="1" flipV="1">
              <a:off x="4555577" y="3480270"/>
              <a:ext cx="1094378" cy="101265"/>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EA4FF675-F658-2FE9-9EE8-2056D46DEC3B}"/>
              </a:ext>
            </a:extLst>
          </p:cNvPr>
          <p:cNvSpPr/>
          <p:nvPr/>
        </p:nvSpPr>
        <p:spPr>
          <a:xfrm>
            <a:off x="2330611" y="4116819"/>
            <a:ext cx="353434" cy="1215327"/>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IT" sz="1500" dirty="0">
                <a:solidFill>
                  <a:schemeClr val="accent1">
                    <a:lumMod val="75000"/>
                  </a:schemeClr>
                </a:solidFill>
              </a:rPr>
              <a:t>training</a:t>
            </a:r>
          </a:p>
        </p:txBody>
      </p:sp>
      <p:cxnSp>
        <p:nvCxnSpPr>
          <p:cNvPr id="47" name="Straight Arrow Connector 46">
            <a:extLst>
              <a:ext uri="{FF2B5EF4-FFF2-40B4-BE49-F238E27FC236}">
                <a16:creationId xmlns:a16="http://schemas.microsoft.com/office/drawing/2014/main" id="{2318D75B-C7C2-C5B9-5185-1BF57B9CD2FF}"/>
              </a:ext>
            </a:extLst>
          </p:cNvPr>
          <p:cNvCxnSpPr>
            <a:cxnSpLocks/>
            <a:stCxn id="39" idx="0"/>
            <a:endCxn id="46" idx="2"/>
          </p:cNvCxnSpPr>
          <p:nvPr/>
        </p:nvCxnSpPr>
        <p:spPr>
          <a:xfrm flipH="1" flipV="1">
            <a:off x="2507328" y="5332146"/>
            <a:ext cx="730634" cy="326139"/>
          </a:xfrm>
          <a:prstGeom prst="straightConnector1">
            <a:avLst/>
          </a:prstGeom>
          <a:ln w="15875">
            <a:prstDash val="sysDot"/>
            <a:tailEnd type="triangle"/>
          </a:ln>
        </p:spPr>
        <p:style>
          <a:lnRef idx="1">
            <a:schemeClr val="accent1"/>
          </a:lnRef>
          <a:fillRef idx="0">
            <a:schemeClr val="accent1"/>
          </a:fillRef>
          <a:effectRef idx="0">
            <a:schemeClr val="accent1"/>
          </a:effectRef>
          <a:fontRef idx="minor">
            <a:schemeClr val="tx1"/>
          </a:fontRef>
        </p:style>
      </p:cxnSp>
      <p:sp>
        <p:nvSpPr>
          <p:cNvPr id="48" name="Come nel caso dei liquidi monoatomici semplici, il PMF è piú strutturato del vero potenziale inter-amminoacido, ma comunque anche v(r) mantiene la struttura a doppia buca">
            <a:extLst>
              <a:ext uri="{FF2B5EF4-FFF2-40B4-BE49-F238E27FC236}">
                <a16:creationId xmlns:a16="http://schemas.microsoft.com/office/drawing/2014/main" id="{5FD04DD4-56EF-4583-A355-F3E19E70CF2B}"/>
              </a:ext>
            </a:extLst>
          </p:cNvPr>
          <p:cNvSpPr/>
          <p:nvPr/>
        </p:nvSpPr>
        <p:spPr>
          <a:xfrm>
            <a:off x="4250509" y="5708633"/>
            <a:ext cx="2915645" cy="3795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r>
              <a:rPr lang="en-IT" sz="1800" b="1" dirty="0">
                <a:solidFill>
                  <a:srgbClr val="0070C0"/>
                </a:solidFill>
                <a:latin typeface="Chalkboard" panose="03050602040202020205" pitchFamily="66" charset="77"/>
              </a:rPr>
              <a:t>Graph Neural Networks</a:t>
            </a:r>
          </a:p>
        </p:txBody>
      </p:sp>
      <p:grpSp>
        <p:nvGrpSpPr>
          <p:cNvPr id="282" name="Group 281">
            <a:extLst>
              <a:ext uri="{FF2B5EF4-FFF2-40B4-BE49-F238E27FC236}">
                <a16:creationId xmlns:a16="http://schemas.microsoft.com/office/drawing/2014/main" id="{23A84A3F-8094-6DBE-94B5-8465C86AC222}"/>
              </a:ext>
            </a:extLst>
          </p:cNvPr>
          <p:cNvGrpSpPr/>
          <p:nvPr/>
        </p:nvGrpSpPr>
        <p:grpSpPr>
          <a:xfrm>
            <a:off x="168421" y="1654299"/>
            <a:ext cx="1115305" cy="832595"/>
            <a:chOff x="4378310" y="1875818"/>
            <a:chExt cx="1430174" cy="1135630"/>
          </a:xfrm>
        </p:grpSpPr>
        <p:sp>
          <p:nvSpPr>
            <p:cNvPr id="283" name="Rectangle 282">
              <a:extLst>
                <a:ext uri="{FF2B5EF4-FFF2-40B4-BE49-F238E27FC236}">
                  <a16:creationId xmlns:a16="http://schemas.microsoft.com/office/drawing/2014/main" id="{7DC3EE6D-038D-ED50-33D7-6766C33A78C0}"/>
                </a:ext>
              </a:extLst>
            </p:cNvPr>
            <p:cNvSpPr/>
            <p:nvPr/>
          </p:nvSpPr>
          <p:spPr>
            <a:xfrm>
              <a:off x="4378310" y="1875818"/>
              <a:ext cx="1400148" cy="1135630"/>
            </a:xfrm>
            <a:prstGeom prst="rect">
              <a:avLst/>
            </a:prstGeom>
            <a:no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8E5F4A86-41E2-743B-8ACE-32E8AFF012F7}"/>
                    </a:ext>
                  </a:extLst>
                </p:cNvPr>
                <p:cNvSpPr txBox="1"/>
                <p:nvPr/>
              </p:nvSpPr>
              <p:spPr>
                <a:xfrm>
                  <a:off x="4389531" y="2444407"/>
                  <a:ext cx="1214999" cy="465363"/>
                </a:xfrm>
                <a:prstGeom prst="rect">
                  <a:avLst/>
                </a:prstGeom>
                <a:noFill/>
              </p:spPr>
              <p:txBody>
                <a:bodyPr wrap="none" rtlCol="0">
                  <a:spAutoFit/>
                </a:bodyPr>
                <a:lstStyle/>
                <a:p>
                  <a:r>
                    <a:rPr lang="en-US" sz="1500" b="0" dirty="0"/>
                    <a:t>E</a:t>
                  </a:r>
                  <a14:m>
                    <m:oMath xmlns:m="http://schemas.openxmlformats.org/officeDocument/2006/math">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oMath>
                  </a14:m>
                  <a:endParaRPr lang="en-IT" sz="1500" dirty="0">
                    <a:latin typeface="Chalkboard" panose="03050602040202020205" pitchFamily="66" charset="77"/>
                  </a:endParaRPr>
                </a:p>
              </p:txBody>
            </p:sp>
          </mc:Choice>
          <mc:Fallback xmlns="">
            <p:sp>
              <p:nvSpPr>
                <p:cNvPr id="52" name="TextBox 51">
                  <a:extLst>
                    <a:ext uri="{FF2B5EF4-FFF2-40B4-BE49-F238E27FC236}">
                      <a16:creationId xmlns:a16="http://schemas.microsoft.com/office/drawing/2014/main" id="{DD5E588E-6311-A1EE-8138-F0D7772FF3C3}"/>
                    </a:ext>
                  </a:extLst>
                </p:cNvPr>
                <p:cNvSpPr txBox="1">
                  <a:spLocks noRot="1" noChangeAspect="1" noMove="1" noResize="1" noEditPoints="1" noAdjustHandles="1" noChangeArrowheads="1" noChangeShapeType="1" noTextEdit="1"/>
                </p:cNvSpPr>
                <p:nvPr/>
              </p:nvSpPr>
              <p:spPr>
                <a:xfrm>
                  <a:off x="4389531" y="2444407"/>
                  <a:ext cx="1214999" cy="465363"/>
                </a:xfrm>
                <a:prstGeom prst="rect">
                  <a:avLst/>
                </a:prstGeom>
                <a:blipFill>
                  <a:blip r:embed="rId14"/>
                  <a:stretch>
                    <a:fillRect l="-4000" t="-3571" b="-14286"/>
                  </a:stretch>
                </a:blipFill>
              </p:spPr>
              <p:txBody>
                <a:bodyPr/>
                <a:lstStyle/>
                <a:p>
                  <a:r>
                    <a:rPr lang="en-IT">
                      <a:noFill/>
                    </a:rPr>
                    <a:t> </a:t>
                  </a:r>
                </a:p>
              </p:txBody>
            </p:sp>
          </mc:Fallback>
        </mc:AlternateContent>
        <p:sp>
          <p:nvSpPr>
            <p:cNvPr id="285" name="TextBox 284">
              <a:extLst>
                <a:ext uri="{FF2B5EF4-FFF2-40B4-BE49-F238E27FC236}">
                  <a16:creationId xmlns:a16="http://schemas.microsoft.com/office/drawing/2014/main" id="{24BFA7F9-B2EF-00E6-8837-7D28A1E75699}"/>
                </a:ext>
              </a:extLst>
            </p:cNvPr>
            <p:cNvSpPr txBox="1"/>
            <p:nvPr/>
          </p:nvSpPr>
          <p:spPr>
            <a:xfrm>
              <a:off x="4378310" y="1975647"/>
              <a:ext cx="1430174" cy="440786"/>
            </a:xfrm>
            <a:prstGeom prst="rect">
              <a:avLst/>
            </a:prstGeom>
            <a:noFill/>
          </p:spPr>
          <p:txBody>
            <a:bodyPr wrap="none" rtlCol="0">
              <a:spAutoFit/>
            </a:bodyPr>
            <a:lstStyle/>
            <a:p>
              <a:r>
                <a:rPr lang="en-IT" sz="1500" dirty="0">
                  <a:latin typeface="Chalkboard" panose="03050602040202020205" pitchFamily="66" charset="77"/>
                </a:rPr>
                <a:t>Force Field</a:t>
              </a:r>
            </a:p>
          </p:txBody>
        </p:sp>
      </p:grpSp>
      <p:grpSp>
        <p:nvGrpSpPr>
          <p:cNvPr id="286" name="Group 285">
            <a:extLst>
              <a:ext uri="{FF2B5EF4-FFF2-40B4-BE49-F238E27FC236}">
                <a16:creationId xmlns:a16="http://schemas.microsoft.com/office/drawing/2014/main" id="{62F6CDA9-25EB-BDEA-9454-0A4502877C51}"/>
              </a:ext>
            </a:extLst>
          </p:cNvPr>
          <p:cNvGrpSpPr/>
          <p:nvPr/>
        </p:nvGrpSpPr>
        <p:grpSpPr>
          <a:xfrm>
            <a:off x="1260311" y="767915"/>
            <a:ext cx="2161690" cy="2958403"/>
            <a:chOff x="2104883" y="3134240"/>
            <a:chExt cx="2161690" cy="2958403"/>
          </a:xfrm>
        </p:grpSpPr>
        <p:cxnSp>
          <p:nvCxnSpPr>
            <p:cNvPr id="287" name="Straight Arrow Connector 286">
              <a:extLst>
                <a:ext uri="{FF2B5EF4-FFF2-40B4-BE49-F238E27FC236}">
                  <a16:creationId xmlns:a16="http://schemas.microsoft.com/office/drawing/2014/main" id="{656B176B-F386-00C7-71DA-9870E4D022BD}"/>
                </a:ext>
              </a:extLst>
            </p:cNvPr>
            <p:cNvCxnSpPr>
              <a:cxnSpLocks/>
            </p:cNvCxnSpPr>
            <p:nvPr/>
          </p:nvCxnSpPr>
          <p:spPr>
            <a:xfrm>
              <a:off x="3154704" y="3942243"/>
              <a:ext cx="37460" cy="139686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288" name="Group 287">
              <a:extLst>
                <a:ext uri="{FF2B5EF4-FFF2-40B4-BE49-F238E27FC236}">
                  <a16:creationId xmlns:a16="http://schemas.microsoft.com/office/drawing/2014/main" id="{AEAEF266-0889-1DA2-F1EC-CB4AC76416C9}"/>
                </a:ext>
              </a:extLst>
            </p:cNvPr>
            <p:cNvGrpSpPr/>
            <p:nvPr/>
          </p:nvGrpSpPr>
          <p:grpSpPr>
            <a:xfrm>
              <a:off x="2846061" y="4234604"/>
              <a:ext cx="1272487" cy="701458"/>
              <a:chOff x="6658379" y="1953014"/>
              <a:chExt cx="1547488" cy="956763"/>
            </a:xfrm>
            <a:solidFill>
              <a:schemeClr val="bg1"/>
            </a:solidFill>
          </p:grpSpPr>
          <p:grpSp>
            <p:nvGrpSpPr>
              <p:cNvPr id="302" name="Group 301">
                <a:extLst>
                  <a:ext uri="{FF2B5EF4-FFF2-40B4-BE49-F238E27FC236}">
                    <a16:creationId xmlns:a16="http://schemas.microsoft.com/office/drawing/2014/main" id="{E1B1F3E4-29AF-1D73-3D6B-CD81679A7950}"/>
                  </a:ext>
                </a:extLst>
              </p:cNvPr>
              <p:cNvGrpSpPr/>
              <p:nvPr/>
            </p:nvGrpSpPr>
            <p:grpSpPr>
              <a:xfrm>
                <a:off x="6658379" y="1953014"/>
                <a:ext cx="1547488" cy="956763"/>
                <a:chOff x="4144408" y="1831603"/>
                <a:chExt cx="1547488" cy="956763"/>
              </a:xfrm>
              <a:grpFill/>
            </p:grpSpPr>
            <p:sp>
              <p:nvSpPr>
                <p:cNvPr id="304" name="Rectangle 303">
                  <a:extLst>
                    <a:ext uri="{FF2B5EF4-FFF2-40B4-BE49-F238E27FC236}">
                      <a16:creationId xmlns:a16="http://schemas.microsoft.com/office/drawing/2014/main" id="{08292A6C-295B-D6DD-FF67-9482EE9AC5C1}"/>
                    </a:ext>
                  </a:extLst>
                </p:cNvPr>
                <p:cNvSpPr/>
                <p:nvPr/>
              </p:nvSpPr>
              <p:spPr>
                <a:xfrm>
                  <a:off x="4149276" y="1831603"/>
                  <a:ext cx="1441273" cy="956763"/>
                </a:xfrm>
                <a:prstGeom prst="rect">
                  <a:avLst/>
                </a:prstGeom>
                <a:grp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305" name="TextBox 304">
                  <a:extLst>
                    <a:ext uri="{FF2B5EF4-FFF2-40B4-BE49-F238E27FC236}">
                      <a16:creationId xmlns:a16="http://schemas.microsoft.com/office/drawing/2014/main" id="{417DAC82-DBC0-E8F1-30E6-4B5A523555D8}"/>
                    </a:ext>
                  </a:extLst>
                </p:cNvPr>
                <p:cNvSpPr txBox="1"/>
                <p:nvPr/>
              </p:nvSpPr>
              <p:spPr>
                <a:xfrm>
                  <a:off x="4144408" y="1887165"/>
                  <a:ext cx="1547488" cy="440785"/>
                </a:xfrm>
                <a:prstGeom prst="rect">
                  <a:avLst/>
                </a:prstGeom>
                <a:noFill/>
              </p:spPr>
              <p:txBody>
                <a:bodyPr wrap="square" rtlCol="0">
                  <a:spAutoFit/>
                </a:bodyPr>
                <a:lstStyle/>
                <a:p>
                  <a:r>
                    <a:rPr lang="en-US" sz="1500" dirty="0">
                      <a:latin typeface="Chalkboard" panose="03050602040202020205" pitchFamily="66" charset="77"/>
                    </a:rPr>
                    <a:t>distributions</a:t>
                  </a:r>
                  <a:endParaRPr lang="en-IT" sz="1500" dirty="0">
                    <a:latin typeface="Chalkboard" panose="03050602040202020205" pitchFamily="66" charset="77"/>
                  </a:endParaRPr>
                </a:p>
              </p:txBody>
            </p:sp>
          </p:grpSp>
          <mc:AlternateContent xmlns:mc="http://schemas.openxmlformats.org/markup-compatibility/2006" xmlns:a14="http://schemas.microsoft.com/office/drawing/2010/main">
            <mc:Choice Requires="a14">
              <p:sp>
                <p:nvSpPr>
                  <p:cNvPr id="303" name="TextBox 302">
                    <a:extLst>
                      <a:ext uri="{FF2B5EF4-FFF2-40B4-BE49-F238E27FC236}">
                        <a16:creationId xmlns:a16="http://schemas.microsoft.com/office/drawing/2014/main" id="{67024E90-AF03-3EB0-C7FD-8446BB259DDC}"/>
                      </a:ext>
                    </a:extLst>
                  </p:cNvPr>
                  <p:cNvSpPr txBox="1"/>
                  <p:nvPr/>
                </p:nvSpPr>
                <p:spPr>
                  <a:xfrm>
                    <a:off x="6677884" y="2395264"/>
                    <a:ext cx="1345264" cy="465362"/>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m:rPr>
                                  <m:sty m:val="p"/>
                                </m:rPr>
                                <a:rPr lang="en-US" sz="1500" b="0" i="0" dirty="0" smtClean="0">
                                  <a:latin typeface="Cambria Math" panose="02040503050406030204" pitchFamily="18" charset="0"/>
                                </a:rPr>
                                <m:t>P</m:t>
                              </m:r>
                              <m:r>
                                <a:rPr lang="en-US" sz="1500" b="1" i="0" dirty="0" smtClean="0">
                                  <a:latin typeface="Cambria Math" panose="02040503050406030204" pitchFamily="18" charset="0"/>
                                </a:rPr>
                                <m:t> (</m:t>
                              </m:r>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1" i="0" dirty="0" smtClean="0">
                              <a:latin typeface="Cambria Math" panose="02040503050406030204" pitchFamily="18" charset="0"/>
                            </a:rPr>
                            <m:t>)</m:t>
                          </m:r>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59" name="TextBox 58">
                    <a:extLst>
                      <a:ext uri="{FF2B5EF4-FFF2-40B4-BE49-F238E27FC236}">
                        <a16:creationId xmlns:a16="http://schemas.microsoft.com/office/drawing/2014/main" id="{41A5CE52-8B29-A569-2E8D-ED0EC15A9300}"/>
                      </a:ext>
                    </a:extLst>
                  </p:cNvPr>
                  <p:cNvSpPr txBox="1">
                    <a:spLocks noRot="1" noChangeAspect="1" noMove="1" noResize="1" noEditPoints="1" noAdjustHandles="1" noChangeArrowheads="1" noChangeShapeType="1" noTextEdit="1"/>
                  </p:cNvSpPr>
                  <p:nvPr/>
                </p:nvSpPr>
                <p:spPr>
                  <a:xfrm>
                    <a:off x="6677884" y="2395264"/>
                    <a:ext cx="1345264" cy="465362"/>
                  </a:xfrm>
                  <a:prstGeom prst="rect">
                    <a:avLst/>
                  </a:prstGeom>
                  <a:blipFill>
                    <a:blip r:embed="rId15"/>
                    <a:stretch>
                      <a:fillRect b="-3571"/>
                    </a:stretch>
                  </a:blipFill>
                </p:spPr>
                <p:txBody>
                  <a:bodyPr/>
                  <a:lstStyle/>
                  <a:p>
                    <a:r>
                      <a:rPr lang="en-IT">
                        <a:noFill/>
                      </a:rPr>
                      <a:t> </a:t>
                    </a:r>
                  </a:p>
                </p:txBody>
              </p:sp>
            </mc:Fallback>
          </mc:AlternateContent>
        </p:grpSp>
        <p:grpSp>
          <p:nvGrpSpPr>
            <p:cNvPr id="289" name="Group 288">
              <a:extLst>
                <a:ext uri="{FF2B5EF4-FFF2-40B4-BE49-F238E27FC236}">
                  <a16:creationId xmlns:a16="http://schemas.microsoft.com/office/drawing/2014/main" id="{A476A8D7-FBAA-2DDC-5357-C973C5284EF1}"/>
                </a:ext>
              </a:extLst>
            </p:cNvPr>
            <p:cNvGrpSpPr/>
            <p:nvPr/>
          </p:nvGrpSpPr>
          <p:grpSpPr>
            <a:xfrm>
              <a:off x="2862535" y="3134240"/>
              <a:ext cx="1172675" cy="810924"/>
              <a:chOff x="6704964" y="1996243"/>
              <a:chExt cx="1426106" cy="1106071"/>
            </a:xfrm>
            <a:solidFill>
              <a:schemeClr val="bg1"/>
            </a:solidFill>
          </p:grpSpPr>
          <p:grpSp>
            <p:nvGrpSpPr>
              <p:cNvPr id="298" name="Group 297">
                <a:extLst>
                  <a:ext uri="{FF2B5EF4-FFF2-40B4-BE49-F238E27FC236}">
                    <a16:creationId xmlns:a16="http://schemas.microsoft.com/office/drawing/2014/main" id="{CBAAF274-A2A0-199F-D1AF-80212C81E237}"/>
                  </a:ext>
                </a:extLst>
              </p:cNvPr>
              <p:cNvGrpSpPr/>
              <p:nvPr/>
            </p:nvGrpSpPr>
            <p:grpSpPr>
              <a:xfrm>
                <a:off x="6704964" y="1996243"/>
                <a:ext cx="1426106" cy="1106071"/>
                <a:chOff x="4190993" y="1874832"/>
                <a:chExt cx="1426106" cy="1106071"/>
              </a:xfrm>
              <a:grpFill/>
            </p:grpSpPr>
            <p:sp>
              <p:nvSpPr>
                <p:cNvPr id="300" name="Rectangle 299">
                  <a:extLst>
                    <a:ext uri="{FF2B5EF4-FFF2-40B4-BE49-F238E27FC236}">
                      <a16:creationId xmlns:a16="http://schemas.microsoft.com/office/drawing/2014/main" id="{438C1F92-7B89-F8DE-0E2C-382897C6D085}"/>
                    </a:ext>
                  </a:extLst>
                </p:cNvPr>
                <p:cNvSpPr/>
                <p:nvPr/>
              </p:nvSpPr>
              <p:spPr>
                <a:xfrm>
                  <a:off x="4190993" y="1874832"/>
                  <a:ext cx="1426106" cy="1106071"/>
                </a:xfrm>
                <a:prstGeom prst="rect">
                  <a:avLst/>
                </a:prstGeom>
                <a:grp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301" name="TextBox 300">
                  <a:extLst>
                    <a:ext uri="{FF2B5EF4-FFF2-40B4-BE49-F238E27FC236}">
                      <a16:creationId xmlns:a16="http://schemas.microsoft.com/office/drawing/2014/main" id="{4E01F4F3-427E-6F3B-E901-B6BD37EA5F88}"/>
                    </a:ext>
                  </a:extLst>
                </p:cNvPr>
                <p:cNvSpPr txBox="1"/>
                <p:nvPr/>
              </p:nvSpPr>
              <p:spPr>
                <a:xfrm>
                  <a:off x="4328773" y="1921490"/>
                  <a:ext cx="1117026" cy="755633"/>
                </a:xfrm>
                <a:prstGeom prst="rect">
                  <a:avLst/>
                </a:prstGeom>
                <a:noFill/>
              </p:spPr>
              <p:txBody>
                <a:bodyPr wrap="none" rtlCol="0">
                  <a:spAutoFit/>
                </a:bodyPr>
                <a:lstStyle/>
                <a:p>
                  <a:r>
                    <a:rPr lang="en-IT" sz="1500" dirty="0">
                      <a:latin typeface="Chalkboard" panose="03050602040202020205" pitchFamily="66" charset="77"/>
                    </a:rPr>
                    <a:t>Forces</a:t>
                  </a:r>
                </a:p>
                <a:p>
                  <a:r>
                    <a:rPr lang="en-IT" sz="1500" dirty="0">
                      <a:latin typeface="Chalkboard" panose="03050602040202020205" pitchFamily="66" charset="77"/>
                    </a:rPr>
                    <a:t>energies</a:t>
                  </a:r>
                </a:p>
              </p:txBody>
            </p:sp>
          </p:grpSp>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3E501817-5515-EABD-FAD8-692D9AE6DF22}"/>
                      </a:ext>
                    </a:extLst>
                  </p:cNvPr>
                  <p:cNvSpPr txBox="1"/>
                  <p:nvPr/>
                </p:nvSpPr>
                <p:spPr>
                  <a:xfrm>
                    <a:off x="6887679" y="2632967"/>
                    <a:ext cx="911944" cy="46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𝐅</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55" name="TextBox 54">
                    <a:extLst>
                      <a:ext uri="{FF2B5EF4-FFF2-40B4-BE49-F238E27FC236}">
                        <a16:creationId xmlns:a16="http://schemas.microsoft.com/office/drawing/2014/main" id="{C64BE6C4-F96E-0712-67D4-FFEBCD967BF0}"/>
                      </a:ext>
                    </a:extLst>
                  </p:cNvPr>
                  <p:cNvSpPr txBox="1">
                    <a:spLocks noRot="1" noChangeAspect="1" noMove="1" noResize="1" noEditPoints="1" noAdjustHandles="1" noChangeArrowheads="1" noChangeShapeType="1" noTextEdit="1"/>
                  </p:cNvSpPr>
                  <p:nvPr/>
                </p:nvSpPr>
                <p:spPr>
                  <a:xfrm>
                    <a:off x="6887679" y="2632967"/>
                    <a:ext cx="911944" cy="465363"/>
                  </a:xfrm>
                  <a:prstGeom prst="rect">
                    <a:avLst/>
                  </a:prstGeom>
                  <a:blipFill>
                    <a:blip r:embed="rId16"/>
                    <a:stretch>
                      <a:fillRect b="-7143"/>
                    </a:stretch>
                  </a:blipFill>
                </p:spPr>
                <p:txBody>
                  <a:bodyPr/>
                  <a:lstStyle/>
                  <a:p>
                    <a:r>
                      <a:rPr lang="en-IT">
                        <a:noFill/>
                      </a:rPr>
                      <a:t> </a:t>
                    </a:r>
                  </a:p>
                </p:txBody>
              </p:sp>
            </mc:Fallback>
          </mc:AlternateContent>
        </p:grpSp>
        <p:grpSp>
          <p:nvGrpSpPr>
            <p:cNvPr id="290" name="Group 289">
              <a:extLst>
                <a:ext uri="{FF2B5EF4-FFF2-40B4-BE49-F238E27FC236}">
                  <a16:creationId xmlns:a16="http://schemas.microsoft.com/office/drawing/2014/main" id="{8BABFCDD-CDD7-B6D5-3773-BAB1F6A6EC84}"/>
                </a:ext>
              </a:extLst>
            </p:cNvPr>
            <p:cNvGrpSpPr/>
            <p:nvPr/>
          </p:nvGrpSpPr>
          <p:grpSpPr>
            <a:xfrm>
              <a:off x="2754574" y="5339109"/>
              <a:ext cx="1511999" cy="753534"/>
              <a:chOff x="6682107" y="1732671"/>
              <a:chExt cx="1495606" cy="1027792"/>
            </a:xfrm>
          </p:grpSpPr>
          <mc:AlternateContent xmlns:mc="http://schemas.openxmlformats.org/markup-compatibility/2006" xmlns:a14="http://schemas.microsoft.com/office/drawing/2010/main">
            <mc:Choice Requires="a14">
              <p:sp>
                <p:nvSpPr>
                  <p:cNvPr id="294" name="TextBox 293">
                    <a:extLst>
                      <a:ext uri="{FF2B5EF4-FFF2-40B4-BE49-F238E27FC236}">
                        <a16:creationId xmlns:a16="http://schemas.microsoft.com/office/drawing/2014/main" id="{6CF35D36-D172-923F-2CA4-BC6AC4FCB7AD}"/>
                      </a:ext>
                    </a:extLst>
                  </p:cNvPr>
                  <p:cNvSpPr txBox="1"/>
                  <p:nvPr/>
                </p:nvSpPr>
                <p:spPr>
                  <a:xfrm>
                    <a:off x="6824852" y="2281900"/>
                    <a:ext cx="967075" cy="4653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r>
                                <a:rPr lang="en-US" sz="1500" b="1" i="0" dirty="0" smtClean="0">
                                  <a:latin typeface="Cambria Math" panose="02040503050406030204" pitchFamily="18" charset="0"/>
                                </a:rPr>
                                <m:t>𝐑</m:t>
                              </m:r>
                            </m:e>
                            <m:sub>
                              <m:r>
                                <a:rPr lang="en-US" sz="1500" b="1" i="0" dirty="0" smtClean="0">
                                  <a:latin typeface="Cambria Math" panose="02040503050406030204" pitchFamily="18" charset="0"/>
                                </a:rPr>
                                <m:t>𝐉</m:t>
                              </m:r>
                            </m:sub>
                          </m:sSub>
                          <m:r>
                            <a:rPr lang="en-US" sz="1500" b="0" i="1" dirty="0" smtClean="0">
                              <a:latin typeface="Cambria Math" panose="02040503050406030204" pitchFamily="18" charset="0"/>
                            </a:rPr>
                            <m:t>[</m:t>
                          </m:r>
                          <m:sSub>
                            <m:sSubPr>
                              <m:ctrlPr>
                                <a:rPr lang="en-US" sz="1500" b="0" i="1" dirty="0" smtClean="0">
                                  <a:latin typeface="Cambria Math" panose="02040503050406030204" pitchFamily="18" charset="0"/>
                                </a:rPr>
                              </m:ctrlPr>
                            </m:sSubPr>
                            <m:e>
                              <m:r>
                                <a:rPr lang="en-US" sz="1500" b="0" i="1" dirty="0" smtClean="0">
                                  <a:latin typeface="Cambria Math" panose="02040503050406030204" pitchFamily="18" charset="0"/>
                                </a:rPr>
                                <m:t>𝑝</m:t>
                              </m:r>
                            </m:e>
                            <m:sub>
                              <m:r>
                                <a:rPr lang="en-US" sz="1500" b="0" i="1" dirty="0" smtClean="0">
                                  <a:latin typeface="Cambria Math" panose="02040503050406030204" pitchFamily="18" charset="0"/>
                                </a:rPr>
                                <m:t>𝑖</m:t>
                              </m:r>
                            </m:sub>
                          </m:sSub>
                          <m:r>
                            <a:rPr lang="en-US" sz="1500" b="0" i="1" dirty="0" smtClean="0">
                              <a:latin typeface="Cambria Math" panose="02040503050406030204" pitchFamily="18" charset="0"/>
                            </a:rPr>
                            <m:t>]</m:t>
                          </m:r>
                          <m:r>
                            <a:rPr lang="en-US" sz="1500" i="1" dirty="0">
                              <a:latin typeface="Cambria Math" panose="02040503050406030204" pitchFamily="18" charset="0"/>
                            </a:rPr>
                            <m:t> </m:t>
                          </m:r>
                        </m:oMath>
                      </m:oMathPara>
                    </a14:m>
                    <a:endParaRPr lang="en-IT" sz="1500" dirty="0">
                      <a:latin typeface="Chalkboard" panose="03050602040202020205" pitchFamily="66" charset="77"/>
                    </a:endParaRPr>
                  </a:p>
                </p:txBody>
              </p:sp>
            </mc:Choice>
            <mc:Fallback xmlns="">
              <p:sp>
                <p:nvSpPr>
                  <p:cNvPr id="294" name="TextBox 293">
                    <a:extLst>
                      <a:ext uri="{FF2B5EF4-FFF2-40B4-BE49-F238E27FC236}">
                        <a16:creationId xmlns:a16="http://schemas.microsoft.com/office/drawing/2014/main" id="{6CF35D36-D172-923F-2CA4-BC6AC4FCB7AD}"/>
                      </a:ext>
                    </a:extLst>
                  </p:cNvPr>
                  <p:cNvSpPr txBox="1">
                    <a:spLocks noRot="1" noChangeAspect="1" noMove="1" noResize="1" noEditPoints="1" noAdjustHandles="1" noChangeArrowheads="1" noChangeShapeType="1" noTextEdit="1"/>
                  </p:cNvSpPr>
                  <p:nvPr/>
                </p:nvSpPr>
                <p:spPr>
                  <a:xfrm>
                    <a:off x="6824852" y="2281900"/>
                    <a:ext cx="967075" cy="465363"/>
                  </a:xfrm>
                  <a:prstGeom prst="rect">
                    <a:avLst/>
                  </a:prstGeom>
                  <a:blipFill>
                    <a:blip r:embed="rId17"/>
                    <a:stretch>
                      <a:fillRect b="-7143"/>
                    </a:stretch>
                  </a:blipFill>
                </p:spPr>
                <p:txBody>
                  <a:bodyPr/>
                  <a:lstStyle/>
                  <a:p>
                    <a:r>
                      <a:rPr lang="en-IT">
                        <a:noFill/>
                      </a:rPr>
                      <a:t> </a:t>
                    </a:r>
                  </a:p>
                </p:txBody>
              </p:sp>
            </mc:Fallback>
          </mc:AlternateContent>
          <p:grpSp>
            <p:nvGrpSpPr>
              <p:cNvPr id="295" name="Group 294">
                <a:extLst>
                  <a:ext uri="{FF2B5EF4-FFF2-40B4-BE49-F238E27FC236}">
                    <a16:creationId xmlns:a16="http://schemas.microsoft.com/office/drawing/2014/main" id="{6834134C-631C-54C6-5E84-EA47D73289AA}"/>
                  </a:ext>
                </a:extLst>
              </p:cNvPr>
              <p:cNvGrpSpPr/>
              <p:nvPr/>
            </p:nvGrpSpPr>
            <p:grpSpPr>
              <a:xfrm>
                <a:off x="6682107" y="1732671"/>
                <a:ext cx="1495606" cy="1027792"/>
                <a:chOff x="4168136" y="1611260"/>
                <a:chExt cx="1495606" cy="1027792"/>
              </a:xfrm>
            </p:grpSpPr>
            <p:sp>
              <p:nvSpPr>
                <p:cNvPr id="296" name="Rectangle 295">
                  <a:extLst>
                    <a:ext uri="{FF2B5EF4-FFF2-40B4-BE49-F238E27FC236}">
                      <a16:creationId xmlns:a16="http://schemas.microsoft.com/office/drawing/2014/main" id="{A2BEAA82-5398-C1E7-9F13-76BD7A1073A8}"/>
                    </a:ext>
                  </a:extLst>
                </p:cNvPr>
                <p:cNvSpPr/>
                <p:nvPr/>
              </p:nvSpPr>
              <p:spPr>
                <a:xfrm>
                  <a:off x="4168136" y="1611260"/>
                  <a:ext cx="1380212" cy="1027792"/>
                </a:xfrm>
                <a:prstGeom prst="rect">
                  <a:avLst/>
                </a:prstGeom>
                <a:noFill/>
                <a:ln w="22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297" name="TextBox 296">
                  <a:extLst>
                    <a:ext uri="{FF2B5EF4-FFF2-40B4-BE49-F238E27FC236}">
                      <a16:creationId xmlns:a16="http://schemas.microsoft.com/office/drawing/2014/main" id="{F6C8C8C2-2F09-25DA-B139-5D703A8660EB}"/>
                    </a:ext>
                  </a:extLst>
                </p:cNvPr>
                <p:cNvSpPr txBox="1"/>
                <p:nvPr/>
              </p:nvSpPr>
              <p:spPr>
                <a:xfrm>
                  <a:off x="4168136" y="1684371"/>
                  <a:ext cx="1495606" cy="440785"/>
                </a:xfrm>
                <a:prstGeom prst="rect">
                  <a:avLst/>
                </a:prstGeom>
                <a:noFill/>
              </p:spPr>
              <p:txBody>
                <a:bodyPr wrap="none" rtlCol="0">
                  <a:spAutoFit/>
                </a:bodyPr>
                <a:lstStyle/>
                <a:p>
                  <a:r>
                    <a:rPr lang="en-IT" sz="1500" dirty="0">
                      <a:latin typeface="Chalkboard" panose="03050602040202020205" pitchFamily="66" charset="77"/>
                    </a:rPr>
                    <a:t>trajectories</a:t>
                  </a:r>
                </a:p>
              </p:txBody>
            </p:sp>
          </p:grpSp>
        </p:grpSp>
        <p:cxnSp>
          <p:nvCxnSpPr>
            <p:cNvPr id="291" name="Straight Arrow Connector 290">
              <a:extLst>
                <a:ext uri="{FF2B5EF4-FFF2-40B4-BE49-F238E27FC236}">
                  <a16:creationId xmlns:a16="http://schemas.microsoft.com/office/drawing/2014/main" id="{EA4F37AC-3097-6271-134B-12A812E1E640}"/>
                </a:ext>
              </a:extLst>
            </p:cNvPr>
            <p:cNvCxnSpPr>
              <a:cxnSpLocks/>
              <a:stCxn id="283" idx="3"/>
              <a:endCxn id="300" idx="1"/>
            </p:cNvCxnSpPr>
            <p:nvPr/>
          </p:nvCxnSpPr>
          <p:spPr>
            <a:xfrm flipV="1">
              <a:off x="2104883" y="3539702"/>
              <a:ext cx="757652" cy="89722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6B9CF2E7-CC6D-91AA-D1A6-FF6E1A129262}"/>
                </a:ext>
              </a:extLst>
            </p:cNvPr>
            <p:cNvSpPr/>
            <p:nvPr/>
          </p:nvSpPr>
          <p:spPr>
            <a:xfrm>
              <a:off x="2259843" y="3413684"/>
              <a:ext cx="448697" cy="1486343"/>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IT" sz="1500" dirty="0">
                  <a:solidFill>
                    <a:schemeClr val="accent1">
                      <a:lumMod val="75000"/>
                    </a:schemeClr>
                  </a:solidFill>
                  <a:latin typeface="Chalkboard" panose="03050602040202020205" pitchFamily="66" charset="77"/>
                </a:rPr>
                <a:t>simulation</a:t>
              </a:r>
            </a:p>
          </p:txBody>
        </p:sp>
        <p:cxnSp>
          <p:nvCxnSpPr>
            <p:cNvPr id="293" name="Straight Arrow Connector 292">
              <a:extLst>
                <a:ext uri="{FF2B5EF4-FFF2-40B4-BE49-F238E27FC236}">
                  <a16:creationId xmlns:a16="http://schemas.microsoft.com/office/drawing/2014/main" id="{11A16D4E-749E-2D52-62CB-734D2D768B64}"/>
                </a:ext>
              </a:extLst>
            </p:cNvPr>
            <p:cNvCxnSpPr>
              <a:cxnSpLocks/>
              <a:stCxn id="296" idx="0"/>
              <a:endCxn id="304" idx="2"/>
            </p:cNvCxnSpPr>
            <p:nvPr/>
          </p:nvCxnSpPr>
          <p:spPr>
            <a:xfrm flipH="1" flipV="1">
              <a:off x="3442638" y="4936062"/>
              <a:ext cx="9606" cy="40304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2C2B46A6-3175-D545-CE8C-04A46E066390}"/>
              </a:ext>
            </a:extLst>
          </p:cNvPr>
          <p:cNvGrpSpPr/>
          <p:nvPr/>
        </p:nvGrpSpPr>
        <p:grpSpPr>
          <a:xfrm>
            <a:off x="3133259" y="705277"/>
            <a:ext cx="4032895" cy="2033438"/>
            <a:chOff x="4040461" y="3071602"/>
            <a:chExt cx="4032895" cy="2033438"/>
          </a:xfrm>
        </p:grpSpPr>
        <p:grpSp>
          <p:nvGrpSpPr>
            <p:cNvPr id="307" name="Group 306">
              <a:extLst>
                <a:ext uri="{FF2B5EF4-FFF2-40B4-BE49-F238E27FC236}">
                  <a16:creationId xmlns:a16="http://schemas.microsoft.com/office/drawing/2014/main" id="{F458FA06-C549-9CD0-A15F-B36BD91AB217}"/>
                </a:ext>
              </a:extLst>
            </p:cNvPr>
            <p:cNvGrpSpPr/>
            <p:nvPr/>
          </p:nvGrpSpPr>
          <p:grpSpPr>
            <a:xfrm>
              <a:off x="6364080" y="3071602"/>
              <a:ext cx="1490585" cy="947551"/>
              <a:chOff x="3768309" y="2070642"/>
              <a:chExt cx="1812721" cy="1292425"/>
            </a:xfrm>
            <a:solidFill>
              <a:schemeClr val="bg1"/>
            </a:solidFill>
          </p:grpSpPr>
          <p:sp>
            <p:nvSpPr>
              <p:cNvPr id="314" name="Rectangle 313">
                <a:extLst>
                  <a:ext uri="{FF2B5EF4-FFF2-40B4-BE49-F238E27FC236}">
                    <a16:creationId xmlns:a16="http://schemas.microsoft.com/office/drawing/2014/main" id="{92AAE12B-4AC0-8852-EB4D-EC504804ADEA}"/>
                  </a:ext>
                </a:extLst>
              </p:cNvPr>
              <p:cNvSpPr/>
              <p:nvPr/>
            </p:nvSpPr>
            <p:spPr>
              <a:xfrm>
                <a:off x="3768309" y="2070642"/>
                <a:ext cx="1812721" cy="1292425"/>
              </a:xfrm>
              <a:prstGeom prst="rect">
                <a:avLst/>
              </a:prstGeom>
              <a:grp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315" name="TextBox 314">
                <a:extLst>
                  <a:ext uri="{FF2B5EF4-FFF2-40B4-BE49-F238E27FC236}">
                    <a16:creationId xmlns:a16="http://schemas.microsoft.com/office/drawing/2014/main" id="{5D0FEBDF-5EE1-9661-86EA-44E89DF83EA4}"/>
                  </a:ext>
                </a:extLst>
              </p:cNvPr>
              <p:cNvSpPr txBox="1"/>
              <p:nvPr/>
            </p:nvSpPr>
            <p:spPr>
              <a:xfrm>
                <a:off x="3801893" y="2131933"/>
                <a:ext cx="1618444" cy="1070479"/>
              </a:xfrm>
              <a:prstGeom prst="rect">
                <a:avLst/>
              </a:prstGeom>
              <a:grpFill/>
            </p:spPr>
            <p:txBody>
              <a:bodyPr wrap="square" rtlCol="0">
                <a:spAutoFit/>
              </a:bodyPr>
              <a:lstStyle/>
              <a:p>
                <a:r>
                  <a:rPr lang="en-IT" sz="1500" dirty="0">
                    <a:latin typeface="Chalkboard" panose="03050602040202020205" pitchFamily="66" charset="77"/>
                  </a:rPr>
                  <a:t>Higher level atomistic theory</a:t>
                </a:r>
              </a:p>
            </p:txBody>
          </p:sp>
        </p:grpSp>
        <p:grpSp>
          <p:nvGrpSpPr>
            <p:cNvPr id="308" name="Group 307">
              <a:extLst>
                <a:ext uri="{FF2B5EF4-FFF2-40B4-BE49-F238E27FC236}">
                  <a16:creationId xmlns:a16="http://schemas.microsoft.com/office/drawing/2014/main" id="{4D12BF53-63C5-FEB0-A883-B380723E63F1}"/>
                </a:ext>
              </a:extLst>
            </p:cNvPr>
            <p:cNvGrpSpPr/>
            <p:nvPr/>
          </p:nvGrpSpPr>
          <p:grpSpPr>
            <a:xfrm>
              <a:off x="6333825" y="4171388"/>
              <a:ext cx="1739531" cy="933652"/>
              <a:chOff x="4151554" y="1862818"/>
              <a:chExt cx="1586995" cy="1273468"/>
            </a:xfrm>
            <a:solidFill>
              <a:schemeClr val="bg1"/>
            </a:solidFill>
          </p:grpSpPr>
          <p:sp>
            <p:nvSpPr>
              <p:cNvPr id="312" name="Rectangle 311">
                <a:extLst>
                  <a:ext uri="{FF2B5EF4-FFF2-40B4-BE49-F238E27FC236}">
                    <a16:creationId xmlns:a16="http://schemas.microsoft.com/office/drawing/2014/main" id="{5EB319F2-E3E1-1601-984B-CA36E10D5C67}"/>
                  </a:ext>
                </a:extLst>
              </p:cNvPr>
              <p:cNvSpPr/>
              <p:nvPr/>
            </p:nvSpPr>
            <p:spPr>
              <a:xfrm>
                <a:off x="4151554" y="1862818"/>
                <a:ext cx="1586995" cy="1273468"/>
              </a:xfrm>
              <a:prstGeom prst="rect">
                <a:avLst/>
              </a:prstGeom>
              <a:grp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500" dirty="0">
                  <a:latin typeface="Chalkboard" panose="03050602040202020205" pitchFamily="66" charset="77"/>
                </a:endParaRPr>
              </a:p>
            </p:txBody>
          </p:sp>
          <p:sp>
            <p:nvSpPr>
              <p:cNvPr id="313" name="TextBox 312">
                <a:extLst>
                  <a:ext uri="{FF2B5EF4-FFF2-40B4-BE49-F238E27FC236}">
                    <a16:creationId xmlns:a16="http://schemas.microsoft.com/office/drawing/2014/main" id="{C335BD48-9272-9BB4-AAB8-CAA5629D388B}"/>
                  </a:ext>
                </a:extLst>
              </p:cNvPr>
              <p:cNvSpPr txBox="1"/>
              <p:nvPr/>
            </p:nvSpPr>
            <p:spPr>
              <a:xfrm>
                <a:off x="4195530" y="1885265"/>
                <a:ext cx="1543019" cy="1070480"/>
              </a:xfrm>
              <a:prstGeom prst="rect">
                <a:avLst/>
              </a:prstGeom>
              <a:noFill/>
            </p:spPr>
            <p:txBody>
              <a:bodyPr wrap="square" rtlCol="0">
                <a:spAutoFit/>
              </a:bodyPr>
              <a:lstStyle/>
              <a:p>
                <a:r>
                  <a:rPr lang="en-IT" sz="1500" dirty="0">
                    <a:latin typeface="Chalkboard" panose="03050602040202020205" pitchFamily="66" charset="77"/>
                  </a:rPr>
                  <a:t>Expt data set:</a:t>
                </a:r>
              </a:p>
              <a:p>
                <a:r>
                  <a:rPr lang="en-IT" sz="1500" dirty="0">
                    <a:latin typeface="Chalkboard" panose="03050602040202020205" pitchFamily="66" charset="77"/>
                  </a:rPr>
                  <a:t>structures,</a:t>
                </a:r>
              </a:p>
              <a:p>
                <a:r>
                  <a:rPr lang="en-IT" sz="1500" dirty="0">
                    <a:latin typeface="Chalkboard" panose="03050602040202020205" pitchFamily="66" charset="77"/>
                  </a:rPr>
                  <a:t>thermo-statistics </a:t>
                </a:r>
              </a:p>
            </p:txBody>
          </p:sp>
        </p:grpSp>
        <p:cxnSp>
          <p:nvCxnSpPr>
            <p:cNvPr id="309" name="Straight Arrow Connector 308">
              <a:extLst>
                <a:ext uri="{FF2B5EF4-FFF2-40B4-BE49-F238E27FC236}">
                  <a16:creationId xmlns:a16="http://schemas.microsoft.com/office/drawing/2014/main" id="{26C84FD9-4B72-E977-9494-19F9051A3140}"/>
                </a:ext>
              </a:extLst>
            </p:cNvPr>
            <p:cNvCxnSpPr>
              <a:cxnSpLocks/>
            </p:cNvCxnSpPr>
            <p:nvPr/>
          </p:nvCxnSpPr>
          <p:spPr>
            <a:xfrm flipV="1">
              <a:off x="4040461" y="3357586"/>
              <a:ext cx="2293366" cy="6043"/>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C715572D-6D83-077A-855E-308BA8302647}"/>
                </a:ext>
              </a:extLst>
            </p:cNvPr>
            <p:cNvCxnSpPr>
              <a:cxnSpLocks/>
            </p:cNvCxnSpPr>
            <p:nvPr/>
          </p:nvCxnSpPr>
          <p:spPr>
            <a:xfrm>
              <a:off x="4085315" y="4585333"/>
              <a:ext cx="2248510" cy="52881"/>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1D88164D-54D2-886A-5B83-4B5A52AF1558}"/>
                </a:ext>
              </a:extLst>
            </p:cNvPr>
            <p:cNvCxnSpPr>
              <a:cxnSpLocks/>
            </p:cNvCxnSpPr>
            <p:nvPr/>
          </p:nvCxnSpPr>
          <p:spPr>
            <a:xfrm flipV="1">
              <a:off x="4045224" y="3597451"/>
              <a:ext cx="2326181" cy="921210"/>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16" name="Group 315">
            <a:extLst>
              <a:ext uri="{FF2B5EF4-FFF2-40B4-BE49-F238E27FC236}">
                <a16:creationId xmlns:a16="http://schemas.microsoft.com/office/drawing/2014/main" id="{F80019F1-A20C-A45E-0E6B-9BB36DF18B47}"/>
              </a:ext>
            </a:extLst>
          </p:cNvPr>
          <p:cNvGrpSpPr/>
          <p:nvPr/>
        </p:nvGrpSpPr>
        <p:grpSpPr>
          <a:xfrm>
            <a:off x="714366" y="510798"/>
            <a:ext cx="4357232" cy="1847119"/>
            <a:chOff x="1598178" y="2875283"/>
            <a:chExt cx="4357232" cy="1847119"/>
          </a:xfrm>
        </p:grpSpPr>
        <p:grpSp>
          <p:nvGrpSpPr>
            <p:cNvPr id="317" name="Group 316">
              <a:extLst>
                <a:ext uri="{FF2B5EF4-FFF2-40B4-BE49-F238E27FC236}">
                  <a16:creationId xmlns:a16="http://schemas.microsoft.com/office/drawing/2014/main" id="{67BE4C46-70E4-D564-6987-3873BDE372B2}"/>
                </a:ext>
              </a:extLst>
            </p:cNvPr>
            <p:cNvGrpSpPr/>
            <p:nvPr/>
          </p:nvGrpSpPr>
          <p:grpSpPr>
            <a:xfrm>
              <a:off x="1598178" y="3167009"/>
              <a:ext cx="4357232" cy="1555393"/>
              <a:chOff x="1653361" y="3167009"/>
              <a:chExt cx="4357232" cy="1555393"/>
            </a:xfrm>
          </p:grpSpPr>
          <p:sp>
            <p:nvSpPr>
              <p:cNvPr id="319" name="Rectangle 318">
                <a:extLst>
                  <a:ext uri="{FF2B5EF4-FFF2-40B4-BE49-F238E27FC236}">
                    <a16:creationId xmlns:a16="http://schemas.microsoft.com/office/drawing/2014/main" id="{7E47381F-00DD-B942-0EBE-D1C3DD326A2C}"/>
                  </a:ext>
                </a:extLst>
              </p:cNvPr>
              <p:cNvSpPr/>
              <p:nvPr/>
            </p:nvSpPr>
            <p:spPr>
              <a:xfrm rot="5400000">
                <a:off x="4369898" y="3081708"/>
                <a:ext cx="1555393" cy="1725996"/>
              </a:xfrm>
              <a:prstGeom prst="rect">
                <a:avLst/>
              </a:prstGeom>
              <a:solidFill>
                <a:schemeClr val="accent4">
                  <a:lumMod val="20000"/>
                  <a:lumOff val="80000"/>
                  <a:alpha val="76072"/>
                </a:schemeClr>
              </a:solidFill>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r>
                  <a:rPr lang="en-IT" sz="1500" b="1" dirty="0">
                    <a:solidFill>
                      <a:schemeClr val="accent1">
                        <a:lumMod val="75000"/>
                      </a:schemeClr>
                    </a:solidFill>
                    <a:latin typeface="Chalkboard" panose="03050602040202020205" pitchFamily="66" charset="77"/>
                  </a:rPr>
                  <a:t>Fit methods:</a:t>
                </a:r>
              </a:p>
              <a:p>
                <a:pPr marL="126900" indent="-126900">
                  <a:buFont typeface="Arial" panose="020B0604020202020204" pitchFamily="34" charset="0"/>
                  <a:buChar char="•"/>
                </a:pPr>
                <a:r>
                  <a:rPr lang="en-IT" sz="1500" b="1" dirty="0">
                    <a:solidFill>
                      <a:schemeClr val="accent1">
                        <a:lumMod val="75000"/>
                      </a:schemeClr>
                    </a:solidFill>
                    <a:latin typeface="Chalkboard" panose="03050602040202020205" pitchFamily="66" charset="77"/>
                  </a:rPr>
                  <a:t>PES matching</a:t>
                </a:r>
              </a:p>
              <a:p>
                <a:pPr marL="126900" indent="-126900">
                  <a:buFont typeface="Arial" panose="020B0604020202020204" pitchFamily="34" charset="0"/>
                  <a:buChar char="•"/>
                </a:pPr>
                <a:r>
                  <a:rPr lang="en-IT" sz="1500" b="1" dirty="0">
                    <a:solidFill>
                      <a:schemeClr val="accent1">
                        <a:lumMod val="75000"/>
                      </a:schemeClr>
                    </a:solidFill>
                    <a:latin typeface="Chalkboard" panose="03050602040202020205" pitchFamily="66" charset="77"/>
                  </a:rPr>
                  <a:t>Force matching</a:t>
                </a:r>
              </a:p>
              <a:p>
                <a:pPr marL="126900" indent="-126900">
                  <a:buFont typeface="Arial" panose="020B0604020202020204" pitchFamily="34" charset="0"/>
                  <a:buChar char="•"/>
                </a:pPr>
                <a:r>
                  <a:rPr lang="en-GB" sz="1500" dirty="0">
                    <a:solidFill>
                      <a:schemeClr val="accent1">
                        <a:lumMod val="75000"/>
                      </a:schemeClr>
                    </a:solidFill>
                    <a:latin typeface="Chalkboard" panose="03050602040202020205" pitchFamily="66" charset="77"/>
                  </a:rPr>
                  <a:t>R</a:t>
                </a:r>
                <a:r>
                  <a:rPr lang="en-IT" sz="1500" dirty="0">
                    <a:solidFill>
                      <a:schemeClr val="accent1">
                        <a:lumMod val="75000"/>
                      </a:schemeClr>
                    </a:solidFill>
                    <a:latin typeface="Chalkboard" panose="03050602040202020205" pitchFamily="66" charset="77"/>
                  </a:rPr>
                  <a:t>egression</a:t>
                </a:r>
              </a:p>
              <a:p>
                <a:pPr marL="126900" indent="-126900">
                  <a:buFont typeface="Arial" panose="020B0604020202020204" pitchFamily="34" charset="0"/>
                  <a:buChar char="•"/>
                </a:pPr>
                <a:r>
                  <a:rPr lang="en-IT" sz="1500" dirty="0">
                    <a:solidFill>
                      <a:schemeClr val="accent1">
                        <a:lumMod val="75000"/>
                      </a:schemeClr>
                    </a:solidFill>
                    <a:latin typeface="Chalkboard" panose="03050602040202020205" pitchFamily="66" charset="77"/>
                  </a:rPr>
                  <a:t>IBI, </a:t>
                </a:r>
                <a:r>
                  <a:rPr lang="en-GB" sz="1500" dirty="0">
                    <a:solidFill>
                      <a:schemeClr val="accent1">
                        <a:lumMod val="75000"/>
                      </a:schemeClr>
                    </a:solidFill>
                    <a:latin typeface="Chalkboard" panose="03050602040202020205" pitchFamily="66" charset="77"/>
                  </a:rPr>
                  <a:t>I</a:t>
                </a:r>
                <a:r>
                  <a:rPr lang="en-IT" sz="1500" dirty="0">
                    <a:solidFill>
                      <a:schemeClr val="accent1">
                        <a:lumMod val="75000"/>
                      </a:schemeClr>
                    </a:solidFill>
                    <a:latin typeface="Chalkboard" panose="03050602040202020205" pitchFamily="66" charset="77"/>
                  </a:rPr>
                  <a:t>nverse MC</a:t>
                </a:r>
              </a:p>
              <a:p>
                <a:pPr marL="126900" indent="-126900">
                  <a:buFont typeface="Arial" panose="020B0604020202020204" pitchFamily="34" charset="0"/>
                  <a:buChar char="•"/>
                </a:pPr>
                <a:r>
                  <a:rPr lang="en-GB" sz="1500" dirty="0">
                    <a:solidFill>
                      <a:schemeClr val="accent1">
                        <a:lumMod val="75000"/>
                      </a:schemeClr>
                    </a:solidFill>
                    <a:latin typeface="Chalkboard" panose="03050602040202020205" pitchFamily="66" charset="77"/>
                  </a:rPr>
                  <a:t>E</a:t>
                </a:r>
                <a:r>
                  <a:rPr lang="en-IT" sz="1500" dirty="0">
                    <a:solidFill>
                      <a:schemeClr val="accent1">
                        <a:lumMod val="75000"/>
                      </a:schemeClr>
                    </a:solidFill>
                    <a:latin typeface="Chalkboard" panose="03050602040202020205" pitchFamily="66" charset="77"/>
                  </a:rPr>
                  <a:t>ntropy min…</a:t>
                </a:r>
              </a:p>
            </p:txBody>
          </p:sp>
          <p:cxnSp>
            <p:nvCxnSpPr>
              <p:cNvPr id="320" name="Elbow Connector 319">
                <a:extLst>
                  <a:ext uri="{FF2B5EF4-FFF2-40B4-BE49-F238E27FC236}">
                    <a16:creationId xmlns:a16="http://schemas.microsoft.com/office/drawing/2014/main" id="{805B215A-3CEA-C8F5-EF35-1442CFDA681D}"/>
                  </a:ext>
                </a:extLst>
              </p:cNvPr>
              <p:cNvCxnSpPr>
                <a:cxnSpLocks/>
                <a:stCxn id="319" idx="1"/>
                <a:endCxn id="283" idx="0"/>
              </p:cNvCxnSpPr>
              <p:nvPr/>
            </p:nvCxnSpPr>
            <p:spPr>
              <a:xfrm rot="16200000" flipH="1" flipV="1">
                <a:off x="2974591" y="1845780"/>
                <a:ext cx="851774" cy="3494234"/>
              </a:xfrm>
              <a:prstGeom prst="bentConnector3">
                <a:avLst>
                  <a:gd name="adj1" fmla="val -36853"/>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18" name="TextBox 317">
              <a:extLst>
                <a:ext uri="{FF2B5EF4-FFF2-40B4-BE49-F238E27FC236}">
                  <a16:creationId xmlns:a16="http://schemas.microsoft.com/office/drawing/2014/main" id="{A641864B-889A-8241-E534-528E00DB3924}"/>
                </a:ext>
              </a:extLst>
            </p:cNvPr>
            <p:cNvSpPr txBox="1"/>
            <p:nvPr/>
          </p:nvSpPr>
          <p:spPr>
            <a:xfrm>
              <a:off x="1624266" y="2875283"/>
              <a:ext cx="1490584" cy="338554"/>
            </a:xfrm>
            <a:prstGeom prst="rect">
              <a:avLst/>
            </a:prstGeom>
            <a:noFill/>
          </p:spPr>
          <p:txBody>
            <a:bodyPr wrap="square">
              <a:spAutoFit/>
            </a:bodyPr>
            <a:lstStyle/>
            <a:p>
              <a:r>
                <a:rPr lang="en-US" sz="1600" b="1" dirty="0">
                  <a:solidFill>
                    <a:srgbClr val="002060"/>
                  </a:solidFill>
                  <a:latin typeface="Chalkboard" panose="03050602040202020205" pitchFamily="66" charset="77"/>
                </a:rPr>
                <a:t>Parameters</a:t>
              </a:r>
              <a:endParaRPr lang="en-IT" sz="1600" b="1" dirty="0">
                <a:solidFill>
                  <a:srgbClr val="002060"/>
                </a:solidFill>
              </a:endParaRPr>
            </a:p>
          </p:txBody>
        </p:sp>
      </p:grpSp>
      <p:sp>
        <p:nvSpPr>
          <p:cNvPr id="321" name="Rectangle 320">
            <a:extLst>
              <a:ext uri="{FF2B5EF4-FFF2-40B4-BE49-F238E27FC236}">
                <a16:creationId xmlns:a16="http://schemas.microsoft.com/office/drawing/2014/main" id="{9F5A99B5-21C3-7985-E197-FEA9EF4878A4}"/>
              </a:ext>
            </a:extLst>
          </p:cNvPr>
          <p:cNvSpPr/>
          <p:nvPr/>
        </p:nvSpPr>
        <p:spPr>
          <a:xfrm>
            <a:off x="5119053" y="802123"/>
            <a:ext cx="301681" cy="1046710"/>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IT" sz="1500" dirty="0">
                <a:solidFill>
                  <a:schemeClr val="accent1">
                    <a:lumMod val="75000"/>
                  </a:schemeClr>
                </a:solidFill>
              </a:rPr>
              <a:t>training</a:t>
            </a:r>
          </a:p>
        </p:txBody>
      </p:sp>
      <p:pic>
        <p:nvPicPr>
          <p:cNvPr id="322" name="Picture 321" descr="A diagram of a network&#10;&#10;Description automatically generated">
            <a:extLst>
              <a:ext uri="{FF2B5EF4-FFF2-40B4-BE49-F238E27FC236}">
                <a16:creationId xmlns:a16="http://schemas.microsoft.com/office/drawing/2014/main" id="{65613E5A-B75B-4C80-55CB-7B69AAA0B1B3}"/>
              </a:ext>
            </a:extLst>
          </p:cNvPr>
          <p:cNvPicPr>
            <a:picLocks noChangeAspect="1"/>
          </p:cNvPicPr>
          <p:nvPr/>
        </p:nvPicPr>
        <p:blipFill>
          <a:blip r:embed="rId18"/>
          <a:srcRect l="41879" t="18273" r="1563" b="17138"/>
          <a:stretch/>
        </p:blipFill>
        <p:spPr>
          <a:xfrm>
            <a:off x="3331845" y="815810"/>
            <a:ext cx="1837329" cy="1523392"/>
          </a:xfrm>
          <a:prstGeom prst="rect">
            <a:avLst/>
          </a:prstGeom>
          <a:ln>
            <a:noFill/>
          </a:ln>
          <a:effectLst>
            <a:softEdge rad="112500"/>
          </a:effectLst>
        </p:spPr>
      </p:pic>
      <p:sp>
        <p:nvSpPr>
          <p:cNvPr id="328" name="TextBox 327">
            <a:extLst>
              <a:ext uri="{FF2B5EF4-FFF2-40B4-BE49-F238E27FC236}">
                <a16:creationId xmlns:a16="http://schemas.microsoft.com/office/drawing/2014/main" id="{51B67AE4-0CE1-3829-560E-6343C926FC14}"/>
              </a:ext>
            </a:extLst>
          </p:cNvPr>
          <p:cNvSpPr txBox="1"/>
          <p:nvPr/>
        </p:nvSpPr>
        <p:spPr>
          <a:xfrm>
            <a:off x="9705792" y="2794927"/>
            <a:ext cx="2154637" cy="584775"/>
          </a:xfrm>
          <a:prstGeom prst="rect">
            <a:avLst/>
          </a:prstGeom>
          <a:noFill/>
        </p:spPr>
        <p:txBody>
          <a:bodyPr wrap="square">
            <a:spAutoFit/>
          </a:bodyPr>
          <a:lstStyle/>
          <a:p>
            <a:r>
              <a:rPr lang="en-IT" sz="1600" b="1" dirty="0">
                <a:solidFill>
                  <a:srgbClr val="0070C0"/>
                </a:solidFill>
                <a:effectLst>
                  <a:glow rad="63500">
                    <a:schemeClr val="bg1"/>
                  </a:glow>
                </a:effectLst>
                <a:latin typeface="Chalkboard" panose="03050602040202020205" pitchFamily="66" charset="77"/>
              </a:rPr>
              <a:t>-&gt; </a:t>
            </a:r>
            <a:r>
              <a:rPr lang="en-GB" sz="1600" b="1" dirty="0">
                <a:solidFill>
                  <a:srgbClr val="0070C0"/>
                </a:solidFill>
                <a:effectLst>
                  <a:glow rad="63500">
                    <a:schemeClr val="bg1"/>
                  </a:glow>
                </a:effectLst>
                <a:latin typeface="Chalkboard" panose="03050602040202020205" pitchFamily="66" charset="77"/>
              </a:rPr>
              <a:t>U</a:t>
            </a:r>
            <a:r>
              <a:rPr lang="en-IT" sz="1600" b="1" dirty="0">
                <a:solidFill>
                  <a:srgbClr val="0070C0"/>
                </a:solidFill>
                <a:effectLst>
                  <a:glow rad="63500">
                    <a:schemeClr val="bg1"/>
                  </a:glow>
                </a:effectLst>
                <a:latin typeface="Chalkboard" panose="03050602040202020205" pitchFamily="66" charset="77"/>
              </a:rPr>
              <a:t>se ML to calculate forces</a:t>
            </a:r>
            <a:endParaRPr lang="en-IT" sz="1600" dirty="0">
              <a:effectLst>
                <a:glow rad="63500">
                  <a:schemeClr val="bg1"/>
                </a:glow>
              </a:effectLst>
            </a:endParaRPr>
          </a:p>
        </p:txBody>
      </p:sp>
      <p:pic>
        <p:nvPicPr>
          <p:cNvPr id="333" name="Picture 332" descr="A diagram of a network&#10;&#10;Description automatically generated">
            <a:extLst>
              <a:ext uri="{FF2B5EF4-FFF2-40B4-BE49-F238E27FC236}">
                <a16:creationId xmlns:a16="http://schemas.microsoft.com/office/drawing/2014/main" id="{B327884E-B278-9664-E6AB-DD984DCFC547}"/>
              </a:ext>
            </a:extLst>
          </p:cNvPr>
          <p:cNvPicPr>
            <a:picLocks noChangeAspect="1"/>
          </p:cNvPicPr>
          <p:nvPr/>
        </p:nvPicPr>
        <p:blipFill>
          <a:blip r:embed="rId18"/>
          <a:srcRect l="41879" t="18273" r="1563" b="17138"/>
          <a:stretch/>
        </p:blipFill>
        <p:spPr>
          <a:xfrm>
            <a:off x="7949351" y="993071"/>
            <a:ext cx="1259796" cy="1282220"/>
          </a:xfrm>
          <a:prstGeom prst="rect">
            <a:avLst/>
          </a:prstGeom>
          <a:ln>
            <a:noFill/>
          </a:ln>
          <a:effectLst>
            <a:softEdge rad="112500"/>
          </a:effectLst>
        </p:spPr>
      </p:pic>
      <p:pic>
        <p:nvPicPr>
          <p:cNvPr id="337" name="Picture 336" descr="A diagram of a network&#10;&#10;Description automatically generated">
            <a:extLst>
              <a:ext uri="{FF2B5EF4-FFF2-40B4-BE49-F238E27FC236}">
                <a16:creationId xmlns:a16="http://schemas.microsoft.com/office/drawing/2014/main" id="{B615CA51-74AF-5EC7-19C8-6107102BCFE4}"/>
              </a:ext>
            </a:extLst>
          </p:cNvPr>
          <p:cNvPicPr>
            <a:picLocks noChangeAspect="1"/>
          </p:cNvPicPr>
          <p:nvPr/>
        </p:nvPicPr>
        <p:blipFill>
          <a:blip r:embed="rId18"/>
          <a:srcRect l="41879" t="18273" r="1563" b="17138"/>
          <a:stretch/>
        </p:blipFill>
        <p:spPr>
          <a:xfrm>
            <a:off x="715825" y="4100179"/>
            <a:ext cx="1259796" cy="1282220"/>
          </a:xfrm>
          <a:prstGeom prst="rect">
            <a:avLst/>
          </a:prstGeom>
          <a:ln>
            <a:noFill/>
          </a:ln>
          <a:effectLst>
            <a:softEdge rad="112500"/>
          </a:effectLst>
        </p:spPr>
      </p:pic>
      <p:sp>
        <p:nvSpPr>
          <p:cNvPr id="236" name="TextBox 235">
            <a:extLst>
              <a:ext uri="{FF2B5EF4-FFF2-40B4-BE49-F238E27FC236}">
                <a16:creationId xmlns:a16="http://schemas.microsoft.com/office/drawing/2014/main" id="{BD1A7AD3-1B0A-B1F5-5535-BE62303F94F4}"/>
              </a:ext>
            </a:extLst>
          </p:cNvPr>
          <p:cNvSpPr txBox="1"/>
          <p:nvPr/>
        </p:nvSpPr>
        <p:spPr>
          <a:xfrm>
            <a:off x="3373530" y="2400555"/>
            <a:ext cx="2755610" cy="584775"/>
          </a:xfrm>
          <a:prstGeom prst="rect">
            <a:avLst/>
          </a:prstGeom>
          <a:noFill/>
        </p:spPr>
        <p:txBody>
          <a:bodyPr wrap="square">
            <a:spAutoFit/>
          </a:bodyPr>
          <a:lstStyle/>
          <a:p>
            <a:r>
              <a:rPr lang="en-IT" sz="1600" b="1" dirty="0">
                <a:solidFill>
                  <a:srgbClr val="0070C0"/>
                </a:solidFill>
                <a:effectLst>
                  <a:glow rad="63500">
                    <a:schemeClr val="bg1"/>
                  </a:glow>
                </a:effectLst>
                <a:latin typeface="Chalkboard" panose="03050602040202020205" pitchFamily="66" charset="77"/>
              </a:rPr>
              <a:t>-&gt; </a:t>
            </a:r>
            <a:r>
              <a:rPr lang="en-GB" sz="1600" b="1" dirty="0">
                <a:solidFill>
                  <a:srgbClr val="0070C0"/>
                </a:solidFill>
                <a:effectLst>
                  <a:glow rad="63500">
                    <a:schemeClr val="bg1"/>
                  </a:glow>
                </a:effectLst>
                <a:latin typeface="Chalkboard" panose="03050602040202020205" pitchFamily="66" charset="77"/>
              </a:rPr>
              <a:t>U</a:t>
            </a:r>
            <a:r>
              <a:rPr lang="en-IT" sz="1600" b="1" dirty="0">
                <a:solidFill>
                  <a:srgbClr val="0070C0"/>
                </a:solidFill>
                <a:effectLst>
                  <a:glow rad="63500">
                    <a:schemeClr val="bg1"/>
                  </a:glow>
                </a:effectLst>
                <a:latin typeface="Chalkboard" panose="03050602040202020205" pitchFamily="66" charset="77"/>
              </a:rPr>
              <a:t>se ML to parameterize the FF</a:t>
            </a:r>
            <a:endParaRPr lang="en-IT" sz="1600" dirty="0">
              <a:effectLst>
                <a:glow rad="63500">
                  <a:schemeClr val="bg1"/>
                </a:glow>
              </a:effectLst>
            </a:endParaRPr>
          </a:p>
        </p:txBody>
      </p:sp>
      <p:sp>
        <p:nvSpPr>
          <p:cNvPr id="343" name="TextBox 342">
            <a:extLst>
              <a:ext uri="{FF2B5EF4-FFF2-40B4-BE49-F238E27FC236}">
                <a16:creationId xmlns:a16="http://schemas.microsoft.com/office/drawing/2014/main" id="{52C1C8CF-B7E4-430D-AC35-6014B7939E75}"/>
              </a:ext>
            </a:extLst>
          </p:cNvPr>
          <p:cNvSpPr txBox="1"/>
          <p:nvPr/>
        </p:nvSpPr>
        <p:spPr>
          <a:xfrm>
            <a:off x="4524761" y="4092885"/>
            <a:ext cx="1604379" cy="830997"/>
          </a:xfrm>
          <a:prstGeom prst="rect">
            <a:avLst/>
          </a:prstGeom>
          <a:noFill/>
        </p:spPr>
        <p:txBody>
          <a:bodyPr wrap="square">
            <a:spAutoFit/>
          </a:bodyPr>
          <a:lstStyle/>
          <a:p>
            <a:r>
              <a:rPr lang="en-IT" sz="1600" b="1" dirty="0">
                <a:solidFill>
                  <a:srgbClr val="0070C0"/>
                </a:solidFill>
                <a:effectLst>
                  <a:glow rad="63500">
                    <a:schemeClr val="bg1"/>
                  </a:glow>
                </a:effectLst>
                <a:latin typeface="Chalkboard" panose="03050602040202020205" pitchFamily="66" charset="77"/>
              </a:rPr>
              <a:t>-&gt; </a:t>
            </a:r>
            <a:r>
              <a:rPr lang="en-GB" sz="1600" b="1" dirty="0">
                <a:solidFill>
                  <a:srgbClr val="0070C0"/>
                </a:solidFill>
                <a:effectLst>
                  <a:glow rad="63500">
                    <a:schemeClr val="bg1"/>
                  </a:glow>
                </a:effectLst>
                <a:latin typeface="Chalkboard" panose="03050602040202020205" pitchFamily="66" charset="77"/>
              </a:rPr>
              <a:t>U</a:t>
            </a:r>
            <a:r>
              <a:rPr lang="en-IT" sz="1600" b="1" dirty="0">
                <a:solidFill>
                  <a:srgbClr val="0070C0"/>
                </a:solidFill>
                <a:effectLst>
                  <a:glow rad="63500">
                    <a:schemeClr val="bg1"/>
                  </a:glow>
                </a:effectLst>
                <a:latin typeface="Chalkboard" panose="03050602040202020205" pitchFamily="66" charset="77"/>
              </a:rPr>
              <a:t>se ML to produce trajectories</a:t>
            </a:r>
            <a:endParaRPr lang="en-IT" sz="1600" dirty="0">
              <a:effectLst>
                <a:glow rad="63500">
                  <a:schemeClr val="bg1"/>
                </a:glow>
              </a:effectLst>
            </a:endParaRPr>
          </a:p>
        </p:txBody>
      </p:sp>
      <p:sp>
        <p:nvSpPr>
          <p:cNvPr id="344" name="Come nel caso dei liquidi monoatomici semplici, il PMF è piú strutturato del vero potenziale inter-amminoacido, ma comunque anche v(r) mantiene la struttura a doppia buca">
            <a:extLst>
              <a:ext uri="{FF2B5EF4-FFF2-40B4-BE49-F238E27FC236}">
                <a16:creationId xmlns:a16="http://schemas.microsoft.com/office/drawing/2014/main" id="{E36835F8-C9F3-D998-4E6E-7BDCCBF2EE4D}"/>
              </a:ext>
            </a:extLst>
          </p:cNvPr>
          <p:cNvSpPr/>
          <p:nvPr/>
        </p:nvSpPr>
        <p:spPr>
          <a:xfrm>
            <a:off x="4047925" y="3104812"/>
            <a:ext cx="2618539" cy="3795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r>
              <a:rPr lang="en-IT" sz="1800" b="1" dirty="0">
                <a:solidFill>
                  <a:srgbClr val="0070C0"/>
                </a:solidFill>
                <a:latin typeface="Chalkboard" panose="03050602040202020205" pitchFamily="66" charset="77"/>
              </a:rPr>
              <a:t>Empirical potential fit</a:t>
            </a:r>
          </a:p>
        </p:txBody>
      </p:sp>
      <p:sp>
        <p:nvSpPr>
          <p:cNvPr id="346" name="Curved Down Arrow 345">
            <a:extLst>
              <a:ext uri="{FF2B5EF4-FFF2-40B4-BE49-F238E27FC236}">
                <a16:creationId xmlns:a16="http://schemas.microsoft.com/office/drawing/2014/main" id="{5E018881-A0A7-0AC4-2406-FC51F87C2A21}"/>
              </a:ext>
            </a:extLst>
          </p:cNvPr>
          <p:cNvSpPr/>
          <p:nvPr/>
        </p:nvSpPr>
        <p:spPr>
          <a:xfrm rot="7881780">
            <a:off x="6187827" y="3938223"/>
            <a:ext cx="1998034" cy="1044549"/>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347" name="TextBox 346">
            <a:extLst>
              <a:ext uri="{FF2B5EF4-FFF2-40B4-BE49-F238E27FC236}">
                <a16:creationId xmlns:a16="http://schemas.microsoft.com/office/drawing/2014/main" id="{80EFB7C6-59FD-04F1-9854-7C4E95FD18D2}"/>
              </a:ext>
            </a:extLst>
          </p:cNvPr>
          <p:cNvSpPr txBox="1"/>
          <p:nvPr/>
        </p:nvSpPr>
        <p:spPr>
          <a:xfrm>
            <a:off x="7475126" y="5042851"/>
            <a:ext cx="4385303" cy="923330"/>
          </a:xfrm>
          <a:prstGeom prst="rect">
            <a:avLst/>
          </a:prstGeom>
          <a:noFill/>
        </p:spPr>
        <p:txBody>
          <a:bodyPr wrap="none" rtlCol="0">
            <a:spAutoFit/>
          </a:bodyPr>
          <a:lstStyle/>
          <a:p>
            <a:r>
              <a:rPr lang="en-IT" dirty="0">
                <a:latin typeface="Chalkboard" panose="03050602040202020205" pitchFamily="66" charset="77"/>
              </a:rPr>
              <a:t>Faster simulation </a:t>
            </a:r>
          </a:p>
          <a:p>
            <a:r>
              <a:rPr lang="en-IT" dirty="0">
                <a:latin typeface="Chalkboard" panose="03050602040202020205" pitchFamily="66" charset="77"/>
              </a:rPr>
              <a:t>Larger data amount needed for learning</a:t>
            </a:r>
          </a:p>
          <a:p>
            <a:r>
              <a:rPr lang="en-GB" dirty="0">
                <a:latin typeface="Chalkboard" panose="03050602040202020205" pitchFamily="66" charset="77"/>
              </a:rPr>
              <a:t>Smaller explainability</a:t>
            </a:r>
            <a:endParaRPr lang="en-IT" dirty="0">
              <a:latin typeface="Chalkboard" panose="03050602040202020205" pitchFamily="66" charset="77"/>
            </a:endParaRPr>
          </a:p>
        </p:txBody>
      </p:sp>
    </p:spTree>
    <p:extLst>
      <p:ext uri="{BB962C8B-B14F-4D97-AF65-F5344CB8AC3E}">
        <p14:creationId xmlns:p14="http://schemas.microsoft.com/office/powerpoint/2010/main" val="132132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500"/>
                                        <p:tgtEl>
                                          <p:spTgt spid="1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nodeType="with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par>
                                <p:cTn id="23" presetID="10" presetClass="entr" presetSubtype="0" fill="hold" nodeType="with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500"/>
                                        <p:tgtEl>
                                          <p:spTgt spid="1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8"/>
                                        </p:tgtEl>
                                        <p:attrNameLst>
                                          <p:attrName>style.visibility</p:attrName>
                                        </p:attrNameLst>
                                      </p:cBhvr>
                                      <p:to>
                                        <p:strVal val="visible"/>
                                      </p:to>
                                    </p:set>
                                    <p:animEffect transition="in" filter="fade">
                                      <p:cBhvr>
                                        <p:cTn id="31" dur="500"/>
                                        <p:tgtEl>
                                          <p:spTgt spid="328"/>
                                        </p:tgtEl>
                                      </p:cBhvr>
                                    </p:animEffect>
                                  </p:childTnLst>
                                </p:cTn>
                              </p:par>
                              <p:par>
                                <p:cTn id="32" presetID="10" presetClass="entr" presetSubtype="0" fill="hold" nodeType="withEffect">
                                  <p:stCondLst>
                                    <p:cond delay="0"/>
                                  </p:stCondLst>
                                  <p:childTnLst>
                                    <p:set>
                                      <p:cBhvr>
                                        <p:cTn id="33" dur="1" fill="hold">
                                          <p:stCondLst>
                                            <p:cond delay="0"/>
                                          </p:stCondLst>
                                        </p:cTn>
                                        <p:tgtEl>
                                          <p:spTgt spid="333"/>
                                        </p:tgtEl>
                                        <p:attrNameLst>
                                          <p:attrName>style.visibility</p:attrName>
                                        </p:attrNameLst>
                                      </p:cBhvr>
                                      <p:to>
                                        <p:strVal val="visible"/>
                                      </p:to>
                                    </p:set>
                                    <p:animEffect transition="in" filter="fade">
                                      <p:cBhvr>
                                        <p:cTn id="34" dur="500"/>
                                        <p:tgtEl>
                                          <p:spTgt spid="3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1"/>
                                        </p:tgtEl>
                                        <p:attrNameLst>
                                          <p:attrName>style.visibility</p:attrName>
                                        </p:attrNameLst>
                                      </p:cBhvr>
                                      <p:to>
                                        <p:strVal val="visible"/>
                                      </p:to>
                                    </p:set>
                                    <p:animEffect transition="in" filter="fade">
                                      <p:cBhvr>
                                        <p:cTn id="39" dur="500"/>
                                        <p:tgtEl>
                                          <p:spTgt spid="281"/>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par>
                                <p:cTn id="58" presetID="10" presetClass="entr" presetSubtype="0" fill="hold" nodeType="withEffect">
                                  <p:stCondLst>
                                    <p:cond delay="0"/>
                                  </p:stCondLst>
                                  <p:childTnLst>
                                    <p:set>
                                      <p:cBhvr>
                                        <p:cTn id="59" dur="1" fill="hold">
                                          <p:stCondLst>
                                            <p:cond delay="0"/>
                                          </p:stCondLst>
                                        </p:cTn>
                                        <p:tgtEl>
                                          <p:spTgt spid="337"/>
                                        </p:tgtEl>
                                        <p:attrNameLst>
                                          <p:attrName>style.visibility</p:attrName>
                                        </p:attrNameLst>
                                      </p:cBhvr>
                                      <p:to>
                                        <p:strVal val="visible"/>
                                      </p:to>
                                    </p:set>
                                    <p:animEffect transition="in" filter="fade">
                                      <p:cBhvr>
                                        <p:cTn id="60" dur="500"/>
                                        <p:tgtEl>
                                          <p:spTgt spid="3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43"/>
                                        </p:tgtEl>
                                        <p:attrNameLst>
                                          <p:attrName>style.visibility</p:attrName>
                                        </p:attrNameLst>
                                      </p:cBhvr>
                                      <p:to>
                                        <p:strVal val="visible"/>
                                      </p:to>
                                    </p:set>
                                    <p:animEffect transition="in" filter="fade">
                                      <p:cBhvr>
                                        <p:cTn id="63" dur="500"/>
                                        <p:tgtEl>
                                          <p:spTgt spid="34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346"/>
                                        </p:tgtEl>
                                        <p:attrNameLst>
                                          <p:attrName>style.visibility</p:attrName>
                                        </p:attrNameLst>
                                      </p:cBhvr>
                                      <p:to>
                                        <p:strVal val="visible"/>
                                      </p:to>
                                    </p:set>
                                    <p:animEffect transition="in" filter="wipe(up)">
                                      <p:cBhvr>
                                        <p:cTn id="68" dur="500"/>
                                        <p:tgtEl>
                                          <p:spTgt spid="34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7"/>
                                        </p:tgtEl>
                                        <p:attrNameLst>
                                          <p:attrName>style.visibility</p:attrName>
                                        </p:attrNameLst>
                                      </p:cBhvr>
                                      <p:to>
                                        <p:strVal val="visible"/>
                                      </p:to>
                                    </p:set>
                                    <p:animEffect transition="in" filter="fade">
                                      <p:cBhvr>
                                        <p:cTn id="71"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p:bldP spid="332" grpId="0" animBg="1"/>
      <p:bldP spid="119" grpId="0" animBg="1"/>
      <p:bldP spid="152" grpId="0" animBg="1"/>
      <p:bldP spid="46" grpId="0" animBg="1"/>
      <p:bldP spid="48" grpId="0" animBg="1"/>
      <p:bldP spid="328" grpId="0"/>
      <p:bldP spid="343" grpId="0"/>
      <p:bldP spid="346" grpId="0" animBg="1"/>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B7BFF-CFA4-8F75-9E48-AA4C67106D8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2832CC4-26A4-0A87-9799-A06D6CF55504}"/>
              </a:ext>
            </a:extLst>
          </p:cNvPr>
          <p:cNvGrpSpPr/>
          <p:nvPr/>
        </p:nvGrpSpPr>
        <p:grpSpPr>
          <a:xfrm>
            <a:off x="6791778" y="3341097"/>
            <a:ext cx="2861408" cy="1489539"/>
            <a:chOff x="6766119" y="4765783"/>
            <a:chExt cx="2861408" cy="1489539"/>
          </a:xfrm>
        </p:grpSpPr>
        <p:grpSp>
          <p:nvGrpSpPr>
            <p:cNvPr id="6" name="Group 5">
              <a:extLst>
                <a:ext uri="{FF2B5EF4-FFF2-40B4-BE49-F238E27FC236}">
                  <a16:creationId xmlns:a16="http://schemas.microsoft.com/office/drawing/2014/main" id="{4B06619D-F54B-7246-D581-65BC9ED2C84F}"/>
                </a:ext>
              </a:extLst>
            </p:cNvPr>
            <p:cNvGrpSpPr/>
            <p:nvPr/>
          </p:nvGrpSpPr>
          <p:grpSpPr>
            <a:xfrm>
              <a:off x="6766119" y="4857703"/>
              <a:ext cx="2861408" cy="1397619"/>
              <a:chOff x="6766119" y="4857703"/>
              <a:chExt cx="2861408" cy="1397619"/>
            </a:xfrm>
          </p:grpSpPr>
          <p:pic>
            <p:nvPicPr>
              <p:cNvPr id="51" name="Picture 50">
                <a:extLst>
                  <a:ext uri="{FF2B5EF4-FFF2-40B4-BE49-F238E27FC236}">
                    <a16:creationId xmlns:a16="http://schemas.microsoft.com/office/drawing/2014/main" id="{2BFB97C0-9138-513B-828D-126FAA41899C}"/>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3945" t="30960" r="33817"/>
              <a:stretch/>
            </p:blipFill>
            <p:spPr>
              <a:xfrm>
                <a:off x="6766119" y="4857703"/>
                <a:ext cx="2861408" cy="1397619"/>
              </a:xfrm>
              <a:prstGeom prst="rect">
                <a:avLst/>
              </a:prstGeom>
            </p:spPr>
          </p:pic>
          <p:sp>
            <p:nvSpPr>
              <p:cNvPr id="58" name="Rectangle 57">
                <a:extLst>
                  <a:ext uri="{FF2B5EF4-FFF2-40B4-BE49-F238E27FC236}">
                    <a16:creationId xmlns:a16="http://schemas.microsoft.com/office/drawing/2014/main" id="{FF9A0BE9-1B74-55D5-A982-0562C0FDA4B3}"/>
                  </a:ext>
                </a:extLst>
              </p:cNvPr>
              <p:cNvSpPr/>
              <p:nvPr/>
            </p:nvSpPr>
            <p:spPr>
              <a:xfrm>
                <a:off x="8788018" y="5984206"/>
                <a:ext cx="666720" cy="84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0" name="Rectangle 59">
                <a:extLst>
                  <a:ext uri="{FF2B5EF4-FFF2-40B4-BE49-F238E27FC236}">
                    <a16:creationId xmlns:a16="http://schemas.microsoft.com/office/drawing/2014/main" id="{D36676D9-CF8D-40A2-16C1-32B93AA8CED1}"/>
                  </a:ext>
                </a:extLst>
              </p:cNvPr>
              <p:cNvSpPr/>
              <p:nvPr/>
            </p:nvSpPr>
            <p:spPr>
              <a:xfrm>
                <a:off x="9211046" y="6007783"/>
                <a:ext cx="416481" cy="108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41" name="Rectangle 40">
              <a:extLst>
                <a:ext uri="{FF2B5EF4-FFF2-40B4-BE49-F238E27FC236}">
                  <a16:creationId xmlns:a16="http://schemas.microsoft.com/office/drawing/2014/main" id="{5820EB1D-D0BE-911C-AFF6-E0D65BB5A6B4}"/>
                </a:ext>
              </a:extLst>
            </p:cNvPr>
            <p:cNvSpPr/>
            <p:nvPr/>
          </p:nvSpPr>
          <p:spPr>
            <a:xfrm>
              <a:off x="9061250" y="4857703"/>
              <a:ext cx="393488" cy="192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0" name="Rectangle 49">
              <a:extLst>
                <a:ext uri="{FF2B5EF4-FFF2-40B4-BE49-F238E27FC236}">
                  <a16:creationId xmlns:a16="http://schemas.microsoft.com/office/drawing/2014/main" id="{6AEDE5E4-0238-4598-4DEB-4554C610CB04}"/>
                </a:ext>
              </a:extLst>
            </p:cNvPr>
            <p:cNvSpPr/>
            <p:nvPr/>
          </p:nvSpPr>
          <p:spPr>
            <a:xfrm flipV="1">
              <a:off x="8828316" y="4765783"/>
              <a:ext cx="294584"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33" name="Google Shape;116;p14">
            <a:extLst>
              <a:ext uri="{FF2B5EF4-FFF2-40B4-BE49-F238E27FC236}">
                <a16:creationId xmlns:a16="http://schemas.microsoft.com/office/drawing/2014/main" id="{06D08608-E0EC-F804-C100-463F8267B040}"/>
              </a:ext>
            </a:extLst>
          </p:cNvPr>
          <p:cNvPicPr preferRelativeResize="0"/>
          <p:nvPr/>
        </p:nvPicPr>
        <p:blipFill>
          <a:blip r:embed="rId3">
            <a:clrChange>
              <a:clrFrom>
                <a:srgbClr val="FFFFFF"/>
              </a:clrFrom>
              <a:clrTo>
                <a:srgbClr val="FFFFFF">
                  <a:alpha val="0"/>
                </a:srgbClr>
              </a:clrTo>
            </a:clrChange>
            <a:alphaModFix/>
          </a:blip>
          <a:stretch>
            <a:fillRect/>
          </a:stretch>
        </p:blipFill>
        <p:spPr>
          <a:xfrm>
            <a:off x="2487096" y="6086385"/>
            <a:ext cx="725499" cy="725499"/>
          </a:xfrm>
          <a:prstGeom prst="rect">
            <a:avLst/>
          </a:prstGeom>
          <a:noFill/>
          <a:ln>
            <a:noFill/>
          </a:ln>
        </p:spPr>
      </p:pic>
      <p:pic>
        <p:nvPicPr>
          <p:cNvPr id="34" name="Google Shape;117;p14">
            <a:extLst>
              <a:ext uri="{FF2B5EF4-FFF2-40B4-BE49-F238E27FC236}">
                <a16:creationId xmlns:a16="http://schemas.microsoft.com/office/drawing/2014/main" id="{6597A095-4E75-529A-AE2E-3C9F0A6D4647}"/>
              </a:ext>
            </a:extLst>
          </p:cNvPr>
          <p:cNvPicPr preferRelativeResize="0"/>
          <p:nvPr/>
        </p:nvPicPr>
        <p:blipFill>
          <a:blip r:embed="rId4">
            <a:alphaModFix/>
          </a:blip>
          <a:stretch>
            <a:fillRect/>
          </a:stretch>
        </p:blipFill>
        <p:spPr>
          <a:xfrm>
            <a:off x="3315715" y="6044463"/>
            <a:ext cx="725500" cy="720659"/>
          </a:xfrm>
          <a:prstGeom prst="rect">
            <a:avLst/>
          </a:prstGeom>
          <a:noFill/>
          <a:ln>
            <a:noFill/>
          </a:ln>
        </p:spPr>
      </p:pic>
      <p:sp>
        <p:nvSpPr>
          <p:cNvPr id="48" name="Rectangle 47">
            <a:extLst>
              <a:ext uri="{FF2B5EF4-FFF2-40B4-BE49-F238E27FC236}">
                <a16:creationId xmlns:a16="http://schemas.microsoft.com/office/drawing/2014/main" id="{78690658-2EA2-D9A5-E0AE-53F38E69F492}"/>
              </a:ext>
            </a:extLst>
          </p:cNvPr>
          <p:cNvSpPr/>
          <p:nvPr/>
        </p:nvSpPr>
        <p:spPr>
          <a:xfrm>
            <a:off x="8492130" y="436967"/>
            <a:ext cx="3672827" cy="3133845"/>
          </a:xfrm>
          <a:prstGeom prst="rect">
            <a:avLst/>
          </a:prstGeom>
          <a:solidFill>
            <a:schemeClr val="accent4">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5" name="Rectangle 44">
            <a:extLst>
              <a:ext uri="{FF2B5EF4-FFF2-40B4-BE49-F238E27FC236}">
                <a16:creationId xmlns:a16="http://schemas.microsoft.com/office/drawing/2014/main" id="{1763CA4B-0422-8785-B4CA-23A55247B0C6}"/>
              </a:ext>
            </a:extLst>
          </p:cNvPr>
          <p:cNvSpPr/>
          <p:nvPr/>
        </p:nvSpPr>
        <p:spPr>
          <a:xfrm>
            <a:off x="5537607" y="671173"/>
            <a:ext cx="4014590" cy="3782856"/>
          </a:xfrm>
          <a:prstGeom prst="rect">
            <a:avLst/>
          </a:prstGeom>
          <a:solidFill>
            <a:schemeClr val="accent6">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3" name="Rectangle 42">
            <a:extLst>
              <a:ext uri="{FF2B5EF4-FFF2-40B4-BE49-F238E27FC236}">
                <a16:creationId xmlns:a16="http://schemas.microsoft.com/office/drawing/2014/main" id="{DF5EAE41-B0C5-835A-9E1E-0732A2751E5A}"/>
              </a:ext>
            </a:extLst>
          </p:cNvPr>
          <p:cNvSpPr/>
          <p:nvPr/>
        </p:nvSpPr>
        <p:spPr>
          <a:xfrm>
            <a:off x="4614900" y="1536937"/>
            <a:ext cx="3106421" cy="3094888"/>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ectangle 41">
            <a:extLst>
              <a:ext uri="{FF2B5EF4-FFF2-40B4-BE49-F238E27FC236}">
                <a16:creationId xmlns:a16="http://schemas.microsoft.com/office/drawing/2014/main" id="{40655344-3EF7-0883-D4A5-18CAB7460575}"/>
              </a:ext>
            </a:extLst>
          </p:cNvPr>
          <p:cNvSpPr/>
          <p:nvPr/>
        </p:nvSpPr>
        <p:spPr>
          <a:xfrm>
            <a:off x="3601567" y="1815471"/>
            <a:ext cx="2044689" cy="2828546"/>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pic>
        <p:nvPicPr>
          <p:cNvPr id="111" name="Picture 110" descr="A close up of a structure&#10;&#10;Description automatically generated">
            <a:extLst>
              <a:ext uri="{FF2B5EF4-FFF2-40B4-BE49-F238E27FC236}">
                <a16:creationId xmlns:a16="http://schemas.microsoft.com/office/drawing/2014/main" id="{D4690FDC-C26E-F1ED-5527-7F0F843F9AAB}"/>
              </a:ext>
            </a:extLst>
          </p:cNvPr>
          <p:cNvPicPr>
            <a:picLocks noChangeAspect="1"/>
          </p:cNvPicPr>
          <p:nvPr/>
        </p:nvPicPr>
        <p:blipFill>
          <a:blip r:embed="rId5"/>
          <a:stretch>
            <a:fillRect/>
          </a:stretch>
        </p:blipFill>
        <p:spPr>
          <a:xfrm>
            <a:off x="9666663" y="1616614"/>
            <a:ext cx="2259326" cy="1461057"/>
          </a:xfrm>
          <a:prstGeom prst="rect">
            <a:avLst/>
          </a:prstGeom>
          <a:effectLst>
            <a:softEdge rad="125997"/>
          </a:effectLst>
        </p:spPr>
      </p:pic>
      <p:grpSp>
        <p:nvGrpSpPr>
          <p:cNvPr id="7" name="Group 6">
            <a:extLst>
              <a:ext uri="{FF2B5EF4-FFF2-40B4-BE49-F238E27FC236}">
                <a16:creationId xmlns:a16="http://schemas.microsoft.com/office/drawing/2014/main" id="{86C80352-B89F-05A9-5F26-EC6AC150CA17}"/>
              </a:ext>
            </a:extLst>
          </p:cNvPr>
          <p:cNvGrpSpPr/>
          <p:nvPr/>
        </p:nvGrpSpPr>
        <p:grpSpPr>
          <a:xfrm>
            <a:off x="3710104" y="612249"/>
            <a:ext cx="8481896" cy="3946743"/>
            <a:chOff x="536850" y="613414"/>
            <a:chExt cx="8741144" cy="5800695"/>
          </a:xfrm>
        </p:grpSpPr>
        <p:cxnSp>
          <p:nvCxnSpPr>
            <p:cNvPr id="26" name="Straight Arrow Connector 25">
              <a:extLst>
                <a:ext uri="{FF2B5EF4-FFF2-40B4-BE49-F238E27FC236}">
                  <a16:creationId xmlns:a16="http://schemas.microsoft.com/office/drawing/2014/main" id="{F13726BF-8F67-434E-9913-61ED53BA7175}"/>
                </a:ext>
              </a:extLst>
            </p:cNvPr>
            <p:cNvCxnSpPr>
              <a:cxnSpLocks/>
            </p:cNvCxnSpPr>
            <p:nvPr/>
          </p:nvCxnSpPr>
          <p:spPr>
            <a:xfrm flipV="1">
              <a:off x="536850" y="613414"/>
              <a:ext cx="0" cy="5800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A3B1C2-9AA3-A73F-5B40-636AFC3D71C7}"/>
                </a:ext>
              </a:extLst>
            </p:cNvPr>
            <p:cNvCxnSpPr>
              <a:cxnSpLocks/>
            </p:cNvCxnSpPr>
            <p:nvPr/>
          </p:nvCxnSpPr>
          <p:spPr>
            <a:xfrm flipV="1">
              <a:off x="536850" y="6390145"/>
              <a:ext cx="8741144" cy="23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18EFE59-8A27-600D-0894-9DD1B792291A}"/>
              </a:ext>
            </a:extLst>
          </p:cNvPr>
          <p:cNvGrpSpPr/>
          <p:nvPr/>
        </p:nvGrpSpPr>
        <p:grpSpPr>
          <a:xfrm>
            <a:off x="4166350" y="4587878"/>
            <a:ext cx="8507642" cy="315350"/>
            <a:chOff x="1288185" y="6244647"/>
            <a:chExt cx="7401075" cy="463481"/>
          </a:xfrm>
        </p:grpSpPr>
        <p:sp>
          <p:nvSpPr>
            <p:cNvPr id="17" name="TextBox 16">
              <a:extLst>
                <a:ext uri="{FF2B5EF4-FFF2-40B4-BE49-F238E27FC236}">
                  <a16:creationId xmlns:a16="http://schemas.microsoft.com/office/drawing/2014/main" id="{8CAFFEC2-58B2-1358-BABB-68C40D6DD438}"/>
                </a:ext>
              </a:extLst>
            </p:cNvPr>
            <p:cNvSpPr txBox="1"/>
            <p:nvPr/>
          </p:nvSpPr>
          <p:spPr>
            <a:xfrm>
              <a:off x="1288185" y="6247075"/>
              <a:ext cx="275824" cy="442491"/>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FFAB5CC9-9BF1-6FE0-7A2A-D28F8FDA600A}"/>
                </a:ext>
              </a:extLst>
            </p:cNvPr>
            <p:cNvSpPr txBox="1"/>
            <p:nvPr/>
          </p:nvSpPr>
          <p:spPr>
            <a:xfrm>
              <a:off x="2167640" y="6247075"/>
              <a:ext cx="318110" cy="442491"/>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AFBC1659-B13B-4314-C51F-C9D1CD30FE0F}"/>
                </a:ext>
              </a:extLst>
            </p:cNvPr>
            <p:cNvSpPr txBox="1"/>
            <p:nvPr/>
          </p:nvSpPr>
          <p:spPr>
            <a:xfrm>
              <a:off x="3069689" y="6247075"/>
              <a:ext cx="465320" cy="442491"/>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25FA9065-8D10-AD1B-18BB-5A178A4F3059}"/>
                </a:ext>
              </a:extLst>
            </p:cNvPr>
            <p:cNvSpPr txBox="1"/>
            <p:nvPr/>
          </p:nvSpPr>
          <p:spPr>
            <a:xfrm>
              <a:off x="3971735" y="6247075"/>
              <a:ext cx="647561" cy="442491"/>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0FF9B838-D229-628D-1E16-7E23A3BD2406}"/>
                </a:ext>
              </a:extLst>
            </p:cNvPr>
            <p:cNvSpPr/>
            <p:nvPr/>
          </p:nvSpPr>
          <p:spPr>
            <a:xfrm>
              <a:off x="4850916" y="6261710"/>
              <a:ext cx="360398" cy="442491"/>
            </a:xfrm>
            <a:prstGeom prst="rect">
              <a:avLst/>
            </a:prstGeom>
          </p:spPr>
          <p:txBody>
            <a:bodyPr wrap="none">
              <a:spAutoFit/>
            </a:bodyPr>
            <a:lstStyle/>
            <a:p>
              <a:r>
                <a:rPr lang="en-US" sz="1400" dirty="0" err="1">
                  <a:latin typeface=""/>
                </a:rPr>
                <a:t>ms</a:t>
              </a:r>
              <a:endParaRPr lang="en-US" sz="1400" dirty="0">
                <a:latin typeface=""/>
              </a:endParaRPr>
            </a:p>
          </p:txBody>
        </p:sp>
        <p:sp>
          <p:nvSpPr>
            <p:cNvPr id="22" name="Rectangle 21">
              <a:extLst>
                <a:ext uri="{FF2B5EF4-FFF2-40B4-BE49-F238E27FC236}">
                  <a16:creationId xmlns:a16="http://schemas.microsoft.com/office/drawing/2014/main" id="{8AB8DC04-8CD0-1CEE-440F-45E1CED65BEA}"/>
                </a:ext>
              </a:extLst>
            </p:cNvPr>
            <p:cNvSpPr/>
            <p:nvPr/>
          </p:nvSpPr>
          <p:spPr>
            <a:xfrm>
              <a:off x="5640754" y="6265637"/>
              <a:ext cx="394500" cy="442491"/>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3CBD817C-5AC9-2AD1-7733-19AE46DDD15B}"/>
                </a:ext>
              </a:extLst>
            </p:cNvPr>
            <p:cNvSpPr/>
            <p:nvPr/>
          </p:nvSpPr>
          <p:spPr>
            <a:xfrm>
              <a:off x="6468331" y="6244647"/>
              <a:ext cx="880338" cy="442491"/>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2E74BA51-503C-FF6F-46FF-8D57D2CAAD51}"/>
                </a:ext>
              </a:extLst>
            </p:cNvPr>
            <p:cNvSpPr/>
            <p:nvPr/>
          </p:nvSpPr>
          <p:spPr>
            <a:xfrm>
              <a:off x="8532059" y="6261710"/>
              <a:ext cx="157201" cy="44249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853C9126-1E6C-FB36-5A37-79B7E88C35F1}"/>
              </a:ext>
            </a:extLst>
          </p:cNvPr>
          <p:cNvGrpSpPr/>
          <p:nvPr/>
        </p:nvGrpSpPr>
        <p:grpSpPr>
          <a:xfrm>
            <a:off x="3122695" y="1285396"/>
            <a:ext cx="475797" cy="2285416"/>
            <a:chOff x="204942" y="1468671"/>
            <a:chExt cx="490339" cy="3358973"/>
          </a:xfrm>
        </p:grpSpPr>
        <p:sp>
          <p:nvSpPr>
            <p:cNvPr id="13" name="TextBox 12">
              <a:extLst>
                <a:ext uri="{FF2B5EF4-FFF2-40B4-BE49-F238E27FC236}">
                  <a16:creationId xmlns:a16="http://schemas.microsoft.com/office/drawing/2014/main" id="{59D3E330-C882-7EE3-F876-DCA199ECBD95}"/>
                </a:ext>
              </a:extLst>
            </p:cNvPr>
            <p:cNvSpPr txBox="1"/>
            <p:nvPr/>
          </p:nvSpPr>
          <p:spPr>
            <a:xfrm>
              <a:off x="258641" y="4385151"/>
              <a:ext cx="436640" cy="442493"/>
            </a:xfrm>
            <a:prstGeom prst="rect">
              <a:avLst/>
            </a:prstGeom>
            <a:no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60FF52D1-1AC2-2C97-CC6D-19F50ED6E8C8}"/>
                </a:ext>
              </a:extLst>
            </p:cNvPr>
            <p:cNvSpPr txBox="1"/>
            <p:nvPr/>
          </p:nvSpPr>
          <p:spPr>
            <a:xfrm>
              <a:off x="220971" y="2769905"/>
              <a:ext cx="441487" cy="442493"/>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B15AD7C5-DF5D-D7B7-DC25-6B360A10E2B4}"/>
                </a:ext>
              </a:extLst>
            </p:cNvPr>
            <p:cNvSpPr txBox="1"/>
            <p:nvPr/>
          </p:nvSpPr>
          <p:spPr>
            <a:xfrm>
              <a:off x="204942" y="1468671"/>
              <a:ext cx="486735" cy="442493"/>
            </a:xfrm>
            <a:prstGeom prst="rect">
              <a:avLst/>
            </a:prstGeom>
            <a:noFill/>
          </p:spPr>
          <p:txBody>
            <a:bodyPr wrap="none" rtlCol="0">
              <a:spAutoFit/>
            </a:bodyPr>
            <a:lstStyle/>
            <a:p>
              <a:r>
                <a:rPr lang="en-US" sz="1400" dirty="0">
                  <a:latin typeface=""/>
                </a:rPr>
                <a:t>mm</a:t>
              </a:r>
            </a:p>
          </p:txBody>
        </p:sp>
      </p:grpSp>
      <p:pic>
        <p:nvPicPr>
          <p:cNvPr id="10" name="Picture 9">
            <a:extLst>
              <a:ext uri="{FF2B5EF4-FFF2-40B4-BE49-F238E27FC236}">
                <a16:creationId xmlns:a16="http://schemas.microsoft.com/office/drawing/2014/main" id="{A4CF007C-CB52-3285-1681-AD140A2B1D0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a:off x="6695249" y="2090561"/>
            <a:ext cx="1044399" cy="922814"/>
          </a:xfrm>
          <a:prstGeom prst="rect">
            <a:avLst/>
          </a:prstGeom>
        </p:spPr>
      </p:pic>
      <p:pic>
        <p:nvPicPr>
          <p:cNvPr id="29" name="Immagine 4" descr="aa1.jpg">
            <a:extLst>
              <a:ext uri="{FF2B5EF4-FFF2-40B4-BE49-F238E27FC236}">
                <a16:creationId xmlns:a16="http://schemas.microsoft.com/office/drawing/2014/main" id="{1F5FFF98-C44B-6EBD-B572-45EFED504A34}"/>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476" t="9463" r="10816" b="11152"/>
          <a:stretch/>
        </p:blipFill>
        <p:spPr>
          <a:xfrm>
            <a:off x="7510969" y="2789784"/>
            <a:ext cx="1084140" cy="1219619"/>
          </a:xfrm>
          <a:prstGeom prst="rect">
            <a:avLst/>
          </a:prstGeom>
        </p:spPr>
      </p:pic>
      <p:grpSp>
        <p:nvGrpSpPr>
          <p:cNvPr id="89" name="Group 88">
            <a:extLst>
              <a:ext uri="{FF2B5EF4-FFF2-40B4-BE49-F238E27FC236}">
                <a16:creationId xmlns:a16="http://schemas.microsoft.com/office/drawing/2014/main" id="{4CE8B0F4-EB64-C27C-C96C-2559E16CC610}"/>
              </a:ext>
            </a:extLst>
          </p:cNvPr>
          <p:cNvGrpSpPr/>
          <p:nvPr/>
        </p:nvGrpSpPr>
        <p:grpSpPr>
          <a:xfrm>
            <a:off x="8219154" y="1377869"/>
            <a:ext cx="1266290" cy="1256532"/>
            <a:chOff x="5215206" y="2375895"/>
            <a:chExt cx="1264487" cy="1228923"/>
          </a:xfrm>
        </p:grpSpPr>
        <p:pic>
          <p:nvPicPr>
            <p:cNvPr id="12" name="Picture 11">
              <a:extLst>
                <a:ext uri="{FF2B5EF4-FFF2-40B4-BE49-F238E27FC236}">
                  <a16:creationId xmlns:a16="http://schemas.microsoft.com/office/drawing/2014/main" id="{931B950B-5CDF-ECA4-87AD-EC89D3416B4F}"/>
                </a:ext>
              </a:extLst>
            </p:cNvPr>
            <p:cNvPicPr>
              <a:picLocks noChangeAspect="1"/>
            </p:cNvPicPr>
            <p:nvPr/>
          </p:nvPicPr>
          <p:blipFill rotWithShape="1">
            <a:blip r:embed="rId8">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807FB3EF-37C4-E8A0-E28D-45A97ED604EF}"/>
                </a:ext>
              </a:extLst>
            </p:cNvPr>
            <p:cNvPicPr>
              <a:picLocks/>
            </p:cNvPicPr>
            <p:nvPr/>
          </p:nvPicPr>
          <p:blipFill rotWithShape="1">
            <a:blip r:embed="rId9">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5" name="Picture 4" descr="A picture containing text&#10;&#10;Description automatically generated">
            <a:extLst>
              <a:ext uri="{FF2B5EF4-FFF2-40B4-BE49-F238E27FC236}">
                <a16:creationId xmlns:a16="http://schemas.microsoft.com/office/drawing/2014/main" id="{B0BA33E8-7BE5-21F9-F859-C825A1DAE461}"/>
              </a:ext>
            </a:extLst>
          </p:cNvPr>
          <p:cNvPicPr>
            <a:picLocks noChangeAspect="1"/>
          </p:cNvPicPr>
          <p:nvPr/>
        </p:nvPicPr>
        <p:blipFill>
          <a:blip r:embed="rId10">
            <a:clrChange>
              <a:clrFrom>
                <a:srgbClr val="FFFFFD"/>
              </a:clrFrom>
              <a:clrTo>
                <a:srgbClr val="FFFFFD">
                  <a:alpha val="0"/>
                </a:srgbClr>
              </a:clrTo>
            </a:clrChange>
          </a:blip>
          <a:stretch>
            <a:fillRect/>
          </a:stretch>
        </p:blipFill>
        <p:spPr>
          <a:xfrm rot="5400000">
            <a:off x="6052589" y="2858849"/>
            <a:ext cx="1224077" cy="1872596"/>
          </a:xfrm>
          <a:prstGeom prst="rect">
            <a:avLst/>
          </a:prstGeom>
        </p:spPr>
      </p:pic>
      <p:pic>
        <p:nvPicPr>
          <p:cNvPr id="36" name="Picture 35">
            <a:extLst>
              <a:ext uri="{FF2B5EF4-FFF2-40B4-BE49-F238E27FC236}">
                <a16:creationId xmlns:a16="http://schemas.microsoft.com/office/drawing/2014/main" id="{CFDEBF46-98F0-A5A3-2D62-C1B9B19E25B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1860" y="3286890"/>
            <a:ext cx="1148980" cy="1224076"/>
          </a:xfrm>
          <a:prstGeom prst="rect">
            <a:avLst/>
          </a:prstGeom>
        </p:spPr>
      </p:pic>
      <p:sp>
        <p:nvSpPr>
          <p:cNvPr id="40" name="TextBox 39">
            <a:extLst>
              <a:ext uri="{FF2B5EF4-FFF2-40B4-BE49-F238E27FC236}">
                <a16:creationId xmlns:a16="http://schemas.microsoft.com/office/drawing/2014/main" id="{5823E400-AC39-BB73-0723-6F442079EAD1}"/>
              </a:ext>
            </a:extLst>
          </p:cNvPr>
          <p:cNvSpPr txBox="1"/>
          <p:nvPr/>
        </p:nvSpPr>
        <p:spPr>
          <a:xfrm>
            <a:off x="3710104" y="2492257"/>
            <a:ext cx="952204" cy="830997"/>
          </a:xfrm>
          <a:prstGeom prst="rect">
            <a:avLst/>
          </a:prstGeom>
          <a:noFill/>
        </p:spPr>
        <p:txBody>
          <a:bodyPr wrap="square" rtlCol="0">
            <a:spAutoFit/>
          </a:bodyPr>
          <a:lstStyle/>
          <a:p>
            <a:r>
              <a:rPr lang="en-GB" sz="1400" dirty="0">
                <a:solidFill>
                  <a:srgbClr val="BA56FF"/>
                </a:solidFill>
                <a:latin typeface="Chalkboard" panose="03050602040202020205" pitchFamily="66" charset="77"/>
              </a:rPr>
              <a:t>Physical stage</a:t>
            </a:r>
          </a:p>
          <a:p>
            <a:r>
              <a:rPr lang="en-GB" sz="1000" dirty="0">
                <a:latin typeface="Chalkboard" panose="03050602040202020205" pitchFamily="66" charset="77"/>
              </a:rPr>
              <a:t>I</a:t>
            </a:r>
            <a:r>
              <a:rPr lang="en-IT" sz="1000" dirty="0">
                <a:latin typeface="Chalkboard" panose="03050602040202020205" pitchFamily="66" charset="77"/>
              </a:rPr>
              <a:t>rradiation</a:t>
            </a:r>
          </a:p>
          <a:p>
            <a:r>
              <a:rPr lang="en-IT" sz="1000" dirty="0">
                <a:latin typeface="Chalkboard" panose="03050602040202020205" pitchFamily="66" charset="77"/>
              </a:rPr>
              <a:t>excitation</a:t>
            </a:r>
          </a:p>
        </p:txBody>
      </p:sp>
      <p:sp>
        <p:nvSpPr>
          <p:cNvPr id="44" name="TextBox 43">
            <a:extLst>
              <a:ext uri="{FF2B5EF4-FFF2-40B4-BE49-F238E27FC236}">
                <a16:creationId xmlns:a16="http://schemas.microsoft.com/office/drawing/2014/main" id="{A35394DC-F187-4995-D812-5DD1C8BF7CF4}"/>
              </a:ext>
            </a:extLst>
          </p:cNvPr>
          <p:cNvSpPr txBox="1"/>
          <p:nvPr/>
        </p:nvSpPr>
        <p:spPr>
          <a:xfrm>
            <a:off x="4940405" y="1667859"/>
            <a:ext cx="2181172" cy="769441"/>
          </a:xfrm>
          <a:prstGeom prst="rect">
            <a:avLst/>
          </a:prstGeom>
          <a:noFill/>
        </p:spPr>
        <p:txBody>
          <a:bodyPr wrap="square" rtlCol="0">
            <a:spAutoFit/>
          </a:bodyPr>
          <a:lstStyle/>
          <a:p>
            <a:r>
              <a:rPr lang="en-GB" sz="1400" b="1" dirty="0">
                <a:solidFill>
                  <a:schemeClr val="accent5">
                    <a:lumMod val="50000"/>
                  </a:schemeClr>
                </a:solidFill>
                <a:latin typeface="Chalkboard" panose="03050602040202020205" pitchFamily="66" charset="77"/>
              </a:rPr>
              <a:t>Chemical stage</a:t>
            </a:r>
          </a:p>
          <a:p>
            <a:r>
              <a:rPr lang="en-US" sz="1000" dirty="0">
                <a:latin typeface="Chalkboard" panose="03050602040202020205" pitchFamily="66" charset="77"/>
              </a:rPr>
              <a:t>Complex radicals </a:t>
            </a:r>
          </a:p>
          <a:p>
            <a:r>
              <a:rPr lang="en-US" sz="1000" dirty="0">
                <a:latin typeface="Chalkboard" panose="03050602040202020205" pitchFamily="66" charset="77"/>
              </a:rPr>
              <a:t>Formation and diffusion</a:t>
            </a:r>
          </a:p>
          <a:p>
            <a:r>
              <a:rPr lang="en-US" sz="1000" dirty="0">
                <a:latin typeface="Chalkboard" panose="03050602040202020205" pitchFamily="66" charset="77"/>
              </a:rPr>
              <a:t>Reactions with DNA</a:t>
            </a:r>
            <a:endParaRPr lang="en-IT" sz="1000" dirty="0">
              <a:latin typeface="Chalkboard" panose="03050602040202020205" pitchFamily="66" charset="77"/>
            </a:endParaRPr>
          </a:p>
        </p:txBody>
      </p:sp>
      <p:sp>
        <p:nvSpPr>
          <p:cNvPr id="46" name="TextBox 45">
            <a:extLst>
              <a:ext uri="{FF2B5EF4-FFF2-40B4-BE49-F238E27FC236}">
                <a16:creationId xmlns:a16="http://schemas.microsoft.com/office/drawing/2014/main" id="{3A7E65AA-8995-EF91-2CCB-993712423961}"/>
              </a:ext>
            </a:extLst>
          </p:cNvPr>
          <p:cNvSpPr txBox="1"/>
          <p:nvPr/>
        </p:nvSpPr>
        <p:spPr>
          <a:xfrm>
            <a:off x="6012096" y="706460"/>
            <a:ext cx="3302948" cy="769441"/>
          </a:xfrm>
          <a:prstGeom prst="rect">
            <a:avLst/>
          </a:prstGeom>
          <a:noFill/>
        </p:spPr>
        <p:txBody>
          <a:bodyPr wrap="square" rtlCol="0">
            <a:spAutoFit/>
          </a:bodyPr>
          <a:lstStyle/>
          <a:p>
            <a:r>
              <a:rPr lang="en-GB" sz="1400" b="1" dirty="0">
                <a:solidFill>
                  <a:schemeClr val="accent6">
                    <a:lumMod val="50000"/>
                  </a:schemeClr>
                </a:solidFill>
                <a:latin typeface="Chalkboard" panose="03050602040202020205" pitchFamily="66" charset="77"/>
              </a:rPr>
              <a:t>Bio-chemical stage (intra-cell)</a:t>
            </a:r>
          </a:p>
          <a:p>
            <a:r>
              <a:rPr lang="en-US" sz="1000" dirty="0">
                <a:latin typeface="Chalkboard" panose="03050602040202020205" pitchFamily="66" charset="77"/>
              </a:rPr>
              <a:t>DNA breaks</a:t>
            </a:r>
          </a:p>
          <a:p>
            <a:r>
              <a:rPr lang="en-US" sz="1000" dirty="0">
                <a:latin typeface="Chalkboard" panose="03050602040202020205" pitchFamily="66" charset="77"/>
              </a:rPr>
              <a:t>Intra-cell signaling and diffusion</a:t>
            </a:r>
          </a:p>
          <a:p>
            <a:r>
              <a:rPr lang="en-US" sz="1000" dirty="0">
                <a:latin typeface="Chalkboard" panose="03050602040202020205" pitchFamily="66" charset="77"/>
              </a:rPr>
              <a:t>Repair/apoptosis</a:t>
            </a:r>
            <a:endParaRPr lang="en-IT" sz="1000" dirty="0">
              <a:latin typeface="Chalkboard" panose="03050602040202020205" pitchFamily="66" charset="77"/>
            </a:endParaRPr>
          </a:p>
        </p:txBody>
      </p:sp>
      <p:pic>
        <p:nvPicPr>
          <p:cNvPr id="47" name="Picture 46">
            <a:extLst>
              <a:ext uri="{FF2B5EF4-FFF2-40B4-BE49-F238E27FC236}">
                <a16:creationId xmlns:a16="http://schemas.microsoft.com/office/drawing/2014/main" id="{CB5FD6D6-D93C-9EA6-77BA-1293E74748A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9464" y="2631768"/>
            <a:ext cx="1160460" cy="1160459"/>
          </a:xfrm>
          <a:prstGeom prst="rect">
            <a:avLst/>
          </a:prstGeom>
        </p:spPr>
      </p:pic>
      <p:sp>
        <p:nvSpPr>
          <p:cNvPr id="49" name="TextBox 48">
            <a:extLst>
              <a:ext uri="{FF2B5EF4-FFF2-40B4-BE49-F238E27FC236}">
                <a16:creationId xmlns:a16="http://schemas.microsoft.com/office/drawing/2014/main" id="{123872EC-1A8B-C682-50E9-FA7D3506FF5B}"/>
              </a:ext>
            </a:extLst>
          </p:cNvPr>
          <p:cNvSpPr txBox="1"/>
          <p:nvPr/>
        </p:nvSpPr>
        <p:spPr>
          <a:xfrm>
            <a:off x="10471596" y="671173"/>
            <a:ext cx="2101011" cy="923330"/>
          </a:xfrm>
          <a:prstGeom prst="rect">
            <a:avLst/>
          </a:prstGeom>
          <a:noFill/>
        </p:spPr>
        <p:txBody>
          <a:bodyPr wrap="square" rtlCol="0">
            <a:spAutoFit/>
          </a:bodyPr>
          <a:lstStyle/>
          <a:p>
            <a:r>
              <a:rPr lang="en-GB" sz="1400" b="1" dirty="0">
                <a:solidFill>
                  <a:schemeClr val="accent4">
                    <a:lumMod val="75000"/>
                  </a:schemeClr>
                </a:solidFill>
                <a:latin typeface="Chalkboard" panose="03050602040202020205" pitchFamily="66" charset="77"/>
              </a:rPr>
              <a:t>Tissue Level</a:t>
            </a:r>
          </a:p>
          <a:p>
            <a:r>
              <a:rPr lang="en-US" sz="1000" dirty="0">
                <a:latin typeface="Chalkboard" panose="03050602040202020205" pitchFamily="66" charset="77"/>
              </a:rPr>
              <a:t>Inter-cell signaling and </a:t>
            </a:r>
          </a:p>
          <a:p>
            <a:r>
              <a:rPr lang="en-US" sz="1000" dirty="0">
                <a:latin typeface="Chalkboard" panose="03050602040202020205" pitchFamily="66" charset="77"/>
              </a:rPr>
              <a:t>diffusion of repairing </a:t>
            </a:r>
            <a:r>
              <a:rPr lang="en-US" sz="1000" dirty="0" err="1">
                <a:latin typeface="Chalkboard" panose="03050602040202020205" pitchFamily="66" charset="77"/>
              </a:rPr>
              <a:t>enzimes</a:t>
            </a:r>
            <a:r>
              <a:rPr lang="en-US" sz="1000" dirty="0">
                <a:latin typeface="Chalkboard" panose="03050602040202020205" pitchFamily="66" charset="77"/>
              </a:rPr>
              <a:t>/radicals</a:t>
            </a:r>
          </a:p>
          <a:p>
            <a:r>
              <a:rPr lang="en-US" sz="1000" dirty="0">
                <a:latin typeface="Chalkboard" panose="03050602040202020205" pitchFamily="66" charset="77"/>
              </a:rPr>
              <a:t>Cell reorganization  </a:t>
            </a:r>
            <a:endParaRPr lang="en-IT" sz="1000" dirty="0">
              <a:latin typeface="Chalkboard" panose="03050602040202020205" pitchFamily="66" charset="77"/>
            </a:endParaRPr>
          </a:p>
        </p:txBody>
      </p:sp>
      <p:sp>
        <p:nvSpPr>
          <p:cNvPr id="4" name="TextBox 3">
            <a:extLst>
              <a:ext uri="{FF2B5EF4-FFF2-40B4-BE49-F238E27FC236}">
                <a16:creationId xmlns:a16="http://schemas.microsoft.com/office/drawing/2014/main" id="{8E5AECE5-217F-5A9E-2AAB-D97DB7E90983}"/>
              </a:ext>
            </a:extLst>
          </p:cNvPr>
          <p:cNvSpPr txBox="1"/>
          <p:nvPr/>
        </p:nvSpPr>
        <p:spPr>
          <a:xfrm>
            <a:off x="4663239" y="2546241"/>
            <a:ext cx="1445445" cy="984885"/>
          </a:xfrm>
          <a:prstGeom prst="rect">
            <a:avLst/>
          </a:prstGeom>
          <a:noFill/>
        </p:spPr>
        <p:txBody>
          <a:bodyPr wrap="square" rtlCol="0">
            <a:spAutoFit/>
          </a:bodyPr>
          <a:lstStyle/>
          <a:p>
            <a:r>
              <a:rPr lang="en-GB" sz="1400" b="1" dirty="0">
                <a:solidFill>
                  <a:schemeClr val="accent5">
                    <a:lumMod val="50000"/>
                  </a:schemeClr>
                </a:solidFill>
                <a:latin typeface="Chalkboard" panose="03050602040202020205" pitchFamily="66" charset="77"/>
              </a:rPr>
              <a:t>Heterogeneous chemistry</a:t>
            </a:r>
          </a:p>
          <a:p>
            <a:r>
              <a:rPr lang="en-US" sz="1000" dirty="0">
                <a:latin typeface="Chalkboard" panose="03050602040202020205" pitchFamily="66" charset="77"/>
              </a:rPr>
              <a:t>Water radiolysis</a:t>
            </a:r>
          </a:p>
          <a:p>
            <a:r>
              <a:rPr lang="en-US" sz="1000" dirty="0">
                <a:latin typeface="Chalkboard" panose="03050602040202020205" pitchFamily="66" charset="77"/>
              </a:rPr>
              <a:t>Radicals formation</a:t>
            </a:r>
            <a:r>
              <a:rPr lang="en-IT" sz="1000" dirty="0">
                <a:latin typeface="Chalkboard" panose="03050602040202020205" pitchFamily="66" charset="77"/>
              </a:rPr>
              <a:t> and diffusion</a:t>
            </a:r>
          </a:p>
        </p:txBody>
      </p:sp>
      <p:sp>
        <p:nvSpPr>
          <p:cNvPr id="63" name="TextBox 62">
            <a:extLst>
              <a:ext uri="{FF2B5EF4-FFF2-40B4-BE49-F238E27FC236}">
                <a16:creationId xmlns:a16="http://schemas.microsoft.com/office/drawing/2014/main" id="{12F63A3A-4CB9-F605-E2E8-A6ED60097F2B}"/>
              </a:ext>
            </a:extLst>
          </p:cNvPr>
          <p:cNvSpPr txBox="1"/>
          <p:nvPr/>
        </p:nvSpPr>
        <p:spPr>
          <a:xfrm>
            <a:off x="0" y="1277375"/>
            <a:ext cx="3565966" cy="2215991"/>
          </a:xfrm>
          <a:prstGeom prst="rect">
            <a:avLst/>
          </a:prstGeom>
          <a:noFill/>
        </p:spPr>
        <p:txBody>
          <a:bodyPr wrap="square" rtlCol="0">
            <a:spAutoFit/>
          </a:bodyPr>
          <a:lstStyle/>
          <a:p>
            <a:r>
              <a:rPr lang="en-IT" b="1" dirty="0">
                <a:solidFill>
                  <a:schemeClr val="accent1">
                    <a:lumMod val="75000"/>
                  </a:schemeClr>
                </a:solidFill>
                <a:latin typeface="Chalkboard" panose="03050602040202020205" pitchFamily="66" charset="77"/>
              </a:rPr>
              <a:t>Possible determinants of differential effects</a:t>
            </a:r>
          </a:p>
          <a:p>
            <a:endParaRPr lang="en-IT" dirty="0">
              <a:latin typeface="Chalkboard" panose="03050602040202020205" pitchFamily="66" charset="77"/>
            </a:endParaRPr>
          </a:p>
          <a:p>
            <a:r>
              <a:rPr lang="en-GB" dirty="0">
                <a:solidFill>
                  <a:schemeClr val="accent1">
                    <a:lumMod val="75000"/>
                  </a:schemeClr>
                </a:solidFill>
                <a:latin typeface="Chalkboard" panose="03050602040202020205" pitchFamily="66" charset="77"/>
              </a:rPr>
              <a:t>O</a:t>
            </a:r>
            <a:r>
              <a:rPr lang="en-IT" dirty="0">
                <a:solidFill>
                  <a:schemeClr val="accent1">
                    <a:lumMod val="75000"/>
                  </a:schemeClr>
                </a:solidFill>
                <a:latin typeface="Chalkboard" panose="03050602040202020205" pitchFamily="66" charset="77"/>
              </a:rPr>
              <a:t>xygen concentration </a:t>
            </a:r>
          </a:p>
          <a:p>
            <a:r>
              <a:rPr lang="en-IT" sz="1600" dirty="0">
                <a:latin typeface="Chalkboard" panose="03050602040202020205" pitchFamily="66" charset="77"/>
              </a:rPr>
              <a:t>⇒ Different production of ROO*</a:t>
            </a:r>
          </a:p>
          <a:p>
            <a:endParaRPr lang="en-IT" sz="1600" dirty="0">
              <a:latin typeface="Chalkboard" panose="03050602040202020205" pitchFamily="66" charset="77"/>
            </a:endParaRPr>
          </a:p>
          <a:p>
            <a:r>
              <a:rPr lang="en-IT" dirty="0">
                <a:solidFill>
                  <a:schemeClr val="accent1">
                    <a:lumMod val="75000"/>
                  </a:schemeClr>
                </a:solidFill>
                <a:latin typeface="Chalkboard" panose="03050602040202020205" pitchFamily="66" charset="77"/>
              </a:rPr>
              <a:t>ROO* differential diffusivity </a:t>
            </a:r>
          </a:p>
          <a:p>
            <a:r>
              <a:rPr lang="en-GB" sz="1600" dirty="0">
                <a:latin typeface="Chalkboard" panose="03050602040202020205" pitchFamily="66" charset="77"/>
              </a:rPr>
              <a:t>⇒ R</a:t>
            </a:r>
            <a:r>
              <a:rPr lang="en-IT" sz="1600" dirty="0">
                <a:latin typeface="Chalkboard" panose="03050602040202020205" pitchFamily="66" charset="77"/>
              </a:rPr>
              <a:t>each different saturation level</a:t>
            </a:r>
          </a:p>
        </p:txBody>
      </p:sp>
      <p:sp>
        <p:nvSpPr>
          <p:cNvPr id="64" name="Right Arrow 63">
            <a:extLst>
              <a:ext uri="{FF2B5EF4-FFF2-40B4-BE49-F238E27FC236}">
                <a16:creationId xmlns:a16="http://schemas.microsoft.com/office/drawing/2014/main" id="{3331FF15-234E-7ED3-31A1-DAE15D438FED}"/>
              </a:ext>
            </a:extLst>
          </p:cNvPr>
          <p:cNvSpPr/>
          <p:nvPr/>
        </p:nvSpPr>
        <p:spPr>
          <a:xfrm>
            <a:off x="6355081" y="4854213"/>
            <a:ext cx="3547871"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Oxygen concentration</a:t>
            </a:r>
            <a:endParaRPr lang="en-IT" sz="1600" dirty="0">
              <a:solidFill>
                <a:schemeClr val="tx1"/>
              </a:solidFill>
              <a:latin typeface="Chalkboard" panose="03050602040202020205" pitchFamily="66" charset="77"/>
            </a:endParaRPr>
          </a:p>
        </p:txBody>
      </p:sp>
      <p:sp>
        <p:nvSpPr>
          <p:cNvPr id="67" name="Right Arrow 66">
            <a:extLst>
              <a:ext uri="{FF2B5EF4-FFF2-40B4-BE49-F238E27FC236}">
                <a16:creationId xmlns:a16="http://schemas.microsoft.com/office/drawing/2014/main" id="{3422FE31-71A7-238A-C9AD-CECD457CEE31}"/>
              </a:ext>
            </a:extLst>
          </p:cNvPr>
          <p:cNvSpPr/>
          <p:nvPr/>
        </p:nvSpPr>
        <p:spPr>
          <a:xfrm>
            <a:off x="7069285" y="5268692"/>
            <a:ext cx="3225889"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ROO* diffusion/saturation</a:t>
            </a:r>
            <a:endParaRPr lang="en-IT" sz="1600" dirty="0">
              <a:solidFill>
                <a:schemeClr val="tx1"/>
              </a:solidFill>
              <a:latin typeface="Chalkboard" panose="03050602040202020205" pitchFamily="66" charset="77"/>
            </a:endParaRPr>
          </a:p>
        </p:txBody>
      </p:sp>
      <p:sp>
        <p:nvSpPr>
          <p:cNvPr id="69" name="Right Arrow 68">
            <a:extLst>
              <a:ext uri="{FF2B5EF4-FFF2-40B4-BE49-F238E27FC236}">
                <a16:creationId xmlns:a16="http://schemas.microsoft.com/office/drawing/2014/main" id="{A8811FB4-727B-353C-5FE9-49F671665C18}"/>
              </a:ext>
            </a:extLst>
          </p:cNvPr>
          <p:cNvSpPr/>
          <p:nvPr/>
        </p:nvSpPr>
        <p:spPr>
          <a:xfrm>
            <a:off x="8259235" y="5642000"/>
            <a:ext cx="3666753"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reparation enzymes &amp; related </a:t>
            </a:r>
            <a:r>
              <a:rPr lang="en-GB" sz="1600" dirty="0" err="1">
                <a:solidFill>
                  <a:schemeClr val="tx1"/>
                </a:solidFill>
                <a:latin typeface="Chalkboard" panose="03050602040202020205" pitchFamily="66" charset="77"/>
              </a:rPr>
              <a:t>subst</a:t>
            </a:r>
            <a:endParaRPr lang="en-IT" sz="1600" dirty="0">
              <a:solidFill>
                <a:schemeClr val="tx1"/>
              </a:solidFill>
              <a:latin typeface="Chalkboard" panose="03050602040202020205" pitchFamily="66" charset="77"/>
            </a:endParaRPr>
          </a:p>
        </p:txBody>
      </p:sp>
      <p:sp>
        <p:nvSpPr>
          <p:cNvPr id="70" name="Right Arrow 69">
            <a:extLst>
              <a:ext uri="{FF2B5EF4-FFF2-40B4-BE49-F238E27FC236}">
                <a16:creationId xmlns:a16="http://schemas.microsoft.com/office/drawing/2014/main" id="{6B211004-8644-F505-21D8-3A25E057CC11}"/>
              </a:ext>
            </a:extLst>
          </p:cNvPr>
          <p:cNvSpPr/>
          <p:nvPr/>
        </p:nvSpPr>
        <p:spPr>
          <a:xfrm>
            <a:off x="9236705" y="6003409"/>
            <a:ext cx="2955557"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Cell </a:t>
            </a:r>
            <a:r>
              <a:rPr lang="en-GB" sz="1600" dirty="0" err="1">
                <a:solidFill>
                  <a:schemeClr val="tx1"/>
                </a:solidFill>
                <a:latin typeface="Chalkboard" panose="03050602040202020205" pitchFamily="66" charset="77"/>
              </a:rPr>
              <a:t>signaling</a:t>
            </a:r>
            <a:r>
              <a:rPr lang="en-GB" sz="1600" dirty="0">
                <a:solidFill>
                  <a:schemeClr val="tx1"/>
                </a:solidFill>
                <a:latin typeface="Chalkboard" panose="03050602040202020205" pitchFamily="66" charset="77"/>
              </a:rPr>
              <a:t>/death/survival</a:t>
            </a:r>
            <a:endParaRPr lang="en-IT" sz="1600" dirty="0">
              <a:solidFill>
                <a:schemeClr val="tx1"/>
              </a:solidFill>
              <a:latin typeface="Chalkboard" panose="03050602040202020205" pitchFamily="66" charset="77"/>
            </a:endParaRPr>
          </a:p>
        </p:txBody>
      </p:sp>
      <p:sp>
        <p:nvSpPr>
          <p:cNvPr id="72" name="TextBox 71">
            <a:extLst>
              <a:ext uri="{FF2B5EF4-FFF2-40B4-BE49-F238E27FC236}">
                <a16:creationId xmlns:a16="http://schemas.microsoft.com/office/drawing/2014/main" id="{7D2BDB0C-74E4-ED11-0406-21E900382A4E}"/>
              </a:ext>
            </a:extLst>
          </p:cNvPr>
          <p:cNvSpPr txBox="1"/>
          <p:nvPr/>
        </p:nvSpPr>
        <p:spPr>
          <a:xfrm>
            <a:off x="65185" y="5127314"/>
            <a:ext cx="4675655" cy="892552"/>
          </a:xfrm>
          <a:prstGeom prst="rect">
            <a:avLst/>
          </a:prstGeom>
          <a:noFill/>
        </p:spPr>
        <p:txBody>
          <a:bodyPr wrap="square">
            <a:spAutoFit/>
          </a:bodyPr>
          <a:lstStyle/>
          <a:p>
            <a:r>
              <a:rPr lang="en-IT" dirty="0">
                <a:solidFill>
                  <a:schemeClr val="accent1">
                    <a:lumMod val="75000"/>
                  </a:schemeClr>
                </a:solidFill>
                <a:latin typeface="Chalkboard" panose="03050602040202020205" pitchFamily="66" charset="77"/>
              </a:rPr>
              <a:t>Non-linear (e.g. inter-track) effects </a:t>
            </a:r>
            <a:endParaRPr lang="en-IT" sz="1800" dirty="0">
              <a:solidFill>
                <a:schemeClr val="accent1">
                  <a:lumMod val="75000"/>
                </a:schemeClr>
              </a:solidFill>
              <a:latin typeface="Chalkboard" panose="03050602040202020205" pitchFamily="66" charset="77"/>
            </a:endParaRPr>
          </a:p>
          <a:p>
            <a:r>
              <a:rPr lang="en-IT" sz="1800" dirty="0">
                <a:latin typeface="Chalkboard" panose="03050602040202020205" pitchFamily="66" charset="77"/>
              </a:rPr>
              <a:t>⇒ </a:t>
            </a:r>
            <a:r>
              <a:rPr lang="en-IT" sz="1600" dirty="0">
                <a:latin typeface="Chalkboard" panose="03050602040202020205" pitchFamily="66" charset="77"/>
              </a:rPr>
              <a:t>differently activated/regulated by different architecture of cell/tissue </a:t>
            </a:r>
          </a:p>
        </p:txBody>
      </p:sp>
      <p:sp>
        <p:nvSpPr>
          <p:cNvPr id="74" name="TextBox 73">
            <a:extLst>
              <a:ext uri="{FF2B5EF4-FFF2-40B4-BE49-F238E27FC236}">
                <a16:creationId xmlns:a16="http://schemas.microsoft.com/office/drawing/2014/main" id="{B513F84A-8282-CB5C-1602-3828F0780F79}"/>
              </a:ext>
            </a:extLst>
          </p:cNvPr>
          <p:cNvSpPr txBox="1"/>
          <p:nvPr/>
        </p:nvSpPr>
        <p:spPr>
          <a:xfrm>
            <a:off x="-17704" y="4180036"/>
            <a:ext cx="6355082" cy="892552"/>
          </a:xfrm>
          <a:prstGeom prst="rect">
            <a:avLst/>
          </a:prstGeom>
          <a:noFill/>
        </p:spPr>
        <p:txBody>
          <a:bodyPr wrap="square">
            <a:spAutoFit/>
          </a:bodyPr>
          <a:lstStyle/>
          <a:p>
            <a:r>
              <a:rPr lang="en-IT" dirty="0">
                <a:solidFill>
                  <a:schemeClr val="accent1">
                    <a:lumMod val="75000"/>
                  </a:schemeClr>
                </a:solidFill>
                <a:latin typeface="Chalkboard" panose="03050602040202020205" pitchFamily="66" charset="77"/>
              </a:rPr>
              <a:t>A</a:t>
            </a:r>
            <a:r>
              <a:rPr lang="en-IT" sz="1800" dirty="0">
                <a:solidFill>
                  <a:schemeClr val="accent1">
                    <a:lumMod val="75000"/>
                  </a:schemeClr>
                </a:solidFill>
                <a:latin typeface="Chalkboard" panose="03050602040202020205" pitchFamily="66" charset="77"/>
              </a:rPr>
              <a:t>ctivation and </a:t>
            </a:r>
            <a:r>
              <a:rPr lang="en-IT" dirty="0">
                <a:solidFill>
                  <a:schemeClr val="accent1">
                    <a:lumMod val="75000"/>
                  </a:schemeClr>
                </a:solidFill>
                <a:latin typeface="Chalkboard" panose="03050602040202020205" pitchFamily="66" charset="77"/>
              </a:rPr>
              <a:t> </a:t>
            </a:r>
            <a:r>
              <a:rPr lang="en-IT" sz="1800" dirty="0">
                <a:solidFill>
                  <a:schemeClr val="accent1">
                    <a:lumMod val="75000"/>
                  </a:schemeClr>
                </a:solidFill>
                <a:latin typeface="Chalkboard" panose="03050602040202020205" pitchFamily="66" charset="77"/>
              </a:rPr>
              <a:t>diffusion of </a:t>
            </a:r>
          </a:p>
          <a:p>
            <a:r>
              <a:rPr lang="en-IT" sz="1800" dirty="0">
                <a:solidFill>
                  <a:schemeClr val="accent1">
                    <a:lumMod val="75000"/>
                  </a:schemeClr>
                </a:solidFill>
                <a:latin typeface="Chalkboard" panose="03050602040202020205" pitchFamily="66" charset="77"/>
              </a:rPr>
              <a:t>reparatory enzymes/mols</a:t>
            </a:r>
          </a:p>
          <a:p>
            <a:r>
              <a:rPr lang="en-GB" sz="1600" dirty="0">
                <a:latin typeface="Chalkboard" panose="03050602040202020205" pitchFamily="66" charset="77"/>
              </a:rPr>
              <a:t>⇒ D</a:t>
            </a:r>
            <a:r>
              <a:rPr lang="en-IT" sz="1600" dirty="0">
                <a:latin typeface="Chalkboard" panose="03050602040202020205" pitchFamily="66" charset="77"/>
              </a:rPr>
              <a:t>ifferent efficiency of DNA damage  abnd reparation</a:t>
            </a:r>
          </a:p>
        </p:txBody>
      </p:sp>
      <p:sp>
        <p:nvSpPr>
          <p:cNvPr id="23" name="TextBox 22">
            <a:extLst>
              <a:ext uri="{FF2B5EF4-FFF2-40B4-BE49-F238E27FC236}">
                <a16:creationId xmlns:a16="http://schemas.microsoft.com/office/drawing/2014/main" id="{CDAE2291-4870-70F5-AB42-F26321DDB830}"/>
              </a:ext>
            </a:extLst>
          </p:cNvPr>
          <p:cNvSpPr txBox="1"/>
          <p:nvPr/>
        </p:nvSpPr>
        <p:spPr>
          <a:xfrm>
            <a:off x="4483414" y="5680959"/>
            <a:ext cx="6414516" cy="892552"/>
          </a:xfrm>
          <a:prstGeom prst="rect">
            <a:avLst/>
          </a:prstGeom>
          <a:noFill/>
        </p:spPr>
        <p:txBody>
          <a:bodyPr wrap="square">
            <a:spAutoFit/>
          </a:bodyPr>
          <a:lstStyle/>
          <a:p>
            <a:r>
              <a:rPr lang="en-IT" dirty="0">
                <a:solidFill>
                  <a:schemeClr val="accent1">
                    <a:lumMod val="75000"/>
                  </a:schemeClr>
                </a:solidFill>
                <a:latin typeface="Chalkboard" panose="03050602040202020205" pitchFamily="66" charset="77"/>
              </a:rPr>
              <a:t>A</a:t>
            </a:r>
            <a:r>
              <a:rPr lang="en-IT" sz="1800" dirty="0">
                <a:solidFill>
                  <a:schemeClr val="accent1">
                    <a:lumMod val="75000"/>
                  </a:schemeClr>
                </a:solidFill>
                <a:latin typeface="Chalkboard" panose="03050602040202020205" pitchFamily="66" charset="77"/>
              </a:rPr>
              <a:t>ctivation of inter-cell signaling</a:t>
            </a:r>
          </a:p>
          <a:p>
            <a:r>
              <a:rPr lang="en-IT" sz="1800" dirty="0">
                <a:latin typeface="Chalkboard" panose="03050602040202020205" pitchFamily="66" charset="77"/>
              </a:rPr>
              <a:t>⇒ </a:t>
            </a:r>
            <a:r>
              <a:rPr lang="en-IT" sz="1600" dirty="0">
                <a:latin typeface="Chalkboard" panose="03050602040202020205" pitchFamily="66" charset="77"/>
              </a:rPr>
              <a:t>Different damg propagation/remediation </a:t>
            </a:r>
          </a:p>
          <a:p>
            <a:r>
              <a:rPr lang="en-IT" sz="1600" dirty="0">
                <a:latin typeface="Chalkboard" panose="03050602040202020205" pitchFamily="66" charset="77"/>
              </a:rPr>
              <a:t>→ survival/death </a:t>
            </a:r>
          </a:p>
        </p:txBody>
      </p:sp>
      <p:pic>
        <p:nvPicPr>
          <p:cNvPr id="2" name="Picture 1" descr="A diagram of a dna molecule&#10;&#10;Description automatically generated">
            <a:extLst>
              <a:ext uri="{FF2B5EF4-FFF2-40B4-BE49-F238E27FC236}">
                <a16:creationId xmlns:a16="http://schemas.microsoft.com/office/drawing/2014/main" id="{A66CE44A-6E48-4347-A891-C1D2A5D28C1D}"/>
              </a:ext>
            </a:extLst>
          </p:cNvPr>
          <p:cNvPicPr>
            <a:picLocks noChangeAspect="1"/>
          </p:cNvPicPr>
          <p:nvPr/>
        </p:nvPicPr>
        <p:blipFill>
          <a:blip r:embed="rId13">
            <a:clrChange>
              <a:clrFrom>
                <a:srgbClr val="FFFFFF"/>
              </a:clrFrom>
              <a:clrTo>
                <a:srgbClr val="FFFFFF">
                  <a:alpha val="0"/>
                </a:srgbClr>
              </a:clrTo>
            </a:clrChange>
          </a:blip>
          <a:srcRect t="24752" r="57618" b="27533"/>
          <a:stretch>
            <a:fillRect/>
          </a:stretch>
        </p:blipFill>
        <p:spPr>
          <a:xfrm>
            <a:off x="7319315" y="1365677"/>
            <a:ext cx="1219620" cy="1261712"/>
          </a:xfrm>
          <a:prstGeom prst="rect">
            <a:avLst/>
          </a:prstGeom>
        </p:spPr>
      </p:pic>
      <p:sp>
        <p:nvSpPr>
          <p:cNvPr id="16" name="TextBox 15">
            <a:extLst>
              <a:ext uri="{FF2B5EF4-FFF2-40B4-BE49-F238E27FC236}">
                <a16:creationId xmlns:a16="http://schemas.microsoft.com/office/drawing/2014/main" id="{125EA599-173D-DAAE-A635-D64C7F7164F0}"/>
              </a:ext>
            </a:extLst>
          </p:cNvPr>
          <p:cNvSpPr txBox="1"/>
          <p:nvPr/>
        </p:nvSpPr>
        <p:spPr>
          <a:xfrm>
            <a:off x="-17704" y="10597"/>
            <a:ext cx="12117933" cy="523220"/>
          </a:xfrm>
          <a:prstGeom prst="rect">
            <a:avLst/>
          </a:prstGeom>
          <a:noFill/>
        </p:spPr>
        <p:txBody>
          <a:bodyPr wrap="none" rtlCol="0">
            <a:spAutoFit/>
          </a:bodyPr>
          <a:lstStyle/>
          <a:p>
            <a:r>
              <a:rPr lang="en-IT" sz="2800" b="1" dirty="0">
                <a:solidFill>
                  <a:srgbClr val="0070C0"/>
                </a:solidFill>
                <a:latin typeface="Chalkboard" panose="03050602040202020205" pitchFamily="66" charset="77"/>
              </a:rPr>
              <a:t>Getting back to our problem, we are currently focusing on two scales</a:t>
            </a:r>
          </a:p>
        </p:txBody>
      </p:sp>
      <p:sp>
        <p:nvSpPr>
          <p:cNvPr id="28" name="Oval 27">
            <a:extLst>
              <a:ext uri="{FF2B5EF4-FFF2-40B4-BE49-F238E27FC236}">
                <a16:creationId xmlns:a16="http://schemas.microsoft.com/office/drawing/2014/main" id="{3D0080DE-BC1B-1523-564E-4F3327E3E7B2}"/>
              </a:ext>
            </a:extLst>
          </p:cNvPr>
          <p:cNvSpPr/>
          <p:nvPr/>
        </p:nvSpPr>
        <p:spPr>
          <a:xfrm>
            <a:off x="3315714" y="2227543"/>
            <a:ext cx="4071765" cy="2494312"/>
          </a:xfrm>
          <a:prstGeom prst="ellipse">
            <a:avLst/>
          </a:prstGeom>
          <a:solidFill>
            <a:srgbClr val="FFFF00">
              <a:alpha val="41591"/>
            </a:srgbClr>
          </a:solidFill>
          <a:ln>
            <a:noFill/>
          </a:ln>
          <a:effectLst>
            <a:softEdge rad="347417"/>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1" name="Oval 30">
            <a:extLst>
              <a:ext uri="{FF2B5EF4-FFF2-40B4-BE49-F238E27FC236}">
                <a16:creationId xmlns:a16="http://schemas.microsoft.com/office/drawing/2014/main" id="{F54E20FB-BC23-962A-09A3-F9BCC801E462}"/>
              </a:ext>
            </a:extLst>
          </p:cNvPr>
          <p:cNvSpPr/>
          <p:nvPr/>
        </p:nvSpPr>
        <p:spPr>
          <a:xfrm>
            <a:off x="6711114" y="723874"/>
            <a:ext cx="4071765" cy="2494312"/>
          </a:xfrm>
          <a:prstGeom prst="ellipse">
            <a:avLst/>
          </a:prstGeom>
          <a:solidFill>
            <a:srgbClr val="FFCBFF">
              <a:alpha val="54763"/>
            </a:srgbClr>
          </a:solidFill>
          <a:ln>
            <a:noFill/>
          </a:ln>
          <a:effectLst>
            <a:softEdge rad="347417"/>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2" name="Oval 31">
            <a:extLst>
              <a:ext uri="{FF2B5EF4-FFF2-40B4-BE49-F238E27FC236}">
                <a16:creationId xmlns:a16="http://schemas.microsoft.com/office/drawing/2014/main" id="{07BE5DBD-DD22-B0F1-886B-AA67795C1DA3}"/>
              </a:ext>
            </a:extLst>
          </p:cNvPr>
          <p:cNvSpPr/>
          <p:nvPr/>
        </p:nvSpPr>
        <p:spPr>
          <a:xfrm>
            <a:off x="-335766" y="1655881"/>
            <a:ext cx="4071765" cy="2494312"/>
          </a:xfrm>
          <a:prstGeom prst="ellipse">
            <a:avLst/>
          </a:prstGeom>
          <a:solidFill>
            <a:srgbClr val="FFFF00">
              <a:alpha val="41591"/>
            </a:srgbClr>
          </a:solidFill>
          <a:ln>
            <a:noFill/>
          </a:ln>
          <a:effectLst>
            <a:softEdge rad="347417"/>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5" name="Oval 34">
            <a:extLst>
              <a:ext uri="{FF2B5EF4-FFF2-40B4-BE49-F238E27FC236}">
                <a16:creationId xmlns:a16="http://schemas.microsoft.com/office/drawing/2014/main" id="{32438EDC-6EEF-6511-7821-B640C3AFEB5A}"/>
              </a:ext>
            </a:extLst>
          </p:cNvPr>
          <p:cNvSpPr/>
          <p:nvPr/>
        </p:nvSpPr>
        <p:spPr>
          <a:xfrm>
            <a:off x="-607231" y="3679410"/>
            <a:ext cx="6345342" cy="1937600"/>
          </a:xfrm>
          <a:prstGeom prst="ellipse">
            <a:avLst/>
          </a:prstGeom>
          <a:solidFill>
            <a:srgbClr val="FFCBFF">
              <a:alpha val="54763"/>
            </a:srgbClr>
          </a:solidFill>
          <a:ln>
            <a:noFill/>
          </a:ln>
          <a:effectLst>
            <a:softEdge rad="347417"/>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53268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2"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F230A2-6BE3-9613-3F6D-1236B4E0DC76}"/>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3205D2DB-69CE-E2A3-911E-AB2237FDDB91}"/>
              </a:ext>
            </a:extLst>
          </p:cNvPr>
          <p:cNvSpPr/>
          <p:nvPr/>
        </p:nvSpPr>
        <p:spPr>
          <a:xfrm>
            <a:off x="2049661" y="1072751"/>
            <a:ext cx="2822028" cy="2129902"/>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2" name="TextBox 1">
            <a:extLst>
              <a:ext uri="{FF2B5EF4-FFF2-40B4-BE49-F238E27FC236}">
                <a16:creationId xmlns:a16="http://schemas.microsoft.com/office/drawing/2014/main" id="{1F0EF4B2-84AB-089D-B567-BA423DF1708C}"/>
              </a:ext>
            </a:extLst>
          </p:cNvPr>
          <p:cNvSpPr txBox="1"/>
          <p:nvPr/>
        </p:nvSpPr>
        <p:spPr>
          <a:xfrm>
            <a:off x="-10406" y="-126224"/>
            <a:ext cx="5240774" cy="756617"/>
          </a:xfrm>
          <a:prstGeom prst="rect">
            <a:avLst/>
          </a:prstGeom>
          <a:noFill/>
        </p:spPr>
        <p:txBody>
          <a:bodyPr wrap="square">
            <a:spAutoFit/>
          </a:bodyPr>
          <a:lstStyle/>
          <a:p>
            <a:pPr>
              <a:lnSpc>
                <a:spcPct val="150000"/>
              </a:lnSpc>
            </a:pPr>
            <a:r>
              <a:rPr lang="en-IT" sz="3200" b="1" dirty="0">
                <a:solidFill>
                  <a:srgbClr val="0070C0"/>
                </a:solidFill>
                <a:latin typeface="Chalkboard" panose="03050602040202020205" pitchFamily="66" charset="77"/>
              </a:rPr>
              <a:t>Radicals evolution scheme</a:t>
            </a:r>
          </a:p>
        </p:txBody>
      </p:sp>
      <p:pic>
        <p:nvPicPr>
          <p:cNvPr id="33" name="Google Shape;116;p14">
            <a:extLst>
              <a:ext uri="{FF2B5EF4-FFF2-40B4-BE49-F238E27FC236}">
                <a16:creationId xmlns:a16="http://schemas.microsoft.com/office/drawing/2014/main" id="{CD444BEE-5DCE-E7E2-38A5-F1E37985B6DB}"/>
              </a:ext>
            </a:extLst>
          </p:cNvPr>
          <p:cNvPicPr preferRelativeResize="0"/>
          <p:nvPr/>
        </p:nvPicPr>
        <p:blipFill>
          <a:blip r:embed="rId2">
            <a:clrChange>
              <a:clrFrom>
                <a:srgbClr val="FFFFFF"/>
              </a:clrFrom>
              <a:clrTo>
                <a:srgbClr val="FFFFFF">
                  <a:alpha val="0"/>
                </a:srgbClr>
              </a:clrTo>
            </a:clrChange>
            <a:alphaModFix/>
          </a:blip>
          <a:stretch>
            <a:fillRect/>
          </a:stretch>
        </p:blipFill>
        <p:spPr>
          <a:xfrm>
            <a:off x="3055929" y="6083966"/>
            <a:ext cx="725499" cy="725499"/>
          </a:xfrm>
          <a:prstGeom prst="rect">
            <a:avLst/>
          </a:prstGeom>
          <a:noFill/>
          <a:ln>
            <a:noFill/>
          </a:ln>
        </p:spPr>
      </p:pic>
      <p:pic>
        <p:nvPicPr>
          <p:cNvPr id="34" name="Google Shape;117;p14">
            <a:extLst>
              <a:ext uri="{FF2B5EF4-FFF2-40B4-BE49-F238E27FC236}">
                <a16:creationId xmlns:a16="http://schemas.microsoft.com/office/drawing/2014/main" id="{BB87D07F-021C-7756-A703-99B0AC2B8604}"/>
              </a:ext>
            </a:extLst>
          </p:cNvPr>
          <p:cNvPicPr preferRelativeResize="0"/>
          <p:nvPr/>
        </p:nvPicPr>
        <p:blipFill>
          <a:blip r:embed="rId3">
            <a:alphaModFix/>
          </a:blip>
          <a:stretch>
            <a:fillRect/>
          </a:stretch>
        </p:blipFill>
        <p:spPr>
          <a:xfrm>
            <a:off x="3781428" y="6088806"/>
            <a:ext cx="725500" cy="720659"/>
          </a:xfrm>
          <a:prstGeom prst="rect">
            <a:avLst/>
          </a:prstGeom>
          <a:noFill/>
          <a:ln>
            <a:noFill/>
          </a:ln>
        </p:spPr>
      </p:pic>
      <p:sp>
        <p:nvSpPr>
          <p:cNvPr id="48" name="Rectangle 47">
            <a:extLst>
              <a:ext uri="{FF2B5EF4-FFF2-40B4-BE49-F238E27FC236}">
                <a16:creationId xmlns:a16="http://schemas.microsoft.com/office/drawing/2014/main" id="{7A37486C-934B-1358-2B9E-F6DE4D58557D}"/>
              </a:ext>
            </a:extLst>
          </p:cNvPr>
          <p:cNvSpPr/>
          <p:nvPr/>
        </p:nvSpPr>
        <p:spPr>
          <a:xfrm>
            <a:off x="9275783" y="0"/>
            <a:ext cx="2889811" cy="2600727"/>
          </a:xfrm>
          <a:prstGeom prst="rect">
            <a:avLst/>
          </a:prstGeom>
          <a:solidFill>
            <a:schemeClr val="accent4">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5" name="Rectangle 44">
            <a:extLst>
              <a:ext uri="{FF2B5EF4-FFF2-40B4-BE49-F238E27FC236}">
                <a16:creationId xmlns:a16="http://schemas.microsoft.com/office/drawing/2014/main" id="{9E941976-476C-51E7-B8D0-06948877D0B4}"/>
              </a:ext>
            </a:extLst>
          </p:cNvPr>
          <p:cNvSpPr/>
          <p:nvPr/>
        </p:nvSpPr>
        <p:spPr>
          <a:xfrm>
            <a:off x="987553" y="2418683"/>
            <a:ext cx="7620316" cy="3104281"/>
          </a:xfrm>
          <a:prstGeom prst="rect">
            <a:avLst/>
          </a:prstGeom>
          <a:solidFill>
            <a:schemeClr val="accent6">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ectangle 41">
            <a:extLst>
              <a:ext uri="{FF2B5EF4-FFF2-40B4-BE49-F238E27FC236}">
                <a16:creationId xmlns:a16="http://schemas.microsoft.com/office/drawing/2014/main" id="{C2216EE3-E475-8BB5-BCFC-4A9FFB9B7ED7}"/>
              </a:ext>
            </a:extLst>
          </p:cNvPr>
          <p:cNvSpPr/>
          <p:nvPr/>
        </p:nvSpPr>
        <p:spPr>
          <a:xfrm>
            <a:off x="2091677" y="1176161"/>
            <a:ext cx="2018771" cy="982386"/>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pic>
        <p:nvPicPr>
          <p:cNvPr id="111" name="Picture 110" descr="A close up of a structure&#10;&#10;Description automatically generated">
            <a:extLst>
              <a:ext uri="{FF2B5EF4-FFF2-40B4-BE49-F238E27FC236}">
                <a16:creationId xmlns:a16="http://schemas.microsoft.com/office/drawing/2014/main" id="{0E317250-709F-4DAC-C7DF-EF921DF0C0AE}"/>
              </a:ext>
            </a:extLst>
          </p:cNvPr>
          <p:cNvPicPr>
            <a:picLocks noChangeAspect="1"/>
          </p:cNvPicPr>
          <p:nvPr/>
        </p:nvPicPr>
        <p:blipFill>
          <a:blip r:embed="rId4"/>
          <a:stretch>
            <a:fillRect/>
          </a:stretch>
        </p:blipFill>
        <p:spPr>
          <a:xfrm>
            <a:off x="12389005" y="787344"/>
            <a:ext cx="1598540" cy="1025181"/>
          </a:xfrm>
          <a:prstGeom prst="rect">
            <a:avLst/>
          </a:prstGeom>
          <a:effectLst>
            <a:softEdge rad="125997"/>
          </a:effectLst>
        </p:spPr>
      </p:pic>
      <p:grpSp>
        <p:nvGrpSpPr>
          <p:cNvPr id="7" name="Group 6">
            <a:extLst>
              <a:ext uri="{FF2B5EF4-FFF2-40B4-BE49-F238E27FC236}">
                <a16:creationId xmlns:a16="http://schemas.microsoft.com/office/drawing/2014/main" id="{4805E875-A8C2-0495-6B0E-E1D674696C89}"/>
              </a:ext>
            </a:extLst>
          </p:cNvPr>
          <p:cNvGrpSpPr/>
          <p:nvPr/>
        </p:nvGrpSpPr>
        <p:grpSpPr>
          <a:xfrm>
            <a:off x="9316082" y="-231521"/>
            <a:ext cx="6001191" cy="2769313"/>
            <a:chOff x="536850" y="613414"/>
            <a:chExt cx="8741144" cy="5800695"/>
          </a:xfrm>
        </p:grpSpPr>
        <p:cxnSp>
          <p:nvCxnSpPr>
            <p:cNvPr id="26" name="Straight Arrow Connector 25">
              <a:extLst>
                <a:ext uri="{FF2B5EF4-FFF2-40B4-BE49-F238E27FC236}">
                  <a16:creationId xmlns:a16="http://schemas.microsoft.com/office/drawing/2014/main" id="{5DEE48D0-12CD-339A-A1D4-DF62DB7D612D}"/>
                </a:ext>
              </a:extLst>
            </p:cNvPr>
            <p:cNvCxnSpPr>
              <a:cxnSpLocks/>
            </p:cNvCxnSpPr>
            <p:nvPr/>
          </p:nvCxnSpPr>
          <p:spPr>
            <a:xfrm flipV="1">
              <a:off x="536850" y="613414"/>
              <a:ext cx="0" cy="5800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52C1B5-00A1-F6FA-5C70-063E0B5412A7}"/>
                </a:ext>
              </a:extLst>
            </p:cNvPr>
            <p:cNvCxnSpPr>
              <a:cxnSpLocks/>
            </p:cNvCxnSpPr>
            <p:nvPr/>
          </p:nvCxnSpPr>
          <p:spPr>
            <a:xfrm flipV="1">
              <a:off x="536850" y="6390145"/>
              <a:ext cx="8741144" cy="23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013FA30-3479-C731-E923-C1A10A52DA1C}"/>
              </a:ext>
            </a:extLst>
          </p:cNvPr>
          <p:cNvGrpSpPr/>
          <p:nvPr/>
        </p:nvGrpSpPr>
        <p:grpSpPr>
          <a:xfrm>
            <a:off x="9638890" y="2558061"/>
            <a:ext cx="6019407" cy="221272"/>
            <a:chOff x="1288185" y="6244647"/>
            <a:chExt cx="7401075" cy="463481"/>
          </a:xfrm>
        </p:grpSpPr>
        <p:sp>
          <p:nvSpPr>
            <p:cNvPr id="17" name="TextBox 16">
              <a:extLst>
                <a:ext uri="{FF2B5EF4-FFF2-40B4-BE49-F238E27FC236}">
                  <a16:creationId xmlns:a16="http://schemas.microsoft.com/office/drawing/2014/main" id="{D9A8BA78-837A-B4FD-78FC-6F4B8C162A61}"/>
                </a:ext>
              </a:extLst>
            </p:cNvPr>
            <p:cNvSpPr txBox="1"/>
            <p:nvPr/>
          </p:nvSpPr>
          <p:spPr>
            <a:xfrm>
              <a:off x="1288185" y="6247075"/>
              <a:ext cx="275824" cy="442491"/>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7787B206-C1E6-05F1-707C-0B39337A1C82}"/>
                </a:ext>
              </a:extLst>
            </p:cNvPr>
            <p:cNvSpPr txBox="1"/>
            <p:nvPr/>
          </p:nvSpPr>
          <p:spPr>
            <a:xfrm>
              <a:off x="2167640" y="6247075"/>
              <a:ext cx="318110" cy="442491"/>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717230B3-D5B5-C1B2-9F08-29A0F28B7A73}"/>
                </a:ext>
              </a:extLst>
            </p:cNvPr>
            <p:cNvSpPr txBox="1"/>
            <p:nvPr/>
          </p:nvSpPr>
          <p:spPr>
            <a:xfrm>
              <a:off x="3069689" y="6247075"/>
              <a:ext cx="465320" cy="442491"/>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BD907CE3-F3CB-BF76-A0DE-AC62CCCB941F}"/>
                </a:ext>
              </a:extLst>
            </p:cNvPr>
            <p:cNvSpPr txBox="1"/>
            <p:nvPr/>
          </p:nvSpPr>
          <p:spPr>
            <a:xfrm>
              <a:off x="3971735" y="6247075"/>
              <a:ext cx="647561" cy="442491"/>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9BF20276-D7CC-BB49-EC42-7A6228344472}"/>
                </a:ext>
              </a:extLst>
            </p:cNvPr>
            <p:cNvSpPr/>
            <p:nvPr/>
          </p:nvSpPr>
          <p:spPr>
            <a:xfrm>
              <a:off x="4850916" y="6261710"/>
              <a:ext cx="360398" cy="442491"/>
            </a:xfrm>
            <a:prstGeom prst="rect">
              <a:avLst/>
            </a:prstGeom>
          </p:spPr>
          <p:txBody>
            <a:bodyPr wrap="none">
              <a:spAutoFit/>
            </a:bodyPr>
            <a:lstStyle/>
            <a:p>
              <a:r>
                <a:rPr lang="en-US" sz="1400" dirty="0" err="1">
                  <a:latin typeface=""/>
                </a:rPr>
                <a:t>ms</a:t>
              </a:r>
              <a:endParaRPr lang="en-US" sz="1400" dirty="0">
                <a:latin typeface=""/>
              </a:endParaRPr>
            </a:p>
          </p:txBody>
        </p:sp>
        <p:sp>
          <p:nvSpPr>
            <p:cNvPr id="22" name="Rectangle 21">
              <a:extLst>
                <a:ext uri="{FF2B5EF4-FFF2-40B4-BE49-F238E27FC236}">
                  <a16:creationId xmlns:a16="http://schemas.microsoft.com/office/drawing/2014/main" id="{6FF82E96-95C2-7E99-6124-9AFA9C71BC75}"/>
                </a:ext>
              </a:extLst>
            </p:cNvPr>
            <p:cNvSpPr/>
            <p:nvPr/>
          </p:nvSpPr>
          <p:spPr>
            <a:xfrm>
              <a:off x="5640754" y="6265637"/>
              <a:ext cx="394500" cy="442491"/>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8A902709-85C3-B575-6F0E-85C5D4715FEC}"/>
                </a:ext>
              </a:extLst>
            </p:cNvPr>
            <p:cNvSpPr/>
            <p:nvPr/>
          </p:nvSpPr>
          <p:spPr>
            <a:xfrm>
              <a:off x="6468331" y="6244647"/>
              <a:ext cx="880338" cy="442491"/>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29590BBF-5372-6F6B-A9FC-CDBEEAD7A627}"/>
                </a:ext>
              </a:extLst>
            </p:cNvPr>
            <p:cNvSpPr/>
            <p:nvPr/>
          </p:nvSpPr>
          <p:spPr>
            <a:xfrm>
              <a:off x="8532059" y="6261710"/>
              <a:ext cx="157201" cy="44249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F4ACE0CE-1C6C-8185-6264-D52BF81EC033}"/>
              </a:ext>
            </a:extLst>
          </p:cNvPr>
          <p:cNvGrpSpPr/>
          <p:nvPr/>
        </p:nvGrpSpPr>
        <p:grpSpPr>
          <a:xfrm>
            <a:off x="8900473" y="240807"/>
            <a:ext cx="336640" cy="1603609"/>
            <a:chOff x="204942" y="1468671"/>
            <a:chExt cx="490339" cy="3358973"/>
          </a:xfrm>
          <a:noFill/>
        </p:grpSpPr>
        <p:sp>
          <p:nvSpPr>
            <p:cNvPr id="13" name="TextBox 12">
              <a:extLst>
                <a:ext uri="{FF2B5EF4-FFF2-40B4-BE49-F238E27FC236}">
                  <a16:creationId xmlns:a16="http://schemas.microsoft.com/office/drawing/2014/main" id="{C03B29FC-7EE6-652F-E9EA-41C631CCA7A7}"/>
                </a:ext>
              </a:extLst>
            </p:cNvPr>
            <p:cNvSpPr txBox="1"/>
            <p:nvPr/>
          </p:nvSpPr>
          <p:spPr>
            <a:xfrm>
              <a:off x="258641" y="4385151"/>
              <a:ext cx="436640" cy="442493"/>
            </a:xfrm>
            <a:prstGeom prst="rect">
              <a:avLst/>
            </a:prstGeom>
            <a:grp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75E57DAE-70DA-BC48-6898-A677879064EC}"/>
                </a:ext>
              </a:extLst>
            </p:cNvPr>
            <p:cNvSpPr txBox="1"/>
            <p:nvPr/>
          </p:nvSpPr>
          <p:spPr>
            <a:xfrm>
              <a:off x="220971" y="2769905"/>
              <a:ext cx="441487" cy="442493"/>
            </a:xfrm>
            <a:prstGeom prst="rect">
              <a:avLst/>
            </a:prstGeom>
            <a:grp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3E8A5C31-4196-9AA7-D762-1EEA901008AC}"/>
                </a:ext>
              </a:extLst>
            </p:cNvPr>
            <p:cNvSpPr txBox="1"/>
            <p:nvPr/>
          </p:nvSpPr>
          <p:spPr>
            <a:xfrm>
              <a:off x="204942" y="1468671"/>
              <a:ext cx="486735" cy="442493"/>
            </a:xfrm>
            <a:prstGeom prst="rect">
              <a:avLst/>
            </a:prstGeom>
            <a:grpFill/>
          </p:spPr>
          <p:txBody>
            <a:bodyPr wrap="none" rtlCol="0">
              <a:spAutoFit/>
            </a:bodyPr>
            <a:lstStyle/>
            <a:p>
              <a:r>
                <a:rPr lang="en-US" sz="1400" dirty="0">
                  <a:latin typeface=""/>
                </a:rPr>
                <a:t>mm</a:t>
              </a:r>
            </a:p>
          </p:txBody>
        </p:sp>
      </p:grpSp>
      <p:pic>
        <p:nvPicPr>
          <p:cNvPr id="10" name="Picture 9">
            <a:extLst>
              <a:ext uri="{FF2B5EF4-FFF2-40B4-BE49-F238E27FC236}">
                <a16:creationId xmlns:a16="http://schemas.microsoft.com/office/drawing/2014/main" id="{7F296C77-E44D-1B7D-2C49-A5E142BE6371}"/>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a:off x="1079661" y="5400058"/>
            <a:ext cx="732824" cy="652918"/>
          </a:xfrm>
          <a:prstGeom prst="rect">
            <a:avLst/>
          </a:prstGeom>
        </p:spPr>
      </p:pic>
      <p:grpSp>
        <p:nvGrpSpPr>
          <p:cNvPr id="89" name="Group 88">
            <a:extLst>
              <a:ext uri="{FF2B5EF4-FFF2-40B4-BE49-F238E27FC236}">
                <a16:creationId xmlns:a16="http://schemas.microsoft.com/office/drawing/2014/main" id="{27C8B083-3ADE-78AC-F647-82C4659679D3}"/>
              </a:ext>
            </a:extLst>
          </p:cNvPr>
          <p:cNvGrpSpPr/>
          <p:nvPr/>
        </p:nvGrpSpPr>
        <p:grpSpPr>
          <a:xfrm>
            <a:off x="8423228" y="3420380"/>
            <a:ext cx="1406571" cy="1316333"/>
            <a:chOff x="5215206" y="2375895"/>
            <a:chExt cx="1264487" cy="1228923"/>
          </a:xfrm>
        </p:grpSpPr>
        <p:pic>
          <p:nvPicPr>
            <p:cNvPr id="12" name="Picture 11">
              <a:extLst>
                <a:ext uri="{FF2B5EF4-FFF2-40B4-BE49-F238E27FC236}">
                  <a16:creationId xmlns:a16="http://schemas.microsoft.com/office/drawing/2014/main" id="{C49C9A88-AD18-C4DD-AE2D-63C5164A79F1}"/>
                </a:ext>
              </a:extLst>
            </p:cNvPr>
            <p:cNvPicPr>
              <a:picLocks noChangeAspect="1"/>
            </p:cNvPicPr>
            <p:nvPr/>
          </p:nvPicPr>
          <p:blipFill rotWithShape="1">
            <a:blip r:embed="rId6">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57563542-D118-F414-BB85-7F474A7DA577}"/>
                </a:ext>
              </a:extLst>
            </p:cNvPr>
            <p:cNvPicPr>
              <a:picLocks/>
            </p:cNvPicPr>
            <p:nvPr/>
          </p:nvPicPr>
          <p:blipFill rotWithShape="1">
            <a:blip r:embed="rId7">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5" name="Picture 4" descr="A picture containing text&#10;&#10;Description automatically generated">
            <a:extLst>
              <a:ext uri="{FF2B5EF4-FFF2-40B4-BE49-F238E27FC236}">
                <a16:creationId xmlns:a16="http://schemas.microsoft.com/office/drawing/2014/main" id="{4B882C74-E97D-CFE2-7399-E46A06068913}"/>
              </a:ext>
            </a:extLst>
          </p:cNvPr>
          <p:cNvPicPr>
            <a:picLocks noChangeAspect="1"/>
          </p:cNvPicPr>
          <p:nvPr/>
        </p:nvPicPr>
        <p:blipFill>
          <a:blip r:embed="rId8">
            <a:clrChange>
              <a:clrFrom>
                <a:srgbClr val="FFFFFD"/>
              </a:clrFrom>
              <a:clrTo>
                <a:srgbClr val="FFFFFD">
                  <a:alpha val="0"/>
                </a:srgbClr>
              </a:clrTo>
            </a:clrChange>
          </a:blip>
          <a:stretch>
            <a:fillRect/>
          </a:stretch>
        </p:blipFill>
        <p:spPr>
          <a:xfrm rot="5400000">
            <a:off x="322565" y="3555450"/>
            <a:ext cx="858899" cy="1324917"/>
          </a:xfrm>
          <a:prstGeom prst="rect">
            <a:avLst/>
          </a:prstGeom>
        </p:spPr>
      </p:pic>
      <p:pic>
        <p:nvPicPr>
          <p:cNvPr id="36" name="Picture 35">
            <a:extLst>
              <a:ext uri="{FF2B5EF4-FFF2-40B4-BE49-F238E27FC236}">
                <a16:creationId xmlns:a16="http://schemas.microsoft.com/office/drawing/2014/main" id="{197B1519-1918-E400-6AC2-F70E8DDF037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4689" y="1667451"/>
            <a:ext cx="812937" cy="858898"/>
          </a:xfrm>
          <a:prstGeom prst="rect">
            <a:avLst/>
          </a:prstGeom>
        </p:spPr>
      </p:pic>
      <p:sp>
        <p:nvSpPr>
          <p:cNvPr id="23" name="Rectangle 22">
            <a:extLst>
              <a:ext uri="{FF2B5EF4-FFF2-40B4-BE49-F238E27FC236}">
                <a16:creationId xmlns:a16="http://schemas.microsoft.com/office/drawing/2014/main" id="{02B50747-7749-71DD-370B-4186A4D283CA}"/>
              </a:ext>
            </a:extLst>
          </p:cNvPr>
          <p:cNvSpPr/>
          <p:nvPr/>
        </p:nvSpPr>
        <p:spPr>
          <a:xfrm>
            <a:off x="3555372" y="4356367"/>
            <a:ext cx="4610189" cy="1784829"/>
          </a:xfrm>
          <a:prstGeom prst="rect">
            <a:avLst/>
          </a:prstGeom>
          <a:noFill/>
          <a:ln w="31750">
            <a:solidFill>
              <a:schemeClr val="accent1">
                <a:lumMod val="75000"/>
              </a:schemeClr>
            </a:solid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28" name="Rectangle 27">
            <a:extLst>
              <a:ext uri="{FF2B5EF4-FFF2-40B4-BE49-F238E27FC236}">
                <a16:creationId xmlns:a16="http://schemas.microsoft.com/office/drawing/2014/main" id="{F8F484BE-6EF6-C3D5-AF36-658E158EAC4E}"/>
              </a:ext>
            </a:extLst>
          </p:cNvPr>
          <p:cNvSpPr/>
          <p:nvPr/>
        </p:nvSpPr>
        <p:spPr>
          <a:xfrm>
            <a:off x="166113" y="554938"/>
            <a:ext cx="2889815" cy="1392358"/>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pic>
        <p:nvPicPr>
          <p:cNvPr id="16" name="Content Placeholder 4" descr="A diagram of a chemical reaction&#10;&#10;Description automatically generated">
            <a:extLst>
              <a:ext uri="{FF2B5EF4-FFF2-40B4-BE49-F238E27FC236}">
                <a16:creationId xmlns:a16="http://schemas.microsoft.com/office/drawing/2014/main" id="{F762A85E-21C4-65F0-F921-AC0D84ED1EC0}"/>
              </a:ext>
            </a:extLst>
          </p:cNvPr>
          <p:cNvPicPr>
            <a:picLocks noChangeAspect="1"/>
          </p:cNvPicPr>
          <p:nvPr/>
        </p:nvPicPr>
        <p:blipFill>
          <a:blip r:embed="rId10">
            <a:clrChange>
              <a:clrFrom>
                <a:srgbClr val="FEFEFE"/>
              </a:clrFrom>
              <a:clrTo>
                <a:srgbClr val="FEFEFE">
                  <a:alpha val="0"/>
                </a:srgbClr>
              </a:clrTo>
            </a:clrChange>
          </a:blip>
          <a:srcRect t="9395" b="2950"/>
          <a:stretch/>
        </p:blipFill>
        <p:spPr>
          <a:xfrm>
            <a:off x="56918" y="866087"/>
            <a:ext cx="8550951" cy="4815752"/>
          </a:xfrm>
          <a:prstGeom prst="rect">
            <a:avLst/>
          </a:prstGeom>
        </p:spPr>
      </p:pic>
      <p:sp>
        <p:nvSpPr>
          <p:cNvPr id="31" name="Rectangle 30">
            <a:extLst>
              <a:ext uri="{FF2B5EF4-FFF2-40B4-BE49-F238E27FC236}">
                <a16:creationId xmlns:a16="http://schemas.microsoft.com/office/drawing/2014/main" id="{40156FB6-6CBB-793F-7627-9AFB045F8AB9}"/>
              </a:ext>
            </a:extLst>
          </p:cNvPr>
          <p:cNvSpPr/>
          <p:nvPr/>
        </p:nvSpPr>
        <p:spPr>
          <a:xfrm>
            <a:off x="5468198" y="3322721"/>
            <a:ext cx="4480204" cy="1480081"/>
          </a:xfrm>
          <a:prstGeom prst="rect">
            <a:avLst/>
          </a:prstGeom>
          <a:solidFill>
            <a:schemeClr val="accent2">
              <a:lumMod val="60000"/>
              <a:lumOff val="40000"/>
              <a:alpha val="8917"/>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2" name="Rectangle 31">
            <a:extLst>
              <a:ext uri="{FF2B5EF4-FFF2-40B4-BE49-F238E27FC236}">
                <a16:creationId xmlns:a16="http://schemas.microsoft.com/office/drawing/2014/main" id="{842B14F8-2036-27A4-3C35-17ACB9B14008}"/>
              </a:ext>
            </a:extLst>
          </p:cNvPr>
          <p:cNvSpPr/>
          <p:nvPr/>
        </p:nvSpPr>
        <p:spPr>
          <a:xfrm>
            <a:off x="3413670" y="2139576"/>
            <a:ext cx="410725" cy="318258"/>
          </a:xfrm>
          <a:prstGeom prst="rect">
            <a:avLst/>
          </a:prstGeom>
          <a:solidFill>
            <a:srgbClr val="FF0000">
              <a:alpha val="12496"/>
            </a:srgb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5" name="Rectangle 34">
            <a:extLst>
              <a:ext uri="{FF2B5EF4-FFF2-40B4-BE49-F238E27FC236}">
                <a16:creationId xmlns:a16="http://schemas.microsoft.com/office/drawing/2014/main" id="{7F355FCA-CCC6-9DE8-8741-E9968DEE9457}"/>
              </a:ext>
            </a:extLst>
          </p:cNvPr>
          <p:cNvSpPr/>
          <p:nvPr/>
        </p:nvSpPr>
        <p:spPr>
          <a:xfrm>
            <a:off x="3703364" y="2362268"/>
            <a:ext cx="416112" cy="394853"/>
          </a:xfrm>
          <a:prstGeom prst="rect">
            <a:avLst/>
          </a:prstGeom>
          <a:solidFill>
            <a:srgbClr val="FF0000">
              <a:alpha val="12496"/>
            </a:srgb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7" name="Rectangle 36">
            <a:extLst>
              <a:ext uri="{FF2B5EF4-FFF2-40B4-BE49-F238E27FC236}">
                <a16:creationId xmlns:a16="http://schemas.microsoft.com/office/drawing/2014/main" id="{F532F24F-3EED-EAC6-F068-E6051863EB76}"/>
              </a:ext>
            </a:extLst>
          </p:cNvPr>
          <p:cNvSpPr/>
          <p:nvPr/>
        </p:nvSpPr>
        <p:spPr>
          <a:xfrm>
            <a:off x="81598" y="3674040"/>
            <a:ext cx="3087936" cy="2435636"/>
          </a:xfrm>
          <a:prstGeom prst="rect">
            <a:avLst/>
          </a:prstGeom>
          <a:solidFill>
            <a:schemeClr val="accent2">
              <a:lumMod val="60000"/>
              <a:lumOff val="40000"/>
              <a:alpha val="8917"/>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8" name="Rectangle 37">
            <a:extLst>
              <a:ext uri="{FF2B5EF4-FFF2-40B4-BE49-F238E27FC236}">
                <a16:creationId xmlns:a16="http://schemas.microsoft.com/office/drawing/2014/main" id="{6D59855C-6B58-342E-8529-C96C2D183EB5}"/>
              </a:ext>
            </a:extLst>
          </p:cNvPr>
          <p:cNvSpPr/>
          <p:nvPr/>
        </p:nvSpPr>
        <p:spPr>
          <a:xfrm>
            <a:off x="3606950" y="4672556"/>
            <a:ext cx="4377687" cy="1257375"/>
          </a:xfrm>
          <a:prstGeom prst="rect">
            <a:avLst/>
          </a:prstGeom>
          <a:solidFill>
            <a:schemeClr val="accent6">
              <a:lumMod val="60000"/>
              <a:lumOff val="40000"/>
              <a:alpha val="8917"/>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6" name="Rectangle 55">
            <a:extLst>
              <a:ext uri="{FF2B5EF4-FFF2-40B4-BE49-F238E27FC236}">
                <a16:creationId xmlns:a16="http://schemas.microsoft.com/office/drawing/2014/main" id="{59E0103B-B131-6C2C-725D-70B5FB552A54}"/>
              </a:ext>
            </a:extLst>
          </p:cNvPr>
          <p:cNvSpPr/>
          <p:nvPr/>
        </p:nvSpPr>
        <p:spPr>
          <a:xfrm>
            <a:off x="2104484" y="2122302"/>
            <a:ext cx="410725" cy="318258"/>
          </a:xfrm>
          <a:prstGeom prst="rect">
            <a:avLst/>
          </a:prstGeom>
          <a:solidFill>
            <a:srgbClr val="7030A0">
              <a:alpha val="15772"/>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7" name="Rectangle 56">
            <a:extLst>
              <a:ext uri="{FF2B5EF4-FFF2-40B4-BE49-F238E27FC236}">
                <a16:creationId xmlns:a16="http://schemas.microsoft.com/office/drawing/2014/main" id="{5F5A3712-28AD-1F17-2A28-8F554FB283BA}"/>
              </a:ext>
            </a:extLst>
          </p:cNvPr>
          <p:cNvSpPr/>
          <p:nvPr/>
        </p:nvSpPr>
        <p:spPr>
          <a:xfrm>
            <a:off x="3593804" y="1389202"/>
            <a:ext cx="416112" cy="394853"/>
          </a:xfrm>
          <a:prstGeom prst="rect">
            <a:avLst/>
          </a:prstGeom>
          <a:solidFill>
            <a:srgbClr val="7030A0">
              <a:alpha val="15772"/>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9" name="TextBox 58">
            <a:extLst>
              <a:ext uri="{FF2B5EF4-FFF2-40B4-BE49-F238E27FC236}">
                <a16:creationId xmlns:a16="http://schemas.microsoft.com/office/drawing/2014/main" id="{A821812B-18A6-D4C8-94E0-BB4EBC17A150}"/>
              </a:ext>
            </a:extLst>
          </p:cNvPr>
          <p:cNvSpPr txBox="1"/>
          <p:nvPr/>
        </p:nvSpPr>
        <p:spPr>
          <a:xfrm>
            <a:off x="4994639" y="787344"/>
            <a:ext cx="3805134" cy="1538883"/>
          </a:xfrm>
          <a:prstGeom prst="rect">
            <a:avLst/>
          </a:prstGeom>
          <a:noFill/>
        </p:spPr>
        <p:txBody>
          <a:bodyPr wrap="square" rtlCol="0">
            <a:spAutoFit/>
          </a:bodyPr>
          <a:lstStyle/>
          <a:p>
            <a:r>
              <a:rPr lang="en-IT" sz="2000" dirty="0">
                <a:latin typeface="Chalkboard" panose="03050602040202020205" pitchFamily="66" charset="77"/>
              </a:rPr>
              <a:t>The mechanism is regulated by</a:t>
            </a:r>
          </a:p>
          <a:p>
            <a:pPr marL="285750" indent="-285750">
              <a:buFont typeface="Wingdings" pitchFamily="2" charset="2"/>
              <a:buChar char="ü"/>
            </a:pPr>
            <a:r>
              <a:rPr lang="en-IT" dirty="0">
                <a:solidFill>
                  <a:srgbClr val="C00000"/>
                </a:solidFill>
                <a:latin typeface="Chalkboard" panose="03050602040202020205" pitchFamily="66" charset="77"/>
              </a:rPr>
              <a:t>Oxygen</a:t>
            </a:r>
            <a:r>
              <a:rPr lang="en-IT" dirty="0">
                <a:latin typeface="Chalkboard" panose="03050602040202020205" pitchFamily="66" charset="77"/>
              </a:rPr>
              <a:t> concentration</a:t>
            </a:r>
          </a:p>
          <a:p>
            <a:pPr marL="285750" indent="-285750">
              <a:buFont typeface="Wingdings" pitchFamily="2" charset="2"/>
              <a:buChar char="ü"/>
            </a:pPr>
            <a:r>
              <a:rPr lang="en-GB" dirty="0">
                <a:solidFill>
                  <a:schemeClr val="tx1">
                    <a:lumMod val="95000"/>
                    <a:lumOff val="5000"/>
                  </a:schemeClr>
                </a:solidFill>
                <a:latin typeface="Chalkboard" panose="03050602040202020205" pitchFamily="66" charset="77"/>
              </a:rPr>
              <a:t>S</a:t>
            </a:r>
            <a:r>
              <a:rPr lang="en-IT" dirty="0">
                <a:solidFill>
                  <a:schemeClr val="tx1">
                    <a:lumMod val="95000"/>
                    <a:lumOff val="5000"/>
                  </a:schemeClr>
                </a:solidFill>
                <a:latin typeface="Chalkboard" panose="03050602040202020205" pitchFamily="66" charset="77"/>
              </a:rPr>
              <a:t>everal </a:t>
            </a:r>
            <a:r>
              <a:rPr lang="en-IT" dirty="0">
                <a:solidFill>
                  <a:schemeClr val="accent6">
                    <a:lumMod val="75000"/>
                  </a:schemeClr>
                </a:solidFill>
                <a:latin typeface="Chalkboard" panose="03050602040202020205" pitchFamily="66" charset="77"/>
              </a:rPr>
              <a:t>feedbacks</a:t>
            </a:r>
            <a:r>
              <a:rPr lang="en-IT" dirty="0">
                <a:solidFill>
                  <a:schemeClr val="tx1">
                    <a:lumMod val="95000"/>
                    <a:lumOff val="5000"/>
                  </a:schemeClr>
                </a:solidFill>
                <a:latin typeface="Chalkboard" panose="03050602040202020205" pitchFamily="66" charset="77"/>
              </a:rPr>
              <a:t> on radicals and oxygen concentration</a:t>
            </a:r>
            <a:endParaRPr lang="en-IT" dirty="0">
              <a:solidFill>
                <a:schemeClr val="accent6">
                  <a:lumMod val="75000"/>
                </a:schemeClr>
              </a:solidFill>
              <a:latin typeface="Chalkboard" panose="03050602040202020205" pitchFamily="66" charset="77"/>
            </a:endParaRPr>
          </a:p>
          <a:p>
            <a:r>
              <a:rPr lang="en-GB" sz="2000" b="1" dirty="0">
                <a:solidFill>
                  <a:schemeClr val="accent5">
                    <a:lumMod val="50000"/>
                  </a:schemeClr>
                </a:solidFill>
                <a:latin typeface="Chalkboard" panose="03050602040202020205" pitchFamily="66" charset="77"/>
              </a:rPr>
              <a:t>H</a:t>
            </a:r>
            <a:r>
              <a:rPr lang="en-IT" sz="2000" b="1" dirty="0">
                <a:solidFill>
                  <a:schemeClr val="accent5">
                    <a:lumMod val="50000"/>
                  </a:schemeClr>
                </a:solidFill>
                <a:latin typeface="Chalkboard" panose="03050602040202020205" pitchFamily="66" charset="77"/>
              </a:rPr>
              <a:t>ighly non linear!</a:t>
            </a:r>
          </a:p>
        </p:txBody>
      </p:sp>
      <p:sp>
        <p:nvSpPr>
          <p:cNvPr id="61" name="TextBox 60">
            <a:extLst>
              <a:ext uri="{FF2B5EF4-FFF2-40B4-BE49-F238E27FC236}">
                <a16:creationId xmlns:a16="http://schemas.microsoft.com/office/drawing/2014/main" id="{1CDAD075-6E26-1E2B-3D42-28851BD8BBDD}"/>
              </a:ext>
            </a:extLst>
          </p:cNvPr>
          <p:cNvSpPr txBox="1"/>
          <p:nvPr/>
        </p:nvSpPr>
        <p:spPr>
          <a:xfrm>
            <a:off x="8222226" y="4908226"/>
            <a:ext cx="3805134" cy="1569660"/>
          </a:xfrm>
          <a:prstGeom prst="rect">
            <a:avLst/>
          </a:prstGeom>
          <a:noFill/>
        </p:spPr>
        <p:txBody>
          <a:bodyPr wrap="square" rtlCol="0">
            <a:spAutoFit/>
          </a:bodyPr>
          <a:lstStyle/>
          <a:p>
            <a:r>
              <a:rPr lang="en-IT" sz="2000" dirty="0">
                <a:latin typeface="Chalkboard" panose="03050602040202020205" pitchFamily="66" charset="77"/>
              </a:rPr>
              <a:t>The mechanism generates</a:t>
            </a:r>
          </a:p>
          <a:p>
            <a:pPr marL="285750" indent="-285750">
              <a:buFont typeface="Wingdings" pitchFamily="2" charset="2"/>
              <a:buChar char="ü"/>
            </a:pPr>
            <a:r>
              <a:rPr lang="en-IT" dirty="0">
                <a:solidFill>
                  <a:srgbClr val="C00000"/>
                </a:solidFill>
                <a:latin typeface="Chalkboard" panose="03050602040202020205" pitchFamily="66" charset="77"/>
              </a:rPr>
              <a:t>DNA damage</a:t>
            </a:r>
            <a:endParaRPr lang="en-IT" dirty="0">
              <a:latin typeface="Chalkboard" panose="03050602040202020205" pitchFamily="66" charset="77"/>
            </a:endParaRPr>
          </a:p>
          <a:p>
            <a:pPr marL="285750" indent="-285750">
              <a:buFont typeface="Wingdings" pitchFamily="2" charset="2"/>
              <a:buChar char="ü"/>
            </a:pPr>
            <a:r>
              <a:rPr lang="en-US" dirty="0">
                <a:solidFill>
                  <a:srgbClr val="C00000"/>
                </a:solidFill>
                <a:latin typeface="Chalkboard" panose="03050602040202020205" pitchFamily="66" charset="77"/>
              </a:rPr>
              <a:t>Oxidative stress</a:t>
            </a:r>
            <a:endParaRPr lang="en-IT" dirty="0">
              <a:solidFill>
                <a:srgbClr val="C00000"/>
              </a:solidFill>
              <a:latin typeface="Chalkboard" panose="03050602040202020205" pitchFamily="66" charset="77"/>
            </a:endParaRPr>
          </a:p>
          <a:p>
            <a:r>
              <a:rPr lang="en-GB" sz="2000" dirty="0">
                <a:solidFill>
                  <a:schemeClr val="accent5">
                    <a:lumMod val="50000"/>
                  </a:schemeClr>
                </a:solidFill>
                <a:latin typeface="Chalkboard" panose="03050602040202020205" pitchFamily="66" charset="77"/>
              </a:rPr>
              <a:t>Multiple damage pathways, </a:t>
            </a:r>
            <a:r>
              <a:rPr lang="en-GB" sz="2000" b="1" dirty="0">
                <a:solidFill>
                  <a:schemeClr val="accent5">
                    <a:lumMod val="50000"/>
                  </a:schemeClr>
                </a:solidFill>
                <a:latin typeface="Chalkboard" panose="03050602040202020205" pitchFamily="66" charset="77"/>
              </a:rPr>
              <a:t>different time scales </a:t>
            </a:r>
            <a:endParaRPr lang="en-IT" sz="2000" b="1" dirty="0">
              <a:solidFill>
                <a:schemeClr val="accent5">
                  <a:lumMod val="50000"/>
                </a:schemeClr>
              </a:solidFill>
              <a:latin typeface="Chalkboard" panose="03050602040202020205" pitchFamily="66" charset="77"/>
            </a:endParaRPr>
          </a:p>
        </p:txBody>
      </p:sp>
      <p:sp>
        <p:nvSpPr>
          <p:cNvPr id="66" name="Freeform 65">
            <a:extLst>
              <a:ext uri="{FF2B5EF4-FFF2-40B4-BE49-F238E27FC236}">
                <a16:creationId xmlns:a16="http://schemas.microsoft.com/office/drawing/2014/main" id="{AA73ADA6-1563-F340-AEDA-0EC945870531}"/>
              </a:ext>
            </a:extLst>
          </p:cNvPr>
          <p:cNvSpPr/>
          <p:nvPr/>
        </p:nvSpPr>
        <p:spPr>
          <a:xfrm>
            <a:off x="4145280" y="2545080"/>
            <a:ext cx="1351621" cy="2118360"/>
          </a:xfrm>
          <a:custGeom>
            <a:avLst/>
            <a:gdLst>
              <a:gd name="connsiteX0" fmla="*/ 1188720 w 1351621"/>
              <a:gd name="connsiteY0" fmla="*/ 2118360 h 2118360"/>
              <a:gd name="connsiteX1" fmla="*/ 1249680 w 1351621"/>
              <a:gd name="connsiteY1" fmla="*/ 411480 h 2118360"/>
              <a:gd name="connsiteX2" fmla="*/ 0 w 1351621"/>
              <a:gd name="connsiteY2" fmla="*/ 0 h 2118360"/>
            </a:gdLst>
            <a:ahLst/>
            <a:cxnLst>
              <a:cxn ang="0">
                <a:pos x="connsiteX0" y="connsiteY0"/>
              </a:cxn>
              <a:cxn ang="0">
                <a:pos x="connsiteX1" y="connsiteY1"/>
              </a:cxn>
              <a:cxn ang="0">
                <a:pos x="connsiteX2" y="connsiteY2"/>
              </a:cxn>
            </a:cxnLst>
            <a:rect l="l" t="t" r="r" b="b"/>
            <a:pathLst>
              <a:path w="1351621" h="2118360">
                <a:moveTo>
                  <a:pt x="1188720" y="2118360"/>
                </a:moveTo>
                <a:cubicBezTo>
                  <a:pt x="1318260" y="1441450"/>
                  <a:pt x="1447800" y="764540"/>
                  <a:pt x="1249680" y="411480"/>
                </a:cubicBezTo>
                <a:cubicBezTo>
                  <a:pt x="1051560" y="58420"/>
                  <a:pt x="525780" y="29210"/>
                  <a:pt x="0" y="0"/>
                </a:cubicBezTo>
              </a:path>
            </a:pathLst>
          </a:custGeom>
          <a:noFill/>
          <a:ln w="19050">
            <a:solidFill>
              <a:schemeClr val="accent6">
                <a:lumMod val="75000"/>
              </a:schemeClr>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8" name="Freeform 67">
            <a:extLst>
              <a:ext uri="{FF2B5EF4-FFF2-40B4-BE49-F238E27FC236}">
                <a16:creationId xmlns:a16="http://schemas.microsoft.com/office/drawing/2014/main" id="{7F380283-9CBA-1329-99D0-7CA88F1E2360}"/>
              </a:ext>
            </a:extLst>
          </p:cNvPr>
          <p:cNvSpPr/>
          <p:nvPr/>
        </p:nvSpPr>
        <p:spPr>
          <a:xfrm>
            <a:off x="3848280" y="2209800"/>
            <a:ext cx="1691323" cy="2444918"/>
          </a:xfrm>
          <a:custGeom>
            <a:avLst/>
            <a:gdLst>
              <a:gd name="connsiteX0" fmla="*/ 1188720 w 1351621"/>
              <a:gd name="connsiteY0" fmla="*/ 2118360 h 2118360"/>
              <a:gd name="connsiteX1" fmla="*/ 1249680 w 1351621"/>
              <a:gd name="connsiteY1" fmla="*/ 411480 h 2118360"/>
              <a:gd name="connsiteX2" fmla="*/ 0 w 1351621"/>
              <a:gd name="connsiteY2" fmla="*/ 0 h 2118360"/>
            </a:gdLst>
            <a:ahLst/>
            <a:cxnLst>
              <a:cxn ang="0">
                <a:pos x="connsiteX0" y="connsiteY0"/>
              </a:cxn>
              <a:cxn ang="0">
                <a:pos x="connsiteX1" y="connsiteY1"/>
              </a:cxn>
              <a:cxn ang="0">
                <a:pos x="connsiteX2" y="connsiteY2"/>
              </a:cxn>
            </a:cxnLst>
            <a:rect l="l" t="t" r="r" b="b"/>
            <a:pathLst>
              <a:path w="1351621" h="2118360">
                <a:moveTo>
                  <a:pt x="1188720" y="2118360"/>
                </a:moveTo>
                <a:cubicBezTo>
                  <a:pt x="1318260" y="1441450"/>
                  <a:pt x="1447800" y="764540"/>
                  <a:pt x="1249680" y="411480"/>
                </a:cubicBezTo>
                <a:cubicBezTo>
                  <a:pt x="1051560" y="58420"/>
                  <a:pt x="525780" y="29210"/>
                  <a:pt x="0" y="0"/>
                </a:cubicBezTo>
              </a:path>
            </a:pathLst>
          </a:custGeom>
          <a:noFill/>
          <a:ln w="19050">
            <a:solidFill>
              <a:schemeClr val="accent6">
                <a:lumMod val="75000"/>
              </a:schemeClr>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 name="Oval 2">
            <a:extLst>
              <a:ext uri="{FF2B5EF4-FFF2-40B4-BE49-F238E27FC236}">
                <a16:creationId xmlns:a16="http://schemas.microsoft.com/office/drawing/2014/main" id="{C54FF2FE-27C8-C925-5115-1D0F9DE34F0D}"/>
              </a:ext>
            </a:extLst>
          </p:cNvPr>
          <p:cNvSpPr/>
          <p:nvPr/>
        </p:nvSpPr>
        <p:spPr>
          <a:xfrm>
            <a:off x="8117160" y="-1086351"/>
            <a:ext cx="7122992" cy="4506731"/>
          </a:xfrm>
          <a:prstGeom prst="ellipse">
            <a:avLst/>
          </a:prstGeom>
          <a:solidFill>
            <a:srgbClr val="FFFF00">
              <a:alpha val="28270"/>
            </a:srgbClr>
          </a:solidFill>
          <a:ln>
            <a:noFill/>
          </a:ln>
          <a:effectLst>
            <a:softEdge rad="347417"/>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A diagram of a dna molecule&#10;&#10;Description automatically generated">
            <a:extLst>
              <a:ext uri="{FF2B5EF4-FFF2-40B4-BE49-F238E27FC236}">
                <a16:creationId xmlns:a16="http://schemas.microsoft.com/office/drawing/2014/main" id="{EB4B6A79-183F-15CC-9477-03BA6FA47A91}"/>
              </a:ext>
            </a:extLst>
          </p:cNvPr>
          <p:cNvPicPr>
            <a:picLocks noChangeAspect="1"/>
          </p:cNvPicPr>
          <p:nvPr/>
        </p:nvPicPr>
        <p:blipFill>
          <a:blip r:embed="rId11">
            <a:clrChange>
              <a:clrFrom>
                <a:srgbClr val="FFFFFF"/>
              </a:clrFrom>
              <a:clrTo>
                <a:srgbClr val="FFFFFF">
                  <a:alpha val="0"/>
                </a:srgbClr>
              </a:clrTo>
            </a:clrChange>
          </a:blip>
          <a:srcRect t="24752" r="57618" b="27533"/>
          <a:stretch>
            <a:fillRect/>
          </a:stretch>
        </p:blipFill>
        <p:spPr>
          <a:xfrm>
            <a:off x="88593" y="4725722"/>
            <a:ext cx="1219620" cy="1261712"/>
          </a:xfrm>
          <a:prstGeom prst="rect">
            <a:avLst/>
          </a:prstGeom>
        </p:spPr>
      </p:pic>
    </p:spTree>
    <p:extLst>
      <p:ext uri="{BB962C8B-B14F-4D97-AF65-F5344CB8AC3E}">
        <p14:creationId xmlns:p14="http://schemas.microsoft.com/office/powerpoint/2010/main" val="533525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fade">
                                      <p:cBhvr>
                                        <p:cTn id="26" dur="500"/>
                                        <p:tgtEl>
                                          <p:spTgt spid="59">
                                            <p:txEl>
                                              <p:pRg st="0" end="0"/>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9">
                                            <p:txEl>
                                              <p:pRg st="1" end="1"/>
                                            </p:txEl>
                                          </p:spTgt>
                                        </p:tgtEl>
                                        <p:attrNameLst>
                                          <p:attrName>style.visibility</p:attrName>
                                        </p:attrNameLst>
                                      </p:cBhvr>
                                      <p:to>
                                        <p:strVal val="visible"/>
                                      </p:to>
                                    </p:set>
                                    <p:animEffect transition="in" filter="fade">
                                      <p:cBhvr>
                                        <p:cTn id="30" dur="500"/>
                                        <p:tgtEl>
                                          <p:spTgt spid="59">
                                            <p:txEl>
                                              <p:pRg st="1" end="1"/>
                                            </p:txEl>
                                          </p:spTgt>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
                                            <p:txEl>
                                              <p:pRg st="2" end="2"/>
                                            </p:txEl>
                                          </p:spTgt>
                                        </p:tgtEl>
                                        <p:attrNameLst>
                                          <p:attrName>style.visibility</p:attrName>
                                        </p:attrNameLst>
                                      </p:cBhvr>
                                      <p:to>
                                        <p:strVal val="visible"/>
                                      </p:to>
                                    </p:set>
                                    <p:animEffect transition="in" filter="fade">
                                      <p:cBhvr>
                                        <p:cTn id="42" dur="500"/>
                                        <p:tgtEl>
                                          <p:spTgt spid="59">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wipe(down)">
                                      <p:cBhvr>
                                        <p:cTn id="48" dur="500"/>
                                        <p:tgtEl>
                                          <p:spTgt spid="6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down)">
                                      <p:cBhvr>
                                        <p:cTn id="51" dur="500"/>
                                        <p:tgtEl>
                                          <p:spTgt spid="66"/>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59">
                                            <p:txEl>
                                              <p:pRg st="3" end="3"/>
                                            </p:txEl>
                                          </p:spTgt>
                                        </p:tgtEl>
                                        <p:attrNameLst>
                                          <p:attrName>style.visibility</p:attrName>
                                        </p:attrNameLst>
                                      </p:cBhvr>
                                      <p:to>
                                        <p:strVal val="visible"/>
                                      </p:to>
                                    </p:set>
                                    <p:animEffect transition="in" filter="fade">
                                      <p:cBhvr>
                                        <p:cTn id="55"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7" grpId="0" animBg="1"/>
      <p:bldP spid="38" grpId="0" animBg="1"/>
      <p:bldP spid="56" grpId="0" animBg="1"/>
      <p:bldP spid="57" grpId="0" animBg="1"/>
      <p:bldP spid="59" grpId="0" uiExpand="1" build="p"/>
      <p:bldP spid="61" grpId="0"/>
      <p:bldP spid="66"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FE26A9-254A-0423-B820-93299CC4363E}"/>
            </a:ext>
          </a:extLst>
        </p:cNvPr>
        <p:cNvGrpSpPr/>
        <p:nvPr/>
      </p:nvGrpSpPr>
      <p:grpSpPr>
        <a:xfrm>
          <a:off x="0" y="0"/>
          <a:ext cx="0" cy="0"/>
          <a:chOff x="0" y="0"/>
          <a:chExt cx="0" cy="0"/>
        </a:xfrm>
      </p:grpSpPr>
      <p:pic>
        <p:nvPicPr>
          <p:cNvPr id="33" name="Google Shape;116;p14">
            <a:extLst>
              <a:ext uri="{FF2B5EF4-FFF2-40B4-BE49-F238E27FC236}">
                <a16:creationId xmlns:a16="http://schemas.microsoft.com/office/drawing/2014/main" id="{3B4930EC-949F-AE8C-925A-DC883574A14F}"/>
              </a:ext>
            </a:extLst>
          </p:cNvPr>
          <p:cNvPicPr preferRelativeResize="0"/>
          <p:nvPr/>
        </p:nvPicPr>
        <p:blipFill>
          <a:blip r:embed="rId2">
            <a:clrChange>
              <a:clrFrom>
                <a:srgbClr val="FFFFFF"/>
              </a:clrFrom>
              <a:clrTo>
                <a:srgbClr val="FFFFFF">
                  <a:alpha val="0"/>
                </a:srgbClr>
              </a:clrTo>
            </a:clrChange>
            <a:alphaModFix/>
          </a:blip>
          <a:stretch>
            <a:fillRect/>
          </a:stretch>
        </p:blipFill>
        <p:spPr>
          <a:xfrm>
            <a:off x="3055929" y="6083966"/>
            <a:ext cx="725499" cy="725499"/>
          </a:xfrm>
          <a:prstGeom prst="rect">
            <a:avLst/>
          </a:prstGeom>
          <a:noFill/>
          <a:ln>
            <a:noFill/>
          </a:ln>
        </p:spPr>
      </p:pic>
      <p:pic>
        <p:nvPicPr>
          <p:cNvPr id="34" name="Google Shape;117;p14">
            <a:extLst>
              <a:ext uri="{FF2B5EF4-FFF2-40B4-BE49-F238E27FC236}">
                <a16:creationId xmlns:a16="http://schemas.microsoft.com/office/drawing/2014/main" id="{DB4B6054-7022-B6D9-97D4-566B9E0FB226}"/>
              </a:ext>
            </a:extLst>
          </p:cNvPr>
          <p:cNvPicPr preferRelativeResize="0"/>
          <p:nvPr/>
        </p:nvPicPr>
        <p:blipFill>
          <a:blip r:embed="rId3">
            <a:alphaModFix/>
          </a:blip>
          <a:stretch>
            <a:fillRect/>
          </a:stretch>
        </p:blipFill>
        <p:spPr>
          <a:xfrm>
            <a:off x="3781428" y="6088806"/>
            <a:ext cx="725500" cy="720659"/>
          </a:xfrm>
          <a:prstGeom prst="rect">
            <a:avLst/>
          </a:prstGeom>
          <a:noFill/>
          <a:ln>
            <a:noFill/>
          </a:ln>
        </p:spPr>
      </p:pic>
      <p:grpSp>
        <p:nvGrpSpPr>
          <p:cNvPr id="7" name="Group 6">
            <a:extLst>
              <a:ext uri="{FF2B5EF4-FFF2-40B4-BE49-F238E27FC236}">
                <a16:creationId xmlns:a16="http://schemas.microsoft.com/office/drawing/2014/main" id="{7D32A0BB-FE6C-5445-A8E9-F7D0D7194ED9}"/>
              </a:ext>
            </a:extLst>
          </p:cNvPr>
          <p:cNvGrpSpPr/>
          <p:nvPr/>
        </p:nvGrpSpPr>
        <p:grpSpPr>
          <a:xfrm>
            <a:off x="9316082" y="-231521"/>
            <a:ext cx="6001191" cy="2769313"/>
            <a:chOff x="536850" y="613414"/>
            <a:chExt cx="8741144" cy="5800695"/>
          </a:xfrm>
        </p:grpSpPr>
        <p:cxnSp>
          <p:nvCxnSpPr>
            <p:cNvPr id="26" name="Straight Arrow Connector 25">
              <a:extLst>
                <a:ext uri="{FF2B5EF4-FFF2-40B4-BE49-F238E27FC236}">
                  <a16:creationId xmlns:a16="http://schemas.microsoft.com/office/drawing/2014/main" id="{AE0C2F0A-D58E-9918-4F6E-2D7CA93F57A2}"/>
                </a:ext>
              </a:extLst>
            </p:cNvPr>
            <p:cNvCxnSpPr>
              <a:cxnSpLocks/>
            </p:cNvCxnSpPr>
            <p:nvPr/>
          </p:nvCxnSpPr>
          <p:spPr>
            <a:xfrm flipV="1">
              <a:off x="536850" y="613414"/>
              <a:ext cx="0" cy="5800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CD26DC-7EA1-17B1-E8CB-79BFE0C0D282}"/>
                </a:ext>
              </a:extLst>
            </p:cNvPr>
            <p:cNvCxnSpPr>
              <a:cxnSpLocks/>
            </p:cNvCxnSpPr>
            <p:nvPr/>
          </p:nvCxnSpPr>
          <p:spPr>
            <a:xfrm flipV="1">
              <a:off x="536850" y="6390145"/>
              <a:ext cx="8741144" cy="23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39EBEA4-D97E-A69A-3DC3-D7FF6743882F}"/>
              </a:ext>
            </a:extLst>
          </p:cNvPr>
          <p:cNvGrpSpPr/>
          <p:nvPr/>
        </p:nvGrpSpPr>
        <p:grpSpPr>
          <a:xfrm>
            <a:off x="9638890" y="2558061"/>
            <a:ext cx="6019407" cy="221272"/>
            <a:chOff x="1288185" y="6244647"/>
            <a:chExt cx="7401075" cy="463481"/>
          </a:xfrm>
        </p:grpSpPr>
        <p:sp>
          <p:nvSpPr>
            <p:cNvPr id="17" name="TextBox 16">
              <a:extLst>
                <a:ext uri="{FF2B5EF4-FFF2-40B4-BE49-F238E27FC236}">
                  <a16:creationId xmlns:a16="http://schemas.microsoft.com/office/drawing/2014/main" id="{8601C029-85CA-217E-DDAD-61DF3EEF1864}"/>
                </a:ext>
              </a:extLst>
            </p:cNvPr>
            <p:cNvSpPr txBox="1"/>
            <p:nvPr/>
          </p:nvSpPr>
          <p:spPr>
            <a:xfrm>
              <a:off x="1288185" y="6247075"/>
              <a:ext cx="275824" cy="442491"/>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8D152C46-7E48-F2B5-6013-43EF8CD166F1}"/>
                </a:ext>
              </a:extLst>
            </p:cNvPr>
            <p:cNvSpPr txBox="1"/>
            <p:nvPr/>
          </p:nvSpPr>
          <p:spPr>
            <a:xfrm>
              <a:off x="2167640" y="6247075"/>
              <a:ext cx="318110" cy="442491"/>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64700099-B32C-A42C-CB46-93134EA98432}"/>
                </a:ext>
              </a:extLst>
            </p:cNvPr>
            <p:cNvSpPr txBox="1"/>
            <p:nvPr/>
          </p:nvSpPr>
          <p:spPr>
            <a:xfrm>
              <a:off x="3069689" y="6247075"/>
              <a:ext cx="465320" cy="442491"/>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4497E45C-1710-B067-1614-1C87C2093920}"/>
                </a:ext>
              </a:extLst>
            </p:cNvPr>
            <p:cNvSpPr txBox="1"/>
            <p:nvPr/>
          </p:nvSpPr>
          <p:spPr>
            <a:xfrm>
              <a:off x="3971735" y="6247075"/>
              <a:ext cx="647561" cy="442491"/>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9BDC42C3-61A8-FD79-832E-BCEE42440C30}"/>
                </a:ext>
              </a:extLst>
            </p:cNvPr>
            <p:cNvSpPr/>
            <p:nvPr/>
          </p:nvSpPr>
          <p:spPr>
            <a:xfrm>
              <a:off x="4850916" y="6261710"/>
              <a:ext cx="360398" cy="442491"/>
            </a:xfrm>
            <a:prstGeom prst="rect">
              <a:avLst/>
            </a:prstGeom>
          </p:spPr>
          <p:txBody>
            <a:bodyPr wrap="none">
              <a:spAutoFit/>
            </a:bodyPr>
            <a:lstStyle/>
            <a:p>
              <a:r>
                <a:rPr lang="en-US" sz="1400" dirty="0" err="1">
                  <a:latin typeface=""/>
                </a:rPr>
                <a:t>ms</a:t>
              </a:r>
              <a:endParaRPr lang="en-US" sz="1400" dirty="0">
                <a:latin typeface=""/>
              </a:endParaRPr>
            </a:p>
          </p:txBody>
        </p:sp>
        <p:sp>
          <p:nvSpPr>
            <p:cNvPr id="22" name="Rectangle 21">
              <a:extLst>
                <a:ext uri="{FF2B5EF4-FFF2-40B4-BE49-F238E27FC236}">
                  <a16:creationId xmlns:a16="http://schemas.microsoft.com/office/drawing/2014/main" id="{06EE0464-0062-BB55-22A1-4247C93EC8EF}"/>
                </a:ext>
              </a:extLst>
            </p:cNvPr>
            <p:cNvSpPr/>
            <p:nvPr/>
          </p:nvSpPr>
          <p:spPr>
            <a:xfrm>
              <a:off x="5640754" y="6265637"/>
              <a:ext cx="394500" cy="442491"/>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7BBFAE17-F522-12EE-8310-AE56BF404C4E}"/>
                </a:ext>
              </a:extLst>
            </p:cNvPr>
            <p:cNvSpPr/>
            <p:nvPr/>
          </p:nvSpPr>
          <p:spPr>
            <a:xfrm>
              <a:off x="6468331" y="6244647"/>
              <a:ext cx="880338" cy="442491"/>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7D3A48D1-6776-A508-61DF-78B51386CB6F}"/>
                </a:ext>
              </a:extLst>
            </p:cNvPr>
            <p:cNvSpPr/>
            <p:nvPr/>
          </p:nvSpPr>
          <p:spPr>
            <a:xfrm>
              <a:off x="8532059" y="6261710"/>
              <a:ext cx="157201" cy="44249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10D11AF2-0732-7019-B53F-A252273BC0F8}"/>
              </a:ext>
            </a:extLst>
          </p:cNvPr>
          <p:cNvGrpSpPr/>
          <p:nvPr/>
        </p:nvGrpSpPr>
        <p:grpSpPr>
          <a:xfrm>
            <a:off x="8900473" y="240807"/>
            <a:ext cx="336640" cy="1603609"/>
            <a:chOff x="204942" y="1468671"/>
            <a:chExt cx="490339" cy="3358973"/>
          </a:xfrm>
          <a:noFill/>
        </p:grpSpPr>
        <p:sp>
          <p:nvSpPr>
            <p:cNvPr id="13" name="TextBox 12">
              <a:extLst>
                <a:ext uri="{FF2B5EF4-FFF2-40B4-BE49-F238E27FC236}">
                  <a16:creationId xmlns:a16="http://schemas.microsoft.com/office/drawing/2014/main" id="{70CD8D96-EF49-4C3A-2B5E-CEAD2ADECE84}"/>
                </a:ext>
              </a:extLst>
            </p:cNvPr>
            <p:cNvSpPr txBox="1"/>
            <p:nvPr/>
          </p:nvSpPr>
          <p:spPr>
            <a:xfrm>
              <a:off x="258641" y="4385151"/>
              <a:ext cx="436640" cy="442493"/>
            </a:xfrm>
            <a:prstGeom prst="rect">
              <a:avLst/>
            </a:prstGeom>
            <a:grp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8F8B7684-339C-3004-BB7D-13965B04385B}"/>
                </a:ext>
              </a:extLst>
            </p:cNvPr>
            <p:cNvSpPr txBox="1"/>
            <p:nvPr/>
          </p:nvSpPr>
          <p:spPr>
            <a:xfrm>
              <a:off x="220971" y="2769905"/>
              <a:ext cx="441487" cy="442493"/>
            </a:xfrm>
            <a:prstGeom prst="rect">
              <a:avLst/>
            </a:prstGeom>
            <a:grp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80BAAF8B-5DF0-148A-3524-2C4D8D3DFDAF}"/>
                </a:ext>
              </a:extLst>
            </p:cNvPr>
            <p:cNvSpPr txBox="1"/>
            <p:nvPr/>
          </p:nvSpPr>
          <p:spPr>
            <a:xfrm>
              <a:off x="204942" y="1468671"/>
              <a:ext cx="486735" cy="442493"/>
            </a:xfrm>
            <a:prstGeom prst="rect">
              <a:avLst/>
            </a:prstGeom>
            <a:grpFill/>
          </p:spPr>
          <p:txBody>
            <a:bodyPr wrap="none" rtlCol="0">
              <a:spAutoFit/>
            </a:bodyPr>
            <a:lstStyle/>
            <a:p>
              <a:r>
                <a:rPr lang="en-US" sz="1400" dirty="0">
                  <a:latin typeface=""/>
                </a:rPr>
                <a:t>mm</a:t>
              </a:r>
            </a:p>
          </p:txBody>
        </p:sp>
      </p:grpSp>
      <p:pic>
        <p:nvPicPr>
          <p:cNvPr id="36" name="Picture 35">
            <a:extLst>
              <a:ext uri="{FF2B5EF4-FFF2-40B4-BE49-F238E27FC236}">
                <a16:creationId xmlns:a16="http://schemas.microsoft.com/office/drawing/2014/main" id="{AAD3B5EA-86E7-0362-91E9-8B8D18B5FAD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78455" y="1547396"/>
            <a:ext cx="812937" cy="858898"/>
          </a:xfrm>
          <a:prstGeom prst="rect">
            <a:avLst/>
          </a:prstGeom>
        </p:spPr>
      </p:pic>
      <p:pic>
        <p:nvPicPr>
          <p:cNvPr id="47" name="Picture 46">
            <a:extLst>
              <a:ext uri="{FF2B5EF4-FFF2-40B4-BE49-F238E27FC236}">
                <a16:creationId xmlns:a16="http://schemas.microsoft.com/office/drawing/2014/main" id="{5DAC5694-1892-D2DE-F9B1-7ADE1A6B36E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1968" y="-856486"/>
            <a:ext cx="821060" cy="814260"/>
          </a:xfrm>
          <a:prstGeom prst="rect">
            <a:avLst/>
          </a:prstGeom>
        </p:spPr>
      </p:pic>
      <p:sp>
        <p:nvSpPr>
          <p:cNvPr id="23" name="Rectangle 22">
            <a:extLst>
              <a:ext uri="{FF2B5EF4-FFF2-40B4-BE49-F238E27FC236}">
                <a16:creationId xmlns:a16="http://schemas.microsoft.com/office/drawing/2014/main" id="{F3BFA9FB-0827-5DB5-C3A2-7AC028E27FB9}"/>
              </a:ext>
            </a:extLst>
          </p:cNvPr>
          <p:cNvSpPr/>
          <p:nvPr/>
        </p:nvSpPr>
        <p:spPr>
          <a:xfrm>
            <a:off x="3555372" y="4356367"/>
            <a:ext cx="4610189" cy="1784829"/>
          </a:xfrm>
          <a:prstGeom prst="rect">
            <a:avLst/>
          </a:prstGeom>
          <a:noFill/>
          <a:ln w="31750">
            <a:solidFill>
              <a:schemeClr val="accent1">
                <a:lumMod val="75000"/>
              </a:schemeClr>
            </a:solid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59" name="TextBox 58">
            <a:extLst>
              <a:ext uri="{FF2B5EF4-FFF2-40B4-BE49-F238E27FC236}">
                <a16:creationId xmlns:a16="http://schemas.microsoft.com/office/drawing/2014/main" id="{F7836590-8722-02D6-66C2-5596DF63A3B3}"/>
              </a:ext>
            </a:extLst>
          </p:cNvPr>
          <p:cNvSpPr txBox="1"/>
          <p:nvPr/>
        </p:nvSpPr>
        <p:spPr>
          <a:xfrm>
            <a:off x="8417800" y="3192550"/>
            <a:ext cx="3747184" cy="2616101"/>
          </a:xfrm>
          <a:prstGeom prst="rect">
            <a:avLst/>
          </a:prstGeom>
          <a:noFill/>
        </p:spPr>
        <p:txBody>
          <a:bodyPr wrap="square" rtlCol="0">
            <a:spAutoFit/>
          </a:bodyPr>
          <a:lstStyle/>
          <a:p>
            <a:r>
              <a:rPr lang="en-IT" sz="2000" b="1" dirty="0">
                <a:solidFill>
                  <a:srgbClr val="0070C0"/>
                </a:solidFill>
                <a:latin typeface="Chalkboard" panose="03050602040202020205" pitchFamily="66" charset="77"/>
              </a:rPr>
              <a:t>Current hypotheses </a:t>
            </a:r>
          </a:p>
          <a:p>
            <a:pPr marL="285750" indent="-285750">
              <a:buFont typeface="Wingdings" pitchFamily="2" charset="2"/>
              <a:buChar char="ü"/>
            </a:pPr>
            <a:r>
              <a:rPr lang="en-GB" dirty="0">
                <a:latin typeface="Chalkboard" panose="03050602040202020205" pitchFamily="66" charset="77"/>
              </a:rPr>
              <a:t>ODH </a:t>
            </a:r>
            <a:r>
              <a:rPr lang="en-IT" dirty="0">
                <a:latin typeface="Chalkboard" panose="03050602040202020205" pitchFamily="66" charset="77"/>
              </a:rPr>
              <a:t>is qualitatively correct but quantitatively insufficient </a:t>
            </a:r>
          </a:p>
          <a:p>
            <a:pPr marL="285750" indent="-285750">
              <a:buFont typeface="Wingdings" pitchFamily="2" charset="2"/>
              <a:buChar char="ü"/>
            </a:pPr>
            <a:r>
              <a:rPr lang="en-IT" dirty="0">
                <a:solidFill>
                  <a:srgbClr val="C00000"/>
                </a:solidFill>
                <a:latin typeface="Chalkboard" panose="03050602040202020205" pitchFamily="66" charset="77"/>
              </a:rPr>
              <a:t>Oxygen</a:t>
            </a:r>
            <a:r>
              <a:rPr lang="en-IT" dirty="0">
                <a:latin typeface="Chalkboard" panose="03050602040202020205" pitchFamily="66" charset="77"/>
              </a:rPr>
              <a:t> has certainly a role however with </a:t>
            </a:r>
            <a:r>
              <a:rPr lang="en-IT" dirty="0">
                <a:solidFill>
                  <a:schemeClr val="accent6">
                    <a:lumMod val="75000"/>
                  </a:schemeClr>
                </a:solidFill>
                <a:latin typeface="Chalkboard" panose="03050602040202020205" pitchFamily="66" charset="77"/>
              </a:rPr>
              <a:t>feedbacks</a:t>
            </a:r>
            <a:r>
              <a:rPr lang="en-IT" dirty="0">
                <a:solidFill>
                  <a:schemeClr val="tx1">
                    <a:lumMod val="95000"/>
                    <a:lumOff val="5000"/>
                  </a:schemeClr>
                </a:solidFill>
                <a:latin typeface="Chalkboard" panose="03050602040202020205" pitchFamily="66" charset="77"/>
              </a:rPr>
              <a:t> at several different levels: </a:t>
            </a:r>
            <a:r>
              <a:rPr lang="en-GB" dirty="0">
                <a:solidFill>
                  <a:schemeClr val="accent5">
                    <a:lumMod val="50000"/>
                  </a:schemeClr>
                </a:solidFill>
                <a:latin typeface="Chalkboard" panose="03050602040202020205" pitchFamily="66" charset="77"/>
              </a:rPr>
              <a:t>H</a:t>
            </a:r>
            <a:r>
              <a:rPr lang="en-IT" dirty="0">
                <a:solidFill>
                  <a:schemeClr val="accent5">
                    <a:lumMod val="50000"/>
                  </a:schemeClr>
                </a:solidFill>
                <a:latin typeface="Chalkboard" panose="03050602040202020205" pitchFamily="66" charset="77"/>
              </a:rPr>
              <a:t>igh non linearity</a:t>
            </a:r>
          </a:p>
          <a:p>
            <a:pPr marL="285750" indent="-285750">
              <a:buFont typeface="Wingdings" pitchFamily="2" charset="2"/>
              <a:buChar char="ü"/>
            </a:pPr>
            <a:r>
              <a:rPr lang="en-IT" dirty="0">
                <a:latin typeface="Chalkboard" panose="03050602040202020205" pitchFamily="66" charset="77"/>
              </a:rPr>
              <a:t>Other mechanisms at different time scales </a:t>
            </a:r>
          </a:p>
        </p:txBody>
      </p:sp>
      <p:sp>
        <p:nvSpPr>
          <p:cNvPr id="6" name="Rectangle 5">
            <a:extLst>
              <a:ext uri="{FF2B5EF4-FFF2-40B4-BE49-F238E27FC236}">
                <a16:creationId xmlns:a16="http://schemas.microsoft.com/office/drawing/2014/main" id="{6DC73A77-70A3-545C-2D1B-69261B85E8CD}"/>
              </a:ext>
            </a:extLst>
          </p:cNvPr>
          <p:cNvSpPr/>
          <p:nvPr/>
        </p:nvSpPr>
        <p:spPr>
          <a:xfrm>
            <a:off x="8801100" y="-126224"/>
            <a:ext cx="4792980" cy="3410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3" name="Rectangle 42">
            <a:extLst>
              <a:ext uri="{FF2B5EF4-FFF2-40B4-BE49-F238E27FC236}">
                <a16:creationId xmlns:a16="http://schemas.microsoft.com/office/drawing/2014/main" id="{B6C0E1F5-A6BC-8DDE-A26A-C936B7C2A649}"/>
              </a:ext>
            </a:extLst>
          </p:cNvPr>
          <p:cNvSpPr/>
          <p:nvPr/>
        </p:nvSpPr>
        <p:spPr>
          <a:xfrm>
            <a:off x="8839302" y="1012387"/>
            <a:ext cx="2822028" cy="2129902"/>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ectangle 41">
            <a:extLst>
              <a:ext uri="{FF2B5EF4-FFF2-40B4-BE49-F238E27FC236}">
                <a16:creationId xmlns:a16="http://schemas.microsoft.com/office/drawing/2014/main" id="{C0B30C56-A539-51A7-933C-D97CD2EFA67A}"/>
              </a:ext>
            </a:extLst>
          </p:cNvPr>
          <p:cNvSpPr/>
          <p:nvPr/>
        </p:nvSpPr>
        <p:spPr>
          <a:xfrm>
            <a:off x="8881318" y="1115797"/>
            <a:ext cx="2018771" cy="982386"/>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28" name="Rectangle 27">
            <a:extLst>
              <a:ext uri="{FF2B5EF4-FFF2-40B4-BE49-F238E27FC236}">
                <a16:creationId xmlns:a16="http://schemas.microsoft.com/office/drawing/2014/main" id="{74E31728-8BB5-B61A-BE02-BE9B5295210F}"/>
              </a:ext>
            </a:extLst>
          </p:cNvPr>
          <p:cNvSpPr/>
          <p:nvPr/>
        </p:nvSpPr>
        <p:spPr>
          <a:xfrm>
            <a:off x="6973407" y="510338"/>
            <a:ext cx="2889815" cy="1392358"/>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pic>
        <p:nvPicPr>
          <p:cNvPr id="16" name="Content Placeholder 4" descr="A diagram of a chemical reaction&#10;&#10;Description automatically generated">
            <a:extLst>
              <a:ext uri="{FF2B5EF4-FFF2-40B4-BE49-F238E27FC236}">
                <a16:creationId xmlns:a16="http://schemas.microsoft.com/office/drawing/2014/main" id="{53C174A8-F5CF-4390-5E6B-305FCFD923FA}"/>
              </a:ext>
            </a:extLst>
          </p:cNvPr>
          <p:cNvPicPr>
            <a:picLocks noChangeAspect="1"/>
          </p:cNvPicPr>
          <p:nvPr/>
        </p:nvPicPr>
        <p:blipFill>
          <a:blip r:embed="rId6">
            <a:clrChange>
              <a:clrFrom>
                <a:srgbClr val="FEFEFE"/>
              </a:clrFrom>
              <a:clrTo>
                <a:srgbClr val="FEFEFE">
                  <a:alpha val="0"/>
                </a:srgbClr>
              </a:clrTo>
            </a:clrChange>
          </a:blip>
          <a:srcRect l="2601" t="9394" r="42431" b="50759"/>
          <a:stretch/>
        </p:blipFill>
        <p:spPr>
          <a:xfrm>
            <a:off x="7424282" y="855024"/>
            <a:ext cx="4700214" cy="2189159"/>
          </a:xfrm>
          <a:prstGeom prst="rect">
            <a:avLst/>
          </a:prstGeom>
        </p:spPr>
      </p:pic>
      <p:sp>
        <p:nvSpPr>
          <p:cNvPr id="35" name="Rectangle 34">
            <a:extLst>
              <a:ext uri="{FF2B5EF4-FFF2-40B4-BE49-F238E27FC236}">
                <a16:creationId xmlns:a16="http://schemas.microsoft.com/office/drawing/2014/main" id="{73D961DE-B32C-F2F7-84D0-89A229D2BCAB}"/>
              </a:ext>
            </a:extLst>
          </p:cNvPr>
          <p:cNvSpPr/>
          <p:nvPr/>
        </p:nvSpPr>
        <p:spPr>
          <a:xfrm>
            <a:off x="10845212" y="2335771"/>
            <a:ext cx="416112" cy="394853"/>
          </a:xfrm>
          <a:prstGeom prst="rect">
            <a:avLst/>
          </a:prstGeom>
          <a:solidFill>
            <a:srgbClr val="FF0000">
              <a:alpha val="12496"/>
            </a:srgb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A3684D96-E3E8-438B-EB90-B96503A3C335}"/>
              </a:ext>
            </a:extLst>
          </p:cNvPr>
          <p:cNvSpPr txBox="1"/>
          <p:nvPr/>
        </p:nvSpPr>
        <p:spPr>
          <a:xfrm>
            <a:off x="-10407" y="-126224"/>
            <a:ext cx="11831863" cy="756617"/>
          </a:xfrm>
          <a:prstGeom prst="rect">
            <a:avLst/>
          </a:prstGeom>
          <a:noFill/>
        </p:spPr>
        <p:txBody>
          <a:bodyPr wrap="square">
            <a:spAutoFit/>
          </a:bodyPr>
          <a:lstStyle/>
          <a:p>
            <a:pPr>
              <a:lnSpc>
                <a:spcPct val="150000"/>
              </a:lnSpc>
            </a:pPr>
            <a:r>
              <a:rPr lang="en-IT" sz="3200" b="1" dirty="0">
                <a:solidFill>
                  <a:srgbClr val="0070C0"/>
                </a:solidFill>
                <a:latin typeface="Chalkboard" panose="03050602040202020205" pitchFamily="66" charset="77"/>
              </a:rPr>
              <a:t>Radicals evolution scheme –the role of oxygen</a:t>
            </a:r>
          </a:p>
        </p:txBody>
      </p:sp>
      <p:sp>
        <p:nvSpPr>
          <p:cNvPr id="52" name="Rectangle 51">
            <a:extLst>
              <a:ext uri="{FF2B5EF4-FFF2-40B4-BE49-F238E27FC236}">
                <a16:creationId xmlns:a16="http://schemas.microsoft.com/office/drawing/2014/main" id="{41015F81-DB1C-F876-7087-9F69035030FF}"/>
              </a:ext>
            </a:extLst>
          </p:cNvPr>
          <p:cNvSpPr/>
          <p:nvPr/>
        </p:nvSpPr>
        <p:spPr>
          <a:xfrm>
            <a:off x="53408" y="835485"/>
            <a:ext cx="8208269" cy="5179430"/>
          </a:xfrm>
          <a:prstGeom prst="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11" name="Group">
            <a:extLst>
              <a:ext uri="{FF2B5EF4-FFF2-40B4-BE49-F238E27FC236}">
                <a16:creationId xmlns:a16="http://schemas.microsoft.com/office/drawing/2014/main" id="{48852645-1F4C-B3B6-9741-5B33DE057BD2}"/>
              </a:ext>
            </a:extLst>
          </p:cNvPr>
          <p:cNvGrpSpPr/>
          <p:nvPr/>
        </p:nvGrpSpPr>
        <p:grpSpPr>
          <a:xfrm>
            <a:off x="93628" y="4087892"/>
            <a:ext cx="4324750" cy="1603166"/>
            <a:chOff x="-1369577" y="-226867"/>
            <a:chExt cx="13633074" cy="5515898"/>
          </a:xfrm>
        </p:grpSpPr>
        <p:pic>
          <p:nvPicPr>
            <p:cNvPr id="39" name="Image" descr="Image">
              <a:extLst>
                <a:ext uri="{FF2B5EF4-FFF2-40B4-BE49-F238E27FC236}">
                  <a16:creationId xmlns:a16="http://schemas.microsoft.com/office/drawing/2014/main" id="{24B06F17-E4E7-8B9A-243B-C51089AC69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69577" y="-226867"/>
              <a:ext cx="13331003" cy="5515898"/>
            </a:xfrm>
            <a:prstGeom prst="rect">
              <a:avLst/>
            </a:prstGeom>
            <a:ln w="12700" cap="flat">
              <a:noFill/>
              <a:miter lim="400000"/>
            </a:ln>
            <a:effectLst/>
          </p:spPr>
        </p:pic>
        <p:sp>
          <p:nvSpPr>
            <p:cNvPr id="40" name="Wilson J. Et al. (2020) Front. in Oncol.">
              <a:extLst>
                <a:ext uri="{FF2B5EF4-FFF2-40B4-BE49-F238E27FC236}">
                  <a16:creationId xmlns:a16="http://schemas.microsoft.com/office/drawing/2014/main" id="{E00C326E-B39F-5B6D-D6CB-73D455A2E9EB}"/>
                </a:ext>
              </a:extLst>
            </p:cNvPr>
            <p:cNvSpPr txBox="1"/>
            <p:nvPr/>
          </p:nvSpPr>
          <p:spPr>
            <a:xfrm>
              <a:off x="4819712" y="3681696"/>
              <a:ext cx="7443785" cy="10657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marL="0" indent="0" defTabSz="2438338">
                <a:spcBef>
                  <a:spcPts val="4500"/>
                </a:spcBef>
                <a:defRPr sz="2900">
                  <a:solidFill>
                    <a:srgbClr val="000000"/>
                  </a:solidFill>
                  <a:latin typeface="+mn-lt"/>
                  <a:ea typeface="+mn-ea"/>
                  <a:cs typeface="+mn-cs"/>
                  <a:sym typeface="Helvetica Neue"/>
                </a:defRPr>
              </a:lvl1pPr>
            </a:lstStyle>
            <a:p>
              <a:pPr>
                <a:defRPr>
                  <a:effectLst/>
                </a:defRPr>
              </a:pPr>
              <a:r>
                <a:rPr lang="en-GB" sz="1000" dirty="0">
                  <a:solidFill>
                    <a:schemeClr val="tx2"/>
                  </a:solidFill>
                  <a:latin typeface="Chalkboard" panose="03050602040202020205" pitchFamily="66" charset="77"/>
                </a:rPr>
                <a:t>Wilson J. Et al. (2020) Front. Oncol</a:t>
              </a:r>
              <a:br>
                <a:rPr lang="en-US" sz="1000" dirty="0">
                  <a:solidFill>
                    <a:schemeClr val="tx2"/>
                  </a:solidFill>
                  <a:latin typeface="Chalkboard" panose="03050602040202020205" pitchFamily="66" charset="77"/>
                </a:rPr>
              </a:br>
              <a:r>
                <a:rPr lang="en-US" sz="1000" dirty="0">
                  <a:solidFill>
                    <a:schemeClr val="tx2"/>
                  </a:solidFill>
                  <a:latin typeface="Chalkboard" panose="03050602040202020205" pitchFamily="66" charset="77"/>
                </a:rPr>
                <a:t>redrawn from </a:t>
              </a:r>
              <a:r>
                <a:rPr lang="en-US" sz="1000" dirty="0" err="1">
                  <a:solidFill>
                    <a:schemeClr val="tx2"/>
                  </a:solidFill>
                  <a:latin typeface="Chalkboard" panose="03050602040202020205" pitchFamily="66" charset="77"/>
                </a:rPr>
                <a:t>Pratx</a:t>
              </a:r>
              <a:r>
                <a:rPr lang="en-US" sz="1000" dirty="0">
                  <a:solidFill>
                    <a:schemeClr val="tx2"/>
                  </a:solidFill>
                  <a:latin typeface="Chalkboard" panose="03050602040202020205" pitchFamily="66" charset="77"/>
                </a:rPr>
                <a:t> et al.2019</a:t>
              </a:r>
              <a:endParaRPr sz="1000" dirty="0">
                <a:solidFill>
                  <a:schemeClr val="tx2"/>
                </a:solidFill>
                <a:latin typeface="Chalkboard" panose="03050602040202020205" pitchFamily="66" charset="77"/>
              </a:endParaRPr>
            </a:p>
          </p:txBody>
        </p:sp>
      </p:grpSp>
      <p:sp>
        <p:nvSpPr>
          <p:cNvPr id="41" name="TextBox 40">
            <a:extLst>
              <a:ext uri="{FF2B5EF4-FFF2-40B4-BE49-F238E27FC236}">
                <a16:creationId xmlns:a16="http://schemas.microsoft.com/office/drawing/2014/main" id="{4BEEF86F-BD36-FAF1-4805-1BF283B7394E}"/>
              </a:ext>
            </a:extLst>
          </p:cNvPr>
          <p:cNvSpPr txBox="1"/>
          <p:nvPr/>
        </p:nvSpPr>
        <p:spPr>
          <a:xfrm>
            <a:off x="140201" y="1292375"/>
            <a:ext cx="4327833" cy="2277547"/>
          </a:xfrm>
          <a:prstGeom prst="rect">
            <a:avLst/>
          </a:prstGeom>
          <a:noFill/>
        </p:spPr>
        <p:txBody>
          <a:bodyPr wrap="square" rtlCol="0">
            <a:spAutoFit/>
          </a:bodyPr>
          <a:lstStyle/>
          <a:p>
            <a:pPr marL="285750" indent="-285750">
              <a:buFont typeface="Wingdings" pitchFamily="2" charset="2"/>
              <a:buChar char="ü"/>
            </a:pPr>
            <a:r>
              <a:rPr lang="en-US" sz="1600" dirty="0">
                <a:latin typeface="Chalkboard" panose="03050602040202020205" pitchFamily="66" charset="77"/>
              </a:rPr>
              <a:t>Oxygen is consumed to generate radicals, and this generate </a:t>
            </a:r>
            <a:r>
              <a:rPr lang="en-US" sz="1600" b="1" dirty="0">
                <a:latin typeface="Chalkboard" panose="03050602040202020205" pitchFamily="66" charset="77"/>
              </a:rPr>
              <a:t>transient hypoxia</a:t>
            </a:r>
            <a:r>
              <a:rPr lang="en-US" sz="1600" dirty="0">
                <a:latin typeface="Chalkboard" panose="03050602040202020205" pitchFamily="66" charset="77"/>
              </a:rPr>
              <a:t>, which induce </a:t>
            </a:r>
            <a:r>
              <a:rPr lang="en-US" sz="1600" b="1" dirty="0">
                <a:latin typeface="Chalkboard" panose="03050602040202020205" pitchFamily="66" charset="77"/>
              </a:rPr>
              <a:t>radio-resistance</a:t>
            </a:r>
          </a:p>
          <a:p>
            <a:pPr marL="285750" indent="-285750">
              <a:buFont typeface="Wingdings" pitchFamily="2" charset="2"/>
              <a:buChar char="ü"/>
            </a:pPr>
            <a:r>
              <a:rPr lang="en-US" sz="1600" dirty="0">
                <a:latin typeface="Chalkboard" panose="03050602040202020205" pitchFamily="66" charset="77"/>
              </a:rPr>
              <a:t>At High dose rate: </a:t>
            </a:r>
            <a:r>
              <a:rPr lang="en-IT" sz="1600" dirty="0">
                <a:solidFill>
                  <a:schemeClr val="accent5">
                    <a:lumMod val="75000"/>
                  </a:schemeClr>
                </a:solidFill>
                <a:latin typeface="Chalkboard" panose="03050602040202020205" pitchFamily="66" charset="77"/>
              </a:rPr>
              <a:t>Oxygen consuption is too quick to be within the pulse period which </a:t>
            </a:r>
            <a:r>
              <a:rPr lang="en-IT" sz="1600" b="1" dirty="0">
                <a:solidFill>
                  <a:schemeClr val="accent5">
                    <a:lumMod val="75000"/>
                  </a:schemeClr>
                </a:solidFill>
                <a:latin typeface="Chalkboard" panose="03050602040202020205" pitchFamily="66" charset="77"/>
              </a:rPr>
              <a:t>prolongs radio-resistance</a:t>
            </a:r>
          </a:p>
          <a:p>
            <a:pPr marL="285750" indent="-285750">
              <a:buFont typeface="Wingdings" pitchFamily="2" charset="2"/>
              <a:buChar char="ü"/>
            </a:pPr>
            <a:r>
              <a:rPr lang="en-IT" sz="1600" dirty="0">
                <a:latin typeface="Chalkboard" panose="03050602040202020205" pitchFamily="66" charset="77"/>
              </a:rPr>
              <a:t>Effect </a:t>
            </a:r>
            <a:r>
              <a:rPr lang="en-IT" sz="1600" dirty="0">
                <a:solidFill>
                  <a:schemeClr val="accent5">
                    <a:lumMod val="75000"/>
                  </a:schemeClr>
                </a:solidFill>
                <a:latin typeface="Chalkboard" panose="03050602040202020205" pitchFamily="66" charset="77"/>
              </a:rPr>
              <a:t>smalle in cancer cell </a:t>
            </a:r>
            <a:r>
              <a:rPr lang="en-IT" sz="1600" dirty="0">
                <a:latin typeface="Chalkboard" panose="03050602040202020205" pitchFamily="66" charset="77"/>
              </a:rPr>
              <a:t>because already hypoxic</a:t>
            </a:r>
          </a:p>
          <a:p>
            <a:r>
              <a:rPr lang="en-GB" sz="1400" dirty="0">
                <a:latin typeface="Chalkboard" panose="03050602040202020205" pitchFamily="66" charset="77"/>
              </a:rPr>
              <a:t>(A</a:t>
            </a:r>
            <a:r>
              <a:rPr lang="en-IT" sz="1400" dirty="0">
                <a:latin typeface="Chalkboard" panose="03050602040202020205" pitchFamily="66" charset="77"/>
              </a:rPr>
              <a:t>lready suggested in </a:t>
            </a:r>
            <a:r>
              <a:rPr lang="en-IT" sz="1400" dirty="0">
                <a:solidFill>
                  <a:schemeClr val="tx2"/>
                </a:solidFill>
                <a:latin typeface="Chalkboard" panose="03050602040202020205" pitchFamily="66" charset="77"/>
              </a:rPr>
              <a:t>Hall&amp;Brenner 1991)</a:t>
            </a:r>
          </a:p>
        </p:txBody>
      </p:sp>
      <p:grpSp>
        <p:nvGrpSpPr>
          <p:cNvPr id="50" name="Group 49">
            <a:extLst>
              <a:ext uri="{FF2B5EF4-FFF2-40B4-BE49-F238E27FC236}">
                <a16:creationId xmlns:a16="http://schemas.microsoft.com/office/drawing/2014/main" id="{43E4EC0E-5810-EE12-EE39-D5CCFEB66E8F}"/>
              </a:ext>
            </a:extLst>
          </p:cNvPr>
          <p:cNvGrpSpPr/>
          <p:nvPr/>
        </p:nvGrpSpPr>
        <p:grpSpPr>
          <a:xfrm>
            <a:off x="4630406" y="1336221"/>
            <a:ext cx="3592607" cy="1806068"/>
            <a:chOff x="3846053" y="1633165"/>
            <a:chExt cx="4460540" cy="2704097"/>
          </a:xfrm>
        </p:grpSpPr>
        <p:pic>
          <p:nvPicPr>
            <p:cNvPr id="44" name="Picture 43">
              <a:extLst>
                <a:ext uri="{FF2B5EF4-FFF2-40B4-BE49-F238E27FC236}">
                  <a16:creationId xmlns:a16="http://schemas.microsoft.com/office/drawing/2014/main" id="{2A35DDF3-EA21-B945-BDB6-1A0807181C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46053" y="1633165"/>
              <a:ext cx="4460540" cy="2704097"/>
            </a:xfrm>
            <a:prstGeom prst="rect">
              <a:avLst/>
            </a:prstGeom>
          </p:spPr>
        </p:pic>
        <p:sp>
          <p:nvSpPr>
            <p:cNvPr id="46" name="Rectangle 45">
              <a:extLst>
                <a:ext uri="{FF2B5EF4-FFF2-40B4-BE49-F238E27FC236}">
                  <a16:creationId xmlns:a16="http://schemas.microsoft.com/office/drawing/2014/main" id="{24F6EDF1-4D75-1976-6DB5-4FB0C4D84752}"/>
                </a:ext>
              </a:extLst>
            </p:cNvPr>
            <p:cNvSpPr/>
            <p:nvPr/>
          </p:nvSpPr>
          <p:spPr>
            <a:xfrm>
              <a:off x="5862203" y="1844416"/>
              <a:ext cx="1530253" cy="523220"/>
            </a:xfrm>
            <a:prstGeom prst="rect">
              <a:avLst/>
            </a:prstGeom>
          </p:spPr>
          <p:txBody>
            <a:bodyPr wrap="square">
              <a:spAutoFit/>
            </a:bodyPr>
            <a:lstStyle/>
            <a:p>
              <a:pPr>
                <a:defRPr>
                  <a:effectLst/>
                </a:defRPr>
              </a:pPr>
              <a:r>
                <a:rPr lang="en-GB" sz="1400" dirty="0">
                  <a:solidFill>
                    <a:schemeClr val="tx2"/>
                  </a:solidFill>
                  <a:latin typeface="Chalkboard" panose="03050602040202020205" pitchFamily="66" charset="77"/>
                </a:rPr>
                <a:t>Zhou Med Phys 2020</a:t>
              </a:r>
            </a:p>
          </p:txBody>
        </p:sp>
      </p:grpSp>
      <p:sp>
        <p:nvSpPr>
          <p:cNvPr id="49" name="TextBox 48">
            <a:extLst>
              <a:ext uri="{FF2B5EF4-FFF2-40B4-BE49-F238E27FC236}">
                <a16:creationId xmlns:a16="http://schemas.microsoft.com/office/drawing/2014/main" id="{B10A0569-A535-F122-43B0-586504F48A71}"/>
              </a:ext>
            </a:extLst>
          </p:cNvPr>
          <p:cNvSpPr txBox="1"/>
          <p:nvPr/>
        </p:nvSpPr>
        <p:spPr>
          <a:xfrm>
            <a:off x="53408" y="777065"/>
            <a:ext cx="5377166" cy="584775"/>
          </a:xfrm>
          <a:prstGeom prst="rect">
            <a:avLst/>
          </a:prstGeom>
          <a:noFill/>
        </p:spPr>
        <p:txBody>
          <a:bodyPr wrap="square" rtlCol="0">
            <a:spAutoFit/>
          </a:bodyPr>
          <a:lstStyle/>
          <a:p>
            <a:r>
              <a:rPr lang="en-IT" sz="1600" b="1" dirty="0">
                <a:solidFill>
                  <a:schemeClr val="accent5">
                    <a:lumMod val="75000"/>
                  </a:schemeClr>
                </a:solidFill>
                <a:latin typeface="Chalkboard" panose="03050602040202020205" pitchFamily="66" charset="77"/>
              </a:rPr>
              <a:t>Oxygen depletion hopothesis: </a:t>
            </a:r>
          </a:p>
          <a:p>
            <a:r>
              <a:rPr lang="en-IT" sz="1600" b="1" dirty="0">
                <a:solidFill>
                  <a:schemeClr val="accent5">
                    <a:lumMod val="75000"/>
                  </a:schemeClr>
                </a:solidFill>
                <a:latin typeface="Chalkboard" panose="03050602040202020205" pitchFamily="66" charset="77"/>
              </a:rPr>
              <a:t>a traditional explanation</a:t>
            </a:r>
          </a:p>
        </p:txBody>
      </p:sp>
      <p:sp>
        <p:nvSpPr>
          <p:cNvPr id="51" name="TextBox 50">
            <a:extLst>
              <a:ext uri="{FF2B5EF4-FFF2-40B4-BE49-F238E27FC236}">
                <a16:creationId xmlns:a16="http://schemas.microsoft.com/office/drawing/2014/main" id="{A83B3443-A09B-CCE0-C23A-F5D846780D55}"/>
              </a:ext>
            </a:extLst>
          </p:cNvPr>
          <p:cNvSpPr txBox="1"/>
          <p:nvPr/>
        </p:nvSpPr>
        <p:spPr>
          <a:xfrm>
            <a:off x="4409347" y="3260847"/>
            <a:ext cx="3600373" cy="2062103"/>
          </a:xfrm>
          <a:prstGeom prst="rect">
            <a:avLst/>
          </a:prstGeom>
          <a:noFill/>
        </p:spPr>
        <p:txBody>
          <a:bodyPr wrap="square" rtlCol="0">
            <a:spAutoFit/>
          </a:bodyPr>
          <a:lstStyle/>
          <a:p>
            <a:endParaRPr lang="en-US" sz="1600" dirty="0">
              <a:latin typeface="Chalkboard" panose="03050602040202020205" pitchFamily="66" charset="77"/>
            </a:endParaRPr>
          </a:p>
          <a:p>
            <a:pPr marL="285750" indent="-285750">
              <a:buFont typeface="Wingdings" pitchFamily="2" charset="2"/>
              <a:buChar char="ü"/>
            </a:pPr>
            <a:r>
              <a:rPr lang="en-US" sz="1600" dirty="0">
                <a:latin typeface="Chalkboard" panose="03050602040202020205" pitchFamily="66" charset="77"/>
              </a:rPr>
              <a:t>The effect would depend on a fine </a:t>
            </a:r>
            <a:r>
              <a:rPr lang="en-US" sz="1600" dirty="0">
                <a:solidFill>
                  <a:schemeClr val="accent5">
                    <a:lumMod val="75000"/>
                  </a:schemeClr>
                </a:solidFill>
                <a:latin typeface="Chalkboard" panose="03050602040202020205" pitchFamily="66" charset="77"/>
              </a:rPr>
              <a:t>balance between the oxygen restoration time and the irradiation dynamics</a:t>
            </a:r>
            <a:endParaRPr lang="en-IT" sz="1600" dirty="0">
              <a:solidFill>
                <a:schemeClr val="accent5">
                  <a:lumMod val="75000"/>
                </a:schemeClr>
              </a:solidFill>
              <a:latin typeface="Chalkboard" panose="03050602040202020205" pitchFamily="66" charset="77"/>
            </a:endParaRPr>
          </a:p>
          <a:p>
            <a:pPr marL="285750" indent="-285750">
              <a:buFont typeface="Wingdings" pitchFamily="2" charset="2"/>
              <a:buChar char="ü"/>
            </a:pPr>
            <a:r>
              <a:rPr lang="en-US" sz="1600" dirty="0">
                <a:latin typeface="Chalkboard" panose="03050602040202020205" pitchFamily="66" charset="77"/>
              </a:rPr>
              <a:t>The dependence of the oxygen dynamics on the cell </a:t>
            </a:r>
            <a:r>
              <a:rPr lang="en-US" sz="1600" dirty="0">
                <a:solidFill>
                  <a:schemeClr val="accent5">
                    <a:lumMod val="75000"/>
                  </a:schemeClr>
                </a:solidFill>
                <a:latin typeface="Chalkboard" panose="03050602040202020205" pitchFamily="66" charset="77"/>
              </a:rPr>
              <a:t>type/environment/state is unclear</a:t>
            </a:r>
            <a:endParaRPr lang="en-IT" sz="1400" dirty="0">
              <a:solidFill>
                <a:schemeClr val="accent5">
                  <a:lumMod val="75000"/>
                </a:schemeClr>
              </a:solidFill>
              <a:latin typeface="Chalkboard" panose="03050602040202020205" pitchFamily="66" charset="77"/>
            </a:endParaRPr>
          </a:p>
        </p:txBody>
      </p:sp>
      <p:sp>
        <p:nvSpPr>
          <p:cNvPr id="31" name="TextBox 30">
            <a:extLst>
              <a:ext uri="{FF2B5EF4-FFF2-40B4-BE49-F238E27FC236}">
                <a16:creationId xmlns:a16="http://schemas.microsoft.com/office/drawing/2014/main" id="{C17C1286-733A-4768-FC40-857B6AF9F9E2}"/>
              </a:ext>
            </a:extLst>
          </p:cNvPr>
          <p:cNvSpPr txBox="1"/>
          <p:nvPr/>
        </p:nvSpPr>
        <p:spPr>
          <a:xfrm>
            <a:off x="12462933" y="3718560"/>
            <a:ext cx="184731" cy="369332"/>
          </a:xfrm>
          <a:prstGeom prst="rect">
            <a:avLst/>
          </a:prstGeom>
          <a:noFill/>
        </p:spPr>
        <p:txBody>
          <a:bodyPr wrap="none" rtlCol="0">
            <a:spAutoFit/>
          </a:bodyPr>
          <a:lstStyle/>
          <a:p>
            <a:endParaRPr lang="en-IT" dirty="0"/>
          </a:p>
        </p:txBody>
      </p:sp>
    </p:spTree>
    <p:extLst>
      <p:ext uri="{BB962C8B-B14F-4D97-AF65-F5344CB8AC3E}">
        <p14:creationId xmlns:p14="http://schemas.microsoft.com/office/powerpoint/2010/main" val="3040455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1" grpId="0"/>
      <p:bldP spid="49"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460A-0FDD-B6D6-1BEE-97233CADAB36}"/>
            </a:ext>
          </a:extLst>
        </p:cNvPr>
        <p:cNvGrpSpPr/>
        <p:nvPr/>
      </p:nvGrpSpPr>
      <p:grpSpPr>
        <a:xfrm>
          <a:off x="0" y="0"/>
          <a:ext cx="0" cy="0"/>
          <a:chOff x="0" y="0"/>
          <a:chExt cx="0" cy="0"/>
        </a:xfrm>
      </p:grpSpPr>
      <p:pic>
        <p:nvPicPr>
          <p:cNvPr id="33" name="Google Shape;116;p14">
            <a:extLst>
              <a:ext uri="{FF2B5EF4-FFF2-40B4-BE49-F238E27FC236}">
                <a16:creationId xmlns:a16="http://schemas.microsoft.com/office/drawing/2014/main" id="{E4F14485-CA3C-CFBB-9328-3ABE8B37EFB8}"/>
              </a:ext>
            </a:extLst>
          </p:cNvPr>
          <p:cNvPicPr preferRelativeResize="0"/>
          <p:nvPr/>
        </p:nvPicPr>
        <p:blipFill>
          <a:blip r:embed="rId2">
            <a:clrChange>
              <a:clrFrom>
                <a:srgbClr val="FFFFFF"/>
              </a:clrFrom>
              <a:clrTo>
                <a:srgbClr val="FFFFFF">
                  <a:alpha val="0"/>
                </a:srgbClr>
              </a:clrTo>
            </a:clrChange>
            <a:alphaModFix/>
          </a:blip>
          <a:stretch>
            <a:fillRect/>
          </a:stretch>
        </p:blipFill>
        <p:spPr>
          <a:xfrm>
            <a:off x="2345349" y="6132501"/>
            <a:ext cx="725499" cy="725499"/>
          </a:xfrm>
          <a:prstGeom prst="rect">
            <a:avLst/>
          </a:prstGeom>
          <a:noFill/>
          <a:ln>
            <a:noFill/>
          </a:ln>
        </p:spPr>
      </p:pic>
      <p:sp>
        <p:nvSpPr>
          <p:cNvPr id="45" name="Rectangle 44">
            <a:extLst>
              <a:ext uri="{FF2B5EF4-FFF2-40B4-BE49-F238E27FC236}">
                <a16:creationId xmlns:a16="http://schemas.microsoft.com/office/drawing/2014/main" id="{F3591EF0-1315-ABEB-A804-F7A2C84A47A8}"/>
              </a:ext>
            </a:extLst>
          </p:cNvPr>
          <p:cNvSpPr/>
          <p:nvPr/>
        </p:nvSpPr>
        <p:spPr>
          <a:xfrm>
            <a:off x="8969560" y="1001707"/>
            <a:ext cx="4014590" cy="3782856"/>
          </a:xfrm>
          <a:prstGeom prst="rect">
            <a:avLst/>
          </a:prstGeom>
          <a:solidFill>
            <a:schemeClr val="accent6">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3" name="Rectangle 42">
            <a:extLst>
              <a:ext uri="{FF2B5EF4-FFF2-40B4-BE49-F238E27FC236}">
                <a16:creationId xmlns:a16="http://schemas.microsoft.com/office/drawing/2014/main" id="{670E5558-4A9A-95D1-7755-E82E6E8B8CAD}"/>
              </a:ext>
            </a:extLst>
          </p:cNvPr>
          <p:cNvSpPr/>
          <p:nvPr/>
        </p:nvSpPr>
        <p:spPr>
          <a:xfrm>
            <a:off x="8046853" y="1867471"/>
            <a:ext cx="3106421" cy="3094888"/>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ectangle 41">
            <a:extLst>
              <a:ext uri="{FF2B5EF4-FFF2-40B4-BE49-F238E27FC236}">
                <a16:creationId xmlns:a16="http://schemas.microsoft.com/office/drawing/2014/main" id="{7A99323C-0596-A2AE-A89D-3CFC4916C180}"/>
              </a:ext>
            </a:extLst>
          </p:cNvPr>
          <p:cNvSpPr/>
          <p:nvPr/>
        </p:nvSpPr>
        <p:spPr>
          <a:xfrm>
            <a:off x="7033520" y="2146005"/>
            <a:ext cx="2044689" cy="2828546"/>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grpSp>
        <p:nvGrpSpPr>
          <p:cNvPr id="7" name="Group 6">
            <a:extLst>
              <a:ext uri="{FF2B5EF4-FFF2-40B4-BE49-F238E27FC236}">
                <a16:creationId xmlns:a16="http://schemas.microsoft.com/office/drawing/2014/main" id="{AA0D705D-C66C-D46A-B4DC-6FE5A9716D23}"/>
              </a:ext>
            </a:extLst>
          </p:cNvPr>
          <p:cNvGrpSpPr/>
          <p:nvPr/>
        </p:nvGrpSpPr>
        <p:grpSpPr>
          <a:xfrm>
            <a:off x="7094560" y="956307"/>
            <a:ext cx="8481896" cy="3946743"/>
            <a:chOff x="536850" y="613414"/>
            <a:chExt cx="8741144" cy="5800695"/>
          </a:xfrm>
        </p:grpSpPr>
        <p:cxnSp>
          <p:nvCxnSpPr>
            <p:cNvPr id="26" name="Straight Arrow Connector 25">
              <a:extLst>
                <a:ext uri="{FF2B5EF4-FFF2-40B4-BE49-F238E27FC236}">
                  <a16:creationId xmlns:a16="http://schemas.microsoft.com/office/drawing/2014/main" id="{E6581CFC-19DB-2086-2B8D-16DB522B5E59}"/>
                </a:ext>
              </a:extLst>
            </p:cNvPr>
            <p:cNvCxnSpPr>
              <a:cxnSpLocks/>
            </p:cNvCxnSpPr>
            <p:nvPr/>
          </p:nvCxnSpPr>
          <p:spPr>
            <a:xfrm flipV="1">
              <a:off x="536850" y="613414"/>
              <a:ext cx="0" cy="5800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73BD068-D6B4-3D12-D784-E90DA1B5541D}"/>
                </a:ext>
              </a:extLst>
            </p:cNvPr>
            <p:cNvCxnSpPr>
              <a:cxnSpLocks/>
            </p:cNvCxnSpPr>
            <p:nvPr/>
          </p:nvCxnSpPr>
          <p:spPr>
            <a:xfrm flipV="1">
              <a:off x="536850" y="6390145"/>
              <a:ext cx="8741144" cy="23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7C3B5F0-7401-9C51-FE7C-678B2F2096BD}"/>
              </a:ext>
            </a:extLst>
          </p:cNvPr>
          <p:cNvGrpSpPr/>
          <p:nvPr/>
        </p:nvGrpSpPr>
        <p:grpSpPr>
          <a:xfrm>
            <a:off x="7384268" y="4970175"/>
            <a:ext cx="8507642" cy="315350"/>
            <a:chOff x="1288185" y="6244647"/>
            <a:chExt cx="7401075" cy="463481"/>
          </a:xfrm>
        </p:grpSpPr>
        <p:sp>
          <p:nvSpPr>
            <p:cNvPr id="17" name="TextBox 16">
              <a:extLst>
                <a:ext uri="{FF2B5EF4-FFF2-40B4-BE49-F238E27FC236}">
                  <a16:creationId xmlns:a16="http://schemas.microsoft.com/office/drawing/2014/main" id="{101BB3DC-6B63-CD2E-999F-30A95625E18B}"/>
                </a:ext>
              </a:extLst>
            </p:cNvPr>
            <p:cNvSpPr txBox="1"/>
            <p:nvPr/>
          </p:nvSpPr>
          <p:spPr>
            <a:xfrm>
              <a:off x="1288185" y="6247075"/>
              <a:ext cx="275824" cy="442491"/>
            </a:xfrm>
            <a:prstGeom prst="rect">
              <a:avLst/>
            </a:prstGeom>
            <a:noFill/>
          </p:spPr>
          <p:txBody>
            <a:bodyPr wrap="none" rtlCol="0">
              <a:spAutoFit/>
            </a:bodyPr>
            <a:lstStyle/>
            <a:p>
              <a:r>
                <a:rPr lang="en-US" sz="1400" dirty="0">
                  <a:latin typeface=""/>
                </a:rPr>
                <a:t>fs</a:t>
              </a:r>
            </a:p>
          </p:txBody>
        </p:sp>
        <p:sp>
          <p:nvSpPr>
            <p:cNvPr id="18" name="TextBox 17">
              <a:extLst>
                <a:ext uri="{FF2B5EF4-FFF2-40B4-BE49-F238E27FC236}">
                  <a16:creationId xmlns:a16="http://schemas.microsoft.com/office/drawing/2014/main" id="{AA11DB49-9272-4C75-AD97-36BD8F92FC38}"/>
                </a:ext>
              </a:extLst>
            </p:cNvPr>
            <p:cNvSpPr txBox="1"/>
            <p:nvPr/>
          </p:nvSpPr>
          <p:spPr>
            <a:xfrm>
              <a:off x="2167640" y="6247075"/>
              <a:ext cx="318110" cy="442491"/>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61175760-F6A3-EE2C-6DB3-F029AB4AE561}"/>
                </a:ext>
              </a:extLst>
            </p:cNvPr>
            <p:cNvSpPr txBox="1"/>
            <p:nvPr/>
          </p:nvSpPr>
          <p:spPr>
            <a:xfrm>
              <a:off x="3069689" y="6247075"/>
              <a:ext cx="465320" cy="442491"/>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9A938579-9C41-C44F-C0AE-769E0F51AC66}"/>
                </a:ext>
              </a:extLst>
            </p:cNvPr>
            <p:cNvSpPr txBox="1"/>
            <p:nvPr/>
          </p:nvSpPr>
          <p:spPr>
            <a:xfrm>
              <a:off x="3971735" y="6247075"/>
              <a:ext cx="647561" cy="442491"/>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9BB3E7B2-7905-0A38-2A0E-7910954FC1C9}"/>
                </a:ext>
              </a:extLst>
            </p:cNvPr>
            <p:cNvSpPr/>
            <p:nvPr/>
          </p:nvSpPr>
          <p:spPr>
            <a:xfrm>
              <a:off x="4850916" y="6261710"/>
              <a:ext cx="360398" cy="442491"/>
            </a:xfrm>
            <a:prstGeom prst="rect">
              <a:avLst/>
            </a:prstGeom>
          </p:spPr>
          <p:txBody>
            <a:bodyPr wrap="none">
              <a:spAutoFit/>
            </a:bodyPr>
            <a:lstStyle/>
            <a:p>
              <a:r>
                <a:rPr lang="en-US" sz="1400" dirty="0" err="1">
                  <a:latin typeface=""/>
                </a:rPr>
                <a:t>ms</a:t>
              </a:r>
              <a:endParaRPr lang="en-US" sz="1400" dirty="0">
                <a:latin typeface=""/>
              </a:endParaRPr>
            </a:p>
          </p:txBody>
        </p:sp>
        <p:sp>
          <p:nvSpPr>
            <p:cNvPr id="22" name="Rectangle 21">
              <a:extLst>
                <a:ext uri="{FF2B5EF4-FFF2-40B4-BE49-F238E27FC236}">
                  <a16:creationId xmlns:a16="http://schemas.microsoft.com/office/drawing/2014/main" id="{E1390C6A-CE10-828E-0604-2E5EB87B8904}"/>
                </a:ext>
              </a:extLst>
            </p:cNvPr>
            <p:cNvSpPr/>
            <p:nvPr/>
          </p:nvSpPr>
          <p:spPr>
            <a:xfrm>
              <a:off x="5640754" y="6265637"/>
              <a:ext cx="394500" cy="442491"/>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3F3993A4-DDAF-99E0-2B5D-46239BDE4797}"/>
                </a:ext>
              </a:extLst>
            </p:cNvPr>
            <p:cNvSpPr/>
            <p:nvPr/>
          </p:nvSpPr>
          <p:spPr>
            <a:xfrm>
              <a:off x="6468331" y="6244647"/>
              <a:ext cx="880338" cy="442491"/>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2EA29599-7CC2-6FFD-84EA-FAD4D73D3478}"/>
                </a:ext>
              </a:extLst>
            </p:cNvPr>
            <p:cNvSpPr/>
            <p:nvPr/>
          </p:nvSpPr>
          <p:spPr>
            <a:xfrm>
              <a:off x="8532059" y="6261710"/>
              <a:ext cx="157201" cy="44249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DF143EFE-FA16-5732-0B3C-4D9FD6956F92}"/>
              </a:ext>
            </a:extLst>
          </p:cNvPr>
          <p:cNvGrpSpPr/>
          <p:nvPr/>
        </p:nvGrpSpPr>
        <p:grpSpPr>
          <a:xfrm>
            <a:off x="6554648" y="1615930"/>
            <a:ext cx="475797" cy="2285416"/>
            <a:chOff x="204942" y="1468671"/>
            <a:chExt cx="490339" cy="3358973"/>
          </a:xfrm>
        </p:grpSpPr>
        <p:sp>
          <p:nvSpPr>
            <p:cNvPr id="13" name="TextBox 12">
              <a:extLst>
                <a:ext uri="{FF2B5EF4-FFF2-40B4-BE49-F238E27FC236}">
                  <a16:creationId xmlns:a16="http://schemas.microsoft.com/office/drawing/2014/main" id="{95860721-0B97-EEA7-DF77-4C73317F5932}"/>
                </a:ext>
              </a:extLst>
            </p:cNvPr>
            <p:cNvSpPr txBox="1"/>
            <p:nvPr/>
          </p:nvSpPr>
          <p:spPr>
            <a:xfrm>
              <a:off x="258641" y="4385151"/>
              <a:ext cx="436640" cy="442493"/>
            </a:xfrm>
            <a:prstGeom prst="rect">
              <a:avLst/>
            </a:prstGeom>
            <a:no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8011CB16-EB12-933A-B0BB-F1E52E785941}"/>
                </a:ext>
              </a:extLst>
            </p:cNvPr>
            <p:cNvSpPr txBox="1"/>
            <p:nvPr/>
          </p:nvSpPr>
          <p:spPr>
            <a:xfrm>
              <a:off x="220971" y="2769905"/>
              <a:ext cx="441487" cy="442493"/>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33457CB6-E720-51A1-516D-9EFE96A879F1}"/>
                </a:ext>
              </a:extLst>
            </p:cNvPr>
            <p:cNvSpPr txBox="1"/>
            <p:nvPr/>
          </p:nvSpPr>
          <p:spPr>
            <a:xfrm>
              <a:off x="204942" y="1468671"/>
              <a:ext cx="486735" cy="442493"/>
            </a:xfrm>
            <a:prstGeom prst="rect">
              <a:avLst/>
            </a:prstGeom>
            <a:noFill/>
          </p:spPr>
          <p:txBody>
            <a:bodyPr wrap="none" rtlCol="0">
              <a:spAutoFit/>
            </a:bodyPr>
            <a:lstStyle/>
            <a:p>
              <a:r>
                <a:rPr lang="en-US" sz="1400" dirty="0">
                  <a:latin typeface=""/>
                </a:rPr>
                <a:t>mm</a:t>
              </a:r>
            </a:p>
          </p:txBody>
        </p:sp>
      </p:grpSp>
      <p:grpSp>
        <p:nvGrpSpPr>
          <p:cNvPr id="89" name="Group 88">
            <a:extLst>
              <a:ext uri="{FF2B5EF4-FFF2-40B4-BE49-F238E27FC236}">
                <a16:creationId xmlns:a16="http://schemas.microsoft.com/office/drawing/2014/main" id="{43EFA05B-62A7-A8D4-3479-2FB56EC9F0BF}"/>
              </a:ext>
            </a:extLst>
          </p:cNvPr>
          <p:cNvGrpSpPr/>
          <p:nvPr/>
        </p:nvGrpSpPr>
        <p:grpSpPr>
          <a:xfrm>
            <a:off x="10851304" y="1727950"/>
            <a:ext cx="1266290" cy="1256532"/>
            <a:chOff x="5215206" y="2375895"/>
            <a:chExt cx="1264487" cy="1228923"/>
          </a:xfrm>
        </p:grpSpPr>
        <p:pic>
          <p:nvPicPr>
            <p:cNvPr id="12" name="Picture 11">
              <a:extLst>
                <a:ext uri="{FF2B5EF4-FFF2-40B4-BE49-F238E27FC236}">
                  <a16:creationId xmlns:a16="http://schemas.microsoft.com/office/drawing/2014/main" id="{5A7279AA-14C9-381F-8861-92932EFA5068}"/>
                </a:ext>
              </a:extLst>
            </p:cNvPr>
            <p:cNvPicPr>
              <a:picLocks noChangeAspect="1"/>
            </p:cNvPicPr>
            <p:nvPr/>
          </p:nvPicPr>
          <p:blipFill rotWithShape="1">
            <a:blip r:embed="rId3">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04215E69-0C6D-7B6E-3EEE-76E6405BB9F4}"/>
                </a:ext>
              </a:extLst>
            </p:cNvPr>
            <p:cNvPicPr>
              <a:picLocks/>
            </p:cNvPicPr>
            <p:nvPr/>
          </p:nvPicPr>
          <p:blipFill rotWithShape="1">
            <a:blip r:embed="rId4">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5" name="Picture 4" descr="A picture containing text&#10;&#10;Description automatically generated">
            <a:extLst>
              <a:ext uri="{FF2B5EF4-FFF2-40B4-BE49-F238E27FC236}">
                <a16:creationId xmlns:a16="http://schemas.microsoft.com/office/drawing/2014/main" id="{97CECDEA-C42B-84EC-AD01-92B2E4580AE5}"/>
              </a:ext>
            </a:extLst>
          </p:cNvPr>
          <p:cNvPicPr>
            <a:picLocks noChangeAspect="1"/>
          </p:cNvPicPr>
          <p:nvPr/>
        </p:nvPicPr>
        <p:blipFill>
          <a:blip r:embed="rId5">
            <a:clrChange>
              <a:clrFrom>
                <a:srgbClr val="FFFFFD"/>
              </a:clrFrom>
              <a:clrTo>
                <a:srgbClr val="FFFFFD">
                  <a:alpha val="0"/>
                </a:srgbClr>
              </a:clrTo>
            </a:clrChange>
          </a:blip>
          <a:stretch>
            <a:fillRect/>
          </a:stretch>
        </p:blipFill>
        <p:spPr>
          <a:xfrm rot="5400000">
            <a:off x="9083624" y="2368084"/>
            <a:ext cx="1982065" cy="3032168"/>
          </a:xfrm>
          <a:prstGeom prst="rect">
            <a:avLst/>
          </a:prstGeom>
        </p:spPr>
      </p:pic>
      <p:pic>
        <p:nvPicPr>
          <p:cNvPr id="36" name="Picture 35">
            <a:extLst>
              <a:ext uri="{FF2B5EF4-FFF2-40B4-BE49-F238E27FC236}">
                <a16:creationId xmlns:a16="http://schemas.microsoft.com/office/drawing/2014/main" id="{51F5D104-833B-837F-DB40-03E6670FD5C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3812" y="2816763"/>
            <a:ext cx="1900521" cy="2024737"/>
          </a:xfrm>
          <a:prstGeom prst="rect">
            <a:avLst/>
          </a:prstGeom>
        </p:spPr>
      </p:pic>
      <p:sp>
        <p:nvSpPr>
          <p:cNvPr id="11" name="TextBox 10">
            <a:extLst>
              <a:ext uri="{FF2B5EF4-FFF2-40B4-BE49-F238E27FC236}">
                <a16:creationId xmlns:a16="http://schemas.microsoft.com/office/drawing/2014/main" id="{3F76F904-9BC0-61BA-3B87-9E478410310F}"/>
              </a:ext>
            </a:extLst>
          </p:cNvPr>
          <p:cNvSpPr txBox="1"/>
          <p:nvPr/>
        </p:nvSpPr>
        <p:spPr>
          <a:xfrm>
            <a:off x="58530" y="-118874"/>
            <a:ext cx="11574961" cy="1319913"/>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The atomistic scale:</a:t>
            </a:r>
          </a:p>
          <a:p>
            <a:pPr>
              <a:lnSpc>
                <a:spcPct val="150000"/>
              </a:lnSpc>
            </a:pPr>
            <a:r>
              <a:rPr lang="en-IT" sz="2800" b="1" dirty="0">
                <a:solidFill>
                  <a:srgbClr val="0070C0"/>
                </a:solidFill>
                <a:latin typeface="Chalkboard" panose="03050602040202020205" pitchFamily="66" charset="77"/>
              </a:rPr>
              <a:t>Combining reaction-diffusion monte carlo wi</a:t>
            </a:r>
            <a:r>
              <a:rPr lang="en-GB" sz="2800" b="1" dirty="0" err="1">
                <a:solidFill>
                  <a:srgbClr val="0070C0"/>
                </a:solidFill>
                <a:latin typeface="Chalkboard" panose="03050602040202020205" pitchFamily="66" charset="77"/>
              </a:rPr>
              <a:t>th</a:t>
            </a:r>
            <a:r>
              <a:rPr lang="en-IT" sz="2800" b="1" dirty="0">
                <a:solidFill>
                  <a:srgbClr val="0070C0"/>
                </a:solidFill>
                <a:latin typeface="Chalkboard" panose="03050602040202020205" pitchFamily="66" charset="77"/>
              </a:rPr>
              <a:t> reactive MD</a:t>
            </a:r>
          </a:p>
        </p:txBody>
      </p:sp>
      <p:sp>
        <p:nvSpPr>
          <p:cNvPr id="2" name="TextBox 1">
            <a:extLst>
              <a:ext uri="{FF2B5EF4-FFF2-40B4-BE49-F238E27FC236}">
                <a16:creationId xmlns:a16="http://schemas.microsoft.com/office/drawing/2014/main" id="{1DD5E528-BD5E-5A9C-D6A2-AE4F4437784A}"/>
              </a:ext>
            </a:extLst>
          </p:cNvPr>
          <p:cNvSpPr txBox="1"/>
          <p:nvPr/>
        </p:nvSpPr>
        <p:spPr>
          <a:xfrm>
            <a:off x="365607" y="1237210"/>
            <a:ext cx="6116813" cy="646331"/>
          </a:xfrm>
          <a:prstGeom prst="rect">
            <a:avLst/>
          </a:prstGeom>
          <a:noFill/>
        </p:spPr>
        <p:txBody>
          <a:bodyPr wrap="square" rtlCol="0">
            <a:spAutoFit/>
          </a:bodyPr>
          <a:lstStyle/>
          <a:p>
            <a:r>
              <a:rPr lang="en-IT" dirty="0">
                <a:latin typeface="Chalkboard" panose="03050602040202020205" pitchFamily="66" charset="77"/>
              </a:rPr>
              <a:t>Simulate the water radiolysis, formation/diffusion  of radicals and reaction with DNA</a:t>
            </a:r>
          </a:p>
        </p:txBody>
      </p:sp>
      <p:pic>
        <p:nvPicPr>
          <p:cNvPr id="23" name="Picture 22" descr="Qr code&#10;&#10;Description automatically generated">
            <a:extLst>
              <a:ext uri="{FF2B5EF4-FFF2-40B4-BE49-F238E27FC236}">
                <a16:creationId xmlns:a16="http://schemas.microsoft.com/office/drawing/2014/main" id="{E5C9FADC-CE53-AEE3-B7B0-53F44939639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533594" y="2738585"/>
            <a:ext cx="2274140" cy="2261435"/>
          </a:xfrm>
          <a:prstGeom prst="rect">
            <a:avLst/>
          </a:prstGeom>
        </p:spPr>
      </p:pic>
      <p:pic>
        <p:nvPicPr>
          <p:cNvPr id="28" name="Google Shape;385;p19">
            <a:extLst>
              <a:ext uri="{FF2B5EF4-FFF2-40B4-BE49-F238E27FC236}">
                <a16:creationId xmlns:a16="http://schemas.microsoft.com/office/drawing/2014/main" id="{B648C83D-BC69-BE2A-D4E7-890D50BE1A67}"/>
              </a:ext>
            </a:extLst>
          </p:cNvPr>
          <p:cNvPicPr preferRelativeResize="0"/>
          <p:nvPr/>
        </p:nvPicPr>
        <p:blipFill>
          <a:blip r:embed="rId8">
            <a:alphaModFix/>
          </a:blip>
          <a:stretch>
            <a:fillRect/>
          </a:stretch>
        </p:blipFill>
        <p:spPr>
          <a:xfrm>
            <a:off x="58530" y="2637748"/>
            <a:ext cx="2431738" cy="2226945"/>
          </a:xfrm>
          <a:prstGeom prst="rect">
            <a:avLst/>
          </a:prstGeom>
          <a:noFill/>
          <a:ln>
            <a:noFill/>
          </a:ln>
        </p:spPr>
      </p:pic>
      <p:grpSp>
        <p:nvGrpSpPr>
          <p:cNvPr id="31" name="Group 30">
            <a:extLst>
              <a:ext uri="{FF2B5EF4-FFF2-40B4-BE49-F238E27FC236}">
                <a16:creationId xmlns:a16="http://schemas.microsoft.com/office/drawing/2014/main" id="{AB770BC3-F0EB-0F95-720C-9D2DB29088BC}"/>
              </a:ext>
            </a:extLst>
          </p:cNvPr>
          <p:cNvGrpSpPr/>
          <p:nvPr/>
        </p:nvGrpSpPr>
        <p:grpSpPr>
          <a:xfrm rot="21394751">
            <a:off x="3144958" y="2498688"/>
            <a:ext cx="3428801" cy="1816831"/>
            <a:chOff x="6376026" y="2597452"/>
            <a:chExt cx="2573710" cy="1323439"/>
          </a:xfrm>
        </p:grpSpPr>
        <p:pic>
          <p:nvPicPr>
            <p:cNvPr id="39" name="Picture 38" descr="A picture containing sky, air, different, several&#10;&#10;Description automatically generated">
              <a:extLst>
                <a:ext uri="{FF2B5EF4-FFF2-40B4-BE49-F238E27FC236}">
                  <a16:creationId xmlns:a16="http://schemas.microsoft.com/office/drawing/2014/main" id="{AB90596D-5EA9-D2F8-3325-1A1CE4EA03B9}"/>
                </a:ext>
              </a:extLst>
            </p:cNvPr>
            <p:cNvPicPr>
              <a:picLocks noChangeAspect="1"/>
            </p:cNvPicPr>
            <p:nvPr/>
          </p:nvPicPr>
          <p:blipFill rotWithShape="1">
            <a:blip r:embed="rId9"/>
            <a:srcRect l="8061" t="5537" r="6361" b="12724"/>
            <a:stretch/>
          </p:blipFill>
          <p:spPr>
            <a:xfrm>
              <a:off x="7556366" y="2597452"/>
              <a:ext cx="1393370" cy="1323439"/>
            </a:xfrm>
            <a:prstGeom prst="ellipse">
              <a:avLst/>
            </a:prstGeom>
            <a:ln>
              <a:solidFill>
                <a:schemeClr val="accent1"/>
              </a:solidFill>
            </a:ln>
          </p:spPr>
        </p:pic>
        <p:sp>
          <p:nvSpPr>
            <p:cNvPr id="35" name="Oval 34">
              <a:extLst>
                <a:ext uri="{FF2B5EF4-FFF2-40B4-BE49-F238E27FC236}">
                  <a16:creationId xmlns:a16="http://schemas.microsoft.com/office/drawing/2014/main" id="{ED49A66F-F3A2-A0BD-2242-591998AB73FE}"/>
                </a:ext>
              </a:extLst>
            </p:cNvPr>
            <p:cNvSpPr/>
            <p:nvPr/>
          </p:nvSpPr>
          <p:spPr>
            <a:xfrm>
              <a:off x="6376026" y="3367314"/>
              <a:ext cx="126374" cy="1102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400"/>
            </a:p>
          </p:txBody>
        </p:sp>
        <p:cxnSp>
          <p:nvCxnSpPr>
            <p:cNvPr id="37" name="Straight Connector 36">
              <a:extLst>
                <a:ext uri="{FF2B5EF4-FFF2-40B4-BE49-F238E27FC236}">
                  <a16:creationId xmlns:a16="http://schemas.microsoft.com/office/drawing/2014/main" id="{F6D52A09-AE5E-5478-9E52-BFA121BA011E}"/>
                </a:ext>
              </a:extLst>
            </p:cNvPr>
            <p:cNvCxnSpPr>
              <a:cxnSpLocks/>
              <a:stCxn id="35" idx="0"/>
            </p:cNvCxnSpPr>
            <p:nvPr/>
          </p:nvCxnSpPr>
          <p:spPr>
            <a:xfrm flipV="1">
              <a:off x="6439213" y="2656207"/>
              <a:ext cx="1514616" cy="71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B16018-648C-2CDC-00AB-B1D6536EC51E}"/>
                </a:ext>
              </a:extLst>
            </p:cNvPr>
            <p:cNvCxnSpPr>
              <a:cxnSpLocks/>
            </p:cNvCxnSpPr>
            <p:nvPr/>
          </p:nvCxnSpPr>
          <p:spPr>
            <a:xfrm>
              <a:off x="6502400" y="3487105"/>
              <a:ext cx="1514616" cy="38234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EA3FBF0-A178-17D5-BD3D-F202401704DA}"/>
              </a:ext>
            </a:extLst>
          </p:cNvPr>
          <p:cNvGrpSpPr/>
          <p:nvPr/>
        </p:nvGrpSpPr>
        <p:grpSpPr>
          <a:xfrm rot="16200000">
            <a:off x="1316860" y="3083463"/>
            <a:ext cx="1632672" cy="1548262"/>
            <a:chOff x="4335860" y="2467350"/>
            <a:chExt cx="1995045" cy="1577723"/>
          </a:xfrm>
        </p:grpSpPr>
        <p:sp>
          <p:nvSpPr>
            <p:cNvPr id="54" name="Google Shape;529;p24">
              <a:extLst>
                <a:ext uri="{FF2B5EF4-FFF2-40B4-BE49-F238E27FC236}">
                  <a16:creationId xmlns:a16="http://schemas.microsoft.com/office/drawing/2014/main" id="{0C0E71A8-ABBA-6CCF-00A3-6420C13CCE2F}"/>
                </a:ext>
              </a:extLst>
            </p:cNvPr>
            <p:cNvSpPr/>
            <p:nvPr/>
          </p:nvSpPr>
          <p:spPr>
            <a:xfrm flipH="1">
              <a:off x="6044058" y="2467350"/>
              <a:ext cx="253013" cy="309024"/>
            </a:xfrm>
            <a:prstGeom prst="rect">
              <a:avLst/>
            </a:prstGeom>
            <a:noFill/>
            <a:ln w="38100" cap="flat" cmpd="sng">
              <a:solidFill>
                <a:schemeClr val="accent1">
                  <a:lumMod val="60000"/>
                  <a:lumOff val="40000"/>
                </a:schemeClr>
              </a:solidFill>
              <a:prstDash val="solid"/>
              <a:round/>
              <a:headEnd type="none" w="sm" len="sm"/>
              <a:tailEnd type="none" w="sm" len="sm"/>
            </a:ln>
          </p:spPr>
          <p:txBody>
            <a:bodyPr spcFirstLastPara="1" wrap="square" lIns="121900" tIns="121900" rIns="121900" bIns="121900" anchor="ctr" anchorCtr="0">
              <a:noAutofit/>
            </a:bodyPr>
            <a:lstStyle/>
            <a:p>
              <a:pPr algn="ctr"/>
              <a:endParaRPr sz="1867"/>
            </a:p>
          </p:txBody>
        </p:sp>
        <p:cxnSp>
          <p:nvCxnSpPr>
            <p:cNvPr id="55" name="Straight Connector 54">
              <a:extLst>
                <a:ext uri="{FF2B5EF4-FFF2-40B4-BE49-F238E27FC236}">
                  <a16:creationId xmlns:a16="http://schemas.microsoft.com/office/drawing/2014/main" id="{9B7F33A4-AD5F-94C5-8DE6-5D1BB753E4FA}"/>
                </a:ext>
              </a:extLst>
            </p:cNvPr>
            <p:cNvCxnSpPr>
              <a:cxnSpLocks/>
            </p:cNvCxnSpPr>
            <p:nvPr/>
          </p:nvCxnSpPr>
          <p:spPr>
            <a:xfrm flipH="1">
              <a:off x="4335860" y="2489357"/>
              <a:ext cx="1701579" cy="1555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AA10391-2105-2479-8440-8319FAA97009}"/>
                </a:ext>
              </a:extLst>
            </p:cNvPr>
            <p:cNvCxnSpPr>
              <a:cxnSpLocks/>
            </p:cNvCxnSpPr>
            <p:nvPr/>
          </p:nvCxnSpPr>
          <p:spPr>
            <a:xfrm rot="5400000" flipV="1">
              <a:off x="5732760" y="3346696"/>
              <a:ext cx="1158269" cy="3802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9" name="Google Shape;117;p14">
            <a:extLst>
              <a:ext uri="{FF2B5EF4-FFF2-40B4-BE49-F238E27FC236}">
                <a16:creationId xmlns:a16="http://schemas.microsoft.com/office/drawing/2014/main" id="{CAC8292D-F702-BF51-C39B-75AACBAEC72C}"/>
              </a:ext>
            </a:extLst>
          </p:cNvPr>
          <p:cNvPicPr preferRelativeResize="0"/>
          <p:nvPr/>
        </p:nvPicPr>
        <p:blipFill>
          <a:blip r:embed="rId10">
            <a:alphaModFix/>
          </a:blip>
          <a:stretch>
            <a:fillRect/>
          </a:stretch>
        </p:blipFill>
        <p:spPr>
          <a:xfrm>
            <a:off x="3134315" y="6098845"/>
            <a:ext cx="725500" cy="720659"/>
          </a:xfrm>
          <a:prstGeom prst="rect">
            <a:avLst/>
          </a:prstGeom>
          <a:noFill/>
          <a:ln>
            <a:noFill/>
          </a:ln>
        </p:spPr>
      </p:pic>
      <p:pic>
        <p:nvPicPr>
          <p:cNvPr id="61" name="Google Shape;384;p19" descr="A picture containing hydrozoan, ocean floor&#10;&#10;Description automatically generated">
            <a:extLst>
              <a:ext uri="{FF2B5EF4-FFF2-40B4-BE49-F238E27FC236}">
                <a16:creationId xmlns:a16="http://schemas.microsoft.com/office/drawing/2014/main" id="{20EDCBF1-8341-DC06-CBB0-3221687DFB50}"/>
              </a:ext>
            </a:extLst>
          </p:cNvPr>
          <p:cNvPicPr preferRelativeResize="0"/>
          <p:nvPr/>
        </p:nvPicPr>
        <p:blipFill rotWithShape="1">
          <a:blip r:embed="rId11">
            <a:alphaModFix/>
          </a:blip>
          <a:srcRect/>
          <a:stretch/>
        </p:blipFill>
        <p:spPr>
          <a:xfrm>
            <a:off x="9026694" y="1931172"/>
            <a:ext cx="1758163" cy="1171961"/>
          </a:xfrm>
          <a:prstGeom prst="rect">
            <a:avLst/>
          </a:prstGeom>
          <a:noFill/>
          <a:ln>
            <a:noFill/>
          </a:ln>
          <a:effectLst>
            <a:softEdge rad="167456"/>
          </a:effectLst>
        </p:spPr>
      </p:pic>
      <p:pic>
        <p:nvPicPr>
          <p:cNvPr id="66" name="Picture 65" descr="A yellow and red explosion&#10;&#10;Description automatically generated">
            <a:extLst>
              <a:ext uri="{FF2B5EF4-FFF2-40B4-BE49-F238E27FC236}">
                <a16:creationId xmlns:a16="http://schemas.microsoft.com/office/drawing/2014/main" id="{961DABB5-313A-8949-7826-8713058C03D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938368" y="2984540"/>
            <a:ext cx="856492" cy="884219"/>
          </a:xfrm>
          <a:prstGeom prst="rect">
            <a:avLst/>
          </a:prstGeom>
        </p:spPr>
      </p:pic>
      <p:sp>
        <p:nvSpPr>
          <p:cNvPr id="65" name="Freeform 64">
            <a:extLst>
              <a:ext uri="{FF2B5EF4-FFF2-40B4-BE49-F238E27FC236}">
                <a16:creationId xmlns:a16="http://schemas.microsoft.com/office/drawing/2014/main" id="{5D555BCC-535D-D6DF-853B-A72A5C177ED0}"/>
              </a:ext>
            </a:extLst>
          </p:cNvPr>
          <p:cNvSpPr/>
          <p:nvPr/>
        </p:nvSpPr>
        <p:spPr>
          <a:xfrm rot="21158831">
            <a:off x="5413248" y="2789986"/>
            <a:ext cx="3744483" cy="781519"/>
          </a:xfrm>
          <a:custGeom>
            <a:avLst/>
            <a:gdLst>
              <a:gd name="connsiteX0" fmla="*/ 0 w 3550722"/>
              <a:gd name="connsiteY0" fmla="*/ 249382 h 773119"/>
              <a:gd name="connsiteX1" fmla="*/ 106878 w 3550722"/>
              <a:gd name="connsiteY1" fmla="*/ 118754 h 773119"/>
              <a:gd name="connsiteX2" fmla="*/ 142504 w 3550722"/>
              <a:gd name="connsiteY2" fmla="*/ 95003 h 773119"/>
              <a:gd name="connsiteX3" fmla="*/ 178130 w 3550722"/>
              <a:gd name="connsiteY3" fmla="*/ 83128 h 773119"/>
              <a:gd name="connsiteX4" fmla="*/ 213756 w 3550722"/>
              <a:gd name="connsiteY4" fmla="*/ 95003 h 773119"/>
              <a:gd name="connsiteX5" fmla="*/ 249382 w 3550722"/>
              <a:gd name="connsiteY5" fmla="*/ 178130 h 773119"/>
              <a:gd name="connsiteX6" fmla="*/ 273132 w 3550722"/>
              <a:gd name="connsiteY6" fmla="*/ 213756 h 773119"/>
              <a:gd name="connsiteX7" fmla="*/ 320634 w 3550722"/>
              <a:gd name="connsiteY7" fmla="*/ 237507 h 773119"/>
              <a:gd name="connsiteX8" fmla="*/ 368135 w 3550722"/>
              <a:gd name="connsiteY8" fmla="*/ 225632 h 773119"/>
              <a:gd name="connsiteX9" fmla="*/ 415636 w 3550722"/>
              <a:gd name="connsiteY9" fmla="*/ 166255 h 773119"/>
              <a:gd name="connsiteX10" fmla="*/ 463138 w 3550722"/>
              <a:gd name="connsiteY10" fmla="*/ 95003 h 773119"/>
              <a:gd name="connsiteX11" fmla="*/ 522514 w 3550722"/>
              <a:gd name="connsiteY11" fmla="*/ 23751 h 773119"/>
              <a:gd name="connsiteX12" fmla="*/ 558140 w 3550722"/>
              <a:gd name="connsiteY12" fmla="*/ 11876 h 773119"/>
              <a:gd name="connsiteX13" fmla="*/ 581891 w 3550722"/>
              <a:gd name="connsiteY13" fmla="*/ 59377 h 773119"/>
              <a:gd name="connsiteX14" fmla="*/ 605641 w 3550722"/>
              <a:gd name="connsiteY14" fmla="*/ 130629 h 773119"/>
              <a:gd name="connsiteX15" fmla="*/ 688769 w 3550722"/>
              <a:gd name="connsiteY15" fmla="*/ 178130 h 773119"/>
              <a:gd name="connsiteX16" fmla="*/ 866899 w 3550722"/>
              <a:gd name="connsiteY16" fmla="*/ 154380 h 773119"/>
              <a:gd name="connsiteX17" fmla="*/ 902525 w 3550722"/>
              <a:gd name="connsiteY17" fmla="*/ 142504 h 773119"/>
              <a:gd name="connsiteX18" fmla="*/ 985652 w 3550722"/>
              <a:gd name="connsiteY18" fmla="*/ 59377 h 773119"/>
              <a:gd name="connsiteX19" fmla="*/ 1021278 w 3550722"/>
              <a:gd name="connsiteY19" fmla="*/ 11876 h 773119"/>
              <a:gd name="connsiteX20" fmla="*/ 1056904 w 3550722"/>
              <a:gd name="connsiteY20" fmla="*/ 0 h 773119"/>
              <a:gd name="connsiteX21" fmla="*/ 1092530 w 3550722"/>
              <a:gd name="connsiteY21" fmla="*/ 47502 h 773119"/>
              <a:gd name="connsiteX22" fmla="*/ 1116280 w 3550722"/>
              <a:gd name="connsiteY22" fmla="*/ 130629 h 773119"/>
              <a:gd name="connsiteX23" fmla="*/ 1140031 w 3550722"/>
              <a:gd name="connsiteY23" fmla="*/ 166255 h 773119"/>
              <a:gd name="connsiteX24" fmla="*/ 1235034 w 3550722"/>
              <a:gd name="connsiteY24" fmla="*/ 142504 h 773119"/>
              <a:gd name="connsiteX25" fmla="*/ 1353787 w 3550722"/>
              <a:gd name="connsiteY25" fmla="*/ 95003 h 773119"/>
              <a:gd name="connsiteX26" fmla="*/ 1401288 w 3550722"/>
              <a:gd name="connsiteY26" fmla="*/ 71252 h 773119"/>
              <a:gd name="connsiteX27" fmla="*/ 1496291 w 3550722"/>
              <a:gd name="connsiteY27" fmla="*/ 47502 h 773119"/>
              <a:gd name="connsiteX28" fmla="*/ 1555667 w 3550722"/>
              <a:gd name="connsiteY28" fmla="*/ 106878 h 773119"/>
              <a:gd name="connsiteX29" fmla="*/ 1567543 w 3550722"/>
              <a:gd name="connsiteY29" fmla="*/ 154380 h 773119"/>
              <a:gd name="connsiteX30" fmla="*/ 1579418 w 3550722"/>
              <a:gd name="connsiteY30" fmla="*/ 190006 h 773119"/>
              <a:gd name="connsiteX31" fmla="*/ 1638795 w 3550722"/>
              <a:gd name="connsiteY31" fmla="*/ 201881 h 773119"/>
              <a:gd name="connsiteX32" fmla="*/ 1686296 w 3550722"/>
              <a:gd name="connsiteY32" fmla="*/ 190006 h 773119"/>
              <a:gd name="connsiteX33" fmla="*/ 1805049 w 3550722"/>
              <a:gd name="connsiteY33" fmla="*/ 118754 h 773119"/>
              <a:gd name="connsiteX34" fmla="*/ 1864426 w 3550722"/>
              <a:gd name="connsiteY34" fmla="*/ 95003 h 773119"/>
              <a:gd name="connsiteX35" fmla="*/ 1900052 w 3550722"/>
              <a:gd name="connsiteY35" fmla="*/ 59377 h 773119"/>
              <a:gd name="connsiteX36" fmla="*/ 1971304 w 3550722"/>
              <a:gd name="connsiteY36" fmla="*/ 35626 h 773119"/>
              <a:gd name="connsiteX37" fmla="*/ 1983179 w 3550722"/>
              <a:gd name="connsiteY37" fmla="*/ 142504 h 773119"/>
              <a:gd name="connsiteX38" fmla="*/ 1995054 w 3550722"/>
              <a:gd name="connsiteY38" fmla="*/ 178130 h 773119"/>
              <a:gd name="connsiteX39" fmla="*/ 2042556 w 3550722"/>
              <a:gd name="connsiteY39" fmla="*/ 190006 h 773119"/>
              <a:gd name="connsiteX40" fmla="*/ 2185060 w 3550722"/>
              <a:gd name="connsiteY40" fmla="*/ 166255 h 773119"/>
              <a:gd name="connsiteX41" fmla="*/ 2280062 w 3550722"/>
              <a:gd name="connsiteY41" fmla="*/ 118754 h 773119"/>
              <a:gd name="connsiteX42" fmla="*/ 2327564 w 3550722"/>
              <a:gd name="connsiteY42" fmla="*/ 95003 h 773119"/>
              <a:gd name="connsiteX43" fmla="*/ 2398815 w 3550722"/>
              <a:gd name="connsiteY43" fmla="*/ 35626 h 773119"/>
              <a:gd name="connsiteX44" fmla="*/ 2446317 w 3550722"/>
              <a:gd name="connsiteY44" fmla="*/ 47502 h 773119"/>
              <a:gd name="connsiteX45" fmla="*/ 2470067 w 3550722"/>
              <a:gd name="connsiteY45" fmla="*/ 201881 h 773119"/>
              <a:gd name="connsiteX46" fmla="*/ 2481943 w 3550722"/>
              <a:gd name="connsiteY46" fmla="*/ 285008 h 773119"/>
              <a:gd name="connsiteX47" fmla="*/ 2517569 w 3550722"/>
              <a:gd name="connsiteY47" fmla="*/ 320634 h 773119"/>
              <a:gd name="connsiteX48" fmla="*/ 2624447 w 3550722"/>
              <a:gd name="connsiteY48" fmla="*/ 308759 h 773119"/>
              <a:gd name="connsiteX49" fmla="*/ 2719449 w 3550722"/>
              <a:gd name="connsiteY49" fmla="*/ 261258 h 773119"/>
              <a:gd name="connsiteX50" fmla="*/ 2778826 w 3550722"/>
              <a:gd name="connsiteY50" fmla="*/ 249382 h 773119"/>
              <a:gd name="connsiteX51" fmla="*/ 2814452 w 3550722"/>
              <a:gd name="connsiteY51" fmla="*/ 237507 h 773119"/>
              <a:gd name="connsiteX52" fmla="*/ 2956956 w 3550722"/>
              <a:gd name="connsiteY52" fmla="*/ 249382 h 773119"/>
              <a:gd name="connsiteX53" fmla="*/ 3016332 w 3550722"/>
              <a:gd name="connsiteY53" fmla="*/ 320634 h 773119"/>
              <a:gd name="connsiteX54" fmla="*/ 3087584 w 3550722"/>
              <a:gd name="connsiteY54" fmla="*/ 403761 h 773119"/>
              <a:gd name="connsiteX55" fmla="*/ 3111335 w 3550722"/>
              <a:gd name="connsiteY55" fmla="*/ 439387 h 773119"/>
              <a:gd name="connsiteX56" fmla="*/ 3135086 w 3550722"/>
              <a:gd name="connsiteY56" fmla="*/ 486889 h 773119"/>
              <a:gd name="connsiteX57" fmla="*/ 3170712 w 3550722"/>
              <a:gd name="connsiteY57" fmla="*/ 510639 h 773119"/>
              <a:gd name="connsiteX58" fmla="*/ 3313215 w 3550722"/>
              <a:gd name="connsiteY58" fmla="*/ 486889 h 773119"/>
              <a:gd name="connsiteX59" fmla="*/ 3360717 w 3550722"/>
              <a:gd name="connsiteY59" fmla="*/ 463138 h 773119"/>
              <a:gd name="connsiteX60" fmla="*/ 3408218 w 3550722"/>
              <a:gd name="connsiteY60" fmla="*/ 451263 h 773119"/>
              <a:gd name="connsiteX61" fmla="*/ 3443844 w 3550722"/>
              <a:gd name="connsiteY61" fmla="*/ 439387 h 773119"/>
              <a:gd name="connsiteX62" fmla="*/ 3455719 w 3550722"/>
              <a:gd name="connsiteY62" fmla="*/ 534390 h 773119"/>
              <a:gd name="connsiteX63" fmla="*/ 3467595 w 3550722"/>
              <a:gd name="connsiteY63" fmla="*/ 605642 h 773119"/>
              <a:gd name="connsiteX64" fmla="*/ 3503221 w 3550722"/>
              <a:gd name="connsiteY64" fmla="*/ 629393 h 773119"/>
              <a:gd name="connsiteX65" fmla="*/ 3526971 w 3550722"/>
              <a:gd name="connsiteY65" fmla="*/ 581891 h 773119"/>
              <a:gd name="connsiteX66" fmla="*/ 3538847 w 3550722"/>
              <a:gd name="connsiteY66" fmla="*/ 700645 h 773119"/>
              <a:gd name="connsiteX67" fmla="*/ 3550722 w 3550722"/>
              <a:gd name="connsiteY67" fmla="*/ 736271 h 773119"/>
              <a:gd name="connsiteX68" fmla="*/ 3289465 w 3550722"/>
              <a:gd name="connsiteY68" fmla="*/ 760021 h 77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550722" h="773119">
                <a:moveTo>
                  <a:pt x="0" y="249382"/>
                </a:moveTo>
                <a:cubicBezTo>
                  <a:pt x="31347" y="207586"/>
                  <a:pt x="64467" y="154097"/>
                  <a:pt x="106878" y="118754"/>
                </a:cubicBezTo>
                <a:cubicBezTo>
                  <a:pt x="117842" y="109617"/>
                  <a:pt x="129738" y="101386"/>
                  <a:pt x="142504" y="95003"/>
                </a:cubicBezTo>
                <a:cubicBezTo>
                  <a:pt x="153700" y="89405"/>
                  <a:pt x="166255" y="87086"/>
                  <a:pt x="178130" y="83128"/>
                </a:cubicBezTo>
                <a:cubicBezTo>
                  <a:pt x="190005" y="87086"/>
                  <a:pt x="203981" y="87183"/>
                  <a:pt x="213756" y="95003"/>
                </a:cubicBezTo>
                <a:cubicBezTo>
                  <a:pt x="246159" y="120926"/>
                  <a:pt x="234501" y="143408"/>
                  <a:pt x="249382" y="178130"/>
                </a:cubicBezTo>
                <a:cubicBezTo>
                  <a:pt x="255004" y="191248"/>
                  <a:pt x="262168" y="204619"/>
                  <a:pt x="273132" y="213756"/>
                </a:cubicBezTo>
                <a:cubicBezTo>
                  <a:pt x="286732" y="225089"/>
                  <a:pt x="304800" y="229590"/>
                  <a:pt x="320634" y="237507"/>
                </a:cubicBezTo>
                <a:cubicBezTo>
                  <a:pt x="336468" y="233549"/>
                  <a:pt x="355078" y="235425"/>
                  <a:pt x="368135" y="225632"/>
                </a:cubicBezTo>
                <a:cubicBezTo>
                  <a:pt x="388412" y="210424"/>
                  <a:pt x="400728" y="186754"/>
                  <a:pt x="415636" y="166255"/>
                </a:cubicBezTo>
                <a:cubicBezTo>
                  <a:pt x="432425" y="143170"/>
                  <a:pt x="447304" y="118754"/>
                  <a:pt x="463138" y="95003"/>
                </a:cubicBezTo>
                <a:cubicBezTo>
                  <a:pt x="480664" y="68714"/>
                  <a:pt x="495081" y="42039"/>
                  <a:pt x="522514" y="23751"/>
                </a:cubicBezTo>
                <a:cubicBezTo>
                  <a:pt x="532929" y="16807"/>
                  <a:pt x="546265" y="15834"/>
                  <a:pt x="558140" y="11876"/>
                </a:cubicBezTo>
                <a:cubicBezTo>
                  <a:pt x="566057" y="27710"/>
                  <a:pt x="575316" y="42940"/>
                  <a:pt x="581891" y="59377"/>
                </a:cubicBezTo>
                <a:cubicBezTo>
                  <a:pt x="591189" y="82622"/>
                  <a:pt x="584810" y="116742"/>
                  <a:pt x="605641" y="130629"/>
                </a:cubicBezTo>
                <a:cubicBezTo>
                  <a:pt x="655997" y="164200"/>
                  <a:pt x="628501" y="147997"/>
                  <a:pt x="688769" y="178130"/>
                </a:cubicBezTo>
                <a:cubicBezTo>
                  <a:pt x="748146" y="170213"/>
                  <a:pt x="807812" y="164228"/>
                  <a:pt x="866899" y="154380"/>
                </a:cubicBezTo>
                <a:cubicBezTo>
                  <a:pt x="879246" y="152322"/>
                  <a:pt x="892750" y="150324"/>
                  <a:pt x="902525" y="142504"/>
                </a:cubicBezTo>
                <a:cubicBezTo>
                  <a:pt x="933124" y="118024"/>
                  <a:pt x="962140" y="90726"/>
                  <a:pt x="985652" y="59377"/>
                </a:cubicBezTo>
                <a:cubicBezTo>
                  <a:pt x="997527" y="43543"/>
                  <a:pt x="1006073" y="24547"/>
                  <a:pt x="1021278" y="11876"/>
                </a:cubicBezTo>
                <a:cubicBezTo>
                  <a:pt x="1030894" y="3862"/>
                  <a:pt x="1045029" y="3959"/>
                  <a:pt x="1056904" y="0"/>
                </a:cubicBezTo>
                <a:cubicBezTo>
                  <a:pt x="1068779" y="15834"/>
                  <a:pt x="1082710" y="30317"/>
                  <a:pt x="1092530" y="47502"/>
                </a:cubicBezTo>
                <a:cubicBezTo>
                  <a:pt x="1105735" y="70611"/>
                  <a:pt x="1106364" y="107492"/>
                  <a:pt x="1116280" y="130629"/>
                </a:cubicBezTo>
                <a:cubicBezTo>
                  <a:pt x="1121902" y="143747"/>
                  <a:pt x="1132114" y="154380"/>
                  <a:pt x="1140031" y="166255"/>
                </a:cubicBezTo>
                <a:cubicBezTo>
                  <a:pt x="1171699" y="158338"/>
                  <a:pt x="1204067" y="152826"/>
                  <a:pt x="1235034" y="142504"/>
                </a:cubicBezTo>
                <a:cubicBezTo>
                  <a:pt x="1275480" y="129022"/>
                  <a:pt x="1315655" y="114070"/>
                  <a:pt x="1353787" y="95003"/>
                </a:cubicBezTo>
                <a:cubicBezTo>
                  <a:pt x="1369621" y="87086"/>
                  <a:pt x="1384494" y="76850"/>
                  <a:pt x="1401288" y="71252"/>
                </a:cubicBezTo>
                <a:cubicBezTo>
                  <a:pt x="1432255" y="60930"/>
                  <a:pt x="1496291" y="47502"/>
                  <a:pt x="1496291" y="47502"/>
                </a:cubicBezTo>
                <a:cubicBezTo>
                  <a:pt x="1542782" y="62999"/>
                  <a:pt x="1534704" y="50976"/>
                  <a:pt x="1555667" y="106878"/>
                </a:cubicBezTo>
                <a:cubicBezTo>
                  <a:pt x="1561398" y="122160"/>
                  <a:pt x="1563059" y="138687"/>
                  <a:pt x="1567543" y="154380"/>
                </a:cubicBezTo>
                <a:cubicBezTo>
                  <a:pt x="1570982" y="166416"/>
                  <a:pt x="1569003" y="183062"/>
                  <a:pt x="1579418" y="190006"/>
                </a:cubicBezTo>
                <a:cubicBezTo>
                  <a:pt x="1596212" y="201202"/>
                  <a:pt x="1619003" y="197923"/>
                  <a:pt x="1638795" y="201881"/>
                </a:cubicBezTo>
                <a:cubicBezTo>
                  <a:pt x="1654629" y="197923"/>
                  <a:pt x="1671698" y="197305"/>
                  <a:pt x="1686296" y="190006"/>
                </a:cubicBezTo>
                <a:cubicBezTo>
                  <a:pt x="1727585" y="169361"/>
                  <a:pt x="1762188" y="135899"/>
                  <a:pt x="1805049" y="118754"/>
                </a:cubicBezTo>
                <a:lnTo>
                  <a:pt x="1864426" y="95003"/>
                </a:lnTo>
                <a:cubicBezTo>
                  <a:pt x="1876301" y="83128"/>
                  <a:pt x="1885371" y="67533"/>
                  <a:pt x="1900052" y="59377"/>
                </a:cubicBezTo>
                <a:cubicBezTo>
                  <a:pt x="1921937" y="47219"/>
                  <a:pt x="1971304" y="35626"/>
                  <a:pt x="1971304" y="35626"/>
                </a:cubicBezTo>
                <a:cubicBezTo>
                  <a:pt x="1975262" y="71252"/>
                  <a:pt x="1977286" y="107146"/>
                  <a:pt x="1983179" y="142504"/>
                </a:cubicBezTo>
                <a:cubicBezTo>
                  <a:pt x="1985237" y="154851"/>
                  <a:pt x="1985279" y="170310"/>
                  <a:pt x="1995054" y="178130"/>
                </a:cubicBezTo>
                <a:cubicBezTo>
                  <a:pt x="2007799" y="188326"/>
                  <a:pt x="2026722" y="186047"/>
                  <a:pt x="2042556" y="190006"/>
                </a:cubicBezTo>
                <a:cubicBezTo>
                  <a:pt x="2066076" y="187066"/>
                  <a:pt x="2151436" y="180265"/>
                  <a:pt x="2185060" y="166255"/>
                </a:cubicBezTo>
                <a:cubicBezTo>
                  <a:pt x="2217742" y="152638"/>
                  <a:pt x="2248395" y="134588"/>
                  <a:pt x="2280062" y="118754"/>
                </a:cubicBezTo>
                <a:lnTo>
                  <a:pt x="2327564" y="95003"/>
                </a:lnTo>
                <a:cubicBezTo>
                  <a:pt x="2337615" y="84951"/>
                  <a:pt x="2379526" y="38381"/>
                  <a:pt x="2398815" y="35626"/>
                </a:cubicBezTo>
                <a:cubicBezTo>
                  <a:pt x="2414972" y="33318"/>
                  <a:pt x="2430483" y="43543"/>
                  <a:pt x="2446317" y="47502"/>
                </a:cubicBezTo>
                <a:cubicBezTo>
                  <a:pt x="2466271" y="147273"/>
                  <a:pt x="2452811" y="72460"/>
                  <a:pt x="2470067" y="201881"/>
                </a:cubicBezTo>
                <a:cubicBezTo>
                  <a:pt x="2473766" y="229626"/>
                  <a:pt x="2471547" y="259020"/>
                  <a:pt x="2481943" y="285008"/>
                </a:cubicBezTo>
                <a:cubicBezTo>
                  <a:pt x="2488180" y="300601"/>
                  <a:pt x="2505694" y="308759"/>
                  <a:pt x="2517569" y="320634"/>
                </a:cubicBezTo>
                <a:cubicBezTo>
                  <a:pt x="2553195" y="316676"/>
                  <a:pt x="2589397" y="316270"/>
                  <a:pt x="2624447" y="308759"/>
                </a:cubicBezTo>
                <a:cubicBezTo>
                  <a:pt x="2757781" y="280187"/>
                  <a:pt x="2625441" y="296511"/>
                  <a:pt x="2719449" y="261258"/>
                </a:cubicBezTo>
                <a:cubicBezTo>
                  <a:pt x="2738348" y="254171"/>
                  <a:pt x="2759244" y="254277"/>
                  <a:pt x="2778826" y="249382"/>
                </a:cubicBezTo>
                <a:cubicBezTo>
                  <a:pt x="2790970" y="246346"/>
                  <a:pt x="2802577" y="241465"/>
                  <a:pt x="2814452" y="237507"/>
                </a:cubicBezTo>
                <a:cubicBezTo>
                  <a:pt x="2861953" y="241465"/>
                  <a:pt x="2910899" y="237100"/>
                  <a:pt x="2956956" y="249382"/>
                </a:cubicBezTo>
                <a:cubicBezTo>
                  <a:pt x="2976526" y="254601"/>
                  <a:pt x="3005488" y="305452"/>
                  <a:pt x="3016332" y="320634"/>
                </a:cubicBezTo>
                <a:cubicBezTo>
                  <a:pt x="3105269" y="445147"/>
                  <a:pt x="3001277" y="300193"/>
                  <a:pt x="3087584" y="403761"/>
                </a:cubicBezTo>
                <a:cubicBezTo>
                  <a:pt x="3096721" y="414725"/>
                  <a:pt x="3104254" y="426995"/>
                  <a:pt x="3111335" y="439387"/>
                </a:cubicBezTo>
                <a:cubicBezTo>
                  <a:pt x="3120118" y="454757"/>
                  <a:pt x="3123753" y="473289"/>
                  <a:pt x="3135086" y="486889"/>
                </a:cubicBezTo>
                <a:cubicBezTo>
                  <a:pt x="3144223" y="497853"/>
                  <a:pt x="3158837" y="502722"/>
                  <a:pt x="3170712" y="510639"/>
                </a:cubicBezTo>
                <a:cubicBezTo>
                  <a:pt x="3205195" y="506329"/>
                  <a:pt x="3273985" y="501600"/>
                  <a:pt x="3313215" y="486889"/>
                </a:cubicBezTo>
                <a:cubicBezTo>
                  <a:pt x="3329791" y="480673"/>
                  <a:pt x="3344141" y="469354"/>
                  <a:pt x="3360717" y="463138"/>
                </a:cubicBezTo>
                <a:cubicBezTo>
                  <a:pt x="3375999" y="457407"/>
                  <a:pt x="3392525" y="455747"/>
                  <a:pt x="3408218" y="451263"/>
                </a:cubicBezTo>
                <a:cubicBezTo>
                  <a:pt x="3420254" y="447824"/>
                  <a:pt x="3431969" y="443346"/>
                  <a:pt x="3443844" y="439387"/>
                </a:cubicBezTo>
                <a:cubicBezTo>
                  <a:pt x="3447802" y="471055"/>
                  <a:pt x="3451206" y="502797"/>
                  <a:pt x="3455719" y="534390"/>
                </a:cubicBezTo>
                <a:cubicBezTo>
                  <a:pt x="3459124" y="558226"/>
                  <a:pt x="3456827" y="584106"/>
                  <a:pt x="3467595" y="605642"/>
                </a:cubicBezTo>
                <a:cubicBezTo>
                  <a:pt x="3473978" y="618408"/>
                  <a:pt x="3491346" y="621476"/>
                  <a:pt x="3503221" y="629393"/>
                </a:cubicBezTo>
                <a:cubicBezTo>
                  <a:pt x="3511138" y="613559"/>
                  <a:pt x="3519054" y="566057"/>
                  <a:pt x="3526971" y="581891"/>
                </a:cubicBezTo>
                <a:cubicBezTo>
                  <a:pt x="3544762" y="617473"/>
                  <a:pt x="3532798" y="661325"/>
                  <a:pt x="3538847" y="700645"/>
                </a:cubicBezTo>
                <a:cubicBezTo>
                  <a:pt x="3540750" y="713017"/>
                  <a:pt x="3546764" y="724396"/>
                  <a:pt x="3550722" y="736271"/>
                </a:cubicBezTo>
                <a:cubicBezTo>
                  <a:pt x="3452517" y="801739"/>
                  <a:pt x="3529368" y="760021"/>
                  <a:pt x="3289465" y="760021"/>
                </a:cubicBez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 name="TextBox 2">
            <a:extLst>
              <a:ext uri="{FF2B5EF4-FFF2-40B4-BE49-F238E27FC236}">
                <a16:creationId xmlns:a16="http://schemas.microsoft.com/office/drawing/2014/main" id="{67E00523-A86F-743B-81F1-004FFB96A2B6}"/>
              </a:ext>
            </a:extLst>
          </p:cNvPr>
          <p:cNvSpPr txBox="1"/>
          <p:nvPr/>
        </p:nvSpPr>
        <p:spPr>
          <a:xfrm>
            <a:off x="146093" y="5222654"/>
            <a:ext cx="10787208" cy="954107"/>
          </a:xfrm>
          <a:prstGeom prst="rect">
            <a:avLst/>
          </a:prstGeom>
          <a:noFill/>
        </p:spPr>
        <p:txBody>
          <a:bodyPr wrap="square">
            <a:spAutoFit/>
          </a:bodyPr>
          <a:lstStyle/>
          <a:p>
            <a:pPr>
              <a:buNone/>
            </a:pPr>
            <a:r>
              <a:rPr lang="en-GB" sz="1400" dirty="0">
                <a:latin typeface="Chalkboard" panose="03050602040202020205" pitchFamily="66" charset="77"/>
                <a:hlinkClick r:id="rId13"/>
              </a:rPr>
              <a:t>Probing Spatiotemporal Effects of Intertrack Recombination with a New Implementation of Simultaneous Multiple Tracks in TRAX-CHEM</a:t>
            </a:r>
            <a:r>
              <a:rPr lang="en-GB" sz="1400" dirty="0">
                <a:latin typeface="Chalkboard" panose="03050602040202020205" pitchFamily="66" charset="77"/>
              </a:rPr>
              <a:t>L Castelli, G </a:t>
            </a:r>
            <a:r>
              <a:rPr lang="en-GB" sz="1400" dirty="0" err="1">
                <a:latin typeface="Chalkboard" panose="03050602040202020205" pitchFamily="66" charset="77"/>
              </a:rPr>
              <a:t>Camazzola</a:t>
            </a:r>
            <a:r>
              <a:rPr lang="en-GB" sz="1400" dirty="0">
                <a:latin typeface="Chalkboard" panose="03050602040202020205" pitchFamily="66" charset="77"/>
              </a:rPr>
              <a:t>, MC Fuss, D Boscolo, M Krämer, V Tozzini, E </a:t>
            </a:r>
            <a:r>
              <a:rPr lang="en-GB" sz="1400" dirty="0" err="1">
                <a:latin typeface="Chalkboard" panose="03050602040202020205" pitchFamily="66" charset="77"/>
              </a:rPr>
              <a:t>scifoni</a:t>
            </a:r>
            <a:r>
              <a:rPr lang="en-GB" sz="1400" dirty="0">
                <a:latin typeface="Chalkboard" panose="03050602040202020205" pitchFamily="66" charset="77"/>
              </a:rPr>
              <a:t> IJMS 26 (2), 571 (2025)</a:t>
            </a:r>
          </a:p>
          <a:p>
            <a:r>
              <a:rPr lang="en-GB" sz="1400" dirty="0">
                <a:hlinkClick r:id="rId14"/>
              </a:rPr>
              <a:t>Indirect DNA damage by hydroxyl radicals: a molecular dynamics assessment</a:t>
            </a:r>
            <a:r>
              <a:rPr lang="en-GB" sz="1400" dirty="0"/>
              <a:t> L Castelli, E </a:t>
            </a:r>
            <a:r>
              <a:rPr lang="en-GB" sz="1400" dirty="0" err="1"/>
              <a:t>Scifoni</a:t>
            </a:r>
            <a:r>
              <a:rPr lang="en-GB" sz="1400" dirty="0"/>
              <a:t>, V Tozzini Phys Med (2026)</a:t>
            </a:r>
          </a:p>
          <a:p>
            <a:pPr>
              <a:buNone/>
            </a:pPr>
            <a:endParaRPr lang="en-GB" sz="1400" dirty="0">
              <a:latin typeface="Chalkboard" panose="03050602040202020205" pitchFamily="66" charset="77"/>
            </a:endParaRPr>
          </a:p>
        </p:txBody>
      </p:sp>
    </p:spTree>
    <p:extLst>
      <p:ext uri="{BB962C8B-B14F-4D97-AF65-F5344CB8AC3E}">
        <p14:creationId xmlns:p14="http://schemas.microsoft.com/office/powerpoint/2010/main" val="4068394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F9FCC7B-CED6-A2CB-AD95-35E03A3E09C5}"/>
              </a:ext>
            </a:extLst>
          </p:cNvPr>
          <p:cNvSpPr/>
          <p:nvPr/>
        </p:nvSpPr>
        <p:spPr>
          <a:xfrm>
            <a:off x="8172746" y="795903"/>
            <a:ext cx="4019189" cy="4724037"/>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2" name="Rectangle 41">
            <a:extLst>
              <a:ext uri="{FF2B5EF4-FFF2-40B4-BE49-F238E27FC236}">
                <a16:creationId xmlns:a16="http://schemas.microsoft.com/office/drawing/2014/main" id="{784CC525-1C38-FC21-0F05-65163C23FFC9}"/>
              </a:ext>
            </a:extLst>
          </p:cNvPr>
          <p:cNvSpPr/>
          <p:nvPr/>
        </p:nvSpPr>
        <p:spPr>
          <a:xfrm>
            <a:off x="6731412" y="969603"/>
            <a:ext cx="4749388" cy="4666244"/>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nvGrpSpPr>
          <p:cNvPr id="7" name="Group 6">
            <a:extLst>
              <a:ext uri="{FF2B5EF4-FFF2-40B4-BE49-F238E27FC236}">
                <a16:creationId xmlns:a16="http://schemas.microsoft.com/office/drawing/2014/main" id="{36BDC9C4-B4EE-80A2-057C-794C432D85B3}"/>
              </a:ext>
            </a:extLst>
          </p:cNvPr>
          <p:cNvGrpSpPr/>
          <p:nvPr/>
        </p:nvGrpSpPr>
        <p:grpSpPr>
          <a:xfrm>
            <a:off x="6832601" y="1204196"/>
            <a:ext cx="5359399" cy="4356781"/>
            <a:chOff x="536850" y="438703"/>
            <a:chExt cx="8951353" cy="5975406"/>
          </a:xfrm>
        </p:grpSpPr>
        <p:cxnSp>
          <p:nvCxnSpPr>
            <p:cNvPr id="26" name="Straight Arrow Connector 25">
              <a:extLst>
                <a:ext uri="{FF2B5EF4-FFF2-40B4-BE49-F238E27FC236}">
                  <a16:creationId xmlns:a16="http://schemas.microsoft.com/office/drawing/2014/main" id="{26256D2B-2F59-34BB-E1AD-187EA68EAF79}"/>
                </a:ext>
              </a:extLst>
            </p:cNvPr>
            <p:cNvCxnSpPr>
              <a:cxnSpLocks/>
            </p:cNvCxnSpPr>
            <p:nvPr/>
          </p:nvCxnSpPr>
          <p:spPr>
            <a:xfrm flipV="1">
              <a:off x="536850" y="438703"/>
              <a:ext cx="0" cy="5975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114307-668B-3252-FD37-C9B124B1309D}"/>
                </a:ext>
              </a:extLst>
            </p:cNvPr>
            <p:cNvCxnSpPr>
              <a:cxnSpLocks/>
            </p:cNvCxnSpPr>
            <p:nvPr/>
          </p:nvCxnSpPr>
          <p:spPr>
            <a:xfrm flipV="1">
              <a:off x="536850" y="6384806"/>
              <a:ext cx="8951353" cy="293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F188CE-92D9-F642-583D-171E8238346C}"/>
              </a:ext>
            </a:extLst>
          </p:cNvPr>
          <p:cNvGrpSpPr/>
          <p:nvPr/>
        </p:nvGrpSpPr>
        <p:grpSpPr>
          <a:xfrm>
            <a:off x="7217124" y="5586483"/>
            <a:ext cx="13796296" cy="765826"/>
            <a:chOff x="1167648" y="6241708"/>
            <a:chExt cx="7538379" cy="682284"/>
          </a:xfrm>
        </p:grpSpPr>
        <p:sp>
          <p:nvSpPr>
            <p:cNvPr id="17" name="TextBox 16">
              <a:extLst>
                <a:ext uri="{FF2B5EF4-FFF2-40B4-BE49-F238E27FC236}">
                  <a16:creationId xmlns:a16="http://schemas.microsoft.com/office/drawing/2014/main" id="{2CC63779-5B7A-5F83-CA61-CE0F5DCA150F}"/>
                </a:ext>
              </a:extLst>
            </p:cNvPr>
            <p:cNvSpPr txBox="1"/>
            <p:nvPr/>
          </p:nvSpPr>
          <p:spPr>
            <a:xfrm>
              <a:off x="1167648" y="6254879"/>
              <a:ext cx="305243" cy="499859"/>
            </a:xfrm>
            <a:prstGeom prst="rect">
              <a:avLst/>
            </a:prstGeom>
            <a:noFill/>
          </p:spPr>
          <p:txBody>
            <a:bodyPr wrap="none" rtlCol="0">
              <a:spAutoFit/>
            </a:bodyPr>
            <a:lstStyle/>
            <a:p>
              <a:r>
                <a:rPr lang="en-US" sz="1400" dirty="0">
                  <a:latin typeface=""/>
                </a:rPr>
                <a:t>fs</a:t>
              </a:r>
            </a:p>
          </p:txBody>
        </p:sp>
        <p:sp>
          <p:nvSpPr>
            <p:cNvPr id="18" name="TextBox 17">
              <a:extLst>
                <a:ext uri="{FF2B5EF4-FFF2-40B4-BE49-F238E27FC236}">
                  <a16:creationId xmlns:a16="http://schemas.microsoft.com/office/drawing/2014/main" id="{0F1B9A95-8102-A449-A3C6-71B0489FAEB3}"/>
                </a:ext>
              </a:extLst>
            </p:cNvPr>
            <p:cNvSpPr txBox="1"/>
            <p:nvPr/>
          </p:nvSpPr>
          <p:spPr>
            <a:xfrm>
              <a:off x="1886299" y="6241708"/>
              <a:ext cx="352039" cy="499859"/>
            </a:xfrm>
            <a:prstGeom prst="rect">
              <a:avLst/>
            </a:prstGeom>
            <a:noFill/>
          </p:spPr>
          <p:txBody>
            <a:bodyPr wrap="none" rtlCol="0">
              <a:spAutoFit/>
            </a:bodyPr>
            <a:lstStyle/>
            <a:p>
              <a:r>
                <a:rPr lang="en-US" sz="1400" dirty="0" err="1">
                  <a:latin typeface=""/>
                </a:rPr>
                <a:t>ps</a:t>
              </a:r>
              <a:endParaRPr lang="en-US" sz="1400" dirty="0">
                <a:latin typeface=""/>
              </a:endParaRPr>
            </a:p>
          </p:txBody>
        </p:sp>
        <p:sp>
          <p:nvSpPr>
            <p:cNvPr id="19" name="TextBox 18">
              <a:extLst>
                <a:ext uri="{FF2B5EF4-FFF2-40B4-BE49-F238E27FC236}">
                  <a16:creationId xmlns:a16="http://schemas.microsoft.com/office/drawing/2014/main" id="{19795B88-D789-5E3C-2846-1127ECA3A85D}"/>
                </a:ext>
              </a:extLst>
            </p:cNvPr>
            <p:cNvSpPr txBox="1"/>
            <p:nvPr/>
          </p:nvSpPr>
          <p:spPr>
            <a:xfrm>
              <a:off x="2707072" y="6260757"/>
              <a:ext cx="465320" cy="499859"/>
            </a:xfrm>
            <a:prstGeom prst="rect">
              <a:avLst/>
            </a:prstGeom>
            <a:noFill/>
          </p:spPr>
          <p:txBody>
            <a:bodyPr wrap="square" rtlCol="0">
              <a:spAutoFit/>
            </a:bodyPr>
            <a:lstStyle/>
            <a:p>
              <a:r>
                <a:rPr lang="en-US" sz="1400" dirty="0">
                  <a:latin typeface=""/>
                </a:rPr>
                <a:t>ns</a:t>
              </a:r>
            </a:p>
          </p:txBody>
        </p:sp>
        <p:sp>
          <p:nvSpPr>
            <p:cNvPr id="20" name="TextBox 19">
              <a:extLst>
                <a:ext uri="{FF2B5EF4-FFF2-40B4-BE49-F238E27FC236}">
                  <a16:creationId xmlns:a16="http://schemas.microsoft.com/office/drawing/2014/main" id="{32940DEE-A94A-00B9-D354-1F1D37466411}"/>
                </a:ext>
              </a:extLst>
            </p:cNvPr>
            <p:cNvSpPr txBox="1"/>
            <p:nvPr/>
          </p:nvSpPr>
          <p:spPr>
            <a:xfrm>
              <a:off x="3516046" y="6254879"/>
              <a:ext cx="647561" cy="499859"/>
            </a:xfrm>
            <a:prstGeom prst="rect">
              <a:avLst/>
            </a:prstGeom>
            <a:noFill/>
          </p:spPr>
          <p:txBody>
            <a:bodyPr wrap="square" rtlCol="0">
              <a:spAutoFit/>
            </a:bodyPr>
            <a:lstStyle/>
            <a:p>
              <a:r>
                <a:rPr lang="en-US" sz="1400" dirty="0" err="1">
                  <a:latin typeface=""/>
                </a:rPr>
                <a:t>μs</a:t>
              </a:r>
              <a:endParaRPr lang="en-US" sz="1400" dirty="0">
                <a:latin typeface=""/>
              </a:endParaRPr>
            </a:p>
          </p:txBody>
        </p:sp>
        <p:sp>
          <p:nvSpPr>
            <p:cNvPr id="21" name="Rectangle 20">
              <a:extLst>
                <a:ext uri="{FF2B5EF4-FFF2-40B4-BE49-F238E27FC236}">
                  <a16:creationId xmlns:a16="http://schemas.microsoft.com/office/drawing/2014/main" id="{34CBC621-5E99-AED7-B016-B2093F4156A6}"/>
                </a:ext>
              </a:extLst>
            </p:cNvPr>
            <p:cNvSpPr/>
            <p:nvPr/>
          </p:nvSpPr>
          <p:spPr>
            <a:xfrm>
              <a:off x="4850916" y="6261710"/>
              <a:ext cx="398838" cy="499859"/>
            </a:xfrm>
            <a:prstGeom prst="rect">
              <a:avLst/>
            </a:prstGeom>
          </p:spPr>
          <p:txBody>
            <a:bodyPr wrap="none">
              <a:spAutoFit/>
            </a:bodyPr>
            <a:lstStyle/>
            <a:p>
              <a:r>
                <a:rPr lang="en-US" sz="1400">
                  <a:latin typeface=""/>
                </a:rPr>
                <a:t>ms</a:t>
              </a:r>
            </a:p>
          </p:txBody>
        </p:sp>
        <p:sp>
          <p:nvSpPr>
            <p:cNvPr id="22" name="Rectangle 21">
              <a:extLst>
                <a:ext uri="{FF2B5EF4-FFF2-40B4-BE49-F238E27FC236}">
                  <a16:creationId xmlns:a16="http://schemas.microsoft.com/office/drawing/2014/main" id="{4B6A1DB5-92A6-6526-40AD-44BEE1A3F9A3}"/>
                </a:ext>
              </a:extLst>
            </p:cNvPr>
            <p:cNvSpPr/>
            <p:nvPr/>
          </p:nvSpPr>
          <p:spPr>
            <a:xfrm>
              <a:off x="5640754" y="6265637"/>
              <a:ext cx="436577" cy="499859"/>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233EF83E-01BA-9521-6506-1BD383D03879}"/>
                </a:ext>
              </a:extLst>
            </p:cNvPr>
            <p:cNvSpPr/>
            <p:nvPr/>
          </p:nvSpPr>
          <p:spPr>
            <a:xfrm>
              <a:off x="6468331" y="6244647"/>
              <a:ext cx="880338" cy="679345"/>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5B882AC6-860A-0762-9757-5E0690B60925}"/>
                </a:ext>
              </a:extLst>
            </p:cNvPr>
            <p:cNvSpPr/>
            <p:nvPr/>
          </p:nvSpPr>
          <p:spPr>
            <a:xfrm>
              <a:off x="8532059" y="6261710"/>
              <a:ext cx="173968" cy="49986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D134220A-F0D1-AEFD-08F7-110A1D06F5A2}"/>
              </a:ext>
            </a:extLst>
          </p:cNvPr>
          <p:cNvGrpSpPr/>
          <p:nvPr/>
        </p:nvGrpSpPr>
        <p:grpSpPr>
          <a:xfrm>
            <a:off x="6248400" y="234839"/>
            <a:ext cx="832150" cy="3834636"/>
            <a:chOff x="204942" y="1468671"/>
            <a:chExt cx="538649" cy="3416340"/>
          </a:xfrm>
        </p:grpSpPr>
        <p:sp>
          <p:nvSpPr>
            <p:cNvPr id="13" name="TextBox 12">
              <a:extLst>
                <a:ext uri="{FF2B5EF4-FFF2-40B4-BE49-F238E27FC236}">
                  <a16:creationId xmlns:a16="http://schemas.microsoft.com/office/drawing/2014/main" id="{E1818657-2F26-D60B-AD4B-33AF7B23F8E4}"/>
                </a:ext>
              </a:extLst>
            </p:cNvPr>
            <p:cNvSpPr txBox="1"/>
            <p:nvPr/>
          </p:nvSpPr>
          <p:spPr>
            <a:xfrm>
              <a:off x="258641" y="4385150"/>
              <a:ext cx="483212" cy="499861"/>
            </a:xfrm>
            <a:prstGeom prst="rect">
              <a:avLst/>
            </a:prstGeom>
            <a:noFill/>
          </p:spPr>
          <p:txBody>
            <a:bodyPr wrap="none" rtlCol="0">
              <a:spAutoFit/>
            </a:bodyPr>
            <a:lstStyle/>
            <a:p>
              <a:r>
                <a:rPr lang="en-US" sz="1400" dirty="0">
                  <a:latin typeface=""/>
                </a:rPr>
                <a:t>nm</a:t>
              </a:r>
            </a:p>
          </p:txBody>
        </p:sp>
        <p:sp>
          <p:nvSpPr>
            <p:cNvPr id="14" name="TextBox 13">
              <a:extLst>
                <a:ext uri="{FF2B5EF4-FFF2-40B4-BE49-F238E27FC236}">
                  <a16:creationId xmlns:a16="http://schemas.microsoft.com/office/drawing/2014/main" id="{ADCCE938-9674-DA4E-B854-4651BF07AF44}"/>
                </a:ext>
              </a:extLst>
            </p:cNvPr>
            <p:cNvSpPr txBox="1"/>
            <p:nvPr/>
          </p:nvSpPr>
          <p:spPr>
            <a:xfrm>
              <a:off x="220971" y="2769906"/>
              <a:ext cx="488576" cy="499861"/>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689C8BA7-2035-9DFD-E7C6-F75E75ACFA17}"/>
                </a:ext>
              </a:extLst>
            </p:cNvPr>
            <p:cNvSpPr txBox="1"/>
            <p:nvPr/>
          </p:nvSpPr>
          <p:spPr>
            <a:xfrm>
              <a:off x="204942" y="1468671"/>
              <a:ext cx="538649" cy="499861"/>
            </a:xfrm>
            <a:prstGeom prst="rect">
              <a:avLst/>
            </a:prstGeom>
            <a:noFill/>
          </p:spPr>
          <p:txBody>
            <a:bodyPr wrap="none" rtlCol="0">
              <a:spAutoFit/>
            </a:bodyPr>
            <a:lstStyle/>
            <a:p>
              <a:r>
                <a:rPr lang="en-US" sz="1400" dirty="0">
                  <a:latin typeface=""/>
                </a:rPr>
                <a:t>mm</a:t>
              </a:r>
            </a:p>
          </p:txBody>
        </p:sp>
      </p:grpSp>
      <p:pic>
        <p:nvPicPr>
          <p:cNvPr id="5" name="Picture 4" descr="A picture containing text&#10;&#10;Description automatically generated">
            <a:extLst>
              <a:ext uri="{FF2B5EF4-FFF2-40B4-BE49-F238E27FC236}">
                <a16:creationId xmlns:a16="http://schemas.microsoft.com/office/drawing/2014/main" id="{1E64A45F-423F-24FE-8366-CE473E48CDC1}"/>
              </a:ext>
            </a:extLst>
          </p:cNvPr>
          <p:cNvPicPr>
            <a:picLocks noChangeAspect="1"/>
          </p:cNvPicPr>
          <p:nvPr/>
        </p:nvPicPr>
        <p:blipFill>
          <a:blip r:embed="rId2">
            <a:clrChange>
              <a:clrFrom>
                <a:srgbClr val="FFFFFD"/>
              </a:clrFrom>
              <a:clrTo>
                <a:srgbClr val="FFFFFD">
                  <a:alpha val="0"/>
                </a:srgbClr>
              </a:clrTo>
            </a:clrChange>
          </a:blip>
          <a:stretch>
            <a:fillRect/>
          </a:stretch>
        </p:blipFill>
        <p:spPr>
          <a:xfrm rot="5400000">
            <a:off x="9234373" y="2582296"/>
            <a:ext cx="2481596" cy="3663806"/>
          </a:xfrm>
          <a:prstGeom prst="rect">
            <a:avLst/>
          </a:prstGeom>
        </p:spPr>
      </p:pic>
      <p:pic>
        <p:nvPicPr>
          <p:cNvPr id="36" name="Picture 35">
            <a:extLst>
              <a:ext uri="{FF2B5EF4-FFF2-40B4-BE49-F238E27FC236}">
                <a16:creationId xmlns:a16="http://schemas.microsoft.com/office/drawing/2014/main" id="{2DABB674-A83D-6970-7251-1025CE25EAA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880" y="1500314"/>
            <a:ext cx="2786478" cy="3075995"/>
          </a:xfrm>
          <a:prstGeom prst="rect">
            <a:avLst/>
          </a:prstGeom>
        </p:spPr>
      </p:pic>
      <p:grpSp>
        <p:nvGrpSpPr>
          <p:cNvPr id="38" name="Group 37">
            <a:extLst>
              <a:ext uri="{FF2B5EF4-FFF2-40B4-BE49-F238E27FC236}">
                <a16:creationId xmlns:a16="http://schemas.microsoft.com/office/drawing/2014/main" id="{6550AAFA-34FF-D69D-8597-BAF58AB6A563}"/>
              </a:ext>
            </a:extLst>
          </p:cNvPr>
          <p:cNvGrpSpPr/>
          <p:nvPr/>
        </p:nvGrpSpPr>
        <p:grpSpPr>
          <a:xfrm>
            <a:off x="93021" y="708430"/>
            <a:ext cx="6027900" cy="2811758"/>
            <a:chOff x="0" y="596751"/>
            <a:chExt cx="5953874" cy="2581878"/>
          </a:xfrm>
        </p:grpSpPr>
        <p:pic>
          <p:nvPicPr>
            <p:cNvPr id="41" name="Picture 40" descr="Chart, radar chart&#10;&#10;Description automatically generated">
              <a:extLst>
                <a:ext uri="{FF2B5EF4-FFF2-40B4-BE49-F238E27FC236}">
                  <a16:creationId xmlns:a16="http://schemas.microsoft.com/office/drawing/2014/main" id="{EF72C58A-5F08-45DE-F043-5D56EB1EB00C}"/>
                </a:ext>
              </a:extLst>
            </p:cNvPr>
            <p:cNvPicPr>
              <a:picLocks noChangeAspect="1"/>
            </p:cNvPicPr>
            <p:nvPr/>
          </p:nvPicPr>
          <p:blipFill>
            <a:blip r:embed="rId4"/>
            <a:stretch>
              <a:fillRect/>
            </a:stretch>
          </p:blipFill>
          <p:spPr>
            <a:xfrm>
              <a:off x="0" y="596751"/>
              <a:ext cx="5953874" cy="2581878"/>
            </a:xfrm>
            <a:prstGeom prst="rect">
              <a:avLst/>
            </a:prstGeom>
          </p:spPr>
        </p:pic>
        <p:sp>
          <p:nvSpPr>
            <p:cNvPr id="49" name="Rectangle 48">
              <a:extLst>
                <a:ext uri="{FF2B5EF4-FFF2-40B4-BE49-F238E27FC236}">
                  <a16:creationId xmlns:a16="http://schemas.microsoft.com/office/drawing/2014/main" id="{D90A6087-73ED-3BF7-D209-8C29F3755FF6}"/>
                </a:ext>
              </a:extLst>
            </p:cNvPr>
            <p:cNvSpPr/>
            <p:nvPr/>
          </p:nvSpPr>
          <p:spPr>
            <a:xfrm>
              <a:off x="0" y="596751"/>
              <a:ext cx="624114" cy="25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400"/>
            </a:p>
          </p:txBody>
        </p:sp>
      </p:grpSp>
      <p:pic>
        <p:nvPicPr>
          <p:cNvPr id="10" name="Google Shape;116;p14">
            <a:extLst>
              <a:ext uri="{FF2B5EF4-FFF2-40B4-BE49-F238E27FC236}">
                <a16:creationId xmlns:a16="http://schemas.microsoft.com/office/drawing/2014/main" id="{E52192ED-D110-5A26-8D42-FD52ADDEC88E}"/>
              </a:ext>
            </a:extLst>
          </p:cNvPr>
          <p:cNvPicPr preferRelativeResize="0"/>
          <p:nvPr/>
        </p:nvPicPr>
        <p:blipFill>
          <a:blip r:embed="rId5">
            <a:clrChange>
              <a:clrFrom>
                <a:srgbClr val="FFFFFF"/>
              </a:clrFrom>
              <a:clrTo>
                <a:srgbClr val="FFFFFF">
                  <a:alpha val="0"/>
                </a:srgbClr>
              </a:clrTo>
            </a:clrChange>
            <a:alphaModFix/>
          </a:blip>
          <a:stretch>
            <a:fillRect/>
          </a:stretch>
        </p:blipFill>
        <p:spPr>
          <a:xfrm>
            <a:off x="2889733" y="6137961"/>
            <a:ext cx="725499" cy="725499"/>
          </a:xfrm>
          <a:prstGeom prst="rect">
            <a:avLst/>
          </a:prstGeom>
          <a:noFill/>
          <a:ln>
            <a:noFill/>
          </a:ln>
        </p:spPr>
      </p:pic>
      <p:pic>
        <p:nvPicPr>
          <p:cNvPr id="11" name="Google Shape;117;p14">
            <a:extLst>
              <a:ext uri="{FF2B5EF4-FFF2-40B4-BE49-F238E27FC236}">
                <a16:creationId xmlns:a16="http://schemas.microsoft.com/office/drawing/2014/main" id="{D480C59D-0226-30C9-858B-9BE1F9697CC4}"/>
              </a:ext>
            </a:extLst>
          </p:cNvPr>
          <p:cNvPicPr preferRelativeResize="0"/>
          <p:nvPr/>
        </p:nvPicPr>
        <p:blipFill>
          <a:blip r:embed="rId6">
            <a:alphaModFix/>
          </a:blip>
          <a:stretch>
            <a:fillRect/>
          </a:stretch>
        </p:blipFill>
        <p:spPr>
          <a:xfrm>
            <a:off x="3610360" y="6096954"/>
            <a:ext cx="725500" cy="720659"/>
          </a:xfrm>
          <a:prstGeom prst="rect">
            <a:avLst/>
          </a:prstGeom>
          <a:noFill/>
          <a:ln>
            <a:noFill/>
          </a:ln>
        </p:spPr>
      </p:pic>
      <p:sp>
        <p:nvSpPr>
          <p:cNvPr id="3" name="TextBox 2">
            <a:extLst>
              <a:ext uri="{FF2B5EF4-FFF2-40B4-BE49-F238E27FC236}">
                <a16:creationId xmlns:a16="http://schemas.microsoft.com/office/drawing/2014/main" id="{5293711C-7A69-5100-880E-0805F656BDB5}"/>
              </a:ext>
            </a:extLst>
          </p:cNvPr>
          <p:cNvSpPr txBox="1"/>
          <p:nvPr/>
        </p:nvSpPr>
        <p:spPr>
          <a:xfrm>
            <a:off x="145990" y="3582719"/>
            <a:ext cx="6116813" cy="1477328"/>
          </a:xfrm>
          <a:prstGeom prst="rect">
            <a:avLst/>
          </a:prstGeom>
          <a:noFill/>
        </p:spPr>
        <p:txBody>
          <a:bodyPr wrap="square" rtlCol="0">
            <a:spAutoFit/>
          </a:bodyPr>
          <a:lstStyle/>
          <a:p>
            <a:pPr marL="285750" indent="-285750">
              <a:buFont typeface="Wingdings" pitchFamily="2" charset="2"/>
              <a:buChar char="ü"/>
            </a:pPr>
            <a:r>
              <a:rPr lang="en-IT" b="1" dirty="0">
                <a:solidFill>
                  <a:schemeClr val="accent1">
                    <a:lumMod val="75000"/>
                  </a:schemeClr>
                </a:solidFill>
                <a:latin typeface="Chalkboard" panose="03050602040202020205" pitchFamily="66" charset="77"/>
              </a:rPr>
              <a:t>Computer simulation </a:t>
            </a:r>
            <a:r>
              <a:rPr lang="en-IT" dirty="0">
                <a:latin typeface="Chalkboard" panose="03050602040202020205" pitchFamily="66" charset="77"/>
              </a:rPr>
              <a:t>of </a:t>
            </a:r>
            <a:r>
              <a:rPr lang="en-IT" dirty="0">
                <a:solidFill>
                  <a:schemeClr val="accent1">
                    <a:lumMod val="75000"/>
                  </a:schemeClr>
                </a:solidFill>
                <a:latin typeface="Chalkboard" panose="03050602040202020205" pitchFamily="66" charset="77"/>
              </a:rPr>
              <a:t>water radiolysis </a:t>
            </a:r>
            <a:r>
              <a:rPr lang="en-IT" dirty="0">
                <a:latin typeface="Chalkboard" panose="03050602040202020205" pitchFamily="66" charset="77"/>
              </a:rPr>
              <a:t>and formation early evolution/diffusion of </a:t>
            </a:r>
            <a:r>
              <a:rPr lang="en-IT" dirty="0">
                <a:solidFill>
                  <a:schemeClr val="accent1">
                    <a:lumMod val="75000"/>
                  </a:schemeClr>
                </a:solidFill>
                <a:latin typeface="Chalkboard" panose="03050602040202020205" pitchFamily="66" charset="77"/>
              </a:rPr>
              <a:t>ROS</a:t>
            </a:r>
            <a:r>
              <a:rPr lang="en-IT" dirty="0">
                <a:latin typeface="Chalkboard" panose="03050602040202020205" pitchFamily="66" charset="77"/>
              </a:rPr>
              <a:t> and </a:t>
            </a:r>
            <a:r>
              <a:rPr lang="en-IT" dirty="0">
                <a:solidFill>
                  <a:schemeClr val="accent1">
                    <a:lumMod val="75000"/>
                  </a:schemeClr>
                </a:solidFill>
                <a:latin typeface="Chalkboard" panose="03050602040202020205" pitchFamily="66" charset="77"/>
              </a:rPr>
              <a:t>interaction with biomolecules</a:t>
            </a:r>
          </a:p>
          <a:p>
            <a:pPr marL="285750" indent="-285750">
              <a:buFont typeface="Wingdings" pitchFamily="2" charset="2"/>
              <a:buChar char="ü"/>
            </a:pPr>
            <a:r>
              <a:rPr lang="en-GB" b="1" dirty="0">
                <a:solidFill>
                  <a:schemeClr val="accent1">
                    <a:lumMod val="75000"/>
                  </a:schemeClr>
                </a:solidFill>
                <a:latin typeface="Chalkboard" panose="03050602040202020205" pitchFamily="66" charset="77"/>
              </a:rPr>
              <a:t>T</a:t>
            </a:r>
            <a:r>
              <a:rPr lang="en-IT" b="1" dirty="0">
                <a:solidFill>
                  <a:schemeClr val="accent1">
                    <a:lumMod val="75000"/>
                  </a:schemeClr>
                </a:solidFill>
                <a:latin typeface="Chalkboard" panose="03050602040202020205" pitchFamily="66" charset="77"/>
              </a:rPr>
              <a:t>ime-size scales</a:t>
            </a:r>
            <a:r>
              <a:rPr lang="en-IT" dirty="0">
                <a:solidFill>
                  <a:schemeClr val="accent1">
                    <a:lumMod val="75000"/>
                  </a:schemeClr>
                </a:solidFill>
                <a:latin typeface="Chalkboard" panose="03050602040202020205" pitchFamily="66" charset="77"/>
              </a:rPr>
              <a:t>: </a:t>
            </a:r>
            <a:r>
              <a:rPr lang="en-IT" dirty="0">
                <a:latin typeface="Chalkboard" panose="03050602040202020205" pitchFamily="66" charset="77"/>
              </a:rPr>
              <a:t>up to μsec and μm</a:t>
            </a:r>
          </a:p>
          <a:p>
            <a:pPr marL="285750" indent="-285750">
              <a:buFont typeface="Wingdings" pitchFamily="2" charset="2"/>
              <a:buChar char="ü"/>
            </a:pPr>
            <a:r>
              <a:rPr lang="en-IT" b="1" dirty="0">
                <a:solidFill>
                  <a:schemeClr val="accent1">
                    <a:lumMod val="75000"/>
                  </a:schemeClr>
                </a:solidFill>
                <a:latin typeface="Chalkboard" panose="03050602040202020205" pitchFamily="66" charset="77"/>
              </a:rPr>
              <a:t>Method: </a:t>
            </a:r>
            <a:r>
              <a:rPr lang="en-IT" dirty="0">
                <a:latin typeface="Chalkboard" panose="03050602040202020205" pitchFamily="66" charset="77"/>
              </a:rPr>
              <a:t>combine two “complementary” approaches   </a:t>
            </a:r>
          </a:p>
        </p:txBody>
      </p:sp>
      <p:sp>
        <p:nvSpPr>
          <p:cNvPr id="16" name="TextBox 15">
            <a:extLst>
              <a:ext uri="{FF2B5EF4-FFF2-40B4-BE49-F238E27FC236}">
                <a16:creationId xmlns:a16="http://schemas.microsoft.com/office/drawing/2014/main" id="{99DA5258-4E2C-E247-F7CA-BA8B211F3673}"/>
              </a:ext>
            </a:extLst>
          </p:cNvPr>
          <p:cNvSpPr txBox="1"/>
          <p:nvPr/>
        </p:nvSpPr>
        <p:spPr>
          <a:xfrm>
            <a:off x="355555" y="5216446"/>
            <a:ext cx="2563702" cy="646331"/>
          </a:xfrm>
          <a:prstGeom prst="rect">
            <a:avLst/>
          </a:prstGeom>
          <a:noFill/>
        </p:spPr>
        <p:txBody>
          <a:bodyPr wrap="square">
            <a:spAutoFit/>
          </a:bodyPr>
          <a:lstStyle/>
          <a:p>
            <a:r>
              <a:rPr lang="en-IT" b="1" dirty="0">
                <a:solidFill>
                  <a:srgbClr val="7030A0"/>
                </a:solidFill>
                <a:latin typeface="Chalkboard" panose="03050602040202020205" pitchFamily="66" charset="77"/>
              </a:rPr>
              <a:t>Reaction-diffusion Monte Carlo</a:t>
            </a:r>
          </a:p>
        </p:txBody>
      </p:sp>
      <p:sp>
        <p:nvSpPr>
          <p:cNvPr id="28" name="TextBox 27">
            <a:extLst>
              <a:ext uri="{FF2B5EF4-FFF2-40B4-BE49-F238E27FC236}">
                <a16:creationId xmlns:a16="http://schemas.microsoft.com/office/drawing/2014/main" id="{6EBDAEEA-CDC4-46DB-0CD8-5151DC61E822}"/>
              </a:ext>
            </a:extLst>
          </p:cNvPr>
          <p:cNvSpPr txBox="1"/>
          <p:nvPr/>
        </p:nvSpPr>
        <p:spPr>
          <a:xfrm>
            <a:off x="3523731" y="5227129"/>
            <a:ext cx="2915793" cy="646330"/>
          </a:xfrm>
          <a:prstGeom prst="rect">
            <a:avLst/>
          </a:prstGeom>
          <a:noFill/>
        </p:spPr>
        <p:txBody>
          <a:bodyPr wrap="square">
            <a:spAutoFit/>
          </a:bodyPr>
          <a:lstStyle/>
          <a:p>
            <a:r>
              <a:rPr lang="en-IT" b="1" dirty="0">
                <a:solidFill>
                  <a:srgbClr val="0091DE"/>
                </a:solidFill>
                <a:latin typeface="Chalkboard" panose="03050602040202020205" pitchFamily="66" charset="77"/>
              </a:rPr>
              <a:t>Reactive atomistic molecular dynamics </a:t>
            </a:r>
          </a:p>
        </p:txBody>
      </p:sp>
      <p:sp>
        <p:nvSpPr>
          <p:cNvPr id="29" name="Rectangle 28">
            <a:extLst>
              <a:ext uri="{FF2B5EF4-FFF2-40B4-BE49-F238E27FC236}">
                <a16:creationId xmlns:a16="http://schemas.microsoft.com/office/drawing/2014/main" id="{FF56A044-AC35-6C64-6E70-374CD68E6C9F}"/>
              </a:ext>
            </a:extLst>
          </p:cNvPr>
          <p:cNvSpPr/>
          <p:nvPr/>
        </p:nvSpPr>
        <p:spPr>
          <a:xfrm>
            <a:off x="6096000" y="61139"/>
            <a:ext cx="1089660" cy="573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1227AECF-20FD-D29D-31CA-82F1E8A798EF}"/>
              </a:ext>
            </a:extLst>
          </p:cNvPr>
          <p:cNvSpPr txBox="1"/>
          <p:nvPr/>
        </p:nvSpPr>
        <p:spPr>
          <a:xfrm>
            <a:off x="17111" y="-161260"/>
            <a:ext cx="12289963" cy="756617"/>
          </a:xfrm>
          <a:prstGeom prst="rect">
            <a:avLst/>
          </a:prstGeom>
          <a:noFill/>
        </p:spPr>
        <p:txBody>
          <a:bodyPr wrap="square">
            <a:spAutoFit/>
          </a:bodyPr>
          <a:lstStyle/>
          <a:p>
            <a:pPr>
              <a:lnSpc>
                <a:spcPct val="150000"/>
              </a:lnSpc>
            </a:pPr>
            <a:r>
              <a:rPr lang="en-IT" sz="3200" b="1" dirty="0">
                <a:solidFill>
                  <a:srgbClr val="0070C0"/>
                </a:solidFill>
                <a:latin typeface="Chalkboard" panose="03050602040202020205" pitchFamily="66" charset="77"/>
              </a:rPr>
              <a:t>Starting from the beginning… First steps of ROS generation</a:t>
            </a:r>
            <a:endParaRPr lang="en-IT" sz="2800" b="1" dirty="0">
              <a:solidFill>
                <a:srgbClr val="0070C0"/>
              </a:solidFill>
              <a:latin typeface="Chalkboard" panose="03050602040202020205" pitchFamily="66" charset="77"/>
            </a:endParaRPr>
          </a:p>
        </p:txBody>
      </p:sp>
    </p:spTree>
    <p:extLst>
      <p:ext uri="{BB962C8B-B14F-4D97-AF65-F5344CB8AC3E}">
        <p14:creationId xmlns:p14="http://schemas.microsoft.com/office/powerpoint/2010/main" val="422402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143697-B453-AB70-DD10-B8E0018B55EB}"/>
            </a:ext>
          </a:extLst>
        </p:cNvPr>
        <p:cNvGrpSpPr/>
        <p:nvPr/>
      </p:nvGrpSpPr>
      <p:grpSpPr>
        <a:xfrm>
          <a:off x="0" y="0"/>
          <a:ext cx="0" cy="0"/>
          <a:chOff x="0" y="0"/>
          <a:chExt cx="0" cy="0"/>
        </a:xfrm>
      </p:grpSpPr>
      <p:pic>
        <p:nvPicPr>
          <p:cNvPr id="40" name="Picture 39" descr="Chart&#10;&#10;Description automatically generated">
            <a:extLst>
              <a:ext uri="{FF2B5EF4-FFF2-40B4-BE49-F238E27FC236}">
                <a16:creationId xmlns:a16="http://schemas.microsoft.com/office/drawing/2014/main" id="{EA2FD33F-4B72-A203-FA46-15B81066EC15}"/>
              </a:ext>
            </a:extLst>
          </p:cNvPr>
          <p:cNvPicPr>
            <a:picLocks noChangeAspect="1"/>
          </p:cNvPicPr>
          <p:nvPr/>
        </p:nvPicPr>
        <p:blipFill rotWithShape="1">
          <a:blip r:embed="rId2">
            <a:clrChange>
              <a:clrFrom>
                <a:srgbClr val="FFFFFF"/>
              </a:clrFrom>
              <a:clrTo>
                <a:srgbClr val="FFFFFF">
                  <a:alpha val="0"/>
                </a:srgbClr>
              </a:clrTo>
            </a:clrChange>
          </a:blip>
          <a:srcRect b="11233"/>
          <a:stretch/>
        </p:blipFill>
        <p:spPr>
          <a:xfrm>
            <a:off x="1962057" y="2911023"/>
            <a:ext cx="3891059" cy="3629197"/>
          </a:xfrm>
          <a:prstGeom prst="rect">
            <a:avLst/>
          </a:prstGeom>
        </p:spPr>
      </p:pic>
      <p:sp>
        <p:nvSpPr>
          <p:cNvPr id="43" name="Rectangle 42">
            <a:extLst>
              <a:ext uri="{FF2B5EF4-FFF2-40B4-BE49-F238E27FC236}">
                <a16:creationId xmlns:a16="http://schemas.microsoft.com/office/drawing/2014/main" id="{35EB129A-9DB7-DBB5-E0DB-9F118E89C83F}"/>
              </a:ext>
            </a:extLst>
          </p:cNvPr>
          <p:cNvSpPr/>
          <p:nvPr/>
        </p:nvSpPr>
        <p:spPr>
          <a:xfrm>
            <a:off x="8172746" y="203955"/>
            <a:ext cx="4019189" cy="4724037"/>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2" name="Rectangle 41">
            <a:extLst>
              <a:ext uri="{FF2B5EF4-FFF2-40B4-BE49-F238E27FC236}">
                <a16:creationId xmlns:a16="http://schemas.microsoft.com/office/drawing/2014/main" id="{2C2D639B-1BAB-E865-F875-1DC66A6A5C9D}"/>
              </a:ext>
            </a:extLst>
          </p:cNvPr>
          <p:cNvSpPr/>
          <p:nvPr/>
        </p:nvSpPr>
        <p:spPr>
          <a:xfrm>
            <a:off x="6731412" y="377655"/>
            <a:ext cx="4749388" cy="4666244"/>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nvGrpSpPr>
          <p:cNvPr id="7" name="Group 6">
            <a:extLst>
              <a:ext uri="{FF2B5EF4-FFF2-40B4-BE49-F238E27FC236}">
                <a16:creationId xmlns:a16="http://schemas.microsoft.com/office/drawing/2014/main" id="{C512D03D-529E-D0DC-01F8-C10CF9599C4D}"/>
              </a:ext>
            </a:extLst>
          </p:cNvPr>
          <p:cNvGrpSpPr/>
          <p:nvPr/>
        </p:nvGrpSpPr>
        <p:grpSpPr>
          <a:xfrm>
            <a:off x="6832601" y="612248"/>
            <a:ext cx="5359399" cy="4356781"/>
            <a:chOff x="536850" y="438703"/>
            <a:chExt cx="8951353" cy="5975406"/>
          </a:xfrm>
        </p:grpSpPr>
        <p:cxnSp>
          <p:nvCxnSpPr>
            <p:cNvPr id="26" name="Straight Arrow Connector 25">
              <a:extLst>
                <a:ext uri="{FF2B5EF4-FFF2-40B4-BE49-F238E27FC236}">
                  <a16:creationId xmlns:a16="http://schemas.microsoft.com/office/drawing/2014/main" id="{E955717E-AE2E-2580-A0AE-13D5A7E78ED0}"/>
                </a:ext>
              </a:extLst>
            </p:cNvPr>
            <p:cNvCxnSpPr>
              <a:cxnSpLocks/>
            </p:cNvCxnSpPr>
            <p:nvPr/>
          </p:nvCxnSpPr>
          <p:spPr>
            <a:xfrm flipV="1">
              <a:off x="536850" y="438703"/>
              <a:ext cx="0" cy="5975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02A07B7-5503-2F4D-7F25-CE2C28A0B7D6}"/>
                </a:ext>
              </a:extLst>
            </p:cNvPr>
            <p:cNvCxnSpPr>
              <a:cxnSpLocks/>
            </p:cNvCxnSpPr>
            <p:nvPr/>
          </p:nvCxnSpPr>
          <p:spPr>
            <a:xfrm flipV="1">
              <a:off x="536850" y="6384806"/>
              <a:ext cx="8951353" cy="293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3697817-D91C-7300-2BBB-A01050C09E77}"/>
              </a:ext>
            </a:extLst>
          </p:cNvPr>
          <p:cNvGrpSpPr/>
          <p:nvPr/>
        </p:nvGrpSpPr>
        <p:grpSpPr>
          <a:xfrm>
            <a:off x="6248400" y="-357109"/>
            <a:ext cx="832150" cy="3834636"/>
            <a:chOff x="204942" y="1468671"/>
            <a:chExt cx="538649" cy="3416340"/>
          </a:xfrm>
        </p:grpSpPr>
        <p:sp>
          <p:nvSpPr>
            <p:cNvPr id="13" name="TextBox 12">
              <a:extLst>
                <a:ext uri="{FF2B5EF4-FFF2-40B4-BE49-F238E27FC236}">
                  <a16:creationId xmlns:a16="http://schemas.microsoft.com/office/drawing/2014/main" id="{2654A6BF-796B-0B16-6B73-E231A77BEDF3}"/>
                </a:ext>
              </a:extLst>
            </p:cNvPr>
            <p:cNvSpPr txBox="1"/>
            <p:nvPr/>
          </p:nvSpPr>
          <p:spPr>
            <a:xfrm>
              <a:off x="258641" y="4385150"/>
              <a:ext cx="483212" cy="499861"/>
            </a:xfrm>
            <a:prstGeom prst="rect">
              <a:avLst/>
            </a:prstGeom>
            <a:noFill/>
          </p:spPr>
          <p:txBody>
            <a:bodyPr wrap="none" rtlCol="0">
              <a:spAutoFit/>
            </a:bodyPr>
            <a:lstStyle/>
            <a:p>
              <a:r>
                <a:rPr lang="en-US" sz="1400" dirty="0">
                  <a:latin typeface=""/>
                </a:rPr>
                <a:t>nm</a:t>
              </a:r>
            </a:p>
          </p:txBody>
        </p:sp>
        <p:sp>
          <p:nvSpPr>
            <p:cNvPr id="14" name="TextBox 13">
              <a:extLst>
                <a:ext uri="{FF2B5EF4-FFF2-40B4-BE49-F238E27FC236}">
                  <a16:creationId xmlns:a16="http://schemas.microsoft.com/office/drawing/2014/main" id="{39D91586-07CA-ABE0-06EE-54B015691A34}"/>
                </a:ext>
              </a:extLst>
            </p:cNvPr>
            <p:cNvSpPr txBox="1"/>
            <p:nvPr/>
          </p:nvSpPr>
          <p:spPr>
            <a:xfrm>
              <a:off x="220971" y="2769906"/>
              <a:ext cx="488576" cy="499861"/>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5F73AA04-23C7-4101-53C1-C8400AC3E1A8}"/>
                </a:ext>
              </a:extLst>
            </p:cNvPr>
            <p:cNvSpPr txBox="1"/>
            <p:nvPr/>
          </p:nvSpPr>
          <p:spPr>
            <a:xfrm>
              <a:off x="204942" y="1468671"/>
              <a:ext cx="538649" cy="499861"/>
            </a:xfrm>
            <a:prstGeom prst="rect">
              <a:avLst/>
            </a:prstGeom>
            <a:noFill/>
          </p:spPr>
          <p:txBody>
            <a:bodyPr wrap="none" rtlCol="0">
              <a:spAutoFit/>
            </a:bodyPr>
            <a:lstStyle/>
            <a:p>
              <a:r>
                <a:rPr lang="en-US" sz="1400" dirty="0">
                  <a:latin typeface=""/>
                </a:rPr>
                <a:t>mm</a:t>
              </a:r>
            </a:p>
          </p:txBody>
        </p:sp>
      </p:grpSp>
      <p:pic>
        <p:nvPicPr>
          <p:cNvPr id="5" name="Picture 4" descr="A picture containing text&#10;&#10;Description automatically generated">
            <a:extLst>
              <a:ext uri="{FF2B5EF4-FFF2-40B4-BE49-F238E27FC236}">
                <a16:creationId xmlns:a16="http://schemas.microsoft.com/office/drawing/2014/main" id="{E83301B6-E508-12EC-E9EA-B701BED3FA57}"/>
              </a:ext>
            </a:extLst>
          </p:cNvPr>
          <p:cNvPicPr>
            <a:picLocks noChangeAspect="1"/>
          </p:cNvPicPr>
          <p:nvPr/>
        </p:nvPicPr>
        <p:blipFill>
          <a:blip r:embed="rId3">
            <a:clrChange>
              <a:clrFrom>
                <a:srgbClr val="FFFFFD"/>
              </a:clrFrom>
              <a:clrTo>
                <a:srgbClr val="FFFFFD">
                  <a:alpha val="0"/>
                </a:srgbClr>
              </a:clrTo>
            </a:clrChange>
          </a:blip>
          <a:stretch>
            <a:fillRect/>
          </a:stretch>
        </p:blipFill>
        <p:spPr>
          <a:xfrm rot="5400000">
            <a:off x="9234373" y="1990348"/>
            <a:ext cx="2481596" cy="3663806"/>
          </a:xfrm>
          <a:prstGeom prst="rect">
            <a:avLst/>
          </a:prstGeom>
        </p:spPr>
      </p:pic>
      <p:pic>
        <p:nvPicPr>
          <p:cNvPr id="36" name="Picture 35">
            <a:extLst>
              <a:ext uri="{FF2B5EF4-FFF2-40B4-BE49-F238E27FC236}">
                <a16:creationId xmlns:a16="http://schemas.microsoft.com/office/drawing/2014/main" id="{D04E98CA-08EE-7939-924F-D343102DF3E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880" y="908366"/>
            <a:ext cx="2786478" cy="3075995"/>
          </a:xfrm>
          <a:prstGeom prst="rect">
            <a:avLst/>
          </a:prstGeom>
        </p:spPr>
      </p:pic>
      <p:sp>
        <p:nvSpPr>
          <p:cNvPr id="30" name="TextBox 29">
            <a:extLst>
              <a:ext uri="{FF2B5EF4-FFF2-40B4-BE49-F238E27FC236}">
                <a16:creationId xmlns:a16="http://schemas.microsoft.com/office/drawing/2014/main" id="{847517FA-03CC-6CAC-0543-715B0B9BF982}"/>
              </a:ext>
            </a:extLst>
          </p:cNvPr>
          <p:cNvSpPr txBox="1"/>
          <p:nvPr/>
        </p:nvSpPr>
        <p:spPr>
          <a:xfrm>
            <a:off x="6977292" y="672607"/>
            <a:ext cx="738359" cy="461665"/>
          </a:xfrm>
          <a:prstGeom prst="rect">
            <a:avLst/>
          </a:prstGeom>
          <a:noFill/>
        </p:spPr>
        <p:txBody>
          <a:bodyPr wrap="square" rtlCol="0">
            <a:spAutoFit/>
          </a:bodyPr>
          <a:lstStyle/>
          <a:p>
            <a:r>
              <a:rPr lang="en-GB" sz="2400" b="1" dirty="0">
                <a:solidFill>
                  <a:srgbClr val="7030A0"/>
                </a:solidFill>
                <a:latin typeface="Chalkboard" panose="03050602040202020205" pitchFamily="66" charset="77"/>
              </a:rPr>
              <a:t>MC</a:t>
            </a:r>
          </a:p>
        </p:txBody>
      </p:sp>
      <p:sp>
        <p:nvSpPr>
          <p:cNvPr id="31" name="TextBox 30">
            <a:extLst>
              <a:ext uri="{FF2B5EF4-FFF2-40B4-BE49-F238E27FC236}">
                <a16:creationId xmlns:a16="http://schemas.microsoft.com/office/drawing/2014/main" id="{87E12977-76EF-5D0C-E67F-7FE6550DC512}"/>
              </a:ext>
            </a:extLst>
          </p:cNvPr>
          <p:cNvSpPr txBox="1"/>
          <p:nvPr/>
        </p:nvSpPr>
        <p:spPr>
          <a:xfrm>
            <a:off x="11277448" y="2266394"/>
            <a:ext cx="715006" cy="461665"/>
          </a:xfrm>
          <a:prstGeom prst="rect">
            <a:avLst/>
          </a:prstGeom>
          <a:noFill/>
        </p:spPr>
        <p:txBody>
          <a:bodyPr wrap="square" rtlCol="0">
            <a:spAutoFit/>
          </a:bodyPr>
          <a:lstStyle/>
          <a:p>
            <a:r>
              <a:rPr lang="en-GB" sz="2400" b="1" dirty="0">
                <a:solidFill>
                  <a:srgbClr val="0091DE"/>
                </a:solidFill>
                <a:latin typeface="Chalkboard" panose="03050602040202020205" pitchFamily="66" charset="77"/>
              </a:rPr>
              <a:t>MD</a:t>
            </a:r>
          </a:p>
        </p:txBody>
      </p:sp>
      <p:sp>
        <p:nvSpPr>
          <p:cNvPr id="2" name="TextBox 1">
            <a:extLst>
              <a:ext uri="{FF2B5EF4-FFF2-40B4-BE49-F238E27FC236}">
                <a16:creationId xmlns:a16="http://schemas.microsoft.com/office/drawing/2014/main" id="{7BA58F80-B304-B93F-15BD-615A20A3EC03}"/>
              </a:ext>
            </a:extLst>
          </p:cNvPr>
          <p:cNvSpPr txBox="1"/>
          <p:nvPr/>
        </p:nvSpPr>
        <p:spPr>
          <a:xfrm>
            <a:off x="0" y="-127387"/>
            <a:ext cx="11732608" cy="756617"/>
          </a:xfrm>
          <a:prstGeom prst="rect">
            <a:avLst/>
          </a:prstGeom>
          <a:noFill/>
        </p:spPr>
        <p:txBody>
          <a:bodyPr wrap="square">
            <a:spAutoFit/>
          </a:bodyPr>
          <a:lstStyle/>
          <a:p>
            <a:pPr>
              <a:lnSpc>
                <a:spcPct val="150000"/>
              </a:lnSpc>
            </a:pPr>
            <a:r>
              <a:rPr lang="en-IT" sz="3200" b="1" dirty="0">
                <a:solidFill>
                  <a:srgbClr val="0070C0"/>
                </a:solidFill>
                <a:latin typeface="Chalkboard" panose="03050602040202020205" pitchFamily="66" charset="77"/>
              </a:rPr>
              <a:t>Combining </a:t>
            </a:r>
            <a:r>
              <a:rPr lang="en-IT" sz="2800" b="1" dirty="0">
                <a:solidFill>
                  <a:srgbClr val="0070C0"/>
                </a:solidFill>
                <a:latin typeface="Chalkboard" panose="03050602040202020205" pitchFamily="66" charset="77"/>
              </a:rPr>
              <a:t>Monte Carlo &amp; Molecular dynamics </a:t>
            </a:r>
          </a:p>
        </p:txBody>
      </p:sp>
      <p:sp>
        <p:nvSpPr>
          <p:cNvPr id="4" name="TextBox 3">
            <a:extLst>
              <a:ext uri="{FF2B5EF4-FFF2-40B4-BE49-F238E27FC236}">
                <a16:creationId xmlns:a16="http://schemas.microsoft.com/office/drawing/2014/main" id="{B6082551-012F-7B43-41F0-81E93D33E4F6}"/>
              </a:ext>
            </a:extLst>
          </p:cNvPr>
          <p:cNvSpPr txBox="1"/>
          <p:nvPr/>
        </p:nvSpPr>
        <p:spPr>
          <a:xfrm>
            <a:off x="133545" y="1148858"/>
            <a:ext cx="5894355" cy="2031325"/>
          </a:xfrm>
          <a:prstGeom prst="rect">
            <a:avLst/>
          </a:prstGeom>
          <a:noFill/>
        </p:spPr>
        <p:txBody>
          <a:bodyPr wrap="square" rtlCol="0">
            <a:spAutoFit/>
          </a:bodyPr>
          <a:lstStyle/>
          <a:p>
            <a:pPr marL="285750" indent="-285750">
              <a:buClr>
                <a:srgbClr val="4372C4"/>
              </a:buClr>
              <a:buFont typeface="Wingdings" pitchFamily="2" charset="2"/>
              <a:buChar char="ü"/>
            </a:pPr>
            <a:r>
              <a:rPr lang="en-US" b="1" dirty="0">
                <a:latin typeface="Chalkboard" panose="03050602040202020205" pitchFamily="66" charset="77"/>
              </a:rPr>
              <a:t>Simulation procedure: </a:t>
            </a:r>
            <a:r>
              <a:rPr lang="en-US" b="1" dirty="0">
                <a:solidFill>
                  <a:srgbClr val="0070C0"/>
                </a:solidFill>
                <a:latin typeface="Chalkboard" panose="03050602040202020205" pitchFamily="66" charset="77"/>
              </a:rPr>
              <a:t>Probability driven </a:t>
            </a:r>
            <a:r>
              <a:rPr lang="en-US" dirty="0">
                <a:latin typeface="Chalkboard" panose="03050602040202020205" pitchFamily="66" charset="77"/>
              </a:rPr>
              <a:t>(Metropolis, MC) </a:t>
            </a:r>
            <a:r>
              <a:rPr lang="en-US" b="1" dirty="0">
                <a:solidFill>
                  <a:schemeClr val="accent1">
                    <a:lumMod val="75000"/>
                  </a:schemeClr>
                </a:solidFill>
                <a:latin typeface="Chalkboard" panose="03050602040202020205" pitchFamily="66" charset="77"/>
              </a:rPr>
              <a:t>track based</a:t>
            </a:r>
          </a:p>
          <a:p>
            <a:pPr marL="285750" indent="-285750">
              <a:buClr>
                <a:srgbClr val="4372C4"/>
              </a:buClr>
              <a:buFont typeface="Wingdings" pitchFamily="2" charset="2"/>
              <a:buChar char="ü"/>
            </a:pPr>
            <a:r>
              <a:rPr lang="en-US" b="1" dirty="0">
                <a:latin typeface="Chalkboard" panose="03050602040202020205" pitchFamily="66" charset="77"/>
              </a:rPr>
              <a:t>Input: </a:t>
            </a:r>
            <a:r>
              <a:rPr lang="en-US" dirty="0">
                <a:solidFill>
                  <a:schemeClr val="accent5">
                    <a:lumMod val="75000"/>
                  </a:schemeClr>
                </a:solidFill>
                <a:latin typeface="Chalkboard" panose="03050602040202020205" pitchFamily="66" charset="77"/>
              </a:rPr>
              <a:t>Cross sections, kinetic constants &amp; diffusion coefficients</a:t>
            </a:r>
            <a:r>
              <a:rPr lang="en-US" dirty="0">
                <a:latin typeface="Chalkboard" panose="03050602040202020205" pitchFamily="66" charset="77"/>
              </a:rPr>
              <a:t>; radiation type, energy and quality</a:t>
            </a:r>
            <a:endParaRPr lang="en-US" b="1" dirty="0">
              <a:latin typeface="Chalkboard" panose="03050602040202020205" pitchFamily="66" charset="77"/>
            </a:endParaRPr>
          </a:p>
          <a:p>
            <a:pPr marL="285750" indent="-285750">
              <a:buClr>
                <a:srgbClr val="4372C4"/>
              </a:buClr>
              <a:buFont typeface="Wingdings" pitchFamily="2" charset="2"/>
              <a:buChar char="ü"/>
            </a:pPr>
            <a:r>
              <a:rPr lang="en-US" b="1" dirty="0">
                <a:latin typeface="Chalkboard" panose="03050602040202020205" pitchFamily="66" charset="77"/>
              </a:rPr>
              <a:t>Time/space scales: </a:t>
            </a:r>
            <a:r>
              <a:rPr lang="en-US" dirty="0">
                <a:solidFill>
                  <a:srgbClr val="0070C0"/>
                </a:solidFill>
                <a:latin typeface="Chalkboard" panose="03050602040202020205" pitchFamily="66" charset="77"/>
              </a:rPr>
              <a:t>fs to </a:t>
            </a:r>
            <a:r>
              <a:rPr lang="en-US" dirty="0" err="1">
                <a:solidFill>
                  <a:srgbClr val="0070C0"/>
                </a:solidFill>
                <a:latin typeface="Chalkboard" panose="03050602040202020205" pitchFamily="66" charset="77"/>
              </a:rPr>
              <a:t>μs</a:t>
            </a:r>
            <a:r>
              <a:rPr lang="en-US" dirty="0">
                <a:solidFill>
                  <a:srgbClr val="0070C0"/>
                </a:solidFill>
                <a:latin typeface="Chalkboard" panose="03050602040202020205" pitchFamily="66" charset="77"/>
              </a:rPr>
              <a:t>, nm to </a:t>
            </a:r>
            <a:r>
              <a:rPr lang="en-US" dirty="0" err="1">
                <a:solidFill>
                  <a:srgbClr val="0070C0"/>
                </a:solidFill>
                <a:latin typeface="Chalkboard" panose="03050602040202020205" pitchFamily="66" charset="77"/>
              </a:rPr>
              <a:t>μm</a:t>
            </a:r>
            <a:r>
              <a:rPr lang="en-US" dirty="0">
                <a:solidFill>
                  <a:srgbClr val="0070C0"/>
                </a:solidFill>
                <a:latin typeface="Chalkboard" panose="03050602040202020205" pitchFamily="66" charset="77"/>
              </a:rPr>
              <a:t> </a:t>
            </a:r>
          </a:p>
          <a:p>
            <a:pPr marL="285750" indent="-285750">
              <a:buClr>
                <a:srgbClr val="4372C4"/>
              </a:buClr>
              <a:buFont typeface="Wingdings" pitchFamily="2" charset="2"/>
              <a:buChar char="ü"/>
            </a:pPr>
            <a:r>
              <a:rPr lang="en-US" b="1" dirty="0">
                <a:latin typeface="Chalkboard" panose="03050602040202020205" pitchFamily="66" charset="77"/>
              </a:rPr>
              <a:t>Output: </a:t>
            </a:r>
            <a:r>
              <a:rPr lang="en-US" dirty="0">
                <a:solidFill>
                  <a:srgbClr val="0070C0"/>
                </a:solidFill>
                <a:latin typeface="Chalkboard" panose="03050602040202020205" pitchFamily="66" charset="77"/>
              </a:rPr>
              <a:t>tracks and spatial distribution in time </a:t>
            </a:r>
            <a:r>
              <a:rPr lang="en-US" dirty="0">
                <a:latin typeface="Chalkboard" panose="03050602040202020205" pitchFamily="66" charset="77"/>
              </a:rPr>
              <a:t>of chemical species</a:t>
            </a:r>
          </a:p>
        </p:txBody>
      </p:sp>
      <p:pic>
        <p:nvPicPr>
          <p:cNvPr id="10" name="Google Shape;116;p14">
            <a:extLst>
              <a:ext uri="{FF2B5EF4-FFF2-40B4-BE49-F238E27FC236}">
                <a16:creationId xmlns:a16="http://schemas.microsoft.com/office/drawing/2014/main" id="{D03C2112-23A7-6618-9F8E-98E85A69E4CF}"/>
              </a:ext>
            </a:extLst>
          </p:cNvPr>
          <p:cNvPicPr preferRelativeResize="0"/>
          <p:nvPr/>
        </p:nvPicPr>
        <p:blipFill>
          <a:blip r:embed="rId5">
            <a:clrChange>
              <a:clrFrom>
                <a:srgbClr val="FFFFFF"/>
              </a:clrFrom>
              <a:clrTo>
                <a:srgbClr val="FFFFFF">
                  <a:alpha val="0"/>
                </a:srgbClr>
              </a:clrTo>
            </a:clrChange>
            <a:alphaModFix/>
          </a:blip>
          <a:stretch>
            <a:fillRect/>
          </a:stretch>
        </p:blipFill>
        <p:spPr>
          <a:xfrm>
            <a:off x="5742024" y="4006374"/>
            <a:ext cx="922451" cy="942391"/>
          </a:xfrm>
          <a:prstGeom prst="rect">
            <a:avLst/>
          </a:prstGeom>
          <a:noFill/>
          <a:ln>
            <a:noFill/>
          </a:ln>
        </p:spPr>
      </p:pic>
      <p:pic>
        <p:nvPicPr>
          <p:cNvPr id="11" name="Google Shape;117;p14">
            <a:extLst>
              <a:ext uri="{FF2B5EF4-FFF2-40B4-BE49-F238E27FC236}">
                <a16:creationId xmlns:a16="http://schemas.microsoft.com/office/drawing/2014/main" id="{2B9EDA7D-0B84-3765-B159-0154E41BE15B}"/>
              </a:ext>
            </a:extLst>
          </p:cNvPr>
          <p:cNvPicPr preferRelativeResize="0"/>
          <p:nvPr/>
        </p:nvPicPr>
        <p:blipFill>
          <a:blip r:embed="rId6">
            <a:alphaModFix/>
          </a:blip>
          <a:stretch>
            <a:fillRect/>
          </a:stretch>
        </p:blipFill>
        <p:spPr>
          <a:xfrm>
            <a:off x="5716979" y="5043899"/>
            <a:ext cx="976667" cy="935924"/>
          </a:xfrm>
          <a:prstGeom prst="rect">
            <a:avLst/>
          </a:prstGeom>
          <a:noFill/>
          <a:ln>
            <a:noFill/>
          </a:ln>
        </p:spPr>
      </p:pic>
      <p:grpSp>
        <p:nvGrpSpPr>
          <p:cNvPr id="3" name="Group 2">
            <a:extLst>
              <a:ext uri="{FF2B5EF4-FFF2-40B4-BE49-F238E27FC236}">
                <a16:creationId xmlns:a16="http://schemas.microsoft.com/office/drawing/2014/main" id="{34CA315F-0CE7-B227-7BBB-8B4CAF0515F5}"/>
              </a:ext>
            </a:extLst>
          </p:cNvPr>
          <p:cNvGrpSpPr/>
          <p:nvPr/>
        </p:nvGrpSpPr>
        <p:grpSpPr>
          <a:xfrm>
            <a:off x="7130099" y="5067967"/>
            <a:ext cx="13796296" cy="765826"/>
            <a:chOff x="1167648" y="6241708"/>
            <a:chExt cx="7538379" cy="682284"/>
          </a:xfrm>
        </p:grpSpPr>
        <p:sp>
          <p:nvSpPr>
            <p:cNvPr id="12" name="TextBox 11">
              <a:extLst>
                <a:ext uri="{FF2B5EF4-FFF2-40B4-BE49-F238E27FC236}">
                  <a16:creationId xmlns:a16="http://schemas.microsoft.com/office/drawing/2014/main" id="{31123FCC-705B-A6D2-1AC1-44ED1208C85C}"/>
                </a:ext>
              </a:extLst>
            </p:cNvPr>
            <p:cNvSpPr txBox="1"/>
            <p:nvPr/>
          </p:nvSpPr>
          <p:spPr>
            <a:xfrm>
              <a:off x="1167648" y="6254879"/>
              <a:ext cx="305243" cy="499859"/>
            </a:xfrm>
            <a:prstGeom prst="rect">
              <a:avLst/>
            </a:prstGeom>
            <a:noFill/>
          </p:spPr>
          <p:txBody>
            <a:bodyPr wrap="none" rtlCol="0">
              <a:spAutoFit/>
            </a:bodyPr>
            <a:lstStyle/>
            <a:p>
              <a:r>
                <a:rPr lang="en-US" sz="1400" dirty="0">
                  <a:latin typeface=""/>
                </a:rPr>
                <a:t>fs</a:t>
              </a:r>
            </a:p>
          </p:txBody>
        </p:sp>
        <p:sp>
          <p:nvSpPr>
            <p:cNvPr id="16" name="TextBox 15">
              <a:extLst>
                <a:ext uri="{FF2B5EF4-FFF2-40B4-BE49-F238E27FC236}">
                  <a16:creationId xmlns:a16="http://schemas.microsoft.com/office/drawing/2014/main" id="{D07CE6E7-DBEF-2275-CEEC-9407080A76BA}"/>
                </a:ext>
              </a:extLst>
            </p:cNvPr>
            <p:cNvSpPr txBox="1"/>
            <p:nvPr/>
          </p:nvSpPr>
          <p:spPr>
            <a:xfrm>
              <a:off x="1886299" y="6241708"/>
              <a:ext cx="352039" cy="499859"/>
            </a:xfrm>
            <a:prstGeom prst="rect">
              <a:avLst/>
            </a:prstGeom>
            <a:noFill/>
          </p:spPr>
          <p:txBody>
            <a:bodyPr wrap="none" rtlCol="0">
              <a:spAutoFit/>
            </a:bodyPr>
            <a:lstStyle/>
            <a:p>
              <a:r>
                <a:rPr lang="en-US" sz="1400" dirty="0" err="1">
                  <a:latin typeface=""/>
                </a:rPr>
                <a:t>ps</a:t>
              </a:r>
              <a:endParaRPr lang="en-US" sz="1400" dirty="0">
                <a:latin typeface=""/>
              </a:endParaRPr>
            </a:p>
          </p:txBody>
        </p:sp>
        <p:sp>
          <p:nvSpPr>
            <p:cNvPr id="23" name="TextBox 22">
              <a:extLst>
                <a:ext uri="{FF2B5EF4-FFF2-40B4-BE49-F238E27FC236}">
                  <a16:creationId xmlns:a16="http://schemas.microsoft.com/office/drawing/2014/main" id="{434FEF84-0540-FA30-53C4-282963DD3BEE}"/>
                </a:ext>
              </a:extLst>
            </p:cNvPr>
            <p:cNvSpPr txBox="1"/>
            <p:nvPr/>
          </p:nvSpPr>
          <p:spPr>
            <a:xfrm>
              <a:off x="2707072" y="6260757"/>
              <a:ext cx="465320" cy="499859"/>
            </a:xfrm>
            <a:prstGeom prst="rect">
              <a:avLst/>
            </a:prstGeom>
            <a:noFill/>
          </p:spPr>
          <p:txBody>
            <a:bodyPr wrap="square" rtlCol="0">
              <a:spAutoFit/>
            </a:bodyPr>
            <a:lstStyle/>
            <a:p>
              <a:r>
                <a:rPr lang="en-US" sz="1400" dirty="0">
                  <a:latin typeface=""/>
                </a:rPr>
                <a:t>ns</a:t>
              </a:r>
            </a:p>
          </p:txBody>
        </p:sp>
        <p:sp>
          <p:nvSpPr>
            <p:cNvPr id="28" name="TextBox 27">
              <a:extLst>
                <a:ext uri="{FF2B5EF4-FFF2-40B4-BE49-F238E27FC236}">
                  <a16:creationId xmlns:a16="http://schemas.microsoft.com/office/drawing/2014/main" id="{1ED5D2BC-BC73-9E96-90D1-32B3BF75215F}"/>
                </a:ext>
              </a:extLst>
            </p:cNvPr>
            <p:cNvSpPr txBox="1"/>
            <p:nvPr/>
          </p:nvSpPr>
          <p:spPr>
            <a:xfrm>
              <a:off x="3516046" y="6254879"/>
              <a:ext cx="647561" cy="499859"/>
            </a:xfrm>
            <a:prstGeom prst="rect">
              <a:avLst/>
            </a:prstGeom>
            <a:noFill/>
          </p:spPr>
          <p:txBody>
            <a:bodyPr wrap="square" rtlCol="0">
              <a:spAutoFit/>
            </a:bodyPr>
            <a:lstStyle/>
            <a:p>
              <a:r>
                <a:rPr lang="en-US" sz="1400" dirty="0" err="1">
                  <a:latin typeface=""/>
                </a:rPr>
                <a:t>μs</a:t>
              </a:r>
              <a:endParaRPr lang="en-US" sz="1400" dirty="0">
                <a:latin typeface=""/>
              </a:endParaRPr>
            </a:p>
          </p:txBody>
        </p:sp>
        <p:sp>
          <p:nvSpPr>
            <p:cNvPr id="29" name="Rectangle 28">
              <a:extLst>
                <a:ext uri="{FF2B5EF4-FFF2-40B4-BE49-F238E27FC236}">
                  <a16:creationId xmlns:a16="http://schemas.microsoft.com/office/drawing/2014/main" id="{784EAE46-983C-E16D-528A-9FB5AD8983D4}"/>
                </a:ext>
              </a:extLst>
            </p:cNvPr>
            <p:cNvSpPr/>
            <p:nvPr/>
          </p:nvSpPr>
          <p:spPr>
            <a:xfrm>
              <a:off x="4850916" y="6261710"/>
              <a:ext cx="398838" cy="499859"/>
            </a:xfrm>
            <a:prstGeom prst="rect">
              <a:avLst/>
            </a:prstGeom>
          </p:spPr>
          <p:txBody>
            <a:bodyPr wrap="none">
              <a:spAutoFit/>
            </a:bodyPr>
            <a:lstStyle/>
            <a:p>
              <a:r>
                <a:rPr lang="en-US" sz="1400">
                  <a:latin typeface=""/>
                </a:rPr>
                <a:t>ms</a:t>
              </a:r>
            </a:p>
          </p:txBody>
        </p:sp>
        <p:sp>
          <p:nvSpPr>
            <p:cNvPr id="32" name="Rectangle 31">
              <a:extLst>
                <a:ext uri="{FF2B5EF4-FFF2-40B4-BE49-F238E27FC236}">
                  <a16:creationId xmlns:a16="http://schemas.microsoft.com/office/drawing/2014/main" id="{5FBA8292-FAF5-6FA7-CCED-D56DAA9B217F}"/>
                </a:ext>
              </a:extLst>
            </p:cNvPr>
            <p:cNvSpPr/>
            <p:nvPr/>
          </p:nvSpPr>
          <p:spPr>
            <a:xfrm>
              <a:off x="5640754" y="6265637"/>
              <a:ext cx="436577" cy="499859"/>
            </a:xfrm>
            <a:prstGeom prst="rect">
              <a:avLst/>
            </a:prstGeom>
          </p:spPr>
          <p:txBody>
            <a:bodyPr wrap="none">
              <a:spAutoFit/>
            </a:bodyPr>
            <a:lstStyle/>
            <a:p>
              <a:r>
                <a:rPr lang="en-US" sz="1400">
                  <a:latin typeface=""/>
                </a:rPr>
                <a:t>sec</a:t>
              </a:r>
            </a:p>
          </p:txBody>
        </p:sp>
        <p:sp>
          <p:nvSpPr>
            <p:cNvPr id="33" name="Rectangle 32">
              <a:extLst>
                <a:ext uri="{FF2B5EF4-FFF2-40B4-BE49-F238E27FC236}">
                  <a16:creationId xmlns:a16="http://schemas.microsoft.com/office/drawing/2014/main" id="{909C075F-499F-FB32-F8CB-0D67D36026D2}"/>
                </a:ext>
              </a:extLst>
            </p:cNvPr>
            <p:cNvSpPr/>
            <p:nvPr/>
          </p:nvSpPr>
          <p:spPr>
            <a:xfrm>
              <a:off x="6468331" y="6244647"/>
              <a:ext cx="880338" cy="679345"/>
            </a:xfrm>
            <a:prstGeom prst="rect">
              <a:avLst/>
            </a:prstGeom>
          </p:spPr>
          <p:txBody>
            <a:bodyPr wrap="square">
              <a:spAutoFit/>
            </a:bodyPr>
            <a:lstStyle/>
            <a:p>
              <a:r>
                <a:rPr lang="en-US" sz="1400" dirty="0">
                  <a:latin typeface=""/>
                </a:rPr>
                <a:t>hours</a:t>
              </a:r>
            </a:p>
          </p:txBody>
        </p:sp>
        <p:sp>
          <p:nvSpPr>
            <p:cNvPr id="34" name="Rectangle 33">
              <a:extLst>
                <a:ext uri="{FF2B5EF4-FFF2-40B4-BE49-F238E27FC236}">
                  <a16:creationId xmlns:a16="http://schemas.microsoft.com/office/drawing/2014/main" id="{20093DB5-2905-1F55-68A5-C8B0749997C6}"/>
                </a:ext>
              </a:extLst>
            </p:cNvPr>
            <p:cNvSpPr/>
            <p:nvPr/>
          </p:nvSpPr>
          <p:spPr>
            <a:xfrm>
              <a:off x="8532059" y="6261710"/>
              <a:ext cx="173968" cy="499860"/>
            </a:xfrm>
            <a:prstGeom prst="rect">
              <a:avLst/>
            </a:prstGeom>
          </p:spPr>
          <p:txBody>
            <a:bodyPr wrap="none">
              <a:spAutoFit/>
            </a:bodyPr>
            <a:lstStyle/>
            <a:p>
              <a:endParaRPr lang="en-US" sz="1400" dirty="0">
                <a:latin typeface=""/>
              </a:endParaRPr>
            </a:p>
          </p:txBody>
        </p:sp>
      </p:grpSp>
      <p:sp>
        <p:nvSpPr>
          <p:cNvPr id="35" name="TextBox 34">
            <a:extLst>
              <a:ext uri="{FF2B5EF4-FFF2-40B4-BE49-F238E27FC236}">
                <a16:creationId xmlns:a16="http://schemas.microsoft.com/office/drawing/2014/main" id="{E1DC6675-E3BC-319C-ACFE-2CE0C88BE3A4}"/>
              </a:ext>
            </a:extLst>
          </p:cNvPr>
          <p:cNvSpPr txBox="1"/>
          <p:nvPr/>
        </p:nvSpPr>
        <p:spPr>
          <a:xfrm>
            <a:off x="264105" y="635633"/>
            <a:ext cx="4353333" cy="400110"/>
          </a:xfrm>
          <a:prstGeom prst="rect">
            <a:avLst/>
          </a:prstGeom>
          <a:noFill/>
        </p:spPr>
        <p:txBody>
          <a:bodyPr wrap="square">
            <a:spAutoFit/>
          </a:bodyPr>
          <a:lstStyle/>
          <a:p>
            <a:r>
              <a:rPr lang="en-IT" sz="2000" b="1" dirty="0">
                <a:solidFill>
                  <a:srgbClr val="7030A0"/>
                </a:solidFill>
                <a:latin typeface="Chalkboard" panose="03050602040202020205" pitchFamily="66" charset="77"/>
              </a:rPr>
              <a:t>Reaction-diffusion Monte Carlo</a:t>
            </a:r>
          </a:p>
        </p:txBody>
      </p:sp>
      <p:sp>
        <p:nvSpPr>
          <p:cNvPr id="37" name="TextBox 36">
            <a:extLst>
              <a:ext uri="{FF2B5EF4-FFF2-40B4-BE49-F238E27FC236}">
                <a16:creationId xmlns:a16="http://schemas.microsoft.com/office/drawing/2014/main" id="{138EB0A5-FFC0-9428-1FD0-32382761B24B}"/>
              </a:ext>
            </a:extLst>
          </p:cNvPr>
          <p:cNvSpPr txBox="1"/>
          <p:nvPr/>
        </p:nvSpPr>
        <p:spPr>
          <a:xfrm>
            <a:off x="9876989" y="1600362"/>
            <a:ext cx="2358166" cy="646330"/>
          </a:xfrm>
          <a:prstGeom prst="rect">
            <a:avLst/>
          </a:prstGeom>
          <a:noFill/>
        </p:spPr>
        <p:txBody>
          <a:bodyPr wrap="square">
            <a:spAutoFit/>
          </a:bodyPr>
          <a:lstStyle/>
          <a:p>
            <a:r>
              <a:rPr lang="en-IT" b="1" dirty="0">
                <a:solidFill>
                  <a:srgbClr val="0091DE"/>
                </a:solidFill>
                <a:latin typeface="Chalkboard" panose="03050602040202020205" pitchFamily="66" charset="77"/>
              </a:rPr>
              <a:t>Reactive atomistic molecular dynamics </a:t>
            </a:r>
          </a:p>
        </p:txBody>
      </p:sp>
      <p:sp>
        <p:nvSpPr>
          <p:cNvPr id="39" name="TextBox 38">
            <a:extLst>
              <a:ext uri="{FF2B5EF4-FFF2-40B4-BE49-F238E27FC236}">
                <a16:creationId xmlns:a16="http://schemas.microsoft.com/office/drawing/2014/main" id="{7A9B034F-5BE3-706D-2A4A-63EBB3F7ED55}"/>
              </a:ext>
            </a:extLst>
          </p:cNvPr>
          <p:cNvSpPr txBox="1"/>
          <p:nvPr/>
        </p:nvSpPr>
        <p:spPr>
          <a:xfrm>
            <a:off x="4273271" y="638806"/>
            <a:ext cx="1355966" cy="400110"/>
          </a:xfrm>
          <a:prstGeom prst="rect">
            <a:avLst/>
          </a:prstGeom>
          <a:noFill/>
        </p:spPr>
        <p:txBody>
          <a:bodyPr wrap="square" rtlCol="0">
            <a:spAutoFit/>
          </a:bodyPr>
          <a:lstStyle/>
          <a:p>
            <a:r>
              <a:rPr lang="en-GB" sz="2000" dirty="0">
                <a:solidFill>
                  <a:srgbClr val="7030A0"/>
                </a:solidFill>
                <a:latin typeface="Chalkboard" panose="03050602040202020205" pitchFamily="66" charset="77"/>
              </a:rPr>
              <a:t>(RD</a:t>
            </a:r>
            <a:r>
              <a:rPr lang="en-GB" sz="2000" b="1" dirty="0">
                <a:solidFill>
                  <a:srgbClr val="7030A0"/>
                </a:solidFill>
                <a:latin typeface="Chalkboard" panose="03050602040202020205" pitchFamily="66" charset="77"/>
              </a:rPr>
              <a:t>MC</a:t>
            </a:r>
            <a:r>
              <a:rPr lang="en-GB" sz="2000" dirty="0">
                <a:solidFill>
                  <a:srgbClr val="7030A0"/>
                </a:solidFill>
                <a:latin typeface="Chalkboard" panose="03050602040202020205" pitchFamily="66" charset="77"/>
              </a:rPr>
              <a:t>)</a:t>
            </a:r>
          </a:p>
        </p:txBody>
      </p:sp>
      <p:sp>
        <p:nvSpPr>
          <p:cNvPr id="51" name="TextBox 50">
            <a:extLst>
              <a:ext uri="{FF2B5EF4-FFF2-40B4-BE49-F238E27FC236}">
                <a16:creationId xmlns:a16="http://schemas.microsoft.com/office/drawing/2014/main" id="{683C1409-1398-A264-ADE4-69C6437FC43B}"/>
              </a:ext>
            </a:extLst>
          </p:cNvPr>
          <p:cNvSpPr txBox="1"/>
          <p:nvPr/>
        </p:nvSpPr>
        <p:spPr>
          <a:xfrm>
            <a:off x="6797595" y="5766552"/>
            <a:ext cx="4630403" cy="646331"/>
          </a:xfrm>
          <a:prstGeom prst="rect">
            <a:avLst/>
          </a:prstGeom>
          <a:noFill/>
        </p:spPr>
        <p:txBody>
          <a:bodyPr wrap="square" rtlCol="0">
            <a:spAutoFit/>
          </a:bodyPr>
          <a:lstStyle/>
          <a:p>
            <a:pPr>
              <a:buClr>
                <a:srgbClr val="4372C4"/>
              </a:buClr>
            </a:pPr>
            <a:r>
              <a:rPr lang="en-US" dirty="0" err="1">
                <a:solidFill>
                  <a:srgbClr val="0070C0"/>
                </a:solidFill>
                <a:latin typeface="Chalkboard" panose="03050602040202020205" pitchFamily="66" charset="77"/>
              </a:rPr>
              <a:t>Boscolo</a:t>
            </a:r>
            <a:r>
              <a:rPr lang="en-US" dirty="0">
                <a:solidFill>
                  <a:srgbClr val="0070C0"/>
                </a:solidFill>
                <a:latin typeface="Chalkboard" panose="03050602040202020205" pitchFamily="66" charset="77"/>
              </a:rPr>
              <a:t>, </a:t>
            </a:r>
            <a:r>
              <a:rPr lang="en-US" dirty="0" err="1">
                <a:solidFill>
                  <a:srgbClr val="0070C0"/>
                </a:solidFill>
                <a:latin typeface="Chalkboard" panose="03050602040202020205" pitchFamily="66" charset="77"/>
              </a:rPr>
              <a:t>Scifoni</a:t>
            </a:r>
            <a:r>
              <a:rPr lang="en-US" dirty="0">
                <a:solidFill>
                  <a:srgbClr val="0070C0"/>
                </a:solidFill>
                <a:latin typeface="Chalkboard" panose="03050602040202020205" pitchFamily="66" charset="77"/>
              </a:rPr>
              <a:t> et al 2018-2024</a:t>
            </a:r>
          </a:p>
          <a:p>
            <a:pPr>
              <a:buClr>
                <a:srgbClr val="4372C4"/>
              </a:buClr>
            </a:pPr>
            <a:r>
              <a:rPr lang="en-US" dirty="0">
                <a:solidFill>
                  <a:srgbClr val="0070C0"/>
                </a:solidFill>
                <a:latin typeface="Chalkboard" panose="03050602040202020205" pitchFamily="66" charset="77"/>
              </a:rPr>
              <a:t>Castelli, </a:t>
            </a:r>
            <a:r>
              <a:rPr lang="en-US" dirty="0" err="1">
                <a:solidFill>
                  <a:srgbClr val="0070C0"/>
                </a:solidFill>
                <a:latin typeface="Chalkboard" panose="03050602040202020205" pitchFamily="66" charset="77"/>
              </a:rPr>
              <a:t>Petrolli</a:t>
            </a:r>
            <a:r>
              <a:rPr lang="en-US" dirty="0">
                <a:solidFill>
                  <a:srgbClr val="0070C0"/>
                </a:solidFill>
                <a:latin typeface="Chalkboard" panose="03050602040202020205" pitchFamily="66" charset="77"/>
              </a:rPr>
              <a:t>, </a:t>
            </a:r>
            <a:r>
              <a:rPr lang="en-US" dirty="0" err="1">
                <a:solidFill>
                  <a:srgbClr val="0070C0"/>
                </a:solidFill>
                <a:latin typeface="Chalkboard" panose="03050602040202020205" pitchFamily="66" charset="77"/>
              </a:rPr>
              <a:t>Micheloni</a:t>
            </a:r>
            <a:r>
              <a:rPr lang="en-US" dirty="0">
                <a:solidFill>
                  <a:srgbClr val="0070C0"/>
                </a:solidFill>
                <a:latin typeface="Chalkboard" panose="03050602040202020205" pitchFamily="66" charset="77"/>
              </a:rPr>
              <a:t> 2020-2024</a:t>
            </a:r>
          </a:p>
        </p:txBody>
      </p:sp>
      <p:pic>
        <p:nvPicPr>
          <p:cNvPr id="44" name="Picture 43" descr="Chart, radar chart&#10;&#10;Description automatically generated">
            <a:extLst>
              <a:ext uri="{FF2B5EF4-FFF2-40B4-BE49-F238E27FC236}">
                <a16:creationId xmlns:a16="http://schemas.microsoft.com/office/drawing/2014/main" id="{487E2967-57C8-94BB-1CE7-80F9A9FB11D8}"/>
              </a:ext>
            </a:extLst>
          </p:cNvPr>
          <p:cNvPicPr>
            <a:picLocks noChangeAspect="1"/>
          </p:cNvPicPr>
          <p:nvPr/>
        </p:nvPicPr>
        <p:blipFill>
          <a:blip r:embed="rId7"/>
          <a:srcRect l="86015"/>
          <a:stretch/>
        </p:blipFill>
        <p:spPr>
          <a:xfrm>
            <a:off x="818525" y="3290125"/>
            <a:ext cx="860771" cy="2870994"/>
          </a:xfrm>
          <a:prstGeom prst="rect">
            <a:avLst/>
          </a:prstGeom>
        </p:spPr>
      </p:pic>
    </p:spTree>
    <p:extLst>
      <p:ext uri="{BB962C8B-B14F-4D97-AF65-F5344CB8AC3E}">
        <p14:creationId xmlns:p14="http://schemas.microsoft.com/office/powerpoint/2010/main" val="2671610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A diagram of a bone structure&#10;&#10;Description automatically generated with medium confidence">
            <a:extLst>
              <a:ext uri="{FF2B5EF4-FFF2-40B4-BE49-F238E27FC236}">
                <a16:creationId xmlns:a16="http://schemas.microsoft.com/office/drawing/2014/main" id="{27A9B7B3-31E6-4D03-AE2D-3D02F70034D9}"/>
              </a:ext>
            </a:extLst>
          </p:cNvPr>
          <p:cNvPicPr>
            <a:picLocks noChangeAspect="1"/>
          </p:cNvPicPr>
          <p:nvPr/>
        </p:nvPicPr>
        <p:blipFill>
          <a:blip r:embed="rId2"/>
          <a:stretch>
            <a:fillRect/>
          </a:stretch>
        </p:blipFill>
        <p:spPr>
          <a:xfrm>
            <a:off x="9377860" y="1450546"/>
            <a:ext cx="2855860" cy="1258514"/>
          </a:xfrm>
          <a:prstGeom prst="rect">
            <a:avLst/>
          </a:prstGeom>
        </p:spPr>
      </p:pic>
      <p:grpSp>
        <p:nvGrpSpPr>
          <p:cNvPr id="13" name="Group 12">
            <a:extLst>
              <a:ext uri="{FF2B5EF4-FFF2-40B4-BE49-F238E27FC236}">
                <a16:creationId xmlns:a16="http://schemas.microsoft.com/office/drawing/2014/main" id="{495206CD-486C-8D77-14CA-9EAB5F4E5391}"/>
              </a:ext>
            </a:extLst>
          </p:cNvPr>
          <p:cNvGrpSpPr/>
          <p:nvPr/>
        </p:nvGrpSpPr>
        <p:grpSpPr>
          <a:xfrm>
            <a:off x="9015445" y="853029"/>
            <a:ext cx="3511350" cy="2192487"/>
            <a:chOff x="8003576" y="-1196160"/>
            <a:chExt cx="3511350" cy="2192487"/>
          </a:xfrm>
        </p:grpSpPr>
        <p:pic>
          <p:nvPicPr>
            <p:cNvPr id="10" name="Picture 9">
              <a:extLst>
                <a:ext uri="{FF2B5EF4-FFF2-40B4-BE49-F238E27FC236}">
                  <a16:creationId xmlns:a16="http://schemas.microsoft.com/office/drawing/2014/main" id="{ACD0E7B6-30FF-3AFF-BB3C-331807C5D5EA}"/>
                </a:ext>
              </a:extLst>
            </p:cNvPr>
            <p:cNvPicPr>
              <a:picLocks noChangeAspect="1"/>
            </p:cNvPicPr>
            <p:nvPr/>
          </p:nvPicPr>
          <p:blipFill>
            <a:blip r:embed="rId3">
              <a:clrChange>
                <a:clrFrom>
                  <a:srgbClr val="FFFFFF"/>
                </a:clrFrom>
                <a:clrTo>
                  <a:srgbClr val="FFFFFF">
                    <a:alpha val="0"/>
                  </a:srgbClr>
                </a:clrTo>
              </a:clrChange>
            </a:blip>
            <a:srcRect l="-547" r="-1" b="14532"/>
            <a:stretch>
              <a:fillRect/>
            </a:stretch>
          </p:blipFill>
          <p:spPr>
            <a:xfrm rot="7905981">
              <a:off x="9163699" y="-825607"/>
              <a:ext cx="1829994" cy="1088887"/>
            </a:xfrm>
            <a:prstGeom prst="rect">
              <a:avLst/>
            </a:prstGeom>
          </p:spPr>
        </p:pic>
        <p:sp>
          <p:nvSpPr>
            <p:cNvPr id="12" name="Oval 11">
              <a:extLst>
                <a:ext uri="{FF2B5EF4-FFF2-40B4-BE49-F238E27FC236}">
                  <a16:creationId xmlns:a16="http://schemas.microsoft.com/office/drawing/2014/main" id="{04E883C3-68DE-8D45-9B84-8C427CFCA868}"/>
                </a:ext>
              </a:extLst>
            </p:cNvPr>
            <p:cNvSpPr/>
            <p:nvPr/>
          </p:nvSpPr>
          <p:spPr>
            <a:xfrm>
              <a:off x="8003576" y="-680019"/>
              <a:ext cx="3511350" cy="1676346"/>
            </a:xfrm>
            <a:prstGeom prst="ellipse">
              <a:avLst/>
            </a:prstGeom>
            <a:solidFill>
              <a:srgbClr val="FF0000">
                <a:alpha val="72832"/>
              </a:srgbClr>
            </a:solidFill>
            <a:ln>
              <a:noFill/>
            </a:ln>
            <a:effectLst>
              <a:softEdge rad="497308"/>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38" name="image4.png">
            <a:extLst>
              <a:ext uri="{FF2B5EF4-FFF2-40B4-BE49-F238E27FC236}">
                <a16:creationId xmlns:a16="http://schemas.microsoft.com/office/drawing/2014/main" id="{5F70E69A-04BE-5616-C139-5FEEFF311880}"/>
              </a:ext>
            </a:extLst>
          </p:cNvPr>
          <p:cNvPicPr/>
          <p:nvPr/>
        </p:nvPicPr>
        <p:blipFill>
          <a:blip r:embed="rId4"/>
          <a:srcRect l="2957" r="1895" b="38081"/>
          <a:stretch/>
        </p:blipFill>
        <p:spPr>
          <a:xfrm rot="10800000" flipH="1">
            <a:off x="234116" y="1982014"/>
            <a:ext cx="3028417" cy="589334"/>
          </a:xfrm>
          <a:prstGeom prst="rect">
            <a:avLst/>
          </a:prstGeom>
          <a:ln/>
        </p:spPr>
      </p:pic>
      <p:sp>
        <p:nvSpPr>
          <p:cNvPr id="2" name="TextBox 1">
            <a:extLst>
              <a:ext uri="{FF2B5EF4-FFF2-40B4-BE49-F238E27FC236}">
                <a16:creationId xmlns:a16="http://schemas.microsoft.com/office/drawing/2014/main" id="{1227AECF-20FD-D29D-31CA-82F1E8A798EF}"/>
              </a:ext>
            </a:extLst>
          </p:cNvPr>
          <p:cNvSpPr txBox="1"/>
          <p:nvPr/>
        </p:nvSpPr>
        <p:spPr>
          <a:xfrm>
            <a:off x="0" y="-215129"/>
            <a:ext cx="5501390" cy="673582"/>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UHDR, FLASH and minibeams</a:t>
            </a:r>
          </a:p>
        </p:txBody>
      </p:sp>
      <p:sp>
        <p:nvSpPr>
          <p:cNvPr id="35" name="TextBox 34">
            <a:extLst>
              <a:ext uri="{FF2B5EF4-FFF2-40B4-BE49-F238E27FC236}">
                <a16:creationId xmlns:a16="http://schemas.microsoft.com/office/drawing/2014/main" id="{80868F93-E9DC-A319-0F0D-8AD8EC67CE84}"/>
              </a:ext>
            </a:extLst>
          </p:cNvPr>
          <p:cNvSpPr txBox="1"/>
          <p:nvPr/>
        </p:nvSpPr>
        <p:spPr>
          <a:xfrm>
            <a:off x="232883" y="975488"/>
            <a:ext cx="8992558" cy="646331"/>
          </a:xfrm>
          <a:prstGeom prst="rect">
            <a:avLst/>
          </a:prstGeom>
          <a:noFill/>
        </p:spPr>
        <p:txBody>
          <a:bodyPr wrap="square" rtlCol="0">
            <a:spAutoFit/>
          </a:bodyPr>
          <a:lstStyle/>
          <a:p>
            <a:r>
              <a:rPr lang="en-IT" b="1" dirty="0">
                <a:solidFill>
                  <a:srgbClr val="0070C0"/>
                </a:solidFill>
                <a:latin typeface="Chalkboard" panose="03050602040202020205" pitchFamily="66" charset="77"/>
              </a:rPr>
              <a:t>Ultra-high dose rate pulsed irradiation </a:t>
            </a:r>
            <a:r>
              <a:rPr lang="en-IT" dirty="0">
                <a:latin typeface="Chalkboard" panose="03050602040202020205" pitchFamily="66" charset="77"/>
              </a:rPr>
              <a:t>and/or </a:t>
            </a:r>
            <a:r>
              <a:rPr lang="en-GB" b="1" dirty="0">
                <a:solidFill>
                  <a:srgbClr val="0070C0"/>
                </a:solidFill>
                <a:latin typeface="Chalkboard" panose="03050602040202020205" pitchFamily="66" charset="77"/>
              </a:rPr>
              <a:t>s</a:t>
            </a:r>
            <a:r>
              <a:rPr lang="en-IT" b="1" dirty="0">
                <a:solidFill>
                  <a:srgbClr val="0070C0"/>
                </a:solidFill>
                <a:latin typeface="Chalkboard" panose="03050602040202020205" pitchFamily="66" charset="77"/>
              </a:rPr>
              <a:t>patial comb shaping </a:t>
            </a:r>
            <a:r>
              <a:rPr lang="en-IT" dirty="0">
                <a:latin typeface="Chalkboard" panose="03050602040202020205" pitchFamily="66" charset="77"/>
              </a:rPr>
              <a:t>of the beam  </a:t>
            </a:r>
          </a:p>
          <a:p>
            <a:r>
              <a:rPr lang="en-IT" dirty="0">
                <a:solidFill>
                  <a:schemeClr val="tx1">
                    <a:lumMod val="95000"/>
                    <a:lumOff val="5000"/>
                  </a:schemeClr>
                </a:solidFill>
                <a:latin typeface="Chalkboard" panose="03050602040202020205" pitchFamily="66" charset="77"/>
              </a:rPr>
              <a:t>produce a </a:t>
            </a:r>
            <a:r>
              <a:rPr lang="en-IT" b="1" dirty="0">
                <a:solidFill>
                  <a:schemeClr val="tx1">
                    <a:lumMod val="95000"/>
                    <a:lumOff val="5000"/>
                  </a:schemeClr>
                </a:solidFill>
                <a:latin typeface="Chalkboard" panose="03050602040202020205" pitchFamily="66" charset="77"/>
              </a:rPr>
              <a:t>selective sparing of normal tissues! (“</a:t>
            </a:r>
            <a:r>
              <a:rPr lang="en-IT" b="1" dirty="0">
                <a:solidFill>
                  <a:srgbClr val="0070C0"/>
                </a:solidFill>
                <a:latin typeface="Chalkboard" panose="03050602040202020205" pitchFamily="66" charset="77"/>
              </a:rPr>
              <a:t>FLASH</a:t>
            </a:r>
            <a:r>
              <a:rPr lang="en-IT" b="1" dirty="0">
                <a:solidFill>
                  <a:schemeClr val="tx1">
                    <a:lumMod val="95000"/>
                    <a:lumOff val="5000"/>
                  </a:schemeClr>
                </a:solidFill>
                <a:latin typeface="Chalkboard" panose="03050602040202020205" pitchFamily="66" charset="77"/>
              </a:rPr>
              <a:t>” and “</a:t>
            </a:r>
            <a:r>
              <a:rPr lang="en-IT" b="1" dirty="0">
                <a:solidFill>
                  <a:srgbClr val="0070C0"/>
                </a:solidFill>
                <a:latin typeface="Chalkboard" panose="03050602040202020205" pitchFamily="66" charset="77"/>
              </a:rPr>
              <a:t>minibeam</a:t>
            </a:r>
            <a:r>
              <a:rPr lang="en-IT" b="1" dirty="0">
                <a:solidFill>
                  <a:schemeClr val="tx1">
                    <a:lumMod val="95000"/>
                    <a:lumOff val="5000"/>
                  </a:schemeClr>
                </a:solidFill>
                <a:latin typeface="Chalkboard" panose="03050602040202020205" pitchFamily="66" charset="77"/>
              </a:rPr>
              <a:t>” effect )</a:t>
            </a:r>
          </a:p>
        </p:txBody>
      </p:sp>
      <p:grpSp>
        <p:nvGrpSpPr>
          <p:cNvPr id="57" name="Group 56">
            <a:extLst>
              <a:ext uri="{FF2B5EF4-FFF2-40B4-BE49-F238E27FC236}">
                <a16:creationId xmlns:a16="http://schemas.microsoft.com/office/drawing/2014/main" id="{9743D027-72C7-504C-EA96-5B04BAF09050}"/>
              </a:ext>
            </a:extLst>
          </p:cNvPr>
          <p:cNvGrpSpPr/>
          <p:nvPr/>
        </p:nvGrpSpPr>
        <p:grpSpPr>
          <a:xfrm>
            <a:off x="411761" y="2625965"/>
            <a:ext cx="2861408" cy="1489539"/>
            <a:chOff x="6766119" y="4765783"/>
            <a:chExt cx="2861408" cy="1489539"/>
          </a:xfrm>
        </p:grpSpPr>
        <p:grpSp>
          <p:nvGrpSpPr>
            <p:cNvPr id="54" name="Group 53">
              <a:extLst>
                <a:ext uri="{FF2B5EF4-FFF2-40B4-BE49-F238E27FC236}">
                  <a16:creationId xmlns:a16="http://schemas.microsoft.com/office/drawing/2014/main" id="{DB6B5741-539C-35B1-57D0-9A8DD4D64467}"/>
                </a:ext>
              </a:extLst>
            </p:cNvPr>
            <p:cNvGrpSpPr/>
            <p:nvPr/>
          </p:nvGrpSpPr>
          <p:grpSpPr>
            <a:xfrm>
              <a:off x="6766119" y="4857703"/>
              <a:ext cx="2861408" cy="1397619"/>
              <a:chOff x="6766119" y="4857703"/>
              <a:chExt cx="2861408" cy="1397619"/>
            </a:xfrm>
          </p:grpSpPr>
          <p:pic>
            <p:nvPicPr>
              <p:cNvPr id="11" name="Picture 10">
                <a:extLst>
                  <a:ext uri="{FF2B5EF4-FFF2-40B4-BE49-F238E27FC236}">
                    <a16:creationId xmlns:a16="http://schemas.microsoft.com/office/drawing/2014/main" id="{9D932AFB-9C87-7E17-2CB6-6C582A555FEE}"/>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3945" t="30960" r="33817"/>
              <a:stretch/>
            </p:blipFill>
            <p:spPr>
              <a:xfrm>
                <a:off x="6766119" y="4857703"/>
                <a:ext cx="2861408" cy="1397619"/>
              </a:xfrm>
              <a:prstGeom prst="rect">
                <a:avLst/>
              </a:prstGeom>
            </p:spPr>
          </p:pic>
          <p:sp>
            <p:nvSpPr>
              <p:cNvPr id="52" name="Rectangle 51">
                <a:extLst>
                  <a:ext uri="{FF2B5EF4-FFF2-40B4-BE49-F238E27FC236}">
                    <a16:creationId xmlns:a16="http://schemas.microsoft.com/office/drawing/2014/main" id="{01606D53-6DD1-3627-067F-F80F45CE8713}"/>
                  </a:ext>
                </a:extLst>
              </p:cNvPr>
              <p:cNvSpPr/>
              <p:nvPr/>
            </p:nvSpPr>
            <p:spPr>
              <a:xfrm>
                <a:off x="8788018" y="5984206"/>
                <a:ext cx="666720" cy="84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3" name="Rectangle 52">
                <a:extLst>
                  <a:ext uri="{FF2B5EF4-FFF2-40B4-BE49-F238E27FC236}">
                    <a16:creationId xmlns:a16="http://schemas.microsoft.com/office/drawing/2014/main" id="{82066E05-BA1A-308D-0FF5-43039CF97EC8}"/>
                  </a:ext>
                </a:extLst>
              </p:cNvPr>
              <p:cNvSpPr/>
              <p:nvPr/>
            </p:nvSpPr>
            <p:spPr>
              <a:xfrm>
                <a:off x="9211046" y="6007783"/>
                <a:ext cx="416481" cy="108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55" name="Rectangle 54">
              <a:extLst>
                <a:ext uri="{FF2B5EF4-FFF2-40B4-BE49-F238E27FC236}">
                  <a16:creationId xmlns:a16="http://schemas.microsoft.com/office/drawing/2014/main" id="{DC99C98B-2F6B-DC66-1A09-BD874D1ECDAB}"/>
                </a:ext>
              </a:extLst>
            </p:cNvPr>
            <p:cNvSpPr/>
            <p:nvPr/>
          </p:nvSpPr>
          <p:spPr>
            <a:xfrm>
              <a:off x="9061250" y="4857703"/>
              <a:ext cx="393488" cy="192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6" name="Rectangle 55">
              <a:extLst>
                <a:ext uri="{FF2B5EF4-FFF2-40B4-BE49-F238E27FC236}">
                  <a16:creationId xmlns:a16="http://schemas.microsoft.com/office/drawing/2014/main" id="{561CC587-F0F3-D27A-9D7F-E533CAB8B789}"/>
                </a:ext>
              </a:extLst>
            </p:cNvPr>
            <p:cNvSpPr/>
            <p:nvPr/>
          </p:nvSpPr>
          <p:spPr>
            <a:xfrm flipV="1">
              <a:off x="8828316" y="4765783"/>
              <a:ext cx="294584"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41" name="Picture 40" descr="A yellow and red explosion&#10;&#10;Description automatically generated">
            <a:extLst>
              <a:ext uri="{FF2B5EF4-FFF2-40B4-BE49-F238E27FC236}">
                <a16:creationId xmlns:a16="http://schemas.microsoft.com/office/drawing/2014/main" id="{6D5D232D-BF2C-9C65-416C-0909E268AC1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42041" y="1439706"/>
            <a:ext cx="488862" cy="504688"/>
          </a:xfrm>
          <a:prstGeom prst="rect">
            <a:avLst/>
          </a:prstGeom>
        </p:spPr>
      </p:pic>
      <p:pic>
        <p:nvPicPr>
          <p:cNvPr id="50" name="Picture 49" descr="A yellow and red explosion&#10;&#10;Description automatically generated">
            <a:extLst>
              <a:ext uri="{FF2B5EF4-FFF2-40B4-BE49-F238E27FC236}">
                <a16:creationId xmlns:a16="http://schemas.microsoft.com/office/drawing/2014/main" id="{B6A34373-BCAF-A33F-CA91-D11062150F8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94461" y="1597060"/>
            <a:ext cx="488862" cy="504688"/>
          </a:xfrm>
          <a:prstGeom prst="rect">
            <a:avLst/>
          </a:prstGeom>
        </p:spPr>
      </p:pic>
      <p:pic>
        <p:nvPicPr>
          <p:cNvPr id="51" name="Picture 50" descr="A yellow and red explosion&#10;&#10;Description automatically generated">
            <a:extLst>
              <a:ext uri="{FF2B5EF4-FFF2-40B4-BE49-F238E27FC236}">
                <a16:creationId xmlns:a16="http://schemas.microsoft.com/office/drawing/2014/main" id="{757B3E02-495D-CC0D-184E-8DB9B3F4560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32366" y="1833331"/>
            <a:ext cx="488862" cy="504688"/>
          </a:xfrm>
          <a:prstGeom prst="rect">
            <a:avLst/>
          </a:prstGeom>
        </p:spPr>
      </p:pic>
      <p:pic>
        <p:nvPicPr>
          <p:cNvPr id="58" name="Picture 57" descr="A yellow and red explosion&#10;&#10;Description automatically generated">
            <a:extLst>
              <a:ext uri="{FF2B5EF4-FFF2-40B4-BE49-F238E27FC236}">
                <a16:creationId xmlns:a16="http://schemas.microsoft.com/office/drawing/2014/main" id="{CD765FFC-91D9-1934-2E94-0919FC3FF43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0055" y="2212693"/>
            <a:ext cx="488862" cy="504688"/>
          </a:xfrm>
          <a:prstGeom prst="rect">
            <a:avLst/>
          </a:prstGeom>
        </p:spPr>
      </p:pic>
      <p:pic>
        <p:nvPicPr>
          <p:cNvPr id="60" name="Picture 59" descr="A yellow and red explosion&#10;&#10;Description automatically generated">
            <a:extLst>
              <a:ext uri="{FF2B5EF4-FFF2-40B4-BE49-F238E27FC236}">
                <a16:creationId xmlns:a16="http://schemas.microsoft.com/office/drawing/2014/main" id="{4BF8D96B-A0F6-7ED1-360D-A8A997FB755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28448" y="1715196"/>
            <a:ext cx="488862" cy="504688"/>
          </a:xfrm>
          <a:prstGeom prst="rect">
            <a:avLst/>
          </a:prstGeom>
        </p:spPr>
      </p:pic>
      <p:pic>
        <p:nvPicPr>
          <p:cNvPr id="63" name="Picture 62" descr="A yellow and red explosion&#10;&#10;Description automatically generated">
            <a:extLst>
              <a:ext uri="{FF2B5EF4-FFF2-40B4-BE49-F238E27FC236}">
                <a16:creationId xmlns:a16="http://schemas.microsoft.com/office/drawing/2014/main" id="{4D7D4E43-D604-3324-AAFF-CA1302BC31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083427" y="2003880"/>
            <a:ext cx="488862" cy="504688"/>
          </a:xfrm>
          <a:prstGeom prst="rect">
            <a:avLst/>
          </a:prstGeom>
        </p:spPr>
      </p:pic>
      <p:pic>
        <p:nvPicPr>
          <p:cNvPr id="64" name="Picture 63" descr="A yellow and red explosion&#10;&#10;Description automatically generated">
            <a:extLst>
              <a:ext uri="{FF2B5EF4-FFF2-40B4-BE49-F238E27FC236}">
                <a16:creationId xmlns:a16="http://schemas.microsoft.com/office/drawing/2014/main" id="{7C140B03-ACF3-D1A8-6D7E-6B80EFF945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608305" y="2045382"/>
            <a:ext cx="488862" cy="504688"/>
          </a:xfrm>
          <a:prstGeom prst="rect">
            <a:avLst/>
          </a:prstGeom>
        </p:spPr>
      </p:pic>
      <p:pic>
        <p:nvPicPr>
          <p:cNvPr id="65" name="Picture 64" descr="A yellow and red explosion&#10;&#10;Description automatically generated">
            <a:extLst>
              <a:ext uri="{FF2B5EF4-FFF2-40B4-BE49-F238E27FC236}">
                <a16:creationId xmlns:a16="http://schemas.microsoft.com/office/drawing/2014/main" id="{CD142841-CCF5-4734-F66A-45E2B9E4DA7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5319" y="2308457"/>
            <a:ext cx="488862" cy="504688"/>
          </a:xfrm>
          <a:prstGeom prst="rect">
            <a:avLst/>
          </a:prstGeom>
        </p:spPr>
      </p:pic>
      <p:pic>
        <p:nvPicPr>
          <p:cNvPr id="67" name="Picture 66" descr="A yellow and red explosion&#10;&#10;Description automatically generated">
            <a:extLst>
              <a:ext uri="{FF2B5EF4-FFF2-40B4-BE49-F238E27FC236}">
                <a16:creationId xmlns:a16="http://schemas.microsoft.com/office/drawing/2014/main" id="{88640063-1113-238D-4186-CE391A29CC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83081" y="1978407"/>
            <a:ext cx="488862" cy="504688"/>
          </a:xfrm>
          <a:prstGeom prst="rect">
            <a:avLst/>
          </a:prstGeom>
        </p:spPr>
      </p:pic>
      <p:pic>
        <p:nvPicPr>
          <p:cNvPr id="69" name="Picture 68" descr="A yellow and red explosion&#10;&#10;Description automatically generated">
            <a:extLst>
              <a:ext uri="{FF2B5EF4-FFF2-40B4-BE49-F238E27FC236}">
                <a16:creationId xmlns:a16="http://schemas.microsoft.com/office/drawing/2014/main" id="{545B5766-0596-3865-7ACE-73B97E70A56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48836" y="1670591"/>
            <a:ext cx="488862" cy="504688"/>
          </a:xfrm>
          <a:prstGeom prst="rect">
            <a:avLst/>
          </a:prstGeom>
        </p:spPr>
      </p:pic>
      <p:pic>
        <p:nvPicPr>
          <p:cNvPr id="70" name="Picture 69" descr="A yellow and red explosion&#10;&#10;Description automatically generated">
            <a:extLst>
              <a:ext uri="{FF2B5EF4-FFF2-40B4-BE49-F238E27FC236}">
                <a16:creationId xmlns:a16="http://schemas.microsoft.com/office/drawing/2014/main" id="{5EB0E674-0281-2052-BEBF-F1EDAF69F8B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833861" y="1934950"/>
            <a:ext cx="488862" cy="504688"/>
          </a:xfrm>
          <a:prstGeom prst="rect">
            <a:avLst/>
          </a:prstGeom>
        </p:spPr>
      </p:pic>
      <p:pic>
        <p:nvPicPr>
          <p:cNvPr id="71" name="Picture 70" descr="A yellow and red explosion&#10;&#10;Description automatically generated">
            <a:extLst>
              <a:ext uri="{FF2B5EF4-FFF2-40B4-BE49-F238E27FC236}">
                <a16:creationId xmlns:a16="http://schemas.microsoft.com/office/drawing/2014/main" id="{A916CD59-D4F5-5D0A-C262-5BF8E36537D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4012" y="2014375"/>
            <a:ext cx="488862" cy="504688"/>
          </a:xfrm>
          <a:prstGeom prst="rect">
            <a:avLst/>
          </a:prstGeom>
        </p:spPr>
      </p:pic>
      <p:pic>
        <p:nvPicPr>
          <p:cNvPr id="3" name="Picture 2">
            <a:extLst>
              <a:ext uri="{FF2B5EF4-FFF2-40B4-BE49-F238E27FC236}">
                <a16:creationId xmlns:a16="http://schemas.microsoft.com/office/drawing/2014/main" id="{7B19031C-EA3B-378A-EB2E-63FBEC497577}"/>
              </a:ext>
            </a:extLst>
          </p:cNvPr>
          <p:cNvPicPr>
            <a:picLocks noChangeAspect="1"/>
          </p:cNvPicPr>
          <p:nvPr/>
        </p:nvPicPr>
        <p:blipFill>
          <a:blip r:embed="rId7"/>
          <a:stretch>
            <a:fillRect/>
          </a:stretch>
        </p:blipFill>
        <p:spPr>
          <a:xfrm rot="20726515">
            <a:off x="10770234" y="755042"/>
            <a:ext cx="1629473" cy="1219391"/>
          </a:xfrm>
          <a:prstGeom prst="rect">
            <a:avLst/>
          </a:prstGeom>
        </p:spPr>
      </p:pic>
      <p:sp>
        <p:nvSpPr>
          <p:cNvPr id="6" name="Rounded Rectangle 5">
            <a:extLst>
              <a:ext uri="{FF2B5EF4-FFF2-40B4-BE49-F238E27FC236}">
                <a16:creationId xmlns:a16="http://schemas.microsoft.com/office/drawing/2014/main" id="{05F8F216-397A-F720-60AB-5F03ECF866E5}"/>
              </a:ext>
            </a:extLst>
          </p:cNvPr>
          <p:cNvSpPr/>
          <p:nvPr/>
        </p:nvSpPr>
        <p:spPr>
          <a:xfrm>
            <a:off x="4391371" y="1657893"/>
            <a:ext cx="4876846" cy="3527696"/>
          </a:xfrm>
          <a:prstGeom prst="roundRect">
            <a:avLst>
              <a:gd name="adj" fmla="val 9464"/>
            </a:avLst>
          </a:prstGeom>
          <a:solidFill>
            <a:schemeClr val="accent4">
              <a:lumMod val="20000"/>
              <a:lumOff val="80000"/>
            </a:schemeClr>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a:p>
        </p:txBody>
      </p:sp>
      <p:sp>
        <p:nvSpPr>
          <p:cNvPr id="73" name="TextBox 72">
            <a:extLst>
              <a:ext uri="{FF2B5EF4-FFF2-40B4-BE49-F238E27FC236}">
                <a16:creationId xmlns:a16="http://schemas.microsoft.com/office/drawing/2014/main" id="{5BD5F10F-D575-730B-42E0-4A1C2FD2AD9D}"/>
              </a:ext>
            </a:extLst>
          </p:cNvPr>
          <p:cNvSpPr txBox="1"/>
          <p:nvPr/>
        </p:nvSpPr>
        <p:spPr>
          <a:xfrm>
            <a:off x="4934275" y="2375046"/>
            <a:ext cx="893054" cy="523220"/>
          </a:xfrm>
          <a:prstGeom prst="rect">
            <a:avLst/>
          </a:prstGeom>
          <a:noFill/>
        </p:spPr>
        <p:txBody>
          <a:bodyPr wrap="square" rtlCol="0">
            <a:spAutoFit/>
          </a:bodyPr>
          <a:lstStyle/>
          <a:p>
            <a:r>
              <a:rPr lang="en-GB" sz="1400" dirty="0">
                <a:solidFill>
                  <a:srgbClr val="0070C0"/>
                </a:solidFill>
              </a:rPr>
              <a:t>t</a:t>
            </a:r>
            <a:r>
              <a:rPr lang="en-IT" sz="1400" dirty="0">
                <a:solidFill>
                  <a:srgbClr val="0070C0"/>
                </a:solidFill>
              </a:rPr>
              <a:t>umor control</a:t>
            </a:r>
          </a:p>
        </p:txBody>
      </p:sp>
      <p:sp>
        <p:nvSpPr>
          <p:cNvPr id="74" name="TextBox 73">
            <a:extLst>
              <a:ext uri="{FF2B5EF4-FFF2-40B4-BE49-F238E27FC236}">
                <a16:creationId xmlns:a16="http://schemas.microsoft.com/office/drawing/2014/main" id="{D33E8061-78EE-96BE-6CA7-ED30E07A796C}"/>
              </a:ext>
            </a:extLst>
          </p:cNvPr>
          <p:cNvSpPr txBox="1"/>
          <p:nvPr/>
        </p:nvSpPr>
        <p:spPr>
          <a:xfrm>
            <a:off x="5000097" y="1768998"/>
            <a:ext cx="1238840" cy="523220"/>
          </a:xfrm>
          <a:prstGeom prst="rect">
            <a:avLst/>
          </a:prstGeom>
          <a:noFill/>
        </p:spPr>
        <p:txBody>
          <a:bodyPr wrap="square" rtlCol="0">
            <a:spAutoFit/>
          </a:bodyPr>
          <a:lstStyle/>
          <a:p>
            <a:r>
              <a:rPr lang="en-GB" sz="1400" dirty="0">
                <a:solidFill>
                  <a:schemeClr val="accent6">
                    <a:lumMod val="75000"/>
                  </a:schemeClr>
                </a:solidFill>
              </a:rPr>
              <a:t>therapeutic window</a:t>
            </a:r>
            <a:endParaRPr lang="en-IT" sz="1400" dirty="0">
              <a:solidFill>
                <a:schemeClr val="accent6">
                  <a:lumMod val="75000"/>
                </a:schemeClr>
              </a:solidFill>
            </a:endParaRPr>
          </a:p>
        </p:txBody>
      </p:sp>
      <p:sp>
        <p:nvSpPr>
          <p:cNvPr id="75" name="Freeform 74">
            <a:extLst>
              <a:ext uri="{FF2B5EF4-FFF2-40B4-BE49-F238E27FC236}">
                <a16:creationId xmlns:a16="http://schemas.microsoft.com/office/drawing/2014/main" id="{C9815A15-8202-0874-9117-AD0FBC134D76}"/>
              </a:ext>
            </a:extLst>
          </p:cNvPr>
          <p:cNvSpPr/>
          <p:nvPr/>
        </p:nvSpPr>
        <p:spPr>
          <a:xfrm>
            <a:off x="5174260" y="1919764"/>
            <a:ext cx="2011239" cy="1931957"/>
          </a:xfrm>
          <a:custGeom>
            <a:avLst/>
            <a:gdLst>
              <a:gd name="connsiteX0" fmla="*/ 1889190 w 1889190"/>
              <a:gd name="connsiteY0" fmla="*/ 23920 h 1931957"/>
              <a:gd name="connsiteX1" fmla="*/ 1605726 w 1889190"/>
              <a:gd name="connsiteY1" fmla="*/ 33064 h 1931957"/>
              <a:gd name="connsiteX2" fmla="*/ 1148526 w 1889190"/>
              <a:gd name="connsiteY2" fmla="*/ 23920 h 1931957"/>
              <a:gd name="connsiteX3" fmla="*/ 929070 w 1889190"/>
              <a:gd name="connsiteY3" fmla="*/ 106216 h 1931957"/>
              <a:gd name="connsiteX4" fmla="*/ 764478 w 1889190"/>
              <a:gd name="connsiteY4" fmla="*/ 353104 h 1931957"/>
              <a:gd name="connsiteX5" fmla="*/ 645606 w 1889190"/>
              <a:gd name="connsiteY5" fmla="*/ 828592 h 1931957"/>
              <a:gd name="connsiteX6" fmla="*/ 490158 w 1889190"/>
              <a:gd name="connsiteY6" fmla="*/ 1358944 h 1931957"/>
              <a:gd name="connsiteX7" fmla="*/ 352998 w 1889190"/>
              <a:gd name="connsiteY7" fmla="*/ 1733848 h 1931957"/>
              <a:gd name="connsiteX8" fmla="*/ 5526 w 1889190"/>
              <a:gd name="connsiteY8" fmla="*/ 1907584 h 1931957"/>
              <a:gd name="connsiteX9" fmla="*/ 160974 w 1889190"/>
              <a:gd name="connsiteY9" fmla="*/ 1925872 h 1931957"/>
              <a:gd name="connsiteX10" fmla="*/ 444438 w 1889190"/>
              <a:gd name="connsiteY10" fmla="*/ 1861864 h 1931957"/>
              <a:gd name="connsiteX11" fmla="*/ 810198 w 1889190"/>
              <a:gd name="connsiteY11" fmla="*/ 1496104 h 1931957"/>
              <a:gd name="connsiteX12" fmla="*/ 1121094 w 1889190"/>
              <a:gd name="connsiteY12" fmla="*/ 782872 h 1931957"/>
              <a:gd name="connsiteX13" fmla="*/ 1331406 w 1889190"/>
              <a:gd name="connsiteY13" fmla="*/ 343960 h 1931957"/>
              <a:gd name="connsiteX14" fmla="*/ 1797750 w 1889190"/>
              <a:gd name="connsiteY14" fmla="*/ 33064 h 1931957"/>
              <a:gd name="connsiteX15" fmla="*/ 1825182 w 1889190"/>
              <a:gd name="connsiteY15" fmla="*/ 23920 h 193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9190" h="1931957">
                <a:moveTo>
                  <a:pt x="1889190" y="23920"/>
                </a:moveTo>
                <a:cubicBezTo>
                  <a:pt x="1809180" y="28492"/>
                  <a:pt x="1729170" y="33064"/>
                  <a:pt x="1605726" y="33064"/>
                </a:cubicBezTo>
                <a:cubicBezTo>
                  <a:pt x="1482282" y="33064"/>
                  <a:pt x="1261302" y="11728"/>
                  <a:pt x="1148526" y="23920"/>
                </a:cubicBezTo>
                <a:cubicBezTo>
                  <a:pt x="1035750" y="36112"/>
                  <a:pt x="993078" y="51352"/>
                  <a:pt x="929070" y="106216"/>
                </a:cubicBezTo>
                <a:cubicBezTo>
                  <a:pt x="865062" y="161080"/>
                  <a:pt x="811722" y="232708"/>
                  <a:pt x="764478" y="353104"/>
                </a:cubicBezTo>
                <a:cubicBezTo>
                  <a:pt x="717234" y="473500"/>
                  <a:pt x="691326" y="660952"/>
                  <a:pt x="645606" y="828592"/>
                </a:cubicBezTo>
                <a:cubicBezTo>
                  <a:pt x="599886" y="996232"/>
                  <a:pt x="538926" y="1208068"/>
                  <a:pt x="490158" y="1358944"/>
                </a:cubicBezTo>
                <a:cubicBezTo>
                  <a:pt x="441390" y="1509820"/>
                  <a:pt x="433770" y="1642408"/>
                  <a:pt x="352998" y="1733848"/>
                </a:cubicBezTo>
                <a:cubicBezTo>
                  <a:pt x="272226" y="1825288"/>
                  <a:pt x="37530" y="1875580"/>
                  <a:pt x="5526" y="1907584"/>
                </a:cubicBezTo>
                <a:cubicBezTo>
                  <a:pt x="-26478" y="1939588"/>
                  <a:pt x="87822" y="1933492"/>
                  <a:pt x="160974" y="1925872"/>
                </a:cubicBezTo>
                <a:cubicBezTo>
                  <a:pt x="234126" y="1918252"/>
                  <a:pt x="336234" y="1933492"/>
                  <a:pt x="444438" y="1861864"/>
                </a:cubicBezTo>
                <a:cubicBezTo>
                  <a:pt x="552642" y="1790236"/>
                  <a:pt x="697422" y="1675936"/>
                  <a:pt x="810198" y="1496104"/>
                </a:cubicBezTo>
                <a:cubicBezTo>
                  <a:pt x="922974" y="1316272"/>
                  <a:pt x="1034226" y="974896"/>
                  <a:pt x="1121094" y="782872"/>
                </a:cubicBezTo>
                <a:cubicBezTo>
                  <a:pt x="1207962" y="590848"/>
                  <a:pt x="1218630" y="468928"/>
                  <a:pt x="1331406" y="343960"/>
                </a:cubicBezTo>
                <a:cubicBezTo>
                  <a:pt x="1444182" y="218992"/>
                  <a:pt x="1797750" y="33064"/>
                  <a:pt x="1797750" y="33064"/>
                </a:cubicBezTo>
                <a:cubicBezTo>
                  <a:pt x="1880046" y="-20276"/>
                  <a:pt x="1852614" y="1822"/>
                  <a:pt x="1825182" y="23920"/>
                </a:cubicBezTo>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7" name="Freeform 76">
            <a:extLst>
              <a:ext uri="{FF2B5EF4-FFF2-40B4-BE49-F238E27FC236}">
                <a16:creationId xmlns:a16="http://schemas.microsoft.com/office/drawing/2014/main" id="{4E83FE7C-E181-C516-557F-99C346FE188B}"/>
              </a:ext>
            </a:extLst>
          </p:cNvPr>
          <p:cNvSpPr/>
          <p:nvPr/>
        </p:nvSpPr>
        <p:spPr>
          <a:xfrm>
            <a:off x="4914098" y="1917191"/>
            <a:ext cx="2965798" cy="1923797"/>
          </a:xfrm>
          <a:custGeom>
            <a:avLst/>
            <a:gdLst>
              <a:gd name="connsiteX0" fmla="*/ 0 w 3072384"/>
              <a:gd name="connsiteY0" fmla="*/ 1923626 h 1934985"/>
              <a:gd name="connsiteX1" fmla="*/ 438912 w 3072384"/>
              <a:gd name="connsiteY1" fmla="*/ 1932770 h 1934985"/>
              <a:gd name="connsiteX2" fmla="*/ 768096 w 3072384"/>
              <a:gd name="connsiteY2" fmla="*/ 1887050 h 1934985"/>
              <a:gd name="connsiteX3" fmla="*/ 1069848 w 3072384"/>
              <a:gd name="connsiteY3" fmla="*/ 1676738 h 1934985"/>
              <a:gd name="connsiteX4" fmla="*/ 1280160 w 3072384"/>
              <a:gd name="connsiteY4" fmla="*/ 1320122 h 1934985"/>
              <a:gd name="connsiteX5" fmla="*/ 1536192 w 3072384"/>
              <a:gd name="connsiteY5" fmla="*/ 753194 h 1934985"/>
              <a:gd name="connsiteX6" fmla="*/ 1737360 w 3072384"/>
              <a:gd name="connsiteY6" fmla="*/ 378290 h 1934985"/>
              <a:gd name="connsiteX7" fmla="*/ 1956816 w 3072384"/>
              <a:gd name="connsiteY7" fmla="*/ 158834 h 1934985"/>
              <a:gd name="connsiteX8" fmla="*/ 2203704 w 3072384"/>
              <a:gd name="connsiteY8" fmla="*/ 49106 h 1934985"/>
              <a:gd name="connsiteX9" fmla="*/ 2532888 w 3072384"/>
              <a:gd name="connsiteY9" fmla="*/ 3386 h 1934985"/>
              <a:gd name="connsiteX10" fmla="*/ 2807208 w 3072384"/>
              <a:gd name="connsiteY10" fmla="*/ 3386 h 1934985"/>
              <a:gd name="connsiteX11" fmla="*/ 3072384 w 3072384"/>
              <a:gd name="connsiteY11" fmla="*/ 3386 h 193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2384" h="1934985">
                <a:moveTo>
                  <a:pt x="0" y="1923626"/>
                </a:moveTo>
                <a:cubicBezTo>
                  <a:pt x="155448" y="1931246"/>
                  <a:pt x="310896" y="1938866"/>
                  <a:pt x="438912" y="1932770"/>
                </a:cubicBezTo>
                <a:cubicBezTo>
                  <a:pt x="566928" y="1926674"/>
                  <a:pt x="662940" y="1929722"/>
                  <a:pt x="768096" y="1887050"/>
                </a:cubicBezTo>
                <a:cubicBezTo>
                  <a:pt x="873252" y="1844378"/>
                  <a:pt x="984504" y="1771226"/>
                  <a:pt x="1069848" y="1676738"/>
                </a:cubicBezTo>
                <a:cubicBezTo>
                  <a:pt x="1155192" y="1582250"/>
                  <a:pt x="1202436" y="1474046"/>
                  <a:pt x="1280160" y="1320122"/>
                </a:cubicBezTo>
                <a:cubicBezTo>
                  <a:pt x="1357884" y="1166198"/>
                  <a:pt x="1459992" y="910166"/>
                  <a:pt x="1536192" y="753194"/>
                </a:cubicBezTo>
                <a:cubicBezTo>
                  <a:pt x="1612392" y="596222"/>
                  <a:pt x="1667256" y="477350"/>
                  <a:pt x="1737360" y="378290"/>
                </a:cubicBezTo>
                <a:cubicBezTo>
                  <a:pt x="1807464" y="279230"/>
                  <a:pt x="1879092" y="213698"/>
                  <a:pt x="1956816" y="158834"/>
                </a:cubicBezTo>
                <a:cubicBezTo>
                  <a:pt x="2034540" y="103970"/>
                  <a:pt x="2107692" y="75014"/>
                  <a:pt x="2203704" y="49106"/>
                </a:cubicBezTo>
                <a:cubicBezTo>
                  <a:pt x="2299716" y="23198"/>
                  <a:pt x="2432304" y="11006"/>
                  <a:pt x="2532888" y="3386"/>
                </a:cubicBezTo>
                <a:cubicBezTo>
                  <a:pt x="2633472" y="-4234"/>
                  <a:pt x="2807208" y="3386"/>
                  <a:pt x="2807208" y="3386"/>
                </a:cubicBezTo>
                <a:lnTo>
                  <a:pt x="3072384" y="3386"/>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79" name="Group 78">
            <a:extLst>
              <a:ext uri="{FF2B5EF4-FFF2-40B4-BE49-F238E27FC236}">
                <a16:creationId xmlns:a16="http://schemas.microsoft.com/office/drawing/2014/main" id="{E895C824-D220-EBFC-A26B-A5149F35C838}"/>
              </a:ext>
            </a:extLst>
          </p:cNvPr>
          <p:cNvGrpSpPr/>
          <p:nvPr/>
        </p:nvGrpSpPr>
        <p:grpSpPr>
          <a:xfrm>
            <a:off x="4896107" y="1731467"/>
            <a:ext cx="3355895" cy="2445401"/>
            <a:chOff x="191012" y="1130793"/>
            <a:chExt cx="3355895" cy="2445401"/>
          </a:xfrm>
        </p:grpSpPr>
        <p:cxnSp>
          <p:nvCxnSpPr>
            <p:cNvPr id="80" name="Straight Arrow Connector 79">
              <a:extLst>
                <a:ext uri="{FF2B5EF4-FFF2-40B4-BE49-F238E27FC236}">
                  <a16:creationId xmlns:a16="http://schemas.microsoft.com/office/drawing/2014/main" id="{BF1D48BA-8435-C68F-3D72-6BEACC1B90DE}"/>
                </a:ext>
              </a:extLst>
            </p:cNvPr>
            <p:cNvCxnSpPr>
              <a:cxnSpLocks/>
            </p:cNvCxnSpPr>
            <p:nvPr/>
          </p:nvCxnSpPr>
          <p:spPr>
            <a:xfrm flipV="1">
              <a:off x="197625" y="1130793"/>
              <a:ext cx="0" cy="21249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774F5423-C838-582C-53E6-8EDFAEEC9EA3}"/>
                </a:ext>
              </a:extLst>
            </p:cNvPr>
            <p:cNvCxnSpPr>
              <a:cxnSpLocks/>
            </p:cNvCxnSpPr>
            <p:nvPr/>
          </p:nvCxnSpPr>
          <p:spPr>
            <a:xfrm>
              <a:off x="191012" y="3255758"/>
              <a:ext cx="302160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AD75946E-C1C9-BA20-BC1C-F30BDE55260D}"/>
                </a:ext>
              </a:extLst>
            </p:cNvPr>
            <p:cNvSpPr txBox="1"/>
            <p:nvPr/>
          </p:nvSpPr>
          <p:spPr>
            <a:xfrm>
              <a:off x="1628240" y="3206862"/>
              <a:ext cx="1918667" cy="369332"/>
            </a:xfrm>
            <a:prstGeom prst="rect">
              <a:avLst/>
            </a:prstGeom>
            <a:noFill/>
          </p:spPr>
          <p:txBody>
            <a:bodyPr wrap="none" rtlCol="0">
              <a:spAutoFit/>
            </a:bodyPr>
            <a:lstStyle/>
            <a:p>
              <a:r>
                <a:rPr lang="en-IT" dirty="0">
                  <a:solidFill>
                    <a:schemeClr val="tx1">
                      <a:lumMod val="95000"/>
                      <a:lumOff val="5000"/>
                    </a:schemeClr>
                  </a:solidFill>
                </a:rPr>
                <a:t>Delivered dose (D)</a:t>
              </a:r>
            </a:p>
          </p:txBody>
        </p:sp>
      </p:grpSp>
      <p:sp>
        <p:nvSpPr>
          <p:cNvPr id="84" name="TextBox 83">
            <a:extLst>
              <a:ext uri="{FF2B5EF4-FFF2-40B4-BE49-F238E27FC236}">
                <a16:creationId xmlns:a16="http://schemas.microsoft.com/office/drawing/2014/main" id="{9CAFB866-6BC3-5E61-A118-B46930627EBA}"/>
              </a:ext>
            </a:extLst>
          </p:cNvPr>
          <p:cNvSpPr txBox="1"/>
          <p:nvPr/>
        </p:nvSpPr>
        <p:spPr>
          <a:xfrm>
            <a:off x="6745023" y="2024573"/>
            <a:ext cx="1302528" cy="523220"/>
          </a:xfrm>
          <a:prstGeom prst="rect">
            <a:avLst/>
          </a:prstGeom>
          <a:noFill/>
        </p:spPr>
        <p:txBody>
          <a:bodyPr wrap="square" rtlCol="0">
            <a:spAutoFit/>
          </a:bodyPr>
          <a:lstStyle/>
          <a:p>
            <a:r>
              <a:rPr lang="en-US" sz="1400" dirty="0">
                <a:solidFill>
                  <a:srgbClr val="FF0000"/>
                </a:solidFill>
              </a:rPr>
              <a:t>normal tissue complication</a:t>
            </a:r>
            <a:endParaRPr lang="en-IT" sz="1400" dirty="0">
              <a:solidFill>
                <a:srgbClr val="FF0000"/>
              </a:solidFill>
            </a:endParaRPr>
          </a:p>
        </p:txBody>
      </p:sp>
      <p:grpSp>
        <p:nvGrpSpPr>
          <p:cNvPr id="15" name="Group 14">
            <a:extLst>
              <a:ext uri="{FF2B5EF4-FFF2-40B4-BE49-F238E27FC236}">
                <a16:creationId xmlns:a16="http://schemas.microsoft.com/office/drawing/2014/main" id="{E9376B80-AE93-0A04-C619-FBF336E6B53A}"/>
              </a:ext>
            </a:extLst>
          </p:cNvPr>
          <p:cNvGrpSpPr/>
          <p:nvPr/>
        </p:nvGrpSpPr>
        <p:grpSpPr>
          <a:xfrm>
            <a:off x="4960889" y="1901345"/>
            <a:ext cx="2504502" cy="1933499"/>
            <a:chOff x="4891046" y="2012559"/>
            <a:chExt cx="2504502" cy="1933499"/>
          </a:xfrm>
        </p:grpSpPr>
        <p:sp>
          <p:nvSpPr>
            <p:cNvPr id="72" name="Freeform 71">
              <a:extLst>
                <a:ext uri="{FF2B5EF4-FFF2-40B4-BE49-F238E27FC236}">
                  <a16:creationId xmlns:a16="http://schemas.microsoft.com/office/drawing/2014/main" id="{2BA7F7F7-335B-A267-41B5-D643D64F2127}"/>
                </a:ext>
              </a:extLst>
            </p:cNvPr>
            <p:cNvSpPr/>
            <p:nvPr/>
          </p:nvSpPr>
          <p:spPr>
            <a:xfrm>
              <a:off x="5223019" y="2012559"/>
              <a:ext cx="1627653" cy="1904818"/>
            </a:xfrm>
            <a:custGeom>
              <a:avLst/>
              <a:gdLst>
                <a:gd name="connsiteX0" fmla="*/ 1563645 w 1627653"/>
                <a:gd name="connsiteY0" fmla="*/ 0 h 1904818"/>
                <a:gd name="connsiteX1" fmla="*/ 1280181 w 1627653"/>
                <a:gd name="connsiteY1" fmla="*/ 9144 h 1904818"/>
                <a:gd name="connsiteX2" fmla="*/ 1124733 w 1627653"/>
                <a:gd name="connsiteY2" fmla="*/ 36576 h 1904818"/>
                <a:gd name="connsiteX3" fmla="*/ 978429 w 1627653"/>
                <a:gd name="connsiteY3" fmla="*/ 100584 h 1904818"/>
                <a:gd name="connsiteX4" fmla="*/ 786405 w 1627653"/>
                <a:gd name="connsiteY4" fmla="*/ 420624 h 1904818"/>
                <a:gd name="connsiteX5" fmla="*/ 640101 w 1627653"/>
                <a:gd name="connsiteY5" fmla="*/ 832104 h 1904818"/>
                <a:gd name="connsiteX6" fmla="*/ 512085 w 1627653"/>
                <a:gd name="connsiteY6" fmla="*/ 1344168 h 1904818"/>
                <a:gd name="connsiteX7" fmla="*/ 356637 w 1627653"/>
                <a:gd name="connsiteY7" fmla="*/ 1719072 h 1904818"/>
                <a:gd name="connsiteX8" fmla="*/ 137181 w 1627653"/>
                <a:gd name="connsiteY8" fmla="*/ 1856232 h 1904818"/>
                <a:gd name="connsiteX9" fmla="*/ 21 w 1627653"/>
                <a:gd name="connsiteY9" fmla="*/ 1892808 h 1904818"/>
                <a:gd name="connsiteX10" fmla="*/ 146325 w 1627653"/>
                <a:gd name="connsiteY10" fmla="*/ 1901952 h 1904818"/>
                <a:gd name="connsiteX11" fmla="*/ 347493 w 1627653"/>
                <a:gd name="connsiteY11" fmla="*/ 1847088 h 1904818"/>
                <a:gd name="connsiteX12" fmla="*/ 594381 w 1627653"/>
                <a:gd name="connsiteY12" fmla="*/ 1627632 h 1904818"/>
                <a:gd name="connsiteX13" fmla="*/ 804693 w 1627653"/>
                <a:gd name="connsiteY13" fmla="*/ 1106424 h 1904818"/>
                <a:gd name="connsiteX14" fmla="*/ 1042437 w 1627653"/>
                <a:gd name="connsiteY14" fmla="*/ 484632 h 1904818"/>
                <a:gd name="connsiteX15" fmla="*/ 1216173 w 1627653"/>
                <a:gd name="connsiteY15" fmla="*/ 228600 h 1904818"/>
                <a:gd name="connsiteX16" fmla="*/ 1517925 w 1627653"/>
                <a:gd name="connsiteY16" fmla="*/ 27432 h 1904818"/>
                <a:gd name="connsiteX17" fmla="*/ 1627653 w 1627653"/>
                <a:gd name="connsiteY17" fmla="*/ 9144 h 19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7653" h="1904818">
                  <a:moveTo>
                    <a:pt x="1563645" y="0"/>
                  </a:moveTo>
                  <a:cubicBezTo>
                    <a:pt x="1458489" y="1524"/>
                    <a:pt x="1353333" y="3048"/>
                    <a:pt x="1280181" y="9144"/>
                  </a:cubicBezTo>
                  <a:cubicBezTo>
                    <a:pt x="1207029" y="15240"/>
                    <a:pt x="1175025" y="21336"/>
                    <a:pt x="1124733" y="36576"/>
                  </a:cubicBezTo>
                  <a:cubicBezTo>
                    <a:pt x="1074441" y="51816"/>
                    <a:pt x="1034817" y="36576"/>
                    <a:pt x="978429" y="100584"/>
                  </a:cubicBezTo>
                  <a:cubicBezTo>
                    <a:pt x="922041" y="164592"/>
                    <a:pt x="842793" y="298704"/>
                    <a:pt x="786405" y="420624"/>
                  </a:cubicBezTo>
                  <a:cubicBezTo>
                    <a:pt x="730017" y="542544"/>
                    <a:pt x="685821" y="678180"/>
                    <a:pt x="640101" y="832104"/>
                  </a:cubicBezTo>
                  <a:cubicBezTo>
                    <a:pt x="594381" y="986028"/>
                    <a:pt x="559329" y="1196340"/>
                    <a:pt x="512085" y="1344168"/>
                  </a:cubicBezTo>
                  <a:cubicBezTo>
                    <a:pt x="464841" y="1491996"/>
                    <a:pt x="419121" y="1633728"/>
                    <a:pt x="356637" y="1719072"/>
                  </a:cubicBezTo>
                  <a:cubicBezTo>
                    <a:pt x="294153" y="1804416"/>
                    <a:pt x="196617" y="1827276"/>
                    <a:pt x="137181" y="1856232"/>
                  </a:cubicBezTo>
                  <a:cubicBezTo>
                    <a:pt x="77745" y="1885188"/>
                    <a:pt x="-1503" y="1885188"/>
                    <a:pt x="21" y="1892808"/>
                  </a:cubicBezTo>
                  <a:cubicBezTo>
                    <a:pt x="1545" y="1900428"/>
                    <a:pt x="88413" y="1909572"/>
                    <a:pt x="146325" y="1901952"/>
                  </a:cubicBezTo>
                  <a:cubicBezTo>
                    <a:pt x="204237" y="1894332"/>
                    <a:pt x="272817" y="1892808"/>
                    <a:pt x="347493" y="1847088"/>
                  </a:cubicBezTo>
                  <a:cubicBezTo>
                    <a:pt x="422169" y="1801368"/>
                    <a:pt x="518181" y="1751076"/>
                    <a:pt x="594381" y="1627632"/>
                  </a:cubicBezTo>
                  <a:cubicBezTo>
                    <a:pt x="670581" y="1504188"/>
                    <a:pt x="730017" y="1296924"/>
                    <a:pt x="804693" y="1106424"/>
                  </a:cubicBezTo>
                  <a:cubicBezTo>
                    <a:pt x="879369" y="915924"/>
                    <a:pt x="973857" y="630936"/>
                    <a:pt x="1042437" y="484632"/>
                  </a:cubicBezTo>
                  <a:cubicBezTo>
                    <a:pt x="1111017" y="338328"/>
                    <a:pt x="1136925" y="304800"/>
                    <a:pt x="1216173" y="228600"/>
                  </a:cubicBezTo>
                  <a:cubicBezTo>
                    <a:pt x="1295421" y="152400"/>
                    <a:pt x="1449345" y="64008"/>
                    <a:pt x="1517925" y="27432"/>
                  </a:cubicBezTo>
                  <a:cubicBezTo>
                    <a:pt x="1586505" y="-9144"/>
                    <a:pt x="1607079" y="0"/>
                    <a:pt x="1627653" y="9144"/>
                  </a:cubicBezTo>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8" name="Freeform 77">
              <a:extLst>
                <a:ext uri="{FF2B5EF4-FFF2-40B4-BE49-F238E27FC236}">
                  <a16:creationId xmlns:a16="http://schemas.microsoft.com/office/drawing/2014/main" id="{7F5A234E-771A-EE1C-2875-5EDA5B4ED6B2}"/>
                </a:ext>
              </a:extLst>
            </p:cNvPr>
            <p:cNvSpPr/>
            <p:nvPr/>
          </p:nvSpPr>
          <p:spPr>
            <a:xfrm>
              <a:off x="4891046" y="2031443"/>
              <a:ext cx="2295144" cy="1914615"/>
            </a:xfrm>
            <a:custGeom>
              <a:avLst/>
              <a:gdLst>
                <a:gd name="connsiteX0" fmla="*/ 2505456 w 2505456"/>
                <a:gd name="connsiteY0" fmla="*/ 0 h 1914615"/>
                <a:gd name="connsiteX1" fmla="*/ 1764792 w 2505456"/>
                <a:gd name="connsiteY1" fmla="*/ 9144 h 1914615"/>
                <a:gd name="connsiteX2" fmla="*/ 1453896 w 2505456"/>
                <a:gd name="connsiteY2" fmla="*/ 82296 h 1914615"/>
                <a:gd name="connsiteX3" fmla="*/ 1234440 w 2505456"/>
                <a:gd name="connsiteY3" fmla="*/ 347472 h 1914615"/>
                <a:gd name="connsiteX4" fmla="*/ 1033272 w 2505456"/>
                <a:gd name="connsiteY4" fmla="*/ 923544 h 1914615"/>
                <a:gd name="connsiteX5" fmla="*/ 859536 w 2505456"/>
                <a:gd name="connsiteY5" fmla="*/ 1472184 h 1914615"/>
                <a:gd name="connsiteX6" fmla="*/ 713232 w 2505456"/>
                <a:gd name="connsiteY6" fmla="*/ 1728216 h 1914615"/>
                <a:gd name="connsiteX7" fmla="*/ 475488 w 2505456"/>
                <a:gd name="connsiteY7" fmla="*/ 1874520 h 1914615"/>
                <a:gd name="connsiteX8" fmla="*/ 192024 w 2505456"/>
                <a:gd name="connsiteY8" fmla="*/ 1911096 h 1914615"/>
                <a:gd name="connsiteX9" fmla="*/ 0 w 2505456"/>
                <a:gd name="connsiteY9" fmla="*/ 1911096 h 191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456" h="1914615">
                  <a:moveTo>
                    <a:pt x="2505456" y="0"/>
                  </a:moveTo>
                  <a:lnTo>
                    <a:pt x="1764792" y="9144"/>
                  </a:lnTo>
                  <a:cubicBezTo>
                    <a:pt x="1589532" y="22860"/>
                    <a:pt x="1542288" y="25908"/>
                    <a:pt x="1453896" y="82296"/>
                  </a:cubicBezTo>
                  <a:cubicBezTo>
                    <a:pt x="1365504" y="138684"/>
                    <a:pt x="1304544" y="207264"/>
                    <a:pt x="1234440" y="347472"/>
                  </a:cubicBezTo>
                  <a:cubicBezTo>
                    <a:pt x="1164336" y="487680"/>
                    <a:pt x="1095756" y="736092"/>
                    <a:pt x="1033272" y="923544"/>
                  </a:cubicBezTo>
                  <a:cubicBezTo>
                    <a:pt x="970788" y="1110996"/>
                    <a:pt x="912876" y="1338072"/>
                    <a:pt x="859536" y="1472184"/>
                  </a:cubicBezTo>
                  <a:cubicBezTo>
                    <a:pt x="806196" y="1606296"/>
                    <a:pt x="777240" y="1661160"/>
                    <a:pt x="713232" y="1728216"/>
                  </a:cubicBezTo>
                  <a:cubicBezTo>
                    <a:pt x="649224" y="1795272"/>
                    <a:pt x="562356" y="1844040"/>
                    <a:pt x="475488" y="1874520"/>
                  </a:cubicBezTo>
                  <a:cubicBezTo>
                    <a:pt x="388620" y="1905000"/>
                    <a:pt x="271272" y="1905000"/>
                    <a:pt x="192024" y="1911096"/>
                  </a:cubicBezTo>
                  <a:cubicBezTo>
                    <a:pt x="112776" y="1917192"/>
                    <a:pt x="56388" y="1914144"/>
                    <a:pt x="0" y="1911096"/>
                  </a:cubicBez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5" name="Freeform 84">
              <a:extLst>
                <a:ext uri="{FF2B5EF4-FFF2-40B4-BE49-F238E27FC236}">
                  <a16:creationId xmlns:a16="http://schemas.microsoft.com/office/drawing/2014/main" id="{140BF00C-16A5-E59E-2633-9D6B60B3B263}"/>
                </a:ext>
              </a:extLst>
            </p:cNvPr>
            <p:cNvSpPr/>
            <p:nvPr/>
          </p:nvSpPr>
          <p:spPr>
            <a:xfrm>
              <a:off x="4893233" y="2017488"/>
              <a:ext cx="2502315" cy="1923797"/>
            </a:xfrm>
            <a:custGeom>
              <a:avLst/>
              <a:gdLst>
                <a:gd name="connsiteX0" fmla="*/ 0 w 3072384"/>
                <a:gd name="connsiteY0" fmla="*/ 1923626 h 1934985"/>
                <a:gd name="connsiteX1" fmla="*/ 438912 w 3072384"/>
                <a:gd name="connsiteY1" fmla="*/ 1932770 h 1934985"/>
                <a:gd name="connsiteX2" fmla="*/ 768096 w 3072384"/>
                <a:gd name="connsiteY2" fmla="*/ 1887050 h 1934985"/>
                <a:gd name="connsiteX3" fmla="*/ 1069848 w 3072384"/>
                <a:gd name="connsiteY3" fmla="*/ 1676738 h 1934985"/>
                <a:gd name="connsiteX4" fmla="*/ 1280160 w 3072384"/>
                <a:gd name="connsiteY4" fmla="*/ 1320122 h 1934985"/>
                <a:gd name="connsiteX5" fmla="*/ 1536192 w 3072384"/>
                <a:gd name="connsiteY5" fmla="*/ 753194 h 1934985"/>
                <a:gd name="connsiteX6" fmla="*/ 1737360 w 3072384"/>
                <a:gd name="connsiteY6" fmla="*/ 378290 h 1934985"/>
                <a:gd name="connsiteX7" fmla="*/ 1956816 w 3072384"/>
                <a:gd name="connsiteY7" fmla="*/ 158834 h 1934985"/>
                <a:gd name="connsiteX8" fmla="*/ 2203704 w 3072384"/>
                <a:gd name="connsiteY8" fmla="*/ 49106 h 1934985"/>
                <a:gd name="connsiteX9" fmla="*/ 2532888 w 3072384"/>
                <a:gd name="connsiteY9" fmla="*/ 3386 h 1934985"/>
                <a:gd name="connsiteX10" fmla="*/ 2807208 w 3072384"/>
                <a:gd name="connsiteY10" fmla="*/ 3386 h 1934985"/>
                <a:gd name="connsiteX11" fmla="*/ 3072384 w 3072384"/>
                <a:gd name="connsiteY11" fmla="*/ 3386 h 193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2384" h="1934985">
                  <a:moveTo>
                    <a:pt x="0" y="1923626"/>
                  </a:moveTo>
                  <a:cubicBezTo>
                    <a:pt x="155448" y="1931246"/>
                    <a:pt x="310896" y="1938866"/>
                    <a:pt x="438912" y="1932770"/>
                  </a:cubicBezTo>
                  <a:cubicBezTo>
                    <a:pt x="566928" y="1926674"/>
                    <a:pt x="662940" y="1929722"/>
                    <a:pt x="768096" y="1887050"/>
                  </a:cubicBezTo>
                  <a:cubicBezTo>
                    <a:pt x="873252" y="1844378"/>
                    <a:pt x="984504" y="1771226"/>
                    <a:pt x="1069848" y="1676738"/>
                  </a:cubicBezTo>
                  <a:cubicBezTo>
                    <a:pt x="1155192" y="1582250"/>
                    <a:pt x="1202436" y="1474046"/>
                    <a:pt x="1280160" y="1320122"/>
                  </a:cubicBezTo>
                  <a:cubicBezTo>
                    <a:pt x="1357884" y="1166198"/>
                    <a:pt x="1459992" y="910166"/>
                    <a:pt x="1536192" y="753194"/>
                  </a:cubicBezTo>
                  <a:cubicBezTo>
                    <a:pt x="1612392" y="596222"/>
                    <a:pt x="1667256" y="477350"/>
                    <a:pt x="1737360" y="378290"/>
                  </a:cubicBezTo>
                  <a:cubicBezTo>
                    <a:pt x="1807464" y="279230"/>
                    <a:pt x="1879092" y="213698"/>
                    <a:pt x="1956816" y="158834"/>
                  </a:cubicBezTo>
                  <a:cubicBezTo>
                    <a:pt x="2034540" y="103970"/>
                    <a:pt x="2107692" y="75014"/>
                    <a:pt x="2203704" y="49106"/>
                  </a:cubicBezTo>
                  <a:cubicBezTo>
                    <a:pt x="2299716" y="23198"/>
                    <a:pt x="2432304" y="11006"/>
                    <a:pt x="2532888" y="3386"/>
                  </a:cubicBezTo>
                  <a:cubicBezTo>
                    <a:pt x="2633472" y="-4234"/>
                    <a:pt x="2807208" y="3386"/>
                    <a:pt x="2807208" y="3386"/>
                  </a:cubicBezTo>
                  <a:lnTo>
                    <a:pt x="3072384" y="3386"/>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86" name="Freeform 85">
            <a:extLst>
              <a:ext uri="{FF2B5EF4-FFF2-40B4-BE49-F238E27FC236}">
                <a16:creationId xmlns:a16="http://schemas.microsoft.com/office/drawing/2014/main" id="{BF54FA4D-DD27-7514-ED48-B3671BDCE6B2}"/>
              </a:ext>
            </a:extLst>
          </p:cNvPr>
          <p:cNvSpPr/>
          <p:nvPr/>
        </p:nvSpPr>
        <p:spPr>
          <a:xfrm>
            <a:off x="4906909" y="1913778"/>
            <a:ext cx="2101101" cy="1930221"/>
          </a:xfrm>
          <a:custGeom>
            <a:avLst/>
            <a:gdLst>
              <a:gd name="connsiteX0" fmla="*/ 2505456 w 2505456"/>
              <a:gd name="connsiteY0" fmla="*/ 0 h 1914615"/>
              <a:gd name="connsiteX1" fmla="*/ 1764792 w 2505456"/>
              <a:gd name="connsiteY1" fmla="*/ 9144 h 1914615"/>
              <a:gd name="connsiteX2" fmla="*/ 1453896 w 2505456"/>
              <a:gd name="connsiteY2" fmla="*/ 82296 h 1914615"/>
              <a:gd name="connsiteX3" fmla="*/ 1234440 w 2505456"/>
              <a:gd name="connsiteY3" fmla="*/ 347472 h 1914615"/>
              <a:gd name="connsiteX4" fmla="*/ 1033272 w 2505456"/>
              <a:gd name="connsiteY4" fmla="*/ 923544 h 1914615"/>
              <a:gd name="connsiteX5" fmla="*/ 859536 w 2505456"/>
              <a:gd name="connsiteY5" fmla="*/ 1472184 h 1914615"/>
              <a:gd name="connsiteX6" fmla="*/ 713232 w 2505456"/>
              <a:gd name="connsiteY6" fmla="*/ 1728216 h 1914615"/>
              <a:gd name="connsiteX7" fmla="*/ 475488 w 2505456"/>
              <a:gd name="connsiteY7" fmla="*/ 1874520 h 1914615"/>
              <a:gd name="connsiteX8" fmla="*/ 192024 w 2505456"/>
              <a:gd name="connsiteY8" fmla="*/ 1911096 h 1914615"/>
              <a:gd name="connsiteX9" fmla="*/ 0 w 2505456"/>
              <a:gd name="connsiteY9" fmla="*/ 1911096 h 191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456" h="1914615">
                <a:moveTo>
                  <a:pt x="2505456" y="0"/>
                </a:moveTo>
                <a:lnTo>
                  <a:pt x="1764792" y="9144"/>
                </a:lnTo>
                <a:cubicBezTo>
                  <a:pt x="1589532" y="22860"/>
                  <a:pt x="1542288" y="25908"/>
                  <a:pt x="1453896" y="82296"/>
                </a:cubicBezTo>
                <a:cubicBezTo>
                  <a:pt x="1365504" y="138684"/>
                  <a:pt x="1304544" y="207264"/>
                  <a:pt x="1234440" y="347472"/>
                </a:cubicBezTo>
                <a:cubicBezTo>
                  <a:pt x="1164336" y="487680"/>
                  <a:pt x="1095756" y="736092"/>
                  <a:pt x="1033272" y="923544"/>
                </a:cubicBezTo>
                <a:cubicBezTo>
                  <a:pt x="970788" y="1110996"/>
                  <a:pt x="912876" y="1338072"/>
                  <a:pt x="859536" y="1472184"/>
                </a:cubicBezTo>
                <a:cubicBezTo>
                  <a:pt x="806196" y="1606296"/>
                  <a:pt x="777240" y="1661160"/>
                  <a:pt x="713232" y="1728216"/>
                </a:cubicBezTo>
                <a:cubicBezTo>
                  <a:pt x="649224" y="1795272"/>
                  <a:pt x="562356" y="1844040"/>
                  <a:pt x="475488" y="1874520"/>
                </a:cubicBezTo>
                <a:cubicBezTo>
                  <a:pt x="388620" y="1905000"/>
                  <a:pt x="271272" y="1905000"/>
                  <a:pt x="192024" y="1911096"/>
                </a:cubicBezTo>
                <a:cubicBezTo>
                  <a:pt x="112776" y="1917192"/>
                  <a:pt x="56388" y="1914144"/>
                  <a:pt x="0" y="1911096"/>
                </a:cubicBez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7" name="TextBox 86">
            <a:extLst>
              <a:ext uri="{FF2B5EF4-FFF2-40B4-BE49-F238E27FC236}">
                <a16:creationId xmlns:a16="http://schemas.microsoft.com/office/drawing/2014/main" id="{1579D7E6-6FB0-D5CD-C540-E901557AAAAB}"/>
              </a:ext>
            </a:extLst>
          </p:cNvPr>
          <p:cNvSpPr txBox="1"/>
          <p:nvPr/>
        </p:nvSpPr>
        <p:spPr>
          <a:xfrm>
            <a:off x="6664968" y="2934195"/>
            <a:ext cx="2712892" cy="707886"/>
          </a:xfrm>
          <a:prstGeom prst="rect">
            <a:avLst/>
          </a:prstGeom>
          <a:noFill/>
        </p:spPr>
        <p:txBody>
          <a:bodyPr wrap="square" rtlCol="0">
            <a:spAutoFit/>
          </a:bodyPr>
          <a:lstStyle/>
          <a:p>
            <a:r>
              <a:rPr lang="en-GB" sz="2000" dirty="0">
                <a:solidFill>
                  <a:schemeClr val="accent1">
                    <a:lumMod val="75000"/>
                  </a:schemeClr>
                </a:solidFill>
                <a:latin typeface="Chalkboard" panose="03050602040202020205" pitchFamily="66" charset="77"/>
              </a:rPr>
              <a:t>Expansion of the therapeutic window</a:t>
            </a:r>
          </a:p>
        </p:txBody>
      </p:sp>
      <p:cxnSp>
        <p:nvCxnSpPr>
          <p:cNvPr id="88" name="Straight Arrow Connector 87">
            <a:extLst>
              <a:ext uri="{FF2B5EF4-FFF2-40B4-BE49-F238E27FC236}">
                <a16:creationId xmlns:a16="http://schemas.microsoft.com/office/drawing/2014/main" id="{26286571-45D0-A6BB-82E7-843135A825E2}"/>
              </a:ext>
            </a:extLst>
          </p:cNvPr>
          <p:cNvCxnSpPr>
            <a:stCxn id="85" idx="5"/>
            <a:endCxn id="77" idx="5"/>
          </p:cNvCxnSpPr>
          <p:nvPr/>
        </p:nvCxnSpPr>
        <p:spPr>
          <a:xfrm>
            <a:off x="6214234" y="2655113"/>
            <a:ext cx="182763" cy="10917"/>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D8B9943-2125-BCCB-1F8A-6CBAF8B0378E}"/>
                  </a:ext>
                </a:extLst>
              </p:cNvPr>
              <p:cNvSpPr txBox="1"/>
              <p:nvPr/>
            </p:nvSpPr>
            <p:spPr>
              <a:xfrm>
                <a:off x="4387208" y="4072226"/>
                <a:ext cx="2880241" cy="1054456"/>
              </a:xfrm>
              <a:prstGeom prst="rect">
                <a:avLst/>
              </a:prstGeom>
              <a:noFill/>
            </p:spPr>
            <p:txBody>
              <a:bodyPr wrap="square" rtlCol="0">
                <a:spAutoFit/>
              </a:bodyPr>
              <a:lstStyle/>
              <a:p>
                <a:r>
                  <a:rPr lang="en-US" dirty="0">
                    <a:latin typeface="Chalkboard" panose="03050602040202020205" pitchFamily="66" charset="77"/>
                  </a:rPr>
                  <a:t>Modifying factor </a:t>
                </a:r>
                <a:endParaRPr lang="en-US" b="0" i="1" dirty="0">
                  <a:latin typeface="Cambria Math" panose="02040503050406030204" pitchFamily="18" charset="0"/>
                </a:endParaRPr>
              </a:p>
              <a:p>
                <a:pPr lvl="1"/>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𝐶𝑂𝑁𝑉</m:t>
                                      </m:r>
                                    </m:sub>
                                  </m:sSub>
                                </m:num>
                                <m:den>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𝑈𝐻𝐷𝑅</m:t>
                                      </m:r>
                                    </m:sub>
                                  </m:sSub>
                                </m:den>
                              </m:f>
                            </m:e>
                          </m:d>
                        </m:e>
                        <m:sub>
                          <m:r>
                            <a:rPr lang="en-US" b="0" i="1" smtClean="0">
                              <a:latin typeface="Cambria Math" panose="02040503050406030204" pitchFamily="18" charset="0"/>
                            </a:rPr>
                            <m:t>𝑖𝑠𝑜𝑒𝑓𝑓𝑒𝑐𝑡</m:t>
                          </m:r>
                        </m:sub>
                      </m:sSub>
                    </m:oMath>
                  </m:oMathPara>
                </a14:m>
                <a:endParaRPr lang="en-US" dirty="0">
                  <a:latin typeface="Chalkboard" panose="03050602040202020205" pitchFamily="66" charset="77"/>
                </a:endParaRPr>
              </a:p>
            </p:txBody>
          </p:sp>
        </mc:Choice>
        <mc:Fallback xmlns="">
          <p:sp>
            <p:nvSpPr>
              <p:cNvPr id="91" name="TextBox 90">
                <a:extLst>
                  <a:ext uri="{FF2B5EF4-FFF2-40B4-BE49-F238E27FC236}">
                    <a16:creationId xmlns:a16="http://schemas.microsoft.com/office/drawing/2014/main" id="{FD8B9943-2125-BCCB-1F8A-6CBAF8B0378E}"/>
                  </a:ext>
                </a:extLst>
              </p:cNvPr>
              <p:cNvSpPr txBox="1">
                <a:spLocks noRot="1" noChangeAspect="1" noMove="1" noResize="1" noEditPoints="1" noAdjustHandles="1" noChangeArrowheads="1" noChangeShapeType="1" noTextEdit="1"/>
              </p:cNvSpPr>
              <p:nvPr/>
            </p:nvSpPr>
            <p:spPr>
              <a:xfrm>
                <a:off x="4387208" y="4072226"/>
                <a:ext cx="2880241" cy="1054456"/>
              </a:xfrm>
              <a:prstGeom prst="rect">
                <a:avLst/>
              </a:prstGeom>
              <a:blipFill>
                <a:blip r:embed="rId8"/>
                <a:stretch>
                  <a:fillRect l="-1754" t="-100000" b="-176190"/>
                </a:stretch>
              </a:blipFill>
            </p:spPr>
            <p:txBody>
              <a:bodyPr/>
              <a:lstStyle/>
              <a:p>
                <a:r>
                  <a:rPr lang="en-IT">
                    <a:noFill/>
                  </a:rPr>
                  <a:t> </a:t>
                </a:r>
              </a:p>
            </p:txBody>
          </p:sp>
        </mc:Fallback>
      </mc:AlternateContent>
      <p:sp>
        <p:nvSpPr>
          <p:cNvPr id="92" name="TextBox 91">
            <a:extLst>
              <a:ext uri="{FF2B5EF4-FFF2-40B4-BE49-F238E27FC236}">
                <a16:creationId xmlns:a16="http://schemas.microsoft.com/office/drawing/2014/main" id="{357A4BA4-6CE1-AF1E-65C7-F1CAD2EDB552}"/>
              </a:ext>
            </a:extLst>
          </p:cNvPr>
          <p:cNvSpPr txBox="1"/>
          <p:nvPr/>
        </p:nvSpPr>
        <p:spPr>
          <a:xfrm>
            <a:off x="7119606" y="4390335"/>
            <a:ext cx="1986098" cy="646331"/>
          </a:xfrm>
          <a:prstGeom prst="rect">
            <a:avLst/>
          </a:prstGeom>
          <a:noFill/>
          <a:ln w="22225">
            <a:solidFill>
              <a:schemeClr val="accent1"/>
            </a:solidFill>
          </a:ln>
        </p:spPr>
        <p:txBody>
          <a:bodyPr wrap="square">
            <a:spAutoFit/>
          </a:bodyPr>
          <a:lstStyle/>
          <a:p>
            <a:r>
              <a:rPr lang="en-GB" dirty="0">
                <a:latin typeface="Chalkboard" panose="03050602040202020205" pitchFamily="66" charset="77"/>
              </a:rPr>
              <a:t>F</a:t>
            </a:r>
            <a:r>
              <a:rPr lang="en-GB" baseline="-25000" dirty="0">
                <a:latin typeface="Chalkboard" panose="03050602040202020205" pitchFamily="66" charset="77"/>
              </a:rPr>
              <a:t>cancer~</a:t>
            </a:r>
            <a:r>
              <a:rPr lang="en-GB" dirty="0">
                <a:latin typeface="Chalkboard" panose="03050602040202020205" pitchFamily="66" charset="77"/>
              </a:rPr>
              <a:t>1, </a:t>
            </a:r>
            <a:r>
              <a:rPr lang="en-GB" dirty="0" err="1">
                <a:latin typeface="Chalkboard" panose="03050602040202020205" pitchFamily="66" charset="77"/>
              </a:rPr>
              <a:t>F</a:t>
            </a:r>
            <a:r>
              <a:rPr lang="en-GB" baseline="-25000" dirty="0" err="1">
                <a:latin typeface="Chalkboard" panose="03050602040202020205" pitchFamily="66" charset="77"/>
              </a:rPr>
              <a:t>healthy</a:t>
            </a:r>
            <a:r>
              <a:rPr lang="en-GB" dirty="0">
                <a:latin typeface="Chalkboard" panose="03050602040202020205" pitchFamily="66" charset="77"/>
              </a:rPr>
              <a:t>&lt;1</a:t>
            </a:r>
          </a:p>
          <a:p>
            <a:r>
              <a:rPr lang="en-GB" dirty="0">
                <a:latin typeface="Chalkboard" panose="03050602040202020205" pitchFamily="66" charset="77"/>
              </a:rPr>
              <a:t>Cure &amp; Spare</a:t>
            </a: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5B68E96-CFB3-8837-B7D4-735C97667A63}"/>
                  </a:ext>
                </a:extLst>
              </p:cNvPr>
              <p:cNvSpPr txBox="1"/>
              <p:nvPr/>
            </p:nvSpPr>
            <p:spPr>
              <a:xfrm>
                <a:off x="4709182" y="5219754"/>
                <a:ext cx="3758301" cy="1060868"/>
              </a:xfrm>
              <a:prstGeom prst="rect">
                <a:avLst/>
              </a:prstGeom>
              <a:solidFill>
                <a:schemeClr val="accent4">
                  <a:lumMod val="40000"/>
                  <a:lumOff val="60000"/>
                </a:schemeClr>
              </a:solidFill>
              <a:ln w="22225">
                <a:solidFill>
                  <a:schemeClr val="accent1">
                    <a:lumMod val="75000"/>
                  </a:schemeClr>
                </a:solidFill>
              </a:ln>
            </p:spPr>
            <p:txBody>
              <a:bodyPr wrap="squar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𝐹</m:t>
                      </m:r>
                      <m:r>
                        <a:rPr lang="en-US" i="1" smtClean="0">
                          <a:latin typeface="Cambria Math" panose="02040503050406030204" pitchFamily="18" charset="0"/>
                        </a:rPr>
                        <m:t>=</m:t>
                      </m:r>
                      <m:r>
                        <a:rPr lang="en-US"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𝑡𝑖𝑠</m:t>
                          </m:r>
                        </m:sub>
                      </m:sSub>
                      <m:r>
                        <a:rPr lang="en-US" b="0" i="1" smtClean="0">
                          <a:latin typeface="Cambria Math" panose="02040503050406030204" pitchFamily="18" charset="0"/>
                        </a:rPr>
                        <m:t>)</m:t>
                      </m:r>
                    </m:oMath>
                  </m:oMathPara>
                </a14:m>
                <a:endParaRPr lang="en-US" dirty="0">
                  <a:latin typeface="Chalkboard" panose="03050602040202020205" pitchFamily="66" charset="77"/>
                </a:endParaRPr>
              </a:p>
              <a:p>
                <a:pPr/>
                <a14:m>
                  <m:oMathPara xmlns:m="http://schemas.openxmlformats.org/officeDocument/2006/math">
                    <m:oMathParaPr>
                      <m:jc m:val="left"/>
                    </m:oMathParaPr>
                    <m:oMath xmlns:m="http://schemas.openxmlformats.org/officeDocument/2006/math">
                      <m:sSub>
                        <m:sSubPr>
                          <m:ctrlPr>
                            <a:rPr lang="en-IT"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𝐷</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𝐷</m:t>
                              </m:r>
                              <m:r>
                                <a:rPr lang="en-US" i="1">
                                  <a:latin typeface="Cambria Math" panose="02040503050406030204" pitchFamily="18" charset="0"/>
                                </a:rPr>
                                <m:t>, </m:t>
                              </m:r>
                            </m:e>
                          </m:acc>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acc>
                                    <m:accPr>
                                      <m:chr m:val="̅"/>
                                      <m:ctrlPr>
                                        <a:rPr lang="en-US" i="1">
                                          <a:latin typeface="Cambria Math" panose="02040503050406030204" pitchFamily="18" charset="0"/>
                                        </a:rPr>
                                      </m:ctrlPr>
                                    </m:accPr>
                                    <m:e>
                                      <m:r>
                                        <a:rPr lang="en-US" i="1">
                                          <a:latin typeface="Cambria Math" panose="02040503050406030204" pitchFamily="18" charset="0"/>
                                        </a:rPr>
                                        <m:t>𝐷</m:t>
                                      </m:r>
                                    </m:e>
                                  </m:acc>
                                </m:e>
                              </m:acc>
                              <m:r>
                                <a:rPr lang="en-US" i="1">
                                  <a:latin typeface="Cambria Math" panose="02040503050406030204" pitchFamily="18" charset="0"/>
                                </a:rPr>
                                <m:t>,</m:t>
                              </m:r>
                              <m:r>
                                <a:rPr lang="en-US" i="1">
                                  <a:latin typeface="Cambria Math" panose="02040503050406030204" pitchFamily="18" charset="0"/>
                                </a:rPr>
                                <m:t>𝑡</m:t>
                              </m:r>
                            </m:e>
                            <m:sub>
                              <m:r>
                                <a:rPr lang="en-US" i="1">
                                  <a:latin typeface="Cambria Math" panose="02040503050406030204" pitchFamily="18" charset="0"/>
                                </a:rPr>
                                <m:t>𝑝</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m:t>
                          </m:r>
                        </m:e>
                      </m:d>
                    </m:oMath>
                  </m:oMathPara>
                </a14:m>
                <a:endParaRPr lang="en-IT" dirty="0">
                  <a:latin typeface="Chalkboard" panose="03050602040202020205" pitchFamily="66" charset="77"/>
                </a:endParaRPr>
              </a:p>
              <a:p>
                <a14:m>
                  <m:oMath xmlns:m="http://schemas.openxmlformats.org/officeDocument/2006/math">
                    <m:sSub>
                      <m:sSubPr>
                        <m:ctrlPr>
                          <a:rPr lang="en-IT"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𝑡𝑖𝑠</m:t>
                        </m:r>
                      </m:sub>
                    </m:sSub>
                    <m:r>
                      <a:rPr lang="en-US" b="0" i="1" smtClean="0">
                        <a:latin typeface="Cambria Math" panose="02040503050406030204" pitchFamily="18" charset="0"/>
                      </a:rPr>
                      <m:t>=</m:t>
                    </m:r>
                  </m:oMath>
                </a14:m>
                <a:r>
                  <a:rPr lang="en-IT" dirty="0">
                    <a:latin typeface="Chalkboard" panose="03050602040202020205" pitchFamily="66" charset="77"/>
                  </a:rPr>
                  <a:t>tissue, cell condition/state…</a:t>
                </a:r>
              </a:p>
            </p:txBody>
          </p:sp>
        </mc:Choice>
        <mc:Fallback xmlns="">
          <p:sp>
            <p:nvSpPr>
              <p:cNvPr id="94" name="TextBox 93">
                <a:extLst>
                  <a:ext uri="{FF2B5EF4-FFF2-40B4-BE49-F238E27FC236}">
                    <a16:creationId xmlns:a16="http://schemas.microsoft.com/office/drawing/2014/main" id="{85B68E96-CFB3-8837-B7D4-735C97667A63}"/>
                  </a:ext>
                </a:extLst>
              </p:cNvPr>
              <p:cNvSpPr txBox="1">
                <a:spLocks noRot="1" noChangeAspect="1" noMove="1" noResize="1" noEditPoints="1" noAdjustHandles="1" noChangeArrowheads="1" noChangeShapeType="1" noTextEdit="1"/>
              </p:cNvSpPr>
              <p:nvPr/>
            </p:nvSpPr>
            <p:spPr>
              <a:xfrm>
                <a:off x="4709182" y="5219754"/>
                <a:ext cx="3758301" cy="1060868"/>
              </a:xfrm>
              <a:prstGeom prst="rect">
                <a:avLst/>
              </a:prstGeom>
              <a:blipFill>
                <a:blip r:embed="rId9"/>
                <a:stretch>
                  <a:fillRect b="-8046"/>
                </a:stretch>
              </a:blipFill>
              <a:ln w="22225">
                <a:solidFill>
                  <a:schemeClr val="accent1">
                    <a:lumMod val="75000"/>
                  </a:schemeClr>
                </a:solidFill>
              </a:ln>
            </p:spPr>
            <p:txBody>
              <a:bodyPr/>
              <a:lstStyle/>
              <a:p>
                <a:r>
                  <a:rPr lang="en-IT">
                    <a:noFill/>
                  </a:rPr>
                  <a:t> </a:t>
                </a:r>
              </a:p>
            </p:txBody>
          </p:sp>
        </mc:Fallback>
      </mc:AlternateContent>
      <p:grpSp>
        <p:nvGrpSpPr>
          <p:cNvPr id="95" name="Group 94">
            <a:extLst>
              <a:ext uri="{FF2B5EF4-FFF2-40B4-BE49-F238E27FC236}">
                <a16:creationId xmlns:a16="http://schemas.microsoft.com/office/drawing/2014/main" id="{D6CE6B11-02DF-21FC-D2D9-92EDBAD7CDAF}"/>
              </a:ext>
            </a:extLst>
          </p:cNvPr>
          <p:cNvGrpSpPr/>
          <p:nvPr/>
        </p:nvGrpSpPr>
        <p:grpSpPr>
          <a:xfrm>
            <a:off x="10172721" y="3137948"/>
            <a:ext cx="1749503" cy="3278502"/>
            <a:chOff x="10327202" y="2916480"/>
            <a:chExt cx="1749503" cy="3278502"/>
          </a:xfrm>
        </p:grpSpPr>
        <p:sp>
          <p:nvSpPr>
            <p:cNvPr id="96" name="Rounded Rectangle 95">
              <a:extLst>
                <a:ext uri="{FF2B5EF4-FFF2-40B4-BE49-F238E27FC236}">
                  <a16:creationId xmlns:a16="http://schemas.microsoft.com/office/drawing/2014/main" id="{1614F597-793A-3D13-E61A-1CB403F9B200}"/>
                </a:ext>
              </a:extLst>
            </p:cNvPr>
            <p:cNvSpPr/>
            <p:nvPr/>
          </p:nvSpPr>
          <p:spPr>
            <a:xfrm>
              <a:off x="10381650" y="2916480"/>
              <a:ext cx="1606819" cy="3254834"/>
            </a:xfrm>
            <a:prstGeom prst="roundRect">
              <a:avLst>
                <a:gd name="adj" fmla="val 8191"/>
              </a:avLst>
            </a:prstGeom>
            <a:solidFill>
              <a:srgbClr val="FFCBFF"/>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sp>
          <p:nvSpPr>
            <p:cNvPr id="97" name="TextBox 96">
              <a:extLst>
                <a:ext uri="{FF2B5EF4-FFF2-40B4-BE49-F238E27FC236}">
                  <a16:creationId xmlns:a16="http://schemas.microsoft.com/office/drawing/2014/main" id="{EA0E9D2A-BF0C-F22E-D90F-7170FA654BFA}"/>
                </a:ext>
              </a:extLst>
            </p:cNvPr>
            <p:cNvSpPr txBox="1"/>
            <p:nvPr/>
          </p:nvSpPr>
          <p:spPr>
            <a:xfrm>
              <a:off x="10327202" y="3000823"/>
              <a:ext cx="1749503" cy="83099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400" dirty="0">
                  <a:solidFill>
                    <a:schemeClr val="accent2"/>
                  </a:solidFill>
                  <a:latin typeface="Chalkboard" panose="03050602040202020205" pitchFamily="66" charset="77"/>
                </a:rPr>
                <a:t>Treatment planning</a:t>
              </a:r>
              <a:endParaRPr lang="en-IT" sz="2400" dirty="0">
                <a:solidFill>
                  <a:schemeClr val="accent2"/>
                </a:solidFill>
                <a:latin typeface="Chalkboard" panose="03050602040202020205" pitchFamily="66" charset="77"/>
              </a:endParaRPr>
            </a:p>
          </p:txBody>
        </p:sp>
        <p:pic>
          <p:nvPicPr>
            <p:cNvPr id="98" name="Picture 97" descr="A computer monitor showing a brain scan&#10;&#10;Description automatically generated">
              <a:extLst>
                <a:ext uri="{FF2B5EF4-FFF2-40B4-BE49-F238E27FC236}">
                  <a16:creationId xmlns:a16="http://schemas.microsoft.com/office/drawing/2014/main" id="{1C621AC4-344D-5A58-C7CA-B04226EC73DA}"/>
                </a:ext>
              </a:extLst>
            </p:cNvPr>
            <p:cNvPicPr>
              <a:picLocks noChangeAspect="1"/>
            </p:cNvPicPr>
            <p:nvPr/>
          </p:nvPicPr>
          <p:blipFill>
            <a:blip r:embed="rId10"/>
            <a:stretch>
              <a:fillRect/>
            </a:stretch>
          </p:blipFill>
          <p:spPr>
            <a:xfrm>
              <a:off x="10659457" y="3918734"/>
              <a:ext cx="1162575" cy="861832"/>
            </a:xfrm>
            <a:prstGeom prst="rect">
              <a:avLst/>
            </a:prstGeom>
            <a:effectLst>
              <a:outerShdw blurRad="50800" dist="38100" dir="2700000" algn="tl" rotWithShape="0">
                <a:prstClr val="black">
                  <a:alpha val="40000"/>
                </a:prstClr>
              </a:outerShdw>
            </a:effectLst>
          </p:spPr>
        </p:pic>
        <p:pic>
          <p:nvPicPr>
            <p:cNvPr id="99" name="Picture 98" descr="A person lying on a machine&#10;&#10;Description automatically generated">
              <a:extLst>
                <a:ext uri="{FF2B5EF4-FFF2-40B4-BE49-F238E27FC236}">
                  <a16:creationId xmlns:a16="http://schemas.microsoft.com/office/drawing/2014/main" id="{78B31D28-C39A-9D6B-D9A9-022B50C66DA5}"/>
                </a:ext>
              </a:extLst>
            </p:cNvPr>
            <p:cNvPicPr>
              <a:picLocks noChangeAspect="1"/>
            </p:cNvPicPr>
            <p:nvPr/>
          </p:nvPicPr>
          <p:blipFill>
            <a:blip r:embed="rId11"/>
            <a:stretch>
              <a:fillRect/>
            </a:stretch>
          </p:blipFill>
          <p:spPr>
            <a:xfrm>
              <a:off x="10495460" y="4791297"/>
              <a:ext cx="1403685" cy="1403685"/>
            </a:xfrm>
            <a:prstGeom prst="rect">
              <a:avLst/>
            </a:prstGeom>
            <a:effectLst>
              <a:softEdge rad="187908"/>
            </a:effectLst>
          </p:spPr>
        </p:pic>
      </p:grpSp>
      <p:pic>
        <p:nvPicPr>
          <p:cNvPr id="102" name="Picture 101" descr="A blue and white machine&#10;&#10;Description automatically generated">
            <a:extLst>
              <a:ext uri="{FF2B5EF4-FFF2-40B4-BE49-F238E27FC236}">
                <a16:creationId xmlns:a16="http://schemas.microsoft.com/office/drawing/2014/main" id="{AF0BD080-2090-8AE0-9AB1-32C0771488D4}"/>
              </a:ext>
            </a:extLst>
          </p:cNvPr>
          <p:cNvPicPr>
            <a:picLocks noChangeAspect="1"/>
          </p:cNvPicPr>
          <p:nvPr/>
        </p:nvPicPr>
        <p:blipFill>
          <a:blip r:embed="rId12">
            <a:clrChange>
              <a:clrFrom>
                <a:srgbClr val="000000"/>
              </a:clrFrom>
              <a:clrTo>
                <a:srgbClr val="000000">
                  <a:alpha val="0"/>
                </a:srgbClr>
              </a:clrTo>
            </a:clrChange>
          </a:blip>
          <a:stretch>
            <a:fillRect/>
          </a:stretch>
        </p:blipFill>
        <p:spPr>
          <a:xfrm>
            <a:off x="291061" y="4476653"/>
            <a:ext cx="1400476" cy="1592249"/>
          </a:xfrm>
          <a:prstGeom prst="rect">
            <a:avLst/>
          </a:prstGeom>
          <a:effectLst>
            <a:outerShdw blurRad="50800" dist="38100" dir="5400000" algn="t" rotWithShape="0">
              <a:schemeClr val="bg1">
                <a:alpha val="40000"/>
              </a:schemeClr>
            </a:outerShdw>
          </a:effectLst>
        </p:spPr>
      </p:pic>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D83F15E2-EDC0-0178-76AC-798F68E6D290}"/>
                  </a:ext>
                </a:extLst>
              </p:cNvPr>
              <p:cNvSpPr txBox="1"/>
              <p:nvPr/>
            </p:nvSpPr>
            <p:spPr>
              <a:xfrm>
                <a:off x="1850359" y="4563138"/>
                <a:ext cx="1499443" cy="132343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𝑟𝑎𝑑</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𝑡𝑖𝑠</m:t>
                              </m:r>
                            </m:sub>
                          </m:sSub>
                        </m:e>
                      </m:d>
                    </m:oMath>
                  </m:oMathPara>
                </a14:m>
                <a:endParaRPr lang="en-US" sz="2000" b="0" dirty="0">
                  <a:latin typeface="Chalkboard" panose="03050602040202020205" pitchFamily="66" charset="77"/>
                </a:endParaRPr>
              </a:p>
              <a:p>
                <a:endParaRPr lang="en-US" sz="2000" dirty="0">
                  <a:latin typeface="Chalkboard" panose="03050602040202020205" pitchFamily="66" charset="77"/>
                </a:endParaRPr>
              </a:p>
              <a:p>
                <a:r>
                  <a:rPr lang="en-US" sz="2000" dirty="0">
                    <a:latin typeface="Chalkboard" panose="03050602040202020205" pitchFamily="66" charset="77"/>
                  </a:rPr>
                  <a:t>~10-20 parameters</a:t>
                </a:r>
              </a:p>
            </p:txBody>
          </p:sp>
        </mc:Choice>
        <mc:Fallback xmlns="">
          <p:sp>
            <p:nvSpPr>
              <p:cNvPr id="105" name="TextBox 104">
                <a:extLst>
                  <a:ext uri="{FF2B5EF4-FFF2-40B4-BE49-F238E27FC236}">
                    <a16:creationId xmlns:a16="http://schemas.microsoft.com/office/drawing/2014/main" id="{D83F15E2-EDC0-0178-76AC-798F68E6D290}"/>
                  </a:ext>
                </a:extLst>
              </p:cNvPr>
              <p:cNvSpPr txBox="1">
                <a:spLocks noRot="1" noChangeAspect="1" noMove="1" noResize="1" noEditPoints="1" noAdjustHandles="1" noChangeArrowheads="1" noChangeShapeType="1" noTextEdit="1"/>
              </p:cNvSpPr>
              <p:nvPr/>
            </p:nvSpPr>
            <p:spPr>
              <a:xfrm>
                <a:off x="1850359" y="4563138"/>
                <a:ext cx="1499443" cy="1323439"/>
              </a:xfrm>
              <a:prstGeom prst="rect">
                <a:avLst/>
              </a:prstGeom>
              <a:blipFill>
                <a:blip r:embed="rId13"/>
                <a:stretch>
                  <a:fillRect l="-4202" r="-1681" b="-7619"/>
                </a:stretch>
              </a:blipFill>
            </p:spPr>
            <p:txBody>
              <a:bodyPr/>
              <a:lstStyle/>
              <a:p>
                <a:r>
                  <a:rPr lang="en-IT">
                    <a:noFill/>
                  </a:rPr>
                  <a:t> </a:t>
                </a:r>
              </a:p>
            </p:txBody>
          </p:sp>
        </mc:Fallback>
      </mc:AlternateContent>
      <p:sp>
        <p:nvSpPr>
          <p:cNvPr id="106" name="Down Arrow 105">
            <a:extLst>
              <a:ext uri="{FF2B5EF4-FFF2-40B4-BE49-F238E27FC236}">
                <a16:creationId xmlns:a16="http://schemas.microsoft.com/office/drawing/2014/main" id="{B5369C7F-38A8-A2DC-2F0A-697CC07E8D39}"/>
              </a:ext>
            </a:extLst>
          </p:cNvPr>
          <p:cNvSpPr/>
          <p:nvPr/>
        </p:nvSpPr>
        <p:spPr>
          <a:xfrm rot="16200000">
            <a:off x="3775134" y="5050124"/>
            <a:ext cx="570595" cy="12733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07" name="Down Arrow 106">
            <a:extLst>
              <a:ext uri="{FF2B5EF4-FFF2-40B4-BE49-F238E27FC236}">
                <a16:creationId xmlns:a16="http://schemas.microsoft.com/office/drawing/2014/main" id="{2C452951-F325-C1EE-101C-0DD6CBCB6DF4}"/>
              </a:ext>
            </a:extLst>
          </p:cNvPr>
          <p:cNvSpPr/>
          <p:nvPr/>
        </p:nvSpPr>
        <p:spPr>
          <a:xfrm rot="16200000">
            <a:off x="9054513" y="4854360"/>
            <a:ext cx="570595" cy="17204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 name="TextBox 3">
            <a:extLst>
              <a:ext uri="{FF2B5EF4-FFF2-40B4-BE49-F238E27FC236}">
                <a16:creationId xmlns:a16="http://schemas.microsoft.com/office/drawing/2014/main" id="{53B7710F-60FE-3115-E327-F3A07481928D}"/>
              </a:ext>
            </a:extLst>
          </p:cNvPr>
          <p:cNvSpPr txBox="1"/>
          <p:nvPr/>
        </p:nvSpPr>
        <p:spPr>
          <a:xfrm>
            <a:off x="3154807" y="6243623"/>
            <a:ext cx="7277559" cy="276999"/>
          </a:xfrm>
          <a:prstGeom prst="rect">
            <a:avLst/>
          </a:prstGeom>
          <a:noFill/>
        </p:spPr>
        <p:txBody>
          <a:bodyPr wrap="square">
            <a:spAutoFit/>
          </a:bodyPr>
          <a:lstStyle/>
          <a:p>
            <a:pPr>
              <a:buNone/>
            </a:pPr>
            <a:r>
              <a:rPr lang="en-GB" sz="1200" dirty="0">
                <a:hlinkClick r:id="rId14"/>
              </a:rPr>
              <a:t>An insight into hypothesized biological mechanisms contributing to the Flash effect</a:t>
            </a:r>
            <a:r>
              <a:rPr lang="en-GB" sz="1200" dirty="0"/>
              <a:t> F Del </a:t>
            </a:r>
            <a:r>
              <a:rPr lang="en-GB" sz="1200" dirty="0" err="1"/>
              <a:t>Debbio</a:t>
            </a:r>
            <a:r>
              <a:rPr lang="en-GB" sz="1200" dirty="0"/>
              <a:t>, et al  FF (2023)</a:t>
            </a:r>
          </a:p>
        </p:txBody>
      </p:sp>
      <p:sp>
        <p:nvSpPr>
          <p:cNvPr id="8" name="TextBox 7">
            <a:extLst>
              <a:ext uri="{FF2B5EF4-FFF2-40B4-BE49-F238E27FC236}">
                <a16:creationId xmlns:a16="http://schemas.microsoft.com/office/drawing/2014/main" id="{86547B95-8936-074C-BFA1-32355C8C22B5}"/>
              </a:ext>
            </a:extLst>
          </p:cNvPr>
          <p:cNvSpPr txBox="1"/>
          <p:nvPr/>
        </p:nvSpPr>
        <p:spPr>
          <a:xfrm>
            <a:off x="358012" y="4068850"/>
            <a:ext cx="1675330" cy="369332"/>
          </a:xfrm>
          <a:prstGeom prst="rect">
            <a:avLst/>
          </a:prstGeom>
          <a:noFill/>
        </p:spPr>
        <p:txBody>
          <a:bodyPr wrap="none" rtlCol="0">
            <a:spAutoFit/>
          </a:bodyPr>
          <a:lstStyle/>
          <a:p>
            <a:r>
              <a:rPr lang="en-GB" dirty="0"/>
              <a:t>D</a:t>
            </a:r>
            <a:r>
              <a:rPr lang="en-IT" dirty="0"/>
              <a:t>edicated linac </a:t>
            </a:r>
          </a:p>
        </p:txBody>
      </p:sp>
      <p:sp>
        <p:nvSpPr>
          <p:cNvPr id="7" name="TextBox 6">
            <a:extLst>
              <a:ext uri="{FF2B5EF4-FFF2-40B4-BE49-F238E27FC236}">
                <a16:creationId xmlns:a16="http://schemas.microsoft.com/office/drawing/2014/main" id="{9C791A86-B089-5BAF-977D-B47ED9828FC6}"/>
              </a:ext>
            </a:extLst>
          </p:cNvPr>
          <p:cNvSpPr txBox="1"/>
          <p:nvPr/>
        </p:nvSpPr>
        <p:spPr>
          <a:xfrm>
            <a:off x="0" y="361684"/>
            <a:ext cx="11572289" cy="584775"/>
          </a:xfrm>
          <a:prstGeom prst="rect">
            <a:avLst/>
          </a:prstGeom>
          <a:noFill/>
        </p:spPr>
        <p:txBody>
          <a:bodyPr wrap="square" rtlCol="0">
            <a:spAutoFit/>
          </a:bodyPr>
          <a:lstStyle/>
          <a:p>
            <a:pPr marL="285750" indent="-285750">
              <a:buFont typeface="Wingdings" pitchFamily="2" charset="2"/>
              <a:buChar char="ü"/>
            </a:pPr>
            <a:r>
              <a:rPr lang="en-IT" sz="1600" dirty="0">
                <a:latin typeface="Chalkboard" panose="03050602040202020205" pitchFamily="66" charset="77"/>
              </a:rPr>
              <a:t>Radiotherapy, kills tumor cells with </a:t>
            </a:r>
            <a:r>
              <a:rPr lang="en-IT" sz="1600" b="1" dirty="0">
                <a:latin typeface="Chalkboard" panose="03050602040202020205" pitchFamily="66" charset="77"/>
              </a:rPr>
              <a:t>ionizing radiation</a:t>
            </a:r>
          </a:p>
          <a:p>
            <a:pPr marL="285750" indent="-285750">
              <a:buFont typeface="Wingdings" pitchFamily="2" charset="2"/>
              <a:buChar char="ü"/>
            </a:pPr>
            <a:r>
              <a:rPr lang="en-IT" sz="1600" dirty="0">
                <a:latin typeface="Chalkboard" panose="03050602040202020205" pitchFamily="66" charset="77"/>
              </a:rPr>
              <a:t>Also </a:t>
            </a:r>
            <a:r>
              <a:rPr lang="en-IT" sz="1600" b="1" dirty="0">
                <a:latin typeface="Chalkboard" panose="03050602040202020205" pitchFamily="66" charset="77"/>
              </a:rPr>
              <a:t>damages normal tissues</a:t>
            </a:r>
            <a:r>
              <a:rPr lang="en-IT" sz="1600" dirty="0">
                <a:latin typeface="Chalkboard" panose="03050602040202020205" pitchFamily="66" charset="77"/>
              </a:rPr>
              <a:t>, and restricts radiotherapists actions to a narrow therapeutic window</a:t>
            </a:r>
          </a:p>
        </p:txBody>
      </p:sp>
      <p:sp>
        <p:nvSpPr>
          <p:cNvPr id="103" name="Rounded Rectangle 102">
            <a:extLst>
              <a:ext uri="{FF2B5EF4-FFF2-40B4-BE49-F238E27FC236}">
                <a16:creationId xmlns:a16="http://schemas.microsoft.com/office/drawing/2014/main" id="{76368AA1-F339-0C06-402E-A410F8FFD6C9}"/>
              </a:ext>
            </a:extLst>
          </p:cNvPr>
          <p:cNvSpPr/>
          <p:nvPr/>
        </p:nvSpPr>
        <p:spPr>
          <a:xfrm>
            <a:off x="117557" y="1764783"/>
            <a:ext cx="3278249" cy="4395553"/>
          </a:xfrm>
          <a:prstGeom prst="roundRect">
            <a:avLst>
              <a:gd name="adj" fmla="val 8191"/>
            </a:avLst>
          </a:prstGeom>
          <a:solidFill>
            <a:schemeClr val="accent1">
              <a:lumMod val="60000"/>
              <a:lumOff val="40000"/>
              <a:alpha val="16132"/>
            </a:schemeClr>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spTree>
    <p:extLst>
      <p:ext uri="{BB962C8B-B14F-4D97-AF65-F5344CB8AC3E}">
        <p14:creationId xmlns:p14="http://schemas.microsoft.com/office/powerpoint/2010/main" val="631623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xEl>
                                              <p:pRg st="0" end="0"/>
                                            </p:txEl>
                                          </p:spTgt>
                                        </p:tgtEl>
                                        <p:attrNameLst>
                                          <p:attrName>style.visibility</p:attrName>
                                        </p:attrNameLst>
                                      </p:cBhvr>
                                      <p:to>
                                        <p:strVal val="visible"/>
                                      </p:to>
                                    </p:set>
                                    <p:animEffect transition="in" filter="fade">
                                      <p:cBhvr>
                                        <p:cTn id="30" dur="500"/>
                                        <p:tgtEl>
                                          <p:spTgt spid="35">
                                            <p:txEl>
                                              <p:pRg st="0" end="0"/>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fade">
                                      <p:cBhvr>
                                        <p:cTn id="34" dur="500"/>
                                        <p:tgtEl>
                                          <p:spTgt spid="35">
                                            <p:txEl>
                                              <p:pRg st="1" end="1"/>
                                            </p:txEl>
                                          </p:spTgt>
                                        </p:tgtEl>
                                      </p:cBhvr>
                                    </p:animEffect>
                                  </p:childTnLst>
                                </p:cTn>
                              </p:par>
                              <p:par>
                                <p:cTn id="35" presetID="10" presetClass="exit" presetSubtype="0" fill="hold"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par>
                          <p:cTn id="47" fill="hold">
                            <p:stCondLst>
                              <p:cond delay="1000"/>
                            </p:stCondLst>
                            <p:childTnLst>
                              <p:par>
                                <p:cTn id="48" presetID="23" presetClass="entr" presetSubtype="16"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p:cTn id="50" dur="200" fill="hold"/>
                                        <p:tgtEl>
                                          <p:spTgt spid="41"/>
                                        </p:tgtEl>
                                        <p:attrNameLst>
                                          <p:attrName>ppt_w</p:attrName>
                                        </p:attrNameLst>
                                      </p:cBhvr>
                                      <p:tavLst>
                                        <p:tav tm="0">
                                          <p:val>
                                            <p:fltVal val="0"/>
                                          </p:val>
                                        </p:tav>
                                        <p:tav tm="100000">
                                          <p:val>
                                            <p:strVal val="#ppt_w"/>
                                          </p:val>
                                        </p:tav>
                                      </p:tavLst>
                                    </p:anim>
                                    <p:anim calcmode="lin" valueType="num">
                                      <p:cBhvr>
                                        <p:cTn id="51" dur="200" fill="hold"/>
                                        <p:tgtEl>
                                          <p:spTgt spid="41"/>
                                        </p:tgtEl>
                                        <p:attrNameLst>
                                          <p:attrName>ppt_h</p:attrName>
                                        </p:attrNameLst>
                                      </p:cBhvr>
                                      <p:tavLst>
                                        <p:tav tm="0">
                                          <p:val>
                                            <p:fltVal val="0"/>
                                          </p:val>
                                        </p:tav>
                                        <p:tav tm="100000">
                                          <p:val>
                                            <p:strVal val="#ppt_h"/>
                                          </p:val>
                                        </p:tav>
                                      </p:tavLst>
                                    </p:anim>
                                  </p:childTnLst>
                                </p:cTn>
                              </p:par>
                            </p:childTnLst>
                          </p:cTn>
                        </p:par>
                        <p:par>
                          <p:cTn id="52" fill="hold">
                            <p:stCondLst>
                              <p:cond delay="1200"/>
                            </p:stCondLst>
                            <p:childTnLst>
                              <p:par>
                                <p:cTn id="53" presetID="23" presetClass="entr" presetSubtype="16"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200" fill="hold"/>
                                        <p:tgtEl>
                                          <p:spTgt spid="64"/>
                                        </p:tgtEl>
                                        <p:attrNameLst>
                                          <p:attrName>ppt_w</p:attrName>
                                        </p:attrNameLst>
                                      </p:cBhvr>
                                      <p:tavLst>
                                        <p:tav tm="0">
                                          <p:val>
                                            <p:fltVal val="0"/>
                                          </p:val>
                                        </p:tav>
                                        <p:tav tm="100000">
                                          <p:val>
                                            <p:strVal val="#ppt_w"/>
                                          </p:val>
                                        </p:tav>
                                      </p:tavLst>
                                    </p:anim>
                                    <p:anim calcmode="lin" valueType="num">
                                      <p:cBhvr>
                                        <p:cTn id="56" dur="200" fill="hold"/>
                                        <p:tgtEl>
                                          <p:spTgt spid="64"/>
                                        </p:tgtEl>
                                        <p:attrNameLst>
                                          <p:attrName>ppt_h</p:attrName>
                                        </p:attrNameLst>
                                      </p:cBhvr>
                                      <p:tavLst>
                                        <p:tav tm="0">
                                          <p:val>
                                            <p:fltVal val="0"/>
                                          </p:val>
                                        </p:tav>
                                        <p:tav tm="100000">
                                          <p:val>
                                            <p:strVal val="#ppt_h"/>
                                          </p:val>
                                        </p:tav>
                                      </p:tavLst>
                                    </p:anim>
                                  </p:childTnLst>
                                </p:cTn>
                              </p:par>
                            </p:childTnLst>
                          </p:cTn>
                        </p:par>
                        <p:par>
                          <p:cTn id="57" fill="hold">
                            <p:stCondLst>
                              <p:cond delay="1400"/>
                            </p:stCondLst>
                            <p:childTnLst>
                              <p:par>
                                <p:cTn id="58" presetID="23" presetClass="entr" presetSubtype="16"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200" fill="hold"/>
                                        <p:tgtEl>
                                          <p:spTgt spid="63"/>
                                        </p:tgtEl>
                                        <p:attrNameLst>
                                          <p:attrName>ppt_w</p:attrName>
                                        </p:attrNameLst>
                                      </p:cBhvr>
                                      <p:tavLst>
                                        <p:tav tm="0">
                                          <p:val>
                                            <p:fltVal val="0"/>
                                          </p:val>
                                        </p:tav>
                                        <p:tav tm="100000">
                                          <p:val>
                                            <p:strVal val="#ppt_w"/>
                                          </p:val>
                                        </p:tav>
                                      </p:tavLst>
                                    </p:anim>
                                    <p:anim calcmode="lin" valueType="num">
                                      <p:cBhvr>
                                        <p:cTn id="61" dur="200" fill="hold"/>
                                        <p:tgtEl>
                                          <p:spTgt spid="63"/>
                                        </p:tgtEl>
                                        <p:attrNameLst>
                                          <p:attrName>ppt_h</p:attrName>
                                        </p:attrNameLst>
                                      </p:cBhvr>
                                      <p:tavLst>
                                        <p:tav tm="0">
                                          <p:val>
                                            <p:fltVal val="0"/>
                                          </p:val>
                                        </p:tav>
                                        <p:tav tm="100000">
                                          <p:val>
                                            <p:strVal val="#ppt_h"/>
                                          </p:val>
                                        </p:tav>
                                      </p:tavLst>
                                    </p:anim>
                                  </p:childTnLst>
                                </p:cTn>
                              </p:par>
                            </p:childTnLst>
                          </p:cTn>
                        </p:par>
                        <p:par>
                          <p:cTn id="62" fill="hold">
                            <p:stCondLst>
                              <p:cond delay="1600"/>
                            </p:stCondLst>
                            <p:childTnLst>
                              <p:par>
                                <p:cTn id="63" presetID="23" presetClass="entr" presetSubtype="16" fill="hold" nodeType="afterEffect">
                                  <p:stCondLst>
                                    <p:cond delay="0"/>
                                  </p:stCondLst>
                                  <p:childTnLst>
                                    <p:set>
                                      <p:cBhvr>
                                        <p:cTn id="64" dur="1" fill="hold">
                                          <p:stCondLst>
                                            <p:cond delay="0"/>
                                          </p:stCondLst>
                                        </p:cTn>
                                        <p:tgtEl>
                                          <p:spTgt spid="58"/>
                                        </p:tgtEl>
                                        <p:attrNameLst>
                                          <p:attrName>style.visibility</p:attrName>
                                        </p:attrNameLst>
                                      </p:cBhvr>
                                      <p:to>
                                        <p:strVal val="visible"/>
                                      </p:to>
                                    </p:set>
                                    <p:anim calcmode="lin" valueType="num">
                                      <p:cBhvr>
                                        <p:cTn id="65" dur="200" fill="hold"/>
                                        <p:tgtEl>
                                          <p:spTgt spid="58"/>
                                        </p:tgtEl>
                                        <p:attrNameLst>
                                          <p:attrName>ppt_w</p:attrName>
                                        </p:attrNameLst>
                                      </p:cBhvr>
                                      <p:tavLst>
                                        <p:tav tm="0">
                                          <p:val>
                                            <p:fltVal val="0"/>
                                          </p:val>
                                        </p:tav>
                                        <p:tav tm="100000">
                                          <p:val>
                                            <p:strVal val="#ppt_w"/>
                                          </p:val>
                                        </p:tav>
                                      </p:tavLst>
                                    </p:anim>
                                    <p:anim calcmode="lin" valueType="num">
                                      <p:cBhvr>
                                        <p:cTn id="66" dur="200" fill="hold"/>
                                        <p:tgtEl>
                                          <p:spTgt spid="58"/>
                                        </p:tgtEl>
                                        <p:attrNameLst>
                                          <p:attrName>ppt_h</p:attrName>
                                        </p:attrNameLst>
                                      </p:cBhvr>
                                      <p:tavLst>
                                        <p:tav tm="0">
                                          <p:val>
                                            <p:fltVal val="0"/>
                                          </p:val>
                                        </p:tav>
                                        <p:tav tm="100000">
                                          <p:val>
                                            <p:strVal val="#ppt_h"/>
                                          </p:val>
                                        </p:tav>
                                      </p:tavLst>
                                    </p:anim>
                                  </p:childTnLst>
                                </p:cTn>
                              </p:par>
                            </p:childTnLst>
                          </p:cTn>
                        </p:par>
                        <p:par>
                          <p:cTn id="67" fill="hold">
                            <p:stCondLst>
                              <p:cond delay="1800"/>
                            </p:stCondLst>
                            <p:childTnLst>
                              <p:par>
                                <p:cTn id="68" presetID="23" presetClass="entr" presetSubtype="16" fill="hold" nodeType="after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200" fill="hold"/>
                                        <p:tgtEl>
                                          <p:spTgt spid="51"/>
                                        </p:tgtEl>
                                        <p:attrNameLst>
                                          <p:attrName>ppt_w</p:attrName>
                                        </p:attrNameLst>
                                      </p:cBhvr>
                                      <p:tavLst>
                                        <p:tav tm="0">
                                          <p:val>
                                            <p:fltVal val="0"/>
                                          </p:val>
                                        </p:tav>
                                        <p:tav tm="100000">
                                          <p:val>
                                            <p:strVal val="#ppt_w"/>
                                          </p:val>
                                        </p:tav>
                                      </p:tavLst>
                                    </p:anim>
                                    <p:anim calcmode="lin" valueType="num">
                                      <p:cBhvr>
                                        <p:cTn id="71" dur="200" fill="hold"/>
                                        <p:tgtEl>
                                          <p:spTgt spid="51"/>
                                        </p:tgtEl>
                                        <p:attrNameLst>
                                          <p:attrName>ppt_h</p:attrName>
                                        </p:attrNameLst>
                                      </p:cBhvr>
                                      <p:tavLst>
                                        <p:tav tm="0">
                                          <p:val>
                                            <p:fltVal val="0"/>
                                          </p:val>
                                        </p:tav>
                                        <p:tav tm="100000">
                                          <p:val>
                                            <p:strVal val="#ppt_h"/>
                                          </p:val>
                                        </p:tav>
                                      </p:tavLst>
                                    </p:anim>
                                  </p:childTnLst>
                                </p:cTn>
                              </p:par>
                            </p:childTnLst>
                          </p:cTn>
                        </p:par>
                        <p:par>
                          <p:cTn id="72" fill="hold">
                            <p:stCondLst>
                              <p:cond delay="2000"/>
                            </p:stCondLst>
                            <p:childTnLst>
                              <p:par>
                                <p:cTn id="73" presetID="23" presetClass="entr" presetSubtype="16" fill="hold" nodeType="after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p:cTn id="75" dur="200" fill="hold"/>
                                        <p:tgtEl>
                                          <p:spTgt spid="50"/>
                                        </p:tgtEl>
                                        <p:attrNameLst>
                                          <p:attrName>ppt_w</p:attrName>
                                        </p:attrNameLst>
                                      </p:cBhvr>
                                      <p:tavLst>
                                        <p:tav tm="0">
                                          <p:val>
                                            <p:fltVal val="0"/>
                                          </p:val>
                                        </p:tav>
                                        <p:tav tm="100000">
                                          <p:val>
                                            <p:strVal val="#ppt_w"/>
                                          </p:val>
                                        </p:tav>
                                      </p:tavLst>
                                    </p:anim>
                                    <p:anim calcmode="lin" valueType="num">
                                      <p:cBhvr>
                                        <p:cTn id="76" dur="200" fill="hold"/>
                                        <p:tgtEl>
                                          <p:spTgt spid="50"/>
                                        </p:tgtEl>
                                        <p:attrNameLst>
                                          <p:attrName>ppt_h</p:attrName>
                                        </p:attrNameLst>
                                      </p:cBhvr>
                                      <p:tavLst>
                                        <p:tav tm="0">
                                          <p:val>
                                            <p:fltVal val="0"/>
                                          </p:val>
                                        </p:tav>
                                        <p:tav tm="100000">
                                          <p:val>
                                            <p:strVal val="#ppt_h"/>
                                          </p:val>
                                        </p:tav>
                                      </p:tavLst>
                                    </p:anim>
                                  </p:childTnLst>
                                </p:cTn>
                              </p:par>
                            </p:childTnLst>
                          </p:cTn>
                        </p:par>
                        <p:par>
                          <p:cTn id="77" fill="hold">
                            <p:stCondLst>
                              <p:cond delay="2200"/>
                            </p:stCondLst>
                            <p:childTnLst>
                              <p:par>
                                <p:cTn id="78" presetID="23" presetClass="entr" presetSubtype="16" fill="hold"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200" fill="hold"/>
                                        <p:tgtEl>
                                          <p:spTgt spid="60"/>
                                        </p:tgtEl>
                                        <p:attrNameLst>
                                          <p:attrName>ppt_w</p:attrName>
                                        </p:attrNameLst>
                                      </p:cBhvr>
                                      <p:tavLst>
                                        <p:tav tm="0">
                                          <p:val>
                                            <p:fltVal val="0"/>
                                          </p:val>
                                        </p:tav>
                                        <p:tav tm="100000">
                                          <p:val>
                                            <p:strVal val="#ppt_w"/>
                                          </p:val>
                                        </p:tav>
                                      </p:tavLst>
                                    </p:anim>
                                    <p:anim calcmode="lin" valueType="num">
                                      <p:cBhvr>
                                        <p:cTn id="81" dur="200" fill="hold"/>
                                        <p:tgtEl>
                                          <p:spTgt spid="60"/>
                                        </p:tgtEl>
                                        <p:attrNameLst>
                                          <p:attrName>ppt_h</p:attrName>
                                        </p:attrNameLst>
                                      </p:cBhvr>
                                      <p:tavLst>
                                        <p:tav tm="0">
                                          <p:val>
                                            <p:fltVal val="0"/>
                                          </p:val>
                                        </p:tav>
                                        <p:tav tm="100000">
                                          <p:val>
                                            <p:strVal val="#ppt_h"/>
                                          </p:val>
                                        </p:tav>
                                      </p:tavLst>
                                    </p:anim>
                                  </p:childTnLst>
                                </p:cTn>
                              </p:par>
                            </p:childTnLst>
                          </p:cTn>
                        </p:par>
                        <p:par>
                          <p:cTn id="82" fill="hold">
                            <p:stCondLst>
                              <p:cond delay="2400"/>
                            </p:stCondLst>
                            <p:childTnLst>
                              <p:par>
                                <p:cTn id="83" presetID="23" presetClass="entr" presetSubtype="16" fill="hold" nodeType="afterEffect">
                                  <p:stCondLst>
                                    <p:cond delay="0"/>
                                  </p:stCondLst>
                                  <p:childTnLst>
                                    <p:set>
                                      <p:cBhvr>
                                        <p:cTn id="84" dur="1" fill="hold">
                                          <p:stCondLst>
                                            <p:cond delay="0"/>
                                          </p:stCondLst>
                                        </p:cTn>
                                        <p:tgtEl>
                                          <p:spTgt spid="65"/>
                                        </p:tgtEl>
                                        <p:attrNameLst>
                                          <p:attrName>style.visibility</p:attrName>
                                        </p:attrNameLst>
                                      </p:cBhvr>
                                      <p:to>
                                        <p:strVal val="visible"/>
                                      </p:to>
                                    </p:set>
                                    <p:anim calcmode="lin" valueType="num">
                                      <p:cBhvr>
                                        <p:cTn id="85" dur="200" fill="hold"/>
                                        <p:tgtEl>
                                          <p:spTgt spid="65"/>
                                        </p:tgtEl>
                                        <p:attrNameLst>
                                          <p:attrName>ppt_w</p:attrName>
                                        </p:attrNameLst>
                                      </p:cBhvr>
                                      <p:tavLst>
                                        <p:tav tm="0">
                                          <p:val>
                                            <p:fltVal val="0"/>
                                          </p:val>
                                        </p:tav>
                                        <p:tav tm="100000">
                                          <p:val>
                                            <p:strVal val="#ppt_w"/>
                                          </p:val>
                                        </p:tav>
                                      </p:tavLst>
                                    </p:anim>
                                    <p:anim calcmode="lin" valueType="num">
                                      <p:cBhvr>
                                        <p:cTn id="86" dur="200" fill="hold"/>
                                        <p:tgtEl>
                                          <p:spTgt spid="65"/>
                                        </p:tgtEl>
                                        <p:attrNameLst>
                                          <p:attrName>ppt_h</p:attrName>
                                        </p:attrNameLst>
                                      </p:cBhvr>
                                      <p:tavLst>
                                        <p:tav tm="0">
                                          <p:val>
                                            <p:fltVal val="0"/>
                                          </p:val>
                                        </p:tav>
                                        <p:tav tm="100000">
                                          <p:val>
                                            <p:strVal val="#ppt_h"/>
                                          </p:val>
                                        </p:tav>
                                      </p:tavLst>
                                    </p:anim>
                                  </p:childTnLst>
                                </p:cTn>
                              </p:par>
                            </p:childTnLst>
                          </p:cTn>
                        </p:par>
                        <p:par>
                          <p:cTn id="87" fill="hold">
                            <p:stCondLst>
                              <p:cond delay="2600"/>
                            </p:stCondLst>
                            <p:childTnLst>
                              <p:par>
                                <p:cTn id="88" presetID="23" presetClass="entr" presetSubtype="16" fill="hold" nodeType="afterEffect">
                                  <p:stCondLst>
                                    <p:cond delay="0"/>
                                  </p:stCondLst>
                                  <p:childTnLst>
                                    <p:set>
                                      <p:cBhvr>
                                        <p:cTn id="89" dur="1" fill="hold">
                                          <p:stCondLst>
                                            <p:cond delay="0"/>
                                          </p:stCondLst>
                                        </p:cTn>
                                        <p:tgtEl>
                                          <p:spTgt spid="67"/>
                                        </p:tgtEl>
                                        <p:attrNameLst>
                                          <p:attrName>style.visibility</p:attrName>
                                        </p:attrNameLst>
                                      </p:cBhvr>
                                      <p:to>
                                        <p:strVal val="visible"/>
                                      </p:to>
                                    </p:set>
                                    <p:anim calcmode="lin" valueType="num">
                                      <p:cBhvr>
                                        <p:cTn id="90" dur="200" fill="hold"/>
                                        <p:tgtEl>
                                          <p:spTgt spid="67"/>
                                        </p:tgtEl>
                                        <p:attrNameLst>
                                          <p:attrName>ppt_w</p:attrName>
                                        </p:attrNameLst>
                                      </p:cBhvr>
                                      <p:tavLst>
                                        <p:tav tm="0">
                                          <p:val>
                                            <p:fltVal val="0"/>
                                          </p:val>
                                        </p:tav>
                                        <p:tav tm="100000">
                                          <p:val>
                                            <p:strVal val="#ppt_w"/>
                                          </p:val>
                                        </p:tav>
                                      </p:tavLst>
                                    </p:anim>
                                    <p:anim calcmode="lin" valueType="num">
                                      <p:cBhvr>
                                        <p:cTn id="91" dur="200" fill="hold"/>
                                        <p:tgtEl>
                                          <p:spTgt spid="67"/>
                                        </p:tgtEl>
                                        <p:attrNameLst>
                                          <p:attrName>ppt_h</p:attrName>
                                        </p:attrNameLst>
                                      </p:cBhvr>
                                      <p:tavLst>
                                        <p:tav tm="0">
                                          <p:val>
                                            <p:fltVal val="0"/>
                                          </p:val>
                                        </p:tav>
                                        <p:tav tm="100000">
                                          <p:val>
                                            <p:strVal val="#ppt_h"/>
                                          </p:val>
                                        </p:tav>
                                      </p:tavLst>
                                    </p:anim>
                                  </p:childTnLst>
                                </p:cTn>
                              </p:par>
                            </p:childTnLst>
                          </p:cTn>
                        </p:par>
                        <p:par>
                          <p:cTn id="92" fill="hold">
                            <p:stCondLst>
                              <p:cond delay="2800"/>
                            </p:stCondLst>
                            <p:childTnLst>
                              <p:par>
                                <p:cTn id="93" presetID="23" presetClass="entr" presetSubtype="16" fill="hold" nodeType="afterEffect">
                                  <p:stCondLst>
                                    <p:cond delay="0"/>
                                  </p:stCondLst>
                                  <p:childTnLst>
                                    <p:set>
                                      <p:cBhvr>
                                        <p:cTn id="94" dur="1" fill="hold">
                                          <p:stCondLst>
                                            <p:cond delay="0"/>
                                          </p:stCondLst>
                                        </p:cTn>
                                        <p:tgtEl>
                                          <p:spTgt spid="69"/>
                                        </p:tgtEl>
                                        <p:attrNameLst>
                                          <p:attrName>style.visibility</p:attrName>
                                        </p:attrNameLst>
                                      </p:cBhvr>
                                      <p:to>
                                        <p:strVal val="visible"/>
                                      </p:to>
                                    </p:set>
                                    <p:anim calcmode="lin" valueType="num">
                                      <p:cBhvr>
                                        <p:cTn id="95" dur="200" fill="hold"/>
                                        <p:tgtEl>
                                          <p:spTgt spid="69"/>
                                        </p:tgtEl>
                                        <p:attrNameLst>
                                          <p:attrName>ppt_w</p:attrName>
                                        </p:attrNameLst>
                                      </p:cBhvr>
                                      <p:tavLst>
                                        <p:tav tm="0">
                                          <p:val>
                                            <p:fltVal val="0"/>
                                          </p:val>
                                        </p:tav>
                                        <p:tav tm="100000">
                                          <p:val>
                                            <p:strVal val="#ppt_w"/>
                                          </p:val>
                                        </p:tav>
                                      </p:tavLst>
                                    </p:anim>
                                    <p:anim calcmode="lin" valueType="num">
                                      <p:cBhvr>
                                        <p:cTn id="96" dur="200" fill="hold"/>
                                        <p:tgtEl>
                                          <p:spTgt spid="69"/>
                                        </p:tgtEl>
                                        <p:attrNameLst>
                                          <p:attrName>ppt_h</p:attrName>
                                        </p:attrNameLst>
                                      </p:cBhvr>
                                      <p:tavLst>
                                        <p:tav tm="0">
                                          <p:val>
                                            <p:fltVal val="0"/>
                                          </p:val>
                                        </p:tav>
                                        <p:tav tm="100000">
                                          <p:val>
                                            <p:strVal val="#ppt_h"/>
                                          </p:val>
                                        </p:tav>
                                      </p:tavLst>
                                    </p:anim>
                                  </p:childTnLst>
                                </p:cTn>
                              </p:par>
                            </p:childTnLst>
                          </p:cTn>
                        </p:par>
                        <p:par>
                          <p:cTn id="97" fill="hold">
                            <p:stCondLst>
                              <p:cond delay="3000"/>
                            </p:stCondLst>
                            <p:childTnLst>
                              <p:par>
                                <p:cTn id="98" presetID="23" presetClass="entr" presetSubtype="16" fill="hold" nodeType="after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p:cTn id="100" dur="200" fill="hold"/>
                                        <p:tgtEl>
                                          <p:spTgt spid="70"/>
                                        </p:tgtEl>
                                        <p:attrNameLst>
                                          <p:attrName>ppt_w</p:attrName>
                                        </p:attrNameLst>
                                      </p:cBhvr>
                                      <p:tavLst>
                                        <p:tav tm="0">
                                          <p:val>
                                            <p:fltVal val="0"/>
                                          </p:val>
                                        </p:tav>
                                        <p:tav tm="100000">
                                          <p:val>
                                            <p:strVal val="#ppt_w"/>
                                          </p:val>
                                        </p:tav>
                                      </p:tavLst>
                                    </p:anim>
                                    <p:anim calcmode="lin" valueType="num">
                                      <p:cBhvr>
                                        <p:cTn id="101" dur="200" fill="hold"/>
                                        <p:tgtEl>
                                          <p:spTgt spid="70"/>
                                        </p:tgtEl>
                                        <p:attrNameLst>
                                          <p:attrName>ppt_h</p:attrName>
                                        </p:attrNameLst>
                                      </p:cBhvr>
                                      <p:tavLst>
                                        <p:tav tm="0">
                                          <p:val>
                                            <p:fltVal val="0"/>
                                          </p:val>
                                        </p:tav>
                                        <p:tav tm="100000">
                                          <p:val>
                                            <p:strVal val="#ppt_h"/>
                                          </p:val>
                                        </p:tav>
                                      </p:tavLst>
                                    </p:anim>
                                  </p:childTnLst>
                                </p:cTn>
                              </p:par>
                            </p:childTnLst>
                          </p:cTn>
                        </p:par>
                        <p:par>
                          <p:cTn id="102" fill="hold">
                            <p:stCondLst>
                              <p:cond delay="3200"/>
                            </p:stCondLst>
                            <p:childTnLst>
                              <p:par>
                                <p:cTn id="103" presetID="23" presetClass="entr" presetSubtype="16" fill="hold" nodeType="after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p:cTn id="105" dur="200" fill="hold"/>
                                        <p:tgtEl>
                                          <p:spTgt spid="71"/>
                                        </p:tgtEl>
                                        <p:attrNameLst>
                                          <p:attrName>ppt_w</p:attrName>
                                        </p:attrNameLst>
                                      </p:cBhvr>
                                      <p:tavLst>
                                        <p:tav tm="0">
                                          <p:val>
                                            <p:fltVal val="0"/>
                                          </p:val>
                                        </p:tav>
                                        <p:tav tm="100000">
                                          <p:val>
                                            <p:strVal val="#ppt_w"/>
                                          </p:val>
                                        </p:tav>
                                      </p:tavLst>
                                    </p:anim>
                                    <p:anim calcmode="lin" valueType="num">
                                      <p:cBhvr>
                                        <p:cTn id="106" dur="200" fill="hold"/>
                                        <p:tgtEl>
                                          <p:spTgt spid="71"/>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7"/>
                                        </p:tgtEl>
                                        <p:attrNameLst>
                                          <p:attrName>style.visibility</p:attrName>
                                        </p:attrNameLst>
                                      </p:cBhvr>
                                      <p:to>
                                        <p:strVal val="visible"/>
                                      </p:to>
                                    </p:set>
                                    <p:animEffect transition="in" filter="fade">
                                      <p:cBhvr>
                                        <p:cTn id="114" dur="500"/>
                                        <p:tgtEl>
                                          <p:spTgt spid="7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animEffect transition="in" filter="fade">
                                      <p:cBhvr>
                                        <p:cTn id="117" dur="500"/>
                                        <p:tgtEl>
                                          <p:spTgt spid="8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500"/>
                                        <p:tgtEl>
                                          <p:spTgt spid="7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500"/>
                                        <p:tgtEl>
                                          <p:spTgt spid="87"/>
                                        </p:tgtEl>
                                      </p:cBhvr>
                                    </p:animEffect>
                                  </p:childTnLst>
                                </p:cTn>
                              </p:par>
                              <p:par>
                                <p:cTn id="124" presetID="10" presetClass="entr" presetSubtype="0" fill="hold" nodeType="withEffect">
                                  <p:stCondLst>
                                    <p:cond delay="0"/>
                                  </p:stCondLst>
                                  <p:childTnLst>
                                    <p:set>
                                      <p:cBhvr>
                                        <p:cTn id="125" dur="1" fill="hold">
                                          <p:stCondLst>
                                            <p:cond delay="0"/>
                                          </p:stCondLst>
                                        </p:cTn>
                                        <p:tgtEl>
                                          <p:spTgt spid="88"/>
                                        </p:tgtEl>
                                        <p:attrNameLst>
                                          <p:attrName>style.visibility</p:attrName>
                                        </p:attrNameLst>
                                      </p:cBhvr>
                                      <p:to>
                                        <p:strVal val="visible"/>
                                      </p:to>
                                    </p:set>
                                    <p:animEffect transition="in" filter="fade">
                                      <p:cBhvr>
                                        <p:cTn id="126" dur="500"/>
                                        <p:tgtEl>
                                          <p:spTgt spid="8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2"/>
                                        </p:tgtEl>
                                        <p:attrNameLst>
                                          <p:attrName>style.visibility</p:attrName>
                                        </p:attrNameLst>
                                      </p:cBhvr>
                                      <p:to>
                                        <p:strVal val="visible"/>
                                      </p:to>
                                    </p:set>
                                    <p:animEffect transition="in" filter="fade">
                                      <p:cBhvr>
                                        <p:cTn id="129" dur="500"/>
                                        <p:tgtEl>
                                          <p:spTgt spid="9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fade">
                                      <p:cBhvr>
                                        <p:cTn id="134" dur="500"/>
                                        <p:tgtEl>
                                          <p:spTgt spid="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03"/>
                                        </p:tgtEl>
                                        <p:attrNameLst>
                                          <p:attrName>style.visibility</p:attrName>
                                        </p:attrNameLst>
                                      </p:cBhvr>
                                      <p:to>
                                        <p:strVal val="visible"/>
                                      </p:to>
                                    </p:set>
                                    <p:animEffect transition="in" filter="fade">
                                      <p:cBhvr>
                                        <p:cTn id="137" dur="500"/>
                                        <p:tgtEl>
                                          <p:spTgt spid="103"/>
                                        </p:tgtEl>
                                      </p:cBhvr>
                                    </p:animEffect>
                                  </p:childTnLst>
                                </p:cTn>
                              </p:par>
                              <p:par>
                                <p:cTn id="138" presetID="10" presetClass="entr" presetSubtype="0" fill="hold" nodeType="withEffect">
                                  <p:stCondLst>
                                    <p:cond delay="0"/>
                                  </p:stCondLst>
                                  <p:childTnLst>
                                    <p:set>
                                      <p:cBhvr>
                                        <p:cTn id="139" dur="1" fill="hold">
                                          <p:stCondLst>
                                            <p:cond delay="0"/>
                                          </p:stCondLst>
                                        </p:cTn>
                                        <p:tgtEl>
                                          <p:spTgt spid="102"/>
                                        </p:tgtEl>
                                        <p:attrNameLst>
                                          <p:attrName>style.visibility</p:attrName>
                                        </p:attrNameLst>
                                      </p:cBhvr>
                                      <p:to>
                                        <p:strVal val="visible"/>
                                      </p:to>
                                    </p:set>
                                    <p:animEffect transition="in" filter="fade">
                                      <p:cBhvr>
                                        <p:cTn id="140" dur="500"/>
                                        <p:tgtEl>
                                          <p:spTgt spid="10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05"/>
                                        </p:tgtEl>
                                        <p:attrNameLst>
                                          <p:attrName>style.visibility</p:attrName>
                                        </p:attrNameLst>
                                      </p:cBhvr>
                                      <p:to>
                                        <p:strVal val="visible"/>
                                      </p:to>
                                    </p:set>
                                    <p:animEffect transition="in" filter="fade">
                                      <p:cBhvr>
                                        <p:cTn id="143" dur="500"/>
                                        <p:tgtEl>
                                          <p:spTgt spid="105"/>
                                        </p:tgtEl>
                                      </p:cBhvr>
                                    </p:animEffect>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94"/>
                                        </p:tgtEl>
                                        <p:attrNameLst>
                                          <p:attrName>style.visibility</p:attrName>
                                        </p:attrNameLst>
                                      </p:cBhvr>
                                      <p:to>
                                        <p:strVal val="visible"/>
                                      </p:to>
                                    </p:set>
                                    <p:animEffect transition="in" filter="fade">
                                      <p:cBhvr>
                                        <p:cTn id="147" dur="500"/>
                                        <p:tgtEl>
                                          <p:spTgt spid="94"/>
                                        </p:tgtEl>
                                      </p:cBhvr>
                                    </p:animEffect>
                                  </p:childTnLst>
                                </p:cTn>
                              </p:par>
                            </p:childTnLst>
                          </p:cTn>
                        </p:par>
                        <p:par>
                          <p:cTn id="148" fill="hold">
                            <p:stCondLst>
                              <p:cond delay="1000"/>
                            </p:stCondLst>
                            <p:childTnLst>
                              <p:par>
                                <p:cTn id="149" presetID="22" presetClass="entr" presetSubtype="8" fill="hold" grpId="0" nodeType="afterEffect">
                                  <p:stCondLst>
                                    <p:cond delay="0"/>
                                  </p:stCondLst>
                                  <p:childTnLst>
                                    <p:set>
                                      <p:cBhvr>
                                        <p:cTn id="150" dur="1" fill="hold">
                                          <p:stCondLst>
                                            <p:cond delay="0"/>
                                          </p:stCondLst>
                                        </p:cTn>
                                        <p:tgtEl>
                                          <p:spTgt spid="106"/>
                                        </p:tgtEl>
                                        <p:attrNameLst>
                                          <p:attrName>style.visibility</p:attrName>
                                        </p:attrNameLst>
                                      </p:cBhvr>
                                      <p:to>
                                        <p:strVal val="visible"/>
                                      </p:to>
                                    </p:set>
                                    <p:animEffect transition="in" filter="wipe(left)">
                                      <p:cBhvr>
                                        <p:cTn id="151" dur="500"/>
                                        <p:tgtEl>
                                          <p:spTgt spid="106"/>
                                        </p:tgtEl>
                                      </p:cBhvr>
                                    </p:animEffect>
                                  </p:childTnLst>
                                </p:cTn>
                              </p:par>
                            </p:childTnLst>
                          </p:cTn>
                        </p:par>
                        <p:par>
                          <p:cTn id="152" fill="hold">
                            <p:stCondLst>
                              <p:cond delay="1500"/>
                            </p:stCondLst>
                            <p:childTnLst>
                              <p:par>
                                <p:cTn id="153" presetID="22" presetClass="entr" presetSubtype="8" fill="hold" grpId="0" nodeType="afterEffect">
                                  <p:stCondLst>
                                    <p:cond delay="0"/>
                                  </p:stCondLst>
                                  <p:childTnLst>
                                    <p:set>
                                      <p:cBhvr>
                                        <p:cTn id="154" dur="1" fill="hold">
                                          <p:stCondLst>
                                            <p:cond delay="0"/>
                                          </p:stCondLst>
                                        </p:cTn>
                                        <p:tgtEl>
                                          <p:spTgt spid="107"/>
                                        </p:tgtEl>
                                        <p:attrNameLst>
                                          <p:attrName>style.visibility</p:attrName>
                                        </p:attrNameLst>
                                      </p:cBhvr>
                                      <p:to>
                                        <p:strVal val="visible"/>
                                      </p:to>
                                    </p:set>
                                    <p:animEffect transition="in" filter="wipe(left)">
                                      <p:cBhvr>
                                        <p:cTn id="155" dur="500"/>
                                        <p:tgtEl>
                                          <p:spTgt spid="107"/>
                                        </p:tgtEl>
                                      </p:cBhvr>
                                    </p:animEffect>
                                  </p:childTnLst>
                                </p:cTn>
                              </p:par>
                            </p:childTnLst>
                          </p:cTn>
                        </p:par>
                        <p:par>
                          <p:cTn id="156" fill="hold">
                            <p:stCondLst>
                              <p:cond delay="2000"/>
                            </p:stCondLst>
                            <p:childTnLst>
                              <p:par>
                                <p:cTn id="157" presetID="22" presetClass="entr" presetSubtype="8" fill="hold" nodeType="afterEffect">
                                  <p:stCondLst>
                                    <p:cond delay="0"/>
                                  </p:stCondLst>
                                  <p:childTnLst>
                                    <p:set>
                                      <p:cBhvr>
                                        <p:cTn id="158" dur="1" fill="hold">
                                          <p:stCondLst>
                                            <p:cond delay="0"/>
                                          </p:stCondLst>
                                        </p:cTn>
                                        <p:tgtEl>
                                          <p:spTgt spid="95"/>
                                        </p:tgtEl>
                                        <p:attrNameLst>
                                          <p:attrName>style.visibility</p:attrName>
                                        </p:attrNameLst>
                                      </p:cBhvr>
                                      <p:to>
                                        <p:strVal val="visible"/>
                                      </p:to>
                                    </p:set>
                                    <p:animEffect transition="in" filter="wipe(left)">
                                      <p:cBhvr>
                                        <p:cTn id="159" dur="500"/>
                                        <p:tgtEl>
                                          <p:spTgt spid="9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fade">
                                      <p:cBhvr>
                                        <p:cTn id="1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p:bldP spid="6" grpId="0" animBg="1"/>
      <p:bldP spid="73" grpId="0"/>
      <p:bldP spid="74" grpId="0"/>
      <p:bldP spid="75" grpId="0" animBg="1"/>
      <p:bldP spid="77" grpId="0" animBg="1"/>
      <p:bldP spid="84" grpId="0"/>
      <p:bldP spid="86" grpId="0" animBg="1"/>
      <p:bldP spid="87" grpId="0"/>
      <p:bldP spid="91" grpId="0"/>
      <p:bldP spid="92" grpId="0" animBg="1"/>
      <p:bldP spid="94" grpId="0" animBg="1"/>
      <p:bldP spid="105" grpId="0"/>
      <p:bldP spid="106" grpId="0" animBg="1"/>
      <p:bldP spid="107" grpId="0" animBg="1"/>
      <p:bldP spid="8" grpId="0"/>
      <p:bldP spid="7" grpId="0" uiExpand="1" build="p"/>
      <p:bldP spid="10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99F0C5-3409-7FD7-5FB7-083DC2B8EFF8}"/>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8302BFA3-13DF-1EDC-9C02-2D5A021CA163}"/>
              </a:ext>
            </a:extLst>
          </p:cNvPr>
          <p:cNvSpPr/>
          <p:nvPr/>
        </p:nvSpPr>
        <p:spPr>
          <a:xfrm>
            <a:off x="8172746" y="203955"/>
            <a:ext cx="4019189" cy="4724037"/>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2" name="Rectangle 41">
            <a:extLst>
              <a:ext uri="{FF2B5EF4-FFF2-40B4-BE49-F238E27FC236}">
                <a16:creationId xmlns:a16="http://schemas.microsoft.com/office/drawing/2014/main" id="{EDE3B1AF-D27A-17F5-0FE8-97AE112B5EEC}"/>
              </a:ext>
            </a:extLst>
          </p:cNvPr>
          <p:cNvSpPr/>
          <p:nvPr/>
        </p:nvSpPr>
        <p:spPr>
          <a:xfrm>
            <a:off x="6736065" y="334290"/>
            <a:ext cx="4749388" cy="4666244"/>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nvGrpSpPr>
          <p:cNvPr id="7" name="Group 6">
            <a:extLst>
              <a:ext uri="{FF2B5EF4-FFF2-40B4-BE49-F238E27FC236}">
                <a16:creationId xmlns:a16="http://schemas.microsoft.com/office/drawing/2014/main" id="{D8204DD4-0774-DB3C-DF9C-5F2ECCEF807C}"/>
              </a:ext>
            </a:extLst>
          </p:cNvPr>
          <p:cNvGrpSpPr/>
          <p:nvPr/>
        </p:nvGrpSpPr>
        <p:grpSpPr>
          <a:xfrm>
            <a:off x="6832601" y="612248"/>
            <a:ext cx="5359399" cy="4356781"/>
            <a:chOff x="536850" y="438703"/>
            <a:chExt cx="8951353" cy="5975406"/>
          </a:xfrm>
        </p:grpSpPr>
        <p:cxnSp>
          <p:nvCxnSpPr>
            <p:cNvPr id="26" name="Straight Arrow Connector 25">
              <a:extLst>
                <a:ext uri="{FF2B5EF4-FFF2-40B4-BE49-F238E27FC236}">
                  <a16:creationId xmlns:a16="http://schemas.microsoft.com/office/drawing/2014/main" id="{B8EC4210-942B-76A6-F95A-FBBECEC2E8EB}"/>
                </a:ext>
              </a:extLst>
            </p:cNvPr>
            <p:cNvCxnSpPr>
              <a:cxnSpLocks/>
            </p:cNvCxnSpPr>
            <p:nvPr/>
          </p:nvCxnSpPr>
          <p:spPr>
            <a:xfrm flipV="1">
              <a:off x="536850" y="438703"/>
              <a:ext cx="0" cy="5975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60FB6F-A0C2-631F-0B70-66B3221170D6}"/>
                </a:ext>
              </a:extLst>
            </p:cNvPr>
            <p:cNvCxnSpPr>
              <a:cxnSpLocks/>
            </p:cNvCxnSpPr>
            <p:nvPr/>
          </p:nvCxnSpPr>
          <p:spPr>
            <a:xfrm flipV="1">
              <a:off x="536850" y="6384806"/>
              <a:ext cx="8951353" cy="293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640C2FE-1E92-A17A-EA15-54A9794F5B84}"/>
              </a:ext>
            </a:extLst>
          </p:cNvPr>
          <p:cNvGrpSpPr/>
          <p:nvPr/>
        </p:nvGrpSpPr>
        <p:grpSpPr>
          <a:xfrm>
            <a:off x="6248400" y="-357109"/>
            <a:ext cx="832150" cy="3834636"/>
            <a:chOff x="204942" y="1468671"/>
            <a:chExt cx="538649" cy="3416340"/>
          </a:xfrm>
        </p:grpSpPr>
        <p:sp>
          <p:nvSpPr>
            <p:cNvPr id="13" name="TextBox 12">
              <a:extLst>
                <a:ext uri="{FF2B5EF4-FFF2-40B4-BE49-F238E27FC236}">
                  <a16:creationId xmlns:a16="http://schemas.microsoft.com/office/drawing/2014/main" id="{D114498A-6453-120F-75E5-13484E260504}"/>
                </a:ext>
              </a:extLst>
            </p:cNvPr>
            <p:cNvSpPr txBox="1"/>
            <p:nvPr/>
          </p:nvSpPr>
          <p:spPr>
            <a:xfrm>
              <a:off x="258641" y="4385150"/>
              <a:ext cx="483212" cy="499861"/>
            </a:xfrm>
            <a:prstGeom prst="rect">
              <a:avLst/>
            </a:prstGeom>
            <a:noFill/>
          </p:spPr>
          <p:txBody>
            <a:bodyPr wrap="none" rtlCol="0">
              <a:spAutoFit/>
            </a:bodyPr>
            <a:lstStyle/>
            <a:p>
              <a:r>
                <a:rPr lang="en-US" sz="1400" dirty="0">
                  <a:latin typeface=""/>
                </a:rPr>
                <a:t>nm</a:t>
              </a:r>
            </a:p>
          </p:txBody>
        </p:sp>
        <p:sp>
          <p:nvSpPr>
            <p:cNvPr id="14" name="TextBox 13">
              <a:extLst>
                <a:ext uri="{FF2B5EF4-FFF2-40B4-BE49-F238E27FC236}">
                  <a16:creationId xmlns:a16="http://schemas.microsoft.com/office/drawing/2014/main" id="{D3C8BDBE-2AFF-A003-2778-A823A22C1A6F}"/>
                </a:ext>
              </a:extLst>
            </p:cNvPr>
            <p:cNvSpPr txBox="1"/>
            <p:nvPr/>
          </p:nvSpPr>
          <p:spPr>
            <a:xfrm>
              <a:off x="220971" y="2769906"/>
              <a:ext cx="488576" cy="499861"/>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6FC8201C-7EE0-0DBD-80AA-D479D8C7CA41}"/>
                </a:ext>
              </a:extLst>
            </p:cNvPr>
            <p:cNvSpPr txBox="1"/>
            <p:nvPr/>
          </p:nvSpPr>
          <p:spPr>
            <a:xfrm>
              <a:off x="204942" y="1468671"/>
              <a:ext cx="538649" cy="499861"/>
            </a:xfrm>
            <a:prstGeom prst="rect">
              <a:avLst/>
            </a:prstGeom>
            <a:noFill/>
          </p:spPr>
          <p:txBody>
            <a:bodyPr wrap="none" rtlCol="0">
              <a:spAutoFit/>
            </a:bodyPr>
            <a:lstStyle/>
            <a:p>
              <a:r>
                <a:rPr lang="en-US" sz="1400" dirty="0">
                  <a:latin typeface=""/>
                </a:rPr>
                <a:t>mm</a:t>
              </a:r>
            </a:p>
          </p:txBody>
        </p:sp>
      </p:grpSp>
      <p:pic>
        <p:nvPicPr>
          <p:cNvPr id="5" name="Picture 4" descr="A picture containing text&#10;&#10;Description automatically generated">
            <a:extLst>
              <a:ext uri="{FF2B5EF4-FFF2-40B4-BE49-F238E27FC236}">
                <a16:creationId xmlns:a16="http://schemas.microsoft.com/office/drawing/2014/main" id="{B712541C-4BC3-4907-05A8-3B59D1F4E6E2}"/>
              </a:ext>
            </a:extLst>
          </p:cNvPr>
          <p:cNvPicPr>
            <a:picLocks noChangeAspect="1"/>
          </p:cNvPicPr>
          <p:nvPr/>
        </p:nvPicPr>
        <p:blipFill>
          <a:blip r:embed="rId4">
            <a:clrChange>
              <a:clrFrom>
                <a:srgbClr val="FFFFFD"/>
              </a:clrFrom>
              <a:clrTo>
                <a:srgbClr val="FFFFFD">
                  <a:alpha val="0"/>
                </a:srgbClr>
              </a:clrTo>
            </a:clrChange>
          </a:blip>
          <a:stretch>
            <a:fillRect/>
          </a:stretch>
        </p:blipFill>
        <p:spPr>
          <a:xfrm rot="5400000">
            <a:off x="9234373" y="1990348"/>
            <a:ext cx="2481596" cy="3663806"/>
          </a:xfrm>
          <a:prstGeom prst="rect">
            <a:avLst/>
          </a:prstGeom>
        </p:spPr>
      </p:pic>
      <p:pic>
        <p:nvPicPr>
          <p:cNvPr id="36" name="Picture 35">
            <a:extLst>
              <a:ext uri="{FF2B5EF4-FFF2-40B4-BE49-F238E27FC236}">
                <a16:creationId xmlns:a16="http://schemas.microsoft.com/office/drawing/2014/main" id="{204755F7-D853-AFF3-540E-D6BBDAA0780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880" y="908366"/>
            <a:ext cx="2786478" cy="3075995"/>
          </a:xfrm>
          <a:prstGeom prst="rect">
            <a:avLst/>
          </a:prstGeom>
        </p:spPr>
      </p:pic>
      <p:sp>
        <p:nvSpPr>
          <p:cNvPr id="30" name="TextBox 29">
            <a:extLst>
              <a:ext uri="{FF2B5EF4-FFF2-40B4-BE49-F238E27FC236}">
                <a16:creationId xmlns:a16="http://schemas.microsoft.com/office/drawing/2014/main" id="{224DD40C-4361-6794-26D3-03C87B29DBE8}"/>
              </a:ext>
            </a:extLst>
          </p:cNvPr>
          <p:cNvSpPr txBox="1"/>
          <p:nvPr/>
        </p:nvSpPr>
        <p:spPr>
          <a:xfrm>
            <a:off x="6977292" y="672607"/>
            <a:ext cx="738359" cy="461665"/>
          </a:xfrm>
          <a:prstGeom prst="rect">
            <a:avLst/>
          </a:prstGeom>
          <a:noFill/>
        </p:spPr>
        <p:txBody>
          <a:bodyPr wrap="square" rtlCol="0">
            <a:spAutoFit/>
          </a:bodyPr>
          <a:lstStyle/>
          <a:p>
            <a:r>
              <a:rPr lang="en-GB" sz="2400" b="1" dirty="0">
                <a:solidFill>
                  <a:srgbClr val="7030A0"/>
                </a:solidFill>
                <a:latin typeface="Chalkboard" panose="03050602040202020205" pitchFamily="66" charset="77"/>
              </a:rPr>
              <a:t>MC</a:t>
            </a:r>
          </a:p>
        </p:txBody>
      </p:sp>
      <p:sp>
        <p:nvSpPr>
          <p:cNvPr id="31" name="TextBox 30">
            <a:extLst>
              <a:ext uri="{FF2B5EF4-FFF2-40B4-BE49-F238E27FC236}">
                <a16:creationId xmlns:a16="http://schemas.microsoft.com/office/drawing/2014/main" id="{7A99DEC0-F56B-5865-CAE7-8867CE3FB89A}"/>
              </a:ext>
            </a:extLst>
          </p:cNvPr>
          <p:cNvSpPr txBox="1"/>
          <p:nvPr/>
        </p:nvSpPr>
        <p:spPr>
          <a:xfrm>
            <a:off x="11277448" y="2266394"/>
            <a:ext cx="715006" cy="461665"/>
          </a:xfrm>
          <a:prstGeom prst="rect">
            <a:avLst/>
          </a:prstGeom>
          <a:noFill/>
        </p:spPr>
        <p:txBody>
          <a:bodyPr wrap="square" rtlCol="0">
            <a:spAutoFit/>
          </a:bodyPr>
          <a:lstStyle/>
          <a:p>
            <a:r>
              <a:rPr lang="en-GB" sz="2400" b="1" dirty="0">
                <a:solidFill>
                  <a:srgbClr val="0091DE"/>
                </a:solidFill>
                <a:latin typeface="Chalkboard" panose="03050602040202020205" pitchFamily="66" charset="77"/>
              </a:rPr>
              <a:t>MD</a:t>
            </a:r>
          </a:p>
        </p:txBody>
      </p:sp>
      <p:sp>
        <p:nvSpPr>
          <p:cNvPr id="2" name="TextBox 1">
            <a:extLst>
              <a:ext uri="{FF2B5EF4-FFF2-40B4-BE49-F238E27FC236}">
                <a16:creationId xmlns:a16="http://schemas.microsoft.com/office/drawing/2014/main" id="{0879B9E8-4DF9-39DA-FA5B-7BDC1E2101E4}"/>
              </a:ext>
            </a:extLst>
          </p:cNvPr>
          <p:cNvSpPr txBox="1"/>
          <p:nvPr/>
        </p:nvSpPr>
        <p:spPr>
          <a:xfrm>
            <a:off x="0" y="-127387"/>
            <a:ext cx="11732608" cy="756617"/>
          </a:xfrm>
          <a:prstGeom prst="rect">
            <a:avLst/>
          </a:prstGeom>
          <a:noFill/>
        </p:spPr>
        <p:txBody>
          <a:bodyPr wrap="square">
            <a:spAutoFit/>
          </a:bodyPr>
          <a:lstStyle/>
          <a:p>
            <a:pPr>
              <a:lnSpc>
                <a:spcPct val="150000"/>
              </a:lnSpc>
            </a:pPr>
            <a:r>
              <a:rPr lang="en-IT" sz="3200" b="1" dirty="0">
                <a:solidFill>
                  <a:srgbClr val="0070C0"/>
                </a:solidFill>
                <a:latin typeface="Chalkboard" panose="03050602040202020205" pitchFamily="66" charset="77"/>
              </a:rPr>
              <a:t>Combining </a:t>
            </a:r>
            <a:r>
              <a:rPr lang="en-IT" sz="2800" b="1" dirty="0">
                <a:solidFill>
                  <a:srgbClr val="0070C0"/>
                </a:solidFill>
                <a:latin typeface="Chalkboard" panose="03050602040202020205" pitchFamily="66" charset="77"/>
              </a:rPr>
              <a:t>Monte Carlo &amp; Molecular dynamics </a:t>
            </a:r>
          </a:p>
        </p:txBody>
      </p:sp>
      <p:pic>
        <p:nvPicPr>
          <p:cNvPr id="10" name="Google Shape;116;p14">
            <a:extLst>
              <a:ext uri="{FF2B5EF4-FFF2-40B4-BE49-F238E27FC236}">
                <a16:creationId xmlns:a16="http://schemas.microsoft.com/office/drawing/2014/main" id="{93CB8272-187C-0FBD-3FA2-B327CDF5563F}"/>
              </a:ext>
            </a:extLst>
          </p:cNvPr>
          <p:cNvPicPr preferRelativeResize="0"/>
          <p:nvPr/>
        </p:nvPicPr>
        <p:blipFill>
          <a:blip r:embed="rId6">
            <a:clrChange>
              <a:clrFrom>
                <a:srgbClr val="FFFFFF"/>
              </a:clrFrom>
              <a:clrTo>
                <a:srgbClr val="FFFFFF">
                  <a:alpha val="0"/>
                </a:srgbClr>
              </a:clrTo>
            </a:clrChange>
            <a:alphaModFix/>
          </a:blip>
          <a:stretch>
            <a:fillRect/>
          </a:stretch>
        </p:blipFill>
        <p:spPr>
          <a:xfrm>
            <a:off x="3585565" y="6096000"/>
            <a:ext cx="757836" cy="762000"/>
          </a:xfrm>
          <a:prstGeom prst="rect">
            <a:avLst/>
          </a:prstGeom>
          <a:noFill/>
          <a:ln>
            <a:noFill/>
          </a:ln>
        </p:spPr>
      </p:pic>
      <p:pic>
        <p:nvPicPr>
          <p:cNvPr id="11" name="Google Shape;117;p14">
            <a:extLst>
              <a:ext uri="{FF2B5EF4-FFF2-40B4-BE49-F238E27FC236}">
                <a16:creationId xmlns:a16="http://schemas.microsoft.com/office/drawing/2014/main" id="{96D13DB3-5AF7-3C02-EDAA-AF2179A809F5}"/>
              </a:ext>
            </a:extLst>
          </p:cNvPr>
          <p:cNvPicPr preferRelativeResize="0"/>
          <p:nvPr/>
        </p:nvPicPr>
        <p:blipFill>
          <a:blip r:embed="rId7">
            <a:alphaModFix/>
          </a:blip>
          <a:stretch>
            <a:fillRect/>
          </a:stretch>
        </p:blipFill>
        <p:spPr>
          <a:xfrm>
            <a:off x="2828999" y="6150709"/>
            <a:ext cx="683821" cy="646331"/>
          </a:xfrm>
          <a:prstGeom prst="rect">
            <a:avLst/>
          </a:prstGeom>
          <a:noFill/>
          <a:ln>
            <a:noFill/>
          </a:ln>
        </p:spPr>
      </p:pic>
      <p:grpSp>
        <p:nvGrpSpPr>
          <p:cNvPr id="3" name="Group 2">
            <a:extLst>
              <a:ext uri="{FF2B5EF4-FFF2-40B4-BE49-F238E27FC236}">
                <a16:creationId xmlns:a16="http://schemas.microsoft.com/office/drawing/2014/main" id="{B95019B8-89F8-E4B4-DADD-F12DAEF81D35}"/>
              </a:ext>
            </a:extLst>
          </p:cNvPr>
          <p:cNvGrpSpPr/>
          <p:nvPr/>
        </p:nvGrpSpPr>
        <p:grpSpPr>
          <a:xfrm>
            <a:off x="7077865" y="5032331"/>
            <a:ext cx="13796296" cy="765826"/>
            <a:chOff x="1167648" y="6241708"/>
            <a:chExt cx="7538379" cy="682284"/>
          </a:xfrm>
        </p:grpSpPr>
        <p:sp>
          <p:nvSpPr>
            <p:cNvPr id="12" name="TextBox 11">
              <a:extLst>
                <a:ext uri="{FF2B5EF4-FFF2-40B4-BE49-F238E27FC236}">
                  <a16:creationId xmlns:a16="http://schemas.microsoft.com/office/drawing/2014/main" id="{FDB36930-FD32-8473-CC6B-F7B5CD5E357A}"/>
                </a:ext>
              </a:extLst>
            </p:cNvPr>
            <p:cNvSpPr txBox="1"/>
            <p:nvPr/>
          </p:nvSpPr>
          <p:spPr>
            <a:xfrm>
              <a:off x="1167648" y="6254879"/>
              <a:ext cx="305243" cy="499859"/>
            </a:xfrm>
            <a:prstGeom prst="rect">
              <a:avLst/>
            </a:prstGeom>
            <a:noFill/>
          </p:spPr>
          <p:txBody>
            <a:bodyPr wrap="none" rtlCol="0">
              <a:spAutoFit/>
            </a:bodyPr>
            <a:lstStyle/>
            <a:p>
              <a:r>
                <a:rPr lang="en-US" sz="1400" dirty="0">
                  <a:latin typeface=""/>
                </a:rPr>
                <a:t>fs</a:t>
              </a:r>
            </a:p>
          </p:txBody>
        </p:sp>
        <p:sp>
          <p:nvSpPr>
            <p:cNvPr id="16" name="TextBox 15">
              <a:extLst>
                <a:ext uri="{FF2B5EF4-FFF2-40B4-BE49-F238E27FC236}">
                  <a16:creationId xmlns:a16="http://schemas.microsoft.com/office/drawing/2014/main" id="{078FAAD5-D9DB-0030-65CF-DEEC8828DB0D}"/>
                </a:ext>
              </a:extLst>
            </p:cNvPr>
            <p:cNvSpPr txBox="1"/>
            <p:nvPr/>
          </p:nvSpPr>
          <p:spPr>
            <a:xfrm>
              <a:off x="1886299" y="6241708"/>
              <a:ext cx="352039" cy="499859"/>
            </a:xfrm>
            <a:prstGeom prst="rect">
              <a:avLst/>
            </a:prstGeom>
            <a:noFill/>
          </p:spPr>
          <p:txBody>
            <a:bodyPr wrap="none" rtlCol="0">
              <a:spAutoFit/>
            </a:bodyPr>
            <a:lstStyle/>
            <a:p>
              <a:r>
                <a:rPr lang="en-US" sz="1400" dirty="0" err="1">
                  <a:latin typeface=""/>
                </a:rPr>
                <a:t>ps</a:t>
              </a:r>
              <a:endParaRPr lang="en-US" sz="1400" dirty="0">
                <a:latin typeface=""/>
              </a:endParaRPr>
            </a:p>
          </p:txBody>
        </p:sp>
        <p:sp>
          <p:nvSpPr>
            <p:cNvPr id="23" name="TextBox 22">
              <a:extLst>
                <a:ext uri="{FF2B5EF4-FFF2-40B4-BE49-F238E27FC236}">
                  <a16:creationId xmlns:a16="http://schemas.microsoft.com/office/drawing/2014/main" id="{CA6AC541-6FF9-6B66-FFA9-669C2D61D32C}"/>
                </a:ext>
              </a:extLst>
            </p:cNvPr>
            <p:cNvSpPr txBox="1"/>
            <p:nvPr/>
          </p:nvSpPr>
          <p:spPr>
            <a:xfrm>
              <a:off x="2707072" y="6260757"/>
              <a:ext cx="465320" cy="499859"/>
            </a:xfrm>
            <a:prstGeom prst="rect">
              <a:avLst/>
            </a:prstGeom>
            <a:noFill/>
          </p:spPr>
          <p:txBody>
            <a:bodyPr wrap="square" rtlCol="0">
              <a:spAutoFit/>
            </a:bodyPr>
            <a:lstStyle/>
            <a:p>
              <a:r>
                <a:rPr lang="en-US" sz="1400" dirty="0">
                  <a:latin typeface=""/>
                </a:rPr>
                <a:t>ns</a:t>
              </a:r>
            </a:p>
          </p:txBody>
        </p:sp>
        <p:sp>
          <p:nvSpPr>
            <p:cNvPr id="28" name="TextBox 27">
              <a:extLst>
                <a:ext uri="{FF2B5EF4-FFF2-40B4-BE49-F238E27FC236}">
                  <a16:creationId xmlns:a16="http://schemas.microsoft.com/office/drawing/2014/main" id="{7AC1A5BA-5A78-1233-464E-6DAEA76240E7}"/>
                </a:ext>
              </a:extLst>
            </p:cNvPr>
            <p:cNvSpPr txBox="1"/>
            <p:nvPr/>
          </p:nvSpPr>
          <p:spPr>
            <a:xfrm>
              <a:off x="3516046" y="6254879"/>
              <a:ext cx="647561" cy="499859"/>
            </a:xfrm>
            <a:prstGeom prst="rect">
              <a:avLst/>
            </a:prstGeom>
            <a:noFill/>
          </p:spPr>
          <p:txBody>
            <a:bodyPr wrap="square" rtlCol="0">
              <a:spAutoFit/>
            </a:bodyPr>
            <a:lstStyle/>
            <a:p>
              <a:r>
                <a:rPr lang="en-US" sz="1400" dirty="0" err="1">
                  <a:latin typeface=""/>
                </a:rPr>
                <a:t>μs</a:t>
              </a:r>
              <a:endParaRPr lang="en-US" sz="1400" dirty="0">
                <a:latin typeface=""/>
              </a:endParaRPr>
            </a:p>
          </p:txBody>
        </p:sp>
        <p:sp>
          <p:nvSpPr>
            <p:cNvPr id="29" name="Rectangle 28">
              <a:extLst>
                <a:ext uri="{FF2B5EF4-FFF2-40B4-BE49-F238E27FC236}">
                  <a16:creationId xmlns:a16="http://schemas.microsoft.com/office/drawing/2014/main" id="{C6F33800-3FE1-43C0-3070-0E86FC837C0A}"/>
                </a:ext>
              </a:extLst>
            </p:cNvPr>
            <p:cNvSpPr/>
            <p:nvPr/>
          </p:nvSpPr>
          <p:spPr>
            <a:xfrm>
              <a:off x="4850916" y="6261710"/>
              <a:ext cx="398838" cy="499859"/>
            </a:xfrm>
            <a:prstGeom prst="rect">
              <a:avLst/>
            </a:prstGeom>
          </p:spPr>
          <p:txBody>
            <a:bodyPr wrap="none">
              <a:spAutoFit/>
            </a:bodyPr>
            <a:lstStyle/>
            <a:p>
              <a:r>
                <a:rPr lang="en-US" sz="1400">
                  <a:latin typeface=""/>
                </a:rPr>
                <a:t>ms</a:t>
              </a:r>
            </a:p>
          </p:txBody>
        </p:sp>
        <p:sp>
          <p:nvSpPr>
            <p:cNvPr id="32" name="Rectangle 31">
              <a:extLst>
                <a:ext uri="{FF2B5EF4-FFF2-40B4-BE49-F238E27FC236}">
                  <a16:creationId xmlns:a16="http://schemas.microsoft.com/office/drawing/2014/main" id="{A8D70A82-FF10-A5FD-C726-B04DAD174609}"/>
                </a:ext>
              </a:extLst>
            </p:cNvPr>
            <p:cNvSpPr/>
            <p:nvPr/>
          </p:nvSpPr>
          <p:spPr>
            <a:xfrm>
              <a:off x="5640754" y="6265637"/>
              <a:ext cx="436577" cy="499859"/>
            </a:xfrm>
            <a:prstGeom prst="rect">
              <a:avLst/>
            </a:prstGeom>
          </p:spPr>
          <p:txBody>
            <a:bodyPr wrap="none">
              <a:spAutoFit/>
            </a:bodyPr>
            <a:lstStyle/>
            <a:p>
              <a:r>
                <a:rPr lang="en-US" sz="1400">
                  <a:latin typeface=""/>
                </a:rPr>
                <a:t>sec</a:t>
              </a:r>
            </a:p>
          </p:txBody>
        </p:sp>
        <p:sp>
          <p:nvSpPr>
            <p:cNvPr id="33" name="Rectangle 32">
              <a:extLst>
                <a:ext uri="{FF2B5EF4-FFF2-40B4-BE49-F238E27FC236}">
                  <a16:creationId xmlns:a16="http://schemas.microsoft.com/office/drawing/2014/main" id="{21ADA0DA-FC80-04AC-FBCE-B0A5826DFD61}"/>
                </a:ext>
              </a:extLst>
            </p:cNvPr>
            <p:cNvSpPr/>
            <p:nvPr/>
          </p:nvSpPr>
          <p:spPr>
            <a:xfrm>
              <a:off x="6468331" y="6244647"/>
              <a:ext cx="880338" cy="679345"/>
            </a:xfrm>
            <a:prstGeom prst="rect">
              <a:avLst/>
            </a:prstGeom>
          </p:spPr>
          <p:txBody>
            <a:bodyPr wrap="square">
              <a:spAutoFit/>
            </a:bodyPr>
            <a:lstStyle/>
            <a:p>
              <a:r>
                <a:rPr lang="en-US" sz="1400" dirty="0">
                  <a:latin typeface=""/>
                </a:rPr>
                <a:t>hours</a:t>
              </a:r>
            </a:p>
          </p:txBody>
        </p:sp>
        <p:sp>
          <p:nvSpPr>
            <p:cNvPr id="34" name="Rectangle 33">
              <a:extLst>
                <a:ext uri="{FF2B5EF4-FFF2-40B4-BE49-F238E27FC236}">
                  <a16:creationId xmlns:a16="http://schemas.microsoft.com/office/drawing/2014/main" id="{FC747298-D6CF-8A3A-0C99-E08F51594596}"/>
                </a:ext>
              </a:extLst>
            </p:cNvPr>
            <p:cNvSpPr/>
            <p:nvPr/>
          </p:nvSpPr>
          <p:spPr>
            <a:xfrm>
              <a:off x="8532059" y="6261710"/>
              <a:ext cx="173968" cy="499860"/>
            </a:xfrm>
            <a:prstGeom prst="rect">
              <a:avLst/>
            </a:prstGeom>
          </p:spPr>
          <p:txBody>
            <a:bodyPr wrap="none">
              <a:spAutoFit/>
            </a:bodyPr>
            <a:lstStyle/>
            <a:p>
              <a:endParaRPr lang="en-US" sz="1400" dirty="0">
                <a:latin typeface=""/>
              </a:endParaRPr>
            </a:p>
          </p:txBody>
        </p:sp>
      </p:grpSp>
      <p:sp>
        <p:nvSpPr>
          <p:cNvPr id="37" name="TextBox 36">
            <a:extLst>
              <a:ext uri="{FF2B5EF4-FFF2-40B4-BE49-F238E27FC236}">
                <a16:creationId xmlns:a16="http://schemas.microsoft.com/office/drawing/2014/main" id="{0CF91FFD-1E5A-7A1E-223B-F19460407BEC}"/>
              </a:ext>
            </a:extLst>
          </p:cNvPr>
          <p:cNvSpPr txBox="1"/>
          <p:nvPr/>
        </p:nvSpPr>
        <p:spPr>
          <a:xfrm>
            <a:off x="80635" y="698144"/>
            <a:ext cx="4840111" cy="396621"/>
          </a:xfrm>
          <a:prstGeom prst="rect">
            <a:avLst/>
          </a:prstGeom>
          <a:noFill/>
        </p:spPr>
        <p:txBody>
          <a:bodyPr wrap="square">
            <a:spAutoFit/>
          </a:bodyPr>
          <a:lstStyle/>
          <a:p>
            <a:r>
              <a:rPr lang="en-IT" sz="2000" b="1" dirty="0">
                <a:solidFill>
                  <a:srgbClr val="0091DE"/>
                </a:solidFill>
                <a:latin typeface="Chalkboard" panose="03050602040202020205" pitchFamily="66" charset="77"/>
              </a:rPr>
              <a:t>Reactive atomistic molecular dynamics </a:t>
            </a:r>
          </a:p>
        </p:txBody>
      </p:sp>
      <p:grpSp>
        <p:nvGrpSpPr>
          <p:cNvPr id="55" name="Group 54">
            <a:extLst>
              <a:ext uri="{FF2B5EF4-FFF2-40B4-BE49-F238E27FC236}">
                <a16:creationId xmlns:a16="http://schemas.microsoft.com/office/drawing/2014/main" id="{8B8BE4B8-43CB-DEA0-D557-6DDF213CC435}"/>
              </a:ext>
            </a:extLst>
          </p:cNvPr>
          <p:cNvGrpSpPr/>
          <p:nvPr/>
        </p:nvGrpSpPr>
        <p:grpSpPr>
          <a:xfrm>
            <a:off x="9143999" y="766215"/>
            <a:ext cx="2756330" cy="1691393"/>
            <a:chOff x="9143999" y="766215"/>
            <a:chExt cx="2756330" cy="1691393"/>
          </a:xfrm>
        </p:grpSpPr>
        <p:sp>
          <p:nvSpPr>
            <p:cNvPr id="6" name="Freeform 5">
              <a:extLst>
                <a:ext uri="{FF2B5EF4-FFF2-40B4-BE49-F238E27FC236}">
                  <a16:creationId xmlns:a16="http://schemas.microsoft.com/office/drawing/2014/main" id="{A7342059-3775-8827-9BC5-5CAFF2BB174A}"/>
                </a:ext>
              </a:extLst>
            </p:cNvPr>
            <p:cNvSpPr/>
            <p:nvPr/>
          </p:nvSpPr>
          <p:spPr>
            <a:xfrm>
              <a:off x="9143999" y="766215"/>
              <a:ext cx="1311827" cy="1691393"/>
            </a:xfrm>
            <a:custGeom>
              <a:avLst/>
              <a:gdLst>
                <a:gd name="connsiteX0" fmla="*/ 0 w 1066800"/>
                <a:gd name="connsiteY0" fmla="*/ 173584 h 1113384"/>
                <a:gd name="connsiteX1" fmla="*/ 685800 w 1066800"/>
                <a:gd name="connsiteY1" fmla="*/ 71984 h 1113384"/>
                <a:gd name="connsiteX2" fmla="*/ 1066800 w 1066800"/>
                <a:gd name="connsiteY2" fmla="*/ 1113384 h 1113384"/>
              </a:gdLst>
              <a:ahLst/>
              <a:cxnLst>
                <a:cxn ang="0">
                  <a:pos x="connsiteX0" y="connsiteY0"/>
                </a:cxn>
                <a:cxn ang="0">
                  <a:pos x="connsiteX1" y="connsiteY1"/>
                </a:cxn>
                <a:cxn ang="0">
                  <a:pos x="connsiteX2" y="connsiteY2"/>
                </a:cxn>
              </a:cxnLst>
              <a:rect l="l" t="t" r="r" b="b"/>
              <a:pathLst>
                <a:path w="1066800" h="1113384">
                  <a:moveTo>
                    <a:pt x="0" y="173584"/>
                  </a:moveTo>
                  <a:cubicBezTo>
                    <a:pt x="254000" y="44467"/>
                    <a:pt x="508000" y="-84649"/>
                    <a:pt x="685800" y="71984"/>
                  </a:cubicBezTo>
                  <a:cubicBezTo>
                    <a:pt x="863600" y="228617"/>
                    <a:pt x="965200" y="671000"/>
                    <a:pt x="1066800" y="1113384"/>
                  </a:cubicBezTo>
                </a:path>
              </a:pathLst>
            </a:custGeom>
            <a:noFill/>
            <a:ln w="19050">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TextBox 7">
              <a:extLst>
                <a:ext uri="{FF2B5EF4-FFF2-40B4-BE49-F238E27FC236}">
                  <a16:creationId xmlns:a16="http://schemas.microsoft.com/office/drawing/2014/main" id="{BFE3D6C5-293A-1790-FFFD-8E194A0BF468}"/>
                </a:ext>
              </a:extLst>
            </p:cNvPr>
            <p:cNvSpPr txBox="1"/>
            <p:nvPr/>
          </p:nvSpPr>
          <p:spPr>
            <a:xfrm>
              <a:off x="10289949" y="780730"/>
              <a:ext cx="1610380" cy="830997"/>
            </a:xfrm>
            <a:prstGeom prst="rect">
              <a:avLst/>
            </a:prstGeom>
            <a:noFill/>
          </p:spPr>
          <p:txBody>
            <a:bodyPr wrap="square" rtlCol="0">
              <a:spAutoFit/>
            </a:bodyPr>
            <a:lstStyle/>
            <a:p>
              <a:r>
                <a:rPr lang="en-GB" sz="1600" dirty="0">
                  <a:latin typeface="Chalkboard" panose="03050602040202020205" pitchFamily="66" charset="77"/>
                </a:rPr>
                <a:t>Starting space distribution of species </a:t>
              </a:r>
              <a:endParaRPr lang="en-IT" sz="1600" dirty="0">
                <a:latin typeface="Chalkboard" panose="03050602040202020205" pitchFamily="66" charset="77"/>
              </a:endParaRPr>
            </a:p>
          </p:txBody>
        </p:sp>
      </p:grpSp>
      <p:sp>
        <p:nvSpPr>
          <p:cNvPr id="17" name="TextBox 16">
            <a:extLst>
              <a:ext uri="{FF2B5EF4-FFF2-40B4-BE49-F238E27FC236}">
                <a16:creationId xmlns:a16="http://schemas.microsoft.com/office/drawing/2014/main" id="{8826B2C1-9F3F-64AF-E5D8-D7CE5BD48D1A}"/>
              </a:ext>
            </a:extLst>
          </p:cNvPr>
          <p:cNvSpPr txBox="1"/>
          <p:nvPr/>
        </p:nvSpPr>
        <p:spPr>
          <a:xfrm>
            <a:off x="4907485" y="698144"/>
            <a:ext cx="1355966" cy="400110"/>
          </a:xfrm>
          <a:prstGeom prst="rect">
            <a:avLst/>
          </a:prstGeom>
          <a:noFill/>
        </p:spPr>
        <p:txBody>
          <a:bodyPr wrap="square" rtlCol="0">
            <a:spAutoFit/>
          </a:bodyPr>
          <a:lstStyle/>
          <a:p>
            <a:r>
              <a:rPr lang="en-GB" sz="2000" dirty="0">
                <a:solidFill>
                  <a:schemeClr val="accent5">
                    <a:lumMod val="75000"/>
                  </a:schemeClr>
                </a:solidFill>
                <a:latin typeface="Chalkboard" panose="03050602040202020205" pitchFamily="66" charset="77"/>
              </a:rPr>
              <a:t>(RA</a:t>
            </a:r>
            <a:r>
              <a:rPr lang="en-GB" sz="2000" b="1" dirty="0">
                <a:solidFill>
                  <a:schemeClr val="accent5">
                    <a:lumMod val="75000"/>
                  </a:schemeClr>
                </a:solidFill>
                <a:latin typeface="Chalkboard" panose="03050602040202020205" pitchFamily="66" charset="77"/>
              </a:rPr>
              <a:t>MD</a:t>
            </a:r>
            <a:r>
              <a:rPr lang="en-GB" sz="2000" dirty="0">
                <a:solidFill>
                  <a:schemeClr val="accent5">
                    <a:lumMod val="75000"/>
                  </a:schemeClr>
                </a:solidFill>
                <a:latin typeface="Chalkboard" panose="03050602040202020205" pitchFamily="66" charset="77"/>
              </a:rPr>
              <a: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DFBADCB-54A1-112D-2940-143D1891E83F}"/>
                  </a:ext>
                </a:extLst>
              </p:cNvPr>
              <p:cNvSpPr txBox="1"/>
              <p:nvPr/>
            </p:nvSpPr>
            <p:spPr>
              <a:xfrm>
                <a:off x="62117" y="1163679"/>
                <a:ext cx="6316309" cy="2324354"/>
              </a:xfrm>
              <a:prstGeom prst="rect">
                <a:avLst/>
              </a:prstGeom>
              <a:noFill/>
            </p:spPr>
            <p:txBody>
              <a:bodyPr wrap="square">
                <a:spAutoFit/>
              </a:bodyPr>
              <a:lstStyle/>
              <a:p>
                <a:pPr marL="380990" indent="-380990">
                  <a:buClr>
                    <a:srgbClr val="0070C0"/>
                  </a:buClr>
                  <a:buFont typeface="Wingdings" pitchFamily="2" charset="2"/>
                  <a:buChar char="ü"/>
                </a:pPr>
                <a:r>
                  <a:rPr lang="en-US" b="1" dirty="0">
                    <a:latin typeface="Chalkboard" panose="03050602040202020205" pitchFamily="66" charset="77"/>
                  </a:rPr>
                  <a:t>Integration procedure: </a:t>
                </a:r>
                <a:r>
                  <a:rPr lang="en-US" dirty="0">
                    <a:latin typeface="Chalkboard" panose="03050602040202020205" pitchFamily="66" charset="77"/>
                  </a:rPr>
                  <a:t>reactive MD FFs </a:t>
                </a:r>
                <a:r>
                  <a:rPr lang="en-US" b="1" dirty="0">
                    <a:solidFill>
                      <a:schemeClr val="accent1">
                        <a:lumMod val="75000"/>
                      </a:schemeClr>
                    </a:solidFill>
                    <a:latin typeface="Chalkboard" panose="03050602040202020205" pitchFamily="66" charset="77"/>
                  </a:rPr>
                  <a:t>force driven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𝑖</m:t>
                        </m:r>
                      </m:sub>
                    </m:sSub>
                    <m:sSub>
                      <m:sSubPr>
                        <m:ctrlPr>
                          <a:rPr lang="en-US" b="1" i="1" smtClean="0">
                            <a:latin typeface="Cambria Math" panose="02040503050406030204" pitchFamily="18" charset="0"/>
                          </a:rPr>
                        </m:ctrlPr>
                      </m:sSubPr>
                      <m:e>
                        <m:acc>
                          <m:accPr>
                            <m:chr m:val="̈"/>
                            <m:ctrlPr>
                              <a:rPr lang="en-US" b="1" i="1">
                                <a:latin typeface="Cambria Math" panose="02040503050406030204" pitchFamily="18" charset="0"/>
                              </a:rPr>
                            </m:ctrlPr>
                          </m:accPr>
                          <m:e>
                            <m:r>
                              <a:rPr lang="en-US" b="1">
                                <a:latin typeface="Cambria Math" panose="02040503050406030204" pitchFamily="18" charset="0"/>
                              </a:rPr>
                              <m:t>𝐑</m:t>
                            </m:r>
                          </m:e>
                        </m:acc>
                      </m:e>
                      <m:sub>
                        <m:r>
                          <a:rPr lang="en-US" b="1" i="1" smtClean="0">
                            <a:latin typeface="Cambria Math" panose="02040503050406030204" pitchFamily="18" charset="0"/>
                          </a:rPr>
                          <m:t>𝒊</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𝒊</m:t>
                        </m:r>
                      </m:sub>
                    </m:sSub>
                    <m:r>
                      <a:rPr lang="en-US" b="0" i="1" smtClean="0">
                        <a:latin typeface="Cambria Math" panose="02040503050406030204" pitchFamily="18" charset="0"/>
                      </a:rPr>
                      <m:t>𝑈</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𝐑</m:t>
                                </m:r>
                              </m:e>
                              <m:sub>
                                <m:r>
                                  <a:rPr lang="en-US" i="1">
                                    <a:latin typeface="Cambria Math" panose="02040503050406030204" pitchFamily="18" charset="0"/>
                                  </a:rPr>
                                  <m:t>𝑖</m:t>
                                </m:r>
                              </m:sub>
                            </m:sSub>
                          </m:e>
                        </m:d>
                      </m:e>
                    </m:d>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𝑖</m:t>
                        </m:r>
                      </m:sub>
                    </m:sSub>
                    <m:acc>
                      <m:accPr>
                        <m:chr m:val="̇"/>
                        <m:ctrlPr>
                          <a:rPr lang="en-US" b="1" i="1" smtClean="0">
                            <a:latin typeface="Cambria Math" panose="02040503050406030204" pitchFamily="18" charset="0"/>
                          </a:rPr>
                        </m:ctrlPr>
                      </m:accPr>
                      <m:e>
                        <m:sSub>
                          <m:sSubPr>
                            <m:ctrlPr>
                              <a:rPr lang="en-US" b="1" i="1" smtClean="0">
                                <a:latin typeface="Cambria Math" panose="02040503050406030204" pitchFamily="18" charset="0"/>
                              </a:rPr>
                            </m:ctrlPr>
                          </m:sSubPr>
                          <m:e>
                            <m:r>
                              <a:rPr lang="en-US" b="1">
                                <a:latin typeface="Cambria Math" panose="02040503050406030204" pitchFamily="18" charset="0"/>
                              </a:rPr>
                              <m:t>𝐑</m:t>
                            </m:r>
                          </m:e>
                          <m:sub>
                            <m:r>
                              <a:rPr lang="en-US" b="1" i="1" smtClean="0">
                                <a:latin typeface="Cambria Math" panose="02040503050406030204" pitchFamily="18" charset="0"/>
                              </a:rPr>
                              <m:t>𝒊</m:t>
                            </m:r>
                          </m:sub>
                        </m:sSub>
                      </m:e>
                    </m:acc>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1" i="0" smtClean="0">
                            <a:latin typeface="Cambria Math" panose="02040503050406030204" pitchFamily="18" charset="0"/>
                          </a:rPr>
                          <m:t>𝐅</m:t>
                        </m:r>
                      </m:e>
                      <m:sub>
                        <m:r>
                          <a:rPr lang="en-US" b="0" i="1" smtClean="0">
                            <a:latin typeface="Cambria Math" panose="02040503050406030204" pitchFamily="18" charset="0"/>
                          </a:rPr>
                          <m:t>𝑖</m:t>
                        </m:r>
                      </m:sub>
                      <m:sup>
                        <m:r>
                          <a:rPr lang="en-US" b="0" i="1" smtClean="0">
                            <a:latin typeface="Cambria Math" panose="02040503050406030204" pitchFamily="18" charset="0"/>
                          </a:rPr>
                          <m:t>𝑠</m:t>
                        </m:r>
                      </m:sup>
                    </m:sSubSup>
                  </m:oMath>
                </a14:m>
                <a:r>
                  <a:rPr lang="en-US" dirty="0">
                    <a:latin typeface="Chalkboard" panose="03050602040202020205" pitchFamily="66" charset="77"/>
                  </a:rPr>
                  <a:t> </a:t>
                </a:r>
                <a:r>
                  <a:rPr lang="en-US" b="1" dirty="0">
                    <a:solidFill>
                      <a:schemeClr val="accent1">
                        <a:lumMod val="75000"/>
                      </a:schemeClr>
                    </a:solidFill>
                    <a:latin typeface="Chalkboard" panose="03050602040202020205" pitchFamily="66" charset="77"/>
                  </a:rPr>
                  <a:t>trajectory based</a:t>
                </a:r>
              </a:p>
              <a:p>
                <a:pPr marL="380990" indent="-380990">
                  <a:buClr>
                    <a:srgbClr val="0070C0"/>
                  </a:buClr>
                  <a:buFont typeface="Wingdings" pitchFamily="2" charset="2"/>
                  <a:buChar char="ü"/>
                </a:pPr>
                <a:r>
                  <a:rPr lang="en-US" b="1" dirty="0">
                    <a:latin typeface="Chalkboard" panose="03050602040202020205" pitchFamily="66" charset="77"/>
                  </a:rPr>
                  <a:t>Input:</a:t>
                </a:r>
                <a:r>
                  <a:rPr lang="en-US" dirty="0">
                    <a:latin typeface="Chalkboard" panose="03050602040202020205" pitchFamily="66" charset="77"/>
                  </a:rPr>
                  <a:t> Interactions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𝐑</m:t>
                                </m:r>
                              </m:e>
                              <m:sub>
                                <m:r>
                                  <a:rPr lang="en-US" i="1">
                                    <a:latin typeface="Cambria Math" panose="02040503050406030204" pitchFamily="18" charset="0"/>
                                  </a:rPr>
                                  <m:t>𝑖</m:t>
                                </m:r>
                              </m:sub>
                            </m:sSub>
                          </m:e>
                        </m:d>
                      </m:e>
                    </m:d>
                    <m:r>
                      <a:rPr lang="en-US" b="0" i="0" smtClean="0">
                        <a:latin typeface="Cambria Math" panose="02040503050406030204" pitchFamily="18" charset="0"/>
                      </a:rPr>
                      <m:t>, </m:t>
                    </m:r>
                  </m:oMath>
                </a14:m>
                <a:r>
                  <a:rPr lang="en-US" dirty="0">
                    <a:solidFill>
                      <a:srgbClr val="0070C0"/>
                    </a:solidFill>
                    <a:latin typeface="Chalkboard" panose="03050602040202020205" pitchFamily="66" charset="77"/>
                  </a:rPr>
                  <a:t>box of water molecules, </a:t>
                </a:r>
                <a:endParaRPr lang="en-US" dirty="0">
                  <a:latin typeface="Chalkboard" panose="03050602040202020205" pitchFamily="66" charset="77"/>
                </a:endParaRPr>
              </a:p>
              <a:p>
                <a:pPr>
                  <a:buClr>
                    <a:srgbClr val="0070C0"/>
                  </a:buClr>
                </a:pPr>
                <a:r>
                  <a:rPr lang="en-US" dirty="0">
                    <a:latin typeface="Chalkboard" panose="03050602040202020205" pitchFamily="66" charset="77"/>
                  </a:rPr>
                  <a:t>    + </a:t>
                </a:r>
                <a:r>
                  <a:rPr lang="en-US" dirty="0">
                    <a:solidFill>
                      <a:srgbClr val="0070C0"/>
                    </a:solidFill>
                    <a:latin typeface="Chalkboard" panose="03050602040202020205" pitchFamily="66" charset="77"/>
                  </a:rPr>
                  <a:t>other molecules of interest </a:t>
                </a:r>
                <a:r>
                  <a:rPr lang="en-US" dirty="0">
                    <a:latin typeface="Chalkboard" panose="03050602040202020205" pitchFamily="66" charset="77"/>
                  </a:rPr>
                  <a:t>in starting state</a:t>
                </a:r>
              </a:p>
              <a:p>
                <a:pPr marL="380990" indent="-380990">
                  <a:buClr>
                    <a:srgbClr val="0070C0"/>
                  </a:buClr>
                  <a:buFont typeface="Wingdings" pitchFamily="2" charset="2"/>
                  <a:buChar char="ü"/>
                </a:pPr>
                <a:r>
                  <a:rPr lang="en-US" b="1" dirty="0">
                    <a:latin typeface="Chalkboard" panose="03050602040202020205" pitchFamily="66" charset="77"/>
                  </a:rPr>
                  <a:t>Time/space scales: </a:t>
                </a:r>
                <a:r>
                  <a:rPr lang="en-US" dirty="0">
                    <a:solidFill>
                      <a:srgbClr val="0070C0"/>
                    </a:solidFill>
                    <a:latin typeface="Chalkboard" panose="03050602040202020205" pitchFamily="66" charset="77"/>
                  </a:rPr>
                  <a:t>fs to </a:t>
                </a:r>
                <a:r>
                  <a:rPr lang="en-US" dirty="0" err="1">
                    <a:solidFill>
                      <a:srgbClr val="0070C0"/>
                    </a:solidFill>
                    <a:latin typeface="Chalkboard" panose="03050602040202020205" pitchFamily="66" charset="77"/>
                  </a:rPr>
                  <a:t>μs</a:t>
                </a:r>
                <a:r>
                  <a:rPr lang="en-US" dirty="0">
                    <a:solidFill>
                      <a:srgbClr val="0070C0"/>
                    </a:solidFill>
                    <a:latin typeface="Chalkboard" panose="03050602040202020205" pitchFamily="66" charset="77"/>
                  </a:rPr>
                  <a:t>, nm to </a:t>
                </a:r>
                <a:r>
                  <a:rPr lang="en-US" dirty="0" err="1">
                    <a:solidFill>
                      <a:srgbClr val="0070C0"/>
                    </a:solidFill>
                    <a:latin typeface="Chalkboard" panose="03050602040202020205" pitchFamily="66" charset="77"/>
                  </a:rPr>
                  <a:t>μm</a:t>
                </a:r>
                <a:r>
                  <a:rPr lang="en-US" dirty="0">
                    <a:solidFill>
                      <a:srgbClr val="0070C0"/>
                    </a:solidFill>
                    <a:latin typeface="Chalkboard" panose="03050602040202020205" pitchFamily="66" charset="77"/>
                  </a:rPr>
                  <a:t> </a:t>
                </a:r>
              </a:p>
              <a:p>
                <a:pPr marL="380990" indent="-380990">
                  <a:buClr>
                    <a:srgbClr val="0070C0"/>
                  </a:buClr>
                  <a:buFont typeface="Wingdings" pitchFamily="2" charset="2"/>
                  <a:buChar char="ü"/>
                </a:pPr>
                <a:r>
                  <a:rPr lang="en-US" b="1" dirty="0">
                    <a:latin typeface="Chalkboard" panose="03050602040202020205" pitchFamily="66" charset="77"/>
                  </a:rPr>
                  <a:t>Output: </a:t>
                </a:r>
                <a:r>
                  <a:rPr lang="en-US" b="1" dirty="0">
                    <a:solidFill>
                      <a:srgbClr val="0070C0"/>
                    </a:solidFill>
                    <a:latin typeface="Chalkboard" panose="03050602040202020205" pitchFamily="66" charset="77"/>
                  </a:rPr>
                  <a:t>Trajectories of each particle,</a:t>
                </a:r>
                <a:r>
                  <a:rPr lang="en-US" b="1" dirty="0">
                    <a:latin typeface="Chalkboard" panose="03050602040202020205" pitchFamily="66" charset="77"/>
                  </a:rPr>
                  <a:t> </a:t>
                </a:r>
                <a:r>
                  <a:rPr lang="en-US" dirty="0">
                    <a:latin typeface="Chalkboard" panose="03050602040202020205" pitchFamily="66" charset="77"/>
                  </a:rPr>
                  <a:t>reactions evolution and diffusion, </a:t>
                </a:r>
                <a:r>
                  <a:rPr lang="en-US" b="1" dirty="0">
                    <a:solidFill>
                      <a:srgbClr val="0070C0"/>
                    </a:solidFill>
                    <a:latin typeface="Chalkboard" panose="03050602040202020205" pitchFamily="66" charset="77"/>
                  </a:rPr>
                  <a:t>kinetic constants </a:t>
                </a:r>
                <a:r>
                  <a:rPr lang="en-US" dirty="0">
                    <a:latin typeface="Chalkboard" panose="03050602040202020205" pitchFamily="66" charset="77"/>
                  </a:rPr>
                  <a:t>for new species (e.g. DNA)</a:t>
                </a:r>
              </a:p>
            </p:txBody>
          </p:sp>
        </mc:Choice>
        <mc:Fallback xmlns="">
          <p:sp>
            <p:nvSpPr>
              <p:cNvPr id="18" name="TextBox 17">
                <a:extLst>
                  <a:ext uri="{FF2B5EF4-FFF2-40B4-BE49-F238E27FC236}">
                    <a16:creationId xmlns:a16="http://schemas.microsoft.com/office/drawing/2014/main" id="{3DFBADCB-54A1-112D-2940-143D1891E83F}"/>
                  </a:ext>
                </a:extLst>
              </p:cNvPr>
              <p:cNvSpPr txBox="1">
                <a:spLocks noRot="1" noChangeAspect="1" noMove="1" noResize="1" noEditPoints="1" noAdjustHandles="1" noChangeArrowheads="1" noChangeShapeType="1" noTextEdit="1"/>
              </p:cNvSpPr>
              <p:nvPr/>
            </p:nvSpPr>
            <p:spPr>
              <a:xfrm>
                <a:off x="62117" y="1163679"/>
                <a:ext cx="6316309" cy="2324354"/>
              </a:xfrm>
              <a:prstGeom prst="rect">
                <a:avLst/>
              </a:prstGeom>
              <a:blipFill>
                <a:blip r:embed="rId8"/>
                <a:stretch>
                  <a:fillRect l="-601" t="-1087" b="-3261"/>
                </a:stretch>
              </a:blipFill>
            </p:spPr>
            <p:txBody>
              <a:bodyPr/>
              <a:lstStyle/>
              <a:p>
                <a:r>
                  <a:rPr lang="en-IT">
                    <a:noFill/>
                  </a:rPr>
                  <a:t> </a:t>
                </a:r>
              </a:p>
            </p:txBody>
          </p:sp>
        </mc:Fallback>
      </mc:AlternateContent>
      <p:pic>
        <p:nvPicPr>
          <p:cNvPr id="21" name="Picture 20" descr="Qr code&#10;&#10;Description automatically generated">
            <a:extLst>
              <a:ext uri="{FF2B5EF4-FFF2-40B4-BE49-F238E27FC236}">
                <a16:creationId xmlns:a16="http://schemas.microsoft.com/office/drawing/2014/main" id="{EAFC424F-DB44-E387-61B9-537EE5051E1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3532" y="3531867"/>
            <a:ext cx="2944861" cy="2928409"/>
          </a:xfrm>
          <a:prstGeom prst="rect">
            <a:avLst/>
          </a:prstGeom>
        </p:spPr>
      </p:pic>
      <p:grpSp>
        <p:nvGrpSpPr>
          <p:cNvPr id="22" name="Group 21">
            <a:extLst>
              <a:ext uri="{FF2B5EF4-FFF2-40B4-BE49-F238E27FC236}">
                <a16:creationId xmlns:a16="http://schemas.microsoft.com/office/drawing/2014/main" id="{B0EEF2EC-A0D8-2B0E-5C55-DAF790334006}"/>
              </a:ext>
            </a:extLst>
          </p:cNvPr>
          <p:cNvGrpSpPr/>
          <p:nvPr/>
        </p:nvGrpSpPr>
        <p:grpSpPr>
          <a:xfrm>
            <a:off x="1526033" y="3446703"/>
            <a:ext cx="1979118" cy="2982749"/>
            <a:chOff x="6376026" y="2417451"/>
            <a:chExt cx="1206865" cy="1727814"/>
          </a:xfrm>
        </p:grpSpPr>
        <p:sp>
          <p:nvSpPr>
            <p:cNvPr id="25" name="Oval 24">
              <a:extLst>
                <a:ext uri="{FF2B5EF4-FFF2-40B4-BE49-F238E27FC236}">
                  <a16:creationId xmlns:a16="http://schemas.microsoft.com/office/drawing/2014/main" id="{8E07A5C0-69EC-1E68-CC49-A1D67A616FA6}"/>
                </a:ext>
              </a:extLst>
            </p:cNvPr>
            <p:cNvSpPr/>
            <p:nvPr/>
          </p:nvSpPr>
          <p:spPr>
            <a:xfrm>
              <a:off x="6376026" y="3367314"/>
              <a:ext cx="126374" cy="1102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400"/>
            </a:p>
          </p:txBody>
        </p:sp>
        <p:cxnSp>
          <p:nvCxnSpPr>
            <p:cNvPr id="38" name="Straight Connector 37">
              <a:extLst>
                <a:ext uri="{FF2B5EF4-FFF2-40B4-BE49-F238E27FC236}">
                  <a16:creationId xmlns:a16="http://schemas.microsoft.com/office/drawing/2014/main" id="{DBCAAC19-B4AA-2406-61D1-7A5B4B748CF7}"/>
                </a:ext>
              </a:extLst>
            </p:cNvPr>
            <p:cNvCxnSpPr>
              <a:cxnSpLocks/>
              <a:stCxn id="25" idx="0"/>
            </p:cNvCxnSpPr>
            <p:nvPr/>
          </p:nvCxnSpPr>
          <p:spPr>
            <a:xfrm flipV="1">
              <a:off x="6439213" y="2417451"/>
              <a:ext cx="1143678" cy="94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C8E007-D772-982F-128E-5D05B9E85302}"/>
                </a:ext>
              </a:extLst>
            </p:cNvPr>
            <p:cNvCxnSpPr>
              <a:cxnSpLocks/>
              <a:stCxn id="25" idx="4"/>
            </p:cNvCxnSpPr>
            <p:nvPr/>
          </p:nvCxnSpPr>
          <p:spPr>
            <a:xfrm>
              <a:off x="6439213" y="3477611"/>
              <a:ext cx="1135675" cy="66765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7" name="water hopping">
            <a:hlinkClick r:id="" action="ppaction://media"/>
            <a:extLst>
              <a:ext uri="{FF2B5EF4-FFF2-40B4-BE49-F238E27FC236}">
                <a16:creationId xmlns:a16="http://schemas.microsoft.com/office/drawing/2014/main" id="{18A5469E-695D-4FE0-AE7D-E6015523B85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05152" y="3446704"/>
            <a:ext cx="3250644" cy="2982749"/>
          </a:xfrm>
          <a:prstGeom prst="rect">
            <a:avLst/>
          </a:prstGeom>
          <a:ln w="15875">
            <a:solidFill>
              <a:srgbClr val="0091DE"/>
            </a:solidFill>
          </a:ln>
        </p:spPr>
      </p:pic>
      <p:grpSp>
        <p:nvGrpSpPr>
          <p:cNvPr id="56" name="Group 55">
            <a:extLst>
              <a:ext uri="{FF2B5EF4-FFF2-40B4-BE49-F238E27FC236}">
                <a16:creationId xmlns:a16="http://schemas.microsoft.com/office/drawing/2014/main" id="{D2790AFC-4290-B1A4-F924-C6BDD070CE67}"/>
              </a:ext>
            </a:extLst>
          </p:cNvPr>
          <p:cNvGrpSpPr/>
          <p:nvPr/>
        </p:nvGrpSpPr>
        <p:grpSpPr>
          <a:xfrm>
            <a:off x="6866751" y="3919516"/>
            <a:ext cx="2381711" cy="1019686"/>
            <a:chOff x="6866751" y="3919516"/>
            <a:chExt cx="2381711" cy="1019686"/>
          </a:xfrm>
        </p:grpSpPr>
        <p:sp>
          <p:nvSpPr>
            <p:cNvPr id="53" name="Freeform 52">
              <a:extLst>
                <a:ext uri="{FF2B5EF4-FFF2-40B4-BE49-F238E27FC236}">
                  <a16:creationId xmlns:a16="http://schemas.microsoft.com/office/drawing/2014/main" id="{FDC69DBC-4FDA-0051-B4B3-66073F625210}"/>
                </a:ext>
              </a:extLst>
            </p:cNvPr>
            <p:cNvSpPr/>
            <p:nvPr/>
          </p:nvSpPr>
          <p:spPr>
            <a:xfrm rot="10971211">
              <a:off x="7640185" y="3919516"/>
              <a:ext cx="1099614" cy="653434"/>
            </a:xfrm>
            <a:custGeom>
              <a:avLst/>
              <a:gdLst>
                <a:gd name="connsiteX0" fmla="*/ 0 w 1066800"/>
                <a:gd name="connsiteY0" fmla="*/ 173584 h 1113384"/>
                <a:gd name="connsiteX1" fmla="*/ 685800 w 1066800"/>
                <a:gd name="connsiteY1" fmla="*/ 71984 h 1113384"/>
                <a:gd name="connsiteX2" fmla="*/ 1066800 w 1066800"/>
                <a:gd name="connsiteY2" fmla="*/ 1113384 h 1113384"/>
              </a:gdLst>
              <a:ahLst/>
              <a:cxnLst>
                <a:cxn ang="0">
                  <a:pos x="connsiteX0" y="connsiteY0"/>
                </a:cxn>
                <a:cxn ang="0">
                  <a:pos x="connsiteX1" y="connsiteY1"/>
                </a:cxn>
                <a:cxn ang="0">
                  <a:pos x="connsiteX2" y="connsiteY2"/>
                </a:cxn>
              </a:cxnLst>
              <a:rect l="l" t="t" r="r" b="b"/>
              <a:pathLst>
                <a:path w="1066800" h="1113384">
                  <a:moveTo>
                    <a:pt x="0" y="173584"/>
                  </a:moveTo>
                  <a:cubicBezTo>
                    <a:pt x="254000" y="44467"/>
                    <a:pt x="508000" y="-84649"/>
                    <a:pt x="685800" y="71984"/>
                  </a:cubicBezTo>
                  <a:cubicBezTo>
                    <a:pt x="863600" y="228617"/>
                    <a:pt x="965200" y="671000"/>
                    <a:pt x="1066800" y="1113384"/>
                  </a:cubicBezTo>
                </a:path>
              </a:pathLst>
            </a:custGeom>
            <a:noFill/>
            <a:ln w="19050">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4" name="TextBox 53">
              <a:extLst>
                <a:ext uri="{FF2B5EF4-FFF2-40B4-BE49-F238E27FC236}">
                  <a16:creationId xmlns:a16="http://schemas.microsoft.com/office/drawing/2014/main" id="{F94140C4-A81C-3975-791F-4DECBECFE756}"/>
                </a:ext>
              </a:extLst>
            </p:cNvPr>
            <p:cNvSpPr txBox="1"/>
            <p:nvPr/>
          </p:nvSpPr>
          <p:spPr>
            <a:xfrm>
              <a:off x="6866751" y="4108205"/>
              <a:ext cx="2381711" cy="830997"/>
            </a:xfrm>
            <a:prstGeom prst="rect">
              <a:avLst/>
            </a:prstGeom>
            <a:noFill/>
          </p:spPr>
          <p:txBody>
            <a:bodyPr wrap="square" rtlCol="0">
              <a:spAutoFit/>
            </a:bodyPr>
            <a:lstStyle/>
            <a:p>
              <a:r>
                <a:rPr lang="en-GB" sz="1600" dirty="0">
                  <a:latin typeface="Chalkboard" panose="03050602040202020205" pitchFamily="66" charset="77"/>
                </a:rPr>
                <a:t>Kinetic </a:t>
              </a:r>
            </a:p>
            <a:p>
              <a:r>
                <a:rPr lang="en-GB" sz="1600" dirty="0">
                  <a:latin typeface="Chalkboard" panose="03050602040202020205" pitchFamily="66" charset="77"/>
                </a:rPr>
                <a:t>constants</a:t>
              </a:r>
            </a:p>
            <a:p>
              <a:r>
                <a:rPr lang="en-GB" sz="1600" dirty="0">
                  <a:latin typeface="Chalkboard" panose="03050602040202020205" pitchFamily="66" charset="77"/>
                </a:rPr>
                <a:t>Diffusion coefficients</a:t>
              </a:r>
              <a:endParaRPr lang="en-IT" sz="1600" dirty="0">
                <a:latin typeface="Chalkboard" panose="03050602040202020205" pitchFamily="66" charset="77"/>
              </a:endParaRPr>
            </a:p>
          </p:txBody>
        </p:sp>
      </p:grpSp>
      <p:sp>
        <p:nvSpPr>
          <p:cNvPr id="57" name="TextBox 56">
            <a:extLst>
              <a:ext uri="{FF2B5EF4-FFF2-40B4-BE49-F238E27FC236}">
                <a16:creationId xmlns:a16="http://schemas.microsoft.com/office/drawing/2014/main" id="{04AF76EB-7BAE-AF18-3D59-FAD51CA2BAAA}"/>
              </a:ext>
            </a:extLst>
          </p:cNvPr>
          <p:cNvSpPr txBox="1"/>
          <p:nvPr/>
        </p:nvSpPr>
        <p:spPr>
          <a:xfrm>
            <a:off x="6869603" y="5554357"/>
            <a:ext cx="5185902" cy="492443"/>
          </a:xfrm>
          <a:prstGeom prst="rect">
            <a:avLst/>
          </a:prstGeom>
          <a:noFill/>
        </p:spPr>
        <p:txBody>
          <a:bodyPr wrap="square" rtlCol="0">
            <a:spAutoFit/>
          </a:bodyPr>
          <a:lstStyle/>
          <a:p>
            <a:pPr>
              <a:buClr>
                <a:srgbClr val="4372C4"/>
              </a:buClr>
            </a:pPr>
            <a:r>
              <a:rPr lang="en-US" sz="2600" b="1" dirty="0">
                <a:solidFill>
                  <a:srgbClr val="0070C0"/>
                </a:solidFill>
                <a:effectLst>
                  <a:glow rad="228600">
                    <a:schemeClr val="accent2">
                      <a:satMod val="175000"/>
                      <a:alpha val="40000"/>
                    </a:schemeClr>
                  </a:glow>
                </a:effectLst>
                <a:latin typeface="Chalkboard" panose="03050602040202020205" pitchFamily="66" charset="77"/>
              </a:rPr>
              <a:t>MC and MD are complementary!</a:t>
            </a:r>
            <a:endParaRPr lang="en-US" sz="2600" dirty="0">
              <a:solidFill>
                <a:srgbClr val="0070C0"/>
              </a:solidFill>
              <a:effectLst>
                <a:glow rad="228600">
                  <a:schemeClr val="accent2">
                    <a:satMod val="175000"/>
                    <a:alpha val="40000"/>
                  </a:schemeClr>
                </a:glow>
              </a:effectLst>
              <a:latin typeface="Chalkboard" panose="03050602040202020205" pitchFamily="66" charset="77"/>
            </a:endParaRPr>
          </a:p>
        </p:txBody>
      </p:sp>
    </p:spTree>
    <p:extLst>
      <p:ext uri="{BB962C8B-B14F-4D97-AF65-F5344CB8AC3E}">
        <p14:creationId xmlns:p14="http://schemas.microsoft.com/office/powerpoint/2010/main" val="413168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500"/>
                                        <p:tgtEl>
                                          <p:spTgt spid="18">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xEl>
                                              <p:pRg st="2" end="2"/>
                                            </p:txEl>
                                          </p:spTgt>
                                        </p:tgtEl>
                                        <p:attrNameLst>
                                          <p:attrName>style.visibility</p:attrName>
                                        </p:attrNameLst>
                                      </p:cBhvr>
                                      <p:to>
                                        <p:strVal val="visible"/>
                                      </p:to>
                                    </p:set>
                                    <p:animEffect transition="in" filter="fade">
                                      <p:cBhvr>
                                        <p:cTn id="14" dur="500"/>
                                        <p:tgtEl>
                                          <p:spTgt spid="18">
                                            <p:txEl>
                                              <p:pRg st="2" end="2"/>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500"/>
                                        <p:tgtEl>
                                          <p:spTgt spid="5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19213" fill="hold"/>
                                        <p:tgtEl>
                                          <p:spTgt spid="47"/>
                                        </p:tgtEl>
                                      </p:cBhvr>
                                    </p:cmd>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7"/>
                </p:tgtEl>
              </p:cMediaNode>
            </p:video>
          </p:childTnLst>
        </p:cTn>
      </p:par>
    </p:tnLst>
    <p:bldLst>
      <p:bldP spid="18" grpId="0" uiExpand="1" build="p"/>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AA096F2-B455-5A34-5098-1C86822A90B8}"/>
              </a:ext>
            </a:extLst>
          </p:cNvPr>
          <p:cNvSpPr txBox="1"/>
          <p:nvPr/>
        </p:nvSpPr>
        <p:spPr>
          <a:xfrm>
            <a:off x="0" y="1"/>
            <a:ext cx="6027420" cy="523220"/>
          </a:xfrm>
          <a:prstGeom prst="rect">
            <a:avLst/>
          </a:prstGeom>
          <a:noFill/>
        </p:spPr>
        <p:txBody>
          <a:bodyPr wrap="square" rtlCol="0">
            <a:spAutoFit/>
          </a:bodyPr>
          <a:lstStyle/>
          <a:p>
            <a:pPr>
              <a:buClr>
                <a:srgbClr val="4372C4"/>
              </a:buClr>
            </a:pPr>
            <a:r>
              <a:rPr lang="en-US" sz="2800" b="1" dirty="0">
                <a:solidFill>
                  <a:srgbClr val="0070C0"/>
                </a:solidFill>
                <a:latin typeface="Chalkboard" panose="03050602040202020205" pitchFamily="66" charset="77"/>
              </a:rPr>
              <a:t>MC and MD are complementary!</a:t>
            </a:r>
            <a:endParaRPr lang="en-US" sz="2800" dirty="0">
              <a:solidFill>
                <a:srgbClr val="0070C0"/>
              </a:solidFill>
              <a:latin typeface="Chalkboard" panose="03050602040202020205" pitchFamily="66" charset="77"/>
            </a:endParaRPr>
          </a:p>
        </p:txBody>
      </p:sp>
      <p:pic>
        <p:nvPicPr>
          <p:cNvPr id="34" name="Picture 33" descr="A picture containing text&#10;&#10;Description automatically generated">
            <a:extLst>
              <a:ext uri="{FF2B5EF4-FFF2-40B4-BE49-F238E27FC236}">
                <a16:creationId xmlns:a16="http://schemas.microsoft.com/office/drawing/2014/main" id="{2B62E50A-ED37-20FA-E7EF-6BD69C5EB2A5}"/>
              </a:ext>
            </a:extLst>
          </p:cNvPr>
          <p:cNvPicPr>
            <a:picLocks noChangeAspect="1"/>
          </p:cNvPicPr>
          <p:nvPr/>
        </p:nvPicPr>
        <p:blipFill>
          <a:blip r:embed="rId2">
            <a:clrChange>
              <a:clrFrom>
                <a:srgbClr val="FFFFFD"/>
              </a:clrFrom>
              <a:clrTo>
                <a:srgbClr val="FFFFFD">
                  <a:alpha val="0"/>
                </a:srgbClr>
              </a:clrTo>
            </a:clrChange>
          </a:blip>
          <a:stretch>
            <a:fillRect/>
          </a:stretch>
        </p:blipFill>
        <p:spPr>
          <a:xfrm rot="5400000">
            <a:off x="9209800" y="3678935"/>
            <a:ext cx="2326775" cy="3435230"/>
          </a:xfrm>
          <a:prstGeom prst="rect">
            <a:avLst/>
          </a:prstGeom>
        </p:spPr>
      </p:pic>
      <p:pic>
        <p:nvPicPr>
          <p:cNvPr id="35" name="Picture 34">
            <a:extLst>
              <a:ext uri="{FF2B5EF4-FFF2-40B4-BE49-F238E27FC236}">
                <a16:creationId xmlns:a16="http://schemas.microsoft.com/office/drawing/2014/main" id="{DB6B90AB-64BF-1729-F429-4D16AB3141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9238388" y="667331"/>
            <a:ext cx="2655655" cy="2931580"/>
          </a:xfrm>
          <a:prstGeom prst="rect">
            <a:avLst/>
          </a:prstGeom>
        </p:spPr>
      </p:pic>
      <p:sp>
        <p:nvSpPr>
          <p:cNvPr id="36" name="TextBox 35">
            <a:extLst>
              <a:ext uri="{FF2B5EF4-FFF2-40B4-BE49-F238E27FC236}">
                <a16:creationId xmlns:a16="http://schemas.microsoft.com/office/drawing/2014/main" id="{64071710-6342-D0C0-DDAE-086DD1CB6BAA}"/>
              </a:ext>
            </a:extLst>
          </p:cNvPr>
          <p:cNvSpPr txBox="1"/>
          <p:nvPr/>
        </p:nvSpPr>
        <p:spPr>
          <a:xfrm>
            <a:off x="8576731" y="1054286"/>
            <a:ext cx="982137" cy="523220"/>
          </a:xfrm>
          <a:prstGeom prst="rect">
            <a:avLst/>
          </a:prstGeom>
          <a:noFill/>
        </p:spPr>
        <p:txBody>
          <a:bodyPr wrap="square" rtlCol="0">
            <a:spAutoFit/>
          </a:bodyPr>
          <a:lstStyle/>
          <a:p>
            <a:r>
              <a:rPr lang="en-GB" sz="2800" b="1" dirty="0">
                <a:solidFill>
                  <a:srgbClr val="7030A0"/>
                </a:solidFill>
                <a:latin typeface="Chalkboard" panose="03050602040202020205" pitchFamily="66" charset="77"/>
              </a:rPr>
              <a:t>MC</a:t>
            </a:r>
          </a:p>
        </p:txBody>
      </p:sp>
      <p:sp>
        <p:nvSpPr>
          <p:cNvPr id="37" name="TextBox 36">
            <a:extLst>
              <a:ext uri="{FF2B5EF4-FFF2-40B4-BE49-F238E27FC236}">
                <a16:creationId xmlns:a16="http://schemas.microsoft.com/office/drawing/2014/main" id="{606AAE6D-441D-CC7B-1C8E-5A2C1119A738}"/>
              </a:ext>
            </a:extLst>
          </p:cNvPr>
          <p:cNvSpPr txBox="1"/>
          <p:nvPr/>
        </p:nvSpPr>
        <p:spPr>
          <a:xfrm>
            <a:off x="8632531" y="3739013"/>
            <a:ext cx="951074" cy="523220"/>
          </a:xfrm>
          <a:prstGeom prst="rect">
            <a:avLst/>
          </a:prstGeom>
          <a:noFill/>
        </p:spPr>
        <p:txBody>
          <a:bodyPr wrap="square" rtlCol="0">
            <a:spAutoFit/>
          </a:bodyPr>
          <a:lstStyle/>
          <a:p>
            <a:r>
              <a:rPr lang="en-GB" sz="2800" b="1" dirty="0">
                <a:solidFill>
                  <a:srgbClr val="0091DE"/>
                </a:solidFill>
                <a:latin typeface="Chalkboard" panose="03050602040202020205" pitchFamily="66" charset="77"/>
              </a:rPr>
              <a:t>MD</a:t>
            </a:r>
          </a:p>
        </p:txBody>
      </p:sp>
      <p:cxnSp>
        <p:nvCxnSpPr>
          <p:cNvPr id="39" name="Straight Connector 38">
            <a:extLst>
              <a:ext uri="{FF2B5EF4-FFF2-40B4-BE49-F238E27FC236}">
                <a16:creationId xmlns:a16="http://schemas.microsoft.com/office/drawing/2014/main" id="{9CB100C7-307D-B5FA-B4B6-D3CCA25CC44B}"/>
              </a:ext>
            </a:extLst>
          </p:cNvPr>
          <p:cNvCxnSpPr/>
          <p:nvPr/>
        </p:nvCxnSpPr>
        <p:spPr>
          <a:xfrm>
            <a:off x="0" y="3677032"/>
            <a:ext cx="121920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4455E32-8183-DF5C-23CD-9EFFB01C535B}"/>
              </a:ext>
            </a:extLst>
          </p:cNvPr>
          <p:cNvCxnSpPr>
            <a:cxnSpLocks/>
          </p:cNvCxnSpPr>
          <p:nvPr/>
        </p:nvCxnSpPr>
        <p:spPr>
          <a:xfrm>
            <a:off x="4358640" y="510511"/>
            <a:ext cx="0" cy="583697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FB84202-2643-68BD-D9F5-2A14B3E8F87E}"/>
              </a:ext>
            </a:extLst>
          </p:cNvPr>
          <p:cNvCxnSpPr>
            <a:cxnSpLocks/>
          </p:cNvCxnSpPr>
          <p:nvPr/>
        </p:nvCxnSpPr>
        <p:spPr>
          <a:xfrm>
            <a:off x="8573914" y="320040"/>
            <a:ext cx="0" cy="60401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BC67750-D2BB-2D67-3B43-16C306A5BBCD}"/>
              </a:ext>
            </a:extLst>
          </p:cNvPr>
          <p:cNvCxnSpPr/>
          <p:nvPr/>
        </p:nvCxnSpPr>
        <p:spPr>
          <a:xfrm>
            <a:off x="0" y="992304"/>
            <a:ext cx="121920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ECE6D5F-D68B-1790-AD67-9320C88122A2}"/>
              </a:ext>
            </a:extLst>
          </p:cNvPr>
          <p:cNvSpPr txBox="1"/>
          <p:nvPr/>
        </p:nvSpPr>
        <p:spPr>
          <a:xfrm>
            <a:off x="1646575" y="465375"/>
            <a:ext cx="1208857" cy="584775"/>
          </a:xfrm>
          <a:prstGeom prst="rect">
            <a:avLst/>
          </a:prstGeom>
          <a:noFill/>
        </p:spPr>
        <p:txBody>
          <a:bodyPr wrap="none" rtlCol="0">
            <a:spAutoFit/>
          </a:bodyPr>
          <a:lstStyle/>
          <a:p>
            <a:r>
              <a:rPr lang="en-IT" sz="3200" dirty="0">
                <a:solidFill>
                  <a:schemeClr val="accent6">
                    <a:lumMod val="75000"/>
                  </a:schemeClr>
                </a:solidFill>
                <a:latin typeface="Chalkboard" panose="03050602040202020205" pitchFamily="66" charset="77"/>
              </a:rPr>
              <a:t>PROS</a:t>
            </a:r>
          </a:p>
        </p:txBody>
      </p:sp>
      <p:sp>
        <p:nvSpPr>
          <p:cNvPr id="47" name="TextBox 46">
            <a:extLst>
              <a:ext uri="{FF2B5EF4-FFF2-40B4-BE49-F238E27FC236}">
                <a16:creationId xmlns:a16="http://schemas.microsoft.com/office/drawing/2014/main" id="{B56F4DC8-15CE-4264-57C8-04884B4E3E0F}"/>
              </a:ext>
            </a:extLst>
          </p:cNvPr>
          <p:cNvSpPr txBox="1"/>
          <p:nvPr/>
        </p:nvSpPr>
        <p:spPr>
          <a:xfrm>
            <a:off x="5692795" y="450387"/>
            <a:ext cx="1233030" cy="584775"/>
          </a:xfrm>
          <a:prstGeom prst="rect">
            <a:avLst/>
          </a:prstGeom>
          <a:noFill/>
        </p:spPr>
        <p:txBody>
          <a:bodyPr wrap="none" rtlCol="0">
            <a:spAutoFit/>
          </a:bodyPr>
          <a:lstStyle/>
          <a:p>
            <a:r>
              <a:rPr lang="en-IT" sz="3200" dirty="0">
                <a:solidFill>
                  <a:srgbClr val="FF0000"/>
                </a:solidFill>
                <a:latin typeface="Chalkboard" panose="03050602040202020205" pitchFamily="66" charset="77"/>
              </a:rPr>
              <a:t>CONS</a:t>
            </a:r>
          </a:p>
        </p:txBody>
      </p:sp>
      <p:sp>
        <p:nvSpPr>
          <p:cNvPr id="48" name="TextBox 47">
            <a:extLst>
              <a:ext uri="{FF2B5EF4-FFF2-40B4-BE49-F238E27FC236}">
                <a16:creationId xmlns:a16="http://schemas.microsoft.com/office/drawing/2014/main" id="{AE5FEECB-1880-9582-BB2D-A380F0CB328F}"/>
              </a:ext>
            </a:extLst>
          </p:cNvPr>
          <p:cNvSpPr txBox="1"/>
          <p:nvPr/>
        </p:nvSpPr>
        <p:spPr>
          <a:xfrm>
            <a:off x="77850" y="1120603"/>
            <a:ext cx="4279382" cy="2031325"/>
          </a:xfrm>
          <a:prstGeom prst="rect">
            <a:avLst/>
          </a:prstGeom>
          <a:noFill/>
        </p:spPr>
        <p:txBody>
          <a:bodyPr wrap="square" rtlCol="0">
            <a:spAutoFit/>
          </a:bodyPr>
          <a:lstStyle/>
          <a:p>
            <a:pPr marL="285750" indent="-285750">
              <a:buClr>
                <a:schemeClr val="accent5">
                  <a:lumMod val="75000"/>
                </a:schemeClr>
              </a:buClr>
              <a:buFont typeface="Wingdings" pitchFamily="2" charset="2"/>
              <a:buChar char="ü"/>
            </a:pPr>
            <a:r>
              <a:rPr lang="en-IT" dirty="0">
                <a:latin typeface="Chalkboard" panose="03050602040202020205" pitchFamily="66" charset="77"/>
              </a:rPr>
              <a:t>Less computationally expensive</a:t>
            </a:r>
          </a:p>
          <a:p>
            <a:pPr marL="285750" indent="-285750">
              <a:buClr>
                <a:schemeClr val="accent5">
                  <a:lumMod val="75000"/>
                </a:schemeClr>
              </a:buClr>
              <a:buFont typeface="Wingdings" pitchFamily="2" charset="2"/>
              <a:buChar char="ü"/>
            </a:pPr>
            <a:r>
              <a:rPr lang="en-IT" dirty="0">
                <a:latin typeface="Chalkboard" panose="03050602040202020205" pitchFamily="66" charset="77"/>
              </a:rPr>
              <a:t>Same method can easily include different radiation type and quality</a:t>
            </a:r>
          </a:p>
          <a:p>
            <a:pPr marL="285750" indent="-285750">
              <a:buClr>
                <a:schemeClr val="accent5">
                  <a:lumMod val="75000"/>
                </a:schemeClr>
              </a:buClr>
              <a:buFont typeface="Wingdings" pitchFamily="2" charset="2"/>
              <a:buChar char="ü"/>
            </a:pPr>
            <a:r>
              <a:rPr lang="en-IT" dirty="0">
                <a:latin typeface="Chalkboard" panose="03050602040202020205" pitchFamily="66" charset="77"/>
              </a:rPr>
              <a:t>Can follow evolution of species on long time and large distance scales</a:t>
            </a:r>
          </a:p>
          <a:p>
            <a:pPr>
              <a:buClr>
                <a:schemeClr val="accent5">
                  <a:lumMod val="75000"/>
                </a:schemeClr>
              </a:buClr>
            </a:pPr>
            <a:endParaRPr lang="en-IT" dirty="0">
              <a:latin typeface="Chalkboard" panose="03050602040202020205" pitchFamily="66" charset="77"/>
            </a:endParaRPr>
          </a:p>
          <a:p>
            <a:pPr>
              <a:buClr>
                <a:schemeClr val="accent5">
                  <a:lumMod val="75000"/>
                </a:schemeClr>
              </a:buClr>
            </a:pPr>
            <a:r>
              <a:rPr lang="en-IT" b="1" dirty="0">
                <a:solidFill>
                  <a:schemeClr val="accent6">
                    <a:lumMod val="75000"/>
                  </a:schemeClr>
                </a:solidFill>
                <a:latin typeface="Chalkboard" panose="03050602040202020205" pitchFamily="66" charset="77"/>
              </a:rPr>
              <a:t>Larger scales capability</a:t>
            </a:r>
          </a:p>
        </p:txBody>
      </p:sp>
      <p:sp>
        <p:nvSpPr>
          <p:cNvPr id="49" name="TextBox 48">
            <a:extLst>
              <a:ext uri="{FF2B5EF4-FFF2-40B4-BE49-F238E27FC236}">
                <a16:creationId xmlns:a16="http://schemas.microsoft.com/office/drawing/2014/main" id="{A38E8F46-271D-16CC-FB04-3A5C0BCB2FD0}"/>
              </a:ext>
            </a:extLst>
          </p:cNvPr>
          <p:cNvSpPr txBox="1"/>
          <p:nvPr/>
        </p:nvSpPr>
        <p:spPr>
          <a:xfrm>
            <a:off x="4381682" y="3834371"/>
            <a:ext cx="4167598" cy="2308324"/>
          </a:xfrm>
          <a:prstGeom prst="rect">
            <a:avLst/>
          </a:prstGeom>
          <a:noFill/>
        </p:spPr>
        <p:txBody>
          <a:bodyPr wrap="square" rtlCol="0">
            <a:spAutoFit/>
          </a:bodyPr>
          <a:lstStyle/>
          <a:p>
            <a:pPr marL="285750" indent="-285750">
              <a:buClr>
                <a:schemeClr val="accent5">
                  <a:lumMod val="75000"/>
                </a:schemeClr>
              </a:buClr>
              <a:buFont typeface="Wingdings" pitchFamily="2" charset="2"/>
              <a:buChar char="ü"/>
            </a:pPr>
            <a:r>
              <a:rPr lang="en-IT" dirty="0">
                <a:latin typeface="Chalkboard" panose="03050602040202020205" pitchFamily="66" charset="77"/>
              </a:rPr>
              <a:t>More computationally expensive</a:t>
            </a:r>
          </a:p>
          <a:p>
            <a:pPr marL="285750" indent="-285750">
              <a:buClr>
                <a:schemeClr val="accent5">
                  <a:lumMod val="75000"/>
                </a:schemeClr>
              </a:buClr>
              <a:buFont typeface="Wingdings" pitchFamily="2" charset="2"/>
              <a:buChar char="ü"/>
            </a:pPr>
            <a:r>
              <a:rPr lang="en-IT" dirty="0">
                <a:latin typeface="Chalkboard" panose="03050602040202020205" pitchFamily="66" charset="77"/>
              </a:rPr>
              <a:t>Need starting distribution of species and their energy</a:t>
            </a:r>
          </a:p>
          <a:p>
            <a:pPr marL="285750" indent="-285750">
              <a:buClr>
                <a:schemeClr val="accent5">
                  <a:lumMod val="75000"/>
                </a:schemeClr>
              </a:buClr>
              <a:buFont typeface="Wingdings" pitchFamily="2" charset="2"/>
              <a:buChar char="ü"/>
            </a:pPr>
            <a:r>
              <a:rPr lang="en-IT" dirty="0">
                <a:latin typeface="Chalkboard" panose="03050602040202020205" pitchFamily="66" charset="77"/>
              </a:rPr>
              <a:t>Needs a starting effort to parameterize interactions</a:t>
            </a:r>
          </a:p>
          <a:p>
            <a:pPr marL="285750" indent="-285750">
              <a:buClr>
                <a:schemeClr val="accent5">
                  <a:lumMod val="75000"/>
                </a:schemeClr>
              </a:buClr>
              <a:buFont typeface="Wingdings" pitchFamily="2" charset="2"/>
              <a:buChar char="ü"/>
            </a:pPr>
            <a:r>
              <a:rPr lang="en-GB" dirty="0">
                <a:latin typeface="Chalkboard" panose="03050602040202020205" pitchFamily="66" charset="77"/>
              </a:rPr>
              <a:t>Needs coarse graining to go on the long/large scales</a:t>
            </a:r>
          </a:p>
          <a:p>
            <a:pPr>
              <a:buClr>
                <a:schemeClr val="accent5">
                  <a:lumMod val="75000"/>
                </a:schemeClr>
              </a:buClr>
            </a:pPr>
            <a:r>
              <a:rPr lang="en-GB" b="1" dirty="0">
                <a:solidFill>
                  <a:srgbClr val="FF0000"/>
                </a:solidFill>
                <a:latin typeface="Chalkboard" panose="03050602040202020205" pitchFamily="66" charset="77"/>
              </a:rPr>
              <a:t>Larger computational cost</a:t>
            </a:r>
            <a:endParaRPr lang="en-IT" b="1" dirty="0">
              <a:solidFill>
                <a:srgbClr val="FF0000"/>
              </a:solidFill>
              <a:latin typeface="Chalkboard" panose="03050602040202020205" pitchFamily="66" charset="77"/>
            </a:endParaRPr>
          </a:p>
        </p:txBody>
      </p:sp>
      <p:sp>
        <p:nvSpPr>
          <p:cNvPr id="50" name="TextBox 49">
            <a:extLst>
              <a:ext uri="{FF2B5EF4-FFF2-40B4-BE49-F238E27FC236}">
                <a16:creationId xmlns:a16="http://schemas.microsoft.com/office/drawing/2014/main" id="{F3BBF7DF-3170-FB9D-F544-78E3204F8BE8}"/>
              </a:ext>
            </a:extLst>
          </p:cNvPr>
          <p:cNvSpPr txBox="1"/>
          <p:nvPr/>
        </p:nvSpPr>
        <p:spPr>
          <a:xfrm>
            <a:off x="43684" y="3820293"/>
            <a:ext cx="4279382" cy="2308324"/>
          </a:xfrm>
          <a:prstGeom prst="rect">
            <a:avLst/>
          </a:prstGeom>
          <a:noFill/>
        </p:spPr>
        <p:txBody>
          <a:bodyPr wrap="square" rtlCol="0">
            <a:spAutoFit/>
          </a:bodyPr>
          <a:lstStyle/>
          <a:p>
            <a:pPr marL="285750" indent="-285750">
              <a:buClr>
                <a:schemeClr val="accent5">
                  <a:lumMod val="75000"/>
                </a:schemeClr>
              </a:buClr>
              <a:buFont typeface="Wingdings" pitchFamily="2" charset="2"/>
              <a:buChar char="ü"/>
            </a:pPr>
            <a:r>
              <a:rPr lang="en-IT" dirty="0">
                <a:latin typeface="Chalkboard" panose="03050602040202020205" pitchFamily="66" charset="77"/>
              </a:rPr>
              <a:t>Gives the evolution trajectories of all particles of the system in time</a:t>
            </a:r>
          </a:p>
          <a:p>
            <a:pPr marL="285750" indent="-285750">
              <a:buClr>
                <a:schemeClr val="accent5">
                  <a:lumMod val="75000"/>
                </a:schemeClr>
              </a:buClr>
              <a:buFont typeface="Wingdings" pitchFamily="2" charset="2"/>
              <a:buChar char="ü"/>
            </a:pPr>
            <a:r>
              <a:rPr lang="en-IT" dirty="0">
                <a:latin typeface="Chalkboard" panose="03050602040202020205" pitchFamily="66" charset="77"/>
              </a:rPr>
              <a:t>Diffusion coefficients, cross sections etc, reaction probabilities… are not needed, output of simulations </a:t>
            </a:r>
          </a:p>
          <a:p>
            <a:pPr marL="285750" indent="-285750">
              <a:buClr>
                <a:schemeClr val="accent5">
                  <a:lumMod val="75000"/>
                </a:schemeClr>
              </a:buClr>
              <a:buFont typeface="Wingdings" pitchFamily="2" charset="2"/>
              <a:buChar char="ü"/>
            </a:pPr>
            <a:r>
              <a:rPr lang="en-IT" dirty="0">
                <a:latin typeface="Chalkboard" panose="03050602040202020205" pitchFamily="66" charset="77"/>
              </a:rPr>
              <a:t>Different molecules of any type can be added with no additional effort</a:t>
            </a:r>
          </a:p>
          <a:p>
            <a:pPr>
              <a:buClr>
                <a:schemeClr val="accent5">
                  <a:lumMod val="75000"/>
                </a:schemeClr>
              </a:buClr>
            </a:pPr>
            <a:r>
              <a:rPr lang="en-IT" b="1" dirty="0">
                <a:solidFill>
                  <a:schemeClr val="accent6">
                    <a:lumMod val="75000"/>
                  </a:schemeClr>
                </a:solidFill>
                <a:latin typeface="Chalkboard" panose="03050602040202020205" pitchFamily="66" charset="77"/>
              </a:rPr>
              <a:t>Larger predictive power </a:t>
            </a:r>
          </a:p>
        </p:txBody>
      </p:sp>
      <p:sp>
        <p:nvSpPr>
          <p:cNvPr id="51" name="TextBox 50">
            <a:extLst>
              <a:ext uri="{FF2B5EF4-FFF2-40B4-BE49-F238E27FC236}">
                <a16:creationId xmlns:a16="http://schemas.microsoft.com/office/drawing/2014/main" id="{11D9A323-ECBE-4525-7B78-22D61B7A74DC}"/>
              </a:ext>
            </a:extLst>
          </p:cNvPr>
          <p:cNvSpPr txBox="1"/>
          <p:nvPr/>
        </p:nvSpPr>
        <p:spPr>
          <a:xfrm>
            <a:off x="4297923" y="1098930"/>
            <a:ext cx="4279382" cy="2308324"/>
          </a:xfrm>
          <a:prstGeom prst="rect">
            <a:avLst/>
          </a:prstGeom>
          <a:noFill/>
        </p:spPr>
        <p:txBody>
          <a:bodyPr wrap="square" rtlCol="0">
            <a:spAutoFit/>
          </a:bodyPr>
          <a:lstStyle/>
          <a:p>
            <a:pPr marL="285750" indent="-285750">
              <a:buClr>
                <a:schemeClr val="accent5">
                  <a:lumMod val="75000"/>
                </a:schemeClr>
              </a:buClr>
              <a:buFont typeface="Wingdings" pitchFamily="2" charset="2"/>
              <a:buChar char="ü"/>
            </a:pPr>
            <a:r>
              <a:rPr lang="en-IT" dirty="0">
                <a:latin typeface="Chalkboard" panose="03050602040202020205" pitchFamily="66" charset="77"/>
              </a:rPr>
              <a:t>Many parameters are needed: diffusion coefficients, cross sections … for all species and processes included in the calculations</a:t>
            </a:r>
          </a:p>
          <a:p>
            <a:pPr marL="285750" indent="-285750">
              <a:buClr>
                <a:schemeClr val="accent5">
                  <a:lumMod val="75000"/>
                </a:schemeClr>
              </a:buClr>
              <a:buFont typeface="Wingdings" pitchFamily="2" charset="2"/>
              <a:buChar char="ü"/>
            </a:pPr>
            <a:r>
              <a:rPr lang="en-IT" dirty="0">
                <a:latin typeface="Chalkboard" panose="03050602040202020205" pitchFamily="66" charset="77"/>
              </a:rPr>
              <a:t>Including different species and/or environmental conditions requires additional parameters </a:t>
            </a:r>
          </a:p>
          <a:p>
            <a:pPr>
              <a:buClr>
                <a:schemeClr val="accent5">
                  <a:lumMod val="75000"/>
                </a:schemeClr>
              </a:buClr>
            </a:pPr>
            <a:r>
              <a:rPr lang="en-IT" b="1" dirty="0">
                <a:solidFill>
                  <a:srgbClr val="FF0000"/>
                </a:solidFill>
                <a:latin typeface="Chalkboard" panose="03050602040202020205" pitchFamily="66" charset="77"/>
              </a:rPr>
              <a:t>Larger empirical level</a:t>
            </a:r>
          </a:p>
        </p:txBody>
      </p:sp>
    </p:spTree>
    <p:extLst>
      <p:ext uri="{BB962C8B-B14F-4D97-AF65-F5344CB8AC3E}">
        <p14:creationId xmlns:p14="http://schemas.microsoft.com/office/powerpoint/2010/main" val="658100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B6EAC13-6047-52BE-E616-B165AE7B6E53}"/>
              </a:ext>
            </a:extLst>
          </p:cNvPr>
          <p:cNvGrpSpPr/>
          <p:nvPr/>
        </p:nvGrpSpPr>
        <p:grpSpPr>
          <a:xfrm>
            <a:off x="6025617" y="4528675"/>
            <a:ext cx="2084269" cy="1200329"/>
            <a:chOff x="6025617" y="4528675"/>
            <a:chExt cx="2084269" cy="1200329"/>
          </a:xfrm>
        </p:grpSpPr>
        <p:sp>
          <p:nvSpPr>
            <p:cNvPr id="86" name="Right Arrow 85">
              <a:extLst>
                <a:ext uri="{FF2B5EF4-FFF2-40B4-BE49-F238E27FC236}">
                  <a16:creationId xmlns:a16="http://schemas.microsoft.com/office/drawing/2014/main" id="{04857A0D-61A8-3D59-FE4E-A32C61F3F0F8}"/>
                </a:ext>
              </a:extLst>
            </p:cNvPr>
            <p:cNvSpPr/>
            <p:nvPr/>
          </p:nvSpPr>
          <p:spPr>
            <a:xfrm>
              <a:off x="6025617" y="4764477"/>
              <a:ext cx="711428" cy="205556"/>
            </a:xfrm>
            <a:prstGeom prst="rightArrow">
              <a:avLst>
                <a:gd name="adj1" fmla="val 4275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1" name="TextBox 70">
              <a:extLst>
                <a:ext uri="{FF2B5EF4-FFF2-40B4-BE49-F238E27FC236}">
                  <a16:creationId xmlns:a16="http://schemas.microsoft.com/office/drawing/2014/main" id="{77784BA6-0843-F6F7-5BB4-EB48D616766B}"/>
                </a:ext>
              </a:extLst>
            </p:cNvPr>
            <p:cNvSpPr txBox="1"/>
            <p:nvPr/>
          </p:nvSpPr>
          <p:spPr>
            <a:xfrm>
              <a:off x="6761109" y="4528675"/>
              <a:ext cx="1348777" cy="1200329"/>
            </a:xfrm>
            <a:prstGeom prst="rect">
              <a:avLst/>
            </a:prstGeom>
            <a:noFill/>
            <a:ln w="19050">
              <a:solidFill>
                <a:schemeClr val="accent1"/>
              </a:solidFill>
            </a:ln>
          </p:spPr>
          <p:txBody>
            <a:bodyPr wrap="square" rtlCol="0">
              <a:spAutoFit/>
            </a:bodyPr>
            <a:lstStyle/>
            <a:p>
              <a:r>
                <a:rPr lang="en-US" dirty="0">
                  <a:latin typeface="Chalkboard" panose="03050602040202020205" pitchFamily="66" charset="77"/>
                </a:rPr>
                <a:t>DNA, proteins,</a:t>
              </a:r>
            </a:p>
            <a:p>
              <a:r>
                <a:rPr lang="en-US" dirty="0">
                  <a:latin typeface="Chalkboard" panose="03050602040202020205" pitchFamily="66" charset="77"/>
                </a:rPr>
                <a:t>other molecules</a:t>
              </a:r>
              <a:endParaRPr lang="en-IT" dirty="0">
                <a:latin typeface="Chalkboard" panose="03050602040202020205" pitchFamily="66" charset="77"/>
              </a:endParaRPr>
            </a:p>
          </p:txBody>
        </p:sp>
      </p:grpSp>
      <p:sp>
        <p:nvSpPr>
          <p:cNvPr id="2" name="Bent Arrow 1">
            <a:extLst>
              <a:ext uri="{FF2B5EF4-FFF2-40B4-BE49-F238E27FC236}">
                <a16:creationId xmlns:a16="http://schemas.microsoft.com/office/drawing/2014/main" id="{7F586984-6141-D87E-98C1-F4227689249A}"/>
              </a:ext>
            </a:extLst>
          </p:cNvPr>
          <p:cNvSpPr/>
          <p:nvPr/>
        </p:nvSpPr>
        <p:spPr>
          <a:xfrm rot="5400000" flipH="1" flipV="1">
            <a:off x="3296764" y="2774890"/>
            <a:ext cx="1238995" cy="1814272"/>
          </a:xfrm>
          <a:prstGeom prst="bentArrow">
            <a:avLst>
              <a:gd name="adj1" fmla="val 6642"/>
              <a:gd name="adj2" fmla="val 12974"/>
              <a:gd name="adj3" fmla="val 13497"/>
              <a:gd name="adj4" fmla="val 43750"/>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grpSp>
        <p:nvGrpSpPr>
          <p:cNvPr id="7" name="Group 6">
            <a:extLst>
              <a:ext uri="{FF2B5EF4-FFF2-40B4-BE49-F238E27FC236}">
                <a16:creationId xmlns:a16="http://schemas.microsoft.com/office/drawing/2014/main" id="{BB9D9079-DEE5-EF46-0039-CA090A39D261}"/>
              </a:ext>
            </a:extLst>
          </p:cNvPr>
          <p:cNvGrpSpPr/>
          <p:nvPr/>
        </p:nvGrpSpPr>
        <p:grpSpPr>
          <a:xfrm>
            <a:off x="1856990" y="3680531"/>
            <a:ext cx="4742382" cy="2592667"/>
            <a:chOff x="1856990" y="3680531"/>
            <a:chExt cx="4742382" cy="2592667"/>
          </a:xfrm>
        </p:grpSpPr>
        <p:grpSp>
          <p:nvGrpSpPr>
            <p:cNvPr id="4" name="Group 3">
              <a:extLst>
                <a:ext uri="{FF2B5EF4-FFF2-40B4-BE49-F238E27FC236}">
                  <a16:creationId xmlns:a16="http://schemas.microsoft.com/office/drawing/2014/main" id="{25ABC1B2-2C0C-F59A-02D0-C147A05C9CD8}"/>
                </a:ext>
              </a:extLst>
            </p:cNvPr>
            <p:cNvGrpSpPr/>
            <p:nvPr/>
          </p:nvGrpSpPr>
          <p:grpSpPr>
            <a:xfrm>
              <a:off x="1856990" y="3680531"/>
              <a:ext cx="4742382" cy="2592667"/>
              <a:chOff x="1856990" y="3680531"/>
              <a:chExt cx="4742382" cy="2592667"/>
            </a:xfrm>
          </p:grpSpPr>
          <p:sp>
            <p:nvSpPr>
              <p:cNvPr id="85" name="Right Arrow 84">
                <a:extLst>
                  <a:ext uri="{FF2B5EF4-FFF2-40B4-BE49-F238E27FC236}">
                    <a16:creationId xmlns:a16="http://schemas.microsoft.com/office/drawing/2014/main" id="{DE0A1371-09E3-26C1-5B46-663E55BE8DB0}"/>
                  </a:ext>
                </a:extLst>
              </p:cNvPr>
              <p:cNvSpPr/>
              <p:nvPr/>
            </p:nvSpPr>
            <p:spPr>
              <a:xfrm>
                <a:off x="1856990" y="4824197"/>
                <a:ext cx="2478870" cy="1458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4" name="Picture 43" descr="Qr code&#10;&#10;Description automatically generated">
                <a:extLst>
                  <a:ext uri="{FF2B5EF4-FFF2-40B4-BE49-F238E27FC236}">
                    <a16:creationId xmlns:a16="http://schemas.microsoft.com/office/drawing/2014/main" id="{9174FABE-DED1-9C67-CF29-6CD6F98DBF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992139" y="3680531"/>
                <a:ext cx="2607233" cy="2592667"/>
              </a:xfrm>
              <a:prstGeom prst="rect">
                <a:avLst/>
              </a:prstGeom>
            </p:spPr>
          </p:pic>
        </p:grpSp>
        <p:sp>
          <p:nvSpPr>
            <p:cNvPr id="68" name="TextBox 67">
              <a:extLst>
                <a:ext uri="{FF2B5EF4-FFF2-40B4-BE49-F238E27FC236}">
                  <a16:creationId xmlns:a16="http://schemas.microsoft.com/office/drawing/2014/main" id="{FE661C7E-7C17-B8A4-33A9-0BFD519A8F9F}"/>
                </a:ext>
              </a:extLst>
            </p:cNvPr>
            <p:cNvSpPr txBox="1"/>
            <p:nvPr/>
          </p:nvSpPr>
          <p:spPr>
            <a:xfrm>
              <a:off x="4548672" y="3707665"/>
              <a:ext cx="1715648" cy="369332"/>
            </a:xfrm>
            <a:prstGeom prst="rect">
              <a:avLst/>
            </a:prstGeom>
            <a:noFill/>
          </p:spPr>
          <p:txBody>
            <a:bodyPr wrap="square" rtlCol="0">
              <a:spAutoFit/>
            </a:bodyPr>
            <a:lstStyle/>
            <a:p>
              <a:r>
                <a:rPr lang="en-IT" dirty="0">
                  <a:latin typeface="Chalkboard" panose="03050602040202020205" pitchFamily="66" charset="77"/>
                </a:rPr>
                <a:t>Trajectories</a:t>
              </a:r>
            </a:p>
          </p:txBody>
        </p:sp>
      </p:grpSp>
      <p:grpSp>
        <p:nvGrpSpPr>
          <p:cNvPr id="3" name="Group 2">
            <a:extLst>
              <a:ext uri="{FF2B5EF4-FFF2-40B4-BE49-F238E27FC236}">
                <a16:creationId xmlns:a16="http://schemas.microsoft.com/office/drawing/2014/main" id="{FDAC2CFE-9285-07C7-C78E-E2CC3D57BFC6}"/>
              </a:ext>
            </a:extLst>
          </p:cNvPr>
          <p:cNvGrpSpPr/>
          <p:nvPr/>
        </p:nvGrpSpPr>
        <p:grpSpPr>
          <a:xfrm>
            <a:off x="2562445" y="775790"/>
            <a:ext cx="4038699" cy="2520730"/>
            <a:chOff x="2562445" y="775790"/>
            <a:chExt cx="4038699" cy="2520730"/>
          </a:xfrm>
        </p:grpSpPr>
        <p:grpSp>
          <p:nvGrpSpPr>
            <p:cNvPr id="40" name="Group 39">
              <a:extLst>
                <a:ext uri="{FF2B5EF4-FFF2-40B4-BE49-F238E27FC236}">
                  <a16:creationId xmlns:a16="http://schemas.microsoft.com/office/drawing/2014/main" id="{8E5E82C6-5949-E375-8BB7-033F86ACB86D}"/>
                </a:ext>
              </a:extLst>
            </p:cNvPr>
            <p:cNvGrpSpPr/>
            <p:nvPr/>
          </p:nvGrpSpPr>
          <p:grpSpPr>
            <a:xfrm>
              <a:off x="3441234" y="775790"/>
              <a:ext cx="3159910" cy="2520730"/>
              <a:chOff x="4423327" y="1138698"/>
              <a:chExt cx="2198670" cy="2431289"/>
            </a:xfrm>
          </p:grpSpPr>
          <p:pic>
            <p:nvPicPr>
              <p:cNvPr id="31" name="Google Shape;385;p19">
                <a:extLst>
                  <a:ext uri="{FF2B5EF4-FFF2-40B4-BE49-F238E27FC236}">
                    <a16:creationId xmlns:a16="http://schemas.microsoft.com/office/drawing/2014/main" id="{2CEBAD5B-EE11-7723-AB8D-30C1E2F5B6EF}"/>
                  </a:ext>
                </a:extLst>
              </p:cNvPr>
              <p:cNvPicPr preferRelativeResize="0"/>
              <p:nvPr/>
            </p:nvPicPr>
            <p:blipFill>
              <a:blip r:embed="rId3">
                <a:alphaModFix/>
              </a:blip>
              <a:stretch>
                <a:fillRect/>
              </a:stretch>
            </p:blipFill>
            <p:spPr>
              <a:xfrm>
                <a:off x="4423327" y="1138698"/>
                <a:ext cx="2198670" cy="2431289"/>
              </a:xfrm>
              <a:prstGeom prst="rect">
                <a:avLst/>
              </a:prstGeom>
              <a:noFill/>
              <a:ln>
                <a:noFill/>
              </a:ln>
            </p:spPr>
          </p:pic>
          <p:sp>
            <p:nvSpPr>
              <p:cNvPr id="39" name="TextBox 38">
                <a:extLst>
                  <a:ext uri="{FF2B5EF4-FFF2-40B4-BE49-F238E27FC236}">
                    <a16:creationId xmlns:a16="http://schemas.microsoft.com/office/drawing/2014/main" id="{D94B212C-CC14-2209-BC89-C485E11F8FD2}"/>
                  </a:ext>
                </a:extLst>
              </p:cNvPr>
              <p:cNvSpPr txBox="1"/>
              <p:nvPr/>
            </p:nvSpPr>
            <p:spPr>
              <a:xfrm>
                <a:off x="5680533" y="1243926"/>
                <a:ext cx="830933" cy="369332"/>
              </a:xfrm>
              <a:prstGeom prst="rect">
                <a:avLst/>
              </a:prstGeom>
              <a:noFill/>
            </p:spPr>
            <p:txBody>
              <a:bodyPr wrap="none" rtlCol="0">
                <a:spAutoFit/>
              </a:bodyPr>
              <a:lstStyle/>
              <a:p>
                <a:r>
                  <a:rPr lang="en-IT" dirty="0">
                    <a:latin typeface="Chalkboard" panose="03050602040202020205" pitchFamily="66" charset="77"/>
                  </a:rPr>
                  <a:t>Tracks</a:t>
                </a:r>
              </a:p>
            </p:txBody>
          </p:sp>
        </p:grpSp>
        <p:sp>
          <p:nvSpPr>
            <p:cNvPr id="81" name="Right Arrow 80">
              <a:extLst>
                <a:ext uri="{FF2B5EF4-FFF2-40B4-BE49-F238E27FC236}">
                  <a16:creationId xmlns:a16="http://schemas.microsoft.com/office/drawing/2014/main" id="{8EC5572E-A451-101C-D774-FBC876457628}"/>
                </a:ext>
              </a:extLst>
            </p:cNvPr>
            <p:cNvSpPr/>
            <p:nvPr/>
          </p:nvSpPr>
          <p:spPr>
            <a:xfrm>
              <a:off x="2562445" y="1683946"/>
              <a:ext cx="1472251" cy="1425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3" name="Right Arrow 82">
              <a:extLst>
                <a:ext uri="{FF2B5EF4-FFF2-40B4-BE49-F238E27FC236}">
                  <a16:creationId xmlns:a16="http://schemas.microsoft.com/office/drawing/2014/main" id="{E464A565-ACAA-D31C-56C3-AE031346F6F6}"/>
                </a:ext>
              </a:extLst>
            </p:cNvPr>
            <p:cNvSpPr/>
            <p:nvPr/>
          </p:nvSpPr>
          <p:spPr>
            <a:xfrm>
              <a:off x="3312840" y="2262602"/>
              <a:ext cx="743954" cy="1782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78" name="Bent Arrow 77">
            <a:extLst>
              <a:ext uri="{FF2B5EF4-FFF2-40B4-BE49-F238E27FC236}">
                <a16:creationId xmlns:a16="http://schemas.microsoft.com/office/drawing/2014/main" id="{45D6C9A3-0C69-E506-A887-CF9F747A02E9}"/>
              </a:ext>
            </a:extLst>
          </p:cNvPr>
          <p:cNvSpPr/>
          <p:nvPr/>
        </p:nvSpPr>
        <p:spPr>
          <a:xfrm rot="5400000" flipV="1">
            <a:off x="1842632" y="2103825"/>
            <a:ext cx="1456049" cy="2955573"/>
          </a:xfrm>
          <a:prstGeom prst="bentArrow">
            <a:avLst>
              <a:gd name="adj1" fmla="val 6393"/>
              <a:gd name="adj2" fmla="val 7788"/>
              <a:gd name="adj3" fmla="val 11510"/>
              <a:gd name="adj4" fmla="val 43750"/>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33" name="TextBox 32">
            <a:extLst>
              <a:ext uri="{FF2B5EF4-FFF2-40B4-BE49-F238E27FC236}">
                <a16:creationId xmlns:a16="http://schemas.microsoft.com/office/drawing/2014/main" id="{1AAA3245-6DA1-6C6B-EB0D-85DC98B96DEF}"/>
              </a:ext>
            </a:extLst>
          </p:cNvPr>
          <p:cNvSpPr txBox="1"/>
          <p:nvPr/>
        </p:nvSpPr>
        <p:spPr>
          <a:xfrm>
            <a:off x="164379" y="112633"/>
            <a:ext cx="6354793" cy="523220"/>
          </a:xfrm>
          <a:prstGeom prst="rect">
            <a:avLst/>
          </a:prstGeom>
          <a:noFill/>
        </p:spPr>
        <p:txBody>
          <a:bodyPr wrap="square" rtlCol="0">
            <a:spAutoFit/>
          </a:bodyPr>
          <a:lstStyle/>
          <a:p>
            <a:pPr>
              <a:buClr>
                <a:srgbClr val="4372C4"/>
              </a:buClr>
            </a:pPr>
            <a:r>
              <a:rPr lang="en-US" sz="2800" b="1" dirty="0">
                <a:solidFill>
                  <a:srgbClr val="0070C0"/>
                </a:solidFill>
                <a:latin typeface="Chalkboard" panose="03050602040202020205" pitchFamily="66" charset="77"/>
              </a:rPr>
              <a:t>MC and MD are complementary!</a:t>
            </a:r>
            <a:endParaRPr lang="en-US" sz="2800" dirty="0">
              <a:solidFill>
                <a:srgbClr val="0070C0"/>
              </a:solidFill>
              <a:latin typeface="Chalkboard" panose="03050602040202020205" pitchFamily="66" charset="77"/>
            </a:endParaRPr>
          </a:p>
        </p:txBody>
      </p:sp>
      <p:sp>
        <p:nvSpPr>
          <p:cNvPr id="37" name="TextBox 36">
            <a:extLst>
              <a:ext uri="{FF2B5EF4-FFF2-40B4-BE49-F238E27FC236}">
                <a16:creationId xmlns:a16="http://schemas.microsoft.com/office/drawing/2014/main" id="{BF63321B-738B-3AD4-ED62-945EACB1DB5A}"/>
              </a:ext>
            </a:extLst>
          </p:cNvPr>
          <p:cNvSpPr txBox="1"/>
          <p:nvPr/>
        </p:nvSpPr>
        <p:spPr>
          <a:xfrm>
            <a:off x="256621" y="1552146"/>
            <a:ext cx="2305824" cy="369332"/>
          </a:xfrm>
          <a:prstGeom prst="rect">
            <a:avLst/>
          </a:prstGeom>
          <a:noFill/>
          <a:ln w="22225">
            <a:solidFill>
              <a:schemeClr val="accent1"/>
            </a:solidFill>
          </a:ln>
        </p:spPr>
        <p:txBody>
          <a:bodyPr wrap="none" rtlCol="0">
            <a:spAutoFit/>
          </a:bodyPr>
          <a:lstStyle/>
          <a:p>
            <a:r>
              <a:rPr lang="en-IT" dirty="0">
                <a:latin typeface="Chalkboard" panose="03050602040202020205" pitchFamily="66" charset="77"/>
              </a:rPr>
              <a:t>Radiation properties</a:t>
            </a:r>
          </a:p>
        </p:txBody>
      </p:sp>
      <p:sp>
        <p:nvSpPr>
          <p:cNvPr id="38" name="TextBox 37">
            <a:extLst>
              <a:ext uri="{FF2B5EF4-FFF2-40B4-BE49-F238E27FC236}">
                <a16:creationId xmlns:a16="http://schemas.microsoft.com/office/drawing/2014/main" id="{67A846E9-A3A2-F5D3-6BF5-CCF50851E713}"/>
              </a:ext>
            </a:extLst>
          </p:cNvPr>
          <p:cNvSpPr txBox="1"/>
          <p:nvPr/>
        </p:nvSpPr>
        <p:spPr>
          <a:xfrm>
            <a:off x="256621" y="2122551"/>
            <a:ext cx="3060005" cy="923330"/>
          </a:xfrm>
          <a:prstGeom prst="rect">
            <a:avLst/>
          </a:prstGeom>
          <a:solidFill>
            <a:schemeClr val="bg1"/>
          </a:solidFill>
          <a:ln w="22225">
            <a:solidFill>
              <a:schemeClr val="accent1"/>
            </a:solidFill>
          </a:ln>
        </p:spPr>
        <p:txBody>
          <a:bodyPr wrap="none" rtlCol="0">
            <a:spAutoFit/>
          </a:bodyPr>
          <a:lstStyle/>
          <a:p>
            <a:r>
              <a:rPr lang="en-IT" dirty="0">
                <a:latin typeface="Chalkboard" panose="03050602040202020205" pitchFamily="66" charset="77"/>
              </a:rPr>
              <a:t>Cross sections</a:t>
            </a:r>
          </a:p>
          <a:p>
            <a:r>
              <a:rPr lang="en-IT" dirty="0">
                <a:latin typeface="Chalkboard" panose="03050602040202020205" pitchFamily="66" charset="77"/>
              </a:rPr>
              <a:t>Diffusion coefficients</a:t>
            </a:r>
          </a:p>
          <a:p>
            <a:r>
              <a:rPr lang="en-GB" dirty="0">
                <a:latin typeface="Chalkboard" panose="03050602040202020205" pitchFamily="66" charset="77"/>
              </a:rPr>
              <a:t>(water and its ions/radicals)</a:t>
            </a:r>
            <a:endParaRPr lang="en-IT" dirty="0">
              <a:latin typeface="Chalkboard" panose="03050602040202020205" pitchFamily="66" charset="77"/>
            </a:endParaRPr>
          </a:p>
        </p:txBody>
      </p:sp>
      <p:grpSp>
        <p:nvGrpSpPr>
          <p:cNvPr id="45" name="Group 44">
            <a:extLst>
              <a:ext uri="{FF2B5EF4-FFF2-40B4-BE49-F238E27FC236}">
                <a16:creationId xmlns:a16="http://schemas.microsoft.com/office/drawing/2014/main" id="{4F4EF76C-1D2E-3516-FAAA-E5D5FADC6A7B}"/>
              </a:ext>
            </a:extLst>
          </p:cNvPr>
          <p:cNvGrpSpPr/>
          <p:nvPr/>
        </p:nvGrpSpPr>
        <p:grpSpPr>
          <a:xfrm rot="11055814">
            <a:off x="2269611" y="4234781"/>
            <a:ext cx="2953026" cy="1632207"/>
            <a:chOff x="6376026" y="2597452"/>
            <a:chExt cx="2573710" cy="1323439"/>
          </a:xfrm>
        </p:grpSpPr>
        <p:grpSp>
          <p:nvGrpSpPr>
            <p:cNvPr id="46" name="Group 45">
              <a:extLst>
                <a:ext uri="{FF2B5EF4-FFF2-40B4-BE49-F238E27FC236}">
                  <a16:creationId xmlns:a16="http://schemas.microsoft.com/office/drawing/2014/main" id="{9D72AB2A-0AB0-6BE1-467F-66C74805740B}"/>
                </a:ext>
              </a:extLst>
            </p:cNvPr>
            <p:cNvGrpSpPr/>
            <p:nvPr/>
          </p:nvGrpSpPr>
          <p:grpSpPr>
            <a:xfrm>
              <a:off x="7556366" y="2597452"/>
              <a:ext cx="1393370" cy="1323439"/>
              <a:chOff x="7556366" y="2597452"/>
              <a:chExt cx="1393370" cy="1323439"/>
            </a:xfrm>
          </p:grpSpPr>
          <p:pic>
            <p:nvPicPr>
              <p:cNvPr id="50" name="Picture 49" descr="A picture containing sky, air, different, several&#10;&#10;Description automatically generated">
                <a:extLst>
                  <a:ext uri="{FF2B5EF4-FFF2-40B4-BE49-F238E27FC236}">
                    <a16:creationId xmlns:a16="http://schemas.microsoft.com/office/drawing/2014/main" id="{D1B538E4-DE69-8EDD-BE62-1C3B61F6A1BB}"/>
                  </a:ext>
                </a:extLst>
              </p:cNvPr>
              <p:cNvPicPr>
                <a:picLocks noChangeAspect="1"/>
              </p:cNvPicPr>
              <p:nvPr/>
            </p:nvPicPr>
            <p:blipFill rotWithShape="1">
              <a:blip r:embed="rId4"/>
              <a:srcRect l="8061" t="5537" r="6361" b="12724"/>
              <a:stretch/>
            </p:blipFill>
            <p:spPr>
              <a:xfrm>
                <a:off x="7556366" y="2597452"/>
                <a:ext cx="1393370" cy="1323439"/>
              </a:xfrm>
              <a:prstGeom prst="ellipse">
                <a:avLst/>
              </a:prstGeom>
              <a:ln>
                <a:solidFill>
                  <a:schemeClr val="accent1"/>
                </a:solidFill>
              </a:ln>
            </p:spPr>
          </p:pic>
          <p:sp>
            <p:nvSpPr>
              <p:cNvPr id="51" name="TextBox 50">
                <a:extLst>
                  <a:ext uri="{FF2B5EF4-FFF2-40B4-BE49-F238E27FC236}">
                    <a16:creationId xmlns:a16="http://schemas.microsoft.com/office/drawing/2014/main" id="{536FAB69-EF40-E709-A53C-2729E54F820A}"/>
                  </a:ext>
                </a:extLst>
              </p:cNvPr>
              <p:cNvSpPr txBox="1"/>
              <p:nvPr/>
            </p:nvSpPr>
            <p:spPr>
              <a:xfrm rot="10544186">
                <a:off x="7845148" y="2982171"/>
                <a:ext cx="413816" cy="253916"/>
              </a:xfrm>
              <a:prstGeom prst="rect">
                <a:avLst/>
              </a:prstGeom>
              <a:noFill/>
            </p:spPr>
            <p:txBody>
              <a:bodyPr wrap="none" rtlCol="0">
                <a:spAutoFit/>
              </a:bodyPr>
              <a:lstStyle/>
              <a:p>
                <a:r>
                  <a:rPr lang="en-IT" sz="1600" dirty="0">
                    <a:solidFill>
                      <a:srgbClr val="4372C4"/>
                    </a:solidFill>
                  </a:rPr>
                  <a:t>OH*</a:t>
                </a:r>
              </a:p>
            </p:txBody>
          </p:sp>
        </p:grpSp>
        <p:sp>
          <p:nvSpPr>
            <p:cNvPr id="47" name="Oval 46">
              <a:extLst>
                <a:ext uri="{FF2B5EF4-FFF2-40B4-BE49-F238E27FC236}">
                  <a16:creationId xmlns:a16="http://schemas.microsoft.com/office/drawing/2014/main" id="{148D1AA0-2C7D-CE17-CF87-E6F22E189DB1}"/>
                </a:ext>
              </a:extLst>
            </p:cNvPr>
            <p:cNvSpPr/>
            <p:nvPr/>
          </p:nvSpPr>
          <p:spPr>
            <a:xfrm>
              <a:off x="6376026" y="3367314"/>
              <a:ext cx="126374" cy="1102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400"/>
            </a:p>
          </p:txBody>
        </p:sp>
        <p:cxnSp>
          <p:nvCxnSpPr>
            <p:cNvPr id="48" name="Straight Connector 47">
              <a:extLst>
                <a:ext uri="{FF2B5EF4-FFF2-40B4-BE49-F238E27FC236}">
                  <a16:creationId xmlns:a16="http://schemas.microsoft.com/office/drawing/2014/main" id="{2D451E76-793D-499D-F698-6D738D273897}"/>
                </a:ext>
              </a:extLst>
            </p:cNvPr>
            <p:cNvCxnSpPr>
              <a:cxnSpLocks/>
              <a:stCxn id="47" idx="0"/>
            </p:cNvCxnSpPr>
            <p:nvPr/>
          </p:nvCxnSpPr>
          <p:spPr>
            <a:xfrm flipV="1">
              <a:off x="6439213" y="2656207"/>
              <a:ext cx="1514616" cy="71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4471938-919D-1124-D6FD-8B75B352C9F2}"/>
                </a:ext>
              </a:extLst>
            </p:cNvPr>
            <p:cNvCxnSpPr>
              <a:cxnSpLocks/>
            </p:cNvCxnSpPr>
            <p:nvPr/>
          </p:nvCxnSpPr>
          <p:spPr>
            <a:xfrm>
              <a:off x="6502400" y="3487105"/>
              <a:ext cx="1514616" cy="38234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1009EEE-9F54-0DE8-D80B-070633101CEF}"/>
              </a:ext>
            </a:extLst>
          </p:cNvPr>
          <p:cNvGrpSpPr/>
          <p:nvPr/>
        </p:nvGrpSpPr>
        <p:grpSpPr>
          <a:xfrm>
            <a:off x="4335860" y="2467350"/>
            <a:ext cx="1961211" cy="1577723"/>
            <a:chOff x="4335860" y="2467350"/>
            <a:chExt cx="1961211" cy="1577723"/>
          </a:xfrm>
        </p:grpSpPr>
        <p:sp>
          <p:nvSpPr>
            <p:cNvPr id="52" name="Google Shape;529;p24">
              <a:extLst>
                <a:ext uri="{FF2B5EF4-FFF2-40B4-BE49-F238E27FC236}">
                  <a16:creationId xmlns:a16="http://schemas.microsoft.com/office/drawing/2014/main" id="{182D9C41-5FA7-731F-B938-680E88CEE289}"/>
                </a:ext>
              </a:extLst>
            </p:cNvPr>
            <p:cNvSpPr/>
            <p:nvPr/>
          </p:nvSpPr>
          <p:spPr>
            <a:xfrm flipH="1">
              <a:off x="6044058" y="2467350"/>
              <a:ext cx="253013" cy="309024"/>
            </a:xfrm>
            <a:prstGeom prst="rect">
              <a:avLst/>
            </a:prstGeom>
            <a:noFill/>
            <a:ln w="38100" cap="flat" cmpd="sng">
              <a:solidFill>
                <a:schemeClr val="accent1">
                  <a:lumMod val="60000"/>
                  <a:lumOff val="40000"/>
                </a:schemeClr>
              </a:solidFill>
              <a:prstDash val="solid"/>
              <a:round/>
              <a:headEnd type="none" w="sm" len="sm"/>
              <a:tailEnd type="none" w="sm" len="sm"/>
            </a:ln>
          </p:spPr>
          <p:txBody>
            <a:bodyPr spcFirstLastPara="1" wrap="square" lIns="121900" tIns="121900" rIns="121900" bIns="121900" anchor="ctr" anchorCtr="0">
              <a:noAutofit/>
            </a:bodyPr>
            <a:lstStyle/>
            <a:p>
              <a:pPr algn="ctr"/>
              <a:endParaRPr sz="1867"/>
            </a:p>
          </p:txBody>
        </p:sp>
        <p:cxnSp>
          <p:nvCxnSpPr>
            <p:cNvPr id="55" name="Straight Connector 54">
              <a:extLst>
                <a:ext uri="{FF2B5EF4-FFF2-40B4-BE49-F238E27FC236}">
                  <a16:creationId xmlns:a16="http://schemas.microsoft.com/office/drawing/2014/main" id="{089D8595-FAE6-2300-F9BB-FA410515227E}"/>
                </a:ext>
              </a:extLst>
            </p:cNvPr>
            <p:cNvCxnSpPr>
              <a:cxnSpLocks/>
            </p:cNvCxnSpPr>
            <p:nvPr/>
          </p:nvCxnSpPr>
          <p:spPr>
            <a:xfrm flipH="1">
              <a:off x="4335860" y="2489357"/>
              <a:ext cx="1701579" cy="1555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4A3B27-B870-BE8C-96E9-17C0B8588B37}"/>
                </a:ext>
              </a:extLst>
            </p:cNvPr>
            <p:cNvCxnSpPr>
              <a:cxnSpLocks/>
            </p:cNvCxnSpPr>
            <p:nvPr/>
          </p:nvCxnSpPr>
          <p:spPr>
            <a:xfrm flipH="1">
              <a:off x="6241839" y="2786572"/>
              <a:ext cx="51044" cy="11444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62" name="Rectangle 61">
            <a:extLst>
              <a:ext uri="{FF2B5EF4-FFF2-40B4-BE49-F238E27FC236}">
                <a16:creationId xmlns:a16="http://schemas.microsoft.com/office/drawing/2014/main" id="{EE0C3F24-820B-1B0F-3F1B-18A15FF7A636}"/>
              </a:ext>
            </a:extLst>
          </p:cNvPr>
          <p:cNvSpPr/>
          <p:nvPr/>
        </p:nvSpPr>
        <p:spPr>
          <a:xfrm>
            <a:off x="116078" y="756617"/>
            <a:ext cx="11967922" cy="2554877"/>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3" name="TextBox 62">
            <a:extLst>
              <a:ext uri="{FF2B5EF4-FFF2-40B4-BE49-F238E27FC236}">
                <a16:creationId xmlns:a16="http://schemas.microsoft.com/office/drawing/2014/main" id="{DFF2436A-47C0-22A6-FFF0-3CC06A8E0EDB}"/>
              </a:ext>
            </a:extLst>
          </p:cNvPr>
          <p:cNvSpPr txBox="1"/>
          <p:nvPr/>
        </p:nvSpPr>
        <p:spPr>
          <a:xfrm>
            <a:off x="164379" y="775790"/>
            <a:ext cx="625684" cy="461665"/>
          </a:xfrm>
          <a:prstGeom prst="rect">
            <a:avLst/>
          </a:prstGeom>
          <a:noFill/>
        </p:spPr>
        <p:txBody>
          <a:bodyPr wrap="none" rtlCol="0">
            <a:spAutoFit/>
          </a:bodyPr>
          <a:lstStyle/>
          <a:p>
            <a:r>
              <a:rPr lang="en-IT" sz="2400" b="1" dirty="0">
                <a:solidFill>
                  <a:srgbClr val="0070C0"/>
                </a:solidFill>
                <a:latin typeface="Chalkboard" panose="03050602040202020205" pitchFamily="66" charset="77"/>
              </a:rPr>
              <a:t>MC</a:t>
            </a:r>
          </a:p>
        </p:txBody>
      </p:sp>
      <p:sp>
        <p:nvSpPr>
          <p:cNvPr id="65" name="TextBox 64">
            <a:extLst>
              <a:ext uri="{FF2B5EF4-FFF2-40B4-BE49-F238E27FC236}">
                <a16:creationId xmlns:a16="http://schemas.microsoft.com/office/drawing/2014/main" id="{494259C4-BD39-28A2-4F2D-A36520FFC5F6}"/>
              </a:ext>
            </a:extLst>
          </p:cNvPr>
          <p:cNvSpPr txBox="1"/>
          <p:nvPr/>
        </p:nvSpPr>
        <p:spPr>
          <a:xfrm>
            <a:off x="290673" y="4321311"/>
            <a:ext cx="1558570" cy="923330"/>
          </a:xfrm>
          <a:prstGeom prst="rect">
            <a:avLst/>
          </a:prstGeom>
          <a:noFill/>
          <a:ln w="22225">
            <a:solidFill>
              <a:schemeClr val="accent1"/>
            </a:solidFill>
          </a:ln>
        </p:spPr>
        <p:txBody>
          <a:bodyPr wrap="square" rtlCol="0">
            <a:spAutoFit/>
          </a:bodyPr>
          <a:lstStyle/>
          <a:p>
            <a:r>
              <a:rPr lang="en-US" dirty="0">
                <a:latin typeface="Chalkboard" panose="03050602040202020205" pitchFamily="66" charset="77"/>
              </a:rPr>
              <a:t>Water box + radicals/ions distributions</a:t>
            </a:r>
            <a:endParaRPr lang="en-IT" dirty="0">
              <a:latin typeface="Chalkboard" panose="03050602040202020205" pitchFamily="66" charset="77"/>
            </a:endParaRPr>
          </a:p>
        </p:txBody>
      </p:sp>
      <p:sp>
        <p:nvSpPr>
          <p:cNvPr id="72" name="Rectangle 71">
            <a:extLst>
              <a:ext uri="{FF2B5EF4-FFF2-40B4-BE49-F238E27FC236}">
                <a16:creationId xmlns:a16="http://schemas.microsoft.com/office/drawing/2014/main" id="{7A7B9021-7F8D-A556-959D-07C8605E341B}"/>
              </a:ext>
            </a:extLst>
          </p:cNvPr>
          <p:cNvSpPr/>
          <p:nvPr/>
        </p:nvSpPr>
        <p:spPr>
          <a:xfrm>
            <a:off x="116079" y="3680532"/>
            <a:ext cx="11967921" cy="2356938"/>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3" name="Google Shape;116;p14">
            <a:extLst>
              <a:ext uri="{FF2B5EF4-FFF2-40B4-BE49-F238E27FC236}">
                <a16:creationId xmlns:a16="http://schemas.microsoft.com/office/drawing/2014/main" id="{40915912-80E3-4AE6-508E-D54572B884DB}"/>
              </a:ext>
            </a:extLst>
          </p:cNvPr>
          <p:cNvPicPr preferRelativeResize="0"/>
          <p:nvPr/>
        </p:nvPicPr>
        <p:blipFill>
          <a:blip r:embed="rId5">
            <a:clrChange>
              <a:clrFrom>
                <a:srgbClr val="FFFFFF"/>
              </a:clrFrom>
              <a:clrTo>
                <a:srgbClr val="FFFFFF">
                  <a:alpha val="0"/>
                </a:srgbClr>
              </a:clrTo>
            </a:clrChange>
            <a:alphaModFix/>
          </a:blip>
          <a:stretch>
            <a:fillRect/>
          </a:stretch>
        </p:blipFill>
        <p:spPr>
          <a:xfrm>
            <a:off x="2889733" y="6137961"/>
            <a:ext cx="725499" cy="725499"/>
          </a:xfrm>
          <a:prstGeom prst="rect">
            <a:avLst/>
          </a:prstGeom>
          <a:noFill/>
          <a:ln>
            <a:noFill/>
          </a:ln>
        </p:spPr>
      </p:pic>
      <p:pic>
        <p:nvPicPr>
          <p:cNvPr id="74" name="Google Shape;117;p14">
            <a:extLst>
              <a:ext uri="{FF2B5EF4-FFF2-40B4-BE49-F238E27FC236}">
                <a16:creationId xmlns:a16="http://schemas.microsoft.com/office/drawing/2014/main" id="{3923894A-8CC6-5BB7-20EB-54A9F69F8A8B}"/>
              </a:ext>
            </a:extLst>
          </p:cNvPr>
          <p:cNvPicPr preferRelativeResize="0"/>
          <p:nvPr/>
        </p:nvPicPr>
        <p:blipFill>
          <a:blip r:embed="rId6">
            <a:alphaModFix/>
          </a:blip>
          <a:stretch>
            <a:fillRect/>
          </a:stretch>
        </p:blipFill>
        <p:spPr>
          <a:xfrm>
            <a:off x="3610360" y="6096954"/>
            <a:ext cx="725500" cy="720659"/>
          </a:xfrm>
          <a:prstGeom prst="rect">
            <a:avLst/>
          </a:prstGeom>
          <a:noFill/>
          <a:ln>
            <a:noFill/>
          </a:ln>
        </p:spPr>
      </p:pic>
      <p:sp>
        <p:nvSpPr>
          <p:cNvPr id="75" name="TextBox 74">
            <a:extLst>
              <a:ext uri="{FF2B5EF4-FFF2-40B4-BE49-F238E27FC236}">
                <a16:creationId xmlns:a16="http://schemas.microsoft.com/office/drawing/2014/main" id="{8B3F65A8-F4CF-6EBE-14A7-64A8B8E942E7}"/>
              </a:ext>
            </a:extLst>
          </p:cNvPr>
          <p:cNvSpPr txBox="1"/>
          <p:nvPr/>
        </p:nvSpPr>
        <p:spPr>
          <a:xfrm>
            <a:off x="142129" y="3791279"/>
            <a:ext cx="647934" cy="461665"/>
          </a:xfrm>
          <a:prstGeom prst="rect">
            <a:avLst/>
          </a:prstGeom>
          <a:noFill/>
        </p:spPr>
        <p:txBody>
          <a:bodyPr wrap="none" rtlCol="0">
            <a:spAutoFit/>
          </a:bodyPr>
          <a:lstStyle/>
          <a:p>
            <a:r>
              <a:rPr lang="en-IT" sz="2400" b="1" dirty="0">
                <a:solidFill>
                  <a:srgbClr val="0070C0"/>
                </a:solidFill>
                <a:latin typeface="Chalkboard" panose="03050602040202020205" pitchFamily="66" charset="77"/>
              </a:rPr>
              <a:t>MD</a:t>
            </a:r>
          </a:p>
        </p:txBody>
      </p:sp>
      <p:grpSp>
        <p:nvGrpSpPr>
          <p:cNvPr id="9" name="Group 8">
            <a:extLst>
              <a:ext uri="{FF2B5EF4-FFF2-40B4-BE49-F238E27FC236}">
                <a16:creationId xmlns:a16="http://schemas.microsoft.com/office/drawing/2014/main" id="{6018B8BA-F841-3F8B-B973-9867993C7342}"/>
              </a:ext>
            </a:extLst>
          </p:cNvPr>
          <p:cNvGrpSpPr/>
          <p:nvPr/>
        </p:nvGrpSpPr>
        <p:grpSpPr>
          <a:xfrm>
            <a:off x="6519172" y="1087874"/>
            <a:ext cx="2184516" cy="1477328"/>
            <a:chOff x="6519172" y="1087874"/>
            <a:chExt cx="2184516" cy="1477328"/>
          </a:xfrm>
        </p:grpSpPr>
        <p:sp>
          <p:nvSpPr>
            <p:cNvPr id="61" name="TextBox 60">
              <a:extLst>
                <a:ext uri="{FF2B5EF4-FFF2-40B4-BE49-F238E27FC236}">
                  <a16:creationId xmlns:a16="http://schemas.microsoft.com/office/drawing/2014/main" id="{C733C6C7-9021-53CE-D3CC-D173DC63E196}"/>
                </a:ext>
              </a:extLst>
            </p:cNvPr>
            <p:cNvSpPr txBox="1"/>
            <p:nvPr/>
          </p:nvSpPr>
          <p:spPr>
            <a:xfrm>
              <a:off x="6907607" y="1087874"/>
              <a:ext cx="1796081" cy="1477328"/>
            </a:xfrm>
            <a:prstGeom prst="rect">
              <a:avLst/>
            </a:prstGeom>
            <a:noFill/>
            <a:ln w="19050">
              <a:solidFill>
                <a:schemeClr val="accent1"/>
              </a:solidFill>
            </a:ln>
          </p:spPr>
          <p:txBody>
            <a:bodyPr wrap="square" rtlCol="0">
              <a:spAutoFit/>
            </a:bodyPr>
            <a:lstStyle/>
            <a:p>
              <a:r>
                <a:rPr lang="en-US" dirty="0">
                  <a:latin typeface="Chalkboard" panose="03050602040202020205" pitchFamily="66" charset="77"/>
                </a:rPr>
                <a:t>+Cross sections</a:t>
              </a:r>
            </a:p>
            <a:p>
              <a:r>
                <a:rPr lang="en-US" dirty="0">
                  <a:latin typeface="Chalkboard" panose="03050602040202020205" pitchFamily="66" charset="77"/>
                </a:rPr>
                <a:t>Diff coefficient </a:t>
              </a:r>
              <a:r>
                <a:rPr lang="en-US" dirty="0" err="1">
                  <a:latin typeface="Chalkboard" panose="03050602040202020205" pitchFamily="66" charset="77"/>
                </a:rPr>
                <a:t>etc</a:t>
              </a:r>
              <a:r>
                <a:rPr lang="en-US" dirty="0">
                  <a:latin typeface="Chalkboard" panose="03050602040202020205" pitchFamily="66" charset="77"/>
                </a:rPr>
                <a:t> of complex radicals and DNA</a:t>
              </a:r>
            </a:p>
          </p:txBody>
        </p:sp>
        <p:sp>
          <p:nvSpPr>
            <p:cNvPr id="82" name="Right Arrow 81">
              <a:extLst>
                <a:ext uri="{FF2B5EF4-FFF2-40B4-BE49-F238E27FC236}">
                  <a16:creationId xmlns:a16="http://schemas.microsoft.com/office/drawing/2014/main" id="{05D9E262-CE3B-4ABC-A87D-22073C3283E3}"/>
                </a:ext>
              </a:extLst>
            </p:cNvPr>
            <p:cNvSpPr/>
            <p:nvPr/>
          </p:nvSpPr>
          <p:spPr>
            <a:xfrm>
              <a:off x="6519172" y="1604073"/>
              <a:ext cx="388435" cy="1425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11" name="Group 10">
            <a:extLst>
              <a:ext uri="{FF2B5EF4-FFF2-40B4-BE49-F238E27FC236}">
                <a16:creationId xmlns:a16="http://schemas.microsoft.com/office/drawing/2014/main" id="{5C751FE0-C788-401C-7F5F-23C6AA7F50F1}"/>
              </a:ext>
            </a:extLst>
          </p:cNvPr>
          <p:cNvGrpSpPr/>
          <p:nvPr/>
        </p:nvGrpSpPr>
        <p:grpSpPr>
          <a:xfrm>
            <a:off x="8131203" y="857235"/>
            <a:ext cx="4006656" cy="5124552"/>
            <a:chOff x="8131203" y="857235"/>
            <a:chExt cx="4006656" cy="5124552"/>
          </a:xfrm>
        </p:grpSpPr>
        <p:sp>
          <p:nvSpPr>
            <p:cNvPr id="42" name="Google Shape;383;p19">
              <a:extLst>
                <a:ext uri="{FF2B5EF4-FFF2-40B4-BE49-F238E27FC236}">
                  <a16:creationId xmlns:a16="http://schemas.microsoft.com/office/drawing/2014/main" id="{6240C93E-87A2-3F18-170D-6A9C455D539F}"/>
                </a:ext>
              </a:extLst>
            </p:cNvPr>
            <p:cNvSpPr txBox="1"/>
            <p:nvPr/>
          </p:nvSpPr>
          <p:spPr>
            <a:xfrm>
              <a:off x="8828295" y="857235"/>
              <a:ext cx="3221575" cy="5016718"/>
            </a:xfrm>
            <a:prstGeom prst="rect">
              <a:avLst/>
            </a:prstGeom>
            <a:noFill/>
            <a:ln w="15875" cap="flat" cmpd="sng">
              <a:solidFill>
                <a:srgbClr val="0070C0"/>
              </a:solidFill>
              <a:prstDash val="solid"/>
              <a:round/>
              <a:headEnd type="none" w="sm" len="sm"/>
              <a:tailEnd type="none" w="sm" len="sm"/>
            </a:ln>
          </p:spPr>
          <p:txBody>
            <a:bodyPr spcFirstLastPara="1" wrap="square" lIns="91433" tIns="45700" rIns="91433" bIns="45700" anchor="t" anchorCtr="0">
              <a:spAutoFit/>
            </a:bodyPr>
            <a:lstStyle/>
            <a:p>
              <a:endParaRPr lang="en-GB" sz="2000" dirty="0">
                <a:solidFill>
                  <a:srgbClr val="B37F47"/>
                </a:solidFill>
                <a:latin typeface="Calibri"/>
                <a:ea typeface="Calibri"/>
                <a:cs typeface="Calibri"/>
                <a:sym typeface="Calibri"/>
              </a:endParaRPr>
            </a:p>
            <a:p>
              <a:endParaRPr lang="en-GB" sz="2000" dirty="0">
                <a:solidFill>
                  <a:srgbClr val="B37F47"/>
                </a:solidFill>
                <a:latin typeface="Calibri"/>
                <a:ea typeface="Calibri"/>
                <a:cs typeface="Calibri"/>
                <a:sym typeface="Calibri"/>
              </a:endParaRPr>
            </a:p>
            <a:p>
              <a:endParaRPr lang="en-GB" sz="2000" dirty="0">
                <a:solidFill>
                  <a:srgbClr val="B37F47"/>
                </a:solidFill>
                <a:latin typeface="Calibri"/>
                <a:ea typeface="Calibri"/>
                <a:cs typeface="Calibri"/>
                <a:sym typeface="Calibri"/>
              </a:endParaRPr>
            </a:p>
            <a:p>
              <a:endParaRPr lang="en-GB" sz="2000" dirty="0">
                <a:solidFill>
                  <a:srgbClr val="B37F47"/>
                </a:solidFill>
                <a:latin typeface="Calibri"/>
                <a:ea typeface="Calibri"/>
                <a:cs typeface="Calibri"/>
                <a:sym typeface="Calibri"/>
              </a:endParaRPr>
            </a:p>
            <a:p>
              <a:endParaRPr lang="en-GB" sz="2000" dirty="0">
                <a:solidFill>
                  <a:srgbClr val="B37F47"/>
                </a:solidFill>
                <a:latin typeface="Calibri"/>
                <a:ea typeface="Calibri"/>
                <a:cs typeface="Calibri"/>
                <a:sym typeface="Calibri"/>
              </a:endParaRPr>
            </a:p>
            <a:p>
              <a:endParaRPr lang="en-GB" sz="2000" dirty="0">
                <a:solidFill>
                  <a:srgbClr val="B37F47"/>
                </a:solidFill>
                <a:latin typeface="Calibri"/>
                <a:ea typeface="Calibri"/>
                <a:cs typeface="Calibri"/>
                <a:sym typeface="Calibri"/>
              </a:endParaRPr>
            </a:p>
            <a:p>
              <a:endParaRPr lang="en-GB" sz="2000" dirty="0">
                <a:solidFill>
                  <a:srgbClr val="B37F47"/>
                </a:solidFill>
                <a:latin typeface="Calibri"/>
                <a:ea typeface="Calibri"/>
                <a:cs typeface="Calibri"/>
                <a:sym typeface="Calibri"/>
              </a:endParaRPr>
            </a:p>
            <a:p>
              <a:endParaRPr lang="en-GB" sz="2000" dirty="0">
                <a:solidFill>
                  <a:srgbClr val="B37F47"/>
                </a:solidFill>
                <a:latin typeface="Calibri"/>
                <a:ea typeface="Calibri"/>
                <a:cs typeface="Calibri"/>
                <a:sym typeface="Calibri"/>
              </a:endParaRPr>
            </a:p>
            <a:p>
              <a:r>
                <a:rPr lang="en-GB" sz="2000" b="1" dirty="0">
                  <a:solidFill>
                    <a:schemeClr val="accent1">
                      <a:lumMod val="75000"/>
                    </a:schemeClr>
                  </a:solidFill>
                  <a:latin typeface="Chalkboard" panose="03050602040202020205" pitchFamily="66" charset="77"/>
                  <a:ea typeface="Calibri"/>
                  <a:cs typeface="Calibri"/>
                  <a:sym typeface="Calibri"/>
                </a:rPr>
                <a:t>DNA damage</a:t>
              </a:r>
            </a:p>
            <a:p>
              <a:endParaRPr lang="en-GB" sz="2000" dirty="0">
                <a:solidFill>
                  <a:srgbClr val="B37F47"/>
                </a:solidFill>
                <a:latin typeface="Calibri"/>
                <a:ea typeface="Calibri"/>
                <a:cs typeface="Calibri"/>
                <a:sym typeface="Calibri"/>
              </a:endParaRPr>
            </a:p>
            <a:p>
              <a:endParaRPr sz="2000" dirty="0">
                <a:solidFill>
                  <a:srgbClr val="B37F47"/>
                </a:solidFill>
                <a:latin typeface="Calibri"/>
                <a:ea typeface="Calibri"/>
                <a:cs typeface="Calibri"/>
                <a:sym typeface="Calibri"/>
              </a:endParaRPr>
            </a:p>
            <a:p>
              <a:endParaRPr lang="en-US" sz="2000" dirty="0">
                <a:solidFill>
                  <a:srgbClr val="B37F47"/>
                </a:solidFill>
                <a:latin typeface="Calibri"/>
                <a:ea typeface="Calibri"/>
                <a:cs typeface="Calibri"/>
                <a:sym typeface="Calibri"/>
              </a:endParaRPr>
            </a:p>
            <a:p>
              <a:endParaRPr lang="en-IT" sz="2000" dirty="0">
                <a:solidFill>
                  <a:srgbClr val="B37F47"/>
                </a:solidFill>
                <a:latin typeface="Calibri"/>
                <a:ea typeface="Calibri"/>
                <a:cs typeface="Calibri"/>
                <a:sym typeface="Calibri"/>
              </a:endParaRPr>
            </a:p>
            <a:p>
              <a:endParaRPr lang="en-IT" sz="2000" dirty="0">
                <a:solidFill>
                  <a:srgbClr val="B37F47"/>
                </a:solidFill>
                <a:latin typeface="Calibri"/>
                <a:ea typeface="Calibri"/>
                <a:cs typeface="Calibri"/>
                <a:sym typeface="Calibri"/>
              </a:endParaRPr>
            </a:p>
            <a:p>
              <a:endParaRPr sz="2000" dirty="0">
                <a:solidFill>
                  <a:srgbClr val="B37F47"/>
                </a:solidFill>
                <a:latin typeface="Calibri"/>
                <a:ea typeface="Calibri"/>
                <a:cs typeface="Calibri"/>
                <a:sym typeface="Calibri"/>
              </a:endParaRPr>
            </a:p>
            <a:p>
              <a:endParaRPr sz="2000" dirty="0">
                <a:solidFill>
                  <a:srgbClr val="B37F47"/>
                </a:solidFill>
                <a:latin typeface="Calibri"/>
                <a:ea typeface="Calibri"/>
                <a:cs typeface="Calibri"/>
                <a:sym typeface="Calibri"/>
              </a:endParaRPr>
            </a:p>
          </p:txBody>
        </p:sp>
        <p:pic>
          <p:nvPicPr>
            <p:cNvPr id="43" name="Google Shape;384;p19" descr="A picture containing hydrozoan, ocean floor&#10;&#10;Description automatically generated">
              <a:extLst>
                <a:ext uri="{FF2B5EF4-FFF2-40B4-BE49-F238E27FC236}">
                  <a16:creationId xmlns:a16="http://schemas.microsoft.com/office/drawing/2014/main" id="{02982F44-EBCF-7811-B696-E4C120DD18EB}"/>
                </a:ext>
              </a:extLst>
            </p:cNvPr>
            <p:cNvPicPr preferRelativeResize="0"/>
            <p:nvPr/>
          </p:nvPicPr>
          <p:blipFill rotWithShape="1">
            <a:blip r:embed="rId7">
              <a:alphaModFix/>
            </a:blip>
            <a:srcRect/>
            <a:stretch/>
          </p:blipFill>
          <p:spPr>
            <a:xfrm>
              <a:off x="8910187" y="1001621"/>
              <a:ext cx="3011289" cy="1804707"/>
            </a:xfrm>
            <a:prstGeom prst="rect">
              <a:avLst/>
            </a:prstGeom>
            <a:noFill/>
            <a:ln>
              <a:noFill/>
            </a:ln>
          </p:spPr>
        </p:pic>
        <p:pic>
          <p:nvPicPr>
            <p:cNvPr id="60" name="Picture 59" descr="A picture containing text&#10;&#10;Description automatically generated">
              <a:extLst>
                <a:ext uri="{FF2B5EF4-FFF2-40B4-BE49-F238E27FC236}">
                  <a16:creationId xmlns:a16="http://schemas.microsoft.com/office/drawing/2014/main" id="{05B67864-139C-AF6E-DBC7-AA37BB64608C}"/>
                </a:ext>
              </a:extLst>
            </p:cNvPr>
            <p:cNvPicPr>
              <a:picLocks noChangeAspect="1"/>
            </p:cNvPicPr>
            <p:nvPr/>
          </p:nvPicPr>
          <p:blipFill>
            <a:blip r:embed="rId8">
              <a:clrChange>
                <a:clrFrom>
                  <a:srgbClr val="FFFFFD"/>
                </a:clrFrom>
                <a:clrTo>
                  <a:srgbClr val="FFFFFD">
                    <a:alpha val="0"/>
                  </a:srgbClr>
                </a:clrTo>
              </a:clrChange>
            </a:blip>
            <a:stretch>
              <a:fillRect/>
            </a:stretch>
          </p:blipFill>
          <p:spPr>
            <a:xfrm rot="5400000">
              <a:off x="9288454" y="3132382"/>
              <a:ext cx="2301256" cy="3397554"/>
            </a:xfrm>
            <a:prstGeom prst="rect">
              <a:avLst/>
            </a:prstGeom>
          </p:spPr>
        </p:pic>
        <p:sp>
          <p:nvSpPr>
            <p:cNvPr id="84" name="Right Arrow 83">
              <a:extLst>
                <a:ext uri="{FF2B5EF4-FFF2-40B4-BE49-F238E27FC236}">
                  <a16:creationId xmlns:a16="http://schemas.microsoft.com/office/drawing/2014/main" id="{F766CBF5-46F6-8FCE-A576-D1E342B33B8D}"/>
                </a:ext>
              </a:extLst>
            </p:cNvPr>
            <p:cNvSpPr/>
            <p:nvPr/>
          </p:nvSpPr>
          <p:spPr>
            <a:xfrm>
              <a:off x="8717267" y="1838651"/>
              <a:ext cx="109255" cy="2838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7" name="Right Arrow 86">
              <a:extLst>
                <a:ext uri="{FF2B5EF4-FFF2-40B4-BE49-F238E27FC236}">
                  <a16:creationId xmlns:a16="http://schemas.microsoft.com/office/drawing/2014/main" id="{B5330763-DFE0-05BE-038C-86D7C18765F4}"/>
                </a:ext>
              </a:extLst>
            </p:cNvPr>
            <p:cNvSpPr/>
            <p:nvPr/>
          </p:nvSpPr>
          <p:spPr>
            <a:xfrm>
              <a:off x="8131203" y="4912966"/>
              <a:ext cx="695319" cy="2293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88" name="Right Arrow 87">
            <a:extLst>
              <a:ext uri="{FF2B5EF4-FFF2-40B4-BE49-F238E27FC236}">
                <a16:creationId xmlns:a16="http://schemas.microsoft.com/office/drawing/2014/main" id="{82C9788E-0044-A8B5-06B4-8D8B85C671A6}"/>
              </a:ext>
            </a:extLst>
          </p:cNvPr>
          <p:cNvSpPr/>
          <p:nvPr/>
        </p:nvSpPr>
        <p:spPr>
          <a:xfrm rot="16200000">
            <a:off x="6429806" y="3454986"/>
            <a:ext cx="1959328" cy="179760"/>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481088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1000"/>
                            </p:stCondLst>
                            <p:childTnLst>
                              <p:par>
                                <p:cTn id="25" presetID="22" presetClass="entr" presetSubtype="2"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right)">
                                      <p:cBhvr>
                                        <p:cTn id="27" dur="500"/>
                                        <p:tgtEl>
                                          <p:spTgt spid="45"/>
                                        </p:tgtEl>
                                      </p:cBhvr>
                                    </p:animEffect>
                                  </p:childTnLst>
                                </p:cTn>
                              </p:par>
                            </p:childTnLst>
                          </p:cTn>
                        </p:par>
                        <p:par>
                          <p:cTn id="28" fill="hold">
                            <p:stCondLst>
                              <p:cond delay="1500"/>
                            </p:stCondLst>
                            <p:childTnLst>
                              <p:par>
                                <p:cTn id="29" presetID="22" presetClass="entr" presetSubtype="2"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right)">
                                      <p:cBhvr>
                                        <p:cTn id="31" dur="500"/>
                                        <p:tgtEl>
                                          <p:spTgt spid="2"/>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right)">
                                      <p:cBhvr>
                                        <p:cTn id="34" dur="500"/>
                                        <p:tgtEl>
                                          <p:spTgt spid="78"/>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22" presetClass="entr" presetSubtype="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2500"/>
                            </p:stCondLst>
                            <p:childTnLst>
                              <p:par>
                                <p:cTn id="43" presetID="22" presetClass="entr" presetSubtype="4" fill="hold" grpId="0" nodeType="after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wipe(down)">
                                      <p:cBhvr>
                                        <p:cTn id="45" dur="500"/>
                                        <p:tgtEl>
                                          <p:spTgt spid="88"/>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8" grpId="0" animBg="1"/>
      <p:bldP spid="37" grpId="0" animBg="1"/>
      <p:bldP spid="38" grpId="0" animBg="1"/>
      <p:bldP spid="65"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A6A321-5A40-B142-3189-11DDDF676339}"/>
              </a:ext>
            </a:extLst>
          </p:cNvPr>
          <p:cNvSpPr txBox="1"/>
          <p:nvPr/>
        </p:nvSpPr>
        <p:spPr>
          <a:xfrm>
            <a:off x="-1" y="-105750"/>
            <a:ext cx="9217739" cy="673582"/>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Interfacing MC with MD provides a complete view</a:t>
            </a:r>
          </a:p>
        </p:txBody>
      </p:sp>
      <p:pic>
        <p:nvPicPr>
          <p:cNvPr id="8" name="Picture 7" descr="A diagram of a diagram of a blue cube with red dots&#10;&#10;AI-generated content may be incorrect.">
            <a:extLst>
              <a:ext uri="{FF2B5EF4-FFF2-40B4-BE49-F238E27FC236}">
                <a16:creationId xmlns:a16="http://schemas.microsoft.com/office/drawing/2014/main" id="{0E3A6A24-019A-01CE-7A3A-09DD86E0B462}"/>
              </a:ext>
            </a:extLst>
          </p:cNvPr>
          <p:cNvPicPr>
            <a:picLocks noChangeAspect="1"/>
          </p:cNvPicPr>
          <p:nvPr/>
        </p:nvPicPr>
        <p:blipFill>
          <a:blip r:embed="rId4"/>
          <a:stretch>
            <a:fillRect/>
          </a:stretch>
        </p:blipFill>
        <p:spPr>
          <a:xfrm>
            <a:off x="-182560" y="3696113"/>
            <a:ext cx="4932544" cy="3161887"/>
          </a:xfrm>
          <a:prstGeom prst="rect">
            <a:avLst/>
          </a:prstGeom>
        </p:spPr>
      </p:pic>
      <p:pic>
        <p:nvPicPr>
          <p:cNvPr id="6" name="Picture 5" descr="A table of color chart&#10;&#10;AI-generated content may be incorrect.">
            <a:extLst>
              <a:ext uri="{FF2B5EF4-FFF2-40B4-BE49-F238E27FC236}">
                <a16:creationId xmlns:a16="http://schemas.microsoft.com/office/drawing/2014/main" id="{15FF5ACC-A41D-F79F-3896-359C23C474D8}"/>
              </a:ext>
            </a:extLst>
          </p:cNvPr>
          <p:cNvPicPr>
            <a:picLocks noChangeAspect="1"/>
          </p:cNvPicPr>
          <p:nvPr/>
        </p:nvPicPr>
        <p:blipFill>
          <a:blip r:embed="rId5"/>
          <a:srcRect t="43113"/>
          <a:stretch>
            <a:fillRect/>
          </a:stretch>
        </p:blipFill>
        <p:spPr>
          <a:xfrm>
            <a:off x="149449" y="645310"/>
            <a:ext cx="4227818" cy="2783690"/>
          </a:xfrm>
          <a:prstGeom prst="rect">
            <a:avLst/>
          </a:prstGeom>
        </p:spPr>
      </p:pic>
      <p:sp>
        <p:nvSpPr>
          <p:cNvPr id="9" name="TextBox 8">
            <a:extLst>
              <a:ext uri="{FF2B5EF4-FFF2-40B4-BE49-F238E27FC236}">
                <a16:creationId xmlns:a16="http://schemas.microsoft.com/office/drawing/2014/main" id="{9B0BB270-EBDC-9FC9-95D4-25CC303727A1}"/>
              </a:ext>
            </a:extLst>
          </p:cNvPr>
          <p:cNvSpPr txBox="1"/>
          <p:nvPr/>
        </p:nvSpPr>
        <p:spPr>
          <a:xfrm>
            <a:off x="4850913" y="5241075"/>
            <a:ext cx="7341087" cy="830997"/>
          </a:xfrm>
          <a:prstGeom prst="rect">
            <a:avLst/>
          </a:prstGeom>
          <a:noFill/>
        </p:spPr>
        <p:txBody>
          <a:bodyPr wrap="square" rtlCol="0">
            <a:spAutoFit/>
          </a:bodyPr>
          <a:lstStyle/>
          <a:p>
            <a:pPr marL="285750" indent="-285750">
              <a:buClr>
                <a:schemeClr val="accent5">
                  <a:lumMod val="75000"/>
                </a:schemeClr>
              </a:buClr>
              <a:buFont typeface="Wingdings" pitchFamily="2" charset="2"/>
              <a:buChar char="ü"/>
            </a:pPr>
            <a:r>
              <a:rPr lang="en-IT" sz="1600" dirty="0">
                <a:latin typeface="Chalkboard" panose="03050602040202020205" pitchFamily="66" charset="77"/>
              </a:rPr>
              <a:t>Reactive MD simulation of radicals formation and diffusion and interaction with DNA are in the course, which will disclose the dependence of DNA damage on different radicals concentration and the damage mechanisms</a:t>
            </a:r>
          </a:p>
        </p:txBody>
      </p:sp>
      <p:grpSp>
        <p:nvGrpSpPr>
          <p:cNvPr id="13" name="Group 12">
            <a:extLst>
              <a:ext uri="{FF2B5EF4-FFF2-40B4-BE49-F238E27FC236}">
                <a16:creationId xmlns:a16="http://schemas.microsoft.com/office/drawing/2014/main" id="{0C7BDA6F-F75A-1CEA-DD6B-363B12A0AF1C}"/>
              </a:ext>
            </a:extLst>
          </p:cNvPr>
          <p:cNvGrpSpPr/>
          <p:nvPr/>
        </p:nvGrpSpPr>
        <p:grpSpPr>
          <a:xfrm>
            <a:off x="4437018" y="645310"/>
            <a:ext cx="413896" cy="2783690"/>
            <a:chOff x="4437018" y="645310"/>
            <a:chExt cx="413896" cy="2783690"/>
          </a:xfrm>
        </p:grpSpPr>
        <p:cxnSp>
          <p:nvCxnSpPr>
            <p:cNvPr id="11" name="Straight Arrow Connector 10">
              <a:extLst>
                <a:ext uri="{FF2B5EF4-FFF2-40B4-BE49-F238E27FC236}">
                  <a16:creationId xmlns:a16="http://schemas.microsoft.com/office/drawing/2014/main" id="{01488E49-47BF-606F-473C-CF3B132EECCB}"/>
                </a:ext>
              </a:extLst>
            </p:cNvPr>
            <p:cNvCxnSpPr/>
            <p:nvPr/>
          </p:nvCxnSpPr>
          <p:spPr>
            <a:xfrm flipV="1">
              <a:off x="4453467" y="645310"/>
              <a:ext cx="0" cy="278369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49248E-E19B-017B-4CC1-5288A48E64C4}"/>
                </a:ext>
              </a:extLst>
            </p:cNvPr>
            <p:cNvSpPr txBox="1"/>
            <p:nvPr/>
          </p:nvSpPr>
          <p:spPr>
            <a:xfrm>
              <a:off x="4437018" y="1485935"/>
              <a:ext cx="413896" cy="369332"/>
            </a:xfrm>
            <a:prstGeom prst="rect">
              <a:avLst/>
            </a:prstGeom>
            <a:noFill/>
          </p:spPr>
          <p:txBody>
            <a:bodyPr wrap="none" rtlCol="0">
              <a:spAutoFit/>
            </a:bodyPr>
            <a:lstStyle/>
            <a:p>
              <a:r>
                <a:rPr lang="en-IT" dirty="0"/>
                <a:t>Δx</a:t>
              </a:r>
            </a:p>
          </p:txBody>
        </p:sp>
      </p:grpSp>
      <p:grpSp>
        <p:nvGrpSpPr>
          <p:cNvPr id="14" name="Group 13">
            <a:extLst>
              <a:ext uri="{FF2B5EF4-FFF2-40B4-BE49-F238E27FC236}">
                <a16:creationId xmlns:a16="http://schemas.microsoft.com/office/drawing/2014/main" id="{6B7507F9-1465-5BEB-4077-52CCF8D47E6A}"/>
              </a:ext>
            </a:extLst>
          </p:cNvPr>
          <p:cNvGrpSpPr/>
          <p:nvPr/>
        </p:nvGrpSpPr>
        <p:grpSpPr>
          <a:xfrm>
            <a:off x="70191" y="3377891"/>
            <a:ext cx="4385734" cy="369332"/>
            <a:chOff x="67733" y="3377891"/>
            <a:chExt cx="4385734" cy="369332"/>
          </a:xfrm>
        </p:grpSpPr>
        <p:cxnSp>
          <p:nvCxnSpPr>
            <p:cNvPr id="15" name="Straight Arrow Connector 14">
              <a:extLst>
                <a:ext uri="{FF2B5EF4-FFF2-40B4-BE49-F238E27FC236}">
                  <a16:creationId xmlns:a16="http://schemas.microsoft.com/office/drawing/2014/main" id="{7D36EB02-4524-9799-7514-5FCFE141DAA3}"/>
                </a:ext>
              </a:extLst>
            </p:cNvPr>
            <p:cNvCxnSpPr>
              <a:cxnSpLocks/>
            </p:cNvCxnSpPr>
            <p:nvPr/>
          </p:nvCxnSpPr>
          <p:spPr>
            <a:xfrm flipH="1">
              <a:off x="67733" y="3429000"/>
              <a:ext cx="4385734"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B34C851-0657-0543-6C19-F3B5319DE60E}"/>
                </a:ext>
              </a:extLst>
            </p:cNvPr>
            <p:cNvSpPr txBox="1"/>
            <p:nvPr/>
          </p:nvSpPr>
          <p:spPr>
            <a:xfrm>
              <a:off x="1889800" y="3377891"/>
              <a:ext cx="391454" cy="369332"/>
            </a:xfrm>
            <a:prstGeom prst="rect">
              <a:avLst/>
            </a:prstGeom>
            <a:noFill/>
          </p:spPr>
          <p:txBody>
            <a:bodyPr wrap="none" rtlCol="0">
              <a:spAutoFit/>
            </a:bodyPr>
            <a:lstStyle/>
            <a:p>
              <a:r>
                <a:rPr lang="en-IT" dirty="0"/>
                <a:t>Δt</a:t>
              </a:r>
            </a:p>
          </p:txBody>
        </p:sp>
      </p:grpSp>
      <p:sp>
        <p:nvSpPr>
          <p:cNvPr id="2" name="TextBox 1">
            <a:extLst>
              <a:ext uri="{FF2B5EF4-FFF2-40B4-BE49-F238E27FC236}">
                <a16:creationId xmlns:a16="http://schemas.microsoft.com/office/drawing/2014/main" id="{553F1BC5-202E-813A-273A-05BF8E9E195B}"/>
              </a:ext>
            </a:extLst>
          </p:cNvPr>
          <p:cNvSpPr txBox="1"/>
          <p:nvPr/>
        </p:nvSpPr>
        <p:spPr>
          <a:xfrm>
            <a:off x="-25401" y="3650193"/>
            <a:ext cx="2963334" cy="1569660"/>
          </a:xfrm>
          <a:prstGeom prst="rect">
            <a:avLst/>
          </a:prstGeom>
          <a:solidFill>
            <a:schemeClr val="bg1"/>
          </a:solidFill>
        </p:spPr>
        <p:txBody>
          <a:bodyPr wrap="square" rtlCol="0">
            <a:spAutoFit/>
          </a:bodyPr>
          <a:lstStyle/>
          <a:p>
            <a:pPr marL="285750" indent="-285750">
              <a:buClr>
                <a:schemeClr val="accent5">
                  <a:lumMod val="75000"/>
                </a:schemeClr>
              </a:buClr>
              <a:buFont typeface="Wingdings" pitchFamily="2" charset="2"/>
              <a:buChar char="ü"/>
            </a:pPr>
            <a:r>
              <a:rPr lang="en-US" sz="1600" dirty="0">
                <a:latin typeface="Chalkboard" panose="03050602040202020205" pitchFamily="66" charset="77"/>
              </a:rPr>
              <a:t>Preliminary results on MC indicate strong non linear effects on [O] and [R*] due to space-time vicinity of radiation tracks </a:t>
            </a:r>
          </a:p>
          <a:p>
            <a:pPr>
              <a:buClr>
                <a:schemeClr val="accent5">
                  <a:lumMod val="75000"/>
                </a:schemeClr>
              </a:buClr>
            </a:pPr>
            <a:r>
              <a:rPr lang="en-US" sz="1600" dirty="0">
                <a:latin typeface="Chalkboard" panose="03050602040202020205" pitchFamily="66" charset="77"/>
              </a:rPr>
              <a:t>    → UHDR effects</a:t>
            </a:r>
            <a:endParaRPr lang="en-IT" sz="1600" b="1" dirty="0">
              <a:solidFill>
                <a:srgbClr val="0070C0"/>
              </a:solidFill>
              <a:latin typeface="Chalkboard" panose="03050602040202020205" pitchFamily="66" charset="77"/>
            </a:endParaRPr>
          </a:p>
        </p:txBody>
      </p:sp>
      <p:pic>
        <p:nvPicPr>
          <p:cNvPr id="18" name="Picture 17" descr="A picture containing text&#10;&#10;Description automatically generated">
            <a:extLst>
              <a:ext uri="{FF2B5EF4-FFF2-40B4-BE49-F238E27FC236}">
                <a16:creationId xmlns:a16="http://schemas.microsoft.com/office/drawing/2014/main" id="{BE0A3309-36F3-A184-2B68-0040452B5D3E}"/>
              </a:ext>
            </a:extLst>
          </p:cNvPr>
          <p:cNvPicPr>
            <a:picLocks noChangeAspect="1"/>
          </p:cNvPicPr>
          <p:nvPr/>
        </p:nvPicPr>
        <p:blipFill>
          <a:blip r:embed="rId6">
            <a:clrChange>
              <a:clrFrom>
                <a:srgbClr val="FFFFFD"/>
              </a:clrFrom>
              <a:clrTo>
                <a:srgbClr val="FFFFFD">
                  <a:alpha val="0"/>
                </a:srgbClr>
              </a:clrTo>
            </a:clrChange>
          </a:blip>
          <a:stretch>
            <a:fillRect/>
          </a:stretch>
        </p:blipFill>
        <p:spPr>
          <a:xfrm rot="5400000">
            <a:off x="9232789" y="2178347"/>
            <a:ext cx="2349212" cy="3504900"/>
          </a:xfrm>
          <a:prstGeom prst="rect">
            <a:avLst/>
          </a:prstGeom>
        </p:spPr>
      </p:pic>
      <p:pic>
        <p:nvPicPr>
          <p:cNvPr id="19" name="water hopping">
            <a:hlinkClick r:id="" action="ppaction://media"/>
            <a:extLst>
              <a:ext uri="{FF2B5EF4-FFF2-40B4-BE49-F238E27FC236}">
                <a16:creationId xmlns:a16="http://schemas.microsoft.com/office/drawing/2014/main" id="{0F726CF5-B785-1417-B154-7667DCC58E9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6234" y="816678"/>
            <a:ext cx="3251709" cy="2983727"/>
          </a:xfrm>
          <a:prstGeom prst="rect">
            <a:avLst/>
          </a:prstGeom>
        </p:spPr>
      </p:pic>
      <p:pic>
        <p:nvPicPr>
          <p:cNvPr id="20" name="Google Shape;619;p28">
            <a:extLst>
              <a:ext uri="{FF2B5EF4-FFF2-40B4-BE49-F238E27FC236}">
                <a16:creationId xmlns:a16="http://schemas.microsoft.com/office/drawing/2014/main" id="{3A49292C-0421-191C-7EBB-AF30FF80D850}"/>
              </a:ext>
            </a:extLst>
          </p:cNvPr>
          <p:cNvPicPr preferRelativeResize="0"/>
          <p:nvPr/>
        </p:nvPicPr>
        <p:blipFill>
          <a:blip r:embed="rId8">
            <a:alphaModFix/>
          </a:blip>
          <a:stretch>
            <a:fillRect/>
          </a:stretch>
        </p:blipFill>
        <p:spPr>
          <a:xfrm>
            <a:off x="8748873" y="816678"/>
            <a:ext cx="3293678" cy="1803841"/>
          </a:xfrm>
          <a:prstGeom prst="rect">
            <a:avLst/>
          </a:prstGeom>
          <a:noFill/>
          <a:ln>
            <a:noFill/>
          </a:ln>
        </p:spPr>
      </p:pic>
      <p:pic>
        <p:nvPicPr>
          <p:cNvPr id="21" name="Google Shape;614;p28">
            <a:extLst>
              <a:ext uri="{FF2B5EF4-FFF2-40B4-BE49-F238E27FC236}">
                <a16:creationId xmlns:a16="http://schemas.microsoft.com/office/drawing/2014/main" id="{A8E47C0F-E3E0-330C-29C0-57C084787131}"/>
              </a:ext>
            </a:extLst>
          </p:cNvPr>
          <p:cNvPicPr preferRelativeResize="0"/>
          <p:nvPr/>
        </p:nvPicPr>
        <p:blipFill>
          <a:blip r:embed="rId9">
            <a:alphaModFix/>
          </a:blip>
          <a:stretch>
            <a:fillRect/>
          </a:stretch>
        </p:blipFill>
        <p:spPr>
          <a:xfrm>
            <a:off x="5356422" y="4085042"/>
            <a:ext cx="1251364" cy="1081113"/>
          </a:xfrm>
          <a:prstGeom prst="rect">
            <a:avLst/>
          </a:prstGeom>
          <a:noFill/>
          <a:ln>
            <a:noFill/>
          </a:ln>
        </p:spPr>
      </p:pic>
      <p:pic>
        <p:nvPicPr>
          <p:cNvPr id="22" name="Google Shape;613;p28">
            <a:extLst>
              <a:ext uri="{FF2B5EF4-FFF2-40B4-BE49-F238E27FC236}">
                <a16:creationId xmlns:a16="http://schemas.microsoft.com/office/drawing/2014/main" id="{FF61AEDC-6BA3-4CB1-9CF3-7C215C169185}"/>
              </a:ext>
            </a:extLst>
          </p:cNvPr>
          <p:cNvPicPr preferRelativeResize="0"/>
          <p:nvPr/>
        </p:nvPicPr>
        <p:blipFill>
          <a:blip r:embed="rId10">
            <a:alphaModFix/>
          </a:blip>
          <a:stretch>
            <a:fillRect/>
          </a:stretch>
        </p:blipFill>
        <p:spPr>
          <a:xfrm>
            <a:off x="6917350" y="4085042"/>
            <a:ext cx="1212852" cy="1081113"/>
          </a:xfrm>
          <a:prstGeom prst="rect">
            <a:avLst/>
          </a:prstGeom>
          <a:noFill/>
          <a:ln>
            <a:noFill/>
          </a:ln>
        </p:spPr>
      </p:pic>
      <p:sp>
        <p:nvSpPr>
          <p:cNvPr id="23" name="TextBox 22">
            <a:extLst>
              <a:ext uri="{FF2B5EF4-FFF2-40B4-BE49-F238E27FC236}">
                <a16:creationId xmlns:a16="http://schemas.microsoft.com/office/drawing/2014/main" id="{5BB9DBB4-44B7-C265-19B7-67F1F30C1092}"/>
              </a:ext>
            </a:extLst>
          </p:cNvPr>
          <p:cNvSpPr txBox="1"/>
          <p:nvPr/>
        </p:nvSpPr>
        <p:spPr>
          <a:xfrm>
            <a:off x="5118098" y="6145618"/>
            <a:ext cx="3024482" cy="369332"/>
          </a:xfrm>
          <a:prstGeom prst="rect">
            <a:avLst/>
          </a:prstGeom>
          <a:noFill/>
        </p:spPr>
        <p:txBody>
          <a:bodyPr wrap="none" rtlCol="0">
            <a:spAutoFit/>
          </a:bodyPr>
          <a:lstStyle/>
          <a:p>
            <a:r>
              <a:rPr lang="en-IT" dirty="0">
                <a:solidFill>
                  <a:srgbClr val="0070C0"/>
                </a:solidFill>
                <a:latin typeface="Chalkboard" panose="03050602040202020205" pitchFamily="66" charset="77"/>
              </a:rPr>
              <a:t>Lorenzo Castelli PhD thesis</a:t>
            </a:r>
          </a:p>
        </p:txBody>
      </p:sp>
    </p:spTree>
    <p:extLst>
      <p:ext uri="{BB962C8B-B14F-4D97-AF65-F5344CB8AC3E}">
        <p14:creationId xmlns:p14="http://schemas.microsoft.com/office/powerpoint/2010/main" val="596027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 presetClass="mediacall" presetSubtype="0" fill="hold" nodeType="withEffect">
                                  <p:stCondLst>
                                    <p:cond delay="0"/>
                                  </p:stCondLst>
                                  <p:childTnLst>
                                    <p:cmd type="call" cmd="playFrom(0.0)">
                                      <p:cBhvr>
                                        <p:cTn id="9" dur="19213" fill="hold"/>
                                        <p:tgtEl>
                                          <p:spTgt spid="19"/>
                                        </p:tgtEl>
                                      </p:cBhvr>
                                    </p:cmd>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9"/>
                </p:tgtEl>
              </p:cMediaNode>
            </p:video>
          </p:childTnLst>
        </p:cTn>
      </p:par>
    </p:tnLst>
    <p:bldLst>
      <p:bldP spid="9"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6BCC5-EE43-A057-7F8E-93BE55CF04FB}"/>
            </a:ext>
          </a:extLst>
        </p:cNvPr>
        <p:cNvGrpSpPr/>
        <p:nvPr/>
      </p:nvGrpSpPr>
      <p:grpSpPr>
        <a:xfrm>
          <a:off x="0" y="0"/>
          <a:ext cx="0" cy="0"/>
          <a:chOff x="0" y="0"/>
          <a:chExt cx="0" cy="0"/>
        </a:xfrm>
      </p:grpSpPr>
      <p:pic>
        <p:nvPicPr>
          <p:cNvPr id="33" name="Google Shape;116;p14">
            <a:extLst>
              <a:ext uri="{FF2B5EF4-FFF2-40B4-BE49-F238E27FC236}">
                <a16:creationId xmlns:a16="http://schemas.microsoft.com/office/drawing/2014/main" id="{797C2E7B-02B0-2540-3D34-18984A04F04D}"/>
              </a:ext>
            </a:extLst>
          </p:cNvPr>
          <p:cNvPicPr preferRelativeResize="0"/>
          <p:nvPr/>
        </p:nvPicPr>
        <p:blipFill>
          <a:blip r:embed="rId2">
            <a:clrChange>
              <a:clrFrom>
                <a:srgbClr val="FFFFFF"/>
              </a:clrFrom>
              <a:clrTo>
                <a:srgbClr val="FFFFFF">
                  <a:alpha val="0"/>
                </a:srgbClr>
              </a:clrTo>
            </a:clrChange>
            <a:alphaModFix/>
          </a:blip>
          <a:stretch>
            <a:fillRect/>
          </a:stretch>
        </p:blipFill>
        <p:spPr>
          <a:xfrm>
            <a:off x="2345349" y="6132501"/>
            <a:ext cx="725499" cy="725499"/>
          </a:xfrm>
          <a:prstGeom prst="rect">
            <a:avLst/>
          </a:prstGeom>
          <a:noFill/>
          <a:ln>
            <a:noFill/>
          </a:ln>
        </p:spPr>
      </p:pic>
      <p:sp>
        <p:nvSpPr>
          <p:cNvPr id="45" name="Rectangle 44">
            <a:extLst>
              <a:ext uri="{FF2B5EF4-FFF2-40B4-BE49-F238E27FC236}">
                <a16:creationId xmlns:a16="http://schemas.microsoft.com/office/drawing/2014/main" id="{86D2571D-B6C5-896D-ADBA-7C88B6045D8B}"/>
              </a:ext>
            </a:extLst>
          </p:cNvPr>
          <p:cNvSpPr/>
          <p:nvPr/>
        </p:nvSpPr>
        <p:spPr>
          <a:xfrm>
            <a:off x="7581530" y="52963"/>
            <a:ext cx="4014590" cy="3782856"/>
          </a:xfrm>
          <a:prstGeom prst="rect">
            <a:avLst/>
          </a:prstGeom>
          <a:solidFill>
            <a:schemeClr val="accent6">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3" name="Rectangle 42">
            <a:extLst>
              <a:ext uri="{FF2B5EF4-FFF2-40B4-BE49-F238E27FC236}">
                <a16:creationId xmlns:a16="http://schemas.microsoft.com/office/drawing/2014/main" id="{6F6DC6FB-9536-1479-EEF7-03F38139C66A}"/>
              </a:ext>
            </a:extLst>
          </p:cNvPr>
          <p:cNvSpPr/>
          <p:nvPr/>
        </p:nvSpPr>
        <p:spPr>
          <a:xfrm>
            <a:off x="8399182" y="2372046"/>
            <a:ext cx="2754092" cy="1523509"/>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ectangle 41">
            <a:extLst>
              <a:ext uri="{FF2B5EF4-FFF2-40B4-BE49-F238E27FC236}">
                <a16:creationId xmlns:a16="http://schemas.microsoft.com/office/drawing/2014/main" id="{FE649BB7-82EA-732C-319E-25703ED88ABE}"/>
              </a:ext>
            </a:extLst>
          </p:cNvPr>
          <p:cNvSpPr/>
          <p:nvPr/>
        </p:nvSpPr>
        <p:spPr>
          <a:xfrm>
            <a:off x="7033521" y="2784616"/>
            <a:ext cx="1058474" cy="1123132"/>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grpSp>
        <p:nvGrpSpPr>
          <p:cNvPr id="7" name="Group 6">
            <a:extLst>
              <a:ext uri="{FF2B5EF4-FFF2-40B4-BE49-F238E27FC236}">
                <a16:creationId xmlns:a16="http://schemas.microsoft.com/office/drawing/2014/main" id="{7207D63D-8E65-CD3F-FC37-618F6B482DE1}"/>
              </a:ext>
            </a:extLst>
          </p:cNvPr>
          <p:cNvGrpSpPr/>
          <p:nvPr/>
        </p:nvGrpSpPr>
        <p:grpSpPr>
          <a:xfrm>
            <a:off x="7094560" y="-135895"/>
            <a:ext cx="8481896" cy="3946743"/>
            <a:chOff x="536850" y="613414"/>
            <a:chExt cx="8741144" cy="5800695"/>
          </a:xfrm>
        </p:grpSpPr>
        <p:cxnSp>
          <p:nvCxnSpPr>
            <p:cNvPr id="26" name="Straight Arrow Connector 25">
              <a:extLst>
                <a:ext uri="{FF2B5EF4-FFF2-40B4-BE49-F238E27FC236}">
                  <a16:creationId xmlns:a16="http://schemas.microsoft.com/office/drawing/2014/main" id="{800E977E-ACB7-E80F-56D5-76CD2ADFBF82}"/>
                </a:ext>
              </a:extLst>
            </p:cNvPr>
            <p:cNvCxnSpPr>
              <a:cxnSpLocks/>
            </p:cNvCxnSpPr>
            <p:nvPr/>
          </p:nvCxnSpPr>
          <p:spPr>
            <a:xfrm flipV="1">
              <a:off x="536850" y="613414"/>
              <a:ext cx="0" cy="5800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C64EA2D-D2C3-6DDE-09FA-708A81F5928E}"/>
                </a:ext>
              </a:extLst>
            </p:cNvPr>
            <p:cNvCxnSpPr>
              <a:cxnSpLocks/>
            </p:cNvCxnSpPr>
            <p:nvPr/>
          </p:nvCxnSpPr>
          <p:spPr>
            <a:xfrm flipV="1">
              <a:off x="536850" y="6390145"/>
              <a:ext cx="8741144" cy="23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CAB0548-6B09-C599-71A5-84BEC20BFAD6}"/>
              </a:ext>
            </a:extLst>
          </p:cNvPr>
          <p:cNvGrpSpPr/>
          <p:nvPr/>
        </p:nvGrpSpPr>
        <p:grpSpPr>
          <a:xfrm>
            <a:off x="7479550" y="3792232"/>
            <a:ext cx="8507642" cy="315350"/>
            <a:chOff x="1288185" y="6244647"/>
            <a:chExt cx="7401075" cy="463481"/>
          </a:xfrm>
        </p:grpSpPr>
        <p:sp>
          <p:nvSpPr>
            <p:cNvPr id="17" name="TextBox 16">
              <a:extLst>
                <a:ext uri="{FF2B5EF4-FFF2-40B4-BE49-F238E27FC236}">
                  <a16:creationId xmlns:a16="http://schemas.microsoft.com/office/drawing/2014/main" id="{A2E06FB4-63FB-107C-4ACB-9A2EA856EAB8}"/>
                </a:ext>
              </a:extLst>
            </p:cNvPr>
            <p:cNvSpPr txBox="1"/>
            <p:nvPr/>
          </p:nvSpPr>
          <p:spPr>
            <a:xfrm>
              <a:off x="1288185" y="6247075"/>
              <a:ext cx="275824" cy="442491"/>
            </a:xfrm>
            <a:prstGeom prst="rect">
              <a:avLst/>
            </a:prstGeom>
            <a:noFill/>
          </p:spPr>
          <p:txBody>
            <a:bodyPr wrap="none" rtlCol="0">
              <a:spAutoFit/>
            </a:bodyPr>
            <a:lstStyle/>
            <a:p>
              <a:r>
                <a:rPr lang="en-US" sz="1400" dirty="0">
                  <a:latin typeface=""/>
                </a:rPr>
                <a:t>fs</a:t>
              </a:r>
            </a:p>
          </p:txBody>
        </p:sp>
        <p:sp>
          <p:nvSpPr>
            <p:cNvPr id="18" name="TextBox 17">
              <a:extLst>
                <a:ext uri="{FF2B5EF4-FFF2-40B4-BE49-F238E27FC236}">
                  <a16:creationId xmlns:a16="http://schemas.microsoft.com/office/drawing/2014/main" id="{3B66E66D-0210-84E1-8CB1-47D8A5644254}"/>
                </a:ext>
              </a:extLst>
            </p:cNvPr>
            <p:cNvSpPr txBox="1"/>
            <p:nvPr/>
          </p:nvSpPr>
          <p:spPr>
            <a:xfrm>
              <a:off x="2167640" y="6247075"/>
              <a:ext cx="318110" cy="442491"/>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ED13C785-474E-CCBB-703E-3EF9A50386CA}"/>
                </a:ext>
              </a:extLst>
            </p:cNvPr>
            <p:cNvSpPr txBox="1"/>
            <p:nvPr/>
          </p:nvSpPr>
          <p:spPr>
            <a:xfrm>
              <a:off x="3069689" y="6247075"/>
              <a:ext cx="465320" cy="442491"/>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40D321EB-CBA7-714E-3AC7-35403AA63DE2}"/>
                </a:ext>
              </a:extLst>
            </p:cNvPr>
            <p:cNvSpPr txBox="1"/>
            <p:nvPr/>
          </p:nvSpPr>
          <p:spPr>
            <a:xfrm>
              <a:off x="3971735" y="6247075"/>
              <a:ext cx="647561" cy="442491"/>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84856DE4-D7AA-3E28-6EC3-AFEDD2DE9CC1}"/>
                </a:ext>
              </a:extLst>
            </p:cNvPr>
            <p:cNvSpPr/>
            <p:nvPr/>
          </p:nvSpPr>
          <p:spPr>
            <a:xfrm>
              <a:off x="4850916" y="6261710"/>
              <a:ext cx="360398" cy="442491"/>
            </a:xfrm>
            <a:prstGeom prst="rect">
              <a:avLst/>
            </a:prstGeom>
          </p:spPr>
          <p:txBody>
            <a:bodyPr wrap="none">
              <a:spAutoFit/>
            </a:bodyPr>
            <a:lstStyle/>
            <a:p>
              <a:r>
                <a:rPr lang="en-US" sz="1400" dirty="0" err="1">
                  <a:latin typeface=""/>
                </a:rPr>
                <a:t>ms</a:t>
              </a:r>
              <a:endParaRPr lang="en-US" sz="1400" dirty="0">
                <a:latin typeface=""/>
              </a:endParaRPr>
            </a:p>
          </p:txBody>
        </p:sp>
        <p:sp>
          <p:nvSpPr>
            <p:cNvPr id="22" name="Rectangle 21">
              <a:extLst>
                <a:ext uri="{FF2B5EF4-FFF2-40B4-BE49-F238E27FC236}">
                  <a16:creationId xmlns:a16="http://schemas.microsoft.com/office/drawing/2014/main" id="{4D7D8CFF-29E7-88C4-2331-A05CF917A4B8}"/>
                </a:ext>
              </a:extLst>
            </p:cNvPr>
            <p:cNvSpPr/>
            <p:nvPr/>
          </p:nvSpPr>
          <p:spPr>
            <a:xfrm>
              <a:off x="5640754" y="6265637"/>
              <a:ext cx="394500" cy="442491"/>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B24E2569-EE22-B0C2-FA30-EB06A1F0E9FC}"/>
                </a:ext>
              </a:extLst>
            </p:cNvPr>
            <p:cNvSpPr/>
            <p:nvPr/>
          </p:nvSpPr>
          <p:spPr>
            <a:xfrm>
              <a:off x="6468331" y="6244647"/>
              <a:ext cx="880338" cy="442491"/>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9CF96B61-CFF3-DBF0-4528-26DE70973CC8}"/>
                </a:ext>
              </a:extLst>
            </p:cNvPr>
            <p:cNvSpPr/>
            <p:nvPr/>
          </p:nvSpPr>
          <p:spPr>
            <a:xfrm>
              <a:off x="8532059" y="6261710"/>
              <a:ext cx="157201" cy="442490"/>
            </a:xfrm>
            <a:prstGeom prst="rect">
              <a:avLst/>
            </a:prstGeom>
          </p:spPr>
          <p:txBody>
            <a:bodyPr wrap="none">
              <a:spAutoFit/>
            </a:bodyPr>
            <a:lstStyle/>
            <a:p>
              <a:endParaRPr lang="en-US" sz="1400" dirty="0">
                <a:latin typeface=""/>
              </a:endParaRPr>
            </a:p>
          </p:txBody>
        </p:sp>
      </p:grpSp>
      <p:grpSp>
        <p:nvGrpSpPr>
          <p:cNvPr id="89" name="Group 88">
            <a:extLst>
              <a:ext uri="{FF2B5EF4-FFF2-40B4-BE49-F238E27FC236}">
                <a16:creationId xmlns:a16="http://schemas.microsoft.com/office/drawing/2014/main" id="{1071B727-D6D7-FB90-3F29-C7883429D7DE}"/>
              </a:ext>
            </a:extLst>
          </p:cNvPr>
          <p:cNvGrpSpPr/>
          <p:nvPr/>
        </p:nvGrpSpPr>
        <p:grpSpPr>
          <a:xfrm>
            <a:off x="9892039" y="494177"/>
            <a:ext cx="2055288" cy="2039298"/>
            <a:chOff x="5215206" y="2375895"/>
            <a:chExt cx="1264487" cy="1228923"/>
          </a:xfrm>
        </p:grpSpPr>
        <p:pic>
          <p:nvPicPr>
            <p:cNvPr id="12" name="Picture 11">
              <a:extLst>
                <a:ext uri="{FF2B5EF4-FFF2-40B4-BE49-F238E27FC236}">
                  <a16:creationId xmlns:a16="http://schemas.microsoft.com/office/drawing/2014/main" id="{568C09A9-CD47-1F72-AD15-8C2CFF094191}"/>
                </a:ext>
              </a:extLst>
            </p:cNvPr>
            <p:cNvPicPr>
              <a:picLocks noChangeAspect="1"/>
            </p:cNvPicPr>
            <p:nvPr/>
          </p:nvPicPr>
          <p:blipFill rotWithShape="1">
            <a:blip r:embed="rId3">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DB507003-ED82-3C8E-3958-01E321BDB0AC}"/>
                </a:ext>
              </a:extLst>
            </p:cNvPr>
            <p:cNvPicPr>
              <a:picLocks/>
            </p:cNvPicPr>
            <p:nvPr/>
          </p:nvPicPr>
          <p:blipFill rotWithShape="1">
            <a:blip r:embed="rId4">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5" name="Picture 4" descr="A picture containing text&#10;&#10;Description automatically generated">
            <a:extLst>
              <a:ext uri="{FF2B5EF4-FFF2-40B4-BE49-F238E27FC236}">
                <a16:creationId xmlns:a16="http://schemas.microsoft.com/office/drawing/2014/main" id="{0C03B800-9240-6706-57E0-E664B290128D}"/>
              </a:ext>
            </a:extLst>
          </p:cNvPr>
          <p:cNvPicPr>
            <a:picLocks noChangeAspect="1"/>
          </p:cNvPicPr>
          <p:nvPr/>
        </p:nvPicPr>
        <p:blipFill>
          <a:blip r:embed="rId5">
            <a:clrChange>
              <a:clrFrom>
                <a:srgbClr val="FFFFFD"/>
              </a:clrFrom>
              <a:clrTo>
                <a:srgbClr val="FFFFFD">
                  <a:alpha val="0"/>
                </a:srgbClr>
              </a:clrTo>
            </a:clrChange>
          </a:blip>
          <a:stretch>
            <a:fillRect/>
          </a:stretch>
        </p:blipFill>
        <p:spPr>
          <a:xfrm rot="5400000">
            <a:off x="8565401" y="2537052"/>
            <a:ext cx="1007032" cy="1540560"/>
          </a:xfrm>
          <a:prstGeom prst="rect">
            <a:avLst/>
          </a:prstGeom>
        </p:spPr>
      </p:pic>
      <p:pic>
        <p:nvPicPr>
          <p:cNvPr id="36" name="Picture 35">
            <a:extLst>
              <a:ext uri="{FF2B5EF4-FFF2-40B4-BE49-F238E27FC236}">
                <a16:creationId xmlns:a16="http://schemas.microsoft.com/office/drawing/2014/main" id="{16F71F4B-3BD4-B69B-23C8-447AAE7951D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3813" y="2784616"/>
            <a:ext cx="929340" cy="990081"/>
          </a:xfrm>
          <a:prstGeom prst="rect">
            <a:avLst/>
          </a:prstGeom>
        </p:spPr>
      </p:pic>
      <p:sp>
        <p:nvSpPr>
          <p:cNvPr id="11" name="TextBox 10">
            <a:extLst>
              <a:ext uri="{FF2B5EF4-FFF2-40B4-BE49-F238E27FC236}">
                <a16:creationId xmlns:a16="http://schemas.microsoft.com/office/drawing/2014/main" id="{B8833D0B-17B9-A879-5826-C8D52142446D}"/>
              </a:ext>
            </a:extLst>
          </p:cNvPr>
          <p:cNvSpPr txBox="1"/>
          <p:nvPr/>
        </p:nvSpPr>
        <p:spPr>
          <a:xfrm>
            <a:off x="43864" y="-11370"/>
            <a:ext cx="7537666" cy="887422"/>
          </a:xfrm>
          <a:prstGeom prst="rect">
            <a:avLst/>
          </a:prstGeom>
          <a:noFill/>
        </p:spPr>
        <p:txBody>
          <a:bodyPr wrap="square">
            <a:spAutoFit/>
          </a:bodyPr>
          <a:lstStyle/>
          <a:p>
            <a:pPr>
              <a:lnSpc>
                <a:spcPts val="3060"/>
              </a:lnSpc>
            </a:pPr>
            <a:r>
              <a:rPr lang="en-IT" sz="2800" b="1" dirty="0">
                <a:solidFill>
                  <a:srgbClr val="0070C0"/>
                </a:solidFill>
                <a:latin typeface="Chalkboard" panose="03050602040202020205" pitchFamily="66" charset="77"/>
              </a:rPr>
              <a:t>The coarse grained scale:</a:t>
            </a:r>
          </a:p>
          <a:p>
            <a:pPr>
              <a:lnSpc>
                <a:spcPts val="3060"/>
              </a:lnSpc>
            </a:pPr>
            <a:r>
              <a:rPr lang="en-GB" sz="2800" b="1" dirty="0">
                <a:solidFill>
                  <a:srgbClr val="0070C0"/>
                </a:solidFill>
                <a:latin typeface="Chalkboard" panose="03050602040202020205" pitchFamily="66" charset="77"/>
              </a:rPr>
              <a:t>DNA damage evolution and beyond</a:t>
            </a:r>
            <a:endParaRPr lang="en-IT" sz="2800" b="1" dirty="0">
              <a:solidFill>
                <a:srgbClr val="0070C0"/>
              </a:solidFill>
              <a:latin typeface="Chalkboard" panose="03050602040202020205" pitchFamily="66" charset="77"/>
            </a:endParaRPr>
          </a:p>
        </p:txBody>
      </p:sp>
      <p:pic>
        <p:nvPicPr>
          <p:cNvPr id="59" name="Google Shape;117;p14">
            <a:extLst>
              <a:ext uri="{FF2B5EF4-FFF2-40B4-BE49-F238E27FC236}">
                <a16:creationId xmlns:a16="http://schemas.microsoft.com/office/drawing/2014/main" id="{8CCD59EC-E39D-1118-8492-D16488356502}"/>
              </a:ext>
            </a:extLst>
          </p:cNvPr>
          <p:cNvPicPr preferRelativeResize="0"/>
          <p:nvPr/>
        </p:nvPicPr>
        <p:blipFill>
          <a:blip r:embed="rId7">
            <a:alphaModFix/>
          </a:blip>
          <a:stretch>
            <a:fillRect/>
          </a:stretch>
        </p:blipFill>
        <p:spPr>
          <a:xfrm>
            <a:off x="3134315" y="6098845"/>
            <a:ext cx="725500" cy="720659"/>
          </a:xfrm>
          <a:prstGeom prst="rect">
            <a:avLst/>
          </a:prstGeom>
          <a:noFill/>
          <a:ln>
            <a:noFill/>
          </a:ln>
        </p:spPr>
      </p:pic>
      <p:sp>
        <p:nvSpPr>
          <p:cNvPr id="4" name="TextBox 3">
            <a:extLst>
              <a:ext uri="{FF2B5EF4-FFF2-40B4-BE49-F238E27FC236}">
                <a16:creationId xmlns:a16="http://schemas.microsoft.com/office/drawing/2014/main" id="{7ECAE286-4D4B-77F5-BCAE-007BB983E76A}"/>
              </a:ext>
            </a:extLst>
          </p:cNvPr>
          <p:cNvSpPr txBox="1"/>
          <p:nvPr/>
        </p:nvSpPr>
        <p:spPr>
          <a:xfrm>
            <a:off x="157946" y="1044011"/>
            <a:ext cx="4770314" cy="1477328"/>
          </a:xfrm>
          <a:prstGeom prst="rect">
            <a:avLst/>
          </a:prstGeom>
          <a:noFill/>
        </p:spPr>
        <p:txBody>
          <a:bodyPr wrap="square" rtlCol="0">
            <a:spAutoFit/>
          </a:bodyPr>
          <a:lstStyle/>
          <a:p>
            <a:r>
              <a:rPr lang="en-IT" dirty="0">
                <a:latin typeface="Chalkboard" panose="03050602040202020205" pitchFamily="66" charset="77"/>
              </a:rPr>
              <a:t>The super-resolution data show DNA damaging in clusters and sub-clusters on the 100-300 nm scale, whose structure depends on the CONV/FLASH irradiation modality (</a:t>
            </a:r>
            <a:r>
              <a:rPr lang="en-IT" dirty="0">
                <a:solidFill>
                  <a:srgbClr val="0070C0"/>
                </a:solidFill>
                <a:latin typeface="Chalkboard" panose="03050602040202020205" pitchFamily="66" charset="77"/>
              </a:rPr>
              <a:t>data from F Cella group</a:t>
            </a:r>
            <a:r>
              <a:rPr lang="en-IT" dirty="0">
                <a:latin typeface="Chalkboard" panose="03050602040202020205" pitchFamily="66" charset="77"/>
              </a:rPr>
              <a:t>)</a:t>
            </a:r>
          </a:p>
        </p:txBody>
      </p:sp>
      <p:pic>
        <p:nvPicPr>
          <p:cNvPr id="6" name="Picture 5" descr="A diagram of different types of cell division&#10;&#10;Description automatically generated">
            <a:extLst>
              <a:ext uri="{FF2B5EF4-FFF2-40B4-BE49-F238E27FC236}">
                <a16:creationId xmlns:a16="http://schemas.microsoft.com/office/drawing/2014/main" id="{BE4590CB-A462-DE4D-13C2-B43E01258A8D}"/>
              </a:ext>
            </a:extLst>
          </p:cNvPr>
          <p:cNvPicPr>
            <a:picLocks noChangeAspect="1"/>
          </p:cNvPicPr>
          <p:nvPr/>
        </p:nvPicPr>
        <p:blipFill>
          <a:blip r:embed="rId8"/>
          <a:stretch>
            <a:fillRect/>
          </a:stretch>
        </p:blipFill>
        <p:spPr>
          <a:xfrm>
            <a:off x="7627543" y="718073"/>
            <a:ext cx="1603509" cy="1996587"/>
          </a:xfrm>
          <a:prstGeom prst="rect">
            <a:avLst/>
          </a:prstGeom>
        </p:spPr>
      </p:pic>
      <p:grpSp>
        <p:nvGrpSpPr>
          <p:cNvPr id="44" name="Group 43">
            <a:extLst>
              <a:ext uri="{FF2B5EF4-FFF2-40B4-BE49-F238E27FC236}">
                <a16:creationId xmlns:a16="http://schemas.microsoft.com/office/drawing/2014/main" id="{37078A3B-2604-6F60-647B-BA54DDC72F02}"/>
              </a:ext>
            </a:extLst>
          </p:cNvPr>
          <p:cNvGrpSpPr/>
          <p:nvPr/>
        </p:nvGrpSpPr>
        <p:grpSpPr>
          <a:xfrm>
            <a:off x="4825635" y="1003338"/>
            <a:ext cx="4375187" cy="1558674"/>
            <a:chOff x="4825635" y="1003338"/>
            <a:chExt cx="4375187" cy="1558674"/>
          </a:xfrm>
        </p:grpSpPr>
        <p:pic>
          <p:nvPicPr>
            <p:cNvPr id="3" name="Picture 2" descr="A blurry image of colorful spots&#10;&#10;Description automatically generated">
              <a:extLst>
                <a:ext uri="{FF2B5EF4-FFF2-40B4-BE49-F238E27FC236}">
                  <a16:creationId xmlns:a16="http://schemas.microsoft.com/office/drawing/2014/main" id="{84588F6B-43EC-2166-79BE-5E777788E415}"/>
                </a:ext>
              </a:extLst>
            </p:cNvPr>
            <p:cNvPicPr>
              <a:picLocks noChangeAspect="1"/>
            </p:cNvPicPr>
            <p:nvPr/>
          </p:nvPicPr>
          <p:blipFill>
            <a:blip r:embed="rId9"/>
            <a:stretch>
              <a:fillRect/>
            </a:stretch>
          </p:blipFill>
          <p:spPr>
            <a:xfrm>
              <a:off x="4825635" y="1003338"/>
              <a:ext cx="1393360" cy="1558674"/>
            </a:xfrm>
            <a:prstGeom prst="rect">
              <a:avLst/>
            </a:prstGeom>
            <a:ln w="25400">
              <a:solidFill>
                <a:srgbClr val="FF0000"/>
              </a:solidFill>
            </a:ln>
          </p:spPr>
        </p:pic>
        <p:sp>
          <p:nvSpPr>
            <p:cNvPr id="10" name="Rectangle 9">
              <a:extLst>
                <a:ext uri="{FF2B5EF4-FFF2-40B4-BE49-F238E27FC236}">
                  <a16:creationId xmlns:a16="http://schemas.microsoft.com/office/drawing/2014/main" id="{26572E62-FC9C-E311-16B4-B8AFDFEE8950}"/>
                </a:ext>
              </a:extLst>
            </p:cNvPr>
            <p:cNvSpPr/>
            <p:nvPr/>
          </p:nvSpPr>
          <p:spPr>
            <a:xfrm>
              <a:off x="7614816" y="1473916"/>
              <a:ext cx="1586006" cy="47363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2" name="Straight Connector 31">
              <a:extLst>
                <a:ext uri="{FF2B5EF4-FFF2-40B4-BE49-F238E27FC236}">
                  <a16:creationId xmlns:a16="http://schemas.microsoft.com/office/drawing/2014/main" id="{A2075378-33EE-C9B9-7032-9E8941A840EB}"/>
                </a:ext>
              </a:extLst>
            </p:cNvPr>
            <p:cNvCxnSpPr/>
            <p:nvPr/>
          </p:nvCxnSpPr>
          <p:spPr>
            <a:xfrm flipH="1" flipV="1">
              <a:off x="6218995" y="1003338"/>
              <a:ext cx="1408548" cy="47057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1A0EAA1-0D8F-9B58-C4F7-3FB52E40BAE0}"/>
                </a:ext>
              </a:extLst>
            </p:cNvPr>
            <p:cNvCxnSpPr>
              <a:cxnSpLocks/>
            </p:cNvCxnSpPr>
            <p:nvPr/>
          </p:nvCxnSpPr>
          <p:spPr>
            <a:xfrm flipH="1">
              <a:off x="6252281" y="1947553"/>
              <a:ext cx="1362535" cy="61445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6" name="Picture 45" descr="A close-up of a dna model&#10;&#10;Description automatically generated">
            <a:extLst>
              <a:ext uri="{FF2B5EF4-FFF2-40B4-BE49-F238E27FC236}">
                <a16:creationId xmlns:a16="http://schemas.microsoft.com/office/drawing/2014/main" id="{7337BBCF-8E08-6522-8F2D-8F07CCFCBF8F}"/>
              </a:ext>
            </a:extLst>
          </p:cNvPr>
          <p:cNvPicPr>
            <a:picLocks noChangeAspect="1"/>
          </p:cNvPicPr>
          <p:nvPr/>
        </p:nvPicPr>
        <p:blipFill>
          <a:blip r:embed="rId10"/>
          <a:srcRect l="22441" t="18057" r="19321" b="8619"/>
          <a:stretch/>
        </p:blipFill>
        <p:spPr>
          <a:xfrm>
            <a:off x="43218" y="3307332"/>
            <a:ext cx="1193572" cy="1560379"/>
          </a:xfrm>
          <a:prstGeom prst="rect">
            <a:avLst/>
          </a:prstGeom>
        </p:spPr>
      </p:pic>
      <p:pic>
        <p:nvPicPr>
          <p:cNvPr id="48" name="Picture 47" descr="A close-up of a green and blue object&#10;&#10;Description automatically generated">
            <a:extLst>
              <a:ext uri="{FF2B5EF4-FFF2-40B4-BE49-F238E27FC236}">
                <a16:creationId xmlns:a16="http://schemas.microsoft.com/office/drawing/2014/main" id="{7C385B06-DC22-B7D9-C86F-124B256ED03B}"/>
              </a:ext>
            </a:extLst>
          </p:cNvPr>
          <p:cNvPicPr>
            <a:picLocks noChangeAspect="1"/>
          </p:cNvPicPr>
          <p:nvPr/>
        </p:nvPicPr>
        <p:blipFill>
          <a:blip r:embed="rId11"/>
          <a:srcRect l="23503" t="17492" r="27476" b="20979"/>
          <a:stretch/>
        </p:blipFill>
        <p:spPr>
          <a:xfrm>
            <a:off x="1169962" y="3346182"/>
            <a:ext cx="1153681" cy="1503570"/>
          </a:xfrm>
          <a:prstGeom prst="rect">
            <a:avLst/>
          </a:prstGeom>
        </p:spPr>
      </p:pic>
      <p:sp>
        <p:nvSpPr>
          <p:cNvPr id="50" name="TextBox 49">
            <a:extLst>
              <a:ext uri="{FF2B5EF4-FFF2-40B4-BE49-F238E27FC236}">
                <a16:creationId xmlns:a16="http://schemas.microsoft.com/office/drawing/2014/main" id="{8D9A54EA-C709-4F32-75D0-6046422BB0B0}"/>
              </a:ext>
            </a:extLst>
          </p:cNvPr>
          <p:cNvSpPr txBox="1"/>
          <p:nvPr/>
        </p:nvSpPr>
        <p:spPr>
          <a:xfrm>
            <a:off x="131584" y="2886101"/>
            <a:ext cx="6237844" cy="369332"/>
          </a:xfrm>
          <a:prstGeom prst="rect">
            <a:avLst/>
          </a:prstGeom>
          <a:noFill/>
        </p:spPr>
        <p:txBody>
          <a:bodyPr wrap="square" rtlCol="0">
            <a:spAutoFit/>
          </a:bodyPr>
          <a:lstStyle/>
          <a:p>
            <a:r>
              <a:rPr lang="en-IT" b="1" dirty="0">
                <a:solidFill>
                  <a:srgbClr val="0070C0"/>
                </a:solidFill>
                <a:latin typeface="Chalkboard" panose="03050602040202020205" pitchFamily="66" charset="77"/>
              </a:rPr>
              <a:t>Coarse Grained model </a:t>
            </a:r>
            <a:r>
              <a:rPr lang="en-IT" dirty="0">
                <a:latin typeface="Chalkboard" panose="03050602040202020205" pitchFamily="66" charset="77"/>
              </a:rPr>
              <a:t>at the nucleosome level…</a:t>
            </a:r>
          </a:p>
        </p:txBody>
      </p:sp>
      <p:pic>
        <p:nvPicPr>
          <p:cNvPr id="51" name="Picture 50" descr="A close-up of a structure&#10;&#10;Description automatically generated">
            <a:extLst>
              <a:ext uri="{FF2B5EF4-FFF2-40B4-BE49-F238E27FC236}">
                <a16:creationId xmlns:a16="http://schemas.microsoft.com/office/drawing/2014/main" id="{B8460801-00D4-D08C-2C24-846F120CAFD9}"/>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308571" y="3311799"/>
            <a:ext cx="1746309" cy="1752561"/>
          </a:xfrm>
          <a:prstGeom prst="rect">
            <a:avLst/>
          </a:prstGeom>
        </p:spPr>
      </p:pic>
      <p:pic>
        <p:nvPicPr>
          <p:cNvPr id="52" name="Picture 51" descr="A diagram of a dna model&#10;&#10;Description automatically generated">
            <a:extLst>
              <a:ext uri="{FF2B5EF4-FFF2-40B4-BE49-F238E27FC236}">
                <a16:creationId xmlns:a16="http://schemas.microsoft.com/office/drawing/2014/main" id="{BDC03778-DC0E-9A77-9132-592F48AA3341}"/>
              </a:ext>
            </a:extLst>
          </p:cNvPr>
          <p:cNvPicPr>
            <a:picLocks noChangeAspect="1"/>
          </p:cNvPicPr>
          <p:nvPr/>
        </p:nvPicPr>
        <p:blipFill>
          <a:blip r:embed="rId13"/>
          <a:srcRect l="76421" t="17463" r="1412" b="4280"/>
          <a:stretch/>
        </p:blipFill>
        <p:spPr>
          <a:xfrm rot="5400000">
            <a:off x="4911687" y="2788257"/>
            <a:ext cx="915270" cy="2446257"/>
          </a:xfrm>
          <a:prstGeom prst="rect">
            <a:avLst/>
          </a:prstGeom>
        </p:spPr>
      </p:pic>
      <p:grpSp>
        <p:nvGrpSpPr>
          <p:cNvPr id="57" name="Group 56">
            <a:extLst>
              <a:ext uri="{FF2B5EF4-FFF2-40B4-BE49-F238E27FC236}">
                <a16:creationId xmlns:a16="http://schemas.microsoft.com/office/drawing/2014/main" id="{5961D9D0-7FF5-0996-3010-019AB0D1B5EC}"/>
              </a:ext>
            </a:extLst>
          </p:cNvPr>
          <p:cNvGrpSpPr/>
          <p:nvPr/>
        </p:nvGrpSpPr>
        <p:grpSpPr>
          <a:xfrm>
            <a:off x="339680" y="5052940"/>
            <a:ext cx="3230052" cy="304331"/>
            <a:chOff x="3411348" y="2813693"/>
            <a:chExt cx="3230052" cy="304331"/>
          </a:xfrm>
        </p:grpSpPr>
        <p:grpSp>
          <p:nvGrpSpPr>
            <p:cNvPr id="58" name="Group 57">
              <a:extLst>
                <a:ext uri="{FF2B5EF4-FFF2-40B4-BE49-F238E27FC236}">
                  <a16:creationId xmlns:a16="http://schemas.microsoft.com/office/drawing/2014/main" id="{DBEFEA42-0DD5-BE29-0EEE-C0ADA2121022}"/>
                </a:ext>
              </a:extLst>
            </p:cNvPr>
            <p:cNvGrpSpPr/>
            <p:nvPr/>
          </p:nvGrpSpPr>
          <p:grpSpPr>
            <a:xfrm>
              <a:off x="3411348" y="2813693"/>
              <a:ext cx="3230052" cy="298991"/>
              <a:chOff x="3732642" y="960108"/>
              <a:chExt cx="3230052" cy="298991"/>
            </a:xfrm>
          </p:grpSpPr>
          <p:cxnSp>
            <p:nvCxnSpPr>
              <p:cNvPr id="69" name="Straight Connector 68">
                <a:extLst>
                  <a:ext uri="{FF2B5EF4-FFF2-40B4-BE49-F238E27FC236}">
                    <a16:creationId xmlns:a16="http://schemas.microsoft.com/office/drawing/2014/main" id="{9CC15BB7-CF02-BD76-AFB8-C88A30DC17FC}"/>
                  </a:ext>
                </a:extLst>
              </p:cNvPr>
              <p:cNvCxnSpPr>
                <a:cxnSpLocks/>
              </p:cNvCxnSpPr>
              <p:nvPr/>
            </p:nvCxnSpPr>
            <p:spPr>
              <a:xfrm>
                <a:off x="3793603" y="1248420"/>
                <a:ext cx="3122052" cy="10679"/>
              </a:xfrm>
              <a:prstGeom prst="line">
                <a:avLst/>
              </a:prstGeom>
              <a:ln w="222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38277047-6E61-3EC3-5AF0-B0659263CA3F}"/>
                  </a:ext>
                </a:extLst>
              </p:cNvPr>
              <p:cNvSpPr>
                <a:spLocks noChangeAspect="1"/>
              </p:cNvSpPr>
              <p:nvPr/>
            </p:nvSpPr>
            <p:spPr>
              <a:xfrm>
                <a:off x="3732642"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1" name="Oval 70">
                <a:extLst>
                  <a:ext uri="{FF2B5EF4-FFF2-40B4-BE49-F238E27FC236}">
                    <a16:creationId xmlns:a16="http://schemas.microsoft.com/office/drawing/2014/main" id="{D5DE435F-89A0-F1D6-1DC9-22B5C5B1EDC4}"/>
                  </a:ext>
                </a:extLst>
              </p:cNvPr>
              <p:cNvSpPr>
                <a:spLocks noChangeAspect="1"/>
              </p:cNvSpPr>
              <p:nvPr/>
            </p:nvSpPr>
            <p:spPr>
              <a:xfrm>
                <a:off x="4145378"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2" name="Oval 71">
                <a:extLst>
                  <a:ext uri="{FF2B5EF4-FFF2-40B4-BE49-F238E27FC236}">
                    <a16:creationId xmlns:a16="http://schemas.microsoft.com/office/drawing/2014/main" id="{4B7EB100-2FA1-C44E-CA7D-1B610CA45B7E}"/>
                  </a:ext>
                </a:extLst>
              </p:cNvPr>
              <p:cNvSpPr>
                <a:spLocks noChangeAspect="1"/>
              </p:cNvSpPr>
              <p:nvPr/>
            </p:nvSpPr>
            <p:spPr>
              <a:xfrm>
                <a:off x="4752849" y="960108"/>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4" name="Oval 73">
                <a:extLst>
                  <a:ext uri="{FF2B5EF4-FFF2-40B4-BE49-F238E27FC236}">
                    <a16:creationId xmlns:a16="http://schemas.microsoft.com/office/drawing/2014/main" id="{EED3662D-B53E-21A6-324E-9CE0046A5F6B}"/>
                  </a:ext>
                </a:extLst>
              </p:cNvPr>
              <p:cNvSpPr>
                <a:spLocks noChangeAspect="1"/>
              </p:cNvSpPr>
              <p:nvPr/>
            </p:nvSpPr>
            <p:spPr>
              <a:xfrm>
                <a:off x="5090419" y="962474"/>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5" name="Oval 74">
                <a:extLst>
                  <a:ext uri="{FF2B5EF4-FFF2-40B4-BE49-F238E27FC236}">
                    <a16:creationId xmlns:a16="http://schemas.microsoft.com/office/drawing/2014/main" id="{75EFEC59-75DE-C84F-0AAF-4CC3A9972F25}"/>
                  </a:ext>
                </a:extLst>
              </p:cNvPr>
              <p:cNvSpPr>
                <a:spLocks noChangeAspect="1"/>
              </p:cNvSpPr>
              <p:nvPr/>
            </p:nvSpPr>
            <p:spPr>
              <a:xfrm>
                <a:off x="5710683" y="97078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76" name="Oval 75">
                <a:extLst>
                  <a:ext uri="{FF2B5EF4-FFF2-40B4-BE49-F238E27FC236}">
                    <a16:creationId xmlns:a16="http://schemas.microsoft.com/office/drawing/2014/main" id="{574B6017-7ADF-C0B6-28D0-6AF933EDA206}"/>
                  </a:ext>
                </a:extLst>
              </p:cNvPr>
              <p:cNvSpPr>
                <a:spLocks noChangeAspect="1"/>
              </p:cNvSpPr>
              <p:nvPr/>
            </p:nvSpPr>
            <p:spPr>
              <a:xfrm>
                <a:off x="6746694" y="97078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grpSp>
        <p:sp>
          <p:nvSpPr>
            <p:cNvPr id="60" name="Oval 59">
              <a:extLst>
                <a:ext uri="{FF2B5EF4-FFF2-40B4-BE49-F238E27FC236}">
                  <a16:creationId xmlns:a16="http://schemas.microsoft.com/office/drawing/2014/main" id="{C535D927-6146-F2B3-B48E-662BDC4BA0CA}"/>
                </a:ext>
              </a:extLst>
            </p:cNvPr>
            <p:cNvSpPr>
              <a:spLocks noChangeAspect="1"/>
            </p:cNvSpPr>
            <p:nvPr/>
          </p:nvSpPr>
          <p:spPr>
            <a:xfrm>
              <a:off x="3472309" y="29993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2" name="Oval 61">
              <a:extLst>
                <a:ext uri="{FF2B5EF4-FFF2-40B4-BE49-F238E27FC236}">
                  <a16:creationId xmlns:a16="http://schemas.microsoft.com/office/drawing/2014/main" id="{366A3357-55DB-3AA4-1460-54C4610A573D}"/>
                </a:ext>
              </a:extLst>
            </p:cNvPr>
            <p:cNvSpPr>
              <a:spLocks noChangeAspect="1"/>
            </p:cNvSpPr>
            <p:nvPr/>
          </p:nvSpPr>
          <p:spPr>
            <a:xfrm>
              <a:off x="3885045" y="29993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3" name="Oval 62">
              <a:extLst>
                <a:ext uri="{FF2B5EF4-FFF2-40B4-BE49-F238E27FC236}">
                  <a16:creationId xmlns:a16="http://schemas.microsoft.com/office/drawing/2014/main" id="{5E69CD7C-106F-13E9-B7AE-AD8C4A3E3C35}"/>
                </a:ext>
              </a:extLst>
            </p:cNvPr>
            <p:cNvSpPr>
              <a:spLocks noChangeAspect="1"/>
            </p:cNvSpPr>
            <p:nvPr/>
          </p:nvSpPr>
          <p:spPr>
            <a:xfrm>
              <a:off x="4492516" y="29993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4" name="Oval 63">
              <a:extLst>
                <a:ext uri="{FF2B5EF4-FFF2-40B4-BE49-F238E27FC236}">
                  <a16:creationId xmlns:a16="http://schemas.microsoft.com/office/drawing/2014/main" id="{6DABCE71-28B7-736B-F345-07893764BCD8}"/>
                </a:ext>
              </a:extLst>
            </p:cNvPr>
            <p:cNvSpPr>
              <a:spLocks noChangeAspect="1"/>
            </p:cNvSpPr>
            <p:nvPr/>
          </p:nvSpPr>
          <p:spPr>
            <a:xfrm>
              <a:off x="4830086" y="3001711"/>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7" name="Oval 66">
              <a:extLst>
                <a:ext uri="{FF2B5EF4-FFF2-40B4-BE49-F238E27FC236}">
                  <a16:creationId xmlns:a16="http://schemas.microsoft.com/office/drawing/2014/main" id="{5603CFDF-1258-EA23-7AAC-9D25A103390C}"/>
                </a:ext>
              </a:extLst>
            </p:cNvPr>
            <p:cNvSpPr>
              <a:spLocks noChangeAspect="1"/>
            </p:cNvSpPr>
            <p:nvPr/>
          </p:nvSpPr>
          <p:spPr>
            <a:xfrm>
              <a:off x="5450350" y="301002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68" name="Oval 67">
              <a:extLst>
                <a:ext uri="{FF2B5EF4-FFF2-40B4-BE49-F238E27FC236}">
                  <a16:creationId xmlns:a16="http://schemas.microsoft.com/office/drawing/2014/main" id="{EFEDC637-9D06-E78A-99DD-1E3B6C0D1E31}"/>
                </a:ext>
              </a:extLst>
            </p:cNvPr>
            <p:cNvSpPr>
              <a:spLocks noChangeAspect="1"/>
            </p:cNvSpPr>
            <p:nvPr/>
          </p:nvSpPr>
          <p:spPr>
            <a:xfrm>
              <a:off x="6486361" y="301002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grpSp>
      <p:grpSp>
        <p:nvGrpSpPr>
          <p:cNvPr id="78" name="Group 77">
            <a:extLst>
              <a:ext uri="{FF2B5EF4-FFF2-40B4-BE49-F238E27FC236}">
                <a16:creationId xmlns:a16="http://schemas.microsoft.com/office/drawing/2014/main" id="{E9816BC4-7AE3-412E-25E0-790B775D4016}"/>
              </a:ext>
            </a:extLst>
          </p:cNvPr>
          <p:cNvGrpSpPr/>
          <p:nvPr/>
        </p:nvGrpSpPr>
        <p:grpSpPr>
          <a:xfrm>
            <a:off x="4506183" y="4572672"/>
            <a:ext cx="1016896" cy="711873"/>
            <a:chOff x="1346736" y="4674612"/>
            <a:chExt cx="1016896" cy="711873"/>
          </a:xfrm>
        </p:grpSpPr>
        <p:sp>
          <p:nvSpPr>
            <p:cNvPr id="79" name="Oval 78">
              <a:extLst>
                <a:ext uri="{FF2B5EF4-FFF2-40B4-BE49-F238E27FC236}">
                  <a16:creationId xmlns:a16="http://schemas.microsoft.com/office/drawing/2014/main" id="{C607962E-28BD-77FD-CB2D-51BCC5684DD7}"/>
                </a:ext>
              </a:extLst>
            </p:cNvPr>
            <p:cNvSpPr>
              <a:spLocks noChangeAspect="1"/>
            </p:cNvSpPr>
            <p:nvPr/>
          </p:nvSpPr>
          <p:spPr>
            <a:xfrm>
              <a:off x="1346736" y="5155867"/>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0" name="Oval 79">
              <a:extLst>
                <a:ext uri="{FF2B5EF4-FFF2-40B4-BE49-F238E27FC236}">
                  <a16:creationId xmlns:a16="http://schemas.microsoft.com/office/drawing/2014/main" id="{E4578EC6-B2D0-A15A-0543-B632ED54BB71}"/>
                </a:ext>
              </a:extLst>
            </p:cNvPr>
            <p:cNvSpPr>
              <a:spLocks noChangeAspect="1"/>
            </p:cNvSpPr>
            <p:nvPr/>
          </p:nvSpPr>
          <p:spPr>
            <a:xfrm>
              <a:off x="1525221" y="4700522"/>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1" name="Oval 80">
              <a:extLst>
                <a:ext uri="{FF2B5EF4-FFF2-40B4-BE49-F238E27FC236}">
                  <a16:creationId xmlns:a16="http://schemas.microsoft.com/office/drawing/2014/main" id="{4CB956CB-A7CB-9A4F-AAB5-E7A08150FFA9}"/>
                </a:ext>
              </a:extLst>
            </p:cNvPr>
            <p:cNvSpPr>
              <a:spLocks noChangeAspect="1"/>
            </p:cNvSpPr>
            <p:nvPr/>
          </p:nvSpPr>
          <p:spPr>
            <a:xfrm>
              <a:off x="1662959" y="5170485"/>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2" name="Oval 81">
              <a:extLst>
                <a:ext uri="{FF2B5EF4-FFF2-40B4-BE49-F238E27FC236}">
                  <a16:creationId xmlns:a16="http://schemas.microsoft.com/office/drawing/2014/main" id="{4ACB4BC3-DF25-75BE-F23D-960A8F02FC09}"/>
                </a:ext>
              </a:extLst>
            </p:cNvPr>
            <p:cNvSpPr>
              <a:spLocks noChangeAspect="1"/>
            </p:cNvSpPr>
            <p:nvPr/>
          </p:nvSpPr>
          <p:spPr>
            <a:xfrm rot="1631244">
              <a:off x="1840582" y="4674612"/>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3" name="Oval 82">
              <a:extLst>
                <a:ext uri="{FF2B5EF4-FFF2-40B4-BE49-F238E27FC236}">
                  <a16:creationId xmlns:a16="http://schemas.microsoft.com/office/drawing/2014/main" id="{5B676C3A-C0DC-536F-A4F1-C5A0F8ADD071}"/>
                </a:ext>
              </a:extLst>
            </p:cNvPr>
            <p:cNvSpPr>
              <a:spLocks noChangeAspect="1"/>
            </p:cNvSpPr>
            <p:nvPr/>
          </p:nvSpPr>
          <p:spPr>
            <a:xfrm>
              <a:off x="2032671" y="5154880"/>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4" name="Oval 83">
              <a:extLst>
                <a:ext uri="{FF2B5EF4-FFF2-40B4-BE49-F238E27FC236}">
                  <a16:creationId xmlns:a16="http://schemas.microsoft.com/office/drawing/2014/main" id="{6A954212-BD76-7D5F-84B6-AE94B95781EA}"/>
                </a:ext>
              </a:extLst>
            </p:cNvPr>
            <p:cNvSpPr>
              <a:spLocks noChangeAspect="1"/>
            </p:cNvSpPr>
            <p:nvPr/>
          </p:nvSpPr>
          <p:spPr>
            <a:xfrm>
              <a:off x="2147632" y="4701593"/>
              <a:ext cx="216000" cy="216000"/>
            </a:xfrm>
            <a:prstGeom prst="ellipse">
              <a:avLst/>
            </a:prstGeom>
            <a:solidFill>
              <a:srgbClr val="585823"/>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5" name="Oval 84">
              <a:extLst>
                <a:ext uri="{FF2B5EF4-FFF2-40B4-BE49-F238E27FC236}">
                  <a16:creationId xmlns:a16="http://schemas.microsoft.com/office/drawing/2014/main" id="{53F30A0E-D729-01A6-6DF9-E3954E4C8039}"/>
                </a:ext>
              </a:extLst>
            </p:cNvPr>
            <p:cNvSpPr>
              <a:spLocks noChangeAspect="1"/>
            </p:cNvSpPr>
            <p:nvPr/>
          </p:nvSpPr>
          <p:spPr>
            <a:xfrm>
              <a:off x="1400736" y="5084576"/>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6" name="Oval 85">
              <a:extLst>
                <a:ext uri="{FF2B5EF4-FFF2-40B4-BE49-F238E27FC236}">
                  <a16:creationId xmlns:a16="http://schemas.microsoft.com/office/drawing/2014/main" id="{7ECBE47B-0140-C1BD-FABF-A838D3418B27}"/>
                </a:ext>
              </a:extLst>
            </p:cNvPr>
            <p:cNvSpPr>
              <a:spLocks noChangeAspect="1"/>
            </p:cNvSpPr>
            <p:nvPr/>
          </p:nvSpPr>
          <p:spPr>
            <a:xfrm>
              <a:off x="1586182" y="488617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7" name="Oval 86">
              <a:extLst>
                <a:ext uri="{FF2B5EF4-FFF2-40B4-BE49-F238E27FC236}">
                  <a16:creationId xmlns:a16="http://schemas.microsoft.com/office/drawing/2014/main" id="{470ED883-43F9-274F-9A8E-3D62D1E9109D}"/>
                </a:ext>
              </a:extLst>
            </p:cNvPr>
            <p:cNvSpPr>
              <a:spLocks noChangeAspect="1"/>
            </p:cNvSpPr>
            <p:nvPr/>
          </p:nvSpPr>
          <p:spPr>
            <a:xfrm>
              <a:off x="1716959" y="5092264"/>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88" name="Oval 87">
              <a:extLst>
                <a:ext uri="{FF2B5EF4-FFF2-40B4-BE49-F238E27FC236}">
                  <a16:creationId xmlns:a16="http://schemas.microsoft.com/office/drawing/2014/main" id="{4B57DA32-4B6C-488B-FCA6-815E0006D6C5}"/>
                </a:ext>
              </a:extLst>
            </p:cNvPr>
            <p:cNvSpPr>
              <a:spLocks noChangeAspect="1"/>
            </p:cNvSpPr>
            <p:nvPr/>
          </p:nvSpPr>
          <p:spPr>
            <a:xfrm rot="1631244">
              <a:off x="1908152" y="4879399"/>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90" name="Oval 89">
              <a:extLst>
                <a:ext uri="{FF2B5EF4-FFF2-40B4-BE49-F238E27FC236}">
                  <a16:creationId xmlns:a16="http://schemas.microsoft.com/office/drawing/2014/main" id="{D0F369F4-8392-858F-6543-3E765C1207CD}"/>
                </a:ext>
              </a:extLst>
            </p:cNvPr>
            <p:cNvSpPr>
              <a:spLocks noChangeAspect="1"/>
            </p:cNvSpPr>
            <p:nvPr/>
          </p:nvSpPr>
          <p:spPr>
            <a:xfrm>
              <a:off x="2093632" y="5063728"/>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sp>
          <p:nvSpPr>
            <p:cNvPr id="91" name="Oval 90">
              <a:extLst>
                <a:ext uri="{FF2B5EF4-FFF2-40B4-BE49-F238E27FC236}">
                  <a16:creationId xmlns:a16="http://schemas.microsoft.com/office/drawing/2014/main" id="{109963EB-FAB4-B94D-CEBD-7ABBB38A411E}"/>
                </a:ext>
              </a:extLst>
            </p:cNvPr>
            <p:cNvSpPr>
              <a:spLocks noChangeAspect="1"/>
            </p:cNvSpPr>
            <p:nvPr/>
          </p:nvSpPr>
          <p:spPr>
            <a:xfrm>
              <a:off x="2208593" y="4887245"/>
              <a:ext cx="108000" cy="108000"/>
            </a:xfrm>
            <a:prstGeom prst="ellipse">
              <a:avLst/>
            </a:prstGeom>
            <a:solidFill>
              <a:srgbClr val="00B0F0"/>
            </a:solidFill>
            <a:ln>
              <a:noFill/>
            </a:ln>
            <a:scene3d>
              <a:camera prst="orthographicFront"/>
              <a:lightRig rig="threePt" dir="t"/>
            </a:scene3d>
            <a:sp3d>
              <a:bevelT w="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585823"/>
                </a:solidFill>
              </a:endParaRPr>
            </a:p>
          </p:txBody>
        </p:sp>
        <p:cxnSp>
          <p:nvCxnSpPr>
            <p:cNvPr id="92" name="Straight Connector 91">
              <a:extLst>
                <a:ext uri="{FF2B5EF4-FFF2-40B4-BE49-F238E27FC236}">
                  <a16:creationId xmlns:a16="http://schemas.microsoft.com/office/drawing/2014/main" id="{CF4AAB69-636E-292B-96DF-D7A6C14D16CA}"/>
                </a:ext>
              </a:extLst>
            </p:cNvPr>
            <p:cNvCxnSpPr>
              <a:stCxn id="85" idx="7"/>
              <a:endCxn id="86" idx="3"/>
            </p:cNvCxnSpPr>
            <p:nvPr/>
          </p:nvCxnSpPr>
          <p:spPr>
            <a:xfrm flipV="1">
              <a:off x="1492920" y="4978358"/>
              <a:ext cx="109078" cy="122034"/>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0CDCDC6E-962E-E054-0425-C12EA2005EF4}"/>
                </a:ext>
              </a:extLst>
            </p:cNvPr>
            <p:cNvCxnSpPr>
              <a:cxnSpLocks/>
              <a:stCxn id="87" idx="0"/>
              <a:endCxn id="86" idx="5"/>
            </p:cNvCxnSpPr>
            <p:nvPr/>
          </p:nvCxnSpPr>
          <p:spPr>
            <a:xfrm flipH="1" flipV="1">
              <a:off x="1678366" y="4978358"/>
              <a:ext cx="92593" cy="113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4F2286D9-4DAE-49A7-54DB-020094FE5941}"/>
                </a:ext>
              </a:extLst>
            </p:cNvPr>
            <p:cNvCxnSpPr>
              <a:cxnSpLocks/>
              <a:stCxn id="88" idx="5"/>
              <a:endCxn id="87" idx="0"/>
            </p:cNvCxnSpPr>
            <p:nvPr/>
          </p:nvCxnSpPr>
          <p:spPr>
            <a:xfrm flipH="1">
              <a:off x="1770959" y="4984811"/>
              <a:ext cx="207712" cy="107453"/>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44F91530-7333-E590-5DC7-31526894C13B}"/>
                </a:ext>
              </a:extLst>
            </p:cNvPr>
            <p:cNvCxnSpPr>
              <a:cxnSpLocks/>
              <a:stCxn id="90" idx="0"/>
              <a:endCxn id="88" idx="5"/>
            </p:cNvCxnSpPr>
            <p:nvPr/>
          </p:nvCxnSpPr>
          <p:spPr>
            <a:xfrm flipH="1" flipV="1">
              <a:off x="1978671" y="4984811"/>
              <a:ext cx="168961" cy="78917"/>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90B4D2A2-E4C4-B069-B25D-342B45D934BE}"/>
                </a:ext>
              </a:extLst>
            </p:cNvPr>
            <p:cNvCxnSpPr>
              <a:cxnSpLocks/>
              <a:stCxn id="91" idx="3"/>
              <a:endCxn id="90" idx="0"/>
            </p:cNvCxnSpPr>
            <p:nvPr/>
          </p:nvCxnSpPr>
          <p:spPr>
            <a:xfrm flipH="1">
              <a:off x="2147632" y="4979429"/>
              <a:ext cx="76777" cy="84299"/>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98" name="Picture 97" descr="A diagram of a dna molecule&#10;&#10;Description automatically generated">
            <a:extLst>
              <a:ext uri="{FF2B5EF4-FFF2-40B4-BE49-F238E27FC236}">
                <a16:creationId xmlns:a16="http://schemas.microsoft.com/office/drawing/2014/main" id="{F2147B04-7885-2347-608A-F709E7E18FF7}"/>
              </a:ext>
            </a:extLst>
          </p:cNvPr>
          <p:cNvPicPr>
            <a:picLocks noChangeAspect="1"/>
          </p:cNvPicPr>
          <p:nvPr/>
        </p:nvPicPr>
        <p:blipFill>
          <a:blip r:embed="rId14">
            <a:clrChange>
              <a:clrFrom>
                <a:srgbClr val="FFFFFF"/>
              </a:clrFrom>
              <a:clrTo>
                <a:srgbClr val="FFFFFF">
                  <a:alpha val="0"/>
                </a:srgbClr>
              </a:clrTo>
            </a:clrChange>
          </a:blip>
          <a:srcRect l="762" t="20722" r="59070" b="28374"/>
          <a:stretch>
            <a:fillRect/>
          </a:stretch>
        </p:blipFill>
        <p:spPr>
          <a:xfrm>
            <a:off x="5715909" y="4054858"/>
            <a:ext cx="1732571" cy="2017522"/>
          </a:xfrm>
          <a:prstGeom prst="rect">
            <a:avLst/>
          </a:prstGeom>
        </p:spPr>
      </p:pic>
      <p:sp>
        <p:nvSpPr>
          <p:cNvPr id="100" name="TextBox 99">
            <a:extLst>
              <a:ext uri="{FF2B5EF4-FFF2-40B4-BE49-F238E27FC236}">
                <a16:creationId xmlns:a16="http://schemas.microsoft.com/office/drawing/2014/main" id="{0237A53D-6EA3-F88B-D05C-F74F78ADFC78}"/>
              </a:ext>
            </a:extLst>
          </p:cNvPr>
          <p:cNvSpPr txBox="1"/>
          <p:nvPr/>
        </p:nvSpPr>
        <p:spPr>
          <a:xfrm>
            <a:off x="7679512" y="4199025"/>
            <a:ext cx="4403578" cy="1754326"/>
          </a:xfrm>
          <a:prstGeom prst="rect">
            <a:avLst/>
          </a:prstGeom>
          <a:noFill/>
        </p:spPr>
        <p:txBody>
          <a:bodyPr wrap="square" rtlCol="0">
            <a:spAutoFit/>
          </a:bodyPr>
          <a:lstStyle/>
          <a:p>
            <a:r>
              <a:rPr lang="en-IT" b="1" dirty="0">
                <a:solidFill>
                  <a:srgbClr val="0070C0"/>
                </a:solidFill>
                <a:latin typeface="Chalkboard" panose="03050602040202020205" pitchFamily="66" charset="77"/>
              </a:rPr>
              <a:t>Simulate:</a:t>
            </a:r>
          </a:p>
          <a:p>
            <a:pPr marL="285750" indent="-285750">
              <a:buFont typeface="Wingdings" pitchFamily="2" charset="2"/>
              <a:buChar char="ü"/>
            </a:pPr>
            <a:r>
              <a:rPr lang="en-IT" dirty="0">
                <a:latin typeface="Chalkboard" panose="03050602040202020205" pitchFamily="66" charset="77"/>
              </a:rPr>
              <a:t>Chromatin in different compaction states</a:t>
            </a:r>
          </a:p>
          <a:p>
            <a:pPr marL="285750" indent="-285750">
              <a:buFont typeface="Wingdings" pitchFamily="2" charset="2"/>
              <a:buChar char="ü"/>
            </a:pPr>
            <a:r>
              <a:rPr lang="en-IT" dirty="0">
                <a:latin typeface="Chalkboard" panose="03050602040202020205" pitchFamily="66" charset="77"/>
              </a:rPr>
              <a:t>Different level of damage </a:t>
            </a:r>
          </a:p>
          <a:p>
            <a:pPr marL="285750" indent="-285750">
              <a:buFont typeface="Wingdings" pitchFamily="2" charset="2"/>
              <a:buChar char="ü"/>
            </a:pPr>
            <a:r>
              <a:rPr lang="en-GB" dirty="0">
                <a:latin typeface="Chalkboard" panose="03050602040202020205" pitchFamily="66" charset="77"/>
              </a:rPr>
              <a:t>D</a:t>
            </a:r>
            <a:r>
              <a:rPr lang="en-IT" dirty="0">
                <a:latin typeface="Chalkboard" panose="03050602040202020205" pitchFamily="66" charset="77"/>
              </a:rPr>
              <a:t>ynamics of chromatin after damage</a:t>
            </a:r>
          </a:p>
          <a:p>
            <a:pPr marL="285750" indent="-285750">
              <a:buFont typeface="Wingdings" pitchFamily="2" charset="2"/>
              <a:buChar char="ü"/>
            </a:pPr>
            <a:r>
              <a:rPr lang="en-IT" dirty="0">
                <a:latin typeface="Chalkboard" panose="03050602040202020205" pitchFamily="66" charset="77"/>
              </a:rPr>
              <a:t>…</a:t>
            </a:r>
          </a:p>
        </p:txBody>
      </p:sp>
      <p:sp>
        <p:nvSpPr>
          <p:cNvPr id="101" name="Rettangolo 11">
            <a:extLst>
              <a:ext uri="{FF2B5EF4-FFF2-40B4-BE49-F238E27FC236}">
                <a16:creationId xmlns:a16="http://schemas.microsoft.com/office/drawing/2014/main" id="{09FD5E54-44AD-79F5-2892-5C9D4B997B09}"/>
              </a:ext>
            </a:extLst>
          </p:cNvPr>
          <p:cNvSpPr/>
          <p:nvPr/>
        </p:nvSpPr>
        <p:spPr>
          <a:xfrm rot="20236364">
            <a:off x="4318428" y="4922346"/>
            <a:ext cx="2938625" cy="615553"/>
          </a:xfrm>
          <a:prstGeom prst="rect">
            <a:avLst/>
          </a:prstGeom>
          <a:ln w="47625">
            <a:solidFill>
              <a:srgbClr val="FF0000"/>
            </a:solidFill>
          </a:ln>
        </p:spPr>
        <p:txBody>
          <a:bodyPr wrap="none">
            <a:spAutoFit/>
          </a:bodyPr>
          <a:lstStyle/>
          <a:p>
            <a:r>
              <a:rPr lang="en-GB" sz="3400" dirty="0">
                <a:solidFill>
                  <a:srgbClr val="FF3333"/>
                </a:solidFill>
                <a:latin typeface="Stencil"/>
                <a:cs typeface="Stencil"/>
              </a:rPr>
              <a:t>In progress</a:t>
            </a:r>
            <a:endParaRPr lang="en-US" sz="3400" dirty="0">
              <a:solidFill>
                <a:srgbClr val="FF3333"/>
              </a:solidFill>
              <a:latin typeface="Stencil"/>
              <a:cs typeface="Stencil"/>
            </a:endParaRPr>
          </a:p>
        </p:txBody>
      </p:sp>
      <p:sp>
        <p:nvSpPr>
          <p:cNvPr id="104" name="TextBox 103">
            <a:extLst>
              <a:ext uri="{FF2B5EF4-FFF2-40B4-BE49-F238E27FC236}">
                <a16:creationId xmlns:a16="http://schemas.microsoft.com/office/drawing/2014/main" id="{C42BA014-A7C5-7E9D-238B-A470058B0CE0}"/>
              </a:ext>
            </a:extLst>
          </p:cNvPr>
          <p:cNvSpPr txBox="1"/>
          <p:nvPr/>
        </p:nvSpPr>
        <p:spPr>
          <a:xfrm>
            <a:off x="3860623" y="6022407"/>
            <a:ext cx="8331377" cy="523220"/>
          </a:xfrm>
          <a:prstGeom prst="rect">
            <a:avLst/>
          </a:prstGeom>
          <a:noFill/>
        </p:spPr>
        <p:txBody>
          <a:bodyPr wrap="square">
            <a:spAutoFit/>
          </a:bodyPr>
          <a:lstStyle/>
          <a:p>
            <a:pPr>
              <a:buNone/>
            </a:pPr>
            <a:r>
              <a:rPr lang="en-GB" sz="1400" dirty="0">
                <a:hlinkClick r:id="rId15"/>
              </a:rPr>
              <a:t>Editorial: Multidisciplinary approaches to the FLASH </a:t>
            </a:r>
            <a:r>
              <a:rPr lang="en-GB" sz="1400" dirty="0" err="1">
                <a:hlinkClick r:id="rId15"/>
              </a:rPr>
              <a:t>radiotherapy</a:t>
            </a:r>
            <a:r>
              <a:rPr lang="en-GB" sz="1400" dirty="0" err="1"/>
              <a:t>F</a:t>
            </a:r>
            <a:r>
              <a:rPr lang="en-GB" sz="1400" dirty="0"/>
              <a:t> Di Martino, E </a:t>
            </a:r>
            <a:r>
              <a:rPr lang="en-GB" sz="1400" dirty="0" err="1"/>
              <a:t>Scifoni</a:t>
            </a:r>
            <a:r>
              <a:rPr lang="en-GB" sz="1400" dirty="0"/>
              <a:t>, V Patera, P Montay-Gruel, F Romano, A </a:t>
            </a:r>
            <a:r>
              <a:rPr lang="en-GB" sz="1400" dirty="0" err="1"/>
              <a:t>Arafhshesh</a:t>
            </a:r>
            <a:r>
              <a:rPr lang="en-GB" sz="1400" dirty="0"/>
              <a:t>, V Tozzini Frontiers in Physics 12, 1439081 (2025)</a:t>
            </a:r>
          </a:p>
        </p:txBody>
      </p:sp>
    </p:spTree>
    <p:extLst>
      <p:ext uri="{BB962C8B-B14F-4D97-AF65-F5344CB8AC3E}">
        <p14:creationId xmlns:p14="http://schemas.microsoft.com/office/powerpoint/2010/main" val="3812415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right)">
                                      <p:cBhvr>
                                        <p:cTn id="11" dur="500"/>
                                        <p:tgtEl>
                                          <p:spTgt spid="4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500"/>
                                        <p:tgtEl>
                                          <p:spTgt spid="98"/>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fade">
                                      <p:cBhvr>
                                        <p:cTn id="5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0" grpId="0"/>
      <p:bldP spid="100" grpId="0"/>
      <p:bldP spid="1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ECA71-A587-084A-B326-B9699DB2ACFE}"/>
              </a:ext>
            </a:extLst>
          </p:cNvPr>
          <p:cNvSpPr txBox="1"/>
          <p:nvPr/>
        </p:nvSpPr>
        <p:spPr>
          <a:xfrm>
            <a:off x="156382" y="-96380"/>
            <a:ext cx="11552029" cy="673582"/>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Between direct modeling and AI brute force: empirical models</a:t>
            </a:r>
          </a:p>
        </p:txBody>
      </p:sp>
      <p:sp>
        <p:nvSpPr>
          <p:cNvPr id="3" name="Rounded Rectangle 2">
            <a:extLst>
              <a:ext uri="{FF2B5EF4-FFF2-40B4-BE49-F238E27FC236}">
                <a16:creationId xmlns:a16="http://schemas.microsoft.com/office/drawing/2014/main" id="{E2854B7D-8585-3507-BE01-815A96B9DCB2}"/>
              </a:ext>
            </a:extLst>
          </p:cNvPr>
          <p:cNvSpPr/>
          <p:nvPr/>
        </p:nvSpPr>
        <p:spPr>
          <a:xfrm>
            <a:off x="3471946" y="701390"/>
            <a:ext cx="5816257" cy="5433666"/>
          </a:xfrm>
          <a:prstGeom prst="roundRect">
            <a:avLst>
              <a:gd name="adj" fmla="val 8191"/>
            </a:avLst>
          </a:prstGeom>
          <a:solidFill>
            <a:schemeClr val="accent1">
              <a:lumMod val="20000"/>
              <a:lumOff val="80000"/>
            </a:schemeClr>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4" name="Group 3">
            <a:extLst>
              <a:ext uri="{FF2B5EF4-FFF2-40B4-BE49-F238E27FC236}">
                <a16:creationId xmlns:a16="http://schemas.microsoft.com/office/drawing/2014/main" id="{6264BEED-398B-76A6-59D0-6C364B05EC21}"/>
              </a:ext>
            </a:extLst>
          </p:cNvPr>
          <p:cNvGrpSpPr/>
          <p:nvPr/>
        </p:nvGrpSpPr>
        <p:grpSpPr>
          <a:xfrm>
            <a:off x="6991083" y="1648970"/>
            <a:ext cx="2164181" cy="1211163"/>
            <a:chOff x="7847937" y="1363244"/>
            <a:chExt cx="1431277" cy="684018"/>
          </a:xfrm>
        </p:grpSpPr>
        <p:pic>
          <p:nvPicPr>
            <p:cNvPr id="5" name="Picture 6" descr="Deep Learning Neural Networks for Bond Pricing">
              <a:extLst>
                <a:ext uri="{FF2B5EF4-FFF2-40B4-BE49-F238E27FC236}">
                  <a16:creationId xmlns:a16="http://schemas.microsoft.com/office/drawing/2014/main" id="{5931A1E1-E298-2B20-C818-E596E2063B63}"/>
                </a:ext>
              </a:extLst>
            </p:cNvPr>
            <p:cNvPicPr>
              <a:picLocks noChangeAspect="1" noChangeArrowheads="1"/>
            </p:cNvPicPr>
            <p:nvPr/>
          </p:nvPicPr>
          <p:blipFill rotWithShape="1">
            <a:blip r:embed="rId2">
              <a:duotone>
                <a:schemeClr val="accent1">
                  <a:shade val="45000"/>
                  <a:satMod val="135000"/>
                </a:schemeClr>
                <a:prstClr val="white"/>
              </a:duotone>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46517"/>
            <a:stretch/>
          </p:blipFill>
          <p:spPr bwMode="auto">
            <a:xfrm>
              <a:off x="7847937" y="1363244"/>
              <a:ext cx="1431277" cy="684018"/>
            </a:xfrm>
            <a:prstGeom prst="roundRect">
              <a:avLst>
                <a:gd name="adj" fmla="val 21334"/>
              </a:avLst>
            </a:prstGeom>
            <a:noFill/>
            <a:effectLst>
              <a:softEdge rad="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793D66-4022-9F71-D834-53E1B1F12C3B}"/>
                </a:ext>
              </a:extLst>
            </p:cNvPr>
            <p:cNvSpPr txBox="1"/>
            <p:nvPr/>
          </p:nvSpPr>
          <p:spPr>
            <a:xfrm>
              <a:off x="7925202" y="1727926"/>
              <a:ext cx="1291205" cy="184756"/>
            </a:xfrm>
            <a:prstGeom prst="rect">
              <a:avLst/>
            </a:prstGeom>
            <a:noFill/>
            <a:effectLst/>
          </p:spPr>
          <p:txBody>
            <a:bodyPr wrap="square">
              <a:spAutoFit/>
            </a:bodyPr>
            <a:lstStyle/>
            <a:p>
              <a:r>
                <a:rPr lang="en-US" dirty="0">
                  <a:solidFill>
                    <a:schemeClr val="bg1"/>
                  </a:solidFill>
                  <a:effectLst/>
                  <a:latin typeface="Chalkboard" panose="03050602040202020205" pitchFamily="66" charset="77"/>
                </a:rPr>
                <a:t>Machine learning</a:t>
              </a:r>
              <a:endParaRPr lang="en-IT" dirty="0">
                <a:solidFill>
                  <a:schemeClr val="bg1"/>
                </a:solidFill>
                <a:effectLst/>
                <a:latin typeface="Chalkboard" panose="03050602040202020205" pitchFamily="66" charset="77"/>
              </a:endParaRPr>
            </a:p>
          </p:txBody>
        </p:sp>
      </p:grpSp>
      <p:grpSp>
        <p:nvGrpSpPr>
          <p:cNvPr id="7" name="Group 6">
            <a:extLst>
              <a:ext uri="{FF2B5EF4-FFF2-40B4-BE49-F238E27FC236}">
                <a16:creationId xmlns:a16="http://schemas.microsoft.com/office/drawing/2014/main" id="{B821C894-E023-E5B5-CF1F-C3923E5F444D}"/>
              </a:ext>
            </a:extLst>
          </p:cNvPr>
          <p:cNvGrpSpPr/>
          <p:nvPr/>
        </p:nvGrpSpPr>
        <p:grpSpPr>
          <a:xfrm>
            <a:off x="5576140" y="4493362"/>
            <a:ext cx="2844201" cy="1433145"/>
            <a:chOff x="6021754" y="4862716"/>
            <a:chExt cx="3211030" cy="1617984"/>
          </a:xfrm>
        </p:grpSpPr>
        <p:sp>
          <p:nvSpPr>
            <p:cNvPr id="8" name="Rounded Rectangle 7">
              <a:extLst>
                <a:ext uri="{FF2B5EF4-FFF2-40B4-BE49-F238E27FC236}">
                  <a16:creationId xmlns:a16="http://schemas.microsoft.com/office/drawing/2014/main" id="{01DA22BE-3EF9-8AB3-57A8-4EB097301353}"/>
                </a:ext>
              </a:extLst>
            </p:cNvPr>
            <p:cNvSpPr/>
            <p:nvPr/>
          </p:nvSpPr>
          <p:spPr>
            <a:xfrm>
              <a:off x="6021754" y="4862716"/>
              <a:ext cx="3211030" cy="1617984"/>
            </a:xfrm>
            <a:prstGeom prst="roundRect">
              <a:avLst>
                <a:gd name="adj" fmla="val 8191"/>
              </a:avLst>
            </a:prstGeom>
            <a:solidFill>
              <a:srgbClr val="0F719C"/>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9" name="Group 8">
              <a:extLst>
                <a:ext uri="{FF2B5EF4-FFF2-40B4-BE49-F238E27FC236}">
                  <a16:creationId xmlns:a16="http://schemas.microsoft.com/office/drawing/2014/main" id="{71BB9096-88EC-60E4-FF64-AD72A5E5ACB8}"/>
                </a:ext>
              </a:extLst>
            </p:cNvPr>
            <p:cNvGrpSpPr>
              <a:grpSpLocks noChangeAspect="1"/>
            </p:cNvGrpSpPr>
            <p:nvPr/>
          </p:nvGrpSpPr>
          <p:grpSpPr>
            <a:xfrm>
              <a:off x="7751087" y="5176174"/>
              <a:ext cx="1260000" cy="1180336"/>
              <a:chOff x="3768626" y="2454325"/>
              <a:chExt cx="3093517" cy="2636284"/>
            </a:xfrm>
          </p:grpSpPr>
          <p:pic>
            <p:nvPicPr>
              <p:cNvPr id="12" name="Picture 11">
                <a:extLst>
                  <a:ext uri="{FF2B5EF4-FFF2-40B4-BE49-F238E27FC236}">
                    <a16:creationId xmlns:a16="http://schemas.microsoft.com/office/drawing/2014/main" id="{CE810E3A-0EAB-74EE-0CF6-B473E51D6004}"/>
                  </a:ext>
                </a:extLst>
              </p:cNvPr>
              <p:cNvPicPr>
                <a:picLocks noChangeAspect="1"/>
              </p:cNvPicPr>
              <p:nvPr/>
            </p:nvPicPr>
            <p:blipFill rotWithShape="1">
              <a:blip r:embed="rId4">
                <a:clrChange>
                  <a:clrFrom>
                    <a:srgbClr val="FFFFFF"/>
                  </a:clrFrom>
                  <a:clrTo>
                    <a:srgbClr val="FFFFFF">
                      <a:alpha val="0"/>
                    </a:srgbClr>
                  </a:clrTo>
                </a:clrChange>
              </a:blip>
              <a:srcRect l="22659" t="11531" r="22120" b="12925"/>
              <a:stretch/>
            </p:blipFill>
            <p:spPr>
              <a:xfrm>
                <a:off x="3768626" y="2454325"/>
                <a:ext cx="3093517" cy="2636284"/>
              </a:xfrm>
              <a:prstGeom prst="rect">
                <a:avLst/>
              </a:prstGeom>
            </p:spPr>
          </p:pic>
          <p:pic>
            <p:nvPicPr>
              <p:cNvPr id="13" name="Google Shape;264;g31d77cb791b_3_226">
                <a:extLst>
                  <a:ext uri="{FF2B5EF4-FFF2-40B4-BE49-F238E27FC236}">
                    <a16:creationId xmlns:a16="http://schemas.microsoft.com/office/drawing/2014/main" id="{E7605D46-CE5D-0D1B-2578-67E831F4D7B1}"/>
                  </a:ext>
                </a:extLst>
              </p:cNvPr>
              <p:cNvPicPr preferRelativeResize="0"/>
              <p:nvPr/>
            </p:nvPicPr>
            <p:blipFill>
              <a:blip r:embed="rId5">
                <a:alphaModFix/>
              </a:blip>
              <a:stretch>
                <a:fillRect/>
              </a:stretch>
            </p:blipFill>
            <p:spPr>
              <a:xfrm>
                <a:off x="4371218" y="2893792"/>
                <a:ext cx="1888331" cy="1827262"/>
              </a:xfrm>
              <a:prstGeom prst="ellipse">
                <a:avLst/>
              </a:prstGeom>
              <a:noFill/>
              <a:ln>
                <a:noFill/>
              </a:ln>
              <a:effectLst>
                <a:softEdge rad="171709"/>
              </a:effectLst>
            </p:spPr>
          </p:pic>
        </p:grpSp>
        <p:pic>
          <p:nvPicPr>
            <p:cNvPr id="10" name="Google Shape;303;g31d77cb791b_3_251">
              <a:extLst>
                <a:ext uri="{FF2B5EF4-FFF2-40B4-BE49-F238E27FC236}">
                  <a16:creationId xmlns:a16="http://schemas.microsoft.com/office/drawing/2014/main" id="{001E3CF0-53F9-DAC6-705B-66167919C2CC}"/>
                </a:ext>
              </a:extLst>
            </p:cNvPr>
            <p:cNvPicPr preferRelativeResize="0"/>
            <p:nvPr/>
          </p:nvPicPr>
          <p:blipFill>
            <a:blip r:embed="rId6">
              <a:alphaModFix/>
            </a:blip>
            <a:srcRect l="7430" b="13270"/>
            <a:stretch>
              <a:fillRect/>
            </a:stretch>
          </p:blipFill>
          <p:spPr>
            <a:xfrm>
              <a:off x="6354939" y="5272708"/>
              <a:ext cx="1378270" cy="992066"/>
            </a:xfrm>
            <a:prstGeom prst="rect">
              <a:avLst/>
            </a:prstGeom>
            <a:noFill/>
            <a:ln>
              <a:noFill/>
            </a:ln>
          </p:spPr>
        </p:pic>
        <p:sp>
          <p:nvSpPr>
            <p:cNvPr id="11" name="TextBox 10">
              <a:extLst>
                <a:ext uri="{FF2B5EF4-FFF2-40B4-BE49-F238E27FC236}">
                  <a16:creationId xmlns:a16="http://schemas.microsoft.com/office/drawing/2014/main" id="{48B28077-5FF4-644F-540B-E3E443CD557C}"/>
                </a:ext>
              </a:extLst>
            </p:cNvPr>
            <p:cNvSpPr txBox="1"/>
            <p:nvPr/>
          </p:nvSpPr>
          <p:spPr>
            <a:xfrm>
              <a:off x="6152443" y="4874496"/>
              <a:ext cx="2949651"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minimalist empirical model</a:t>
              </a:r>
              <a:endParaRPr lang="en-IT" sz="1600" dirty="0">
                <a:solidFill>
                  <a:schemeClr val="bg1"/>
                </a:solidFill>
                <a:latin typeface="Chalkboard" panose="03050602040202020205" pitchFamily="66" charset="77"/>
              </a:endParaRPr>
            </a:p>
          </p:txBody>
        </p:sp>
      </p:grpSp>
      <p:pic>
        <p:nvPicPr>
          <p:cNvPr id="14" name="Picture 13">
            <a:extLst>
              <a:ext uri="{FF2B5EF4-FFF2-40B4-BE49-F238E27FC236}">
                <a16:creationId xmlns:a16="http://schemas.microsoft.com/office/drawing/2014/main" id="{C451B8AB-A629-8CB4-866E-87FD6D993A98}"/>
              </a:ext>
            </a:extLst>
          </p:cNvPr>
          <p:cNvPicPr>
            <a:picLocks noChangeAspect="1"/>
          </p:cNvPicPr>
          <p:nvPr/>
        </p:nvPicPr>
        <p:blipFill>
          <a:blip r:embed="rId7"/>
          <a:stretch>
            <a:fillRect/>
          </a:stretch>
        </p:blipFill>
        <p:spPr>
          <a:xfrm rot="20776684">
            <a:off x="1245024" y="3429361"/>
            <a:ext cx="1374769" cy="1075909"/>
          </a:xfrm>
          <a:prstGeom prst="rect">
            <a:avLst/>
          </a:prstGeom>
        </p:spPr>
      </p:pic>
      <p:sp>
        <p:nvSpPr>
          <p:cNvPr id="15" name="Bent Arrow 14">
            <a:extLst>
              <a:ext uri="{FF2B5EF4-FFF2-40B4-BE49-F238E27FC236}">
                <a16:creationId xmlns:a16="http://schemas.microsoft.com/office/drawing/2014/main" id="{9E071214-18E3-DBD0-99D1-4ED1D54BCC29}"/>
              </a:ext>
            </a:extLst>
          </p:cNvPr>
          <p:cNvSpPr/>
          <p:nvPr/>
        </p:nvSpPr>
        <p:spPr>
          <a:xfrm rot="5400000">
            <a:off x="2956051" y="1938759"/>
            <a:ext cx="948853" cy="1512347"/>
          </a:xfrm>
          <a:prstGeom prst="bentArrow">
            <a:avLst>
              <a:gd name="adj1" fmla="val 29424"/>
              <a:gd name="adj2" fmla="val 25730"/>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16" name="TextBox 15">
            <a:extLst>
              <a:ext uri="{FF2B5EF4-FFF2-40B4-BE49-F238E27FC236}">
                <a16:creationId xmlns:a16="http://schemas.microsoft.com/office/drawing/2014/main" id="{B8767683-A8C2-8BF6-1C47-AD6FC06A33F6}"/>
              </a:ext>
            </a:extLst>
          </p:cNvPr>
          <p:cNvSpPr txBox="1"/>
          <p:nvPr/>
        </p:nvSpPr>
        <p:spPr>
          <a:xfrm>
            <a:off x="2683783" y="2220505"/>
            <a:ext cx="1135775" cy="245355"/>
          </a:xfrm>
          <a:prstGeom prst="rect">
            <a:avLst/>
          </a:prstGeom>
          <a:noFill/>
        </p:spPr>
        <p:txBody>
          <a:bodyPr wrap="square">
            <a:spAutoFit/>
          </a:bodyPr>
          <a:lstStyle/>
          <a:p>
            <a:r>
              <a:rPr lang="en-US" sz="1200" dirty="0">
                <a:solidFill>
                  <a:schemeClr val="bg1"/>
                </a:solidFill>
                <a:latin typeface="Chalkboard" panose="03050602040202020205" pitchFamily="66" charset="77"/>
              </a:rPr>
              <a:t>Irradiation pars</a:t>
            </a:r>
            <a:endParaRPr lang="en-IT" sz="1200" dirty="0">
              <a:solidFill>
                <a:schemeClr val="bg1"/>
              </a:solidFill>
              <a:latin typeface="Chalkboard" panose="03050602040202020205" pitchFamily="66" charset="77"/>
            </a:endParaRPr>
          </a:p>
        </p:txBody>
      </p:sp>
      <p:pic>
        <p:nvPicPr>
          <p:cNvPr id="17" name="Picture 16" descr="A blue and white machine&#10;&#10;Description automatically generated">
            <a:extLst>
              <a:ext uri="{FF2B5EF4-FFF2-40B4-BE49-F238E27FC236}">
                <a16:creationId xmlns:a16="http://schemas.microsoft.com/office/drawing/2014/main" id="{1C9A02A8-140F-BA1F-7004-E3E228831A9C}"/>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01398" y="1441716"/>
            <a:ext cx="1873263" cy="2121811"/>
          </a:xfrm>
          <a:prstGeom prst="rect">
            <a:avLst/>
          </a:prstGeom>
          <a:effectLst>
            <a:outerShdw blurRad="50800" dist="38100" dir="5400000" algn="t" rotWithShape="0">
              <a:schemeClr val="bg1">
                <a:alpha val="40000"/>
              </a:schemeClr>
            </a:outerShdw>
          </a:effec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F24F65F-A00D-14CA-B9AA-EB5D31ED5ACC}"/>
                  </a:ext>
                </a:extLst>
              </p:cNvPr>
              <p:cNvSpPr txBox="1"/>
              <p:nvPr/>
            </p:nvSpPr>
            <p:spPr>
              <a:xfrm rot="16200000">
                <a:off x="3622615" y="2602034"/>
                <a:ext cx="586370" cy="299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r>
                            <a:rPr lang="en-US" sz="1600" b="1" i="1">
                              <a:solidFill>
                                <a:schemeClr val="bg1"/>
                              </a:solidFill>
                              <a:latin typeface="Cambria Math" panose="02040503050406030204" pitchFamily="18" charset="0"/>
                            </a:rPr>
                            <m:t>𝑷</m:t>
                          </m:r>
                        </m:e>
                        <m:sub>
                          <m:r>
                            <a:rPr lang="en-US" sz="1600" b="1" i="1">
                              <a:solidFill>
                                <a:schemeClr val="bg1"/>
                              </a:solidFill>
                              <a:latin typeface="Cambria Math" panose="02040503050406030204" pitchFamily="18" charset="0"/>
                            </a:rPr>
                            <m:t>𝒓𝒂𝒅</m:t>
                          </m:r>
                        </m:sub>
                      </m:sSub>
                    </m:oMath>
                  </m:oMathPara>
                </a14:m>
                <a:endParaRPr lang="en-IT" sz="1600" b="1" dirty="0">
                  <a:solidFill>
                    <a:schemeClr val="bg1"/>
                  </a:solidFill>
                  <a:latin typeface="Chalkboard" panose="03050602040202020205" pitchFamily="66" charset="77"/>
                </a:endParaRPr>
              </a:p>
            </p:txBody>
          </p:sp>
        </mc:Choice>
        <mc:Fallback xmlns="">
          <p:sp>
            <p:nvSpPr>
              <p:cNvPr id="18" name="TextBox 17">
                <a:extLst>
                  <a:ext uri="{FF2B5EF4-FFF2-40B4-BE49-F238E27FC236}">
                    <a16:creationId xmlns:a16="http://schemas.microsoft.com/office/drawing/2014/main" id="{3F24F65F-A00D-14CA-B9AA-EB5D31ED5ACC}"/>
                  </a:ext>
                </a:extLst>
              </p:cNvPr>
              <p:cNvSpPr txBox="1">
                <a:spLocks noRot="1" noChangeAspect="1" noMove="1" noResize="1" noEditPoints="1" noAdjustHandles="1" noChangeArrowheads="1" noChangeShapeType="1" noTextEdit="1"/>
              </p:cNvSpPr>
              <p:nvPr/>
            </p:nvSpPr>
            <p:spPr>
              <a:xfrm rot="16200000">
                <a:off x="3622615" y="2602034"/>
                <a:ext cx="586370" cy="299878"/>
              </a:xfrm>
              <a:prstGeom prst="rect">
                <a:avLst/>
              </a:prstGeom>
              <a:blipFill>
                <a:blip r:embed="rId9"/>
                <a:stretch>
                  <a:fillRect r="-8000"/>
                </a:stretch>
              </a:blipFill>
            </p:spPr>
            <p:txBody>
              <a:bodyPr/>
              <a:lstStyle/>
              <a:p>
                <a:r>
                  <a:rPr lang="en-IT">
                    <a:noFill/>
                  </a:rPr>
                  <a:t> </a:t>
                </a:r>
              </a:p>
            </p:txBody>
          </p:sp>
        </mc:Fallback>
      </mc:AlternateContent>
      <p:sp>
        <p:nvSpPr>
          <p:cNvPr id="19" name="Bent Arrow 18">
            <a:extLst>
              <a:ext uri="{FF2B5EF4-FFF2-40B4-BE49-F238E27FC236}">
                <a16:creationId xmlns:a16="http://schemas.microsoft.com/office/drawing/2014/main" id="{AE4C9F7D-0A80-F3CF-916F-A8A5D3C05080}"/>
              </a:ext>
            </a:extLst>
          </p:cNvPr>
          <p:cNvSpPr/>
          <p:nvPr/>
        </p:nvSpPr>
        <p:spPr>
          <a:xfrm rot="5400000" flipH="1">
            <a:off x="3445216" y="4367434"/>
            <a:ext cx="1107204" cy="1512347"/>
          </a:xfrm>
          <a:prstGeom prst="bentArrow">
            <a:avLst>
              <a:gd name="adj1" fmla="val 29424"/>
              <a:gd name="adj2" fmla="val 25730"/>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grpSp>
        <p:nvGrpSpPr>
          <p:cNvPr id="20" name="Group 19">
            <a:extLst>
              <a:ext uri="{FF2B5EF4-FFF2-40B4-BE49-F238E27FC236}">
                <a16:creationId xmlns:a16="http://schemas.microsoft.com/office/drawing/2014/main" id="{A34E3924-8590-4D78-8CAE-5BBA65A0D1E6}"/>
              </a:ext>
            </a:extLst>
          </p:cNvPr>
          <p:cNvGrpSpPr/>
          <p:nvPr/>
        </p:nvGrpSpPr>
        <p:grpSpPr>
          <a:xfrm>
            <a:off x="704645" y="4544177"/>
            <a:ext cx="2543860" cy="1678421"/>
            <a:chOff x="408988" y="4144870"/>
            <a:chExt cx="2871952" cy="1894894"/>
          </a:xfrm>
        </p:grpSpPr>
        <p:grpSp>
          <p:nvGrpSpPr>
            <p:cNvPr id="21" name="Group 20">
              <a:extLst>
                <a:ext uri="{FF2B5EF4-FFF2-40B4-BE49-F238E27FC236}">
                  <a16:creationId xmlns:a16="http://schemas.microsoft.com/office/drawing/2014/main" id="{F34A4D9F-E099-0832-B7D4-0A13C85E5294}"/>
                </a:ext>
              </a:extLst>
            </p:cNvPr>
            <p:cNvGrpSpPr/>
            <p:nvPr/>
          </p:nvGrpSpPr>
          <p:grpSpPr>
            <a:xfrm>
              <a:off x="408988" y="4144870"/>
              <a:ext cx="2871952" cy="1894894"/>
              <a:chOff x="205154" y="3921080"/>
              <a:chExt cx="2871952" cy="1642545"/>
            </a:xfrm>
          </p:grpSpPr>
          <p:sp>
            <p:nvSpPr>
              <p:cNvPr id="25" name="Rounded Rectangle 24">
                <a:extLst>
                  <a:ext uri="{FF2B5EF4-FFF2-40B4-BE49-F238E27FC236}">
                    <a16:creationId xmlns:a16="http://schemas.microsoft.com/office/drawing/2014/main" id="{D97C8265-D446-066B-E03A-A48F37820F61}"/>
                  </a:ext>
                </a:extLst>
              </p:cNvPr>
              <p:cNvSpPr/>
              <p:nvPr/>
            </p:nvSpPr>
            <p:spPr>
              <a:xfrm>
                <a:off x="205154" y="3921080"/>
                <a:ext cx="2871952" cy="1642545"/>
              </a:xfrm>
              <a:prstGeom prst="roundRect">
                <a:avLst/>
              </a:prstGeom>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1600" dirty="0"/>
              </a:p>
            </p:txBody>
          </p:sp>
          <p:pic>
            <p:nvPicPr>
              <p:cNvPr id="26" name="Picture 25" descr="A red and white liquid with white dots&#10;&#10;Description automatically generated">
                <a:extLst>
                  <a:ext uri="{FF2B5EF4-FFF2-40B4-BE49-F238E27FC236}">
                    <a16:creationId xmlns:a16="http://schemas.microsoft.com/office/drawing/2014/main" id="{AB867ED9-3194-DB22-4975-8DD13349D72E}"/>
                  </a:ext>
                </a:extLst>
              </p:cNvPr>
              <p:cNvPicPr>
                <a:picLocks noChangeAspect="1"/>
              </p:cNvPicPr>
              <p:nvPr/>
            </p:nvPicPr>
            <p:blipFill>
              <a:blip r:embed="rId10"/>
              <a:stretch>
                <a:fillRect/>
              </a:stretch>
            </p:blipFill>
            <p:spPr>
              <a:xfrm>
                <a:off x="487263" y="4027547"/>
                <a:ext cx="911975" cy="627439"/>
              </a:xfrm>
              <a:prstGeom prst="rect">
                <a:avLst/>
              </a:prstGeom>
              <a:effectLst>
                <a:outerShdw blurRad="50800" dist="38100" dir="2700000" algn="tl" rotWithShape="0">
                  <a:prstClr val="black">
                    <a:alpha val="40000"/>
                  </a:prstClr>
                </a:outerShdw>
              </a:effectLst>
            </p:spPr>
          </p:pic>
          <p:pic>
            <p:nvPicPr>
              <p:cNvPr id="27" name="Picture 26" descr="A white mouse with red eyes&#10;&#10;Description automatically generated">
                <a:extLst>
                  <a:ext uri="{FF2B5EF4-FFF2-40B4-BE49-F238E27FC236}">
                    <a16:creationId xmlns:a16="http://schemas.microsoft.com/office/drawing/2014/main" id="{043AEC24-3AA3-F456-64F9-AE6BD3AC57A2}"/>
                  </a:ext>
                </a:extLst>
              </p:cNvPr>
              <p:cNvPicPr>
                <a:picLocks noChangeAspect="1"/>
              </p:cNvPicPr>
              <p:nvPr/>
            </p:nvPicPr>
            <p:blipFill rotWithShape="1">
              <a:blip r:embed="rId11"/>
              <a:srcRect l="4693" t="8170" r="45948" b="47781"/>
              <a:stretch/>
            </p:blipFill>
            <p:spPr>
              <a:xfrm>
                <a:off x="1417663" y="3972759"/>
                <a:ext cx="1545980" cy="964637"/>
              </a:xfrm>
              <a:prstGeom prst="rect">
                <a:avLst/>
              </a:prstGeom>
              <a:effectLst>
                <a:glow>
                  <a:schemeClr val="accent1">
                    <a:alpha val="40000"/>
                  </a:schemeClr>
                </a:glow>
                <a:outerShdw blurRad="50800" dist="38100" dir="2700000" algn="tl" rotWithShape="0">
                  <a:prstClr val="black">
                    <a:alpha val="40000"/>
                  </a:prstClr>
                </a:outerShdw>
              </a:effectLst>
            </p:spPr>
          </p:pic>
        </p:grpSp>
        <p:pic>
          <p:nvPicPr>
            <p:cNvPr id="22" name="Picture 21" descr="A group of test tubes in a rack&#10;&#10;Description automatically generated">
              <a:extLst>
                <a:ext uri="{FF2B5EF4-FFF2-40B4-BE49-F238E27FC236}">
                  <a16:creationId xmlns:a16="http://schemas.microsoft.com/office/drawing/2014/main" id="{1931AF0D-2165-DC8A-00A4-CE1C8E5A4067}"/>
                </a:ext>
              </a:extLst>
            </p:cNvPr>
            <p:cNvPicPr>
              <a:picLocks noChangeAspect="1"/>
            </p:cNvPicPr>
            <p:nvPr/>
          </p:nvPicPr>
          <p:blipFill>
            <a:blip r:embed="rId12"/>
            <a:stretch>
              <a:fillRect/>
            </a:stretch>
          </p:blipFill>
          <p:spPr>
            <a:xfrm>
              <a:off x="690963" y="4918697"/>
              <a:ext cx="912255" cy="912255"/>
            </a:xfrm>
            <a:prstGeom prst="rect">
              <a:avLst/>
            </a:prstGeom>
            <a:effectLst>
              <a:outerShdw blurRad="50800" dist="38100" dir="2700000" algn="tl" rotWithShape="0">
                <a:prstClr val="black">
                  <a:alpha val="40000"/>
                </a:prstClr>
              </a:outerShdw>
            </a:effectLst>
          </p:spPr>
        </p:pic>
        <p:pic>
          <p:nvPicPr>
            <p:cNvPr id="23" name="Picture 22" descr="A pink plate with blue circles&#10;&#10;Description automatically generated">
              <a:extLst>
                <a:ext uri="{FF2B5EF4-FFF2-40B4-BE49-F238E27FC236}">
                  <a16:creationId xmlns:a16="http://schemas.microsoft.com/office/drawing/2014/main" id="{50B01F30-AC6B-93E8-7264-470971FAD61C}"/>
                </a:ext>
              </a:extLst>
            </p:cNvPr>
            <p:cNvPicPr>
              <a:picLocks noChangeAspect="1"/>
            </p:cNvPicPr>
            <p:nvPr/>
          </p:nvPicPr>
          <p:blipFill>
            <a:blip r:embed="rId13"/>
            <a:stretch>
              <a:fillRect/>
            </a:stretch>
          </p:blipFill>
          <p:spPr>
            <a:xfrm>
              <a:off x="2330263" y="5293452"/>
              <a:ext cx="645896" cy="446428"/>
            </a:xfrm>
            <a:prstGeom prst="rect">
              <a:avLst/>
            </a:prstGeom>
            <a:effectLst>
              <a:outerShdw blurRad="50800" dist="38100" dir="2700000" algn="tl" rotWithShape="0">
                <a:prstClr val="black">
                  <a:alpha val="40000"/>
                </a:prstClr>
              </a:outerShdw>
            </a:effectLst>
          </p:spPr>
        </p:pic>
        <p:pic>
          <p:nvPicPr>
            <p:cNvPr id="24" name="Picture 23" descr="A bowl of pink liquid with blue circles in it&#10;&#10;Description automatically generated">
              <a:extLst>
                <a:ext uri="{FF2B5EF4-FFF2-40B4-BE49-F238E27FC236}">
                  <a16:creationId xmlns:a16="http://schemas.microsoft.com/office/drawing/2014/main" id="{624F0F9D-FC79-E487-DF6E-A13DCB51798B}"/>
                </a:ext>
              </a:extLst>
            </p:cNvPr>
            <p:cNvPicPr>
              <a:picLocks noChangeAspect="1"/>
            </p:cNvPicPr>
            <p:nvPr/>
          </p:nvPicPr>
          <p:blipFill>
            <a:blip r:embed="rId14"/>
            <a:stretch>
              <a:fillRect/>
            </a:stretch>
          </p:blipFill>
          <p:spPr>
            <a:xfrm>
              <a:off x="1662873" y="5257709"/>
              <a:ext cx="642894" cy="482171"/>
            </a:xfrm>
            <a:prstGeom prst="rect">
              <a:avLst/>
            </a:prstGeom>
            <a:effectLst>
              <a:outerShdw blurRad="50800" dist="38100" dir="2700000" algn="tl" rotWithShape="0">
                <a:prstClr val="black">
                  <a:alpha val="40000"/>
                </a:prstClr>
              </a:outerShdw>
            </a:effectLst>
          </p:spPr>
        </p:pic>
      </p:grpSp>
      <p:sp>
        <p:nvSpPr>
          <p:cNvPr id="28" name="TextBox 27">
            <a:extLst>
              <a:ext uri="{FF2B5EF4-FFF2-40B4-BE49-F238E27FC236}">
                <a16:creationId xmlns:a16="http://schemas.microsoft.com/office/drawing/2014/main" id="{28704B61-7FB9-0BEC-6321-0DADD93F2929}"/>
              </a:ext>
            </a:extLst>
          </p:cNvPr>
          <p:cNvSpPr txBox="1"/>
          <p:nvPr/>
        </p:nvSpPr>
        <p:spPr>
          <a:xfrm>
            <a:off x="3128899" y="5375037"/>
            <a:ext cx="1578128"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tissue data/effect</a:t>
            </a:r>
            <a:endParaRPr lang="en-IT" sz="1200" dirty="0">
              <a:solidFill>
                <a:schemeClr val="bg1"/>
              </a:solidFill>
              <a:latin typeface="Chalkboard" panose="03050602040202020205" pitchFamily="66" charset="77"/>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2A590E0-47A7-6A6C-956D-43580C81B5BE}"/>
                  </a:ext>
                </a:extLst>
              </p:cNvPr>
              <p:cNvSpPr txBox="1"/>
              <p:nvPr/>
            </p:nvSpPr>
            <p:spPr>
              <a:xfrm rot="16200000">
                <a:off x="4173992" y="5015751"/>
                <a:ext cx="58637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chemeClr val="bg1"/>
                              </a:solidFill>
                              <a:latin typeface="Cambria Math" panose="02040503050406030204" pitchFamily="18" charset="0"/>
                            </a:rPr>
                          </m:ctrlPr>
                        </m:sSubPr>
                        <m:e>
                          <m:r>
                            <a:rPr lang="en-US" sz="1200" b="1" i="1">
                              <a:solidFill>
                                <a:schemeClr val="bg1"/>
                              </a:solidFill>
                              <a:latin typeface="Cambria Math" panose="02040503050406030204" pitchFamily="18" charset="0"/>
                            </a:rPr>
                            <m:t>𝑷</m:t>
                          </m:r>
                        </m:e>
                        <m:sub>
                          <m:r>
                            <a:rPr lang="en-US" sz="1200" b="1" i="1" smtClean="0">
                              <a:solidFill>
                                <a:schemeClr val="bg1"/>
                              </a:solidFill>
                              <a:latin typeface="Cambria Math" panose="02040503050406030204" pitchFamily="18" charset="0"/>
                            </a:rPr>
                            <m:t>𝒕𝒊𝒔𝒔</m:t>
                          </m:r>
                        </m:sub>
                      </m:sSub>
                      <m:r>
                        <a:rPr lang="en-US" sz="1200" b="1" i="1" smtClean="0">
                          <a:solidFill>
                            <a:schemeClr val="bg1"/>
                          </a:solidFill>
                          <a:latin typeface="Cambria Math" panose="02040503050406030204" pitchFamily="18" charset="0"/>
                        </a:rPr>
                        <m:t> ,</m:t>
                      </m:r>
                      <m:r>
                        <a:rPr lang="en-US" sz="1200" b="1" i="1" smtClean="0">
                          <a:solidFill>
                            <a:schemeClr val="bg1"/>
                          </a:solidFill>
                          <a:latin typeface="Cambria Math" panose="02040503050406030204" pitchFamily="18" charset="0"/>
                        </a:rPr>
                        <m:t>𝑬</m:t>
                      </m:r>
                    </m:oMath>
                  </m:oMathPara>
                </a14:m>
                <a:endParaRPr lang="en-IT" sz="1200" b="1" dirty="0">
                  <a:solidFill>
                    <a:schemeClr val="bg1"/>
                  </a:solidFill>
                  <a:latin typeface="Chalkboard" panose="03050602040202020205" pitchFamily="66" charset="77"/>
                </a:endParaRPr>
              </a:p>
            </p:txBody>
          </p:sp>
        </mc:Choice>
        <mc:Fallback xmlns="">
          <p:sp>
            <p:nvSpPr>
              <p:cNvPr id="29" name="TextBox 28">
                <a:extLst>
                  <a:ext uri="{FF2B5EF4-FFF2-40B4-BE49-F238E27FC236}">
                    <a16:creationId xmlns:a16="http://schemas.microsoft.com/office/drawing/2014/main" id="{E2A590E0-47A7-6A6C-956D-43580C81B5BE}"/>
                  </a:ext>
                </a:extLst>
              </p:cNvPr>
              <p:cNvSpPr txBox="1">
                <a:spLocks noRot="1" noChangeAspect="1" noMove="1" noResize="1" noEditPoints="1" noAdjustHandles="1" noChangeArrowheads="1" noChangeShapeType="1" noTextEdit="1"/>
              </p:cNvSpPr>
              <p:nvPr/>
            </p:nvSpPr>
            <p:spPr>
              <a:xfrm rot="16200000">
                <a:off x="4173992" y="5015751"/>
                <a:ext cx="586370" cy="276999"/>
              </a:xfrm>
              <a:prstGeom prst="rect">
                <a:avLst/>
              </a:prstGeom>
              <a:blipFill>
                <a:blip r:embed="rId15"/>
                <a:stretch>
                  <a:fillRect t="-8333" r="-8696"/>
                </a:stretch>
              </a:blipFill>
            </p:spPr>
            <p:txBody>
              <a:bodyPr/>
              <a:lstStyle/>
              <a:p>
                <a:r>
                  <a:rPr lang="en-IT">
                    <a:noFill/>
                  </a:rPr>
                  <a:t> </a:t>
                </a:r>
              </a:p>
            </p:txBody>
          </p:sp>
        </mc:Fallback>
      </mc:AlternateContent>
      <p:grpSp>
        <p:nvGrpSpPr>
          <p:cNvPr id="30" name="Group 29">
            <a:extLst>
              <a:ext uri="{FF2B5EF4-FFF2-40B4-BE49-F238E27FC236}">
                <a16:creationId xmlns:a16="http://schemas.microsoft.com/office/drawing/2014/main" id="{DBCB9C39-AAB8-6D44-0B99-A811D76C1E13}"/>
              </a:ext>
            </a:extLst>
          </p:cNvPr>
          <p:cNvGrpSpPr/>
          <p:nvPr/>
        </p:nvGrpSpPr>
        <p:grpSpPr>
          <a:xfrm>
            <a:off x="4251848" y="2246396"/>
            <a:ext cx="545490" cy="913070"/>
            <a:chOff x="4225145" y="1788659"/>
            <a:chExt cx="615844" cy="1030833"/>
          </a:xfrm>
        </p:grpSpPr>
        <p:sp>
          <p:nvSpPr>
            <p:cNvPr id="31" name="Down Arrow 30">
              <a:extLst>
                <a:ext uri="{FF2B5EF4-FFF2-40B4-BE49-F238E27FC236}">
                  <a16:creationId xmlns:a16="http://schemas.microsoft.com/office/drawing/2014/main" id="{51F01C13-2AB8-71FB-5D40-5E042972849D}"/>
                </a:ext>
              </a:extLst>
            </p:cNvPr>
            <p:cNvSpPr/>
            <p:nvPr/>
          </p:nvSpPr>
          <p:spPr>
            <a:xfrm>
              <a:off x="4225145" y="1788659"/>
              <a:ext cx="615844" cy="1030833"/>
            </a:xfrm>
            <a:prstGeom prst="downArrow">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32" name="TextBox 31">
              <a:extLst>
                <a:ext uri="{FF2B5EF4-FFF2-40B4-BE49-F238E27FC236}">
                  <a16:creationId xmlns:a16="http://schemas.microsoft.com/office/drawing/2014/main" id="{4CC5E90D-0723-F8CC-344E-B7CDD0F043B7}"/>
                </a:ext>
              </a:extLst>
            </p:cNvPr>
            <p:cNvSpPr txBox="1"/>
            <p:nvPr/>
          </p:nvSpPr>
          <p:spPr>
            <a:xfrm rot="16200000">
              <a:off x="4221158" y="2082260"/>
              <a:ext cx="58649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grpSp>
      <p:grpSp>
        <p:nvGrpSpPr>
          <p:cNvPr id="33" name="Group 32">
            <a:extLst>
              <a:ext uri="{FF2B5EF4-FFF2-40B4-BE49-F238E27FC236}">
                <a16:creationId xmlns:a16="http://schemas.microsoft.com/office/drawing/2014/main" id="{B660B8B6-397D-064D-F233-DAE753675170}"/>
              </a:ext>
            </a:extLst>
          </p:cNvPr>
          <p:cNvGrpSpPr/>
          <p:nvPr/>
        </p:nvGrpSpPr>
        <p:grpSpPr>
          <a:xfrm>
            <a:off x="3923867" y="864777"/>
            <a:ext cx="2472691" cy="1394642"/>
            <a:chOff x="4428958" y="544322"/>
            <a:chExt cx="2791605" cy="1574515"/>
          </a:xfrm>
        </p:grpSpPr>
        <p:sp>
          <p:nvSpPr>
            <p:cNvPr id="34" name="Rounded Rectangle 33">
              <a:extLst>
                <a:ext uri="{FF2B5EF4-FFF2-40B4-BE49-F238E27FC236}">
                  <a16:creationId xmlns:a16="http://schemas.microsoft.com/office/drawing/2014/main" id="{81046C8F-16C9-A56A-6AF5-0B4B2D0F8FB7}"/>
                </a:ext>
              </a:extLst>
            </p:cNvPr>
            <p:cNvSpPr/>
            <p:nvPr/>
          </p:nvSpPr>
          <p:spPr>
            <a:xfrm>
              <a:off x="4428958" y="551741"/>
              <a:ext cx="2791605" cy="1567096"/>
            </a:xfrm>
            <a:prstGeom prst="roundRect">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35" name="TextBox 34">
              <a:extLst>
                <a:ext uri="{FF2B5EF4-FFF2-40B4-BE49-F238E27FC236}">
                  <a16:creationId xmlns:a16="http://schemas.microsoft.com/office/drawing/2014/main" id="{2FF92BDC-D113-C8E1-6981-994A779A8D44}"/>
                </a:ext>
              </a:extLst>
            </p:cNvPr>
            <p:cNvSpPr txBox="1"/>
            <p:nvPr/>
          </p:nvSpPr>
          <p:spPr>
            <a:xfrm>
              <a:off x="4550416" y="1630081"/>
              <a:ext cx="2579150"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multi-scale simulations </a:t>
              </a:r>
              <a:endParaRPr lang="en-IT" sz="1600" dirty="0">
                <a:solidFill>
                  <a:schemeClr val="bg1"/>
                </a:solidFill>
                <a:latin typeface="Chalkboard" panose="03050602040202020205" pitchFamily="66" charset="77"/>
              </a:endParaRPr>
            </a:p>
          </p:txBody>
        </p:sp>
        <p:pic>
          <p:nvPicPr>
            <p:cNvPr id="36" name="Picture 35" descr="A close-up of a dna molecule&#10;&#10;Description automatically generated">
              <a:extLst>
                <a:ext uri="{FF2B5EF4-FFF2-40B4-BE49-F238E27FC236}">
                  <a16:creationId xmlns:a16="http://schemas.microsoft.com/office/drawing/2014/main" id="{9F84FA0E-2C83-3CB9-47D6-8521E486BFDC}"/>
                </a:ext>
              </a:extLst>
            </p:cNvPr>
            <p:cNvPicPr>
              <a:picLocks noChangeAspect="1"/>
            </p:cNvPicPr>
            <p:nvPr/>
          </p:nvPicPr>
          <p:blipFill rotWithShape="1">
            <a:blip r:embed="rId16"/>
            <a:srcRect r="7194"/>
            <a:stretch/>
          </p:blipFill>
          <p:spPr>
            <a:xfrm>
              <a:off x="4502663" y="544322"/>
              <a:ext cx="2615024" cy="1178912"/>
            </a:xfrm>
            <a:prstGeom prst="roundRect">
              <a:avLst>
                <a:gd name="adj" fmla="val 24206"/>
              </a:avLst>
            </a:prstGeom>
            <a:effectLst>
              <a:softEdge rad="158893"/>
            </a:effectLst>
          </p:spPr>
        </p:pic>
      </p:grpSp>
      <p:grpSp>
        <p:nvGrpSpPr>
          <p:cNvPr id="37" name="Group 36">
            <a:extLst>
              <a:ext uri="{FF2B5EF4-FFF2-40B4-BE49-F238E27FC236}">
                <a16:creationId xmlns:a16="http://schemas.microsoft.com/office/drawing/2014/main" id="{AFCA4E94-F028-8B19-F2D1-408042193BC5}"/>
              </a:ext>
            </a:extLst>
          </p:cNvPr>
          <p:cNvGrpSpPr/>
          <p:nvPr/>
        </p:nvGrpSpPr>
        <p:grpSpPr>
          <a:xfrm>
            <a:off x="5576140" y="2194594"/>
            <a:ext cx="545490" cy="559175"/>
            <a:chOff x="7389696" y="1902513"/>
            <a:chExt cx="615844" cy="894031"/>
          </a:xfrm>
        </p:grpSpPr>
        <p:sp>
          <p:nvSpPr>
            <p:cNvPr id="38" name="Down Arrow 37">
              <a:extLst>
                <a:ext uri="{FF2B5EF4-FFF2-40B4-BE49-F238E27FC236}">
                  <a16:creationId xmlns:a16="http://schemas.microsoft.com/office/drawing/2014/main" id="{F4D9FC18-F86D-C510-BA75-036F23D44B14}"/>
                </a:ext>
              </a:extLst>
            </p:cNvPr>
            <p:cNvSpPr/>
            <p:nvPr/>
          </p:nvSpPr>
          <p:spPr>
            <a:xfrm flipV="1">
              <a:off x="7389696" y="1902513"/>
              <a:ext cx="615844" cy="894031"/>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39" name="TextBox 38">
              <a:extLst>
                <a:ext uri="{FF2B5EF4-FFF2-40B4-BE49-F238E27FC236}">
                  <a16:creationId xmlns:a16="http://schemas.microsoft.com/office/drawing/2014/main" id="{040A3302-79B0-6A07-74BC-A969E3FDAD60}"/>
                </a:ext>
              </a:extLst>
            </p:cNvPr>
            <p:cNvSpPr txBox="1"/>
            <p:nvPr/>
          </p:nvSpPr>
          <p:spPr>
            <a:xfrm rot="16200000">
              <a:off x="7281739" y="2205504"/>
              <a:ext cx="80012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paras</a:t>
              </a:r>
              <a:endParaRPr lang="en-IT" sz="1200" dirty="0">
                <a:solidFill>
                  <a:schemeClr val="bg1"/>
                </a:solidFill>
                <a:latin typeface="Chalkboard" panose="03050602040202020205" pitchFamily="66" charset="77"/>
              </a:endParaRPr>
            </a:p>
          </p:txBody>
        </p:sp>
      </p:grpSp>
      <p:grpSp>
        <p:nvGrpSpPr>
          <p:cNvPr id="40" name="Group 39">
            <a:extLst>
              <a:ext uri="{FF2B5EF4-FFF2-40B4-BE49-F238E27FC236}">
                <a16:creationId xmlns:a16="http://schemas.microsoft.com/office/drawing/2014/main" id="{7BF28D9D-BABD-9BE4-AD99-7BEB590B16AB}"/>
              </a:ext>
            </a:extLst>
          </p:cNvPr>
          <p:cNvGrpSpPr/>
          <p:nvPr/>
        </p:nvGrpSpPr>
        <p:grpSpPr>
          <a:xfrm>
            <a:off x="6323110" y="3806514"/>
            <a:ext cx="545490" cy="677721"/>
            <a:chOff x="6811906" y="1824687"/>
            <a:chExt cx="615844" cy="1083568"/>
          </a:xfrm>
        </p:grpSpPr>
        <p:sp>
          <p:nvSpPr>
            <p:cNvPr id="41" name="Down Arrow 40">
              <a:extLst>
                <a:ext uri="{FF2B5EF4-FFF2-40B4-BE49-F238E27FC236}">
                  <a16:creationId xmlns:a16="http://schemas.microsoft.com/office/drawing/2014/main" id="{F906763D-075D-2774-DBAC-F60B0C25A167}"/>
                </a:ext>
              </a:extLst>
            </p:cNvPr>
            <p:cNvSpPr/>
            <p:nvPr/>
          </p:nvSpPr>
          <p:spPr>
            <a:xfrm>
              <a:off x="6811906" y="1824687"/>
              <a:ext cx="615844" cy="1083568"/>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2" name="TextBox 41">
              <a:extLst>
                <a:ext uri="{FF2B5EF4-FFF2-40B4-BE49-F238E27FC236}">
                  <a16:creationId xmlns:a16="http://schemas.microsoft.com/office/drawing/2014/main" id="{FC269FC4-C2FA-E1A2-3DF7-4FE3A3C82067}"/>
                </a:ext>
              </a:extLst>
            </p:cNvPr>
            <p:cNvSpPr txBox="1"/>
            <p:nvPr/>
          </p:nvSpPr>
          <p:spPr>
            <a:xfrm rot="16200000">
              <a:off x="6719763" y="2145762"/>
              <a:ext cx="80012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paras</a:t>
              </a:r>
              <a:endParaRPr lang="en-IT" sz="1200" dirty="0">
                <a:solidFill>
                  <a:schemeClr val="bg1"/>
                </a:solidFill>
                <a:latin typeface="Chalkboard" panose="03050602040202020205" pitchFamily="66" charset="77"/>
              </a:endParaRPr>
            </a:p>
          </p:txBody>
        </p:sp>
      </p:grpSp>
      <p:sp>
        <p:nvSpPr>
          <p:cNvPr id="43" name="Bent Arrow 42">
            <a:extLst>
              <a:ext uri="{FF2B5EF4-FFF2-40B4-BE49-F238E27FC236}">
                <a16:creationId xmlns:a16="http://schemas.microsoft.com/office/drawing/2014/main" id="{111EDA41-6A87-9493-FCD9-2FB7B6447565}"/>
              </a:ext>
            </a:extLst>
          </p:cNvPr>
          <p:cNvSpPr/>
          <p:nvPr/>
        </p:nvSpPr>
        <p:spPr>
          <a:xfrm rot="5400000">
            <a:off x="5555339" y="3808007"/>
            <a:ext cx="513269" cy="878311"/>
          </a:xfrm>
          <a:prstGeom prst="bentArrow">
            <a:avLst>
              <a:gd name="adj1" fmla="val 40148"/>
              <a:gd name="adj2" fmla="val 31858"/>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44" name="TextBox 43">
            <a:extLst>
              <a:ext uri="{FF2B5EF4-FFF2-40B4-BE49-F238E27FC236}">
                <a16:creationId xmlns:a16="http://schemas.microsoft.com/office/drawing/2014/main" id="{5B81ECC9-69FE-EE19-FAA5-93BF7D325F49}"/>
              </a:ext>
            </a:extLst>
          </p:cNvPr>
          <p:cNvSpPr txBox="1"/>
          <p:nvPr/>
        </p:nvSpPr>
        <p:spPr>
          <a:xfrm>
            <a:off x="5467733" y="3957826"/>
            <a:ext cx="519497" cy="245355"/>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sp>
        <p:nvSpPr>
          <p:cNvPr id="45" name="Down Arrow 44">
            <a:extLst>
              <a:ext uri="{FF2B5EF4-FFF2-40B4-BE49-F238E27FC236}">
                <a16:creationId xmlns:a16="http://schemas.microsoft.com/office/drawing/2014/main" id="{6D12EC98-2D94-89D0-9E16-4C2B38773A72}"/>
              </a:ext>
            </a:extLst>
          </p:cNvPr>
          <p:cNvSpPr/>
          <p:nvPr/>
        </p:nvSpPr>
        <p:spPr>
          <a:xfrm flipV="1">
            <a:off x="7768660" y="3990527"/>
            <a:ext cx="545490" cy="519278"/>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6" name="Up-down Arrow 45">
            <a:extLst>
              <a:ext uri="{FF2B5EF4-FFF2-40B4-BE49-F238E27FC236}">
                <a16:creationId xmlns:a16="http://schemas.microsoft.com/office/drawing/2014/main" id="{E9F6AB84-7902-3053-1B6A-D33B23A5E91A}"/>
              </a:ext>
            </a:extLst>
          </p:cNvPr>
          <p:cNvSpPr/>
          <p:nvPr/>
        </p:nvSpPr>
        <p:spPr>
          <a:xfrm>
            <a:off x="7369428" y="2881152"/>
            <a:ext cx="243001" cy="1618080"/>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7" name="Up-down Arrow 46">
            <a:extLst>
              <a:ext uri="{FF2B5EF4-FFF2-40B4-BE49-F238E27FC236}">
                <a16:creationId xmlns:a16="http://schemas.microsoft.com/office/drawing/2014/main" id="{7EE9C057-B894-B83F-5917-F6BD413D52C9}"/>
              </a:ext>
            </a:extLst>
          </p:cNvPr>
          <p:cNvSpPr/>
          <p:nvPr/>
        </p:nvSpPr>
        <p:spPr>
          <a:xfrm rot="5400000">
            <a:off x="6572322" y="1689776"/>
            <a:ext cx="243001" cy="594527"/>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8" name="Down Arrow 47">
            <a:extLst>
              <a:ext uri="{FF2B5EF4-FFF2-40B4-BE49-F238E27FC236}">
                <a16:creationId xmlns:a16="http://schemas.microsoft.com/office/drawing/2014/main" id="{D9250B11-33FC-5539-6352-82DE329363F1}"/>
              </a:ext>
            </a:extLst>
          </p:cNvPr>
          <p:cNvSpPr/>
          <p:nvPr/>
        </p:nvSpPr>
        <p:spPr>
          <a:xfrm>
            <a:off x="7945534" y="2847037"/>
            <a:ext cx="545490" cy="349966"/>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9" name="Bent Arrow 48">
            <a:extLst>
              <a:ext uri="{FF2B5EF4-FFF2-40B4-BE49-F238E27FC236}">
                <a16:creationId xmlns:a16="http://schemas.microsoft.com/office/drawing/2014/main" id="{26402E2A-8E7A-0E0F-ADD4-0DAADA3CD49B}"/>
              </a:ext>
            </a:extLst>
          </p:cNvPr>
          <p:cNvSpPr/>
          <p:nvPr/>
        </p:nvSpPr>
        <p:spPr>
          <a:xfrm>
            <a:off x="6607314" y="2358004"/>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50" name="Bent Arrow 49">
            <a:extLst>
              <a:ext uri="{FF2B5EF4-FFF2-40B4-BE49-F238E27FC236}">
                <a16:creationId xmlns:a16="http://schemas.microsoft.com/office/drawing/2014/main" id="{696CD35B-A1AE-2F90-A481-121812831D54}"/>
              </a:ext>
            </a:extLst>
          </p:cNvPr>
          <p:cNvSpPr/>
          <p:nvPr/>
        </p:nvSpPr>
        <p:spPr>
          <a:xfrm rot="11005697">
            <a:off x="7013833" y="2838731"/>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grpSp>
        <p:nvGrpSpPr>
          <p:cNvPr id="51" name="Group 50">
            <a:extLst>
              <a:ext uri="{FF2B5EF4-FFF2-40B4-BE49-F238E27FC236}">
                <a16:creationId xmlns:a16="http://schemas.microsoft.com/office/drawing/2014/main" id="{144CD062-884C-3C3D-1708-8ACAEA301BEA}"/>
              </a:ext>
            </a:extLst>
          </p:cNvPr>
          <p:cNvGrpSpPr/>
          <p:nvPr/>
        </p:nvGrpSpPr>
        <p:grpSpPr>
          <a:xfrm>
            <a:off x="7229068" y="3197597"/>
            <a:ext cx="1823440" cy="776484"/>
            <a:chOff x="7562433" y="2742860"/>
            <a:chExt cx="2058617" cy="876630"/>
          </a:xfrm>
        </p:grpSpPr>
        <p:sp>
          <p:nvSpPr>
            <p:cNvPr id="52" name="Rounded Rectangle 51">
              <a:extLst>
                <a:ext uri="{FF2B5EF4-FFF2-40B4-BE49-F238E27FC236}">
                  <a16:creationId xmlns:a16="http://schemas.microsoft.com/office/drawing/2014/main" id="{62ECE058-7B70-A6B4-68A7-2BB0C186A64C}"/>
                </a:ext>
              </a:extLst>
            </p:cNvPr>
            <p:cNvSpPr/>
            <p:nvPr/>
          </p:nvSpPr>
          <p:spPr>
            <a:xfrm>
              <a:off x="7562433" y="2742860"/>
              <a:ext cx="2058617" cy="876630"/>
            </a:xfrm>
            <a:prstGeom prst="roundRect">
              <a:avLst/>
            </a:prstGeom>
            <a:solidFill>
              <a:srgbClr val="0F719C"/>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BF40BAD-4FC1-8773-ACFB-54C6183562ED}"/>
                    </a:ext>
                  </a:extLst>
                </p:cNvPr>
                <p:cNvSpPr txBox="1"/>
                <p:nvPr/>
              </p:nvSpPr>
              <p:spPr>
                <a:xfrm>
                  <a:off x="7600479" y="2938188"/>
                  <a:ext cx="1969095"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solidFill>
                              <a:schemeClr val="bg1"/>
                            </a:solidFill>
                            <a:latin typeface="Cambria Math" panose="02040503050406030204" pitchFamily="18" charset="0"/>
                          </a:rPr>
                          <m:t>𝐹</m:t>
                        </m:r>
                        <m:r>
                          <a:rPr lang="en-US" sz="2400" i="1" smtClean="0">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𝑟𝑎𝑑</m:t>
                            </m:r>
                          </m:sub>
                        </m:sSub>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𝑡𝑖𝑠</m:t>
                            </m:r>
                          </m:sub>
                        </m:sSub>
                        <m:r>
                          <a:rPr lang="en-US" sz="2400" i="1">
                            <a:solidFill>
                              <a:schemeClr val="bg1"/>
                            </a:solidFill>
                            <a:latin typeface="Cambria Math" panose="02040503050406030204" pitchFamily="18" charset="0"/>
                          </a:rPr>
                          <m:t>)</m:t>
                        </m:r>
                      </m:oMath>
                    </m:oMathPara>
                  </a14:m>
                  <a:endParaRPr lang="en-US" sz="2400" dirty="0">
                    <a:solidFill>
                      <a:schemeClr val="bg1"/>
                    </a:solidFill>
                    <a:latin typeface="Chalkboard" panose="03050602040202020205" pitchFamily="66" charset="77"/>
                  </a:endParaRPr>
                </a:p>
              </p:txBody>
            </p:sp>
          </mc:Choice>
          <mc:Fallback xmlns="">
            <p:sp>
              <p:nvSpPr>
                <p:cNvPr id="53" name="TextBox 52">
                  <a:extLst>
                    <a:ext uri="{FF2B5EF4-FFF2-40B4-BE49-F238E27FC236}">
                      <a16:creationId xmlns:a16="http://schemas.microsoft.com/office/drawing/2014/main" id="{0BF40BAD-4FC1-8773-ACFB-54C6183562ED}"/>
                    </a:ext>
                  </a:extLst>
                </p:cNvPr>
                <p:cNvSpPr txBox="1">
                  <a:spLocks noRot="1" noChangeAspect="1" noMove="1" noResize="1" noEditPoints="1" noAdjustHandles="1" noChangeArrowheads="1" noChangeShapeType="1" noTextEdit="1"/>
                </p:cNvSpPr>
                <p:nvPr/>
              </p:nvSpPr>
              <p:spPr>
                <a:xfrm>
                  <a:off x="7600479" y="2938188"/>
                  <a:ext cx="1969095" cy="523220"/>
                </a:xfrm>
                <a:prstGeom prst="rect">
                  <a:avLst/>
                </a:prstGeom>
                <a:blipFill>
                  <a:blip r:embed="rId17"/>
                  <a:stretch>
                    <a:fillRect l="-719" r="-5036" b="-16216"/>
                  </a:stretch>
                </a:blipFill>
              </p:spPr>
              <p:txBody>
                <a:bodyPr/>
                <a:lstStyle/>
                <a:p>
                  <a:r>
                    <a:rPr lang="en-IT">
                      <a:noFill/>
                    </a:rPr>
                    <a:t> </a:t>
                  </a:r>
                </a:p>
              </p:txBody>
            </p:sp>
          </mc:Fallback>
        </mc:AlternateContent>
      </p:grpSp>
      <p:grpSp>
        <p:nvGrpSpPr>
          <p:cNvPr id="54" name="Group 53">
            <a:extLst>
              <a:ext uri="{FF2B5EF4-FFF2-40B4-BE49-F238E27FC236}">
                <a16:creationId xmlns:a16="http://schemas.microsoft.com/office/drawing/2014/main" id="{6E6EBE57-2AD2-91D2-CCB1-78AE72B12DCD}"/>
              </a:ext>
            </a:extLst>
          </p:cNvPr>
          <p:cNvGrpSpPr/>
          <p:nvPr/>
        </p:nvGrpSpPr>
        <p:grpSpPr>
          <a:xfrm>
            <a:off x="9743751" y="3419465"/>
            <a:ext cx="1566549" cy="2734969"/>
            <a:chOff x="10802293" y="3136935"/>
            <a:chExt cx="1198537" cy="2547176"/>
          </a:xfrm>
        </p:grpSpPr>
        <p:sp>
          <p:nvSpPr>
            <p:cNvPr id="55" name="Rounded Rectangle 54">
              <a:extLst>
                <a:ext uri="{FF2B5EF4-FFF2-40B4-BE49-F238E27FC236}">
                  <a16:creationId xmlns:a16="http://schemas.microsoft.com/office/drawing/2014/main" id="{04533F4E-0C65-66E3-A93E-12431548F941}"/>
                </a:ext>
              </a:extLst>
            </p:cNvPr>
            <p:cNvSpPr/>
            <p:nvPr/>
          </p:nvSpPr>
          <p:spPr>
            <a:xfrm>
              <a:off x="10802293" y="3136935"/>
              <a:ext cx="1198537" cy="2547176"/>
            </a:xfrm>
            <a:prstGeom prst="roundRect">
              <a:avLst>
                <a:gd name="adj" fmla="val 16724"/>
              </a:avLst>
            </a:prstGeom>
            <a:solidFill>
              <a:srgbClr val="FFCBFF"/>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Arial Nova" panose="020B0504020202020204" pitchFamily="34" charset="0"/>
              </a:endParaRPr>
            </a:p>
          </p:txBody>
        </p:sp>
        <p:sp>
          <p:nvSpPr>
            <p:cNvPr id="56" name="TextBox 55">
              <a:extLst>
                <a:ext uri="{FF2B5EF4-FFF2-40B4-BE49-F238E27FC236}">
                  <a16:creationId xmlns:a16="http://schemas.microsoft.com/office/drawing/2014/main" id="{03F37D4F-D76E-15EA-84D2-F4602796B318}"/>
                </a:ext>
              </a:extLst>
            </p:cNvPr>
            <p:cNvSpPr txBox="1"/>
            <p:nvPr/>
          </p:nvSpPr>
          <p:spPr>
            <a:xfrm>
              <a:off x="10882077" y="4983503"/>
              <a:ext cx="1084249" cy="544622"/>
            </a:xfrm>
            <a:prstGeom prst="rect">
              <a:avLst/>
            </a:prstGeom>
            <a:noFill/>
            <a:effectLst/>
          </p:spPr>
          <p:txBody>
            <a:bodyPr wrap="square">
              <a:spAutoFit/>
              <a:scene3d>
                <a:camera prst="orthographicFront"/>
                <a:lightRig rig="threePt" dir="t"/>
              </a:scene3d>
              <a:sp3d extrusionH="57150">
                <a:bevelT w="38100" h="38100"/>
              </a:sp3d>
            </a:bodyPr>
            <a:lstStyle/>
            <a:p>
              <a:pPr algn="ctr"/>
              <a:r>
                <a:rPr lang="en-US" sz="1600" b="1" dirty="0">
                  <a:solidFill>
                    <a:schemeClr val="accent2">
                      <a:lumMod val="75000"/>
                    </a:schemeClr>
                  </a:solidFill>
                  <a:latin typeface="Chalkboard" panose="03050602040202020205" pitchFamily="66" charset="77"/>
                </a:rPr>
                <a:t>Treatment planning</a:t>
              </a:r>
              <a:endParaRPr lang="en-IT" sz="1600" b="1" dirty="0">
                <a:solidFill>
                  <a:schemeClr val="accent2">
                    <a:lumMod val="75000"/>
                  </a:schemeClr>
                </a:solidFill>
                <a:latin typeface="Chalkboard" panose="03050602040202020205" pitchFamily="66" charset="77"/>
              </a:endParaRPr>
            </a:p>
          </p:txBody>
        </p:sp>
        <p:pic>
          <p:nvPicPr>
            <p:cNvPr id="57" name="Picture 56" descr="A computer monitor showing a brain scan&#10;&#10;Description automatically generated">
              <a:extLst>
                <a:ext uri="{FF2B5EF4-FFF2-40B4-BE49-F238E27FC236}">
                  <a16:creationId xmlns:a16="http://schemas.microsoft.com/office/drawing/2014/main" id="{53FBC5EA-13B1-7959-670D-597C2485AE0B}"/>
                </a:ext>
              </a:extLst>
            </p:cNvPr>
            <p:cNvPicPr>
              <a:picLocks noChangeAspect="1"/>
            </p:cNvPicPr>
            <p:nvPr/>
          </p:nvPicPr>
          <p:blipFill>
            <a:blip r:embed="rId18"/>
            <a:stretch>
              <a:fillRect/>
            </a:stretch>
          </p:blipFill>
          <p:spPr>
            <a:xfrm>
              <a:off x="10997340" y="3228383"/>
              <a:ext cx="760672" cy="777062"/>
            </a:xfrm>
            <a:prstGeom prst="rect">
              <a:avLst/>
            </a:prstGeom>
            <a:effectLst>
              <a:outerShdw blurRad="50800" dist="38100" dir="2700000" algn="tl" rotWithShape="0">
                <a:prstClr val="black">
                  <a:alpha val="40000"/>
                </a:prstClr>
              </a:outerShdw>
            </a:effectLst>
          </p:spPr>
        </p:pic>
        <p:pic>
          <p:nvPicPr>
            <p:cNvPr id="58" name="Picture 57" descr="A person lying on a machine&#10;&#10;Description automatically generated">
              <a:extLst>
                <a:ext uri="{FF2B5EF4-FFF2-40B4-BE49-F238E27FC236}">
                  <a16:creationId xmlns:a16="http://schemas.microsoft.com/office/drawing/2014/main" id="{54F67EA4-F1C3-5881-CFB4-B825907EFA6C}"/>
                </a:ext>
              </a:extLst>
            </p:cNvPr>
            <p:cNvPicPr>
              <a:picLocks noChangeAspect="1"/>
            </p:cNvPicPr>
            <p:nvPr/>
          </p:nvPicPr>
          <p:blipFill>
            <a:blip r:embed="rId19"/>
            <a:stretch>
              <a:fillRect/>
            </a:stretch>
          </p:blipFill>
          <p:spPr>
            <a:xfrm>
              <a:off x="10940974" y="3964122"/>
              <a:ext cx="943292" cy="943292"/>
            </a:xfrm>
            <a:prstGeom prst="rect">
              <a:avLst/>
            </a:prstGeom>
            <a:effectLst>
              <a:softEdge rad="187908"/>
            </a:effectLst>
          </p:spPr>
        </p:pic>
      </p:grpSp>
      <p:grpSp>
        <p:nvGrpSpPr>
          <p:cNvPr id="59" name="Group 58">
            <a:extLst>
              <a:ext uri="{FF2B5EF4-FFF2-40B4-BE49-F238E27FC236}">
                <a16:creationId xmlns:a16="http://schemas.microsoft.com/office/drawing/2014/main" id="{C3832D34-D3EE-3A21-E429-B843C6685412}"/>
              </a:ext>
            </a:extLst>
          </p:cNvPr>
          <p:cNvGrpSpPr/>
          <p:nvPr/>
        </p:nvGrpSpPr>
        <p:grpSpPr>
          <a:xfrm>
            <a:off x="9676794" y="635402"/>
            <a:ext cx="1755851" cy="2734968"/>
            <a:chOff x="10613670" y="3938548"/>
            <a:chExt cx="1343369" cy="2547176"/>
          </a:xfrm>
        </p:grpSpPr>
        <p:sp>
          <p:nvSpPr>
            <p:cNvPr id="60" name="Rounded Rectangle 59">
              <a:extLst>
                <a:ext uri="{FF2B5EF4-FFF2-40B4-BE49-F238E27FC236}">
                  <a16:creationId xmlns:a16="http://schemas.microsoft.com/office/drawing/2014/main" id="{8A9CC423-F2A6-544A-32B6-9C9EE91FEAEF}"/>
                </a:ext>
              </a:extLst>
            </p:cNvPr>
            <p:cNvSpPr/>
            <p:nvPr/>
          </p:nvSpPr>
          <p:spPr>
            <a:xfrm>
              <a:off x="10680008" y="3938548"/>
              <a:ext cx="1189226" cy="2547176"/>
            </a:xfrm>
            <a:prstGeom prst="roundRect">
              <a:avLst>
                <a:gd name="adj" fmla="val 13583"/>
              </a:avLst>
            </a:prstGeom>
            <a:solidFill>
              <a:srgbClr val="FFCBFF"/>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Arial Nova" panose="020B0504020202020204" pitchFamily="34" charset="0"/>
              </a:endParaRPr>
            </a:p>
          </p:txBody>
        </p:sp>
        <p:sp>
          <p:nvSpPr>
            <p:cNvPr id="61" name="TextBox 60">
              <a:extLst>
                <a:ext uri="{FF2B5EF4-FFF2-40B4-BE49-F238E27FC236}">
                  <a16:creationId xmlns:a16="http://schemas.microsoft.com/office/drawing/2014/main" id="{AF26BA24-4952-CE13-9D4A-8125499DDAA2}"/>
                </a:ext>
              </a:extLst>
            </p:cNvPr>
            <p:cNvSpPr txBox="1"/>
            <p:nvPr/>
          </p:nvSpPr>
          <p:spPr>
            <a:xfrm>
              <a:off x="10613670" y="4000005"/>
              <a:ext cx="1343369" cy="544622"/>
            </a:xfrm>
            <a:prstGeom prst="rect">
              <a:avLst/>
            </a:prstGeom>
            <a:noFill/>
            <a:effectLst/>
          </p:spPr>
          <p:txBody>
            <a:bodyPr wrap="square">
              <a:spAutoFit/>
              <a:scene3d>
                <a:camera prst="orthographicFront"/>
                <a:lightRig rig="threePt" dir="t"/>
              </a:scene3d>
              <a:sp3d extrusionH="57150">
                <a:bevelT w="38100" h="38100"/>
              </a:sp3d>
            </a:bodyPr>
            <a:lstStyle/>
            <a:p>
              <a:pPr algn="ctr"/>
              <a:r>
                <a:rPr lang="en-US" sz="1600" b="1" dirty="0">
                  <a:solidFill>
                    <a:schemeClr val="accent2">
                      <a:lumMod val="75000"/>
                    </a:schemeClr>
                  </a:solidFill>
                  <a:latin typeface="Chalkboard" panose="03050602040202020205" pitchFamily="66" charset="77"/>
                </a:rPr>
                <a:t>radiobiological mechanism</a:t>
              </a:r>
              <a:endParaRPr lang="en-IT" sz="1600" b="1" dirty="0">
                <a:solidFill>
                  <a:schemeClr val="accent2">
                    <a:lumMod val="75000"/>
                  </a:schemeClr>
                </a:solidFill>
                <a:latin typeface="Chalkboard" panose="03050602040202020205" pitchFamily="66" charset="77"/>
              </a:endParaRPr>
            </a:p>
          </p:txBody>
        </p:sp>
      </p:grpSp>
      <p:pic>
        <p:nvPicPr>
          <p:cNvPr id="62" name="Picture 61">
            <a:extLst>
              <a:ext uri="{FF2B5EF4-FFF2-40B4-BE49-F238E27FC236}">
                <a16:creationId xmlns:a16="http://schemas.microsoft.com/office/drawing/2014/main" id="{8FCA9A3E-3F78-253F-B709-11A0321223A2}"/>
              </a:ext>
            </a:extLst>
          </p:cNvPr>
          <p:cNvPicPr>
            <a:picLocks noChangeAspect="1"/>
          </p:cNvPicPr>
          <p:nvPr/>
        </p:nvPicPr>
        <p:blipFill rotWithShape="1">
          <a:blip r:embed="rId4">
            <a:clrChange>
              <a:clrFrom>
                <a:srgbClr val="FFFFFF"/>
              </a:clrFrom>
              <a:clrTo>
                <a:srgbClr val="FFFFFF">
                  <a:alpha val="0"/>
                </a:srgbClr>
              </a:clrTo>
            </a:clrChange>
          </a:blip>
          <a:srcRect l="22659" t="11531" r="22120" b="12925"/>
          <a:stretch/>
        </p:blipFill>
        <p:spPr>
          <a:xfrm>
            <a:off x="10024306" y="1185521"/>
            <a:ext cx="1103305" cy="1033550"/>
          </a:xfrm>
          <a:prstGeom prst="rect">
            <a:avLst/>
          </a:prstGeom>
        </p:spPr>
      </p:pic>
      <p:pic>
        <p:nvPicPr>
          <p:cNvPr id="63" name="Picture 2">
            <a:extLst>
              <a:ext uri="{FF2B5EF4-FFF2-40B4-BE49-F238E27FC236}">
                <a16:creationId xmlns:a16="http://schemas.microsoft.com/office/drawing/2014/main" id="{1ADB3774-BFAA-48B7-560F-3A17386B90DB}"/>
              </a:ext>
            </a:extLst>
          </p:cNvPr>
          <p:cNvPicPr>
            <a:picLocks noChangeAspect="1" noChangeArrowheads="1"/>
          </p:cNvPicPr>
          <p:nvPr/>
        </p:nvPicPr>
        <p:blipFill rotWithShape="1">
          <a:blip r:embed="rId20">
            <a:alphaModFix/>
            <a:extLst>
              <a:ext uri="{28A0092B-C50C-407E-A947-70E740481C1C}">
                <a14:useLocalDpi xmlns:a14="http://schemas.microsoft.com/office/drawing/2010/main" val="0"/>
              </a:ext>
            </a:extLst>
          </a:blip>
          <a:srcRect l="6384" t="36445" r="1487" b="1488"/>
          <a:stretch/>
        </p:blipFill>
        <p:spPr bwMode="auto">
          <a:xfrm>
            <a:off x="10024306" y="1193657"/>
            <a:ext cx="1060828" cy="1072201"/>
          </a:xfrm>
          <a:prstGeom prst="ellipse">
            <a:avLst/>
          </a:prstGeom>
          <a:gradFill>
            <a:gsLst>
              <a:gs pos="0">
                <a:schemeClr val="accent1">
                  <a:lumMod val="5000"/>
                  <a:lumOff val="95000"/>
                </a:schemeClr>
              </a:gs>
              <a:gs pos="88000">
                <a:schemeClr val="accent1">
                  <a:lumMod val="45000"/>
                  <a:lumOff val="55000"/>
                </a:schemeClr>
              </a:gs>
              <a:gs pos="66000">
                <a:schemeClr val="bg1"/>
              </a:gs>
              <a:gs pos="100000">
                <a:schemeClr val="accent5">
                  <a:lumMod val="75000"/>
                </a:schemeClr>
              </a:gs>
            </a:gsLst>
            <a:path path="circle">
              <a:fillToRect l="50000" t="50000" r="50000" b="50000"/>
            </a:path>
          </a:gradFill>
          <a:ln>
            <a:noFill/>
          </a:ln>
          <a:effectLst>
            <a:softEdge rad="252353"/>
          </a:effectLst>
        </p:spPr>
      </p:pic>
      <p:pic>
        <p:nvPicPr>
          <p:cNvPr id="64" name="Picture 63" descr="A collage of images of cells&#10;&#10;Description automatically generated">
            <a:extLst>
              <a:ext uri="{FF2B5EF4-FFF2-40B4-BE49-F238E27FC236}">
                <a16:creationId xmlns:a16="http://schemas.microsoft.com/office/drawing/2014/main" id="{869151B1-879E-4A65-84AB-02BFF00CD6C2}"/>
              </a:ext>
            </a:extLst>
          </p:cNvPr>
          <p:cNvPicPr>
            <a:picLocks noChangeAspect="1"/>
          </p:cNvPicPr>
          <p:nvPr/>
        </p:nvPicPr>
        <p:blipFill rotWithShape="1">
          <a:blip r:embed="rId21"/>
          <a:srcRect l="25632" t="10189" r="25627" b="15355"/>
          <a:stretch/>
        </p:blipFill>
        <p:spPr>
          <a:xfrm rot="5400000">
            <a:off x="10055783" y="2148405"/>
            <a:ext cx="1060828" cy="1202768"/>
          </a:xfrm>
          <a:prstGeom prst="rect">
            <a:avLst/>
          </a:prstGeom>
          <a:effectLst>
            <a:softEdge rad="177800"/>
          </a:effectLst>
        </p:spPr>
      </p:pic>
      <p:sp>
        <p:nvSpPr>
          <p:cNvPr id="65" name="Down Arrow 64">
            <a:extLst>
              <a:ext uri="{FF2B5EF4-FFF2-40B4-BE49-F238E27FC236}">
                <a16:creationId xmlns:a16="http://schemas.microsoft.com/office/drawing/2014/main" id="{0E838234-6DEC-7541-58C1-4703E01E5435}"/>
              </a:ext>
            </a:extLst>
          </p:cNvPr>
          <p:cNvSpPr/>
          <p:nvPr/>
        </p:nvSpPr>
        <p:spPr>
          <a:xfrm rot="16200000">
            <a:off x="7914251" y="-414801"/>
            <a:ext cx="327141" cy="3371359"/>
          </a:xfrm>
          <a:prstGeom prst="downArrow">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66" name="Down Arrow 65">
            <a:extLst>
              <a:ext uri="{FF2B5EF4-FFF2-40B4-BE49-F238E27FC236}">
                <a16:creationId xmlns:a16="http://schemas.microsoft.com/office/drawing/2014/main" id="{816A334B-EEC8-04BA-3DFD-3C6F3F60413C}"/>
              </a:ext>
            </a:extLst>
          </p:cNvPr>
          <p:cNvSpPr/>
          <p:nvPr/>
        </p:nvSpPr>
        <p:spPr>
          <a:xfrm rot="16200000">
            <a:off x="9234562" y="3432439"/>
            <a:ext cx="327141" cy="691243"/>
          </a:xfrm>
          <a:prstGeom prst="downArrow">
            <a:avLst>
              <a:gd name="adj1" fmla="val 37967"/>
              <a:gd name="adj2" fmla="val 45679"/>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grpSp>
        <p:nvGrpSpPr>
          <p:cNvPr id="67" name="Group 66">
            <a:extLst>
              <a:ext uri="{FF2B5EF4-FFF2-40B4-BE49-F238E27FC236}">
                <a16:creationId xmlns:a16="http://schemas.microsoft.com/office/drawing/2014/main" id="{F4F87DB3-93B4-0A23-3872-8B161ABEBF44}"/>
              </a:ext>
            </a:extLst>
          </p:cNvPr>
          <p:cNvGrpSpPr/>
          <p:nvPr/>
        </p:nvGrpSpPr>
        <p:grpSpPr>
          <a:xfrm>
            <a:off x="3596808" y="3160736"/>
            <a:ext cx="1789677" cy="1416291"/>
            <a:chOff x="4982337" y="4444860"/>
            <a:chExt cx="2206670" cy="1913118"/>
          </a:xfrm>
          <a:solidFill>
            <a:schemeClr val="accent6">
              <a:lumMod val="20000"/>
              <a:lumOff val="80000"/>
            </a:schemeClr>
          </a:solidFill>
        </p:grpSpPr>
        <p:sp>
          <p:nvSpPr>
            <p:cNvPr id="68" name="Rounded Rectangle 67">
              <a:extLst>
                <a:ext uri="{FF2B5EF4-FFF2-40B4-BE49-F238E27FC236}">
                  <a16:creationId xmlns:a16="http://schemas.microsoft.com/office/drawing/2014/main" id="{4CF66263-A4EB-18BD-8E1A-9A9C6278BE2E}"/>
                </a:ext>
              </a:extLst>
            </p:cNvPr>
            <p:cNvSpPr/>
            <p:nvPr/>
          </p:nvSpPr>
          <p:spPr>
            <a:xfrm>
              <a:off x="4982337" y="4444860"/>
              <a:ext cx="2206670" cy="1913118"/>
            </a:xfrm>
            <a:prstGeom prst="roundRect">
              <a:avLst/>
            </a:prstGeom>
            <a:solidFill>
              <a:schemeClr val="accent2">
                <a:lumMod val="60000"/>
                <a:lumOff val="40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dirty="0">
                <a:latin typeface="Chalkboard" panose="03050602040202020205" pitchFamily="66" charset="77"/>
              </a:endParaRPr>
            </a:p>
          </p:txBody>
        </p:sp>
        <p:pic>
          <p:nvPicPr>
            <p:cNvPr id="69" name="Picture 68" descr="A calendar and a cylinder&#10;&#10;Description automatically generated with medium confidence">
              <a:extLst>
                <a:ext uri="{FF2B5EF4-FFF2-40B4-BE49-F238E27FC236}">
                  <a16:creationId xmlns:a16="http://schemas.microsoft.com/office/drawing/2014/main" id="{99FB2A68-142A-A292-6FE0-1C6C2B998083}"/>
                </a:ext>
              </a:extLst>
            </p:cNvPr>
            <p:cNvPicPr>
              <a:picLocks noChangeAspect="1"/>
            </p:cNvPicPr>
            <p:nvPr/>
          </p:nvPicPr>
          <p:blipFill>
            <a:blip r:embed="rId22"/>
            <a:stretch>
              <a:fillRect/>
            </a:stretch>
          </p:blipFill>
          <p:spPr>
            <a:xfrm flipH="1">
              <a:off x="5117582" y="4646596"/>
              <a:ext cx="1674143" cy="1526522"/>
            </a:xfrm>
            <a:prstGeom prst="rect">
              <a:avLst/>
            </a:prstGeom>
            <a:noFill/>
            <a:ln>
              <a:noFill/>
            </a:ln>
            <a:effectLst>
              <a:outerShdw blurRad="50800" dist="38100" dir="2700000" sx="104656" sy="104656" algn="tl" rotWithShape="0">
                <a:prstClr val="black">
                  <a:alpha val="40000"/>
                </a:prstClr>
              </a:outerShdw>
            </a:effectLst>
          </p:spPr>
        </p:pic>
      </p:grpSp>
      <p:sp>
        <p:nvSpPr>
          <p:cNvPr id="70" name="Rounded Rectangle 69">
            <a:extLst>
              <a:ext uri="{FF2B5EF4-FFF2-40B4-BE49-F238E27FC236}">
                <a16:creationId xmlns:a16="http://schemas.microsoft.com/office/drawing/2014/main" id="{A1DBA7DB-DA1D-CF8A-8678-3EBF024A7AFA}"/>
              </a:ext>
            </a:extLst>
          </p:cNvPr>
          <p:cNvSpPr/>
          <p:nvPr/>
        </p:nvSpPr>
        <p:spPr>
          <a:xfrm>
            <a:off x="4828471" y="2751972"/>
            <a:ext cx="2207852" cy="1046432"/>
          </a:xfrm>
          <a:prstGeom prst="roundRect">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71" name="Group 70">
            <a:extLst>
              <a:ext uri="{FF2B5EF4-FFF2-40B4-BE49-F238E27FC236}">
                <a16:creationId xmlns:a16="http://schemas.microsoft.com/office/drawing/2014/main" id="{11FA3462-ED66-083A-D356-6BB86C3B0131}"/>
              </a:ext>
            </a:extLst>
          </p:cNvPr>
          <p:cNvGrpSpPr>
            <a:grpSpLocks noChangeAspect="1"/>
          </p:cNvGrpSpPr>
          <p:nvPr/>
        </p:nvGrpSpPr>
        <p:grpSpPr>
          <a:xfrm>
            <a:off x="4895627" y="3086276"/>
            <a:ext cx="1361026" cy="644575"/>
            <a:chOff x="3596214" y="1891691"/>
            <a:chExt cx="3126787" cy="1380181"/>
          </a:xfrm>
        </p:grpSpPr>
        <p:grpSp>
          <p:nvGrpSpPr>
            <p:cNvPr id="72" name="Group 71">
              <a:extLst>
                <a:ext uri="{FF2B5EF4-FFF2-40B4-BE49-F238E27FC236}">
                  <a16:creationId xmlns:a16="http://schemas.microsoft.com/office/drawing/2014/main" id="{41A254AD-81A3-1980-A523-139D4812D427}"/>
                </a:ext>
              </a:extLst>
            </p:cNvPr>
            <p:cNvGrpSpPr/>
            <p:nvPr/>
          </p:nvGrpSpPr>
          <p:grpSpPr>
            <a:xfrm>
              <a:off x="3596214" y="1891691"/>
              <a:ext cx="2958346" cy="1291846"/>
              <a:chOff x="2241147" y="1897926"/>
              <a:chExt cx="5270136" cy="2069231"/>
            </a:xfrm>
          </p:grpSpPr>
          <p:pic>
            <p:nvPicPr>
              <p:cNvPr id="74" name="Picture 73" descr="A blue sign with white letters&#10;&#10;AI-generated content may be incorrect.">
                <a:extLst>
                  <a:ext uri="{FF2B5EF4-FFF2-40B4-BE49-F238E27FC236}">
                    <a16:creationId xmlns:a16="http://schemas.microsoft.com/office/drawing/2014/main" id="{D417B4CA-B4A9-0B97-BF74-39C20BF926BE}"/>
                  </a:ext>
                </a:extLst>
              </p:cNvPr>
              <p:cNvPicPr>
                <a:picLocks noChangeAspect="1"/>
              </p:cNvPicPr>
              <p:nvPr/>
            </p:nvPicPr>
            <p:blipFill>
              <a:blip r:embed="rId23"/>
              <a:stretch>
                <a:fillRect/>
              </a:stretch>
            </p:blipFill>
            <p:spPr>
              <a:xfrm>
                <a:off x="2241147" y="1897926"/>
                <a:ext cx="5218062" cy="2069231"/>
              </a:xfrm>
              <a:prstGeom prst="rect">
                <a:avLst/>
              </a:prstGeom>
            </p:spPr>
          </p:pic>
          <p:sp>
            <p:nvSpPr>
              <p:cNvPr id="75" name="Rectangle 74">
                <a:extLst>
                  <a:ext uri="{FF2B5EF4-FFF2-40B4-BE49-F238E27FC236}">
                    <a16:creationId xmlns:a16="http://schemas.microsoft.com/office/drawing/2014/main" id="{77E050BD-EB7A-DA85-A8FC-62C096616088}"/>
                  </a:ext>
                </a:extLst>
              </p:cNvPr>
              <p:cNvSpPr/>
              <p:nvPr/>
            </p:nvSpPr>
            <p:spPr>
              <a:xfrm>
                <a:off x="6826595" y="3400560"/>
                <a:ext cx="684688" cy="515399"/>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p:sp>
          <p:nvSpPr>
            <p:cNvPr id="73" name="Rectangle 72">
              <a:extLst>
                <a:ext uri="{FF2B5EF4-FFF2-40B4-BE49-F238E27FC236}">
                  <a16:creationId xmlns:a16="http://schemas.microsoft.com/office/drawing/2014/main" id="{025CD08B-F179-5EC8-41C4-E2F6DCFEB659}"/>
                </a:ext>
              </a:extLst>
            </p:cNvPr>
            <p:cNvSpPr/>
            <p:nvPr/>
          </p:nvSpPr>
          <p:spPr>
            <a:xfrm flipV="1">
              <a:off x="3596214" y="3168939"/>
              <a:ext cx="3126787" cy="102933"/>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07B5BA1-8565-ED06-1D4B-9E186ED71B58}"/>
                  </a:ext>
                </a:extLst>
              </p:cNvPr>
              <p:cNvSpPr txBox="1"/>
              <p:nvPr/>
            </p:nvSpPr>
            <p:spPr>
              <a:xfrm>
                <a:off x="4916868" y="2870075"/>
                <a:ext cx="2081374" cy="830997"/>
              </a:xfrm>
              <a:prstGeom prst="rect">
                <a:avLst/>
              </a:prstGeom>
              <a:noFill/>
            </p:spPr>
            <p:txBody>
              <a:bodyPr wrap="square">
                <a:spAutoFit/>
              </a:bodyPr>
              <a:lstStyle/>
              <a:p>
                <a:pPr algn="r"/>
                <a:r>
                  <a:rPr lang="en-US" sz="1600" dirty="0">
                    <a:solidFill>
                      <a:schemeClr val="bg1"/>
                    </a:solidFill>
                    <a:latin typeface="Chalkboard" panose="03050602040202020205" pitchFamily="66" charset="77"/>
                  </a:rPr>
                  <a:t>Data elaboration and </a:t>
                </a:r>
              </a:p>
              <a:p>
                <a:pPr algn="r"/>
                <a:r>
                  <a:rPr lang="en-US" sz="1600" dirty="0">
                    <a:solidFill>
                      <a:schemeClr val="bg1"/>
                    </a:solidFill>
                    <a:latin typeface="Chalkboard" panose="03050602040202020205" pitchFamily="66" charset="77"/>
                  </a:rPr>
                  <a:t>analysis</a:t>
                </a:r>
                <a14:m>
                  <m:oMath xmlns:m="http://schemas.openxmlformats.org/officeDocument/2006/math">
                    <m:r>
                      <a:rPr lang="en-US" sz="1600" b="0" i="1" smtClean="0">
                        <a:solidFill>
                          <a:schemeClr val="bg1"/>
                        </a:solidFill>
                        <a:latin typeface="Cambria Math" panose="02040503050406030204" pitchFamily="18" charset="0"/>
                      </a:rPr>
                      <m:t> </m:t>
                    </m:r>
                  </m:oMath>
                </a14:m>
                <a:endParaRPr lang="en-US" sz="1600" b="0" i="1" dirty="0">
                  <a:solidFill>
                    <a:schemeClr val="bg1"/>
                  </a:solidFill>
                  <a:latin typeface="Cambria Math" panose="02040503050406030204" pitchFamily="18" charset="0"/>
                </a:endParaRPr>
              </a:p>
              <a:p>
                <a:pPr algn="r"/>
                <a14:m>
                  <m:oMathPara xmlns:m="http://schemas.openxmlformats.org/officeDocument/2006/math">
                    <m:oMathParaPr>
                      <m:jc m:val="right"/>
                    </m:oMathParaPr>
                    <m:oMath xmlns:m="http://schemas.openxmlformats.org/officeDocument/2006/math">
                      <m:r>
                        <a:rPr lang="en-US" sz="1600" b="0" i="1" smtClean="0">
                          <a:solidFill>
                            <a:schemeClr val="bg1"/>
                          </a:solidFill>
                          <a:latin typeface="Cambria Math" panose="02040503050406030204" pitchFamily="18" charset="0"/>
                        </a:rPr>
                        <m:t>𝐸</m:t>
                      </m:r>
                      <m:r>
                        <a:rPr lang="en-US" sz="1600" b="0" i="1" smtClean="0">
                          <a:solidFill>
                            <a:schemeClr val="bg1"/>
                          </a:solidFill>
                          <a:latin typeface="Cambria Math" panose="02040503050406030204" pitchFamily="18" charset="0"/>
                        </a:rPr>
                        <m:t>→</m:t>
                      </m:r>
                      <m:r>
                        <a:rPr lang="en-US" sz="1600" b="0" i="1" smtClean="0">
                          <a:solidFill>
                            <a:schemeClr val="bg1"/>
                          </a:solidFill>
                          <a:latin typeface="Cambria Math" panose="02040503050406030204" pitchFamily="18" charset="0"/>
                        </a:rPr>
                        <m:t>𝐹</m:t>
                      </m:r>
                    </m:oMath>
                  </m:oMathPara>
                </a14:m>
                <a:endParaRPr lang="en-IT" sz="1600" dirty="0">
                  <a:solidFill>
                    <a:schemeClr val="bg1"/>
                  </a:solidFill>
                  <a:latin typeface="Chalkboard" panose="03050602040202020205" pitchFamily="66" charset="77"/>
                </a:endParaRPr>
              </a:p>
            </p:txBody>
          </p:sp>
        </mc:Choice>
        <mc:Fallback xmlns="">
          <p:sp>
            <p:nvSpPr>
              <p:cNvPr id="76" name="TextBox 75">
                <a:extLst>
                  <a:ext uri="{FF2B5EF4-FFF2-40B4-BE49-F238E27FC236}">
                    <a16:creationId xmlns:a16="http://schemas.microsoft.com/office/drawing/2014/main" id="{807B5BA1-8565-ED06-1D4B-9E186ED71B58}"/>
                  </a:ext>
                </a:extLst>
              </p:cNvPr>
              <p:cNvSpPr txBox="1">
                <a:spLocks noRot="1" noChangeAspect="1" noMove="1" noResize="1" noEditPoints="1" noAdjustHandles="1" noChangeArrowheads="1" noChangeShapeType="1" noTextEdit="1"/>
              </p:cNvSpPr>
              <p:nvPr/>
            </p:nvSpPr>
            <p:spPr>
              <a:xfrm>
                <a:off x="4916868" y="2870075"/>
                <a:ext cx="2081374" cy="830997"/>
              </a:xfrm>
              <a:prstGeom prst="rect">
                <a:avLst/>
              </a:prstGeom>
              <a:blipFill>
                <a:blip r:embed="rId24"/>
                <a:stretch>
                  <a:fillRect l="-1818" t="-3030" r="-4848"/>
                </a:stretch>
              </a:blipFill>
            </p:spPr>
            <p:txBody>
              <a:bodyPr/>
              <a:lstStyle/>
              <a:p>
                <a:r>
                  <a:rPr lang="en-IT">
                    <a:noFill/>
                  </a:rPr>
                  <a:t> </a:t>
                </a:r>
              </a:p>
            </p:txBody>
          </p:sp>
        </mc:Fallback>
      </mc:AlternateContent>
    </p:spTree>
    <p:extLst>
      <p:ext uri="{BB962C8B-B14F-4D97-AF65-F5344CB8AC3E}">
        <p14:creationId xmlns:p14="http://schemas.microsoft.com/office/powerpoint/2010/main" val="1334519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EF7CE4B-A86C-1040-5315-097C80A3CED7}"/>
              </a:ext>
            </a:extLst>
          </p:cNvPr>
          <p:cNvGrpSpPr/>
          <p:nvPr/>
        </p:nvGrpSpPr>
        <p:grpSpPr>
          <a:xfrm>
            <a:off x="4381546" y="1051777"/>
            <a:ext cx="5894335" cy="1464453"/>
            <a:chOff x="4381546" y="1051777"/>
            <a:chExt cx="5894335" cy="1464453"/>
          </a:xfrm>
        </p:grpSpPr>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86524464-7532-E55A-533A-5F0237744014}"/>
                    </a:ext>
                  </a:extLst>
                </p:cNvPr>
                <p:cNvSpPr/>
                <p:nvPr/>
              </p:nvSpPr>
              <p:spPr>
                <a:xfrm>
                  <a:off x="4381546" y="1051777"/>
                  <a:ext cx="5894335" cy="1464453"/>
                </a:xfrm>
                <a:prstGeom prst="rect">
                  <a:avLst/>
                </a:prstGeom>
                <a:gradFill>
                  <a:gsLst>
                    <a:gs pos="0">
                      <a:srgbClr val="4372C4"/>
                    </a:gs>
                    <a:gs pos="87000">
                      <a:srgbClr val="D5E0F2"/>
                    </a:gs>
                    <a:gs pos="71000">
                      <a:srgbClr val="4372C4"/>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T" sz="1100" dirty="0"/>
                </a:p>
                <a:p>
                  <a:r>
                    <a:rPr lang="en-US" sz="1600" b="1" dirty="0"/>
                    <a:t>Cell deadly damage</a:t>
                  </a:r>
                </a:p>
                <a:p>
                  <a:endParaRPr lang="en-IT" sz="1600" dirty="0"/>
                </a:p>
                <a:p>
                  <a:r>
                    <a:rPr lang="en-IT" sz="1100" dirty="0"/>
                    <a:t> </a:t>
                  </a:r>
                  <a14:m>
                    <m:oMath xmlns:m="http://schemas.openxmlformats.org/officeDocument/2006/math">
                      <m:sSub>
                        <m:sSubPr>
                          <m:ctrlPr>
                            <a:rPr lang="en-IT" sz="1100" b="1" i="1" smtClean="0">
                              <a:latin typeface="Cambria Math" panose="02040503050406030204" pitchFamily="18" charset="0"/>
                            </a:rPr>
                          </m:ctrlPr>
                        </m:sSubPr>
                        <m:e>
                          <m:r>
                            <a:rPr lang="en-US" sz="1100" b="1" i="1" smtClean="0">
                              <a:latin typeface="Cambria Math" panose="02040503050406030204" pitchFamily="18" charset="0"/>
                            </a:rPr>
                            <m:t>𝑴</m:t>
                          </m:r>
                        </m:e>
                        <m:sub>
                          <m:r>
                            <a:rPr lang="en-US" sz="1100" b="1" i="1" smtClean="0">
                              <a:latin typeface="Cambria Math" panose="02040503050406030204" pitchFamily="18" charset="0"/>
                            </a:rPr>
                            <m:t>𝒑</m:t>
                          </m:r>
                        </m:sub>
                      </m:sSub>
                      <m:r>
                        <a:rPr lang="en-US" sz="1100" b="1" i="1" smtClean="0">
                          <a:latin typeface="Cambria Math" panose="02040503050406030204" pitchFamily="18" charset="0"/>
                        </a:rPr>
                        <m:t>=</m:t>
                      </m:r>
                      <m:r>
                        <a:rPr lang="en-US" sz="1100" b="1" i="1" smtClean="0">
                          <a:latin typeface="Cambria Math" panose="02040503050406030204" pitchFamily="18" charset="0"/>
                        </a:rPr>
                        <m:t>𝜷</m:t>
                      </m:r>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𝑴</m:t>
                          </m:r>
                        </m:e>
                        <m:sub>
                          <m:r>
                            <a:rPr lang="en-US" sz="1100" b="1" i="1" smtClean="0">
                              <a:latin typeface="Cambria Math" panose="02040503050406030204" pitchFamily="18" charset="0"/>
                            </a:rPr>
                            <m:t>𝒄</m:t>
                          </m:r>
                        </m:sub>
                      </m:sSub>
                    </m:oMath>
                  </a14:m>
                  <a:r>
                    <a:rPr lang="en-IT" sz="1100" b="1" dirty="0"/>
                    <a:t> </a:t>
                  </a:r>
                  <a:r>
                    <a:rPr lang="en-IT" sz="1100" dirty="0"/>
                    <a:t>critical sites are damaged</a:t>
                  </a:r>
                </a:p>
                <a:p>
                  <a:pPr/>
                  <a14:m>
                    <m:oMathPara xmlns:m="http://schemas.openxmlformats.org/officeDocument/2006/math">
                      <m:oMathParaPr>
                        <m:jc m:val="left"/>
                      </m:oMathParaPr>
                      <m:oMath xmlns:m="http://schemas.openxmlformats.org/officeDocument/2006/math">
                        <m:sSub>
                          <m:sSubPr>
                            <m:ctrlPr>
                              <a:rPr lang="en-US" sz="1100" b="0" i="1" smtClean="0">
                                <a:latin typeface="Cambria Math" panose="02040503050406030204" pitchFamily="18" charset="0"/>
                              </a:rPr>
                            </m:ctrlPr>
                          </m:sSubPr>
                          <m:e>
                            <m:r>
                              <a:rPr lang="en-US" sz="1100" i="1">
                                <a:latin typeface="Cambria Math" panose="02040503050406030204" pitchFamily="18" charset="0"/>
                              </a:rPr>
                              <m:t>𝐹</m:t>
                            </m:r>
                          </m:e>
                          <m:sub>
                            <m:sSub>
                              <m:sSubPr>
                                <m:ctrlPr>
                                  <a:rPr lang="en-US" sz="1100" i="1">
                                    <a:latin typeface="Cambria Math" panose="02040503050406030204" pitchFamily="18" charset="0"/>
                                  </a:rPr>
                                </m:ctrlPr>
                              </m:sSubPr>
                              <m:e>
                                <m:r>
                                  <a:rPr lang="en-US" sz="1100" i="1">
                                    <a:latin typeface="Cambria Math" panose="02040503050406030204" pitchFamily="18" charset="0"/>
                                  </a:rPr>
                                  <m:t>𝑀</m:t>
                                </m:r>
                              </m:e>
                              <m:sub>
                                <m:r>
                                  <a:rPr lang="en-US" sz="1100" i="1">
                                    <a:latin typeface="Cambria Math" panose="02040503050406030204" pitchFamily="18" charset="0"/>
                                  </a:rPr>
                                  <m:t>𝑐</m:t>
                                </m:r>
                              </m:sub>
                            </m:sSub>
                            <m:r>
                              <a:rPr lang="en-US" sz="1100" b="0" i="1" smtClean="0">
                                <a:latin typeface="Cambria Math" panose="02040503050406030204" pitchFamily="18" charset="0"/>
                              </a:rPr>
                              <m:t>,</m:t>
                            </m:r>
                            <m:r>
                              <a:rPr lang="en-US" sz="1100" i="1">
                                <a:latin typeface="Cambria Math" panose="02040503050406030204" pitchFamily="18" charset="0"/>
                                <a:ea typeface="Cambria Math" panose="02040503050406030204" pitchFamily="18" charset="0"/>
                              </a:rPr>
                              <m:t>𝛽</m:t>
                            </m:r>
                          </m:sub>
                        </m:sSub>
                        <m:r>
                          <a:rPr lang="en-US" sz="1100" b="0" i="1" smtClean="0">
                            <a:latin typeface="Cambria Math" panose="02040503050406030204" pitchFamily="18" charset="0"/>
                            <a:ea typeface="Cambria Math" panose="02040503050406030204" pitchFamily="18" charset="0"/>
                          </a:rPr>
                          <m:t>≈</m:t>
                        </m:r>
                        <m:f>
                          <m:fPr>
                            <m:ctrlPr>
                              <a:rPr lang="en-US" sz="1100" b="0" i="1" smtClean="0">
                                <a:latin typeface="Cambria Math" panose="02040503050406030204" pitchFamily="18" charset="0"/>
                                <a:ea typeface="Cambria Math" panose="02040503050406030204" pitchFamily="18" charset="0"/>
                              </a:rPr>
                            </m:ctrlPr>
                          </m:fPr>
                          <m:num>
                            <m:r>
                              <a:rPr lang="en-US" sz="1100" b="0" i="1" smtClean="0">
                                <a:latin typeface="Cambria Math" panose="02040503050406030204" pitchFamily="18" charset="0"/>
                                <a:ea typeface="Cambria Math" panose="02040503050406030204" pitchFamily="18" charset="0"/>
                              </a:rPr>
                              <m:t>1</m:t>
                            </m:r>
                          </m:num>
                          <m:den>
                            <m:r>
                              <a:rPr lang="en-US" sz="1100" b="0" i="1" smtClean="0">
                                <a:latin typeface="Cambria Math" panose="02040503050406030204" pitchFamily="18" charset="0"/>
                                <a:ea typeface="Cambria Math" panose="02040503050406030204" pitchFamily="18" charset="0"/>
                              </a:rPr>
                              <m:t>2</m:t>
                            </m:r>
                          </m:den>
                        </m:f>
                        <m:d>
                          <m:dPr>
                            <m:ctrlPr>
                              <a:rPr lang="en-US" sz="1100" b="0" i="1" smtClean="0">
                                <a:latin typeface="Cambria Math" panose="02040503050406030204" pitchFamily="18" charset="0"/>
                                <a:ea typeface="Cambria Math" panose="02040503050406030204" pitchFamily="18" charset="0"/>
                              </a:rPr>
                            </m:ctrlPr>
                          </m:dPr>
                          <m:e>
                            <m:r>
                              <a:rPr lang="en-US" sz="1100" b="0" i="1" smtClean="0">
                                <a:latin typeface="Cambria Math" panose="02040503050406030204" pitchFamily="18" charset="0"/>
                                <a:ea typeface="Cambria Math" panose="02040503050406030204" pitchFamily="18" charset="0"/>
                              </a:rPr>
                              <m:t>1−</m:t>
                            </m:r>
                            <m:r>
                              <m:rPr>
                                <m:sty m:val="p"/>
                              </m:rPr>
                              <a:rPr lang="en-US" sz="1100" b="0" i="0" smtClean="0">
                                <a:latin typeface="Cambria Math" panose="02040503050406030204" pitchFamily="18" charset="0"/>
                                <a:ea typeface="Cambria Math" panose="02040503050406030204" pitchFamily="18" charset="0"/>
                              </a:rPr>
                              <m:t>erf</m:t>
                            </m:r>
                            <m:r>
                              <a:rPr lang="en-US" sz="1100" b="0" i="1" smtClean="0">
                                <a:latin typeface="Cambria Math" panose="02040503050406030204" pitchFamily="18" charset="0"/>
                                <a:ea typeface="Cambria Math" panose="02040503050406030204" pitchFamily="18" charset="0"/>
                              </a:rPr>
                              <m:t>⁡</m:t>
                            </m:r>
                            <m:d>
                              <m:dPr>
                                <m:ctrlPr>
                                  <a:rPr lang="en-US" sz="1100" b="0" i="1" smtClean="0">
                                    <a:latin typeface="Cambria Math" panose="02040503050406030204" pitchFamily="18" charset="0"/>
                                    <a:ea typeface="Cambria Math" panose="02040503050406030204" pitchFamily="18" charset="0"/>
                                  </a:rPr>
                                </m:ctrlPr>
                              </m:dPr>
                              <m:e>
                                <m:f>
                                  <m:fPr>
                                    <m:ctrlPr>
                                      <a:rPr lang="en-US" sz="1100" b="0" i="1" smtClean="0">
                                        <a:latin typeface="Cambria Math" panose="02040503050406030204" pitchFamily="18" charset="0"/>
                                        <a:ea typeface="Cambria Math" panose="02040503050406030204" pitchFamily="18" charset="0"/>
                                      </a:rPr>
                                    </m:ctrlPr>
                                  </m:fPr>
                                  <m:num>
                                    <m:r>
                                      <a:rPr lang="en-US" sz="1100" b="0" i="1" smtClean="0">
                                        <a:latin typeface="Cambria Math" panose="02040503050406030204" pitchFamily="18" charset="0"/>
                                        <a:ea typeface="Cambria Math" panose="02040503050406030204" pitchFamily="18" charset="0"/>
                                      </a:rPr>
                                      <m:t>𝛽</m:t>
                                    </m:r>
                                    <m:r>
                                      <a:rPr lang="en-US" sz="1100" b="0" i="1" smtClean="0">
                                        <a:latin typeface="Cambria Math" panose="02040503050406030204" pitchFamily="18" charset="0"/>
                                        <a:ea typeface="Cambria Math" panose="02040503050406030204" pitchFamily="18" charset="0"/>
                                      </a:rPr>
                                      <m:t>−</m:t>
                                    </m:r>
                                    <m:r>
                                      <a:rPr lang="en-US" sz="1100" b="1" i="1" smtClean="0">
                                        <a:latin typeface="Cambria Math" panose="02040503050406030204" pitchFamily="18" charset="0"/>
                                        <a:ea typeface="Cambria Math" panose="02040503050406030204" pitchFamily="18" charset="0"/>
                                      </a:rPr>
                                      <m:t>𝒇</m:t>
                                    </m:r>
                                    <m:r>
                                      <a:rPr lang="en-US" sz="1100" b="1" i="1" smtClean="0">
                                        <a:latin typeface="Cambria Math" panose="02040503050406030204" pitchFamily="18" charset="0"/>
                                      </a:rPr>
                                      <m:t>−</m:t>
                                    </m:r>
                                    <m:r>
                                      <a:rPr lang="en-US" sz="1100" b="1" i="1" smtClean="0">
                                        <a:latin typeface="Cambria Math" panose="02040503050406030204" pitchFamily="18" charset="0"/>
                                      </a:rPr>
                                      <m:t>𝟏</m:t>
                                    </m:r>
                                    <m:r>
                                      <a:rPr lang="en-US" sz="1100" b="1" i="1" smtClean="0">
                                        <a:latin typeface="Cambria Math" panose="02040503050406030204" pitchFamily="18" charset="0"/>
                                      </a:rPr>
                                      <m:t>/</m:t>
                                    </m:r>
                                    <m:r>
                                      <a:rPr lang="en-US" sz="1100" b="0" i="1" smtClean="0">
                                        <a:latin typeface="Cambria Math" panose="02040503050406030204" pitchFamily="18" charset="0"/>
                                      </a:rPr>
                                      <m:t>2</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𝑀</m:t>
                                        </m:r>
                                      </m:e>
                                      <m:sub>
                                        <m:r>
                                          <a:rPr lang="en-US" sz="1100" b="0" i="1" smtClean="0">
                                            <a:latin typeface="Cambria Math" panose="02040503050406030204" pitchFamily="18" charset="0"/>
                                          </a:rPr>
                                          <m:t>𝑐</m:t>
                                        </m:r>
                                      </m:sub>
                                    </m:sSub>
                                  </m:num>
                                  <m:den>
                                    <m:rad>
                                      <m:radPr>
                                        <m:degHide m:val="on"/>
                                        <m:ctrlPr>
                                          <a:rPr lang="en-US" sz="1100" b="0" i="1" smtClean="0">
                                            <a:latin typeface="Cambria Math" panose="02040503050406030204" pitchFamily="18" charset="0"/>
                                            <a:ea typeface="Cambria Math" panose="02040503050406030204" pitchFamily="18" charset="0"/>
                                          </a:rPr>
                                        </m:ctrlPr>
                                      </m:radPr>
                                      <m:deg/>
                                      <m:e>
                                        <m:r>
                                          <a:rPr lang="en-US" sz="1100" b="0" i="1" smtClean="0">
                                            <a:latin typeface="Cambria Math" panose="02040503050406030204" pitchFamily="18" charset="0"/>
                                            <a:ea typeface="Cambria Math" panose="02040503050406030204" pitchFamily="18" charset="0"/>
                                          </a:rPr>
                                          <m:t>2</m:t>
                                        </m:r>
                                        <m:sSub>
                                          <m:sSubPr>
                                            <m:ctrlPr>
                                              <a:rPr lang="en-US" sz="1100" b="1" i="1">
                                                <a:latin typeface="Cambria Math" panose="02040503050406030204" pitchFamily="18" charset="0"/>
                                              </a:rPr>
                                            </m:ctrlPr>
                                          </m:sSubPr>
                                          <m:e>
                                            <m:r>
                                              <a:rPr lang="en-US" sz="1100" b="1" i="1">
                                                <a:latin typeface="Cambria Math" panose="02040503050406030204" pitchFamily="18" charset="0"/>
                                              </a:rPr>
                                              <m:t>𝒇</m:t>
                                            </m:r>
                                          </m:e>
                                          <m:sub>
                                            <m:r>
                                              <a:rPr lang="en-US" sz="1100" b="1" i="1" smtClean="0">
                                                <a:latin typeface="Cambria Math" panose="02040503050406030204" pitchFamily="18" charset="0"/>
                                              </a:rPr>
                                              <m:t> </m:t>
                                            </m:r>
                                          </m:sub>
                                        </m:sSub>
                                        <m:r>
                                          <a:rPr lang="en-US" sz="1100" b="1" i="1" smtClean="0">
                                            <a:latin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1−</m:t>
                                        </m:r>
                                        <m:r>
                                          <a:rPr lang="en-US" sz="1100" b="0" i="1" smtClean="0">
                                            <a:latin typeface="Cambria Math" panose="02040503050406030204" pitchFamily="18" charset="0"/>
                                            <a:ea typeface="Cambria Math" panose="02040503050406030204" pitchFamily="18" charset="0"/>
                                          </a:rPr>
                                          <m:t>𝑓</m:t>
                                        </m:r>
                                        <m:r>
                                          <a:rPr lang="en-US" sz="1100" b="0" i="1" smtClean="0">
                                            <a:latin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𝑀</m:t>
                                            </m:r>
                                          </m:e>
                                          <m:sub>
                                            <m:r>
                                              <a:rPr lang="en-US" sz="1100" i="1">
                                                <a:latin typeface="Cambria Math" panose="02040503050406030204" pitchFamily="18" charset="0"/>
                                              </a:rPr>
                                              <m:t>𝑐</m:t>
                                            </m:r>
                                          </m:sub>
                                        </m:sSub>
                                      </m:e>
                                    </m:rad>
                                  </m:den>
                                </m:f>
                              </m:e>
                            </m:d>
                          </m:e>
                        </m:d>
                      </m:oMath>
                    </m:oMathPara>
                  </a14:m>
                  <a:endParaRPr lang="en-IT" sz="1100" dirty="0"/>
                </a:p>
                <a:p>
                  <a:endParaRPr lang="en-IT" sz="1100" dirty="0"/>
                </a:p>
              </p:txBody>
            </p:sp>
          </mc:Choice>
          <mc:Fallback>
            <p:sp>
              <p:nvSpPr>
                <p:cNvPr id="22" name="Rectangle 21">
                  <a:extLst>
                    <a:ext uri="{FF2B5EF4-FFF2-40B4-BE49-F238E27FC236}">
                      <a16:creationId xmlns:a16="http://schemas.microsoft.com/office/drawing/2014/main" id="{86524464-7532-E55A-533A-5F0237744014}"/>
                    </a:ext>
                  </a:extLst>
                </p:cNvPr>
                <p:cNvSpPr>
                  <a:spLocks noRot="1" noChangeAspect="1" noMove="1" noResize="1" noEditPoints="1" noAdjustHandles="1" noChangeArrowheads="1" noChangeShapeType="1" noTextEdit="1"/>
                </p:cNvSpPr>
                <p:nvPr/>
              </p:nvSpPr>
              <p:spPr>
                <a:xfrm>
                  <a:off x="4381546" y="1051777"/>
                  <a:ext cx="5894335" cy="1464453"/>
                </a:xfrm>
                <a:prstGeom prst="rect">
                  <a:avLst/>
                </a:prstGeom>
                <a:blipFill>
                  <a:blip r:embed="rId2"/>
                  <a:stretch>
                    <a:fillRect l="-645"/>
                  </a:stretch>
                </a:blipFill>
                <a:ln>
                  <a:noFill/>
                </a:ln>
              </p:spPr>
              <p:txBody>
                <a:bodyPr/>
                <a:lstStyle/>
                <a:p>
                  <a:r>
                    <a:rPr lang="en-IT">
                      <a:noFill/>
                    </a:rPr>
                    <a:t> </a:t>
                  </a:r>
                </a:p>
              </p:txBody>
            </p:sp>
          </mc:Fallback>
        </mc:AlternateContent>
        <p:grpSp>
          <p:nvGrpSpPr>
            <p:cNvPr id="23" name="Group 22">
              <a:extLst>
                <a:ext uri="{FF2B5EF4-FFF2-40B4-BE49-F238E27FC236}">
                  <a16:creationId xmlns:a16="http://schemas.microsoft.com/office/drawing/2014/main" id="{D1C25738-7A6A-3174-2668-22270043AA29}"/>
                </a:ext>
              </a:extLst>
            </p:cNvPr>
            <p:cNvGrpSpPr/>
            <p:nvPr/>
          </p:nvGrpSpPr>
          <p:grpSpPr>
            <a:xfrm>
              <a:off x="7084474" y="1095044"/>
              <a:ext cx="2042795" cy="1338744"/>
              <a:chOff x="7189838" y="1268836"/>
              <a:chExt cx="1747922" cy="1221305"/>
            </a:xfrm>
          </p:grpSpPr>
          <p:grpSp>
            <p:nvGrpSpPr>
              <p:cNvPr id="24" name="Group 23">
                <a:extLst>
                  <a:ext uri="{FF2B5EF4-FFF2-40B4-BE49-F238E27FC236}">
                    <a16:creationId xmlns:a16="http://schemas.microsoft.com/office/drawing/2014/main" id="{80BD7038-0DBD-BD8C-A02F-6E7ACDE04BA1}"/>
                  </a:ext>
                </a:extLst>
              </p:cNvPr>
              <p:cNvGrpSpPr/>
              <p:nvPr/>
            </p:nvGrpSpPr>
            <p:grpSpPr>
              <a:xfrm>
                <a:off x="7189838" y="1268836"/>
                <a:ext cx="1747922" cy="1221305"/>
                <a:chOff x="7189838" y="1268836"/>
                <a:chExt cx="1747922" cy="1221305"/>
              </a:xfrm>
            </p:grpSpPr>
            <p:pic>
              <p:nvPicPr>
                <p:cNvPr id="26" name="Picture 2">
                  <a:extLst>
                    <a:ext uri="{FF2B5EF4-FFF2-40B4-BE49-F238E27FC236}">
                      <a16:creationId xmlns:a16="http://schemas.microsoft.com/office/drawing/2014/main" id="{04FB1FC5-62E9-3E84-196F-8D64EB7F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838" y="1268836"/>
                  <a:ext cx="1747922" cy="122130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38A21EF-1CD1-64B2-8D5F-781E679DF66C}"/>
                    </a:ext>
                  </a:extLst>
                </p:cNvPr>
                <p:cNvSpPr txBox="1"/>
                <p:nvPr/>
              </p:nvSpPr>
              <p:spPr>
                <a:xfrm>
                  <a:off x="7475708" y="2071833"/>
                  <a:ext cx="344966" cy="215444"/>
                </a:xfrm>
                <a:prstGeom prst="rect">
                  <a:avLst/>
                </a:prstGeom>
                <a:noFill/>
              </p:spPr>
              <p:txBody>
                <a:bodyPr wrap="none" rtlCol="0">
                  <a:spAutoFit/>
                </a:bodyPr>
                <a:lstStyle/>
                <a:p>
                  <a:r>
                    <a:rPr lang="en-US" sz="800" dirty="0"/>
                    <a:t>α</a:t>
                  </a:r>
                  <a:r>
                    <a:rPr lang="en-IT" sz="800" dirty="0"/>
                    <a:t>=2</a:t>
                  </a:r>
                </a:p>
              </p:txBody>
            </p:sp>
            <p:sp>
              <p:nvSpPr>
                <p:cNvPr id="28" name="TextBox 27">
                  <a:extLst>
                    <a:ext uri="{FF2B5EF4-FFF2-40B4-BE49-F238E27FC236}">
                      <a16:creationId xmlns:a16="http://schemas.microsoft.com/office/drawing/2014/main" id="{4E094A80-CA21-84CD-7FDE-917308D54621}"/>
                    </a:ext>
                  </a:extLst>
                </p:cNvPr>
                <p:cNvSpPr txBox="1"/>
                <p:nvPr/>
              </p:nvSpPr>
              <p:spPr>
                <a:xfrm>
                  <a:off x="8033177" y="1866826"/>
                  <a:ext cx="344966" cy="215444"/>
                </a:xfrm>
                <a:prstGeom prst="rect">
                  <a:avLst/>
                </a:prstGeom>
                <a:noFill/>
              </p:spPr>
              <p:txBody>
                <a:bodyPr wrap="none" rtlCol="0">
                  <a:spAutoFit/>
                </a:bodyPr>
                <a:lstStyle/>
                <a:p>
                  <a:r>
                    <a:rPr lang="en-US" sz="800" dirty="0"/>
                    <a:t>α</a:t>
                  </a:r>
                  <a:r>
                    <a:rPr lang="en-IT" sz="800" dirty="0"/>
                    <a:t>=4</a:t>
                  </a:r>
                </a:p>
              </p:txBody>
            </p:sp>
            <p:sp>
              <p:nvSpPr>
                <p:cNvPr id="29" name="TextBox 28">
                  <a:extLst>
                    <a:ext uri="{FF2B5EF4-FFF2-40B4-BE49-F238E27FC236}">
                      <a16:creationId xmlns:a16="http://schemas.microsoft.com/office/drawing/2014/main" id="{FBCE8A3E-4DB1-952E-9FE2-DCCA11276334}"/>
                    </a:ext>
                  </a:extLst>
                </p:cNvPr>
                <p:cNvSpPr txBox="1"/>
                <p:nvPr/>
              </p:nvSpPr>
              <p:spPr>
                <a:xfrm>
                  <a:off x="7746526" y="2001672"/>
                  <a:ext cx="344966" cy="215444"/>
                </a:xfrm>
                <a:prstGeom prst="rect">
                  <a:avLst/>
                </a:prstGeom>
                <a:noFill/>
              </p:spPr>
              <p:txBody>
                <a:bodyPr wrap="none" rtlCol="0">
                  <a:spAutoFit/>
                </a:bodyPr>
                <a:lstStyle/>
                <a:p>
                  <a:r>
                    <a:rPr lang="en-US" sz="800" dirty="0"/>
                    <a:t>α</a:t>
                  </a:r>
                  <a:r>
                    <a:rPr lang="en-IT" sz="800" dirty="0"/>
                    <a:t>=3</a:t>
                  </a:r>
                </a:p>
              </p:txBody>
            </p:sp>
          </p:grpSp>
          <p:sp>
            <p:nvSpPr>
              <p:cNvPr id="25" name="TextBox 24">
                <a:extLst>
                  <a:ext uri="{FF2B5EF4-FFF2-40B4-BE49-F238E27FC236}">
                    <a16:creationId xmlns:a16="http://schemas.microsoft.com/office/drawing/2014/main" id="{DCBA7FBD-A0A2-9EE8-DA46-8F2CCEF4D152}"/>
                  </a:ext>
                </a:extLst>
              </p:cNvPr>
              <p:cNvSpPr txBox="1"/>
              <p:nvPr/>
            </p:nvSpPr>
            <p:spPr>
              <a:xfrm>
                <a:off x="8442761" y="2137313"/>
                <a:ext cx="418704" cy="215444"/>
              </a:xfrm>
              <a:prstGeom prst="rect">
                <a:avLst/>
              </a:prstGeom>
              <a:noFill/>
            </p:spPr>
            <p:txBody>
              <a:bodyPr wrap="none" rtlCol="0">
                <a:spAutoFit/>
              </a:bodyPr>
              <a:lstStyle/>
              <a:p>
                <a:r>
                  <a:rPr lang="en-US" sz="800" dirty="0"/>
                  <a:t>β</a:t>
                </a:r>
                <a:r>
                  <a:rPr lang="en-IT" sz="800" dirty="0"/>
                  <a:t>=0.8</a:t>
                </a:r>
              </a:p>
            </p:txBody>
          </p:sp>
        </p:grpSp>
      </p:grpSp>
      <p:grpSp>
        <p:nvGrpSpPr>
          <p:cNvPr id="9" name="Group 8">
            <a:extLst>
              <a:ext uri="{FF2B5EF4-FFF2-40B4-BE49-F238E27FC236}">
                <a16:creationId xmlns:a16="http://schemas.microsoft.com/office/drawing/2014/main" id="{84E8F42C-F5D0-E37B-2363-F2F48425B242}"/>
              </a:ext>
            </a:extLst>
          </p:cNvPr>
          <p:cNvGrpSpPr/>
          <p:nvPr/>
        </p:nvGrpSpPr>
        <p:grpSpPr>
          <a:xfrm>
            <a:off x="9685186" y="1074333"/>
            <a:ext cx="2421844" cy="1399771"/>
            <a:chOff x="9685186" y="1074333"/>
            <a:chExt cx="2421844" cy="1399771"/>
          </a:xfrm>
        </p:grpSpPr>
        <p:sp>
          <p:nvSpPr>
            <p:cNvPr id="34" name="Rectangle 33">
              <a:extLst>
                <a:ext uri="{FF2B5EF4-FFF2-40B4-BE49-F238E27FC236}">
                  <a16:creationId xmlns:a16="http://schemas.microsoft.com/office/drawing/2014/main" id="{E2C599EE-4318-3715-C694-C4D40A9DE2A5}"/>
                </a:ext>
              </a:extLst>
            </p:cNvPr>
            <p:cNvSpPr/>
            <p:nvPr/>
          </p:nvSpPr>
          <p:spPr>
            <a:xfrm>
              <a:off x="9685186" y="1074333"/>
              <a:ext cx="2421844" cy="1399771"/>
            </a:xfrm>
            <a:prstGeom prst="rect">
              <a:avLst/>
            </a:prstGeom>
            <a:gradFill>
              <a:gsLst>
                <a:gs pos="0">
                  <a:srgbClr val="4372C4"/>
                </a:gs>
                <a:gs pos="87000">
                  <a:srgbClr val="D5E0F2"/>
                </a:gs>
                <a:gs pos="71000">
                  <a:srgbClr val="4372C4"/>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t>Biological </a:t>
              </a:r>
            </a:p>
            <a:p>
              <a:r>
                <a:rPr lang="en-US" sz="1600" b="1" dirty="0"/>
                <a:t>damage</a:t>
              </a:r>
            </a:p>
            <a:p>
              <a:endParaRPr lang="en-US" sz="1600" b="1" dirty="0"/>
            </a:p>
            <a:p>
              <a:endParaRPr lang="en-US" sz="1600" b="1" dirty="0"/>
            </a:p>
            <a:p>
              <a:endParaRPr lang="en-US" sz="1600" b="1" dirty="0"/>
            </a:p>
          </p:txBody>
        </p:sp>
        <p:pic>
          <p:nvPicPr>
            <p:cNvPr id="102" name="Google Shape;166;p13">
              <a:extLst>
                <a:ext uri="{FF2B5EF4-FFF2-40B4-BE49-F238E27FC236}">
                  <a16:creationId xmlns:a16="http://schemas.microsoft.com/office/drawing/2014/main" id="{3EE28477-85FD-925C-5DF5-385D13E456B9}"/>
                </a:ext>
              </a:extLst>
            </p:cNvPr>
            <p:cNvPicPr preferRelativeResize="0"/>
            <p:nvPr/>
          </p:nvPicPr>
          <p:blipFill>
            <a:blip r:embed="rId4">
              <a:alphaModFix/>
            </a:blip>
            <a:stretch>
              <a:fillRect/>
            </a:stretch>
          </p:blipFill>
          <p:spPr>
            <a:xfrm>
              <a:off x="10921912" y="1309078"/>
              <a:ext cx="1136679" cy="841564"/>
            </a:xfrm>
            <a:prstGeom prst="rect">
              <a:avLst/>
            </a:prstGeom>
            <a:noFill/>
            <a:ln>
              <a:noFill/>
            </a:ln>
            <a:effectLst/>
          </p:spPr>
        </p:pic>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87927C7-6C27-D0A3-9699-A8CDE7C79B76}"/>
                  </a:ext>
                </a:extLst>
              </p:cNvPr>
              <p:cNvSpPr/>
              <p:nvPr/>
            </p:nvSpPr>
            <p:spPr>
              <a:xfrm>
                <a:off x="34976" y="1083400"/>
                <a:ext cx="4164626" cy="737832"/>
              </a:xfrm>
              <a:prstGeom prst="rect">
                <a:avLst/>
              </a:prstGeom>
              <a:gradFill>
                <a:gsLst>
                  <a:gs pos="0">
                    <a:srgbClr val="4372C4"/>
                  </a:gs>
                  <a:gs pos="87000">
                    <a:srgbClr val="D5E0F2"/>
                  </a:gs>
                  <a:gs pos="59000">
                    <a:srgbClr val="4372C4"/>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1600" b="1" dirty="0"/>
                  <a:t>Ionization and production of radicals</a:t>
                </a:r>
              </a:p>
              <a:p>
                <a:endParaRPr lang="en-IT" sz="500" b="1" dirty="0"/>
              </a:p>
              <a:p>
                <a14:m>
                  <m:oMath xmlns:m="http://schemas.openxmlformats.org/officeDocument/2006/math">
                    <m:r>
                      <a:rPr lang="en-IT" sz="1100" i="1">
                        <a:latin typeface="Cambria Math" panose="02040503050406030204" pitchFamily="18" charset="0"/>
                      </a:rPr>
                      <m:t>𝐼𝐷</m:t>
                    </m:r>
                  </m:oMath>
                </a14:m>
                <a:r>
                  <a:rPr lang="en-IT" sz="1100" dirty="0"/>
                  <a:t> </a:t>
                </a:r>
                <a14:m>
                  <m:oMath xmlns:m="http://schemas.openxmlformats.org/officeDocument/2006/math">
                    <m:r>
                      <a:rPr lang="it-IT" sz="1100" i="1">
                        <a:latin typeface="Cambria Math" panose="02040503050406030204" pitchFamily="18" charset="0"/>
                      </a:rPr>
                      <m:t>=</m:t>
                    </m:r>
                    <m:f>
                      <m:fPr>
                        <m:ctrlPr>
                          <a:rPr lang="en-IT" sz="1100" i="1">
                            <a:latin typeface="Cambria Math" panose="02040503050406030204" pitchFamily="18" charset="0"/>
                          </a:rPr>
                        </m:ctrlPr>
                      </m:fPr>
                      <m:num>
                        <m:r>
                          <a:rPr lang="en-US" sz="1100" b="0" i="1" smtClean="0">
                            <a:latin typeface="Cambria Math" panose="02040503050406030204" pitchFamily="18" charset="0"/>
                          </a:rPr>
                          <m:t>𝑆</m:t>
                        </m:r>
                      </m:num>
                      <m:den>
                        <m:sSub>
                          <m:sSubPr>
                            <m:ctrlPr>
                              <a:rPr lang="en-IT" sz="1100" i="1">
                                <a:latin typeface="Cambria Math" panose="02040503050406030204" pitchFamily="18" charset="0"/>
                              </a:rPr>
                            </m:ctrlPr>
                          </m:sSubPr>
                          <m:e>
                            <m:r>
                              <a:rPr lang="en-IT" sz="1100" i="1">
                                <a:latin typeface="Cambria Math" panose="02040503050406030204" pitchFamily="18" charset="0"/>
                              </a:rPr>
                              <m:t>𝜌</m:t>
                            </m:r>
                          </m:e>
                          <m:sub>
                            <m:r>
                              <a:rPr lang="en-IT" sz="1100" i="1">
                                <a:latin typeface="Cambria Math" panose="02040503050406030204" pitchFamily="18" charset="0"/>
                              </a:rPr>
                              <m:t>𝑤</m:t>
                            </m:r>
                          </m:sub>
                        </m:sSub>
                        <m:r>
                          <a:rPr lang="en-IT" sz="1100" i="1">
                            <a:latin typeface="Cambria Math" panose="02040503050406030204" pitchFamily="18" charset="0"/>
                          </a:rPr>
                          <m:t>𝜋</m:t>
                        </m:r>
                        <m:sSubSup>
                          <m:sSubSupPr>
                            <m:ctrlPr>
                              <a:rPr lang="en-IT" sz="1100" i="1">
                                <a:latin typeface="Cambria Math" panose="02040503050406030204" pitchFamily="18" charset="0"/>
                              </a:rPr>
                            </m:ctrlPr>
                          </m:sSubSupPr>
                          <m:e>
                            <m:r>
                              <a:rPr lang="en-IT" sz="1100" i="1">
                                <a:latin typeface="Cambria Math" panose="02040503050406030204" pitchFamily="18" charset="0"/>
                              </a:rPr>
                              <m:t>𝑅</m:t>
                            </m:r>
                          </m:e>
                          <m:sub>
                            <m:r>
                              <a:rPr lang="en-US" sz="1100" b="0" i="1" smtClean="0">
                                <a:latin typeface="Cambria Math" panose="02040503050406030204" pitchFamily="18" charset="0"/>
                              </a:rPr>
                              <m:t>𝑡</m:t>
                            </m:r>
                          </m:sub>
                          <m:sup>
                            <m:r>
                              <a:rPr lang="it-IT" sz="1100" i="1">
                                <a:latin typeface="Cambria Math" panose="02040503050406030204" pitchFamily="18" charset="0"/>
                              </a:rPr>
                              <m:t>2</m:t>
                            </m:r>
                          </m:sup>
                        </m:sSubSup>
                      </m:den>
                    </m:f>
                  </m:oMath>
                </a14:m>
                <a:r>
                  <a:rPr lang="en-IT" sz="1100" dirty="0"/>
                  <a:t>  dose released by a track </a:t>
                </a:r>
              </a:p>
              <a:p>
                <a:r>
                  <a:rPr lang="en-IT" sz="1100" dirty="0"/>
                  <a:t> </a:t>
                </a:r>
                <a14:m>
                  <m:oMath xmlns:m="http://schemas.openxmlformats.org/officeDocument/2006/math">
                    <m:r>
                      <a:rPr lang="en-US" sz="1100" b="1" i="1" dirty="0" smtClean="0">
                        <a:solidFill>
                          <a:schemeClr val="bg1"/>
                        </a:solidFill>
                        <a:latin typeface="Cambria Math" panose="02040503050406030204" pitchFamily="18" charset="0"/>
                      </a:rPr>
                      <m:t>𝑹</m:t>
                    </m:r>
                    <m:r>
                      <a:rPr lang="en-US" sz="1100" b="1" i="1" dirty="0" smtClean="0">
                        <a:solidFill>
                          <a:schemeClr val="bg1"/>
                        </a:solidFill>
                        <a:latin typeface="Cambria Math" panose="02040503050406030204" pitchFamily="18" charset="0"/>
                      </a:rPr>
                      <m:t>=</m:t>
                    </m:r>
                    <m:r>
                      <a:rPr lang="en-US" sz="1100" b="1" i="1" dirty="0" smtClean="0">
                        <a:solidFill>
                          <a:schemeClr val="bg1"/>
                        </a:solidFill>
                        <a:latin typeface="Cambria Math" panose="02040503050406030204" pitchFamily="18" charset="0"/>
                      </a:rPr>
                      <m:t>𝑫</m:t>
                    </m:r>
                    <m:r>
                      <a:rPr lang="en-US" sz="1100" b="1" i="1" dirty="0" smtClean="0">
                        <a:solidFill>
                          <a:schemeClr val="bg1"/>
                        </a:solidFill>
                        <a:latin typeface="Cambria Math" panose="02040503050406030204" pitchFamily="18" charset="0"/>
                      </a:rPr>
                      <m:t>/</m:t>
                    </m:r>
                    <m:r>
                      <a:rPr lang="en-US" sz="1100" b="1" i="1" dirty="0" smtClean="0">
                        <a:solidFill>
                          <a:schemeClr val="bg1"/>
                        </a:solidFill>
                        <a:latin typeface="Cambria Math" panose="02040503050406030204" pitchFamily="18" charset="0"/>
                      </a:rPr>
                      <m:t>𝑻</m:t>
                    </m:r>
                  </m:oMath>
                </a14:m>
                <a:endParaRPr lang="en-IT" sz="1100" dirty="0">
                  <a:solidFill>
                    <a:schemeClr val="bg1"/>
                  </a:solidFill>
                </a:endParaRPr>
              </a:p>
            </p:txBody>
          </p:sp>
        </mc:Choice>
        <mc:Fallback xmlns="">
          <p:sp>
            <p:nvSpPr>
              <p:cNvPr id="2" name="Rectangle 1">
                <a:extLst>
                  <a:ext uri="{FF2B5EF4-FFF2-40B4-BE49-F238E27FC236}">
                    <a16:creationId xmlns:a16="http://schemas.microsoft.com/office/drawing/2014/main" id="{687927C7-6C27-D0A3-9699-A8CDE7C79B76}"/>
                  </a:ext>
                </a:extLst>
              </p:cNvPr>
              <p:cNvSpPr>
                <a:spLocks noRot="1" noChangeAspect="1" noMove="1" noResize="1" noEditPoints="1" noAdjustHandles="1" noChangeArrowheads="1" noChangeShapeType="1" noTextEdit="1"/>
              </p:cNvSpPr>
              <p:nvPr/>
            </p:nvSpPr>
            <p:spPr>
              <a:xfrm>
                <a:off x="34976" y="1083400"/>
                <a:ext cx="4164626" cy="737832"/>
              </a:xfrm>
              <a:prstGeom prst="rect">
                <a:avLst/>
              </a:prstGeom>
              <a:blipFill>
                <a:blip r:embed="rId5"/>
                <a:stretch>
                  <a:fillRect l="-608" t="-10169" b="-8475"/>
                </a:stretch>
              </a:blipFill>
              <a:ln>
                <a:no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 name="Down Arrow 2">
                <a:extLst>
                  <a:ext uri="{FF2B5EF4-FFF2-40B4-BE49-F238E27FC236}">
                    <a16:creationId xmlns:a16="http://schemas.microsoft.com/office/drawing/2014/main" id="{486FFA37-C8C6-F9F6-A901-A64F3B0FE7EC}"/>
                  </a:ext>
                </a:extLst>
              </p:cNvPr>
              <p:cNvSpPr/>
              <p:nvPr/>
            </p:nvSpPr>
            <p:spPr>
              <a:xfrm>
                <a:off x="27332" y="1820432"/>
                <a:ext cx="2680740" cy="562948"/>
              </a:xfrm>
              <a:prstGeom prst="downArrow">
                <a:avLst>
                  <a:gd name="adj1" fmla="val 49201"/>
                  <a:gd name="adj2" fmla="val 50000"/>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t</a:t>
                </a:r>
                <a:r>
                  <a:rPr lang="en-IT" sz="1200" b="1" dirty="0"/>
                  <a:t>hreshold </a:t>
                </a:r>
                <a:r>
                  <a:rPr lang="en-IT" sz="1200" dirty="0"/>
                  <a:t>for  local damage </a:t>
                </a:r>
                <a14:m>
                  <m:oMath xmlns:m="http://schemas.openxmlformats.org/officeDocument/2006/math">
                    <m:r>
                      <a:rPr lang="en-IT" sz="1200" b="1" i="1" smtClean="0">
                        <a:latin typeface="Cambria Math" panose="02040503050406030204" pitchFamily="18" charset="0"/>
                        <a:ea typeface="Cambria Math" panose="02040503050406030204" pitchFamily="18" charset="0"/>
                      </a:rPr>
                      <m:t>𝜶</m:t>
                    </m:r>
                  </m:oMath>
                </a14:m>
                <a:endParaRPr lang="en-IT" sz="1200" dirty="0"/>
              </a:p>
            </p:txBody>
          </p:sp>
        </mc:Choice>
        <mc:Fallback xmlns="">
          <p:sp>
            <p:nvSpPr>
              <p:cNvPr id="3" name="Down Arrow 2">
                <a:extLst>
                  <a:ext uri="{FF2B5EF4-FFF2-40B4-BE49-F238E27FC236}">
                    <a16:creationId xmlns:a16="http://schemas.microsoft.com/office/drawing/2014/main" id="{486FFA37-C8C6-F9F6-A901-A64F3B0FE7EC}"/>
                  </a:ext>
                </a:extLst>
              </p:cNvPr>
              <p:cNvSpPr>
                <a:spLocks noRot="1" noChangeAspect="1" noMove="1" noResize="1" noEditPoints="1" noAdjustHandles="1" noChangeArrowheads="1" noChangeShapeType="1" noTextEdit="1"/>
              </p:cNvSpPr>
              <p:nvPr/>
            </p:nvSpPr>
            <p:spPr>
              <a:xfrm>
                <a:off x="27332" y="1820432"/>
                <a:ext cx="2680740" cy="562948"/>
              </a:xfrm>
              <a:prstGeom prst="downArrow">
                <a:avLst>
                  <a:gd name="adj1" fmla="val 49201"/>
                  <a:gd name="adj2" fmla="val 50000"/>
                </a:avLst>
              </a:prstGeom>
              <a:blipFill>
                <a:blip r:embed="rId6"/>
                <a:stretch>
                  <a:fillRect/>
                </a:stretch>
              </a:blipFill>
              <a:ln>
                <a:noFill/>
              </a:ln>
            </p:spPr>
            <p:txBody>
              <a:bodyPr/>
              <a:lstStyle/>
              <a:p>
                <a:r>
                  <a:rPr lang="en-IT">
                    <a:noFill/>
                  </a:rPr>
                  <a:t> </a:t>
                </a:r>
              </a:p>
            </p:txBody>
          </p:sp>
        </mc:Fallback>
      </mc:AlternateContent>
      <p:grpSp>
        <p:nvGrpSpPr>
          <p:cNvPr id="4" name="Group 3">
            <a:extLst>
              <a:ext uri="{FF2B5EF4-FFF2-40B4-BE49-F238E27FC236}">
                <a16:creationId xmlns:a16="http://schemas.microsoft.com/office/drawing/2014/main" id="{D66622E8-E3B5-A050-0391-F67D5448CDA5}"/>
              </a:ext>
            </a:extLst>
          </p:cNvPr>
          <p:cNvGrpSpPr/>
          <p:nvPr/>
        </p:nvGrpSpPr>
        <p:grpSpPr>
          <a:xfrm>
            <a:off x="34975" y="2383425"/>
            <a:ext cx="2942803" cy="1626383"/>
            <a:chOff x="34975" y="2383425"/>
            <a:chExt cx="2942803" cy="1626383"/>
          </a:xfrm>
        </p:grpSpPr>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1D60B4C6-5140-E37C-44F9-446564CDFA02}"/>
                    </a:ext>
                  </a:extLst>
                </p:cNvPr>
                <p:cNvSpPr/>
                <p:nvPr/>
              </p:nvSpPr>
              <p:spPr>
                <a:xfrm>
                  <a:off x="34975" y="2383425"/>
                  <a:ext cx="2942803" cy="1626383"/>
                </a:xfrm>
                <a:prstGeom prst="rect">
                  <a:avLst/>
                </a:prstGeom>
                <a:gradFill>
                  <a:gsLst>
                    <a:gs pos="0">
                      <a:srgbClr val="4372C4"/>
                    </a:gs>
                    <a:gs pos="87000">
                      <a:srgbClr val="D5E0F2"/>
                    </a:gs>
                    <a:gs pos="71000">
                      <a:srgbClr val="4372C4"/>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T" sz="1100" dirty="0"/>
                </a:p>
                <a:p>
                  <a:r>
                    <a:rPr lang="en-US" sz="1600" b="1" dirty="0"/>
                    <a:t>Direct damage   </a:t>
                  </a:r>
                  <a14:m>
                    <m:oMath xmlns:m="http://schemas.openxmlformats.org/officeDocument/2006/math">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𝒇</m:t>
                          </m:r>
                        </m:e>
                        <m:sub>
                          <m:r>
                            <a:rPr lang="en-US" sz="1100" b="1" i="1" smtClean="0">
                              <a:latin typeface="Cambria Math" panose="02040503050406030204" pitchFamily="18" charset="0"/>
                            </a:rPr>
                            <m:t>𝜶</m:t>
                          </m:r>
                        </m:sub>
                      </m:sSub>
                      <m:r>
                        <a:rPr lang="en-IT" sz="1100" b="1">
                          <a:latin typeface="Cambria Math" panose="02040503050406030204" pitchFamily="18" charset="0"/>
                        </a:rPr>
                        <m:t>=</m:t>
                      </m:r>
                      <m:f>
                        <m:fPr>
                          <m:ctrlPr>
                            <a:rPr lang="en-IT" sz="1100" b="1" i="1">
                              <a:latin typeface="Cambria Math" panose="02040503050406030204" pitchFamily="18" charset="0"/>
                            </a:rPr>
                          </m:ctrlPr>
                        </m:fPr>
                        <m:num>
                          <m:r>
                            <a:rPr lang="en-IT" sz="1100" b="1" i="1">
                              <a:latin typeface="Cambria Math" panose="02040503050406030204" pitchFamily="18" charset="0"/>
                            </a:rPr>
                            <m:t>𝜸</m:t>
                          </m:r>
                          <m:d>
                            <m:dPr>
                              <m:ctrlPr>
                                <a:rPr lang="en-IT" sz="1100" b="1" i="1">
                                  <a:latin typeface="Cambria Math" panose="02040503050406030204" pitchFamily="18" charset="0"/>
                                </a:rPr>
                              </m:ctrlPr>
                            </m:dPr>
                            <m:e>
                              <m:r>
                                <a:rPr lang="en-US" sz="1100" b="1" i="0" smtClean="0">
                                  <a:latin typeface="Cambria Math" panose="02040503050406030204" pitchFamily="18" charset="0"/>
                                </a:rPr>
                                <m:t>𝛂</m:t>
                              </m:r>
                              <m:r>
                                <a:rPr lang="en-IT" sz="1100" b="1">
                                  <a:latin typeface="Cambria Math" panose="02040503050406030204" pitchFamily="18" charset="0"/>
                                </a:rPr>
                                <m:t>,</m:t>
                              </m:r>
                              <m:r>
                                <a:rPr lang="en-US" sz="1100" b="1" i="1">
                                  <a:latin typeface="Cambria Math" panose="02040503050406030204" pitchFamily="18" charset="0"/>
                                </a:rPr>
                                <m:t>𝑫</m:t>
                              </m:r>
                              <m:r>
                                <a:rPr lang="en-US" sz="1100" b="1" i="1">
                                  <a:latin typeface="Cambria Math" panose="02040503050406030204" pitchFamily="18" charset="0"/>
                                </a:rPr>
                                <m:t>/</m:t>
                              </m:r>
                              <m:r>
                                <a:rPr lang="en-US" sz="1100" b="1" i="1">
                                  <a:latin typeface="Cambria Math" panose="02040503050406030204" pitchFamily="18" charset="0"/>
                                </a:rPr>
                                <m:t>𝑰𝑫</m:t>
                              </m:r>
                            </m:e>
                          </m:d>
                        </m:num>
                        <m:den>
                          <m:r>
                            <a:rPr lang="en-IT" sz="1100" b="1" i="1">
                              <a:latin typeface="Cambria Math" panose="02040503050406030204" pitchFamily="18" charset="0"/>
                            </a:rPr>
                            <m:t>𝜞</m:t>
                          </m:r>
                          <m:d>
                            <m:dPr>
                              <m:ctrlPr>
                                <a:rPr lang="en-IT" sz="1100" b="1" i="1">
                                  <a:latin typeface="Cambria Math" panose="02040503050406030204" pitchFamily="18" charset="0"/>
                                </a:rPr>
                              </m:ctrlPr>
                            </m:dPr>
                            <m:e>
                              <m:r>
                                <a:rPr lang="en-US" sz="1100" b="1" i="1" smtClean="0">
                                  <a:latin typeface="Cambria Math" panose="02040503050406030204" pitchFamily="18" charset="0"/>
                                </a:rPr>
                                <m:t>𝜶</m:t>
                              </m:r>
                            </m:e>
                          </m:d>
                        </m:den>
                      </m:f>
                    </m:oMath>
                  </a14:m>
                  <a:endParaRPr lang="en-GB" sz="400" b="1"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IT" sz="1100" b="1" dirty="0"/>
                </a:p>
                <a:p>
                  <a:r>
                    <a:rPr lang="en-IT" sz="1100" dirty="0"/>
                    <a:t> </a:t>
                  </a:r>
                </a:p>
              </p:txBody>
            </p:sp>
          </mc:Choice>
          <mc:Fallback>
            <p:sp>
              <p:nvSpPr>
                <p:cNvPr id="12" name="Rectangle 11">
                  <a:extLst>
                    <a:ext uri="{FF2B5EF4-FFF2-40B4-BE49-F238E27FC236}">
                      <a16:creationId xmlns:a16="http://schemas.microsoft.com/office/drawing/2014/main" id="{1D60B4C6-5140-E37C-44F9-446564CDFA02}"/>
                    </a:ext>
                  </a:extLst>
                </p:cNvPr>
                <p:cNvSpPr>
                  <a:spLocks noRot="1" noChangeAspect="1" noMove="1" noResize="1" noEditPoints="1" noAdjustHandles="1" noChangeArrowheads="1" noChangeShapeType="1" noTextEdit="1"/>
                </p:cNvSpPr>
                <p:nvPr/>
              </p:nvSpPr>
              <p:spPr>
                <a:xfrm>
                  <a:off x="34975" y="2383425"/>
                  <a:ext cx="2942803" cy="1626383"/>
                </a:xfrm>
                <a:prstGeom prst="rect">
                  <a:avLst/>
                </a:prstGeom>
                <a:blipFill>
                  <a:blip r:embed="rId7"/>
                  <a:stretch>
                    <a:fillRect l="-858"/>
                  </a:stretch>
                </a:blipFill>
                <a:ln>
                  <a:noFill/>
                </a:ln>
              </p:spPr>
              <p:txBody>
                <a:bodyPr/>
                <a:lstStyle/>
                <a:p>
                  <a:r>
                    <a:rPr lang="en-IT">
                      <a:noFill/>
                    </a:rPr>
                    <a:t> </a:t>
                  </a:r>
                </a:p>
              </p:txBody>
            </p:sp>
          </mc:Fallback>
        </mc:AlternateContent>
        <p:grpSp>
          <p:nvGrpSpPr>
            <p:cNvPr id="124" name="Group 123">
              <a:extLst>
                <a:ext uri="{FF2B5EF4-FFF2-40B4-BE49-F238E27FC236}">
                  <a16:creationId xmlns:a16="http://schemas.microsoft.com/office/drawing/2014/main" id="{15124F36-42F6-3CAB-6450-44171064EA21}"/>
                </a:ext>
              </a:extLst>
            </p:cNvPr>
            <p:cNvGrpSpPr/>
            <p:nvPr/>
          </p:nvGrpSpPr>
          <p:grpSpPr>
            <a:xfrm>
              <a:off x="126999" y="2801636"/>
              <a:ext cx="1199808" cy="1155818"/>
              <a:chOff x="602445" y="2788541"/>
              <a:chExt cx="1199808" cy="1155818"/>
            </a:xfrm>
          </p:grpSpPr>
          <p:pic>
            <p:nvPicPr>
              <p:cNvPr id="13" name="Picture 12">
                <a:extLst>
                  <a:ext uri="{FF2B5EF4-FFF2-40B4-BE49-F238E27FC236}">
                    <a16:creationId xmlns:a16="http://schemas.microsoft.com/office/drawing/2014/main" id="{211A6CE2-8131-DD62-120D-DA6AF3F95E9D}"/>
                  </a:ext>
                </a:extLst>
              </p:cNvPr>
              <p:cNvPicPr>
                <a:picLocks noChangeAspect="1"/>
              </p:cNvPicPr>
              <p:nvPr/>
            </p:nvPicPr>
            <p:blipFill>
              <a:blip r:embed="rId8"/>
              <a:srcRect t="10077" b="16008"/>
              <a:stretch>
                <a:fillRect/>
              </a:stretch>
            </p:blipFill>
            <p:spPr>
              <a:xfrm>
                <a:off x="602445" y="2788541"/>
                <a:ext cx="1199808" cy="1155818"/>
              </a:xfrm>
              <a:prstGeom prst="rect">
                <a:avLst/>
              </a:prstGeom>
              <a:solidFill>
                <a:schemeClr val="bg1"/>
              </a:solidFill>
            </p:spPr>
          </p:pic>
          <p:sp>
            <p:nvSpPr>
              <p:cNvPr id="11" name="Rectangle 10">
                <a:extLst>
                  <a:ext uri="{FF2B5EF4-FFF2-40B4-BE49-F238E27FC236}">
                    <a16:creationId xmlns:a16="http://schemas.microsoft.com/office/drawing/2014/main" id="{E627F5A9-9064-E355-4499-76CBC9966458}"/>
                  </a:ext>
                </a:extLst>
              </p:cNvPr>
              <p:cNvSpPr/>
              <p:nvPr/>
            </p:nvSpPr>
            <p:spPr>
              <a:xfrm>
                <a:off x="1380390" y="2960414"/>
                <a:ext cx="318037" cy="2365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400" dirty="0">
                    <a:solidFill>
                      <a:srgbClr val="00E7FF"/>
                    </a:solidFill>
                  </a:rPr>
                  <a:t>α=4</a:t>
                </a:r>
              </a:p>
              <a:p>
                <a:pPr algn="ctr"/>
                <a:r>
                  <a:rPr lang="en-IT" sz="400" dirty="0">
                    <a:solidFill>
                      <a:srgbClr val="5756FF"/>
                    </a:solidFill>
                  </a:rPr>
                  <a:t>α=3</a:t>
                </a:r>
              </a:p>
              <a:p>
                <a:pPr algn="ctr"/>
                <a:r>
                  <a:rPr lang="en-IT" sz="400" dirty="0">
                    <a:solidFill>
                      <a:srgbClr val="00FF00"/>
                    </a:solidFill>
                  </a:rPr>
                  <a:t>α=2</a:t>
                </a:r>
              </a:p>
              <a:p>
                <a:pPr algn="ctr"/>
                <a:r>
                  <a:rPr lang="en-IT" sz="400" dirty="0">
                    <a:solidFill>
                      <a:srgbClr val="FF0000"/>
                    </a:solidFill>
                  </a:rPr>
                  <a:t>α=1</a:t>
                </a:r>
              </a:p>
              <a:p>
                <a:pPr algn="ctr"/>
                <a:endParaRPr lang="en-IT" sz="400" dirty="0">
                  <a:solidFill>
                    <a:srgbClr val="00E7FF"/>
                  </a:solidFill>
                </a:endParaRPr>
              </a:p>
            </p:txBody>
          </p:sp>
        </p:grpSp>
      </p:grpSp>
      <p:grpSp>
        <p:nvGrpSpPr>
          <p:cNvPr id="5" name="Group 4">
            <a:extLst>
              <a:ext uri="{FF2B5EF4-FFF2-40B4-BE49-F238E27FC236}">
                <a16:creationId xmlns:a16="http://schemas.microsoft.com/office/drawing/2014/main" id="{1B776441-1FF4-8F13-5A96-CF89B4AFA0A8}"/>
              </a:ext>
            </a:extLst>
          </p:cNvPr>
          <p:cNvGrpSpPr/>
          <p:nvPr/>
        </p:nvGrpSpPr>
        <p:grpSpPr>
          <a:xfrm>
            <a:off x="3105321" y="2593630"/>
            <a:ext cx="4251951" cy="1626384"/>
            <a:chOff x="3105321" y="2593630"/>
            <a:chExt cx="4251951" cy="1626384"/>
          </a:xfrm>
        </p:grpSpPr>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9B03EEA1-933D-F5C1-78D1-E5FBDBD2EE3E}"/>
                    </a:ext>
                  </a:extLst>
                </p:cNvPr>
                <p:cNvSpPr/>
                <p:nvPr/>
              </p:nvSpPr>
              <p:spPr>
                <a:xfrm>
                  <a:off x="3105321" y="2593630"/>
                  <a:ext cx="4251951" cy="1626384"/>
                </a:xfrm>
                <a:prstGeom prst="rect">
                  <a:avLst/>
                </a:prstGeom>
                <a:gradFill>
                  <a:gsLst>
                    <a:gs pos="0">
                      <a:srgbClr val="4372C4"/>
                    </a:gs>
                    <a:gs pos="87000">
                      <a:srgbClr val="D5E0F2"/>
                    </a:gs>
                    <a:gs pos="71000">
                      <a:srgbClr val="4372C4"/>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T" sz="1100" dirty="0"/>
                </a:p>
                <a:p>
                  <a:r>
                    <a:rPr lang="en-US" sz="1600" b="1" dirty="0"/>
                    <a:t>Indirect local damage   </a:t>
                  </a:r>
                </a:p>
                <a:p>
                  <a14:m>
                    <m:oMath xmlns:m="http://schemas.openxmlformats.org/officeDocument/2006/math">
                      <m:r>
                        <a:rPr lang="en-IT" sz="1100" i="1">
                          <a:latin typeface="Cambria Math" panose="02040503050406030204" pitchFamily="18" charset="0"/>
                        </a:rPr>
                        <m:t>𝜂</m:t>
                      </m:r>
                      <m:r>
                        <a:rPr lang="en-US" sz="1100" i="1">
                          <a:latin typeface="Cambria Math" panose="02040503050406030204" pitchFamily="18" charset="0"/>
                        </a:rPr>
                        <m:t>=</m:t>
                      </m:r>
                      <m:f>
                        <m:fPr>
                          <m:ctrlPr>
                            <a:rPr lang="en-IT" sz="1100" i="1">
                              <a:latin typeface="Cambria Math" panose="02040503050406030204" pitchFamily="18" charset="0"/>
                            </a:rPr>
                          </m:ctrlPr>
                        </m:fPr>
                        <m:num>
                          <m:r>
                            <a:rPr lang="en-US" sz="1100" i="1">
                              <a:latin typeface="Cambria Math" panose="02040503050406030204" pitchFamily="18" charset="0"/>
                            </a:rPr>
                            <m:t>𝐷</m:t>
                          </m:r>
                        </m:num>
                        <m:den>
                          <m:r>
                            <a:rPr lang="en-US" sz="1100" i="1">
                              <a:latin typeface="Cambria Math" panose="02040503050406030204" pitchFamily="18" charset="0"/>
                            </a:rPr>
                            <m:t>𝐼𝐷</m:t>
                          </m:r>
                        </m:den>
                      </m:f>
                      <m:f>
                        <m:fPr>
                          <m:ctrlPr>
                            <a:rPr lang="en-IT" sz="1100" i="1">
                              <a:latin typeface="Cambria Math" panose="02040503050406030204" pitchFamily="18" charset="0"/>
                            </a:rPr>
                          </m:ctrlPr>
                        </m:fPr>
                        <m:num>
                          <m:f>
                            <m:fPr>
                              <m:ctrlPr>
                                <a:rPr lang="en-US" sz="1100" i="1">
                                  <a:latin typeface="Cambria Math" panose="02040503050406030204" pitchFamily="18" charset="0"/>
                                </a:rPr>
                              </m:ctrlPr>
                            </m:fPr>
                            <m:num>
                              <m:r>
                                <a:rPr lang="en-US" sz="1100" i="1">
                                  <a:latin typeface="Cambria Math" panose="02040503050406030204" pitchFamily="18" charset="0"/>
                                </a:rPr>
                                <m:t>𝐷</m:t>
                              </m:r>
                            </m:num>
                            <m:den>
                              <m:r>
                                <a:rPr lang="en-US" sz="1100" i="1">
                                  <a:latin typeface="Cambria Math" panose="02040503050406030204" pitchFamily="18" charset="0"/>
                                </a:rPr>
                                <m:t>𝑅</m:t>
                              </m:r>
                              <m:sSub>
                                <m:sSubPr>
                                  <m:ctrlPr>
                                    <a:rPr lang="en-IT" sz="1100" i="1">
                                      <a:latin typeface="Cambria Math" panose="02040503050406030204" pitchFamily="18" charset="0"/>
                                    </a:rPr>
                                  </m:ctrlPr>
                                </m:sSubPr>
                                <m:e>
                                  <m:r>
                                    <a:rPr lang="en-US" sz="1100" i="1">
                                      <a:latin typeface="Cambria Math" panose="02040503050406030204" pitchFamily="18" charset="0"/>
                                    </a:rPr>
                                    <m:t>𝑡</m:t>
                                  </m:r>
                                </m:e>
                                <m:sub>
                                  <m:r>
                                    <a:rPr lang="en-US" sz="1100" b="0" i="1" smtClean="0">
                                      <a:latin typeface="Cambria Math" panose="02040503050406030204" pitchFamily="18" charset="0"/>
                                    </a:rPr>
                                    <m:t>𝑑</m:t>
                                  </m:r>
                                </m:sub>
                              </m:sSub>
                            </m:den>
                          </m:f>
                        </m:num>
                        <m:den>
                          <m:r>
                            <m:rPr>
                              <m:sty m:val="p"/>
                            </m:rPr>
                            <a:rPr lang="en-US" sz="1100" b="0" i="0" smtClean="0">
                              <a:latin typeface="Cambria Math" panose="02040503050406030204" pitchFamily="18" charset="0"/>
                            </a:rPr>
                            <m:t>ln</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1+</m:t>
                              </m:r>
                              <m:f>
                                <m:fPr>
                                  <m:ctrlPr>
                                    <a:rPr lang="en-US" sz="1100" i="1">
                                      <a:latin typeface="Cambria Math" panose="02040503050406030204" pitchFamily="18" charset="0"/>
                                    </a:rPr>
                                  </m:ctrlPr>
                                </m:fPr>
                                <m:num>
                                  <m:r>
                                    <a:rPr lang="en-US" sz="1100" i="1">
                                      <a:latin typeface="Cambria Math" panose="02040503050406030204" pitchFamily="18" charset="0"/>
                                    </a:rPr>
                                    <m:t>𝐷</m:t>
                                  </m:r>
                                </m:num>
                                <m:den>
                                  <m:r>
                                    <a:rPr lang="en-US" sz="1100" i="1">
                                      <a:latin typeface="Cambria Math" panose="02040503050406030204" pitchFamily="18" charset="0"/>
                                    </a:rPr>
                                    <m:t>𝑅</m:t>
                                  </m:r>
                                  <m:sSub>
                                    <m:sSubPr>
                                      <m:ctrlPr>
                                        <a:rPr lang="en-IT" sz="1100" i="1">
                                          <a:latin typeface="Cambria Math" panose="02040503050406030204" pitchFamily="18" charset="0"/>
                                        </a:rPr>
                                      </m:ctrlPr>
                                    </m:sSubPr>
                                    <m:e>
                                      <m:r>
                                        <a:rPr lang="en-US" sz="1100" i="1">
                                          <a:latin typeface="Cambria Math" panose="02040503050406030204" pitchFamily="18" charset="0"/>
                                        </a:rPr>
                                        <m:t>𝑡</m:t>
                                      </m:r>
                                    </m:e>
                                    <m:sub>
                                      <m:r>
                                        <a:rPr lang="en-US" sz="1100" b="0" i="1" smtClean="0">
                                          <a:latin typeface="Cambria Math" panose="02040503050406030204" pitchFamily="18" charset="0"/>
                                        </a:rPr>
                                        <m:t>𝑑</m:t>
                                      </m:r>
                                    </m:sub>
                                  </m:sSub>
                                </m:den>
                              </m:f>
                            </m:e>
                          </m:d>
                        </m:den>
                      </m:f>
                    </m:oMath>
                  </a14:m>
                  <a:r>
                    <a:rPr lang="en-GB" sz="1100" dirty="0"/>
                    <a:t> </a:t>
                  </a:r>
                  <a14:m>
                    <m:oMath xmlns:m="http://schemas.openxmlformats.org/officeDocument/2006/math">
                      <m:r>
                        <a:rPr lang="en-US" sz="1100" b="0" i="0" smtClean="0">
                          <a:latin typeface="Cambria Math" panose="02040503050406030204" pitchFamily="18" charset="0"/>
                        </a:rPr>
                        <m:t> </m:t>
                      </m:r>
                    </m:oMath>
                  </a14:m>
                  <a:endParaRPr lang="en-US" sz="1100" b="0" i="0" dirty="0">
                    <a:latin typeface="Cambria Math" panose="02040503050406030204" pitchFamily="18" charset="0"/>
                  </a:endParaRPr>
                </a:p>
                <a:p>
                  <a14:m>
                    <m:oMath xmlns:m="http://schemas.openxmlformats.org/officeDocument/2006/math">
                      <m:r>
                        <a:rPr lang="en-US" sz="1100" b="0" i="0" smtClean="0">
                          <a:latin typeface="Cambria Math" panose="02040503050406030204" pitchFamily="18" charset="0"/>
                        </a:rPr>
                        <m:t> </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𝑚</m:t>
                          </m:r>
                        </m:e>
                        <m:sub>
                          <m:r>
                            <a:rPr lang="en-US" sz="1100" b="0" i="1" smtClean="0">
                              <a:latin typeface="Cambria Math" panose="02040503050406030204" pitchFamily="18" charset="0"/>
                            </a:rPr>
                            <m:t>𝑐</m:t>
                          </m:r>
                        </m:sub>
                      </m:sSub>
                      <m:r>
                        <a:rPr lang="en-US" sz="1100" i="1">
                          <a:latin typeface="Cambria Math" panose="02040503050406030204" pitchFamily="18" charset="0"/>
                        </a:rPr>
                        <m:t>=</m:t>
                      </m:r>
                      <m:r>
                        <a:rPr lang="en-US" sz="1100" i="1" smtClean="0">
                          <a:latin typeface="Cambria Math" panose="02040503050406030204" pitchFamily="18" charset="0"/>
                          <a:ea typeface="Cambria Math" panose="02040503050406030204" pitchFamily="18" charset="0"/>
                        </a:rPr>
                        <m:t>𝛼</m:t>
                      </m:r>
                      <m:f>
                        <m:fPr>
                          <m:ctrlPr>
                            <a:rPr lang="en-IT" sz="1100" i="1">
                              <a:latin typeface="Cambria Math" panose="02040503050406030204" pitchFamily="18" charset="0"/>
                            </a:rPr>
                          </m:ctrlPr>
                        </m:fPr>
                        <m:num>
                          <m:f>
                            <m:fPr>
                              <m:ctrlPr>
                                <a:rPr lang="en-US" sz="1100" i="1">
                                  <a:latin typeface="Cambria Math" panose="02040503050406030204" pitchFamily="18" charset="0"/>
                                </a:rPr>
                              </m:ctrlPr>
                            </m:fPr>
                            <m:num>
                              <m:r>
                                <a:rPr lang="en-US" sz="1100" i="1">
                                  <a:latin typeface="Cambria Math" panose="02040503050406030204" pitchFamily="18" charset="0"/>
                                </a:rPr>
                                <m:t>𝐷</m:t>
                              </m:r>
                            </m:num>
                            <m:den>
                              <m:r>
                                <a:rPr lang="en-US" sz="1100" i="1">
                                  <a:latin typeface="Cambria Math" panose="02040503050406030204" pitchFamily="18" charset="0"/>
                                </a:rPr>
                                <m:t>𝑅</m:t>
                              </m:r>
                              <m:sSub>
                                <m:sSubPr>
                                  <m:ctrlPr>
                                    <a:rPr lang="en-IT" sz="1100" i="1">
                                      <a:latin typeface="Cambria Math" panose="02040503050406030204" pitchFamily="18" charset="0"/>
                                    </a:rPr>
                                  </m:ctrlPr>
                                </m:sSubPr>
                                <m:e>
                                  <m:r>
                                    <a:rPr lang="en-US" sz="1100" i="1">
                                      <a:latin typeface="Cambria Math" panose="02040503050406030204" pitchFamily="18" charset="0"/>
                                    </a:rPr>
                                    <m:t>𝑡</m:t>
                                  </m:r>
                                </m:e>
                                <m:sub>
                                  <m:r>
                                    <a:rPr lang="en-US" sz="1100" i="1">
                                      <a:latin typeface="Cambria Math" panose="02040503050406030204" pitchFamily="18" charset="0"/>
                                    </a:rPr>
                                    <m:t>𝐷</m:t>
                                  </m:r>
                                </m:sub>
                              </m:sSub>
                            </m:den>
                          </m:f>
                        </m:num>
                        <m:den>
                          <m:r>
                            <m:rPr>
                              <m:sty m:val="p"/>
                            </m:rPr>
                            <a:rPr lang="en-US" sz="1100">
                              <a:latin typeface="Cambria Math" panose="02040503050406030204" pitchFamily="18" charset="0"/>
                            </a:rPr>
                            <m:t>ln</m:t>
                          </m:r>
                          <m:d>
                            <m:dPr>
                              <m:ctrlPr>
                                <a:rPr lang="en-US" sz="1100" i="1">
                                  <a:latin typeface="Cambria Math" panose="02040503050406030204" pitchFamily="18" charset="0"/>
                                </a:rPr>
                              </m:ctrlPr>
                            </m:dPr>
                            <m:e>
                              <m:r>
                                <a:rPr lang="en-US" sz="1100" i="1">
                                  <a:latin typeface="Cambria Math" panose="02040503050406030204" pitchFamily="18" charset="0"/>
                                </a:rPr>
                                <m:t>1+</m:t>
                              </m:r>
                              <m:f>
                                <m:fPr>
                                  <m:ctrlPr>
                                    <a:rPr lang="en-US" sz="1100" i="1">
                                      <a:latin typeface="Cambria Math" panose="02040503050406030204" pitchFamily="18" charset="0"/>
                                    </a:rPr>
                                  </m:ctrlPr>
                                </m:fPr>
                                <m:num>
                                  <m:r>
                                    <a:rPr lang="en-US" sz="1100" i="1">
                                      <a:latin typeface="Cambria Math" panose="02040503050406030204" pitchFamily="18" charset="0"/>
                                    </a:rPr>
                                    <m:t>𝐷</m:t>
                                  </m:r>
                                </m:num>
                                <m:den>
                                  <m:r>
                                    <a:rPr lang="en-US" sz="1100" i="1">
                                      <a:latin typeface="Cambria Math" panose="02040503050406030204" pitchFamily="18" charset="0"/>
                                    </a:rPr>
                                    <m:t>𝑅</m:t>
                                  </m:r>
                                  <m:sSub>
                                    <m:sSubPr>
                                      <m:ctrlPr>
                                        <a:rPr lang="en-IT" sz="1100" i="1">
                                          <a:latin typeface="Cambria Math" panose="02040503050406030204" pitchFamily="18" charset="0"/>
                                        </a:rPr>
                                      </m:ctrlPr>
                                    </m:sSubPr>
                                    <m:e>
                                      <m:r>
                                        <a:rPr lang="en-US" sz="1100" i="1">
                                          <a:latin typeface="Cambria Math" panose="02040503050406030204" pitchFamily="18" charset="0"/>
                                        </a:rPr>
                                        <m:t>𝑡</m:t>
                                      </m:r>
                                    </m:e>
                                    <m:sub>
                                      <m:r>
                                        <a:rPr lang="en-US" sz="1100" b="0" i="1" smtClean="0">
                                          <a:latin typeface="Cambria Math" panose="02040503050406030204" pitchFamily="18" charset="0"/>
                                        </a:rPr>
                                        <m:t>𝑑</m:t>
                                      </m:r>
                                    </m:sub>
                                  </m:sSub>
                                </m:den>
                              </m:f>
                            </m:e>
                          </m:d>
                        </m:den>
                      </m:f>
                    </m:oMath>
                  </a14:m>
                  <a:r>
                    <a:rPr lang="en-GB" sz="1100" dirty="0"/>
                    <a:t>  </a:t>
                  </a:r>
                </a:p>
                <a:p>
                  <a:endParaRPr lang="en-GB" sz="400" dirty="0"/>
                </a:p>
                <a:p>
                  <a:pPr/>
                  <a14:m>
                    <m:oMathPara xmlns:m="http://schemas.openxmlformats.org/officeDocument/2006/math">
                      <m:oMathParaPr>
                        <m:jc m:val="left"/>
                      </m:oMathParaPr>
                      <m:oMath xmlns:m="http://schemas.openxmlformats.org/officeDocument/2006/math">
                        <m:sSub>
                          <m:sSubPr>
                            <m:ctrlPr>
                              <a:rPr lang="en-US" sz="1100" b="1" i="1">
                                <a:latin typeface="Cambria Math" panose="02040503050406030204" pitchFamily="18" charset="0"/>
                              </a:rPr>
                            </m:ctrlPr>
                          </m:sSubPr>
                          <m:e>
                            <m:r>
                              <a:rPr lang="en-US" sz="1100" b="1" i="1">
                                <a:latin typeface="Cambria Math" panose="02040503050406030204" pitchFamily="18" charset="0"/>
                              </a:rPr>
                              <m:t>𝒇</m:t>
                            </m:r>
                          </m:e>
                          <m:sub>
                            <m:r>
                              <a:rPr lang="en-US" sz="1100" b="1" i="1" smtClean="0">
                                <a:latin typeface="Cambria Math" panose="02040503050406030204" pitchFamily="18" charset="0"/>
                                <a:ea typeface="Cambria Math" panose="02040503050406030204" pitchFamily="18" charset="0"/>
                              </a:rPr>
                              <m:t>𝜶</m:t>
                            </m:r>
                            <m:r>
                              <a:rPr lang="en-US" sz="1100" b="1" i="1" smtClean="0">
                                <a:latin typeface="Cambria Math" panose="02040503050406030204" pitchFamily="18" charset="0"/>
                                <a:ea typeface="Cambria Math" panose="02040503050406030204" pitchFamily="18" charset="0"/>
                              </a:rPr>
                              <m:t>,</m:t>
                            </m:r>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𝒕</m:t>
                                </m:r>
                              </m:e>
                              <m:sub>
                                <m:r>
                                  <a:rPr lang="en-US" sz="1100" b="1" i="1" smtClean="0">
                                    <a:latin typeface="Cambria Math" panose="02040503050406030204" pitchFamily="18" charset="0"/>
                                  </a:rPr>
                                  <m:t>𝑫</m:t>
                                </m:r>
                              </m:sub>
                            </m:sSub>
                            <m:r>
                              <a:rPr lang="en-US" sz="1100" b="1" i="1" smtClean="0">
                                <a:latin typeface="Cambria Math" panose="02040503050406030204" pitchFamily="18" charset="0"/>
                              </a:rPr>
                              <m:t>,</m:t>
                            </m:r>
                            <m:r>
                              <a:rPr lang="en-US" sz="1100" b="1" i="1" smtClean="0">
                                <a:latin typeface="Cambria Math" panose="02040503050406030204" pitchFamily="18" charset="0"/>
                              </a:rPr>
                              <m:t>𝑹</m:t>
                            </m:r>
                          </m:sub>
                        </m:sSub>
                        <m:r>
                          <a:rPr lang="en-IT" sz="1100" b="1">
                            <a:latin typeface="Cambria Math" panose="02040503050406030204" pitchFamily="18" charset="0"/>
                          </a:rPr>
                          <m:t>=</m:t>
                        </m:r>
                        <m:f>
                          <m:fPr>
                            <m:ctrlPr>
                              <a:rPr lang="en-IT" sz="1100" b="1" i="1">
                                <a:latin typeface="Cambria Math" panose="02040503050406030204" pitchFamily="18" charset="0"/>
                              </a:rPr>
                            </m:ctrlPr>
                          </m:fPr>
                          <m:num>
                            <m:r>
                              <a:rPr lang="en-IT" sz="1100" b="1" i="1">
                                <a:latin typeface="Cambria Math" panose="02040503050406030204" pitchFamily="18" charset="0"/>
                              </a:rPr>
                              <m:t>𝜸</m:t>
                            </m:r>
                            <m:d>
                              <m:dPr>
                                <m:ctrlPr>
                                  <a:rPr lang="en-IT" sz="1100" b="1" i="1">
                                    <a:latin typeface="Cambria Math" panose="02040503050406030204" pitchFamily="18" charset="0"/>
                                  </a:rPr>
                                </m:ctrlPr>
                              </m:dPr>
                              <m:e>
                                <m:sSub>
                                  <m:sSubPr>
                                    <m:ctrlPr>
                                      <a:rPr lang="en-IT" sz="1100" b="1" i="1">
                                        <a:latin typeface="Cambria Math" panose="02040503050406030204" pitchFamily="18" charset="0"/>
                                      </a:rPr>
                                    </m:ctrlPr>
                                  </m:sSubPr>
                                  <m:e>
                                    <m:r>
                                      <a:rPr lang="en-US" sz="1100" b="1" i="1" smtClean="0">
                                        <a:latin typeface="Cambria Math" panose="02040503050406030204" pitchFamily="18" charset="0"/>
                                      </a:rPr>
                                      <m:t>𝒎</m:t>
                                    </m:r>
                                  </m:e>
                                  <m:sub>
                                    <m:r>
                                      <a:rPr lang="en-IT" sz="1100" b="1" i="1">
                                        <a:latin typeface="Cambria Math" panose="02040503050406030204" pitchFamily="18" charset="0"/>
                                        <a:ea typeface="Arial" panose="020B0604020202020204" pitchFamily="34" charset="0"/>
                                        <a:cs typeface="Arial" panose="020B0604020202020204" pitchFamily="34" charset="0"/>
                                      </a:rPr>
                                      <m:t>𝒄</m:t>
                                    </m:r>
                                  </m:sub>
                                </m:sSub>
                                <m:r>
                                  <a:rPr lang="en-IT" sz="1100" b="1">
                                    <a:latin typeface="Cambria Math" panose="02040503050406030204" pitchFamily="18" charset="0"/>
                                  </a:rPr>
                                  <m:t>,</m:t>
                                </m:r>
                                <m:r>
                                  <a:rPr lang="en-IT" sz="1100" b="1" i="1">
                                    <a:latin typeface="Cambria Math" panose="02040503050406030204" pitchFamily="18" charset="0"/>
                                  </a:rPr>
                                  <m:t>𝜼</m:t>
                                </m:r>
                              </m:e>
                            </m:d>
                          </m:num>
                          <m:den>
                            <m:r>
                              <a:rPr lang="en-IT" sz="1100" b="1" i="1">
                                <a:latin typeface="Cambria Math" panose="02040503050406030204" pitchFamily="18" charset="0"/>
                              </a:rPr>
                              <m:t>𝜞</m:t>
                            </m:r>
                            <m:d>
                              <m:dPr>
                                <m:ctrlPr>
                                  <a:rPr lang="en-IT" sz="1100" b="1" i="1">
                                    <a:latin typeface="Cambria Math" panose="02040503050406030204" pitchFamily="18" charset="0"/>
                                  </a:rPr>
                                </m:ctrlPr>
                              </m:dPr>
                              <m:e>
                                <m:sSub>
                                  <m:sSubPr>
                                    <m:ctrlPr>
                                      <a:rPr lang="en-IT" sz="1100" b="1" i="1">
                                        <a:latin typeface="Cambria Math" panose="02040503050406030204" pitchFamily="18" charset="0"/>
                                      </a:rPr>
                                    </m:ctrlPr>
                                  </m:sSubPr>
                                  <m:e>
                                    <m:r>
                                      <a:rPr lang="en-US" sz="1100" b="1" i="1" smtClean="0">
                                        <a:latin typeface="Cambria Math" panose="02040503050406030204" pitchFamily="18" charset="0"/>
                                      </a:rPr>
                                      <m:t>𝒎</m:t>
                                    </m:r>
                                  </m:e>
                                  <m:sub>
                                    <m:r>
                                      <a:rPr lang="en-IT" sz="1100" b="1" i="1">
                                        <a:latin typeface="Cambria Math" panose="02040503050406030204" pitchFamily="18" charset="0"/>
                                        <a:ea typeface="Arial" panose="020B0604020202020204" pitchFamily="34" charset="0"/>
                                        <a:cs typeface="Arial" panose="020B0604020202020204" pitchFamily="34" charset="0"/>
                                      </a:rPr>
                                      <m:t>𝒄</m:t>
                                    </m:r>
                                  </m:sub>
                                </m:sSub>
                              </m:e>
                            </m:d>
                          </m:den>
                        </m:f>
                      </m:oMath>
                    </m:oMathPara>
                  </a14:m>
                  <a:endParaRPr lang="en-IT" sz="1100" b="1" dirty="0"/>
                </a:p>
                <a:p>
                  <a:r>
                    <a:rPr lang="en-IT" sz="1100" dirty="0"/>
                    <a:t> </a:t>
                  </a:r>
                </a:p>
              </p:txBody>
            </p:sp>
          </mc:Choice>
          <mc:Fallback>
            <p:sp>
              <p:nvSpPr>
                <p:cNvPr id="18" name="Rectangle 17">
                  <a:extLst>
                    <a:ext uri="{FF2B5EF4-FFF2-40B4-BE49-F238E27FC236}">
                      <a16:creationId xmlns:a16="http://schemas.microsoft.com/office/drawing/2014/main" id="{9B03EEA1-933D-F5C1-78D1-E5FBDBD2EE3E}"/>
                    </a:ext>
                  </a:extLst>
                </p:cNvPr>
                <p:cNvSpPr>
                  <a:spLocks noRot="1" noChangeAspect="1" noMove="1" noResize="1" noEditPoints="1" noAdjustHandles="1" noChangeArrowheads="1" noChangeShapeType="1" noTextEdit="1"/>
                </p:cNvSpPr>
                <p:nvPr/>
              </p:nvSpPr>
              <p:spPr>
                <a:xfrm>
                  <a:off x="3105321" y="2593630"/>
                  <a:ext cx="4251951" cy="1626384"/>
                </a:xfrm>
                <a:prstGeom prst="rect">
                  <a:avLst/>
                </a:prstGeom>
                <a:blipFill>
                  <a:blip r:embed="rId9"/>
                  <a:stretch>
                    <a:fillRect l="-893" t="-2326"/>
                  </a:stretch>
                </a:blipFill>
                <a:ln>
                  <a:noFill/>
                </a:ln>
              </p:spPr>
              <p:txBody>
                <a:bodyPr/>
                <a:lstStyle/>
                <a:p>
                  <a:r>
                    <a:rPr lang="en-IT">
                      <a:noFill/>
                    </a:rPr>
                    <a:t> </a:t>
                  </a:r>
                </a:p>
              </p:txBody>
            </p:sp>
          </mc:Fallback>
        </mc:AlternateContent>
        <p:pic>
          <p:nvPicPr>
            <p:cNvPr id="19" name="Picture 18">
              <a:extLst>
                <a:ext uri="{FF2B5EF4-FFF2-40B4-BE49-F238E27FC236}">
                  <a16:creationId xmlns:a16="http://schemas.microsoft.com/office/drawing/2014/main" id="{8CBE7D3F-44F7-92BE-01F4-543A6284B0B4}"/>
                </a:ext>
              </a:extLst>
            </p:cNvPr>
            <p:cNvPicPr>
              <a:picLocks noChangeAspect="1"/>
            </p:cNvPicPr>
            <p:nvPr/>
          </p:nvPicPr>
          <p:blipFill>
            <a:blip r:embed="rId10"/>
            <a:srcRect t="47453" b="17889"/>
            <a:stretch>
              <a:fillRect/>
            </a:stretch>
          </p:blipFill>
          <p:spPr>
            <a:xfrm>
              <a:off x="4340613" y="2974179"/>
              <a:ext cx="1953901" cy="1084104"/>
            </a:xfrm>
            <a:prstGeom prst="rect">
              <a:avLst/>
            </a:prstGeom>
            <a:solidFill>
              <a:schemeClr val="bg1"/>
            </a:solidFill>
            <a:ln>
              <a:noFill/>
            </a:ln>
          </p:spPr>
        </p:pic>
      </p:grpSp>
      <p:grpSp>
        <p:nvGrpSpPr>
          <p:cNvPr id="35" name="Group 34">
            <a:extLst>
              <a:ext uri="{FF2B5EF4-FFF2-40B4-BE49-F238E27FC236}">
                <a16:creationId xmlns:a16="http://schemas.microsoft.com/office/drawing/2014/main" id="{8794F5FA-4244-DE43-9F5E-E711161B15B6}"/>
              </a:ext>
            </a:extLst>
          </p:cNvPr>
          <p:cNvGrpSpPr/>
          <p:nvPr/>
        </p:nvGrpSpPr>
        <p:grpSpPr>
          <a:xfrm>
            <a:off x="3087352" y="1226552"/>
            <a:ext cx="1297758" cy="1371913"/>
            <a:chOff x="3751210" y="1392802"/>
            <a:chExt cx="1297758" cy="1371913"/>
          </a:xfrm>
        </p:grpSpPr>
        <p:grpSp>
          <p:nvGrpSpPr>
            <p:cNvPr id="36" name="Group 35">
              <a:extLst>
                <a:ext uri="{FF2B5EF4-FFF2-40B4-BE49-F238E27FC236}">
                  <a16:creationId xmlns:a16="http://schemas.microsoft.com/office/drawing/2014/main" id="{A70AB5EE-1B59-694D-83B6-BB5F3A159F89}"/>
                </a:ext>
              </a:extLst>
            </p:cNvPr>
            <p:cNvGrpSpPr/>
            <p:nvPr/>
          </p:nvGrpSpPr>
          <p:grpSpPr>
            <a:xfrm>
              <a:off x="3788754" y="1392802"/>
              <a:ext cx="1260214" cy="1371913"/>
              <a:chOff x="3788754" y="1392802"/>
              <a:chExt cx="1260214" cy="1371913"/>
            </a:xfrm>
          </p:grpSpPr>
          <p:sp>
            <p:nvSpPr>
              <p:cNvPr id="38" name="Bent Arrow 37">
                <a:extLst>
                  <a:ext uri="{FF2B5EF4-FFF2-40B4-BE49-F238E27FC236}">
                    <a16:creationId xmlns:a16="http://schemas.microsoft.com/office/drawing/2014/main" id="{85D80CE1-9986-9669-AE69-F107B43270F5}"/>
                  </a:ext>
                </a:extLst>
              </p:cNvPr>
              <p:cNvSpPr/>
              <p:nvPr/>
            </p:nvSpPr>
            <p:spPr>
              <a:xfrm>
                <a:off x="3788754" y="1392802"/>
                <a:ext cx="1260214" cy="1371913"/>
              </a:xfrm>
              <a:prstGeom prst="bentArrow">
                <a:avLst>
                  <a:gd name="adj1" fmla="val 39986"/>
                  <a:gd name="adj2" fmla="val 39633"/>
                  <a:gd name="adj3" fmla="val 29581"/>
                  <a:gd name="adj4" fmla="val 46041"/>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39" name="TextBox 38">
                <a:extLst>
                  <a:ext uri="{FF2B5EF4-FFF2-40B4-BE49-F238E27FC236}">
                    <a16:creationId xmlns:a16="http://schemas.microsoft.com/office/drawing/2014/main" id="{791B7B7A-65B0-3C6D-0AF5-D7C6AB61084D}"/>
                  </a:ext>
                </a:extLst>
              </p:cNvPr>
              <p:cNvSpPr txBox="1"/>
              <p:nvPr/>
            </p:nvSpPr>
            <p:spPr>
              <a:xfrm>
                <a:off x="3913866" y="1683688"/>
                <a:ext cx="1023843" cy="430887"/>
              </a:xfrm>
              <a:prstGeom prst="rect">
                <a:avLst/>
              </a:prstGeom>
              <a:noFill/>
            </p:spPr>
            <p:txBody>
              <a:bodyPr wrap="square">
                <a:spAutoFit/>
              </a:bodyPr>
              <a:lstStyle/>
              <a:p>
                <a:pPr algn="ctr"/>
                <a:r>
                  <a:rPr lang="en-US" sz="1100" b="1" dirty="0">
                    <a:solidFill>
                      <a:schemeClr val="bg1"/>
                    </a:solidFill>
                  </a:rPr>
                  <a:t>threshold</a:t>
                </a:r>
                <a:r>
                  <a:rPr lang="en-US" sz="1100" dirty="0">
                    <a:solidFill>
                      <a:schemeClr val="bg1"/>
                    </a:solidFill>
                  </a:rPr>
                  <a:t> for cell damage </a:t>
                </a:r>
                <a:r>
                  <a:rPr lang="en-US" sz="1100" b="1" dirty="0">
                    <a:solidFill>
                      <a:schemeClr val="bg1"/>
                    </a:solidFill>
                  </a:rPr>
                  <a:t>β</a:t>
                </a:r>
                <a:endParaRPr lang="en-GB" sz="1100" b="1" dirty="0">
                  <a:solidFill>
                    <a:schemeClr val="bg1"/>
                  </a:solidFill>
                </a:endParaRPr>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561E9A3-C668-DF51-E3C0-158DD94508BC}"/>
                    </a:ext>
                  </a:extLst>
                </p:cNvPr>
                <p:cNvSpPr txBox="1"/>
                <p:nvPr/>
              </p:nvSpPr>
              <p:spPr>
                <a:xfrm>
                  <a:off x="3751210" y="2421940"/>
                  <a:ext cx="527785" cy="2828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100" b="1" i="1" smtClean="0">
                                <a:solidFill>
                                  <a:schemeClr val="bg1"/>
                                </a:solidFill>
                                <a:latin typeface="Cambria Math" panose="02040503050406030204" pitchFamily="18" charset="0"/>
                              </a:rPr>
                            </m:ctrlPr>
                          </m:sSubPr>
                          <m:e>
                            <m:r>
                              <a:rPr lang="en-US" sz="1100" b="1" i="1">
                                <a:solidFill>
                                  <a:schemeClr val="bg1"/>
                                </a:solidFill>
                                <a:latin typeface="Cambria Math" panose="02040503050406030204" pitchFamily="18" charset="0"/>
                              </a:rPr>
                              <m:t>𝒇</m:t>
                            </m:r>
                          </m:e>
                          <m:sub>
                            <m:r>
                              <a:rPr lang="en-US" sz="1100" b="1" i="1" smtClean="0">
                                <a:solidFill>
                                  <a:schemeClr val="bg1"/>
                                </a:solidFill>
                                <a:latin typeface="Cambria Math" panose="02040503050406030204" pitchFamily="18" charset="0"/>
                                <a:ea typeface="Cambria Math" panose="02040503050406030204" pitchFamily="18" charset="0"/>
                              </a:rPr>
                              <m:t>𝜶</m:t>
                            </m:r>
                            <m:r>
                              <a:rPr lang="en-US" sz="1100" b="1" i="1" smtClean="0">
                                <a:solidFill>
                                  <a:schemeClr val="bg1"/>
                                </a:solidFill>
                                <a:latin typeface="Cambria Math" panose="02040503050406030204" pitchFamily="18" charset="0"/>
                                <a:ea typeface="Cambria Math" panose="02040503050406030204" pitchFamily="18" charset="0"/>
                              </a:rPr>
                              <m:t>,</m:t>
                            </m:r>
                            <m:sSub>
                              <m:sSubPr>
                                <m:ctrlPr>
                                  <a:rPr lang="en-US" sz="1100" b="1" i="1" smtClean="0">
                                    <a:solidFill>
                                      <a:schemeClr val="bg1"/>
                                    </a:solidFill>
                                    <a:latin typeface="Cambria Math" panose="02040503050406030204" pitchFamily="18" charset="0"/>
                                  </a:rPr>
                                </m:ctrlPr>
                              </m:sSubPr>
                              <m:e>
                                <m:r>
                                  <a:rPr lang="en-US" sz="1100" b="1" i="1" smtClean="0">
                                    <a:solidFill>
                                      <a:schemeClr val="bg1"/>
                                    </a:solidFill>
                                    <a:latin typeface="Cambria Math" panose="02040503050406030204" pitchFamily="18" charset="0"/>
                                  </a:rPr>
                                  <m:t>𝒕</m:t>
                                </m:r>
                              </m:e>
                              <m:sub>
                                <m:r>
                                  <a:rPr lang="en-US" sz="1100" b="1" i="1" smtClean="0">
                                    <a:solidFill>
                                      <a:schemeClr val="bg1"/>
                                    </a:solidFill>
                                    <a:latin typeface="Cambria Math" panose="02040503050406030204" pitchFamily="18" charset="0"/>
                                  </a:rPr>
                                  <m:t>𝒅</m:t>
                                </m:r>
                              </m:sub>
                            </m:sSub>
                            <m:r>
                              <a:rPr lang="en-US" sz="1100" b="1" i="1" smtClean="0">
                                <a:solidFill>
                                  <a:schemeClr val="bg1"/>
                                </a:solidFill>
                                <a:latin typeface="Cambria Math" panose="02040503050406030204" pitchFamily="18" charset="0"/>
                              </a:rPr>
                              <m:t>,</m:t>
                            </m:r>
                            <m:r>
                              <a:rPr lang="en-US" sz="1100" b="1" i="1" smtClean="0">
                                <a:solidFill>
                                  <a:schemeClr val="bg1"/>
                                </a:solidFill>
                                <a:latin typeface="Cambria Math" panose="02040503050406030204" pitchFamily="18" charset="0"/>
                              </a:rPr>
                              <m:t>𝑹</m:t>
                            </m:r>
                          </m:sub>
                        </m:sSub>
                      </m:oMath>
                    </m:oMathPara>
                  </a14:m>
                  <a:endParaRPr lang="en-IT" sz="1100" dirty="0">
                    <a:solidFill>
                      <a:schemeClr val="bg1"/>
                    </a:solidFill>
                  </a:endParaRPr>
                </a:p>
              </p:txBody>
            </p:sp>
          </mc:Choice>
          <mc:Fallback xmlns="">
            <p:sp>
              <p:nvSpPr>
                <p:cNvPr id="1044" name="TextBox 1043">
                  <a:extLst>
                    <a:ext uri="{FF2B5EF4-FFF2-40B4-BE49-F238E27FC236}">
                      <a16:creationId xmlns:a16="http://schemas.microsoft.com/office/drawing/2014/main" id="{6FFA58EB-7476-ADB2-067C-8329EDF5D53E}"/>
                    </a:ext>
                  </a:extLst>
                </p:cNvPr>
                <p:cNvSpPr txBox="1">
                  <a:spLocks noRot="1" noChangeAspect="1" noMove="1" noResize="1" noEditPoints="1" noAdjustHandles="1" noChangeArrowheads="1" noChangeShapeType="1" noTextEdit="1"/>
                </p:cNvSpPr>
                <p:nvPr/>
              </p:nvSpPr>
              <p:spPr>
                <a:xfrm>
                  <a:off x="3751210" y="2421940"/>
                  <a:ext cx="527785" cy="282898"/>
                </a:xfrm>
                <a:prstGeom prst="rect">
                  <a:avLst/>
                </a:prstGeom>
                <a:blipFill>
                  <a:blip r:embed="rId17"/>
                  <a:stretch>
                    <a:fillRect/>
                  </a:stretch>
                </a:blipFill>
              </p:spPr>
              <p:txBody>
                <a:bodyPr/>
                <a:lstStyle/>
                <a:p>
                  <a:r>
                    <a:rPr lang="en-IT">
                      <a:noFill/>
                    </a:rPr>
                    <a:t> </a:t>
                  </a:r>
                </a:p>
              </p:txBody>
            </p:sp>
          </mc:Fallback>
        </mc:AlternateContent>
      </p:grpSp>
      <p:grpSp>
        <p:nvGrpSpPr>
          <p:cNvPr id="7" name="Group 6">
            <a:extLst>
              <a:ext uri="{FF2B5EF4-FFF2-40B4-BE49-F238E27FC236}">
                <a16:creationId xmlns:a16="http://schemas.microsoft.com/office/drawing/2014/main" id="{8CF98170-4DA1-7AB7-8DEA-165A19A398DB}"/>
              </a:ext>
            </a:extLst>
          </p:cNvPr>
          <p:cNvGrpSpPr/>
          <p:nvPr/>
        </p:nvGrpSpPr>
        <p:grpSpPr>
          <a:xfrm>
            <a:off x="3337977" y="4701457"/>
            <a:ext cx="4251951" cy="1436033"/>
            <a:chOff x="3337977" y="4701457"/>
            <a:chExt cx="4251951" cy="1436033"/>
          </a:xfrm>
        </p:grpSpPr>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F10FCC15-F118-F6E2-527B-ABD89629469E}"/>
                    </a:ext>
                  </a:extLst>
                </p:cNvPr>
                <p:cNvSpPr/>
                <p:nvPr/>
              </p:nvSpPr>
              <p:spPr>
                <a:xfrm>
                  <a:off x="3337977" y="4701457"/>
                  <a:ext cx="4251951" cy="1436033"/>
                </a:xfrm>
                <a:prstGeom prst="rect">
                  <a:avLst/>
                </a:prstGeom>
                <a:gradFill>
                  <a:gsLst>
                    <a:gs pos="0">
                      <a:srgbClr val="4372C4"/>
                    </a:gs>
                    <a:gs pos="87000">
                      <a:srgbClr val="D5E0F2"/>
                    </a:gs>
                    <a:gs pos="71000">
                      <a:srgbClr val="4372C4"/>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T" sz="1100" dirty="0"/>
                </a:p>
                <a:p>
                  <a:r>
                    <a:rPr lang="en-US" sz="1400" b="1" dirty="0"/>
                    <a:t>Pulsed irradiation + recombination/repair</a:t>
                  </a:r>
                </a:p>
                <a:p>
                  <a:endParaRPr lang="en-US" sz="800" dirty="0"/>
                </a:p>
                <a:p>
                  <a:r>
                    <a:rPr lang="en-US" sz="1400" b="1" dirty="0"/>
                    <a:t> </a:t>
                  </a:r>
                  <a14:m>
                    <m:oMath xmlns:m="http://schemas.openxmlformats.org/officeDocument/2006/math">
                      <m:r>
                        <a:rPr lang="en-IT" sz="1400" i="1">
                          <a:latin typeface="Cambria Math" panose="02040503050406030204" pitchFamily="18" charset="0"/>
                        </a:rPr>
                        <m:t>𝜂</m:t>
                      </m:r>
                      <m:r>
                        <a:rPr lang="en-US" sz="1400" i="1">
                          <a:latin typeface="Cambria Math" panose="02040503050406030204" pitchFamily="18" charset="0"/>
                        </a:rPr>
                        <m:t>=</m:t>
                      </m:r>
                      <m:f>
                        <m:fPr>
                          <m:ctrlPr>
                            <a:rPr lang="en-IT" sz="1400" i="1">
                              <a:latin typeface="Cambria Math" panose="02040503050406030204" pitchFamily="18" charset="0"/>
                            </a:rPr>
                          </m:ctrlPr>
                        </m:fPr>
                        <m:num>
                          <m:r>
                            <a:rPr lang="en-US" sz="1400" i="1">
                              <a:latin typeface="Cambria Math" panose="02040503050406030204" pitchFamily="18" charset="0"/>
                            </a:rPr>
                            <m:t>𝐷</m:t>
                          </m:r>
                        </m:num>
                        <m:den>
                          <m:r>
                            <a:rPr lang="en-US" sz="1400" i="1">
                              <a:latin typeface="Cambria Math" panose="02040503050406030204" pitchFamily="18" charset="0"/>
                            </a:rPr>
                            <m:t>𝐼𝐷</m:t>
                          </m:r>
                        </m:den>
                      </m:f>
                      <m:f>
                        <m:fPr>
                          <m:ctrlPr>
                            <a:rPr lang="en-IT" sz="1400" i="1">
                              <a:latin typeface="Cambria Math" panose="02040503050406030204" pitchFamily="18" charset="0"/>
                            </a:rPr>
                          </m:ctrlPr>
                        </m:fPr>
                        <m:num>
                          <m:d>
                            <m:dPr>
                              <m:ctrlPr>
                                <a:rPr lang="en-IT" sz="1400" i="1">
                                  <a:latin typeface="Cambria Math" panose="02040503050406030204" pitchFamily="18" charset="0"/>
                                </a:rPr>
                              </m:ctrlPr>
                            </m:dPr>
                            <m:e>
                              <m:r>
                                <a:rPr lang="en-IT" sz="1400">
                                  <a:latin typeface="Cambria Math" panose="02040503050406030204" pitchFamily="18" charset="0"/>
                                </a:rPr>
                                <m:t>1−</m:t>
                              </m:r>
                              <m:sSup>
                                <m:sSupPr>
                                  <m:ctrlPr>
                                    <a:rPr lang="en-IT" sz="1400" i="1">
                                      <a:latin typeface="Cambria Math" panose="02040503050406030204" pitchFamily="18" charset="0"/>
                                    </a:rPr>
                                  </m:ctrlPr>
                                </m:sSupPr>
                                <m:e>
                                  <m:r>
                                    <a:rPr lang="en-IT" sz="1400" i="1">
                                      <a:latin typeface="Cambria Math" panose="02040503050406030204" pitchFamily="18" charset="0"/>
                                    </a:rPr>
                                    <m:t>𝑒</m:t>
                                  </m:r>
                                </m:e>
                                <m:sup>
                                  <m:r>
                                    <a:rPr lang="en-IT" sz="1400">
                                      <a:latin typeface="Cambria Math" panose="02040503050406030204" pitchFamily="18" charset="0"/>
                                    </a:rPr>
                                    <m:t>−</m:t>
                                  </m:r>
                                  <m:sSub>
                                    <m:sSubPr>
                                      <m:ctrlPr>
                                        <a:rPr lang="en-IT" sz="1400" i="1">
                                          <a:latin typeface="Cambria Math" panose="02040503050406030204" pitchFamily="18" charset="0"/>
                                        </a:rPr>
                                      </m:ctrlPr>
                                    </m:sSubPr>
                                    <m:e>
                                      <m:r>
                                        <a:rPr lang="en-IT" sz="1400" i="1">
                                          <a:latin typeface="Cambria Math" panose="02040503050406030204" pitchFamily="18" charset="0"/>
                                        </a:rPr>
                                        <m:t>𝜆</m:t>
                                      </m:r>
                                    </m:e>
                                    <m:sub>
                                      <m:r>
                                        <a:rPr lang="en-IT" sz="1400" i="1">
                                          <a:latin typeface="Cambria Math" panose="02040503050406030204" pitchFamily="18" charset="0"/>
                                        </a:rPr>
                                        <m:t>𝑟</m:t>
                                      </m:r>
                                    </m:sub>
                                  </m:sSub>
                                  <m:f>
                                    <m:fPr>
                                      <m:type m:val="lin"/>
                                      <m:ctrlPr>
                                        <a:rPr lang="en-IT" sz="1400" i="1">
                                          <a:latin typeface="Cambria Math" panose="02040503050406030204" pitchFamily="18" charset="0"/>
                                        </a:rPr>
                                      </m:ctrlPr>
                                    </m:fPr>
                                    <m:num>
                                      <m:r>
                                        <a:rPr lang="en-IT" sz="1400" i="1">
                                          <a:latin typeface="Cambria Math" panose="02040503050406030204" pitchFamily="18" charset="0"/>
                                        </a:rPr>
                                        <m:t>𝐷</m:t>
                                      </m:r>
                                    </m:num>
                                    <m:den>
                                      <m:sSub>
                                        <m:sSubPr>
                                          <m:ctrlPr>
                                            <a:rPr lang="en-IT" sz="140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𝑒</m:t>
                                          </m:r>
                                        </m:sub>
                                      </m:sSub>
                                    </m:den>
                                  </m:f>
                                </m:sup>
                              </m:sSup>
                            </m:e>
                          </m:d>
                        </m:num>
                        <m:den>
                          <m:sSub>
                            <m:sSubPr>
                              <m:ctrlPr>
                                <a:rPr lang="en-IT" sz="1400" i="1">
                                  <a:latin typeface="Cambria Math" panose="02040503050406030204" pitchFamily="18" charset="0"/>
                                </a:rPr>
                              </m:ctrlPr>
                            </m:sSubPr>
                            <m:e>
                              <m:sSub>
                                <m:sSubPr>
                                  <m:ctrlPr>
                                    <a:rPr lang="en-IT" sz="1400" i="1">
                                      <a:latin typeface="Cambria Math" panose="02040503050406030204" pitchFamily="18" charset="0"/>
                                    </a:rPr>
                                  </m:ctrlPr>
                                </m:sSubPr>
                                <m:e>
                                  <m:r>
                                    <a:rPr lang="en-US" sz="1400" i="1">
                                      <a:latin typeface="Cambria Math" panose="02040503050406030204" pitchFamily="18" charset="0"/>
                                    </a:rPr>
                                    <m:t>𝑡</m:t>
                                  </m:r>
                                </m:e>
                                <m:sub>
                                  <m:r>
                                    <a:rPr lang="en-US" sz="1400" b="0" i="1" smtClean="0">
                                      <a:latin typeface="Cambria Math" panose="02040503050406030204" pitchFamily="18" charset="0"/>
                                    </a:rPr>
                                    <m:t>𝑑</m:t>
                                  </m:r>
                                </m:sub>
                              </m:sSub>
                              <m:r>
                                <a:rPr lang="en-IT" sz="1400" i="1">
                                  <a:latin typeface="Cambria Math" panose="02040503050406030204" pitchFamily="18" charset="0"/>
                                </a:rPr>
                                <m:t>𝜆</m:t>
                              </m:r>
                            </m:e>
                            <m:sub>
                              <m:r>
                                <a:rPr lang="en-IT" sz="1400" i="1">
                                  <a:latin typeface="Cambria Math" panose="02040503050406030204" pitchFamily="18" charset="0"/>
                                </a:rPr>
                                <m:t>𝑟</m:t>
                              </m:r>
                            </m:sub>
                          </m:sSub>
                          <m:r>
                            <m:rPr>
                              <m:sty m:val="p"/>
                            </m:rPr>
                            <a:rPr lang="en-US" sz="1400">
                              <a:latin typeface="Cambria Math" panose="02040503050406030204" pitchFamily="18" charset="0"/>
                            </a:rPr>
                            <m:t>ln</m:t>
                          </m:r>
                          <m:d>
                            <m:dPr>
                              <m:ctrlPr>
                                <a:rPr lang="en-US" sz="1400" i="1">
                                  <a:latin typeface="Cambria Math" panose="02040503050406030204" pitchFamily="18" charset="0"/>
                                </a:rPr>
                              </m:ctrlPr>
                            </m:dPr>
                            <m:e>
                              <m:r>
                                <a:rPr lang="en-US" sz="1400" i="1">
                                  <a:latin typeface="Cambria Math" panose="02040503050406030204" pitchFamily="18" charset="0"/>
                                </a:rPr>
                                <m:t>1+</m:t>
                              </m:r>
                              <m:f>
                                <m:fPr>
                                  <m:ctrlPr>
                                    <a:rPr lang="en-US" sz="1400" i="1">
                                      <a:latin typeface="Cambria Math" panose="02040503050406030204" pitchFamily="18" charset="0"/>
                                    </a:rPr>
                                  </m:ctrlPr>
                                </m:fPr>
                                <m:num>
                                  <m:r>
                                    <a:rPr lang="en-US" sz="1400" i="1">
                                      <a:latin typeface="Cambria Math" panose="02040503050406030204" pitchFamily="18" charset="0"/>
                                    </a:rPr>
                                    <m:t>𝐷</m:t>
                                  </m:r>
                                </m:num>
                                <m:den>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𝑒</m:t>
                                      </m:r>
                                    </m:sub>
                                  </m:sSub>
                                  <m:sSub>
                                    <m:sSubPr>
                                      <m:ctrlPr>
                                        <a:rPr lang="en-IT" sz="1400" i="1">
                                          <a:latin typeface="Cambria Math" panose="02040503050406030204" pitchFamily="18" charset="0"/>
                                        </a:rPr>
                                      </m:ctrlPr>
                                    </m:sSubPr>
                                    <m:e>
                                      <m:r>
                                        <a:rPr lang="en-US" sz="1400" i="1">
                                          <a:latin typeface="Cambria Math" panose="02040503050406030204" pitchFamily="18" charset="0"/>
                                        </a:rPr>
                                        <m:t>𝑡</m:t>
                                      </m:r>
                                    </m:e>
                                    <m:sub>
                                      <m:r>
                                        <a:rPr lang="en-US" sz="1400" b="0" i="1" smtClean="0">
                                          <a:latin typeface="Cambria Math" panose="02040503050406030204" pitchFamily="18" charset="0"/>
                                        </a:rPr>
                                        <m:t>𝑑</m:t>
                                      </m:r>
                                    </m:sub>
                                  </m:sSub>
                                </m:den>
                              </m:f>
                            </m:e>
                          </m:d>
                        </m:den>
                      </m:f>
                    </m:oMath>
                  </a14:m>
                  <a:endParaRPr lang="en-US" sz="1400" b="1" dirty="0"/>
                </a:p>
                <a:p>
                  <a:endParaRPr lang="en-US" sz="600" b="1"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1400" b="1" i="1">
                                <a:latin typeface="Cambria Math" panose="02040503050406030204" pitchFamily="18" charset="0"/>
                              </a:rPr>
                            </m:ctrlPr>
                          </m:sSubPr>
                          <m:e>
                            <m:r>
                              <a:rPr lang="en-US" sz="1400" b="1" i="1">
                                <a:latin typeface="Cambria Math" panose="02040503050406030204" pitchFamily="18" charset="0"/>
                              </a:rPr>
                              <m:t>𝒇</m:t>
                            </m:r>
                          </m:e>
                          <m:sub>
                            <m:r>
                              <a:rPr lang="en-US" sz="1400" b="1" i="1">
                                <a:latin typeface="Cambria Math" panose="02040503050406030204" pitchFamily="18" charset="0"/>
                                <a:ea typeface="Cambria Math" panose="02040503050406030204" pitchFamily="18" charset="0"/>
                              </a:rPr>
                              <m:t>𝜶</m:t>
                            </m:r>
                            <m:r>
                              <a:rPr lang="en-US" sz="1400" b="1" i="1">
                                <a:latin typeface="Cambria Math" panose="02040503050406030204" pitchFamily="18" charset="0"/>
                                <a:ea typeface="Cambria Math" panose="02040503050406030204" pitchFamily="18" charset="0"/>
                              </a:rPr>
                              <m:t>,</m:t>
                            </m:r>
                            <m:sSub>
                              <m:sSubPr>
                                <m:ctrlPr>
                                  <a:rPr lang="en-US" sz="1400" b="1" i="1">
                                    <a:latin typeface="Cambria Math" panose="02040503050406030204" pitchFamily="18" charset="0"/>
                                  </a:rPr>
                                </m:ctrlPr>
                              </m:sSubPr>
                              <m:e>
                                <m:r>
                                  <a:rPr lang="en-US" sz="1400" b="1" i="1">
                                    <a:latin typeface="Cambria Math" panose="02040503050406030204" pitchFamily="18" charset="0"/>
                                  </a:rPr>
                                  <m:t>𝒕</m:t>
                                </m:r>
                              </m:e>
                              <m:sub>
                                <m:r>
                                  <a:rPr lang="en-US" sz="1400" b="1" i="1">
                                    <a:latin typeface="Cambria Math" panose="02040503050406030204" pitchFamily="18" charset="0"/>
                                  </a:rPr>
                                  <m:t>𝑫</m:t>
                                </m:r>
                              </m:sub>
                            </m:sSub>
                            <m:r>
                              <a:rPr lang="en-US" sz="1400" b="1" i="1">
                                <a:latin typeface="Cambria Math" panose="02040503050406030204" pitchFamily="18" charset="0"/>
                              </a:rPr>
                              <m:t>,</m:t>
                            </m:r>
                            <m:sSub>
                              <m:sSubPr>
                                <m:ctrlPr>
                                  <a:rPr lang="en-IT" sz="1400" i="1">
                                    <a:latin typeface="Cambria Math" panose="02040503050406030204" pitchFamily="18" charset="0"/>
                                  </a:rPr>
                                </m:ctrlPr>
                              </m:sSubPr>
                              <m:e>
                                <m:r>
                                  <a:rPr lang="en-IT" sz="1400" i="1">
                                    <a:latin typeface="Cambria Math" panose="02040503050406030204" pitchFamily="18" charset="0"/>
                                  </a:rPr>
                                  <m:t>𝜆</m:t>
                                </m:r>
                              </m:e>
                              <m:sub>
                                <m:r>
                                  <a:rPr lang="en-IT" sz="1400" i="1">
                                    <a:latin typeface="Cambria Math" panose="02040503050406030204" pitchFamily="18" charset="0"/>
                                  </a:rPr>
                                  <m:t>𝑟</m:t>
                                </m:r>
                              </m:sub>
                            </m:sSub>
                            <m:r>
                              <a:rPr lang="en-US" sz="1400" b="1" i="1">
                                <a:latin typeface="Cambria Math" panose="02040503050406030204" pitchFamily="18" charset="0"/>
                              </a:rPr>
                              <m:t>𝑹</m:t>
                            </m:r>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𝒕</m:t>
                                </m:r>
                              </m:e>
                              <m:sub>
                                <m:r>
                                  <a:rPr lang="en-US" sz="1400" b="1" i="1" smtClean="0">
                                    <a:latin typeface="Cambria Math" panose="02040503050406030204" pitchFamily="18" charset="0"/>
                                  </a:rPr>
                                  <m:t>𝒑</m:t>
                                </m:r>
                              </m:sub>
                            </m:sSub>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𝒕</m:t>
                                </m:r>
                              </m:e>
                              <m:sub>
                                <m:r>
                                  <a:rPr lang="en-US" sz="1400" b="1" i="1" smtClean="0">
                                    <a:latin typeface="Cambria Math" panose="02040503050406030204" pitchFamily="18" charset="0"/>
                                  </a:rPr>
                                  <m:t>𝒓</m:t>
                                </m:r>
                              </m:sub>
                            </m:sSub>
                          </m:sub>
                        </m:sSub>
                        <m:r>
                          <a:rPr lang="en-IT" sz="1400" b="1">
                            <a:latin typeface="Cambria Math" panose="02040503050406030204" pitchFamily="18" charset="0"/>
                          </a:rPr>
                          <m:t>=</m:t>
                        </m:r>
                        <m:f>
                          <m:fPr>
                            <m:ctrlPr>
                              <a:rPr lang="en-IT" sz="1400" b="1" i="1">
                                <a:latin typeface="Cambria Math" panose="02040503050406030204" pitchFamily="18" charset="0"/>
                              </a:rPr>
                            </m:ctrlPr>
                          </m:fPr>
                          <m:num>
                            <m:r>
                              <a:rPr lang="en-IT" sz="1400" b="1" i="1">
                                <a:latin typeface="Cambria Math" panose="02040503050406030204" pitchFamily="18" charset="0"/>
                              </a:rPr>
                              <m:t>𝜸</m:t>
                            </m:r>
                            <m:d>
                              <m:dPr>
                                <m:ctrlPr>
                                  <a:rPr lang="en-IT" sz="1400" b="1" i="1">
                                    <a:latin typeface="Cambria Math" panose="02040503050406030204" pitchFamily="18" charset="0"/>
                                  </a:rPr>
                                </m:ctrlPr>
                              </m:dPr>
                              <m:e>
                                <m:sSub>
                                  <m:sSubPr>
                                    <m:ctrlPr>
                                      <a:rPr lang="en-IT" sz="1400" b="1" i="1">
                                        <a:latin typeface="Cambria Math" panose="02040503050406030204" pitchFamily="18" charset="0"/>
                                      </a:rPr>
                                    </m:ctrlPr>
                                  </m:sSubPr>
                                  <m:e>
                                    <m:r>
                                      <a:rPr lang="en-US" sz="1400" b="1" i="1">
                                        <a:latin typeface="Cambria Math" panose="02040503050406030204" pitchFamily="18" charset="0"/>
                                      </a:rPr>
                                      <m:t>𝒎</m:t>
                                    </m:r>
                                  </m:e>
                                  <m:sub>
                                    <m:r>
                                      <a:rPr lang="en-IT" sz="1400" b="1" i="1">
                                        <a:latin typeface="Cambria Math" panose="02040503050406030204" pitchFamily="18" charset="0"/>
                                        <a:ea typeface="Arial" panose="020B0604020202020204" pitchFamily="34" charset="0"/>
                                        <a:cs typeface="Arial" panose="020B0604020202020204" pitchFamily="34" charset="0"/>
                                      </a:rPr>
                                      <m:t>𝒄</m:t>
                                    </m:r>
                                  </m:sub>
                                </m:sSub>
                                <m:r>
                                  <a:rPr lang="en-IT" sz="1400" b="1">
                                    <a:latin typeface="Cambria Math" panose="02040503050406030204" pitchFamily="18" charset="0"/>
                                  </a:rPr>
                                  <m:t>,</m:t>
                                </m:r>
                                <m:r>
                                  <a:rPr lang="en-IT" sz="1400" b="1" i="1">
                                    <a:latin typeface="Cambria Math" panose="02040503050406030204" pitchFamily="18" charset="0"/>
                                  </a:rPr>
                                  <m:t>𝜼</m:t>
                                </m:r>
                              </m:e>
                            </m:d>
                          </m:num>
                          <m:den>
                            <m:r>
                              <a:rPr lang="en-IT" sz="1400" b="1" i="1">
                                <a:latin typeface="Cambria Math" panose="02040503050406030204" pitchFamily="18" charset="0"/>
                              </a:rPr>
                              <m:t>𝜞</m:t>
                            </m:r>
                            <m:d>
                              <m:dPr>
                                <m:ctrlPr>
                                  <a:rPr lang="en-IT" sz="1400" b="1" i="1">
                                    <a:latin typeface="Cambria Math" panose="02040503050406030204" pitchFamily="18" charset="0"/>
                                  </a:rPr>
                                </m:ctrlPr>
                              </m:dPr>
                              <m:e>
                                <m:sSub>
                                  <m:sSubPr>
                                    <m:ctrlPr>
                                      <a:rPr lang="en-IT" sz="1400" b="1" i="1">
                                        <a:latin typeface="Cambria Math" panose="02040503050406030204" pitchFamily="18" charset="0"/>
                                      </a:rPr>
                                    </m:ctrlPr>
                                  </m:sSubPr>
                                  <m:e>
                                    <m:r>
                                      <a:rPr lang="en-US" sz="1400" b="1" i="1">
                                        <a:latin typeface="Cambria Math" panose="02040503050406030204" pitchFamily="18" charset="0"/>
                                      </a:rPr>
                                      <m:t>𝒎</m:t>
                                    </m:r>
                                  </m:e>
                                  <m:sub>
                                    <m:r>
                                      <a:rPr lang="en-IT" sz="1400" b="1" i="1">
                                        <a:latin typeface="Cambria Math" panose="02040503050406030204" pitchFamily="18" charset="0"/>
                                        <a:ea typeface="Arial" panose="020B0604020202020204" pitchFamily="34" charset="0"/>
                                        <a:cs typeface="Arial" panose="020B0604020202020204" pitchFamily="34" charset="0"/>
                                      </a:rPr>
                                      <m:t>𝒄</m:t>
                                    </m:r>
                                  </m:sub>
                                </m:sSub>
                              </m:e>
                            </m:d>
                          </m:den>
                        </m:f>
                      </m:oMath>
                    </m:oMathPara>
                  </a14:m>
                  <a:endParaRPr lang="en-US" sz="1400" b="1" dirty="0"/>
                </a:p>
                <a:p>
                  <a:endParaRPr lang="en-US" sz="400" b="1" dirty="0"/>
                </a:p>
                <a:p>
                  <a:r>
                    <a:rPr lang="en-IT" sz="1100" dirty="0"/>
                    <a:t> </a:t>
                  </a:r>
                </a:p>
              </p:txBody>
            </p:sp>
          </mc:Choice>
          <mc:Fallback>
            <p:sp>
              <p:nvSpPr>
                <p:cNvPr id="14" name="Rectangle 13">
                  <a:extLst>
                    <a:ext uri="{FF2B5EF4-FFF2-40B4-BE49-F238E27FC236}">
                      <a16:creationId xmlns:a16="http://schemas.microsoft.com/office/drawing/2014/main" id="{F10FCC15-F118-F6E2-527B-ABD89629469E}"/>
                    </a:ext>
                  </a:extLst>
                </p:cNvPr>
                <p:cNvSpPr>
                  <a:spLocks noRot="1" noChangeAspect="1" noMove="1" noResize="1" noEditPoints="1" noAdjustHandles="1" noChangeArrowheads="1" noChangeShapeType="1" noTextEdit="1"/>
                </p:cNvSpPr>
                <p:nvPr/>
              </p:nvSpPr>
              <p:spPr>
                <a:xfrm>
                  <a:off x="3337977" y="4701457"/>
                  <a:ext cx="4251951" cy="1436033"/>
                </a:xfrm>
                <a:prstGeom prst="rect">
                  <a:avLst/>
                </a:prstGeom>
                <a:blipFill>
                  <a:blip r:embed="rId18"/>
                  <a:stretch>
                    <a:fillRect l="-597" t="-4386"/>
                  </a:stretch>
                </a:blipFill>
                <a:ln>
                  <a:noFill/>
                </a:ln>
              </p:spPr>
              <p:txBody>
                <a:bodyPr/>
                <a:lstStyle/>
                <a:p>
                  <a:r>
                    <a:rPr lang="en-IT">
                      <a:noFill/>
                    </a:rPr>
                    <a:t> </a:t>
                  </a:r>
                </a:p>
              </p:txBody>
            </p:sp>
          </mc:Fallback>
        </mc:AlternateContent>
        <p:grpSp>
          <p:nvGrpSpPr>
            <p:cNvPr id="51" name="Group 50">
              <a:extLst>
                <a:ext uri="{FF2B5EF4-FFF2-40B4-BE49-F238E27FC236}">
                  <a16:creationId xmlns:a16="http://schemas.microsoft.com/office/drawing/2014/main" id="{80206737-2731-F32F-C513-29B6581C5128}"/>
                </a:ext>
              </a:extLst>
            </p:cNvPr>
            <p:cNvGrpSpPr/>
            <p:nvPr/>
          </p:nvGrpSpPr>
          <p:grpSpPr>
            <a:xfrm>
              <a:off x="5480922" y="5012170"/>
              <a:ext cx="1570162" cy="1017063"/>
              <a:chOff x="6694822" y="5276037"/>
              <a:chExt cx="1570162" cy="838182"/>
            </a:xfrm>
          </p:grpSpPr>
          <p:sp>
            <p:nvSpPr>
              <p:cNvPr id="52" name="Rectangle 51">
                <a:extLst>
                  <a:ext uri="{FF2B5EF4-FFF2-40B4-BE49-F238E27FC236}">
                    <a16:creationId xmlns:a16="http://schemas.microsoft.com/office/drawing/2014/main" id="{913C339F-5BCF-C291-715A-8331AE218FB9}"/>
                  </a:ext>
                </a:extLst>
              </p:cNvPr>
              <p:cNvSpPr/>
              <p:nvPr/>
            </p:nvSpPr>
            <p:spPr>
              <a:xfrm>
                <a:off x="6694822" y="5306426"/>
                <a:ext cx="1570162" cy="80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53" name="Group 52">
                <a:extLst>
                  <a:ext uri="{FF2B5EF4-FFF2-40B4-BE49-F238E27FC236}">
                    <a16:creationId xmlns:a16="http://schemas.microsoft.com/office/drawing/2014/main" id="{B0AB7666-C525-5F64-8925-C71F6DA5FCD6}"/>
                  </a:ext>
                </a:extLst>
              </p:cNvPr>
              <p:cNvGrpSpPr>
                <a:grpSpLocks noChangeAspect="1"/>
              </p:cNvGrpSpPr>
              <p:nvPr/>
            </p:nvGrpSpPr>
            <p:grpSpPr>
              <a:xfrm>
                <a:off x="6694822" y="5276037"/>
                <a:ext cx="1543018" cy="838180"/>
                <a:chOff x="25576310" y="14909391"/>
                <a:chExt cx="3307694" cy="1796751"/>
              </a:xfrm>
            </p:grpSpPr>
            <p:cxnSp>
              <p:nvCxnSpPr>
                <p:cNvPr id="54" name="Straight Arrow Connector 53">
                  <a:extLst>
                    <a:ext uri="{FF2B5EF4-FFF2-40B4-BE49-F238E27FC236}">
                      <a16:creationId xmlns:a16="http://schemas.microsoft.com/office/drawing/2014/main" id="{0481AFEF-7BF6-9B76-C2D8-0106DBEACDBD}"/>
                    </a:ext>
                  </a:extLst>
                </p:cNvPr>
                <p:cNvCxnSpPr/>
                <p:nvPr/>
              </p:nvCxnSpPr>
              <p:spPr>
                <a:xfrm flipV="1">
                  <a:off x="25889660" y="16325850"/>
                  <a:ext cx="2994344" cy="444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5648C5F4-96B8-F559-9F93-AB4821F51F3B}"/>
                    </a:ext>
                  </a:extLst>
                </p:cNvPr>
                <p:cNvGrpSpPr/>
                <p:nvPr/>
              </p:nvGrpSpPr>
              <p:grpSpPr>
                <a:xfrm>
                  <a:off x="25908063" y="15298875"/>
                  <a:ext cx="2711388" cy="1041400"/>
                  <a:chOff x="25908062" y="15330625"/>
                  <a:chExt cx="3316693" cy="1041400"/>
                </a:xfrm>
              </p:grpSpPr>
              <p:grpSp>
                <p:nvGrpSpPr>
                  <p:cNvPr id="62" name="Group 61">
                    <a:extLst>
                      <a:ext uri="{FF2B5EF4-FFF2-40B4-BE49-F238E27FC236}">
                        <a16:creationId xmlns:a16="http://schemas.microsoft.com/office/drawing/2014/main" id="{49F47EA5-15B4-199B-E439-A3C567CA55E0}"/>
                      </a:ext>
                    </a:extLst>
                  </p:cNvPr>
                  <p:cNvGrpSpPr/>
                  <p:nvPr/>
                </p:nvGrpSpPr>
                <p:grpSpPr>
                  <a:xfrm>
                    <a:off x="25908062" y="15356025"/>
                    <a:ext cx="501302" cy="1016000"/>
                    <a:chOff x="25908062" y="15356025"/>
                    <a:chExt cx="501302" cy="1016000"/>
                  </a:xfrm>
                </p:grpSpPr>
                <p:sp>
                  <p:nvSpPr>
                    <p:cNvPr id="79" name="Freeform 78">
                      <a:extLst>
                        <a:ext uri="{FF2B5EF4-FFF2-40B4-BE49-F238E27FC236}">
                          <a16:creationId xmlns:a16="http://schemas.microsoft.com/office/drawing/2014/main" id="{59F1CE1B-3B01-928A-121B-8137CF9BB836}"/>
                        </a:ext>
                      </a:extLst>
                    </p:cNvPr>
                    <p:cNvSpPr/>
                    <p:nvPr/>
                  </p:nvSpPr>
                  <p:spPr>
                    <a:xfrm>
                      <a:off x="25908062" y="15356025"/>
                      <a:ext cx="495300" cy="1016000"/>
                    </a:xfrm>
                    <a:custGeom>
                      <a:avLst/>
                      <a:gdLst>
                        <a:gd name="connsiteX0" fmla="*/ 0 w 495300"/>
                        <a:gd name="connsiteY0" fmla="*/ 1016000 h 1016000"/>
                        <a:gd name="connsiteX1" fmla="*/ 425450 w 495300"/>
                        <a:gd name="connsiteY1" fmla="*/ 1016000 h 1016000"/>
                        <a:gd name="connsiteX2" fmla="*/ 425450 w 495300"/>
                        <a:gd name="connsiteY2" fmla="*/ 0 h 1016000"/>
                        <a:gd name="connsiteX3" fmla="*/ 495300 w 495300"/>
                        <a:gd name="connsiteY3" fmla="*/ 6350 h 1016000"/>
                        <a:gd name="connsiteX4" fmla="*/ 488950 w 495300"/>
                        <a:gd name="connsiteY4" fmla="*/ 1016000 h 1016000"/>
                        <a:gd name="connsiteX5" fmla="*/ 488950 w 495300"/>
                        <a:gd name="connsiteY5" fmla="*/ 1016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1016000">
                          <a:moveTo>
                            <a:pt x="0" y="1016000"/>
                          </a:moveTo>
                          <a:lnTo>
                            <a:pt x="425450" y="1016000"/>
                          </a:lnTo>
                          <a:lnTo>
                            <a:pt x="425450" y="0"/>
                          </a:lnTo>
                          <a:lnTo>
                            <a:pt x="495300" y="6350"/>
                          </a:lnTo>
                          <a:cubicBezTo>
                            <a:pt x="493183" y="342900"/>
                            <a:pt x="491067" y="679450"/>
                            <a:pt x="488950" y="1016000"/>
                          </a:cubicBezTo>
                          <a:lnTo>
                            <a:pt x="488950" y="10160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dirty="0"/>
                    </a:p>
                  </p:txBody>
                </p:sp>
                <p:sp>
                  <p:nvSpPr>
                    <p:cNvPr id="80" name="Rectangle 79">
                      <a:extLst>
                        <a:ext uri="{FF2B5EF4-FFF2-40B4-BE49-F238E27FC236}">
                          <a16:creationId xmlns:a16="http://schemas.microsoft.com/office/drawing/2014/main" id="{C8621492-9CE5-4893-BA2E-036276AC0C53}"/>
                        </a:ext>
                      </a:extLst>
                    </p:cNvPr>
                    <p:cNvSpPr/>
                    <p:nvPr/>
                  </p:nvSpPr>
                  <p:spPr>
                    <a:xfrm>
                      <a:off x="26320503" y="15356025"/>
                      <a:ext cx="88861" cy="1016000"/>
                    </a:xfrm>
                    <a:prstGeom prst="rect">
                      <a:avLst/>
                    </a:prstGeom>
                    <a:solidFill>
                      <a:schemeClr val="bg1">
                        <a:lumMod val="50000"/>
                        <a:alpha val="210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a:p>
                  </p:txBody>
                </p:sp>
              </p:grpSp>
              <p:grpSp>
                <p:nvGrpSpPr>
                  <p:cNvPr id="63" name="Group 62">
                    <a:extLst>
                      <a:ext uri="{FF2B5EF4-FFF2-40B4-BE49-F238E27FC236}">
                        <a16:creationId xmlns:a16="http://schemas.microsoft.com/office/drawing/2014/main" id="{5CA46152-1067-92A0-9B56-F36C5ECE1DE1}"/>
                      </a:ext>
                    </a:extLst>
                  </p:cNvPr>
                  <p:cNvGrpSpPr/>
                  <p:nvPr/>
                </p:nvGrpSpPr>
                <p:grpSpPr>
                  <a:xfrm>
                    <a:off x="26389779" y="15355284"/>
                    <a:ext cx="501302" cy="1016000"/>
                    <a:chOff x="25908062" y="15356025"/>
                    <a:chExt cx="501302" cy="1016000"/>
                  </a:xfrm>
                </p:grpSpPr>
                <p:sp>
                  <p:nvSpPr>
                    <p:cNvPr id="77" name="Freeform 76">
                      <a:extLst>
                        <a:ext uri="{FF2B5EF4-FFF2-40B4-BE49-F238E27FC236}">
                          <a16:creationId xmlns:a16="http://schemas.microsoft.com/office/drawing/2014/main" id="{B915823A-779E-15F5-CB13-9E4826AA1EBD}"/>
                        </a:ext>
                      </a:extLst>
                    </p:cNvPr>
                    <p:cNvSpPr/>
                    <p:nvPr/>
                  </p:nvSpPr>
                  <p:spPr>
                    <a:xfrm>
                      <a:off x="25908062" y="15356025"/>
                      <a:ext cx="495300" cy="1016000"/>
                    </a:xfrm>
                    <a:custGeom>
                      <a:avLst/>
                      <a:gdLst>
                        <a:gd name="connsiteX0" fmla="*/ 0 w 495300"/>
                        <a:gd name="connsiteY0" fmla="*/ 1016000 h 1016000"/>
                        <a:gd name="connsiteX1" fmla="*/ 425450 w 495300"/>
                        <a:gd name="connsiteY1" fmla="*/ 1016000 h 1016000"/>
                        <a:gd name="connsiteX2" fmla="*/ 425450 w 495300"/>
                        <a:gd name="connsiteY2" fmla="*/ 0 h 1016000"/>
                        <a:gd name="connsiteX3" fmla="*/ 495300 w 495300"/>
                        <a:gd name="connsiteY3" fmla="*/ 6350 h 1016000"/>
                        <a:gd name="connsiteX4" fmla="*/ 488950 w 495300"/>
                        <a:gd name="connsiteY4" fmla="*/ 1016000 h 1016000"/>
                        <a:gd name="connsiteX5" fmla="*/ 488950 w 495300"/>
                        <a:gd name="connsiteY5" fmla="*/ 1016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1016000">
                          <a:moveTo>
                            <a:pt x="0" y="1016000"/>
                          </a:moveTo>
                          <a:lnTo>
                            <a:pt x="425450" y="1016000"/>
                          </a:lnTo>
                          <a:lnTo>
                            <a:pt x="425450" y="0"/>
                          </a:lnTo>
                          <a:lnTo>
                            <a:pt x="495300" y="6350"/>
                          </a:lnTo>
                          <a:cubicBezTo>
                            <a:pt x="493183" y="342900"/>
                            <a:pt x="491067" y="679450"/>
                            <a:pt x="488950" y="1016000"/>
                          </a:cubicBezTo>
                          <a:lnTo>
                            <a:pt x="488950" y="10160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dirty="0"/>
                    </a:p>
                  </p:txBody>
                </p:sp>
                <p:sp>
                  <p:nvSpPr>
                    <p:cNvPr id="78" name="Rectangle 77">
                      <a:extLst>
                        <a:ext uri="{FF2B5EF4-FFF2-40B4-BE49-F238E27FC236}">
                          <a16:creationId xmlns:a16="http://schemas.microsoft.com/office/drawing/2014/main" id="{48EA0B41-9E20-F9DF-E5E2-BE71FB5726F6}"/>
                        </a:ext>
                      </a:extLst>
                    </p:cNvPr>
                    <p:cNvSpPr/>
                    <p:nvPr/>
                  </p:nvSpPr>
                  <p:spPr>
                    <a:xfrm>
                      <a:off x="26320503" y="15356025"/>
                      <a:ext cx="88861" cy="1016000"/>
                    </a:xfrm>
                    <a:prstGeom prst="rect">
                      <a:avLst/>
                    </a:prstGeom>
                    <a:solidFill>
                      <a:schemeClr val="bg1">
                        <a:lumMod val="50000"/>
                        <a:alpha val="210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a:p>
                  </p:txBody>
                </p:sp>
              </p:grpSp>
              <p:grpSp>
                <p:nvGrpSpPr>
                  <p:cNvPr id="64" name="Group 63">
                    <a:extLst>
                      <a:ext uri="{FF2B5EF4-FFF2-40B4-BE49-F238E27FC236}">
                        <a16:creationId xmlns:a16="http://schemas.microsoft.com/office/drawing/2014/main" id="{52827EE8-4461-DE18-6617-10D09B594CD3}"/>
                      </a:ext>
                    </a:extLst>
                  </p:cNvPr>
                  <p:cNvGrpSpPr/>
                  <p:nvPr/>
                </p:nvGrpSpPr>
                <p:grpSpPr>
                  <a:xfrm>
                    <a:off x="26874319" y="15347080"/>
                    <a:ext cx="501302" cy="1016000"/>
                    <a:chOff x="25908062" y="15356025"/>
                    <a:chExt cx="501302" cy="1016000"/>
                  </a:xfrm>
                </p:grpSpPr>
                <p:sp>
                  <p:nvSpPr>
                    <p:cNvPr id="75" name="Freeform 74">
                      <a:extLst>
                        <a:ext uri="{FF2B5EF4-FFF2-40B4-BE49-F238E27FC236}">
                          <a16:creationId xmlns:a16="http://schemas.microsoft.com/office/drawing/2014/main" id="{85984233-1ABF-3BB0-0400-CF2325E47C74}"/>
                        </a:ext>
                      </a:extLst>
                    </p:cNvPr>
                    <p:cNvSpPr/>
                    <p:nvPr/>
                  </p:nvSpPr>
                  <p:spPr>
                    <a:xfrm>
                      <a:off x="25908062" y="15356025"/>
                      <a:ext cx="495300" cy="1016000"/>
                    </a:xfrm>
                    <a:custGeom>
                      <a:avLst/>
                      <a:gdLst>
                        <a:gd name="connsiteX0" fmla="*/ 0 w 495300"/>
                        <a:gd name="connsiteY0" fmla="*/ 1016000 h 1016000"/>
                        <a:gd name="connsiteX1" fmla="*/ 425450 w 495300"/>
                        <a:gd name="connsiteY1" fmla="*/ 1016000 h 1016000"/>
                        <a:gd name="connsiteX2" fmla="*/ 425450 w 495300"/>
                        <a:gd name="connsiteY2" fmla="*/ 0 h 1016000"/>
                        <a:gd name="connsiteX3" fmla="*/ 495300 w 495300"/>
                        <a:gd name="connsiteY3" fmla="*/ 6350 h 1016000"/>
                        <a:gd name="connsiteX4" fmla="*/ 488950 w 495300"/>
                        <a:gd name="connsiteY4" fmla="*/ 1016000 h 1016000"/>
                        <a:gd name="connsiteX5" fmla="*/ 488950 w 495300"/>
                        <a:gd name="connsiteY5" fmla="*/ 1016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1016000">
                          <a:moveTo>
                            <a:pt x="0" y="1016000"/>
                          </a:moveTo>
                          <a:lnTo>
                            <a:pt x="425450" y="1016000"/>
                          </a:lnTo>
                          <a:lnTo>
                            <a:pt x="425450" y="0"/>
                          </a:lnTo>
                          <a:lnTo>
                            <a:pt x="495300" y="6350"/>
                          </a:lnTo>
                          <a:cubicBezTo>
                            <a:pt x="493183" y="342900"/>
                            <a:pt x="491067" y="679450"/>
                            <a:pt x="488950" y="1016000"/>
                          </a:cubicBezTo>
                          <a:lnTo>
                            <a:pt x="488950" y="10160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dirty="0"/>
                    </a:p>
                  </p:txBody>
                </p:sp>
                <p:sp>
                  <p:nvSpPr>
                    <p:cNvPr id="76" name="Rectangle 75">
                      <a:extLst>
                        <a:ext uri="{FF2B5EF4-FFF2-40B4-BE49-F238E27FC236}">
                          <a16:creationId xmlns:a16="http://schemas.microsoft.com/office/drawing/2014/main" id="{29DE5D67-5553-1BF9-3DCC-3D1EFE29DA37}"/>
                        </a:ext>
                      </a:extLst>
                    </p:cNvPr>
                    <p:cNvSpPr/>
                    <p:nvPr/>
                  </p:nvSpPr>
                  <p:spPr>
                    <a:xfrm>
                      <a:off x="26320503" y="15356025"/>
                      <a:ext cx="88861" cy="1016000"/>
                    </a:xfrm>
                    <a:prstGeom prst="rect">
                      <a:avLst/>
                    </a:prstGeom>
                    <a:solidFill>
                      <a:schemeClr val="bg1">
                        <a:lumMod val="50000"/>
                        <a:alpha val="210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a:p>
                  </p:txBody>
                </p:sp>
              </p:grpSp>
              <p:grpSp>
                <p:nvGrpSpPr>
                  <p:cNvPr id="65" name="Group 64">
                    <a:extLst>
                      <a:ext uri="{FF2B5EF4-FFF2-40B4-BE49-F238E27FC236}">
                        <a16:creationId xmlns:a16="http://schemas.microsoft.com/office/drawing/2014/main" id="{2164F79F-BE66-B9B6-91CD-0B50E277957B}"/>
                      </a:ext>
                    </a:extLst>
                  </p:cNvPr>
                  <p:cNvGrpSpPr/>
                  <p:nvPr/>
                </p:nvGrpSpPr>
                <p:grpSpPr>
                  <a:xfrm>
                    <a:off x="27363617" y="15342585"/>
                    <a:ext cx="501302" cy="1016000"/>
                    <a:chOff x="25908062" y="15356025"/>
                    <a:chExt cx="501302" cy="1016000"/>
                  </a:xfrm>
                </p:grpSpPr>
                <p:sp>
                  <p:nvSpPr>
                    <p:cNvPr id="73" name="Freeform 72">
                      <a:extLst>
                        <a:ext uri="{FF2B5EF4-FFF2-40B4-BE49-F238E27FC236}">
                          <a16:creationId xmlns:a16="http://schemas.microsoft.com/office/drawing/2014/main" id="{4762DDE4-84F5-C136-BBC4-7ECBE85308F8}"/>
                        </a:ext>
                      </a:extLst>
                    </p:cNvPr>
                    <p:cNvSpPr/>
                    <p:nvPr/>
                  </p:nvSpPr>
                  <p:spPr>
                    <a:xfrm>
                      <a:off x="25908062" y="15356025"/>
                      <a:ext cx="495300" cy="1016000"/>
                    </a:xfrm>
                    <a:custGeom>
                      <a:avLst/>
                      <a:gdLst>
                        <a:gd name="connsiteX0" fmla="*/ 0 w 495300"/>
                        <a:gd name="connsiteY0" fmla="*/ 1016000 h 1016000"/>
                        <a:gd name="connsiteX1" fmla="*/ 425450 w 495300"/>
                        <a:gd name="connsiteY1" fmla="*/ 1016000 h 1016000"/>
                        <a:gd name="connsiteX2" fmla="*/ 425450 w 495300"/>
                        <a:gd name="connsiteY2" fmla="*/ 0 h 1016000"/>
                        <a:gd name="connsiteX3" fmla="*/ 495300 w 495300"/>
                        <a:gd name="connsiteY3" fmla="*/ 6350 h 1016000"/>
                        <a:gd name="connsiteX4" fmla="*/ 488950 w 495300"/>
                        <a:gd name="connsiteY4" fmla="*/ 1016000 h 1016000"/>
                        <a:gd name="connsiteX5" fmla="*/ 488950 w 495300"/>
                        <a:gd name="connsiteY5" fmla="*/ 1016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1016000">
                          <a:moveTo>
                            <a:pt x="0" y="1016000"/>
                          </a:moveTo>
                          <a:lnTo>
                            <a:pt x="425450" y="1016000"/>
                          </a:lnTo>
                          <a:lnTo>
                            <a:pt x="425450" y="0"/>
                          </a:lnTo>
                          <a:lnTo>
                            <a:pt x="495300" y="6350"/>
                          </a:lnTo>
                          <a:cubicBezTo>
                            <a:pt x="493183" y="342900"/>
                            <a:pt x="491067" y="679450"/>
                            <a:pt x="488950" y="1016000"/>
                          </a:cubicBezTo>
                          <a:lnTo>
                            <a:pt x="488950" y="10160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dirty="0"/>
                    </a:p>
                  </p:txBody>
                </p:sp>
                <p:sp>
                  <p:nvSpPr>
                    <p:cNvPr id="74" name="Rectangle 73">
                      <a:extLst>
                        <a:ext uri="{FF2B5EF4-FFF2-40B4-BE49-F238E27FC236}">
                          <a16:creationId xmlns:a16="http://schemas.microsoft.com/office/drawing/2014/main" id="{70225829-7084-8400-56D8-8CA6F5810824}"/>
                        </a:ext>
                      </a:extLst>
                    </p:cNvPr>
                    <p:cNvSpPr/>
                    <p:nvPr/>
                  </p:nvSpPr>
                  <p:spPr>
                    <a:xfrm>
                      <a:off x="26320503" y="15356025"/>
                      <a:ext cx="88861" cy="1016000"/>
                    </a:xfrm>
                    <a:prstGeom prst="rect">
                      <a:avLst/>
                    </a:prstGeom>
                    <a:solidFill>
                      <a:schemeClr val="bg1">
                        <a:lumMod val="50000"/>
                        <a:alpha val="210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a:p>
                  </p:txBody>
                </p:sp>
              </p:grpSp>
              <p:grpSp>
                <p:nvGrpSpPr>
                  <p:cNvPr id="66" name="Group 65">
                    <a:extLst>
                      <a:ext uri="{FF2B5EF4-FFF2-40B4-BE49-F238E27FC236}">
                        <a16:creationId xmlns:a16="http://schemas.microsoft.com/office/drawing/2014/main" id="{F20899F7-6C81-9474-5392-0290B98EE2B6}"/>
                      </a:ext>
                    </a:extLst>
                  </p:cNvPr>
                  <p:cNvGrpSpPr/>
                  <p:nvPr/>
                </p:nvGrpSpPr>
                <p:grpSpPr>
                  <a:xfrm>
                    <a:off x="27848583" y="15336975"/>
                    <a:ext cx="501302" cy="1016000"/>
                    <a:chOff x="25908062" y="15356025"/>
                    <a:chExt cx="501302" cy="1016000"/>
                  </a:xfrm>
                </p:grpSpPr>
                <p:sp>
                  <p:nvSpPr>
                    <p:cNvPr id="71" name="Freeform 70">
                      <a:extLst>
                        <a:ext uri="{FF2B5EF4-FFF2-40B4-BE49-F238E27FC236}">
                          <a16:creationId xmlns:a16="http://schemas.microsoft.com/office/drawing/2014/main" id="{373BEC27-4243-B14C-CEDE-6E81C634A6A6}"/>
                        </a:ext>
                      </a:extLst>
                    </p:cNvPr>
                    <p:cNvSpPr/>
                    <p:nvPr/>
                  </p:nvSpPr>
                  <p:spPr>
                    <a:xfrm>
                      <a:off x="25908062" y="15356025"/>
                      <a:ext cx="495300" cy="1016000"/>
                    </a:xfrm>
                    <a:custGeom>
                      <a:avLst/>
                      <a:gdLst>
                        <a:gd name="connsiteX0" fmla="*/ 0 w 495300"/>
                        <a:gd name="connsiteY0" fmla="*/ 1016000 h 1016000"/>
                        <a:gd name="connsiteX1" fmla="*/ 425450 w 495300"/>
                        <a:gd name="connsiteY1" fmla="*/ 1016000 h 1016000"/>
                        <a:gd name="connsiteX2" fmla="*/ 425450 w 495300"/>
                        <a:gd name="connsiteY2" fmla="*/ 0 h 1016000"/>
                        <a:gd name="connsiteX3" fmla="*/ 495300 w 495300"/>
                        <a:gd name="connsiteY3" fmla="*/ 6350 h 1016000"/>
                        <a:gd name="connsiteX4" fmla="*/ 488950 w 495300"/>
                        <a:gd name="connsiteY4" fmla="*/ 1016000 h 1016000"/>
                        <a:gd name="connsiteX5" fmla="*/ 488950 w 495300"/>
                        <a:gd name="connsiteY5" fmla="*/ 1016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1016000">
                          <a:moveTo>
                            <a:pt x="0" y="1016000"/>
                          </a:moveTo>
                          <a:lnTo>
                            <a:pt x="425450" y="1016000"/>
                          </a:lnTo>
                          <a:lnTo>
                            <a:pt x="425450" y="0"/>
                          </a:lnTo>
                          <a:lnTo>
                            <a:pt x="495300" y="6350"/>
                          </a:lnTo>
                          <a:cubicBezTo>
                            <a:pt x="493183" y="342900"/>
                            <a:pt x="491067" y="679450"/>
                            <a:pt x="488950" y="1016000"/>
                          </a:cubicBezTo>
                          <a:lnTo>
                            <a:pt x="488950" y="10160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dirty="0"/>
                    </a:p>
                  </p:txBody>
                </p:sp>
                <p:sp>
                  <p:nvSpPr>
                    <p:cNvPr id="72" name="Rectangle 71">
                      <a:extLst>
                        <a:ext uri="{FF2B5EF4-FFF2-40B4-BE49-F238E27FC236}">
                          <a16:creationId xmlns:a16="http://schemas.microsoft.com/office/drawing/2014/main" id="{E6754B8C-FF5F-3ECF-3AC5-91408D02040C}"/>
                        </a:ext>
                      </a:extLst>
                    </p:cNvPr>
                    <p:cNvSpPr/>
                    <p:nvPr/>
                  </p:nvSpPr>
                  <p:spPr>
                    <a:xfrm>
                      <a:off x="26320503" y="15356025"/>
                      <a:ext cx="88861" cy="1016000"/>
                    </a:xfrm>
                    <a:prstGeom prst="rect">
                      <a:avLst/>
                    </a:prstGeom>
                    <a:solidFill>
                      <a:schemeClr val="bg1">
                        <a:lumMod val="50000"/>
                        <a:alpha val="210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a:p>
                  </p:txBody>
                </p:sp>
              </p:grpSp>
              <p:grpSp>
                <p:nvGrpSpPr>
                  <p:cNvPr id="67" name="Group 66">
                    <a:extLst>
                      <a:ext uri="{FF2B5EF4-FFF2-40B4-BE49-F238E27FC236}">
                        <a16:creationId xmlns:a16="http://schemas.microsoft.com/office/drawing/2014/main" id="{D42E6456-7764-B8E5-25EA-131CECCFE875}"/>
                      </a:ext>
                    </a:extLst>
                  </p:cNvPr>
                  <p:cNvGrpSpPr/>
                  <p:nvPr/>
                </p:nvGrpSpPr>
                <p:grpSpPr>
                  <a:xfrm>
                    <a:off x="28334939" y="15330625"/>
                    <a:ext cx="501302" cy="1016000"/>
                    <a:chOff x="25908062" y="15356025"/>
                    <a:chExt cx="501302" cy="1016000"/>
                  </a:xfrm>
                </p:grpSpPr>
                <p:sp>
                  <p:nvSpPr>
                    <p:cNvPr id="69" name="Freeform 68">
                      <a:extLst>
                        <a:ext uri="{FF2B5EF4-FFF2-40B4-BE49-F238E27FC236}">
                          <a16:creationId xmlns:a16="http://schemas.microsoft.com/office/drawing/2014/main" id="{498F99F2-9AB7-D28F-D3C3-A12792ECC523}"/>
                        </a:ext>
                      </a:extLst>
                    </p:cNvPr>
                    <p:cNvSpPr/>
                    <p:nvPr/>
                  </p:nvSpPr>
                  <p:spPr>
                    <a:xfrm>
                      <a:off x="25908062" y="15356025"/>
                      <a:ext cx="495300" cy="1016000"/>
                    </a:xfrm>
                    <a:custGeom>
                      <a:avLst/>
                      <a:gdLst>
                        <a:gd name="connsiteX0" fmla="*/ 0 w 495300"/>
                        <a:gd name="connsiteY0" fmla="*/ 1016000 h 1016000"/>
                        <a:gd name="connsiteX1" fmla="*/ 425450 w 495300"/>
                        <a:gd name="connsiteY1" fmla="*/ 1016000 h 1016000"/>
                        <a:gd name="connsiteX2" fmla="*/ 425450 w 495300"/>
                        <a:gd name="connsiteY2" fmla="*/ 0 h 1016000"/>
                        <a:gd name="connsiteX3" fmla="*/ 495300 w 495300"/>
                        <a:gd name="connsiteY3" fmla="*/ 6350 h 1016000"/>
                        <a:gd name="connsiteX4" fmla="*/ 488950 w 495300"/>
                        <a:gd name="connsiteY4" fmla="*/ 1016000 h 1016000"/>
                        <a:gd name="connsiteX5" fmla="*/ 488950 w 495300"/>
                        <a:gd name="connsiteY5" fmla="*/ 1016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1016000">
                          <a:moveTo>
                            <a:pt x="0" y="1016000"/>
                          </a:moveTo>
                          <a:lnTo>
                            <a:pt x="425450" y="1016000"/>
                          </a:lnTo>
                          <a:lnTo>
                            <a:pt x="425450" y="0"/>
                          </a:lnTo>
                          <a:lnTo>
                            <a:pt x="495300" y="6350"/>
                          </a:lnTo>
                          <a:cubicBezTo>
                            <a:pt x="493183" y="342900"/>
                            <a:pt x="491067" y="679450"/>
                            <a:pt x="488950" y="1016000"/>
                          </a:cubicBezTo>
                          <a:lnTo>
                            <a:pt x="488950" y="10160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dirty="0"/>
                    </a:p>
                  </p:txBody>
                </p:sp>
                <p:sp>
                  <p:nvSpPr>
                    <p:cNvPr id="70" name="Rectangle 69">
                      <a:extLst>
                        <a:ext uri="{FF2B5EF4-FFF2-40B4-BE49-F238E27FC236}">
                          <a16:creationId xmlns:a16="http://schemas.microsoft.com/office/drawing/2014/main" id="{B4472AAD-56FB-31F1-3667-8E80168BC242}"/>
                        </a:ext>
                      </a:extLst>
                    </p:cNvPr>
                    <p:cNvSpPr/>
                    <p:nvPr/>
                  </p:nvSpPr>
                  <p:spPr>
                    <a:xfrm>
                      <a:off x="26320503" y="15356025"/>
                      <a:ext cx="88861" cy="1016000"/>
                    </a:xfrm>
                    <a:prstGeom prst="rect">
                      <a:avLst/>
                    </a:prstGeom>
                    <a:solidFill>
                      <a:schemeClr val="bg1">
                        <a:lumMod val="50000"/>
                        <a:alpha val="210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a:p>
                  </p:txBody>
                </p:sp>
              </p:grpSp>
              <p:cxnSp>
                <p:nvCxnSpPr>
                  <p:cNvPr id="68" name="Straight Connector 67">
                    <a:extLst>
                      <a:ext uri="{FF2B5EF4-FFF2-40B4-BE49-F238E27FC236}">
                        <a16:creationId xmlns:a16="http://schemas.microsoft.com/office/drawing/2014/main" id="{86BD17BC-3216-03ED-29FB-AB8B34637BB6}"/>
                      </a:ext>
                    </a:extLst>
                  </p:cNvPr>
                  <p:cNvCxnSpPr/>
                  <p:nvPr/>
                </p:nvCxnSpPr>
                <p:spPr>
                  <a:xfrm>
                    <a:off x="28825360" y="16338550"/>
                    <a:ext cx="39939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6" name="Straight Arrow Connector 55">
                  <a:extLst>
                    <a:ext uri="{FF2B5EF4-FFF2-40B4-BE49-F238E27FC236}">
                      <a16:creationId xmlns:a16="http://schemas.microsoft.com/office/drawing/2014/main" id="{D802A7EB-A3B5-AF95-3426-57564F9177AB}"/>
                    </a:ext>
                  </a:extLst>
                </p:cNvPr>
                <p:cNvCxnSpPr>
                  <a:cxnSpLocks/>
                </p:cNvCxnSpPr>
                <p:nvPr/>
              </p:nvCxnSpPr>
              <p:spPr>
                <a:xfrm flipV="1">
                  <a:off x="25903070" y="15092141"/>
                  <a:ext cx="0" cy="12781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E9603D2-CB19-8D3B-6DE5-DF969DD174C3}"/>
                    </a:ext>
                  </a:extLst>
                </p:cNvPr>
                <p:cNvSpPr txBox="1"/>
                <p:nvPr/>
              </p:nvSpPr>
              <p:spPr>
                <a:xfrm>
                  <a:off x="28038550" y="16325849"/>
                  <a:ext cx="662689" cy="380293"/>
                </a:xfrm>
                <a:prstGeom prst="rect">
                  <a:avLst/>
                </a:prstGeom>
                <a:noFill/>
              </p:spPr>
              <p:txBody>
                <a:bodyPr wrap="none" rtlCol="0">
                  <a:spAutoFit/>
                </a:bodyPr>
                <a:lstStyle/>
                <a:p>
                  <a:r>
                    <a:rPr lang="en-IT" sz="800" dirty="0"/>
                    <a:t>time</a:t>
                  </a:r>
                </a:p>
              </p:txBody>
            </p:sp>
            <p:cxnSp>
              <p:nvCxnSpPr>
                <p:cNvPr id="58" name="Straight Arrow Connector 57">
                  <a:extLst>
                    <a:ext uri="{FF2B5EF4-FFF2-40B4-BE49-F238E27FC236}">
                      <a16:creationId xmlns:a16="http://schemas.microsoft.com/office/drawing/2014/main" id="{3DDBDCC9-096D-72AD-D4B2-94BC4D463209}"/>
                    </a:ext>
                  </a:extLst>
                </p:cNvPr>
                <p:cNvCxnSpPr/>
                <p:nvPr/>
              </p:nvCxnSpPr>
              <p:spPr>
                <a:xfrm>
                  <a:off x="26713286" y="15601950"/>
                  <a:ext cx="339397"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DF76312-BB0C-6F51-82EA-E96A3AFE2D5D}"/>
                    </a:ext>
                  </a:extLst>
                </p:cNvPr>
                <p:cNvSpPr txBox="1"/>
                <p:nvPr/>
              </p:nvSpPr>
              <p:spPr>
                <a:xfrm>
                  <a:off x="26664915" y="15216518"/>
                  <a:ext cx="427833" cy="380293"/>
                </a:xfrm>
                <a:prstGeom prst="rect">
                  <a:avLst/>
                </a:prstGeom>
                <a:noFill/>
              </p:spPr>
              <p:txBody>
                <a:bodyPr wrap="none" rtlCol="0">
                  <a:spAutoFit/>
                </a:bodyPr>
                <a:lstStyle/>
                <a:p>
                  <a:r>
                    <a:rPr lang="en-IT" sz="800" dirty="0"/>
                    <a:t>t</a:t>
                  </a:r>
                  <a:r>
                    <a:rPr lang="en-IT" sz="800" baseline="-25000" dirty="0"/>
                    <a:t>r</a:t>
                  </a:r>
                </a:p>
              </p:txBody>
            </p:sp>
            <p:sp>
              <p:nvSpPr>
                <p:cNvPr id="60" name="TextBox 59">
                  <a:extLst>
                    <a:ext uri="{FF2B5EF4-FFF2-40B4-BE49-F238E27FC236}">
                      <a16:creationId xmlns:a16="http://schemas.microsoft.com/office/drawing/2014/main" id="{13214D29-02B5-1A71-D554-CC2C1140E061}"/>
                    </a:ext>
                  </a:extLst>
                </p:cNvPr>
                <p:cNvSpPr txBox="1"/>
                <p:nvPr/>
              </p:nvSpPr>
              <p:spPr>
                <a:xfrm>
                  <a:off x="27242573" y="14909391"/>
                  <a:ext cx="447642" cy="380293"/>
                </a:xfrm>
                <a:prstGeom prst="rect">
                  <a:avLst/>
                </a:prstGeom>
                <a:noFill/>
              </p:spPr>
              <p:txBody>
                <a:bodyPr wrap="none" rtlCol="0">
                  <a:spAutoFit/>
                </a:bodyPr>
                <a:lstStyle/>
                <a:p>
                  <a:r>
                    <a:rPr lang="en-IT" sz="800" dirty="0"/>
                    <a:t>t</a:t>
                  </a:r>
                  <a:r>
                    <a:rPr lang="en-IT" sz="800" baseline="-25000" dirty="0"/>
                    <a:t>p</a:t>
                  </a:r>
                </a:p>
              </p:txBody>
            </p:sp>
            <p:sp>
              <p:nvSpPr>
                <p:cNvPr id="61" name="TextBox 60">
                  <a:extLst>
                    <a:ext uri="{FF2B5EF4-FFF2-40B4-BE49-F238E27FC236}">
                      <a16:creationId xmlns:a16="http://schemas.microsoft.com/office/drawing/2014/main" id="{F1CF2608-B1D9-5863-EFC7-836CAC885ABD}"/>
                    </a:ext>
                  </a:extLst>
                </p:cNvPr>
                <p:cNvSpPr txBox="1"/>
                <p:nvPr/>
              </p:nvSpPr>
              <p:spPr>
                <a:xfrm>
                  <a:off x="25576310" y="15133388"/>
                  <a:ext cx="425005" cy="380293"/>
                </a:xfrm>
                <a:prstGeom prst="rect">
                  <a:avLst/>
                </a:prstGeom>
                <a:noFill/>
              </p:spPr>
              <p:txBody>
                <a:bodyPr wrap="none" rtlCol="0">
                  <a:spAutoFit/>
                </a:bodyPr>
                <a:lstStyle/>
                <a:p>
                  <a:pPr algn="r"/>
                  <a:r>
                    <a:rPr lang="en-US" sz="800" dirty="0"/>
                    <a:t>R</a:t>
                  </a:r>
                  <a:endParaRPr sz="800" dirty="0"/>
                </a:p>
              </p:txBody>
            </p:sp>
          </p:grpSp>
        </p:grpSp>
      </p:grpSp>
      <mc:AlternateContent xmlns:mc="http://schemas.openxmlformats.org/markup-compatibility/2006" xmlns:a14="http://schemas.microsoft.com/office/drawing/2010/main">
        <mc:Choice Requires="a14">
          <p:sp>
            <p:nvSpPr>
              <p:cNvPr id="81" name="Down Arrow 80">
                <a:extLst>
                  <a:ext uri="{FF2B5EF4-FFF2-40B4-BE49-F238E27FC236}">
                    <a16:creationId xmlns:a16="http://schemas.microsoft.com/office/drawing/2014/main" id="{71EF75C7-527B-6F22-5DBE-C6288EBA0CE6}"/>
                  </a:ext>
                </a:extLst>
              </p:cNvPr>
              <p:cNvSpPr/>
              <p:nvPr/>
            </p:nvSpPr>
            <p:spPr>
              <a:xfrm>
                <a:off x="3022830" y="4186253"/>
                <a:ext cx="2841299" cy="531801"/>
              </a:xfrm>
              <a:prstGeom prst="downArrow">
                <a:avLst>
                  <a:gd name="adj1" fmla="val 54653"/>
                  <a:gd name="adj2" fmla="val 50000"/>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00" dirty="0"/>
              </a:p>
              <a:p>
                <a:pPr algn="ctr"/>
                <a:r>
                  <a:rPr lang="en-GB" sz="1400" b="1" dirty="0"/>
                  <a:t>Pulsed  irradiation </a:t>
                </a: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𝒕</m:t>
                        </m:r>
                      </m:e>
                      <m:sub>
                        <m:r>
                          <a:rPr lang="en-US" sz="1400" b="1" i="1" smtClean="0">
                            <a:latin typeface="Cambria Math" panose="02040503050406030204" pitchFamily="18" charset="0"/>
                          </a:rPr>
                          <m:t>𝒑</m:t>
                        </m:r>
                      </m:sub>
                    </m:sSub>
                    <m:r>
                      <a:rPr lang="en-US" sz="1400" b="1" i="1" smtClean="0">
                        <a:latin typeface="Cambria Math" panose="02040503050406030204" pitchFamily="18" charset="0"/>
                      </a:rPr>
                      <m:t> </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 </m:t>
                        </m:r>
                        <m:r>
                          <a:rPr lang="en-US" sz="1400" b="1" i="1" smtClean="0">
                            <a:latin typeface="Cambria Math" panose="02040503050406030204" pitchFamily="18" charset="0"/>
                          </a:rPr>
                          <m:t>𝒕</m:t>
                        </m:r>
                      </m:e>
                      <m:sub>
                        <m:r>
                          <a:rPr lang="en-US" sz="1400" b="1" i="1" smtClean="0">
                            <a:latin typeface="Cambria Math" panose="02040503050406030204" pitchFamily="18" charset="0"/>
                          </a:rPr>
                          <m:t>𝒓</m:t>
                        </m:r>
                      </m:sub>
                    </m:sSub>
                  </m:oMath>
                </a14:m>
                <a:endParaRPr lang="en-IT" sz="1400" b="1" dirty="0"/>
              </a:p>
            </p:txBody>
          </p:sp>
        </mc:Choice>
        <mc:Fallback xmlns="">
          <p:sp>
            <p:nvSpPr>
              <p:cNvPr id="81" name="Down Arrow 80">
                <a:extLst>
                  <a:ext uri="{FF2B5EF4-FFF2-40B4-BE49-F238E27FC236}">
                    <a16:creationId xmlns:a16="http://schemas.microsoft.com/office/drawing/2014/main" id="{71EF75C7-527B-6F22-5DBE-C6288EBA0CE6}"/>
                  </a:ext>
                </a:extLst>
              </p:cNvPr>
              <p:cNvSpPr>
                <a:spLocks noRot="1" noChangeAspect="1" noMove="1" noResize="1" noEditPoints="1" noAdjustHandles="1" noChangeArrowheads="1" noChangeShapeType="1" noTextEdit="1"/>
              </p:cNvSpPr>
              <p:nvPr/>
            </p:nvSpPr>
            <p:spPr>
              <a:xfrm>
                <a:off x="3022830" y="4186253"/>
                <a:ext cx="2841299" cy="531801"/>
              </a:xfrm>
              <a:prstGeom prst="downArrow">
                <a:avLst>
                  <a:gd name="adj1" fmla="val 54653"/>
                  <a:gd name="adj2" fmla="val 50000"/>
                </a:avLst>
              </a:prstGeom>
              <a:blipFill>
                <a:blip r:embed="rId19"/>
                <a:stretch>
                  <a:fillRect t="-6667"/>
                </a:stretch>
              </a:blipFill>
              <a:ln>
                <a:noFill/>
              </a:ln>
            </p:spPr>
            <p:txBody>
              <a:bodyPr/>
              <a:lstStyle/>
              <a:p>
                <a:r>
                  <a:rPr lang="en-IT">
                    <a:noFill/>
                  </a:rPr>
                  <a:t> </a:t>
                </a:r>
              </a:p>
            </p:txBody>
          </p:sp>
        </mc:Fallback>
      </mc:AlternateContent>
      <p:grpSp>
        <p:nvGrpSpPr>
          <p:cNvPr id="82" name="Group 81">
            <a:extLst>
              <a:ext uri="{FF2B5EF4-FFF2-40B4-BE49-F238E27FC236}">
                <a16:creationId xmlns:a16="http://schemas.microsoft.com/office/drawing/2014/main" id="{ED1EEBBA-B90D-0A3A-EF3C-22FC89985C8C}"/>
              </a:ext>
            </a:extLst>
          </p:cNvPr>
          <p:cNvGrpSpPr/>
          <p:nvPr/>
        </p:nvGrpSpPr>
        <p:grpSpPr>
          <a:xfrm>
            <a:off x="6250017" y="2511595"/>
            <a:ext cx="820583" cy="2209051"/>
            <a:chOff x="7080077" y="2498697"/>
            <a:chExt cx="820583" cy="2209051"/>
          </a:xfrm>
        </p:grpSpPr>
        <p:sp>
          <p:nvSpPr>
            <p:cNvPr id="83" name="Down Arrow 82">
              <a:extLst>
                <a:ext uri="{FF2B5EF4-FFF2-40B4-BE49-F238E27FC236}">
                  <a16:creationId xmlns:a16="http://schemas.microsoft.com/office/drawing/2014/main" id="{99A58A8C-7A9C-A714-8F6A-1D8E1ED4567D}"/>
                </a:ext>
              </a:extLst>
            </p:cNvPr>
            <p:cNvSpPr/>
            <p:nvPr/>
          </p:nvSpPr>
          <p:spPr>
            <a:xfrm flipV="1">
              <a:off x="7080077" y="2498697"/>
              <a:ext cx="820583" cy="2209051"/>
            </a:xfrm>
            <a:prstGeom prst="downArrow">
              <a:avLst>
                <a:gd name="adj1" fmla="val 54653"/>
                <a:gd name="adj2" fmla="val 50000"/>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800" b="1" dirty="0"/>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E3C1435A-F84D-8895-B431-F899772541DD}"/>
                    </a:ext>
                  </a:extLst>
                </p:cNvPr>
                <p:cNvSpPr txBox="1"/>
                <p:nvPr/>
              </p:nvSpPr>
              <p:spPr>
                <a:xfrm rot="16200000">
                  <a:off x="6668803" y="3530254"/>
                  <a:ext cx="1552919" cy="4222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𝒇</m:t>
                            </m:r>
                          </m:e>
                          <m:sub>
                            <m:r>
                              <a:rPr lang="en-US" sz="1800" b="1" i="1">
                                <a:solidFill>
                                  <a:schemeClr val="bg1"/>
                                </a:solidFill>
                                <a:latin typeface="Cambria Math" panose="02040503050406030204" pitchFamily="18" charset="0"/>
                                <a:ea typeface="Cambria Math" panose="02040503050406030204" pitchFamily="18" charset="0"/>
                              </a:rPr>
                              <m:t>𝜶</m:t>
                            </m:r>
                            <m:r>
                              <a:rPr lang="en-US" sz="1800" b="1" i="1">
                                <a:solidFill>
                                  <a:schemeClr val="bg1"/>
                                </a:solidFill>
                                <a:latin typeface="Cambria Math" panose="02040503050406030204" pitchFamily="18" charset="0"/>
                                <a:ea typeface="Cambria Math" panose="02040503050406030204" pitchFamily="18" charset="0"/>
                              </a:rPr>
                              <m:t>,</m:t>
                            </m:r>
                            <m:sSub>
                              <m:sSubPr>
                                <m:ctrlPr>
                                  <a:rPr lang="en-US" sz="1800" b="1" i="1">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𝒕</m:t>
                                </m:r>
                              </m:e>
                              <m:sub>
                                <m:r>
                                  <a:rPr lang="en-US" sz="1800" b="1" i="1" smtClean="0">
                                    <a:solidFill>
                                      <a:schemeClr val="bg1"/>
                                    </a:solidFill>
                                    <a:latin typeface="Cambria Math" panose="02040503050406030204" pitchFamily="18" charset="0"/>
                                  </a:rPr>
                                  <m:t>𝒅</m:t>
                                </m:r>
                              </m:sub>
                            </m:sSub>
                            <m:r>
                              <a:rPr lang="en-US" sz="1800" b="1" i="1">
                                <a:solidFill>
                                  <a:schemeClr val="bg1"/>
                                </a:solidFill>
                                <a:latin typeface="Cambria Math" panose="02040503050406030204" pitchFamily="18" charset="0"/>
                              </a:rPr>
                              <m:t>,</m:t>
                            </m:r>
                            <m:sSub>
                              <m:sSubPr>
                                <m:ctrlPr>
                                  <a:rPr lang="en-IT" sz="1800" i="1">
                                    <a:solidFill>
                                      <a:schemeClr val="bg1"/>
                                    </a:solidFill>
                                    <a:latin typeface="Cambria Math" panose="02040503050406030204" pitchFamily="18" charset="0"/>
                                  </a:rPr>
                                </m:ctrlPr>
                              </m:sSubPr>
                              <m:e>
                                <m:r>
                                  <a:rPr lang="en-IT" sz="1800" i="1">
                                    <a:solidFill>
                                      <a:schemeClr val="bg1"/>
                                    </a:solidFill>
                                    <a:latin typeface="Cambria Math" panose="02040503050406030204" pitchFamily="18" charset="0"/>
                                  </a:rPr>
                                  <m:t>𝜆</m:t>
                                </m:r>
                              </m:e>
                              <m:sub>
                                <m:r>
                                  <a:rPr lang="en-IT" sz="1800" i="1">
                                    <a:solidFill>
                                      <a:schemeClr val="bg1"/>
                                    </a:solidFill>
                                    <a:latin typeface="Cambria Math" panose="02040503050406030204" pitchFamily="18" charset="0"/>
                                  </a:rPr>
                                  <m:t>𝑟</m:t>
                                </m:r>
                              </m:sub>
                            </m:sSub>
                            <m:r>
                              <a:rPr lang="en-US" sz="1800" b="1" i="1">
                                <a:solidFill>
                                  <a:schemeClr val="bg1"/>
                                </a:solidFill>
                                <a:latin typeface="Cambria Math" panose="02040503050406030204" pitchFamily="18" charset="0"/>
                              </a:rPr>
                              <m:t>𝑹</m:t>
                            </m:r>
                            <m:r>
                              <a:rPr lang="en-US" sz="1800" b="1" i="1" smtClean="0">
                                <a:solidFill>
                                  <a:schemeClr val="bg1"/>
                                </a:solidFill>
                                <a:latin typeface="Cambria Math" panose="02040503050406030204" pitchFamily="18" charset="0"/>
                              </a:rPr>
                              <m:t>,</m:t>
                            </m:r>
                            <m:sSub>
                              <m:sSubPr>
                                <m:ctrlPr>
                                  <a:rPr lang="en-US" sz="1800" b="1" i="1" smtClean="0">
                                    <a:solidFill>
                                      <a:schemeClr val="bg1"/>
                                    </a:solidFill>
                                    <a:latin typeface="Cambria Math" panose="02040503050406030204" pitchFamily="18" charset="0"/>
                                  </a:rPr>
                                </m:ctrlPr>
                              </m:sSubPr>
                              <m:e>
                                <m:r>
                                  <a:rPr lang="en-US" sz="1800" b="1" i="1" smtClean="0">
                                    <a:solidFill>
                                      <a:schemeClr val="bg1"/>
                                    </a:solidFill>
                                    <a:latin typeface="Cambria Math" panose="02040503050406030204" pitchFamily="18" charset="0"/>
                                  </a:rPr>
                                  <m:t>𝒕</m:t>
                                </m:r>
                              </m:e>
                              <m:sub>
                                <m:r>
                                  <a:rPr lang="en-US" sz="1800" b="1" i="1" smtClean="0">
                                    <a:solidFill>
                                      <a:schemeClr val="bg1"/>
                                    </a:solidFill>
                                    <a:latin typeface="Cambria Math" panose="02040503050406030204" pitchFamily="18" charset="0"/>
                                  </a:rPr>
                                  <m:t>𝒑</m:t>
                                </m:r>
                              </m:sub>
                            </m:sSub>
                          </m:sub>
                        </m:sSub>
                      </m:oMath>
                    </m:oMathPara>
                  </a14:m>
                  <a:endParaRPr lang="en-IT" dirty="0">
                    <a:solidFill>
                      <a:schemeClr val="bg1"/>
                    </a:solidFill>
                  </a:endParaRPr>
                </a:p>
              </p:txBody>
            </p:sp>
          </mc:Choice>
          <mc:Fallback xmlns="">
            <p:sp>
              <p:nvSpPr>
                <p:cNvPr id="19" name="TextBox 18">
                  <a:extLst>
                    <a:ext uri="{FF2B5EF4-FFF2-40B4-BE49-F238E27FC236}">
                      <a16:creationId xmlns:a16="http://schemas.microsoft.com/office/drawing/2014/main" id="{7A61E96E-7A31-6F96-5202-E84FA8388A0C}"/>
                    </a:ext>
                  </a:extLst>
                </p:cNvPr>
                <p:cNvSpPr txBox="1">
                  <a:spLocks noRot="1" noChangeAspect="1" noMove="1" noResize="1" noEditPoints="1" noAdjustHandles="1" noChangeArrowheads="1" noChangeShapeType="1" noTextEdit="1"/>
                </p:cNvSpPr>
                <p:nvPr/>
              </p:nvSpPr>
              <p:spPr>
                <a:xfrm rot="16200000">
                  <a:off x="6668803" y="3530254"/>
                  <a:ext cx="1552919" cy="422231"/>
                </a:xfrm>
                <a:prstGeom prst="rect">
                  <a:avLst/>
                </a:prstGeom>
                <a:blipFill>
                  <a:blip r:embed="rId21"/>
                  <a:stretch>
                    <a:fillRect/>
                  </a:stretch>
                </a:blipFill>
              </p:spPr>
              <p:txBody>
                <a:bodyPr/>
                <a:lstStyle/>
                <a:p>
                  <a:r>
                    <a:rPr lang="en-IT">
                      <a:noFill/>
                    </a:rPr>
                    <a:t> </a:t>
                  </a:r>
                </a:p>
              </p:txBody>
            </p:sp>
          </mc:Fallback>
        </mc:AlternateContent>
      </p:grpSp>
      <p:pic>
        <p:nvPicPr>
          <p:cNvPr id="86" name="Picture 85" descr="A diagram of a bone structure&#10;&#10;Description automatically generated with medium confidence">
            <a:extLst>
              <a:ext uri="{FF2B5EF4-FFF2-40B4-BE49-F238E27FC236}">
                <a16:creationId xmlns:a16="http://schemas.microsoft.com/office/drawing/2014/main" id="{78C70F77-EC6A-C55B-775E-6B39A0E65D8D}"/>
              </a:ext>
            </a:extLst>
          </p:cNvPr>
          <p:cNvPicPr>
            <a:picLocks noChangeAspect="1"/>
          </p:cNvPicPr>
          <p:nvPr/>
        </p:nvPicPr>
        <p:blipFill>
          <a:blip r:embed="rId22"/>
          <a:stretch>
            <a:fillRect/>
          </a:stretch>
        </p:blipFill>
        <p:spPr>
          <a:xfrm>
            <a:off x="9753964" y="1885662"/>
            <a:ext cx="1132513" cy="499073"/>
          </a:xfrm>
          <a:prstGeom prst="rect">
            <a:avLst/>
          </a:prstGeom>
        </p:spPr>
      </p:pic>
      <p:grpSp>
        <p:nvGrpSpPr>
          <p:cNvPr id="87" name="Group 86">
            <a:extLst>
              <a:ext uri="{FF2B5EF4-FFF2-40B4-BE49-F238E27FC236}">
                <a16:creationId xmlns:a16="http://schemas.microsoft.com/office/drawing/2014/main" id="{8E5AA580-06AD-A779-E160-C5B6B7D40340}"/>
              </a:ext>
            </a:extLst>
          </p:cNvPr>
          <p:cNvGrpSpPr/>
          <p:nvPr/>
        </p:nvGrpSpPr>
        <p:grpSpPr>
          <a:xfrm>
            <a:off x="9972046" y="1902359"/>
            <a:ext cx="615397" cy="503439"/>
            <a:chOff x="7648884" y="2722774"/>
            <a:chExt cx="1571114" cy="1240593"/>
          </a:xfrm>
        </p:grpSpPr>
        <p:pic>
          <p:nvPicPr>
            <p:cNvPr id="88" name="Picture 87" descr="A yellow and red explosion&#10;&#10;Description automatically generated">
              <a:extLst>
                <a:ext uri="{FF2B5EF4-FFF2-40B4-BE49-F238E27FC236}">
                  <a16:creationId xmlns:a16="http://schemas.microsoft.com/office/drawing/2014/main" id="{DE5BBC7B-D28E-729F-F287-1F2EA08B4044}"/>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108189" y="2722774"/>
              <a:ext cx="441798" cy="456100"/>
            </a:xfrm>
            <a:prstGeom prst="rect">
              <a:avLst/>
            </a:prstGeom>
          </p:spPr>
        </p:pic>
        <p:pic>
          <p:nvPicPr>
            <p:cNvPr id="89" name="Picture 88" descr="A yellow and red explosion&#10;&#10;Description automatically generated">
              <a:extLst>
                <a:ext uri="{FF2B5EF4-FFF2-40B4-BE49-F238E27FC236}">
                  <a16:creationId xmlns:a16="http://schemas.microsoft.com/office/drawing/2014/main" id="{F0754F15-B223-5960-C65C-B0E73F5F43F5}"/>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245935" y="2864979"/>
              <a:ext cx="441798" cy="456100"/>
            </a:xfrm>
            <a:prstGeom prst="rect">
              <a:avLst/>
            </a:prstGeom>
          </p:spPr>
        </p:pic>
        <p:pic>
          <p:nvPicPr>
            <p:cNvPr id="90" name="Picture 89" descr="A yellow and red explosion&#10;&#10;Description automatically generated">
              <a:extLst>
                <a:ext uri="{FF2B5EF4-FFF2-40B4-BE49-F238E27FC236}">
                  <a16:creationId xmlns:a16="http://schemas.microsoft.com/office/drawing/2014/main" id="{CAAAA1FD-65E0-AE32-4942-6446630667B7}"/>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189819" y="3078503"/>
              <a:ext cx="441798" cy="456100"/>
            </a:xfrm>
            <a:prstGeom prst="rect">
              <a:avLst/>
            </a:prstGeom>
          </p:spPr>
        </p:pic>
        <p:pic>
          <p:nvPicPr>
            <p:cNvPr id="91" name="Picture 90" descr="A yellow and red explosion&#10;&#10;Description automatically generated">
              <a:extLst>
                <a:ext uri="{FF2B5EF4-FFF2-40B4-BE49-F238E27FC236}">
                  <a16:creationId xmlns:a16="http://schemas.microsoft.com/office/drawing/2014/main" id="{D1FF902C-F9A0-8F8F-3071-A0C7292A145D}"/>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979873" y="2958074"/>
              <a:ext cx="441798" cy="456100"/>
            </a:xfrm>
            <a:prstGeom prst="rect">
              <a:avLst/>
            </a:prstGeom>
          </p:spPr>
        </p:pic>
        <p:pic>
          <p:nvPicPr>
            <p:cNvPr id="92" name="Picture 91" descr="A yellow and red explosion&#10;&#10;Description automatically generated">
              <a:extLst>
                <a:ext uri="{FF2B5EF4-FFF2-40B4-BE49-F238E27FC236}">
                  <a16:creationId xmlns:a16="http://schemas.microsoft.com/office/drawing/2014/main" id="{0E5AFDBC-DB82-4919-4197-2499AFFDDF97}"/>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457396" y="2971742"/>
              <a:ext cx="441798" cy="456100"/>
            </a:xfrm>
            <a:prstGeom prst="rect">
              <a:avLst/>
            </a:prstGeom>
          </p:spPr>
        </p:pic>
        <p:pic>
          <p:nvPicPr>
            <p:cNvPr id="93" name="Picture 92" descr="A yellow and red explosion&#10;&#10;Description automatically generated">
              <a:extLst>
                <a:ext uri="{FF2B5EF4-FFF2-40B4-BE49-F238E27FC236}">
                  <a16:creationId xmlns:a16="http://schemas.microsoft.com/office/drawing/2014/main" id="{65119C54-B76B-F5EE-D628-05B4B15D692C}"/>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778200" y="3232633"/>
              <a:ext cx="441798" cy="456100"/>
            </a:xfrm>
            <a:prstGeom prst="rect">
              <a:avLst/>
            </a:prstGeom>
          </p:spPr>
        </p:pic>
        <p:pic>
          <p:nvPicPr>
            <p:cNvPr id="94" name="Picture 93" descr="A yellow and red explosion&#10;&#10;Description automatically generated">
              <a:extLst>
                <a:ext uri="{FF2B5EF4-FFF2-40B4-BE49-F238E27FC236}">
                  <a16:creationId xmlns:a16="http://schemas.microsoft.com/office/drawing/2014/main" id="{F6209E5B-CFF5-2463-3925-580F11023B9C}"/>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348819" y="3270139"/>
              <a:ext cx="441798" cy="456100"/>
            </a:xfrm>
            <a:prstGeom prst="rect">
              <a:avLst/>
            </a:prstGeom>
          </p:spPr>
        </p:pic>
        <p:pic>
          <p:nvPicPr>
            <p:cNvPr id="95" name="Picture 94" descr="A yellow and red explosion&#10;&#10;Description automatically generated">
              <a:extLst>
                <a:ext uri="{FF2B5EF4-FFF2-40B4-BE49-F238E27FC236}">
                  <a16:creationId xmlns:a16="http://schemas.microsoft.com/office/drawing/2014/main" id="{94EADE2E-3373-46E0-6A69-EE11832BEFA5}"/>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340046" y="3507267"/>
              <a:ext cx="441798" cy="456100"/>
            </a:xfrm>
            <a:prstGeom prst="rect">
              <a:avLst/>
            </a:prstGeom>
          </p:spPr>
        </p:pic>
        <p:pic>
          <p:nvPicPr>
            <p:cNvPr id="96" name="Picture 95" descr="A yellow and red explosion&#10;&#10;Description automatically generated">
              <a:extLst>
                <a:ext uri="{FF2B5EF4-FFF2-40B4-BE49-F238E27FC236}">
                  <a16:creationId xmlns:a16="http://schemas.microsoft.com/office/drawing/2014/main" id="{A602AD03-37AB-6B40-58CA-E550E6F11F6E}"/>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126456" y="3360078"/>
              <a:ext cx="441798" cy="456100"/>
            </a:xfrm>
            <a:prstGeom prst="rect">
              <a:avLst/>
            </a:prstGeom>
          </p:spPr>
        </p:pic>
        <p:pic>
          <p:nvPicPr>
            <p:cNvPr id="97" name="Picture 96" descr="A yellow and red explosion&#10;&#10;Description automatically generated">
              <a:extLst>
                <a:ext uri="{FF2B5EF4-FFF2-40B4-BE49-F238E27FC236}">
                  <a16:creationId xmlns:a16="http://schemas.microsoft.com/office/drawing/2014/main" id="{0655C7A0-5DAD-89BF-8E66-03BCA612897F}"/>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896711" y="3243775"/>
              <a:ext cx="441798" cy="456100"/>
            </a:xfrm>
            <a:prstGeom prst="rect">
              <a:avLst/>
            </a:prstGeom>
          </p:spPr>
        </p:pic>
        <p:pic>
          <p:nvPicPr>
            <p:cNvPr id="98" name="Picture 97" descr="A yellow and red explosion&#10;&#10;Description automatically generated">
              <a:extLst>
                <a:ext uri="{FF2B5EF4-FFF2-40B4-BE49-F238E27FC236}">
                  <a16:creationId xmlns:a16="http://schemas.microsoft.com/office/drawing/2014/main" id="{742B8A28-8D1B-E698-AE85-DC863BBEBA74}"/>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648884" y="3197547"/>
              <a:ext cx="441798" cy="456100"/>
            </a:xfrm>
            <a:prstGeom prst="rect">
              <a:avLst/>
            </a:prstGeom>
          </p:spPr>
        </p:pic>
        <p:pic>
          <p:nvPicPr>
            <p:cNvPr id="99" name="Picture 98" descr="A yellow and red explosion&#10;&#10;Description automatically generated">
              <a:extLst>
                <a:ext uri="{FF2B5EF4-FFF2-40B4-BE49-F238E27FC236}">
                  <a16:creationId xmlns:a16="http://schemas.microsoft.com/office/drawing/2014/main" id="{16E6B9FE-4629-64C1-4CFC-151294DF7CB3}"/>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8570871" y="3242117"/>
              <a:ext cx="441798" cy="456100"/>
            </a:xfrm>
            <a:prstGeom prst="rect">
              <a:avLst/>
            </a:prstGeom>
          </p:spPr>
        </p:pic>
      </p:grpSp>
      <p:sp>
        <p:nvSpPr>
          <p:cNvPr id="100" name="Right Arrow 99">
            <a:extLst>
              <a:ext uri="{FF2B5EF4-FFF2-40B4-BE49-F238E27FC236}">
                <a16:creationId xmlns:a16="http://schemas.microsoft.com/office/drawing/2014/main" id="{2E8777EE-ABCE-D08F-101F-E714D182F378}"/>
              </a:ext>
            </a:extLst>
          </p:cNvPr>
          <p:cNvSpPr/>
          <p:nvPr/>
        </p:nvSpPr>
        <p:spPr>
          <a:xfrm>
            <a:off x="27332" y="413177"/>
            <a:ext cx="12192000" cy="760418"/>
          </a:xfrm>
          <a:prstGeom prst="rightArrow">
            <a:avLst>
              <a:gd name="adj1" fmla="val 55607"/>
              <a:gd name="adj2" fmla="val 5000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dirty="0"/>
              <a:t>         </a:t>
            </a:r>
            <a:r>
              <a:rPr lang="en-GB" sz="1400" b="1" dirty="0" err="1"/>
              <a:t>Intrapulse</a:t>
            </a:r>
            <a:r>
              <a:rPr lang="en-GB" sz="1400" b="1" dirty="0"/>
              <a:t>                                           Diffusion           Recombination                                  </a:t>
            </a:r>
            <a:r>
              <a:rPr lang="en-GB" sz="1400" b="1" dirty="0" err="1"/>
              <a:t>Interpulse</a:t>
            </a:r>
            <a:r>
              <a:rPr lang="en-GB" sz="1400" b="1" dirty="0"/>
              <a:t>                               	Repair biological effects                                                   </a:t>
            </a:r>
          </a:p>
          <a:p>
            <a:r>
              <a:rPr lang="en-GB" sz="1400" dirty="0"/>
              <a:t>f</a:t>
            </a:r>
            <a:r>
              <a:rPr lang="en-IT" sz="1400" dirty="0"/>
              <a:t>sec                                                nsec                                 μsec                                            msec                                     sec                                           min </a:t>
            </a:r>
          </a:p>
        </p:txBody>
      </p:sp>
      <p:grpSp>
        <p:nvGrpSpPr>
          <p:cNvPr id="10" name="Group 9">
            <a:extLst>
              <a:ext uri="{FF2B5EF4-FFF2-40B4-BE49-F238E27FC236}">
                <a16:creationId xmlns:a16="http://schemas.microsoft.com/office/drawing/2014/main" id="{A085A4C4-9857-20E6-69C0-EFD83469C6B9}"/>
              </a:ext>
            </a:extLst>
          </p:cNvPr>
          <p:cNvGrpSpPr/>
          <p:nvPr/>
        </p:nvGrpSpPr>
        <p:grpSpPr>
          <a:xfrm>
            <a:off x="9114870" y="2420336"/>
            <a:ext cx="2341322" cy="470299"/>
            <a:chOff x="9114870" y="2420336"/>
            <a:chExt cx="2341322" cy="470299"/>
          </a:xfrm>
        </p:grpSpPr>
        <p:sp>
          <p:nvSpPr>
            <p:cNvPr id="85" name="Right Arrow 84">
              <a:extLst>
                <a:ext uri="{FF2B5EF4-FFF2-40B4-BE49-F238E27FC236}">
                  <a16:creationId xmlns:a16="http://schemas.microsoft.com/office/drawing/2014/main" id="{333C58FF-CB06-BCAF-0CFE-447ED0442560}"/>
                </a:ext>
              </a:extLst>
            </p:cNvPr>
            <p:cNvSpPr/>
            <p:nvPr/>
          </p:nvSpPr>
          <p:spPr>
            <a:xfrm rot="5400000">
              <a:off x="10064387" y="1498831"/>
              <a:ext cx="442287" cy="2341322"/>
            </a:xfrm>
            <a:prstGeom prst="rightArrow">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800" dirty="0"/>
            </a:p>
          </p:txBody>
        </p:sp>
        <mc:AlternateContent xmlns:mc="http://schemas.openxmlformats.org/markup-compatibility/2006">
          <mc:Choice xmlns:a14="http://schemas.microsoft.com/office/drawing/2010/main" Requires="a14">
            <p:sp>
              <p:nvSpPr>
                <p:cNvPr id="101" name="TextBox 100">
                  <a:extLst>
                    <a:ext uri="{FF2B5EF4-FFF2-40B4-BE49-F238E27FC236}">
                      <a16:creationId xmlns:a16="http://schemas.microsoft.com/office/drawing/2014/main" id="{8213CD50-2C68-19CB-5091-AD33067131AB}"/>
                    </a:ext>
                  </a:extLst>
                </p:cNvPr>
                <p:cNvSpPr txBox="1"/>
                <p:nvPr/>
              </p:nvSpPr>
              <p:spPr>
                <a:xfrm>
                  <a:off x="9309213" y="2420336"/>
                  <a:ext cx="1907706" cy="348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bg1"/>
                                </a:solidFill>
                                <a:latin typeface="Cambria Math" panose="02040503050406030204" pitchFamily="18" charset="0"/>
                              </a:rPr>
                            </m:ctrlPr>
                          </m:sSubPr>
                          <m:e>
                            <m:r>
                              <a:rPr lang="en-US" sz="1400" b="1" i="1">
                                <a:solidFill>
                                  <a:schemeClr val="bg1"/>
                                </a:solidFill>
                                <a:latin typeface="Cambria Math" panose="02040503050406030204" pitchFamily="18" charset="0"/>
                              </a:rPr>
                              <m:t>𝑭</m:t>
                            </m:r>
                          </m:e>
                          <m:sub>
                            <m:r>
                              <a:rPr lang="en-US" sz="1400" b="1" i="1">
                                <a:solidFill>
                                  <a:schemeClr val="bg1"/>
                                </a:solidFill>
                                <a:latin typeface="Cambria Math" panose="02040503050406030204" pitchFamily="18" charset="0"/>
                                <a:ea typeface="Cambria Math" panose="02040503050406030204" pitchFamily="18" charset="0"/>
                              </a:rPr>
                              <m:t>𝜶</m:t>
                            </m:r>
                            <m:r>
                              <a:rPr lang="en-US" sz="1400" b="1" i="1">
                                <a:solidFill>
                                  <a:schemeClr val="bg1"/>
                                </a:solidFill>
                                <a:latin typeface="Cambria Math" panose="02040503050406030204" pitchFamily="18" charset="0"/>
                                <a:ea typeface="Cambria Math" panose="02040503050406030204" pitchFamily="18" charset="0"/>
                              </a:rPr>
                              <m:t>,</m:t>
                            </m:r>
                            <m:sSub>
                              <m:sSubPr>
                                <m:ctrlPr>
                                  <a:rPr lang="en-US" sz="1400" b="1" i="1">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ea typeface="Cambria Math" panose="02040503050406030204" pitchFamily="18" charset="0"/>
                                  </a:rPr>
                                  <m:t>𝜷</m:t>
                                </m:r>
                                <m:r>
                                  <a:rPr lang="en-US" sz="1400" b="1" i="1" smtClean="0">
                                    <a:solidFill>
                                      <a:schemeClr val="bg1"/>
                                    </a:solidFill>
                                    <a:latin typeface="Cambria Math" panose="02040503050406030204" pitchFamily="18" charset="0"/>
                                    <a:ea typeface="Cambria Math" panose="02040503050406030204" pitchFamily="18" charset="0"/>
                                  </a:rPr>
                                  <m:t>,</m:t>
                                </m:r>
                                <m:r>
                                  <a:rPr lang="en-US" sz="1400" b="1" i="1">
                                    <a:solidFill>
                                      <a:schemeClr val="bg1"/>
                                    </a:solidFill>
                                    <a:latin typeface="Cambria Math" panose="02040503050406030204" pitchFamily="18" charset="0"/>
                                  </a:rPr>
                                  <m:t>𝒕</m:t>
                                </m:r>
                              </m:e>
                              <m:sub>
                                <m:r>
                                  <a:rPr lang="en-US" sz="1400" b="1" i="1" smtClean="0">
                                    <a:solidFill>
                                      <a:schemeClr val="bg1"/>
                                    </a:solidFill>
                                    <a:latin typeface="Cambria Math" panose="02040503050406030204" pitchFamily="18" charset="0"/>
                                  </a:rPr>
                                  <m:t>𝒅</m:t>
                                </m:r>
                              </m:sub>
                            </m:sSub>
                            <m:r>
                              <a:rPr lang="en-US" sz="1400" b="1" i="1">
                                <a:solidFill>
                                  <a:schemeClr val="bg1"/>
                                </a:solidFill>
                                <a:latin typeface="Cambria Math" panose="02040503050406030204" pitchFamily="18" charset="0"/>
                              </a:rPr>
                              <m:t>,</m:t>
                            </m:r>
                            <m:sSub>
                              <m:sSubPr>
                                <m:ctrlPr>
                                  <a:rPr lang="en-IT" sz="1400" b="1" i="1">
                                    <a:solidFill>
                                      <a:schemeClr val="bg1"/>
                                    </a:solidFill>
                                    <a:latin typeface="Cambria Math" panose="02040503050406030204" pitchFamily="18" charset="0"/>
                                  </a:rPr>
                                </m:ctrlPr>
                              </m:sSubPr>
                              <m:e>
                                <m:r>
                                  <a:rPr lang="en-IT" sz="1400" b="1" i="1">
                                    <a:solidFill>
                                      <a:schemeClr val="bg1"/>
                                    </a:solidFill>
                                    <a:latin typeface="Cambria Math" panose="02040503050406030204" pitchFamily="18" charset="0"/>
                                  </a:rPr>
                                  <m:t>𝝀</m:t>
                                </m:r>
                              </m:e>
                              <m:sub>
                                <m:r>
                                  <a:rPr lang="en-IT" sz="1400" b="1" i="1">
                                    <a:solidFill>
                                      <a:schemeClr val="bg1"/>
                                    </a:solidFill>
                                    <a:latin typeface="Cambria Math" panose="02040503050406030204" pitchFamily="18" charset="0"/>
                                  </a:rPr>
                                  <m:t>𝒓</m:t>
                                </m:r>
                              </m:sub>
                            </m:sSub>
                            <m:r>
                              <a:rPr lang="en-US" sz="1400" b="1" i="1">
                                <a:solidFill>
                                  <a:schemeClr val="bg1"/>
                                </a:solidFill>
                                <a:latin typeface="Cambria Math" panose="02040503050406030204" pitchFamily="18" charset="0"/>
                              </a:rPr>
                              <m:t>𝑹</m:t>
                            </m:r>
                            <m:r>
                              <a:rPr lang="en-US" sz="1400" b="1" i="1">
                                <a:solidFill>
                                  <a:schemeClr val="bg1"/>
                                </a:solidFill>
                                <a:latin typeface="Cambria Math" panose="02040503050406030204" pitchFamily="18" charset="0"/>
                              </a:rPr>
                              <m:t>,</m:t>
                            </m:r>
                            <m:sSub>
                              <m:sSubPr>
                                <m:ctrlPr>
                                  <a:rPr lang="en-US" sz="1400" b="1" i="1">
                                    <a:solidFill>
                                      <a:schemeClr val="bg1"/>
                                    </a:solidFill>
                                    <a:latin typeface="Cambria Math" panose="02040503050406030204" pitchFamily="18" charset="0"/>
                                  </a:rPr>
                                </m:ctrlPr>
                              </m:sSubPr>
                              <m:e>
                                <m:sSub>
                                  <m:sSubPr>
                                    <m:ctrlPr>
                                      <a:rPr lang="en-US" sz="1400" b="1" i="1" smtClean="0">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rPr>
                                      <m:t>𝒕</m:t>
                                    </m:r>
                                  </m:e>
                                  <m:sub>
                                    <m:r>
                                      <a:rPr lang="en-US" sz="1400" b="1" i="1" smtClean="0">
                                        <a:solidFill>
                                          <a:schemeClr val="bg1"/>
                                        </a:solidFill>
                                        <a:latin typeface="Cambria Math" panose="02040503050406030204" pitchFamily="18" charset="0"/>
                                      </a:rPr>
                                      <m:t>𝒓</m:t>
                                    </m:r>
                                  </m:sub>
                                </m:sSub>
                                <m:r>
                                  <a:rPr lang="en-US" sz="1400" b="1" i="1" smtClean="0">
                                    <a:solidFill>
                                      <a:schemeClr val="bg1"/>
                                    </a:solidFill>
                                    <a:latin typeface="Cambria Math" panose="02040503050406030204" pitchFamily="18" charset="0"/>
                                  </a:rPr>
                                  <m:t>,</m:t>
                                </m:r>
                                <m:r>
                                  <a:rPr lang="en-US" sz="1400" b="1" i="1">
                                    <a:solidFill>
                                      <a:schemeClr val="bg1"/>
                                    </a:solidFill>
                                    <a:latin typeface="Cambria Math" panose="02040503050406030204" pitchFamily="18" charset="0"/>
                                  </a:rPr>
                                  <m:t>𝒕</m:t>
                                </m:r>
                              </m:e>
                              <m:sub>
                                <m:r>
                                  <a:rPr lang="en-US" sz="1400" b="1" i="1">
                                    <a:solidFill>
                                      <a:schemeClr val="bg1"/>
                                    </a:solidFill>
                                    <a:latin typeface="Cambria Math" panose="02040503050406030204" pitchFamily="18" charset="0"/>
                                  </a:rPr>
                                  <m:t>𝒑</m:t>
                                </m:r>
                              </m:sub>
                            </m:sSub>
                          </m:sub>
                        </m:sSub>
                      </m:oMath>
                    </m:oMathPara>
                  </a14:m>
                  <a:endParaRPr lang="en-IT" sz="1400" b="1" dirty="0">
                    <a:solidFill>
                      <a:schemeClr val="bg1"/>
                    </a:solidFill>
                  </a:endParaRPr>
                </a:p>
              </p:txBody>
            </p:sp>
          </mc:Choice>
          <mc:Fallback>
            <p:sp>
              <p:nvSpPr>
                <p:cNvPr id="101" name="TextBox 100">
                  <a:extLst>
                    <a:ext uri="{FF2B5EF4-FFF2-40B4-BE49-F238E27FC236}">
                      <a16:creationId xmlns:a16="http://schemas.microsoft.com/office/drawing/2014/main" id="{8213CD50-2C68-19CB-5091-AD33067131AB}"/>
                    </a:ext>
                  </a:extLst>
                </p:cNvPr>
                <p:cNvSpPr txBox="1">
                  <a:spLocks noRot="1" noChangeAspect="1" noMove="1" noResize="1" noEditPoints="1" noAdjustHandles="1" noChangeArrowheads="1" noChangeShapeType="1" noTextEdit="1"/>
                </p:cNvSpPr>
                <p:nvPr/>
              </p:nvSpPr>
              <p:spPr>
                <a:xfrm>
                  <a:off x="9309213" y="2420336"/>
                  <a:ext cx="1907706" cy="348878"/>
                </a:xfrm>
                <a:prstGeom prst="rect">
                  <a:avLst/>
                </a:prstGeom>
                <a:blipFill>
                  <a:blip r:embed="rId24"/>
                  <a:stretch>
                    <a:fillRect/>
                  </a:stretch>
                </a:blipFill>
              </p:spPr>
              <p:txBody>
                <a:bodyPr/>
                <a:lstStyle/>
                <a:p>
                  <a:r>
                    <a:rPr lang="en-IT">
                      <a:noFill/>
                    </a:rPr>
                    <a:t> </a:t>
                  </a:r>
                </a:p>
              </p:txBody>
            </p:sp>
          </mc:Fallback>
        </mc:AlternateContent>
      </p:grpSp>
      <p:grpSp>
        <p:nvGrpSpPr>
          <p:cNvPr id="103" name="Group 102">
            <a:extLst>
              <a:ext uri="{FF2B5EF4-FFF2-40B4-BE49-F238E27FC236}">
                <a16:creationId xmlns:a16="http://schemas.microsoft.com/office/drawing/2014/main" id="{ACAFD184-A995-96B7-92BE-A3D3E761C6A7}"/>
              </a:ext>
            </a:extLst>
          </p:cNvPr>
          <p:cNvGrpSpPr/>
          <p:nvPr/>
        </p:nvGrpSpPr>
        <p:grpSpPr>
          <a:xfrm>
            <a:off x="1511968" y="2772107"/>
            <a:ext cx="1577228" cy="1185347"/>
            <a:chOff x="1589458" y="2814147"/>
            <a:chExt cx="1577228" cy="1185347"/>
          </a:xfrm>
        </p:grpSpPr>
        <p:sp>
          <p:nvSpPr>
            <p:cNvPr id="104" name="Right Arrow 103">
              <a:extLst>
                <a:ext uri="{FF2B5EF4-FFF2-40B4-BE49-F238E27FC236}">
                  <a16:creationId xmlns:a16="http://schemas.microsoft.com/office/drawing/2014/main" id="{AF57550F-0B59-C97E-DD21-0AB15BB5900E}"/>
                </a:ext>
              </a:extLst>
            </p:cNvPr>
            <p:cNvSpPr/>
            <p:nvPr/>
          </p:nvSpPr>
          <p:spPr>
            <a:xfrm>
              <a:off x="1589458" y="2814147"/>
              <a:ext cx="1577228" cy="1185347"/>
            </a:xfrm>
            <a:prstGeom prst="rightArrow">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800" dirty="0"/>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F73C9F9-1190-71BD-B56F-F0CCE5523107}"/>
                    </a:ext>
                  </a:extLst>
                </p:cNvPr>
                <p:cNvSpPr txBox="1"/>
                <p:nvPr/>
              </p:nvSpPr>
              <p:spPr>
                <a:xfrm>
                  <a:off x="1626562" y="3147073"/>
                  <a:ext cx="1513954" cy="524631"/>
                </a:xfrm>
                <a:prstGeom prst="rect">
                  <a:avLst/>
                </a:prstGeom>
                <a:noFill/>
              </p:spPr>
              <p:txBody>
                <a:bodyPr wrap="square">
                  <a:spAutoFit/>
                </a:bodyPr>
                <a:lstStyle/>
                <a:p>
                  <a:r>
                    <a:rPr lang="en-GB" sz="1400" b="1" dirty="0">
                      <a:solidFill>
                        <a:schemeClr val="bg1"/>
                      </a:solidFill>
                    </a:rPr>
                    <a:t>radicals diffusion </a:t>
                  </a:r>
                  <a14:m>
                    <m:oMath xmlns:m="http://schemas.openxmlformats.org/officeDocument/2006/math">
                      <m:sSubSup>
                        <m:sSubSupPr>
                          <m:ctrlPr>
                            <a:rPr lang="en-IT" sz="1400" i="1">
                              <a:solidFill>
                                <a:schemeClr val="bg1"/>
                              </a:solidFill>
                              <a:latin typeface="Cambria Math" panose="02040503050406030204" pitchFamily="18" charset="0"/>
                            </a:rPr>
                          </m:ctrlPr>
                        </m:sSubSupPr>
                        <m:e>
                          <m:sSub>
                            <m:sSubPr>
                              <m:ctrlPr>
                                <a:rPr lang="en-IT" sz="1400" b="1" i="1" smtClean="0">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rPr>
                                <m:t>𝒕</m:t>
                              </m:r>
                            </m:e>
                            <m:sub>
                              <m:r>
                                <a:rPr lang="en-US" sz="1400" b="1" i="1" smtClean="0">
                                  <a:solidFill>
                                    <a:schemeClr val="bg1"/>
                                  </a:solidFill>
                                  <a:latin typeface="Cambria Math" panose="02040503050406030204" pitchFamily="18" charset="0"/>
                                </a:rPr>
                                <m:t>𝒅</m:t>
                              </m:r>
                            </m:sub>
                          </m:sSub>
                          <m:r>
                            <a:rPr lang="en-US" sz="1400" b="0" i="1" smtClean="0">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𝑅</m:t>
                          </m:r>
                        </m:e>
                        <m:sub>
                          <m:r>
                            <a:rPr lang="en-US" sz="1400" i="1">
                              <a:solidFill>
                                <a:schemeClr val="bg1"/>
                              </a:solidFill>
                              <a:latin typeface="Cambria Math" panose="02040503050406030204" pitchFamily="18" charset="0"/>
                            </a:rPr>
                            <m:t>𝑡</m:t>
                          </m:r>
                        </m:sub>
                        <m:sup>
                          <m:r>
                            <a:rPr lang="en-US" sz="1400" i="1">
                              <a:solidFill>
                                <a:schemeClr val="bg1"/>
                              </a:solidFill>
                              <a:latin typeface="Cambria Math" panose="02040503050406030204" pitchFamily="18" charset="0"/>
                            </a:rPr>
                            <m:t>2</m:t>
                          </m:r>
                        </m:sup>
                      </m:sSubSup>
                      <m:r>
                        <a:rPr lang="en-US" sz="1400" i="1">
                          <a:solidFill>
                            <a:schemeClr val="bg1"/>
                          </a:solidFill>
                          <a:latin typeface="Cambria Math" panose="02040503050406030204" pitchFamily="18" charset="0"/>
                        </a:rPr>
                        <m:t>/4</m:t>
                      </m:r>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𝐷</m:t>
                          </m:r>
                        </m:e>
                        <m:sub>
                          <m:r>
                            <a:rPr lang="en-US" sz="1400" i="1">
                              <a:solidFill>
                                <a:schemeClr val="bg1"/>
                              </a:solidFill>
                              <a:latin typeface="Cambria Math" panose="02040503050406030204" pitchFamily="18" charset="0"/>
                            </a:rPr>
                            <m:t>𝑤</m:t>
                          </m:r>
                        </m:sub>
                      </m:sSub>
                    </m:oMath>
                  </a14:m>
                  <a:endParaRPr lang="en-IT" sz="1400" dirty="0">
                    <a:solidFill>
                      <a:schemeClr val="bg1"/>
                    </a:solidFill>
                  </a:endParaRPr>
                </a:p>
              </p:txBody>
            </p:sp>
          </mc:Choice>
          <mc:Fallback xmlns="">
            <p:sp>
              <p:nvSpPr>
                <p:cNvPr id="105" name="TextBox 104">
                  <a:extLst>
                    <a:ext uri="{FF2B5EF4-FFF2-40B4-BE49-F238E27FC236}">
                      <a16:creationId xmlns:a16="http://schemas.microsoft.com/office/drawing/2014/main" id="{8F73C9F9-1190-71BD-B56F-F0CCE5523107}"/>
                    </a:ext>
                  </a:extLst>
                </p:cNvPr>
                <p:cNvSpPr txBox="1">
                  <a:spLocks noRot="1" noChangeAspect="1" noMove="1" noResize="1" noEditPoints="1" noAdjustHandles="1" noChangeArrowheads="1" noChangeShapeType="1" noTextEdit="1"/>
                </p:cNvSpPr>
                <p:nvPr/>
              </p:nvSpPr>
              <p:spPr>
                <a:xfrm>
                  <a:off x="1626562" y="3147073"/>
                  <a:ext cx="1513954" cy="524631"/>
                </a:xfrm>
                <a:prstGeom prst="rect">
                  <a:avLst/>
                </a:prstGeom>
                <a:blipFill>
                  <a:blip r:embed="rId26"/>
                  <a:stretch>
                    <a:fillRect l="-833" t="-2381" b="-4762"/>
                  </a:stretch>
                </a:blipFill>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112" name="Down Arrow 111">
                <a:extLst>
                  <a:ext uri="{FF2B5EF4-FFF2-40B4-BE49-F238E27FC236}">
                    <a16:creationId xmlns:a16="http://schemas.microsoft.com/office/drawing/2014/main" id="{E5E2D74C-31AB-C77D-0872-8473312A4AEA}"/>
                  </a:ext>
                </a:extLst>
              </p:cNvPr>
              <p:cNvSpPr/>
              <p:nvPr/>
            </p:nvSpPr>
            <p:spPr>
              <a:xfrm>
                <a:off x="6825431" y="2531961"/>
                <a:ext cx="1877361" cy="451077"/>
              </a:xfrm>
              <a:prstGeom prst="downArrow">
                <a:avLst>
                  <a:gd name="adj1" fmla="val 66630"/>
                  <a:gd name="adj2" fmla="val 50000"/>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beam fractioning</a:t>
                </a:r>
              </a:p>
              <a:p>
                <a:pPr algn="ctr"/>
                <a14:m>
                  <m:oMathPara xmlns:m="http://schemas.openxmlformats.org/officeDocument/2006/math">
                    <m:oMathParaPr>
                      <m:jc m:val="centerGroup"/>
                    </m:oMathParaPr>
                    <m:oMath xmlns:m="http://schemas.openxmlformats.org/officeDocument/2006/math">
                      <m:r>
                        <a:rPr lang="en-US" sz="1100" b="1" i="1" smtClean="0">
                          <a:latin typeface="Cambria Math" panose="02040503050406030204" pitchFamily="18" charset="0"/>
                        </a:rPr>
                        <m:t> </m:t>
                      </m:r>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𝒂</m:t>
                          </m:r>
                        </m:e>
                        <m:sub>
                          <m:r>
                            <a:rPr lang="en-US" sz="1100" b="1" i="1" smtClean="0">
                              <a:latin typeface="Cambria Math" panose="02040503050406030204" pitchFamily="18" charset="0"/>
                            </a:rPr>
                            <m:t>𝒎</m:t>
                          </m:r>
                        </m:sub>
                      </m:sSub>
                    </m:oMath>
                  </m:oMathPara>
                </a14:m>
                <a:endParaRPr lang="en-IT" sz="800" b="1" dirty="0"/>
              </a:p>
            </p:txBody>
          </p:sp>
        </mc:Choice>
        <mc:Fallback xmlns="">
          <p:sp>
            <p:nvSpPr>
              <p:cNvPr id="112" name="Down Arrow 111">
                <a:extLst>
                  <a:ext uri="{FF2B5EF4-FFF2-40B4-BE49-F238E27FC236}">
                    <a16:creationId xmlns:a16="http://schemas.microsoft.com/office/drawing/2014/main" id="{E5E2D74C-31AB-C77D-0872-8473312A4AEA}"/>
                  </a:ext>
                </a:extLst>
              </p:cNvPr>
              <p:cNvSpPr>
                <a:spLocks noRot="1" noChangeAspect="1" noMove="1" noResize="1" noEditPoints="1" noAdjustHandles="1" noChangeArrowheads="1" noChangeShapeType="1" noTextEdit="1"/>
              </p:cNvSpPr>
              <p:nvPr/>
            </p:nvSpPr>
            <p:spPr>
              <a:xfrm>
                <a:off x="6825431" y="2531961"/>
                <a:ext cx="1877361" cy="451077"/>
              </a:xfrm>
              <a:prstGeom prst="downArrow">
                <a:avLst>
                  <a:gd name="adj1" fmla="val 66630"/>
                  <a:gd name="adj2" fmla="val 50000"/>
                </a:avLst>
              </a:prstGeom>
              <a:blipFill>
                <a:blip r:embed="rId29"/>
                <a:stretch>
                  <a:fillRect t="-12821"/>
                </a:stretch>
              </a:blipFill>
              <a:ln>
                <a:noFill/>
              </a:ln>
            </p:spPr>
            <p:txBody>
              <a:bodyPr/>
              <a:lstStyle/>
              <a:p>
                <a:r>
                  <a:rPr lang="en-IT">
                    <a:noFill/>
                  </a:rPr>
                  <a:t> </a:t>
                </a:r>
              </a:p>
            </p:txBody>
          </p:sp>
        </mc:Fallback>
      </mc:AlternateContent>
      <p:grpSp>
        <p:nvGrpSpPr>
          <p:cNvPr id="8" name="Group 7">
            <a:extLst>
              <a:ext uri="{FF2B5EF4-FFF2-40B4-BE49-F238E27FC236}">
                <a16:creationId xmlns:a16="http://schemas.microsoft.com/office/drawing/2014/main" id="{50163BA3-D373-BD38-60AD-0CC9869AF5B6}"/>
              </a:ext>
            </a:extLst>
          </p:cNvPr>
          <p:cNvGrpSpPr/>
          <p:nvPr/>
        </p:nvGrpSpPr>
        <p:grpSpPr>
          <a:xfrm>
            <a:off x="7243076" y="2991026"/>
            <a:ext cx="1857294" cy="3171664"/>
            <a:chOff x="7243076" y="2991026"/>
            <a:chExt cx="1857294" cy="3171664"/>
          </a:xfrm>
        </p:grpSpPr>
        <p:grpSp>
          <p:nvGrpSpPr>
            <p:cNvPr id="109" name="Group 108">
              <a:extLst>
                <a:ext uri="{FF2B5EF4-FFF2-40B4-BE49-F238E27FC236}">
                  <a16:creationId xmlns:a16="http://schemas.microsoft.com/office/drawing/2014/main" id="{BA9668F6-10B0-D34C-0627-2D3D6A630E05}"/>
                </a:ext>
              </a:extLst>
            </p:cNvPr>
            <p:cNvGrpSpPr/>
            <p:nvPr/>
          </p:nvGrpSpPr>
          <p:grpSpPr>
            <a:xfrm>
              <a:off x="7243076" y="2991026"/>
              <a:ext cx="1857294" cy="3171664"/>
              <a:chOff x="4679996" y="1514584"/>
              <a:chExt cx="1857294" cy="3171664"/>
            </a:xfrm>
          </p:grpSpPr>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EDB3F095-8475-4209-0493-C9FCF25E4CFF}"/>
                      </a:ext>
                    </a:extLst>
                  </p:cNvPr>
                  <p:cNvSpPr/>
                  <p:nvPr/>
                </p:nvSpPr>
                <p:spPr>
                  <a:xfrm>
                    <a:off x="4679996" y="1514584"/>
                    <a:ext cx="1857294" cy="3171664"/>
                  </a:xfrm>
                  <a:prstGeom prst="rect">
                    <a:avLst/>
                  </a:prstGeom>
                  <a:gradFill>
                    <a:gsLst>
                      <a:gs pos="0">
                        <a:srgbClr val="4372C4"/>
                      </a:gs>
                      <a:gs pos="87000">
                        <a:srgbClr val="D5E0F2"/>
                      </a:gs>
                      <a:gs pos="71000">
                        <a:srgbClr val="4372C4"/>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t>Micro/</a:t>
                    </a:r>
                    <a:r>
                      <a:rPr lang="en-US" sz="1400" b="1" dirty="0" err="1"/>
                      <a:t>Minibeam</a:t>
                    </a:r>
                    <a:r>
                      <a:rPr lang="en-US" sz="1400" b="1" dirty="0"/>
                      <a:t> </a:t>
                    </a:r>
                  </a:p>
                  <a:p>
                    <a:endParaRPr lang="en-US" sz="1100" i="1" dirty="0">
                      <a:latin typeface="Cambria Math" panose="02040503050406030204" pitchFamily="18" charset="0"/>
                    </a:endParaRPr>
                  </a:p>
                  <a:p>
                    <a14:m>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panose="02040503050406030204" pitchFamily="18" charset="0"/>
                              </a:rPr>
                              <m:t>𝑎</m:t>
                            </m:r>
                          </m:e>
                          <m:sub>
                            <m:r>
                              <a:rPr lang="en-US" sz="1100" b="0" i="1" smtClean="0">
                                <a:latin typeface="Cambria Math" panose="02040503050406030204" pitchFamily="18" charset="0"/>
                              </a:rPr>
                              <m:t>𝑚</m:t>
                            </m:r>
                          </m:sub>
                        </m:sSub>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𝐴</m:t>
                            </m:r>
                          </m:num>
                          <m:den>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𝐴</m:t>
                                </m:r>
                              </m:e>
                              <m:sub>
                                <m:r>
                                  <a:rPr lang="en-US" sz="1100" b="0" i="1" smtClean="0">
                                    <a:latin typeface="Cambria Math" panose="02040503050406030204" pitchFamily="18" charset="0"/>
                                  </a:rPr>
                                  <m:t>𝑚</m:t>
                                </m:r>
                              </m:sub>
                            </m:sSub>
                          </m:den>
                        </m:f>
                      </m:oMath>
                    </a14:m>
                    <a:r>
                      <a:rPr lang="en-US" sz="1100" dirty="0"/>
                      <a:t> </a:t>
                    </a:r>
                  </a:p>
                  <a:p>
                    <a:endParaRPr lang="en-US" sz="1100" b="1"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100" b="1" i="1" smtClean="0">
                              <a:latin typeface="Cambria Math" panose="02040503050406030204" pitchFamily="18" charset="0"/>
                            </a:rPr>
                            <m:t>𝑭</m:t>
                          </m:r>
                          <m:r>
                            <a:rPr lang="en-US" sz="1100" b="1" i="1" smtClean="0">
                              <a:latin typeface="Cambria Math" panose="02040503050406030204" pitchFamily="18" charset="0"/>
                              <a:ea typeface="Cambria Math" panose="02040503050406030204" pitchFamily="18" charset="0"/>
                            </a:rPr>
                            <m:t>→</m:t>
                          </m:r>
                          <m:f>
                            <m:fPr>
                              <m:ctrlPr>
                                <a:rPr lang="en-US" sz="1100" b="1" i="1" smtClean="0">
                                  <a:latin typeface="Cambria Math" panose="02040503050406030204" pitchFamily="18" charset="0"/>
                                  <a:ea typeface="Cambria Math" panose="02040503050406030204" pitchFamily="18" charset="0"/>
                                </a:rPr>
                              </m:ctrlPr>
                            </m:fPr>
                            <m:num>
                              <m:r>
                                <a:rPr lang="en-US" sz="1100" b="1" i="1">
                                  <a:latin typeface="Cambria Math" panose="02040503050406030204" pitchFamily="18" charset="0"/>
                                  <a:ea typeface="Cambria Math" panose="02040503050406030204" pitchFamily="18" charset="0"/>
                                </a:rPr>
                                <m:t>𝑭</m:t>
                              </m:r>
                              <m:r>
                                <a:rPr lang="en-US" sz="1100" b="1" i="1">
                                  <a:latin typeface="Cambria Math" panose="02040503050406030204" pitchFamily="18" charset="0"/>
                                  <a:ea typeface="Cambria Math" panose="02040503050406030204" pitchFamily="18" charset="0"/>
                                </a:rPr>
                                <m:t>(</m:t>
                              </m:r>
                              <m:sSub>
                                <m:sSubPr>
                                  <m:ctrlPr>
                                    <a:rPr lang="en-US" sz="1100" b="1" i="1">
                                      <a:latin typeface="Cambria Math" panose="02040503050406030204" pitchFamily="18" charset="0"/>
                                      <a:ea typeface="Cambria Math" panose="02040503050406030204" pitchFamily="18" charset="0"/>
                                    </a:rPr>
                                  </m:ctrlPr>
                                </m:sSubPr>
                                <m:e>
                                  <m:r>
                                    <a:rPr lang="en-US" sz="1100" b="1" i="1">
                                      <a:latin typeface="Cambria Math" panose="02040503050406030204" pitchFamily="18" charset="0"/>
                                      <a:ea typeface="Cambria Math" panose="02040503050406030204" pitchFamily="18" charset="0"/>
                                    </a:rPr>
                                    <m:t>𝒂</m:t>
                                  </m:r>
                                </m:e>
                                <m:sub>
                                  <m:r>
                                    <a:rPr lang="en-US" sz="1100" b="1" i="1">
                                      <a:latin typeface="Cambria Math" panose="02040503050406030204" pitchFamily="18" charset="0"/>
                                      <a:ea typeface="Cambria Math" panose="02040503050406030204" pitchFamily="18" charset="0"/>
                                    </a:rPr>
                                    <m:t>𝒎</m:t>
                                  </m:r>
                                </m:sub>
                              </m:sSub>
                              <m:r>
                                <a:rPr lang="en-US" sz="1100" b="1" i="1">
                                  <a:latin typeface="Cambria Math" panose="02040503050406030204" pitchFamily="18" charset="0"/>
                                  <a:ea typeface="Cambria Math" panose="02040503050406030204" pitchFamily="18" charset="0"/>
                                </a:rPr>
                                <m:t>𝑫</m:t>
                              </m:r>
                              <m:r>
                                <a:rPr lang="en-US" sz="1100" b="1" i="1" smtClean="0">
                                  <a:latin typeface="Cambria Math" panose="02040503050406030204" pitchFamily="18" charset="0"/>
                                  <a:ea typeface="Cambria Math" panose="02040503050406030204" pitchFamily="18" charset="0"/>
                                </a:rPr>
                                <m:t>)</m:t>
                              </m:r>
                            </m:num>
                            <m:den>
                              <m:sSub>
                                <m:sSubPr>
                                  <m:ctrlPr>
                                    <a:rPr lang="en-US" sz="1100" b="1" i="1">
                                      <a:latin typeface="Cambria Math" panose="02040503050406030204" pitchFamily="18" charset="0"/>
                                      <a:ea typeface="Cambria Math" panose="02040503050406030204" pitchFamily="18" charset="0"/>
                                    </a:rPr>
                                  </m:ctrlPr>
                                </m:sSubPr>
                                <m:e>
                                  <m:r>
                                    <a:rPr lang="en-US" sz="1100" b="1" i="1">
                                      <a:latin typeface="Cambria Math" panose="02040503050406030204" pitchFamily="18" charset="0"/>
                                      <a:ea typeface="Cambria Math" panose="02040503050406030204" pitchFamily="18" charset="0"/>
                                    </a:rPr>
                                    <m:t>𝒂</m:t>
                                  </m:r>
                                </m:e>
                                <m:sub>
                                  <m:r>
                                    <a:rPr lang="en-US" sz="1100" b="1" i="1">
                                      <a:latin typeface="Cambria Math" panose="02040503050406030204" pitchFamily="18" charset="0"/>
                                      <a:ea typeface="Cambria Math" panose="02040503050406030204" pitchFamily="18" charset="0"/>
                                    </a:rPr>
                                    <m:t>𝒎</m:t>
                                  </m:r>
                                </m:sub>
                              </m:sSub>
                            </m:den>
                          </m:f>
                        </m:oMath>
                      </m:oMathPara>
                    </a14:m>
                    <a:endParaRPr lang="en-IT" sz="1100" b="1" dirty="0"/>
                  </a:p>
                  <a:p>
                    <a:endParaRPr lang="en-IT" sz="1100" b="1" dirty="0"/>
                  </a:p>
                  <a:p>
                    <a:endParaRPr lang="en-IT" sz="1100" b="1" dirty="0"/>
                  </a:p>
                  <a:p>
                    <a:endParaRPr lang="en-IT" sz="1100" b="1" dirty="0"/>
                  </a:p>
                  <a:p>
                    <a:endParaRPr lang="en-IT" sz="1100" b="1" dirty="0"/>
                  </a:p>
                  <a:p>
                    <a:endParaRPr lang="en-IT" sz="1100" b="1" dirty="0"/>
                  </a:p>
                  <a:p>
                    <a:endParaRPr lang="en-IT" sz="1100" b="1" dirty="0"/>
                  </a:p>
                  <a:p>
                    <a:endParaRPr lang="en-IT" sz="1100" b="1" dirty="0"/>
                  </a:p>
                  <a:p>
                    <a:endParaRPr lang="en-IT" sz="1100" b="1" dirty="0"/>
                  </a:p>
                  <a:p>
                    <a:endParaRPr lang="en-IT" sz="1100" b="1" dirty="0"/>
                  </a:p>
                  <a:p>
                    <a:endParaRPr lang="en-IT" sz="1100" b="1" dirty="0"/>
                  </a:p>
                  <a:p>
                    <a:endParaRPr lang="en-IT" sz="1100" b="1" dirty="0"/>
                  </a:p>
                </p:txBody>
              </p:sp>
            </mc:Choice>
            <mc:Fallback xmlns="">
              <p:sp>
                <p:nvSpPr>
                  <p:cNvPr id="110" name="Rectangle 109">
                    <a:extLst>
                      <a:ext uri="{FF2B5EF4-FFF2-40B4-BE49-F238E27FC236}">
                        <a16:creationId xmlns:a16="http://schemas.microsoft.com/office/drawing/2014/main" id="{EDB3F095-8475-4209-0493-C9FCF25E4CFF}"/>
                      </a:ext>
                    </a:extLst>
                  </p:cNvPr>
                  <p:cNvSpPr>
                    <a:spLocks noRot="1" noChangeAspect="1" noMove="1" noResize="1" noEditPoints="1" noAdjustHandles="1" noChangeArrowheads="1" noChangeShapeType="1" noTextEdit="1"/>
                  </p:cNvSpPr>
                  <p:nvPr/>
                </p:nvSpPr>
                <p:spPr>
                  <a:xfrm>
                    <a:off x="4679996" y="1514584"/>
                    <a:ext cx="1857294" cy="3171664"/>
                  </a:xfrm>
                  <a:prstGeom prst="rect">
                    <a:avLst/>
                  </a:prstGeom>
                  <a:blipFill>
                    <a:blip r:embed="rId27"/>
                    <a:stretch>
                      <a:fillRect l="-1361"/>
                    </a:stretch>
                  </a:blipFill>
                  <a:ln>
                    <a:noFill/>
                  </a:ln>
                </p:spPr>
                <p:txBody>
                  <a:bodyPr/>
                  <a:lstStyle/>
                  <a:p>
                    <a:r>
                      <a:rPr lang="en-IT">
                        <a:noFill/>
                      </a:rPr>
                      <a:t> </a:t>
                    </a:r>
                  </a:p>
                </p:txBody>
              </p:sp>
            </mc:Fallback>
          </mc:AlternateContent>
          <p:pic>
            <p:nvPicPr>
              <p:cNvPr id="111" name="image4.png">
                <a:extLst>
                  <a:ext uri="{FF2B5EF4-FFF2-40B4-BE49-F238E27FC236}">
                    <a16:creationId xmlns:a16="http://schemas.microsoft.com/office/drawing/2014/main" id="{79094DE5-AA2A-7000-347F-83BFC0774747}"/>
                  </a:ext>
                </a:extLst>
              </p:cNvPr>
              <p:cNvPicPr/>
              <p:nvPr/>
            </p:nvPicPr>
            <p:blipFill>
              <a:blip r:embed="rId30"/>
              <a:srcRect l="2957" t="6602" r="1895" b="38081"/>
              <a:stretch>
                <a:fillRect/>
              </a:stretch>
            </p:blipFill>
            <p:spPr>
              <a:xfrm rot="10800000" flipH="1">
                <a:off x="4777531" y="4041426"/>
                <a:ext cx="1453156" cy="400512"/>
              </a:xfrm>
              <a:prstGeom prst="rect">
                <a:avLst/>
              </a:prstGeom>
              <a:ln/>
            </p:spPr>
          </p:pic>
        </p:grpSp>
        <p:pic>
          <p:nvPicPr>
            <p:cNvPr id="118" name="Picture 2">
              <a:extLst>
                <a:ext uri="{FF2B5EF4-FFF2-40B4-BE49-F238E27FC236}">
                  <a16:creationId xmlns:a16="http://schemas.microsoft.com/office/drawing/2014/main" id="{3F9FC982-D2A0-A951-9889-04E3BDB90B8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320471" y="4320261"/>
              <a:ext cx="1422812" cy="1003265"/>
            </a:xfrm>
            <a:prstGeom prst="rect">
              <a:avLst/>
            </a:prstGeom>
            <a:noFill/>
            <a:extLst>
              <a:ext uri="{909E8E84-426E-40DD-AFC4-6F175D3DCCD1}">
                <a14:hiddenFill xmlns:a14="http://schemas.microsoft.com/office/drawing/2010/main">
                  <a:solidFill>
                    <a:srgbClr val="FFFFFF"/>
                  </a:solidFill>
                </a14:hiddenFill>
              </a:ext>
            </a:extLst>
          </p:spPr>
        </p:pic>
      </p:grpSp>
      <p:sp>
        <p:nvSpPr>
          <p:cNvPr id="119" name="TextBox 118">
            <a:extLst>
              <a:ext uri="{FF2B5EF4-FFF2-40B4-BE49-F238E27FC236}">
                <a16:creationId xmlns:a16="http://schemas.microsoft.com/office/drawing/2014/main" id="{788731E8-75E1-7FF4-0A59-68EA1F28FEDC}"/>
              </a:ext>
            </a:extLst>
          </p:cNvPr>
          <p:cNvSpPr txBox="1"/>
          <p:nvPr/>
        </p:nvSpPr>
        <p:spPr>
          <a:xfrm>
            <a:off x="52775" y="-131229"/>
            <a:ext cx="11552029" cy="673582"/>
          </a:xfrm>
          <a:prstGeom prst="rect">
            <a:avLst/>
          </a:prstGeom>
          <a:noFill/>
        </p:spPr>
        <p:txBody>
          <a:bodyPr wrap="square">
            <a:spAutoFit/>
          </a:bodyPr>
          <a:lstStyle/>
          <a:p>
            <a:pPr>
              <a:lnSpc>
                <a:spcPct val="150000"/>
              </a:lnSpc>
            </a:pPr>
            <a:r>
              <a:rPr lang="en-GB" sz="2800" b="1" dirty="0">
                <a:solidFill>
                  <a:srgbClr val="0070C0"/>
                </a:solidFill>
                <a:latin typeface="Chalkboard" panose="03050602040202020205" pitchFamily="66" charset="77"/>
              </a:rPr>
              <a:t>A</a:t>
            </a:r>
            <a:r>
              <a:rPr lang="en-IT" sz="2800" b="1" dirty="0">
                <a:solidFill>
                  <a:srgbClr val="0070C0"/>
                </a:solidFill>
                <a:latin typeface="Chalkboard" panose="03050602040202020205" pitchFamily="66" charset="77"/>
              </a:rPr>
              <a:t> minimalistic stochastic model  </a:t>
            </a:r>
          </a:p>
        </p:txBody>
      </p:sp>
      <p:grpSp>
        <p:nvGrpSpPr>
          <p:cNvPr id="120" name="Group 119">
            <a:extLst>
              <a:ext uri="{FF2B5EF4-FFF2-40B4-BE49-F238E27FC236}">
                <a16:creationId xmlns:a16="http://schemas.microsoft.com/office/drawing/2014/main" id="{B70D3783-6AB8-9157-616F-A22D2C092334}"/>
              </a:ext>
            </a:extLst>
          </p:cNvPr>
          <p:cNvGrpSpPr/>
          <p:nvPr/>
        </p:nvGrpSpPr>
        <p:grpSpPr>
          <a:xfrm>
            <a:off x="9336557" y="2901029"/>
            <a:ext cx="2059777" cy="841479"/>
            <a:chOff x="7562432" y="2591259"/>
            <a:chExt cx="2325435" cy="1028231"/>
          </a:xfrm>
        </p:grpSpPr>
        <p:sp>
          <p:nvSpPr>
            <p:cNvPr id="121" name="Rounded Rectangle 120">
              <a:extLst>
                <a:ext uri="{FF2B5EF4-FFF2-40B4-BE49-F238E27FC236}">
                  <a16:creationId xmlns:a16="http://schemas.microsoft.com/office/drawing/2014/main" id="{73726E95-46FD-0BE5-33A5-B6A8A2FFE407}"/>
                </a:ext>
              </a:extLst>
            </p:cNvPr>
            <p:cNvSpPr/>
            <p:nvPr/>
          </p:nvSpPr>
          <p:spPr>
            <a:xfrm>
              <a:off x="7562432" y="2591259"/>
              <a:ext cx="2325435" cy="1028231"/>
            </a:xfrm>
            <a:prstGeom prst="roundRect">
              <a:avLst/>
            </a:prstGeom>
            <a:solidFill>
              <a:srgbClr val="0F719C"/>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DA8E4D3F-6A35-B9A2-244F-AD1309C42F73}"/>
                    </a:ext>
                  </a:extLst>
                </p:cNvPr>
                <p:cNvSpPr txBox="1"/>
                <p:nvPr/>
              </p:nvSpPr>
              <p:spPr>
                <a:xfrm>
                  <a:off x="7709062" y="2785859"/>
                  <a:ext cx="1969095"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solidFill>
                              <a:schemeClr val="bg1"/>
                            </a:solidFill>
                            <a:latin typeface="Cambria Math" panose="02040503050406030204" pitchFamily="18" charset="0"/>
                          </a:rPr>
                          <m:t>𝐹</m:t>
                        </m:r>
                        <m:r>
                          <a:rPr lang="en-US" sz="2400" i="1" smtClean="0">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𝑟𝑎𝑑</m:t>
                            </m:r>
                          </m:sub>
                        </m:sSub>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𝑡𝑖𝑠</m:t>
                            </m:r>
                          </m:sub>
                        </m:sSub>
                        <m:r>
                          <a:rPr lang="en-US" sz="2400" i="1">
                            <a:solidFill>
                              <a:schemeClr val="bg1"/>
                            </a:solidFill>
                            <a:latin typeface="Cambria Math" panose="02040503050406030204" pitchFamily="18" charset="0"/>
                          </a:rPr>
                          <m:t>)</m:t>
                        </m:r>
                      </m:oMath>
                    </m:oMathPara>
                  </a14:m>
                  <a:endParaRPr lang="en-US" sz="2400" dirty="0">
                    <a:solidFill>
                      <a:schemeClr val="bg1"/>
                    </a:solidFill>
                    <a:latin typeface="Chalkboard" panose="03050602040202020205" pitchFamily="66" charset="77"/>
                  </a:endParaRPr>
                </a:p>
              </p:txBody>
            </p:sp>
          </mc:Choice>
          <mc:Fallback xmlns="">
            <p:sp>
              <p:nvSpPr>
                <p:cNvPr id="122" name="TextBox 121">
                  <a:extLst>
                    <a:ext uri="{FF2B5EF4-FFF2-40B4-BE49-F238E27FC236}">
                      <a16:creationId xmlns:a16="http://schemas.microsoft.com/office/drawing/2014/main" id="{DA8E4D3F-6A35-B9A2-244F-AD1309C42F73}"/>
                    </a:ext>
                  </a:extLst>
                </p:cNvPr>
                <p:cNvSpPr txBox="1">
                  <a:spLocks noRot="1" noChangeAspect="1" noMove="1" noResize="1" noEditPoints="1" noAdjustHandles="1" noChangeArrowheads="1" noChangeShapeType="1" noTextEdit="1"/>
                </p:cNvSpPr>
                <p:nvPr/>
              </p:nvSpPr>
              <p:spPr>
                <a:xfrm>
                  <a:off x="7709062" y="2785859"/>
                  <a:ext cx="1969095" cy="523220"/>
                </a:xfrm>
                <a:prstGeom prst="rect">
                  <a:avLst/>
                </a:prstGeom>
                <a:blipFill>
                  <a:blip r:embed="rId32"/>
                  <a:stretch>
                    <a:fillRect l="-725" r="-5072" b="-22857"/>
                  </a:stretch>
                </a:blipFill>
              </p:spPr>
              <p:txBody>
                <a:bodyPr/>
                <a:lstStyle/>
                <a:p>
                  <a:r>
                    <a:rPr lang="en-IT">
                      <a:noFill/>
                    </a:rPr>
                    <a:t> </a:t>
                  </a:r>
                </a:p>
              </p:txBody>
            </p:sp>
          </mc:Fallback>
        </mc:AlternateContent>
      </p:grpSp>
      <p:pic>
        <p:nvPicPr>
          <p:cNvPr id="31" name="Google Shape;157;p13">
            <a:extLst>
              <a:ext uri="{FF2B5EF4-FFF2-40B4-BE49-F238E27FC236}">
                <a16:creationId xmlns:a16="http://schemas.microsoft.com/office/drawing/2014/main" id="{F15DAFCC-0C9D-C6D3-4CA8-AF1ED57F90B9}"/>
              </a:ext>
            </a:extLst>
          </p:cNvPr>
          <p:cNvPicPr preferRelativeResize="0"/>
          <p:nvPr/>
        </p:nvPicPr>
        <p:blipFill>
          <a:blip r:embed="rId33">
            <a:alphaModFix/>
          </a:blip>
          <a:srcRect l="4284" t="4482" r="42305" b="3139"/>
          <a:stretch>
            <a:fillRect/>
          </a:stretch>
        </p:blipFill>
        <p:spPr>
          <a:xfrm>
            <a:off x="10267107" y="3790521"/>
            <a:ext cx="1924893" cy="1436916"/>
          </a:xfrm>
          <a:prstGeom prst="rect">
            <a:avLst/>
          </a:prstGeom>
          <a:noFill/>
          <a:ln>
            <a:noFill/>
          </a:ln>
        </p:spPr>
      </p:pic>
      <p:sp>
        <p:nvSpPr>
          <p:cNvPr id="130" name="TextBox 129">
            <a:extLst>
              <a:ext uri="{FF2B5EF4-FFF2-40B4-BE49-F238E27FC236}">
                <a16:creationId xmlns:a16="http://schemas.microsoft.com/office/drawing/2014/main" id="{8E586AC1-9AE7-DCC4-0F74-93346B817CDC}"/>
              </a:ext>
            </a:extLst>
          </p:cNvPr>
          <p:cNvSpPr txBox="1"/>
          <p:nvPr/>
        </p:nvSpPr>
        <p:spPr>
          <a:xfrm>
            <a:off x="52775" y="4017976"/>
            <a:ext cx="3324885" cy="1846659"/>
          </a:xfrm>
          <a:prstGeom prst="rect">
            <a:avLst/>
          </a:prstGeom>
          <a:noFill/>
        </p:spPr>
        <p:txBody>
          <a:bodyPr wrap="none" rtlCol="0">
            <a:spAutoFit/>
          </a:bodyPr>
          <a:lstStyle/>
          <a:p>
            <a:r>
              <a:rPr lang="en-IT" b="1" dirty="0">
                <a:solidFill>
                  <a:srgbClr val="0070C0"/>
                </a:solidFill>
                <a:latin typeface="Chalkboard" panose="03050602040202020205" pitchFamily="66" charset="77"/>
              </a:rPr>
              <a:t>The model includes</a:t>
            </a:r>
          </a:p>
          <a:p>
            <a:pPr marL="285750" indent="-285750">
              <a:buClr>
                <a:srgbClr val="0070C0"/>
              </a:buClr>
              <a:buFont typeface="Wingdings" pitchFamily="2" charset="2"/>
              <a:buChar char="ü"/>
            </a:pPr>
            <a:r>
              <a:rPr lang="en-GB" sz="1600" dirty="0">
                <a:latin typeface="Chalkboard" panose="03050602040202020205" pitchFamily="66" charset="77"/>
              </a:rPr>
              <a:t>S</a:t>
            </a:r>
            <a:r>
              <a:rPr lang="en-IT" sz="1600" dirty="0">
                <a:latin typeface="Chalkboard" panose="03050602040202020205" pitchFamily="66" charset="77"/>
              </a:rPr>
              <a:t>tochasticity</a:t>
            </a:r>
          </a:p>
          <a:p>
            <a:pPr marL="285750" indent="-285750">
              <a:buClr>
                <a:srgbClr val="0070C0"/>
              </a:buClr>
              <a:buFont typeface="Wingdings" pitchFamily="2" charset="2"/>
              <a:buChar char="ü"/>
            </a:pPr>
            <a:r>
              <a:rPr lang="en-GB" sz="1600" dirty="0">
                <a:latin typeface="Chalkboard" panose="03050602040202020205" pitchFamily="66" charset="77"/>
              </a:rPr>
              <a:t>M</a:t>
            </a:r>
            <a:r>
              <a:rPr lang="en-IT" sz="1600" dirty="0">
                <a:latin typeface="Chalkboard" panose="03050602040202020205" pitchFamily="66" charset="77"/>
              </a:rPr>
              <a:t>ultiple level thresholds</a:t>
            </a:r>
          </a:p>
          <a:p>
            <a:pPr marL="285750" indent="-285750">
              <a:buClr>
                <a:srgbClr val="0070C0"/>
              </a:buClr>
              <a:buFont typeface="Wingdings" pitchFamily="2" charset="2"/>
              <a:buChar char="ü"/>
            </a:pPr>
            <a:r>
              <a:rPr lang="en-GB" sz="1600" dirty="0">
                <a:latin typeface="Chalkboard" panose="03050602040202020205" pitchFamily="66" charset="77"/>
              </a:rPr>
              <a:t>D</a:t>
            </a:r>
            <a:r>
              <a:rPr lang="en-IT" sz="1600" dirty="0">
                <a:latin typeface="Chalkboard" panose="03050602040202020205" pitchFamily="66" charset="77"/>
              </a:rPr>
              <a:t>iffusivity</a:t>
            </a:r>
          </a:p>
          <a:p>
            <a:pPr marL="285750" indent="-285750">
              <a:buClr>
                <a:srgbClr val="0070C0"/>
              </a:buClr>
              <a:buFont typeface="Wingdings" pitchFamily="2" charset="2"/>
              <a:buChar char="ü"/>
            </a:pPr>
            <a:r>
              <a:rPr lang="en-GB" sz="1600" dirty="0">
                <a:latin typeface="Chalkboard" panose="03050602040202020205" pitchFamily="66" charset="77"/>
              </a:rPr>
              <a:t>C</a:t>
            </a:r>
            <a:r>
              <a:rPr lang="en-IT" sz="1600" dirty="0">
                <a:latin typeface="Chalkboard" panose="03050602040202020205" pitchFamily="66" charset="77"/>
              </a:rPr>
              <a:t>ell structural features </a:t>
            </a:r>
          </a:p>
          <a:p>
            <a:pPr marL="285750" indent="-285750">
              <a:buClr>
                <a:srgbClr val="0070C0"/>
              </a:buClr>
              <a:buFont typeface="Wingdings" pitchFamily="2" charset="2"/>
              <a:buChar char="ü"/>
            </a:pPr>
            <a:r>
              <a:rPr lang="en-GB" sz="1600" dirty="0">
                <a:latin typeface="Chalkboard" panose="03050602040202020205" pitchFamily="66" charset="77"/>
              </a:rPr>
              <a:t>R</a:t>
            </a:r>
            <a:r>
              <a:rPr lang="en-IT" sz="1600" dirty="0">
                <a:latin typeface="Chalkboard" panose="03050602040202020205" pitchFamily="66" charset="77"/>
              </a:rPr>
              <a:t>ecombination/repair</a:t>
            </a:r>
          </a:p>
          <a:p>
            <a:pPr marL="285750" indent="-285750">
              <a:buClr>
                <a:srgbClr val="0070C0"/>
              </a:buClr>
              <a:buFont typeface="Wingdings" pitchFamily="2" charset="2"/>
              <a:buChar char="ü"/>
            </a:pPr>
            <a:r>
              <a:rPr lang="en-GB" sz="1600" dirty="0">
                <a:latin typeface="Chalkboard" panose="03050602040202020205" pitchFamily="66" charset="77"/>
              </a:rPr>
              <a:t>M</a:t>
            </a:r>
            <a:r>
              <a:rPr lang="en-IT" sz="1600" dirty="0">
                <a:latin typeface="Chalkboard" panose="03050602040202020205" pitchFamily="66" charset="77"/>
              </a:rPr>
              <a:t>inimal number of parameters</a:t>
            </a:r>
          </a:p>
        </p:txBody>
      </p:sp>
      <p:sp>
        <p:nvSpPr>
          <p:cNvPr id="131" name="TextBox 130">
            <a:extLst>
              <a:ext uri="{FF2B5EF4-FFF2-40B4-BE49-F238E27FC236}">
                <a16:creationId xmlns:a16="http://schemas.microsoft.com/office/drawing/2014/main" id="{2D094FCF-5460-1F97-A9AC-06CB993F4A3B}"/>
              </a:ext>
            </a:extLst>
          </p:cNvPr>
          <p:cNvSpPr txBox="1"/>
          <p:nvPr/>
        </p:nvSpPr>
        <p:spPr>
          <a:xfrm>
            <a:off x="8840623" y="5115617"/>
            <a:ext cx="3320589" cy="1354217"/>
          </a:xfrm>
          <a:prstGeom prst="rect">
            <a:avLst/>
          </a:prstGeom>
          <a:noFill/>
        </p:spPr>
        <p:txBody>
          <a:bodyPr wrap="none" rtlCol="0">
            <a:spAutoFit/>
          </a:bodyPr>
          <a:lstStyle/>
          <a:p>
            <a:r>
              <a:rPr lang="en-IT" b="1" dirty="0">
                <a:solidFill>
                  <a:srgbClr val="0070C0"/>
                </a:solidFill>
                <a:latin typeface="Chalkboard" panose="03050602040202020205" pitchFamily="66" charset="77"/>
              </a:rPr>
              <a:t>The model returns</a:t>
            </a:r>
          </a:p>
          <a:p>
            <a:pPr marL="285750" indent="-285750">
              <a:buClr>
                <a:srgbClr val="0070C0"/>
              </a:buClr>
              <a:buFont typeface="Wingdings" pitchFamily="2" charset="2"/>
              <a:buChar char="ü"/>
            </a:pPr>
            <a:r>
              <a:rPr lang="en-GB" sz="1600" dirty="0">
                <a:latin typeface="Chalkboard" panose="03050602040202020205" pitchFamily="66" charset="77"/>
              </a:rPr>
              <a:t>FLASH effects due to diffusion</a:t>
            </a:r>
          </a:p>
          <a:p>
            <a:pPr marL="285750" indent="-285750">
              <a:buClr>
                <a:srgbClr val="0070C0"/>
              </a:buClr>
              <a:buFont typeface="Wingdings" pitchFamily="2" charset="2"/>
              <a:buChar char="ü"/>
            </a:pPr>
            <a:r>
              <a:rPr lang="en-GB" sz="1600" dirty="0">
                <a:latin typeface="Chalkboard" panose="03050602040202020205" pitchFamily="66" charset="77"/>
              </a:rPr>
              <a:t>(No UHDR for direct damage)</a:t>
            </a:r>
            <a:endParaRPr lang="en-IT" sz="1600" dirty="0">
              <a:latin typeface="Chalkboard" panose="03050602040202020205" pitchFamily="66" charset="77"/>
            </a:endParaRPr>
          </a:p>
          <a:p>
            <a:pPr marL="285750" indent="-285750">
              <a:buClr>
                <a:srgbClr val="0070C0"/>
              </a:buClr>
              <a:buFont typeface="Wingdings" pitchFamily="2" charset="2"/>
              <a:buChar char="ü"/>
            </a:pPr>
            <a:r>
              <a:rPr lang="en-IT" sz="1600" dirty="0">
                <a:latin typeface="Chalkboard" panose="03050602040202020205" pitchFamily="66" charset="77"/>
              </a:rPr>
              <a:t>Minibeam effect</a:t>
            </a:r>
          </a:p>
          <a:p>
            <a:pPr marL="285750" indent="-285750">
              <a:buClr>
                <a:srgbClr val="0070C0"/>
              </a:buClr>
              <a:buFont typeface="Wingdings" pitchFamily="2" charset="2"/>
              <a:buChar char="ü"/>
            </a:pPr>
            <a:r>
              <a:rPr lang="en-US" sz="1600" dirty="0">
                <a:latin typeface="Chalkboard" panose="03050602040202020205" pitchFamily="66" charset="77"/>
              </a:rPr>
              <a:t>Dose modifying factor</a:t>
            </a:r>
            <a:endParaRPr lang="en-IT" sz="1600" dirty="0">
              <a:latin typeface="Chalkboard" panose="03050602040202020205" pitchFamily="66" charset="77"/>
            </a:endParaRPr>
          </a:p>
        </p:txBody>
      </p:sp>
      <p:grpSp>
        <p:nvGrpSpPr>
          <p:cNvPr id="40" name="Group 39">
            <a:extLst>
              <a:ext uri="{FF2B5EF4-FFF2-40B4-BE49-F238E27FC236}">
                <a16:creationId xmlns:a16="http://schemas.microsoft.com/office/drawing/2014/main" id="{25DE989D-3CC8-1371-140E-81559BA36F86}"/>
              </a:ext>
            </a:extLst>
          </p:cNvPr>
          <p:cNvGrpSpPr>
            <a:grpSpLocks noChangeAspect="1"/>
          </p:cNvGrpSpPr>
          <p:nvPr/>
        </p:nvGrpSpPr>
        <p:grpSpPr>
          <a:xfrm>
            <a:off x="8895132" y="3727999"/>
            <a:ext cx="1512000" cy="1429996"/>
            <a:chOff x="3913942" y="1242588"/>
            <a:chExt cx="1719656" cy="1626385"/>
          </a:xfrm>
        </p:grpSpPr>
        <p:grpSp>
          <p:nvGrpSpPr>
            <p:cNvPr id="41" name="Group 40">
              <a:extLst>
                <a:ext uri="{FF2B5EF4-FFF2-40B4-BE49-F238E27FC236}">
                  <a16:creationId xmlns:a16="http://schemas.microsoft.com/office/drawing/2014/main" id="{B6B2B8C0-DE50-8080-5A99-AA4F115046FC}"/>
                </a:ext>
              </a:extLst>
            </p:cNvPr>
            <p:cNvGrpSpPr/>
            <p:nvPr/>
          </p:nvGrpSpPr>
          <p:grpSpPr>
            <a:xfrm>
              <a:off x="3913942" y="1242588"/>
              <a:ext cx="1719656" cy="1626385"/>
              <a:chOff x="8784171" y="4302285"/>
              <a:chExt cx="2595018" cy="2544660"/>
            </a:xfrm>
          </p:grpSpPr>
          <p:grpSp>
            <p:nvGrpSpPr>
              <p:cNvPr id="47" name="Group 46">
                <a:extLst>
                  <a:ext uri="{FF2B5EF4-FFF2-40B4-BE49-F238E27FC236}">
                    <a16:creationId xmlns:a16="http://schemas.microsoft.com/office/drawing/2014/main" id="{8B819A46-F98A-AE7A-DFB1-F9BB430D87A4}"/>
                  </a:ext>
                </a:extLst>
              </p:cNvPr>
              <p:cNvGrpSpPr/>
              <p:nvPr/>
            </p:nvGrpSpPr>
            <p:grpSpPr>
              <a:xfrm>
                <a:off x="8784171" y="4302285"/>
                <a:ext cx="2595018" cy="2544660"/>
                <a:chOff x="-6154051" y="2314886"/>
                <a:chExt cx="2935008" cy="2636284"/>
              </a:xfrm>
            </p:grpSpPr>
            <p:pic>
              <p:nvPicPr>
                <p:cNvPr id="49" name="Picture 48">
                  <a:extLst>
                    <a:ext uri="{FF2B5EF4-FFF2-40B4-BE49-F238E27FC236}">
                      <a16:creationId xmlns:a16="http://schemas.microsoft.com/office/drawing/2014/main" id="{5B4F3A49-1FE2-A9DC-79D1-202B832B54C4}"/>
                    </a:ext>
                  </a:extLst>
                </p:cNvPr>
                <p:cNvPicPr>
                  <a:picLocks noChangeAspect="1"/>
                </p:cNvPicPr>
                <p:nvPr/>
              </p:nvPicPr>
              <p:blipFill rotWithShape="1">
                <a:blip r:embed="rId34">
                  <a:clrChange>
                    <a:clrFrom>
                      <a:srgbClr val="FFFFFF"/>
                    </a:clrFrom>
                    <a:clrTo>
                      <a:srgbClr val="FFFFFF">
                        <a:alpha val="0"/>
                      </a:srgbClr>
                    </a:clrTo>
                  </a:clrChange>
                </a:blip>
                <a:srcRect l="22659" t="11531" r="22120" b="12925"/>
                <a:stretch/>
              </p:blipFill>
              <p:spPr>
                <a:xfrm>
                  <a:off x="-6154051" y="2314886"/>
                  <a:ext cx="2935008" cy="2636284"/>
                </a:xfrm>
                <a:prstGeom prst="rect">
                  <a:avLst/>
                </a:prstGeom>
                <a:effectLst>
                  <a:outerShdw blurRad="50800" dist="38100" dir="2700000" algn="tl" rotWithShape="0">
                    <a:prstClr val="black">
                      <a:alpha val="40000"/>
                    </a:prstClr>
                  </a:outerShdw>
                </a:effectLst>
                <a:scene3d>
                  <a:camera prst="orthographicFront"/>
                  <a:lightRig rig="threePt" dir="t"/>
                </a:scene3d>
                <a:sp3d>
                  <a:bevelT w="222250"/>
                </a:sp3d>
              </p:spPr>
            </p:pic>
            <p:pic>
              <p:nvPicPr>
                <p:cNvPr id="50" name="Google Shape;264;g31d77cb791b_3_226">
                  <a:extLst>
                    <a:ext uri="{FF2B5EF4-FFF2-40B4-BE49-F238E27FC236}">
                      <a16:creationId xmlns:a16="http://schemas.microsoft.com/office/drawing/2014/main" id="{FA7C570E-7C3E-EBDF-A590-D752EB139B97}"/>
                    </a:ext>
                  </a:extLst>
                </p:cNvPr>
                <p:cNvPicPr preferRelativeResize="0"/>
                <p:nvPr/>
              </p:nvPicPr>
              <p:blipFill>
                <a:blip r:embed="rId35">
                  <a:alphaModFix/>
                </a:blip>
                <a:stretch>
                  <a:fillRect/>
                </a:stretch>
              </p:blipFill>
              <p:spPr>
                <a:xfrm>
                  <a:off x="-5563539" y="2834669"/>
                  <a:ext cx="1888330" cy="1682744"/>
                </a:xfrm>
                <a:prstGeom prst="ellipse">
                  <a:avLst/>
                </a:prstGeom>
                <a:noFill/>
                <a:ln>
                  <a:noFill/>
                </a:ln>
                <a:effectLst>
                  <a:softEdge rad="171709"/>
                </a:effectLst>
              </p:spPr>
            </p:pic>
          </p:grpSp>
          <p:sp>
            <p:nvSpPr>
              <p:cNvPr id="48" name="Oval 47">
                <a:extLst>
                  <a:ext uri="{FF2B5EF4-FFF2-40B4-BE49-F238E27FC236}">
                    <a16:creationId xmlns:a16="http://schemas.microsoft.com/office/drawing/2014/main" id="{D92B6C91-8839-33C1-8F59-2EB1BD93316C}"/>
                  </a:ext>
                </a:extLst>
              </p:cNvPr>
              <p:cNvSpPr/>
              <p:nvPr/>
            </p:nvSpPr>
            <p:spPr>
              <a:xfrm>
                <a:off x="9237024" y="5324488"/>
                <a:ext cx="821172" cy="834340"/>
              </a:xfrm>
              <a:prstGeom prst="ellipse">
                <a:avLst/>
              </a:prstGeom>
              <a:solidFill>
                <a:schemeClr val="accent4">
                  <a:lumMod val="40000"/>
                  <a:lumOff val="60000"/>
                  <a:alpha val="581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FF0000"/>
                  </a:solidFill>
                </a:endParaRPr>
              </a:p>
            </p:txBody>
          </p:sp>
        </p:grpSp>
        <p:sp>
          <p:nvSpPr>
            <p:cNvPr id="42" name="TextBox 41">
              <a:extLst>
                <a:ext uri="{FF2B5EF4-FFF2-40B4-BE49-F238E27FC236}">
                  <a16:creationId xmlns:a16="http://schemas.microsoft.com/office/drawing/2014/main" id="{A027039B-B43C-5240-D67B-67CC2CBEEB57}"/>
                </a:ext>
              </a:extLst>
            </p:cNvPr>
            <p:cNvSpPr txBox="1"/>
            <p:nvPr/>
          </p:nvSpPr>
          <p:spPr>
            <a:xfrm>
              <a:off x="4364857" y="1354674"/>
              <a:ext cx="1130438" cy="261610"/>
            </a:xfrm>
            <a:prstGeom prst="rect">
              <a:avLst/>
            </a:prstGeom>
            <a:noFill/>
          </p:spPr>
          <p:txBody>
            <a:bodyPr wrap="none" rtlCol="0">
              <a:spAutoFit/>
            </a:bodyPr>
            <a:lstStyle/>
            <a:p>
              <a:r>
                <a:rPr lang="en-IT" sz="1100" dirty="0">
                  <a:solidFill>
                    <a:srgbClr val="FF0000"/>
                  </a:solidFill>
                </a:rPr>
                <a:t>M</a:t>
              </a:r>
              <a:r>
                <a:rPr lang="en-IT" sz="1100" baseline="-25000" dirty="0">
                  <a:solidFill>
                    <a:srgbClr val="FF0000"/>
                  </a:solidFill>
                </a:rPr>
                <a:t>c</a:t>
              </a:r>
              <a:r>
                <a:rPr lang="en-IT" sz="1100" dirty="0">
                  <a:solidFill>
                    <a:srgbClr val="FF0000"/>
                  </a:solidFill>
                </a:rPr>
                <a:t> </a:t>
              </a:r>
              <a:r>
                <a:rPr lang="en-IT" sz="1100" b="1" dirty="0">
                  <a:solidFill>
                    <a:srgbClr val="FF0000"/>
                  </a:solidFill>
                </a:rPr>
                <a:t>sensitive loci</a:t>
              </a:r>
            </a:p>
          </p:txBody>
        </p:sp>
        <p:cxnSp>
          <p:nvCxnSpPr>
            <p:cNvPr id="43" name="Straight Arrow Connector 42">
              <a:extLst>
                <a:ext uri="{FF2B5EF4-FFF2-40B4-BE49-F238E27FC236}">
                  <a16:creationId xmlns:a16="http://schemas.microsoft.com/office/drawing/2014/main" id="{5D03BBA9-8E99-CF7B-AB93-2B29700F7FD1}"/>
                </a:ext>
              </a:extLst>
            </p:cNvPr>
            <p:cNvCxnSpPr>
              <a:cxnSpLocks/>
            </p:cNvCxnSpPr>
            <p:nvPr/>
          </p:nvCxnSpPr>
          <p:spPr>
            <a:xfrm flipH="1">
              <a:off x="5025520" y="1574658"/>
              <a:ext cx="127595" cy="3888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D076D2F-B4FF-3B24-F3B0-445AF8D5A203}"/>
                </a:ext>
              </a:extLst>
            </p:cNvPr>
            <p:cNvSpPr txBox="1"/>
            <p:nvPr/>
          </p:nvSpPr>
          <p:spPr>
            <a:xfrm>
              <a:off x="4421011" y="2370111"/>
              <a:ext cx="216726" cy="261610"/>
            </a:xfrm>
            <a:prstGeom prst="rect">
              <a:avLst/>
            </a:prstGeom>
            <a:noFill/>
          </p:spPr>
          <p:txBody>
            <a:bodyPr wrap="none" rtlCol="0">
              <a:spAutoFit/>
            </a:bodyPr>
            <a:lstStyle/>
            <a:p>
              <a:r>
                <a:rPr lang="en-IT" sz="1100" dirty="0">
                  <a:solidFill>
                    <a:srgbClr val="FF0000"/>
                  </a:solidFill>
                </a:rPr>
                <a:t> </a:t>
              </a:r>
            </a:p>
          </p:txBody>
        </p:sp>
        <p:cxnSp>
          <p:nvCxnSpPr>
            <p:cNvPr id="45" name="Straight Arrow Connector 44">
              <a:extLst>
                <a:ext uri="{FF2B5EF4-FFF2-40B4-BE49-F238E27FC236}">
                  <a16:creationId xmlns:a16="http://schemas.microsoft.com/office/drawing/2014/main" id="{311ABE29-02B8-6751-9B7B-0925C3EC07BE}"/>
                </a:ext>
              </a:extLst>
            </p:cNvPr>
            <p:cNvCxnSpPr>
              <a:cxnSpLocks/>
            </p:cNvCxnSpPr>
            <p:nvPr/>
          </p:nvCxnSpPr>
          <p:spPr>
            <a:xfrm flipV="1">
              <a:off x="4216622" y="2483779"/>
              <a:ext cx="541586" cy="22826"/>
            </a:xfrm>
            <a:prstGeom prst="straightConnector1">
              <a:avLst/>
            </a:prstGeom>
            <a:ln w="22225">
              <a:headEnd type="triangle"/>
              <a:tailEnd type="triangle"/>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4EDE854F-8A96-03C8-2987-126B0D616F1E}"/>
                </a:ext>
              </a:extLst>
            </p:cNvPr>
            <p:cNvSpPr txBox="1"/>
            <p:nvPr/>
          </p:nvSpPr>
          <p:spPr>
            <a:xfrm>
              <a:off x="4344744" y="2456026"/>
              <a:ext cx="527784" cy="276999"/>
            </a:xfrm>
            <a:prstGeom prst="rect">
              <a:avLst/>
            </a:prstGeom>
            <a:noFill/>
          </p:spPr>
          <p:txBody>
            <a:bodyPr wrap="square">
              <a:spAutoFit/>
            </a:bodyPr>
            <a:lstStyle/>
            <a:p>
              <a:r>
                <a:rPr lang="en-IT" sz="1200" dirty="0">
                  <a:solidFill>
                    <a:srgbClr val="F06F19"/>
                  </a:solidFill>
                </a:rPr>
                <a:t>2R</a:t>
              </a:r>
              <a:r>
                <a:rPr lang="en-IT" sz="1200" baseline="-25000" dirty="0">
                  <a:solidFill>
                    <a:srgbClr val="F06F19"/>
                  </a:solidFill>
                </a:rPr>
                <a:t>t</a:t>
              </a:r>
            </a:p>
          </p:txBody>
        </p:sp>
      </p:grpSp>
      <p:grpSp>
        <p:nvGrpSpPr>
          <p:cNvPr id="113" name="Group 112">
            <a:extLst>
              <a:ext uri="{FF2B5EF4-FFF2-40B4-BE49-F238E27FC236}">
                <a16:creationId xmlns:a16="http://schemas.microsoft.com/office/drawing/2014/main" id="{B3C64870-4C6D-7CC0-89D6-8F2FCB5B4571}"/>
              </a:ext>
            </a:extLst>
          </p:cNvPr>
          <p:cNvGrpSpPr/>
          <p:nvPr/>
        </p:nvGrpSpPr>
        <p:grpSpPr>
          <a:xfrm>
            <a:off x="7890658" y="3197695"/>
            <a:ext cx="1445899" cy="860585"/>
            <a:chOff x="8063127" y="3196615"/>
            <a:chExt cx="1445899" cy="860585"/>
          </a:xfrm>
        </p:grpSpPr>
        <p:grpSp>
          <p:nvGrpSpPr>
            <p:cNvPr id="114" name="Group 113">
              <a:extLst>
                <a:ext uri="{FF2B5EF4-FFF2-40B4-BE49-F238E27FC236}">
                  <a16:creationId xmlns:a16="http://schemas.microsoft.com/office/drawing/2014/main" id="{7B625609-3F13-BFE0-8B9B-5585FBEA2249}"/>
                </a:ext>
              </a:extLst>
            </p:cNvPr>
            <p:cNvGrpSpPr/>
            <p:nvPr/>
          </p:nvGrpSpPr>
          <p:grpSpPr>
            <a:xfrm>
              <a:off x="8095727" y="3196615"/>
              <a:ext cx="1413299" cy="860585"/>
              <a:chOff x="2698031" y="5212550"/>
              <a:chExt cx="1413299" cy="860585"/>
            </a:xfrm>
          </p:grpSpPr>
          <p:sp>
            <p:nvSpPr>
              <p:cNvPr id="116" name="Down Arrow 115">
                <a:extLst>
                  <a:ext uri="{FF2B5EF4-FFF2-40B4-BE49-F238E27FC236}">
                    <a16:creationId xmlns:a16="http://schemas.microsoft.com/office/drawing/2014/main" id="{8CFDBF9E-6A27-D658-9BD4-F5ABF07DC5E8}"/>
                  </a:ext>
                </a:extLst>
              </p:cNvPr>
              <p:cNvSpPr/>
              <p:nvPr/>
            </p:nvSpPr>
            <p:spPr>
              <a:xfrm rot="16200000">
                <a:off x="2990536" y="4952342"/>
                <a:ext cx="860585" cy="1381002"/>
              </a:xfrm>
              <a:prstGeom prst="downArrow">
                <a:avLst>
                  <a:gd name="adj1" fmla="val 54653"/>
                  <a:gd name="adj2" fmla="val 50000"/>
                </a:avLst>
              </a:prstGeom>
              <a:solidFill>
                <a:schemeClr val="accent2">
                  <a:lumMod val="75000"/>
                </a:schemeClr>
              </a:solidFill>
              <a:ln>
                <a:noFill/>
              </a:ln>
              <a:scene3d>
                <a:camera prst="orthographicFront"/>
                <a:lightRig rig="threePt" dir="t"/>
              </a:scene3d>
              <a:sp3d>
                <a:bevelT w="50800" h="50800"/>
              </a:sp3d>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endParaRPr lang="en-IT" sz="800" b="1" dirty="0"/>
              </a:p>
            </p:txBody>
          </p:sp>
          <p:sp>
            <p:nvSpPr>
              <p:cNvPr id="117" name="TextBox 116">
                <a:extLst>
                  <a:ext uri="{FF2B5EF4-FFF2-40B4-BE49-F238E27FC236}">
                    <a16:creationId xmlns:a16="http://schemas.microsoft.com/office/drawing/2014/main" id="{7905AE82-ED35-BF80-CA87-5E26E5304562}"/>
                  </a:ext>
                </a:extLst>
              </p:cNvPr>
              <p:cNvSpPr txBox="1"/>
              <p:nvPr/>
            </p:nvSpPr>
            <p:spPr>
              <a:xfrm>
                <a:off x="2698031" y="5358672"/>
                <a:ext cx="1191653" cy="276999"/>
              </a:xfrm>
              <a:prstGeom prst="rect">
                <a:avLst/>
              </a:prstGeom>
              <a:noFill/>
            </p:spPr>
            <p:txBody>
              <a:bodyPr wrap="square">
                <a:spAutoFit/>
              </a:bodyPr>
              <a:lstStyle/>
              <a:p>
                <a:endParaRPr lang="en-IT" sz="1200" dirty="0">
                  <a:solidFill>
                    <a:schemeClr val="bg1"/>
                  </a:solidFill>
                </a:endParaRPr>
              </a:p>
            </p:txBody>
          </p:sp>
        </p:gr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4F2E8DB-78BA-FFE3-0377-6D5219C5432F}"/>
                    </a:ext>
                  </a:extLst>
                </p:cNvPr>
                <p:cNvSpPr txBox="1"/>
                <p:nvPr/>
              </p:nvSpPr>
              <p:spPr>
                <a:xfrm>
                  <a:off x="8063127" y="3418577"/>
                  <a:ext cx="1191654" cy="348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bg1"/>
                                </a:solidFill>
                                <a:latin typeface="Cambria Math" panose="02040503050406030204" pitchFamily="18" charset="0"/>
                              </a:rPr>
                            </m:ctrlPr>
                          </m:sSubPr>
                          <m:e>
                            <m:r>
                              <a:rPr lang="en-US" sz="1400" b="1" i="1">
                                <a:solidFill>
                                  <a:schemeClr val="bg1"/>
                                </a:solidFill>
                                <a:latin typeface="Cambria Math" panose="02040503050406030204" pitchFamily="18" charset="0"/>
                              </a:rPr>
                              <m:t>𝑭</m:t>
                            </m:r>
                          </m:e>
                          <m:sub>
                            <m:r>
                              <a:rPr lang="en-US" sz="1400" b="1" i="1">
                                <a:solidFill>
                                  <a:schemeClr val="bg1"/>
                                </a:solidFill>
                                <a:latin typeface="Cambria Math" panose="02040503050406030204" pitchFamily="18" charset="0"/>
                                <a:ea typeface="Cambria Math" panose="02040503050406030204" pitchFamily="18" charset="0"/>
                              </a:rPr>
                              <m:t>𝜶</m:t>
                            </m:r>
                            <m:r>
                              <a:rPr lang="en-US" sz="1400" b="1" i="1">
                                <a:solidFill>
                                  <a:schemeClr val="bg1"/>
                                </a:solidFill>
                                <a:latin typeface="Cambria Math" panose="02040503050406030204" pitchFamily="18" charset="0"/>
                                <a:ea typeface="Cambria Math" panose="02040503050406030204" pitchFamily="18" charset="0"/>
                              </a:rPr>
                              <m:t>,</m:t>
                            </m:r>
                            <m:sSub>
                              <m:sSubPr>
                                <m:ctrlPr>
                                  <a:rPr lang="en-US" sz="1400" b="1" i="1">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ea typeface="Cambria Math" panose="02040503050406030204" pitchFamily="18" charset="0"/>
                                  </a:rPr>
                                  <m:t>𝜷</m:t>
                                </m:r>
                                <m:r>
                                  <a:rPr lang="en-US" sz="1400" b="1" i="1" smtClean="0">
                                    <a:solidFill>
                                      <a:schemeClr val="bg1"/>
                                    </a:solidFill>
                                    <a:latin typeface="Cambria Math" panose="02040503050406030204" pitchFamily="18" charset="0"/>
                                    <a:ea typeface="Cambria Math" panose="02040503050406030204" pitchFamily="18" charset="0"/>
                                  </a:rPr>
                                  <m:t>,</m:t>
                                </m:r>
                                <m:r>
                                  <a:rPr lang="en-US" sz="1400" b="1" i="1">
                                    <a:solidFill>
                                      <a:schemeClr val="bg1"/>
                                    </a:solidFill>
                                    <a:latin typeface="Cambria Math" panose="02040503050406030204" pitchFamily="18" charset="0"/>
                                  </a:rPr>
                                  <m:t>𝒕</m:t>
                                </m:r>
                              </m:e>
                              <m:sub>
                                <m:r>
                                  <a:rPr lang="en-US" sz="1400" b="1" i="1" smtClean="0">
                                    <a:solidFill>
                                      <a:schemeClr val="bg1"/>
                                    </a:solidFill>
                                    <a:latin typeface="Cambria Math" panose="02040503050406030204" pitchFamily="18" charset="0"/>
                                  </a:rPr>
                                  <m:t>𝒅</m:t>
                                </m:r>
                              </m:sub>
                            </m:sSub>
                            <m:r>
                              <a:rPr lang="en-US" sz="1400" b="1" i="1">
                                <a:solidFill>
                                  <a:schemeClr val="bg1"/>
                                </a:solidFill>
                                <a:latin typeface="Cambria Math" panose="02040503050406030204" pitchFamily="18" charset="0"/>
                              </a:rPr>
                              <m:t>,</m:t>
                            </m:r>
                            <m:sSub>
                              <m:sSubPr>
                                <m:ctrlPr>
                                  <a:rPr lang="en-IT" sz="1400" b="1" i="1">
                                    <a:solidFill>
                                      <a:schemeClr val="bg1"/>
                                    </a:solidFill>
                                    <a:latin typeface="Cambria Math" panose="02040503050406030204" pitchFamily="18" charset="0"/>
                                  </a:rPr>
                                </m:ctrlPr>
                              </m:sSubPr>
                              <m:e>
                                <m:r>
                                  <a:rPr lang="en-IT" sz="1400" b="1" i="1">
                                    <a:solidFill>
                                      <a:schemeClr val="bg1"/>
                                    </a:solidFill>
                                    <a:latin typeface="Cambria Math" panose="02040503050406030204" pitchFamily="18" charset="0"/>
                                  </a:rPr>
                                  <m:t>𝝀</m:t>
                                </m:r>
                              </m:e>
                              <m:sub>
                                <m:r>
                                  <a:rPr lang="en-IT" sz="1400" b="1" i="1">
                                    <a:solidFill>
                                      <a:schemeClr val="bg1"/>
                                    </a:solidFill>
                                    <a:latin typeface="Cambria Math" panose="02040503050406030204" pitchFamily="18" charset="0"/>
                                  </a:rPr>
                                  <m:t>𝒓</m:t>
                                </m:r>
                              </m:sub>
                            </m:sSub>
                            <m:r>
                              <a:rPr lang="en-US" sz="1400" b="1" i="1">
                                <a:solidFill>
                                  <a:schemeClr val="bg1"/>
                                </a:solidFill>
                                <a:latin typeface="Cambria Math" panose="02040503050406030204" pitchFamily="18" charset="0"/>
                              </a:rPr>
                              <m:t>𝑹</m:t>
                            </m:r>
                            <m:r>
                              <a:rPr lang="en-US" sz="1400" b="1" i="1">
                                <a:solidFill>
                                  <a:schemeClr val="bg1"/>
                                </a:solidFill>
                                <a:latin typeface="Cambria Math" panose="02040503050406030204" pitchFamily="18" charset="0"/>
                              </a:rPr>
                              <m:t>,</m:t>
                            </m:r>
                            <m:sSub>
                              <m:sSubPr>
                                <m:ctrlPr>
                                  <a:rPr lang="en-US" sz="1400" b="1" i="1" smtClean="0">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rPr>
                                  <m:t>𝒕</m:t>
                                </m:r>
                              </m:e>
                              <m:sub>
                                <m:r>
                                  <a:rPr lang="en-US" sz="1400" b="1" i="1" smtClean="0">
                                    <a:solidFill>
                                      <a:schemeClr val="bg1"/>
                                    </a:solidFill>
                                    <a:latin typeface="Cambria Math" panose="02040503050406030204" pitchFamily="18" charset="0"/>
                                  </a:rPr>
                                  <m:t>𝒓</m:t>
                                </m:r>
                              </m:sub>
                            </m:sSub>
                            <m:r>
                              <a:rPr lang="en-US" sz="1400" b="1" i="1" smtClean="0">
                                <a:solidFill>
                                  <a:schemeClr val="bg1"/>
                                </a:solidFill>
                                <a:latin typeface="Cambria Math" panose="02040503050406030204" pitchFamily="18" charset="0"/>
                              </a:rPr>
                              <m:t>,</m:t>
                            </m:r>
                            <m:sSub>
                              <m:sSubPr>
                                <m:ctrlPr>
                                  <a:rPr lang="en-US" sz="1400" b="1" i="1">
                                    <a:solidFill>
                                      <a:schemeClr val="bg1"/>
                                    </a:solidFill>
                                    <a:latin typeface="Cambria Math" panose="02040503050406030204" pitchFamily="18" charset="0"/>
                                  </a:rPr>
                                </m:ctrlPr>
                              </m:sSubPr>
                              <m:e>
                                <m:r>
                                  <a:rPr lang="en-US" sz="1400" b="1" i="1">
                                    <a:solidFill>
                                      <a:schemeClr val="bg1"/>
                                    </a:solidFill>
                                    <a:latin typeface="Cambria Math" panose="02040503050406030204" pitchFamily="18" charset="0"/>
                                  </a:rPr>
                                  <m:t>𝒕</m:t>
                                </m:r>
                              </m:e>
                              <m:sub>
                                <m:r>
                                  <a:rPr lang="en-US" sz="1400" b="1" i="1">
                                    <a:solidFill>
                                      <a:schemeClr val="bg1"/>
                                    </a:solidFill>
                                    <a:latin typeface="Cambria Math" panose="02040503050406030204" pitchFamily="18" charset="0"/>
                                  </a:rPr>
                                  <m:t>𝒑</m:t>
                                </m:r>
                                <m:r>
                                  <a:rPr lang="en-US" sz="1400" b="1" i="1" smtClean="0">
                                    <a:solidFill>
                                      <a:schemeClr val="bg1"/>
                                    </a:solidFill>
                                    <a:latin typeface="Cambria Math" panose="02040503050406030204" pitchFamily="18" charset="0"/>
                                  </a:rPr>
                                  <m:t>, </m:t>
                                </m:r>
                              </m:sub>
                            </m:sSub>
                            <m:sSub>
                              <m:sSubPr>
                                <m:ctrlPr>
                                  <a:rPr lang="en-US" sz="1400" b="1" i="1" smtClean="0">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rPr>
                                  <m:t>𝒂</m:t>
                                </m:r>
                              </m:e>
                              <m:sub>
                                <m:r>
                                  <a:rPr lang="en-US" sz="1400" b="1" i="1" smtClean="0">
                                    <a:solidFill>
                                      <a:schemeClr val="bg1"/>
                                    </a:solidFill>
                                    <a:latin typeface="Cambria Math" panose="02040503050406030204" pitchFamily="18" charset="0"/>
                                  </a:rPr>
                                  <m:t>𝒎</m:t>
                                </m:r>
                              </m:sub>
                            </m:sSub>
                          </m:sub>
                        </m:sSub>
                      </m:oMath>
                    </m:oMathPara>
                  </a14:m>
                  <a:endParaRPr lang="en-IT" sz="1400" dirty="0"/>
                </a:p>
              </p:txBody>
            </p:sp>
          </mc:Choice>
          <mc:Fallback xmlns="">
            <p:sp>
              <p:nvSpPr>
                <p:cNvPr id="115" name="TextBox 114">
                  <a:extLst>
                    <a:ext uri="{FF2B5EF4-FFF2-40B4-BE49-F238E27FC236}">
                      <a16:creationId xmlns:a16="http://schemas.microsoft.com/office/drawing/2014/main" id="{14F2E8DB-78BA-FFE3-0377-6D5219C5432F}"/>
                    </a:ext>
                  </a:extLst>
                </p:cNvPr>
                <p:cNvSpPr txBox="1">
                  <a:spLocks noRot="1" noChangeAspect="1" noMove="1" noResize="1" noEditPoints="1" noAdjustHandles="1" noChangeArrowheads="1" noChangeShapeType="1" noTextEdit="1"/>
                </p:cNvSpPr>
                <p:nvPr/>
              </p:nvSpPr>
              <p:spPr>
                <a:xfrm>
                  <a:off x="8063127" y="3418577"/>
                  <a:ext cx="1191654" cy="348878"/>
                </a:xfrm>
                <a:prstGeom prst="rect">
                  <a:avLst/>
                </a:prstGeom>
                <a:blipFill>
                  <a:blip r:embed="rId36"/>
                  <a:stretch>
                    <a:fillRect r="-13684"/>
                  </a:stretch>
                </a:blipFill>
              </p:spPr>
              <p:txBody>
                <a:bodyPr/>
                <a:lstStyle/>
                <a:p>
                  <a:r>
                    <a:rPr lang="en-IT">
                      <a:noFill/>
                    </a:rPr>
                    <a:t> </a:t>
                  </a:r>
                </a:p>
              </p:txBody>
            </p:sp>
          </mc:Fallback>
        </mc:AlternateContent>
      </p:grpSp>
    </p:spTree>
    <p:extLst>
      <p:ext uri="{BB962C8B-B14F-4D97-AF65-F5344CB8AC3E}">
        <p14:creationId xmlns:p14="http://schemas.microsoft.com/office/powerpoint/2010/main" val="330523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wipe(left)">
                                      <p:cBhvr>
                                        <p:cTn id="20" dur="500"/>
                                        <p:tgtEl>
                                          <p:spTgt spid="103"/>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wipe(up)">
                                      <p:cBhvr>
                                        <p:cTn id="35" dur="500"/>
                                        <p:tgtEl>
                                          <p:spTgt spid="81"/>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wipe(down)">
                                      <p:cBhvr>
                                        <p:cTn id="43" dur="500"/>
                                        <p:tgtEl>
                                          <p:spTgt spid="8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wipe(up)">
                                      <p:cBhvr>
                                        <p:cTn id="48" dur="500"/>
                                        <p:tgtEl>
                                          <p:spTgt spid="112"/>
                                        </p:tgtEl>
                                      </p:cBhvr>
                                    </p:animEffect>
                                  </p:childTnLst>
                                </p:cTn>
                              </p:par>
                            </p:childTnLst>
                          </p:cTn>
                        </p:par>
                        <p:par>
                          <p:cTn id="49" fill="hold">
                            <p:stCondLst>
                              <p:cond delay="1000"/>
                            </p:stCondLst>
                            <p:childTnLst>
                              <p:par>
                                <p:cTn id="50" presetID="22" presetClass="entr" presetSubtype="1"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par>
                          <p:cTn id="53" fill="hold">
                            <p:stCondLst>
                              <p:cond delay="1500"/>
                            </p:stCondLst>
                            <p:childTnLst>
                              <p:par>
                                <p:cTn id="54" presetID="22" presetClass="entr" presetSubtype="8" fill="hold" nodeType="after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wipe(left)">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fade">
                                      <p:cBhvr>
                                        <p:cTn id="65" dur="500"/>
                                        <p:tgtEl>
                                          <p:spTgt spid="120"/>
                                        </p:tgtEl>
                                      </p:cBhvr>
                                    </p:animEffect>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up)">
                                      <p:cBhvr>
                                        <p:cTn id="69" dur="500"/>
                                        <p:tgtEl>
                                          <p:spTgt spid="10"/>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500"/>
                                        <p:tgtEl>
                                          <p:spTgt spid="86"/>
                                        </p:tgtEl>
                                      </p:cBhvr>
                                    </p:animEffect>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500"/>
                                        <p:tgtEl>
                                          <p:spTgt spid="8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31"/>
                                        </p:tgtEl>
                                        <p:attrNameLst>
                                          <p:attrName>style.visibility</p:attrName>
                                        </p:attrNameLst>
                                      </p:cBhvr>
                                      <p:to>
                                        <p:strVal val="visible"/>
                                      </p:to>
                                    </p:set>
                                    <p:animEffect transition="in" filter="fade">
                                      <p:cBhvr>
                                        <p:cTn id="88" dur="500"/>
                                        <p:tgtEl>
                                          <p:spTgt spid="131"/>
                                        </p:tgtEl>
                                      </p:cBhvr>
                                    </p:animEffect>
                                  </p:childTnLst>
                                </p:cTn>
                              </p:par>
                              <p:par>
                                <p:cTn id="89" presetID="10"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1" grpId="0" animBg="1"/>
      <p:bldP spid="112" grpId="0" animBg="1"/>
      <p:bldP spid="130" grpId="0"/>
      <p:bldP spid="131"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168090-2FD1-B5F4-E6CF-D1B6AA7C5BBC}"/>
            </a:ext>
          </a:extLst>
        </p:cNvPr>
        <p:cNvGrpSpPr/>
        <p:nvPr/>
      </p:nvGrpSpPr>
      <p:grpSpPr>
        <a:xfrm>
          <a:off x="0" y="0"/>
          <a:ext cx="0" cy="0"/>
          <a:chOff x="0" y="0"/>
          <a:chExt cx="0" cy="0"/>
        </a:xfrm>
      </p:grpSpPr>
      <p:pic>
        <p:nvPicPr>
          <p:cNvPr id="25" name="Google Shape;303;g31d77cb791b_3_251">
            <a:extLst>
              <a:ext uri="{FF2B5EF4-FFF2-40B4-BE49-F238E27FC236}">
                <a16:creationId xmlns:a16="http://schemas.microsoft.com/office/drawing/2014/main" id="{566C6FC4-4551-19D2-C7EB-912232B59ECF}"/>
              </a:ext>
            </a:extLst>
          </p:cNvPr>
          <p:cNvPicPr preferRelativeResize="0"/>
          <p:nvPr/>
        </p:nvPicPr>
        <p:blipFill>
          <a:blip r:embed="rId2">
            <a:alphaModFix/>
          </a:blip>
          <a:srcRect b="13270"/>
          <a:stretch>
            <a:fillRect/>
          </a:stretch>
        </p:blipFill>
        <p:spPr>
          <a:xfrm>
            <a:off x="2760111" y="3961208"/>
            <a:ext cx="4122131" cy="2426767"/>
          </a:xfrm>
          <a:prstGeom prst="rect">
            <a:avLst/>
          </a:prstGeom>
          <a:noFill/>
          <a:ln>
            <a:noFill/>
          </a:ln>
        </p:spPr>
      </p:pic>
      <p:sp>
        <p:nvSpPr>
          <p:cNvPr id="12" name="TextBox 11">
            <a:extLst>
              <a:ext uri="{FF2B5EF4-FFF2-40B4-BE49-F238E27FC236}">
                <a16:creationId xmlns:a16="http://schemas.microsoft.com/office/drawing/2014/main" id="{155FF203-4A4F-594C-E2D8-D0DE14E35952}"/>
              </a:ext>
            </a:extLst>
          </p:cNvPr>
          <p:cNvSpPr txBox="1"/>
          <p:nvPr/>
        </p:nvSpPr>
        <p:spPr>
          <a:xfrm>
            <a:off x="187687" y="542626"/>
            <a:ext cx="8448082" cy="1508105"/>
          </a:xfrm>
          <a:prstGeom prst="rect">
            <a:avLst/>
          </a:prstGeom>
          <a:noFill/>
        </p:spPr>
        <p:txBody>
          <a:bodyPr wrap="none" rtlCol="0">
            <a:spAutoFit/>
          </a:bodyPr>
          <a:lstStyle/>
          <a:p>
            <a:r>
              <a:rPr lang="en-IT" sz="2000" b="1" dirty="0">
                <a:solidFill>
                  <a:srgbClr val="0070C0"/>
                </a:solidFill>
                <a:latin typeface="Chalkboard" panose="03050602040202020205" pitchFamily="66" charset="77"/>
              </a:rPr>
              <a:t>We built a model with the following Features: (I Bodrenko)</a:t>
            </a:r>
          </a:p>
          <a:p>
            <a:pPr marL="342900" indent="-342900">
              <a:buClr>
                <a:srgbClr val="0070C0"/>
              </a:buClr>
              <a:buFont typeface="Wingdings" pitchFamily="2" charset="2"/>
              <a:buChar char="ü"/>
            </a:pPr>
            <a:r>
              <a:rPr lang="en-IT" b="1" dirty="0">
                <a:solidFill>
                  <a:srgbClr val="0070C0"/>
                </a:solidFill>
                <a:latin typeface="Chalkboard" panose="03050602040202020205" pitchFamily="66" charset="77"/>
              </a:rPr>
              <a:t>Minimal number of empirical parameters </a:t>
            </a:r>
            <a:r>
              <a:rPr lang="en-IT" dirty="0">
                <a:latin typeface="Chalkboard" panose="03050602040202020205" pitchFamily="66" charset="77"/>
              </a:rPr>
              <a:t>accounting for the behavior of F</a:t>
            </a:r>
          </a:p>
          <a:p>
            <a:pPr marL="342900" indent="-342900">
              <a:buClr>
                <a:srgbClr val="0070C0"/>
              </a:buClr>
              <a:buFont typeface="Wingdings" pitchFamily="2" charset="2"/>
              <a:buChar char="ü"/>
            </a:pPr>
            <a:r>
              <a:rPr lang="en-IT" dirty="0">
                <a:latin typeface="Chalkboard" panose="03050602040202020205" pitchFamily="66" charset="77"/>
              </a:rPr>
              <a:t>Essential structural features (e.g. </a:t>
            </a:r>
            <a:r>
              <a:rPr lang="en-IT" b="1" dirty="0">
                <a:solidFill>
                  <a:srgbClr val="0070C0"/>
                </a:solidFill>
                <a:latin typeface="Chalkboard" panose="03050602040202020205" pitchFamily="66" charset="77"/>
              </a:rPr>
              <a:t>sensitive nucleous loci</a:t>
            </a:r>
            <a:r>
              <a:rPr lang="en-IT" dirty="0">
                <a:latin typeface="Chalkboard" panose="03050602040202020205" pitchFamily="66" charset="77"/>
              </a:rPr>
              <a:t>) </a:t>
            </a:r>
          </a:p>
          <a:p>
            <a:pPr marL="342900" indent="-342900">
              <a:buClr>
                <a:srgbClr val="0070C0"/>
              </a:buClr>
              <a:buFont typeface="Wingdings" pitchFamily="2" charset="2"/>
              <a:buChar char="ü"/>
            </a:pPr>
            <a:r>
              <a:rPr lang="en-IT" dirty="0">
                <a:latin typeface="Chalkboard" panose="03050602040202020205" pitchFamily="66" charset="77"/>
              </a:rPr>
              <a:t>Essential non linear effects (</a:t>
            </a:r>
            <a:r>
              <a:rPr lang="en-IT" b="1" dirty="0">
                <a:solidFill>
                  <a:srgbClr val="0070C0"/>
                </a:solidFill>
                <a:latin typeface="Chalkboard" panose="03050602040202020205" pitchFamily="66" charset="77"/>
              </a:rPr>
              <a:t>threshoulds on damage, stochasticity</a:t>
            </a:r>
            <a:r>
              <a:rPr lang="en-IT" dirty="0">
                <a:latin typeface="Chalkboard" panose="03050602040202020205" pitchFamily="66" charset="77"/>
              </a:rPr>
              <a:t>)</a:t>
            </a:r>
          </a:p>
          <a:p>
            <a:pPr marL="342900" indent="-342900">
              <a:buClr>
                <a:srgbClr val="0070C0"/>
              </a:buClr>
              <a:buFont typeface="Wingdings" pitchFamily="2" charset="2"/>
              <a:buChar char="ü"/>
            </a:pPr>
            <a:r>
              <a:rPr lang="en-GB" dirty="0">
                <a:latin typeface="Chalkboard" panose="03050602040202020205" pitchFamily="66" charset="77"/>
              </a:rPr>
              <a:t>I</a:t>
            </a:r>
            <a:r>
              <a:rPr lang="en-IT" dirty="0">
                <a:latin typeface="Chalkboard" panose="03050602040202020205" pitchFamily="66" charset="77"/>
              </a:rPr>
              <a:t>ntra-cell </a:t>
            </a:r>
            <a:r>
              <a:rPr lang="en-IT" b="1" dirty="0">
                <a:solidFill>
                  <a:srgbClr val="0070C0"/>
                </a:solidFill>
                <a:latin typeface="Chalkboard" panose="03050602040202020205" pitchFamily="66" charset="77"/>
              </a:rPr>
              <a:t>diffusivity</a:t>
            </a:r>
            <a:r>
              <a:rPr lang="en-IT" dirty="0">
                <a:latin typeface="Chalkboard" panose="03050602040202020205" pitchFamily="66" charset="77"/>
              </a:rPr>
              <a:t> and </a:t>
            </a:r>
            <a:r>
              <a:rPr lang="en-IT" b="1" dirty="0">
                <a:solidFill>
                  <a:srgbClr val="0070C0"/>
                </a:solidFill>
                <a:latin typeface="Chalkboard" panose="03050602040202020205" pitchFamily="66" charset="77"/>
              </a:rPr>
              <a:t>non homogeneous ionization </a:t>
            </a:r>
          </a:p>
        </p:txBody>
      </p:sp>
      <p:pic>
        <p:nvPicPr>
          <p:cNvPr id="13" name="Google Shape;218;g31d77cb791b_3_109">
            <a:extLst>
              <a:ext uri="{FF2B5EF4-FFF2-40B4-BE49-F238E27FC236}">
                <a16:creationId xmlns:a16="http://schemas.microsoft.com/office/drawing/2014/main" id="{CD97297C-1A83-9C27-8875-F6EA8CC19A28}"/>
              </a:ext>
            </a:extLst>
          </p:cNvPr>
          <p:cNvPicPr preferRelativeResize="0"/>
          <p:nvPr/>
        </p:nvPicPr>
        <p:blipFill>
          <a:blip r:embed="rId3">
            <a:alphaModFix/>
          </a:blip>
          <a:srcRect l="3879" t="2306" r="41160" b="244"/>
          <a:stretch>
            <a:fillRect/>
          </a:stretch>
        </p:blipFill>
        <p:spPr>
          <a:xfrm>
            <a:off x="8777263" y="1287506"/>
            <a:ext cx="3368544" cy="2520640"/>
          </a:xfrm>
          <a:prstGeom prst="rect">
            <a:avLst/>
          </a:prstGeom>
          <a:noFill/>
          <a:ln>
            <a:noFill/>
          </a:ln>
        </p:spPr>
      </p:pic>
      <p:grpSp>
        <p:nvGrpSpPr>
          <p:cNvPr id="16" name="Group 15">
            <a:extLst>
              <a:ext uri="{FF2B5EF4-FFF2-40B4-BE49-F238E27FC236}">
                <a16:creationId xmlns:a16="http://schemas.microsoft.com/office/drawing/2014/main" id="{ADC501F4-1C3F-E6F5-EA7F-16DB3D974D87}"/>
              </a:ext>
            </a:extLst>
          </p:cNvPr>
          <p:cNvGrpSpPr/>
          <p:nvPr/>
        </p:nvGrpSpPr>
        <p:grpSpPr>
          <a:xfrm>
            <a:off x="9780113" y="359264"/>
            <a:ext cx="2224200" cy="2062103"/>
            <a:chOff x="4153949" y="2151317"/>
            <a:chExt cx="3093517" cy="3069450"/>
          </a:xfrm>
        </p:grpSpPr>
        <p:pic>
          <p:nvPicPr>
            <p:cNvPr id="15" name="Picture 14">
              <a:extLst>
                <a:ext uri="{FF2B5EF4-FFF2-40B4-BE49-F238E27FC236}">
                  <a16:creationId xmlns:a16="http://schemas.microsoft.com/office/drawing/2014/main" id="{A5D221D8-EDFA-1E61-097E-C17A7D6FA0DE}"/>
                </a:ext>
              </a:extLst>
            </p:cNvPr>
            <p:cNvPicPr>
              <a:picLocks noChangeAspect="1"/>
            </p:cNvPicPr>
            <p:nvPr/>
          </p:nvPicPr>
          <p:blipFill rotWithShape="1">
            <a:blip r:embed="rId4">
              <a:clrChange>
                <a:clrFrom>
                  <a:srgbClr val="FFFFFF"/>
                </a:clrFrom>
                <a:clrTo>
                  <a:srgbClr val="FFFFFF">
                    <a:alpha val="0"/>
                  </a:srgbClr>
                </a:clrTo>
              </a:clrChange>
            </a:blip>
            <a:srcRect l="22659" t="11531" r="22120" b="12925"/>
            <a:stretch/>
          </p:blipFill>
          <p:spPr>
            <a:xfrm>
              <a:off x="4153949" y="2151317"/>
              <a:ext cx="3093517" cy="3069450"/>
            </a:xfrm>
            <a:prstGeom prst="rect">
              <a:avLst/>
            </a:prstGeom>
          </p:spPr>
        </p:pic>
        <p:pic>
          <p:nvPicPr>
            <p:cNvPr id="14" name="Google Shape;264;g31d77cb791b_3_226">
              <a:extLst>
                <a:ext uri="{FF2B5EF4-FFF2-40B4-BE49-F238E27FC236}">
                  <a16:creationId xmlns:a16="http://schemas.microsoft.com/office/drawing/2014/main" id="{2DECD8F1-563D-18C6-DCF9-53316D1DB6C2}"/>
                </a:ext>
              </a:extLst>
            </p:cNvPr>
            <p:cNvPicPr preferRelativeResize="0"/>
            <p:nvPr/>
          </p:nvPicPr>
          <p:blipFill>
            <a:blip r:embed="rId5">
              <a:alphaModFix/>
            </a:blip>
            <a:stretch>
              <a:fillRect/>
            </a:stretch>
          </p:blipFill>
          <p:spPr>
            <a:xfrm>
              <a:off x="4756541" y="2794000"/>
              <a:ext cx="1888332" cy="1827262"/>
            </a:xfrm>
            <a:prstGeom prst="ellipse">
              <a:avLst/>
            </a:prstGeom>
            <a:noFill/>
            <a:ln>
              <a:noFill/>
            </a:ln>
            <a:effectLst>
              <a:softEdge rad="171709"/>
            </a:effectLst>
          </p:spPr>
        </p:pic>
      </p:grpSp>
      <p:sp>
        <p:nvSpPr>
          <p:cNvPr id="19" name="TextBox 18">
            <a:extLst>
              <a:ext uri="{FF2B5EF4-FFF2-40B4-BE49-F238E27FC236}">
                <a16:creationId xmlns:a16="http://schemas.microsoft.com/office/drawing/2014/main" id="{9503E594-5AEF-7665-3237-22594B046C5F}"/>
              </a:ext>
            </a:extLst>
          </p:cNvPr>
          <p:cNvSpPr txBox="1"/>
          <p:nvPr/>
        </p:nvSpPr>
        <p:spPr>
          <a:xfrm>
            <a:off x="187687" y="2050731"/>
            <a:ext cx="8813419" cy="2062103"/>
          </a:xfrm>
          <a:prstGeom prst="rect">
            <a:avLst/>
          </a:prstGeom>
          <a:noFill/>
        </p:spPr>
        <p:txBody>
          <a:bodyPr wrap="square" rtlCol="0">
            <a:spAutoFit/>
          </a:bodyPr>
          <a:lstStyle/>
          <a:p>
            <a:r>
              <a:rPr lang="en-IT" sz="2000" b="1" dirty="0">
                <a:solidFill>
                  <a:srgbClr val="0070C0"/>
                </a:solidFill>
                <a:latin typeface="Chalkboard" panose="03050602040202020205" pitchFamily="66" charset="77"/>
              </a:rPr>
              <a:t>Preliminary results</a:t>
            </a:r>
          </a:p>
          <a:p>
            <a:pPr marL="285750" indent="-285750">
              <a:buClr>
                <a:srgbClr val="0070C0"/>
              </a:buClr>
              <a:buFont typeface="Wingdings" pitchFamily="2" charset="2"/>
              <a:buChar char="ü"/>
            </a:pPr>
            <a:r>
              <a:rPr lang="en-IT" dirty="0">
                <a:latin typeface="Chalkboard" panose="03050602040202020205" pitchFamily="66" charset="77"/>
              </a:rPr>
              <a:t>The combination of </a:t>
            </a:r>
            <a:r>
              <a:rPr lang="en-IT" dirty="0">
                <a:solidFill>
                  <a:srgbClr val="0070C0"/>
                </a:solidFill>
                <a:latin typeface="Chalkboard" panose="03050602040202020205" pitchFamily="66" charset="77"/>
              </a:rPr>
              <a:t>mesoscopic flucutations, stochastic damage </a:t>
            </a:r>
            <a:r>
              <a:rPr lang="en-IT" dirty="0">
                <a:latin typeface="Chalkboard" panose="03050602040202020205" pitchFamily="66" charset="77"/>
              </a:rPr>
              <a:t>and </a:t>
            </a:r>
            <a:r>
              <a:rPr lang="en-IT" dirty="0">
                <a:solidFill>
                  <a:srgbClr val="0070C0"/>
                </a:solidFill>
                <a:latin typeface="Chalkboard" panose="03050602040202020205" pitchFamily="66" charset="77"/>
              </a:rPr>
              <a:t>diffusivity</a:t>
            </a:r>
            <a:r>
              <a:rPr lang="en-IT" dirty="0">
                <a:latin typeface="Chalkboard" panose="03050602040202020205" pitchFamily="66" charset="77"/>
              </a:rPr>
              <a:t> imply the dependence of damage probability on dose rate, i.e. the UHDR effect</a:t>
            </a:r>
          </a:p>
          <a:p>
            <a:pPr marL="285750" indent="-285750">
              <a:buClr>
                <a:srgbClr val="0070C0"/>
              </a:buClr>
              <a:buFont typeface="Wingdings" pitchFamily="2" charset="2"/>
              <a:buChar char="ü"/>
            </a:pPr>
            <a:r>
              <a:rPr lang="en-IT" dirty="0">
                <a:latin typeface="Chalkboard" panose="03050602040202020205" pitchFamily="66" charset="77"/>
              </a:rPr>
              <a:t>Adding a threshould on </a:t>
            </a:r>
            <a:r>
              <a:rPr lang="en-IT" b="1" dirty="0">
                <a:solidFill>
                  <a:srgbClr val="0070C0"/>
                </a:solidFill>
                <a:latin typeface="Chalkboard" panose="03050602040202020205" pitchFamily="66" charset="77"/>
              </a:rPr>
              <a:t>multiple sites damage</a:t>
            </a:r>
            <a:r>
              <a:rPr lang="en-IT" dirty="0">
                <a:latin typeface="Chalkboard" panose="03050602040202020205" pitchFamily="66" charset="77"/>
              </a:rPr>
              <a:t>, one also obtain a threshould on the dose triggering FLASH effect</a:t>
            </a:r>
          </a:p>
          <a:p>
            <a:pPr marL="285750" indent="-285750">
              <a:buClr>
                <a:srgbClr val="0070C0"/>
              </a:buClr>
              <a:buFont typeface="Wingdings" pitchFamily="2" charset="2"/>
              <a:buChar char="ü"/>
            </a:pPr>
            <a:r>
              <a:rPr lang="en-GB" dirty="0">
                <a:latin typeface="Chalkboard" panose="03050602040202020205" pitchFamily="66" charset="77"/>
              </a:rPr>
              <a:t>T</a:t>
            </a:r>
            <a:r>
              <a:rPr lang="en-IT" dirty="0">
                <a:latin typeface="Chalkboard" panose="03050602040202020205" pitchFamily="66" charset="77"/>
              </a:rPr>
              <a:t>he model is being extended to include </a:t>
            </a:r>
            <a:r>
              <a:rPr lang="en-IT" dirty="0">
                <a:solidFill>
                  <a:srgbClr val="0070C0"/>
                </a:solidFill>
                <a:latin typeface="Chalkboard" panose="03050602040202020205" pitchFamily="66" charset="77"/>
              </a:rPr>
              <a:t>pulsed radiation </a:t>
            </a:r>
            <a:r>
              <a:rPr lang="en-IT" dirty="0">
                <a:latin typeface="Chalkboard" panose="03050602040202020205" pitchFamily="66" charset="77"/>
              </a:rPr>
              <a:t>and </a:t>
            </a:r>
            <a:r>
              <a:rPr lang="en-IT" dirty="0">
                <a:solidFill>
                  <a:srgbClr val="0070C0"/>
                </a:solidFill>
                <a:latin typeface="Chalkboard" panose="03050602040202020205" pitchFamily="66" charset="77"/>
              </a:rPr>
              <a:t>space distribution </a:t>
            </a:r>
            <a:r>
              <a:rPr lang="en-IT" dirty="0">
                <a:latin typeface="Chalkboard" panose="03050602040202020205" pitchFamily="66" charset="77"/>
              </a:rPr>
              <a:t>(also from MC simulations) </a:t>
            </a:r>
          </a:p>
        </p:txBody>
      </p:sp>
      <p:pic>
        <p:nvPicPr>
          <p:cNvPr id="24" name="Google Shape;265;g31d77cb791b_3_226">
            <a:extLst>
              <a:ext uri="{FF2B5EF4-FFF2-40B4-BE49-F238E27FC236}">
                <a16:creationId xmlns:a16="http://schemas.microsoft.com/office/drawing/2014/main" id="{5EC80FC2-B6F0-D1A2-CED4-6AF49178A0EF}"/>
              </a:ext>
            </a:extLst>
          </p:cNvPr>
          <p:cNvPicPr preferRelativeResize="0"/>
          <p:nvPr/>
        </p:nvPicPr>
        <p:blipFill>
          <a:blip r:embed="rId6">
            <a:clrChange>
              <a:clrFrom>
                <a:srgbClr val="FFFFFF"/>
              </a:clrFrom>
              <a:clrTo>
                <a:srgbClr val="FFFFFF">
                  <a:alpha val="0"/>
                </a:srgbClr>
              </a:clrTo>
            </a:clrChange>
            <a:alphaModFix/>
          </a:blip>
          <a:stretch>
            <a:fillRect/>
          </a:stretch>
        </p:blipFill>
        <p:spPr>
          <a:xfrm>
            <a:off x="-1" y="4064691"/>
            <a:ext cx="3125337" cy="2250683"/>
          </a:xfrm>
          <a:prstGeom prst="rect">
            <a:avLst/>
          </a:prstGeom>
          <a:noFill/>
          <a:ln>
            <a:noFill/>
          </a:ln>
        </p:spPr>
      </p:pic>
      <p:sp>
        <p:nvSpPr>
          <p:cNvPr id="26" name="TextBox 25">
            <a:extLst>
              <a:ext uri="{FF2B5EF4-FFF2-40B4-BE49-F238E27FC236}">
                <a16:creationId xmlns:a16="http://schemas.microsoft.com/office/drawing/2014/main" id="{1F807251-034C-E1DD-1AD9-FD48C519715A}"/>
              </a:ext>
            </a:extLst>
          </p:cNvPr>
          <p:cNvSpPr txBox="1"/>
          <p:nvPr/>
        </p:nvSpPr>
        <p:spPr>
          <a:xfrm>
            <a:off x="6717971" y="3808146"/>
            <a:ext cx="5427836" cy="2308324"/>
          </a:xfrm>
          <a:prstGeom prst="rect">
            <a:avLst/>
          </a:prstGeom>
          <a:noFill/>
        </p:spPr>
        <p:txBody>
          <a:bodyPr wrap="square" rtlCol="0">
            <a:spAutoFit/>
          </a:bodyPr>
          <a:lstStyle/>
          <a:p>
            <a:pPr marL="285750" indent="-285750">
              <a:buFont typeface="Wingdings" pitchFamily="2" charset="2"/>
              <a:buChar char="ü"/>
            </a:pPr>
            <a:r>
              <a:rPr lang="en-IT" dirty="0">
                <a:latin typeface="Chalkboard" panose="03050602040202020205" pitchFamily="66" charset="77"/>
              </a:rPr>
              <a:t>The model has </a:t>
            </a:r>
            <a:r>
              <a:rPr lang="en-IT" dirty="0">
                <a:solidFill>
                  <a:srgbClr val="0070C0"/>
                </a:solidFill>
                <a:latin typeface="Chalkboard" panose="03050602040202020205" pitchFamily="66" charset="77"/>
              </a:rPr>
              <a:t>a limited number of parameters </a:t>
            </a:r>
            <a:r>
              <a:rPr lang="en-IT" dirty="0">
                <a:latin typeface="Chalkboard" panose="03050602040202020205" pitchFamily="66" charset="77"/>
              </a:rPr>
              <a:t>related to physical quantities and can easily includ</a:t>
            </a:r>
            <a:r>
              <a:rPr lang="en-GB" dirty="0">
                <a:latin typeface="Chalkboard" panose="03050602040202020205" pitchFamily="66" charset="77"/>
              </a:rPr>
              <a:t>e</a:t>
            </a:r>
            <a:r>
              <a:rPr lang="en-IT" dirty="0">
                <a:latin typeface="Chalkboard" panose="03050602040202020205" pitchFamily="66" charset="77"/>
              </a:rPr>
              <a:t> experimental or MC data</a:t>
            </a:r>
          </a:p>
          <a:p>
            <a:pPr marL="285750" indent="-285750">
              <a:buFont typeface="Wingdings" pitchFamily="2" charset="2"/>
              <a:buChar char="ü"/>
            </a:pPr>
            <a:r>
              <a:rPr lang="en-IT" dirty="0">
                <a:latin typeface="Chalkboard" panose="03050602040202020205" pitchFamily="66" charset="77"/>
              </a:rPr>
              <a:t>These can be either </a:t>
            </a:r>
            <a:r>
              <a:rPr lang="en-IT" dirty="0">
                <a:solidFill>
                  <a:srgbClr val="0070C0"/>
                </a:solidFill>
                <a:latin typeface="Chalkboard" panose="03050602040202020205" pitchFamily="66" charset="77"/>
              </a:rPr>
              <a:t>fixed, fitted </a:t>
            </a:r>
            <a:r>
              <a:rPr lang="en-IT" dirty="0">
                <a:latin typeface="Chalkboard" panose="03050602040202020205" pitchFamily="66" charset="77"/>
              </a:rPr>
              <a:t> or </a:t>
            </a:r>
            <a:r>
              <a:rPr lang="en-IT" dirty="0">
                <a:solidFill>
                  <a:srgbClr val="0070C0"/>
                </a:solidFill>
                <a:latin typeface="Chalkboard" panose="03050602040202020205" pitchFamily="66" charset="77"/>
              </a:rPr>
              <a:t>optimized </a:t>
            </a:r>
            <a:r>
              <a:rPr lang="en-IT" dirty="0">
                <a:latin typeface="Chalkboard" panose="03050602040202020205" pitchFamily="66" charset="77"/>
              </a:rPr>
              <a:t>with ML algorithms while preserving explainability </a:t>
            </a:r>
          </a:p>
          <a:p>
            <a:pPr marL="285750" indent="-285750">
              <a:buFont typeface="Wingdings" pitchFamily="2" charset="2"/>
              <a:buChar char="ü"/>
            </a:pPr>
            <a:r>
              <a:rPr lang="en-IT" dirty="0">
                <a:latin typeface="Chalkboard" panose="03050602040202020205" pitchFamily="66" charset="77"/>
              </a:rPr>
              <a:t>It can be readily adapted to the </a:t>
            </a:r>
            <a:r>
              <a:rPr lang="en-IT" dirty="0">
                <a:solidFill>
                  <a:srgbClr val="0070C0"/>
                </a:solidFill>
                <a:latin typeface="Chalkboard" panose="03050602040202020205" pitchFamily="66" charset="77"/>
              </a:rPr>
              <a:t>treatment planning system</a:t>
            </a:r>
          </a:p>
        </p:txBody>
      </p:sp>
      <p:sp>
        <p:nvSpPr>
          <p:cNvPr id="27" name="TextBox 26">
            <a:extLst>
              <a:ext uri="{FF2B5EF4-FFF2-40B4-BE49-F238E27FC236}">
                <a16:creationId xmlns:a16="http://schemas.microsoft.com/office/drawing/2014/main" id="{EEB99932-A13C-9D0A-8B7B-441487D0442D}"/>
              </a:ext>
            </a:extLst>
          </p:cNvPr>
          <p:cNvSpPr txBox="1"/>
          <p:nvPr/>
        </p:nvSpPr>
        <p:spPr>
          <a:xfrm>
            <a:off x="6840818" y="6155125"/>
            <a:ext cx="2801536" cy="307777"/>
          </a:xfrm>
          <a:prstGeom prst="rect">
            <a:avLst/>
          </a:prstGeom>
          <a:noFill/>
        </p:spPr>
        <p:txBody>
          <a:bodyPr wrap="none" rtlCol="0">
            <a:spAutoFit/>
          </a:bodyPr>
          <a:lstStyle/>
          <a:p>
            <a:r>
              <a:rPr lang="en-IT" sz="1400" dirty="0"/>
              <a:t>I Bodrenko, V Tozzini, in preparation</a:t>
            </a:r>
          </a:p>
        </p:txBody>
      </p:sp>
      <p:sp>
        <p:nvSpPr>
          <p:cNvPr id="2" name="TextBox 1">
            <a:extLst>
              <a:ext uri="{FF2B5EF4-FFF2-40B4-BE49-F238E27FC236}">
                <a16:creationId xmlns:a16="http://schemas.microsoft.com/office/drawing/2014/main" id="{089AC576-C0A7-A241-0D73-59A38EF90334}"/>
              </a:ext>
            </a:extLst>
          </p:cNvPr>
          <p:cNvSpPr txBox="1"/>
          <p:nvPr/>
        </p:nvSpPr>
        <p:spPr>
          <a:xfrm>
            <a:off x="52775" y="-131229"/>
            <a:ext cx="11552029" cy="673582"/>
          </a:xfrm>
          <a:prstGeom prst="rect">
            <a:avLst/>
          </a:prstGeom>
          <a:noFill/>
        </p:spPr>
        <p:txBody>
          <a:bodyPr wrap="square">
            <a:spAutoFit/>
          </a:bodyPr>
          <a:lstStyle/>
          <a:p>
            <a:pPr>
              <a:lnSpc>
                <a:spcPct val="150000"/>
              </a:lnSpc>
            </a:pPr>
            <a:r>
              <a:rPr lang="en-GB" sz="2800" b="1" dirty="0">
                <a:solidFill>
                  <a:srgbClr val="0070C0"/>
                </a:solidFill>
                <a:latin typeface="Chalkboard" panose="03050602040202020205" pitchFamily="66" charset="77"/>
              </a:rPr>
              <a:t>A</a:t>
            </a:r>
            <a:r>
              <a:rPr lang="en-IT" sz="2800" b="1" dirty="0">
                <a:solidFill>
                  <a:srgbClr val="0070C0"/>
                </a:solidFill>
                <a:latin typeface="Chalkboard" panose="03050602040202020205" pitchFamily="66" charset="77"/>
              </a:rPr>
              <a:t> minimalistic stochastic model  </a:t>
            </a:r>
          </a:p>
        </p:txBody>
      </p:sp>
    </p:spTree>
    <p:extLst>
      <p:ext uri="{BB962C8B-B14F-4D97-AF65-F5344CB8AC3E}">
        <p14:creationId xmlns:p14="http://schemas.microsoft.com/office/powerpoint/2010/main" val="4020557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xEl>
                                              <p:pRg st="3" end="3"/>
                                            </p:txEl>
                                          </p:spTgt>
                                        </p:tgtEl>
                                        <p:attrNameLst>
                                          <p:attrName>style.visibility</p:attrName>
                                        </p:attrNameLst>
                                      </p:cBhvr>
                                      <p:to>
                                        <p:strVal val="visible"/>
                                      </p:to>
                                    </p:set>
                                    <p:animEffect transition="in" filter="fade">
                                      <p:cBhvr>
                                        <p:cTn id="40" dur="500"/>
                                        <p:tgtEl>
                                          <p:spTgt spid="1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uiExpand="1" build="p"/>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EC4048-A9BB-6AA9-015C-09B88C93CC7E}"/>
              </a:ext>
            </a:extLst>
          </p:cNvPr>
          <p:cNvSpPr txBox="1"/>
          <p:nvPr/>
        </p:nvSpPr>
        <p:spPr>
          <a:xfrm>
            <a:off x="115083" y="-120499"/>
            <a:ext cx="5821552" cy="673582"/>
          </a:xfrm>
          <a:prstGeom prst="rect">
            <a:avLst/>
          </a:prstGeom>
          <a:noFill/>
        </p:spPr>
        <p:txBody>
          <a:bodyPr wrap="square">
            <a:spAutoFit/>
          </a:bodyPr>
          <a:lstStyle/>
          <a:p>
            <a:pPr>
              <a:lnSpc>
                <a:spcPct val="150000"/>
              </a:lnSpc>
            </a:pPr>
            <a:r>
              <a:rPr lang="en-US" sz="2800" b="1" dirty="0">
                <a:solidFill>
                  <a:srgbClr val="0070C0"/>
                </a:solidFill>
                <a:latin typeface="Chalkboard" panose="03050602040202020205" pitchFamily="66" charset="77"/>
              </a:rPr>
              <a:t>Summary and conclusions</a:t>
            </a:r>
            <a:endParaRPr lang="en-IT" sz="2800" b="1" dirty="0">
              <a:solidFill>
                <a:srgbClr val="0070C0"/>
              </a:solidFill>
              <a:latin typeface="Chalkboard" panose="03050602040202020205" pitchFamily="66" charset="77"/>
            </a:endParaRPr>
          </a:p>
        </p:txBody>
      </p:sp>
      <p:sp>
        <p:nvSpPr>
          <p:cNvPr id="11" name="TextBox 10">
            <a:extLst>
              <a:ext uri="{FF2B5EF4-FFF2-40B4-BE49-F238E27FC236}">
                <a16:creationId xmlns:a16="http://schemas.microsoft.com/office/drawing/2014/main" id="{4E02327D-E4FA-DB4C-8140-139A48430B2A}"/>
              </a:ext>
            </a:extLst>
          </p:cNvPr>
          <p:cNvSpPr txBox="1"/>
          <p:nvPr/>
        </p:nvSpPr>
        <p:spPr>
          <a:xfrm>
            <a:off x="134939" y="576230"/>
            <a:ext cx="6161127" cy="2071529"/>
          </a:xfrm>
          <a:prstGeom prst="rect">
            <a:avLst/>
          </a:prstGeom>
          <a:noFill/>
        </p:spPr>
        <p:txBody>
          <a:bodyPr wrap="square" rtlCol="0">
            <a:spAutoFit/>
          </a:bodyPr>
          <a:lstStyle/>
          <a:p>
            <a:pPr>
              <a:lnSpc>
                <a:spcPts val="2560"/>
              </a:lnSpc>
            </a:pPr>
            <a:r>
              <a:rPr lang="en-US" b="1" dirty="0">
                <a:solidFill>
                  <a:srgbClr val="0070C0"/>
                </a:solidFill>
                <a:latin typeface="Chalkboard" panose="03050602040202020205" pitchFamily="66" charset="77"/>
              </a:rPr>
              <a:t>Milestone M 1.2 aggregated M 1.2.1-M 1.2.3  </a:t>
            </a:r>
          </a:p>
          <a:p>
            <a:pPr marL="285750" indent="-285750">
              <a:lnSpc>
                <a:spcPts val="2560"/>
              </a:lnSpc>
              <a:buFont typeface="Wingdings" pitchFamily="2" charset="2"/>
              <a:buChar char="ü"/>
            </a:pPr>
            <a:r>
              <a:rPr lang="en-US" dirty="0">
                <a:latin typeface="Chalkboard" panose="03050602040202020205" pitchFamily="66" charset="77"/>
              </a:rPr>
              <a:t>Design of the in </a:t>
            </a:r>
            <a:r>
              <a:rPr lang="en-US" b="1" dirty="0">
                <a:latin typeface="Chalkboard" panose="03050602040202020205" pitchFamily="66" charset="77"/>
              </a:rPr>
              <a:t>silico multi-scale procedure </a:t>
            </a:r>
            <a:r>
              <a:rPr lang="en-US" dirty="0">
                <a:latin typeface="Chalkboard" panose="03050602040202020205" pitchFamily="66" charset="77"/>
              </a:rPr>
              <a:t>and preliminary setup </a:t>
            </a:r>
          </a:p>
          <a:p>
            <a:pPr marL="285750" indent="-285750">
              <a:lnSpc>
                <a:spcPts val="2560"/>
              </a:lnSpc>
              <a:buFont typeface="Wingdings" pitchFamily="2" charset="2"/>
              <a:buChar char="ü"/>
            </a:pPr>
            <a:r>
              <a:rPr lang="en-US" b="1" dirty="0">
                <a:latin typeface="Chalkboard" panose="03050602040202020205" pitchFamily="66" charset="77"/>
              </a:rPr>
              <a:t>Radiobiological effect simulations</a:t>
            </a:r>
            <a:r>
              <a:rPr lang="en-US" dirty="0">
                <a:latin typeface="Chalkboard" panose="03050602040202020205" pitchFamily="66" charset="77"/>
              </a:rPr>
              <a:t>, and quantification of the radiation parameters-effect relationship</a:t>
            </a:r>
          </a:p>
          <a:p>
            <a:pPr marL="285750" indent="-285750">
              <a:lnSpc>
                <a:spcPts val="2560"/>
              </a:lnSpc>
              <a:buFont typeface="Wingdings" pitchFamily="2" charset="2"/>
              <a:buChar char="ü"/>
            </a:pPr>
            <a:r>
              <a:rPr lang="en-US" b="1" dirty="0">
                <a:latin typeface="Chalkboard" panose="03050602040202020205" pitchFamily="66" charset="77"/>
              </a:rPr>
              <a:t>Database setup and implementation</a:t>
            </a:r>
            <a:endParaRPr lang="en-IT" b="1" dirty="0">
              <a:latin typeface="Chalkboard" panose="03050602040202020205" pitchFamily="66" charset="77"/>
            </a:endParaRPr>
          </a:p>
        </p:txBody>
      </p:sp>
      <p:sp>
        <p:nvSpPr>
          <p:cNvPr id="12" name="TextBox 11">
            <a:extLst>
              <a:ext uri="{FF2B5EF4-FFF2-40B4-BE49-F238E27FC236}">
                <a16:creationId xmlns:a16="http://schemas.microsoft.com/office/drawing/2014/main" id="{ABE429A0-DB61-31D0-CFFD-61BA4A89393B}"/>
              </a:ext>
            </a:extLst>
          </p:cNvPr>
          <p:cNvSpPr txBox="1"/>
          <p:nvPr/>
        </p:nvSpPr>
        <p:spPr>
          <a:xfrm>
            <a:off x="199139" y="3043239"/>
            <a:ext cx="6107893" cy="2738378"/>
          </a:xfrm>
          <a:prstGeom prst="rect">
            <a:avLst/>
          </a:prstGeom>
          <a:noFill/>
        </p:spPr>
        <p:txBody>
          <a:bodyPr wrap="square" rtlCol="0">
            <a:spAutoFit/>
          </a:bodyPr>
          <a:lstStyle/>
          <a:p>
            <a:pPr>
              <a:lnSpc>
                <a:spcPts val="2560"/>
              </a:lnSpc>
            </a:pPr>
            <a:r>
              <a:rPr lang="en-US" b="1" dirty="0">
                <a:solidFill>
                  <a:srgbClr val="0070C0"/>
                </a:solidFill>
                <a:latin typeface="Chalkboard" panose="03050602040202020205" pitchFamily="66" charset="77"/>
              </a:rPr>
              <a:t>Specific Results</a:t>
            </a:r>
          </a:p>
          <a:p>
            <a:pPr marL="285750" indent="-285750">
              <a:lnSpc>
                <a:spcPts val="2560"/>
              </a:lnSpc>
              <a:buFont typeface="Wingdings" pitchFamily="2" charset="2"/>
              <a:buChar char="ü"/>
            </a:pPr>
            <a:r>
              <a:rPr lang="en-US" dirty="0">
                <a:latin typeface="Chalkboard" panose="03050602040202020205" pitchFamily="66" charset="77"/>
              </a:rPr>
              <a:t>Database and platform currently up and </a:t>
            </a:r>
            <a:r>
              <a:rPr lang="en-US" b="1" dirty="0">
                <a:latin typeface="Chalkboard" panose="03050602040202020205" pitchFamily="66" charset="77"/>
              </a:rPr>
              <a:t>in population phase</a:t>
            </a:r>
          </a:p>
          <a:p>
            <a:pPr marL="285750" indent="-285750">
              <a:lnSpc>
                <a:spcPts val="2560"/>
              </a:lnSpc>
              <a:buFont typeface="Wingdings" pitchFamily="2" charset="2"/>
              <a:buChar char="ü"/>
            </a:pPr>
            <a:r>
              <a:rPr lang="en-US" b="1" dirty="0">
                <a:latin typeface="Chalkboard" panose="03050602040202020205" pitchFamily="66" charset="77"/>
              </a:rPr>
              <a:t>Monte </a:t>
            </a:r>
            <a:r>
              <a:rPr lang="en-US" b="1" dirty="0" err="1">
                <a:latin typeface="Chalkboard" panose="03050602040202020205" pitchFamily="66" charset="77"/>
              </a:rPr>
              <a:t>Carlo+Reactive</a:t>
            </a:r>
            <a:r>
              <a:rPr lang="en-US" b="1" dirty="0">
                <a:latin typeface="Chalkboard" panose="03050602040202020205" pitchFamily="66" charset="77"/>
              </a:rPr>
              <a:t> dynamics </a:t>
            </a:r>
            <a:r>
              <a:rPr lang="en-US" dirty="0">
                <a:latin typeface="Chalkboard" panose="03050602040202020205" pitchFamily="66" charset="77"/>
              </a:rPr>
              <a:t>atomistic simulations performed</a:t>
            </a:r>
          </a:p>
          <a:p>
            <a:pPr marL="285750" indent="-285750">
              <a:lnSpc>
                <a:spcPts val="2560"/>
              </a:lnSpc>
              <a:buFont typeface="Wingdings" pitchFamily="2" charset="2"/>
              <a:buChar char="ü"/>
            </a:pPr>
            <a:r>
              <a:rPr lang="en-US" b="1" dirty="0">
                <a:latin typeface="Chalkboard" panose="03050602040202020205" pitchFamily="66" charset="77"/>
              </a:rPr>
              <a:t>Coarse grained models built </a:t>
            </a:r>
            <a:r>
              <a:rPr lang="en-US" dirty="0">
                <a:latin typeface="Chalkboard" panose="03050602040202020205" pitchFamily="66" charset="77"/>
              </a:rPr>
              <a:t>for chromatin simulation</a:t>
            </a:r>
          </a:p>
          <a:p>
            <a:pPr marL="285750" indent="-285750">
              <a:lnSpc>
                <a:spcPts val="2560"/>
              </a:lnSpc>
              <a:buFont typeface="Wingdings" pitchFamily="2" charset="2"/>
              <a:buChar char="ü"/>
            </a:pPr>
            <a:r>
              <a:rPr lang="en-IT" b="1" dirty="0">
                <a:latin typeface="Chalkboard" panose="03050602040202020205" pitchFamily="66" charset="77"/>
              </a:rPr>
              <a:t>Minimalistic Model </a:t>
            </a:r>
            <a:r>
              <a:rPr lang="en-IT" dirty="0">
                <a:latin typeface="Chalkboard" panose="03050602040202020205" pitchFamily="66" charset="77"/>
              </a:rPr>
              <a:t>for calculation of dose modifying factor built preliminary result returned </a:t>
            </a:r>
            <a:endParaRPr lang="en-US" dirty="0">
              <a:latin typeface="Chalkboard" panose="03050602040202020205" pitchFamily="66" charset="77"/>
            </a:endParaRPr>
          </a:p>
        </p:txBody>
      </p:sp>
      <p:sp>
        <p:nvSpPr>
          <p:cNvPr id="19" name="Rounded Rectangle 18">
            <a:extLst>
              <a:ext uri="{FF2B5EF4-FFF2-40B4-BE49-F238E27FC236}">
                <a16:creationId xmlns:a16="http://schemas.microsoft.com/office/drawing/2014/main" id="{3C31855A-FAE5-0A14-F699-F6AB1D36BFB4}"/>
              </a:ext>
            </a:extLst>
          </p:cNvPr>
          <p:cNvSpPr/>
          <p:nvPr/>
        </p:nvSpPr>
        <p:spPr>
          <a:xfrm>
            <a:off x="6368047" y="1408861"/>
            <a:ext cx="5816257" cy="5433666"/>
          </a:xfrm>
          <a:prstGeom prst="roundRect">
            <a:avLst>
              <a:gd name="adj" fmla="val 8191"/>
            </a:avLst>
          </a:prstGeom>
          <a:solidFill>
            <a:schemeClr val="accent1">
              <a:lumMod val="20000"/>
              <a:lumOff val="80000"/>
            </a:schemeClr>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20" name="Group 19">
            <a:extLst>
              <a:ext uri="{FF2B5EF4-FFF2-40B4-BE49-F238E27FC236}">
                <a16:creationId xmlns:a16="http://schemas.microsoft.com/office/drawing/2014/main" id="{09BC5F4D-A04C-5C56-4EFF-EDA8F140652A}"/>
              </a:ext>
            </a:extLst>
          </p:cNvPr>
          <p:cNvGrpSpPr/>
          <p:nvPr/>
        </p:nvGrpSpPr>
        <p:grpSpPr>
          <a:xfrm>
            <a:off x="9944149" y="2386728"/>
            <a:ext cx="2164181" cy="1211163"/>
            <a:chOff x="7847937" y="1363244"/>
            <a:chExt cx="1431277" cy="684018"/>
          </a:xfrm>
        </p:grpSpPr>
        <p:pic>
          <p:nvPicPr>
            <p:cNvPr id="21" name="Picture 6" descr="Deep Learning Neural Networks for Bond Pricing">
              <a:extLst>
                <a:ext uri="{FF2B5EF4-FFF2-40B4-BE49-F238E27FC236}">
                  <a16:creationId xmlns:a16="http://schemas.microsoft.com/office/drawing/2014/main" id="{2CAB2CE7-882C-A00B-C85E-1774D8A706FF}"/>
                </a:ext>
              </a:extLst>
            </p:cNvPr>
            <p:cNvPicPr>
              <a:picLocks noChangeAspect="1" noChangeArrowheads="1"/>
            </p:cNvPicPr>
            <p:nvPr/>
          </p:nvPicPr>
          <p:blipFill rotWithShape="1">
            <a:blip r:embed="rId2">
              <a:duotone>
                <a:schemeClr val="accent1">
                  <a:shade val="45000"/>
                  <a:satMod val="135000"/>
                </a:schemeClr>
                <a:prstClr val="white"/>
              </a:duotone>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46517"/>
            <a:stretch/>
          </p:blipFill>
          <p:spPr bwMode="auto">
            <a:xfrm>
              <a:off x="7847937" y="1363244"/>
              <a:ext cx="1431277" cy="684018"/>
            </a:xfrm>
            <a:prstGeom prst="roundRect">
              <a:avLst>
                <a:gd name="adj" fmla="val 21334"/>
              </a:avLst>
            </a:prstGeom>
            <a:noFill/>
            <a:effectLst>
              <a:softEdge rad="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A42BA7C-F29F-5C11-9466-B019A7D22B5F}"/>
                </a:ext>
              </a:extLst>
            </p:cNvPr>
            <p:cNvSpPr txBox="1"/>
            <p:nvPr/>
          </p:nvSpPr>
          <p:spPr>
            <a:xfrm>
              <a:off x="7925202" y="1727926"/>
              <a:ext cx="1291205" cy="184756"/>
            </a:xfrm>
            <a:prstGeom prst="rect">
              <a:avLst/>
            </a:prstGeom>
            <a:noFill/>
            <a:effectLst/>
          </p:spPr>
          <p:txBody>
            <a:bodyPr wrap="square">
              <a:spAutoFit/>
            </a:bodyPr>
            <a:lstStyle/>
            <a:p>
              <a:r>
                <a:rPr lang="en-US" dirty="0">
                  <a:solidFill>
                    <a:schemeClr val="bg1"/>
                  </a:solidFill>
                  <a:effectLst/>
                  <a:latin typeface="Chalkboard" panose="03050602040202020205" pitchFamily="66" charset="77"/>
                </a:rPr>
                <a:t>Machine learning</a:t>
              </a:r>
              <a:endParaRPr lang="en-IT" dirty="0">
                <a:solidFill>
                  <a:schemeClr val="bg1"/>
                </a:solidFill>
                <a:effectLst/>
                <a:latin typeface="Chalkboard" panose="03050602040202020205" pitchFamily="66" charset="77"/>
              </a:endParaRPr>
            </a:p>
          </p:txBody>
        </p:sp>
      </p:grpSp>
      <p:grpSp>
        <p:nvGrpSpPr>
          <p:cNvPr id="23" name="Group 22">
            <a:extLst>
              <a:ext uri="{FF2B5EF4-FFF2-40B4-BE49-F238E27FC236}">
                <a16:creationId xmlns:a16="http://schemas.microsoft.com/office/drawing/2014/main" id="{DBFBE7C0-E28B-AF35-D8A1-C004CAE64498}"/>
              </a:ext>
            </a:extLst>
          </p:cNvPr>
          <p:cNvGrpSpPr/>
          <p:nvPr/>
        </p:nvGrpSpPr>
        <p:grpSpPr>
          <a:xfrm>
            <a:off x="8529206" y="5231120"/>
            <a:ext cx="2844201" cy="1433145"/>
            <a:chOff x="6021754" y="4862716"/>
            <a:chExt cx="3211030" cy="1617984"/>
          </a:xfrm>
        </p:grpSpPr>
        <p:sp>
          <p:nvSpPr>
            <p:cNvPr id="24" name="Rounded Rectangle 23">
              <a:extLst>
                <a:ext uri="{FF2B5EF4-FFF2-40B4-BE49-F238E27FC236}">
                  <a16:creationId xmlns:a16="http://schemas.microsoft.com/office/drawing/2014/main" id="{23DA544E-7F30-1AF5-0316-9915089923F4}"/>
                </a:ext>
              </a:extLst>
            </p:cNvPr>
            <p:cNvSpPr/>
            <p:nvPr/>
          </p:nvSpPr>
          <p:spPr>
            <a:xfrm>
              <a:off x="6021754" y="4862716"/>
              <a:ext cx="3211030" cy="1617984"/>
            </a:xfrm>
            <a:prstGeom prst="roundRect">
              <a:avLst>
                <a:gd name="adj" fmla="val 8191"/>
              </a:avLst>
            </a:prstGeom>
            <a:solidFill>
              <a:srgbClr val="0F719C"/>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25" name="Group 24">
              <a:extLst>
                <a:ext uri="{FF2B5EF4-FFF2-40B4-BE49-F238E27FC236}">
                  <a16:creationId xmlns:a16="http://schemas.microsoft.com/office/drawing/2014/main" id="{F612B60C-FDD9-0267-AF15-38A0B7657193}"/>
                </a:ext>
              </a:extLst>
            </p:cNvPr>
            <p:cNvGrpSpPr>
              <a:grpSpLocks noChangeAspect="1"/>
            </p:cNvGrpSpPr>
            <p:nvPr/>
          </p:nvGrpSpPr>
          <p:grpSpPr>
            <a:xfrm>
              <a:off x="7751087" y="5176174"/>
              <a:ext cx="1260000" cy="1180336"/>
              <a:chOff x="3768626" y="2454325"/>
              <a:chExt cx="3093517" cy="2636284"/>
            </a:xfrm>
          </p:grpSpPr>
          <p:pic>
            <p:nvPicPr>
              <p:cNvPr id="28" name="Picture 27">
                <a:extLst>
                  <a:ext uri="{FF2B5EF4-FFF2-40B4-BE49-F238E27FC236}">
                    <a16:creationId xmlns:a16="http://schemas.microsoft.com/office/drawing/2014/main" id="{10BFEA53-5943-D881-1680-3B50FBD91EAE}"/>
                  </a:ext>
                </a:extLst>
              </p:cNvPr>
              <p:cNvPicPr>
                <a:picLocks noChangeAspect="1"/>
              </p:cNvPicPr>
              <p:nvPr/>
            </p:nvPicPr>
            <p:blipFill rotWithShape="1">
              <a:blip r:embed="rId4">
                <a:clrChange>
                  <a:clrFrom>
                    <a:srgbClr val="FFFFFF"/>
                  </a:clrFrom>
                  <a:clrTo>
                    <a:srgbClr val="FFFFFF">
                      <a:alpha val="0"/>
                    </a:srgbClr>
                  </a:clrTo>
                </a:clrChange>
              </a:blip>
              <a:srcRect l="22659" t="11531" r="22120" b="12925"/>
              <a:stretch/>
            </p:blipFill>
            <p:spPr>
              <a:xfrm>
                <a:off x="3768626" y="2454325"/>
                <a:ext cx="3093517" cy="2636284"/>
              </a:xfrm>
              <a:prstGeom prst="rect">
                <a:avLst/>
              </a:prstGeom>
            </p:spPr>
          </p:pic>
          <p:pic>
            <p:nvPicPr>
              <p:cNvPr id="29" name="Google Shape;264;g31d77cb791b_3_226">
                <a:extLst>
                  <a:ext uri="{FF2B5EF4-FFF2-40B4-BE49-F238E27FC236}">
                    <a16:creationId xmlns:a16="http://schemas.microsoft.com/office/drawing/2014/main" id="{A5C8F170-990D-37FC-47C7-F28DEE2AF3A5}"/>
                  </a:ext>
                </a:extLst>
              </p:cNvPr>
              <p:cNvPicPr preferRelativeResize="0"/>
              <p:nvPr/>
            </p:nvPicPr>
            <p:blipFill>
              <a:blip r:embed="rId5">
                <a:alphaModFix/>
              </a:blip>
              <a:stretch>
                <a:fillRect/>
              </a:stretch>
            </p:blipFill>
            <p:spPr>
              <a:xfrm>
                <a:off x="4371218" y="2893792"/>
                <a:ext cx="1888331" cy="1827262"/>
              </a:xfrm>
              <a:prstGeom prst="ellipse">
                <a:avLst/>
              </a:prstGeom>
              <a:noFill/>
              <a:ln>
                <a:noFill/>
              </a:ln>
              <a:effectLst>
                <a:softEdge rad="171709"/>
              </a:effectLst>
            </p:spPr>
          </p:pic>
        </p:grpSp>
        <p:pic>
          <p:nvPicPr>
            <p:cNvPr id="26" name="Google Shape;303;g31d77cb791b_3_251">
              <a:extLst>
                <a:ext uri="{FF2B5EF4-FFF2-40B4-BE49-F238E27FC236}">
                  <a16:creationId xmlns:a16="http://schemas.microsoft.com/office/drawing/2014/main" id="{8461B754-2203-4465-7E77-5B0690126442}"/>
                </a:ext>
              </a:extLst>
            </p:cNvPr>
            <p:cNvPicPr preferRelativeResize="0"/>
            <p:nvPr/>
          </p:nvPicPr>
          <p:blipFill>
            <a:blip r:embed="rId6">
              <a:alphaModFix/>
            </a:blip>
            <a:srcRect l="7430" b="13270"/>
            <a:stretch>
              <a:fillRect/>
            </a:stretch>
          </p:blipFill>
          <p:spPr>
            <a:xfrm>
              <a:off x="6354939" y="5272708"/>
              <a:ext cx="1378270" cy="992066"/>
            </a:xfrm>
            <a:prstGeom prst="rect">
              <a:avLst/>
            </a:prstGeom>
            <a:noFill/>
            <a:ln>
              <a:noFill/>
            </a:ln>
          </p:spPr>
        </p:pic>
        <p:sp>
          <p:nvSpPr>
            <p:cNvPr id="27" name="TextBox 26">
              <a:extLst>
                <a:ext uri="{FF2B5EF4-FFF2-40B4-BE49-F238E27FC236}">
                  <a16:creationId xmlns:a16="http://schemas.microsoft.com/office/drawing/2014/main" id="{BF700EFF-D551-9446-F21F-B7118FBF2BA2}"/>
                </a:ext>
              </a:extLst>
            </p:cNvPr>
            <p:cNvSpPr txBox="1"/>
            <p:nvPr/>
          </p:nvSpPr>
          <p:spPr>
            <a:xfrm>
              <a:off x="6152443" y="4874496"/>
              <a:ext cx="2949651"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minimalist empirical model</a:t>
              </a:r>
              <a:endParaRPr lang="en-IT" sz="1600" dirty="0">
                <a:solidFill>
                  <a:schemeClr val="bg1"/>
                </a:solidFill>
                <a:latin typeface="Chalkboard" panose="03050602040202020205" pitchFamily="66" charset="77"/>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89D1C47-14EE-F96B-4543-5D0494341138}"/>
                  </a:ext>
                </a:extLst>
              </p:cNvPr>
              <p:cNvSpPr txBox="1"/>
              <p:nvPr/>
            </p:nvSpPr>
            <p:spPr>
              <a:xfrm rot="16200000">
                <a:off x="6575681" y="3339792"/>
                <a:ext cx="586370" cy="299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r>
                            <a:rPr lang="en-US" sz="1600" b="1" i="1">
                              <a:solidFill>
                                <a:schemeClr val="bg1"/>
                              </a:solidFill>
                              <a:latin typeface="Cambria Math" panose="02040503050406030204" pitchFamily="18" charset="0"/>
                            </a:rPr>
                            <m:t>𝑷</m:t>
                          </m:r>
                        </m:e>
                        <m:sub>
                          <m:r>
                            <a:rPr lang="en-US" sz="1600" b="1" i="1">
                              <a:solidFill>
                                <a:schemeClr val="bg1"/>
                              </a:solidFill>
                              <a:latin typeface="Cambria Math" panose="02040503050406030204" pitchFamily="18" charset="0"/>
                            </a:rPr>
                            <m:t>𝒓𝒂𝒅</m:t>
                          </m:r>
                        </m:sub>
                      </m:sSub>
                    </m:oMath>
                  </m:oMathPara>
                </a14:m>
                <a:endParaRPr lang="en-IT" sz="1600" b="1" dirty="0">
                  <a:solidFill>
                    <a:schemeClr val="bg1"/>
                  </a:solidFill>
                  <a:latin typeface="Chalkboard" panose="03050602040202020205" pitchFamily="66" charset="77"/>
                </a:endParaRPr>
              </a:p>
            </p:txBody>
          </p:sp>
        </mc:Choice>
        <mc:Fallback xmlns="">
          <p:sp>
            <p:nvSpPr>
              <p:cNvPr id="30" name="TextBox 29">
                <a:extLst>
                  <a:ext uri="{FF2B5EF4-FFF2-40B4-BE49-F238E27FC236}">
                    <a16:creationId xmlns:a16="http://schemas.microsoft.com/office/drawing/2014/main" id="{189D1C47-14EE-F96B-4543-5D0494341138}"/>
                  </a:ext>
                </a:extLst>
              </p:cNvPr>
              <p:cNvSpPr txBox="1">
                <a:spLocks noRot="1" noChangeAspect="1" noMove="1" noResize="1" noEditPoints="1" noAdjustHandles="1" noChangeArrowheads="1" noChangeShapeType="1" noTextEdit="1"/>
              </p:cNvSpPr>
              <p:nvPr/>
            </p:nvSpPr>
            <p:spPr>
              <a:xfrm rot="16200000">
                <a:off x="6575681" y="3339792"/>
                <a:ext cx="586370" cy="299878"/>
              </a:xfrm>
              <a:prstGeom prst="rect">
                <a:avLst/>
              </a:prstGeom>
              <a:blipFill>
                <a:blip r:embed="rId7"/>
                <a:stretch>
                  <a:fillRect r="-12000"/>
                </a:stretch>
              </a:blipFill>
            </p:spPr>
            <p:txBody>
              <a:bodyPr/>
              <a:lstStyle/>
              <a:p>
                <a:r>
                  <a:rPr lang="en-IT">
                    <a:noFill/>
                  </a:rPr>
                  <a:t> </a:t>
                </a:r>
              </a:p>
            </p:txBody>
          </p:sp>
        </mc:Fallback>
      </mc:AlternateContent>
      <p:grpSp>
        <p:nvGrpSpPr>
          <p:cNvPr id="34" name="Group 33">
            <a:extLst>
              <a:ext uri="{FF2B5EF4-FFF2-40B4-BE49-F238E27FC236}">
                <a16:creationId xmlns:a16="http://schemas.microsoft.com/office/drawing/2014/main" id="{E4FC5C6B-8392-C59E-4572-93CB92E535BC}"/>
              </a:ext>
            </a:extLst>
          </p:cNvPr>
          <p:cNvGrpSpPr/>
          <p:nvPr/>
        </p:nvGrpSpPr>
        <p:grpSpPr>
          <a:xfrm>
            <a:off x="7204914" y="2984154"/>
            <a:ext cx="545490" cy="913070"/>
            <a:chOff x="4225145" y="1788659"/>
            <a:chExt cx="615844" cy="1030833"/>
          </a:xfrm>
        </p:grpSpPr>
        <p:sp>
          <p:nvSpPr>
            <p:cNvPr id="35" name="Down Arrow 34">
              <a:extLst>
                <a:ext uri="{FF2B5EF4-FFF2-40B4-BE49-F238E27FC236}">
                  <a16:creationId xmlns:a16="http://schemas.microsoft.com/office/drawing/2014/main" id="{0A26AC9B-5BD6-2624-506B-5A204CE0309B}"/>
                </a:ext>
              </a:extLst>
            </p:cNvPr>
            <p:cNvSpPr/>
            <p:nvPr/>
          </p:nvSpPr>
          <p:spPr>
            <a:xfrm>
              <a:off x="4225145" y="1788659"/>
              <a:ext cx="615844" cy="1030833"/>
            </a:xfrm>
            <a:prstGeom prst="downArrow">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36" name="TextBox 35">
              <a:extLst>
                <a:ext uri="{FF2B5EF4-FFF2-40B4-BE49-F238E27FC236}">
                  <a16:creationId xmlns:a16="http://schemas.microsoft.com/office/drawing/2014/main" id="{91BEF1D2-6619-1345-5593-605A066B3F38}"/>
                </a:ext>
              </a:extLst>
            </p:cNvPr>
            <p:cNvSpPr txBox="1"/>
            <p:nvPr/>
          </p:nvSpPr>
          <p:spPr>
            <a:xfrm rot="16200000">
              <a:off x="4221158" y="2082260"/>
              <a:ext cx="58649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grpSp>
      <p:grpSp>
        <p:nvGrpSpPr>
          <p:cNvPr id="37" name="Group 36">
            <a:extLst>
              <a:ext uri="{FF2B5EF4-FFF2-40B4-BE49-F238E27FC236}">
                <a16:creationId xmlns:a16="http://schemas.microsoft.com/office/drawing/2014/main" id="{CC41E92B-DEA1-54A9-8D97-01A1B1454356}"/>
              </a:ext>
            </a:extLst>
          </p:cNvPr>
          <p:cNvGrpSpPr/>
          <p:nvPr/>
        </p:nvGrpSpPr>
        <p:grpSpPr>
          <a:xfrm>
            <a:off x="6876933" y="1602535"/>
            <a:ext cx="2472691" cy="1394642"/>
            <a:chOff x="4428958" y="544322"/>
            <a:chExt cx="2791605" cy="1574515"/>
          </a:xfrm>
        </p:grpSpPr>
        <p:sp>
          <p:nvSpPr>
            <p:cNvPr id="38" name="Rounded Rectangle 37">
              <a:extLst>
                <a:ext uri="{FF2B5EF4-FFF2-40B4-BE49-F238E27FC236}">
                  <a16:creationId xmlns:a16="http://schemas.microsoft.com/office/drawing/2014/main" id="{49A90495-8346-A4CB-2FE4-4375E1267788}"/>
                </a:ext>
              </a:extLst>
            </p:cNvPr>
            <p:cNvSpPr/>
            <p:nvPr/>
          </p:nvSpPr>
          <p:spPr>
            <a:xfrm>
              <a:off x="4428958" y="551741"/>
              <a:ext cx="2791605" cy="1567096"/>
            </a:xfrm>
            <a:prstGeom prst="roundRect">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39" name="TextBox 38">
              <a:extLst>
                <a:ext uri="{FF2B5EF4-FFF2-40B4-BE49-F238E27FC236}">
                  <a16:creationId xmlns:a16="http://schemas.microsoft.com/office/drawing/2014/main" id="{A7BA4ADF-0322-5224-FBAC-8CF8E2416F38}"/>
                </a:ext>
              </a:extLst>
            </p:cNvPr>
            <p:cNvSpPr txBox="1"/>
            <p:nvPr/>
          </p:nvSpPr>
          <p:spPr>
            <a:xfrm>
              <a:off x="4550416" y="1630081"/>
              <a:ext cx="2579150"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multi-scale simulations </a:t>
              </a:r>
              <a:endParaRPr lang="en-IT" sz="1600" dirty="0">
                <a:solidFill>
                  <a:schemeClr val="bg1"/>
                </a:solidFill>
                <a:latin typeface="Chalkboard" panose="03050602040202020205" pitchFamily="66" charset="77"/>
              </a:endParaRPr>
            </a:p>
          </p:txBody>
        </p:sp>
        <p:pic>
          <p:nvPicPr>
            <p:cNvPr id="40" name="Picture 39" descr="A close-up of a dna molecule&#10;&#10;Description automatically generated">
              <a:extLst>
                <a:ext uri="{FF2B5EF4-FFF2-40B4-BE49-F238E27FC236}">
                  <a16:creationId xmlns:a16="http://schemas.microsoft.com/office/drawing/2014/main" id="{EB1C98B3-0615-B05F-0162-F1759B0011A3}"/>
                </a:ext>
              </a:extLst>
            </p:cNvPr>
            <p:cNvPicPr>
              <a:picLocks noChangeAspect="1"/>
            </p:cNvPicPr>
            <p:nvPr/>
          </p:nvPicPr>
          <p:blipFill rotWithShape="1">
            <a:blip r:embed="rId8"/>
            <a:srcRect r="7194"/>
            <a:stretch/>
          </p:blipFill>
          <p:spPr>
            <a:xfrm>
              <a:off x="4502663" y="544322"/>
              <a:ext cx="2615024" cy="1178912"/>
            </a:xfrm>
            <a:prstGeom prst="roundRect">
              <a:avLst>
                <a:gd name="adj" fmla="val 24206"/>
              </a:avLst>
            </a:prstGeom>
            <a:effectLst>
              <a:softEdge rad="158893"/>
            </a:effectLst>
          </p:spPr>
        </p:pic>
      </p:grpSp>
      <p:grpSp>
        <p:nvGrpSpPr>
          <p:cNvPr id="41" name="Group 40">
            <a:extLst>
              <a:ext uri="{FF2B5EF4-FFF2-40B4-BE49-F238E27FC236}">
                <a16:creationId xmlns:a16="http://schemas.microsoft.com/office/drawing/2014/main" id="{D135F42C-43D8-71F3-4BE3-E7957C8F8128}"/>
              </a:ext>
            </a:extLst>
          </p:cNvPr>
          <p:cNvGrpSpPr/>
          <p:nvPr/>
        </p:nvGrpSpPr>
        <p:grpSpPr>
          <a:xfrm>
            <a:off x="8529206" y="2932352"/>
            <a:ext cx="545490" cy="559175"/>
            <a:chOff x="7389696" y="1902513"/>
            <a:chExt cx="615844" cy="894031"/>
          </a:xfrm>
        </p:grpSpPr>
        <p:sp>
          <p:nvSpPr>
            <p:cNvPr id="42" name="Down Arrow 41">
              <a:extLst>
                <a:ext uri="{FF2B5EF4-FFF2-40B4-BE49-F238E27FC236}">
                  <a16:creationId xmlns:a16="http://schemas.microsoft.com/office/drawing/2014/main" id="{6718600B-E7B5-8367-31E6-E06DC3C4E5C4}"/>
                </a:ext>
              </a:extLst>
            </p:cNvPr>
            <p:cNvSpPr/>
            <p:nvPr/>
          </p:nvSpPr>
          <p:spPr>
            <a:xfrm flipV="1">
              <a:off x="7389696" y="1902513"/>
              <a:ext cx="615844" cy="894031"/>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3" name="TextBox 42">
              <a:extLst>
                <a:ext uri="{FF2B5EF4-FFF2-40B4-BE49-F238E27FC236}">
                  <a16:creationId xmlns:a16="http://schemas.microsoft.com/office/drawing/2014/main" id="{32780B1D-EA55-2E5E-76B1-A3622A9F39A9}"/>
                </a:ext>
              </a:extLst>
            </p:cNvPr>
            <p:cNvSpPr txBox="1"/>
            <p:nvPr/>
          </p:nvSpPr>
          <p:spPr>
            <a:xfrm rot="16200000">
              <a:off x="7281739" y="2205504"/>
              <a:ext cx="80012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paras</a:t>
              </a:r>
              <a:endParaRPr lang="en-IT" sz="1200" dirty="0">
                <a:solidFill>
                  <a:schemeClr val="bg1"/>
                </a:solidFill>
                <a:latin typeface="Chalkboard" panose="03050602040202020205" pitchFamily="66" charset="77"/>
              </a:endParaRPr>
            </a:p>
          </p:txBody>
        </p:sp>
      </p:grpSp>
      <p:grpSp>
        <p:nvGrpSpPr>
          <p:cNvPr id="44" name="Group 43">
            <a:extLst>
              <a:ext uri="{FF2B5EF4-FFF2-40B4-BE49-F238E27FC236}">
                <a16:creationId xmlns:a16="http://schemas.microsoft.com/office/drawing/2014/main" id="{BA3CFA8A-9DD9-158D-F627-A2793B24315F}"/>
              </a:ext>
            </a:extLst>
          </p:cNvPr>
          <p:cNvGrpSpPr/>
          <p:nvPr/>
        </p:nvGrpSpPr>
        <p:grpSpPr>
          <a:xfrm>
            <a:off x="9276176" y="4544272"/>
            <a:ext cx="545490" cy="677721"/>
            <a:chOff x="6811906" y="1824687"/>
            <a:chExt cx="615844" cy="1083568"/>
          </a:xfrm>
        </p:grpSpPr>
        <p:sp>
          <p:nvSpPr>
            <p:cNvPr id="45" name="Down Arrow 44">
              <a:extLst>
                <a:ext uri="{FF2B5EF4-FFF2-40B4-BE49-F238E27FC236}">
                  <a16:creationId xmlns:a16="http://schemas.microsoft.com/office/drawing/2014/main" id="{65834DBF-0AD9-E204-8A5D-214EEE6E4A22}"/>
                </a:ext>
              </a:extLst>
            </p:cNvPr>
            <p:cNvSpPr/>
            <p:nvPr/>
          </p:nvSpPr>
          <p:spPr>
            <a:xfrm>
              <a:off x="6811906" y="1824687"/>
              <a:ext cx="615844" cy="1083568"/>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6" name="TextBox 45">
              <a:extLst>
                <a:ext uri="{FF2B5EF4-FFF2-40B4-BE49-F238E27FC236}">
                  <a16:creationId xmlns:a16="http://schemas.microsoft.com/office/drawing/2014/main" id="{FEB2084D-3100-6B19-B72C-0A0D81555784}"/>
                </a:ext>
              </a:extLst>
            </p:cNvPr>
            <p:cNvSpPr txBox="1"/>
            <p:nvPr/>
          </p:nvSpPr>
          <p:spPr>
            <a:xfrm rot="16200000">
              <a:off x="6719763" y="2145762"/>
              <a:ext cx="80012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paras</a:t>
              </a:r>
              <a:endParaRPr lang="en-IT" sz="1200" dirty="0">
                <a:solidFill>
                  <a:schemeClr val="bg1"/>
                </a:solidFill>
                <a:latin typeface="Chalkboard" panose="03050602040202020205" pitchFamily="66" charset="77"/>
              </a:endParaRPr>
            </a:p>
          </p:txBody>
        </p:sp>
      </p:grpSp>
      <p:sp>
        <p:nvSpPr>
          <p:cNvPr id="47" name="Bent Arrow 46">
            <a:extLst>
              <a:ext uri="{FF2B5EF4-FFF2-40B4-BE49-F238E27FC236}">
                <a16:creationId xmlns:a16="http://schemas.microsoft.com/office/drawing/2014/main" id="{042E59A1-317A-20DC-83EE-F5C28FA2CBEE}"/>
              </a:ext>
            </a:extLst>
          </p:cNvPr>
          <p:cNvSpPr/>
          <p:nvPr/>
        </p:nvSpPr>
        <p:spPr>
          <a:xfrm rot="5400000">
            <a:off x="8508405" y="4545765"/>
            <a:ext cx="513269" cy="878311"/>
          </a:xfrm>
          <a:prstGeom prst="bentArrow">
            <a:avLst>
              <a:gd name="adj1" fmla="val 40148"/>
              <a:gd name="adj2" fmla="val 31858"/>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48" name="TextBox 47">
            <a:extLst>
              <a:ext uri="{FF2B5EF4-FFF2-40B4-BE49-F238E27FC236}">
                <a16:creationId xmlns:a16="http://schemas.microsoft.com/office/drawing/2014/main" id="{7F066DE6-CCB5-37DF-0CC1-F83983511CA6}"/>
              </a:ext>
            </a:extLst>
          </p:cNvPr>
          <p:cNvSpPr txBox="1"/>
          <p:nvPr/>
        </p:nvSpPr>
        <p:spPr>
          <a:xfrm>
            <a:off x="8420799" y="4695584"/>
            <a:ext cx="519497" cy="245355"/>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sp>
        <p:nvSpPr>
          <p:cNvPr id="49" name="Down Arrow 48">
            <a:extLst>
              <a:ext uri="{FF2B5EF4-FFF2-40B4-BE49-F238E27FC236}">
                <a16:creationId xmlns:a16="http://schemas.microsoft.com/office/drawing/2014/main" id="{62CEEE1C-EDA5-6D1C-E296-C91072CC59CA}"/>
              </a:ext>
            </a:extLst>
          </p:cNvPr>
          <p:cNvSpPr/>
          <p:nvPr/>
        </p:nvSpPr>
        <p:spPr>
          <a:xfrm flipV="1">
            <a:off x="10721726" y="4728285"/>
            <a:ext cx="545490" cy="519278"/>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50" name="Up-down Arrow 49">
            <a:extLst>
              <a:ext uri="{FF2B5EF4-FFF2-40B4-BE49-F238E27FC236}">
                <a16:creationId xmlns:a16="http://schemas.microsoft.com/office/drawing/2014/main" id="{7834EF4A-1F48-D60F-82EC-09F58743CBFA}"/>
              </a:ext>
            </a:extLst>
          </p:cNvPr>
          <p:cNvSpPr/>
          <p:nvPr/>
        </p:nvSpPr>
        <p:spPr>
          <a:xfrm>
            <a:off x="10322494" y="3618910"/>
            <a:ext cx="243001" cy="1618080"/>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1" name="Up-down Arrow 50">
            <a:extLst>
              <a:ext uri="{FF2B5EF4-FFF2-40B4-BE49-F238E27FC236}">
                <a16:creationId xmlns:a16="http://schemas.microsoft.com/office/drawing/2014/main" id="{21C2779B-DC9E-5F0C-47F7-46C06ED7A081}"/>
              </a:ext>
            </a:extLst>
          </p:cNvPr>
          <p:cNvSpPr/>
          <p:nvPr/>
        </p:nvSpPr>
        <p:spPr>
          <a:xfrm rot="5400000">
            <a:off x="9525388" y="2427534"/>
            <a:ext cx="243001" cy="594527"/>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2" name="Down Arrow 51">
            <a:extLst>
              <a:ext uri="{FF2B5EF4-FFF2-40B4-BE49-F238E27FC236}">
                <a16:creationId xmlns:a16="http://schemas.microsoft.com/office/drawing/2014/main" id="{6CD33C57-3830-C58F-51FA-2101DD85C9FB}"/>
              </a:ext>
            </a:extLst>
          </p:cNvPr>
          <p:cNvSpPr/>
          <p:nvPr/>
        </p:nvSpPr>
        <p:spPr>
          <a:xfrm>
            <a:off x="10898600" y="3584795"/>
            <a:ext cx="545490" cy="349966"/>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53" name="Bent Arrow 52">
            <a:extLst>
              <a:ext uri="{FF2B5EF4-FFF2-40B4-BE49-F238E27FC236}">
                <a16:creationId xmlns:a16="http://schemas.microsoft.com/office/drawing/2014/main" id="{2C059400-2CFE-F127-5F4D-912C10E83B07}"/>
              </a:ext>
            </a:extLst>
          </p:cNvPr>
          <p:cNvSpPr/>
          <p:nvPr/>
        </p:nvSpPr>
        <p:spPr>
          <a:xfrm>
            <a:off x="9560380" y="3095762"/>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54" name="Bent Arrow 53">
            <a:extLst>
              <a:ext uri="{FF2B5EF4-FFF2-40B4-BE49-F238E27FC236}">
                <a16:creationId xmlns:a16="http://schemas.microsoft.com/office/drawing/2014/main" id="{ABF7372B-B713-C9B4-2A1A-83107103B4BA}"/>
              </a:ext>
            </a:extLst>
          </p:cNvPr>
          <p:cNvSpPr/>
          <p:nvPr/>
        </p:nvSpPr>
        <p:spPr>
          <a:xfrm rot="11005697">
            <a:off x="9966899" y="3576489"/>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grpSp>
        <p:nvGrpSpPr>
          <p:cNvPr id="55" name="Group 54">
            <a:extLst>
              <a:ext uri="{FF2B5EF4-FFF2-40B4-BE49-F238E27FC236}">
                <a16:creationId xmlns:a16="http://schemas.microsoft.com/office/drawing/2014/main" id="{7B3F2893-6368-F4BD-E672-071DF07BD5E7}"/>
              </a:ext>
            </a:extLst>
          </p:cNvPr>
          <p:cNvGrpSpPr/>
          <p:nvPr/>
        </p:nvGrpSpPr>
        <p:grpSpPr>
          <a:xfrm>
            <a:off x="10182134" y="3935355"/>
            <a:ext cx="1823440" cy="776484"/>
            <a:chOff x="7562433" y="2742860"/>
            <a:chExt cx="2058617" cy="876630"/>
          </a:xfrm>
        </p:grpSpPr>
        <p:sp>
          <p:nvSpPr>
            <p:cNvPr id="56" name="Rounded Rectangle 55">
              <a:extLst>
                <a:ext uri="{FF2B5EF4-FFF2-40B4-BE49-F238E27FC236}">
                  <a16:creationId xmlns:a16="http://schemas.microsoft.com/office/drawing/2014/main" id="{C796ACC3-789F-C453-8464-5D57040AA433}"/>
                </a:ext>
              </a:extLst>
            </p:cNvPr>
            <p:cNvSpPr/>
            <p:nvPr/>
          </p:nvSpPr>
          <p:spPr>
            <a:xfrm>
              <a:off x="7562433" y="2742860"/>
              <a:ext cx="2058617" cy="876630"/>
            </a:xfrm>
            <a:prstGeom prst="roundRect">
              <a:avLst/>
            </a:prstGeom>
            <a:solidFill>
              <a:srgbClr val="0F719C"/>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C881C22-A009-7F88-CEBF-254672499137}"/>
                    </a:ext>
                  </a:extLst>
                </p:cNvPr>
                <p:cNvSpPr txBox="1"/>
                <p:nvPr/>
              </p:nvSpPr>
              <p:spPr>
                <a:xfrm>
                  <a:off x="7600479" y="2938188"/>
                  <a:ext cx="1969095"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solidFill>
                              <a:schemeClr val="bg1"/>
                            </a:solidFill>
                            <a:latin typeface="Cambria Math" panose="02040503050406030204" pitchFamily="18" charset="0"/>
                          </a:rPr>
                          <m:t>𝐹</m:t>
                        </m:r>
                        <m:r>
                          <a:rPr lang="en-US" sz="2400" i="1" smtClean="0">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𝑟𝑎𝑑</m:t>
                            </m:r>
                          </m:sub>
                        </m:sSub>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𝑡𝑖𝑠</m:t>
                            </m:r>
                          </m:sub>
                        </m:sSub>
                        <m:r>
                          <a:rPr lang="en-US" sz="2400" i="1">
                            <a:solidFill>
                              <a:schemeClr val="bg1"/>
                            </a:solidFill>
                            <a:latin typeface="Cambria Math" panose="02040503050406030204" pitchFamily="18" charset="0"/>
                          </a:rPr>
                          <m:t>)</m:t>
                        </m:r>
                      </m:oMath>
                    </m:oMathPara>
                  </a14:m>
                  <a:endParaRPr lang="en-US" sz="2400" dirty="0">
                    <a:solidFill>
                      <a:schemeClr val="bg1"/>
                    </a:solidFill>
                    <a:latin typeface="Chalkboard" panose="03050602040202020205" pitchFamily="66" charset="77"/>
                  </a:endParaRPr>
                </a:p>
              </p:txBody>
            </p:sp>
          </mc:Choice>
          <mc:Fallback xmlns="">
            <p:sp>
              <p:nvSpPr>
                <p:cNvPr id="57" name="TextBox 56">
                  <a:extLst>
                    <a:ext uri="{FF2B5EF4-FFF2-40B4-BE49-F238E27FC236}">
                      <a16:creationId xmlns:a16="http://schemas.microsoft.com/office/drawing/2014/main" id="{1C881C22-A009-7F88-CEBF-254672499137}"/>
                    </a:ext>
                  </a:extLst>
                </p:cNvPr>
                <p:cNvSpPr txBox="1">
                  <a:spLocks noRot="1" noChangeAspect="1" noMove="1" noResize="1" noEditPoints="1" noAdjustHandles="1" noChangeArrowheads="1" noChangeShapeType="1" noTextEdit="1"/>
                </p:cNvSpPr>
                <p:nvPr/>
              </p:nvSpPr>
              <p:spPr>
                <a:xfrm>
                  <a:off x="7600479" y="2938188"/>
                  <a:ext cx="1969095" cy="523220"/>
                </a:xfrm>
                <a:prstGeom prst="rect">
                  <a:avLst/>
                </a:prstGeom>
                <a:blipFill>
                  <a:blip r:embed="rId9"/>
                  <a:stretch>
                    <a:fillRect l="-725" r="-5072" b="-16216"/>
                  </a:stretch>
                </a:blipFill>
              </p:spPr>
              <p:txBody>
                <a:bodyPr/>
                <a:lstStyle/>
                <a:p>
                  <a:r>
                    <a:rPr lang="en-IT">
                      <a:noFill/>
                    </a:rPr>
                    <a:t> </a:t>
                  </a:r>
                </a:p>
              </p:txBody>
            </p:sp>
          </mc:Fallback>
        </mc:AlternateContent>
      </p:grpSp>
      <p:grpSp>
        <p:nvGrpSpPr>
          <p:cNvPr id="60" name="Group 59">
            <a:extLst>
              <a:ext uri="{FF2B5EF4-FFF2-40B4-BE49-F238E27FC236}">
                <a16:creationId xmlns:a16="http://schemas.microsoft.com/office/drawing/2014/main" id="{A95E51B2-CCD8-356F-BE02-533B0CF924BB}"/>
              </a:ext>
            </a:extLst>
          </p:cNvPr>
          <p:cNvGrpSpPr/>
          <p:nvPr/>
        </p:nvGrpSpPr>
        <p:grpSpPr>
          <a:xfrm>
            <a:off x="6549874" y="3898494"/>
            <a:ext cx="1789677" cy="1416291"/>
            <a:chOff x="4982337" y="4444860"/>
            <a:chExt cx="2206670" cy="1913118"/>
          </a:xfrm>
          <a:solidFill>
            <a:schemeClr val="accent6">
              <a:lumMod val="20000"/>
              <a:lumOff val="80000"/>
            </a:schemeClr>
          </a:solidFill>
        </p:grpSpPr>
        <p:sp>
          <p:nvSpPr>
            <p:cNvPr id="61" name="Rounded Rectangle 60">
              <a:extLst>
                <a:ext uri="{FF2B5EF4-FFF2-40B4-BE49-F238E27FC236}">
                  <a16:creationId xmlns:a16="http://schemas.microsoft.com/office/drawing/2014/main" id="{7ED04518-3A24-6717-EF8D-F228D3EC65B3}"/>
                </a:ext>
              </a:extLst>
            </p:cNvPr>
            <p:cNvSpPr/>
            <p:nvPr/>
          </p:nvSpPr>
          <p:spPr>
            <a:xfrm>
              <a:off x="4982337" y="4444860"/>
              <a:ext cx="2206670" cy="1913118"/>
            </a:xfrm>
            <a:prstGeom prst="roundRect">
              <a:avLst/>
            </a:prstGeom>
            <a:solidFill>
              <a:schemeClr val="accent2">
                <a:lumMod val="60000"/>
                <a:lumOff val="40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dirty="0">
                <a:latin typeface="Chalkboard" panose="03050602040202020205" pitchFamily="66" charset="77"/>
              </a:endParaRPr>
            </a:p>
          </p:txBody>
        </p:sp>
        <p:pic>
          <p:nvPicPr>
            <p:cNvPr id="62" name="Picture 61" descr="A calendar and a cylinder&#10;&#10;Description automatically generated with medium confidence">
              <a:extLst>
                <a:ext uri="{FF2B5EF4-FFF2-40B4-BE49-F238E27FC236}">
                  <a16:creationId xmlns:a16="http://schemas.microsoft.com/office/drawing/2014/main" id="{3BFDCC9B-A502-4FAE-5461-F32C53C79F02}"/>
                </a:ext>
              </a:extLst>
            </p:cNvPr>
            <p:cNvPicPr>
              <a:picLocks noChangeAspect="1"/>
            </p:cNvPicPr>
            <p:nvPr/>
          </p:nvPicPr>
          <p:blipFill>
            <a:blip r:embed="rId10"/>
            <a:stretch>
              <a:fillRect/>
            </a:stretch>
          </p:blipFill>
          <p:spPr>
            <a:xfrm flipH="1">
              <a:off x="5117582" y="4646596"/>
              <a:ext cx="1674143" cy="1526522"/>
            </a:xfrm>
            <a:prstGeom prst="rect">
              <a:avLst/>
            </a:prstGeom>
            <a:noFill/>
            <a:ln>
              <a:noFill/>
            </a:ln>
            <a:effectLst>
              <a:outerShdw blurRad="50800" dist="38100" dir="2700000" sx="104656" sy="104656" algn="tl" rotWithShape="0">
                <a:prstClr val="black">
                  <a:alpha val="40000"/>
                </a:prstClr>
              </a:outerShdw>
            </a:effectLst>
          </p:spPr>
        </p:pic>
      </p:grpSp>
      <p:sp>
        <p:nvSpPr>
          <p:cNvPr id="63" name="Rounded Rectangle 62">
            <a:extLst>
              <a:ext uri="{FF2B5EF4-FFF2-40B4-BE49-F238E27FC236}">
                <a16:creationId xmlns:a16="http://schemas.microsoft.com/office/drawing/2014/main" id="{829B558D-72A5-5F4F-E275-85F9980871D4}"/>
              </a:ext>
            </a:extLst>
          </p:cNvPr>
          <p:cNvSpPr/>
          <p:nvPr/>
        </p:nvSpPr>
        <p:spPr>
          <a:xfrm>
            <a:off x="7781537" y="3489730"/>
            <a:ext cx="2207852" cy="1046432"/>
          </a:xfrm>
          <a:prstGeom prst="roundRect">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64" name="Group 63">
            <a:extLst>
              <a:ext uri="{FF2B5EF4-FFF2-40B4-BE49-F238E27FC236}">
                <a16:creationId xmlns:a16="http://schemas.microsoft.com/office/drawing/2014/main" id="{200491FF-746A-693F-690E-1018EEBDFAD0}"/>
              </a:ext>
            </a:extLst>
          </p:cNvPr>
          <p:cNvGrpSpPr>
            <a:grpSpLocks noChangeAspect="1"/>
          </p:cNvGrpSpPr>
          <p:nvPr/>
        </p:nvGrpSpPr>
        <p:grpSpPr>
          <a:xfrm>
            <a:off x="7848693" y="3824034"/>
            <a:ext cx="1361026" cy="644575"/>
            <a:chOff x="3596214" y="1891691"/>
            <a:chExt cx="3126787" cy="1380181"/>
          </a:xfrm>
        </p:grpSpPr>
        <p:grpSp>
          <p:nvGrpSpPr>
            <p:cNvPr id="65" name="Group 64">
              <a:extLst>
                <a:ext uri="{FF2B5EF4-FFF2-40B4-BE49-F238E27FC236}">
                  <a16:creationId xmlns:a16="http://schemas.microsoft.com/office/drawing/2014/main" id="{2C3925F3-C48D-9E2F-A8B3-2E8B3A296E4C}"/>
                </a:ext>
              </a:extLst>
            </p:cNvPr>
            <p:cNvGrpSpPr/>
            <p:nvPr/>
          </p:nvGrpSpPr>
          <p:grpSpPr>
            <a:xfrm>
              <a:off x="3596214" y="1891691"/>
              <a:ext cx="2958346" cy="1291846"/>
              <a:chOff x="2241147" y="1897926"/>
              <a:chExt cx="5270136" cy="2069231"/>
            </a:xfrm>
          </p:grpSpPr>
          <p:pic>
            <p:nvPicPr>
              <p:cNvPr id="67" name="Picture 66" descr="A blue sign with white letters&#10;&#10;AI-generated content may be incorrect.">
                <a:extLst>
                  <a:ext uri="{FF2B5EF4-FFF2-40B4-BE49-F238E27FC236}">
                    <a16:creationId xmlns:a16="http://schemas.microsoft.com/office/drawing/2014/main" id="{F130A913-D268-CBA9-B153-3F1C178682D4}"/>
                  </a:ext>
                </a:extLst>
              </p:cNvPr>
              <p:cNvPicPr>
                <a:picLocks noChangeAspect="1"/>
              </p:cNvPicPr>
              <p:nvPr/>
            </p:nvPicPr>
            <p:blipFill>
              <a:blip r:embed="rId11"/>
              <a:stretch>
                <a:fillRect/>
              </a:stretch>
            </p:blipFill>
            <p:spPr>
              <a:xfrm>
                <a:off x="2241147" y="1897926"/>
                <a:ext cx="5218062" cy="2069231"/>
              </a:xfrm>
              <a:prstGeom prst="rect">
                <a:avLst/>
              </a:prstGeom>
            </p:spPr>
          </p:pic>
          <p:sp>
            <p:nvSpPr>
              <p:cNvPr id="68" name="Rectangle 67">
                <a:extLst>
                  <a:ext uri="{FF2B5EF4-FFF2-40B4-BE49-F238E27FC236}">
                    <a16:creationId xmlns:a16="http://schemas.microsoft.com/office/drawing/2014/main" id="{14276F18-0323-7390-97C9-72BE7D0ABB76}"/>
                  </a:ext>
                </a:extLst>
              </p:cNvPr>
              <p:cNvSpPr/>
              <p:nvPr/>
            </p:nvSpPr>
            <p:spPr>
              <a:xfrm>
                <a:off x="6826595" y="3400560"/>
                <a:ext cx="684688" cy="515399"/>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p:sp>
          <p:nvSpPr>
            <p:cNvPr id="66" name="Rectangle 65">
              <a:extLst>
                <a:ext uri="{FF2B5EF4-FFF2-40B4-BE49-F238E27FC236}">
                  <a16:creationId xmlns:a16="http://schemas.microsoft.com/office/drawing/2014/main" id="{AE33D9B6-A67D-631D-4402-1E6EBFC0A393}"/>
                </a:ext>
              </a:extLst>
            </p:cNvPr>
            <p:cNvSpPr/>
            <p:nvPr/>
          </p:nvSpPr>
          <p:spPr>
            <a:xfrm flipV="1">
              <a:off x="3596214" y="3168939"/>
              <a:ext cx="3126787" cy="102933"/>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FECF35C5-CC1C-1A94-E8C8-4334AE9DC2D0}"/>
                  </a:ext>
                </a:extLst>
              </p:cNvPr>
              <p:cNvSpPr txBox="1"/>
              <p:nvPr/>
            </p:nvSpPr>
            <p:spPr>
              <a:xfrm>
                <a:off x="7869934" y="3607833"/>
                <a:ext cx="2081374" cy="830997"/>
              </a:xfrm>
              <a:prstGeom prst="rect">
                <a:avLst/>
              </a:prstGeom>
              <a:noFill/>
            </p:spPr>
            <p:txBody>
              <a:bodyPr wrap="square">
                <a:spAutoFit/>
              </a:bodyPr>
              <a:lstStyle/>
              <a:p>
                <a:pPr algn="r"/>
                <a:r>
                  <a:rPr lang="en-US" sz="1600" dirty="0">
                    <a:solidFill>
                      <a:schemeClr val="bg1"/>
                    </a:solidFill>
                    <a:latin typeface="Chalkboard" panose="03050602040202020205" pitchFamily="66" charset="77"/>
                  </a:rPr>
                  <a:t>Data elaboration and </a:t>
                </a:r>
              </a:p>
              <a:p>
                <a:pPr algn="r"/>
                <a:r>
                  <a:rPr lang="en-US" sz="1600" dirty="0">
                    <a:solidFill>
                      <a:schemeClr val="bg1"/>
                    </a:solidFill>
                    <a:latin typeface="Chalkboard" panose="03050602040202020205" pitchFamily="66" charset="77"/>
                  </a:rPr>
                  <a:t>analysis</a:t>
                </a:r>
                <a14:m>
                  <m:oMath xmlns:m="http://schemas.openxmlformats.org/officeDocument/2006/math">
                    <m:r>
                      <a:rPr lang="en-US" sz="1600" b="0" i="1" smtClean="0">
                        <a:solidFill>
                          <a:schemeClr val="bg1"/>
                        </a:solidFill>
                        <a:latin typeface="Cambria Math" panose="02040503050406030204" pitchFamily="18" charset="0"/>
                      </a:rPr>
                      <m:t> </m:t>
                    </m:r>
                  </m:oMath>
                </a14:m>
                <a:endParaRPr lang="en-US" sz="1600" b="0" i="1" dirty="0">
                  <a:solidFill>
                    <a:schemeClr val="bg1"/>
                  </a:solidFill>
                  <a:latin typeface="Cambria Math" panose="02040503050406030204" pitchFamily="18" charset="0"/>
                </a:endParaRPr>
              </a:p>
              <a:p>
                <a:pPr algn="r"/>
                <a14:m>
                  <m:oMathPara xmlns:m="http://schemas.openxmlformats.org/officeDocument/2006/math">
                    <m:oMathParaPr>
                      <m:jc m:val="right"/>
                    </m:oMathParaPr>
                    <m:oMath xmlns:m="http://schemas.openxmlformats.org/officeDocument/2006/math">
                      <m:r>
                        <a:rPr lang="en-US" sz="1600" b="0" i="1" smtClean="0">
                          <a:solidFill>
                            <a:schemeClr val="bg1"/>
                          </a:solidFill>
                          <a:latin typeface="Cambria Math" panose="02040503050406030204" pitchFamily="18" charset="0"/>
                        </a:rPr>
                        <m:t>𝐸</m:t>
                      </m:r>
                      <m:r>
                        <a:rPr lang="en-US" sz="1600" b="0" i="1" smtClean="0">
                          <a:solidFill>
                            <a:schemeClr val="bg1"/>
                          </a:solidFill>
                          <a:latin typeface="Cambria Math" panose="02040503050406030204" pitchFamily="18" charset="0"/>
                        </a:rPr>
                        <m:t>→</m:t>
                      </m:r>
                      <m:r>
                        <a:rPr lang="en-US" sz="1600" b="0" i="1" smtClean="0">
                          <a:solidFill>
                            <a:schemeClr val="bg1"/>
                          </a:solidFill>
                          <a:latin typeface="Cambria Math" panose="02040503050406030204" pitchFamily="18" charset="0"/>
                        </a:rPr>
                        <m:t>𝐹</m:t>
                      </m:r>
                    </m:oMath>
                  </m:oMathPara>
                </a14:m>
                <a:endParaRPr lang="en-IT" sz="1600" dirty="0">
                  <a:solidFill>
                    <a:schemeClr val="bg1"/>
                  </a:solidFill>
                  <a:latin typeface="Chalkboard" panose="03050602040202020205" pitchFamily="66" charset="77"/>
                </a:endParaRPr>
              </a:p>
            </p:txBody>
          </p:sp>
        </mc:Choice>
        <mc:Fallback xmlns="">
          <p:sp>
            <p:nvSpPr>
              <p:cNvPr id="69" name="TextBox 68">
                <a:extLst>
                  <a:ext uri="{FF2B5EF4-FFF2-40B4-BE49-F238E27FC236}">
                    <a16:creationId xmlns:a16="http://schemas.microsoft.com/office/drawing/2014/main" id="{FECF35C5-CC1C-1A94-E8C8-4334AE9DC2D0}"/>
                  </a:ext>
                </a:extLst>
              </p:cNvPr>
              <p:cNvSpPr txBox="1">
                <a:spLocks noRot="1" noChangeAspect="1" noMove="1" noResize="1" noEditPoints="1" noAdjustHandles="1" noChangeArrowheads="1" noChangeShapeType="1" noTextEdit="1"/>
              </p:cNvSpPr>
              <p:nvPr/>
            </p:nvSpPr>
            <p:spPr>
              <a:xfrm>
                <a:off x="7869934" y="3607833"/>
                <a:ext cx="2081374" cy="830997"/>
              </a:xfrm>
              <a:prstGeom prst="rect">
                <a:avLst/>
              </a:prstGeom>
              <a:blipFill>
                <a:blip r:embed="rId12"/>
                <a:stretch>
                  <a:fillRect l="-1212" t="-3030" r="-4848"/>
                </a:stretch>
              </a:blipFill>
            </p:spPr>
            <p:txBody>
              <a:bodyPr/>
              <a:lstStyle/>
              <a:p>
                <a:r>
                  <a:rPr lang="en-IT">
                    <a:noFill/>
                  </a:rPr>
                  <a:t> </a:t>
                </a:r>
              </a:p>
            </p:txBody>
          </p:sp>
        </mc:Fallback>
      </mc:AlternateContent>
    </p:spTree>
    <p:extLst>
      <p:ext uri="{BB962C8B-B14F-4D97-AF65-F5344CB8AC3E}">
        <p14:creationId xmlns:p14="http://schemas.microsoft.com/office/powerpoint/2010/main" val="3512545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par>
                                <p:cTn id="12" presetID="26" presetClass="emph" presetSubtype="0" fill="hold" grpId="0" nodeType="withEffect">
                                  <p:stCondLst>
                                    <p:cond delay="0"/>
                                  </p:stCondLst>
                                  <p:childTnLst>
                                    <p:animEffect transition="out" filter="fade">
                                      <p:cBhvr>
                                        <p:cTn id="13" dur="500" tmFilter="0, 0; .2, .5; .8, .5; 1, 0"/>
                                        <p:tgtEl>
                                          <p:spTgt spid="19"/>
                                        </p:tgtEl>
                                      </p:cBhvr>
                                    </p:animEffect>
                                    <p:animScale>
                                      <p:cBhvr>
                                        <p:cTn id="14" dur="250" autoRev="1" fill="hold"/>
                                        <p:tgtEl>
                                          <p:spTgt spid="19"/>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par>
                                <p:cTn id="20" presetID="26" presetClass="emph" presetSubtype="0" fill="hold" nodeType="withEffect">
                                  <p:stCondLst>
                                    <p:cond delay="0"/>
                                  </p:stCondLst>
                                  <p:childTnLst>
                                    <p:animEffect transition="out" filter="fade">
                                      <p:cBhvr>
                                        <p:cTn id="21" dur="500" tmFilter="0, 0; .2, .5; .8, .5; 1, 0"/>
                                        <p:tgtEl>
                                          <p:spTgt spid="55"/>
                                        </p:tgtEl>
                                      </p:cBhvr>
                                    </p:animEffect>
                                    <p:animScale>
                                      <p:cBhvr>
                                        <p:cTn id="22" dur="250" autoRev="1" fill="hold"/>
                                        <p:tgtEl>
                                          <p:spTgt spid="5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par>
                                <p:cTn id="28" presetID="26" presetClass="emph" presetSubtype="0" fill="hold" nodeType="withEffect">
                                  <p:stCondLst>
                                    <p:cond delay="0"/>
                                  </p:stCondLst>
                                  <p:childTnLst>
                                    <p:animEffect transition="out" filter="fade">
                                      <p:cBhvr>
                                        <p:cTn id="29" dur="500" tmFilter="0, 0; .2, .5; .8, .5; 1, 0"/>
                                        <p:tgtEl>
                                          <p:spTgt spid="60"/>
                                        </p:tgtEl>
                                      </p:cBhvr>
                                    </p:animEffect>
                                    <p:animScale>
                                      <p:cBhvr>
                                        <p:cTn id="30" dur="250" autoRev="1" fill="hold"/>
                                        <p:tgtEl>
                                          <p:spTgt spid="60"/>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par>
                                <p:cTn id="41" presetID="26" presetClass="emph" presetSubtype="0" fill="hold" grpId="0" nodeType="withEffect">
                                  <p:stCondLst>
                                    <p:cond delay="0"/>
                                  </p:stCondLst>
                                  <p:childTnLst>
                                    <p:animEffect transition="out" filter="fade">
                                      <p:cBhvr>
                                        <p:cTn id="42" dur="500" tmFilter="0, 0; .2, .5; .8, .5; 1, 0"/>
                                        <p:tgtEl>
                                          <p:spTgt spid="69"/>
                                        </p:tgtEl>
                                      </p:cBhvr>
                                    </p:animEffect>
                                    <p:animScale>
                                      <p:cBhvr>
                                        <p:cTn id="43" dur="250" autoRev="1" fill="hold"/>
                                        <p:tgtEl>
                                          <p:spTgt spid="69"/>
                                        </p:tgtEl>
                                      </p:cBhvr>
                                      <p:by x="105000" y="105000"/>
                                    </p:animScale>
                                  </p:childTnLst>
                                </p:cTn>
                              </p:par>
                              <p:par>
                                <p:cTn id="44" presetID="26" presetClass="emph" presetSubtype="0" fill="hold" grpId="0" nodeType="withEffect">
                                  <p:stCondLst>
                                    <p:cond delay="0"/>
                                  </p:stCondLst>
                                  <p:childTnLst>
                                    <p:animEffect transition="out" filter="fade">
                                      <p:cBhvr>
                                        <p:cTn id="45" dur="500" tmFilter="0, 0; .2, .5; .8, .5; 1, 0"/>
                                        <p:tgtEl>
                                          <p:spTgt spid="63"/>
                                        </p:tgtEl>
                                      </p:cBhvr>
                                    </p:animEffect>
                                    <p:animScale>
                                      <p:cBhvr>
                                        <p:cTn id="46" dur="250" autoRev="1" fill="hold"/>
                                        <p:tgtEl>
                                          <p:spTgt spid="6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animEffect transition="in" filter="fade">
                                      <p:cBhvr>
                                        <p:cTn id="51" dur="500"/>
                                        <p:tgtEl>
                                          <p:spTgt spid="12">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xEl>
                                              <p:pRg st="3" end="3"/>
                                            </p:txEl>
                                          </p:spTgt>
                                        </p:tgtEl>
                                        <p:attrNameLst>
                                          <p:attrName>style.visibility</p:attrName>
                                        </p:attrNameLst>
                                      </p:cBhvr>
                                      <p:to>
                                        <p:strVal val="visible"/>
                                      </p:to>
                                    </p:set>
                                    <p:animEffect transition="in" filter="fade">
                                      <p:cBhvr>
                                        <p:cTn id="54" dur="500"/>
                                        <p:tgtEl>
                                          <p:spTgt spid="12">
                                            <p:txEl>
                                              <p:pRg st="3" end="3"/>
                                            </p:txEl>
                                          </p:spTgt>
                                        </p:tgtEl>
                                      </p:cBhvr>
                                    </p:animEffect>
                                  </p:childTnLst>
                                </p:cTn>
                              </p:par>
                              <p:par>
                                <p:cTn id="55" presetID="26" presetClass="emph" presetSubtype="0" fill="hold" nodeType="withEffect">
                                  <p:stCondLst>
                                    <p:cond delay="0"/>
                                  </p:stCondLst>
                                  <p:childTnLst>
                                    <p:animEffect transition="out" filter="fade">
                                      <p:cBhvr>
                                        <p:cTn id="56" dur="500" tmFilter="0, 0; .2, .5; .8, .5; 1, 0"/>
                                        <p:tgtEl>
                                          <p:spTgt spid="37"/>
                                        </p:tgtEl>
                                      </p:cBhvr>
                                    </p:animEffect>
                                    <p:animScale>
                                      <p:cBhvr>
                                        <p:cTn id="57" dur="250" autoRev="1" fill="hold"/>
                                        <p:tgtEl>
                                          <p:spTgt spid="37"/>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4" end="4"/>
                                            </p:txEl>
                                          </p:spTgt>
                                        </p:tgtEl>
                                        <p:attrNameLst>
                                          <p:attrName>style.visibility</p:attrName>
                                        </p:attrNameLst>
                                      </p:cBhvr>
                                      <p:to>
                                        <p:strVal val="visible"/>
                                      </p:to>
                                    </p:set>
                                    <p:animEffect transition="in" filter="fade">
                                      <p:cBhvr>
                                        <p:cTn id="62" dur="500"/>
                                        <p:tgtEl>
                                          <p:spTgt spid="12">
                                            <p:txEl>
                                              <p:pRg st="4" end="4"/>
                                            </p:txEl>
                                          </p:spTgt>
                                        </p:tgtEl>
                                      </p:cBhvr>
                                    </p:animEffect>
                                  </p:childTnLst>
                                </p:cTn>
                              </p:par>
                              <p:par>
                                <p:cTn id="63" presetID="26" presetClass="emph" presetSubtype="0" fill="hold" nodeType="withEffect">
                                  <p:stCondLst>
                                    <p:cond delay="0"/>
                                  </p:stCondLst>
                                  <p:childTnLst>
                                    <p:animEffect transition="out" filter="fade">
                                      <p:cBhvr>
                                        <p:cTn id="64" dur="500" tmFilter="0, 0; .2, .5; .8, .5; 1, 0"/>
                                        <p:tgtEl>
                                          <p:spTgt spid="23"/>
                                        </p:tgtEl>
                                      </p:cBhvr>
                                    </p:animEffect>
                                    <p:animScale>
                                      <p:cBhvr>
                                        <p:cTn id="65"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uiExpand="1" build="p"/>
      <p:bldP spid="19" grpId="0" animBg="1"/>
      <p:bldP spid="63" grpId="0" animBg="1"/>
      <p:bldP spid="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9E0F8-3566-D003-C1FE-F56BE7EF08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FB2286-13BB-28A0-EDAB-7203D4CA8C6A}"/>
              </a:ext>
            </a:extLst>
          </p:cNvPr>
          <p:cNvSpPr txBox="1"/>
          <p:nvPr/>
        </p:nvSpPr>
        <p:spPr>
          <a:xfrm>
            <a:off x="115083" y="-120499"/>
            <a:ext cx="5821552" cy="673582"/>
          </a:xfrm>
          <a:prstGeom prst="rect">
            <a:avLst/>
          </a:prstGeom>
          <a:noFill/>
        </p:spPr>
        <p:txBody>
          <a:bodyPr wrap="square">
            <a:spAutoFit/>
          </a:bodyPr>
          <a:lstStyle/>
          <a:p>
            <a:pPr>
              <a:lnSpc>
                <a:spcPct val="150000"/>
              </a:lnSpc>
            </a:pPr>
            <a:r>
              <a:rPr lang="en-US" sz="2800" b="1" dirty="0">
                <a:solidFill>
                  <a:srgbClr val="0070C0"/>
                </a:solidFill>
                <a:latin typeface="Chalkboard" panose="03050602040202020205" pitchFamily="66" charset="77"/>
              </a:rPr>
              <a:t>Summary and conclusions</a:t>
            </a:r>
            <a:endParaRPr lang="en-IT" sz="2800" b="1" dirty="0">
              <a:solidFill>
                <a:srgbClr val="0070C0"/>
              </a:solidFill>
              <a:latin typeface="Chalkboard" panose="03050602040202020205" pitchFamily="66" charset="77"/>
            </a:endParaRPr>
          </a:p>
        </p:txBody>
      </p:sp>
      <p:sp>
        <p:nvSpPr>
          <p:cNvPr id="13" name="TextBox 12">
            <a:extLst>
              <a:ext uri="{FF2B5EF4-FFF2-40B4-BE49-F238E27FC236}">
                <a16:creationId xmlns:a16="http://schemas.microsoft.com/office/drawing/2014/main" id="{1049DEAC-FFA7-3B6E-B3B8-7C3F61D34ACE}"/>
              </a:ext>
            </a:extLst>
          </p:cNvPr>
          <p:cNvSpPr txBox="1"/>
          <p:nvPr/>
        </p:nvSpPr>
        <p:spPr>
          <a:xfrm>
            <a:off x="105984" y="556109"/>
            <a:ext cx="8423221" cy="2031325"/>
          </a:xfrm>
          <a:prstGeom prst="rect">
            <a:avLst/>
          </a:prstGeom>
          <a:noFill/>
        </p:spPr>
        <p:txBody>
          <a:bodyPr wrap="square" rtlCol="0">
            <a:spAutoFit/>
          </a:bodyPr>
          <a:lstStyle/>
          <a:p>
            <a:r>
              <a:rPr lang="en-US" b="1" dirty="0">
                <a:solidFill>
                  <a:srgbClr val="0070C0"/>
                </a:solidFill>
                <a:latin typeface="Chalkboard" panose="03050602040202020205" pitchFamily="66" charset="77"/>
              </a:rPr>
              <a:t>Perspectives: further steps to clinical translation</a:t>
            </a:r>
          </a:p>
          <a:p>
            <a:endParaRPr lang="en-US" b="1" dirty="0">
              <a:solidFill>
                <a:srgbClr val="0070C0"/>
              </a:solidFill>
              <a:latin typeface="Chalkboard" panose="03050602040202020205" pitchFamily="66" charset="77"/>
            </a:endParaRPr>
          </a:p>
          <a:p>
            <a:pPr marL="285750" indent="-285750">
              <a:buFont typeface="Wingdings" pitchFamily="2" charset="2"/>
              <a:buChar char="ü"/>
            </a:pPr>
            <a:r>
              <a:rPr lang="en-US" dirty="0">
                <a:latin typeface="Chalkboard" panose="03050602040202020205" pitchFamily="66" charset="77"/>
              </a:rPr>
              <a:t>Continue database population and </a:t>
            </a:r>
            <a:r>
              <a:rPr lang="en-US" b="1" dirty="0">
                <a:latin typeface="Chalkboard" panose="03050602040202020205" pitchFamily="66" charset="77"/>
              </a:rPr>
              <a:t>establish as general standard for data </a:t>
            </a:r>
          </a:p>
          <a:p>
            <a:endParaRPr lang="en-US" dirty="0">
              <a:latin typeface="Chalkboard" panose="03050602040202020205" pitchFamily="66" charset="77"/>
            </a:endParaRPr>
          </a:p>
          <a:p>
            <a:pPr marL="285750" indent="-285750">
              <a:buFont typeface="Wingdings" pitchFamily="2" charset="2"/>
              <a:buChar char="ü"/>
            </a:pPr>
            <a:r>
              <a:rPr lang="en-US" dirty="0">
                <a:latin typeface="Chalkboard" panose="03050602040202020205" pitchFamily="66" charset="77"/>
              </a:rPr>
              <a:t>Enrich the platform with </a:t>
            </a:r>
            <a:r>
              <a:rPr lang="en-US" b="1" dirty="0">
                <a:latin typeface="Chalkboard" panose="03050602040202020205" pitchFamily="66" charset="77"/>
              </a:rPr>
              <a:t>analysis tools</a:t>
            </a:r>
          </a:p>
          <a:p>
            <a:endParaRPr lang="en-US" dirty="0">
              <a:latin typeface="Chalkboard" panose="03050602040202020205" pitchFamily="66" charset="77"/>
            </a:endParaRPr>
          </a:p>
          <a:p>
            <a:pPr marL="285750" indent="-285750">
              <a:buFont typeface="Wingdings" pitchFamily="2" charset="2"/>
              <a:buChar char="ü"/>
            </a:pPr>
            <a:r>
              <a:rPr lang="en-US" dirty="0">
                <a:latin typeface="Chalkboard" panose="03050602040202020205" pitchFamily="66" charset="77"/>
              </a:rPr>
              <a:t>Use data to learn </a:t>
            </a:r>
            <a:r>
              <a:rPr lang="en-US" b="1" dirty="0">
                <a:latin typeface="Chalkboard" panose="03050602040202020205" pitchFamily="66" charset="77"/>
              </a:rPr>
              <a:t>predictive NN for the effects</a:t>
            </a:r>
          </a:p>
        </p:txBody>
      </p:sp>
      <p:sp>
        <p:nvSpPr>
          <p:cNvPr id="3" name="Rounded Rectangle 2">
            <a:extLst>
              <a:ext uri="{FF2B5EF4-FFF2-40B4-BE49-F238E27FC236}">
                <a16:creationId xmlns:a16="http://schemas.microsoft.com/office/drawing/2014/main" id="{52DBBFB6-4276-8D89-0F25-440522A292A0}"/>
              </a:ext>
            </a:extLst>
          </p:cNvPr>
          <p:cNvSpPr/>
          <p:nvPr/>
        </p:nvSpPr>
        <p:spPr>
          <a:xfrm>
            <a:off x="6421582" y="1626343"/>
            <a:ext cx="5762722" cy="5231657"/>
          </a:xfrm>
          <a:prstGeom prst="roundRect">
            <a:avLst>
              <a:gd name="adj" fmla="val 8191"/>
            </a:avLst>
          </a:prstGeom>
          <a:solidFill>
            <a:schemeClr val="accent1">
              <a:lumMod val="20000"/>
              <a:lumOff val="80000"/>
            </a:schemeClr>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19" name="Group 18">
            <a:extLst>
              <a:ext uri="{FF2B5EF4-FFF2-40B4-BE49-F238E27FC236}">
                <a16:creationId xmlns:a16="http://schemas.microsoft.com/office/drawing/2014/main" id="{09C8C61D-B389-3DF0-3015-C61401196D76}"/>
              </a:ext>
            </a:extLst>
          </p:cNvPr>
          <p:cNvGrpSpPr/>
          <p:nvPr/>
        </p:nvGrpSpPr>
        <p:grpSpPr>
          <a:xfrm>
            <a:off x="9944149" y="2469856"/>
            <a:ext cx="2164181" cy="1211163"/>
            <a:chOff x="7847937" y="1363244"/>
            <a:chExt cx="1431277" cy="684018"/>
          </a:xfrm>
        </p:grpSpPr>
        <p:pic>
          <p:nvPicPr>
            <p:cNvPr id="20" name="Picture 6" descr="Deep Learning Neural Networks for Bond Pricing">
              <a:extLst>
                <a:ext uri="{FF2B5EF4-FFF2-40B4-BE49-F238E27FC236}">
                  <a16:creationId xmlns:a16="http://schemas.microsoft.com/office/drawing/2014/main" id="{9C1EBC36-DCA0-470C-286C-E1CE269D4148}"/>
                </a:ext>
              </a:extLst>
            </p:cNvPr>
            <p:cNvPicPr>
              <a:picLocks noChangeAspect="1" noChangeArrowheads="1"/>
            </p:cNvPicPr>
            <p:nvPr/>
          </p:nvPicPr>
          <p:blipFill rotWithShape="1">
            <a:blip r:embed="rId2">
              <a:duotone>
                <a:schemeClr val="accent1">
                  <a:shade val="45000"/>
                  <a:satMod val="135000"/>
                </a:schemeClr>
                <a:prstClr val="white"/>
              </a:duotone>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46517"/>
            <a:stretch/>
          </p:blipFill>
          <p:spPr bwMode="auto">
            <a:xfrm>
              <a:off x="7847937" y="1363244"/>
              <a:ext cx="1431277" cy="684018"/>
            </a:xfrm>
            <a:prstGeom prst="roundRect">
              <a:avLst>
                <a:gd name="adj" fmla="val 21334"/>
              </a:avLst>
            </a:prstGeom>
            <a:noFill/>
            <a:effectLst>
              <a:softEdge rad="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D8A03AA-D306-6302-F9D7-EB9259FA51FD}"/>
                </a:ext>
              </a:extLst>
            </p:cNvPr>
            <p:cNvSpPr txBox="1"/>
            <p:nvPr/>
          </p:nvSpPr>
          <p:spPr>
            <a:xfrm>
              <a:off x="7925202" y="1727926"/>
              <a:ext cx="1291205" cy="184756"/>
            </a:xfrm>
            <a:prstGeom prst="rect">
              <a:avLst/>
            </a:prstGeom>
            <a:noFill/>
            <a:effectLst/>
          </p:spPr>
          <p:txBody>
            <a:bodyPr wrap="square">
              <a:spAutoFit/>
            </a:bodyPr>
            <a:lstStyle/>
            <a:p>
              <a:r>
                <a:rPr lang="en-US" dirty="0">
                  <a:solidFill>
                    <a:schemeClr val="bg1"/>
                  </a:solidFill>
                  <a:effectLst/>
                  <a:latin typeface="Chalkboard" panose="03050602040202020205" pitchFamily="66" charset="77"/>
                </a:rPr>
                <a:t>Machine learning</a:t>
              </a:r>
              <a:endParaRPr lang="en-IT" dirty="0">
                <a:solidFill>
                  <a:schemeClr val="bg1"/>
                </a:solidFill>
                <a:effectLst/>
                <a:latin typeface="Chalkboard" panose="03050602040202020205" pitchFamily="66" charset="77"/>
              </a:endParaRPr>
            </a:p>
          </p:txBody>
        </p:sp>
      </p:grpSp>
      <p:grpSp>
        <p:nvGrpSpPr>
          <p:cNvPr id="22" name="Group 21">
            <a:extLst>
              <a:ext uri="{FF2B5EF4-FFF2-40B4-BE49-F238E27FC236}">
                <a16:creationId xmlns:a16="http://schemas.microsoft.com/office/drawing/2014/main" id="{21F71E4A-B060-125E-C2B1-21F708DE20F7}"/>
              </a:ext>
            </a:extLst>
          </p:cNvPr>
          <p:cNvGrpSpPr/>
          <p:nvPr/>
        </p:nvGrpSpPr>
        <p:grpSpPr>
          <a:xfrm>
            <a:off x="8529206" y="5314248"/>
            <a:ext cx="2844201" cy="1433145"/>
            <a:chOff x="6021754" y="4862716"/>
            <a:chExt cx="3211030" cy="1617984"/>
          </a:xfrm>
        </p:grpSpPr>
        <p:sp>
          <p:nvSpPr>
            <p:cNvPr id="23" name="Rounded Rectangle 22">
              <a:extLst>
                <a:ext uri="{FF2B5EF4-FFF2-40B4-BE49-F238E27FC236}">
                  <a16:creationId xmlns:a16="http://schemas.microsoft.com/office/drawing/2014/main" id="{4D9184AF-7812-38B4-A86A-38CBA84135BD}"/>
                </a:ext>
              </a:extLst>
            </p:cNvPr>
            <p:cNvSpPr/>
            <p:nvPr/>
          </p:nvSpPr>
          <p:spPr>
            <a:xfrm>
              <a:off x="6021754" y="4862716"/>
              <a:ext cx="3211030" cy="1617984"/>
            </a:xfrm>
            <a:prstGeom prst="roundRect">
              <a:avLst>
                <a:gd name="adj" fmla="val 8191"/>
              </a:avLst>
            </a:prstGeom>
            <a:solidFill>
              <a:srgbClr val="0F719C"/>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24" name="Group 23">
              <a:extLst>
                <a:ext uri="{FF2B5EF4-FFF2-40B4-BE49-F238E27FC236}">
                  <a16:creationId xmlns:a16="http://schemas.microsoft.com/office/drawing/2014/main" id="{2D36B168-68CD-18D5-2410-CD5E8367B551}"/>
                </a:ext>
              </a:extLst>
            </p:cNvPr>
            <p:cNvGrpSpPr>
              <a:grpSpLocks noChangeAspect="1"/>
            </p:cNvGrpSpPr>
            <p:nvPr/>
          </p:nvGrpSpPr>
          <p:grpSpPr>
            <a:xfrm>
              <a:off x="7751087" y="5176174"/>
              <a:ext cx="1260000" cy="1180336"/>
              <a:chOff x="3768626" y="2454325"/>
              <a:chExt cx="3093517" cy="2636284"/>
            </a:xfrm>
          </p:grpSpPr>
          <p:pic>
            <p:nvPicPr>
              <p:cNvPr id="27" name="Picture 26">
                <a:extLst>
                  <a:ext uri="{FF2B5EF4-FFF2-40B4-BE49-F238E27FC236}">
                    <a16:creationId xmlns:a16="http://schemas.microsoft.com/office/drawing/2014/main" id="{0511B8F7-5E65-5B19-9AD8-398B299F8FF1}"/>
                  </a:ext>
                </a:extLst>
              </p:cNvPr>
              <p:cNvPicPr>
                <a:picLocks noChangeAspect="1"/>
              </p:cNvPicPr>
              <p:nvPr/>
            </p:nvPicPr>
            <p:blipFill rotWithShape="1">
              <a:blip r:embed="rId4">
                <a:clrChange>
                  <a:clrFrom>
                    <a:srgbClr val="FFFFFF"/>
                  </a:clrFrom>
                  <a:clrTo>
                    <a:srgbClr val="FFFFFF">
                      <a:alpha val="0"/>
                    </a:srgbClr>
                  </a:clrTo>
                </a:clrChange>
              </a:blip>
              <a:srcRect l="22659" t="11531" r="22120" b="12925"/>
              <a:stretch/>
            </p:blipFill>
            <p:spPr>
              <a:xfrm>
                <a:off x="3768626" y="2454325"/>
                <a:ext cx="3093517" cy="2636284"/>
              </a:xfrm>
              <a:prstGeom prst="rect">
                <a:avLst/>
              </a:prstGeom>
            </p:spPr>
          </p:pic>
          <p:pic>
            <p:nvPicPr>
              <p:cNvPr id="28" name="Google Shape;264;g31d77cb791b_3_226">
                <a:extLst>
                  <a:ext uri="{FF2B5EF4-FFF2-40B4-BE49-F238E27FC236}">
                    <a16:creationId xmlns:a16="http://schemas.microsoft.com/office/drawing/2014/main" id="{BF1F7924-61DA-B378-D7E1-8109035307EF}"/>
                  </a:ext>
                </a:extLst>
              </p:cNvPr>
              <p:cNvPicPr preferRelativeResize="0"/>
              <p:nvPr/>
            </p:nvPicPr>
            <p:blipFill>
              <a:blip r:embed="rId5">
                <a:alphaModFix/>
              </a:blip>
              <a:stretch>
                <a:fillRect/>
              </a:stretch>
            </p:blipFill>
            <p:spPr>
              <a:xfrm>
                <a:off x="4371218" y="2893792"/>
                <a:ext cx="1888331" cy="1827262"/>
              </a:xfrm>
              <a:prstGeom prst="ellipse">
                <a:avLst/>
              </a:prstGeom>
              <a:noFill/>
              <a:ln>
                <a:noFill/>
              </a:ln>
              <a:effectLst>
                <a:softEdge rad="171709"/>
              </a:effectLst>
            </p:spPr>
          </p:pic>
        </p:grpSp>
        <p:pic>
          <p:nvPicPr>
            <p:cNvPr id="25" name="Google Shape;303;g31d77cb791b_3_251">
              <a:extLst>
                <a:ext uri="{FF2B5EF4-FFF2-40B4-BE49-F238E27FC236}">
                  <a16:creationId xmlns:a16="http://schemas.microsoft.com/office/drawing/2014/main" id="{071E1C01-B888-CBBB-7E38-010953ED6F2B}"/>
                </a:ext>
              </a:extLst>
            </p:cNvPr>
            <p:cNvPicPr preferRelativeResize="0"/>
            <p:nvPr/>
          </p:nvPicPr>
          <p:blipFill>
            <a:blip r:embed="rId6">
              <a:alphaModFix/>
            </a:blip>
            <a:srcRect l="7430" b="13270"/>
            <a:stretch>
              <a:fillRect/>
            </a:stretch>
          </p:blipFill>
          <p:spPr>
            <a:xfrm>
              <a:off x="6354939" y="5272708"/>
              <a:ext cx="1378270" cy="992066"/>
            </a:xfrm>
            <a:prstGeom prst="rect">
              <a:avLst/>
            </a:prstGeom>
            <a:noFill/>
            <a:ln>
              <a:noFill/>
            </a:ln>
          </p:spPr>
        </p:pic>
        <p:sp>
          <p:nvSpPr>
            <p:cNvPr id="26" name="TextBox 25">
              <a:extLst>
                <a:ext uri="{FF2B5EF4-FFF2-40B4-BE49-F238E27FC236}">
                  <a16:creationId xmlns:a16="http://schemas.microsoft.com/office/drawing/2014/main" id="{0CA6CC46-60ED-F390-2C0A-68596E113C49}"/>
                </a:ext>
              </a:extLst>
            </p:cNvPr>
            <p:cNvSpPr txBox="1"/>
            <p:nvPr/>
          </p:nvSpPr>
          <p:spPr>
            <a:xfrm>
              <a:off x="6152443" y="4874496"/>
              <a:ext cx="2949651"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minimalist empirical model</a:t>
              </a:r>
              <a:endParaRPr lang="en-IT" sz="1600" dirty="0">
                <a:solidFill>
                  <a:schemeClr val="bg1"/>
                </a:solidFill>
                <a:latin typeface="Chalkboard" panose="03050602040202020205" pitchFamily="66" charset="77"/>
              </a:endParaRP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FBB335D-7867-E100-96B3-9E8B8E45059D}"/>
                  </a:ext>
                </a:extLst>
              </p:cNvPr>
              <p:cNvSpPr txBox="1"/>
              <p:nvPr/>
            </p:nvSpPr>
            <p:spPr>
              <a:xfrm rot="16200000">
                <a:off x="6575681" y="3422920"/>
                <a:ext cx="586370" cy="299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r>
                            <a:rPr lang="en-US" sz="1600" b="1" i="1">
                              <a:solidFill>
                                <a:schemeClr val="bg1"/>
                              </a:solidFill>
                              <a:latin typeface="Cambria Math" panose="02040503050406030204" pitchFamily="18" charset="0"/>
                            </a:rPr>
                            <m:t>𝑷</m:t>
                          </m:r>
                        </m:e>
                        <m:sub>
                          <m:r>
                            <a:rPr lang="en-US" sz="1600" b="1" i="1">
                              <a:solidFill>
                                <a:schemeClr val="bg1"/>
                              </a:solidFill>
                              <a:latin typeface="Cambria Math" panose="02040503050406030204" pitchFamily="18" charset="0"/>
                            </a:rPr>
                            <m:t>𝒓𝒂𝒅</m:t>
                          </m:r>
                        </m:sub>
                      </m:sSub>
                    </m:oMath>
                  </m:oMathPara>
                </a14:m>
                <a:endParaRPr lang="en-IT" sz="1600" b="1" dirty="0">
                  <a:solidFill>
                    <a:schemeClr val="bg1"/>
                  </a:solidFill>
                  <a:latin typeface="Chalkboard" panose="03050602040202020205" pitchFamily="66" charset="77"/>
                </a:endParaRPr>
              </a:p>
            </p:txBody>
          </p:sp>
        </mc:Choice>
        <mc:Fallback xmlns="">
          <p:sp>
            <p:nvSpPr>
              <p:cNvPr id="29" name="TextBox 28">
                <a:extLst>
                  <a:ext uri="{FF2B5EF4-FFF2-40B4-BE49-F238E27FC236}">
                    <a16:creationId xmlns:a16="http://schemas.microsoft.com/office/drawing/2014/main" id="{FFBB335D-7867-E100-96B3-9E8B8E45059D}"/>
                  </a:ext>
                </a:extLst>
              </p:cNvPr>
              <p:cNvSpPr txBox="1">
                <a:spLocks noRot="1" noChangeAspect="1" noMove="1" noResize="1" noEditPoints="1" noAdjustHandles="1" noChangeArrowheads="1" noChangeShapeType="1" noTextEdit="1"/>
              </p:cNvSpPr>
              <p:nvPr/>
            </p:nvSpPr>
            <p:spPr>
              <a:xfrm rot="16200000">
                <a:off x="6575681" y="3422920"/>
                <a:ext cx="586370" cy="299878"/>
              </a:xfrm>
              <a:prstGeom prst="rect">
                <a:avLst/>
              </a:prstGeom>
              <a:blipFill>
                <a:blip r:embed="rId7"/>
                <a:stretch>
                  <a:fillRect r="-12000"/>
                </a:stretch>
              </a:blipFill>
            </p:spPr>
            <p:txBody>
              <a:bodyPr/>
              <a:lstStyle/>
              <a:p>
                <a:r>
                  <a:rPr lang="en-IT">
                    <a:noFill/>
                  </a:rPr>
                  <a:t> </a:t>
                </a:r>
              </a:p>
            </p:txBody>
          </p:sp>
        </mc:Fallback>
      </mc:AlternateContent>
      <p:grpSp>
        <p:nvGrpSpPr>
          <p:cNvPr id="30" name="Group 29">
            <a:extLst>
              <a:ext uri="{FF2B5EF4-FFF2-40B4-BE49-F238E27FC236}">
                <a16:creationId xmlns:a16="http://schemas.microsoft.com/office/drawing/2014/main" id="{DB5E3CE5-4196-A4FB-1E10-A9E13B03742C}"/>
              </a:ext>
            </a:extLst>
          </p:cNvPr>
          <p:cNvGrpSpPr/>
          <p:nvPr/>
        </p:nvGrpSpPr>
        <p:grpSpPr>
          <a:xfrm>
            <a:off x="7204914" y="3067282"/>
            <a:ext cx="545490" cy="913070"/>
            <a:chOff x="4225145" y="1788659"/>
            <a:chExt cx="615844" cy="1030833"/>
          </a:xfrm>
        </p:grpSpPr>
        <p:sp>
          <p:nvSpPr>
            <p:cNvPr id="31" name="Down Arrow 30">
              <a:extLst>
                <a:ext uri="{FF2B5EF4-FFF2-40B4-BE49-F238E27FC236}">
                  <a16:creationId xmlns:a16="http://schemas.microsoft.com/office/drawing/2014/main" id="{914F4490-D945-9F6B-BF56-BCAFC155D233}"/>
                </a:ext>
              </a:extLst>
            </p:cNvPr>
            <p:cNvSpPr/>
            <p:nvPr/>
          </p:nvSpPr>
          <p:spPr>
            <a:xfrm>
              <a:off x="4225145" y="1788659"/>
              <a:ext cx="615844" cy="1030833"/>
            </a:xfrm>
            <a:prstGeom prst="downArrow">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32" name="TextBox 31">
              <a:extLst>
                <a:ext uri="{FF2B5EF4-FFF2-40B4-BE49-F238E27FC236}">
                  <a16:creationId xmlns:a16="http://schemas.microsoft.com/office/drawing/2014/main" id="{34CF821C-8A2E-F065-793D-A74BE3D04D91}"/>
                </a:ext>
              </a:extLst>
            </p:cNvPr>
            <p:cNvSpPr txBox="1"/>
            <p:nvPr/>
          </p:nvSpPr>
          <p:spPr>
            <a:xfrm rot="16200000">
              <a:off x="4221158" y="2082260"/>
              <a:ext cx="58649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grpSp>
      <p:grpSp>
        <p:nvGrpSpPr>
          <p:cNvPr id="33" name="Group 32">
            <a:extLst>
              <a:ext uri="{FF2B5EF4-FFF2-40B4-BE49-F238E27FC236}">
                <a16:creationId xmlns:a16="http://schemas.microsoft.com/office/drawing/2014/main" id="{F94F8D43-CE99-82AA-DE53-738EBB91E651}"/>
              </a:ext>
            </a:extLst>
          </p:cNvPr>
          <p:cNvGrpSpPr/>
          <p:nvPr/>
        </p:nvGrpSpPr>
        <p:grpSpPr>
          <a:xfrm>
            <a:off x="6876933" y="1685663"/>
            <a:ext cx="2472691" cy="1394642"/>
            <a:chOff x="4428958" y="544322"/>
            <a:chExt cx="2791605" cy="1574515"/>
          </a:xfrm>
        </p:grpSpPr>
        <p:sp>
          <p:nvSpPr>
            <p:cNvPr id="34" name="Rounded Rectangle 33">
              <a:extLst>
                <a:ext uri="{FF2B5EF4-FFF2-40B4-BE49-F238E27FC236}">
                  <a16:creationId xmlns:a16="http://schemas.microsoft.com/office/drawing/2014/main" id="{EA7EEE65-A6D5-D7FC-C1B6-8D557EFDAACA}"/>
                </a:ext>
              </a:extLst>
            </p:cNvPr>
            <p:cNvSpPr/>
            <p:nvPr/>
          </p:nvSpPr>
          <p:spPr>
            <a:xfrm>
              <a:off x="4428958" y="551741"/>
              <a:ext cx="2791605" cy="1567096"/>
            </a:xfrm>
            <a:prstGeom prst="roundRect">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35" name="TextBox 34">
              <a:extLst>
                <a:ext uri="{FF2B5EF4-FFF2-40B4-BE49-F238E27FC236}">
                  <a16:creationId xmlns:a16="http://schemas.microsoft.com/office/drawing/2014/main" id="{12782CF5-2205-130D-6A84-556AF61619A2}"/>
                </a:ext>
              </a:extLst>
            </p:cNvPr>
            <p:cNvSpPr txBox="1"/>
            <p:nvPr/>
          </p:nvSpPr>
          <p:spPr>
            <a:xfrm>
              <a:off x="4550416" y="1630081"/>
              <a:ext cx="2579150"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multi-scale simulations </a:t>
              </a:r>
              <a:endParaRPr lang="en-IT" sz="1600" dirty="0">
                <a:solidFill>
                  <a:schemeClr val="bg1"/>
                </a:solidFill>
                <a:latin typeface="Chalkboard" panose="03050602040202020205" pitchFamily="66" charset="77"/>
              </a:endParaRPr>
            </a:p>
          </p:txBody>
        </p:sp>
        <p:pic>
          <p:nvPicPr>
            <p:cNvPr id="36" name="Picture 35" descr="A close-up of a dna molecule&#10;&#10;Description automatically generated">
              <a:extLst>
                <a:ext uri="{FF2B5EF4-FFF2-40B4-BE49-F238E27FC236}">
                  <a16:creationId xmlns:a16="http://schemas.microsoft.com/office/drawing/2014/main" id="{07505385-B56F-E8BC-978F-BEE671503855}"/>
                </a:ext>
              </a:extLst>
            </p:cNvPr>
            <p:cNvPicPr>
              <a:picLocks noChangeAspect="1"/>
            </p:cNvPicPr>
            <p:nvPr/>
          </p:nvPicPr>
          <p:blipFill rotWithShape="1">
            <a:blip r:embed="rId8"/>
            <a:srcRect r="7194"/>
            <a:stretch/>
          </p:blipFill>
          <p:spPr>
            <a:xfrm>
              <a:off x="4502663" y="544322"/>
              <a:ext cx="2615024" cy="1178912"/>
            </a:xfrm>
            <a:prstGeom prst="roundRect">
              <a:avLst>
                <a:gd name="adj" fmla="val 24206"/>
              </a:avLst>
            </a:prstGeom>
            <a:effectLst>
              <a:softEdge rad="158893"/>
            </a:effectLst>
          </p:spPr>
        </p:pic>
      </p:grpSp>
      <p:grpSp>
        <p:nvGrpSpPr>
          <p:cNvPr id="37" name="Group 36">
            <a:extLst>
              <a:ext uri="{FF2B5EF4-FFF2-40B4-BE49-F238E27FC236}">
                <a16:creationId xmlns:a16="http://schemas.microsoft.com/office/drawing/2014/main" id="{A8E77DA5-0DA9-6868-D7E7-72EB3FF6629C}"/>
              </a:ext>
            </a:extLst>
          </p:cNvPr>
          <p:cNvGrpSpPr/>
          <p:nvPr/>
        </p:nvGrpSpPr>
        <p:grpSpPr>
          <a:xfrm>
            <a:off x="8529206" y="3015480"/>
            <a:ext cx="545490" cy="559175"/>
            <a:chOff x="7389696" y="1902513"/>
            <a:chExt cx="615844" cy="894031"/>
          </a:xfrm>
        </p:grpSpPr>
        <p:sp>
          <p:nvSpPr>
            <p:cNvPr id="38" name="Down Arrow 37">
              <a:extLst>
                <a:ext uri="{FF2B5EF4-FFF2-40B4-BE49-F238E27FC236}">
                  <a16:creationId xmlns:a16="http://schemas.microsoft.com/office/drawing/2014/main" id="{E86ACBCB-A5F4-2846-5278-B853DDC363BD}"/>
                </a:ext>
              </a:extLst>
            </p:cNvPr>
            <p:cNvSpPr/>
            <p:nvPr/>
          </p:nvSpPr>
          <p:spPr>
            <a:xfrm flipV="1">
              <a:off x="7389696" y="1902513"/>
              <a:ext cx="615844" cy="894031"/>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39" name="TextBox 38">
              <a:extLst>
                <a:ext uri="{FF2B5EF4-FFF2-40B4-BE49-F238E27FC236}">
                  <a16:creationId xmlns:a16="http://schemas.microsoft.com/office/drawing/2014/main" id="{7EAFAA33-9DF8-6305-635F-8AD01938282E}"/>
                </a:ext>
              </a:extLst>
            </p:cNvPr>
            <p:cNvSpPr txBox="1"/>
            <p:nvPr/>
          </p:nvSpPr>
          <p:spPr>
            <a:xfrm rot="16200000">
              <a:off x="7281739" y="2205504"/>
              <a:ext cx="80012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paras</a:t>
              </a:r>
              <a:endParaRPr lang="en-IT" sz="1200" dirty="0">
                <a:solidFill>
                  <a:schemeClr val="bg1"/>
                </a:solidFill>
                <a:latin typeface="Chalkboard" panose="03050602040202020205" pitchFamily="66" charset="77"/>
              </a:endParaRPr>
            </a:p>
          </p:txBody>
        </p:sp>
      </p:grpSp>
      <p:grpSp>
        <p:nvGrpSpPr>
          <p:cNvPr id="40" name="Group 39">
            <a:extLst>
              <a:ext uri="{FF2B5EF4-FFF2-40B4-BE49-F238E27FC236}">
                <a16:creationId xmlns:a16="http://schemas.microsoft.com/office/drawing/2014/main" id="{6050B300-84F8-F395-E77C-2A27F6AC8946}"/>
              </a:ext>
            </a:extLst>
          </p:cNvPr>
          <p:cNvGrpSpPr/>
          <p:nvPr/>
        </p:nvGrpSpPr>
        <p:grpSpPr>
          <a:xfrm>
            <a:off x="9276176" y="4627400"/>
            <a:ext cx="545490" cy="677721"/>
            <a:chOff x="6811906" y="1824687"/>
            <a:chExt cx="615844" cy="1083568"/>
          </a:xfrm>
        </p:grpSpPr>
        <p:sp>
          <p:nvSpPr>
            <p:cNvPr id="41" name="Down Arrow 40">
              <a:extLst>
                <a:ext uri="{FF2B5EF4-FFF2-40B4-BE49-F238E27FC236}">
                  <a16:creationId xmlns:a16="http://schemas.microsoft.com/office/drawing/2014/main" id="{7CE92398-B531-E14B-734D-DD7BDCCAC011}"/>
                </a:ext>
              </a:extLst>
            </p:cNvPr>
            <p:cNvSpPr/>
            <p:nvPr/>
          </p:nvSpPr>
          <p:spPr>
            <a:xfrm>
              <a:off x="6811906" y="1824687"/>
              <a:ext cx="615844" cy="1083568"/>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2" name="TextBox 41">
              <a:extLst>
                <a:ext uri="{FF2B5EF4-FFF2-40B4-BE49-F238E27FC236}">
                  <a16:creationId xmlns:a16="http://schemas.microsoft.com/office/drawing/2014/main" id="{351281D9-CF31-BCC3-A919-246D882EC7C5}"/>
                </a:ext>
              </a:extLst>
            </p:cNvPr>
            <p:cNvSpPr txBox="1"/>
            <p:nvPr/>
          </p:nvSpPr>
          <p:spPr>
            <a:xfrm rot="16200000">
              <a:off x="6719763" y="2145762"/>
              <a:ext cx="80012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paras</a:t>
              </a:r>
              <a:endParaRPr lang="en-IT" sz="1200" dirty="0">
                <a:solidFill>
                  <a:schemeClr val="bg1"/>
                </a:solidFill>
                <a:latin typeface="Chalkboard" panose="03050602040202020205" pitchFamily="66" charset="77"/>
              </a:endParaRPr>
            </a:p>
          </p:txBody>
        </p:sp>
      </p:grpSp>
      <p:sp>
        <p:nvSpPr>
          <p:cNvPr id="43" name="Bent Arrow 42">
            <a:extLst>
              <a:ext uri="{FF2B5EF4-FFF2-40B4-BE49-F238E27FC236}">
                <a16:creationId xmlns:a16="http://schemas.microsoft.com/office/drawing/2014/main" id="{CF518DBC-B764-C20C-D0F6-0E63D0220D8E}"/>
              </a:ext>
            </a:extLst>
          </p:cNvPr>
          <p:cNvSpPr/>
          <p:nvPr/>
        </p:nvSpPr>
        <p:spPr>
          <a:xfrm rot="5400000">
            <a:off x="8508405" y="4628893"/>
            <a:ext cx="513269" cy="878311"/>
          </a:xfrm>
          <a:prstGeom prst="bentArrow">
            <a:avLst>
              <a:gd name="adj1" fmla="val 40148"/>
              <a:gd name="adj2" fmla="val 31858"/>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44" name="TextBox 43">
            <a:extLst>
              <a:ext uri="{FF2B5EF4-FFF2-40B4-BE49-F238E27FC236}">
                <a16:creationId xmlns:a16="http://schemas.microsoft.com/office/drawing/2014/main" id="{742C525F-8AF6-3616-5A04-158D6FDCAFAB}"/>
              </a:ext>
            </a:extLst>
          </p:cNvPr>
          <p:cNvSpPr txBox="1"/>
          <p:nvPr/>
        </p:nvSpPr>
        <p:spPr>
          <a:xfrm>
            <a:off x="8420799" y="4778712"/>
            <a:ext cx="519497" cy="245355"/>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sp>
        <p:nvSpPr>
          <p:cNvPr id="45" name="Down Arrow 44">
            <a:extLst>
              <a:ext uri="{FF2B5EF4-FFF2-40B4-BE49-F238E27FC236}">
                <a16:creationId xmlns:a16="http://schemas.microsoft.com/office/drawing/2014/main" id="{6876196A-B8CF-C9F0-28C1-FFB4EC6479F8}"/>
              </a:ext>
            </a:extLst>
          </p:cNvPr>
          <p:cNvSpPr/>
          <p:nvPr/>
        </p:nvSpPr>
        <p:spPr>
          <a:xfrm flipV="1">
            <a:off x="10721726" y="4811413"/>
            <a:ext cx="545490" cy="519278"/>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6" name="Up-down Arrow 45">
            <a:extLst>
              <a:ext uri="{FF2B5EF4-FFF2-40B4-BE49-F238E27FC236}">
                <a16:creationId xmlns:a16="http://schemas.microsoft.com/office/drawing/2014/main" id="{A26A7E00-C763-B9D6-B8AB-8FBE8B3418D5}"/>
              </a:ext>
            </a:extLst>
          </p:cNvPr>
          <p:cNvSpPr/>
          <p:nvPr/>
        </p:nvSpPr>
        <p:spPr>
          <a:xfrm>
            <a:off x="10322494" y="3702038"/>
            <a:ext cx="243001" cy="1618080"/>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7" name="Up-down Arrow 46">
            <a:extLst>
              <a:ext uri="{FF2B5EF4-FFF2-40B4-BE49-F238E27FC236}">
                <a16:creationId xmlns:a16="http://schemas.microsoft.com/office/drawing/2014/main" id="{84A2D658-4012-93BF-7D3A-9667F6B33F0A}"/>
              </a:ext>
            </a:extLst>
          </p:cNvPr>
          <p:cNvSpPr/>
          <p:nvPr/>
        </p:nvSpPr>
        <p:spPr>
          <a:xfrm rot="5400000">
            <a:off x="9525388" y="2510662"/>
            <a:ext cx="243001" cy="594527"/>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8" name="Down Arrow 47">
            <a:extLst>
              <a:ext uri="{FF2B5EF4-FFF2-40B4-BE49-F238E27FC236}">
                <a16:creationId xmlns:a16="http://schemas.microsoft.com/office/drawing/2014/main" id="{5AB66E39-85A0-EC4A-9705-49AD0A182A46}"/>
              </a:ext>
            </a:extLst>
          </p:cNvPr>
          <p:cNvSpPr/>
          <p:nvPr/>
        </p:nvSpPr>
        <p:spPr>
          <a:xfrm>
            <a:off x="10898600" y="3667923"/>
            <a:ext cx="545490" cy="349966"/>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49" name="Bent Arrow 48">
            <a:extLst>
              <a:ext uri="{FF2B5EF4-FFF2-40B4-BE49-F238E27FC236}">
                <a16:creationId xmlns:a16="http://schemas.microsoft.com/office/drawing/2014/main" id="{C4328F97-3C18-7D48-AD0C-8BBCBDA03A44}"/>
              </a:ext>
            </a:extLst>
          </p:cNvPr>
          <p:cNvSpPr/>
          <p:nvPr/>
        </p:nvSpPr>
        <p:spPr>
          <a:xfrm>
            <a:off x="9560380" y="3178890"/>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50" name="Bent Arrow 49">
            <a:extLst>
              <a:ext uri="{FF2B5EF4-FFF2-40B4-BE49-F238E27FC236}">
                <a16:creationId xmlns:a16="http://schemas.microsoft.com/office/drawing/2014/main" id="{0BE9F643-BF2D-6E90-A0C2-9B918E43D23C}"/>
              </a:ext>
            </a:extLst>
          </p:cNvPr>
          <p:cNvSpPr/>
          <p:nvPr/>
        </p:nvSpPr>
        <p:spPr>
          <a:xfrm rot="11005697">
            <a:off x="9966899" y="3659617"/>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grpSp>
        <p:nvGrpSpPr>
          <p:cNvPr id="51" name="Group 50">
            <a:extLst>
              <a:ext uri="{FF2B5EF4-FFF2-40B4-BE49-F238E27FC236}">
                <a16:creationId xmlns:a16="http://schemas.microsoft.com/office/drawing/2014/main" id="{012B7CE0-8860-FF59-2B99-8F747D547C9A}"/>
              </a:ext>
            </a:extLst>
          </p:cNvPr>
          <p:cNvGrpSpPr/>
          <p:nvPr/>
        </p:nvGrpSpPr>
        <p:grpSpPr>
          <a:xfrm>
            <a:off x="10182134" y="4018483"/>
            <a:ext cx="1823440" cy="776484"/>
            <a:chOff x="7562433" y="2742860"/>
            <a:chExt cx="2058617" cy="876630"/>
          </a:xfrm>
        </p:grpSpPr>
        <p:sp>
          <p:nvSpPr>
            <p:cNvPr id="52" name="Rounded Rectangle 51">
              <a:extLst>
                <a:ext uri="{FF2B5EF4-FFF2-40B4-BE49-F238E27FC236}">
                  <a16:creationId xmlns:a16="http://schemas.microsoft.com/office/drawing/2014/main" id="{7ECB6496-AE9A-F98A-9B9F-9D8326C62DD0}"/>
                </a:ext>
              </a:extLst>
            </p:cNvPr>
            <p:cNvSpPr/>
            <p:nvPr/>
          </p:nvSpPr>
          <p:spPr>
            <a:xfrm>
              <a:off x="7562433" y="2742860"/>
              <a:ext cx="2058617" cy="876630"/>
            </a:xfrm>
            <a:prstGeom prst="roundRect">
              <a:avLst/>
            </a:prstGeom>
            <a:solidFill>
              <a:srgbClr val="0F719C"/>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E8136E2-D1C0-E8FA-14F0-B7681A3CB1B7}"/>
                    </a:ext>
                  </a:extLst>
                </p:cNvPr>
                <p:cNvSpPr txBox="1"/>
                <p:nvPr/>
              </p:nvSpPr>
              <p:spPr>
                <a:xfrm>
                  <a:off x="7600479" y="2938188"/>
                  <a:ext cx="1969095"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solidFill>
                              <a:schemeClr val="bg1"/>
                            </a:solidFill>
                            <a:latin typeface="Cambria Math" panose="02040503050406030204" pitchFamily="18" charset="0"/>
                          </a:rPr>
                          <m:t>𝐹</m:t>
                        </m:r>
                        <m:r>
                          <a:rPr lang="en-US" sz="2400" i="1" smtClean="0">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𝑟𝑎𝑑</m:t>
                            </m:r>
                          </m:sub>
                        </m:sSub>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𝑡𝑖𝑠</m:t>
                            </m:r>
                          </m:sub>
                        </m:sSub>
                        <m:r>
                          <a:rPr lang="en-US" sz="2400" i="1">
                            <a:solidFill>
                              <a:schemeClr val="bg1"/>
                            </a:solidFill>
                            <a:latin typeface="Cambria Math" panose="02040503050406030204" pitchFamily="18" charset="0"/>
                          </a:rPr>
                          <m:t>)</m:t>
                        </m:r>
                      </m:oMath>
                    </m:oMathPara>
                  </a14:m>
                  <a:endParaRPr lang="en-US" sz="2400" dirty="0">
                    <a:solidFill>
                      <a:schemeClr val="bg1"/>
                    </a:solidFill>
                    <a:latin typeface="Chalkboard" panose="03050602040202020205" pitchFamily="66" charset="77"/>
                  </a:endParaRPr>
                </a:p>
              </p:txBody>
            </p:sp>
          </mc:Choice>
          <mc:Fallback xmlns="">
            <p:sp>
              <p:nvSpPr>
                <p:cNvPr id="53" name="TextBox 52">
                  <a:extLst>
                    <a:ext uri="{FF2B5EF4-FFF2-40B4-BE49-F238E27FC236}">
                      <a16:creationId xmlns:a16="http://schemas.microsoft.com/office/drawing/2014/main" id="{3E8136E2-D1C0-E8FA-14F0-B7681A3CB1B7}"/>
                    </a:ext>
                  </a:extLst>
                </p:cNvPr>
                <p:cNvSpPr txBox="1">
                  <a:spLocks noRot="1" noChangeAspect="1" noMove="1" noResize="1" noEditPoints="1" noAdjustHandles="1" noChangeArrowheads="1" noChangeShapeType="1" noTextEdit="1"/>
                </p:cNvSpPr>
                <p:nvPr/>
              </p:nvSpPr>
              <p:spPr>
                <a:xfrm>
                  <a:off x="7600479" y="2938188"/>
                  <a:ext cx="1969095" cy="523220"/>
                </a:xfrm>
                <a:prstGeom prst="rect">
                  <a:avLst/>
                </a:prstGeom>
                <a:blipFill>
                  <a:blip r:embed="rId9"/>
                  <a:stretch>
                    <a:fillRect l="-725" r="-5072" b="-13514"/>
                  </a:stretch>
                </a:blipFill>
              </p:spPr>
              <p:txBody>
                <a:bodyPr/>
                <a:lstStyle/>
                <a:p>
                  <a:r>
                    <a:rPr lang="en-IT">
                      <a:noFill/>
                    </a:rPr>
                    <a:t> </a:t>
                  </a:r>
                </a:p>
              </p:txBody>
            </p:sp>
          </mc:Fallback>
        </mc:AlternateContent>
      </p:grpSp>
      <p:grpSp>
        <p:nvGrpSpPr>
          <p:cNvPr id="54" name="Group 53">
            <a:extLst>
              <a:ext uri="{FF2B5EF4-FFF2-40B4-BE49-F238E27FC236}">
                <a16:creationId xmlns:a16="http://schemas.microsoft.com/office/drawing/2014/main" id="{09A38ECD-886F-A9DD-ED3F-B0883E8C7B09}"/>
              </a:ext>
            </a:extLst>
          </p:cNvPr>
          <p:cNvGrpSpPr/>
          <p:nvPr/>
        </p:nvGrpSpPr>
        <p:grpSpPr>
          <a:xfrm>
            <a:off x="6549874" y="3981622"/>
            <a:ext cx="1789677" cy="1416291"/>
            <a:chOff x="4982337" y="4444860"/>
            <a:chExt cx="2206670" cy="1913118"/>
          </a:xfrm>
          <a:solidFill>
            <a:schemeClr val="accent6">
              <a:lumMod val="20000"/>
              <a:lumOff val="80000"/>
            </a:schemeClr>
          </a:solidFill>
        </p:grpSpPr>
        <p:sp>
          <p:nvSpPr>
            <p:cNvPr id="55" name="Rounded Rectangle 54">
              <a:extLst>
                <a:ext uri="{FF2B5EF4-FFF2-40B4-BE49-F238E27FC236}">
                  <a16:creationId xmlns:a16="http://schemas.microsoft.com/office/drawing/2014/main" id="{67D9FEB2-9331-D462-EEB6-EB5AA87C3E3C}"/>
                </a:ext>
              </a:extLst>
            </p:cNvPr>
            <p:cNvSpPr/>
            <p:nvPr/>
          </p:nvSpPr>
          <p:spPr>
            <a:xfrm>
              <a:off x="4982337" y="4444860"/>
              <a:ext cx="2206670" cy="1913118"/>
            </a:xfrm>
            <a:prstGeom prst="roundRect">
              <a:avLst/>
            </a:prstGeom>
            <a:solidFill>
              <a:schemeClr val="accent2">
                <a:lumMod val="60000"/>
                <a:lumOff val="40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dirty="0">
                <a:latin typeface="Chalkboard" panose="03050602040202020205" pitchFamily="66" charset="77"/>
              </a:endParaRPr>
            </a:p>
          </p:txBody>
        </p:sp>
        <p:pic>
          <p:nvPicPr>
            <p:cNvPr id="56" name="Picture 55" descr="A calendar and a cylinder&#10;&#10;Description automatically generated with medium confidence">
              <a:extLst>
                <a:ext uri="{FF2B5EF4-FFF2-40B4-BE49-F238E27FC236}">
                  <a16:creationId xmlns:a16="http://schemas.microsoft.com/office/drawing/2014/main" id="{524F330C-1999-B86D-3A31-9640E36B3EC9}"/>
                </a:ext>
              </a:extLst>
            </p:cNvPr>
            <p:cNvPicPr>
              <a:picLocks noChangeAspect="1"/>
            </p:cNvPicPr>
            <p:nvPr/>
          </p:nvPicPr>
          <p:blipFill>
            <a:blip r:embed="rId10"/>
            <a:stretch>
              <a:fillRect/>
            </a:stretch>
          </p:blipFill>
          <p:spPr>
            <a:xfrm flipH="1">
              <a:off x="5117582" y="4646596"/>
              <a:ext cx="1674143" cy="1526522"/>
            </a:xfrm>
            <a:prstGeom prst="rect">
              <a:avLst/>
            </a:prstGeom>
            <a:noFill/>
            <a:ln>
              <a:noFill/>
            </a:ln>
            <a:effectLst>
              <a:outerShdw blurRad="50800" dist="38100" dir="2700000" sx="104656" sy="104656" algn="tl" rotWithShape="0">
                <a:prstClr val="black">
                  <a:alpha val="40000"/>
                </a:prstClr>
              </a:outerShdw>
            </a:effectLst>
          </p:spPr>
        </p:pic>
      </p:grpSp>
      <p:sp>
        <p:nvSpPr>
          <p:cNvPr id="57" name="Rounded Rectangle 56">
            <a:extLst>
              <a:ext uri="{FF2B5EF4-FFF2-40B4-BE49-F238E27FC236}">
                <a16:creationId xmlns:a16="http://schemas.microsoft.com/office/drawing/2014/main" id="{9C91C35F-8C7E-EDE7-DA11-E77D769C691F}"/>
              </a:ext>
            </a:extLst>
          </p:cNvPr>
          <p:cNvSpPr/>
          <p:nvPr/>
        </p:nvSpPr>
        <p:spPr>
          <a:xfrm>
            <a:off x="7781537" y="3572858"/>
            <a:ext cx="2207852" cy="1046432"/>
          </a:xfrm>
          <a:prstGeom prst="roundRect">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58" name="Group 57">
            <a:extLst>
              <a:ext uri="{FF2B5EF4-FFF2-40B4-BE49-F238E27FC236}">
                <a16:creationId xmlns:a16="http://schemas.microsoft.com/office/drawing/2014/main" id="{0DCBBDEA-1553-9F1B-E9D6-E96445C72A1D}"/>
              </a:ext>
            </a:extLst>
          </p:cNvPr>
          <p:cNvGrpSpPr>
            <a:grpSpLocks noChangeAspect="1"/>
          </p:cNvGrpSpPr>
          <p:nvPr/>
        </p:nvGrpSpPr>
        <p:grpSpPr>
          <a:xfrm>
            <a:off x="7848693" y="3907162"/>
            <a:ext cx="1361026" cy="644575"/>
            <a:chOff x="3596214" y="1891691"/>
            <a:chExt cx="3126787" cy="1380181"/>
          </a:xfrm>
        </p:grpSpPr>
        <p:grpSp>
          <p:nvGrpSpPr>
            <p:cNvPr id="59" name="Group 58">
              <a:extLst>
                <a:ext uri="{FF2B5EF4-FFF2-40B4-BE49-F238E27FC236}">
                  <a16:creationId xmlns:a16="http://schemas.microsoft.com/office/drawing/2014/main" id="{8EDF68B0-2426-0BA0-A7F3-8275F92786CA}"/>
                </a:ext>
              </a:extLst>
            </p:cNvPr>
            <p:cNvGrpSpPr/>
            <p:nvPr/>
          </p:nvGrpSpPr>
          <p:grpSpPr>
            <a:xfrm>
              <a:off x="3596214" y="1891691"/>
              <a:ext cx="2958346" cy="1291846"/>
              <a:chOff x="2241147" y="1897926"/>
              <a:chExt cx="5270136" cy="2069231"/>
            </a:xfrm>
          </p:grpSpPr>
          <p:pic>
            <p:nvPicPr>
              <p:cNvPr id="61" name="Picture 60" descr="A blue sign with white letters&#10;&#10;AI-generated content may be incorrect.">
                <a:extLst>
                  <a:ext uri="{FF2B5EF4-FFF2-40B4-BE49-F238E27FC236}">
                    <a16:creationId xmlns:a16="http://schemas.microsoft.com/office/drawing/2014/main" id="{02514C2D-83AE-2B6F-55B5-41FF746637EE}"/>
                  </a:ext>
                </a:extLst>
              </p:cNvPr>
              <p:cNvPicPr>
                <a:picLocks noChangeAspect="1"/>
              </p:cNvPicPr>
              <p:nvPr/>
            </p:nvPicPr>
            <p:blipFill>
              <a:blip r:embed="rId11"/>
              <a:stretch>
                <a:fillRect/>
              </a:stretch>
            </p:blipFill>
            <p:spPr>
              <a:xfrm>
                <a:off x="2241147" y="1897926"/>
                <a:ext cx="5218062" cy="2069231"/>
              </a:xfrm>
              <a:prstGeom prst="rect">
                <a:avLst/>
              </a:prstGeom>
            </p:spPr>
          </p:pic>
          <p:sp>
            <p:nvSpPr>
              <p:cNvPr id="62" name="Rectangle 61">
                <a:extLst>
                  <a:ext uri="{FF2B5EF4-FFF2-40B4-BE49-F238E27FC236}">
                    <a16:creationId xmlns:a16="http://schemas.microsoft.com/office/drawing/2014/main" id="{34C9ED38-D2E8-B3CB-7899-A45C2A5D4E48}"/>
                  </a:ext>
                </a:extLst>
              </p:cNvPr>
              <p:cNvSpPr/>
              <p:nvPr/>
            </p:nvSpPr>
            <p:spPr>
              <a:xfrm>
                <a:off x="6826595" y="3400560"/>
                <a:ext cx="684688" cy="515399"/>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p:sp>
          <p:nvSpPr>
            <p:cNvPr id="60" name="Rectangle 59">
              <a:extLst>
                <a:ext uri="{FF2B5EF4-FFF2-40B4-BE49-F238E27FC236}">
                  <a16:creationId xmlns:a16="http://schemas.microsoft.com/office/drawing/2014/main" id="{C66D4FF7-73D3-35C5-DF25-72C4365C920A}"/>
                </a:ext>
              </a:extLst>
            </p:cNvPr>
            <p:cNvSpPr/>
            <p:nvPr/>
          </p:nvSpPr>
          <p:spPr>
            <a:xfrm flipV="1">
              <a:off x="3596214" y="3168939"/>
              <a:ext cx="3126787" cy="102933"/>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3696BA1-8E18-F2DF-A953-4AAB983C2A10}"/>
                  </a:ext>
                </a:extLst>
              </p:cNvPr>
              <p:cNvSpPr txBox="1"/>
              <p:nvPr/>
            </p:nvSpPr>
            <p:spPr>
              <a:xfrm>
                <a:off x="7869934" y="3690961"/>
                <a:ext cx="2081374" cy="830997"/>
              </a:xfrm>
              <a:prstGeom prst="rect">
                <a:avLst/>
              </a:prstGeom>
              <a:noFill/>
            </p:spPr>
            <p:txBody>
              <a:bodyPr wrap="square">
                <a:spAutoFit/>
              </a:bodyPr>
              <a:lstStyle/>
              <a:p>
                <a:pPr algn="r"/>
                <a:r>
                  <a:rPr lang="en-US" sz="1600" dirty="0">
                    <a:solidFill>
                      <a:schemeClr val="bg1"/>
                    </a:solidFill>
                    <a:latin typeface="Chalkboard" panose="03050602040202020205" pitchFamily="66" charset="77"/>
                  </a:rPr>
                  <a:t>Data elaboration and </a:t>
                </a:r>
              </a:p>
              <a:p>
                <a:pPr algn="r"/>
                <a:r>
                  <a:rPr lang="en-US" sz="1600" dirty="0">
                    <a:solidFill>
                      <a:schemeClr val="bg1"/>
                    </a:solidFill>
                    <a:latin typeface="Chalkboard" panose="03050602040202020205" pitchFamily="66" charset="77"/>
                  </a:rPr>
                  <a:t>analysis</a:t>
                </a:r>
                <a14:m>
                  <m:oMath xmlns:m="http://schemas.openxmlformats.org/officeDocument/2006/math">
                    <m:r>
                      <a:rPr lang="en-US" sz="1600" b="0" i="1" smtClean="0">
                        <a:solidFill>
                          <a:schemeClr val="bg1"/>
                        </a:solidFill>
                        <a:latin typeface="Cambria Math" panose="02040503050406030204" pitchFamily="18" charset="0"/>
                      </a:rPr>
                      <m:t> </m:t>
                    </m:r>
                  </m:oMath>
                </a14:m>
                <a:endParaRPr lang="en-US" sz="1600" b="0" i="1" dirty="0">
                  <a:solidFill>
                    <a:schemeClr val="bg1"/>
                  </a:solidFill>
                  <a:latin typeface="Cambria Math" panose="02040503050406030204" pitchFamily="18" charset="0"/>
                </a:endParaRPr>
              </a:p>
              <a:p>
                <a:pPr algn="r"/>
                <a14:m>
                  <m:oMathPara xmlns:m="http://schemas.openxmlformats.org/officeDocument/2006/math">
                    <m:oMathParaPr>
                      <m:jc m:val="right"/>
                    </m:oMathParaPr>
                    <m:oMath xmlns:m="http://schemas.openxmlformats.org/officeDocument/2006/math">
                      <m:r>
                        <a:rPr lang="en-US" sz="1600" b="0" i="1" smtClean="0">
                          <a:solidFill>
                            <a:schemeClr val="bg1"/>
                          </a:solidFill>
                          <a:latin typeface="Cambria Math" panose="02040503050406030204" pitchFamily="18" charset="0"/>
                        </a:rPr>
                        <m:t>𝐸</m:t>
                      </m:r>
                      <m:r>
                        <a:rPr lang="en-US" sz="1600" b="0" i="1" smtClean="0">
                          <a:solidFill>
                            <a:schemeClr val="bg1"/>
                          </a:solidFill>
                          <a:latin typeface="Cambria Math" panose="02040503050406030204" pitchFamily="18" charset="0"/>
                        </a:rPr>
                        <m:t>→</m:t>
                      </m:r>
                      <m:r>
                        <a:rPr lang="en-US" sz="1600" b="0" i="1" smtClean="0">
                          <a:solidFill>
                            <a:schemeClr val="bg1"/>
                          </a:solidFill>
                          <a:latin typeface="Cambria Math" panose="02040503050406030204" pitchFamily="18" charset="0"/>
                        </a:rPr>
                        <m:t>𝐹</m:t>
                      </m:r>
                    </m:oMath>
                  </m:oMathPara>
                </a14:m>
                <a:endParaRPr lang="en-IT" sz="1600" dirty="0">
                  <a:solidFill>
                    <a:schemeClr val="bg1"/>
                  </a:solidFill>
                  <a:latin typeface="Chalkboard" panose="03050602040202020205" pitchFamily="66" charset="77"/>
                </a:endParaRPr>
              </a:p>
            </p:txBody>
          </p:sp>
        </mc:Choice>
        <mc:Fallback xmlns="">
          <p:sp>
            <p:nvSpPr>
              <p:cNvPr id="63" name="TextBox 62">
                <a:extLst>
                  <a:ext uri="{FF2B5EF4-FFF2-40B4-BE49-F238E27FC236}">
                    <a16:creationId xmlns:a16="http://schemas.microsoft.com/office/drawing/2014/main" id="{73696BA1-8E18-F2DF-A953-4AAB983C2A10}"/>
                  </a:ext>
                </a:extLst>
              </p:cNvPr>
              <p:cNvSpPr txBox="1">
                <a:spLocks noRot="1" noChangeAspect="1" noMove="1" noResize="1" noEditPoints="1" noAdjustHandles="1" noChangeArrowheads="1" noChangeShapeType="1" noTextEdit="1"/>
              </p:cNvSpPr>
              <p:nvPr/>
            </p:nvSpPr>
            <p:spPr>
              <a:xfrm>
                <a:off x="7869934" y="3690961"/>
                <a:ext cx="2081374" cy="830997"/>
              </a:xfrm>
              <a:prstGeom prst="rect">
                <a:avLst/>
              </a:prstGeom>
              <a:blipFill>
                <a:blip r:embed="rId12"/>
                <a:stretch>
                  <a:fillRect l="-1212" t="-1493" r="-4848"/>
                </a:stretch>
              </a:blipFill>
            </p:spPr>
            <p:txBody>
              <a:bodyPr/>
              <a:lstStyle/>
              <a:p>
                <a:r>
                  <a:rPr lang="en-IT">
                    <a:noFill/>
                  </a:rPr>
                  <a:t> </a:t>
                </a:r>
              </a:p>
            </p:txBody>
          </p:sp>
        </mc:Fallback>
      </mc:AlternateContent>
      <p:sp>
        <p:nvSpPr>
          <p:cNvPr id="65" name="TextBox 64">
            <a:extLst>
              <a:ext uri="{FF2B5EF4-FFF2-40B4-BE49-F238E27FC236}">
                <a16:creationId xmlns:a16="http://schemas.microsoft.com/office/drawing/2014/main" id="{E445F920-21BC-0D01-FCD7-24BFCE9970A7}"/>
              </a:ext>
            </a:extLst>
          </p:cNvPr>
          <p:cNvSpPr txBox="1"/>
          <p:nvPr/>
        </p:nvSpPr>
        <p:spPr>
          <a:xfrm>
            <a:off x="70042" y="2482433"/>
            <a:ext cx="6218958" cy="2585323"/>
          </a:xfrm>
          <a:prstGeom prst="rect">
            <a:avLst/>
          </a:prstGeom>
          <a:noFill/>
        </p:spPr>
        <p:txBody>
          <a:bodyPr wrap="square">
            <a:spAutoFit/>
          </a:bodyPr>
          <a:lstStyle/>
          <a:p>
            <a:endParaRPr lang="en-US" dirty="0">
              <a:latin typeface="Chalkboard" panose="03050602040202020205" pitchFamily="66" charset="77"/>
            </a:endParaRPr>
          </a:p>
          <a:p>
            <a:pPr marL="285750" indent="-285750">
              <a:buFont typeface="Wingdings" pitchFamily="2" charset="2"/>
              <a:buChar char="ü"/>
            </a:pPr>
            <a:r>
              <a:rPr lang="en-US" dirty="0">
                <a:latin typeface="Chalkboard" panose="03050602040202020205" pitchFamily="66" charset="77"/>
              </a:rPr>
              <a:t>Use coarse grained models to follow the </a:t>
            </a:r>
            <a:r>
              <a:rPr lang="en-US" b="1" dirty="0">
                <a:latin typeface="Chalkboard" panose="03050602040202020205" pitchFamily="66" charset="77"/>
              </a:rPr>
              <a:t>evolution of intra-cell DNA damage</a:t>
            </a:r>
          </a:p>
          <a:p>
            <a:pPr marL="285750" indent="-285750">
              <a:buFont typeface="Wingdings" pitchFamily="2" charset="2"/>
              <a:buChar char="ü"/>
            </a:pPr>
            <a:endParaRPr lang="en-US" dirty="0">
              <a:latin typeface="Chalkboard" panose="03050602040202020205" pitchFamily="66" charset="77"/>
            </a:endParaRPr>
          </a:p>
          <a:p>
            <a:pPr marL="285750" indent="-285750">
              <a:buFont typeface="Wingdings" pitchFamily="2" charset="2"/>
              <a:buChar char="ü"/>
            </a:pPr>
            <a:r>
              <a:rPr lang="en-US" b="1" dirty="0">
                <a:latin typeface="Chalkboard" panose="03050602040202020205" pitchFamily="66" charset="77"/>
              </a:rPr>
              <a:t>Integrate the coarse grained </a:t>
            </a:r>
            <a:r>
              <a:rPr lang="en-US" dirty="0">
                <a:latin typeface="Chalkboard" panose="03050602040202020205" pitchFamily="66" charset="77"/>
              </a:rPr>
              <a:t>model with atomistic simulations to </a:t>
            </a:r>
            <a:r>
              <a:rPr lang="en-US" b="1" dirty="0">
                <a:latin typeface="Chalkboard" panose="03050602040202020205" pitchFamily="66" charset="77"/>
              </a:rPr>
              <a:t>elucidate molecular mechanisms </a:t>
            </a:r>
          </a:p>
          <a:p>
            <a:pPr marL="285750" indent="-285750">
              <a:buFont typeface="Wingdings" pitchFamily="2" charset="2"/>
              <a:buChar char="ü"/>
            </a:pPr>
            <a:endParaRPr lang="en-US" dirty="0">
              <a:latin typeface="Chalkboard" panose="03050602040202020205" pitchFamily="66" charset="77"/>
            </a:endParaRPr>
          </a:p>
          <a:p>
            <a:pPr marL="285750" indent="-285750">
              <a:buFont typeface="Wingdings" pitchFamily="2" charset="2"/>
              <a:buChar char="ü"/>
            </a:pPr>
            <a:r>
              <a:rPr lang="en-US" dirty="0">
                <a:latin typeface="Chalkboard" panose="03050602040202020205" pitchFamily="66" charset="77"/>
              </a:rPr>
              <a:t>Optimize the </a:t>
            </a:r>
            <a:r>
              <a:rPr lang="en-US" b="1" dirty="0">
                <a:latin typeface="Chalkboard" panose="03050602040202020205" pitchFamily="66" charset="77"/>
              </a:rPr>
              <a:t>minimalist model for different tissue </a:t>
            </a:r>
            <a:r>
              <a:rPr lang="en-US" dirty="0">
                <a:latin typeface="Chalkboard" panose="03050602040202020205" pitchFamily="66" charset="77"/>
              </a:rPr>
              <a:t>and cancer type to predict the </a:t>
            </a:r>
            <a:r>
              <a:rPr lang="en-US" b="1" dirty="0">
                <a:latin typeface="Chalkboard" panose="03050602040202020205" pitchFamily="66" charset="77"/>
              </a:rPr>
              <a:t>dose modifying factor </a:t>
            </a:r>
          </a:p>
        </p:txBody>
      </p:sp>
    </p:spTree>
    <p:extLst>
      <p:ext uri="{BB962C8B-B14F-4D97-AF65-F5344CB8AC3E}">
        <p14:creationId xmlns:p14="http://schemas.microsoft.com/office/powerpoint/2010/main" val="551722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fade">
                                      <p:cBhvr>
                                        <p:cTn id="11" dur="500"/>
                                        <p:tgtEl>
                                          <p:spTgt spid="13">
                                            <p:txEl>
                                              <p:pRg st="2" end="2"/>
                                            </p:txEl>
                                          </p:spTgt>
                                        </p:tgtEl>
                                      </p:cBhvr>
                                    </p:animEffect>
                                  </p:childTnLst>
                                </p:cTn>
                              </p:par>
                              <p:par>
                                <p:cTn id="12" presetID="26" presetClass="emph" presetSubtype="0" fill="hold" nodeType="withEffect">
                                  <p:stCondLst>
                                    <p:cond delay="0"/>
                                  </p:stCondLst>
                                  <p:childTnLst>
                                    <p:animEffect transition="out" filter="fade">
                                      <p:cBhvr>
                                        <p:cTn id="13" dur="500" tmFilter="0, 0; .2, .5; .8, .5; 1, 0"/>
                                        <p:tgtEl>
                                          <p:spTgt spid="54"/>
                                        </p:tgtEl>
                                      </p:cBhvr>
                                    </p:animEffect>
                                    <p:animScale>
                                      <p:cBhvr>
                                        <p:cTn id="14" dur="250" autoRev="1" fill="hold"/>
                                        <p:tgtEl>
                                          <p:spTgt spid="5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par>
                                <p:cTn id="20" presetID="26" presetClass="emph" presetSubtype="0" fill="hold" grpId="0"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63"/>
                                        </p:tgtEl>
                                      </p:cBhvr>
                                    </p:animEffect>
                                    <p:animScale>
                                      <p:cBhvr>
                                        <p:cTn id="25" dur="250" autoRev="1" fill="hold"/>
                                        <p:tgtEl>
                                          <p:spTgt spid="63"/>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6" end="6"/>
                                            </p:txEl>
                                          </p:spTgt>
                                        </p:tgtEl>
                                        <p:attrNameLst>
                                          <p:attrName>style.visibility</p:attrName>
                                        </p:attrNameLst>
                                      </p:cBhvr>
                                      <p:to>
                                        <p:strVal val="visible"/>
                                      </p:to>
                                    </p:set>
                                    <p:animEffect transition="in" filter="fade">
                                      <p:cBhvr>
                                        <p:cTn id="30" dur="500"/>
                                        <p:tgtEl>
                                          <p:spTgt spid="13">
                                            <p:txEl>
                                              <p:pRg st="6" end="6"/>
                                            </p:txEl>
                                          </p:spTgt>
                                        </p:tgtEl>
                                      </p:cBhvr>
                                    </p:animEffect>
                                  </p:childTnLst>
                                </p:cTn>
                              </p:par>
                              <p:par>
                                <p:cTn id="31" presetID="26" presetClass="emph" presetSubtype="0" fill="hold" nodeType="withEffect">
                                  <p:stCondLst>
                                    <p:cond delay="0"/>
                                  </p:stCondLst>
                                  <p:childTnLst>
                                    <p:animEffect transition="out" filter="fade">
                                      <p:cBhvr>
                                        <p:cTn id="32" dur="500" tmFilter="0, 0; .2, .5; .8, .5; 1, 0"/>
                                        <p:tgtEl>
                                          <p:spTgt spid="19"/>
                                        </p:tgtEl>
                                      </p:cBhvr>
                                    </p:animEffect>
                                    <p:animScale>
                                      <p:cBhvr>
                                        <p:cTn id="33" dur="250" autoRev="1" fill="hold"/>
                                        <p:tgtEl>
                                          <p:spTgt spid="19"/>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5">
                                            <p:txEl>
                                              <p:pRg st="1" end="1"/>
                                            </p:txEl>
                                          </p:spTgt>
                                        </p:tgtEl>
                                        <p:attrNameLst>
                                          <p:attrName>style.visibility</p:attrName>
                                        </p:attrNameLst>
                                      </p:cBhvr>
                                      <p:to>
                                        <p:strVal val="visible"/>
                                      </p:to>
                                    </p:set>
                                    <p:animEffect transition="in" filter="fade">
                                      <p:cBhvr>
                                        <p:cTn id="38" dur="500"/>
                                        <p:tgtEl>
                                          <p:spTgt spid="65">
                                            <p:txEl>
                                              <p:pRg st="1" end="1"/>
                                            </p:txEl>
                                          </p:spTgt>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5">
                                            <p:txEl>
                                              <p:pRg st="3" end="3"/>
                                            </p:txEl>
                                          </p:spTgt>
                                        </p:tgtEl>
                                        <p:attrNameLst>
                                          <p:attrName>style.visibility</p:attrName>
                                        </p:attrNameLst>
                                      </p:cBhvr>
                                      <p:to>
                                        <p:strVal val="visible"/>
                                      </p:to>
                                    </p:set>
                                    <p:animEffect transition="in" filter="fade">
                                      <p:cBhvr>
                                        <p:cTn id="42" dur="500"/>
                                        <p:tgtEl>
                                          <p:spTgt spid="65">
                                            <p:txEl>
                                              <p:pRg st="3" end="3"/>
                                            </p:txEl>
                                          </p:spTgt>
                                        </p:tgtEl>
                                      </p:cBhvr>
                                    </p:animEffect>
                                  </p:childTnLst>
                                </p:cTn>
                              </p:par>
                              <p:par>
                                <p:cTn id="43" presetID="26" presetClass="emph" presetSubtype="0" fill="hold" nodeType="withEffect">
                                  <p:stCondLst>
                                    <p:cond delay="0"/>
                                  </p:stCondLst>
                                  <p:childTnLst>
                                    <p:animEffect transition="out" filter="fade">
                                      <p:cBhvr>
                                        <p:cTn id="44" dur="500" tmFilter="0, 0; .2, .5; .8, .5; 1, 0"/>
                                        <p:tgtEl>
                                          <p:spTgt spid="33"/>
                                        </p:tgtEl>
                                      </p:cBhvr>
                                    </p:animEffect>
                                    <p:animScale>
                                      <p:cBhvr>
                                        <p:cTn id="45" dur="250" autoRev="1" fill="hold"/>
                                        <p:tgtEl>
                                          <p:spTgt spid="33"/>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5">
                                            <p:txEl>
                                              <p:pRg st="5" end="5"/>
                                            </p:txEl>
                                          </p:spTgt>
                                        </p:tgtEl>
                                        <p:attrNameLst>
                                          <p:attrName>style.visibility</p:attrName>
                                        </p:attrNameLst>
                                      </p:cBhvr>
                                      <p:to>
                                        <p:strVal val="visible"/>
                                      </p:to>
                                    </p:set>
                                    <p:animEffect transition="in" filter="fade">
                                      <p:cBhvr>
                                        <p:cTn id="50" dur="500"/>
                                        <p:tgtEl>
                                          <p:spTgt spid="65">
                                            <p:txEl>
                                              <p:pRg st="5" end="5"/>
                                            </p:txEl>
                                          </p:spTgt>
                                        </p:tgtEl>
                                      </p:cBhvr>
                                    </p:animEffect>
                                  </p:childTnLst>
                                </p:cTn>
                              </p:par>
                              <p:par>
                                <p:cTn id="51" presetID="26" presetClass="emph" presetSubtype="0" fill="hold" nodeType="with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57" grpId="0" animBg="1"/>
      <p:bldP spid="63" grpId="0"/>
      <p:bldP spid="6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8F56-0272-5157-C1F5-BCEBA2818BF8}"/>
            </a:ext>
          </a:extLst>
        </p:cNvPr>
        <p:cNvGrpSpPr/>
        <p:nvPr/>
      </p:nvGrpSpPr>
      <p:grpSpPr>
        <a:xfrm>
          <a:off x="0" y="0"/>
          <a:ext cx="0" cy="0"/>
          <a:chOff x="0" y="0"/>
          <a:chExt cx="0" cy="0"/>
        </a:xfrm>
      </p:grpSpPr>
      <p:pic>
        <p:nvPicPr>
          <p:cNvPr id="38" name="image4.png">
            <a:extLst>
              <a:ext uri="{FF2B5EF4-FFF2-40B4-BE49-F238E27FC236}">
                <a16:creationId xmlns:a16="http://schemas.microsoft.com/office/drawing/2014/main" id="{AB535A6E-CED6-3B08-95E6-503BECD3097F}"/>
              </a:ext>
            </a:extLst>
          </p:cNvPr>
          <p:cNvPicPr/>
          <p:nvPr/>
        </p:nvPicPr>
        <p:blipFill>
          <a:blip r:embed="rId2"/>
          <a:srcRect l="2957" r="1895" b="38081"/>
          <a:stretch/>
        </p:blipFill>
        <p:spPr>
          <a:xfrm rot="10800000" flipH="1">
            <a:off x="197548" y="2067332"/>
            <a:ext cx="2770736" cy="765858"/>
          </a:xfrm>
          <a:prstGeom prst="rect">
            <a:avLst/>
          </a:prstGeom>
          <a:ln/>
        </p:spPr>
      </p:pic>
      <p:grpSp>
        <p:nvGrpSpPr>
          <p:cNvPr id="57" name="Group 56">
            <a:extLst>
              <a:ext uri="{FF2B5EF4-FFF2-40B4-BE49-F238E27FC236}">
                <a16:creationId xmlns:a16="http://schemas.microsoft.com/office/drawing/2014/main" id="{FE6FAAF1-5A51-5C49-37B1-81FF832C04BB}"/>
              </a:ext>
            </a:extLst>
          </p:cNvPr>
          <p:cNvGrpSpPr/>
          <p:nvPr/>
        </p:nvGrpSpPr>
        <p:grpSpPr>
          <a:xfrm>
            <a:off x="244605" y="702227"/>
            <a:ext cx="2770737" cy="1387830"/>
            <a:chOff x="6766119" y="4765783"/>
            <a:chExt cx="2861408" cy="1489539"/>
          </a:xfrm>
        </p:grpSpPr>
        <p:grpSp>
          <p:nvGrpSpPr>
            <p:cNvPr id="54" name="Group 53">
              <a:extLst>
                <a:ext uri="{FF2B5EF4-FFF2-40B4-BE49-F238E27FC236}">
                  <a16:creationId xmlns:a16="http://schemas.microsoft.com/office/drawing/2014/main" id="{C098EAF4-0496-CC77-1C70-10F4B4BF873C}"/>
                </a:ext>
              </a:extLst>
            </p:cNvPr>
            <p:cNvGrpSpPr/>
            <p:nvPr/>
          </p:nvGrpSpPr>
          <p:grpSpPr>
            <a:xfrm>
              <a:off x="6766119" y="4857703"/>
              <a:ext cx="2861408" cy="1397619"/>
              <a:chOff x="6766119" y="4857703"/>
              <a:chExt cx="2861408" cy="1397619"/>
            </a:xfrm>
          </p:grpSpPr>
          <p:pic>
            <p:nvPicPr>
              <p:cNvPr id="11" name="Picture 10">
                <a:extLst>
                  <a:ext uri="{FF2B5EF4-FFF2-40B4-BE49-F238E27FC236}">
                    <a16:creationId xmlns:a16="http://schemas.microsoft.com/office/drawing/2014/main" id="{82F1C37E-69C9-DE6F-AB5C-A6C9502BCC33}"/>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3945" t="30960" r="33817"/>
              <a:stretch/>
            </p:blipFill>
            <p:spPr>
              <a:xfrm>
                <a:off x="6766119" y="4857703"/>
                <a:ext cx="2861408" cy="1397619"/>
              </a:xfrm>
              <a:prstGeom prst="rect">
                <a:avLst/>
              </a:prstGeom>
            </p:spPr>
          </p:pic>
          <p:sp>
            <p:nvSpPr>
              <p:cNvPr id="52" name="Rectangle 51">
                <a:extLst>
                  <a:ext uri="{FF2B5EF4-FFF2-40B4-BE49-F238E27FC236}">
                    <a16:creationId xmlns:a16="http://schemas.microsoft.com/office/drawing/2014/main" id="{9AF5D5B9-D8F8-3ECA-59D7-78BB33361A0D}"/>
                  </a:ext>
                </a:extLst>
              </p:cNvPr>
              <p:cNvSpPr/>
              <p:nvPr/>
            </p:nvSpPr>
            <p:spPr>
              <a:xfrm>
                <a:off x="8788018" y="5984206"/>
                <a:ext cx="666720" cy="84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3" name="Rectangle 52">
                <a:extLst>
                  <a:ext uri="{FF2B5EF4-FFF2-40B4-BE49-F238E27FC236}">
                    <a16:creationId xmlns:a16="http://schemas.microsoft.com/office/drawing/2014/main" id="{5CDCDCA5-BF07-8992-C98F-C68C75BAE34C}"/>
                  </a:ext>
                </a:extLst>
              </p:cNvPr>
              <p:cNvSpPr/>
              <p:nvPr/>
            </p:nvSpPr>
            <p:spPr>
              <a:xfrm>
                <a:off x="9211046" y="6007783"/>
                <a:ext cx="416481" cy="108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55" name="Rectangle 54">
              <a:extLst>
                <a:ext uri="{FF2B5EF4-FFF2-40B4-BE49-F238E27FC236}">
                  <a16:creationId xmlns:a16="http://schemas.microsoft.com/office/drawing/2014/main" id="{67C5DB20-F5B1-0DA1-D47D-2576E14460DB}"/>
                </a:ext>
              </a:extLst>
            </p:cNvPr>
            <p:cNvSpPr/>
            <p:nvPr/>
          </p:nvSpPr>
          <p:spPr>
            <a:xfrm>
              <a:off x="9061250" y="4857703"/>
              <a:ext cx="393488" cy="192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6" name="Rectangle 55">
              <a:extLst>
                <a:ext uri="{FF2B5EF4-FFF2-40B4-BE49-F238E27FC236}">
                  <a16:creationId xmlns:a16="http://schemas.microsoft.com/office/drawing/2014/main" id="{1E067011-23F9-B911-7314-443821EBBC73}"/>
                </a:ext>
              </a:extLst>
            </p:cNvPr>
            <p:cNvSpPr/>
            <p:nvPr/>
          </p:nvSpPr>
          <p:spPr>
            <a:xfrm flipV="1">
              <a:off x="8828316" y="4765783"/>
              <a:ext cx="294584"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6" name="Rounded Rectangle 5">
            <a:extLst>
              <a:ext uri="{FF2B5EF4-FFF2-40B4-BE49-F238E27FC236}">
                <a16:creationId xmlns:a16="http://schemas.microsoft.com/office/drawing/2014/main" id="{28DA02DD-8652-37D2-640C-17EF239615FF}"/>
              </a:ext>
            </a:extLst>
          </p:cNvPr>
          <p:cNvSpPr/>
          <p:nvPr/>
        </p:nvSpPr>
        <p:spPr>
          <a:xfrm>
            <a:off x="5802154" y="829965"/>
            <a:ext cx="4131812" cy="2626571"/>
          </a:xfrm>
          <a:prstGeom prst="roundRect">
            <a:avLst>
              <a:gd name="adj" fmla="val 9464"/>
            </a:avLst>
          </a:prstGeom>
          <a:solidFill>
            <a:schemeClr val="accent4">
              <a:lumMod val="20000"/>
              <a:lumOff val="80000"/>
            </a:schemeClr>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a:p>
        </p:txBody>
      </p:sp>
      <p:sp>
        <p:nvSpPr>
          <p:cNvPr id="72" name="Freeform 71">
            <a:extLst>
              <a:ext uri="{FF2B5EF4-FFF2-40B4-BE49-F238E27FC236}">
                <a16:creationId xmlns:a16="http://schemas.microsoft.com/office/drawing/2014/main" id="{E9F7C9CB-D08D-A071-046A-FF2DA9E05BC9}"/>
              </a:ext>
            </a:extLst>
          </p:cNvPr>
          <p:cNvSpPr/>
          <p:nvPr/>
        </p:nvSpPr>
        <p:spPr>
          <a:xfrm>
            <a:off x="6623612" y="1168427"/>
            <a:ext cx="1627653" cy="1904818"/>
          </a:xfrm>
          <a:custGeom>
            <a:avLst/>
            <a:gdLst>
              <a:gd name="connsiteX0" fmla="*/ 1563645 w 1627653"/>
              <a:gd name="connsiteY0" fmla="*/ 0 h 1904818"/>
              <a:gd name="connsiteX1" fmla="*/ 1280181 w 1627653"/>
              <a:gd name="connsiteY1" fmla="*/ 9144 h 1904818"/>
              <a:gd name="connsiteX2" fmla="*/ 1124733 w 1627653"/>
              <a:gd name="connsiteY2" fmla="*/ 36576 h 1904818"/>
              <a:gd name="connsiteX3" fmla="*/ 978429 w 1627653"/>
              <a:gd name="connsiteY3" fmla="*/ 100584 h 1904818"/>
              <a:gd name="connsiteX4" fmla="*/ 786405 w 1627653"/>
              <a:gd name="connsiteY4" fmla="*/ 420624 h 1904818"/>
              <a:gd name="connsiteX5" fmla="*/ 640101 w 1627653"/>
              <a:gd name="connsiteY5" fmla="*/ 832104 h 1904818"/>
              <a:gd name="connsiteX6" fmla="*/ 512085 w 1627653"/>
              <a:gd name="connsiteY6" fmla="*/ 1344168 h 1904818"/>
              <a:gd name="connsiteX7" fmla="*/ 356637 w 1627653"/>
              <a:gd name="connsiteY7" fmla="*/ 1719072 h 1904818"/>
              <a:gd name="connsiteX8" fmla="*/ 137181 w 1627653"/>
              <a:gd name="connsiteY8" fmla="*/ 1856232 h 1904818"/>
              <a:gd name="connsiteX9" fmla="*/ 21 w 1627653"/>
              <a:gd name="connsiteY9" fmla="*/ 1892808 h 1904818"/>
              <a:gd name="connsiteX10" fmla="*/ 146325 w 1627653"/>
              <a:gd name="connsiteY10" fmla="*/ 1901952 h 1904818"/>
              <a:gd name="connsiteX11" fmla="*/ 347493 w 1627653"/>
              <a:gd name="connsiteY11" fmla="*/ 1847088 h 1904818"/>
              <a:gd name="connsiteX12" fmla="*/ 594381 w 1627653"/>
              <a:gd name="connsiteY12" fmla="*/ 1627632 h 1904818"/>
              <a:gd name="connsiteX13" fmla="*/ 804693 w 1627653"/>
              <a:gd name="connsiteY13" fmla="*/ 1106424 h 1904818"/>
              <a:gd name="connsiteX14" fmla="*/ 1042437 w 1627653"/>
              <a:gd name="connsiteY14" fmla="*/ 484632 h 1904818"/>
              <a:gd name="connsiteX15" fmla="*/ 1216173 w 1627653"/>
              <a:gd name="connsiteY15" fmla="*/ 228600 h 1904818"/>
              <a:gd name="connsiteX16" fmla="*/ 1517925 w 1627653"/>
              <a:gd name="connsiteY16" fmla="*/ 27432 h 1904818"/>
              <a:gd name="connsiteX17" fmla="*/ 1627653 w 1627653"/>
              <a:gd name="connsiteY17" fmla="*/ 9144 h 19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7653" h="1904818">
                <a:moveTo>
                  <a:pt x="1563645" y="0"/>
                </a:moveTo>
                <a:cubicBezTo>
                  <a:pt x="1458489" y="1524"/>
                  <a:pt x="1353333" y="3048"/>
                  <a:pt x="1280181" y="9144"/>
                </a:cubicBezTo>
                <a:cubicBezTo>
                  <a:pt x="1207029" y="15240"/>
                  <a:pt x="1175025" y="21336"/>
                  <a:pt x="1124733" y="36576"/>
                </a:cubicBezTo>
                <a:cubicBezTo>
                  <a:pt x="1074441" y="51816"/>
                  <a:pt x="1034817" y="36576"/>
                  <a:pt x="978429" y="100584"/>
                </a:cubicBezTo>
                <a:cubicBezTo>
                  <a:pt x="922041" y="164592"/>
                  <a:pt x="842793" y="298704"/>
                  <a:pt x="786405" y="420624"/>
                </a:cubicBezTo>
                <a:cubicBezTo>
                  <a:pt x="730017" y="542544"/>
                  <a:pt x="685821" y="678180"/>
                  <a:pt x="640101" y="832104"/>
                </a:cubicBezTo>
                <a:cubicBezTo>
                  <a:pt x="594381" y="986028"/>
                  <a:pt x="559329" y="1196340"/>
                  <a:pt x="512085" y="1344168"/>
                </a:cubicBezTo>
                <a:cubicBezTo>
                  <a:pt x="464841" y="1491996"/>
                  <a:pt x="419121" y="1633728"/>
                  <a:pt x="356637" y="1719072"/>
                </a:cubicBezTo>
                <a:cubicBezTo>
                  <a:pt x="294153" y="1804416"/>
                  <a:pt x="196617" y="1827276"/>
                  <a:pt x="137181" y="1856232"/>
                </a:cubicBezTo>
                <a:cubicBezTo>
                  <a:pt x="77745" y="1885188"/>
                  <a:pt x="-1503" y="1885188"/>
                  <a:pt x="21" y="1892808"/>
                </a:cubicBezTo>
                <a:cubicBezTo>
                  <a:pt x="1545" y="1900428"/>
                  <a:pt x="88413" y="1909572"/>
                  <a:pt x="146325" y="1901952"/>
                </a:cubicBezTo>
                <a:cubicBezTo>
                  <a:pt x="204237" y="1894332"/>
                  <a:pt x="272817" y="1892808"/>
                  <a:pt x="347493" y="1847088"/>
                </a:cubicBezTo>
                <a:cubicBezTo>
                  <a:pt x="422169" y="1801368"/>
                  <a:pt x="518181" y="1751076"/>
                  <a:pt x="594381" y="1627632"/>
                </a:cubicBezTo>
                <a:cubicBezTo>
                  <a:pt x="670581" y="1504188"/>
                  <a:pt x="730017" y="1296924"/>
                  <a:pt x="804693" y="1106424"/>
                </a:cubicBezTo>
                <a:cubicBezTo>
                  <a:pt x="879369" y="915924"/>
                  <a:pt x="973857" y="630936"/>
                  <a:pt x="1042437" y="484632"/>
                </a:cubicBezTo>
                <a:cubicBezTo>
                  <a:pt x="1111017" y="338328"/>
                  <a:pt x="1136925" y="304800"/>
                  <a:pt x="1216173" y="228600"/>
                </a:cubicBezTo>
                <a:cubicBezTo>
                  <a:pt x="1295421" y="152400"/>
                  <a:pt x="1449345" y="64008"/>
                  <a:pt x="1517925" y="27432"/>
                </a:cubicBezTo>
                <a:cubicBezTo>
                  <a:pt x="1586505" y="-9144"/>
                  <a:pt x="1607079" y="0"/>
                  <a:pt x="1627653" y="9144"/>
                </a:cubicBezTo>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5" name="Freeform 74">
            <a:extLst>
              <a:ext uri="{FF2B5EF4-FFF2-40B4-BE49-F238E27FC236}">
                <a16:creationId xmlns:a16="http://schemas.microsoft.com/office/drawing/2014/main" id="{C9EFB769-66A5-9404-95B4-CB6729E2A2B7}"/>
              </a:ext>
            </a:extLst>
          </p:cNvPr>
          <p:cNvSpPr/>
          <p:nvPr/>
        </p:nvSpPr>
        <p:spPr>
          <a:xfrm>
            <a:off x="6562229" y="1200308"/>
            <a:ext cx="2011239" cy="1931957"/>
          </a:xfrm>
          <a:custGeom>
            <a:avLst/>
            <a:gdLst>
              <a:gd name="connsiteX0" fmla="*/ 1889190 w 1889190"/>
              <a:gd name="connsiteY0" fmla="*/ 23920 h 1931957"/>
              <a:gd name="connsiteX1" fmla="*/ 1605726 w 1889190"/>
              <a:gd name="connsiteY1" fmla="*/ 33064 h 1931957"/>
              <a:gd name="connsiteX2" fmla="*/ 1148526 w 1889190"/>
              <a:gd name="connsiteY2" fmla="*/ 23920 h 1931957"/>
              <a:gd name="connsiteX3" fmla="*/ 929070 w 1889190"/>
              <a:gd name="connsiteY3" fmla="*/ 106216 h 1931957"/>
              <a:gd name="connsiteX4" fmla="*/ 764478 w 1889190"/>
              <a:gd name="connsiteY4" fmla="*/ 353104 h 1931957"/>
              <a:gd name="connsiteX5" fmla="*/ 645606 w 1889190"/>
              <a:gd name="connsiteY5" fmla="*/ 828592 h 1931957"/>
              <a:gd name="connsiteX6" fmla="*/ 490158 w 1889190"/>
              <a:gd name="connsiteY6" fmla="*/ 1358944 h 1931957"/>
              <a:gd name="connsiteX7" fmla="*/ 352998 w 1889190"/>
              <a:gd name="connsiteY7" fmla="*/ 1733848 h 1931957"/>
              <a:gd name="connsiteX8" fmla="*/ 5526 w 1889190"/>
              <a:gd name="connsiteY8" fmla="*/ 1907584 h 1931957"/>
              <a:gd name="connsiteX9" fmla="*/ 160974 w 1889190"/>
              <a:gd name="connsiteY9" fmla="*/ 1925872 h 1931957"/>
              <a:gd name="connsiteX10" fmla="*/ 444438 w 1889190"/>
              <a:gd name="connsiteY10" fmla="*/ 1861864 h 1931957"/>
              <a:gd name="connsiteX11" fmla="*/ 810198 w 1889190"/>
              <a:gd name="connsiteY11" fmla="*/ 1496104 h 1931957"/>
              <a:gd name="connsiteX12" fmla="*/ 1121094 w 1889190"/>
              <a:gd name="connsiteY12" fmla="*/ 782872 h 1931957"/>
              <a:gd name="connsiteX13" fmla="*/ 1331406 w 1889190"/>
              <a:gd name="connsiteY13" fmla="*/ 343960 h 1931957"/>
              <a:gd name="connsiteX14" fmla="*/ 1797750 w 1889190"/>
              <a:gd name="connsiteY14" fmla="*/ 33064 h 1931957"/>
              <a:gd name="connsiteX15" fmla="*/ 1825182 w 1889190"/>
              <a:gd name="connsiteY15" fmla="*/ 23920 h 193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9190" h="1931957">
                <a:moveTo>
                  <a:pt x="1889190" y="23920"/>
                </a:moveTo>
                <a:cubicBezTo>
                  <a:pt x="1809180" y="28492"/>
                  <a:pt x="1729170" y="33064"/>
                  <a:pt x="1605726" y="33064"/>
                </a:cubicBezTo>
                <a:cubicBezTo>
                  <a:pt x="1482282" y="33064"/>
                  <a:pt x="1261302" y="11728"/>
                  <a:pt x="1148526" y="23920"/>
                </a:cubicBezTo>
                <a:cubicBezTo>
                  <a:pt x="1035750" y="36112"/>
                  <a:pt x="993078" y="51352"/>
                  <a:pt x="929070" y="106216"/>
                </a:cubicBezTo>
                <a:cubicBezTo>
                  <a:pt x="865062" y="161080"/>
                  <a:pt x="811722" y="232708"/>
                  <a:pt x="764478" y="353104"/>
                </a:cubicBezTo>
                <a:cubicBezTo>
                  <a:pt x="717234" y="473500"/>
                  <a:pt x="691326" y="660952"/>
                  <a:pt x="645606" y="828592"/>
                </a:cubicBezTo>
                <a:cubicBezTo>
                  <a:pt x="599886" y="996232"/>
                  <a:pt x="538926" y="1208068"/>
                  <a:pt x="490158" y="1358944"/>
                </a:cubicBezTo>
                <a:cubicBezTo>
                  <a:pt x="441390" y="1509820"/>
                  <a:pt x="433770" y="1642408"/>
                  <a:pt x="352998" y="1733848"/>
                </a:cubicBezTo>
                <a:cubicBezTo>
                  <a:pt x="272226" y="1825288"/>
                  <a:pt x="37530" y="1875580"/>
                  <a:pt x="5526" y="1907584"/>
                </a:cubicBezTo>
                <a:cubicBezTo>
                  <a:pt x="-26478" y="1939588"/>
                  <a:pt x="87822" y="1933492"/>
                  <a:pt x="160974" y="1925872"/>
                </a:cubicBezTo>
                <a:cubicBezTo>
                  <a:pt x="234126" y="1918252"/>
                  <a:pt x="336234" y="1933492"/>
                  <a:pt x="444438" y="1861864"/>
                </a:cubicBezTo>
                <a:cubicBezTo>
                  <a:pt x="552642" y="1790236"/>
                  <a:pt x="697422" y="1675936"/>
                  <a:pt x="810198" y="1496104"/>
                </a:cubicBezTo>
                <a:cubicBezTo>
                  <a:pt x="922974" y="1316272"/>
                  <a:pt x="1034226" y="974896"/>
                  <a:pt x="1121094" y="782872"/>
                </a:cubicBezTo>
                <a:cubicBezTo>
                  <a:pt x="1207962" y="590848"/>
                  <a:pt x="1218630" y="468928"/>
                  <a:pt x="1331406" y="343960"/>
                </a:cubicBezTo>
                <a:cubicBezTo>
                  <a:pt x="1444182" y="218992"/>
                  <a:pt x="1797750" y="33064"/>
                  <a:pt x="1797750" y="33064"/>
                </a:cubicBezTo>
                <a:cubicBezTo>
                  <a:pt x="1880046" y="-20276"/>
                  <a:pt x="1852614" y="1822"/>
                  <a:pt x="1825182" y="23920"/>
                </a:cubicBezTo>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7" name="Freeform 76">
            <a:extLst>
              <a:ext uri="{FF2B5EF4-FFF2-40B4-BE49-F238E27FC236}">
                <a16:creationId xmlns:a16="http://schemas.microsoft.com/office/drawing/2014/main" id="{64DB82A8-B962-118D-94BE-FAB134076713}"/>
              </a:ext>
            </a:extLst>
          </p:cNvPr>
          <p:cNvSpPr/>
          <p:nvPr/>
        </p:nvSpPr>
        <p:spPr>
          <a:xfrm>
            <a:off x="6329246" y="1182401"/>
            <a:ext cx="2965798" cy="1923797"/>
          </a:xfrm>
          <a:custGeom>
            <a:avLst/>
            <a:gdLst>
              <a:gd name="connsiteX0" fmla="*/ 0 w 3072384"/>
              <a:gd name="connsiteY0" fmla="*/ 1923626 h 1934985"/>
              <a:gd name="connsiteX1" fmla="*/ 438912 w 3072384"/>
              <a:gd name="connsiteY1" fmla="*/ 1932770 h 1934985"/>
              <a:gd name="connsiteX2" fmla="*/ 768096 w 3072384"/>
              <a:gd name="connsiteY2" fmla="*/ 1887050 h 1934985"/>
              <a:gd name="connsiteX3" fmla="*/ 1069848 w 3072384"/>
              <a:gd name="connsiteY3" fmla="*/ 1676738 h 1934985"/>
              <a:gd name="connsiteX4" fmla="*/ 1280160 w 3072384"/>
              <a:gd name="connsiteY4" fmla="*/ 1320122 h 1934985"/>
              <a:gd name="connsiteX5" fmla="*/ 1536192 w 3072384"/>
              <a:gd name="connsiteY5" fmla="*/ 753194 h 1934985"/>
              <a:gd name="connsiteX6" fmla="*/ 1737360 w 3072384"/>
              <a:gd name="connsiteY6" fmla="*/ 378290 h 1934985"/>
              <a:gd name="connsiteX7" fmla="*/ 1956816 w 3072384"/>
              <a:gd name="connsiteY7" fmla="*/ 158834 h 1934985"/>
              <a:gd name="connsiteX8" fmla="*/ 2203704 w 3072384"/>
              <a:gd name="connsiteY8" fmla="*/ 49106 h 1934985"/>
              <a:gd name="connsiteX9" fmla="*/ 2532888 w 3072384"/>
              <a:gd name="connsiteY9" fmla="*/ 3386 h 1934985"/>
              <a:gd name="connsiteX10" fmla="*/ 2807208 w 3072384"/>
              <a:gd name="connsiteY10" fmla="*/ 3386 h 1934985"/>
              <a:gd name="connsiteX11" fmla="*/ 3072384 w 3072384"/>
              <a:gd name="connsiteY11" fmla="*/ 3386 h 193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2384" h="1934985">
                <a:moveTo>
                  <a:pt x="0" y="1923626"/>
                </a:moveTo>
                <a:cubicBezTo>
                  <a:pt x="155448" y="1931246"/>
                  <a:pt x="310896" y="1938866"/>
                  <a:pt x="438912" y="1932770"/>
                </a:cubicBezTo>
                <a:cubicBezTo>
                  <a:pt x="566928" y="1926674"/>
                  <a:pt x="662940" y="1929722"/>
                  <a:pt x="768096" y="1887050"/>
                </a:cubicBezTo>
                <a:cubicBezTo>
                  <a:pt x="873252" y="1844378"/>
                  <a:pt x="984504" y="1771226"/>
                  <a:pt x="1069848" y="1676738"/>
                </a:cubicBezTo>
                <a:cubicBezTo>
                  <a:pt x="1155192" y="1582250"/>
                  <a:pt x="1202436" y="1474046"/>
                  <a:pt x="1280160" y="1320122"/>
                </a:cubicBezTo>
                <a:cubicBezTo>
                  <a:pt x="1357884" y="1166198"/>
                  <a:pt x="1459992" y="910166"/>
                  <a:pt x="1536192" y="753194"/>
                </a:cubicBezTo>
                <a:cubicBezTo>
                  <a:pt x="1612392" y="596222"/>
                  <a:pt x="1667256" y="477350"/>
                  <a:pt x="1737360" y="378290"/>
                </a:cubicBezTo>
                <a:cubicBezTo>
                  <a:pt x="1807464" y="279230"/>
                  <a:pt x="1879092" y="213698"/>
                  <a:pt x="1956816" y="158834"/>
                </a:cubicBezTo>
                <a:cubicBezTo>
                  <a:pt x="2034540" y="103970"/>
                  <a:pt x="2107692" y="75014"/>
                  <a:pt x="2203704" y="49106"/>
                </a:cubicBezTo>
                <a:cubicBezTo>
                  <a:pt x="2299716" y="23198"/>
                  <a:pt x="2432304" y="11006"/>
                  <a:pt x="2532888" y="3386"/>
                </a:cubicBezTo>
                <a:cubicBezTo>
                  <a:pt x="2633472" y="-4234"/>
                  <a:pt x="2807208" y="3386"/>
                  <a:pt x="2807208" y="3386"/>
                </a:cubicBezTo>
                <a:lnTo>
                  <a:pt x="3072384" y="3386"/>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8" name="Freeform 77">
            <a:extLst>
              <a:ext uri="{FF2B5EF4-FFF2-40B4-BE49-F238E27FC236}">
                <a16:creationId xmlns:a16="http://schemas.microsoft.com/office/drawing/2014/main" id="{F2A6C051-A917-D1E2-1F1E-AF23EFF7B3D9}"/>
              </a:ext>
            </a:extLst>
          </p:cNvPr>
          <p:cNvSpPr/>
          <p:nvPr/>
        </p:nvSpPr>
        <p:spPr>
          <a:xfrm>
            <a:off x="6306194" y="1185814"/>
            <a:ext cx="2295144" cy="1914615"/>
          </a:xfrm>
          <a:custGeom>
            <a:avLst/>
            <a:gdLst>
              <a:gd name="connsiteX0" fmla="*/ 2505456 w 2505456"/>
              <a:gd name="connsiteY0" fmla="*/ 0 h 1914615"/>
              <a:gd name="connsiteX1" fmla="*/ 1764792 w 2505456"/>
              <a:gd name="connsiteY1" fmla="*/ 9144 h 1914615"/>
              <a:gd name="connsiteX2" fmla="*/ 1453896 w 2505456"/>
              <a:gd name="connsiteY2" fmla="*/ 82296 h 1914615"/>
              <a:gd name="connsiteX3" fmla="*/ 1234440 w 2505456"/>
              <a:gd name="connsiteY3" fmla="*/ 347472 h 1914615"/>
              <a:gd name="connsiteX4" fmla="*/ 1033272 w 2505456"/>
              <a:gd name="connsiteY4" fmla="*/ 923544 h 1914615"/>
              <a:gd name="connsiteX5" fmla="*/ 859536 w 2505456"/>
              <a:gd name="connsiteY5" fmla="*/ 1472184 h 1914615"/>
              <a:gd name="connsiteX6" fmla="*/ 713232 w 2505456"/>
              <a:gd name="connsiteY6" fmla="*/ 1728216 h 1914615"/>
              <a:gd name="connsiteX7" fmla="*/ 475488 w 2505456"/>
              <a:gd name="connsiteY7" fmla="*/ 1874520 h 1914615"/>
              <a:gd name="connsiteX8" fmla="*/ 192024 w 2505456"/>
              <a:gd name="connsiteY8" fmla="*/ 1911096 h 1914615"/>
              <a:gd name="connsiteX9" fmla="*/ 0 w 2505456"/>
              <a:gd name="connsiteY9" fmla="*/ 1911096 h 191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456" h="1914615">
                <a:moveTo>
                  <a:pt x="2505456" y="0"/>
                </a:moveTo>
                <a:lnTo>
                  <a:pt x="1764792" y="9144"/>
                </a:lnTo>
                <a:cubicBezTo>
                  <a:pt x="1589532" y="22860"/>
                  <a:pt x="1542288" y="25908"/>
                  <a:pt x="1453896" y="82296"/>
                </a:cubicBezTo>
                <a:cubicBezTo>
                  <a:pt x="1365504" y="138684"/>
                  <a:pt x="1304544" y="207264"/>
                  <a:pt x="1234440" y="347472"/>
                </a:cubicBezTo>
                <a:cubicBezTo>
                  <a:pt x="1164336" y="487680"/>
                  <a:pt x="1095756" y="736092"/>
                  <a:pt x="1033272" y="923544"/>
                </a:cubicBezTo>
                <a:cubicBezTo>
                  <a:pt x="970788" y="1110996"/>
                  <a:pt x="912876" y="1338072"/>
                  <a:pt x="859536" y="1472184"/>
                </a:cubicBezTo>
                <a:cubicBezTo>
                  <a:pt x="806196" y="1606296"/>
                  <a:pt x="777240" y="1661160"/>
                  <a:pt x="713232" y="1728216"/>
                </a:cubicBezTo>
                <a:cubicBezTo>
                  <a:pt x="649224" y="1795272"/>
                  <a:pt x="562356" y="1844040"/>
                  <a:pt x="475488" y="1874520"/>
                </a:cubicBezTo>
                <a:cubicBezTo>
                  <a:pt x="388620" y="1905000"/>
                  <a:pt x="271272" y="1905000"/>
                  <a:pt x="192024" y="1911096"/>
                </a:cubicBezTo>
                <a:cubicBezTo>
                  <a:pt x="112776" y="1917192"/>
                  <a:pt x="56388" y="1914144"/>
                  <a:pt x="0" y="1911096"/>
                </a:cubicBez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79" name="Group 78">
            <a:extLst>
              <a:ext uri="{FF2B5EF4-FFF2-40B4-BE49-F238E27FC236}">
                <a16:creationId xmlns:a16="http://schemas.microsoft.com/office/drawing/2014/main" id="{D9BE5F2F-A3CC-4D5B-B231-F34CC0D79FE6}"/>
              </a:ext>
            </a:extLst>
          </p:cNvPr>
          <p:cNvGrpSpPr/>
          <p:nvPr/>
        </p:nvGrpSpPr>
        <p:grpSpPr>
          <a:xfrm>
            <a:off x="6311255" y="996677"/>
            <a:ext cx="3039372" cy="2459859"/>
            <a:chOff x="191012" y="1130793"/>
            <a:chExt cx="3039372" cy="2459859"/>
          </a:xfrm>
        </p:grpSpPr>
        <p:cxnSp>
          <p:nvCxnSpPr>
            <p:cNvPr id="80" name="Straight Arrow Connector 79">
              <a:extLst>
                <a:ext uri="{FF2B5EF4-FFF2-40B4-BE49-F238E27FC236}">
                  <a16:creationId xmlns:a16="http://schemas.microsoft.com/office/drawing/2014/main" id="{B20EB81A-B5C3-69C5-1EE7-5851524407DA}"/>
                </a:ext>
              </a:extLst>
            </p:cNvPr>
            <p:cNvCxnSpPr>
              <a:cxnSpLocks/>
            </p:cNvCxnSpPr>
            <p:nvPr/>
          </p:nvCxnSpPr>
          <p:spPr>
            <a:xfrm flipV="1">
              <a:off x="197625" y="1130793"/>
              <a:ext cx="0" cy="21249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2303400-2016-2536-B27A-4DFD8B491B3E}"/>
                </a:ext>
              </a:extLst>
            </p:cNvPr>
            <p:cNvCxnSpPr>
              <a:cxnSpLocks/>
            </p:cNvCxnSpPr>
            <p:nvPr/>
          </p:nvCxnSpPr>
          <p:spPr>
            <a:xfrm>
              <a:off x="191012" y="3255758"/>
              <a:ext cx="302160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2D139E98-4284-0671-517F-35AB1D862BFA}"/>
                </a:ext>
              </a:extLst>
            </p:cNvPr>
            <p:cNvSpPr txBox="1"/>
            <p:nvPr/>
          </p:nvSpPr>
          <p:spPr>
            <a:xfrm>
              <a:off x="2903050" y="3221320"/>
              <a:ext cx="327334" cy="369332"/>
            </a:xfrm>
            <a:prstGeom prst="rect">
              <a:avLst/>
            </a:prstGeom>
            <a:noFill/>
          </p:spPr>
          <p:txBody>
            <a:bodyPr wrap="none" rtlCol="0">
              <a:spAutoFit/>
            </a:bodyPr>
            <a:lstStyle/>
            <a:p>
              <a:r>
                <a:rPr lang="en-IT" dirty="0">
                  <a:solidFill>
                    <a:schemeClr val="tx1">
                      <a:lumMod val="95000"/>
                      <a:lumOff val="5000"/>
                    </a:schemeClr>
                  </a:solidFill>
                </a:rPr>
                <a:t>D</a:t>
              </a:r>
            </a:p>
          </p:txBody>
        </p:sp>
      </p:grpSp>
      <p:sp>
        <p:nvSpPr>
          <p:cNvPr id="85" name="Freeform 84">
            <a:extLst>
              <a:ext uri="{FF2B5EF4-FFF2-40B4-BE49-F238E27FC236}">
                <a16:creationId xmlns:a16="http://schemas.microsoft.com/office/drawing/2014/main" id="{828EE7B9-309F-2573-5F1F-A2E0E77828D6}"/>
              </a:ext>
            </a:extLst>
          </p:cNvPr>
          <p:cNvSpPr/>
          <p:nvPr/>
        </p:nvSpPr>
        <p:spPr>
          <a:xfrm>
            <a:off x="6306195" y="1185814"/>
            <a:ext cx="2502315" cy="1923797"/>
          </a:xfrm>
          <a:custGeom>
            <a:avLst/>
            <a:gdLst>
              <a:gd name="connsiteX0" fmla="*/ 0 w 3072384"/>
              <a:gd name="connsiteY0" fmla="*/ 1923626 h 1934985"/>
              <a:gd name="connsiteX1" fmla="*/ 438912 w 3072384"/>
              <a:gd name="connsiteY1" fmla="*/ 1932770 h 1934985"/>
              <a:gd name="connsiteX2" fmla="*/ 768096 w 3072384"/>
              <a:gd name="connsiteY2" fmla="*/ 1887050 h 1934985"/>
              <a:gd name="connsiteX3" fmla="*/ 1069848 w 3072384"/>
              <a:gd name="connsiteY3" fmla="*/ 1676738 h 1934985"/>
              <a:gd name="connsiteX4" fmla="*/ 1280160 w 3072384"/>
              <a:gd name="connsiteY4" fmla="*/ 1320122 h 1934985"/>
              <a:gd name="connsiteX5" fmla="*/ 1536192 w 3072384"/>
              <a:gd name="connsiteY5" fmla="*/ 753194 h 1934985"/>
              <a:gd name="connsiteX6" fmla="*/ 1737360 w 3072384"/>
              <a:gd name="connsiteY6" fmla="*/ 378290 h 1934985"/>
              <a:gd name="connsiteX7" fmla="*/ 1956816 w 3072384"/>
              <a:gd name="connsiteY7" fmla="*/ 158834 h 1934985"/>
              <a:gd name="connsiteX8" fmla="*/ 2203704 w 3072384"/>
              <a:gd name="connsiteY8" fmla="*/ 49106 h 1934985"/>
              <a:gd name="connsiteX9" fmla="*/ 2532888 w 3072384"/>
              <a:gd name="connsiteY9" fmla="*/ 3386 h 1934985"/>
              <a:gd name="connsiteX10" fmla="*/ 2807208 w 3072384"/>
              <a:gd name="connsiteY10" fmla="*/ 3386 h 1934985"/>
              <a:gd name="connsiteX11" fmla="*/ 3072384 w 3072384"/>
              <a:gd name="connsiteY11" fmla="*/ 3386 h 193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2384" h="1934985">
                <a:moveTo>
                  <a:pt x="0" y="1923626"/>
                </a:moveTo>
                <a:cubicBezTo>
                  <a:pt x="155448" y="1931246"/>
                  <a:pt x="310896" y="1938866"/>
                  <a:pt x="438912" y="1932770"/>
                </a:cubicBezTo>
                <a:cubicBezTo>
                  <a:pt x="566928" y="1926674"/>
                  <a:pt x="662940" y="1929722"/>
                  <a:pt x="768096" y="1887050"/>
                </a:cubicBezTo>
                <a:cubicBezTo>
                  <a:pt x="873252" y="1844378"/>
                  <a:pt x="984504" y="1771226"/>
                  <a:pt x="1069848" y="1676738"/>
                </a:cubicBezTo>
                <a:cubicBezTo>
                  <a:pt x="1155192" y="1582250"/>
                  <a:pt x="1202436" y="1474046"/>
                  <a:pt x="1280160" y="1320122"/>
                </a:cubicBezTo>
                <a:cubicBezTo>
                  <a:pt x="1357884" y="1166198"/>
                  <a:pt x="1459992" y="910166"/>
                  <a:pt x="1536192" y="753194"/>
                </a:cubicBezTo>
                <a:cubicBezTo>
                  <a:pt x="1612392" y="596222"/>
                  <a:pt x="1667256" y="477350"/>
                  <a:pt x="1737360" y="378290"/>
                </a:cubicBezTo>
                <a:cubicBezTo>
                  <a:pt x="1807464" y="279230"/>
                  <a:pt x="1879092" y="213698"/>
                  <a:pt x="1956816" y="158834"/>
                </a:cubicBezTo>
                <a:cubicBezTo>
                  <a:pt x="2034540" y="103970"/>
                  <a:pt x="2107692" y="75014"/>
                  <a:pt x="2203704" y="49106"/>
                </a:cubicBezTo>
                <a:cubicBezTo>
                  <a:pt x="2299716" y="23198"/>
                  <a:pt x="2432304" y="11006"/>
                  <a:pt x="2532888" y="3386"/>
                </a:cubicBezTo>
                <a:cubicBezTo>
                  <a:pt x="2633472" y="-4234"/>
                  <a:pt x="2807208" y="3386"/>
                  <a:pt x="2807208" y="3386"/>
                </a:cubicBezTo>
                <a:lnTo>
                  <a:pt x="3072384" y="3386"/>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6" name="Freeform 85">
            <a:extLst>
              <a:ext uri="{FF2B5EF4-FFF2-40B4-BE49-F238E27FC236}">
                <a16:creationId xmlns:a16="http://schemas.microsoft.com/office/drawing/2014/main" id="{C82B4FBB-C253-A700-59E6-356C06C376B0}"/>
              </a:ext>
            </a:extLst>
          </p:cNvPr>
          <p:cNvSpPr/>
          <p:nvPr/>
        </p:nvSpPr>
        <p:spPr>
          <a:xfrm>
            <a:off x="6322057" y="1178988"/>
            <a:ext cx="2101101" cy="1930221"/>
          </a:xfrm>
          <a:custGeom>
            <a:avLst/>
            <a:gdLst>
              <a:gd name="connsiteX0" fmla="*/ 2505456 w 2505456"/>
              <a:gd name="connsiteY0" fmla="*/ 0 h 1914615"/>
              <a:gd name="connsiteX1" fmla="*/ 1764792 w 2505456"/>
              <a:gd name="connsiteY1" fmla="*/ 9144 h 1914615"/>
              <a:gd name="connsiteX2" fmla="*/ 1453896 w 2505456"/>
              <a:gd name="connsiteY2" fmla="*/ 82296 h 1914615"/>
              <a:gd name="connsiteX3" fmla="*/ 1234440 w 2505456"/>
              <a:gd name="connsiteY3" fmla="*/ 347472 h 1914615"/>
              <a:gd name="connsiteX4" fmla="*/ 1033272 w 2505456"/>
              <a:gd name="connsiteY4" fmla="*/ 923544 h 1914615"/>
              <a:gd name="connsiteX5" fmla="*/ 859536 w 2505456"/>
              <a:gd name="connsiteY5" fmla="*/ 1472184 h 1914615"/>
              <a:gd name="connsiteX6" fmla="*/ 713232 w 2505456"/>
              <a:gd name="connsiteY6" fmla="*/ 1728216 h 1914615"/>
              <a:gd name="connsiteX7" fmla="*/ 475488 w 2505456"/>
              <a:gd name="connsiteY7" fmla="*/ 1874520 h 1914615"/>
              <a:gd name="connsiteX8" fmla="*/ 192024 w 2505456"/>
              <a:gd name="connsiteY8" fmla="*/ 1911096 h 1914615"/>
              <a:gd name="connsiteX9" fmla="*/ 0 w 2505456"/>
              <a:gd name="connsiteY9" fmla="*/ 1911096 h 191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456" h="1914615">
                <a:moveTo>
                  <a:pt x="2505456" y="0"/>
                </a:moveTo>
                <a:lnTo>
                  <a:pt x="1764792" y="9144"/>
                </a:lnTo>
                <a:cubicBezTo>
                  <a:pt x="1589532" y="22860"/>
                  <a:pt x="1542288" y="25908"/>
                  <a:pt x="1453896" y="82296"/>
                </a:cubicBezTo>
                <a:cubicBezTo>
                  <a:pt x="1365504" y="138684"/>
                  <a:pt x="1304544" y="207264"/>
                  <a:pt x="1234440" y="347472"/>
                </a:cubicBezTo>
                <a:cubicBezTo>
                  <a:pt x="1164336" y="487680"/>
                  <a:pt x="1095756" y="736092"/>
                  <a:pt x="1033272" y="923544"/>
                </a:cubicBezTo>
                <a:cubicBezTo>
                  <a:pt x="970788" y="1110996"/>
                  <a:pt x="912876" y="1338072"/>
                  <a:pt x="859536" y="1472184"/>
                </a:cubicBezTo>
                <a:cubicBezTo>
                  <a:pt x="806196" y="1606296"/>
                  <a:pt x="777240" y="1661160"/>
                  <a:pt x="713232" y="1728216"/>
                </a:cubicBezTo>
                <a:cubicBezTo>
                  <a:pt x="649224" y="1795272"/>
                  <a:pt x="562356" y="1844040"/>
                  <a:pt x="475488" y="1874520"/>
                </a:cubicBezTo>
                <a:cubicBezTo>
                  <a:pt x="388620" y="1905000"/>
                  <a:pt x="271272" y="1905000"/>
                  <a:pt x="192024" y="1911096"/>
                </a:cubicBezTo>
                <a:cubicBezTo>
                  <a:pt x="112776" y="1917192"/>
                  <a:pt x="56388" y="1914144"/>
                  <a:pt x="0" y="1911096"/>
                </a:cubicBez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7" name="TextBox 86">
            <a:extLst>
              <a:ext uri="{FF2B5EF4-FFF2-40B4-BE49-F238E27FC236}">
                <a16:creationId xmlns:a16="http://schemas.microsoft.com/office/drawing/2014/main" id="{31DC44E9-85B9-96C4-A4D7-B37BE6C4538C}"/>
              </a:ext>
            </a:extLst>
          </p:cNvPr>
          <p:cNvSpPr txBox="1"/>
          <p:nvPr/>
        </p:nvSpPr>
        <p:spPr>
          <a:xfrm>
            <a:off x="7703027" y="2176055"/>
            <a:ext cx="1809871" cy="923330"/>
          </a:xfrm>
          <a:prstGeom prst="rect">
            <a:avLst/>
          </a:prstGeom>
          <a:noFill/>
        </p:spPr>
        <p:txBody>
          <a:bodyPr wrap="square" rtlCol="0">
            <a:spAutoFit/>
          </a:bodyPr>
          <a:lstStyle/>
          <a:p>
            <a:r>
              <a:rPr lang="en-GB" dirty="0">
                <a:solidFill>
                  <a:schemeClr val="accent1">
                    <a:lumMod val="75000"/>
                  </a:schemeClr>
                </a:solidFill>
                <a:latin typeface="Chalkboard" panose="03050602040202020205" pitchFamily="66" charset="77"/>
              </a:rPr>
              <a:t>Expansion of the therapeutic window</a:t>
            </a:r>
            <a:endParaRPr lang="en-IT" dirty="0">
              <a:solidFill>
                <a:schemeClr val="accent1">
                  <a:lumMod val="75000"/>
                </a:schemeClr>
              </a:solidFill>
              <a:latin typeface="Chalkboard" panose="03050602040202020205" pitchFamily="66" charset="77"/>
            </a:endParaRPr>
          </a:p>
        </p:txBody>
      </p:sp>
      <p:cxnSp>
        <p:nvCxnSpPr>
          <p:cNvPr id="88" name="Straight Arrow Connector 87">
            <a:extLst>
              <a:ext uri="{FF2B5EF4-FFF2-40B4-BE49-F238E27FC236}">
                <a16:creationId xmlns:a16="http://schemas.microsoft.com/office/drawing/2014/main" id="{4ACCFE5B-9CC4-7803-3B3A-DE4DA8C25C0F}"/>
              </a:ext>
            </a:extLst>
          </p:cNvPr>
          <p:cNvCxnSpPr>
            <a:stCxn id="85" idx="5"/>
            <a:endCxn id="77" idx="5"/>
          </p:cNvCxnSpPr>
          <p:nvPr/>
        </p:nvCxnSpPr>
        <p:spPr>
          <a:xfrm flipV="1">
            <a:off x="7557353" y="1931240"/>
            <a:ext cx="254792" cy="3413"/>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DB84339-218C-25D7-6341-5937F3FF3AA8}"/>
                  </a:ext>
                </a:extLst>
              </p:cNvPr>
              <p:cNvSpPr txBox="1"/>
              <p:nvPr/>
            </p:nvSpPr>
            <p:spPr>
              <a:xfrm>
                <a:off x="6049916" y="3798111"/>
                <a:ext cx="2817245" cy="461665"/>
              </a:xfrm>
              <a:prstGeom prst="rect">
                <a:avLst/>
              </a:prstGeom>
              <a:solidFill>
                <a:schemeClr val="accent4">
                  <a:lumMod val="40000"/>
                  <a:lumOff val="60000"/>
                </a:schemeClr>
              </a:solidFill>
              <a:ln w="22225">
                <a:solidFill>
                  <a:schemeClr val="accent1">
                    <a:lumMod val="75000"/>
                  </a:schemeClr>
                </a:solidFill>
              </a:ln>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rPr>
                        <m:t>𝐹</m:t>
                      </m:r>
                      <m:r>
                        <a:rPr lang="en-US" sz="2400" i="1" smtClean="0">
                          <a:latin typeface="Cambria Math" panose="02040503050406030204" pitchFamily="18" charset="0"/>
                        </a:rPr>
                        <m:t>=</m:t>
                      </m:r>
                      <m:r>
                        <a:rPr lang="en-US" sz="2400" i="1" smtClean="0">
                          <a:latin typeface="Cambria Math" panose="02040503050406030204" pitchFamily="18" charset="0"/>
                        </a:rPr>
                        <m:t>𝐹</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𝑟𝑎𝑑</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𝑡𝑖𝑠</m:t>
                          </m:r>
                        </m:sub>
                      </m:sSub>
                      <m:r>
                        <a:rPr lang="en-US" sz="2400" b="0" i="1" smtClean="0">
                          <a:latin typeface="Cambria Math" panose="02040503050406030204" pitchFamily="18" charset="0"/>
                        </a:rPr>
                        <m:t>)</m:t>
                      </m:r>
                    </m:oMath>
                  </m:oMathPara>
                </a14:m>
                <a:endParaRPr lang="en-US" sz="2400" dirty="0">
                  <a:latin typeface="Chalkboard" panose="03050602040202020205" pitchFamily="66" charset="77"/>
                </a:endParaRPr>
              </a:p>
            </p:txBody>
          </p:sp>
        </mc:Choice>
        <mc:Fallback xmlns="">
          <p:sp>
            <p:nvSpPr>
              <p:cNvPr id="94" name="TextBox 93">
                <a:extLst>
                  <a:ext uri="{FF2B5EF4-FFF2-40B4-BE49-F238E27FC236}">
                    <a16:creationId xmlns:a16="http://schemas.microsoft.com/office/drawing/2014/main" id="{8DB84339-218C-25D7-6341-5937F3FF3AA8}"/>
                  </a:ext>
                </a:extLst>
              </p:cNvPr>
              <p:cNvSpPr txBox="1">
                <a:spLocks noRot="1" noChangeAspect="1" noMove="1" noResize="1" noEditPoints="1" noAdjustHandles="1" noChangeArrowheads="1" noChangeShapeType="1" noTextEdit="1"/>
              </p:cNvSpPr>
              <p:nvPr/>
            </p:nvSpPr>
            <p:spPr>
              <a:xfrm>
                <a:off x="6049916" y="3798111"/>
                <a:ext cx="2817245" cy="461665"/>
              </a:xfrm>
              <a:prstGeom prst="rect">
                <a:avLst/>
              </a:prstGeom>
              <a:blipFill>
                <a:blip r:embed="rId4"/>
                <a:stretch>
                  <a:fillRect b="-10256"/>
                </a:stretch>
              </a:blipFill>
              <a:ln w="22225">
                <a:solidFill>
                  <a:schemeClr val="accent1">
                    <a:lumMod val="75000"/>
                  </a:schemeClr>
                </a:solidFill>
              </a:ln>
            </p:spPr>
            <p:txBody>
              <a:bodyPr/>
              <a:lstStyle/>
              <a:p>
                <a:r>
                  <a:rPr lang="en-IT">
                    <a:noFill/>
                  </a:rPr>
                  <a:t> </a:t>
                </a:r>
              </a:p>
            </p:txBody>
          </p:sp>
        </mc:Fallback>
      </mc:AlternateContent>
      <p:grpSp>
        <p:nvGrpSpPr>
          <p:cNvPr id="95" name="Group 94">
            <a:extLst>
              <a:ext uri="{FF2B5EF4-FFF2-40B4-BE49-F238E27FC236}">
                <a16:creationId xmlns:a16="http://schemas.microsoft.com/office/drawing/2014/main" id="{3C703560-4E61-3DB3-4894-F1D5E1C9EE9B}"/>
              </a:ext>
            </a:extLst>
          </p:cNvPr>
          <p:cNvGrpSpPr/>
          <p:nvPr/>
        </p:nvGrpSpPr>
        <p:grpSpPr>
          <a:xfrm>
            <a:off x="9966480" y="830363"/>
            <a:ext cx="2071551" cy="3959350"/>
            <a:chOff x="10327202" y="2916480"/>
            <a:chExt cx="1749503" cy="3278502"/>
          </a:xfrm>
        </p:grpSpPr>
        <p:sp>
          <p:nvSpPr>
            <p:cNvPr id="96" name="Rounded Rectangle 95">
              <a:extLst>
                <a:ext uri="{FF2B5EF4-FFF2-40B4-BE49-F238E27FC236}">
                  <a16:creationId xmlns:a16="http://schemas.microsoft.com/office/drawing/2014/main" id="{4A87C2C5-243F-A854-D089-C8F95B9ED2BB}"/>
                </a:ext>
              </a:extLst>
            </p:cNvPr>
            <p:cNvSpPr/>
            <p:nvPr/>
          </p:nvSpPr>
          <p:spPr>
            <a:xfrm>
              <a:off x="10381650" y="2916480"/>
              <a:ext cx="1606819" cy="3254834"/>
            </a:xfrm>
            <a:prstGeom prst="roundRect">
              <a:avLst>
                <a:gd name="adj" fmla="val 8191"/>
              </a:avLst>
            </a:prstGeom>
            <a:solidFill>
              <a:srgbClr val="FFCBFF"/>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sp>
          <p:nvSpPr>
            <p:cNvPr id="97" name="TextBox 96">
              <a:extLst>
                <a:ext uri="{FF2B5EF4-FFF2-40B4-BE49-F238E27FC236}">
                  <a16:creationId xmlns:a16="http://schemas.microsoft.com/office/drawing/2014/main" id="{A6B995D8-668B-4E35-57AE-7383418CED48}"/>
                </a:ext>
              </a:extLst>
            </p:cNvPr>
            <p:cNvSpPr txBox="1"/>
            <p:nvPr/>
          </p:nvSpPr>
          <p:spPr>
            <a:xfrm>
              <a:off x="10327202" y="3000823"/>
              <a:ext cx="1749503" cy="83099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400" dirty="0">
                  <a:solidFill>
                    <a:schemeClr val="accent2"/>
                  </a:solidFill>
                  <a:latin typeface="Chalkboard" panose="03050602040202020205" pitchFamily="66" charset="77"/>
                </a:rPr>
                <a:t>Treatment planning</a:t>
              </a:r>
              <a:endParaRPr lang="en-IT" sz="2400" dirty="0">
                <a:solidFill>
                  <a:schemeClr val="accent2"/>
                </a:solidFill>
                <a:latin typeface="Chalkboard" panose="03050602040202020205" pitchFamily="66" charset="77"/>
              </a:endParaRPr>
            </a:p>
          </p:txBody>
        </p:sp>
        <p:pic>
          <p:nvPicPr>
            <p:cNvPr id="98" name="Picture 97" descr="A computer monitor showing a brain scan&#10;&#10;Description automatically generated">
              <a:extLst>
                <a:ext uri="{FF2B5EF4-FFF2-40B4-BE49-F238E27FC236}">
                  <a16:creationId xmlns:a16="http://schemas.microsoft.com/office/drawing/2014/main" id="{52B758A0-2497-2935-1F76-B696CDEBCBEF}"/>
                </a:ext>
              </a:extLst>
            </p:cNvPr>
            <p:cNvPicPr>
              <a:picLocks noChangeAspect="1"/>
            </p:cNvPicPr>
            <p:nvPr/>
          </p:nvPicPr>
          <p:blipFill>
            <a:blip r:embed="rId5"/>
            <a:stretch>
              <a:fillRect/>
            </a:stretch>
          </p:blipFill>
          <p:spPr>
            <a:xfrm>
              <a:off x="10659457" y="3918734"/>
              <a:ext cx="1162575" cy="861832"/>
            </a:xfrm>
            <a:prstGeom prst="rect">
              <a:avLst/>
            </a:prstGeom>
            <a:effectLst>
              <a:outerShdw blurRad="50800" dist="38100" dir="2700000" algn="tl" rotWithShape="0">
                <a:prstClr val="black">
                  <a:alpha val="40000"/>
                </a:prstClr>
              </a:outerShdw>
            </a:effectLst>
          </p:spPr>
        </p:pic>
        <p:pic>
          <p:nvPicPr>
            <p:cNvPr id="99" name="Picture 98" descr="A person lying on a machine&#10;&#10;Description automatically generated">
              <a:extLst>
                <a:ext uri="{FF2B5EF4-FFF2-40B4-BE49-F238E27FC236}">
                  <a16:creationId xmlns:a16="http://schemas.microsoft.com/office/drawing/2014/main" id="{D0A0D52A-3A5D-03A6-3EBD-AAE8FC1399CE}"/>
                </a:ext>
              </a:extLst>
            </p:cNvPr>
            <p:cNvPicPr>
              <a:picLocks noChangeAspect="1"/>
            </p:cNvPicPr>
            <p:nvPr/>
          </p:nvPicPr>
          <p:blipFill>
            <a:blip r:embed="rId6"/>
            <a:stretch>
              <a:fillRect/>
            </a:stretch>
          </p:blipFill>
          <p:spPr>
            <a:xfrm>
              <a:off x="10495460" y="4791297"/>
              <a:ext cx="1403685" cy="1403685"/>
            </a:xfrm>
            <a:prstGeom prst="rect">
              <a:avLst/>
            </a:prstGeom>
            <a:effectLst>
              <a:softEdge rad="187908"/>
            </a:effectLst>
          </p:spPr>
        </p:pic>
      </p:grpSp>
      <p:sp>
        <p:nvSpPr>
          <p:cNvPr id="107" name="Down Arrow 106">
            <a:extLst>
              <a:ext uri="{FF2B5EF4-FFF2-40B4-BE49-F238E27FC236}">
                <a16:creationId xmlns:a16="http://schemas.microsoft.com/office/drawing/2014/main" id="{3AFAA69C-9679-3C5A-402B-B5EB052B5F7D}"/>
              </a:ext>
            </a:extLst>
          </p:cNvPr>
          <p:cNvSpPr/>
          <p:nvPr/>
        </p:nvSpPr>
        <p:spPr>
          <a:xfrm rot="16200000">
            <a:off x="9163759" y="3394651"/>
            <a:ext cx="570595" cy="11637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12" name="TextBox 111">
            <a:extLst>
              <a:ext uri="{FF2B5EF4-FFF2-40B4-BE49-F238E27FC236}">
                <a16:creationId xmlns:a16="http://schemas.microsoft.com/office/drawing/2014/main" id="{15995145-F1F1-1808-9E8A-4F8278D436FE}"/>
              </a:ext>
            </a:extLst>
          </p:cNvPr>
          <p:cNvSpPr txBox="1"/>
          <p:nvPr/>
        </p:nvSpPr>
        <p:spPr>
          <a:xfrm>
            <a:off x="2384079" y="5781361"/>
            <a:ext cx="9653952" cy="307777"/>
          </a:xfrm>
          <a:prstGeom prst="rect">
            <a:avLst/>
          </a:prstGeom>
          <a:noFill/>
        </p:spPr>
        <p:txBody>
          <a:bodyPr wrap="square">
            <a:spAutoFit/>
          </a:bodyPr>
          <a:lstStyle/>
          <a:p>
            <a:pPr>
              <a:buNone/>
            </a:pPr>
            <a:r>
              <a:rPr lang="en-GB" sz="1400" dirty="0">
                <a:latin typeface="Chalkboard" panose="03050602040202020205" pitchFamily="66" charset="77"/>
                <a:hlinkClick r:id="rId7"/>
              </a:rPr>
              <a:t>An insight into hypothesized biological mechanisms contributing to the Flash effect</a:t>
            </a:r>
            <a:r>
              <a:rPr lang="en-GB" sz="1400" dirty="0">
                <a:latin typeface="Chalkboard" panose="03050602040202020205" pitchFamily="66" charset="77"/>
              </a:rPr>
              <a:t> F Del </a:t>
            </a:r>
            <a:r>
              <a:rPr lang="en-GB" sz="1400" dirty="0" err="1">
                <a:latin typeface="Chalkboard" panose="03050602040202020205" pitchFamily="66" charset="77"/>
              </a:rPr>
              <a:t>Debbio</a:t>
            </a:r>
            <a:r>
              <a:rPr lang="en-GB" sz="1400" dirty="0">
                <a:latin typeface="Chalkboard" panose="03050602040202020205" pitchFamily="66" charset="77"/>
              </a:rPr>
              <a:t>, et al  FF (2023)</a:t>
            </a:r>
          </a:p>
        </p:txBody>
      </p:sp>
      <p:sp>
        <p:nvSpPr>
          <p:cNvPr id="5" name="TextBox 4">
            <a:extLst>
              <a:ext uri="{FF2B5EF4-FFF2-40B4-BE49-F238E27FC236}">
                <a16:creationId xmlns:a16="http://schemas.microsoft.com/office/drawing/2014/main" id="{F0B448F9-D56E-C609-BE11-41D1779D4306}"/>
              </a:ext>
            </a:extLst>
          </p:cNvPr>
          <p:cNvSpPr txBox="1"/>
          <p:nvPr/>
        </p:nvSpPr>
        <p:spPr>
          <a:xfrm>
            <a:off x="100580" y="2993978"/>
            <a:ext cx="5814577" cy="2308324"/>
          </a:xfrm>
          <a:prstGeom prst="rect">
            <a:avLst/>
          </a:prstGeom>
          <a:noFill/>
        </p:spPr>
        <p:txBody>
          <a:bodyPr wrap="square" rtlCol="0">
            <a:spAutoFit/>
          </a:bodyPr>
          <a:lstStyle/>
          <a:p>
            <a:r>
              <a:rPr lang="en-IT" sz="2000" b="1" dirty="0">
                <a:solidFill>
                  <a:schemeClr val="accent5">
                    <a:lumMod val="75000"/>
                  </a:schemeClr>
                </a:solidFill>
                <a:latin typeface="Chalkboard" panose="03050602040202020205" pitchFamily="66" charset="77"/>
              </a:rPr>
              <a:t>Ultra High Dose Rate </a:t>
            </a:r>
          </a:p>
          <a:p>
            <a:r>
              <a:rPr lang="en-IT" sz="2000" dirty="0">
                <a:solidFill>
                  <a:schemeClr val="accent5">
                    <a:lumMod val="75000"/>
                  </a:schemeClr>
                </a:solidFill>
                <a:latin typeface="Chalkboard" panose="03050602040202020205" pitchFamily="66" charset="77"/>
              </a:rPr>
              <a:t>+ </a:t>
            </a:r>
            <a:r>
              <a:rPr lang="en-IT" sz="2000" b="1" dirty="0">
                <a:solidFill>
                  <a:schemeClr val="accent5">
                    <a:lumMod val="75000"/>
                  </a:schemeClr>
                </a:solidFill>
                <a:latin typeface="Chalkboard" panose="03050602040202020205" pitchFamily="66" charset="77"/>
              </a:rPr>
              <a:t>time/space hyper fractioning</a:t>
            </a:r>
          </a:p>
          <a:p>
            <a:pPr lvl="1"/>
            <a:r>
              <a:rPr lang="en-IT" sz="2000" dirty="0">
                <a:latin typeface="Chalkboard" panose="03050602040202020205" pitchFamily="66" charset="77"/>
              </a:rPr>
              <a:t>⇒ </a:t>
            </a:r>
            <a:r>
              <a:rPr lang="en-IT" sz="2000" b="1" dirty="0">
                <a:latin typeface="Chalkboard" panose="03050602040202020205" pitchFamily="66" charset="77"/>
              </a:rPr>
              <a:t>spare normal tissue</a:t>
            </a:r>
          </a:p>
          <a:p>
            <a:pPr lvl="1"/>
            <a:r>
              <a:rPr lang="en-IT" sz="2000" dirty="0">
                <a:latin typeface="Chalkboard" panose="03050602040202020205" pitchFamily="66" charset="77"/>
              </a:rPr>
              <a:t>⇒ same or </a:t>
            </a:r>
            <a:r>
              <a:rPr lang="en-IT" sz="2000" b="1" dirty="0">
                <a:latin typeface="Chalkboard" panose="03050602040202020205" pitchFamily="66" charset="77"/>
              </a:rPr>
              <a:t>enhanced effect on tumor</a:t>
            </a:r>
          </a:p>
          <a:p>
            <a:pPr lvl="1"/>
            <a:r>
              <a:rPr lang="en-IT" sz="2000" dirty="0">
                <a:latin typeface="Chalkboard" panose="03050602040202020205" pitchFamily="66" charset="77"/>
              </a:rPr>
              <a:t>⇒ </a:t>
            </a:r>
            <a:r>
              <a:rPr lang="en-IT" sz="2000" b="1" dirty="0">
                <a:latin typeface="Chalkboard" panose="03050602040202020205" pitchFamily="66" charset="77"/>
              </a:rPr>
              <a:t>Intrinsic selectivity </a:t>
            </a:r>
            <a:r>
              <a:rPr lang="en-IT" sz="2000" dirty="0">
                <a:latin typeface="Chalkboard" panose="03050602040202020205" pitchFamily="66" charset="77"/>
              </a:rPr>
              <a:t>at the cell level</a:t>
            </a:r>
          </a:p>
          <a:p>
            <a:endParaRPr lang="en-IT" sz="2000" dirty="0">
              <a:latin typeface="Chalkboard" panose="03050602040202020205" pitchFamily="66" charset="77"/>
            </a:endParaRPr>
          </a:p>
          <a:p>
            <a:r>
              <a:rPr lang="en-GB" sz="2400" dirty="0">
                <a:latin typeface="Chalkboard" panose="03050602040202020205" pitchFamily="66" charset="77"/>
              </a:rPr>
              <a:t>B</a:t>
            </a:r>
            <a:r>
              <a:rPr lang="en-IT" sz="2400" dirty="0">
                <a:latin typeface="Chalkboard" panose="03050602040202020205" pitchFamily="66" charset="77"/>
              </a:rPr>
              <a:t>ut</a:t>
            </a:r>
          </a:p>
        </p:txBody>
      </p:sp>
      <p:sp>
        <p:nvSpPr>
          <p:cNvPr id="8" name="TextBox 7">
            <a:extLst>
              <a:ext uri="{FF2B5EF4-FFF2-40B4-BE49-F238E27FC236}">
                <a16:creationId xmlns:a16="http://schemas.microsoft.com/office/drawing/2014/main" id="{B32C8EE8-D19F-D469-ED10-CAF2E02306D6}"/>
              </a:ext>
            </a:extLst>
          </p:cNvPr>
          <p:cNvSpPr txBox="1"/>
          <p:nvPr/>
        </p:nvSpPr>
        <p:spPr>
          <a:xfrm>
            <a:off x="1127373" y="5042890"/>
            <a:ext cx="10403746" cy="707886"/>
          </a:xfrm>
          <a:prstGeom prst="rect">
            <a:avLst/>
          </a:prstGeom>
          <a:noFill/>
        </p:spPr>
        <p:txBody>
          <a:bodyPr wrap="square">
            <a:spAutoFit/>
          </a:bodyPr>
          <a:lstStyle/>
          <a:p>
            <a:r>
              <a:rPr lang="en-IT" sz="2000" b="1" i="1" dirty="0">
                <a:solidFill>
                  <a:schemeClr val="accent5">
                    <a:lumMod val="75000"/>
                  </a:schemeClr>
                </a:solidFill>
                <a:effectLst>
                  <a:glow rad="228600">
                    <a:schemeClr val="accent2">
                      <a:satMod val="175000"/>
                      <a:alpha val="40000"/>
                    </a:schemeClr>
                  </a:glow>
                </a:effectLst>
                <a:latin typeface="Cambria" panose="02040503050406030204" pitchFamily="18" charset="0"/>
              </a:rPr>
              <a:t>F</a:t>
            </a:r>
            <a:r>
              <a:rPr lang="en-IT" sz="2000" dirty="0">
                <a:solidFill>
                  <a:schemeClr val="accent5">
                    <a:lumMod val="75000"/>
                  </a:schemeClr>
                </a:solidFill>
                <a:effectLst>
                  <a:glow rad="228600">
                    <a:schemeClr val="accent2">
                      <a:satMod val="175000"/>
                      <a:alpha val="40000"/>
                    </a:schemeClr>
                  </a:glow>
                </a:effectLst>
                <a:latin typeface="Chalkboard" panose="03050602040202020205" pitchFamily="66" charset="77"/>
              </a:rPr>
              <a:t> </a:t>
            </a:r>
            <a:r>
              <a:rPr lang="en-IT" sz="2000" dirty="0">
                <a:latin typeface="Chalkboard" panose="03050602040202020205" pitchFamily="66" charset="77"/>
              </a:rPr>
              <a:t>as a function of the </a:t>
            </a:r>
            <a:r>
              <a:rPr lang="en-IT" sz="2000" b="1" dirty="0">
                <a:latin typeface="Chalkboard" panose="03050602040202020205" pitchFamily="66" charset="77"/>
              </a:rPr>
              <a:t>irradiation parameters </a:t>
            </a:r>
            <a:r>
              <a:rPr lang="en-IT" sz="2000" dirty="0">
                <a:latin typeface="Chalkboard" panose="03050602040202020205" pitchFamily="66" charset="77"/>
              </a:rPr>
              <a:t>and </a:t>
            </a:r>
            <a:r>
              <a:rPr lang="en-IT" sz="2000" b="1" dirty="0">
                <a:latin typeface="Chalkboard" panose="03050602040202020205" pitchFamily="66" charset="77"/>
              </a:rPr>
              <a:t>tissue/tumor type </a:t>
            </a:r>
            <a:r>
              <a:rPr lang="en-IT" sz="2000" b="1" dirty="0">
                <a:solidFill>
                  <a:schemeClr val="accent5">
                    <a:lumMod val="75000"/>
                  </a:schemeClr>
                </a:solidFill>
                <a:latin typeface="Chalkboard" panose="03050602040202020205" pitchFamily="66" charset="77"/>
              </a:rPr>
              <a:t>must be known </a:t>
            </a:r>
            <a:r>
              <a:rPr lang="en-IT" sz="2000" dirty="0">
                <a:latin typeface="Chalkboard" panose="03050602040202020205" pitchFamily="66" charset="77"/>
              </a:rPr>
              <a:t>in order to get to clinical translation</a:t>
            </a:r>
          </a:p>
        </p:txBody>
      </p:sp>
      <p:sp>
        <p:nvSpPr>
          <p:cNvPr id="4" name="TextBox 3">
            <a:extLst>
              <a:ext uri="{FF2B5EF4-FFF2-40B4-BE49-F238E27FC236}">
                <a16:creationId xmlns:a16="http://schemas.microsoft.com/office/drawing/2014/main" id="{4465B6F7-EEDA-D6C0-DF00-66234AE3F21C}"/>
              </a:ext>
            </a:extLst>
          </p:cNvPr>
          <p:cNvSpPr txBox="1"/>
          <p:nvPr/>
        </p:nvSpPr>
        <p:spPr>
          <a:xfrm>
            <a:off x="0" y="-112627"/>
            <a:ext cx="5501390" cy="673582"/>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UHDR, FLASH and minibeams</a:t>
            </a:r>
          </a:p>
        </p:txBody>
      </p:sp>
    </p:spTree>
    <p:extLst>
      <p:ext uri="{BB962C8B-B14F-4D97-AF65-F5344CB8AC3E}">
        <p14:creationId xmlns:p14="http://schemas.microsoft.com/office/powerpoint/2010/main" val="2099655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CCDE9-0B00-9327-99C4-2F914D2E48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656975-3E33-F403-3196-153C7E7B5B50}"/>
              </a:ext>
            </a:extLst>
          </p:cNvPr>
          <p:cNvSpPr txBox="1"/>
          <p:nvPr/>
        </p:nvSpPr>
        <p:spPr>
          <a:xfrm>
            <a:off x="115083" y="-120499"/>
            <a:ext cx="5821552" cy="673582"/>
          </a:xfrm>
          <a:prstGeom prst="rect">
            <a:avLst/>
          </a:prstGeom>
          <a:noFill/>
        </p:spPr>
        <p:txBody>
          <a:bodyPr wrap="square">
            <a:spAutoFit/>
          </a:bodyPr>
          <a:lstStyle/>
          <a:p>
            <a:pPr>
              <a:lnSpc>
                <a:spcPct val="150000"/>
              </a:lnSpc>
            </a:pPr>
            <a:r>
              <a:rPr lang="en-US" sz="2800" b="1" dirty="0">
                <a:solidFill>
                  <a:srgbClr val="0070C0"/>
                </a:solidFill>
                <a:latin typeface="Chalkboard" panose="03050602040202020205" pitchFamily="66" charset="77"/>
              </a:rPr>
              <a:t>Summary and conclusions</a:t>
            </a:r>
            <a:endParaRPr lang="en-IT" sz="2800" b="1" dirty="0">
              <a:solidFill>
                <a:srgbClr val="0070C0"/>
              </a:solidFill>
              <a:latin typeface="Chalkboard" panose="03050602040202020205" pitchFamily="66" charset="77"/>
            </a:endParaRPr>
          </a:p>
        </p:txBody>
      </p:sp>
      <p:pic>
        <p:nvPicPr>
          <p:cNvPr id="4" name="Picture 3" descr="A diagram of a machine learning&#10;&#10;AI-generated content may be incorrect.">
            <a:extLst>
              <a:ext uri="{FF2B5EF4-FFF2-40B4-BE49-F238E27FC236}">
                <a16:creationId xmlns:a16="http://schemas.microsoft.com/office/drawing/2014/main" id="{D1BD34B9-BCAD-6BD5-7773-554443EE5FB3}"/>
              </a:ext>
            </a:extLst>
          </p:cNvPr>
          <p:cNvPicPr>
            <a:picLocks noChangeAspect="1"/>
          </p:cNvPicPr>
          <p:nvPr/>
        </p:nvPicPr>
        <p:blipFill>
          <a:blip r:embed="rId2"/>
          <a:stretch>
            <a:fillRect/>
          </a:stretch>
        </p:blipFill>
        <p:spPr>
          <a:xfrm>
            <a:off x="7117773" y="642364"/>
            <a:ext cx="4939289" cy="2624773"/>
          </a:xfrm>
          <a:prstGeom prst="rect">
            <a:avLst/>
          </a:prstGeom>
        </p:spPr>
      </p:pic>
      <p:pic>
        <p:nvPicPr>
          <p:cNvPr id="5" name="Picture 4" descr="A logo for a company&#10;&#10;Description automatically generated">
            <a:extLst>
              <a:ext uri="{FF2B5EF4-FFF2-40B4-BE49-F238E27FC236}">
                <a16:creationId xmlns:a16="http://schemas.microsoft.com/office/drawing/2014/main" id="{AC6A835A-9D39-69A0-06B6-8C699839B1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04283" y="3821653"/>
            <a:ext cx="1002466" cy="1002466"/>
          </a:xfrm>
          <a:prstGeom prst="rect">
            <a:avLst/>
          </a:prstGeom>
          <a:effectLst>
            <a:glow rad="257886">
              <a:schemeClr val="bg1">
                <a:alpha val="75474"/>
              </a:schemeClr>
            </a:glow>
          </a:effectLst>
        </p:spPr>
      </p:pic>
      <p:pic>
        <p:nvPicPr>
          <p:cNvPr id="6" name="Graphic 5">
            <a:extLst>
              <a:ext uri="{FF2B5EF4-FFF2-40B4-BE49-F238E27FC236}">
                <a16:creationId xmlns:a16="http://schemas.microsoft.com/office/drawing/2014/main" id="{165E9CF8-46F5-F36F-E51B-AC9F2E7613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6038" y="4824119"/>
            <a:ext cx="734848" cy="679444"/>
          </a:xfrm>
          <a:prstGeom prst="rect">
            <a:avLst/>
          </a:prstGeom>
          <a:effectLst>
            <a:glow rad="279832">
              <a:schemeClr val="bg1">
                <a:alpha val="40000"/>
              </a:schemeClr>
            </a:glow>
            <a:outerShdw blurRad="50800" dist="114300" dir="2700000" algn="tl" rotWithShape="0">
              <a:prstClr val="black">
                <a:alpha val="40000"/>
              </a:prstClr>
            </a:outerShdw>
          </a:effectLst>
        </p:spPr>
      </p:pic>
      <p:pic>
        <p:nvPicPr>
          <p:cNvPr id="7" name="Picture 6">
            <a:extLst>
              <a:ext uri="{FF2B5EF4-FFF2-40B4-BE49-F238E27FC236}">
                <a16:creationId xmlns:a16="http://schemas.microsoft.com/office/drawing/2014/main" id="{E9BA92B6-45FA-4D97-D300-C499231D2642}"/>
              </a:ext>
            </a:extLst>
          </p:cNvPr>
          <p:cNvPicPr>
            <a:picLocks noChangeAspect="1"/>
          </p:cNvPicPr>
          <p:nvPr/>
        </p:nvPicPr>
        <p:blipFill>
          <a:blip r:embed="rId6"/>
          <a:stretch>
            <a:fillRect/>
          </a:stretch>
        </p:blipFill>
        <p:spPr>
          <a:xfrm>
            <a:off x="7567505" y="5638203"/>
            <a:ext cx="2809924" cy="695456"/>
          </a:xfrm>
          <a:prstGeom prst="rect">
            <a:avLst/>
          </a:prstGeom>
          <a:effectLst>
            <a:outerShdw blurRad="50800" dist="38100" dir="2700000" sx="101000" sy="101000" algn="tl" rotWithShape="0">
              <a:prstClr val="black">
                <a:alpha val="40000"/>
              </a:prstClr>
            </a:outerShdw>
          </a:effectLst>
        </p:spPr>
      </p:pic>
      <p:pic>
        <p:nvPicPr>
          <p:cNvPr id="8" name="Picture 7" descr="A logo of a company&#10;&#10;Description automatically generated">
            <a:extLst>
              <a:ext uri="{FF2B5EF4-FFF2-40B4-BE49-F238E27FC236}">
                <a16:creationId xmlns:a16="http://schemas.microsoft.com/office/drawing/2014/main" id="{D30F7B78-EE56-7CB7-004E-1E427C1DB0A8}"/>
              </a:ext>
            </a:extLst>
          </p:cNvPr>
          <p:cNvPicPr>
            <a:picLocks noChangeAspect="1"/>
          </p:cNvPicPr>
          <p:nvPr/>
        </p:nvPicPr>
        <p:blipFill rotWithShape="1">
          <a:blip r:embed="rId7">
            <a:clrChange>
              <a:clrFrom>
                <a:srgbClr val="FFFFFF"/>
              </a:clrFrom>
              <a:clrTo>
                <a:srgbClr val="FFFFFF">
                  <a:alpha val="0"/>
                </a:srgbClr>
              </a:clrTo>
            </a:clrChange>
          </a:blip>
          <a:srcRect t="33523" b="31052"/>
          <a:stretch/>
        </p:blipFill>
        <p:spPr>
          <a:xfrm>
            <a:off x="8706539" y="4383822"/>
            <a:ext cx="1504635" cy="533008"/>
          </a:xfrm>
          <a:prstGeom prst="rect">
            <a:avLst/>
          </a:prstGeom>
          <a:effectLst>
            <a:outerShdw blurRad="50800" dist="38100" dir="2700000" algn="tl" rotWithShape="0">
              <a:prstClr val="black">
                <a:alpha val="40000"/>
              </a:prstClr>
            </a:outerShdw>
          </a:effectLst>
        </p:spPr>
      </p:pic>
      <p:pic>
        <p:nvPicPr>
          <p:cNvPr id="9" name="Immagine 6" descr="Immagine che contiene Carattere, logo, Elementi grafici, cerchio&#10;&#10;Descrizione generata automaticamente">
            <a:extLst>
              <a:ext uri="{FF2B5EF4-FFF2-40B4-BE49-F238E27FC236}">
                <a16:creationId xmlns:a16="http://schemas.microsoft.com/office/drawing/2014/main" id="{FE62036A-9FEE-D951-8029-C3381844C68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0754" y="4243912"/>
            <a:ext cx="1404077" cy="663958"/>
          </a:xfrm>
          <a:prstGeom prst="rect">
            <a:avLst/>
          </a:prstGeom>
          <a:effectLst>
            <a:outerShdw blurRad="50800" dist="38100" dir="2700000" algn="tl" rotWithShape="0">
              <a:prstClr val="black">
                <a:alpha val="40000"/>
              </a:prstClr>
            </a:outerShdw>
          </a:effectLst>
        </p:spPr>
      </p:pic>
      <p:pic>
        <p:nvPicPr>
          <p:cNvPr id="10" name="Picture 9" descr="A blue rectangle with a white logo and a black background&#10;&#10;AI-generated content may be incorrect.">
            <a:extLst>
              <a:ext uri="{FF2B5EF4-FFF2-40B4-BE49-F238E27FC236}">
                <a16:creationId xmlns:a16="http://schemas.microsoft.com/office/drawing/2014/main" id="{3C135A7A-8C02-84FE-F567-D4C3236783AC}"/>
              </a:ext>
            </a:extLst>
          </p:cNvPr>
          <p:cNvPicPr>
            <a:picLocks noChangeAspect="1"/>
          </p:cNvPicPr>
          <p:nvPr/>
        </p:nvPicPr>
        <p:blipFill>
          <a:blip r:embed="rId9"/>
          <a:stretch>
            <a:fillRect/>
          </a:stretch>
        </p:blipFill>
        <p:spPr>
          <a:xfrm>
            <a:off x="10211174" y="5418722"/>
            <a:ext cx="2203238" cy="1072073"/>
          </a:xfrm>
          <a:prstGeom prst="rect">
            <a:avLst/>
          </a:prstGeom>
          <a:effectLst>
            <a:outerShdw blurRad="50800" dist="114300" dir="2700000" algn="tl" rotWithShape="0">
              <a:prstClr val="black">
                <a:alpha val="40000"/>
              </a:prstClr>
            </a:outerShdw>
          </a:effectLst>
        </p:spPr>
      </p:pic>
      <p:sp>
        <p:nvSpPr>
          <p:cNvPr id="14" name="TextBox 13">
            <a:extLst>
              <a:ext uri="{FF2B5EF4-FFF2-40B4-BE49-F238E27FC236}">
                <a16:creationId xmlns:a16="http://schemas.microsoft.com/office/drawing/2014/main" id="{1852151F-F284-8C4B-9F11-7FDA4AD0C7CF}"/>
              </a:ext>
            </a:extLst>
          </p:cNvPr>
          <p:cNvSpPr txBox="1"/>
          <p:nvPr/>
        </p:nvSpPr>
        <p:spPr>
          <a:xfrm>
            <a:off x="177169" y="1436570"/>
            <a:ext cx="6094455" cy="4093428"/>
          </a:xfrm>
          <a:prstGeom prst="rect">
            <a:avLst/>
          </a:prstGeom>
          <a:noFill/>
        </p:spPr>
        <p:txBody>
          <a:bodyPr wrap="square" rtlCol="0">
            <a:spAutoFit/>
          </a:bodyPr>
          <a:lstStyle/>
          <a:p>
            <a:pPr algn="ctr"/>
            <a:r>
              <a:rPr lang="en-US" sz="4000" b="1" dirty="0">
                <a:solidFill>
                  <a:srgbClr val="0070C0"/>
                </a:solidFill>
                <a:latin typeface="Chalkboard" panose="03050602040202020205" pitchFamily="66" charset="77"/>
              </a:rPr>
              <a:t>Acknowledgements</a:t>
            </a:r>
          </a:p>
          <a:p>
            <a:pPr algn="ctr"/>
            <a:r>
              <a:rPr lang="en-US" sz="4000" b="1" dirty="0">
                <a:solidFill>
                  <a:srgbClr val="0070C0"/>
                </a:solidFill>
                <a:latin typeface="Chalkboard" panose="03050602040202020205" pitchFamily="66" charset="77"/>
              </a:rPr>
              <a:t> </a:t>
            </a:r>
          </a:p>
          <a:p>
            <a:pPr algn="ctr"/>
            <a:r>
              <a:rPr lang="it-IT" dirty="0">
                <a:latin typeface="Chalkboard" panose="03050602040202020205" pitchFamily="66" charset="77"/>
              </a:rPr>
              <a:t>Giulia Asero, Maria Giuseppina Bisogni, Paolo Bosco, Simone Capaccioli, </a:t>
            </a:r>
            <a:r>
              <a:rPr lang="it-IT" dirty="0" err="1">
                <a:latin typeface="Chalkboard" panose="03050602040202020205" pitchFamily="66" charset="77"/>
              </a:rPr>
              <a:t>Satia</a:t>
            </a:r>
            <a:r>
              <a:rPr lang="it-IT" dirty="0">
                <a:latin typeface="Chalkboard" panose="03050602040202020205" pitchFamily="66" charset="77"/>
              </a:rPr>
              <a:t> Caroti, Andrea Cavalieri, Mariagrazia Celentano, Francesca Cella </a:t>
            </a:r>
            <a:r>
              <a:rPr lang="it-IT" dirty="0" err="1">
                <a:latin typeface="Chalkboard" panose="03050602040202020205" pitchFamily="66" charset="77"/>
              </a:rPr>
              <a:t>Zanacchi</a:t>
            </a:r>
            <a:r>
              <a:rPr lang="it-IT" dirty="0">
                <a:latin typeface="Chalkboard" panose="03050602040202020205" pitchFamily="66" charset="77"/>
              </a:rPr>
              <a:t>, Esther Ciarrocchi, Mirko </a:t>
            </a:r>
            <a:r>
              <a:rPr lang="it-IT" dirty="0" err="1">
                <a:latin typeface="Chalkboard" panose="03050602040202020205" pitchFamily="66" charset="77"/>
              </a:rPr>
              <a:t>Corosu</a:t>
            </a:r>
            <a:r>
              <a:rPr lang="it-IT" dirty="0">
                <a:latin typeface="Chalkboard" panose="03050602040202020205" pitchFamily="66" charset="77"/>
              </a:rPr>
              <a:t>, Mario Costa, Eleonora Da Pozzo, Francesca Del Debbio, Elisa De Santis, Beatrice Di Marco, Fabio Di Martino, Giulia Furini, Ruben </a:t>
            </a:r>
            <a:r>
              <a:rPr lang="it-IT" dirty="0" err="1">
                <a:latin typeface="Chalkboard" panose="03050602040202020205" pitchFamily="66" charset="77"/>
              </a:rPr>
              <a:t>Gianeri</a:t>
            </a:r>
            <a:r>
              <a:rPr lang="it-IT" dirty="0">
                <a:latin typeface="Chalkboard" panose="03050602040202020205" pitchFamily="66" charset="77"/>
              </a:rPr>
              <a:t>, Francesco </a:t>
            </a:r>
            <a:r>
              <a:rPr lang="it-IT" dirty="0" err="1">
                <a:latin typeface="Chalkboard" panose="03050602040202020205" pitchFamily="66" charset="77"/>
              </a:rPr>
              <a:t>Laruina</a:t>
            </a:r>
            <a:r>
              <a:rPr lang="it-IT" dirty="0">
                <a:latin typeface="Chalkboard" panose="03050602040202020205" pitchFamily="66" charset="77"/>
              </a:rPr>
              <a:t>, Simone </a:t>
            </a:r>
            <a:r>
              <a:rPr lang="it-IT" dirty="0" err="1">
                <a:latin typeface="Chalkboard" panose="03050602040202020205" pitchFamily="66" charset="77"/>
              </a:rPr>
              <a:t>Lossano</a:t>
            </a:r>
            <a:r>
              <a:rPr lang="it-IT" dirty="0">
                <a:latin typeface="Chalkboard" panose="03050602040202020205" pitchFamily="66" charset="77"/>
              </a:rPr>
              <a:t>, Margherita Maffei, Enrico Mazzoni, Eduarda Mota Da Silva, Piernicola Oliva, </a:t>
            </a:r>
            <a:r>
              <a:rPr lang="it-IT" dirty="0" err="1">
                <a:latin typeface="Chalkboard" panose="03050602040202020205" pitchFamily="66" charset="77"/>
              </a:rPr>
              <a:t>Vinoshene</a:t>
            </a:r>
            <a:r>
              <a:rPr lang="it-IT" dirty="0">
                <a:latin typeface="Chalkboard" panose="03050602040202020205" pitchFamily="66" charset="77"/>
              </a:rPr>
              <a:t> Pillai, Filippo Rossi, Gaia Scabia, Valeria Sipala, Enrica Strettoi</a:t>
            </a:r>
            <a:endParaRPr lang="it-IT" b="1" dirty="0">
              <a:solidFill>
                <a:srgbClr val="3C64A5"/>
              </a:solidFill>
              <a:latin typeface="Chalkboard" panose="03050602040202020205" pitchFamily="66" charset="77"/>
            </a:endParaRPr>
          </a:p>
        </p:txBody>
      </p:sp>
      <p:pic>
        <p:nvPicPr>
          <p:cNvPr id="15" name="Picture 7" descr="A blue and white logo&#10;&#10;AI-generated content may be incorrect.">
            <a:extLst>
              <a:ext uri="{FF2B5EF4-FFF2-40B4-BE49-F238E27FC236}">
                <a16:creationId xmlns:a16="http://schemas.microsoft.com/office/drawing/2014/main" id="{340C1149-A622-FC83-E37E-0B33BA58E696}"/>
              </a:ext>
            </a:extLst>
          </p:cNvPr>
          <p:cNvPicPr>
            <a:picLocks noChangeAspect="1"/>
          </p:cNvPicPr>
          <p:nvPr/>
        </p:nvPicPr>
        <p:blipFill>
          <a:blip r:embed="rId10"/>
          <a:stretch>
            <a:fillRect/>
          </a:stretch>
        </p:blipFill>
        <p:spPr>
          <a:xfrm>
            <a:off x="10211174" y="5060975"/>
            <a:ext cx="1864823" cy="501697"/>
          </a:xfrm>
          <a:prstGeom prst="rect">
            <a:avLst/>
          </a:prstGeom>
        </p:spPr>
      </p:pic>
      <p:pic>
        <p:nvPicPr>
          <p:cNvPr id="16" name="Picture 2">
            <a:extLst>
              <a:ext uri="{FF2B5EF4-FFF2-40B4-BE49-F238E27FC236}">
                <a16:creationId xmlns:a16="http://schemas.microsoft.com/office/drawing/2014/main" id="{14C2E7D7-05A4-6706-E9A9-E1A4CF8290C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0676" y="5005570"/>
            <a:ext cx="1504635" cy="5196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IFPA Trento Institute for Fundamental Physics and Applications">
            <a:extLst>
              <a:ext uri="{FF2B5EF4-FFF2-40B4-BE49-F238E27FC236}">
                <a16:creationId xmlns:a16="http://schemas.microsoft.com/office/drawing/2014/main" id="{ECA8DA4D-5353-1271-073B-314EC6C3A2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2045" y="3615541"/>
            <a:ext cx="938919" cy="11572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Rosso e lineare: ecco il nuovo logo dell'Università di Trento | UniTrento  Press Room">
            <a:extLst>
              <a:ext uri="{FF2B5EF4-FFF2-40B4-BE49-F238E27FC236}">
                <a16:creationId xmlns:a16="http://schemas.microsoft.com/office/drawing/2014/main" id="{D566874B-B9F7-6ECD-F84B-39261E4547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37621" y="3479023"/>
            <a:ext cx="1553662" cy="66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56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C49BC-811B-879E-9CB7-08EBA71FAC57}"/>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57DF4C3B-E629-2742-4CC2-9C0670BE6696}"/>
              </a:ext>
            </a:extLst>
          </p:cNvPr>
          <p:cNvSpPr txBox="1"/>
          <p:nvPr/>
        </p:nvSpPr>
        <p:spPr>
          <a:xfrm>
            <a:off x="-851338" y="467978"/>
            <a:ext cx="360996" cy="369332"/>
          </a:xfrm>
          <a:prstGeom prst="rect">
            <a:avLst/>
          </a:prstGeom>
          <a:noFill/>
        </p:spPr>
        <p:txBody>
          <a:bodyPr wrap="none" rtlCol="0">
            <a:spAutoFit/>
          </a:bodyPr>
          <a:lstStyle/>
          <a:p>
            <a:r>
              <a:rPr lang="en-IT" dirty="0">
                <a:latin typeface="Chalkboard" panose="03050602040202020205" pitchFamily="66" charset="77"/>
              </a:rPr>
              <a:t>  </a:t>
            </a:r>
          </a:p>
        </p:txBody>
      </p:sp>
      <p:sp>
        <p:nvSpPr>
          <p:cNvPr id="7" name="Rounded Rectangle 6">
            <a:extLst>
              <a:ext uri="{FF2B5EF4-FFF2-40B4-BE49-F238E27FC236}">
                <a16:creationId xmlns:a16="http://schemas.microsoft.com/office/drawing/2014/main" id="{603D84F5-9EFD-CCDF-C34B-70FED709351E}"/>
              </a:ext>
            </a:extLst>
          </p:cNvPr>
          <p:cNvSpPr/>
          <p:nvPr/>
        </p:nvSpPr>
        <p:spPr>
          <a:xfrm>
            <a:off x="3471946" y="701390"/>
            <a:ext cx="5816257" cy="5433666"/>
          </a:xfrm>
          <a:prstGeom prst="roundRect">
            <a:avLst>
              <a:gd name="adj" fmla="val 8191"/>
            </a:avLst>
          </a:prstGeom>
          <a:solidFill>
            <a:schemeClr val="accent1">
              <a:lumMod val="20000"/>
              <a:lumOff val="80000"/>
            </a:schemeClr>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1039" name="Group 1038">
            <a:extLst>
              <a:ext uri="{FF2B5EF4-FFF2-40B4-BE49-F238E27FC236}">
                <a16:creationId xmlns:a16="http://schemas.microsoft.com/office/drawing/2014/main" id="{42C71828-3FFC-B0A5-6FB1-982177261190}"/>
              </a:ext>
            </a:extLst>
          </p:cNvPr>
          <p:cNvGrpSpPr/>
          <p:nvPr/>
        </p:nvGrpSpPr>
        <p:grpSpPr>
          <a:xfrm>
            <a:off x="6991083" y="1648970"/>
            <a:ext cx="2164181" cy="1211163"/>
            <a:chOff x="7847937" y="1363244"/>
            <a:chExt cx="1431277" cy="684018"/>
          </a:xfrm>
        </p:grpSpPr>
        <p:pic>
          <p:nvPicPr>
            <p:cNvPr id="1030" name="Picture 6" descr="Deep Learning Neural Networks for Bond Pricing">
              <a:extLst>
                <a:ext uri="{FF2B5EF4-FFF2-40B4-BE49-F238E27FC236}">
                  <a16:creationId xmlns:a16="http://schemas.microsoft.com/office/drawing/2014/main" id="{FEB986D8-ADD5-579C-74DC-E03E5A5C8216}"/>
                </a:ext>
              </a:extLst>
            </p:cNvPr>
            <p:cNvPicPr>
              <a:picLocks noChangeAspect="1" noChangeArrowheads="1"/>
            </p:cNvPicPr>
            <p:nvPr/>
          </p:nvPicPr>
          <p:blipFill rotWithShape="1">
            <a:blip r:embed="rId2">
              <a:duotone>
                <a:schemeClr val="accent1">
                  <a:shade val="45000"/>
                  <a:satMod val="135000"/>
                </a:schemeClr>
                <a:prstClr val="white"/>
              </a:duotone>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46517"/>
            <a:stretch/>
          </p:blipFill>
          <p:spPr bwMode="auto">
            <a:xfrm>
              <a:off x="7847937" y="1363244"/>
              <a:ext cx="1431277" cy="684018"/>
            </a:xfrm>
            <a:prstGeom prst="roundRect">
              <a:avLst>
                <a:gd name="adj" fmla="val 21334"/>
              </a:avLst>
            </a:prstGeom>
            <a:noFill/>
            <a:effectLst>
              <a:softEdge rad="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B6805AD1-3A5F-908D-8F5E-4C98D4144D46}"/>
                </a:ext>
              </a:extLst>
            </p:cNvPr>
            <p:cNvSpPr txBox="1"/>
            <p:nvPr/>
          </p:nvSpPr>
          <p:spPr>
            <a:xfrm>
              <a:off x="7925202" y="1727926"/>
              <a:ext cx="1291205" cy="184756"/>
            </a:xfrm>
            <a:prstGeom prst="rect">
              <a:avLst/>
            </a:prstGeom>
            <a:noFill/>
            <a:effectLst/>
          </p:spPr>
          <p:txBody>
            <a:bodyPr wrap="square">
              <a:spAutoFit/>
            </a:bodyPr>
            <a:lstStyle/>
            <a:p>
              <a:r>
                <a:rPr lang="en-US" dirty="0">
                  <a:solidFill>
                    <a:schemeClr val="bg1"/>
                  </a:solidFill>
                  <a:effectLst/>
                  <a:latin typeface="Chalkboard" panose="03050602040202020205" pitchFamily="66" charset="77"/>
                </a:rPr>
                <a:t>Machine learning</a:t>
              </a:r>
              <a:endParaRPr lang="en-IT" dirty="0">
                <a:solidFill>
                  <a:schemeClr val="bg1"/>
                </a:solidFill>
                <a:effectLst/>
                <a:latin typeface="Chalkboard" panose="03050602040202020205" pitchFamily="66" charset="77"/>
              </a:endParaRPr>
            </a:p>
          </p:txBody>
        </p:sp>
      </p:grpSp>
      <p:grpSp>
        <p:nvGrpSpPr>
          <p:cNvPr id="1025" name="Group 1024">
            <a:extLst>
              <a:ext uri="{FF2B5EF4-FFF2-40B4-BE49-F238E27FC236}">
                <a16:creationId xmlns:a16="http://schemas.microsoft.com/office/drawing/2014/main" id="{A9DADF62-20B2-FA9F-9A8A-5E37D3CEFF39}"/>
              </a:ext>
            </a:extLst>
          </p:cNvPr>
          <p:cNvGrpSpPr/>
          <p:nvPr/>
        </p:nvGrpSpPr>
        <p:grpSpPr>
          <a:xfrm>
            <a:off x="5576140" y="4493362"/>
            <a:ext cx="2844201" cy="1433145"/>
            <a:chOff x="6021754" y="4862716"/>
            <a:chExt cx="3211030" cy="1617984"/>
          </a:xfrm>
        </p:grpSpPr>
        <p:sp>
          <p:nvSpPr>
            <p:cNvPr id="13" name="Rounded Rectangle 12">
              <a:extLst>
                <a:ext uri="{FF2B5EF4-FFF2-40B4-BE49-F238E27FC236}">
                  <a16:creationId xmlns:a16="http://schemas.microsoft.com/office/drawing/2014/main" id="{FE43D4B2-1B40-BC89-6271-0311E85D840F}"/>
                </a:ext>
              </a:extLst>
            </p:cNvPr>
            <p:cNvSpPr/>
            <p:nvPr/>
          </p:nvSpPr>
          <p:spPr>
            <a:xfrm>
              <a:off x="6021754" y="4862716"/>
              <a:ext cx="3211030" cy="1617984"/>
            </a:xfrm>
            <a:prstGeom prst="roundRect">
              <a:avLst>
                <a:gd name="adj" fmla="val 8191"/>
              </a:avLst>
            </a:prstGeom>
            <a:solidFill>
              <a:srgbClr val="0F719C"/>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grpSp>
          <p:nvGrpSpPr>
            <p:cNvPr id="14" name="Group 13">
              <a:extLst>
                <a:ext uri="{FF2B5EF4-FFF2-40B4-BE49-F238E27FC236}">
                  <a16:creationId xmlns:a16="http://schemas.microsoft.com/office/drawing/2014/main" id="{7DECB23B-E3F2-6840-B3FC-1E2D6BD98107}"/>
                </a:ext>
              </a:extLst>
            </p:cNvPr>
            <p:cNvGrpSpPr>
              <a:grpSpLocks noChangeAspect="1"/>
            </p:cNvGrpSpPr>
            <p:nvPr/>
          </p:nvGrpSpPr>
          <p:grpSpPr>
            <a:xfrm>
              <a:off x="7751087" y="5176174"/>
              <a:ext cx="1260000" cy="1180336"/>
              <a:chOff x="3768626" y="2454325"/>
              <a:chExt cx="3093517" cy="2636284"/>
            </a:xfrm>
          </p:grpSpPr>
          <p:pic>
            <p:nvPicPr>
              <p:cNvPr id="16" name="Picture 15">
                <a:extLst>
                  <a:ext uri="{FF2B5EF4-FFF2-40B4-BE49-F238E27FC236}">
                    <a16:creationId xmlns:a16="http://schemas.microsoft.com/office/drawing/2014/main" id="{24D50420-ADCC-059E-DAD2-92B885FD4AC0}"/>
                  </a:ext>
                </a:extLst>
              </p:cNvPr>
              <p:cNvPicPr>
                <a:picLocks noChangeAspect="1"/>
              </p:cNvPicPr>
              <p:nvPr/>
            </p:nvPicPr>
            <p:blipFill rotWithShape="1">
              <a:blip r:embed="rId4">
                <a:clrChange>
                  <a:clrFrom>
                    <a:srgbClr val="FFFFFF"/>
                  </a:clrFrom>
                  <a:clrTo>
                    <a:srgbClr val="FFFFFF">
                      <a:alpha val="0"/>
                    </a:srgbClr>
                  </a:clrTo>
                </a:clrChange>
              </a:blip>
              <a:srcRect l="22659" t="11531" r="22120" b="12925"/>
              <a:stretch/>
            </p:blipFill>
            <p:spPr>
              <a:xfrm>
                <a:off x="3768626" y="2454325"/>
                <a:ext cx="3093517" cy="2636284"/>
              </a:xfrm>
              <a:prstGeom prst="rect">
                <a:avLst/>
              </a:prstGeom>
            </p:spPr>
          </p:pic>
          <p:pic>
            <p:nvPicPr>
              <p:cNvPr id="17" name="Google Shape;264;g31d77cb791b_3_226">
                <a:extLst>
                  <a:ext uri="{FF2B5EF4-FFF2-40B4-BE49-F238E27FC236}">
                    <a16:creationId xmlns:a16="http://schemas.microsoft.com/office/drawing/2014/main" id="{E9EC41E4-6EB7-F5DC-262E-93F46FDD0C8C}"/>
                  </a:ext>
                </a:extLst>
              </p:cNvPr>
              <p:cNvPicPr preferRelativeResize="0"/>
              <p:nvPr/>
            </p:nvPicPr>
            <p:blipFill>
              <a:blip r:embed="rId5">
                <a:alphaModFix/>
              </a:blip>
              <a:stretch>
                <a:fillRect/>
              </a:stretch>
            </p:blipFill>
            <p:spPr>
              <a:xfrm>
                <a:off x="4371218" y="2893792"/>
                <a:ext cx="1888331" cy="1827262"/>
              </a:xfrm>
              <a:prstGeom prst="ellipse">
                <a:avLst/>
              </a:prstGeom>
              <a:noFill/>
              <a:ln>
                <a:noFill/>
              </a:ln>
              <a:effectLst>
                <a:softEdge rad="171709"/>
              </a:effectLst>
            </p:spPr>
          </p:pic>
        </p:grpSp>
        <p:pic>
          <p:nvPicPr>
            <p:cNvPr id="18" name="Google Shape;303;g31d77cb791b_3_251">
              <a:extLst>
                <a:ext uri="{FF2B5EF4-FFF2-40B4-BE49-F238E27FC236}">
                  <a16:creationId xmlns:a16="http://schemas.microsoft.com/office/drawing/2014/main" id="{82487B3B-BB8E-F1CB-9C8F-55F842682579}"/>
                </a:ext>
              </a:extLst>
            </p:cNvPr>
            <p:cNvPicPr preferRelativeResize="0"/>
            <p:nvPr/>
          </p:nvPicPr>
          <p:blipFill>
            <a:blip r:embed="rId6">
              <a:alphaModFix/>
            </a:blip>
            <a:srcRect l="7430" b="13270"/>
            <a:stretch>
              <a:fillRect/>
            </a:stretch>
          </p:blipFill>
          <p:spPr>
            <a:xfrm>
              <a:off x="6354939" y="5272708"/>
              <a:ext cx="1378270" cy="992066"/>
            </a:xfrm>
            <a:prstGeom prst="rect">
              <a:avLst/>
            </a:prstGeom>
            <a:noFill/>
            <a:ln>
              <a:noFill/>
            </a:ln>
          </p:spPr>
        </p:pic>
        <p:sp>
          <p:nvSpPr>
            <p:cNvPr id="24" name="TextBox 23">
              <a:extLst>
                <a:ext uri="{FF2B5EF4-FFF2-40B4-BE49-F238E27FC236}">
                  <a16:creationId xmlns:a16="http://schemas.microsoft.com/office/drawing/2014/main" id="{F801115A-E00C-58E6-E828-CA5540C798D3}"/>
                </a:ext>
              </a:extLst>
            </p:cNvPr>
            <p:cNvSpPr txBox="1"/>
            <p:nvPr/>
          </p:nvSpPr>
          <p:spPr>
            <a:xfrm>
              <a:off x="6152443" y="4874496"/>
              <a:ext cx="2949651"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minimalist empirical model</a:t>
              </a:r>
              <a:endParaRPr lang="en-IT" sz="1600" dirty="0">
                <a:solidFill>
                  <a:schemeClr val="bg1"/>
                </a:solidFill>
                <a:latin typeface="Chalkboard" panose="03050602040202020205" pitchFamily="66" charset="77"/>
              </a:endParaRPr>
            </a:p>
          </p:txBody>
        </p:sp>
      </p:grpSp>
      <p:pic>
        <p:nvPicPr>
          <p:cNvPr id="1040" name="Picture 1039">
            <a:extLst>
              <a:ext uri="{FF2B5EF4-FFF2-40B4-BE49-F238E27FC236}">
                <a16:creationId xmlns:a16="http://schemas.microsoft.com/office/drawing/2014/main" id="{5DC2DABE-85E4-6456-04D0-268501AD909E}"/>
              </a:ext>
            </a:extLst>
          </p:cNvPr>
          <p:cNvPicPr>
            <a:picLocks noChangeAspect="1"/>
          </p:cNvPicPr>
          <p:nvPr/>
        </p:nvPicPr>
        <p:blipFill>
          <a:blip r:embed="rId7"/>
          <a:stretch>
            <a:fillRect/>
          </a:stretch>
        </p:blipFill>
        <p:spPr>
          <a:xfrm rot="20776684">
            <a:off x="1245024" y="3429361"/>
            <a:ext cx="1374769" cy="1075909"/>
          </a:xfrm>
          <a:prstGeom prst="rect">
            <a:avLst/>
          </a:prstGeom>
        </p:spPr>
      </p:pic>
      <p:sp>
        <p:nvSpPr>
          <p:cNvPr id="48" name="Bent Arrow 47">
            <a:extLst>
              <a:ext uri="{FF2B5EF4-FFF2-40B4-BE49-F238E27FC236}">
                <a16:creationId xmlns:a16="http://schemas.microsoft.com/office/drawing/2014/main" id="{6069EB3A-D1BF-1D17-0DF0-A68894CDF66C}"/>
              </a:ext>
            </a:extLst>
          </p:cNvPr>
          <p:cNvSpPr/>
          <p:nvPr/>
        </p:nvSpPr>
        <p:spPr>
          <a:xfrm rot="5400000">
            <a:off x="2956051" y="1938759"/>
            <a:ext cx="948853" cy="1512347"/>
          </a:xfrm>
          <a:prstGeom prst="bentArrow">
            <a:avLst>
              <a:gd name="adj1" fmla="val 29424"/>
              <a:gd name="adj2" fmla="val 25730"/>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4" name="TextBox 3">
            <a:extLst>
              <a:ext uri="{FF2B5EF4-FFF2-40B4-BE49-F238E27FC236}">
                <a16:creationId xmlns:a16="http://schemas.microsoft.com/office/drawing/2014/main" id="{9765768B-4B6B-262C-D692-86344221FF73}"/>
              </a:ext>
            </a:extLst>
          </p:cNvPr>
          <p:cNvSpPr txBox="1"/>
          <p:nvPr/>
        </p:nvSpPr>
        <p:spPr>
          <a:xfrm>
            <a:off x="2683783" y="2220505"/>
            <a:ext cx="1135775" cy="245355"/>
          </a:xfrm>
          <a:prstGeom prst="rect">
            <a:avLst/>
          </a:prstGeom>
          <a:noFill/>
        </p:spPr>
        <p:txBody>
          <a:bodyPr wrap="square">
            <a:spAutoFit/>
          </a:bodyPr>
          <a:lstStyle/>
          <a:p>
            <a:r>
              <a:rPr lang="en-US" sz="1200" dirty="0">
                <a:solidFill>
                  <a:schemeClr val="bg1"/>
                </a:solidFill>
                <a:latin typeface="Chalkboard" panose="03050602040202020205" pitchFamily="66" charset="77"/>
              </a:rPr>
              <a:t>Irradiation pars</a:t>
            </a:r>
            <a:endParaRPr lang="en-IT" sz="1200" dirty="0">
              <a:solidFill>
                <a:schemeClr val="bg1"/>
              </a:solidFill>
              <a:latin typeface="Chalkboard" panose="03050602040202020205" pitchFamily="66" charset="77"/>
            </a:endParaRPr>
          </a:p>
        </p:txBody>
      </p:sp>
      <p:pic>
        <p:nvPicPr>
          <p:cNvPr id="6" name="Picture 5" descr="A blue and white machine&#10;&#10;Description automatically generated">
            <a:extLst>
              <a:ext uri="{FF2B5EF4-FFF2-40B4-BE49-F238E27FC236}">
                <a16:creationId xmlns:a16="http://schemas.microsoft.com/office/drawing/2014/main" id="{3F03C319-4F9E-2A98-8822-43B375D3274A}"/>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01398" y="1441716"/>
            <a:ext cx="1873263" cy="2121811"/>
          </a:xfrm>
          <a:prstGeom prst="rect">
            <a:avLst/>
          </a:prstGeom>
          <a:effectLst>
            <a:outerShdw blurRad="50800" dist="38100" dir="5400000" algn="t" rotWithShape="0">
              <a:schemeClr val="bg1">
                <a:alpha val="40000"/>
              </a:schemeClr>
            </a:outerShdw>
          </a:effectLst>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4B36BD7-BA95-8C65-6B1D-BD6A4F5D148D}"/>
                  </a:ext>
                </a:extLst>
              </p:cNvPr>
              <p:cNvSpPr txBox="1"/>
              <p:nvPr/>
            </p:nvSpPr>
            <p:spPr>
              <a:xfrm rot="16200000">
                <a:off x="3622615" y="2602034"/>
                <a:ext cx="586370" cy="2998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bg1"/>
                              </a:solidFill>
                              <a:latin typeface="Cambria Math" panose="02040503050406030204" pitchFamily="18" charset="0"/>
                            </a:rPr>
                          </m:ctrlPr>
                        </m:sSubPr>
                        <m:e>
                          <m:r>
                            <a:rPr lang="en-US" sz="1600" b="1" i="1">
                              <a:solidFill>
                                <a:schemeClr val="bg1"/>
                              </a:solidFill>
                              <a:latin typeface="Cambria Math" panose="02040503050406030204" pitchFamily="18" charset="0"/>
                            </a:rPr>
                            <m:t>𝑷</m:t>
                          </m:r>
                        </m:e>
                        <m:sub>
                          <m:r>
                            <a:rPr lang="en-US" sz="1600" b="1" i="1">
                              <a:solidFill>
                                <a:schemeClr val="bg1"/>
                              </a:solidFill>
                              <a:latin typeface="Cambria Math" panose="02040503050406030204" pitchFamily="18" charset="0"/>
                            </a:rPr>
                            <m:t>𝒓𝒂𝒅</m:t>
                          </m:r>
                        </m:sub>
                      </m:sSub>
                    </m:oMath>
                  </m:oMathPara>
                </a14:m>
                <a:endParaRPr lang="en-IT" sz="1600" b="1" dirty="0">
                  <a:solidFill>
                    <a:schemeClr val="bg1"/>
                  </a:solidFill>
                  <a:latin typeface="Chalkboard" panose="03050602040202020205" pitchFamily="66" charset="77"/>
                </a:endParaRPr>
              </a:p>
            </p:txBody>
          </p:sp>
        </mc:Choice>
        <mc:Fallback xmlns="">
          <p:sp>
            <p:nvSpPr>
              <p:cNvPr id="49" name="TextBox 48">
                <a:extLst>
                  <a:ext uri="{FF2B5EF4-FFF2-40B4-BE49-F238E27FC236}">
                    <a16:creationId xmlns:a16="http://schemas.microsoft.com/office/drawing/2014/main" id="{54B36BD7-BA95-8C65-6B1D-BD6A4F5D148D}"/>
                  </a:ext>
                </a:extLst>
              </p:cNvPr>
              <p:cNvSpPr txBox="1">
                <a:spLocks noRot="1" noChangeAspect="1" noMove="1" noResize="1" noEditPoints="1" noAdjustHandles="1" noChangeArrowheads="1" noChangeShapeType="1" noTextEdit="1"/>
              </p:cNvSpPr>
              <p:nvPr/>
            </p:nvSpPr>
            <p:spPr>
              <a:xfrm rot="16200000">
                <a:off x="3622615" y="2602034"/>
                <a:ext cx="586370" cy="299878"/>
              </a:xfrm>
              <a:prstGeom prst="rect">
                <a:avLst/>
              </a:prstGeom>
              <a:blipFill>
                <a:blip r:embed="rId9"/>
                <a:stretch>
                  <a:fillRect r="-8000"/>
                </a:stretch>
              </a:blipFill>
            </p:spPr>
            <p:txBody>
              <a:bodyPr/>
              <a:lstStyle/>
              <a:p>
                <a:r>
                  <a:rPr lang="en-IT">
                    <a:noFill/>
                  </a:rPr>
                  <a:t> </a:t>
                </a:r>
              </a:p>
            </p:txBody>
          </p:sp>
        </mc:Fallback>
      </mc:AlternateContent>
      <p:sp>
        <p:nvSpPr>
          <p:cNvPr id="50" name="Bent Arrow 49">
            <a:extLst>
              <a:ext uri="{FF2B5EF4-FFF2-40B4-BE49-F238E27FC236}">
                <a16:creationId xmlns:a16="http://schemas.microsoft.com/office/drawing/2014/main" id="{EB7CE05D-AAA2-F565-C024-FC54ECB07B61}"/>
              </a:ext>
            </a:extLst>
          </p:cNvPr>
          <p:cNvSpPr/>
          <p:nvPr/>
        </p:nvSpPr>
        <p:spPr>
          <a:xfrm rot="5400000" flipH="1">
            <a:off x="3445216" y="4367434"/>
            <a:ext cx="1107204" cy="1512347"/>
          </a:xfrm>
          <a:prstGeom prst="bentArrow">
            <a:avLst>
              <a:gd name="adj1" fmla="val 29424"/>
              <a:gd name="adj2" fmla="val 25730"/>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grpSp>
        <p:nvGrpSpPr>
          <p:cNvPr id="25" name="Group 24">
            <a:extLst>
              <a:ext uri="{FF2B5EF4-FFF2-40B4-BE49-F238E27FC236}">
                <a16:creationId xmlns:a16="http://schemas.microsoft.com/office/drawing/2014/main" id="{97FB64F6-5B1F-0BA9-3CDF-1EBCBC701C2E}"/>
              </a:ext>
            </a:extLst>
          </p:cNvPr>
          <p:cNvGrpSpPr/>
          <p:nvPr/>
        </p:nvGrpSpPr>
        <p:grpSpPr>
          <a:xfrm>
            <a:off x="704645" y="4544177"/>
            <a:ext cx="2543860" cy="1678421"/>
            <a:chOff x="408988" y="4144870"/>
            <a:chExt cx="2871952" cy="1894894"/>
          </a:xfrm>
        </p:grpSpPr>
        <p:grpSp>
          <p:nvGrpSpPr>
            <p:cNvPr id="1048" name="Group 1047">
              <a:extLst>
                <a:ext uri="{FF2B5EF4-FFF2-40B4-BE49-F238E27FC236}">
                  <a16:creationId xmlns:a16="http://schemas.microsoft.com/office/drawing/2014/main" id="{42970E01-DE2C-7458-322D-FA559A01BC76}"/>
                </a:ext>
              </a:extLst>
            </p:cNvPr>
            <p:cNvGrpSpPr/>
            <p:nvPr/>
          </p:nvGrpSpPr>
          <p:grpSpPr>
            <a:xfrm>
              <a:off x="408988" y="4144870"/>
              <a:ext cx="2871952" cy="1894894"/>
              <a:chOff x="205154" y="3921080"/>
              <a:chExt cx="2871952" cy="1642545"/>
            </a:xfrm>
          </p:grpSpPr>
          <p:sp>
            <p:nvSpPr>
              <p:cNvPr id="1043" name="Rounded Rectangle 1042">
                <a:extLst>
                  <a:ext uri="{FF2B5EF4-FFF2-40B4-BE49-F238E27FC236}">
                    <a16:creationId xmlns:a16="http://schemas.microsoft.com/office/drawing/2014/main" id="{1ADD52FE-1D8A-66CD-536D-EC8AB38F3E40}"/>
                  </a:ext>
                </a:extLst>
              </p:cNvPr>
              <p:cNvSpPr/>
              <p:nvPr/>
            </p:nvSpPr>
            <p:spPr>
              <a:xfrm>
                <a:off x="205154" y="3921080"/>
                <a:ext cx="2871952" cy="1642545"/>
              </a:xfrm>
              <a:prstGeom prst="roundRect">
                <a:avLst/>
              </a:prstGeom>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sz="1600" dirty="0"/>
              </a:p>
            </p:txBody>
          </p:sp>
          <p:pic>
            <p:nvPicPr>
              <p:cNvPr id="1044" name="Picture 1043" descr="A red and white liquid with white dots&#10;&#10;Description automatically generated">
                <a:extLst>
                  <a:ext uri="{FF2B5EF4-FFF2-40B4-BE49-F238E27FC236}">
                    <a16:creationId xmlns:a16="http://schemas.microsoft.com/office/drawing/2014/main" id="{FA519194-8D64-E260-86CD-A270FBF65D6A}"/>
                  </a:ext>
                </a:extLst>
              </p:cNvPr>
              <p:cNvPicPr>
                <a:picLocks noChangeAspect="1"/>
              </p:cNvPicPr>
              <p:nvPr/>
            </p:nvPicPr>
            <p:blipFill>
              <a:blip r:embed="rId10"/>
              <a:stretch>
                <a:fillRect/>
              </a:stretch>
            </p:blipFill>
            <p:spPr>
              <a:xfrm>
                <a:off x="487263" y="4027547"/>
                <a:ext cx="911975" cy="627439"/>
              </a:xfrm>
              <a:prstGeom prst="rect">
                <a:avLst/>
              </a:prstGeom>
              <a:effectLst>
                <a:outerShdw blurRad="50800" dist="38100" dir="2700000" algn="tl" rotWithShape="0">
                  <a:prstClr val="black">
                    <a:alpha val="40000"/>
                  </a:prstClr>
                </a:outerShdw>
              </a:effectLst>
            </p:spPr>
          </p:pic>
          <p:pic>
            <p:nvPicPr>
              <p:cNvPr id="1045" name="Picture 1044" descr="A white mouse with red eyes&#10;&#10;Description automatically generated">
                <a:extLst>
                  <a:ext uri="{FF2B5EF4-FFF2-40B4-BE49-F238E27FC236}">
                    <a16:creationId xmlns:a16="http://schemas.microsoft.com/office/drawing/2014/main" id="{4D87D835-56F8-6EE4-F3C4-83F41BF1CEF9}"/>
                  </a:ext>
                </a:extLst>
              </p:cNvPr>
              <p:cNvPicPr>
                <a:picLocks noChangeAspect="1"/>
              </p:cNvPicPr>
              <p:nvPr/>
            </p:nvPicPr>
            <p:blipFill rotWithShape="1">
              <a:blip r:embed="rId11"/>
              <a:srcRect l="4693" t="8170" r="45948" b="47781"/>
              <a:stretch/>
            </p:blipFill>
            <p:spPr>
              <a:xfrm>
                <a:off x="1417663" y="3972759"/>
                <a:ext cx="1545980" cy="964637"/>
              </a:xfrm>
              <a:prstGeom prst="rect">
                <a:avLst/>
              </a:prstGeom>
              <a:effectLst>
                <a:glow>
                  <a:schemeClr val="accent1">
                    <a:alpha val="40000"/>
                  </a:schemeClr>
                </a:glow>
                <a:outerShdw blurRad="50800" dist="38100" dir="2700000" algn="tl" rotWithShape="0">
                  <a:prstClr val="black">
                    <a:alpha val="40000"/>
                  </a:prstClr>
                </a:outerShdw>
              </a:effectLst>
            </p:spPr>
          </p:pic>
        </p:grpSp>
        <p:pic>
          <p:nvPicPr>
            <p:cNvPr id="1080" name="Picture 1079" descr="A group of test tubes in a rack&#10;&#10;Description automatically generated">
              <a:extLst>
                <a:ext uri="{FF2B5EF4-FFF2-40B4-BE49-F238E27FC236}">
                  <a16:creationId xmlns:a16="http://schemas.microsoft.com/office/drawing/2014/main" id="{927CF311-D385-9669-543C-8FB0ADD4C7AF}"/>
                </a:ext>
              </a:extLst>
            </p:cNvPr>
            <p:cNvPicPr>
              <a:picLocks noChangeAspect="1"/>
            </p:cNvPicPr>
            <p:nvPr/>
          </p:nvPicPr>
          <p:blipFill>
            <a:blip r:embed="rId12"/>
            <a:stretch>
              <a:fillRect/>
            </a:stretch>
          </p:blipFill>
          <p:spPr>
            <a:xfrm>
              <a:off x="690963" y="4918697"/>
              <a:ext cx="912255" cy="912255"/>
            </a:xfrm>
            <a:prstGeom prst="rect">
              <a:avLst/>
            </a:prstGeom>
            <a:effectLst>
              <a:outerShdw blurRad="50800" dist="38100" dir="2700000" algn="tl" rotWithShape="0">
                <a:prstClr val="black">
                  <a:alpha val="40000"/>
                </a:prstClr>
              </a:outerShdw>
            </a:effectLst>
          </p:spPr>
        </p:pic>
        <p:pic>
          <p:nvPicPr>
            <p:cNvPr id="1089" name="Picture 1088" descr="A pink plate with blue circles&#10;&#10;Description automatically generated">
              <a:extLst>
                <a:ext uri="{FF2B5EF4-FFF2-40B4-BE49-F238E27FC236}">
                  <a16:creationId xmlns:a16="http://schemas.microsoft.com/office/drawing/2014/main" id="{C6E8F64C-B0EE-B251-CACE-302BA9257C36}"/>
                </a:ext>
              </a:extLst>
            </p:cNvPr>
            <p:cNvPicPr>
              <a:picLocks noChangeAspect="1"/>
            </p:cNvPicPr>
            <p:nvPr/>
          </p:nvPicPr>
          <p:blipFill>
            <a:blip r:embed="rId13"/>
            <a:stretch>
              <a:fillRect/>
            </a:stretch>
          </p:blipFill>
          <p:spPr>
            <a:xfrm>
              <a:off x="2330263" y="5293452"/>
              <a:ext cx="645896" cy="446428"/>
            </a:xfrm>
            <a:prstGeom prst="rect">
              <a:avLst/>
            </a:prstGeom>
            <a:effectLst>
              <a:outerShdw blurRad="50800" dist="38100" dir="2700000" algn="tl" rotWithShape="0">
                <a:prstClr val="black">
                  <a:alpha val="40000"/>
                </a:prstClr>
              </a:outerShdw>
            </a:effectLst>
          </p:spPr>
        </p:pic>
        <p:pic>
          <p:nvPicPr>
            <p:cNvPr id="1091" name="Picture 1090" descr="A bowl of pink liquid with blue circles in it&#10;&#10;Description automatically generated">
              <a:extLst>
                <a:ext uri="{FF2B5EF4-FFF2-40B4-BE49-F238E27FC236}">
                  <a16:creationId xmlns:a16="http://schemas.microsoft.com/office/drawing/2014/main" id="{1AD444AF-1513-4B7A-A51C-FFCEB34336C4}"/>
                </a:ext>
              </a:extLst>
            </p:cNvPr>
            <p:cNvPicPr>
              <a:picLocks noChangeAspect="1"/>
            </p:cNvPicPr>
            <p:nvPr/>
          </p:nvPicPr>
          <p:blipFill>
            <a:blip r:embed="rId14"/>
            <a:stretch>
              <a:fillRect/>
            </a:stretch>
          </p:blipFill>
          <p:spPr>
            <a:xfrm>
              <a:off x="1662873" y="5257709"/>
              <a:ext cx="642894" cy="482171"/>
            </a:xfrm>
            <a:prstGeom prst="rect">
              <a:avLst/>
            </a:prstGeom>
            <a:effectLst>
              <a:outerShdw blurRad="50800" dist="38100" dir="2700000" algn="tl" rotWithShape="0">
                <a:prstClr val="black">
                  <a:alpha val="40000"/>
                </a:prstClr>
              </a:outerShdw>
            </a:effectLst>
          </p:spPr>
        </p:pic>
      </p:grpSp>
      <p:sp>
        <p:nvSpPr>
          <p:cNvPr id="51" name="TextBox 50">
            <a:extLst>
              <a:ext uri="{FF2B5EF4-FFF2-40B4-BE49-F238E27FC236}">
                <a16:creationId xmlns:a16="http://schemas.microsoft.com/office/drawing/2014/main" id="{86E2B508-5E28-00EC-3A43-47E51F91CF4D}"/>
              </a:ext>
            </a:extLst>
          </p:cNvPr>
          <p:cNvSpPr txBox="1"/>
          <p:nvPr/>
        </p:nvSpPr>
        <p:spPr>
          <a:xfrm>
            <a:off x="3128899" y="5375037"/>
            <a:ext cx="1578128"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tissue data/effect</a:t>
            </a:r>
            <a:endParaRPr lang="en-IT" sz="1200" dirty="0">
              <a:solidFill>
                <a:schemeClr val="bg1"/>
              </a:solidFill>
              <a:latin typeface="Chalkboard" panose="03050602040202020205" pitchFamily="66" charset="77"/>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01244AA-A255-6A3D-4263-9B50286847D5}"/>
                  </a:ext>
                </a:extLst>
              </p:cNvPr>
              <p:cNvSpPr txBox="1"/>
              <p:nvPr/>
            </p:nvSpPr>
            <p:spPr>
              <a:xfrm rot="16200000">
                <a:off x="4173992" y="5015751"/>
                <a:ext cx="58637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chemeClr val="bg1"/>
                              </a:solidFill>
                              <a:latin typeface="Cambria Math" panose="02040503050406030204" pitchFamily="18" charset="0"/>
                            </a:rPr>
                          </m:ctrlPr>
                        </m:sSubPr>
                        <m:e>
                          <m:r>
                            <a:rPr lang="en-US" sz="1200" b="1" i="1">
                              <a:solidFill>
                                <a:schemeClr val="bg1"/>
                              </a:solidFill>
                              <a:latin typeface="Cambria Math" panose="02040503050406030204" pitchFamily="18" charset="0"/>
                            </a:rPr>
                            <m:t>𝑷</m:t>
                          </m:r>
                        </m:e>
                        <m:sub>
                          <m:r>
                            <a:rPr lang="en-US" sz="1200" b="1" i="1" smtClean="0">
                              <a:solidFill>
                                <a:schemeClr val="bg1"/>
                              </a:solidFill>
                              <a:latin typeface="Cambria Math" panose="02040503050406030204" pitchFamily="18" charset="0"/>
                            </a:rPr>
                            <m:t>𝒕𝒊𝒔𝒔</m:t>
                          </m:r>
                        </m:sub>
                      </m:sSub>
                      <m:r>
                        <a:rPr lang="en-US" sz="1200" b="1" i="1" smtClean="0">
                          <a:solidFill>
                            <a:schemeClr val="bg1"/>
                          </a:solidFill>
                          <a:latin typeface="Cambria Math" panose="02040503050406030204" pitchFamily="18" charset="0"/>
                        </a:rPr>
                        <m:t> ,</m:t>
                      </m:r>
                      <m:r>
                        <a:rPr lang="en-US" sz="1200" b="1" i="1" smtClean="0">
                          <a:solidFill>
                            <a:schemeClr val="bg1"/>
                          </a:solidFill>
                          <a:latin typeface="Cambria Math" panose="02040503050406030204" pitchFamily="18" charset="0"/>
                        </a:rPr>
                        <m:t>𝑬</m:t>
                      </m:r>
                    </m:oMath>
                  </m:oMathPara>
                </a14:m>
                <a:endParaRPr lang="en-IT" sz="1200" b="1" dirty="0">
                  <a:solidFill>
                    <a:schemeClr val="bg1"/>
                  </a:solidFill>
                  <a:latin typeface="Chalkboard" panose="03050602040202020205" pitchFamily="66" charset="77"/>
                </a:endParaRPr>
              </a:p>
            </p:txBody>
          </p:sp>
        </mc:Choice>
        <mc:Fallback xmlns="">
          <p:sp>
            <p:nvSpPr>
              <p:cNvPr id="52" name="TextBox 51">
                <a:extLst>
                  <a:ext uri="{FF2B5EF4-FFF2-40B4-BE49-F238E27FC236}">
                    <a16:creationId xmlns:a16="http://schemas.microsoft.com/office/drawing/2014/main" id="{701244AA-A255-6A3D-4263-9B50286847D5}"/>
                  </a:ext>
                </a:extLst>
              </p:cNvPr>
              <p:cNvSpPr txBox="1">
                <a:spLocks noRot="1" noChangeAspect="1" noMove="1" noResize="1" noEditPoints="1" noAdjustHandles="1" noChangeArrowheads="1" noChangeShapeType="1" noTextEdit="1"/>
              </p:cNvSpPr>
              <p:nvPr/>
            </p:nvSpPr>
            <p:spPr>
              <a:xfrm rot="16200000">
                <a:off x="4173992" y="5015751"/>
                <a:ext cx="586370" cy="276999"/>
              </a:xfrm>
              <a:prstGeom prst="rect">
                <a:avLst/>
              </a:prstGeom>
              <a:blipFill>
                <a:blip r:embed="rId15"/>
                <a:stretch>
                  <a:fillRect t="-8333" r="-8696"/>
                </a:stretch>
              </a:blipFill>
            </p:spPr>
            <p:txBody>
              <a:bodyPr/>
              <a:lstStyle/>
              <a:p>
                <a:r>
                  <a:rPr lang="en-IT">
                    <a:noFill/>
                  </a:rPr>
                  <a:t> </a:t>
                </a:r>
              </a:p>
            </p:txBody>
          </p:sp>
        </mc:Fallback>
      </mc:AlternateContent>
      <p:grpSp>
        <p:nvGrpSpPr>
          <p:cNvPr id="62" name="Group 61">
            <a:extLst>
              <a:ext uri="{FF2B5EF4-FFF2-40B4-BE49-F238E27FC236}">
                <a16:creationId xmlns:a16="http://schemas.microsoft.com/office/drawing/2014/main" id="{7D34A7EF-250D-CCA7-206A-A72E91C5919C}"/>
              </a:ext>
            </a:extLst>
          </p:cNvPr>
          <p:cNvGrpSpPr/>
          <p:nvPr/>
        </p:nvGrpSpPr>
        <p:grpSpPr>
          <a:xfrm>
            <a:off x="4251848" y="2246396"/>
            <a:ext cx="545490" cy="913070"/>
            <a:chOff x="4225145" y="1788659"/>
            <a:chExt cx="615844" cy="1030833"/>
          </a:xfrm>
        </p:grpSpPr>
        <p:sp>
          <p:nvSpPr>
            <p:cNvPr id="61" name="Down Arrow 60">
              <a:extLst>
                <a:ext uri="{FF2B5EF4-FFF2-40B4-BE49-F238E27FC236}">
                  <a16:creationId xmlns:a16="http://schemas.microsoft.com/office/drawing/2014/main" id="{8C2BEC67-8E62-3643-CC15-92A8B62FD32E}"/>
                </a:ext>
              </a:extLst>
            </p:cNvPr>
            <p:cNvSpPr/>
            <p:nvPr/>
          </p:nvSpPr>
          <p:spPr>
            <a:xfrm>
              <a:off x="4225145" y="1788659"/>
              <a:ext cx="615844" cy="1030833"/>
            </a:xfrm>
            <a:prstGeom prst="downArrow">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53" name="TextBox 52">
              <a:extLst>
                <a:ext uri="{FF2B5EF4-FFF2-40B4-BE49-F238E27FC236}">
                  <a16:creationId xmlns:a16="http://schemas.microsoft.com/office/drawing/2014/main" id="{A0A7526C-5F6B-8ACD-59A8-9A22D5D847E6}"/>
                </a:ext>
              </a:extLst>
            </p:cNvPr>
            <p:cNvSpPr txBox="1"/>
            <p:nvPr/>
          </p:nvSpPr>
          <p:spPr>
            <a:xfrm rot="16200000">
              <a:off x="4221158" y="2082260"/>
              <a:ext cx="58649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grpSp>
      <p:grpSp>
        <p:nvGrpSpPr>
          <p:cNvPr id="26" name="Group 25">
            <a:extLst>
              <a:ext uri="{FF2B5EF4-FFF2-40B4-BE49-F238E27FC236}">
                <a16:creationId xmlns:a16="http://schemas.microsoft.com/office/drawing/2014/main" id="{873D6637-11FA-90CB-7A46-D382243AEFCF}"/>
              </a:ext>
            </a:extLst>
          </p:cNvPr>
          <p:cNvGrpSpPr/>
          <p:nvPr/>
        </p:nvGrpSpPr>
        <p:grpSpPr>
          <a:xfrm>
            <a:off x="3923867" y="864777"/>
            <a:ext cx="2472691" cy="1394642"/>
            <a:chOff x="4428958" y="544322"/>
            <a:chExt cx="2791605" cy="1574515"/>
          </a:xfrm>
        </p:grpSpPr>
        <p:sp>
          <p:nvSpPr>
            <p:cNvPr id="5" name="Rounded Rectangle 4">
              <a:extLst>
                <a:ext uri="{FF2B5EF4-FFF2-40B4-BE49-F238E27FC236}">
                  <a16:creationId xmlns:a16="http://schemas.microsoft.com/office/drawing/2014/main" id="{1F8E98DC-5F35-ED65-0064-5777D14D4258}"/>
                </a:ext>
              </a:extLst>
            </p:cNvPr>
            <p:cNvSpPr/>
            <p:nvPr/>
          </p:nvSpPr>
          <p:spPr>
            <a:xfrm>
              <a:off x="4428958" y="551741"/>
              <a:ext cx="2791605" cy="1567096"/>
            </a:xfrm>
            <a:prstGeom prst="roundRect">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1034" name="TextBox 1033">
              <a:extLst>
                <a:ext uri="{FF2B5EF4-FFF2-40B4-BE49-F238E27FC236}">
                  <a16:creationId xmlns:a16="http://schemas.microsoft.com/office/drawing/2014/main" id="{EDA4CBFA-BEE5-0BA2-E49C-721F07E6E2DC}"/>
                </a:ext>
              </a:extLst>
            </p:cNvPr>
            <p:cNvSpPr txBox="1"/>
            <p:nvPr/>
          </p:nvSpPr>
          <p:spPr>
            <a:xfrm>
              <a:off x="4550416" y="1630081"/>
              <a:ext cx="2579150" cy="382219"/>
            </a:xfrm>
            <a:prstGeom prst="rect">
              <a:avLst/>
            </a:prstGeom>
            <a:noFill/>
          </p:spPr>
          <p:txBody>
            <a:bodyPr wrap="square">
              <a:spAutoFit/>
            </a:bodyPr>
            <a:lstStyle/>
            <a:p>
              <a:r>
                <a:rPr lang="en-US" sz="1600" dirty="0">
                  <a:solidFill>
                    <a:schemeClr val="bg1"/>
                  </a:solidFill>
                  <a:latin typeface="Chalkboard" panose="03050602040202020205" pitchFamily="66" charset="77"/>
                </a:rPr>
                <a:t>multi-scale simulations </a:t>
              </a:r>
              <a:endParaRPr lang="en-IT" sz="1600" dirty="0">
                <a:solidFill>
                  <a:schemeClr val="bg1"/>
                </a:solidFill>
                <a:latin typeface="Chalkboard" panose="03050602040202020205" pitchFamily="66" charset="77"/>
              </a:endParaRPr>
            </a:p>
          </p:txBody>
        </p:sp>
        <p:pic>
          <p:nvPicPr>
            <p:cNvPr id="1051" name="Picture 1050" descr="A close-up of a dna molecule&#10;&#10;Description automatically generated">
              <a:extLst>
                <a:ext uri="{FF2B5EF4-FFF2-40B4-BE49-F238E27FC236}">
                  <a16:creationId xmlns:a16="http://schemas.microsoft.com/office/drawing/2014/main" id="{1C9E6FB7-A6C4-8136-385E-745655F14963}"/>
                </a:ext>
              </a:extLst>
            </p:cNvPr>
            <p:cNvPicPr>
              <a:picLocks noChangeAspect="1"/>
            </p:cNvPicPr>
            <p:nvPr/>
          </p:nvPicPr>
          <p:blipFill rotWithShape="1">
            <a:blip r:embed="rId16"/>
            <a:srcRect r="7194"/>
            <a:stretch/>
          </p:blipFill>
          <p:spPr>
            <a:xfrm>
              <a:off x="4502663" y="544322"/>
              <a:ext cx="2615024" cy="1178912"/>
            </a:xfrm>
            <a:prstGeom prst="roundRect">
              <a:avLst>
                <a:gd name="adj" fmla="val 24206"/>
              </a:avLst>
            </a:prstGeom>
            <a:effectLst>
              <a:softEdge rad="158893"/>
            </a:effectLst>
          </p:spPr>
        </p:pic>
      </p:grpSp>
      <p:grpSp>
        <p:nvGrpSpPr>
          <p:cNvPr id="1024" name="Group 1023">
            <a:extLst>
              <a:ext uri="{FF2B5EF4-FFF2-40B4-BE49-F238E27FC236}">
                <a16:creationId xmlns:a16="http://schemas.microsoft.com/office/drawing/2014/main" id="{D32D06A7-D0EA-B6AF-D180-7C3B49F6E4F2}"/>
              </a:ext>
            </a:extLst>
          </p:cNvPr>
          <p:cNvGrpSpPr/>
          <p:nvPr/>
        </p:nvGrpSpPr>
        <p:grpSpPr>
          <a:xfrm>
            <a:off x="5576140" y="2194594"/>
            <a:ext cx="545490" cy="559175"/>
            <a:chOff x="7389696" y="1902513"/>
            <a:chExt cx="615844" cy="894031"/>
          </a:xfrm>
        </p:grpSpPr>
        <p:sp>
          <p:nvSpPr>
            <p:cNvPr id="60" name="Down Arrow 59">
              <a:extLst>
                <a:ext uri="{FF2B5EF4-FFF2-40B4-BE49-F238E27FC236}">
                  <a16:creationId xmlns:a16="http://schemas.microsoft.com/office/drawing/2014/main" id="{BA8A0866-05B0-42CD-BBE3-8F48A3240931}"/>
                </a:ext>
              </a:extLst>
            </p:cNvPr>
            <p:cNvSpPr/>
            <p:nvPr/>
          </p:nvSpPr>
          <p:spPr>
            <a:xfrm flipV="1">
              <a:off x="7389696" y="1902513"/>
              <a:ext cx="615844" cy="894031"/>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63" name="TextBox 62">
              <a:extLst>
                <a:ext uri="{FF2B5EF4-FFF2-40B4-BE49-F238E27FC236}">
                  <a16:creationId xmlns:a16="http://schemas.microsoft.com/office/drawing/2014/main" id="{EA85891C-4290-847E-C5EF-461E15A3AD1B}"/>
                </a:ext>
              </a:extLst>
            </p:cNvPr>
            <p:cNvSpPr txBox="1"/>
            <p:nvPr/>
          </p:nvSpPr>
          <p:spPr>
            <a:xfrm rot="16200000">
              <a:off x="7281739" y="2205504"/>
              <a:ext cx="800129" cy="276999"/>
            </a:xfrm>
            <a:prstGeom prst="rect">
              <a:avLst/>
            </a:prstGeom>
            <a:noFill/>
          </p:spPr>
          <p:txBody>
            <a:bodyPr wrap="square">
              <a:spAutoFit/>
            </a:bodyPr>
            <a:lstStyle/>
            <a:p>
              <a:r>
                <a:rPr lang="en-US" sz="1200" dirty="0">
                  <a:solidFill>
                    <a:schemeClr val="bg1"/>
                  </a:solidFill>
                  <a:latin typeface="Chalkboard" panose="03050602040202020205" pitchFamily="66" charset="77"/>
                </a:rPr>
                <a:t>paras</a:t>
              </a:r>
              <a:endParaRPr lang="en-IT" sz="1200" dirty="0">
                <a:solidFill>
                  <a:schemeClr val="bg1"/>
                </a:solidFill>
                <a:latin typeface="Chalkboard" panose="03050602040202020205" pitchFamily="66" charset="77"/>
              </a:endParaRPr>
            </a:p>
          </p:txBody>
        </p:sp>
      </p:grpSp>
      <p:grpSp>
        <p:nvGrpSpPr>
          <p:cNvPr id="1026" name="Group 1025">
            <a:extLst>
              <a:ext uri="{FF2B5EF4-FFF2-40B4-BE49-F238E27FC236}">
                <a16:creationId xmlns:a16="http://schemas.microsoft.com/office/drawing/2014/main" id="{9D32957E-2B9D-26C9-0E6D-362BA8897D91}"/>
              </a:ext>
            </a:extLst>
          </p:cNvPr>
          <p:cNvGrpSpPr/>
          <p:nvPr/>
        </p:nvGrpSpPr>
        <p:grpSpPr>
          <a:xfrm>
            <a:off x="6323110" y="3656014"/>
            <a:ext cx="545490" cy="828222"/>
            <a:chOff x="6811906" y="1584060"/>
            <a:chExt cx="615844" cy="1324195"/>
          </a:xfrm>
        </p:grpSpPr>
        <p:sp>
          <p:nvSpPr>
            <p:cNvPr id="1027" name="Down Arrow 1026">
              <a:extLst>
                <a:ext uri="{FF2B5EF4-FFF2-40B4-BE49-F238E27FC236}">
                  <a16:creationId xmlns:a16="http://schemas.microsoft.com/office/drawing/2014/main" id="{F127DEEC-0F8F-4B3B-772D-525759B97799}"/>
                </a:ext>
              </a:extLst>
            </p:cNvPr>
            <p:cNvSpPr/>
            <p:nvPr/>
          </p:nvSpPr>
          <p:spPr>
            <a:xfrm>
              <a:off x="6811906" y="1824687"/>
              <a:ext cx="615844" cy="1083568"/>
            </a:xfrm>
            <a:prstGeom prst="downArrow">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1028" name="TextBox 1027">
              <a:extLst>
                <a:ext uri="{FF2B5EF4-FFF2-40B4-BE49-F238E27FC236}">
                  <a16:creationId xmlns:a16="http://schemas.microsoft.com/office/drawing/2014/main" id="{902182B4-CDF4-E1E9-6D1D-086E81820BC9}"/>
                </a:ext>
              </a:extLst>
            </p:cNvPr>
            <p:cNvSpPr txBox="1"/>
            <p:nvPr/>
          </p:nvSpPr>
          <p:spPr>
            <a:xfrm rot="16200000">
              <a:off x="6495826" y="2045978"/>
              <a:ext cx="1236561" cy="312725"/>
            </a:xfrm>
            <a:prstGeom prst="rect">
              <a:avLst/>
            </a:prstGeom>
            <a:noFill/>
          </p:spPr>
          <p:txBody>
            <a:bodyPr wrap="square">
              <a:spAutoFit/>
            </a:bodyPr>
            <a:lstStyle/>
            <a:p>
              <a:r>
                <a:rPr lang="en-US" sz="1200" dirty="0">
                  <a:solidFill>
                    <a:schemeClr val="bg1"/>
                  </a:solidFill>
                  <a:latin typeface="Chalkboard" panose="03050602040202020205" pitchFamily="66" charset="77"/>
                </a:rPr>
                <a:t>params</a:t>
              </a:r>
              <a:endParaRPr lang="en-IT" sz="1200" dirty="0">
                <a:solidFill>
                  <a:schemeClr val="bg1"/>
                </a:solidFill>
                <a:latin typeface="Chalkboard" panose="03050602040202020205" pitchFamily="66" charset="77"/>
              </a:endParaRPr>
            </a:p>
          </p:txBody>
        </p:sp>
      </p:grpSp>
      <p:sp>
        <p:nvSpPr>
          <p:cNvPr id="1029" name="Bent Arrow 1028">
            <a:extLst>
              <a:ext uri="{FF2B5EF4-FFF2-40B4-BE49-F238E27FC236}">
                <a16:creationId xmlns:a16="http://schemas.microsoft.com/office/drawing/2014/main" id="{C8A5A27D-B869-CA04-F498-67F772377E3D}"/>
              </a:ext>
            </a:extLst>
          </p:cNvPr>
          <p:cNvSpPr/>
          <p:nvPr/>
        </p:nvSpPr>
        <p:spPr>
          <a:xfrm rot="5400000">
            <a:off x="5555339" y="3808007"/>
            <a:ext cx="513269" cy="878311"/>
          </a:xfrm>
          <a:prstGeom prst="bentArrow">
            <a:avLst>
              <a:gd name="adj1" fmla="val 40148"/>
              <a:gd name="adj2" fmla="val 31858"/>
              <a:gd name="adj3" fmla="val 25000"/>
              <a:gd name="adj4" fmla="val 43750"/>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1031" name="TextBox 1030">
            <a:extLst>
              <a:ext uri="{FF2B5EF4-FFF2-40B4-BE49-F238E27FC236}">
                <a16:creationId xmlns:a16="http://schemas.microsoft.com/office/drawing/2014/main" id="{8D5C2989-A12E-2D98-FFBD-255807570F95}"/>
              </a:ext>
            </a:extLst>
          </p:cNvPr>
          <p:cNvSpPr txBox="1"/>
          <p:nvPr/>
        </p:nvSpPr>
        <p:spPr>
          <a:xfrm>
            <a:off x="5467733" y="3957826"/>
            <a:ext cx="519497" cy="245355"/>
          </a:xfrm>
          <a:prstGeom prst="rect">
            <a:avLst/>
          </a:prstGeom>
          <a:noFill/>
        </p:spPr>
        <p:txBody>
          <a:bodyPr wrap="square">
            <a:spAutoFit/>
          </a:bodyPr>
          <a:lstStyle/>
          <a:p>
            <a:r>
              <a:rPr lang="en-US" sz="1200" dirty="0">
                <a:solidFill>
                  <a:schemeClr val="bg1"/>
                </a:solidFill>
                <a:latin typeface="Chalkboard" panose="03050602040202020205" pitchFamily="66" charset="77"/>
              </a:rPr>
              <a:t>data</a:t>
            </a:r>
            <a:endParaRPr lang="en-IT" sz="1200" dirty="0">
              <a:solidFill>
                <a:schemeClr val="bg1"/>
              </a:solidFill>
              <a:latin typeface="Chalkboard" panose="03050602040202020205" pitchFamily="66" charset="77"/>
            </a:endParaRPr>
          </a:p>
        </p:txBody>
      </p:sp>
      <p:sp>
        <p:nvSpPr>
          <p:cNvPr id="1037" name="Down Arrow 1036">
            <a:extLst>
              <a:ext uri="{FF2B5EF4-FFF2-40B4-BE49-F238E27FC236}">
                <a16:creationId xmlns:a16="http://schemas.microsoft.com/office/drawing/2014/main" id="{6E99F30E-9A83-9D75-0EB1-A7D6B98818E4}"/>
              </a:ext>
            </a:extLst>
          </p:cNvPr>
          <p:cNvSpPr/>
          <p:nvPr/>
        </p:nvSpPr>
        <p:spPr>
          <a:xfrm flipV="1">
            <a:off x="7768660" y="3990527"/>
            <a:ext cx="545490" cy="519278"/>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1041" name="Up-down Arrow 1040">
            <a:extLst>
              <a:ext uri="{FF2B5EF4-FFF2-40B4-BE49-F238E27FC236}">
                <a16:creationId xmlns:a16="http://schemas.microsoft.com/office/drawing/2014/main" id="{86D18B3F-2776-8D6D-87F9-4B942EF6321B}"/>
              </a:ext>
            </a:extLst>
          </p:cNvPr>
          <p:cNvSpPr/>
          <p:nvPr/>
        </p:nvSpPr>
        <p:spPr>
          <a:xfrm>
            <a:off x="7369428" y="2881152"/>
            <a:ext cx="243001" cy="1618080"/>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42" name="Up-down Arrow 1041">
            <a:extLst>
              <a:ext uri="{FF2B5EF4-FFF2-40B4-BE49-F238E27FC236}">
                <a16:creationId xmlns:a16="http://schemas.microsoft.com/office/drawing/2014/main" id="{073E40D3-5C0C-0B6D-86E6-00F54DEDDF59}"/>
              </a:ext>
            </a:extLst>
          </p:cNvPr>
          <p:cNvSpPr/>
          <p:nvPr/>
        </p:nvSpPr>
        <p:spPr>
          <a:xfrm rot="5400000">
            <a:off x="6572322" y="1689776"/>
            <a:ext cx="243001" cy="594527"/>
          </a:xfrm>
          <a:prstGeom prst="upDownArrow">
            <a:avLst>
              <a:gd name="adj1" fmla="val 38611"/>
              <a:gd name="adj2" fmla="val 50000"/>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46" name="Down Arrow 1045">
            <a:extLst>
              <a:ext uri="{FF2B5EF4-FFF2-40B4-BE49-F238E27FC236}">
                <a16:creationId xmlns:a16="http://schemas.microsoft.com/office/drawing/2014/main" id="{EF4A0A09-DE44-EAE2-049E-58892A59ED38}"/>
              </a:ext>
            </a:extLst>
          </p:cNvPr>
          <p:cNvSpPr/>
          <p:nvPr/>
        </p:nvSpPr>
        <p:spPr>
          <a:xfrm>
            <a:off x="7945534" y="2847037"/>
            <a:ext cx="545490" cy="349966"/>
          </a:xfrm>
          <a:prstGeom prst="downArrow">
            <a:avLst/>
          </a:prstGeom>
          <a:solidFill>
            <a:srgbClr val="0F74A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sp>
        <p:nvSpPr>
          <p:cNvPr id="1047" name="Bent Arrow 1046">
            <a:extLst>
              <a:ext uri="{FF2B5EF4-FFF2-40B4-BE49-F238E27FC236}">
                <a16:creationId xmlns:a16="http://schemas.microsoft.com/office/drawing/2014/main" id="{3BA7212D-6D10-B9B2-A4A3-9F1D2CC7CA28}"/>
              </a:ext>
            </a:extLst>
          </p:cNvPr>
          <p:cNvSpPr/>
          <p:nvPr/>
        </p:nvSpPr>
        <p:spPr>
          <a:xfrm>
            <a:off x="6607314" y="2358004"/>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sp>
        <p:nvSpPr>
          <p:cNvPr id="1049" name="Bent Arrow 1048">
            <a:extLst>
              <a:ext uri="{FF2B5EF4-FFF2-40B4-BE49-F238E27FC236}">
                <a16:creationId xmlns:a16="http://schemas.microsoft.com/office/drawing/2014/main" id="{41D7E628-1315-2617-5DDB-148F4F7A58D5}"/>
              </a:ext>
            </a:extLst>
          </p:cNvPr>
          <p:cNvSpPr/>
          <p:nvPr/>
        </p:nvSpPr>
        <p:spPr>
          <a:xfrm rot="11005697">
            <a:off x="7013833" y="2838731"/>
            <a:ext cx="407222" cy="390942"/>
          </a:xfrm>
          <a:prstGeom prst="bentArrow">
            <a:avLst>
              <a:gd name="adj1" fmla="val 17167"/>
              <a:gd name="adj2" fmla="val 20368"/>
              <a:gd name="adj3" fmla="val 25000"/>
              <a:gd name="adj4" fmla="val 43750"/>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solidFill>
                <a:schemeClr val="tx1"/>
              </a:solidFill>
            </a:endParaRPr>
          </a:p>
        </p:txBody>
      </p:sp>
      <p:grpSp>
        <p:nvGrpSpPr>
          <p:cNvPr id="1032" name="Group 1031">
            <a:extLst>
              <a:ext uri="{FF2B5EF4-FFF2-40B4-BE49-F238E27FC236}">
                <a16:creationId xmlns:a16="http://schemas.microsoft.com/office/drawing/2014/main" id="{8166D784-5BF3-665B-48D3-B5D6D54BB1AA}"/>
              </a:ext>
            </a:extLst>
          </p:cNvPr>
          <p:cNvGrpSpPr/>
          <p:nvPr/>
        </p:nvGrpSpPr>
        <p:grpSpPr>
          <a:xfrm>
            <a:off x="7229068" y="3197597"/>
            <a:ext cx="1823440" cy="776484"/>
            <a:chOff x="7562433" y="2742860"/>
            <a:chExt cx="2058617" cy="876630"/>
          </a:xfrm>
        </p:grpSpPr>
        <p:sp>
          <p:nvSpPr>
            <p:cNvPr id="15" name="Rounded Rectangle 14">
              <a:extLst>
                <a:ext uri="{FF2B5EF4-FFF2-40B4-BE49-F238E27FC236}">
                  <a16:creationId xmlns:a16="http://schemas.microsoft.com/office/drawing/2014/main" id="{082484C8-D863-8302-E389-B429DAD43067}"/>
                </a:ext>
              </a:extLst>
            </p:cNvPr>
            <p:cNvSpPr/>
            <p:nvPr/>
          </p:nvSpPr>
          <p:spPr>
            <a:xfrm>
              <a:off x="7562433" y="2742860"/>
              <a:ext cx="2058617" cy="876630"/>
            </a:xfrm>
            <a:prstGeom prst="roundRect">
              <a:avLst/>
            </a:prstGeom>
            <a:solidFill>
              <a:srgbClr val="0F719C"/>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000"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1095" name="TextBox 1094">
                  <a:extLst>
                    <a:ext uri="{FF2B5EF4-FFF2-40B4-BE49-F238E27FC236}">
                      <a16:creationId xmlns:a16="http://schemas.microsoft.com/office/drawing/2014/main" id="{BBFC3DC7-C664-0084-0EAE-9BE27B5D86B3}"/>
                    </a:ext>
                  </a:extLst>
                </p:cNvPr>
                <p:cNvSpPr txBox="1"/>
                <p:nvPr/>
              </p:nvSpPr>
              <p:spPr>
                <a:xfrm>
                  <a:off x="7600479" y="2938188"/>
                  <a:ext cx="1969095"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solidFill>
                              <a:schemeClr val="bg1"/>
                            </a:solidFill>
                            <a:latin typeface="Cambria Math" panose="02040503050406030204" pitchFamily="18" charset="0"/>
                          </a:rPr>
                          <m:t>𝐹</m:t>
                        </m:r>
                        <m:r>
                          <a:rPr lang="en-US" sz="2400" i="1" smtClean="0">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𝑟𝑎𝑑</m:t>
                            </m:r>
                          </m:sub>
                        </m:sSub>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𝑃</m:t>
                            </m:r>
                          </m:e>
                          <m:sub>
                            <m:r>
                              <a:rPr lang="en-US" sz="2400" i="1">
                                <a:solidFill>
                                  <a:schemeClr val="bg1"/>
                                </a:solidFill>
                                <a:latin typeface="Cambria Math" panose="02040503050406030204" pitchFamily="18" charset="0"/>
                              </a:rPr>
                              <m:t>𝑡𝑖𝑠</m:t>
                            </m:r>
                          </m:sub>
                        </m:sSub>
                        <m:r>
                          <a:rPr lang="en-US" sz="2400" i="1">
                            <a:solidFill>
                              <a:schemeClr val="bg1"/>
                            </a:solidFill>
                            <a:latin typeface="Cambria Math" panose="02040503050406030204" pitchFamily="18" charset="0"/>
                          </a:rPr>
                          <m:t>)</m:t>
                        </m:r>
                      </m:oMath>
                    </m:oMathPara>
                  </a14:m>
                  <a:endParaRPr lang="en-US" sz="2400" dirty="0">
                    <a:solidFill>
                      <a:schemeClr val="bg1"/>
                    </a:solidFill>
                    <a:latin typeface="Chalkboard" panose="03050602040202020205" pitchFamily="66" charset="77"/>
                  </a:endParaRPr>
                </a:p>
              </p:txBody>
            </p:sp>
          </mc:Choice>
          <mc:Fallback xmlns="">
            <p:sp>
              <p:nvSpPr>
                <p:cNvPr id="1095" name="TextBox 1094">
                  <a:extLst>
                    <a:ext uri="{FF2B5EF4-FFF2-40B4-BE49-F238E27FC236}">
                      <a16:creationId xmlns:a16="http://schemas.microsoft.com/office/drawing/2014/main" id="{BBFC3DC7-C664-0084-0EAE-9BE27B5D86B3}"/>
                    </a:ext>
                  </a:extLst>
                </p:cNvPr>
                <p:cNvSpPr txBox="1">
                  <a:spLocks noRot="1" noChangeAspect="1" noMove="1" noResize="1" noEditPoints="1" noAdjustHandles="1" noChangeArrowheads="1" noChangeShapeType="1" noTextEdit="1"/>
                </p:cNvSpPr>
                <p:nvPr/>
              </p:nvSpPr>
              <p:spPr>
                <a:xfrm>
                  <a:off x="7600479" y="2938188"/>
                  <a:ext cx="1969095" cy="523220"/>
                </a:xfrm>
                <a:prstGeom prst="rect">
                  <a:avLst/>
                </a:prstGeom>
                <a:blipFill>
                  <a:blip r:embed="rId17"/>
                  <a:stretch>
                    <a:fillRect l="-719" r="-5036" b="-16216"/>
                  </a:stretch>
                </a:blipFill>
              </p:spPr>
              <p:txBody>
                <a:bodyPr/>
                <a:lstStyle/>
                <a:p>
                  <a:r>
                    <a:rPr lang="en-IT">
                      <a:noFill/>
                    </a:rPr>
                    <a:t> </a:t>
                  </a:r>
                </a:p>
              </p:txBody>
            </p:sp>
          </mc:Fallback>
        </mc:AlternateContent>
      </p:grpSp>
      <p:grpSp>
        <p:nvGrpSpPr>
          <p:cNvPr id="1054" name="Group 1053">
            <a:extLst>
              <a:ext uri="{FF2B5EF4-FFF2-40B4-BE49-F238E27FC236}">
                <a16:creationId xmlns:a16="http://schemas.microsoft.com/office/drawing/2014/main" id="{2C015E47-D446-D6BA-A094-7EE5D59C81B4}"/>
              </a:ext>
            </a:extLst>
          </p:cNvPr>
          <p:cNvGrpSpPr/>
          <p:nvPr/>
        </p:nvGrpSpPr>
        <p:grpSpPr>
          <a:xfrm>
            <a:off x="9743751" y="3419465"/>
            <a:ext cx="1566549" cy="2734969"/>
            <a:chOff x="10802293" y="3136935"/>
            <a:chExt cx="1198537" cy="2547176"/>
          </a:xfrm>
        </p:grpSpPr>
        <p:sp>
          <p:nvSpPr>
            <p:cNvPr id="1055" name="Rounded Rectangle 1054">
              <a:extLst>
                <a:ext uri="{FF2B5EF4-FFF2-40B4-BE49-F238E27FC236}">
                  <a16:creationId xmlns:a16="http://schemas.microsoft.com/office/drawing/2014/main" id="{5FC7AA1F-8C80-D416-6F1D-029EB6CE7762}"/>
                </a:ext>
              </a:extLst>
            </p:cNvPr>
            <p:cNvSpPr/>
            <p:nvPr/>
          </p:nvSpPr>
          <p:spPr>
            <a:xfrm>
              <a:off x="10802293" y="3136935"/>
              <a:ext cx="1198537" cy="2547176"/>
            </a:xfrm>
            <a:prstGeom prst="roundRect">
              <a:avLst>
                <a:gd name="adj" fmla="val 16724"/>
              </a:avLst>
            </a:prstGeom>
            <a:solidFill>
              <a:srgbClr val="FFCBFF"/>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Arial Nova" panose="020B0504020202020204" pitchFamily="34" charset="0"/>
              </a:endParaRPr>
            </a:p>
          </p:txBody>
        </p:sp>
        <p:sp>
          <p:nvSpPr>
            <p:cNvPr id="1056" name="TextBox 1055">
              <a:extLst>
                <a:ext uri="{FF2B5EF4-FFF2-40B4-BE49-F238E27FC236}">
                  <a16:creationId xmlns:a16="http://schemas.microsoft.com/office/drawing/2014/main" id="{40B5A64D-8538-A193-AAA5-0F05F272F0F7}"/>
                </a:ext>
              </a:extLst>
            </p:cNvPr>
            <p:cNvSpPr txBox="1"/>
            <p:nvPr/>
          </p:nvSpPr>
          <p:spPr>
            <a:xfrm>
              <a:off x="10882077" y="4983503"/>
              <a:ext cx="1084249" cy="544622"/>
            </a:xfrm>
            <a:prstGeom prst="rect">
              <a:avLst/>
            </a:prstGeom>
            <a:noFill/>
            <a:effectLst/>
          </p:spPr>
          <p:txBody>
            <a:bodyPr wrap="square">
              <a:spAutoFit/>
              <a:scene3d>
                <a:camera prst="orthographicFront"/>
                <a:lightRig rig="threePt" dir="t"/>
              </a:scene3d>
              <a:sp3d extrusionH="57150">
                <a:bevelT w="38100" h="38100"/>
              </a:sp3d>
            </a:bodyPr>
            <a:lstStyle/>
            <a:p>
              <a:pPr algn="ctr"/>
              <a:r>
                <a:rPr lang="en-US" sz="1600" b="1" dirty="0">
                  <a:solidFill>
                    <a:schemeClr val="accent2">
                      <a:lumMod val="75000"/>
                    </a:schemeClr>
                  </a:solidFill>
                  <a:latin typeface="Chalkboard" panose="03050602040202020205" pitchFamily="66" charset="77"/>
                </a:rPr>
                <a:t>Treatment planning</a:t>
              </a:r>
              <a:endParaRPr lang="en-IT" sz="1600" b="1" dirty="0">
                <a:solidFill>
                  <a:schemeClr val="accent2">
                    <a:lumMod val="75000"/>
                  </a:schemeClr>
                </a:solidFill>
                <a:latin typeface="Chalkboard" panose="03050602040202020205" pitchFamily="66" charset="77"/>
              </a:endParaRPr>
            </a:p>
          </p:txBody>
        </p:sp>
        <p:pic>
          <p:nvPicPr>
            <p:cNvPr id="1057" name="Picture 1056" descr="A computer monitor showing a brain scan&#10;&#10;Description automatically generated">
              <a:extLst>
                <a:ext uri="{FF2B5EF4-FFF2-40B4-BE49-F238E27FC236}">
                  <a16:creationId xmlns:a16="http://schemas.microsoft.com/office/drawing/2014/main" id="{CE604512-1D83-C22F-8EF3-44EAB0D29409}"/>
                </a:ext>
              </a:extLst>
            </p:cNvPr>
            <p:cNvPicPr>
              <a:picLocks noChangeAspect="1"/>
            </p:cNvPicPr>
            <p:nvPr/>
          </p:nvPicPr>
          <p:blipFill>
            <a:blip r:embed="rId18"/>
            <a:stretch>
              <a:fillRect/>
            </a:stretch>
          </p:blipFill>
          <p:spPr>
            <a:xfrm>
              <a:off x="10997340" y="3228383"/>
              <a:ext cx="760672" cy="777062"/>
            </a:xfrm>
            <a:prstGeom prst="rect">
              <a:avLst/>
            </a:prstGeom>
            <a:effectLst>
              <a:outerShdw blurRad="50800" dist="38100" dir="2700000" algn="tl" rotWithShape="0">
                <a:prstClr val="black">
                  <a:alpha val="40000"/>
                </a:prstClr>
              </a:outerShdw>
            </a:effectLst>
          </p:spPr>
        </p:pic>
        <p:pic>
          <p:nvPicPr>
            <p:cNvPr id="1058" name="Picture 1057" descr="A person lying on a machine&#10;&#10;Description automatically generated">
              <a:extLst>
                <a:ext uri="{FF2B5EF4-FFF2-40B4-BE49-F238E27FC236}">
                  <a16:creationId xmlns:a16="http://schemas.microsoft.com/office/drawing/2014/main" id="{58CABB59-1935-602F-4939-1AB6E04F01D2}"/>
                </a:ext>
              </a:extLst>
            </p:cNvPr>
            <p:cNvPicPr>
              <a:picLocks noChangeAspect="1"/>
            </p:cNvPicPr>
            <p:nvPr/>
          </p:nvPicPr>
          <p:blipFill>
            <a:blip r:embed="rId19"/>
            <a:stretch>
              <a:fillRect/>
            </a:stretch>
          </p:blipFill>
          <p:spPr>
            <a:xfrm>
              <a:off x="10940974" y="3964122"/>
              <a:ext cx="943292" cy="943292"/>
            </a:xfrm>
            <a:prstGeom prst="rect">
              <a:avLst/>
            </a:prstGeom>
            <a:effectLst>
              <a:softEdge rad="187908"/>
            </a:effectLst>
          </p:spPr>
        </p:pic>
      </p:grpSp>
      <p:grpSp>
        <p:nvGrpSpPr>
          <p:cNvPr id="1059" name="Group 1058">
            <a:extLst>
              <a:ext uri="{FF2B5EF4-FFF2-40B4-BE49-F238E27FC236}">
                <a16:creationId xmlns:a16="http://schemas.microsoft.com/office/drawing/2014/main" id="{B34771DF-682E-3099-7C56-62382C27197F}"/>
              </a:ext>
            </a:extLst>
          </p:cNvPr>
          <p:cNvGrpSpPr/>
          <p:nvPr/>
        </p:nvGrpSpPr>
        <p:grpSpPr>
          <a:xfrm>
            <a:off x="9676794" y="635402"/>
            <a:ext cx="1755851" cy="2734968"/>
            <a:chOff x="10613670" y="3938548"/>
            <a:chExt cx="1343369" cy="2547176"/>
          </a:xfrm>
        </p:grpSpPr>
        <p:sp>
          <p:nvSpPr>
            <p:cNvPr id="1060" name="Rounded Rectangle 1059">
              <a:extLst>
                <a:ext uri="{FF2B5EF4-FFF2-40B4-BE49-F238E27FC236}">
                  <a16:creationId xmlns:a16="http://schemas.microsoft.com/office/drawing/2014/main" id="{DCFF3E33-BDE0-839C-7065-CC6883918C1C}"/>
                </a:ext>
              </a:extLst>
            </p:cNvPr>
            <p:cNvSpPr/>
            <p:nvPr/>
          </p:nvSpPr>
          <p:spPr>
            <a:xfrm>
              <a:off x="10680008" y="3938548"/>
              <a:ext cx="1189226" cy="2547176"/>
            </a:xfrm>
            <a:prstGeom prst="roundRect">
              <a:avLst>
                <a:gd name="adj" fmla="val 13583"/>
              </a:avLst>
            </a:prstGeom>
            <a:solidFill>
              <a:srgbClr val="FFCBFF"/>
            </a:solidFill>
            <a:ln w="28575">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Arial Nova" panose="020B0504020202020204" pitchFamily="34" charset="0"/>
              </a:endParaRPr>
            </a:p>
          </p:txBody>
        </p:sp>
        <p:sp>
          <p:nvSpPr>
            <p:cNvPr id="1061" name="TextBox 1060">
              <a:extLst>
                <a:ext uri="{FF2B5EF4-FFF2-40B4-BE49-F238E27FC236}">
                  <a16:creationId xmlns:a16="http://schemas.microsoft.com/office/drawing/2014/main" id="{E7CD9425-9899-C1DF-D181-C1689C54D4E5}"/>
                </a:ext>
              </a:extLst>
            </p:cNvPr>
            <p:cNvSpPr txBox="1"/>
            <p:nvPr/>
          </p:nvSpPr>
          <p:spPr>
            <a:xfrm>
              <a:off x="10613670" y="4000005"/>
              <a:ext cx="1343369" cy="544622"/>
            </a:xfrm>
            <a:prstGeom prst="rect">
              <a:avLst/>
            </a:prstGeom>
            <a:noFill/>
            <a:effectLst/>
          </p:spPr>
          <p:txBody>
            <a:bodyPr wrap="square">
              <a:spAutoFit/>
              <a:scene3d>
                <a:camera prst="orthographicFront"/>
                <a:lightRig rig="threePt" dir="t"/>
              </a:scene3d>
              <a:sp3d extrusionH="57150">
                <a:bevelT w="38100" h="38100"/>
              </a:sp3d>
            </a:bodyPr>
            <a:lstStyle/>
            <a:p>
              <a:pPr algn="ctr"/>
              <a:r>
                <a:rPr lang="en-US" sz="1600" b="1" dirty="0">
                  <a:solidFill>
                    <a:schemeClr val="accent2">
                      <a:lumMod val="75000"/>
                    </a:schemeClr>
                  </a:solidFill>
                  <a:latin typeface="Chalkboard" panose="03050602040202020205" pitchFamily="66" charset="77"/>
                </a:rPr>
                <a:t>radiobiological mechanism</a:t>
              </a:r>
              <a:endParaRPr lang="en-IT" sz="1600" b="1" dirty="0">
                <a:solidFill>
                  <a:schemeClr val="accent2">
                    <a:lumMod val="75000"/>
                  </a:schemeClr>
                </a:solidFill>
                <a:latin typeface="Chalkboard" panose="03050602040202020205" pitchFamily="66" charset="77"/>
              </a:endParaRPr>
            </a:p>
          </p:txBody>
        </p:sp>
      </p:grpSp>
      <p:pic>
        <p:nvPicPr>
          <p:cNvPr id="1062" name="Picture 1061">
            <a:extLst>
              <a:ext uri="{FF2B5EF4-FFF2-40B4-BE49-F238E27FC236}">
                <a16:creationId xmlns:a16="http://schemas.microsoft.com/office/drawing/2014/main" id="{7E9CAF34-458A-BE27-7313-A0BF3B68B46D}"/>
              </a:ext>
            </a:extLst>
          </p:cNvPr>
          <p:cNvPicPr>
            <a:picLocks noChangeAspect="1"/>
          </p:cNvPicPr>
          <p:nvPr/>
        </p:nvPicPr>
        <p:blipFill rotWithShape="1">
          <a:blip r:embed="rId4">
            <a:clrChange>
              <a:clrFrom>
                <a:srgbClr val="FFFFFF"/>
              </a:clrFrom>
              <a:clrTo>
                <a:srgbClr val="FFFFFF">
                  <a:alpha val="0"/>
                </a:srgbClr>
              </a:clrTo>
            </a:clrChange>
          </a:blip>
          <a:srcRect l="22659" t="11531" r="22120" b="12925"/>
          <a:stretch/>
        </p:blipFill>
        <p:spPr>
          <a:xfrm>
            <a:off x="10024306" y="1185521"/>
            <a:ext cx="1103305" cy="1033550"/>
          </a:xfrm>
          <a:prstGeom prst="rect">
            <a:avLst/>
          </a:prstGeom>
        </p:spPr>
      </p:pic>
      <p:pic>
        <p:nvPicPr>
          <p:cNvPr id="1066" name="Picture 2">
            <a:extLst>
              <a:ext uri="{FF2B5EF4-FFF2-40B4-BE49-F238E27FC236}">
                <a16:creationId xmlns:a16="http://schemas.microsoft.com/office/drawing/2014/main" id="{55039100-1B9C-AA4A-A7A6-DCA42EC11479}"/>
              </a:ext>
            </a:extLst>
          </p:cNvPr>
          <p:cNvPicPr>
            <a:picLocks noChangeAspect="1" noChangeArrowheads="1"/>
          </p:cNvPicPr>
          <p:nvPr/>
        </p:nvPicPr>
        <p:blipFill rotWithShape="1">
          <a:blip r:embed="rId20">
            <a:alphaModFix/>
            <a:extLst>
              <a:ext uri="{28A0092B-C50C-407E-A947-70E740481C1C}">
                <a14:useLocalDpi xmlns:a14="http://schemas.microsoft.com/office/drawing/2010/main" val="0"/>
              </a:ext>
            </a:extLst>
          </a:blip>
          <a:srcRect l="6384" t="36445" r="1487" b="1488"/>
          <a:stretch/>
        </p:blipFill>
        <p:spPr bwMode="auto">
          <a:xfrm>
            <a:off x="10024306" y="1193657"/>
            <a:ext cx="1060828" cy="1072201"/>
          </a:xfrm>
          <a:prstGeom prst="ellipse">
            <a:avLst/>
          </a:prstGeom>
          <a:gradFill>
            <a:gsLst>
              <a:gs pos="0">
                <a:schemeClr val="accent1">
                  <a:lumMod val="5000"/>
                  <a:lumOff val="95000"/>
                </a:schemeClr>
              </a:gs>
              <a:gs pos="88000">
                <a:schemeClr val="accent1">
                  <a:lumMod val="45000"/>
                  <a:lumOff val="55000"/>
                </a:schemeClr>
              </a:gs>
              <a:gs pos="66000">
                <a:schemeClr val="bg1"/>
              </a:gs>
              <a:gs pos="100000">
                <a:schemeClr val="accent5">
                  <a:lumMod val="75000"/>
                </a:schemeClr>
              </a:gs>
            </a:gsLst>
            <a:path path="circle">
              <a:fillToRect l="50000" t="50000" r="50000" b="50000"/>
            </a:path>
          </a:gradFill>
          <a:ln>
            <a:noFill/>
          </a:ln>
          <a:effectLst>
            <a:softEdge rad="252353"/>
          </a:effectLst>
        </p:spPr>
      </p:pic>
      <p:pic>
        <p:nvPicPr>
          <p:cNvPr id="1067" name="Picture 1066" descr="A collage of images of cells&#10;&#10;Description automatically generated">
            <a:extLst>
              <a:ext uri="{FF2B5EF4-FFF2-40B4-BE49-F238E27FC236}">
                <a16:creationId xmlns:a16="http://schemas.microsoft.com/office/drawing/2014/main" id="{4BCF170C-848E-6F1D-E91D-BB8EB9EA1ECB}"/>
              </a:ext>
            </a:extLst>
          </p:cNvPr>
          <p:cNvPicPr>
            <a:picLocks noChangeAspect="1"/>
          </p:cNvPicPr>
          <p:nvPr/>
        </p:nvPicPr>
        <p:blipFill rotWithShape="1">
          <a:blip r:embed="rId21"/>
          <a:srcRect l="25632" t="10189" r="25627" b="15355"/>
          <a:stretch/>
        </p:blipFill>
        <p:spPr>
          <a:xfrm rot="5400000">
            <a:off x="10055783" y="2148405"/>
            <a:ext cx="1060828" cy="1202768"/>
          </a:xfrm>
          <a:prstGeom prst="rect">
            <a:avLst/>
          </a:prstGeom>
          <a:effectLst>
            <a:softEdge rad="177800"/>
          </a:effectLst>
        </p:spPr>
      </p:pic>
      <p:sp>
        <p:nvSpPr>
          <p:cNvPr id="1068" name="Down Arrow 1067">
            <a:extLst>
              <a:ext uri="{FF2B5EF4-FFF2-40B4-BE49-F238E27FC236}">
                <a16:creationId xmlns:a16="http://schemas.microsoft.com/office/drawing/2014/main" id="{8926D579-6A1C-0C33-9F35-E0072FFD83EA}"/>
              </a:ext>
            </a:extLst>
          </p:cNvPr>
          <p:cNvSpPr/>
          <p:nvPr/>
        </p:nvSpPr>
        <p:spPr>
          <a:xfrm rot="16200000">
            <a:off x="7914251" y="-414801"/>
            <a:ext cx="327141" cy="3371359"/>
          </a:xfrm>
          <a:prstGeom prst="downArrow">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071" name="Down Arrow 1070">
            <a:extLst>
              <a:ext uri="{FF2B5EF4-FFF2-40B4-BE49-F238E27FC236}">
                <a16:creationId xmlns:a16="http://schemas.microsoft.com/office/drawing/2014/main" id="{26DE0EBD-74C8-348E-12EC-D7DD8A1C29ED}"/>
              </a:ext>
            </a:extLst>
          </p:cNvPr>
          <p:cNvSpPr/>
          <p:nvPr/>
        </p:nvSpPr>
        <p:spPr>
          <a:xfrm rot="16200000">
            <a:off x="9234562" y="3432439"/>
            <a:ext cx="327141" cy="691243"/>
          </a:xfrm>
          <a:prstGeom prst="downArrow">
            <a:avLst>
              <a:gd name="adj1" fmla="val 37967"/>
              <a:gd name="adj2" fmla="val 45679"/>
            </a:avLst>
          </a:prstGeom>
          <a:solidFill>
            <a:srgbClr val="0F719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dirty="0"/>
          </a:p>
        </p:txBody>
      </p:sp>
      <p:grpSp>
        <p:nvGrpSpPr>
          <p:cNvPr id="1064" name="Group 1063">
            <a:extLst>
              <a:ext uri="{FF2B5EF4-FFF2-40B4-BE49-F238E27FC236}">
                <a16:creationId xmlns:a16="http://schemas.microsoft.com/office/drawing/2014/main" id="{A3D7F8BC-7EF6-4A95-6E63-E026D0F1AB96}"/>
              </a:ext>
            </a:extLst>
          </p:cNvPr>
          <p:cNvGrpSpPr/>
          <p:nvPr/>
        </p:nvGrpSpPr>
        <p:grpSpPr>
          <a:xfrm>
            <a:off x="3596808" y="3160736"/>
            <a:ext cx="1789677" cy="1416291"/>
            <a:chOff x="4982337" y="4444860"/>
            <a:chExt cx="2206670" cy="1913118"/>
          </a:xfrm>
          <a:solidFill>
            <a:schemeClr val="accent6">
              <a:lumMod val="20000"/>
              <a:lumOff val="80000"/>
            </a:schemeClr>
          </a:solidFill>
        </p:grpSpPr>
        <p:sp>
          <p:nvSpPr>
            <p:cNvPr id="11" name="Rounded Rectangle 10">
              <a:extLst>
                <a:ext uri="{FF2B5EF4-FFF2-40B4-BE49-F238E27FC236}">
                  <a16:creationId xmlns:a16="http://schemas.microsoft.com/office/drawing/2014/main" id="{77C9C77A-380F-5152-3B1E-462292E30531}"/>
                </a:ext>
              </a:extLst>
            </p:cNvPr>
            <p:cNvSpPr/>
            <p:nvPr/>
          </p:nvSpPr>
          <p:spPr>
            <a:xfrm>
              <a:off x="4982337" y="4444860"/>
              <a:ext cx="2206670" cy="1913118"/>
            </a:xfrm>
            <a:prstGeom prst="roundRect">
              <a:avLst/>
            </a:prstGeom>
            <a:solidFill>
              <a:schemeClr val="accent2">
                <a:lumMod val="60000"/>
                <a:lumOff val="40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T" dirty="0">
                <a:latin typeface="Chalkboard" panose="03050602040202020205" pitchFamily="66" charset="77"/>
              </a:endParaRPr>
            </a:p>
          </p:txBody>
        </p:sp>
        <p:pic>
          <p:nvPicPr>
            <p:cNvPr id="1063" name="Picture 1062" descr="A calendar and a cylinder&#10;&#10;Description automatically generated with medium confidence">
              <a:extLst>
                <a:ext uri="{FF2B5EF4-FFF2-40B4-BE49-F238E27FC236}">
                  <a16:creationId xmlns:a16="http://schemas.microsoft.com/office/drawing/2014/main" id="{B9DE739F-B0F8-28B8-67AC-5F58EE47EFD3}"/>
                </a:ext>
              </a:extLst>
            </p:cNvPr>
            <p:cNvPicPr>
              <a:picLocks noChangeAspect="1"/>
            </p:cNvPicPr>
            <p:nvPr/>
          </p:nvPicPr>
          <p:blipFill>
            <a:blip r:embed="rId22"/>
            <a:stretch>
              <a:fillRect/>
            </a:stretch>
          </p:blipFill>
          <p:spPr>
            <a:xfrm flipH="1">
              <a:off x="5117582" y="4646596"/>
              <a:ext cx="1674143" cy="1526522"/>
            </a:xfrm>
            <a:prstGeom prst="rect">
              <a:avLst/>
            </a:prstGeom>
            <a:noFill/>
            <a:ln>
              <a:noFill/>
            </a:ln>
            <a:effectLst>
              <a:outerShdw blurRad="50800" dist="38100" dir="2700000" sx="104656" sy="104656" algn="tl" rotWithShape="0">
                <a:prstClr val="black">
                  <a:alpha val="40000"/>
                </a:prstClr>
              </a:outerShdw>
            </a:effectLst>
          </p:spPr>
        </p:pic>
      </p:grpSp>
      <p:sp>
        <p:nvSpPr>
          <p:cNvPr id="57" name="Rounded Rectangle 56">
            <a:extLst>
              <a:ext uri="{FF2B5EF4-FFF2-40B4-BE49-F238E27FC236}">
                <a16:creationId xmlns:a16="http://schemas.microsoft.com/office/drawing/2014/main" id="{7F36484F-0E4A-CB93-7261-6E48D8B5635D}"/>
              </a:ext>
            </a:extLst>
          </p:cNvPr>
          <p:cNvSpPr/>
          <p:nvPr/>
        </p:nvSpPr>
        <p:spPr>
          <a:xfrm>
            <a:off x="4828471" y="2751972"/>
            <a:ext cx="2207852" cy="1046432"/>
          </a:xfrm>
          <a:prstGeom prst="roundRect">
            <a:avLst/>
          </a:prstGeom>
          <a:solidFill>
            <a:srgbClr val="103A7E"/>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10" name="Group 9">
            <a:extLst>
              <a:ext uri="{FF2B5EF4-FFF2-40B4-BE49-F238E27FC236}">
                <a16:creationId xmlns:a16="http://schemas.microsoft.com/office/drawing/2014/main" id="{53EBAA08-B1DB-45F0-F9C9-2D9B9272E77C}"/>
              </a:ext>
            </a:extLst>
          </p:cNvPr>
          <p:cNvGrpSpPr>
            <a:grpSpLocks noChangeAspect="1"/>
          </p:cNvGrpSpPr>
          <p:nvPr/>
        </p:nvGrpSpPr>
        <p:grpSpPr>
          <a:xfrm>
            <a:off x="4895627" y="3086276"/>
            <a:ext cx="1361026" cy="644575"/>
            <a:chOff x="3596214" y="1891691"/>
            <a:chExt cx="3126787" cy="1380181"/>
          </a:xfrm>
        </p:grpSpPr>
        <p:grpSp>
          <p:nvGrpSpPr>
            <p:cNvPr id="42" name="Group 41">
              <a:extLst>
                <a:ext uri="{FF2B5EF4-FFF2-40B4-BE49-F238E27FC236}">
                  <a16:creationId xmlns:a16="http://schemas.microsoft.com/office/drawing/2014/main" id="{66CF1554-CFD4-A17C-C7D7-2CC125DF56FB}"/>
                </a:ext>
              </a:extLst>
            </p:cNvPr>
            <p:cNvGrpSpPr/>
            <p:nvPr/>
          </p:nvGrpSpPr>
          <p:grpSpPr>
            <a:xfrm>
              <a:off x="3596214" y="1891691"/>
              <a:ext cx="2958346" cy="1291846"/>
              <a:chOff x="2241147" y="1897926"/>
              <a:chExt cx="5270136" cy="2069231"/>
            </a:xfrm>
          </p:grpSpPr>
          <p:pic>
            <p:nvPicPr>
              <p:cNvPr id="45" name="Picture 44" descr="A blue sign with white letters&#10;&#10;AI-generated content may be incorrect.">
                <a:extLst>
                  <a:ext uri="{FF2B5EF4-FFF2-40B4-BE49-F238E27FC236}">
                    <a16:creationId xmlns:a16="http://schemas.microsoft.com/office/drawing/2014/main" id="{50C9DDBB-69FC-86D5-2C08-305D88D7A548}"/>
                  </a:ext>
                </a:extLst>
              </p:cNvPr>
              <p:cNvPicPr>
                <a:picLocks noChangeAspect="1"/>
              </p:cNvPicPr>
              <p:nvPr/>
            </p:nvPicPr>
            <p:blipFill>
              <a:blip r:embed="rId23"/>
              <a:stretch>
                <a:fillRect/>
              </a:stretch>
            </p:blipFill>
            <p:spPr>
              <a:xfrm>
                <a:off x="2241147" y="1897926"/>
                <a:ext cx="5218062" cy="2069231"/>
              </a:xfrm>
              <a:prstGeom prst="rect">
                <a:avLst/>
              </a:prstGeom>
            </p:spPr>
          </p:pic>
          <p:sp>
            <p:nvSpPr>
              <p:cNvPr id="47" name="Rectangle 46">
                <a:extLst>
                  <a:ext uri="{FF2B5EF4-FFF2-40B4-BE49-F238E27FC236}">
                    <a16:creationId xmlns:a16="http://schemas.microsoft.com/office/drawing/2014/main" id="{1BC936BB-43E9-80CB-E6E2-CA54B9C58A0A}"/>
                  </a:ext>
                </a:extLst>
              </p:cNvPr>
              <p:cNvSpPr/>
              <p:nvPr/>
            </p:nvSpPr>
            <p:spPr>
              <a:xfrm>
                <a:off x="6826595" y="3400560"/>
                <a:ext cx="684688" cy="515399"/>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p:sp>
          <p:nvSpPr>
            <p:cNvPr id="43" name="Rectangle 42">
              <a:extLst>
                <a:ext uri="{FF2B5EF4-FFF2-40B4-BE49-F238E27FC236}">
                  <a16:creationId xmlns:a16="http://schemas.microsoft.com/office/drawing/2014/main" id="{DE0B73DB-047A-73AA-BE81-15FF7D6A60F7}"/>
                </a:ext>
              </a:extLst>
            </p:cNvPr>
            <p:cNvSpPr/>
            <p:nvPr/>
          </p:nvSpPr>
          <p:spPr>
            <a:xfrm flipV="1">
              <a:off x="3596214" y="3168939"/>
              <a:ext cx="3126787" cy="102933"/>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atin typeface="Arial Nova" panose="020B0504020202020204" pitchFamily="34" charset="0"/>
              </a:endParaRPr>
            </a:p>
          </p:txBody>
        </p:sp>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B9A33BA-193E-337D-9A67-5D76773A8731}"/>
                  </a:ext>
                </a:extLst>
              </p:cNvPr>
              <p:cNvSpPr txBox="1"/>
              <p:nvPr/>
            </p:nvSpPr>
            <p:spPr>
              <a:xfrm>
                <a:off x="4916868" y="2870075"/>
                <a:ext cx="2081374" cy="830997"/>
              </a:xfrm>
              <a:prstGeom prst="rect">
                <a:avLst/>
              </a:prstGeom>
              <a:noFill/>
            </p:spPr>
            <p:txBody>
              <a:bodyPr wrap="square">
                <a:spAutoFit/>
              </a:bodyPr>
              <a:lstStyle/>
              <a:p>
                <a:pPr algn="r"/>
                <a:r>
                  <a:rPr lang="en-US" sz="1600" dirty="0">
                    <a:solidFill>
                      <a:schemeClr val="bg1"/>
                    </a:solidFill>
                    <a:latin typeface="Chalkboard" panose="03050602040202020205" pitchFamily="66" charset="77"/>
                  </a:rPr>
                  <a:t>Data elaboration and </a:t>
                </a:r>
              </a:p>
              <a:p>
                <a:pPr algn="r"/>
                <a:r>
                  <a:rPr lang="en-US" sz="1600" dirty="0">
                    <a:solidFill>
                      <a:schemeClr val="bg1"/>
                    </a:solidFill>
                    <a:latin typeface="Chalkboard" panose="03050602040202020205" pitchFamily="66" charset="77"/>
                  </a:rPr>
                  <a:t>analysis</a:t>
                </a:r>
                <a14:m>
                  <m:oMath xmlns:m="http://schemas.openxmlformats.org/officeDocument/2006/math">
                    <m:r>
                      <a:rPr lang="en-US" sz="1600" b="0" i="1" smtClean="0">
                        <a:solidFill>
                          <a:schemeClr val="bg1"/>
                        </a:solidFill>
                        <a:latin typeface="Cambria Math" panose="02040503050406030204" pitchFamily="18" charset="0"/>
                      </a:rPr>
                      <m:t> </m:t>
                    </m:r>
                  </m:oMath>
                </a14:m>
                <a:endParaRPr lang="en-US" sz="1600" b="0" i="1" dirty="0">
                  <a:solidFill>
                    <a:schemeClr val="bg1"/>
                  </a:solidFill>
                  <a:latin typeface="Cambria Math" panose="02040503050406030204" pitchFamily="18" charset="0"/>
                </a:endParaRPr>
              </a:p>
              <a:p>
                <a:pPr algn="r"/>
                <a14:m>
                  <m:oMathPara xmlns:m="http://schemas.openxmlformats.org/officeDocument/2006/math">
                    <m:oMathParaPr>
                      <m:jc m:val="right"/>
                    </m:oMathParaPr>
                    <m:oMath xmlns:m="http://schemas.openxmlformats.org/officeDocument/2006/math">
                      <m:r>
                        <a:rPr lang="en-US" sz="1600" b="0" i="1" smtClean="0">
                          <a:solidFill>
                            <a:schemeClr val="bg1"/>
                          </a:solidFill>
                          <a:latin typeface="Cambria Math" panose="02040503050406030204" pitchFamily="18" charset="0"/>
                        </a:rPr>
                        <m:t>𝐸</m:t>
                      </m:r>
                      <m:r>
                        <a:rPr lang="en-US" sz="1600" b="0" i="1" smtClean="0">
                          <a:solidFill>
                            <a:schemeClr val="bg1"/>
                          </a:solidFill>
                          <a:latin typeface="Cambria Math" panose="02040503050406030204" pitchFamily="18" charset="0"/>
                        </a:rPr>
                        <m:t>→</m:t>
                      </m:r>
                      <m:r>
                        <a:rPr lang="en-US" sz="1600" b="0" i="1" smtClean="0">
                          <a:solidFill>
                            <a:schemeClr val="bg1"/>
                          </a:solidFill>
                          <a:latin typeface="Cambria Math" panose="02040503050406030204" pitchFamily="18" charset="0"/>
                        </a:rPr>
                        <m:t>𝐹</m:t>
                      </m:r>
                    </m:oMath>
                  </m:oMathPara>
                </a14:m>
                <a:endParaRPr lang="en-IT" sz="1600" dirty="0">
                  <a:solidFill>
                    <a:schemeClr val="bg1"/>
                  </a:solidFill>
                  <a:latin typeface="Chalkboard" panose="03050602040202020205" pitchFamily="66" charset="77"/>
                </a:endParaRPr>
              </a:p>
            </p:txBody>
          </p:sp>
        </mc:Choice>
        <mc:Fallback xmlns="">
          <p:sp>
            <p:nvSpPr>
              <p:cNvPr id="59" name="TextBox 58">
                <a:extLst>
                  <a:ext uri="{FF2B5EF4-FFF2-40B4-BE49-F238E27FC236}">
                    <a16:creationId xmlns:a16="http://schemas.microsoft.com/office/drawing/2014/main" id="{EB9A33BA-193E-337D-9A67-5D76773A8731}"/>
                  </a:ext>
                </a:extLst>
              </p:cNvPr>
              <p:cNvSpPr txBox="1">
                <a:spLocks noRot="1" noChangeAspect="1" noMove="1" noResize="1" noEditPoints="1" noAdjustHandles="1" noChangeArrowheads="1" noChangeShapeType="1" noTextEdit="1"/>
              </p:cNvSpPr>
              <p:nvPr/>
            </p:nvSpPr>
            <p:spPr>
              <a:xfrm>
                <a:off x="4916868" y="2870075"/>
                <a:ext cx="2081374" cy="830997"/>
              </a:xfrm>
              <a:prstGeom prst="rect">
                <a:avLst/>
              </a:prstGeom>
              <a:blipFill>
                <a:blip r:embed="rId24"/>
                <a:stretch>
                  <a:fillRect l="-1818" t="-3030" r="-4848"/>
                </a:stretch>
              </a:blipFill>
            </p:spPr>
            <p:txBody>
              <a:bodyPr/>
              <a:lstStyle/>
              <a:p>
                <a:r>
                  <a:rPr lang="en-IT">
                    <a:noFill/>
                  </a:rPr>
                  <a:t> </a:t>
                </a:r>
              </a:p>
            </p:txBody>
          </p:sp>
        </mc:Fallback>
      </mc:AlternateContent>
      <p:sp>
        <p:nvSpPr>
          <p:cNvPr id="3" name="TextBox 2">
            <a:extLst>
              <a:ext uri="{FF2B5EF4-FFF2-40B4-BE49-F238E27FC236}">
                <a16:creationId xmlns:a16="http://schemas.microsoft.com/office/drawing/2014/main" id="{90850A07-1324-B0AD-23C5-06EC5FFD6C20}"/>
              </a:ext>
            </a:extLst>
          </p:cNvPr>
          <p:cNvSpPr txBox="1"/>
          <p:nvPr/>
        </p:nvSpPr>
        <p:spPr>
          <a:xfrm>
            <a:off x="162315" y="-79487"/>
            <a:ext cx="10648352" cy="673582"/>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The grand scheme</a:t>
            </a:r>
          </a:p>
        </p:txBody>
      </p:sp>
      <p:sp>
        <p:nvSpPr>
          <p:cNvPr id="8" name="Rounded Rectangle 7">
            <a:extLst>
              <a:ext uri="{FF2B5EF4-FFF2-40B4-BE49-F238E27FC236}">
                <a16:creationId xmlns:a16="http://schemas.microsoft.com/office/drawing/2014/main" id="{51C7DCA1-EDED-B2F9-8AC5-A876325F979E}"/>
              </a:ext>
            </a:extLst>
          </p:cNvPr>
          <p:cNvSpPr/>
          <p:nvPr/>
        </p:nvSpPr>
        <p:spPr>
          <a:xfrm>
            <a:off x="3200277" y="386348"/>
            <a:ext cx="4125035" cy="2553370"/>
          </a:xfrm>
          <a:prstGeom prst="roundRect">
            <a:avLst>
              <a:gd name="adj" fmla="val 50000"/>
            </a:avLst>
          </a:prstGeom>
          <a:noFill/>
          <a:ln w="53975"/>
          <a:effectLst>
            <a:glow rad="405406">
              <a:srgbClr val="FFFF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Rounded Rectangle 8">
            <a:extLst>
              <a:ext uri="{FF2B5EF4-FFF2-40B4-BE49-F238E27FC236}">
                <a16:creationId xmlns:a16="http://schemas.microsoft.com/office/drawing/2014/main" id="{710D4039-A533-90FA-02FC-2F3BE188AE28}"/>
              </a:ext>
            </a:extLst>
          </p:cNvPr>
          <p:cNvSpPr/>
          <p:nvPr/>
        </p:nvSpPr>
        <p:spPr>
          <a:xfrm>
            <a:off x="4820773" y="3697706"/>
            <a:ext cx="4160322" cy="2600737"/>
          </a:xfrm>
          <a:prstGeom prst="roundRect">
            <a:avLst>
              <a:gd name="adj" fmla="val 50000"/>
            </a:avLst>
          </a:prstGeom>
          <a:noFill/>
          <a:ln w="53975"/>
          <a:effectLst>
            <a:glow rad="405406">
              <a:srgbClr val="FFFF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 name="Rounded Rectangle 11">
            <a:extLst>
              <a:ext uri="{FF2B5EF4-FFF2-40B4-BE49-F238E27FC236}">
                <a16:creationId xmlns:a16="http://schemas.microsoft.com/office/drawing/2014/main" id="{59A92F92-0533-2280-8B9F-9B4A50F4E4E1}"/>
              </a:ext>
            </a:extLst>
          </p:cNvPr>
          <p:cNvSpPr/>
          <p:nvPr/>
        </p:nvSpPr>
        <p:spPr>
          <a:xfrm>
            <a:off x="6555682" y="1535309"/>
            <a:ext cx="3158315" cy="1751924"/>
          </a:xfrm>
          <a:prstGeom prst="roundRect">
            <a:avLst>
              <a:gd name="adj" fmla="val 50000"/>
            </a:avLst>
          </a:prstGeom>
          <a:noFill/>
          <a:ln w="53975"/>
          <a:effectLst>
            <a:glow rad="405406">
              <a:srgbClr val="FFFF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153318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F006AC00-953D-32A8-12B6-1C9BAF2D00D3}"/>
              </a:ext>
            </a:extLst>
          </p:cNvPr>
          <p:cNvSpPr/>
          <p:nvPr/>
        </p:nvSpPr>
        <p:spPr>
          <a:xfrm>
            <a:off x="35561" y="3621330"/>
            <a:ext cx="3853392" cy="2826947"/>
          </a:xfrm>
          <a:prstGeom prst="roundRect">
            <a:avLst>
              <a:gd name="adj" fmla="val 9860"/>
            </a:avLst>
          </a:prstGeom>
          <a:solidFill>
            <a:schemeClr val="accent4">
              <a:lumMod val="40000"/>
              <a:lumOff val="60000"/>
              <a:alpha val="27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 name="Rounded Rectangle 4">
            <a:extLst>
              <a:ext uri="{FF2B5EF4-FFF2-40B4-BE49-F238E27FC236}">
                <a16:creationId xmlns:a16="http://schemas.microsoft.com/office/drawing/2014/main" id="{D8A80A26-3279-E6A6-5F55-53FEF36A01AB}"/>
              </a:ext>
            </a:extLst>
          </p:cNvPr>
          <p:cNvSpPr/>
          <p:nvPr/>
        </p:nvSpPr>
        <p:spPr>
          <a:xfrm>
            <a:off x="2826328" y="637876"/>
            <a:ext cx="9184965" cy="4827676"/>
          </a:xfrm>
          <a:prstGeom prst="roundRect">
            <a:avLst/>
          </a:prstGeom>
          <a:solidFill>
            <a:srgbClr val="33A9D1">
              <a:alpha val="27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9" name="Rounded Rectangle 48">
            <a:extLst>
              <a:ext uri="{FF2B5EF4-FFF2-40B4-BE49-F238E27FC236}">
                <a16:creationId xmlns:a16="http://schemas.microsoft.com/office/drawing/2014/main" id="{FAC69EE3-04B8-5867-EBFC-04B414BBBB91}"/>
              </a:ext>
            </a:extLst>
          </p:cNvPr>
          <p:cNvSpPr/>
          <p:nvPr/>
        </p:nvSpPr>
        <p:spPr>
          <a:xfrm>
            <a:off x="3999057" y="3975986"/>
            <a:ext cx="3969285" cy="1515292"/>
          </a:xfrm>
          <a:prstGeom prst="roundRect">
            <a:avLst/>
          </a:prstGeom>
          <a:solidFill>
            <a:srgbClr val="BA56FF">
              <a:alpha val="88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0" name="Rounded Rectangle 39">
            <a:extLst>
              <a:ext uri="{FF2B5EF4-FFF2-40B4-BE49-F238E27FC236}">
                <a16:creationId xmlns:a16="http://schemas.microsoft.com/office/drawing/2014/main" id="{C66C383B-9C50-DF07-7A20-C7F990BDC679}"/>
              </a:ext>
            </a:extLst>
          </p:cNvPr>
          <p:cNvSpPr/>
          <p:nvPr/>
        </p:nvSpPr>
        <p:spPr>
          <a:xfrm>
            <a:off x="95424" y="1880478"/>
            <a:ext cx="4183846" cy="1899663"/>
          </a:xfrm>
          <a:prstGeom prst="roundRect">
            <a:avLst/>
          </a:prstGeom>
          <a:solidFill>
            <a:schemeClr val="bg1">
              <a:lumMod val="75000"/>
              <a:alpha val="27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1" name="Rounded Rectangle 20">
            <a:extLst>
              <a:ext uri="{FF2B5EF4-FFF2-40B4-BE49-F238E27FC236}">
                <a16:creationId xmlns:a16="http://schemas.microsoft.com/office/drawing/2014/main" id="{DB37840D-38E3-7561-7C94-239AA4FE175C}"/>
              </a:ext>
            </a:extLst>
          </p:cNvPr>
          <p:cNvSpPr/>
          <p:nvPr/>
        </p:nvSpPr>
        <p:spPr>
          <a:xfrm>
            <a:off x="6472611" y="2535593"/>
            <a:ext cx="4804513" cy="3070279"/>
          </a:xfrm>
          <a:prstGeom prst="roundRect">
            <a:avLst/>
          </a:prstGeom>
          <a:solidFill>
            <a:srgbClr val="D10D2B">
              <a:alpha val="1501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Rounded Rectangle 16">
            <a:extLst>
              <a:ext uri="{FF2B5EF4-FFF2-40B4-BE49-F238E27FC236}">
                <a16:creationId xmlns:a16="http://schemas.microsoft.com/office/drawing/2014/main" id="{917B220E-34C7-712C-1B46-D2DEFA0B0E24}"/>
              </a:ext>
            </a:extLst>
          </p:cNvPr>
          <p:cNvSpPr/>
          <p:nvPr/>
        </p:nvSpPr>
        <p:spPr>
          <a:xfrm>
            <a:off x="7422263" y="1158967"/>
            <a:ext cx="4544106" cy="1310830"/>
          </a:xfrm>
          <a:prstGeom prst="roundRect">
            <a:avLst/>
          </a:prstGeom>
          <a:solidFill>
            <a:schemeClr val="accent1">
              <a:lumMod val="60000"/>
              <a:lumOff val="40000"/>
              <a:alpha val="27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8C44B377-B6B8-803E-F683-0D656A776934}"/>
              </a:ext>
            </a:extLst>
          </p:cNvPr>
          <p:cNvSpPr txBox="1"/>
          <p:nvPr/>
        </p:nvSpPr>
        <p:spPr>
          <a:xfrm>
            <a:off x="13768" y="-194220"/>
            <a:ext cx="5460275" cy="756617"/>
          </a:xfrm>
          <a:prstGeom prst="rect">
            <a:avLst/>
          </a:prstGeom>
          <a:noFill/>
        </p:spPr>
        <p:txBody>
          <a:bodyPr wrap="square">
            <a:spAutoFit/>
          </a:bodyPr>
          <a:lstStyle/>
          <a:p>
            <a:pPr>
              <a:lnSpc>
                <a:spcPct val="150000"/>
              </a:lnSpc>
            </a:pPr>
            <a:r>
              <a:rPr lang="en-IT" sz="3200" b="1" dirty="0">
                <a:solidFill>
                  <a:srgbClr val="0070C0"/>
                </a:solidFill>
                <a:latin typeface="Chalkboard" panose="03050602040202020205" pitchFamily="66" charset="77"/>
              </a:rPr>
              <a:t>A computational task force</a:t>
            </a:r>
          </a:p>
        </p:txBody>
      </p:sp>
      <p:sp>
        <p:nvSpPr>
          <p:cNvPr id="3" name="TextBox 2">
            <a:extLst>
              <a:ext uri="{FF2B5EF4-FFF2-40B4-BE49-F238E27FC236}">
                <a16:creationId xmlns:a16="http://schemas.microsoft.com/office/drawing/2014/main" id="{23FB4643-B2B8-E021-F0A6-0E671CD535E2}"/>
              </a:ext>
            </a:extLst>
          </p:cNvPr>
          <p:cNvSpPr txBox="1"/>
          <p:nvPr/>
        </p:nvSpPr>
        <p:spPr>
          <a:xfrm>
            <a:off x="2968489" y="1261354"/>
            <a:ext cx="2968775" cy="830997"/>
          </a:xfrm>
          <a:prstGeom prst="rect">
            <a:avLst/>
          </a:prstGeom>
          <a:noFill/>
        </p:spPr>
        <p:txBody>
          <a:bodyPr wrap="square" rtlCol="0">
            <a:spAutoFit/>
          </a:bodyPr>
          <a:lstStyle/>
          <a:p>
            <a:r>
              <a:rPr lang="en-IT" dirty="0">
                <a:solidFill>
                  <a:srgbClr val="002060"/>
                </a:solidFill>
                <a:effectLst>
                  <a:glow rad="101600">
                    <a:schemeClr val="bg1"/>
                  </a:glow>
                </a:effectLst>
                <a:latin typeface="Chalkboard" panose="03050602040202020205" pitchFamily="66" charset="77"/>
              </a:rPr>
              <a:t>Valentina Tozzini</a:t>
            </a:r>
          </a:p>
          <a:p>
            <a:endParaRPr lang="en-IT" sz="1000" dirty="0">
              <a:solidFill>
                <a:srgbClr val="002060"/>
              </a:solidFill>
              <a:effectLst>
                <a:glow rad="101600">
                  <a:schemeClr val="bg1"/>
                </a:glow>
              </a:effectLst>
              <a:latin typeface="Chalkboard" panose="03050602040202020205" pitchFamily="66" charset="77"/>
            </a:endParaRPr>
          </a:p>
          <a:p>
            <a:r>
              <a:rPr lang="en-US" dirty="0">
                <a:solidFill>
                  <a:srgbClr val="002060"/>
                </a:solidFill>
                <a:effectLst>
                  <a:glow rad="101600">
                    <a:schemeClr val="bg1"/>
                  </a:glow>
                </a:effectLst>
                <a:latin typeface="Chalkboard" panose="03050602040202020205" pitchFamily="66" charset="77"/>
              </a:rPr>
              <a:t> </a:t>
            </a:r>
            <a:r>
              <a:rPr lang="en-US" sz="2000" dirty="0">
                <a:solidFill>
                  <a:srgbClr val="002060"/>
                </a:solidFill>
                <a:effectLst>
                  <a:glow rad="101600">
                    <a:schemeClr val="bg1"/>
                  </a:glow>
                </a:effectLst>
                <a:latin typeface="Chalkboard" panose="03050602040202020205" pitchFamily="66" charset="77"/>
              </a:rPr>
              <a:t>multi-scale </a:t>
            </a:r>
            <a:r>
              <a:rPr lang="en-US" sz="2000" dirty="0" err="1">
                <a:solidFill>
                  <a:srgbClr val="002060"/>
                </a:solidFill>
                <a:effectLst>
                  <a:glow rad="101600">
                    <a:schemeClr val="bg1"/>
                  </a:glow>
                </a:effectLst>
                <a:latin typeface="Chalkboard" panose="03050602040202020205" pitchFamily="66" charset="77"/>
              </a:rPr>
              <a:t>biomodeling</a:t>
            </a:r>
            <a:endParaRPr lang="en-IT" sz="2000" dirty="0">
              <a:solidFill>
                <a:srgbClr val="002060"/>
              </a:solidFill>
              <a:effectLst>
                <a:glow rad="101600">
                  <a:schemeClr val="bg1"/>
                </a:glow>
              </a:effectLst>
              <a:latin typeface="Chalkboard" panose="03050602040202020205" pitchFamily="66" charset="77"/>
            </a:endParaRPr>
          </a:p>
        </p:txBody>
      </p:sp>
      <p:pic>
        <p:nvPicPr>
          <p:cNvPr id="4" name="Picture 3">
            <a:extLst>
              <a:ext uri="{FF2B5EF4-FFF2-40B4-BE49-F238E27FC236}">
                <a16:creationId xmlns:a16="http://schemas.microsoft.com/office/drawing/2014/main" id="{902A7335-91C4-4316-409A-33D0626774D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22263" y="1158967"/>
            <a:ext cx="1048696" cy="1048696"/>
          </a:xfrm>
          <a:prstGeom prst="rect">
            <a:avLst/>
          </a:prstGeom>
        </p:spPr>
      </p:pic>
      <p:sp>
        <p:nvSpPr>
          <p:cNvPr id="6" name="TextBox 5">
            <a:extLst>
              <a:ext uri="{FF2B5EF4-FFF2-40B4-BE49-F238E27FC236}">
                <a16:creationId xmlns:a16="http://schemas.microsoft.com/office/drawing/2014/main" id="{6159BCCF-91F8-C199-6A3B-6A190BAA53F1}"/>
              </a:ext>
            </a:extLst>
          </p:cNvPr>
          <p:cNvSpPr txBox="1"/>
          <p:nvPr/>
        </p:nvSpPr>
        <p:spPr>
          <a:xfrm>
            <a:off x="3019296" y="731911"/>
            <a:ext cx="6884705" cy="523220"/>
          </a:xfrm>
          <a:prstGeom prst="rect">
            <a:avLst/>
          </a:prstGeom>
          <a:noFill/>
        </p:spPr>
        <p:txBody>
          <a:bodyPr wrap="none" rtlCol="0">
            <a:spAutoFit/>
          </a:bodyPr>
          <a:lstStyle/>
          <a:p>
            <a:r>
              <a:rPr lang="en-IT" sz="2800" i="1" dirty="0">
                <a:solidFill>
                  <a:schemeClr val="accent5">
                    <a:lumMod val="50000"/>
                  </a:schemeClr>
                </a:solidFill>
                <a:latin typeface="Chalkboard" panose="03050602040202020205" pitchFamily="66" charset="77"/>
              </a:rPr>
              <a:t>In silico </a:t>
            </a:r>
            <a:r>
              <a:rPr lang="en-IT" sz="2800" dirty="0">
                <a:solidFill>
                  <a:schemeClr val="accent5">
                    <a:lumMod val="50000"/>
                  </a:schemeClr>
                </a:solidFill>
                <a:latin typeface="Chalkboard" panose="03050602040202020205" pitchFamily="66" charset="77"/>
              </a:rPr>
              <a:t>Radiobiological Modeling @NANO</a:t>
            </a:r>
          </a:p>
        </p:txBody>
      </p:sp>
      <p:grpSp>
        <p:nvGrpSpPr>
          <p:cNvPr id="7" name="Group 6">
            <a:extLst>
              <a:ext uri="{FF2B5EF4-FFF2-40B4-BE49-F238E27FC236}">
                <a16:creationId xmlns:a16="http://schemas.microsoft.com/office/drawing/2014/main" id="{01D03FEF-504B-D60A-1B73-65E89E650C13}"/>
              </a:ext>
            </a:extLst>
          </p:cNvPr>
          <p:cNvGrpSpPr/>
          <p:nvPr/>
        </p:nvGrpSpPr>
        <p:grpSpPr>
          <a:xfrm>
            <a:off x="5829823" y="1252128"/>
            <a:ext cx="1377287" cy="1310830"/>
            <a:chOff x="5215206" y="2375895"/>
            <a:chExt cx="1264487" cy="1228923"/>
          </a:xfrm>
        </p:grpSpPr>
        <p:pic>
          <p:nvPicPr>
            <p:cNvPr id="8" name="Picture 7">
              <a:extLst>
                <a:ext uri="{FF2B5EF4-FFF2-40B4-BE49-F238E27FC236}">
                  <a16:creationId xmlns:a16="http://schemas.microsoft.com/office/drawing/2014/main" id="{F0F17A3F-0D34-AE3B-3256-4DD0F32E5F7B}"/>
                </a:ext>
              </a:extLst>
            </p:cNvPr>
            <p:cNvPicPr>
              <a:picLocks noChangeAspect="1"/>
            </p:cNvPicPr>
            <p:nvPr/>
          </p:nvPicPr>
          <p:blipFill rotWithShape="1">
            <a:blip r:embed="rId3">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9" name="TOC4.jpg" descr="TOC4.jpg">
              <a:extLst>
                <a:ext uri="{FF2B5EF4-FFF2-40B4-BE49-F238E27FC236}">
                  <a16:creationId xmlns:a16="http://schemas.microsoft.com/office/drawing/2014/main" id="{2E90AA2F-EC15-1AC2-0CBE-1BA2C3EAADB8}"/>
                </a:ext>
              </a:extLst>
            </p:cNvPr>
            <p:cNvPicPr>
              <a:picLocks/>
            </p:cNvPicPr>
            <p:nvPr/>
          </p:nvPicPr>
          <p:blipFill rotWithShape="1">
            <a:blip r:embed="rId4">
              <a:clrChange>
                <a:clrFrom>
                  <a:srgbClr val="FFFFFF"/>
                </a:clrFrom>
                <a:clrTo>
                  <a:srgbClr val="FFFFFF">
                    <a:alpha val="0"/>
                  </a:srgbClr>
                </a:clrTo>
              </a:clrChange>
            </a:blip>
            <a:srcRect l="18905" t="16215" r="29119"/>
            <a:stretch/>
          </p:blipFill>
          <p:spPr>
            <a:xfrm>
              <a:off x="5322545" y="2481180"/>
              <a:ext cx="1072049" cy="986615"/>
            </a:xfrm>
            <a:prstGeom prst="ellipse">
              <a:avLst/>
            </a:prstGeom>
            <a:effectLst>
              <a:softEdge rad="179990"/>
            </a:effectLst>
          </p:spPr>
        </p:pic>
      </p:grpSp>
      <p:pic>
        <p:nvPicPr>
          <p:cNvPr id="10" name="Picture 9">
            <a:extLst>
              <a:ext uri="{FF2B5EF4-FFF2-40B4-BE49-F238E27FC236}">
                <a16:creationId xmlns:a16="http://schemas.microsoft.com/office/drawing/2014/main" id="{1931B7A0-CACA-D40C-E3D4-348E7F6797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07382" y="2178917"/>
            <a:ext cx="1484496" cy="1484495"/>
          </a:xfrm>
          <a:prstGeom prst="rect">
            <a:avLst/>
          </a:prstGeom>
        </p:spPr>
      </p:pic>
      <p:sp>
        <p:nvSpPr>
          <p:cNvPr id="12" name="TextBox 11">
            <a:extLst>
              <a:ext uri="{FF2B5EF4-FFF2-40B4-BE49-F238E27FC236}">
                <a16:creationId xmlns:a16="http://schemas.microsoft.com/office/drawing/2014/main" id="{101DCBA1-708B-3074-93A4-A07AA8EEFC63}"/>
              </a:ext>
            </a:extLst>
          </p:cNvPr>
          <p:cNvSpPr txBox="1"/>
          <p:nvPr/>
        </p:nvSpPr>
        <p:spPr>
          <a:xfrm>
            <a:off x="4287981" y="2642699"/>
            <a:ext cx="2481845" cy="830997"/>
          </a:xfrm>
          <a:prstGeom prst="rect">
            <a:avLst/>
          </a:prstGeom>
          <a:noFill/>
        </p:spPr>
        <p:txBody>
          <a:bodyPr wrap="square">
            <a:spAutoFit/>
          </a:bodyPr>
          <a:lstStyle/>
          <a:p>
            <a:r>
              <a:rPr lang="en-IT" dirty="0">
                <a:solidFill>
                  <a:srgbClr val="002060"/>
                </a:solidFill>
                <a:effectLst>
                  <a:glow rad="101600">
                    <a:schemeClr val="bg1"/>
                  </a:glow>
                </a:effectLst>
                <a:latin typeface="Chalkboard" panose="03050602040202020205" pitchFamily="66" charset="77"/>
              </a:rPr>
              <a:t>Igor Bodrenko</a:t>
            </a:r>
          </a:p>
          <a:p>
            <a:endParaRPr lang="en-IT" sz="1000" dirty="0">
              <a:solidFill>
                <a:srgbClr val="002060"/>
              </a:solidFill>
              <a:effectLst>
                <a:glow rad="101600">
                  <a:schemeClr val="bg1"/>
                </a:glow>
              </a:effectLst>
              <a:latin typeface="Chalkboard" panose="03050602040202020205" pitchFamily="66" charset="77"/>
            </a:endParaRPr>
          </a:p>
          <a:p>
            <a:r>
              <a:rPr lang="en-US" sz="2000" dirty="0">
                <a:solidFill>
                  <a:srgbClr val="002060"/>
                </a:solidFill>
                <a:effectLst>
                  <a:glow rad="101600">
                    <a:schemeClr val="bg1"/>
                  </a:glow>
                </a:effectLst>
                <a:latin typeface="Chalkboard" panose="03050602040202020205" pitchFamily="66" charset="77"/>
              </a:rPr>
              <a:t>empirical models</a:t>
            </a:r>
            <a:endParaRPr lang="en-IT" sz="2000" dirty="0"/>
          </a:p>
        </p:txBody>
      </p:sp>
      <p:pic>
        <p:nvPicPr>
          <p:cNvPr id="16" name="Picture 15" descr="A picture containing text&#10;&#10;Description automatically generated">
            <a:extLst>
              <a:ext uri="{FF2B5EF4-FFF2-40B4-BE49-F238E27FC236}">
                <a16:creationId xmlns:a16="http://schemas.microsoft.com/office/drawing/2014/main" id="{DE35DE7B-6F2A-3459-4E41-2CBE467D7105}"/>
              </a:ext>
            </a:extLst>
          </p:cNvPr>
          <p:cNvPicPr>
            <a:picLocks noChangeAspect="1"/>
          </p:cNvPicPr>
          <p:nvPr/>
        </p:nvPicPr>
        <p:blipFill>
          <a:blip r:embed="rId6">
            <a:clrChange>
              <a:clrFrom>
                <a:srgbClr val="FFFFFD"/>
              </a:clrFrom>
              <a:clrTo>
                <a:srgbClr val="FFFFFD">
                  <a:alpha val="0"/>
                </a:srgbClr>
              </a:clrTo>
            </a:clrChange>
          </a:blip>
          <a:stretch>
            <a:fillRect/>
          </a:stretch>
        </p:blipFill>
        <p:spPr>
          <a:xfrm rot="5400000">
            <a:off x="6813529" y="2283405"/>
            <a:ext cx="1431255" cy="2113091"/>
          </a:xfrm>
          <a:prstGeom prst="rect">
            <a:avLst/>
          </a:prstGeom>
        </p:spPr>
      </p:pic>
      <p:sp>
        <p:nvSpPr>
          <p:cNvPr id="18" name="TextBox 17">
            <a:extLst>
              <a:ext uri="{FF2B5EF4-FFF2-40B4-BE49-F238E27FC236}">
                <a16:creationId xmlns:a16="http://schemas.microsoft.com/office/drawing/2014/main" id="{143E1317-3D60-BD35-2892-FD1B6F2733AF}"/>
              </a:ext>
            </a:extLst>
          </p:cNvPr>
          <p:cNvSpPr txBox="1"/>
          <p:nvPr/>
        </p:nvSpPr>
        <p:spPr>
          <a:xfrm>
            <a:off x="8628530" y="1287632"/>
            <a:ext cx="2332395" cy="1138773"/>
          </a:xfrm>
          <a:prstGeom prst="rect">
            <a:avLst/>
          </a:prstGeom>
          <a:noFill/>
        </p:spPr>
        <p:txBody>
          <a:bodyPr wrap="square" rtlCol="0">
            <a:spAutoFit/>
          </a:bodyPr>
          <a:lstStyle/>
          <a:p>
            <a:r>
              <a:rPr lang="en-IT" dirty="0">
                <a:solidFill>
                  <a:srgbClr val="002060"/>
                </a:solidFill>
                <a:effectLst>
                  <a:glow rad="101600">
                    <a:schemeClr val="bg1"/>
                  </a:glow>
                </a:effectLst>
                <a:latin typeface="Chalkboard" panose="03050602040202020205" pitchFamily="66" charset="77"/>
              </a:rPr>
              <a:t>Margherita Bini</a:t>
            </a:r>
          </a:p>
          <a:p>
            <a:endParaRPr lang="en-GB" sz="1000" dirty="0">
              <a:solidFill>
                <a:srgbClr val="002060"/>
              </a:solidFill>
              <a:effectLst>
                <a:glow rad="101600">
                  <a:schemeClr val="bg1"/>
                </a:glow>
              </a:effectLst>
              <a:latin typeface="Chalkboard" panose="03050602040202020205" pitchFamily="66" charset="77"/>
            </a:endParaRPr>
          </a:p>
          <a:p>
            <a:r>
              <a:rPr lang="en-GB" sz="2000" dirty="0">
                <a:solidFill>
                  <a:srgbClr val="002060"/>
                </a:solidFill>
                <a:effectLst>
                  <a:glow rad="101600">
                    <a:schemeClr val="bg1"/>
                  </a:glow>
                </a:effectLst>
                <a:latin typeface="Chalkboard" panose="03050602040202020205" pitchFamily="66" charset="77"/>
              </a:rPr>
              <a:t>coarse grained</a:t>
            </a:r>
          </a:p>
          <a:p>
            <a:r>
              <a:rPr lang="en-GB" sz="2000" dirty="0">
                <a:solidFill>
                  <a:srgbClr val="002060"/>
                </a:solidFill>
                <a:effectLst>
                  <a:glow rad="101600">
                    <a:schemeClr val="bg1"/>
                  </a:glow>
                </a:effectLst>
                <a:latin typeface="Chalkboard" panose="03050602040202020205" pitchFamily="66" charset="77"/>
              </a:rPr>
              <a:t>models</a:t>
            </a:r>
            <a:endParaRPr lang="en-IT" sz="2000" dirty="0">
              <a:solidFill>
                <a:srgbClr val="002060"/>
              </a:solidFill>
              <a:effectLst>
                <a:glow rad="101600">
                  <a:schemeClr val="bg1"/>
                </a:glow>
              </a:effectLst>
              <a:latin typeface="Chalkboard" panose="03050602040202020205" pitchFamily="66" charset="77"/>
            </a:endParaRPr>
          </a:p>
        </p:txBody>
      </p:sp>
      <p:pic>
        <p:nvPicPr>
          <p:cNvPr id="19" name="Picture 18">
            <a:extLst>
              <a:ext uri="{FF2B5EF4-FFF2-40B4-BE49-F238E27FC236}">
                <a16:creationId xmlns:a16="http://schemas.microsoft.com/office/drawing/2014/main" id="{72D06FF0-DA6A-0943-75FC-45E1AE44E15D}"/>
              </a:ext>
            </a:extLst>
          </p:cNvPr>
          <p:cNvPicPr>
            <a:picLocks noChangeAspect="1"/>
          </p:cNvPicPr>
          <p:nvPr/>
        </p:nvPicPr>
        <p:blipFill>
          <a:blip r:embed="rId7">
            <a:clrChange>
              <a:clrFrom>
                <a:srgbClr val="FEFFFF"/>
              </a:clrFrom>
              <a:clrTo>
                <a:srgbClr val="FEFFFF">
                  <a:alpha val="0"/>
                </a:srgbClr>
              </a:clrTo>
            </a:clrChange>
          </a:blip>
          <a:stretch>
            <a:fillRect/>
          </a:stretch>
        </p:blipFill>
        <p:spPr>
          <a:xfrm>
            <a:off x="10247381" y="1502997"/>
            <a:ext cx="1272977" cy="1111840"/>
          </a:xfrm>
          <a:prstGeom prst="rect">
            <a:avLst/>
          </a:prstGeom>
        </p:spPr>
      </p:pic>
      <p:pic>
        <p:nvPicPr>
          <p:cNvPr id="20" name="Picture 6" descr="Risultati immagini per logo scuola normale superiore">
            <a:hlinkClick r:id="rId8"/>
            <a:extLst>
              <a:ext uri="{FF2B5EF4-FFF2-40B4-BE49-F238E27FC236}">
                <a16:creationId xmlns:a16="http://schemas.microsoft.com/office/drawing/2014/main" id="{FAD4A1D9-1110-AF74-6DB6-C19B1A4AF272}"/>
              </a:ext>
            </a:extLst>
          </p:cNvPr>
          <p:cNvPicPr>
            <a:picLocks noChangeAspect="1" noChangeArrowheads="1"/>
          </p:cNvPicPr>
          <p:nvPr/>
        </p:nvPicPr>
        <p:blipFill rotWithShape="1">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l="55638"/>
          <a:stretch/>
        </p:blipFill>
        <p:spPr bwMode="auto">
          <a:xfrm>
            <a:off x="11253168" y="1197664"/>
            <a:ext cx="560911" cy="74988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59602F0-34FC-6831-C5E6-FD3E521D52A4}"/>
              </a:ext>
            </a:extLst>
          </p:cNvPr>
          <p:cNvSpPr txBox="1"/>
          <p:nvPr/>
        </p:nvSpPr>
        <p:spPr>
          <a:xfrm>
            <a:off x="8615099" y="2547369"/>
            <a:ext cx="3561495" cy="1200329"/>
          </a:xfrm>
          <a:prstGeom prst="rect">
            <a:avLst/>
          </a:prstGeom>
          <a:noFill/>
        </p:spPr>
        <p:txBody>
          <a:bodyPr wrap="square" rtlCol="0">
            <a:spAutoFit/>
          </a:bodyPr>
          <a:lstStyle/>
          <a:p>
            <a:r>
              <a:rPr lang="en-IT" dirty="0">
                <a:solidFill>
                  <a:srgbClr val="002060"/>
                </a:solidFill>
                <a:effectLst>
                  <a:glow rad="101600">
                    <a:schemeClr val="bg1"/>
                  </a:glow>
                </a:effectLst>
                <a:latin typeface="Chalkboard" panose="03050602040202020205" pitchFamily="66" charset="77"/>
              </a:rPr>
              <a:t>Lorenzo Castelli</a:t>
            </a:r>
          </a:p>
          <a:p>
            <a:r>
              <a:rPr lang="en-IT" dirty="0">
                <a:solidFill>
                  <a:srgbClr val="002060"/>
                </a:solidFill>
                <a:effectLst>
                  <a:glow rad="101600">
                    <a:schemeClr val="bg1"/>
                  </a:glow>
                </a:effectLst>
                <a:latin typeface="Chalkboard" panose="03050602040202020205" pitchFamily="66" charset="77"/>
              </a:rPr>
              <a:t>Emanuele Scifoni</a:t>
            </a:r>
          </a:p>
          <a:p>
            <a:endParaRPr lang="en-GB" dirty="0">
              <a:solidFill>
                <a:srgbClr val="002060"/>
              </a:solidFill>
              <a:effectLst>
                <a:glow rad="101600">
                  <a:schemeClr val="bg1"/>
                </a:glow>
              </a:effectLst>
              <a:latin typeface="Chalkboard" panose="03050602040202020205" pitchFamily="66" charset="77"/>
            </a:endParaRPr>
          </a:p>
          <a:p>
            <a:endParaRPr lang="en-GB" dirty="0">
              <a:solidFill>
                <a:srgbClr val="002060"/>
              </a:solidFill>
              <a:effectLst>
                <a:glow rad="101600">
                  <a:schemeClr val="bg1"/>
                </a:glow>
              </a:effectLst>
              <a:latin typeface="Chalkboard" panose="03050602040202020205" pitchFamily="66" charset="77"/>
            </a:endParaRPr>
          </a:p>
        </p:txBody>
      </p:sp>
      <p:pic>
        <p:nvPicPr>
          <p:cNvPr id="29" name="Google Shape;385;p19">
            <a:extLst>
              <a:ext uri="{FF2B5EF4-FFF2-40B4-BE49-F238E27FC236}">
                <a16:creationId xmlns:a16="http://schemas.microsoft.com/office/drawing/2014/main" id="{08DD86D1-176A-64C8-14E2-B439673ADD24}"/>
              </a:ext>
            </a:extLst>
          </p:cNvPr>
          <p:cNvPicPr preferRelativeResize="0"/>
          <p:nvPr/>
        </p:nvPicPr>
        <p:blipFill>
          <a:blip r:embed="rId10">
            <a:alphaModFix/>
          </a:blip>
          <a:srcRect l="22016" t="15823" r="15635" b="9743"/>
          <a:stretch>
            <a:fillRect/>
          </a:stretch>
        </p:blipFill>
        <p:spPr>
          <a:xfrm>
            <a:off x="7653730" y="4021094"/>
            <a:ext cx="1682398" cy="1639025"/>
          </a:xfrm>
          <a:prstGeom prst="ellipse">
            <a:avLst/>
          </a:prstGeom>
          <a:noFill/>
          <a:ln>
            <a:noFill/>
          </a:ln>
          <a:effectLst>
            <a:softEdge rad="210353"/>
          </a:effectLst>
        </p:spPr>
      </p:pic>
      <p:pic>
        <p:nvPicPr>
          <p:cNvPr id="22" name="Google Shape;116;p14">
            <a:extLst>
              <a:ext uri="{FF2B5EF4-FFF2-40B4-BE49-F238E27FC236}">
                <a16:creationId xmlns:a16="http://schemas.microsoft.com/office/drawing/2014/main" id="{D6E4DF00-6097-6123-48D7-259758649B7F}"/>
              </a:ext>
            </a:extLst>
          </p:cNvPr>
          <p:cNvPicPr preferRelativeResize="0"/>
          <p:nvPr/>
        </p:nvPicPr>
        <p:blipFill>
          <a:blip r:embed="rId11">
            <a:clrChange>
              <a:clrFrom>
                <a:srgbClr val="FFFFFF"/>
              </a:clrFrom>
              <a:clrTo>
                <a:srgbClr val="FFFFFF">
                  <a:alpha val="0"/>
                </a:srgbClr>
              </a:clrTo>
            </a:clrChange>
            <a:alphaModFix/>
          </a:blip>
          <a:stretch>
            <a:fillRect/>
          </a:stretch>
        </p:blipFill>
        <p:spPr>
          <a:xfrm>
            <a:off x="9744676" y="3357170"/>
            <a:ext cx="725499" cy="725499"/>
          </a:xfrm>
          <a:prstGeom prst="rect">
            <a:avLst/>
          </a:prstGeom>
          <a:noFill/>
          <a:ln>
            <a:noFill/>
          </a:ln>
        </p:spPr>
      </p:pic>
      <p:pic>
        <p:nvPicPr>
          <p:cNvPr id="23" name="Google Shape;117;p14">
            <a:extLst>
              <a:ext uri="{FF2B5EF4-FFF2-40B4-BE49-F238E27FC236}">
                <a16:creationId xmlns:a16="http://schemas.microsoft.com/office/drawing/2014/main" id="{E3A45328-0AFA-BA35-5934-98FECA4741DF}"/>
              </a:ext>
            </a:extLst>
          </p:cNvPr>
          <p:cNvPicPr preferRelativeResize="0"/>
          <p:nvPr/>
        </p:nvPicPr>
        <p:blipFill>
          <a:blip r:embed="rId12">
            <a:alphaModFix/>
          </a:blip>
          <a:stretch>
            <a:fillRect/>
          </a:stretch>
        </p:blipFill>
        <p:spPr>
          <a:xfrm>
            <a:off x="8828198" y="3334918"/>
            <a:ext cx="725500" cy="720659"/>
          </a:xfrm>
          <a:prstGeom prst="rect">
            <a:avLst/>
          </a:prstGeom>
          <a:noFill/>
          <a:ln>
            <a:noFill/>
          </a:ln>
        </p:spPr>
      </p:pic>
      <p:sp>
        <p:nvSpPr>
          <p:cNvPr id="39" name="TextBox 38">
            <a:extLst>
              <a:ext uri="{FF2B5EF4-FFF2-40B4-BE49-F238E27FC236}">
                <a16:creationId xmlns:a16="http://schemas.microsoft.com/office/drawing/2014/main" id="{673DE70E-877C-B3CE-AD40-1415ED57D40F}"/>
              </a:ext>
            </a:extLst>
          </p:cNvPr>
          <p:cNvSpPr txBox="1"/>
          <p:nvPr/>
        </p:nvSpPr>
        <p:spPr>
          <a:xfrm>
            <a:off x="9142120" y="4291219"/>
            <a:ext cx="2112097" cy="1015663"/>
          </a:xfrm>
          <a:prstGeom prst="rect">
            <a:avLst/>
          </a:prstGeom>
          <a:noFill/>
        </p:spPr>
        <p:txBody>
          <a:bodyPr wrap="square">
            <a:spAutoFit/>
          </a:bodyPr>
          <a:lstStyle/>
          <a:p>
            <a:r>
              <a:rPr lang="en-GB" sz="2000" dirty="0">
                <a:solidFill>
                  <a:srgbClr val="002060"/>
                </a:solidFill>
                <a:effectLst>
                  <a:glow rad="101600">
                    <a:schemeClr val="bg1"/>
                  </a:glow>
                </a:effectLst>
                <a:latin typeface="Chalkboard" panose="03050602040202020205" pitchFamily="66" charset="77"/>
              </a:rPr>
              <a:t>Reaction-diffusion Monte Carlo</a:t>
            </a:r>
            <a:endParaRPr lang="en-IT" sz="2000" dirty="0">
              <a:solidFill>
                <a:srgbClr val="002060"/>
              </a:solidFill>
              <a:effectLst>
                <a:glow rad="101600">
                  <a:schemeClr val="bg1"/>
                </a:glow>
              </a:effectLst>
              <a:latin typeface="Chalkboard" panose="03050602040202020205" pitchFamily="66" charset="77"/>
            </a:endParaRPr>
          </a:p>
        </p:txBody>
      </p:sp>
      <p:pic>
        <p:nvPicPr>
          <p:cNvPr id="42" name="Picture 41" descr="A logo with text and letters&#10;&#10;AI-generated content may be incorrect.">
            <a:extLst>
              <a:ext uri="{FF2B5EF4-FFF2-40B4-BE49-F238E27FC236}">
                <a16:creationId xmlns:a16="http://schemas.microsoft.com/office/drawing/2014/main" id="{448D6AD9-9BD9-3C34-77C9-B27DA7BA664A}"/>
              </a:ext>
            </a:extLst>
          </p:cNvPr>
          <p:cNvPicPr>
            <a:picLocks noChangeAspect="1"/>
          </p:cNvPicPr>
          <p:nvPr/>
        </p:nvPicPr>
        <p:blipFill>
          <a:blip r:embed="rId13">
            <a:clrChange>
              <a:clrFrom>
                <a:srgbClr val="FFFFFF"/>
              </a:clrFrom>
              <a:clrTo>
                <a:srgbClr val="FFFFFF">
                  <a:alpha val="0"/>
                </a:srgbClr>
              </a:clrTo>
            </a:clrChange>
          </a:blip>
          <a:srcRect l="17666" t="11815" r="24724" b="34339"/>
          <a:stretch>
            <a:fillRect/>
          </a:stretch>
        </p:blipFill>
        <p:spPr>
          <a:xfrm>
            <a:off x="1282129" y="2933333"/>
            <a:ext cx="781114" cy="730078"/>
          </a:xfrm>
          <a:prstGeom prst="rect">
            <a:avLst/>
          </a:prstGeom>
          <a:effectLst>
            <a:glow rad="76200">
              <a:schemeClr val="bg1">
                <a:alpha val="54000"/>
              </a:schemeClr>
            </a:glow>
          </a:effectLst>
        </p:spPr>
      </p:pic>
      <p:pic>
        <p:nvPicPr>
          <p:cNvPr id="43" name="Picture 42">
            <a:extLst>
              <a:ext uri="{FF2B5EF4-FFF2-40B4-BE49-F238E27FC236}">
                <a16:creationId xmlns:a16="http://schemas.microsoft.com/office/drawing/2014/main" id="{BEC72713-49C7-CE36-3FCA-157E5BDDCD15}"/>
              </a:ext>
            </a:extLst>
          </p:cNvPr>
          <p:cNvPicPr>
            <a:picLocks noChangeAspect="1"/>
          </p:cNvPicPr>
          <p:nvPr/>
        </p:nvPicPr>
        <p:blipFill>
          <a:blip r:embed="rId14"/>
          <a:stretch>
            <a:fillRect/>
          </a:stretch>
        </p:blipFill>
        <p:spPr>
          <a:xfrm>
            <a:off x="180706" y="3077964"/>
            <a:ext cx="1213600" cy="529295"/>
          </a:xfrm>
          <a:prstGeom prst="rect">
            <a:avLst/>
          </a:prstGeom>
          <a:effectLst>
            <a:glow rad="114300">
              <a:schemeClr val="bg1">
                <a:alpha val="40000"/>
              </a:schemeClr>
            </a:glow>
          </a:effectLst>
        </p:spPr>
      </p:pic>
      <p:sp>
        <p:nvSpPr>
          <p:cNvPr id="44" name="TextBox 43">
            <a:extLst>
              <a:ext uri="{FF2B5EF4-FFF2-40B4-BE49-F238E27FC236}">
                <a16:creationId xmlns:a16="http://schemas.microsoft.com/office/drawing/2014/main" id="{D64090AC-4C74-E05A-F279-05F7B65A5C36}"/>
              </a:ext>
            </a:extLst>
          </p:cNvPr>
          <p:cNvSpPr txBox="1"/>
          <p:nvPr/>
        </p:nvSpPr>
        <p:spPr>
          <a:xfrm>
            <a:off x="135466" y="1913816"/>
            <a:ext cx="2883830" cy="646331"/>
          </a:xfrm>
          <a:prstGeom prst="rect">
            <a:avLst/>
          </a:prstGeom>
          <a:noFill/>
        </p:spPr>
        <p:txBody>
          <a:bodyPr wrap="square">
            <a:spAutoFit/>
          </a:bodyPr>
          <a:lstStyle/>
          <a:p>
            <a:r>
              <a:rPr lang="en-IT" dirty="0">
                <a:solidFill>
                  <a:srgbClr val="002060"/>
                </a:solidFill>
                <a:effectLst>
                  <a:glow rad="101600">
                    <a:schemeClr val="bg1"/>
                  </a:glow>
                </a:effectLst>
                <a:latin typeface="Chalkboard" panose="03050602040202020205" pitchFamily="66" charset="77"/>
              </a:rPr>
              <a:t>Alessandra Retico </a:t>
            </a:r>
          </a:p>
          <a:p>
            <a:r>
              <a:rPr lang="en-IT" dirty="0">
                <a:solidFill>
                  <a:srgbClr val="002060"/>
                </a:solidFill>
                <a:effectLst>
                  <a:glow rad="101600">
                    <a:schemeClr val="bg1"/>
                  </a:glow>
                </a:effectLst>
                <a:latin typeface="Chalkboard" panose="03050602040202020205" pitchFamily="66" charset="77"/>
              </a:rPr>
              <a:t>Camilla Scapicchio</a:t>
            </a:r>
          </a:p>
        </p:txBody>
      </p:sp>
      <p:pic>
        <p:nvPicPr>
          <p:cNvPr id="45" name="Graphic 44">
            <a:extLst>
              <a:ext uri="{FF2B5EF4-FFF2-40B4-BE49-F238E27FC236}">
                <a16:creationId xmlns:a16="http://schemas.microsoft.com/office/drawing/2014/main" id="{808F77D4-3F06-DA9C-5BCC-FE683D16461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20158" y="4956535"/>
            <a:ext cx="713436" cy="659646"/>
          </a:xfrm>
          <a:prstGeom prst="rect">
            <a:avLst/>
          </a:prstGeom>
          <a:effectLst>
            <a:glow rad="279832">
              <a:schemeClr val="bg1">
                <a:alpha val="40000"/>
              </a:schemeClr>
            </a:glow>
            <a:outerShdw blurRad="50800" dist="114300" dir="2700000" algn="tl" rotWithShape="0">
              <a:prstClr val="black">
                <a:alpha val="40000"/>
              </a:prstClr>
            </a:outerShdw>
          </a:effectLst>
        </p:spPr>
      </p:pic>
      <p:pic>
        <p:nvPicPr>
          <p:cNvPr id="46" name="Picture 45">
            <a:extLst>
              <a:ext uri="{FF2B5EF4-FFF2-40B4-BE49-F238E27FC236}">
                <a16:creationId xmlns:a16="http://schemas.microsoft.com/office/drawing/2014/main" id="{450185C8-CB8F-20FC-792C-6FE664C8053D}"/>
              </a:ext>
            </a:extLst>
          </p:cNvPr>
          <p:cNvPicPr>
            <a:picLocks noChangeAspect="1"/>
          </p:cNvPicPr>
          <p:nvPr/>
        </p:nvPicPr>
        <p:blipFill>
          <a:blip r:embed="rId17"/>
          <a:stretch>
            <a:fillRect/>
          </a:stretch>
        </p:blipFill>
        <p:spPr>
          <a:xfrm>
            <a:off x="4031516" y="5645777"/>
            <a:ext cx="3114161" cy="770754"/>
          </a:xfrm>
          <a:prstGeom prst="rect">
            <a:avLst/>
          </a:prstGeom>
          <a:effectLst>
            <a:outerShdw blurRad="50800" dist="38100" dir="2700000" sx="101000" sy="101000" algn="tl" rotWithShape="0">
              <a:prstClr val="black">
                <a:alpha val="40000"/>
              </a:prstClr>
            </a:outerShdw>
          </a:effectLst>
        </p:spPr>
      </p:pic>
      <p:pic>
        <p:nvPicPr>
          <p:cNvPr id="47" name="Immagine 6" descr="Immagine che contiene Carattere, logo, Elementi grafici, cerchio&#10;&#10;Descrizione generata automaticamente">
            <a:extLst>
              <a:ext uri="{FF2B5EF4-FFF2-40B4-BE49-F238E27FC236}">
                <a16:creationId xmlns:a16="http://schemas.microsoft.com/office/drawing/2014/main" id="{72250716-B2BD-3E87-5359-E17268CE98D4}"/>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1969" y="5776150"/>
            <a:ext cx="981016" cy="463902"/>
          </a:xfrm>
          <a:prstGeom prst="rect">
            <a:avLst/>
          </a:prstGeom>
          <a:effectLst>
            <a:outerShdw blurRad="50800" dist="38100" dir="2700000" algn="tl" rotWithShape="0">
              <a:prstClr val="black">
                <a:alpha val="40000"/>
              </a:prstClr>
            </a:outerShdw>
          </a:effectLst>
        </p:spPr>
      </p:pic>
      <p:pic>
        <p:nvPicPr>
          <p:cNvPr id="48" name="Picture 47" descr="A picture containing sky, air, different, several&#10;&#10;Description automatically generated">
            <a:extLst>
              <a:ext uri="{FF2B5EF4-FFF2-40B4-BE49-F238E27FC236}">
                <a16:creationId xmlns:a16="http://schemas.microsoft.com/office/drawing/2014/main" id="{C02BAB44-B5E7-CD79-6A2B-0D7F682D68F5}"/>
              </a:ext>
            </a:extLst>
          </p:cNvPr>
          <p:cNvPicPr>
            <a:picLocks noChangeAspect="1"/>
          </p:cNvPicPr>
          <p:nvPr/>
        </p:nvPicPr>
        <p:blipFill rotWithShape="1">
          <a:blip r:embed="rId19"/>
          <a:srcRect l="553" t="4225" r="7047" b="12419"/>
          <a:stretch>
            <a:fillRect/>
          </a:stretch>
        </p:blipFill>
        <p:spPr>
          <a:xfrm>
            <a:off x="6556659" y="4095483"/>
            <a:ext cx="1593031" cy="1536115"/>
          </a:xfrm>
          <a:prstGeom prst="ellipse">
            <a:avLst/>
          </a:prstGeom>
          <a:ln>
            <a:noFill/>
          </a:ln>
          <a:effectLst>
            <a:softEdge rad="188009"/>
          </a:effectLst>
        </p:spPr>
      </p:pic>
      <p:sp>
        <p:nvSpPr>
          <p:cNvPr id="50" name="TextBox 49">
            <a:extLst>
              <a:ext uri="{FF2B5EF4-FFF2-40B4-BE49-F238E27FC236}">
                <a16:creationId xmlns:a16="http://schemas.microsoft.com/office/drawing/2014/main" id="{EACE7035-3E19-E84D-6B0F-E20CF3A470C1}"/>
              </a:ext>
            </a:extLst>
          </p:cNvPr>
          <p:cNvSpPr txBox="1"/>
          <p:nvPr/>
        </p:nvSpPr>
        <p:spPr>
          <a:xfrm>
            <a:off x="4132186" y="4042077"/>
            <a:ext cx="2793433" cy="830997"/>
          </a:xfrm>
          <a:prstGeom prst="rect">
            <a:avLst/>
          </a:prstGeom>
          <a:noFill/>
        </p:spPr>
        <p:txBody>
          <a:bodyPr wrap="square">
            <a:spAutoFit/>
          </a:bodyPr>
          <a:lstStyle/>
          <a:p>
            <a:r>
              <a:rPr lang="en-IT" dirty="0">
                <a:solidFill>
                  <a:srgbClr val="002060"/>
                </a:solidFill>
                <a:effectLst>
                  <a:glow rad="101600">
                    <a:schemeClr val="bg1"/>
                  </a:glow>
                </a:effectLst>
                <a:latin typeface="Chalkboard" panose="03050602040202020205" pitchFamily="66" charset="77"/>
              </a:rPr>
              <a:t>Susanna Monti</a:t>
            </a:r>
          </a:p>
          <a:p>
            <a:endParaRPr lang="en-IT" sz="1000" dirty="0">
              <a:solidFill>
                <a:srgbClr val="002060"/>
              </a:solidFill>
              <a:effectLst>
                <a:glow rad="101600">
                  <a:schemeClr val="bg1"/>
                </a:glow>
              </a:effectLst>
              <a:latin typeface="Chalkboard" panose="03050602040202020205" pitchFamily="66" charset="77"/>
            </a:endParaRPr>
          </a:p>
          <a:p>
            <a:r>
              <a:rPr lang="en-IT" sz="2000" dirty="0">
                <a:solidFill>
                  <a:srgbClr val="002060"/>
                </a:solidFill>
                <a:effectLst>
                  <a:glow rad="101600">
                    <a:schemeClr val="bg1"/>
                  </a:glow>
                </a:effectLst>
                <a:latin typeface="Chalkboard" panose="03050602040202020205" pitchFamily="66" charset="77"/>
              </a:rPr>
              <a:t>Reactive dynamics</a:t>
            </a:r>
          </a:p>
        </p:txBody>
      </p:sp>
      <p:pic>
        <p:nvPicPr>
          <p:cNvPr id="52" name="Picture 51" descr="A logo with blue and red text&#10;&#10;AI-generated content may be incorrect.">
            <a:extLst>
              <a:ext uri="{FF2B5EF4-FFF2-40B4-BE49-F238E27FC236}">
                <a16:creationId xmlns:a16="http://schemas.microsoft.com/office/drawing/2014/main" id="{3FCB239E-6C50-6CBA-0CD0-794DCAE9296A}"/>
              </a:ext>
            </a:extLst>
          </p:cNvPr>
          <p:cNvPicPr>
            <a:picLocks noChangeAspect="1"/>
          </p:cNvPicPr>
          <p:nvPr/>
        </p:nvPicPr>
        <p:blipFill>
          <a:blip r:embed="rId20">
            <a:clrChange>
              <a:clrFrom>
                <a:srgbClr val="FEFEF2"/>
              </a:clrFrom>
              <a:clrTo>
                <a:srgbClr val="FEFEF2">
                  <a:alpha val="0"/>
                </a:srgbClr>
              </a:clrTo>
            </a:clrChange>
          </a:blip>
          <a:srcRect l="-13" t="24236" r="5363" b="45480"/>
          <a:stretch>
            <a:fillRect/>
          </a:stretch>
        </p:blipFill>
        <p:spPr>
          <a:xfrm>
            <a:off x="4761491" y="4918612"/>
            <a:ext cx="1401829" cy="448534"/>
          </a:xfrm>
          <a:prstGeom prst="rect">
            <a:avLst/>
          </a:prstGeom>
        </p:spPr>
      </p:pic>
      <p:sp>
        <p:nvSpPr>
          <p:cNvPr id="14" name="TextBox 13">
            <a:extLst>
              <a:ext uri="{FF2B5EF4-FFF2-40B4-BE49-F238E27FC236}">
                <a16:creationId xmlns:a16="http://schemas.microsoft.com/office/drawing/2014/main" id="{F3540301-902D-B758-E070-2CD7BEAB7C84}"/>
              </a:ext>
            </a:extLst>
          </p:cNvPr>
          <p:cNvSpPr txBox="1"/>
          <p:nvPr/>
        </p:nvSpPr>
        <p:spPr>
          <a:xfrm>
            <a:off x="427861" y="2458169"/>
            <a:ext cx="2958519" cy="707886"/>
          </a:xfrm>
          <a:prstGeom prst="rect">
            <a:avLst/>
          </a:prstGeom>
          <a:noFill/>
        </p:spPr>
        <p:txBody>
          <a:bodyPr wrap="square">
            <a:spAutoFit/>
          </a:bodyPr>
          <a:lstStyle/>
          <a:p>
            <a:r>
              <a:rPr lang="en-IT" sz="2000" dirty="0">
                <a:solidFill>
                  <a:srgbClr val="002060"/>
                </a:solidFill>
                <a:effectLst>
                  <a:glow rad="101600">
                    <a:schemeClr val="bg1"/>
                  </a:glow>
                </a:effectLst>
                <a:latin typeface="Chalkboard" panose="03050602040202020205" pitchFamily="66" charset="77"/>
              </a:rPr>
              <a:t>Data organization</a:t>
            </a:r>
          </a:p>
          <a:p>
            <a:r>
              <a:rPr lang="en-IT" sz="2000" dirty="0">
                <a:solidFill>
                  <a:srgbClr val="002060"/>
                </a:solidFill>
                <a:effectLst>
                  <a:glow rad="101600">
                    <a:schemeClr val="bg1"/>
                  </a:glow>
                </a:effectLst>
                <a:latin typeface="Chalkboard" panose="03050602040202020205" pitchFamily="66" charset="77"/>
              </a:rPr>
              <a:t>machine learning</a:t>
            </a:r>
            <a:endParaRPr lang="en-IT" sz="2000" dirty="0"/>
          </a:p>
        </p:txBody>
      </p:sp>
      <p:sp>
        <p:nvSpPr>
          <p:cNvPr id="15" name="TextBox 14">
            <a:extLst>
              <a:ext uri="{FF2B5EF4-FFF2-40B4-BE49-F238E27FC236}">
                <a16:creationId xmlns:a16="http://schemas.microsoft.com/office/drawing/2014/main" id="{1641381C-F530-C48F-5F9E-1CE6A067BE19}"/>
              </a:ext>
            </a:extLst>
          </p:cNvPr>
          <p:cNvSpPr txBox="1"/>
          <p:nvPr/>
        </p:nvSpPr>
        <p:spPr>
          <a:xfrm>
            <a:off x="92325" y="3875211"/>
            <a:ext cx="2883830" cy="2215991"/>
          </a:xfrm>
          <a:prstGeom prst="rect">
            <a:avLst/>
          </a:prstGeom>
          <a:noFill/>
        </p:spPr>
        <p:txBody>
          <a:bodyPr wrap="square">
            <a:spAutoFit/>
          </a:bodyPr>
          <a:lstStyle/>
          <a:p>
            <a:r>
              <a:rPr lang="en-IT" dirty="0">
                <a:solidFill>
                  <a:srgbClr val="002060"/>
                </a:solidFill>
                <a:effectLst>
                  <a:glow rad="101600">
                    <a:schemeClr val="bg1"/>
                  </a:glow>
                </a:effectLst>
                <a:latin typeface="Chalkboard" panose="03050602040202020205" pitchFamily="66" charset="77"/>
              </a:rPr>
              <a:t>F Di Martino</a:t>
            </a:r>
          </a:p>
          <a:p>
            <a:r>
              <a:rPr lang="en-IT" dirty="0">
                <a:solidFill>
                  <a:srgbClr val="002060"/>
                </a:solidFill>
                <a:effectLst>
                  <a:glow rad="101600">
                    <a:schemeClr val="bg1"/>
                  </a:glow>
                </a:effectLst>
                <a:latin typeface="Chalkboard" panose="03050602040202020205" pitchFamily="66" charset="77"/>
              </a:rPr>
              <a:t>F Cella Zanacchi</a:t>
            </a:r>
          </a:p>
          <a:p>
            <a:r>
              <a:rPr lang="en-IT" dirty="0">
                <a:solidFill>
                  <a:srgbClr val="002060"/>
                </a:solidFill>
                <a:effectLst>
                  <a:glow rad="101600">
                    <a:schemeClr val="bg1"/>
                  </a:glow>
                </a:effectLst>
                <a:latin typeface="Chalkboard" panose="03050602040202020205" pitchFamily="66" charset="77"/>
              </a:rPr>
              <a:t>E Da Pozzo</a:t>
            </a:r>
          </a:p>
          <a:p>
            <a:r>
              <a:rPr lang="en-IT" dirty="0">
                <a:solidFill>
                  <a:srgbClr val="002060"/>
                </a:solidFill>
                <a:effectLst>
                  <a:glow rad="101600">
                    <a:schemeClr val="bg1"/>
                  </a:glow>
                </a:effectLst>
                <a:latin typeface="Chalkboard" panose="03050602040202020205" pitchFamily="66" charset="77"/>
              </a:rPr>
              <a:t>M Maffei</a:t>
            </a:r>
          </a:p>
          <a:p>
            <a:r>
              <a:rPr lang="en-IT" dirty="0">
                <a:solidFill>
                  <a:srgbClr val="002060"/>
                </a:solidFill>
                <a:effectLst>
                  <a:glow rad="101600">
                    <a:schemeClr val="bg1"/>
                  </a:glow>
                </a:effectLst>
                <a:latin typeface="Chalkboard" panose="03050602040202020205" pitchFamily="66" charset="77"/>
              </a:rPr>
              <a:t>E Ciarrocchi</a:t>
            </a:r>
          </a:p>
          <a:p>
            <a:r>
              <a:rPr lang="en-IT" dirty="0">
                <a:solidFill>
                  <a:srgbClr val="002060"/>
                </a:solidFill>
                <a:effectLst>
                  <a:glow rad="101600">
                    <a:schemeClr val="bg1"/>
                  </a:glow>
                </a:effectLst>
                <a:latin typeface="Chalkboard" panose="03050602040202020205" pitchFamily="66" charset="77"/>
              </a:rPr>
              <a:t>M Costa…</a:t>
            </a:r>
          </a:p>
          <a:p>
            <a:endParaRPr lang="en-IT" sz="1000" dirty="0">
              <a:solidFill>
                <a:srgbClr val="002060"/>
              </a:solidFill>
              <a:effectLst>
                <a:glow rad="101600">
                  <a:schemeClr val="bg1"/>
                </a:glow>
              </a:effectLst>
              <a:latin typeface="Chalkboard" panose="03050602040202020205" pitchFamily="66" charset="77"/>
            </a:endParaRPr>
          </a:p>
          <a:p>
            <a:r>
              <a:rPr lang="en-IT" sz="2000" dirty="0">
                <a:solidFill>
                  <a:srgbClr val="002060"/>
                </a:solidFill>
                <a:effectLst>
                  <a:glow rad="101600">
                    <a:schemeClr val="bg1"/>
                  </a:glow>
                </a:effectLst>
                <a:latin typeface="Chalkboard" panose="03050602040202020205" pitchFamily="66" charset="77"/>
              </a:rPr>
              <a:t>Experiments</a:t>
            </a:r>
          </a:p>
        </p:txBody>
      </p:sp>
      <p:pic>
        <p:nvPicPr>
          <p:cNvPr id="28" name="Picture 27" descr="A blue logo with text and a face&#10;&#10;AI-generated content may be incorrect.">
            <a:extLst>
              <a:ext uri="{FF2B5EF4-FFF2-40B4-BE49-F238E27FC236}">
                <a16:creationId xmlns:a16="http://schemas.microsoft.com/office/drawing/2014/main" id="{8DC41A9F-C26E-80E6-0548-B808A55A7C90}"/>
              </a:ext>
            </a:extLst>
          </p:cNvPr>
          <p:cNvPicPr>
            <a:picLocks noChangeAspect="1"/>
          </p:cNvPicPr>
          <p:nvPr/>
        </p:nvPicPr>
        <p:blipFill>
          <a:blip r:embed="rId21"/>
          <a:stretch>
            <a:fillRect/>
          </a:stretch>
        </p:blipFill>
        <p:spPr>
          <a:xfrm>
            <a:off x="2207351" y="3872751"/>
            <a:ext cx="812031" cy="812031"/>
          </a:xfrm>
          <a:prstGeom prst="rect">
            <a:avLst/>
          </a:prstGeom>
        </p:spPr>
      </p:pic>
      <p:pic>
        <p:nvPicPr>
          <p:cNvPr id="31" name="Picture 30" descr="A blue and black logo&#10;&#10;AI-generated content may be incorrect.">
            <a:extLst>
              <a:ext uri="{FF2B5EF4-FFF2-40B4-BE49-F238E27FC236}">
                <a16:creationId xmlns:a16="http://schemas.microsoft.com/office/drawing/2014/main" id="{D00BE83E-C5D1-FC1E-1AFC-5021324123D9}"/>
              </a:ext>
            </a:extLst>
          </p:cNvPr>
          <p:cNvPicPr>
            <a:picLocks noChangeAspect="1"/>
          </p:cNvPicPr>
          <p:nvPr/>
        </p:nvPicPr>
        <p:blipFill>
          <a:blip r:embed="rId22"/>
          <a:srcRect l="25731" t="5793" r="24817" b="36862"/>
          <a:stretch>
            <a:fillRect/>
          </a:stretch>
        </p:blipFill>
        <p:spPr>
          <a:xfrm>
            <a:off x="1836444" y="4875302"/>
            <a:ext cx="656539" cy="601977"/>
          </a:xfrm>
          <a:prstGeom prst="rect">
            <a:avLst/>
          </a:prstGeom>
        </p:spPr>
      </p:pic>
    </p:spTree>
    <p:extLst>
      <p:ext uri="{BB962C8B-B14F-4D97-AF65-F5344CB8AC3E}">
        <p14:creationId xmlns:p14="http://schemas.microsoft.com/office/powerpoint/2010/main" val="1328618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par>
                                <p:cTn id="78" presetID="10" presetClass="entr" presetSubtype="0" fill="hold"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0" presetClass="entr" presetSubtype="0" fill="hold"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9" grpId="0" animBg="1"/>
      <p:bldP spid="40" grpId="0" animBg="1"/>
      <p:bldP spid="21" grpId="0" animBg="1"/>
      <p:bldP spid="17" grpId="0" animBg="1"/>
      <p:bldP spid="18" grpId="0"/>
      <p:bldP spid="24" grpId="0"/>
      <p:bldP spid="39" grpId="0"/>
      <p:bldP spid="44" grpId="0"/>
      <p:bldP spid="50"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0B07AA74-ECB2-33F8-1486-94313091452F}"/>
              </a:ext>
            </a:extLst>
          </p:cNvPr>
          <p:cNvSpPr/>
          <p:nvPr/>
        </p:nvSpPr>
        <p:spPr>
          <a:xfrm>
            <a:off x="4860460" y="456733"/>
            <a:ext cx="4442831" cy="2102355"/>
          </a:xfrm>
          <a:prstGeom prst="roundRect">
            <a:avLst/>
          </a:prstGeom>
          <a:solidFill>
            <a:schemeClr val="bg1">
              <a:lumMod val="75000"/>
              <a:alpha val="27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 name="Rounded Rectangle 1">
            <a:extLst>
              <a:ext uri="{FF2B5EF4-FFF2-40B4-BE49-F238E27FC236}">
                <a16:creationId xmlns:a16="http://schemas.microsoft.com/office/drawing/2014/main" id="{688F04EC-3B01-B978-C3C6-54B7853FC6D1}"/>
              </a:ext>
            </a:extLst>
          </p:cNvPr>
          <p:cNvSpPr/>
          <p:nvPr/>
        </p:nvSpPr>
        <p:spPr>
          <a:xfrm>
            <a:off x="122941" y="564844"/>
            <a:ext cx="2972236" cy="2522614"/>
          </a:xfrm>
          <a:prstGeom prst="roundRect">
            <a:avLst>
              <a:gd name="adj" fmla="val 9860"/>
            </a:avLst>
          </a:prstGeom>
          <a:solidFill>
            <a:schemeClr val="accent4">
              <a:lumMod val="40000"/>
              <a:lumOff val="60000"/>
              <a:alpha val="27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69194B2-5794-B899-617A-4B6C931E6953}"/>
                  </a:ext>
                </a:extLst>
              </p:cNvPr>
              <p:cNvSpPr txBox="1"/>
              <p:nvPr/>
            </p:nvSpPr>
            <p:spPr>
              <a:xfrm>
                <a:off x="10540127" y="804906"/>
                <a:ext cx="570595" cy="830997"/>
              </a:xfrm>
              <a:prstGeom prst="rect">
                <a:avLst/>
              </a:prstGeom>
              <a:solidFill>
                <a:schemeClr val="accent4">
                  <a:lumMod val="40000"/>
                  <a:lumOff val="60000"/>
                </a:schemeClr>
              </a:solidFill>
              <a:ln w="22225">
                <a:solidFill>
                  <a:schemeClr val="accent1">
                    <a:lumMod val="75000"/>
                  </a:schemeClr>
                </a:solidFill>
              </a:ln>
            </p:spPr>
            <p:txBody>
              <a:bodyPr wrap="square">
                <a:spAutoFit/>
              </a:bodyPr>
              <a:lstStyle/>
              <a:p>
                <a:pPr/>
                <a14:m>
                  <m:oMathPara xmlns:m="http://schemas.openxmlformats.org/officeDocument/2006/math">
                    <m:oMathParaPr>
                      <m:jc m:val="left"/>
                    </m:oMathParaPr>
                    <m:oMath xmlns:m="http://schemas.openxmlformats.org/officeDocument/2006/math">
                      <m:r>
                        <a:rPr lang="en-US" sz="4800" i="1" smtClean="0">
                          <a:latin typeface="Cambria Math" panose="02040503050406030204" pitchFamily="18" charset="0"/>
                        </a:rPr>
                        <m:t>𝐹</m:t>
                      </m:r>
                    </m:oMath>
                  </m:oMathPara>
                </a14:m>
                <a:endParaRPr lang="en-US" sz="4800" dirty="0">
                  <a:latin typeface="Chalkboard" panose="03050602040202020205" pitchFamily="66" charset="77"/>
                </a:endParaRPr>
              </a:p>
            </p:txBody>
          </p:sp>
        </mc:Choice>
        <mc:Fallback xmlns="">
          <p:sp>
            <p:nvSpPr>
              <p:cNvPr id="4" name="TextBox 3">
                <a:extLst>
                  <a:ext uri="{FF2B5EF4-FFF2-40B4-BE49-F238E27FC236}">
                    <a16:creationId xmlns:a16="http://schemas.microsoft.com/office/drawing/2014/main" id="{569194B2-5794-B899-617A-4B6C931E6953}"/>
                  </a:ext>
                </a:extLst>
              </p:cNvPr>
              <p:cNvSpPr txBox="1">
                <a:spLocks noRot="1" noChangeAspect="1" noMove="1" noResize="1" noEditPoints="1" noAdjustHandles="1" noChangeArrowheads="1" noChangeShapeType="1" noTextEdit="1"/>
              </p:cNvSpPr>
              <p:nvPr/>
            </p:nvSpPr>
            <p:spPr>
              <a:xfrm>
                <a:off x="10540127" y="804906"/>
                <a:ext cx="570595" cy="830997"/>
              </a:xfrm>
              <a:prstGeom prst="rect">
                <a:avLst/>
              </a:prstGeom>
              <a:blipFill>
                <a:blip r:embed="rId2"/>
                <a:stretch>
                  <a:fillRect l="-16327" r="-12245"/>
                </a:stretch>
              </a:blipFill>
              <a:ln w="22225">
                <a:solidFill>
                  <a:schemeClr val="accent1">
                    <a:lumMod val="75000"/>
                  </a:schemeClr>
                </a:solidFill>
              </a:ln>
            </p:spPr>
            <p:txBody>
              <a:bodyPr/>
              <a:lstStyle/>
              <a:p>
                <a:r>
                  <a:rPr lang="en-IT">
                    <a:noFill/>
                  </a:rPr>
                  <a:t> </a:t>
                </a:r>
              </a:p>
            </p:txBody>
          </p:sp>
        </mc:Fallback>
      </mc:AlternateContent>
      <p:grpSp>
        <p:nvGrpSpPr>
          <p:cNvPr id="5" name="Group 4">
            <a:extLst>
              <a:ext uri="{FF2B5EF4-FFF2-40B4-BE49-F238E27FC236}">
                <a16:creationId xmlns:a16="http://schemas.microsoft.com/office/drawing/2014/main" id="{FAEF7673-F972-2752-1373-4E1FDE05D0F9}"/>
              </a:ext>
            </a:extLst>
          </p:cNvPr>
          <p:cNvGrpSpPr/>
          <p:nvPr/>
        </p:nvGrpSpPr>
        <p:grpSpPr>
          <a:xfrm>
            <a:off x="9802814" y="2606113"/>
            <a:ext cx="2157435" cy="3727400"/>
            <a:chOff x="10327202" y="2916480"/>
            <a:chExt cx="1749503" cy="3278502"/>
          </a:xfrm>
        </p:grpSpPr>
        <p:sp>
          <p:nvSpPr>
            <p:cNvPr id="6" name="Rounded Rectangle 5">
              <a:extLst>
                <a:ext uri="{FF2B5EF4-FFF2-40B4-BE49-F238E27FC236}">
                  <a16:creationId xmlns:a16="http://schemas.microsoft.com/office/drawing/2014/main" id="{22A8EC0E-B27F-9D44-3B43-057798C37ECA}"/>
                </a:ext>
              </a:extLst>
            </p:cNvPr>
            <p:cNvSpPr/>
            <p:nvPr/>
          </p:nvSpPr>
          <p:spPr>
            <a:xfrm>
              <a:off x="10381650" y="2916480"/>
              <a:ext cx="1606819" cy="3254834"/>
            </a:xfrm>
            <a:prstGeom prst="roundRect">
              <a:avLst>
                <a:gd name="adj" fmla="val 8191"/>
              </a:avLst>
            </a:prstGeom>
            <a:solidFill>
              <a:srgbClr val="FFCBFF"/>
            </a:solidFill>
            <a:ln w="28575">
              <a:solidFill>
                <a:srgbClr val="AF541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dirty="0">
                <a:latin typeface="Chalkboard" panose="03050602040202020205" pitchFamily="66" charset="77"/>
              </a:endParaRPr>
            </a:p>
          </p:txBody>
        </p:sp>
        <p:sp>
          <p:nvSpPr>
            <p:cNvPr id="7" name="TextBox 6">
              <a:extLst>
                <a:ext uri="{FF2B5EF4-FFF2-40B4-BE49-F238E27FC236}">
                  <a16:creationId xmlns:a16="http://schemas.microsoft.com/office/drawing/2014/main" id="{E7D71550-F75C-A5B2-D30D-771437518A82}"/>
                </a:ext>
              </a:extLst>
            </p:cNvPr>
            <p:cNvSpPr txBox="1"/>
            <p:nvPr/>
          </p:nvSpPr>
          <p:spPr>
            <a:xfrm>
              <a:off x="10327202" y="3000823"/>
              <a:ext cx="1749503" cy="83099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400" dirty="0">
                  <a:solidFill>
                    <a:schemeClr val="accent2"/>
                  </a:solidFill>
                  <a:latin typeface="Chalkboard" panose="03050602040202020205" pitchFamily="66" charset="77"/>
                </a:rPr>
                <a:t>Treatment planning</a:t>
              </a:r>
              <a:endParaRPr lang="en-IT" sz="2400" dirty="0">
                <a:solidFill>
                  <a:schemeClr val="accent2"/>
                </a:solidFill>
                <a:latin typeface="Chalkboard" panose="03050602040202020205" pitchFamily="66" charset="77"/>
              </a:endParaRPr>
            </a:p>
          </p:txBody>
        </p:sp>
        <p:pic>
          <p:nvPicPr>
            <p:cNvPr id="8" name="Picture 7" descr="A computer monitor showing a brain scan&#10;&#10;Description automatically generated">
              <a:extLst>
                <a:ext uri="{FF2B5EF4-FFF2-40B4-BE49-F238E27FC236}">
                  <a16:creationId xmlns:a16="http://schemas.microsoft.com/office/drawing/2014/main" id="{D886EA36-C7C6-5995-CD99-30E2A9F3D4F8}"/>
                </a:ext>
              </a:extLst>
            </p:cNvPr>
            <p:cNvPicPr>
              <a:picLocks noChangeAspect="1"/>
            </p:cNvPicPr>
            <p:nvPr/>
          </p:nvPicPr>
          <p:blipFill>
            <a:blip r:embed="rId3"/>
            <a:stretch>
              <a:fillRect/>
            </a:stretch>
          </p:blipFill>
          <p:spPr>
            <a:xfrm>
              <a:off x="10659457" y="3918734"/>
              <a:ext cx="1162575" cy="861832"/>
            </a:xfrm>
            <a:prstGeom prst="rect">
              <a:avLst/>
            </a:prstGeom>
            <a:effectLst>
              <a:outerShdw blurRad="50800" dist="38100" dir="2700000" algn="tl" rotWithShape="0">
                <a:prstClr val="black">
                  <a:alpha val="40000"/>
                </a:prstClr>
              </a:outerShdw>
            </a:effectLst>
          </p:spPr>
        </p:pic>
        <p:pic>
          <p:nvPicPr>
            <p:cNvPr id="9" name="Picture 8" descr="A person lying on a machine&#10;&#10;Description automatically generated">
              <a:extLst>
                <a:ext uri="{FF2B5EF4-FFF2-40B4-BE49-F238E27FC236}">
                  <a16:creationId xmlns:a16="http://schemas.microsoft.com/office/drawing/2014/main" id="{082BCF50-A44C-8E8F-9894-872D550AB9DD}"/>
                </a:ext>
              </a:extLst>
            </p:cNvPr>
            <p:cNvPicPr>
              <a:picLocks noChangeAspect="1"/>
            </p:cNvPicPr>
            <p:nvPr/>
          </p:nvPicPr>
          <p:blipFill>
            <a:blip r:embed="rId4"/>
            <a:stretch>
              <a:fillRect/>
            </a:stretch>
          </p:blipFill>
          <p:spPr>
            <a:xfrm>
              <a:off x="10495460" y="4791297"/>
              <a:ext cx="1403685" cy="1403685"/>
            </a:xfrm>
            <a:prstGeom prst="rect">
              <a:avLst/>
            </a:prstGeom>
            <a:effectLst>
              <a:softEdge rad="187908"/>
            </a:effectLst>
          </p:spPr>
        </p:pic>
      </p:grpSp>
      <p:sp>
        <p:nvSpPr>
          <p:cNvPr id="10" name="Down Arrow 9">
            <a:extLst>
              <a:ext uri="{FF2B5EF4-FFF2-40B4-BE49-F238E27FC236}">
                <a16:creationId xmlns:a16="http://schemas.microsoft.com/office/drawing/2014/main" id="{732DEA4E-A834-F135-8468-BC69C61791CE}"/>
              </a:ext>
            </a:extLst>
          </p:cNvPr>
          <p:cNvSpPr/>
          <p:nvPr/>
        </p:nvSpPr>
        <p:spPr>
          <a:xfrm rot="16200000">
            <a:off x="9636412" y="751144"/>
            <a:ext cx="570595" cy="11989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2" name="TextBox 11">
            <a:extLst>
              <a:ext uri="{FF2B5EF4-FFF2-40B4-BE49-F238E27FC236}">
                <a16:creationId xmlns:a16="http://schemas.microsoft.com/office/drawing/2014/main" id="{335B0DE6-4CF1-EB83-2C3A-D94F12F9C658}"/>
              </a:ext>
            </a:extLst>
          </p:cNvPr>
          <p:cNvSpPr txBox="1"/>
          <p:nvPr/>
        </p:nvSpPr>
        <p:spPr>
          <a:xfrm>
            <a:off x="4988751" y="861266"/>
            <a:ext cx="1629121" cy="954107"/>
          </a:xfrm>
          <a:prstGeom prst="rect">
            <a:avLst/>
          </a:prstGeom>
          <a:noFill/>
        </p:spPr>
        <p:txBody>
          <a:bodyPr wrap="square" rtlCol="0">
            <a:spAutoFit/>
          </a:bodyPr>
          <a:lstStyle/>
          <a:p>
            <a:r>
              <a:rPr lang="en-IT" sz="2800" dirty="0">
                <a:latin typeface="Chalkboard" panose="03050602040202020205" pitchFamily="66" charset="77"/>
              </a:rPr>
              <a:t>Neural Network</a:t>
            </a:r>
            <a:endParaRPr lang="en-IT" sz="2800" b="1" dirty="0">
              <a:latin typeface="Chalkboard" panose="03050602040202020205" pitchFamily="66" charset="77"/>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38A6DF-8C9D-0869-BAFB-4FD869E99873}"/>
                  </a:ext>
                </a:extLst>
              </p:cNvPr>
              <p:cNvSpPr txBox="1"/>
              <p:nvPr/>
            </p:nvSpPr>
            <p:spPr>
              <a:xfrm>
                <a:off x="169727" y="545038"/>
                <a:ext cx="2484474" cy="2800767"/>
              </a:xfrm>
              <a:prstGeom prst="rect">
                <a:avLst/>
              </a:prstGeom>
              <a:noFill/>
              <a:ln w="22225">
                <a:noFill/>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IT" sz="4400" i="1" smtClean="0">
                              <a:latin typeface="Cambria Math" panose="02040503050406030204" pitchFamily="18" charset="0"/>
                            </a:rPr>
                          </m:ctrlPr>
                        </m:sSubPr>
                        <m:e>
                          <m:r>
                            <a:rPr lang="en-US" sz="4400" b="0" i="1" smtClean="0">
                              <a:latin typeface="Cambria Math" panose="02040503050406030204" pitchFamily="18" charset="0"/>
                            </a:rPr>
                            <m:t>𝑃</m:t>
                          </m:r>
                        </m:e>
                        <m:sub>
                          <m:r>
                            <a:rPr lang="en-US" sz="4400" b="0" i="1" smtClean="0">
                              <a:latin typeface="Cambria Math" panose="02040503050406030204" pitchFamily="18" charset="0"/>
                            </a:rPr>
                            <m:t>𝑟𝑎𝑑</m:t>
                          </m:r>
                        </m:sub>
                      </m:sSub>
                      <m:r>
                        <a:rPr lang="en-US" sz="4400" b="0" i="0" smtClean="0">
                          <a:latin typeface="Cambria Math" panose="02040503050406030204" pitchFamily="18" charset="0"/>
                        </a:rPr>
                        <m:t>, </m:t>
                      </m:r>
                      <m:sSub>
                        <m:sSubPr>
                          <m:ctrlPr>
                            <a:rPr lang="en-IT" sz="4400" i="1" smtClean="0">
                              <a:latin typeface="Cambria Math" panose="02040503050406030204" pitchFamily="18" charset="0"/>
                            </a:rPr>
                          </m:ctrlPr>
                        </m:sSubPr>
                        <m:e>
                          <m:r>
                            <a:rPr lang="en-US" sz="4400" b="0" i="1" smtClean="0">
                              <a:latin typeface="Cambria Math" panose="02040503050406030204" pitchFamily="18" charset="0"/>
                            </a:rPr>
                            <m:t>𝑃</m:t>
                          </m:r>
                        </m:e>
                        <m:sub>
                          <m:r>
                            <a:rPr lang="en-US" sz="4400" b="0" i="1" smtClean="0">
                              <a:latin typeface="Cambria Math" panose="02040503050406030204" pitchFamily="18" charset="0"/>
                            </a:rPr>
                            <m:t>𝑡𝑖𝑠</m:t>
                          </m:r>
                        </m:sub>
                      </m:sSub>
                      <m:r>
                        <a:rPr lang="en-US" sz="4400" b="0" i="1" smtClean="0">
                          <a:latin typeface="Cambria Math" panose="02040503050406030204" pitchFamily="18" charset="0"/>
                        </a:rPr>
                        <m:t>,</m:t>
                      </m:r>
                      <m:r>
                        <a:rPr lang="en-US" sz="4400" b="0" i="1" smtClean="0">
                          <a:latin typeface="Cambria Math" panose="02040503050406030204" pitchFamily="18" charset="0"/>
                        </a:rPr>
                        <m:t>𝐹</m:t>
                      </m:r>
                    </m:oMath>
                  </m:oMathPara>
                </a14:m>
                <a:endParaRPr lang="en-IT" sz="4400" dirty="0">
                  <a:latin typeface="Chalkboard" panose="03050602040202020205" pitchFamily="66" charset="77"/>
                </a:endParaRPr>
              </a:p>
              <a:p>
                <a:endParaRPr lang="en-IT" sz="4400" dirty="0">
                  <a:latin typeface="Chalkboard" panose="03050602040202020205" pitchFamily="66" charset="77"/>
                </a:endParaRPr>
              </a:p>
              <a:p>
                <a:endParaRPr lang="en-IT" sz="4400" dirty="0">
                  <a:latin typeface="Chalkboard" panose="03050602040202020205" pitchFamily="66" charset="77"/>
                </a:endParaRPr>
              </a:p>
              <a:p>
                <a:endParaRPr lang="en-IT" sz="4400" dirty="0">
                  <a:latin typeface="Chalkboard" panose="03050602040202020205" pitchFamily="66" charset="77"/>
                </a:endParaRPr>
              </a:p>
            </p:txBody>
          </p:sp>
        </mc:Choice>
        <mc:Fallback xmlns="">
          <p:sp>
            <p:nvSpPr>
              <p:cNvPr id="13" name="TextBox 12">
                <a:extLst>
                  <a:ext uri="{FF2B5EF4-FFF2-40B4-BE49-F238E27FC236}">
                    <a16:creationId xmlns:a16="http://schemas.microsoft.com/office/drawing/2014/main" id="{7D38A6DF-8C9D-0869-BAFB-4FD869E99873}"/>
                  </a:ext>
                </a:extLst>
              </p:cNvPr>
              <p:cNvSpPr txBox="1">
                <a:spLocks noRot="1" noChangeAspect="1" noMove="1" noResize="1" noEditPoints="1" noAdjustHandles="1" noChangeArrowheads="1" noChangeShapeType="1" noTextEdit="1"/>
              </p:cNvSpPr>
              <p:nvPr/>
            </p:nvSpPr>
            <p:spPr>
              <a:xfrm>
                <a:off x="169727" y="545038"/>
                <a:ext cx="2484474" cy="2800767"/>
              </a:xfrm>
              <a:prstGeom prst="rect">
                <a:avLst/>
              </a:prstGeom>
              <a:blipFill>
                <a:blip r:embed="rId5"/>
                <a:stretch>
                  <a:fillRect l="-4082" r="-17857"/>
                </a:stretch>
              </a:blipFill>
              <a:ln w="22225">
                <a:noFill/>
              </a:ln>
            </p:spPr>
            <p:txBody>
              <a:bodyPr/>
              <a:lstStyle/>
              <a:p>
                <a:r>
                  <a:rPr lang="en-IT">
                    <a:noFill/>
                  </a:rPr>
                  <a:t> </a:t>
                </a:r>
              </a:p>
            </p:txBody>
          </p:sp>
        </mc:Fallback>
      </mc:AlternateContent>
      <p:pic>
        <p:nvPicPr>
          <p:cNvPr id="14" name="Picture 13" descr="A blue and white brain&#10;&#10;Description automatically generated">
            <a:extLst>
              <a:ext uri="{FF2B5EF4-FFF2-40B4-BE49-F238E27FC236}">
                <a16:creationId xmlns:a16="http://schemas.microsoft.com/office/drawing/2014/main" id="{1D8A68E5-145F-C217-196C-48F2BC563740}"/>
              </a:ext>
            </a:extLst>
          </p:cNvPr>
          <p:cNvPicPr>
            <a:picLocks noChangeAspect="1"/>
          </p:cNvPicPr>
          <p:nvPr/>
        </p:nvPicPr>
        <p:blipFill rotWithShape="1">
          <a:blip r:embed="rId6">
            <a:clrChange>
              <a:clrFrom>
                <a:srgbClr val="FFFFFF"/>
              </a:clrFrom>
              <a:clrTo>
                <a:srgbClr val="FFFFFF">
                  <a:alpha val="0"/>
                </a:srgbClr>
              </a:clrTo>
            </a:clrChange>
          </a:blip>
          <a:srcRect l="18543" t="7158" r="15702" b="13729"/>
          <a:stretch/>
        </p:blipFill>
        <p:spPr>
          <a:xfrm>
            <a:off x="6388689" y="545038"/>
            <a:ext cx="2636440" cy="1922460"/>
          </a:xfrm>
          <a:prstGeom prst="rect">
            <a:avLst/>
          </a:prstGeom>
          <a:effectLst>
            <a:softEdge rad="12700"/>
          </a:effectLst>
        </p:spPr>
      </p:pic>
      <p:sp>
        <p:nvSpPr>
          <p:cNvPr id="15" name="TextBox 14">
            <a:extLst>
              <a:ext uri="{FF2B5EF4-FFF2-40B4-BE49-F238E27FC236}">
                <a16:creationId xmlns:a16="http://schemas.microsoft.com/office/drawing/2014/main" id="{53CC96C5-B2BA-EB8A-38EA-DF0F5C2D41BB}"/>
              </a:ext>
            </a:extLst>
          </p:cNvPr>
          <p:cNvSpPr txBox="1"/>
          <p:nvPr/>
        </p:nvSpPr>
        <p:spPr>
          <a:xfrm>
            <a:off x="55517" y="-59324"/>
            <a:ext cx="5910592" cy="584775"/>
          </a:xfrm>
          <a:prstGeom prst="rect">
            <a:avLst/>
          </a:prstGeom>
          <a:noFill/>
        </p:spPr>
        <p:txBody>
          <a:bodyPr wrap="none" rtlCol="0">
            <a:spAutoFit/>
          </a:bodyPr>
          <a:lstStyle/>
          <a:p>
            <a:r>
              <a:rPr lang="en-IT" sz="3200" dirty="0">
                <a:solidFill>
                  <a:schemeClr val="accent1"/>
                </a:solidFill>
                <a:latin typeface="Chalkboard" panose="03050602040202020205" pitchFamily="66" charset="77"/>
              </a:rPr>
              <a:t>“Brute force”                     </a:t>
            </a:r>
          </a:p>
        </p:txBody>
      </p:sp>
      <p:sp>
        <p:nvSpPr>
          <p:cNvPr id="16" name="Down Arrow 15">
            <a:extLst>
              <a:ext uri="{FF2B5EF4-FFF2-40B4-BE49-F238E27FC236}">
                <a16:creationId xmlns:a16="http://schemas.microsoft.com/office/drawing/2014/main" id="{DB846180-0C0B-51D4-50E6-C7293AB0565B}"/>
              </a:ext>
            </a:extLst>
          </p:cNvPr>
          <p:cNvSpPr/>
          <p:nvPr/>
        </p:nvSpPr>
        <p:spPr>
          <a:xfrm>
            <a:off x="10521171" y="1646635"/>
            <a:ext cx="570595" cy="9487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7" name="Down Arrow 16">
            <a:extLst>
              <a:ext uri="{FF2B5EF4-FFF2-40B4-BE49-F238E27FC236}">
                <a16:creationId xmlns:a16="http://schemas.microsoft.com/office/drawing/2014/main" id="{276D7981-4050-6869-F154-8EC9115186D9}"/>
              </a:ext>
            </a:extLst>
          </p:cNvPr>
          <p:cNvSpPr/>
          <p:nvPr/>
        </p:nvSpPr>
        <p:spPr>
          <a:xfrm rot="16200000">
            <a:off x="3722606" y="218260"/>
            <a:ext cx="570595" cy="17652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18" name="TextBox 17">
            <a:extLst>
              <a:ext uri="{FF2B5EF4-FFF2-40B4-BE49-F238E27FC236}">
                <a16:creationId xmlns:a16="http://schemas.microsoft.com/office/drawing/2014/main" id="{93B2F6DF-5276-925B-2DB3-CE48C33A6325}"/>
              </a:ext>
            </a:extLst>
          </p:cNvPr>
          <p:cNvSpPr txBox="1"/>
          <p:nvPr/>
        </p:nvSpPr>
        <p:spPr>
          <a:xfrm>
            <a:off x="475013" y="2121008"/>
            <a:ext cx="184731" cy="369332"/>
          </a:xfrm>
          <a:prstGeom prst="rect">
            <a:avLst/>
          </a:prstGeom>
          <a:noFill/>
        </p:spPr>
        <p:txBody>
          <a:bodyPr wrap="none" rtlCol="0">
            <a:spAutoFit/>
          </a:bodyPr>
          <a:lstStyle/>
          <a:p>
            <a:endParaRPr lang="en-IT" dirty="0"/>
          </a:p>
        </p:txBody>
      </p:sp>
      <p:sp>
        <p:nvSpPr>
          <p:cNvPr id="20" name="TextBox 19">
            <a:extLst>
              <a:ext uri="{FF2B5EF4-FFF2-40B4-BE49-F238E27FC236}">
                <a16:creationId xmlns:a16="http://schemas.microsoft.com/office/drawing/2014/main" id="{A3289B64-46C6-10BB-B129-25249CB8D989}"/>
              </a:ext>
            </a:extLst>
          </p:cNvPr>
          <p:cNvSpPr txBox="1"/>
          <p:nvPr/>
        </p:nvSpPr>
        <p:spPr>
          <a:xfrm>
            <a:off x="231751" y="3016982"/>
            <a:ext cx="6629963" cy="1754326"/>
          </a:xfrm>
          <a:prstGeom prst="rect">
            <a:avLst/>
          </a:prstGeom>
          <a:noFill/>
        </p:spPr>
        <p:txBody>
          <a:bodyPr wrap="square" rtlCol="0">
            <a:spAutoFit/>
          </a:bodyPr>
          <a:lstStyle/>
          <a:p>
            <a:endParaRPr lang="en-IT" b="1" dirty="0">
              <a:solidFill>
                <a:schemeClr val="accent1"/>
              </a:solidFill>
              <a:latin typeface="Chalkboard" panose="03050602040202020205" pitchFamily="66" charset="77"/>
            </a:endParaRPr>
          </a:p>
          <a:p>
            <a:r>
              <a:rPr lang="en-IT" b="1" dirty="0">
                <a:solidFill>
                  <a:schemeClr val="accent1"/>
                </a:solidFill>
                <a:latin typeface="Chalkboard" panose="03050602040202020205" pitchFamily="66" charset="77"/>
              </a:rPr>
              <a:t>A platform for data collection/elaboration</a:t>
            </a:r>
          </a:p>
          <a:p>
            <a:pPr marL="342900" indent="-342900">
              <a:buClr>
                <a:srgbClr val="0070C0"/>
              </a:buClr>
              <a:buFont typeface="Wingdings" pitchFamily="2" charset="2"/>
              <a:buChar char="ü"/>
            </a:pPr>
            <a:r>
              <a:rPr lang="en-IT" dirty="0">
                <a:latin typeface="Chalkboard" panose="03050602040202020205" pitchFamily="66" charset="77"/>
              </a:rPr>
              <a:t>Collect </a:t>
            </a:r>
            <a:r>
              <a:rPr lang="en-IT" b="1" dirty="0">
                <a:latin typeface="Chalkboard" panose="03050602040202020205" pitchFamily="66" charset="77"/>
              </a:rPr>
              <a:t>a complete set of data </a:t>
            </a:r>
            <a:r>
              <a:rPr lang="en-IT" dirty="0">
                <a:latin typeface="Chalkboard" panose="03050602040202020205" pitchFamily="66" charset="77"/>
              </a:rPr>
              <a:t>on the UHDR irradiation effects </a:t>
            </a:r>
          </a:p>
          <a:p>
            <a:pPr marL="342900" indent="-342900">
              <a:buClr>
                <a:srgbClr val="0070C0"/>
              </a:buClr>
              <a:buFont typeface="Wingdings" pitchFamily="2" charset="2"/>
              <a:buChar char="ü"/>
            </a:pPr>
            <a:r>
              <a:rPr lang="en-GB" dirty="0">
                <a:latin typeface="Chalkboard" panose="03050602040202020205" pitchFamily="66" charset="77"/>
              </a:rPr>
              <a:t>Build a </a:t>
            </a:r>
            <a:r>
              <a:rPr lang="en-IT" dirty="0">
                <a:latin typeface="Chalkboard" panose="03050602040202020205" pitchFamily="66" charset="77"/>
              </a:rPr>
              <a:t> platform equipped with </a:t>
            </a:r>
            <a:r>
              <a:rPr lang="en-IT" dirty="0">
                <a:solidFill>
                  <a:srgbClr val="0070C0"/>
                </a:solidFill>
                <a:latin typeface="Chalkboard" panose="03050602040202020205" pitchFamily="66" charset="77"/>
              </a:rPr>
              <a:t>analysis and elaboration tools </a:t>
            </a:r>
            <a:r>
              <a:rPr lang="en-IT" dirty="0">
                <a:latin typeface="Chalkboard" panose="03050602040202020205" pitchFamily="66" charset="77"/>
              </a:rPr>
              <a:t>to </a:t>
            </a:r>
            <a:r>
              <a:rPr lang="en-IT" b="1" dirty="0">
                <a:latin typeface="Chalkboard" panose="03050602040202020205" pitchFamily="66" charset="77"/>
              </a:rPr>
              <a:t>train a neural network </a:t>
            </a:r>
            <a:r>
              <a:rPr lang="en-IT" dirty="0">
                <a:latin typeface="Chalkboard" panose="03050602040202020205" pitchFamily="66" charset="77"/>
              </a:rPr>
              <a:t>to evaluate F(P)</a:t>
            </a:r>
          </a:p>
        </p:txBody>
      </p:sp>
      <p:grpSp>
        <p:nvGrpSpPr>
          <p:cNvPr id="24" name="Group 23">
            <a:extLst>
              <a:ext uri="{FF2B5EF4-FFF2-40B4-BE49-F238E27FC236}">
                <a16:creationId xmlns:a16="http://schemas.microsoft.com/office/drawing/2014/main" id="{60AB0594-1CCF-2725-13F6-76FE8F5AE08D}"/>
              </a:ext>
            </a:extLst>
          </p:cNvPr>
          <p:cNvGrpSpPr/>
          <p:nvPr/>
        </p:nvGrpSpPr>
        <p:grpSpPr>
          <a:xfrm>
            <a:off x="3095178" y="1493578"/>
            <a:ext cx="1765232" cy="677399"/>
            <a:chOff x="1983179" y="1798054"/>
            <a:chExt cx="5586021" cy="2215146"/>
          </a:xfrm>
        </p:grpSpPr>
        <p:pic>
          <p:nvPicPr>
            <p:cNvPr id="22" name="Picture 21" descr="A blue sign with white letters&#10;&#10;AI-generated content may be incorrect.">
              <a:extLst>
                <a:ext uri="{FF2B5EF4-FFF2-40B4-BE49-F238E27FC236}">
                  <a16:creationId xmlns:a16="http://schemas.microsoft.com/office/drawing/2014/main" id="{07172D28-F07E-CE9D-E188-E9A8DB0975D7}"/>
                </a:ext>
              </a:extLst>
            </p:cNvPr>
            <p:cNvPicPr>
              <a:picLocks noChangeAspect="1"/>
            </p:cNvPicPr>
            <p:nvPr/>
          </p:nvPicPr>
          <p:blipFill>
            <a:blip r:embed="rId7"/>
            <a:stretch>
              <a:fillRect/>
            </a:stretch>
          </p:blipFill>
          <p:spPr>
            <a:xfrm>
              <a:off x="1983179" y="1798054"/>
              <a:ext cx="5586021" cy="2215146"/>
            </a:xfrm>
            <a:prstGeom prst="rect">
              <a:avLst/>
            </a:prstGeom>
          </p:spPr>
        </p:pic>
        <p:sp>
          <p:nvSpPr>
            <p:cNvPr id="23" name="Rectangle 22">
              <a:extLst>
                <a:ext uri="{FF2B5EF4-FFF2-40B4-BE49-F238E27FC236}">
                  <a16:creationId xmlns:a16="http://schemas.microsoft.com/office/drawing/2014/main" id="{E2BB4711-FACD-145B-7D18-99964D085ABF}"/>
                </a:ext>
              </a:extLst>
            </p:cNvPr>
            <p:cNvSpPr/>
            <p:nvPr/>
          </p:nvSpPr>
          <p:spPr>
            <a:xfrm>
              <a:off x="7030193" y="3429000"/>
              <a:ext cx="527132" cy="316597"/>
            </a:xfrm>
            <a:prstGeom prst="rect">
              <a:avLst/>
            </a:prstGeom>
            <a:solidFill>
              <a:srgbClr val="103B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25" name="TextBox 24">
            <a:extLst>
              <a:ext uri="{FF2B5EF4-FFF2-40B4-BE49-F238E27FC236}">
                <a16:creationId xmlns:a16="http://schemas.microsoft.com/office/drawing/2014/main" id="{ABBDB7BE-F931-AC05-EB45-CD4EFB71FACF}"/>
              </a:ext>
            </a:extLst>
          </p:cNvPr>
          <p:cNvSpPr txBox="1"/>
          <p:nvPr/>
        </p:nvSpPr>
        <p:spPr>
          <a:xfrm>
            <a:off x="338095" y="4878713"/>
            <a:ext cx="9531863" cy="1477328"/>
          </a:xfrm>
          <a:prstGeom prst="rect">
            <a:avLst/>
          </a:prstGeom>
          <a:noFill/>
        </p:spPr>
        <p:txBody>
          <a:bodyPr wrap="square" rtlCol="0">
            <a:spAutoFit/>
          </a:bodyPr>
          <a:lstStyle/>
          <a:p>
            <a:r>
              <a:rPr lang="en-IT" b="1" dirty="0">
                <a:solidFill>
                  <a:srgbClr val="0070C0"/>
                </a:solidFill>
                <a:latin typeface="Chalkboard" panose="03050602040202020205" pitchFamily="66" charset="77"/>
              </a:rPr>
              <a:t>Issues</a:t>
            </a:r>
          </a:p>
          <a:p>
            <a:pPr marL="342900" indent="-342900">
              <a:buClr>
                <a:srgbClr val="0070C0"/>
              </a:buClr>
              <a:buFont typeface="Wingdings" pitchFamily="2" charset="2"/>
              <a:buChar char="ü"/>
            </a:pPr>
            <a:r>
              <a:rPr lang="en-IT" dirty="0">
                <a:latin typeface="Chalkboard" panose="03050602040202020205" pitchFamily="66" charset="77"/>
              </a:rPr>
              <a:t>The training requires a </a:t>
            </a:r>
            <a:r>
              <a:rPr lang="en-IT" b="1" dirty="0">
                <a:latin typeface="Chalkboard" panose="03050602040202020205" pitchFamily="66" charset="77"/>
              </a:rPr>
              <a:t>large amounts of data</a:t>
            </a:r>
            <a:r>
              <a:rPr lang="en-IT" dirty="0">
                <a:latin typeface="Chalkboard" panose="03050602040202020205" pitchFamily="66" charset="77"/>
              </a:rPr>
              <a:t>, pre-elaborated for homogeneity</a:t>
            </a:r>
          </a:p>
          <a:p>
            <a:pPr marL="342900" indent="-342900">
              <a:buClr>
                <a:srgbClr val="0070C0"/>
              </a:buClr>
              <a:buFont typeface="Wingdings" pitchFamily="2" charset="2"/>
              <a:buChar char="ü"/>
            </a:pPr>
            <a:r>
              <a:rPr lang="en-IT" dirty="0">
                <a:latin typeface="Chalkboard" panose="03050602040202020205" pitchFamily="66" charset="77"/>
              </a:rPr>
              <a:t>The NN gives answers with </a:t>
            </a:r>
            <a:r>
              <a:rPr lang="en-IT" b="1" dirty="0">
                <a:latin typeface="Chalkboard" panose="03050602040202020205" pitchFamily="66" charset="77"/>
              </a:rPr>
              <a:t>no explanation of the mechanism </a:t>
            </a:r>
            <a:r>
              <a:rPr lang="en-IT" dirty="0">
                <a:latin typeface="Chalkboard" panose="03050602040202020205" pitchFamily="66" charset="77"/>
              </a:rPr>
              <a:t>→ </a:t>
            </a:r>
            <a:r>
              <a:rPr lang="en-IT" b="1" dirty="0">
                <a:solidFill>
                  <a:schemeClr val="accent5">
                    <a:lumMod val="75000"/>
                  </a:schemeClr>
                </a:solidFill>
                <a:latin typeface="Chalkboard" panose="03050602040202020205" pitchFamily="66" charset="77"/>
              </a:rPr>
              <a:t>unexplainability</a:t>
            </a:r>
          </a:p>
          <a:p>
            <a:pPr lvl="6">
              <a:buClr>
                <a:srgbClr val="0070C0"/>
              </a:buClr>
            </a:pPr>
            <a:r>
              <a:rPr lang="en-GB" dirty="0">
                <a:latin typeface="Chalkboard" panose="03050602040202020205" pitchFamily="66" charset="77"/>
              </a:rPr>
              <a:t>T</a:t>
            </a:r>
            <a:r>
              <a:rPr lang="en-IT" dirty="0">
                <a:latin typeface="Chalkboard" panose="03050602040202020205" pitchFamily="66" charset="77"/>
              </a:rPr>
              <a:t>his might not be entirely satisfactory especially considered the medical application</a:t>
            </a:r>
          </a:p>
        </p:txBody>
      </p:sp>
      <p:pic>
        <p:nvPicPr>
          <p:cNvPr id="11" name="Picture 10" descr="A logo with text and letters&#10;&#10;AI-generated content may be incorrect.">
            <a:extLst>
              <a:ext uri="{FF2B5EF4-FFF2-40B4-BE49-F238E27FC236}">
                <a16:creationId xmlns:a16="http://schemas.microsoft.com/office/drawing/2014/main" id="{C8B90A2E-D4A2-7BE9-B38A-42E0E4216BB2}"/>
              </a:ext>
            </a:extLst>
          </p:cNvPr>
          <p:cNvPicPr>
            <a:picLocks noChangeAspect="1"/>
          </p:cNvPicPr>
          <p:nvPr/>
        </p:nvPicPr>
        <p:blipFill>
          <a:blip r:embed="rId8">
            <a:clrChange>
              <a:clrFrom>
                <a:srgbClr val="FFFFFF"/>
              </a:clrFrom>
              <a:clrTo>
                <a:srgbClr val="FFFFFF">
                  <a:alpha val="0"/>
                </a:srgbClr>
              </a:clrTo>
            </a:clrChange>
          </a:blip>
          <a:srcRect l="17666" t="11815" r="24724" b="34339"/>
          <a:stretch>
            <a:fillRect/>
          </a:stretch>
        </p:blipFill>
        <p:spPr>
          <a:xfrm>
            <a:off x="2314063" y="6127922"/>
            <a:ext cx="781114" cy="730078"/>
          </a:xfrm>
          <a:prstGeom prst="rect">
            <a:avLst/>
          </a:prstGeom>
          <a:effectLst>
            <a:glow rad="76200">
              <a:schemeClr val="bg1">
                <a:alpha val="54000"/>
              </a:schemeClr>
            </a:glow>
          </a:effectLst>
        </p:spPr>
      </p:pic>
      <p:sp>
        <p:nvSpPr>
          <p:cNvPr id="19" name="TextBox 18">
            <a:extLst>
              <a:ext uri="{FF2B5EF4-FFF2-40B4-BE49-F238E27FC236}">
                <a16:creationId xmlns:a16="http://schemas.microsoft.com/office/drawing/2014/main" id="{4733E5AD-2EC5-5794-4BE6-9029A9F84418}"/>
              </a:ext>
            </a:extLst>
          </p:cNvPr>
          <p:cNvSpPr txBox="1"/>
          <p:nvPr/>
        </p:nvSpPr>
        <p:spPr>
          <a:xfrm>
            <a:off x="2704620" y="-78911"/>
            <a:ext cx="3376417" cy="584775"/>
          </a:xfrm>
          <a:prstGeom prst="rect">
            <a:avLst/>
          </a:prstGeom>
          <a:noFill/>
        </p:spPr>
        <p:txBody>
          <a:bodyPr wrap="square">
            <a:spAutoFit/>
          </a:bodyPr>
          <a:lstStyle/>
          <a:p>
            <a:r>
              <a:rPr lang="en-IT" sz="3200" dirty="0">
                <a:solidFill>
                  <a:schemeClr val="accent5">
                    <a:lumMod val="75000"/>
                  </a:schemeClr>
                </a:solidFill>
                <a:effectLst>
                  <a:glow rad="101600">
                    <a:schemeClr val="bg1"/>
                  </a:glow>
                </a:effectLst>
                <a:latin typeface="Chalkboard" panose="03050602040202020205" pitchFamily="66" charset="77"/>
              </a:rPr>
              <a:t>machine learning</a:t>
            </a:r>
            <a:endParaRPr lang="en-IT" sz="3200" dirty="0">
              <a:solidFill>
                <a:schemeClr val="accent5">
                  <a:lumMod val="75000"/>
                </a:schemeClr>
              </a:solidFill>
            </a:endParaRPr>
          </a:p>
        </p:txBody>
      </p:sp>
      <p:pic>
        <p:nvPicPr>
          <p:cNvPr id="21" name="Picture 20" descr="A calendar and a cylinder&#10;&#10;Description automatically generated with medium confidence">
            <a:extLst>
              <a:ext uri="{FF2B5EF4-FFF2-40B4-BE49-F238E27FC236}">
                <a16:creationId xmlns:a16="http://schemas.microsoft.com/office/drawing/2014/main" id="{BE787491-46A3-3CA6-8BA5-5F8C0B37C14D}"/>
              </a:ext>
            </a:extLst>
          </p:cNvPr>
          <p:cNvPicPr>
            <a:picLocks noChangeAspect="1"/>
          </p:cNvPicPr>
          <p:nvPr/>
        </p:nvPicPr>
        <p:blipFill>
          <a:blip r:embed="rId9"/>
          <a:stretch>
            <a:fillRect/>
          </a:stretch>
        </p:blipFill>
        <p:spPr>
          <a:xfrm>
            <a:off x="1725677" y="1826151"/>
            <a:ext cx="1233810" cy="1126216"/>
          </a:xfrm>
          <a:prstGeom prst="rect">
            <a:avLst/>
          </a:prstGeom>
          <a:effectLst>
            <a:outerShdw blurRad="50800" dist="38100" dir="2700000" sx="104656" sy="104656" algn="tl" rotWithShape="0">
              <a:prstClr val="black">
                <a:alpha val="40000"/>
              </a:prstClr>
            </a:outerShdw>
          </a:effectLst>
        </p:spPr>
      </p:pic>
      <p:pic>
        <p:nvPicPr>
          <p:cNvPr id="26" name="Google Shape;218;g31d77cb791b_3_109">
            <a:extLst>
              <a:ext uri="{FF2B5EF4-FFF2-40B4-BE49-F238E27FC236}">
                <a16:creationId xmlns:a16="http://schemas.microsoft.com/office/drawing/2014/main" id="{BB3FDE2D-F914-CCB9-05EA-20A1D90E16F5}"/>
              </a:ext>
            </a:extLst>
          </p:cNvPr>
          <p:cNvPicPr preferRelativeResize="0"/>
          <p:nvPr/>
        </p:nvPicPr>
        <p:blipFill>
          <a:blip r:embed="rId10">
            <a:alphaModFix/>
          </a:blip>
          <a:srcRect l="3879" t="2306" r="41160" b="244"/>
          <a:stretch>
            <a:fillRect/>
          </a:stretch>
        </p:blipFill>
        <p:spPr>
          <a:xfrm>
            <a:off x="6709901" y="2977143"/>
            <a:ext cx="2843151" cy="2095211"/>
          </a:xfrm>
          <a:prstGeom prst="rect">
            <a:avLst/>
          </a:prstGeom>
          <a:noFill/>
          <a:ln>
            <a:noFill/>
          </a:ln>
        </p:spPr>
      </p:pic>
      <p:sp>
        <p:nvSpPr>
          <p:cNvPr id="27" name="Rettangolo 11">
            <a:extLst>
              <a:ext uri="{FF2B5EF4-FFF2-40B4-BE49-F238E27FC236}">
                <a16:creationId xmlns:a16="http://schemas.microsoft.com/office/drawing/2014/main" id="{A212CB91-8608-1E80-3C63-38589B14AEB0}"/>
              </a:ext>
            </a:extLst>
          </p:cNvPr>
          <p:cNvSpPr/>
          <p:nvPr/>
        </p:nvSpPr>
        <p:spPr>
          <a:xfrm rot="20236364">
            <a:off x="5238016" y="3748202"/>
            <a:ext cx="3192376" cy="646331"/>
          </a:xfrm>
          <a:prstGeom prst="rect">
            <a:avLst/>
          </a:prstGeom>
          <a:ln w="47625">
            <a:solidFill>
              <a:srgbClr val="FF0000"/>
            </a:solidFill>
          </a:ln>
        </p:spPr>
        <p:txBody>
          <a:bodyPr wrap="square">
            <a:spAutoFit/>
          </a:bodyPr>
          <a:lstStyle/>
          <a:p>
            <a:r>
              <a:rPr lang="en-GB" sz="3600" dirty="0">
                <a:solidFill>
                  <a:srgbClr val="FF3333"/>
                </a:solidFill>
                <a:latin typeface="Stencil"/>
                <a:cs typeface="Stencil"/>
              </a:rPr>
              <a:t>In progress</a:t>
            </a:r>
            <a:endParaRPr lang="en-US" sz="3600" dirty="0">
              <a:solidFill>
                <a:srgbClr val="FF3333"/>
              </a:solidFill>
              <a:latin typeface="Stencil"/>
              <a:cs typeface="Stencil"/>
            </a:endParaRPr>
          </a:p>
        </p:txBody>
      </p:sp>
      <p:grpSp>
        <p:nvGrpSpPr>
          <p:cNvPr id="31" name="Group 30">
            <a:extLst>
              <a:ext uri="{FF2B5EF4-FFF2-40B4-BE49-F238E27FC236}">
                <a16:creationId xmlns:a16="http://schemas.microsoft.com/office/drawing/2014/main" id="{AAE0A87C-9533-1654-DD86-178B13CD0206}"/>
              </a:ext>
            </a:extLst>
          </p:cNvPr>
          <p:cNvGrpSpPr/>
          <p:nvPr/>
        </p:nvGrpSpPr>
        <p:grpSpPr>
          <a:xfrm>
            <a:off x="190930" y="1386173"/>
            <a:ext cx="1294729" cy="1556466"/>
            <a:chOff x="-379637" y="1334402"/>
            <a:chExt cx="1975732" cy="2047378"/>
          </a:xfrm>
        </p:grpSpPr>
        <p:pic>
          <p:nvPicPr>
            <p:cNvPr id="40" name="Picture 39" descr="A white mouse with red eyes&#10;&#10;Description automatically generated">
              <a:extLst>
                <a:ext uri="{FF2B5EF4-FFF2-40B4-BE49-F238E27FC236}">
                  <a16:creationId xmlns:a16="http://schemas.microsoft.com/office/drawing/2014/main" id="{A951C4D2-A4E9-954C-6D60-55B4C498484B}"/>
                </a:ext>
              </a:extLst>
            </p:cNvPr>
            <p:cNvPicPr>
              <a:picLocks noChangeAspect="1"/>
            </p:cNvPicPr>
            <p:nvPr/>
          </p:nvPicPr>
          <p:blipFill rotWithShape="1">
            <a:blip r:embed="rId11"/>
            <a:srcRect l="4693" t="8170" r="45948" b="47781"/>
            <a:stretch/>
          </p:blipFill>
          <p:spPr>
            <a:xfrm>
              <a:off x="-379637" y="1334402"/>
              <a:ext cx="1545980" cy="1112836"/>
            </a:xfrm>
            <a:prstGeom prst="rect">
              <a:avLst/>
            </a:prstGeom>
            <a:effectLst>
              <a:glow>
                <a:schemeClr val="accent1">
                  <a:alpha val="40000"/>
                </a:schemeClr>
              </a:glow>
              <a:outerShdw blurRad="50800" dist="38100" dir="2700000" algn="tl" rotWithShape="0">
                <a:prstClr val="black">
                  <a:alpha val="40000"/>
                </a:prstClr>
              </a:outerShdw>
            </a:effectLst>
          </p:spPr>
        </p:pic>
        <p:pic>
          <p:nvPicPr>
            <p:cNvPr id="34" name="Picture 33" descr="A group of test tubes in a rack&#10;&#10;Description automatically generated">
              <a:extLst>
                <a:ext uri="{FF2B5EF4-FFF2-40B4-BE49-F238E27FC236}">
                  <a16:creationId xmlns:a16="http://schemas.microsoft.com/office/drawing/2014/main" id="{EE058D18-74E4-932F-62D7-DF3EA76F6755}"/>
                </a:ext>
              </a:extLst>
            </p:cNvPr>
            <p:cNvPicPr>
              <a:picLocks noChangeAspect="1"/>
            </p:cNvPicPr>
            <p:nvPr/>
          </p:nvPicPr>
          <p:blipFill>
            <a:blip r:embed="rId12"/>
            <a:stretch>
              <a:fillRect/>
            </a:stretch>
          </p:blipFill>
          <p:spPr>
            <a:xfrm>
              <a:off x="-120364" y="2468964"/>
              <a:ext cx="912254" cy="912255"/>
            </a:xfrm>
            <a:prstGeom prst="rect">
              <a:avLst/>
            </a:prstGeom>
            <a:effectLst>
              <a:outerShdw blurRad="50800" dist="38100" dir="2700000" algn="tl" rotWithShape="0">
                <a:prstClr val="black">
                  <a:alpha val="40000"/>
                </a:prstClr>
              </a:outerShdw>
            </a:effectLst>
          </p:spPr>
        </p:pic>
        <p:pic>
          <p:nvPicPr>
            <p:cNvPr id="35" name="Picture 34" descr="A pink plate with blue circles&#10;&#10;Description automatically generated">
              <a:extLst>
                <a:ext uri="{FF2B5EF4-FFF2-40B4-BE49-F238E27FC236}">
                  <a16:creationId xmlns:a16="http://schemas.microsoft.com/office/drawing/2014/main" id="{5595FDE9-C0C1-0686-CEF0-0E3E5261AE12}"/>
                </a:ext>
              </a:extLst>
            </p:cNvPr>
            <p:cNvPicPr>
              <a:picLocks noChangeAspect="1"/>
            </p:cNvPicPr>
            <p:nvPr/>
          </p:nvPicPr>
          <p:blipFill>
            <a:blip r:embed="rId13"/>
            <a:stretch>
              <a:fillRect/>
            </a:stretch>
          </p:blipFill>
          <p:spPr>
            <a:xfrm>
              <a:off x="1017681" y="2981994"/>
              <a:ext cx="578414" cy="399786"/>
            </a:xfrm>
            <a:prstGeom prst="rect">
              <a:avLst/>
            </a:prstGeom>
            <a:effectLst>
              <a:outerShdw blurRad="50800" dist="38100" dir="2700000" algn="tl" rotWithShape="0">
                <a:prstClr val="black">
                  <a:alpha val="40000"/>
                </a:prstClr>
              </a:outerShdw>
            </a:effectLst>
          </p:spPr>
        </p:pic>
        <p:pic>
          <p:nvPicPr>
            <p:cNvPr id="36" name="Picture 35" descr="A bowl of pink liquid with blue circles in it&#10;&#10;Description automatically generated">
              <a:extLst>
                <a:ext uri="{FF2B5EF4-FFF2-40B4-BE49-F238E27FC236}">
                  <a16:creationId xmlns:a16="http://schemas.microsoft.com/office/drawing/2014/main" id="{63C0869A-449C-B223-F545-1BC2D4AFA885}"/>
                </a:ext>
              </a:extLst>
            </p:cNvPr>
            <p:cNvPicPr>
              <a:picLocks noChangeAspect="1"/>
            </p:cNvPicPr>
            <p:nvPr/>
          </p:nvPicPr>
          <p:blipFill>
            <a:blip r:embed="rId14"/>
            <a:stretch>
              <a:fillRect/>
            </a:stretch>
          </p:blipFill>
          <p:spPr>
            <a:xfrm>
              <a:off x="1017681" y="2468964"/>
              <a:ext cx="544391" cy="408293"/>
            </a:xfrm>
            <a:prstGeom prst="rect">
              <a:avLst/>
            </a:prstGeom>
            <a:effectLst>
              <a:outerShdw blurRad="50800" dist="38100" dir="2700000" algn="tl" rotWithShape="0">
                <a:prstClr val="black">
                  <a:alpha val="40000"/>
                </a:prstClr>
              </a:outerShdw>
            </a:effectLst>
          </p:spPr>
        </p:pic>
      </p:grpSp>
      <p:pic>
        <p:nvPicPr>
          <p:cNvPr id="42" name="Picture 41" descr="A blue and white machine&#10;&#10;Description automatically generated">
            <a:extLst>
              <a:ext uri="{FF2B5EF4-FFF2-40B4-BE49-F238E27FC236}">
                <a16:creationId xmlns:a16="http://schemas.microsoft.com/office/drawing/2014/main" id="{0ADBDF3A-2CCD-6DC3-CB33-D4D0BB9D5A08}"/>
              </a:ext>
            </a:extLst>
          </p:cNvPr>
          <p:cNvPicPr>
            <a:picLocks noChangeAspect="1"/>
          </p:cNvPicPr>
          <p:nvPr/>
        </p:nvPicPr>
        <p:blipFill>
          <a:blip r:embed="rId15">
            <a:clrChange>
              <a:clrFrom>
                <a:srgbClr val="000000"/>
              </a:clrFrom>
              <a:clrTo>
                <a:srgbClr val="000000">
                  <a:alpha val="0"/>
                </a:srgbClr>
              </a:clrTo>
            </a:clrChange>
          </a:blip>
          <a:stretch>
            <a:fillRect/>
          </a:stretch>
        </p:blipFill>
        <p:spPr>
          <a:xfrm>
            <a:off x="1220965" y="1293820"/>
            <a:ext cx="896585" cy="1015545"/>
          </a:xfrm>
          <a:prstGeom prst="rect">
            <a:avLst/>
          </a:prstGeom>
          <a:effectLst>
            <a:outerShdw blurRad="50800" dist="38100" dir="5400000" algn="t" rotWithShape="0">
              <a:schemeClr val="bg1">
                <a:alpha val="40000"/>
              </a:schemeClr>
            </a:outerShdw>
          </a:effectLst>
        </p:spPr>
      </p:pic>
    </p:spTree>
    <p:extLst>
      <p:ext uri="{BB962C8B-B14F-4D97-AF65-F5344CB8AC3E}">
        <p14:creationId xmlns:p14="http://schemas.microsoft.com/office/powerpoint/2010/main" val="415419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fade">
                                      <p:cBhvr>
                                        <p:cTn id="19" dur="500"/>
                                        <p:tgtEl>
                                          <p:spTgt spid="25">
                                            <p:txEl>
                                              <p:pRg st="0" end="0"/>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fade">
                                      <p:cBhvr>
                                        <p:cTn id="23" dur="500"/>
                                        <p:tgtEl>
                                          <p:spTgt spid="25">
                                            <p:txEl>
                                              <p:pRg st="1" end="1"/>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fade">
                                      <p:cBhvr>
                                        <p:cTn id="27" dur="500"/>
                                        <p:tgtEl>
                                          <p:spTgt spid="25">
                                            <p:txEl>
                                              <p:pRg st="2" end="2"/>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Effect transition="in" filter="fade">
                                      <p:cBhvr>
                                        <p:cTn id="31" dur="500"/>
                                        <p:tgtEl>
                                          <p:spTgt spid="2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uiExpand="1" build="p"/>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diagram of a dna molecule&#10;&#10;Description automatically generated">
            <a:extLst>
              <a:ext uri="{FF2B5EF4-FFF2-40B4-BE49-F238E27FC236}">
                <a16:creationId xmlns:a16="http://schemas.microsoft.com/office/drawing/2014/main" id="{72AB306B-49F9-9C69-FA5B-36A8BDE27710}"/>
              </a:ext>
            </a:extLst>
          </p:cNvPr>
          <p:cNvPicPr>
            <a:picLocks noChangeAspect="1"/>
          </p:cNvPicPr>
          <p:nvPr/>
        </p:nvPicPr>
        <p:blipFill>
          <a:blip r:embed="rId2">
            <a:clrChange>
              <a:clrFrom>
                <a:srgbClr val="FFFFFF"/>
              </a:clrFrom>
              <a:clrTo>
                <a:srgbClr val="FFFFFF">
                  <a:alpha val="0"/>
                </a:srgbClr>
              </a:clrTo>
            </a:clrChange>
          </a:blip>
          <a:srcRect t="24752" r="57618" b="27533"/>
          <a:stretch>
            <a:fillRect/>
          </a:stretch>
        </p:blipFill>
        <p:spPr>
          <a:xfrm>
            <a:off x="6608941" y="1390474"/>
            <a:ext cx="1219620" cy="1261712"/>
          </a:xfrm>
          <a:prstGeom prst="rect">
            <a:avLst/>
          </a:prstGeom>
        </p:spPr>
      </p:pic>
      <p:grpSp>
        <p:nvGrpSpPr>
          <p:cNvPr id="32" name="Group 31">
            <a:extLst>
              <a:ext uri="{FF2B5EF4-FFF2-40B4-BE49-F238E27FC236}">
                <a16:creationId xmlns:a16="http://schemas.microsoft.com/office/drawing/2014/main" id="{7627D2FB-E3BF-763D-35ED-25E0E1BBF86E}"/>
              </a:ext>
            </a:extLst>
          </p:cNvPr>
          <p:cNvGrpSpPr/>
          <p:nvPr/>
        </p:nvGrpSpPr>
        <p:grpSpPr>
          <a:xfrm>
            <a:off x="8971504" y="2789783"/>
            <a:ext cx="2420313" cy="3596164"/>
            <a:chOff x="9757116" y="2789783"/>
            <a:chExt cx="2420313" cy="3596164"/>
          </a:xfrm>
        </p:grpSpPr>
        <p:sp>
          <p:nvSpPr>
            <p:cNvPr id="28" name="Up Arrow 27">
              <a:extLst>
                <a:ext uri="{FF2B5EF4-FFF2-40B4-BE49-F238E27FC236}">
                  <a16:creationId xmlns:a16="http://schemas.microsoft.com/office/drawing/2014/main" id="{66A8A9B7-20CF-EA7C-FCAF-C9E7F2E103AF}"/>
                </a:ext>
              </a:extLst>
            </p:cNvPr>
            <p:cNvSpPr/>
            <p:nvPr/>
          </p:nvSpPr>
          <p:spPr>
            <a:xfrm rot="10800000">
              <a:off x="10648351" y="2789783"/>
              <a:ext cx="896279" cy="2635397"/>
            </a:xfrm>
            <a:prstGeom prst="up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b="1" dirty="0"/>
            </a:p>
          </p:txBody>
        </p:sp>
        <p:sp>
          <p:nvSpPr>
            <p:cNvPr id="31" name="TextBox 30">
              <a:extLst>
                <a:ext uri="{FF2B5EF4-FFF2-40B4-BE49-F238E27FC236}">
                  <a16:creationId xmlns:a16="http://schemas.microsoft.com/office/drawing/2014/main" id="{92026E60-2D2F-5E1D-30E8-E78C6D632B24}"/>
                </a:ext>
              </a:extLst>
            </p:cNvPr>
            <p:cNvSpPr txBox="1"/>
            <p:nvPr/>
          </p:nvSpPr>
          <p:spPr>
            <a:xfrm>
              <a:off x="9757116" y="5462617"/>
              <a:ext cx="2420313" cy="923330"/>
            </a:xfrm>
            <a:prstGeom prst="rect">
              <a:avLst/>
            </a:prstGeom>
            <a:noFill/>
          </p:spPr>
          <p:txBody>
            <a:bodyPr wrap="square" rtlCol="0">
              <a:spAutoFit/>
            </a:bodyPr>
            <a:lstStyle/>
            <a:p>
              <a:r>
                <a:rPr lang="en-GB" dirty="0">
                  <a:latin typeface="Chalkboard" panose="03050602040202020205" pitchFamily="66" charset="77"/>
                </a:rPr>
                <a:t>D</a:t>
              </a:r>
              <a:r>
                <a:rPr lang="en-IT" dirty="0">
                  <a:latin typeface="Chalkboard" panose="03050602040202020205" pitchFamily="66" charset="77"/>
                </a:rPr>
                <a:t>ifferential cell survival/</a:t>
              </a:r>
            </a:p>
            <a:p>
              <a:r>
                <a:rPr lang="en-IT" dirty="0">
                  <a:latin typeface="Chalkboard" panose="03050602040202020205" pitchFamily="66" charset="77"/>
                </a:rPr>
                <a:t>tissue sparing</a:t>
              </a:r>
            </a:p>
          </p:txBody>
        </p:sp>
      </p:grpSp>
      <p:sp>
        <p:nvSpPr>
          <p:cNvPr id="23" name="Up Arrow 22">
            <a:extLst>
              <a:ext uri="{FF2B5EF4-FFF2-40B4-BE49-F238E27FC236}">
                <a16:creationId xmlns:a16="http://schemas.microsoft.com/office/drawing/2014/main" id="{FCD5AB48-0BD7-2693-4CC0-B31179FEEED5}"/>
              </a:ext>
            </a:extLst>
          </p:cNvPr>
          <p:cNvSpPr/>
          <p:nvPr/>
        </p:nvSpPr>
        <p:spPr>
          <a:xfrm>
            <a:off x="3570583" y="671173"/>
            <a:ext cx="2197385" cy="5382064"/>
          </a:xfrm>
          <a:prstGeom prst="upArrow">
            <a:avLst/>
          </a:prstGeom>
          <a:solidFill>
            <a:schemeClr val="bg1">
              <a:lumMod val="85000"/>
              <a:alpha val="263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b="1" dirty="0"/>
          </a:p>
        </p:txBody>
      </p:sp>
      <p:pic>
        <p:nvPicPr>
          <p:cNvPr id="38" name="image4.png">
            <a:extLst>
              <a:ext uri="{FF2B5EF4-FFF2-40B4-BE49-F238E27FC236}">
                <a16:creationId xmlns:a16="http://schemas.microsoft.com/office/drawing/2014/main" id="{5F70E69A-04BE-5616-C139-5FEEFF311880}"/>
              </a:ext>
            </a:extLst>
          </p:cNvPr>
          <p:cNvPicPr/>
          <p:nvPr/>
        </p:nvPicPr>
        <p:blipFill>
          <a:blip r:embed="rId3"/>
          <a:srcRect l="2957" r="1895" b="38081"/>
          <a:stretch/>
        </p:blipFill>
        <p:spPr>
          <a:xfrm>
            <a:off x="83123" y="1536937"/>
            <a:ext cx="2483916" cy="718957"/>
          </a:xfrm>
          <a:prstGeom prst="rect">
            <a:avLst/>
          </a:prstGeom>
          <a:ln/>
        </p:spPr>
      </p:pic>
      <p:pic>
        <p:nvPicPr>
          <p:cNvPr id="33" name="Google Shape;116;p14">
            <a:extLst>
              <a:ext uri="{FF2B5EF4-FFF2-40B4-BE49-F238E27FC236}">
                <a16:creationId xmlns:a16="http://schemas.microsoft.com/office/drawing/2014/main" id="{33A73934-0138-6D02-0FE9-AFEF0A5968DA}"/>
              </a:ext>
            </a:extLst>
          </p:cNvPr>
          <p:cNvPicPr preferRelativeResize="0"/>
          <p:nvPr/>
        </p:nvPicPr>
        <p:blipFill>
          <a:blip r:embed="rId4">
            <a:clrChange>
              <a:clrFrom>
                <a:srgbClr val="FFFFFF"/>
              </a:clrFrom>
              <a:clrTo>
                <a:srgbClr val="FFFFFF">
                  <a:alpha val="0"/>
                </a:srgbClr>
              </a:clrTo>
            </a:clrChange>
            <a:alphaModFix/>
          </a:blip>
          <a:stretch>
            <a:fillRect/>
          </a:stretch>
        </p:blipFill>
        <p:spPr>
          <a:xfrm>
            <a:off x="80424" y="5438839"/>
            <a:ext cx="725499" cy="725499"/>
          </a:xfrm>
          <a:prstGeom prst="rect">
            <a:avLst/>
          </a:prstGeom>
          <a:noFill/>
          <a:ln>
            <a:noFill/>
          </a:ln>
        </p:spPr>
      </p:pic>
      <p:pic>
        <p:nvPicPr>
          <p:cNvPr id="34" name="Google Shape;117;p14">
            <a:extLst>
              <a:ext uri="{FF2B5EF4-FFF2-40B4-BE49-F238E27FC236}">
                <a16:creationId xmlns:a16="http://schemas.microsoft.com/office/drawing/2014/main" id="{F076BD3A-6F7D-F4BE-3904-3B5F8BCF621C}"/>
              </a:ext>
            </a:extLst>
          </p:cNvPr>
          <p:cNvPicPr preferRelativeResize="0"/>
          <p:nvPr/>
        </p:nvPicPr>
        <p:blipFill>
          <a:blip r:embed="rId5">
            <a:alphaModFix/>
          </a:blip>
          <a:stretch>
            <a:fillRect/>
          </a:stretch>
        </p:blipFill>
        <p:spPr>
          <a:xfrm>
            <a:off x="887509" y="5519569"/>
            <a:ext cx="725500" cy="720659"/>
          </a:xfrm>
          <a:prstGeom prst="rect">
            <a:avLst/>
          </a:prstGeom>
          <a:noFill/>
          <a:ln>
            <a:noFill/>
          </a:ln>
        </p:spPr>
      </p:pic>
      <p:sp>
        <p:nvSpPr>
          <p:cNvPr id="48" name="Rectangle 47">
            <a:extLst>
              <a:ext uri="{FF2B5EF4-FFF2-40B4-BE49-F238E27FC236}">
                <a16:creationId xmlns:a16="http://schemas.microsoft.com/office/drawing/2014/main" id="{79AAB39A-3874-F43B-15E4-575619ABB1C6}"/>
              </a:ext>
            </a:extLst>
          </p:cNvPr>
          <p:cNvSpPr/>
          <p:nvPr/>
        </p:nvSpPr>
        <p:spPr>
          <a:xfrm>
            <a:off x="7706518" y="436967"/>
            <a:ext cx="3672827" cy="3133845"/>
          </a:xfrm>
          <a:prstGeom prst="rect">
            <a:avLst/>
          </a:prstGeom>
          <a:solidFill>
            <a:schemeClr val="accent4">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5" name="Rectangle 44">
            <a:extLst>
              <a:ext uri="{FF2B5EF4-FFF2-40B4-BE49-F238E27FC236}">
                <a16:creationId xmlns:a16="http://schemas.microsoft.com/office/drawing/2014/main" id="{0BD68E5A-5E8E-E859-DF05-4A4CE1E57A4C}"/>
              </a:ext>
            </a:extLst>
          </p:cNvPr>
          <p:cNvSpPr/>
          <p:nvPr/>
        </p:nvSpPr>
        <p:spPr>
          <a:xfrm>
            <a:off x="4751995" y="671173"/>
            <a:ext cx="4014590" cy="3782856"/>
          </a:xfrm>
          <a:prstGeom prst="rect">
            <a:avLst/>
          </a:prstGeom>
          <a:solidFill>
            <a:schemeClr val="accent6">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3" name="Rectangle 42">
            <a:extLst>
              <a:ext uri="{FF2B5EF4-FFF2-40B4-BE49-F238E27FC236}">
                <a16:creationId xmlns:a16="http://schemas.microsoft.com/office/drawing/2014/main" id="{6F9FCC7B-CED6-A2CB-AD95-35E03A3E09C5}"/>
              </a:ext>
            </a:extLst>
          </p:cNvPr>
          <p:cNvSpPr/>
          <p:nvPr/>
        </p:nvSpPr>
        <p:spPr>
          <a:xfrm>
            <a:off x="3829288" y="1536937"/>
            <a:ext cx="3106421" cy="3094888"/>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ectangle 41">
            <a:extLst>
              <a:ext uri="{FF2B5EF4-FFF2-40B4-BE49-F238E27FC236}">
                <a16:creationId xmlns:a16="http://schemas.microsoft.com/office/drawing/2014/main" id="{784CC525-1C38-FC21-0F05-65163C23FFC9}"/>
              </a:ext>
            </a:extLst>
          </p:cNvPr>
          <p:cNvSpPr/>
          <p:nvPr/>
        </p:nvSpPr>
        <p:spPr>
          <a:xfrm>
            <a:off x="2815955" y="1815471"/>
            <a:ext cx="2044689" cy="2828546"/>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pic>
        <p:nvPicPr>
          <p:cNvPr id="111" name="Picture 110" descr="A close up of a structure&#10;&#10;Description automatically generated">
            <a:extLst>
              <a:ext uri="{FF2B5EF4-FFF2-40B4-BE49-F238E27FC236}">
                <a16:creationId xmlns:a16="http://schemas.microsoft.com/office/drawing/2014/main" id="{62FD0978-C461-9AAD-92F4-277DC0BCC296}"/>
              </a:ext>
            </a:extLst>
          </p:cNvPr>
          <p:cNvPicPr>
            <a:picLocks noChangeAspect="1"/>
          </p:cNvPicPr>
          <p:nvPr/>
        </p:nvPicPr>
        <p:blipFill>
          <a:blip r:embed="rId6"/>
          <a:stretch>
            <a:fillRect/>
          </a:stretch>
        </p:blipFill>
        <p:spPr>
          <a:xfrm>
            <a:off x="8881051" y="1616614"/>
            <a:ext cx="2259326" cy="1461057"/>
          </a:xfrm>
          <a:prstGeom prst="rect">
            <a:avLst/>
          </a:prstGeom>
          <a:effectLst>
            <a:softEdge rad="125997"/>
          </a:effectLst>
        </p:spPr>
      </p:pic>
      <p:grpSp>
        <p:nvGrpSpPr>
          <p:cNvPr id="7" name="Group 6">
            <a:extLst>
              <a:ext uri="{FF2B5EF4-FFF2-40B4-BE49-F238E27FC236}">
                <a16:creationId xmlns:a16="http://schemas.microsoft.com/office/drawing/2014/main" id="{36BDC9C4-B4EE-80A2-057C-794C432D85B3}"/>
              </a:ext>
            </a:extLst>
          </p:cNvPr>
          <p:cNvGrpSpPr/>
          <p:nvPr/>
        </p:nvGrpSpPr>
        <p:grpSpPr>
          <a:xfrm>
            <a:off x="2924492" y="612249"/>
            <a:ext cx="8481896" cy="3946743"/>
            <a:chOff x="536850" y="613414"/>
            <a:chExt cx="8741144" cy="5800695"/>
          </a:xfrm>
        </p:grpSpPr>
        <p:cxnSp>
          <p:nvCxnSpPr>
            <p:cNvPr id="26" name="Straight Arrow Connector 25">
              <a:extLst>
                <a:ext uri="{FF2B5EF4-FFF2-40B4-BE49-F238E27FC236}">
                  <a16:creationId xmlns:a16="http://schemas.microsoft.com/office/drawing/2014/main" id="{26256D2B-2F59-34BB-E1AD-187EA68EAF79}"/>
                </a:ext>
              </a:extLst>
            </p:cNvPr>
            <p:cNvCxnSpPr>
              <a:cxnSpLocks/>
            </p:cNvCxnSpPr>
            <p:nvPr/>
          </p:nvCxnSpPr>
          <p:spPr>
            <a:xfrm flipV="1">
              <a:off x="536850" y="613414"/>
              <a:ext cx="0" cy="5800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114307-668B-3252-FD37-C9B124B1309D}"/>
                </a:ext>
              </a:extLst>
            </p:cNvPr>
            <p:cNvCxnSpPr>
              <a:cxnSpLocks/>
            </p:cNvCxnSpPr>
            <p:nvPr/>
          </p:nvCxnSpPr>
          <p:spPr>
            <a:xfrm flipV="1">
              <a:off x="536850" y="6390145"/>
              <a:ext cx="8741144" cy="23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F188CE-92D9-F642-583D-171E8238346C}"/>
              </a:ext>
            </a:extLst>
          </p:cNvPr>
          <p:cNvGrpSpPr/>
          <p:nvPr/>
        </p:nvGrpSpPr>
        <p:grpSpPr>
          <a:xfrm>
            <a:off x="3380738" y="4587878"/>
            <a:ext cx="8507642" cy="315350"/>
            <a:chOff x="1288185" y="6244647"/>
            <a:chExt cx="7401075" cy="463481"/>
          </a:xfrm>
        </p:grpSpPr>
        <p:sp>
          <p:nvSpPr>
            <p:cNvPr id="17" name="TextBox 16">
              <a:extLst>
                <a:ext uri="{FF2B5EF4-FFF2-40B4-BE49-F238E27FC236}">
                  <a16:creationId xmlns:a16="http://schemas.microsoft.com/office/drawing/2014/main" id="{2CC63779-5B7A-5F83-CA61-CE0F5DCA150F}"/>
                </a:ext>
              </a:extLst>
            </p:cNvPr>
            <p:cNvSpPr txBox="1"/>
            <p:nvPr/>
          </p:nvSpPr>
          <p:spPr>
            <a:xfrm>
              <a:off x="1288185" y="6247075"/>
              <a:ext cx="275824" cy="442491"/>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0F1B9A95-8102-A449-A3C6-71B0489FAEB3}"/>
                </a:ext>
              </a:extLst>
            </p:cNvPr>
            <p:cNvSpPr txBox="1"/>
            <p:nvPr/>
          </p:nvSpPr>
          <p:spPr>
            <a:xfrm>
              <a:off x="2167640" y="6247075"/>
              <a:ext cx="318110" cy="442491"/>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19795B88-D789-5E3C-2846-1127ECA3A85D}"/>
                </a:ext>
              </a:extLst>
            </p:cNvPr>
            <p:cNvSpPr txBox="1"/>
            <p:nvPr/>
          </p:nvSpPr>
          <p:spPr>
            <a:xfrm>
              <a:off x="3069689" y="6247075"/>
              <a:ext cx="465320" cy="442491"/>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32940DEE-A94A-00B9-D354-1F1D37466411}"/>
                </a:ext>
              </a:extLst>
            </p:cNvPr>
            <p:cNvSpPr txBox="1"/>
            <p:nvPr/>
          </p:nvSpPr>
          <p:spPr>
            <a:xfrm>
              <a:off x="3971735" y="6247075"/>
              <a:ext cx="647561" cy="442491"/>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34CBC621-5E99-AED7-B016-B2093F4156A6}"/>
                </a:ext>
              </a:extLst>
            </p:cNvPr>
            <p:cNvSpPr/>
            <p:nvPr/>
          </p:nvSpPr>
          <p:spPr>
            <a:xfrm>
              <a:off x="4850916" y="6261710"/>
              <a:ext cx="360398" cy="442491"/>
            </a:xfrm>
            <a:prstGeom prst="rect">
              <a:avLst/>
            </a:prstGeom>
          </p:spPr>
          <p:txBody>
            <a:bodyPr wrap="none">
              <a:spAutoFit/>
            </a:bodyPr>
            <a:lstStyle/>
            <a:p>
              <a:r>
                <a:rPr lang="en-US" sz="1400" dirty="0" err="1">
                  <a:latin typeface=""/>
                </a:rPr>
                <a:t>ms</a:t>
              </a:r>
              <a:endParaRPr lang="en-US" sz="1400" dirty="0">
                <a:latin typeface=""/>
              </a:endParaRPr>
            </a:p>
          </p:txBody>
        </p:sp>
        <p:sp>
          <p:nvSpPr>
            <p:cNvPr id="22" name="Rectangle 21">
              <a:extLst>
                <a:ext uri="{FF2B5EF4-FFF2-40B4-BE49-F238E27FC236}">
                  <a16:creationId xmlns:a16="http://schemas.microsoft.com/office/drawing/2014/main" id="{4B6A1DB5-92A6-6526-40AD-44BEE1A3F9A3}"/>
                </a:ext>
              </a:extLst>
            </p:cNvPr>
            <p:cNvSpPr/>
            <p:nvPr/>
          </p:nvSpPr>
          <p:spPr>
            <a:xfrm>
              <a:off x="5640754" y="6265637"/>
              <a:ext cx="394500" cy="442491"/>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233EF83E-01BA-9521-6506-1BD383D03879}"/>
                </a:ext>
              </a:extLst>
            </p:cNvPr>
            <p:cNvSpPr/>
            <p:nvPr/>
          </p:nvSpPr>
          <p:spPr>
            <a:xfrm>
              <a:off x="6468331" y="6244647"/>
              <a:ext cx="880338" cy="442491"/>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5B882AC6-860A-0762-9757-5E0690B60925}"/>
                </a:ext>
              </a:extLst>
            </p:cNvPr>
            <p:cNvSpPr/>
            <p:nvPr/>
          </p:nvSpPr>
          <p:spPr>
            <a:xfrm>
              <a:off x="8532059" y="6261710"/>
              <a:ext cx="157201" cy="44249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D134220A-F0D1-AEFD-08F7-110A1D06F5A2}"/>
              </a:ext>
            </a:extLst>
          </p:cNvPr>
          <p:cNvGrpSpPr/>
          <p:nvPr/>
        </p:nvGrpSpPr>
        <p:grpSpPr>
          <a:xfrm>
            <a:off x="2337083" y="1285396"/>
            <a:ext cx="475797" cy="2285416"/>
            <a:chOff x="204942" y="1468671"/>
            <a:chExt cx="490339" cy="3358973"/>
          </a:xfrm>
        </p:grpSpPr>
        <p:sp>
          <p:nvSpPr>
            <p:cNvPr id="13" name="TextBox 12">
              <a:extLst>
                <a:ext uri="{FF2B5EF4-FFF2-40B4-BE49-F238E27FC236}">
                  <a16:creationId xmlns:a16="http://schemas.microsoft.com/office/drawing/2014/main" id="{E1818657-2F26-D60B-AD4B-33AF7B23F8E4}"/>
                </a:ext>
              </a:extLst>
            </p:cNvPr>
            <p:cNvSpPr txBox="1"/>
            <p:nvPr/>
          </p:nvSpPr>
          <p:spPr>
            <a:xfrm>
              <a:off x="258641" y="4385151"/>
              <a:ext cx="436640" cy="442493"/>
            </a:xfrm>
            <a:prstGeom prst="rect">
              <a:avLst/>
            </a:prstGeom>
            <a:no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ADCCE938-9674-DA4E-B854-4651BF07AF44}"/>
                </a:ext>
              </a:extLst>
            </p:cNvPr>
            <p:cNvSpPr txBox="1"/>
            <p:nvPr/>
          </p:nvSpPr>
          <p:spPr>
            <a:xfrm>
              <a:off x="220971" y="2769905"/>
              <a:ext cx="441487" cy="442493"/>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689C8BA7-2035-9DFD-E7C6-F75E75ACFA17}"/>
                </a:ext>
              </a:extLst>
            </p:cNvPr>
            <p:cNvSpPr txBox="1"/>
            <p:nvPr/>
          </p:nvSpPr>
          <p:spPr>
            <a:xfrm>
              <a:off x="204942" y="1468671"/>
              <a:ext cx="486735" cy="442493"/>
            </a:xfrm>
            <a:prstGeom prst="rect">
              <a:avLst/>
            </a:prstGeom>
            <a:noFill/>
          </p:spPr>
          <p:txBody>
            <a:bodyPr wrap="none" rtlCol="0">
              <a:spAutoFit/>
            </a:bodyPr>
            <a:lstStyle/>
            <a:p>
              <a:r>
                <a:rPr lang="en-US" sz="1400" dirty="0">
                  <a:latin typeface=""/>
                </a:rPr>
                <a:t>mm</a:t>
              </a:r>
            </a:p>
          </p:txBody>
        </p:sp>
      </p:grpSp>
      <p:pic>
        <p:nvPicPr>
          <p:cNvPr id="10" name="Picture 9">
            <a:extLst>
              <a:ext uri="{FF2B5EF4-FFF2-40B4-BE49-F238E27FC236}">
                <a16:creationId xmlns:a16="http://schemas.microsoft.com/office/drawing/2014/main" id="{5CDDED49-C2C4-D4B7-E7FE-434853CDE541}"/>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a:off x="6137817" y="1900298"/>
            <a:ext cx="1044399" cy="922814"/>
          </a:xfrm>
          <a:prstGeom prst="rect">
            <a:avLst/>
          </a:prstGeom>
        </p:spPr>
      </p:pic>
      <p:pic>
        <p:nvPicPr>
          <p:cNvPr id="29" name="Immagine 4" descr="aa1.jpg">
            <a:extLst>
              <a:ext uri="{FF2B5EF4-FFF2-40B4-BE49-F238E27FC236}">
                <a16:creationId xmlns:a16="http://schemas.microsoft.com/office/drawing/2014/main" id="{C805B360-F101-3DD6-FE8D-4806CD6BB043}"/>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5476" t="9463" r="10816" b="11152"/>
          <a:stretch/>
        </p:blipFill>
        <p:spPr>
          <a:xfrm>
            <a:off x="6725357" y="2789784"/>
            <a:ext cx="1084140" cy="1219619"/>
          </a:xfrm>
          <a:prstGeom prst="rect">
            <a:avLst/>
          </a:prstGeom>
        </p:spPr>
      </p:pic>
      <p:grpSp>
        <p:nvGrpSpPr>
          <p:cNvPr id="89" name="Group 88">
            <a:extLst>
              <a:ext uri="{FF2B5EF4-FFF2-40B4-BE49-F238E27FC236}">
                <a16:creationId xmlns:a16="http://schemas.microsoft.com/office/drawing/2014/main" id="{66025DF4-77BB-A78B-4B3F-8865A28C9F5B}"/>
              </a:ext>
            </a:extLst>
          </p:cNvPr>
          <p:cNvGrpSpPr/>
          <p:nvPr/>
        </p:nvGrpSpPr>
        <p:grpSpPr>
          <a:xfrm>
            <a:off x="7433542" y="1377869"/>
            <a:ext cx="1266290" cy="1256532"/>
            <a:chOff x="5215206" y="2375895"/>
            <a:chExt cx="1264487" cy="1228923"/>
          </a:xfrm>
        </p:grpSpPr>
        <p:pic>
          <p:nvPicPr>
            <p:cNvPr id="12" name="Picture 11">
              <a:extLst>
                <a:ext uri="{FF2B5EF4-FFF2-40B4-BE49-F238E27FC236}">
                  <a16:creationId xmlns:a16="http://schemas.microsoft.com/office/drawing/2014/main" id="{65E6C7DA-0AF3-2208-E1F2-C1C51D883C12}"/>
                </a:ext>
              </a:extLst>
            </p:cNvPr>
            <p:cNvPicPr>
              <a:picLocks noChangeAspect="1"/>
            </p:cNvPicPr>
            <p:nvPr/>
          </p:nvPicPr>
          <p:blipFill rotWithShape="1">
            <a:blip r:embed="rId9">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32B9EE83-1EFF-EECB-3475-99784802D48A}"/>
                </a:ext>
              </a:extLst>
            </p:cNvPr>
            <p:cNvPicPr>
              <a:picLocks/>
            </p:cNvPicPr>
            <p:nvPr/>
          </p:nvPicPr>
          <p:blipFill rotWithShape="1">
            <a:blip r:embed="rId10">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5" name="Picture 4" descr="A picture containing text&#10;&#10;Description automatically generated">
            <a:extLst>
              <a:ext uri="{FF2B5EF4-FFF2-40B4-BE49-F238E27FC236}">
                <a16:creationId xmlns:a16="http://schemas.microsoft.com/office/drawing/2014/main" id="{1E64A45F-423F-24FE-8366-CE473E48CDC1}"/>
              </a:ext>
            </a:extLst>
          </p:cNvPr>
          <p:cNvPicPr>
            <a:picLocks noChangeAspect="1"/>
          </p:cNvPicPr>
          <p:nvPr/>
        </p:nvPicPr>
        <p:blipFill>
          <a:blip r:embed="rId11">
            <a:clrChange>
              <a:clrFrom>
                <a:srgbClr val="FFFFFD"/>
              </a:clrFrom>
              <a:clrTo>
                <a:srgbClr val="FFFFFD">
                  <a:alpha val="0"/>
                </a:srgbClr>
              </a:clrTo>
            </a:clrChange>
          </a:blip>
          <a:stretch>
            <a:fillRect/>
          </a:stretch>
        </p:blipFill>
        <p:spPr>
          <a:xfrm rot="5400000">
            <a:off x="5266977" y="2858849"/>
            <a:ext cx="1224077" cy="1872596"/>
          </a:xfrm>
          <a:prstGeom prst="rect">
            <a:avLst/>
          </a:prstGeom>
        </p:spPr>
      </p:pic>
      <p:pic>
        <p:nvPicPr>
          <p:cNvPr id="36" name="Picture 35">
            <a:extLst>
              <a:ext uri="{FF2B5EF4-FFF2-40B4-BE49-F238E27FC236}">
                <a16:creationId xmlns:a16="http://schemas.microsoft.com/office/drawing/2014/main" id="{2DABB674-A83D-6970-7251-1025CE25EAA6}"/>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06248" y="3286890"/>
            <a:ext cx="1148980" cy="1224076"/>
          </a:xfrm>
          <a:prstGeom prst="rect">
            <a:avLst/>
          </a:prstGeom>
        </p:spPr>
      </p:pic>
      <p:sp>
        <p:nvSpPr>
          <p:cNvPr id="40" name="TextBox 39">
            <a:extLst>
              <a:ext uri="{FF2B5EF4-FFF2-40B4-BE49-F238E27FC236}">
                <a16:creationId xmlns:a16="http://schemas.microsoft.com/office/drawing/2014/main" id="{8A6F4987-07D3-136B-2A9D-62018C62BBC8}"/>
              </a:ext>
            </a:extLst>
          </p:cNvPr>
          <p:cNvSpPr txBox="1"/>
          <p:nvPr/>
        </p:nvSpPr>
        <p:spPr>
          <a:xfrm>
            <a:off x="2924492" y="2492257"/>
            <a:ext cx="952204" cy="830997"/>
          </a:xfrm>
          <a:prstGeom prst="rect">
            <a:avLst/>
          </a:prstGeom>
          <a:noFill/>
        </p:spPr>
        <p:txBody>
          <a:bodyPr wrap="square" rtlCol="0">
            <a:spAutoFit/>
          </a:bodyPr>
          <a:lstStyle/>
          <a:p>
            <a:r>
              <a:rPr lang="en-GB" sz="1400" dirty="0">
                <a:solidFill>
                  <a:srgbClr val="BA56FF"/>
                </a:solidFill>
                <a:latin typeface="Chalkboard" panose="03050602040202020205" pitchFamily="66" charset="77"/>
              </a:rPr>
              <a:t>Physical stage</a:t>
            </a:r>
          </a:p>
          <a:p>
            <a:r>
              <a:rPr lang="en-GB" sz="1000" dirty="0">
                <a:latin typeface="Chalkboard" panose="03050602040202020205" pitchFamily="66" charset="77"/>
              </a:rPr>
              <a:t>I</a:t>
            </a:r>
            <a:r>
              <a:rPr lang="en-IT" sz="1000" dirty="0">
                <a:latin typeface="Chalkboard" panose="03050602040202020205" pitchFamily="66" charset="77"/>
              </a:rPr>
              <a:t>rradiation</a:t>
            </a:r>
          </a:p>
          <a:p>
            <a:r>
              <a:rPr lang="en-IT" sz="1000" dirty="0">
                <a:latin typeface="Chalkboard" panose="03050602040202020205" pitchFamily="66" charset="77"/>
              </a:rPr>
              <a:t>excitation</a:t>
            </a:r>
          </a:p>
        </p:txBody>
      </p:sp>
      <p:sp>
        <p:nvSpPr>
          <p:cNvPr id="44" name="TextBox 43">
            <a:extLst>
              <a:ext uri="{FF2B5EF4-FFF2-40B4-BE49-F238E27FC236}">
                <a16:creationId xmlns:a16="http://schemas.microsoft.com/office/drawing/2014/main" id="{D8741E24-5FBE-88E1-35FD-BCE8CB9A2A6A}"/>
              </a:ext>
            </a:extLst>
          </p:cNvPr>
          <p:cNvSpPr txBox="1"/>
          <p:nvPr/>
        </p:nvSpPr>
        <p:spPr>
          <a:xfrm>
            <a:off x="4154793" y="1667859"/>
            <a:ext cx="2181172" cy="769441"/>
          </a:xfrm>
          <a:prstGeom prst="rect">
            <a:avLst/>
          </a:prstGeom>
          <a:noFill/>
        </p:spPr>
        <p:txBody>
          <a:bodyPr wrap="square" rtlCol="0">
            <a:spAutoFit/>
          </a:bodyPr>
          <a:lstStyle/>
          <a:p>
            <a:r>
              <a:rPr lang="en-GB" sz="1400" b="1" dirty="0">
                <a:solidFill>
                  <a:schemeClr val="accent5">
                    <a:lumMod val="50000"/>
                  </a:schemeClr>
                </a:solidFill>
                <a:latin typeface="Chalkboard" panose="03050602040202020205" pitchFamily="66" charset="77"/>
              </a:rPr>
              <a:t>Chemical stage</a:t>
            </a:r>
          </a:p>
          <a:p>
            <a:r>
              <a:rPr lang="en-US" sz="1000" dirty="0">
                <a:latin typeface="Chalkboard" panose="03050602040202020205" pitchFamily="66" charset="77"/>
              </a:rPr>
              <a:t>Complex radicals </a:t>
            </a:r>
          </a:p>
          <a:p>
            <a:r>
              <a:rPr lang="en-US" sz="1000" dirty="0">
                <a:latin typeface="Chalkboard" panose="03050602040202020205" pitchFamily="66" charset="77"/>
              </a:rPr>
              <a:t>Formation and diffusion</a:t>
            </a:r>
          </a:p>
          <a:p>
            <a:r>
              <a:rPr lang="en-US" sz="1000" dirty="0">
                <a:latin typeface="Chalkboard" panose="03050602040202020205" pitchFamily="66" charset="77"/>
              </a:rPr>
              <a:t>Reactions with DNA</a:t>
            </a:r>
            <a:endParaRPr lang="en-IT" sz="1000" dirty="0">
              <a:latin typeface="Chalkboard" panose="03050602040202020205" pitchFamily="66" charset="77"/>
            </a:endParaRPr>
          </a:p>
        </p:txBody>
      </p:sp>
      <p:sp>
        <p:nvSpPr>
          <p:cNvPr id="46" name="TextBox 45">
            <a:extLst>
              <a:ext uri="{FF2B5EF4-FFF2-40B4-BE49-F238E27FC236}">
                <a16:creationId xmlns:a16="http://schemas.microsoft.com/office/drawing/2014/main" id="{5FE96CC1-0120-AC70-78A7-CC44C1C36DCF}"/>
              </a:ext>
            </a:extLst>
          </p:cNvPr>
          <p:cNvSpPr txBox="1"/>
          <p:nvPr/>
        </p:nvSpPr>
        <p:spPr>
          <a:xfrm>
            <a:off x="5226484" y="706460"/>
            <a:ext cx="3302948" cy="769441"/>
          </a:xfrm>
          <a:prstGeom prst="rect">
            <a:avLst/>
          </a:prstGeom>
          <a:noFill/>
        </p:spPr>
        <p:txBody>
          <a:bodyPr wrap="square" rtlCol="0">
            <a:spAutoFit/>
          </a:bodyPr>
          <a:lstStyle/>
          <a:p>
            <a:r>
              <a:rPr lang="en-GB" sz="1400" b="1" dirty="0">
                <a:solidFill>
                  <a:schemeClr val="accent6">
                    <a:lumMod val="50000"/>
                  </a:schemeClr>
                </a:solidFill>
                <a:latin typeface="Chalkboard" panose="03050602040202020205" pitchFamily="66" charset="77"/>
              </a:rPr>
              <a:t>Bio-chemical stage (intra-cell)</a:t>
            </a:r>
          </a:p>
          <a:p>
            <a:r>
              <a:rPr lang="en-US" sz="1000" dirty="0">
                <a:latin typeface="Chalkboard" panose="03050602040202020205" pitchFamily="66" charset="77"/>
              </a:rPr>
              <a:t>DNA breaks</a:t>
            </a:r>
          </a:p>
          <a:p>
            <a:r>
              <a:rPr lang="en-US" sz="1000" dirty="0">
                <a:latin typeface="Chalkboard" panose="03050602040202020205" pitchFamily="66" charset="77"/>
              </a:rPr>
              <a:t>Intra-cell signaling and diffusion</a:t>
            </a:r>
          </a:p>
          <a:p>
            <a:r>
              <a:rPr lang="en-US" sz="1000" dirty="0">
                <a:latin typeface="Chalkboard" panose="03050602040202020205" pitchFamily="66" charset="77"/>
              </a:rPr>
              <a:t>Repair/apoptosis</a:t>
            </a:r>
            <a:endParaRPr lang="en-IT" sz="1000" dirty="0">
              <a:latin typeface="Chalkboard" panose="03050602040202020205" pitchFamily="66" charset="77"/>
            </a:endParaRPr>
          </a:p>
        </p:txBody>
      </p:sp>
      <p:pic>
        <p:nvPicPr>
          <p:cNvPr id="47" name="Picture 46">
            <a:extLst>
              <a:ext uri="{FF2B5EF4-FFF2-40B4-BE49-F238E27FC236}">
                <a16:creationId xmlns:a16="http://schemas.microsoft.com/office/drawing/2014/main" id="{BBC7D2B1-AA49-3738-D242-96CC914A5BC9}"/>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83852" y="2631768"/>
            <a:ext cx="1160460" cy="1160459"/>
          </a:xfrm>
          <a:prstGeom prst="rect">
            <a:avLst/>
          </a:prstGeom>
        </p:spPr>
      </p:pic>
      <p:sp>
        <p:nvSpPr>
          <p:cNvPr id="49" name="TextBox 48">
            <a:extLst>
              <a:ext uri="{FF2B5EF4-FFF2-40B4-BE49-F238E27FC236}">
                <a16:creationId xmlns:a16="http://schemas.microsoft.com/office/drawing/2014/main" id="{4BDD3F3E-CBD6-E96F-A407-904BE55FB6FB}"/>
              </a:ext>
            </a:extLst>
          </p:cNvPr>
          <p:cNvSpPr txBox="1"/>
          <p:nvPr/>
        </p:nvSpPr>
        <p:spPr>
          <a:xfrm>
            <a:off x="9685984" y="671173"/>
            <a:ext cx="2101011" cy="923330"/>
          </a:xfrm>
          <a:prstGeom prst="rect">
            <a:avLst/>
          </a:prstGeom>
          <a:noFill/>
        </p:spPr>
        <p:txBody>
          <a:bodyPr wrap="square" rtlCol="0">
            <a:spAutoFit/>
          </a:bodyPr>
          <a:lstStyle/>
          <a:p>
            <a:r>
              <a:rPr lang="en-GB" sz="1400" b="1" dirty="0">
                <a:solidFill>
                  <a:schemeClr val="accent4">
                    <a:lumMod val="75000"/>
                  </a:schemeClr>
                </a:solidFill>
                <a:latin typeface="Chalkboard" panose="03050602040202020205" pitchFamily="66" charset="77"/>
              </a:rPr>
              <a:t>Tissue Level</a:t>
            </a:r>
          </a:p>
          <a:p>
            <a:r>
              <a:rPr lang="en-US" sz="1000" dirty="0">
                <a:latin typeface="Chalkboard" panose="03050602040202020205" pitchFamily="66" charset="77"/>
              </a:rPr>
              <a:t>Inter-cell signaling and </a:t>
            </a:r>
          </a:p>
          <a:p>
            <a:r>
              <a:rPr lang="en-US" sz="1000" dirty="0">
                <a:latin typeface="Chalkboard" panose="03050602040202020205" pitchFamily="66" charset="77"/>
              </a:rPr>
              <a:t>diffusion of repairing </a:t>
            </a:r>
            <a:r>
              <a:rPr lang="en-US" sz="1000" dirty="0" err="1">
                <a:latin typeface="Chalkboard" panose="03050602040202020205" pitchFamily="66" charset="77"/>
              </a:rPr>
              <a:t>enzimes</a:t>
            </a:r>
            <a:r>
              <a:rPr lang="en-US" sz="1000" dirty="0">
                <a:latin typeface="Chalkboard" panose="03050602040202020205" pitchFamily="66" charset="77"/>
              </a:rPr>
              <a:t>/radicals</a:t>
            </a:r>
          </a:p>
          <a:p>
            <a:r>
              <a:rPr lang="en-US" sz="1000" dirty="0">
                <a:latin typeface="Chalkboard" panose="03050602040202020205" pitchFamily="66" charset="77"/>
              </a:rPr>
              <a:t>Cell reorganization  </a:t>
            </a:r>
            <a:endParaRPr lang="en-IT" sz="1000" dirty="0">
              <a:latin typeface="Chalkboard" panose="03050602040202020205" pitchFamily="66" charset="77"/>
            </a:endParaRPr>
          </a:p>
        </p:txBody>
      </p:sp>
      <p:sp>
        <p:nvSpPr>
          <p:cNvPr id="4" name="TextBox 3">
            <a:extLst>
              <a:ext uri="{FF2B5EF4-FFF2-40B4-BE49-F238E27FC236}">
                <a16:creationId xmlns:a16="http://schemas.microsoft.com/office/drawing/2014/main" id="{768B0005-8AC4-667D-B1BC-A740D7BD0C4A}"/>
              </a:ext>
            </a:extLst>
          </p:cNvPr>
          <p:cNvSpPr txBox="1"/>
          <p:nvPr/>
        </p:nvSpPr>
        <p:spPr>
          <a:xfrm>
            <a:off x="3877627" y="2546241"/>
            <a:ext cx="1445445" cy="984885"/>
          </a:xfrm>
          <a:prstGeom prst="rect">
            <a:avLst/>
          </a:prstGeom>
          <a:noFill/>
        </p:spPr>
        <p:txBody>
          <a:bodyPr wrap="square" rtlCol="0">
            <a:spAutoFit/>
          </a:bodyPr>
          <a:lstStyle/>
          <a:p>
            <a:r>
              <a:rPr lang="en-GB" sz="1400" b="1" dirty="0">
                <a:solidFill>
                  <a:schemeClr val="accent5">
                    <a:lumMod val="50000"/>
                  </a:schemeClr>
                </a:solidFill>
                <a:latin typeface="Chalkboard" panose="03050602040202020205" pitchFamily="66" charset="77"/>
              </a:rPr>
              <a:t>Heterogeneous chemistry</a:t>
            </a:r>
          </a:p>
          <a:p>
            <a:r>
              <a:rPr lang="en-US" sz="1000" dirty="0">
                <a:latin typeface="Chalkboard" panose="03050602040202020205" pitchFamily="66" charset="77"/>
              </a:rPr>
              <a:t>Water radiolysis</a:t>
            </a:r>
          </a:p>
          <a:p>
            <a:r>
              <a:rPr lang="en-US" sz="1000" dirty="0">
                <a:latin typeface="Chalkboard" panose="03050602040202020205" pitchFamily="66" charset="77"/>
              </a:rPr>
              <a:t>Radicals formation</a:t>
            </a:r>
            <a:r>
              <a:rPr lang="en-IT" sz="1000" dirty="0">
                <a:latin typeface="Chalkboard" panose="03050602040202020205" pitchFamily="66" charset="77"/>
              </a:rPr>
              <a:t> and diffusion</a:t>
            </a:r>
          </a:p>
        </p:txBody>
      </p:sp>
      <p:grpSp>
        <p:nvGrpSpPr>
          <p:cNvPr id="57" name="Group 56">
            <a:extLst>
              <a:ext uri="{FF2B5EF4-FFF2-40B4-BE49-F238E27FC236}">
                <a16:creationId xmlns:a16="http://schemas.microsoft.com/office/drawing/2014/main" id="{9743D027-72C7-504C-EA96-5B04BAF09050}"/>
              </a:ext>
            </a:extLst>
          </p:cNvPr>
          <p:cNvGrpSpPr/>
          <p:nvPr/>
        </p:nvGrpSpPr>
        <p:grpSpPr>
          <a:xfrm>
            <a:off x="6045444" y="5140954"/>
            <a:ext cx="2861408" cy="1489539"/>
            <a:chOff x="6766119" y="4765783"/>
            <a:chExt cx="2861408" cy="1489539"/>
          </a:xfrm>
        </p:grpSpPr>
        <p:grpSp>
          <p:nvGrpSpPr>
            <p:cNvPr id="54" name="Group 53">
              <a:extLst>
                <a:ext uri="{FF2B5EF4-FFF2-40B4-BE49-F238E27FC236}">
                  <a16:creationId xmlns:a16="http://schemas.microsoft.com/office/drawing/2014/main" id="{DB6B5741-539C-35B1-57D0-9A8DD4D64467}"/>
                </a:ext>
              </a:extLst>
            </p:cNvPr>
            <p:cNvGrpSpPr/>
            <p:nvPr/>
          </p:nvGrpSpPr>
          <p:grpSpPr>
            <a:xfrm>
              <a:off x="6766119" y="4857703"/>
              <a:ext cx="2861408" cy="1397619"/>
              <a:chOff x="6766119" y="4857703"/>
              <a:chExt cx="2861408" cy="1397619"/>
            </a:xfrm>
          </p:grpSpPr>
          <p:pic>
            <p:nvPicPr>
              <p:cNvPr id="11" name="Picture 10">
                <a:extLst>
                  <a:ext uri="{FF2B5EF4-FFF2-40B4-BE49-F238E27FC236}">
                    <a16:creationId xmlns:a16="http://schemas.microsoft.com/office/drawing/2014/main" id="{9D932AFB-9C87-7E17-2CB6-6C582A555FEE}"/>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l="3945" t="30960" r="33817"/>
              <a:stretch/>
            </p:blipFill>
            <p:spPr>
              <a:xfrm>
                <a:off x="6766119" y="4857703"/>
                <a:ext cx="2861408" cy="1397619"/>
              </a:xfrm>
              <a:prstGeom prst="rect">
                <a:avLst/>
              </a:prstGeom>
            </p:spPr>
          </p:pic>
          <p:sp>
            <p:nvSpPr>
              <p:cNvPr id="52" name="Rectangle 51">
                <a:extLst>
                  <a:ext uri="{FF2B5EF4-FFF2-40B4-BE49-F238E27FC236}">
                    <a16:creationId xmlns:a16="http://schemas.microsoft.com/office/drawing/2014/main" id="{01606D53-6DD1-3627-067F-F80F45CE8713}"/>
                  </a:ext>
                </a:extLst>
              </p:cNvPr>
              <p:cNvSpPr/>
              <p:nvPr/>
            </p:nvSpPr>
            <p:spPr>
              <a:xfrm>
                <a:off x="8788018" y="5984206"/>
                <a:ext cx="666720" cy="84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3" name="Rectangle 52">
                <a:extLst>
                  <a:ext uri="{FF2B5EF4-FFF2-40B4-BE49-F238E27FC236}">
                    <a16:creationId xmlns:a16="http://schemas.microsoft.com/office/drawing/2014/main" id="{82066E05-BA1A-308D-0FF5-43039CF97EC8}"/>
                  </a:ext>
                </a:extLst>
              </p:cNvPr>
              <p:cNvSpPr/>
              <p:nvPr/>
            </p:nvSpPr>
            <p:spPr>
              <a:xfrm>
                <a:off x="9211046" y="6007783"/>
                <a:ext cx="416481" cy="108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55" name="Rectangle 54">
              <a:extLst>
                <a:ext uri="{FF2B5EF4-FFF2-40B4-BE49-F238E27FC236}">
                  <a16:creationId xmlns:a16="http://schemas.microsoft.com/office/drawing/2014/main" id="{DC99C98B-2F6B-DC66-1A09-BD874D1ECDAB}"/>
                </a:ext>
              </a:extLst>
            </p:cNvPr>
            <p:cNvSpPr/>
            <p:nvPr/>
          </p:nvSpPr>
          <p:spPr>
            <a:xfrm>
              <a:off x="9061250" y="4857703"/>
              <a:ext cx="393488" cy="192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6" name="Rectangle 55">
              <a:extLst>
                <a:ext uri="{FF2B5EF4-FFF2-40B4-BE49-F238E27FC236}">
                  <a16:creationId xmlns:a16="http://schemas.microsoft.com/office/drawing/2014/main" id="{561CC587-F0F3-D27A-9D7F-E533CAB8B789}"/>
                </a:ext>
              </a:extLst>
            </p:cNvPr>
            <p:cNvSpPr/>
            <p:nvPr/>
          </p:nvSpPr>
          <p:spPr>
            <a:xfrm flipV="1">
              <a:off x="8828316" y="4765783"/>
              <a:ext cx="294584"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grpSp>
        <p:nvGrpSpPr>
          <p:cNvPr id="66" name="Group 65">
            <a:extLst>
              <a:ext uri="{FF2B5EF4-FFF2-40B4-BE49-F238E27FC236}">
                <a16:creationId xmlns:a16="http://schemas.microsoft.com/office/drawing/2014/main" id="{94C4E5AB-9EEB-498C-9D8D-0ED688CFC409}"/>
              </a:ext>
            </a:extLst>
          </p:cNvPr>
          <p:cNvGrpSpPr/>
          <p:nvPr/>
        </p:nvGrpSpPr>
        <p:grpSpPr>
          <a:xfrm>
            <a:off x="4842598" y="5210680"/>
            <a:ext cx="1708580" cy="1082297"/>
            <a:chOff x="5623425" y="4790873"/>
            <a:chExt cx="1708580" cy="1082297"/>
          </a:xfrm>
        </p:grpSpPr>
        <p:pic>
          <p:nvPicPr>
            <p:cNvPr id="37" name="Picture 36">
              <a:extLst>
                <a:ext uri="{FF2B5EF4-FFF2-40B4-BE49-F238E27FC236}">
                  <a16:creationId xmlns:a16="http://schemas.microsoft.com/office/drawing/2014/main" id="{E9419D9F-B509-B284-7C9C-D2F24E5B8626}"/>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l="69514" t="8257" r="15008"/>
            <a:stretch/>
          </p:blipFill>
          <p:spPr>
            <a:xfrm>
              <a:off x="5623425" y="4790873"/>
              <a:ext cx="457664" cy="864705"/>
            </a:xfrm>
            <a:prstGeom prst="rect">
              <a:avLst/>
            </a:prstGeom>
          </p:spPr>
        </p:pic>
        <p:cxnSp>
          <p:nvCxnSpPr>
            <p:cNvPr id="61" name="Straight Connector 60">
              <a:extLst>
                <a:ext uri="{FF2B5EF4-FFF2-40B4-BE49-F238E27FC236}">
                  <a16:creationId xmlns:a16="http://schemas.microsoft.com/office/drawing/2014/main" id="{57E280BB-1D32-6515-9A51-14A11BA31420}"/>
                </a:ext>
              </a:extLst>
            </p:cNvPr>
            <p:cNvCxnSpPr>
              <a:cxnSpLocks/>
            </p:cNvCxnSpPr>
            <p:nvPr/>
          </p:nvCxnSpPr>
          <p:spPr>
            <a:xfrm flipH="1" flipV="1">
              <a:off x="6068568" y="5625036"/>
              <a:ext cx="1263437" cy="2481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CC00089-3D35-0178-4315-2FA39002C249}"/>
                </a:ext>
              </a:extLst>
            </p:cNvPr>
            <p:cNvCxnSpPr>
              <a:cxnSpLocks/>
            </p:cNvCxnSpPr>
            <p:nvPr/>
          </p:nvCxnSpPr>
          <p:spPr>
            <a:xfrm flipH="1" flipV="1">
              <a:off x="5641661" y="5615892"/>
              <a:ext cx="1634195" cy="2572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ABA15634-3A88-9587-8191-42CE6FF4F607}"/>
              </a:ext>
            </a:extLst>
          </p:cNvPr>
          <p:cNvSpPr txBox="1"/>
          <p:nvPr/>
        </p:nvSpPr>
        <p:spPr>
          <a:xfrm>
            <a:off x="10622615" y="4719702"/>
            <a:ext cx="1569385" cy="923330"/>
          </a:xfrm>
          <a:prstGeom prst="rect">
            <a:avLst/>
          </a:prstGeom>
          <a:noFill/>
        </p:spPr>
        <p:txBody>
          <a:bodyPr wrap="square">
            <a:spAutoFit/>
          </a:bodyPr>
          <a:lstStyle/>
          <a:p>
            <a:r>
              <a:rPr lang="en-IT" b="1" dirty="0">
                <a:solidFill>
                  <a:schemeClr val="accent5">
                    <a:lumMod val="75000"/>
                  </a:schemeClr>
                </a:solidFill>
                <a:latin typeface="Chalkboard" panose="03050602040202020205" pitchFamily="66" charset="77"/>
              </a:rPr>
              <a:t>The final effect occurs here</a:t>
            </a:r>
            <a:endParaRPr lang="en-IT" dirty="0">
              <a:solidFill>
                <a:schemeClr val="accent5">
                  <a:lumMod val="75000"/>
                </a:schemeClr>
              </a:solidFill>
              <a:latin typeface="Chalkboard" panose="03050602040202020205" pitchFamily="66" charset="77"/>
            </a:endParaRPr>
          </a:p>
        </p:txBody>
      </p:sp>
      <p:sp>
        <p:nvSpPr>
          <p:cNvPr id="39" name="Up Arrow 38">
            <a:extLst>
              <a:ext uri="{FF2B5EF4-FFF2-40B4-BE49-F238E27FC236}">
                <a16:creationId xmlns:a16="http://schemas.microsoft.com/office/drawing/2014/main" id="{035EB4E3-6AFA-B3C9-5165-0FC9AE61D7A7}"/>
              </a:ext>
            </a:extLst>
          </p:cNvPr>
          <p:cNvSpPr/>
          <p:nvPr/>
        </p:nvSpPr>
        <p:spPr>
          <a:xfrm rot="5400000">
            <a:off x="6179096" y="-2557338"/>
            <a:ext cx="1433116" cy="8967385"/>
          </a:xfrm>
          <a:prstGeom prst="upArrow">
            <a:avLst/>
          </a:prstGeom>
          <a:solidFill>
            <a:schemeClr val="bg1">
              <a:lumMod val="85000"/>
              <a:alpha val="3127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b="1" dirty="0"/>
          </a:p>
        </p:txBody>
      </p:sp>
      <p:sp>
        <p:nvSpPr>
          <p:cNvPr id="16" name="Up Arrow 15">
            <a:extLst>
              <a:ext uri="{FF2B5EF4-FFF2-40B4-BE49-F238E27FC236}">
                <a16:creationId xmlns:a16="http://schemas.microsoft.com/office/drawing/2014/main" id="{3A981C18-7060-321B-69C5-9D3E5534432D}"/>
              </a:ext>
            </a:extLst>
          </p:cNvPr>
          <p:cNvSpPr/>
          <p:nvPr/>
        </p:nvSpPr>
        <p:spPr>
          <a:xfrm>
            <a:off x="4758553" y="414566"/>
            <a:ext cx="5336713" cy="5909242"/>
          </a:xfrm>
          <a:prstGeom prst="upArrow">
            <a:avLst/>
          </a:prstGeom>
          <a:solidFill>
            <a:schemeClr val="bg1">
              <a:lumMod val="85000"/>
              <a:alpha val="2974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b="1" dirty="0"/>
          </a:p>
        </p:txBody>
      </p:sp>
      <p:pic>
        <p:nvPicPr>
          <p:cNvPr id="68" name="Picture 67" descr="A diagram of a bone structure&#10;&#10;Description automatically generated with medium confidence">
            <a:extLst>
              <a:ext uri="{FF2B5EF4-FFF2-40B4-BE49-F238E27FC236}">
                <a16:creationId xmlns:a16="http://schemas.microsoft.com/office/drawing/2014/main" id="{27A9B7B3-31E6-4D03-AE2D-3D02F70034D9}"/>
              </a:ext>
            </a:extLst>
          </p:cNvPr>
          <p:cNvPicPr>
            <a:picLocks noChangeAspect="1"/>
          </p:cNvPicPr>
          <p:nvPr/>
        </p:nvPicPr>
        <p:blipFill>
          <a:blip r:embed="rId15"/>
          <a:stretch>
            <a:fillRect/>
          </a:stretch>
        </p:blipFill>
        <p:spPr>
          <a:xfrm>
            <a:off x="9839498" y="3423337"/>
            <a:ext cx="2232337" cy="983741"/>
          </a:xfrm>
          <a:prstGeom prst="rect">
            <a:avLst/>
          </a:prstGeom>
        </p:spPr>
      </p:pic>
      <p:pic>
        <p:nvPicPr>
          <p:cNvPr id="50" name="Picture 49" descr="A yellow and red explosion&#10;&#10;Description automatically generated">
            <a:extLst>
              <a:ext uri="{FF2B5EF4-FFF2-40B4-BE49-F238E27FC236}">
                <a16:creationId xmlns:a16="http://schemas.microsoft.com/office/drawing/2014/main" id="{B6A34373-BCAF-A33F-CA91-D11062150F84}"/>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712310" y="3537862"/>
            <a:ext cx="382128" cy="394499"/>
          </a:xfrm>
          <a:prstGeom prst="rect">
            <a:avLst/>
          </a:prstGeom>
        </p:spPr>
      </p:pic>
      <p:pic>
        <p:nvPicPr>
          <p:cNvPr id="51" name="Picture 50" descr="A yellow and red explosion&#10;&#10;Description automatically generated">
            <a:extLst>
              <a:ext uri="{FF2B5EF4-FFF2-40B4-BE49-F238E27FC236}">
                <a16:creationId xmlns:a16="http://schemas.microsoft.com/office/drawing/2014/main" id="{757B3E02-495D-CC0D-184E-8DB9B3F45603}"/>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663773" y="3722548"/>
            <a:ext cx="382128" cy="394499"/>
          </a:xfrm>
          <a:prstGeom prst="rect">
            <a:avLst/>
          </a:prstGeom>
        </p:spPr>
      </p:pic>
      <p:pic>
        <p:nvPicPr>
          <p:cNvPr id="58" name="Picture 57" descr="A yellow and red explosion&#10;&#10;Description automatically generated">
            <a:extLst>
              <a:ext uri="{FF2B5EF4-FFF2-40B4-BE49-F238E27FC236}">
                <a16:creationId xmlns:a16="http://schemas.microsoft.com/office/drawing/2014/main" id="{CD765FFC-91D9-1934-2E94-0919FC3FF431}"/>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482182" y="3618384"/>
            <a:ext cx="382128" cy="394499"/>
          </a:xfrm>
          <a:prstGeom prst="rect">
            <a:avLst/>
          </a:prstGeom>
        </p:spPr>
      </p:pic>
      <p:pic>
        <p:nvPicPr>
          <p:cNvPr id="60" name="Picture 59" descr="A yellow and red explosion&#10;&#10;Description automatically generated">
            <a:extLst>
              <a:ext uri="{FF2B5EF4-FFF2-40B4-BE49-F238E27FC236}">
                <a16:creationId xmlns:a16="http://schemas.microsoft.com/office/drawing/2014/main" id="{4BF8D96B-A0F6-7ED1-360D-A8A997FB755D}"/>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895211" y="3630206"/>
            <a:ext cx="382128" cy="394499"/>
          </a:xfrm>
          <a:prstGeom prst="rect">
            <a:avLst/>
          </a:prstGeom>
        </p:spPr>
      </p:pic>
      <p:pic>
        <p:nvPicPr>
          <p:cNvPr id="63" name="Picture 62" descr="A yellow and red explosion&#10;&#10;Description automatically generated">
            <a:extLst>
              <a:ext uri="{FF2B5EF4-FFF2-40B4-BE49-F238E27FC236}">
                <a16:creationId xmlns:a16="http://schemas.microsoft.com/office/drawing/2014/main" id="{4D7D4E43-D604-3324-AAFF-CA1302BC311C}"/>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1172687" y="3855861"/>
            <a:ext cx="382128" cy="394499"/>
          </a:xfrm>
          <a:prstGeom prst="rect">
            <a:avLst/>
          </a:prstGeom>
        </p:spPr>
      </p:pic>
      <p:pic>
        <p:nvPicPr>
          <p:cNvPr id="64" name="Picture 63" descr="A yellow and red explosion&#10;&#10;Description automatically generated">
            <a:extLst>
              <a:ext uri="{FF2B5EF4-FFF2-40B4-BE49-F238E27FC236}">
                <a16:creationId xmlns:a16="http://schemas.microsoft.com/office/drawing/2014/main" id="{7C140B03-ACF3-D1A8-6D7E-6B80EFF9459B}"/>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801299" y="3888302"/>
            <a:ext cx="382128" cy="394499"/>
          </a:xfrm>
          <a:prstGeom prst="rect">
            <a:avLst/>
          </a:prstGeom>
        </p:spPr>
      </p:pic>
      <p:pic>
        <p:nvPicPr>
          <p:cNvPr id="65" name="Picture 64" descr="A yellow and red explosion&#10;&#10;Description automatically generated">
            <a:extLst>
              <a:ext uri="{FF2B5EF4-FFF2-40B4-BE49-F238E27FC236}">
                <a16:creationId xmlns:a16="http://schemas.microsoft.com/office/drawing/2014/main" id="{CD142841-CCF5-4734-F66A-45E2B9E4DA7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793710" y="4093403"/>
            <a:ext cx="382128" cy="394499"/>
          </a:xfrm>
          <a:prstGeom prst="rect">
            <a:avLst/>
          </a:prstGeom>
        </p:spPr>
      </p:pic>
      <p:pic>
        <p:nvPicPr>
          <p:cNvPr id="67" name="Picture 66" descr="A yellow and red explosion&#10;&#10;Description automatically generated">
            <a:extLst>
              <a:ext uri="{FF2B5EF4-FFF2-40B4-BE49-F238E27FC236}">
                <a16:creationId xmlns:a16="http://schemas.microsoft.com/office/drawing/2014/main" id="{88640063-1113-238D-4186-CE391A29CC81}"/>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608968" y="3966093"/>
            <a:ext cx="382128" cy="394499"/>
          </a:xfrm>
          <a:prstGeom prst="rect">
            <a:avLst/>
          </a:prstGeom>
        </p:spPr>
      </p:pic>
      <p:pic>
        <p:nvPicPr>
          <p:cNvPr id="69" name="Picture 68" descr="A yellow and red explosion&#10;&#10;Description automatically generated">
            <a:extLst>
              <a:ext uri="{FF2B5EF4-FFF2-40B4-BE49-F238E27FC236}">
                <a16:creationId xmlns:a16="http://schemas.microsoft.com/office/drawing/2014/main" id="{545B5766-0596-3865-7ACE-73B97E70A56E}"/>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410252" y="3865498"/>
            <a:ext cx="382128" cy="394499"/>
          </a:xfrm>
          <a:prstGeom prst="rect">
            <a:avLst/>
          </a:prstGeom>
        </p:spPr>
      </p:pic>
      <p:pic>
        <p:nvPicPr>
          <p:cNvPr id="70" name="Picture 69" descr="A yellow and red explosion&#10;&#10;Description automatically generated">
            <a:extLst>
              <a:ext uri="{FF2B5EF4-FFF2-40B4-BE49-F238E27FC236}">
                <a16:creationId xmlns:a16="http://schemas.microsoft.com/office/drawing/2014/main" id="{5EB0E674-0281-2052-BEBF-F1EDAF69F8B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195897" y="3825514"/>
            <a:ext cx="382128" cy="394499"/>
          </a:xfrm>
          <a:prstGeom prst="rect">
            <a:avLst/>
          </a:prstGeom>
        </p:spPr>
      </p:pic>
      <p:pic>
        <p:nvPicPr>
          <p:cNvPr id="71" name="Picture 70" descr="A yellow and red explosion&#10;&#10;Description automatically generated">
            <a:extLst>
              <a:ext uri="{FF2B5EF4-FFF2-40B4-BE49-F238E27FC236}">
                <a16:creationId xmlns:a16="http://schemas.microsoft.com/office/drawing/2014/main" id="{A916CD59-D4F5-5D0A-C262-5BF8E36537D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993360" y="3864065"/>
            <a:ext cx="382128" cy="394499"/>
          </a:xfrm>
          <a:prstGeom prst="rect">
            <a:avLst/>
          </a:prstGeom>
        </p:spPr>
      </p:pic>
      <p:sp>
        <p:nvSpPr>
          <p:cNvPr id="73" name="TextBox 72">
            <a:extLst>
              <a:ext uri="{FF2B5EF4-FFF2-40B4-BE49-F238E27FC236}">
                <a16:creationId xmlns:a16="http://schemas.microsoft.com/office/drawing/2014/main" id="{91433352-39A4-B343-6E21-B1380CB523F9}"/>
              </a:ext>
            </a:extLst>
          </p:cNvPr>
          <p:cNvSpPr txBox="1"/>
          <p:nvPr/>
        </p:nvSpPr>
        <p:spPr>
          <a:xfrm>
            <a:off x="124015" y="10534"/>
            <a:ext cx="10260886" cy="523220"/>
          </a:xfrm>
          <a:prstGeom prst="rect">
            <a:avLst/>
          </a:prstGeom>
          <a:noFill/>
        </p:spPr>
        <p:txBody>
          <a:bodyPr wrap="none" rtlCol="0">
            <a:spAutoFit/>
          </a:bodyPr>
          <a:lstStyle/>
          <a:p>
            <a:r>
              <a:rPr lang="en-IT" sz="2800" b="1" dirty="0">
                <a:solidFill>
                  <a:srgbClr val="0070C0"/>
                </a:solidFill>
                <a:latin typeface="Chalkboard" panose="03050602040202020205" pitchFamily="66" charset="77"/>
              </a:rPr>
              <a:t>A completely opposite view: Direct simulation of the effect</a:t>
            </a:r>
          </a:p>
        </p:txBody>
      </p:sp>
      <p:pic>
        <p:nvPicPr>
          <p:cNvPr id="41" name="Picture 40" descr="A yellow and red explosion&#10;&#10;Description automatically generated">
            <a:extLst>
              <a:ext uri="{FF2B5EF4-FFF2-40B4-BE49-F238E27FC236}">
                <a16:creationId xmlns:a16="http://schemas.microsoft.com/office/drawing/2014/main" id="{6D5D232D-BF2C-9C65-416C-0909E268AC1A}"/>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610494" y="3423456"/>
            <a:ext cx="327448" cy="338049"/>
          </a:xfrm>
          <a:prstGeom prst="rect">
            <a:avLst/>
          </a:prstGeom>
        </p:spPr>
      </p:pic>
      <p:sp>
        <p:nvSpPr>
          <p:cNvPr id="75" name="TextBox 74">
            <a:extLst>
              <a:ext uri="{FF2B5EF4-FFF2-40B4-BE49-F238E27FC236}">
                <a16:creationId xmlns:a16="http://schemas.microsoft.com/office/drawing/2014/main" id="{97D50989-7C42-33D7-4308-01B0FF99A0B9}"/>
              </a:ext>
            </a:extLst>
          </p:cNvPr>
          <p:cNvSpPr txBox="1"/>
          <p:nvPr/>
        </p:nvSpPr>
        <p:spPr>
          <a:xfrm>
            <a:off x="947706" y="4631825"/>
            <a:ext cx="1946287" cy="707886"/>
          </a:xfrm>
          <a:prstGeom prst="rect">
            <a:avLst/>
          </a:prstGeom>
          <a:noFill/>
        </p:spPr>
        <p:txBody>
          <a:bodyPr wrap="square">
            <a:spAutoFit/>
          </a:bodyPr>
          <a:lstStyle/>
          <a:p>
            <a:r>
              <a:rPr lang="en-IT" sz="2000" b="1" dirty="0">
                <a:solidFill>
                  <a:schemeClr val="accent5">
                    <a:lumMod val="75000"/>
                  </a:schemeClr>
                </a:solidFill>
                <a:latin typeface="Chalkboard" panose="03050602040202020205" pitchFamily="66" charset="77"/>
              </a:rPr>
              <a:t>Irradiation  acts here</a:t>
            </a:r>
            <a:endParaRPr lang="en-IT" sz="2000" dirty="0">
              <a:solidFill>
                <a:schemeClr val="accent5">
                  <a:lumMod val="75000"/>
                </a:schemeClr>
              </a:solidFill>
              <a:latin typeface="Chalkboard" panose="03050602040202020205" pitchFamily="66" charset="77"/>
            </a:endParaRPr>
          </a:p>
        </p:txBody>
      </p:sp>
      <p:sp>
        <p:nvSpPr>
          <p:cNvPr id="76" name="TextBox 75">
            <a:extLst>
              <a:ext uri="{FF2B5EF4-FFF2-40B4-BE49-F238E27FC236}">
                <a16:creationId xmlns:a16="http://schemas.microsoft.com/office/drawing/2014/main" id="{E6E8DA3E-AFDC-7C70-896B-A35441220513}"/>
              </a:ext>
            </a:extLst>
          </p:cNvPr>
          <p:cNvSpPr txBox="1"/>
          <p:nvPr/>
        </p:nvSpPr>
        <p:spPr>
          <a:xfrm>
            <a:off x="136573" y="2393526"/>
            <a:ext cx="1946287" cy="646331"/>
          </a:xfrm>
          <a:prstGeom prst="rect">
            <a:avLst/>
          </a:prstGeom>
          <a:noFill/>
        </p:spPr>
        <p:txBody>
          <a:bodyPr wrap="square">
            <a:spAutoFit/>
          </a:bodyPr>
          <a:lstStyle/>
          <a:p>
            <a:r>
              <a:rPr lang="en-GB" dirty="0">
                <a:latin typeface="Chalkboard" panose="03050602040202020205" pitchFamily="66" charset="77"/>
              </a:rPr>
              <a:t>M</a:t>
            </a:r>
            <a:r>
              <a:rPr lang="en-IT" dirty="0">
                <a:latin typeface="Chalkboard" panose="03050602040202020205" pitchFamily="66" charset="77"/>
              </a:rPr>
              <a:t>ini/microbeam irradiation</a:t>
            </a:r>
          </a:p>
        </p:txBody>
      </p:sp>
      <p:sp>
        <p:nvSpPr>
          <p:cNvPr id="77" name="TextBox 76">
            <a:extLst>
              <a:ext uri="{FF2B5EF4-FFF2-40B4-BE49-F238E27FC236}">
                <a16:creationId xmlns:a16="http://schemas.microsoft.com/office/drawing/2014/main" id="{ECB623D6-B7F8-E603-025E-C1EBCF65D46F}"/>
              </a:ext>
            </a:extLst>
          </p:cNvPr>
          <p:cNvSpPr txBox="1"/>
          <p:nvPr/>
        </p:nvSpPr>
        <p:spPr>
          <a:xfrm>
            <a:off x="3061476" y="5496708"/>
            <a:ext cx="1946287" cy="646331"/>
          </a:xfrm>
          <a:prstGeom prst="rect">
            <a:avLst/>
          </a:prstGeom>
          <a:noFill/>
        </p:spPr>
        <p:txBody>
          <a:bodyPr wrap="square">
            <a:spAutoFit/>
          </a:bodyPr>
          <a:lstStyle/>
          <a:p>
            <a:r>
              <a:rPr lang="en-US" dirty="0" err="1">
                <a:latin typeface="Chalkboard" panose="03050602040202020205" pitchFamily="66" charset="77"/>
              </a:rPr>
              <a:t>UHDR+pulsed</a:t>
            </a:r>
            <a:r>
              <a:rPr lang="en-US" dirty="0">
                <a:latin typeface="Chalkboard" panose="03050602040202020205" pitchFamily="66" charset="77"/>
              </a:rPr>
              <a:t> irradiation</a:t>
            </a:r>
            <a:endParaRPr lang="en-IT" dirty="0">
              <a:latin typeface="Chalkboard" panose="03050602040202020205" pitchFamily="66" charset="77"/>
            </a:endParaRPr>
          </a:p>
        </p:txBody>
      </p:sp>
    </p:spTree>
    <p:extLst>
      <p:ext uri="{BB962C8B-B14F-4D97-AF65-F5344CB8AC3E}">
        <p14:creationId xmlns:p14="http://schemas.microsoft.com/office/powerpoint/2010/main" val="284674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22" presetClass="entr" presetSubtype="4"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500"/>
                                        <p:tgtEl>
                                          <p:spTgt spid="82"/>
                                        </p:tgtEl>
                                      </p:cBhvr>
                                    </p:animEffect>
                                  </p:childTnLst>
                                </p:cTn>
                              </p:par>
                              <p:par>
                                <p:cTn id="38" presetID="22" presetClass="entr" presetSubtype="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500"/>
                                        <p:tgtEl>
                                          <p:spTgt spid="32"/>
                                        </p:tgtEl>
                                      </p:cBhvr>
                                    </p:animEffect>
                                  </p:childTnLst>
                                </p:cTn>
                              </p:par>
                            </p:childTnLst>
                          </p:cTn>
                        </p:par>
                        <p:par>
                          <p:cTn id="41" fill="hold">
                            <p:stCondLst>
                              <p:cond delay="500"/>
                            </p:stCondLst>
                            <p:childTnLst>
                              <p:par>
                                <p:cTn id="42" presetID="23" presetClass="entr" presetSubtype="16"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p:cTn id="44" dur="200" fill="hold"/>
                                        <p:tgtEl>
                                          <p:spTgt spid="41"/>
                                        </p:tgtEl>
                                        <p:attrNameLst>
                                          <p:attrName>ppt_w</p:attrName>
                                        </p:attrNameLst>
                                      </p:cBhvr>
                                      <p:tavLst>
                                        <p:tav tm="0">
                                          <p:val>
                                            <p:fltVal val="0"/>
                                          </p:val>
                                        </p:tav>
                                        <p:tav tm="100000">
                                          <p:val>
                                            <p:strVal val="#ppt_w"/>
                                          </p:val>
                                        </p:tav>
                                      </p:tavLst>
                                    </p:anim>
                                    <p:anim calcmode="lin" valueType="num">
                                      <p:cBhvr>
                                        <p:cTn id="45" dur="2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2" grpId="0"/>
      <p:bldP spid="39" grpId="0" animBg="1"/>
      <p:bldP spid="16" grpId="0" animBg="1"/>
      <p:bldP spid="75" grpId="0"/>
      <p:bldP spid="76" grpId="0"/>
      <p:bldP spid="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9360-24F8-11FB-F0CD-0675093C5F5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1D0268C-9DA3-33F8-9FDA-C94B2D968375}"/>
              </a:ext>
            </a:extLst>
          </p:cNvPr>
          <p:cNvGrpSpPr/>
          <p:nvPr/>
        </p:nvGrpSpPr>
        <p:grpSpPr>
          <a:xfrm>
            <a:off x="6791778" y="3341097"/>
            <a:ext cx="2861408" cy="1489539"/>
            <a:chOff x="6766119" y="4765783"/>
            <a:chExt cx="2861408" cy="1489539"/>
          </a:xfrm>
        </p:grpSpPr>
        <p:grpSp>
          <p:nvGrpSpPr>
            <p:cNvPr id="6" name="Group 5">
              <a:extLst>
                <a:ext uri="{FF2B5EF4-FFF2-40B4-BE49-F238E27FC236}">
                  <a16:creationId xmlns:a16="http://schemas.microsoft.com/office/drawing/2014/main" id="{E146C682-87F5-B169-AB0E-14DC4647BFEF}"/>
                </a:ext>
              </a:extLst>
            </p:cNvPr>
            <p:cNvGrpSpPr/>
            <p:nvPr/>
          </p:nvGrpSpPr>
          <p:grpSpPr>
            <a:xfrm>
              <a:off x="6766119" y="4857703"/>
              <a:ext cx="2861408" cy="1397619"/>
              <a:chOff x="6766119" y="4857703"/>
              <a:chExt cx="2861408" cy="1397619"/>
            </a:xfrm>
          </p:grpSpPr>
          <p:pic>
            <p:nvPicPr>
              <p:cNvPr id="51" name="Picture 50">
                <a:extLst>
                  <a:ext uri="{FF2B5EF4-FFF2-40B4-BE49-F238E27FC236}">
                    <a16:creationId xmlns:a16="http://schemas.microsoft.com/office/drawing/2014/main" id="{242EE617-4E70-9EA2-D4A0-ACAACF65DB63}"/>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3945" t="30960" r="33817"/>
              <a:stretch/>
            </p:blipFill>
            <p:spPr>
              <a:xfrm>
                <a:off x="6766119" y="4857703"/>
                <a:ext cx="2861408" cy="1397619"/>
              </a:xfrm>
              <a:prstGeom prst="rect">
                <a:avLst/>
              </a:prstGeom>
            </p:spPr>
          </p:pic>
          <p:sp>
            <p:nvSpPr>
              <p:cNvPr id="58" name="Rectangle 57">
                <a:extLst>
                  <a:ext uri="{FF2B5EF4-FFF2-40B4-BE49-F238E27FC236}">
                    <a16:creationId xmlns:a16="http://schemas.microsoft.com/office/drawing/2014/main" id="{2197DAD0-9C4B-667E-B3D1-EF28F15D8B7A}"/>
                  </a:ext>
                </a:extLst>
              </p:cNvPr>
              <p:cNvSpPr/>
              <p:nvPr/>
            </p:nvSpPr>
            <p:spPr>
              <a:xfrm>
                <a:off x="8788018" y="5984206"/>
                <a:ext cx="666720" cy="84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0" name="Rectangle 59">
                <a:extLst>
                  <a:ext uri="{FF2B5EF4-FFF2-40B4-BE49-F238E27FC236}">
                    <a16:creationId xmlns:a16="http://schemas.microsoft.com/office/drawing/2014/main" id="{34DB93F7-52B6-A648-ABE1-AC1DA7B90211}"/>
                  </a:ext>
                </a:extLst>
              </p:cNvPr>
              <p:cNvSpPr/>
              <p:nvPr/>
            </p:nvSpPr>
            <p:spPr>
              <a:xfrm>
                <a:off x="9211046" y="6007783"/>
                <a:ext cx="416481" cy="108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41" name="Rectangle 40">
              <a:extLst>
                <a:ext uri="{FF2B5EF4-FFF2-40B4-BE49-F238E27FC236}">
                  <a16:creationId xmlns:a16="http://schemas.microsoft.com/office/drawing/2014/main" id="{A9057EB7-8D3C-7116-3719-D04ADC77DF6A}"/>
                </a:ext>
              </a:extLst>
            </p:cNvPr>
            <p:cNvSpPr/>
            <p:nvPr/>
          </p:nvSpPr>
          <p:spPr>
            <a:xfrm>
              <a:off x="9061250" y="4857703"/>
              <a:ext cx="393488" cy="192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0" name="Rectangle 49">
              <a:extLst>
                <a:ext uri="{FF2B5EF4-FFF2-40B4-BE49-F238E27FC236}">
                  <a16:creationId xmlns:a16="http://schemas.microsoft.com/office/drawing/2014/main" id="{1EBA84F5-3A83-112A-C91D-D42C8B80EC1A}"/>
                </a:ext>
              </a:extLst>
            </p:cNvPr>
            <p:cNvSpPr/>
            <p:nvPr/>
          </p:nvSpPr>
          <p:spPr>
            <a:xfrm flipV="1">
              <a:off x="8828316" y="4765783"/>
              <a:ext cx="294584"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33" name="Google Shape;116;p14">
            <a:extLst>
              <a:ext uri="{FF2B5EF4-FFF2-40B4-BE49-F238E27FC236}">
                <a16:creationId xmlns:a16="http://schemas.microsoft.com/office/drawing/2014/main" id="{87B3D18F-2E21-96CD-4DED-4533ACE183C1}"/>
              </a:ext>
            </a:extLst>
          </p:cNvPr>
          <p:cNvPicPr preferRelativeResize="0"/>
          <p:nvPr/>
        </p:nvPicPr>
        <p:blipFill>
          <a:blip r:embed="rId3">
            <a:clrChange>
              <a:clrFrom>
                <a:srgbClr val="FFFFFF"/>
              </a:clrFrom>
              <a:clrTo>
                <a:srgbClr val="FFFFFF">
                  <a:alpha val="0"/>
                </a:srgbClr>
              </a:clrTo>
            </a:clrChange>
            <a:alphaModFix/>
          </a:blip>
          <a:stretch>
            <a:fillRect/>
          </a:stretch>
        </p:blipFill>
        <p:spPr>
          <a:xfrm>
            <a:off x="3055929" y="6083966"/>
            <a:ext cx="725499" cy="725499"/>
          </a:xfrm>
          <a:prstGeom prst="rect">
            <a:avLst/>
          </a:prstGeom>
          <a:noFill/>
          <a:ln>
            <a:noFill/>
          </a:ln>
        </p:spPr>
      </p:pic>
      <p:pic>
        <p:nvPicPr>
          <p:cNvPr id="34" name="Google Shape;117;p14">
            <a:extLst>
              <a:ext uri="{FF2B5EF4-FFF2-40B4-BE49-F238E27FC236}">
                <a16:creationId xmlns:a16="http://schemas.microsoft.com/office/drawing/2014/main" id="{A5440F3A-6CCB-1BB5-0315-F3C7B4E6CC45}"/>
              </a:ext>
            </a:extLst>
          </p:cNvPr>
          <p:cNvPicPr preferRelativeResize="0"/>
          <p:nvPr/>
        </p:nvPicPr>
        <p:blipFill>
          <a:blip r:embed="rId4">
            <a:alphaModFix/>
          </a:blip>
          <a:stretch>
            <a:fillRect/>
          </a:stretch>
        </p:blipFill>
        <p:spPr>
          <a:xfrm>
            <a:off x="3781428" y="6088806"/>
            <a:ext cx="725500" cy="720659"/>
          </a:xfrm>
          <a:prstGeom prst="rect">
            <a:avLst/>
          </a:prstGeom>
          <a:noFill/>
          <a:ln>
            <a:noFill/>
          </a:ln>
        </p:spPr>
      </p:pic>
      <p:sp>
        <p:nvSpPr>
          <p:cNvPr id="48" name="Rectangle 47">
            <a:extLst>
              <a:ext uri="{FF2B5EF4-FFF2-40B4-BE49-F238E27FC236}">
                <a16:creationId xmlns:a16="http://schemas.microsoft.com/office/drawing/2014/main" id="{CC16E639-A875-55B1-C904-8CEE953A97D0}"/>
              </a:ext>
            </a:extLst>
          </p:cNvPr>
          <p:cNvSpPr/>
          <p:nvPr/>
        </p:nvSpPr>
        <p:spPr>
          <a:xfrm>
            <a:off x="8492130" y="436967"/>
            <a:ext cx="3672827" cy="3133845"/>
          </a:xfrm>
          <a:prstGeom prst="rect">
            <a:avLst/>
          </a:prstGeom>
          <a:solidFill>
            <a:schemeClr val="accent4">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5" name="Rectangle 44">
            <a:extLst>
              <a:ext uri="{FF2B5EF4-FFF2-40B4-BE49-F238E27FC236}">
                <a16:creationId xmlns:a16="http://schemas.microsoft.com/office/drawing/2014/main" id="{A95965F2-67C0-F970-4D04-73D63BF1F7A6}"/>
              </a:ext>
            </a:extLst>
          </p:cNvPr>
          <p:cNvSpPr/>
          <p:nvPr/>
        </p:nvSpPr>
        <p:spPr>
          <a:xfrm>
            <a:off x="5537607" y="671173"/>
            <a:ext cx="4014590" cy="3782856"/>
          </a:xfrm>
          <a:prstGeom prst="rect">
            <a:avLst/>
          </a:prstGeom>
          <a:solidFill>
            <a:schemeClr val="accent6">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3" name="Rectangle 42">
            <a:extLst>
              <a:ext uri="{FF2B5EF4-FFF2-40B4-BE49-F238E27FC236}">
                <a16:creationId xmlns:a16="http://schemas.microsoft.com/office/drawing/2014/main" id="{0BCE7581-AE62-17C8-0E6E-DBBF777BCA9F}"/>
              </a:ext>
            </a:extLst>
          </p:cNvPr>
          <p:cNvSpPr/>
          <p:nvPr/>
        </p:nvSpPr>
        <p:spPr>
          <a:xfrm>
            <a:off x="4614900" y="1536937"/>
            <a:ext cx="3106421" cy="3094888"/>
          </a:xfrm>
          <a:prstGeom prst="rect">
            <a:avLst/>
          </a:prstGeom>
          <a:solidFill>
            <a:schemeClr val="accent5">
              <a:lumMod val="20000"/>
              <a:lumOff val="80000"/>
              <a:alpha val="40000"/>
            </a:scheme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sp>
        <p:nvSpPr>
          <p:cNvPr id="42" name="Rectangle 41">
            <a:extLst>
              <a:ext uri="{FF2B5EF4-FFF2-40B4-BE49-F238E27FC236}">
                <a16:creationId xmlns:a16="http://schemas.microsoft.com/office/drawing/2014/main" id="{2153DB1B-6B74-630F-4019-D656FF85144C}"/>
              </a:ext>
            </a:extLst>
          </p:cNvPr>
          <p:cNvSpPr/>
          <p:nvPr/>
        </p:nvSpPr>
        <p:spPr>
          <a:xfrm>
            <a:off x="3601567" y="1815471"/>
            <a:ext cx="2044689" cy="2828546"/>
          </a:xfrm>
          <a:prstGeom prst="rect">
            <a:avLst/>
          </a:prstGeom>
          <a:solidFill>
            <a:srgbClr val="FFCBFF">
              <a:alpha val="15068"/>
            </a:srgbClr>
          </a:solidFill>
          <a:ln>
            <a:noFill/>
          </a:ln>
          <a:effectLst>
            <a:softEdge rad="13343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400"/>
          </a:p>
        </p:txBody>
      </p:sp>
      <p:pic>
        <p:nvPicPr>
          <p:cNvPr id="111" name="Picture 110" descr="A close up of a structure&#10;&#10;Description automatically generated">
            <a:extLst>
              <a:ext uri="{FF2B5EF4-FFF2-40B4-BE49-F238E27FC236}">
                <a16:creationId xmlns:a16="http://schemas.microsoft.com/office/drawing/2014/main" id="{A4CBD2CB-56F9-06A7-FB19-E57732CF168E}"/>
              </a:ext>
            </a:extLst>
          </p:cNvPr>
          <p:cNvPicPr>
            <a:picLocks noChangeAspect="1"/>
          </p:cNvPicPr>
          <p:nvPr/>
        </p:nvPicPr>
        <p:blipFill>
          <a:blip r:embed="rId5"/>
          <a:stretch>
            <a:fillRect/>
          </a:stretch>
        </p:blipFill>
        <p:spPr>
          <a:xfrm>
            <a:off x="9666663" y="1616614"/>
            <a:ext cx="2259326" cy="1461057"/>
          </a:xfrm>
          <a:prstGeom prst="rect">
            <a:avLst/>
          </a:prstGeom>
          <a:effectLst>
            <a:softEdge rad="125997"/>
          </a:effectLst>
        </p:spPr>
      </p:pic>
      <p:grpSp>
        <p:nvGrpSpPr>
          <p:cNvPr id="7" name="Group 6">
            <a:extLst>
              <a:ext uri="{FF2B5EF4-FFF2-40B4-BE49-F238E27FC236}">
                <a16:creationId xmlns:a16="http://schemas.microsoft.com/office/drawing/2014/main" id="{844753F6-3FF5-1CDB-2AD4-72644BB39D44}"/>
              </a:ext>
            </a:extLst>
          </p:cNvPr>
          <p:cNvGrpSpPr/>
          <p:nvPr/>
        </p:nvGrpSpPr>
        <p:grpSpPr>
          <a:xfrm>
            <a:off x="3710104" y="612249"/>
            <a:ext cx="8481896" cy="3946743"/>
            <a:chOff x="536850" y="613414"/>
            <a:chExt cx="8741144" cy="5800695"/>
          </a:xfrm>
        </p:grpSpPr>
        <p:cxnSp>
          <p:nvCxnSpPr>
            <p:cNvPr id="26" name="Straight Arrow Connector 25">
              <a:extLst>
                <a:ext uri="{FF2B5EF4-FFF2-40B4-BE49-F238E27FC236}">
                  <a16:creationId xmlns:a16="http://schemas.microsoft.com/office/drawing/2014/main" id="{80FB555B-B688-E0FD-125A-CA929CB90003}"/>
                </a:ext>
              </a:extLst>
            </p:cNvPr>
            <p:cNvCxnSpPr>
              <a:cxnSpLocks/>
            </p:cNvCxnSpPr>
            <p:nvPr/>
          </p:nvCxnSpPr>
          <p:spPr>
            <a:xfrm flipV="1">
              <a:off x="536850" y="613414"/>
              <a:ext cx="0" cy="5800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0BA8F6-4F56-6C34-F07F-00831AB5D69E}"/>
                </a:ext>
              </a:extLst>
            </p:cNvPr>
            <p:cNvCxnSpPr>
              <a:cxnSpLocks/>
            </p:cNvCxnSpPr>
            <p:nvPr/>
          </p:nvCxnSpPr>
          <p:spPr>
            <a:xfrm flipV="1">
              <a:off x="536850" y="6390145"/>
              <a:ext cx="8741144" cy="23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32022B-E442-C28F-B932-BEB0EACF7594}"/>
              </a:ext>
            </a:extLst>
          </p:cNvPr>
          <p:cNvGrpSpPr/>
          <p:nvPr/>
        </p:nvGrpSpPr>
        <p:grpSpPr>
          <a:xfrm>
            <a:off x="4166350" y="4587878"/>
            <a:ext cx="8507642" cy="315350"/>
            <a:chOff x="1288185" y="6244647"/>
            <a:chExt cx="7401075" cy="463481"/>
          </a:xfrm>
        </p:grpSpPr>
        <p:sp>
          <p:nvSpPr>
            <p:cNvPr id="17" name="TextBox 16">
              <a:extLst>
                <a:ext uri="{FF2B5EF4-FFF2-40B4-BE49-F238E27FC236}">
                  <a16:creationId xmlns:a16="http://schemas.microsoft.com/office/drawing/2014/main" id="{5B65F79D-1E8E-CC43-9934-DC0592A930B3}"/>
                </a:ext>
              </a:extLst>
            </p:cNvPr>
            <p:cNvSpPr txBox="1"/>
            <p:nvPr/>
          </p:nvSpPr>
          <p:spPr>
            <a:xfrm>
              <a:off x="1288185" y="6247075"/>
              <a:ext cx="275824" cy="442491"/>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8157B57C-DCC8-583A-603C-54CC0FDA6BFA}"/>
                </a:ext>
              </a:extLst>
            </p:cNvPr>
            <p:cNvSpPr txBox="1"/>
            <p:nvPr/>
          </p:nvSpPr>
          <p:spPr>
            <a:xfrm>
              <a:off x="2167640" y="6247075"/>
              <a:ext cx="318110" cy="442491"/>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915688EE-5743-D111-7817-52B83E2986E9}"/>
                </a:ext>
              </a:extLst>
            </p:cNvPr>
            <p:cNvSpPr txBox="1"/>
            <p:nvPr/>
          </p:nvSpPr>
          <p:spPr>
            <a:xfrm>
              <a:off x="3069689" y="6247075"/>
              <a:ext cx="465320" cy="442491"/>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9BFDE3D0-97D3-3909-77C1-96F2FFB22D5F}"/>
                </a:ext>
              </a:extLst>
            </p:cNvPr>
            <p:cNvSpPr txBox="1"/>
            <p:nvPr/>
          </p:nvSpPr>
          <p:spPr>
            <a:xfrm>
              <a:off x="3971735" y="6247075"/>
              <a:ext cx="647561" cy="442491"/>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2FFCDB29-711A-2513-019A-EADC40951B28}"/>
                </a:ext>
              </a:extLst>
            </p:cNvPr>
            <p:cNvSpPr/>
            <p:nvPr/>
          </p:nvSpPr>
          <p:spPr>
            <a:xfrm>
              <a:off x="4850916" y="6261710"/>
              <a:ext cx="360398" cy="442491"/>
            </a:xfrm>
            <a:prstGeom prst="rect">
              <a:avLst/>
            </a:prstGeom>
          </p:spPr>
          <p:txBody>
            <a:bodyPr wrap="none">
              <a:spAutoFit/>
            </a:bodyPr>
            <a:lstStyle/>
            <a:p>
              <a:r>
                <a:rPr lang="en-US" sz="1400" dirty="0" err="1">
                  <a:latin typeface=""/>
                </a:rPr>
                <a:t>ms</a:t>
              </a:r>
              <a:endParaRPr lang="en-US" sz="1400" dirty="0">
                <a:latin typeface=""/>
              </a:endParaRPr>
            </a:p>
          </p:txBody>
        </p:sp>
        <p:sp>
          <p:nvSpPr>
            <p:cNvPr id="22" name="Rectangle 21">
              <a:extLst>
                <a:ext uri="{FF2B5EF4-FFF2-40B4-BE49-F238E27FC236}">
                  <a16:creationId xmlns:a16="http://schemas.microsoft.com/office/drawing/2014/main" id="{815E26CC-3366-D7A3-8431-53E533D3C65F}"/>
                </a:ext>
              </a:extLst>
            </p:cNvPr>
            <p:cNvSpPr/>
            <p:nvPr/>
          </p:nvSpPr>
          <p:spPr>
            <a:xfrm>
              <a:off x="5640754" y="6265637"/>
              <a:ext cx="394500" cy="442491"/>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96EF080E-EE2C-A474-7A1E-95E9C2D31E73}"/>
                </a:ext>
              </a:extLst>
            </p:cNvPr>
            <p:cNvSpPr/>
            <p:nvPr/>
          </p:nvSpPr>
          <p:spPr>
            <a:xfrm>
              <a:off x="6468331" y="6244647"/>
              <a:ext cx="880338" cy="442491"/>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D9FC5F49-B981-0058-F80D-7509F584B61C}"/>
                </a:ext>
              </a:extLst>
            </p:cNvPr>
            <p:cNvSpPr/>
            <p:nvPr/>
          </p:nvSpPr>
          <p:spPr>
            <a:xfrm>
              <a:off x="8532059" y="6261710"/>
              <a:ext cx="157201" cy="44249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8B2C0C7C-1764-3522-94AA-4980745C2C9C}"/>
              </a:ext>
            </a:extLst>
          </p:cNvPr>
          <p:cNvGrpSpPr/>
          <p:nvPr/>
        </p:nvGrpSpPr>
        <p:grpSpPr>
          <a:xfrm>
            <a:off x="3122695" y="1285396"/>
            <a:ext cx="475797" cy="2285416"/>
            <a:chOff x="204942" y="1468671"/>
            <a:chExt cx="490339" cy="3358973"/>
          </a:xfrm>
        </p:grpSpPr>
        <p:sp>
          <p:nvSpPr>
            <p:cNvPr id="13" name="TextBox 12">
              <a:extLst>
                <a:ext uri="{FF2B5EF4-FFF2-40B4-BE49-F238E27FC236}">
                  <a16:creationId xmlns:a16="http://schemas.microsoft.com/office/drawing/2014/main" id="{83DDE103-EBFE-1239-8F8C-414D0C0DC646}"/>
                </a:ext>
              </a:extLst>
            </p:cNvPr>
            <p:cNvSpPr txBox="1"/>
            <p:nvPr/>
          </p:nvSpPr>
          <p:spPr>
            <a:xfrm>
              <a:off x="258641" y="4385151"/>
              <a:ext cx="436640" cy="442493"/>
            </a:xfrm>
            <a:prstGeom prst="rect">
              <a:avLst/>
            </a:prstGeom>
            <a:no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08841FDE-056D-D6BF-3713-5DD6172A00C7}"/>
                </a:ext>
              </a:extLst>
            </p:cNvPr>
            <p:cNvSpPr txBox="1"/>
            <p:nvPr/>
          </p:nvSpPr>
          <p:spPr>
            <a:xfrm>
              <a:off x="220971" y="2769905"/>
              <a:ext cx="441487" cy="442493"/>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9E798A79-CBBA-95AF-46FD-D3F1B16AA053}"/>
                </a:ext>
              </a:extLst>
            </p:cNvPr>
            <p:cNvSpPr txBox="1"/>
            <p:nvPr/>
          </p:nvSpPr>
          <p:spPr>
            <a:xfrm>
              <a:off x="204942" y="1468671"/>
              <a:ext cx="486735" cy="442493"/>
            </a:xfrm>
            <a:prstGeom prst="rect">
              <a:avLst/>
            </a:prstGeom>
            <a:noFill/>
          </p:spPr>
          <p:txBody>
            <a:bodyPr wrap="none" rtlCol="0">
              <a:spAutoFit/>
            </a:bodyPr>
            <a:lstStyle/>
            <a:p>
              <a:r>
                <a:rPr lang="en-US" sz="1400" dirty="0">
                  <a:latin typeface=""/>
                </a:rPr>
                <a:t>mm</a:t>
              </a:r>
            </a:p>
          </p:txBody>
        </p:sp>
      </p:grpSp>
      <p:pic>
        <p:nvPicPr>
          <p:cNvPr id="10" name="Picture 9">
            <a:extLst>
              <a:ext uri="{FF2B5EF4-FFF2-40B4-BE49-F238E27FC236}">
                <a16:creationId xmlns:a16="http://schemas.microsoft.com/office/drawing/2014/main" id="{7F70C7A2-D29A-F2A0-2726-E9C080E5368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a:off x="6695249" y="2090561"/>
            <a:ext cx="1044399" cy="922814"/>
          </a:xfrm>
          <a:prstGeom prst="rect">
            <a:avLst/>
          </a:prstGeom>
        </p:spPr>
      </p:pic>
      <p:pic>
        <p:nvPicPr>
          <p:cNvPr id="29" name="Immagine 4" descr="aa1.jpg">
            <a:extLst>
              <a:ext uri="{FF2B5EF4-FFF2-40B4-BE49-F238E27FC236}">
                <a16:creationId xmlns:a16="http://schemas.microsoft.com/office/drawing/2014/main" id="{5B001FB1-D70F-6BCD-F22C-03F04DE110E0}"/>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476" t="9463" r="10816" b="11152"/>
          <a:stretch/>
        </p:blipFill>
        <p:spPr>
          <a:xfrm>
            <a:off x="7510969" y="2789784"/>
            <a:ext cx="1084140" cy="1219619"/>
          </a:xfrm>
          <a:prstGeom prst="rect">
            <a:avLst/>
          </a:prstGeom>
        </p:spPr>
      </p:pic>
      <p:grpSp>
        <p:nvGrpSpPr>
          <p:cNvPr id="89" name="Group 88">
            <a:extLst>
              <a:ext uri="{FF2B5EF4-FFF2-40B4-BE49-F238E27FC236}">
                <a16:creationId xmlns:a16="http://schemas.microsoft.com/office/drawing/2014/main" id="{F73869C0-D58B-8A45-A437-9BF5815DA95B}"/>
              </a:ext>
            </a:extLst>
          </p:cNvPr>
          <p:cNvGrpSpPr/>
          <p:nvPr/>
        </p:nvGrpSpPr>
        <p:grpSpPr>
          <a:xfrm>
            <a:off x="8219154" y="1377869"/>
            <a:ext cx="1266290" cy="1256532"/>
            <a:chOff x="5215206" y="2375895"/>
            <a:chExt cx="1264487" cy="1228923"/>
          </a:xfrm>
        </p:grpSpPr>
        <p:pic>
          <p:nvPicPr>
            <p:cNvPr id="12" name="Picture 11">
              <a:extLst>
                <a:ext uri="{FF2B5EF4-FFF2-40B4-BE49-F238E27FC236}">
                  <a16:creationId xmlns:a16="http://schemas.microsoft.com/office/drawing/2014/main" id="{A5332281-E7C8-FF51-6B1B-0E426D6DF649}"/>
                </a:ext>
              </a:extLst>
            </p:cNvPr>
            <p:cNvPicPr>
              <a:picLocks noChangeAspect="1"/>
            </p:cNvPicPr>
            <p:nvPr/>
          </p:nvPicPr>
          <p:blipFill rotWithShape="1">
            <a:blip r:embed="rId8">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FEA75236-D7F8-B589-C413-64E8C81C7A26}"/>
                </a:ext>
              </a:extLst>
            </p:cNvPr>
            <p:cNvPicPr>
              <a:picLocks/>
            </p:cNvPicPr>
            <p:nvPr/>
          </p:nvPicPr>
          <p:blipFill rotWithShape="1">
            <a:blip r:embed="rId9">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5" name="Picture 4" descr="A picture containing text&#10;&#10;Description automatically generated">
            <a:extLst>
              <a:ext uri="{FF2B5EF4-FFF2-40B4-BE49-F238E27FC236}">
                <a16:creationId xmlns:a16="http://schemas.microsoft.com/office/drawing/2014/main" id="{BC418DA7-B65F-B6D0-0435-39830634325D}"/>
              </a:ext>
            </a:extLst>
          </p:cNvPr>
          <p:cNvPicPr>
            <a:picLocks noChangeAspect="1"/>
          </p:cNvPicPr>
          <p:nvPr/>
        </p:nvPicPr>
        <p:blipFill>
          <a:blip r:embed="rId10">
            <a:clrChange>
              <a:clrFrom>
                <a:srgbClr val="FFFFFD"/>
              </a:clrFrom>
              <a:clrTo>
                <a:srgbClr val="FFFFFD">
                  <a:alpha val="0"/>
                </a:srgbClr>
              </a:clrTo>
            </a:clrChange>
          </a:blip>
          <a:stretch>
            <a:fillRect/>
          </a:stretch>
        </p:blipFill>
        <p:spPr>
          <a:xfrm rot="5400000">
            <a:off x="6052589" y="2858849"/>
            <a:ext cx="1224077" cy="1872596"/>
          </a:xfrm>
          <a:prstGeom prst="rect">
            <a:avLst/>
          </a:prstGeom>
        </p:spPr>
      </p:pic>
      <p:pic>
        <p:nvPicPr>
          <p:cNvPr id="36" name="Picture 35">
            <a:extLst>
              <a:ext uri="{FF2B5EF4-FFF2-40B4-BE49-F238E27FC236}">
                <a16:creationId xmlns:a16="http://schemas.microsoft.com/office/drawing/2014/main" id="{C0E7C70E-18E4-1F87-A6C6-F6D748625855}"/>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1860" y="3286890"/>
            <a:ext cx="1148980" cy="1224076"/>
          </a:xfrm>
          <a:prstGeom prst="rect">
            <a:avLst/>
          </a:prstGeom>
        </p:spPr>
      </p:pic>
      <p:sp>
        <p:nvSpPr>
          <p:cNvPr id="40" name="TextBox 39">
            <a:extLst>
              <a:ext uri="{FF2B5EF4-FFF2-40B4-BE49-F238E27FC236}">
                <a16:creationId xmlns:a16="http://schemas.microsoft.com/office/drawing/2014/main" id="{3702ED29-1A1C-EE1E-AA14-CC5236DF88DD}"/>
              </a:ext>
            </a:extLst>
          </p:cNvPr>
          <p:cNvSpPr txBox="1"/>
          <p:nvPr/>
        </p:nvSpPr>
        <p:spPr>
          <a:xfrm>
            <a:off x="3710104" y="2492257"/>
            <a:ext cx="952204" cy="830997"/>
          </a:xfrm>
          <a:prstGeom prst="rect">
            <a:avLst/>
          </a:prstGeom>
          <a:noFill/>
        </p:spPr>
        <p:txBody>
          <a:bodyPr wrap="square" rtlCol="0">
            <a:spAutoFit/>
          </a:bodyPr>
          <a:lstStyle/>
          <a:p>
            <a:r>
              <a:rPr lang="en-GB" sz="1400" dirty="0">
                <a:solidFill>
                  <a:srgbClr val="BA56FF"/>
                </a:solidFill>
                <a:latin typeface="Chalkboard" panose="03050602040202020205" pitchFamily="66" charset="77"/>
              </a:rPr>
              <a:t>Physical stage</a:t>
            </a:r>
          </a:p>
          <a:p>
            <a:r>
              <a:rPr lang="en-GB" sz="1000" dirty="0">
                <a:latin typeface="Chalkboard" panose="03050602040202020205" pitchFamily="66" charset="77"/>
              </a:rPr>
              <a:t>I</a:t>
            </a:r>
            <a:r>
              <a:rPr lang="en-IT" sz="1000" dirty="0">
                <a:latin typeface="Chalkboard" panose="03050602040202020205" pitchFamily="66" charset="77"/>
              </a:rPr>
              <a:t>rradiation</a:t>
            </a:r>
          </a:p>
          <a:p>
            <a:r>
              <a:rPr lang="en-IT" sz="1000" dirty="0">
                <a:latin typeface="Chalkboard" panose="03050602040202020205" pitchFamily="66" charset="77"/>
              </a:rPr>
              <a:t>excitation</a:t>
            </a:r>
          </a:p>
        </p:txBody>
      </p:sp>
      <p:sp>
        <p:nvSpPr>
          <p:cNvPr id="44" name="TextBox 43">
            <a:extLst>
              <a:ext uri="{FF2B5EF4-FFF2-40B4-BE49-F238E27FC236}">
                <a16:creationId xmlns:a16="http://schemas.microsoft.com/office/drawing/2014/main" id="{BCCA4264-65D7-65FE-2116-71E9223D8796}"/>
              </a:ext>
            </a:extLst>
          </p:cNvPr>
          <p:cNvSpPr txBox="1"/>
          <p:nvPr/>
        </p:nvSpPr>
        <p:spPr>
          <a:xfrm>
            <a:off x="4940405" y="1667859"/>
            <a:ext cx="2181172" cy="769441"/>
          </a:xfrm>
          <a:prstGeom prst="rect">
            <a:avLst/>
          </a:prstGeom>
          <a:noFill/>
        </p:spPr>
        <p:txBody>
          <a:bodyPr wrap="square" rtlCol="0">
            <a:spAutoFit/>
          </a:bodyPr>
          <a:lstStyle/>
          <a:p>
            <a:r>
              <a:rPr lang="en-GB" sz="1400" b="1" dirty="0">
                <a:solidFill>
                  <a:schemeClr val="accent5">
                    <a:lumMod val="50000"/>
                  </a:schemeClr>
                </a:solidFill>
                <a:latin typeface="Chalkboard" panose="03050602040202020205" pitchFamily="66" charset="77"/>
              </a:rPr>
              <a:t>Chemical stage</a:t>
            </a:r>
          </a:p>
          <a:p>
            <a:r>
              <a:rPr lang="en-US" sz="1000" dirty="0">
                <a:latin typeface="Chalkboard" panose="03050602040202020205" pitchFamily="66" charset="77"/>
              </a:rPr>
              <a:t>Complex radicals </a:t>
            </a:r>
          </a:p>
          <a:p>
            <a:r>
              <a:rPr lang="en-US" sz="1000" dirty="0">
                <a:latin typeface="Chalkboard" panose="03050602040202020205" pitchFamily="66" charset="77"/>
              </a:rPr>
              <a:t>Formation and diffusion</a:t>
            </a:r>
          </a:p>
          <a:p>
            <a:r>
              <a:rPr lang="en-US" sz="1000" dirty="0">
                <a:latin typeface="Chalkboard" panose="03050602040202020205" pitchFamily="66" charset="77"/>
              </a:rPr>
              <a:t>Reactions with DNA</a:t>
            </a:r>
            <a:endParaRPr lang="en-IT" sz="1000" dirty="0">
              <a:latin typeface="Chalkboard" panose="03050602040202020205" pitchFamily="66" charset="77"/>
            </a:endParaRPr>
          </a:p>
        </p:txBody>
      </p:sp>
      <p:sp>
        <p:nvSpPr>
          <p:cNvPr id="46" name="TextBox 45">
            <a:extLst>
              <a:ext uri="{FF2B5EF4-FFF2-40B4-BE49-F238E27FC236}">
                <a16:creationId xmlns:a16="http://schemas.microsoft.com/office/drawing/2014/main" id="{C02223AA-E1E4-86C2-C93C-3D0A09BEDB87}"/>
              </a:ext>
            </a:extLst>
          </p:cNvPr>
          <p:cNvSpPr txBox="1"/>
          <p:nvPr/>
        </p:nvSpPr>
        <p:spPr>
          <a:xfrm>
            <a:off x="6012096" y="706460"/>
            <a:ext cx="3302948" cy="769441"/>
          </a:xfrm>
          <a:prstGeom prst="rect">
            <a:avLst/>
          </a:prstGeom>
          <a:noFill/>
        </p:spPr>
        <p:txBody>
          <a:bodyPr wrap="square" rtlCol="0">
            <a:spAutoFit/>
          </a:bodyPr>
          <a:lstStyle/>
          <a:p>
            <a:r>
              <a:rPr lang="en-GB" sz="1400" b="1" dirty="0">
                <a:solidFill>
                  <a:schemeClr val="accent6">
                    <a:lumMod val="50000"/>
                  </a:schemeClr>
                </a:solidFill>
                <a:latin typeface="Chalkboard" panose="03050602040202020205" pitchFamily="66" charset="77"/>
              </a:rPr>
              <a:t>Bio-chemical stage (intra-cell)</a:t>
            </a:r>
          </a:p>
          <a:p>
            <a:r>
              <a:rPr lang="en-US" sz="1000" dirty="0">
                <a:latin typeface="Chalkboard" panose="03050602040202020205" pitchFamily="66" charset="77"/>
              </a:rPr>
              <a:t>DNA breaks</a:t>
            </a:r>
          </a:p>
          <a:p>
            <a:r>
              <a:rPr lang="en-US" sz="1000" dirty="0">
                <a:latin typeface="Chalkboard" panose="03050602040202020205" pitchFamily="66" charset="77"/>
              </a:rPr>
              <a:t>Intra-cell signaling and diffusion</a:t>
            </a:r>
          </a:p>
          <a:p>
            <a:r>
              <a:rPr lang="en-US" sz="1000" dirty="0">
                <a:latin typeface="Chalkboard" panose="03050602040202020205" pitchFamily="66" charset="77"/>
              </a:rPr>
              <a:t>Repair/apoptosis</a:t>
            </a:r>
            <a:endParaRPr lang="en-IT" sz="1000" dirty="0">
              <a:latin typeface="Chalkboard" panose="03050602040202020205" pitchFamily="66" charset="77"/>
            </a:endParaRPr>
          </a:p>
        </p:txBody>
      </p:sp>
      <p:pic>
        <p:nvPicPr>
          <p:cNvPr id="47" name="Picture 46">
            <a:extLst>
              <a:ext uri="{FF2B5EF4-FFF2-40B4-BE49-F238E27FC236}">
                <a16:creationId xmlns:a16="http://schemas.microsoft.com/office/drawing/2014/main" id="{759CFEFE-EA04-576D-94CE-45CE190C9D3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9464" y="2631768"/>
            <a:ext cx="1160460" cy="1160459"/>
          </a:xfrm>
          <a:prstGeom prst="rect">
            <a:avLst/>
          </a:prstGeom>
        </p:spPr>
      </p:pic>
      <p:sp>
        <p:nvSpPr>
          <p:cNvPr id="49" name="TextBox 48">
            <a:extLst>
              <a:ext uri="{FF2B5EF4-FFF2-40B4-BE49-F238E27FC236}">
                <a16:creationId xmlns:a16="http://schemas.microsoft.com/office/drawing/2014/main" id="{C42B878E-3B9A-3B44-0F7D-7732AB5DCB54}"/>
              </a:ext>
            </a:extLst>
          </p:cNvPr>
          <p:cNvSpPr txBox="1"/>
          <p:nvPr/>
        </p:nvSpPr>
        <p:spPr>
          <a:xfrm>
            <a:off x="10471596" y="671173"/>
            <a:ext cx="2101011" cy="923330"/>
          </a:xfrm>
          <a:prstGeom prst="rect">
            <a:avLst/>
          </a:prstGeom>
          <a:noFill/>
        </p:spPr>
        <p:txBody>
          <a:bodyPr wrap="square" rtlCol="0">
            <a:spAutoFit/>
          </a:bodyPr>
          <a:lstStyle/>
          <a:p>
            <a:r>
              <a:rPr lang="en-GB" sz="1400" b="1" dirty="0">
                <a:solidFill>
                  <a:schemeClr val="accent4">
                    <a:lumMod val="75000"/>
                  </a:schemeClr>
                </a:solidFill>
                <a:latin typeface="Chalkboard" panose="03050602040202020205" pitchFamily="66" charset="77"/>
              </a:rPr>
              <a:t>Tissue Level</a:t>
            </a:r>
          </a:p>
          <a:p>
            <a:r>
              <a:rPr lang="en-US" sz="1000" dirty="0">
                <a:latin typeface="Chalkboard" panose="03050602040202020205" pitchFamily="66" charset="77"/>
              </a:rPr>
              <a:t>Inter-cell signaling and </a:t>
            </a:r>
          </a:p>
          <a:p>
            <a:r>
              <a:rPr lang="en-US" sz="1000" dirty="0">
                <a:latin typeface="Chalkboard" panose="03050602040202020205" pitchFamily="66" charset="77"/>
              </a:rPr>
              <a:t>diffusion of repairing </a:t>
            </a:r>
            <a:r>
              <a:rPr lang="en-US" sz="1000" dirty="0" err="1">
                <a:latin typeface="Chalkboard" panose="03050602040202020205" pitchFamily="66" charset="77"/>
              </a:rPr>
              <a:t>enzimes</a:t>
            </a:r>
            <a:r>
              <a:rPr lang="en-US" sz="1000" dirty="0">
                <a:latin typeface="Chalkboard" panose="03050602040202020205" pitchFamily="66" charset="77"/>
              </a:rPr>
              <a:t>/radicals</a:t>
            </a:r>
          </a:p>
          <a:p>
            <a:r>
              <a:rPr lang="en-US" sz="1000" dirty="0">
                <a:latin typeface="Chalkboard" panose="03050602040202020205" pitchFamily="66" charset="77"/>
              </a:rPr>
              <a:t>Cell reorganization  </a:t>
            </a:r>
            <a:endParaRPr lang="en-IT" sz="1000" dirty="0">
              <a:latin typeface="Chalkboard" panose="03050602040202020205" pitchFamily="66" charset="77"/>
            </a:endParaRPr>
          </a:p>
        </p:txBody>
      </p:sp>
      <p:sp>
        <p:nvSpPr>
          <p:cNvPr id="4" name="TextBox 3">
            <a:extLst>
              <a:ext uri="{FF2B5EF4-FFF2-40B4-BE49-F238E27FC236}">
                <a16:creationId xmlns:a16="http://schemas.microsoft.com/office/drawing/2014/main" id="{C1EABF4B-F9E5-A7DB-C215-C7A16A612160}"/>
              </a:ext>
            </a:extLst>
          </p:cNvPr>
          <p:cNvSpPr txBox="1"/>
          <p:nvPr/>
        </p:nvSpPr>
        <p:spPr>
          <a:xfrm>
            <a:off x="4663239" y="2546241"/>
            <a:ext cx="1445445" cy="984885"/>
          </a:xfrm>
          <a:prstGeom prst="rect">
            <a:avLst/>
          </a:prstGeom>
          <a:noFill/>
        </p:spPr>
        <p:txBody>
          <a:bodyPr wrap="square" rtlCol="0">
            <a:spAutoFit/>
          </a:bodyPr>
          <a:lstStyle/>
          <a:p>
            <a:r>
              <a:rPr lang="en-GB" sz="1400" b="1" dirty="0">
                <a:solidFill>
                  <a:schemeClr val="accent5">
                    <a:lumMod val="50000"/>
                  </a:schemeClr>
                </a:solidFill>
                <a:latin typeface="Chalkboard" panose="03050602040202020205" pitchFamily="66" charset="77"/>
              </a:rPr>
              <a:t>Heterogeneous chemistry</a:t>
            </a:r>
          </a:p>
          <a:p>
            <a:r>
              <a:rPr lang="en-US" sz="1000" dirty="0">
                <a:latin typeface="Chalkboard" panose="03050602040202020205" pitchFamily="66" charset="77"/>
              </a:rPr>
              <a:t>Water radiolysis</a:t>
            </a:r>
          </a:p>
          <a:p>
            <a:r>
              <a:rPr lang="en-US" sz="1000" dirty="0">
                <a:latin typeface="Chalkboard" panose="03050602040202020205" pitchFamily="66" charset="77"/>
              </a:rPr>
              <a:t>Radicals formation</a:t>
            </a:r>
            <a:r>
              <a:rPr lang="en-IT" sz="1000" dirty="0">
                <a:latin typeface="Chalkboard" panose="03050602040202020205" pitchFamily="66" charset="77"/>
              </a:rPr>
              <a:t> and diffusion</a:t>
            </a:r>
          </a:p>
        </p:txBody>
      </p:sp>
      <p:sp>
        <p:nvSpPr>
          <p:cNvPr id="82" name="TextBox 81">
            <a:extLst>
              <a:ext uri="{FF2B5EF4-FFF2-40B4-BE49-F238E27FC236}">
                <a16:creationId xmlns:a16="http://schemas.microsoft.com/office/drawing/2014/main" id="{93740AEA-4C67-17C7-EA9E-52D662CFECA8}"/>
              </a:ext>
            </a:extLst>
          </p:cNvPr>
          <p:cNvSpPr txBox="1"/>
          <p:nvPr/>
        </p:nvSpPr>
        <p:spPr>
          <a:xfrm>
            <a:off x="65185" y="528653"/>
            <a:ext cx="3245541" cy="1323439"/>
          </a:xfrm>
          <a:prstGeom prst="rect">
            <a:avLst/>
          </a:prstGeom>
          <a:noFill/>
        </p:spPr>
        <p:txBody>
          <a:bodyPr wrap="square">
            <a:spAutoFit/>
          </a:bodyPr>
          <a:lstStyle/>
          <a:p>
            <a:r>
              <a:rPr lang="en-IT" sz="2000" b="1" dirty="0">
                <a:solidFill>
                  <a:schemeClr val="accent5">
                    <a:lumMod val="75000"/>
                  </a:schemeClr>
                </a:solidFill>
                <a:latin typeface="Chalkboard" panose="03050602040202020205" pitchFamily="66" charset="77"/>
              </a:rPr>
              <a:t>The radiobological effects span 15-20 order of magnitude in time and space</a:t>
            </a:r>
            <a:endParaRPr lang="en-IT" sz="2000" dirty="0">
              <a:solidFill>
                <a:schemeClr val="accent5">
                  <a:lumMod val="75000"/>
                </a:schemeClr>
              </a:solidFill>
              <a:latin typeface="Chalkboard" panose="03050602040202020205" pitchFamily="66" charset="77"/>
            </a:endParaRPr>
          </a:p>
        </p:txBody>
      </p:sp>
      <p:sp>
        <p:nvSpPr>
          <p:cNvPr id="63" name="TextBox 62">
            <a:extLst>
              <a:ext uri="{FF2B5EF4-FFF2-40B4-BE49-F238E27FC236}">
                <a16:creationId xmlns:a16="http://schemas.microsoft.com/office/drawing/2014/main" id="{6540FD05-05E9-CE62-2C8B-8731DE14E054}"/>
              </a:ext>
            </a:extLst>
          </p:cNvPr>
          <p:cNvSpPr txBox="1"/>
          <p:nvPr/>
        </p:nvSpPr>
        <p:spPr>
          <a:xfrm>
            <a:off x="43149" y="1906113"/>
            <a:ext cx="3565966" cy="2215991"/>
          </a:xfrm>
          <a:prstGeom prst="rect">
            <a:avLst/>
          </a:prstGeom>
          <a:noFill/>
        </p:spPr>
        <p:txBody>
          <a:bodyPr wrap="square" rtlCol="0">
            <a:spAutoFit/>
          </a:bodyPr>
          <a:lstStyle/>
          <a:p>
            <a:r>
              <a:rPr lang="en-IT" b="1" dirty="0">
                <a:solidFill>
                  <a:schemeClr val="accent1">
                    <a:lumMod val="75000"/>
                  </a:schemeClr>
                </a:solidFill>
                <a:latin typeface="Chalkboard" panose="03050602040202020205" pitchFamily="66" charset="77"/>
              </a:rPr>
              <a:t>Possible determinants of differential effects</a:t>
            </a:r>
          </a:p>
          <a:p>
            <a:endParaRPr lang="en-IT" dirty="0">
              <a:latin typeface="Chalkboard" panose="03050602040202020205" pitchFamily="66" charset="77"/>
            </a:endParaRPr>
          </a:p>
          <a:p>
            <a:r>
              <a:rPr lang="en-GB" dirty="0">
                <a:solidFill>
                  <a:schemeClr val="accent1">
                    <a:lumMod val="75000"/>
                  </a:schemeClr>
                </a:solidFill>
                <a:latin typeface="Chalkboard" panose="03050602040202020205" pitchFamily="66" charset="77"/>
              </a:rPr>
              <a:t>O</a:t>
            </a:r>
            <a:r>
              <a:rPr lang="en-IT" dirty="0">
                <a:solidFill>
                  <a:schemeClr val="accent1">
                    <a:lumMod val="75000"/>
                  </a:schemeClr>
                </a:solidFill>
                <a:latin typeface="Chalkboard" panose="03050602040202020205" pitchFamily="66" charset="77"/>
              </a:rPr>
              <a:t>xygen concentration </a:t>
            </a:r>
          </a:p>
          <a:p>
            <a:r>
              <a:rPr lang="en-IT" sz="1600" dirty="0">
                <a:latin typeface="Chalkboard" panose="03050602040202020205" pitchFamily="66" charset="77"/>
              </a:rPr>
              <a:t>⇒ Different production of ROO*</a:t>
            </a:r>
          </a:p>
          <a:p>
            <a:endParaRPr lang="en-IT" sz="1600" dirty="0">
              <a:latin typeface="Chalkboard" panose="03050602040202020205" pitchFamily="66" charset="77"/>
            </a:endParaRPr>
          </a:p>
          <a:p>
            <a:r>
              <a:rPr lang="en-IT" dirty="0">
                <a:solidFill>
                  <a:schemeClr val="accent1">
                    <a:lumMod val="75000"/>
                  </a:schemeClr>
                </a:solidFill>
                <a:latin typeface="Chalkboard" panose="03050602040202020205" pitchFamily="66" charset="77"/>
              </a:rPr>
              <a:t>ROO* differential diffusivity </a:t>
            </a:r>
          </a:p>
          <a:p>
            <a:r>
              <a:rPr lang="en-GB" sz="1600" dirty="0">
                <a:latin typeface="Chalkboard" panose="03050602040202020205" pitchFamily="66" charset="77"/>
              </a:rPr>
              <a:t>⇒ R</a:t>
            </a:r>
            <a:r>
              <a:rPr lang="en-IT" sz="1600" dirty="0">
                <a:latin typeface="Chalkboard" panose="03050602040202020205" pitchFamily="66" charset="77"/>
              </a:rPr>
              <a:t>each different saturation level</a:t>
            </a:r>
          </a:p>
        </p:txBody>
      </p:sp>
      <p:sp>
        <p:nvSpPr>
          <p:cNvPr id="64" name="Right Arrow 63">
            <a:extLst>
              <a:ext uri="{FF2B5EF4-FFF2-40B4-BE49-F238E27FC236}">
                <a16:creationId xmlns:a16="http://schemas.microsoft.com/office/drawing/2014/main" id="{5E7900E9-C9E9-3446-F393-049175AF7166}"/>
              </a:ext>
            </a:extLst>
          </p:cNvPr>
          <p:cNvSpPr/>
          <p:nvPr/>
        </p:nvSpPr>
        <p:spPr>
          <a:xfrm>
            <a:off x="6355081" y="4854213"/>
            <a:ext cx="3547871"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Oxygen concentration</a:t>
            </a:r>
            <a:endParaRPr lang="en-IT" sz="1600" dirty="0">
              <a:solidFill>
                <a:schemeClr val="tx1"/>
              </a:solidFill>
              <a:latin typeface="Chalkboard" panose="03050602040202020205" pitchFamily="66" charset="77"/>
            </a:endParaRPr>
          </a:p>
        </p:txBody>
      </p:sp>
      <p:sp>
        <p:nvSpPr>
          <p:cNvPr id="67" name="Right Arrow 66">
            <a:extLst>
              <a:ext uri="{FF2B5EF4-FFF2-40B4-BE49-F238E27FC236}">
                <a16:creationId xmlns:a16="http://schemas.microsoft.com/office/drawing/2014/main" id="{27C75CCB-D985-4BB4-D68D-91B1AB2ACB44}"/>
              </a:ext>
            </a:extLst>
          </p:cNvPr>
          <p:cNvSpPr/>
          <p:nvPr/>
        </p:nvSpPr>
        <p:spPr>
          <a:xfrm>
            <a:off x="7069285" y="5268692"/>
            <a:ext cx="3225889"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ROO* diffusion/saturation</a:t>
            </a:r>
            <a:endParaRPr lang="en-IT" sz="1600" dirty="0">
              <a:solidFill>
                <a:schemeClr val="tx1"/>
              </a:solidFill>
              <a:latin typeface="Chalkboard" panose="03050602040202020205" pitchFamily="66" charset="77"/>
            </a:endParaRPr>
          </a:p>
        </p:txBody>
      </p:sp>
      <p:sp>
        <p:nvSpPr>
          <p:cNvPr id="69" name="Right Arrow 68">
            <a:extLst>
              <a:ext uri="{FF2B5EF4-FFF2-40B4-BE49-F238E27FC236}">
                <a16:creationId xmlns:a16="http://schemas.microsoft.com/office/drawing/2014/main" id="{911296E7-C2EE-7828-90F6-6E4133DDE1B8}"/>
              </a:ext>
            </a:extLst>
          </p:cNvPr>
          <p:cNvSpPr/>
          <p:nvPr/>
        </p:nvSpPr>
        <p:spPr>
          <a:xfrm>
            <a:off x="8259235" y="5642000"/>
            <a:ext cx="3666753"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reparation enzymes &amp; related </a:t>
            </a:r>
            <a:r>
              <a:rPr lang="en-GB" sz="1600" dirty="0" err="1">
                <a:solidFill>
                  <a:schemeClr val="tx1"/>
                </a:solidFill>
                <a:latin typeface="Chalkboard" panose="03050602040202020205" pitchFamily="66" charset="77"/>
              </a:rPr>
              <a:t>subst</a:t>
            </a:r>
            <a:endParaRPr lang="en-IT" sz="1600" dirty="0">
              <a:solidFill>
                <a:schemeClr val="tx1"/>
              </a:solidFill>
              <a:latin typeface="Chalkboard" panose="03050602040202020205" pitchFamily="66" charset="77"/>
            </a:endParaRPr>
          </a:p>
        </p:txBody>
      </p:sp>
      <p:sp>
        <p:nvSpPr>
          <p:cNvPr id="70" name="Right Arrow 69">
            <a:extLst>
              <a:ext uri="{FF2B5EF4-FFF2-40B4-BE49-F238E27FC236}">
                <a16:creationId xmlns:a16="http://schemas.microsoft.com/office/drawing/2014/main" id="{45B6BE2F-2E5C-0B9A-8C4E-B91228AEF0B0}"/>
              </a:ext>
            </a:extLst>
          </p:cNvPr>
          <p:cNvSpPr/>
          <p:nvPr/>
        </p:nvSpPr>
        <p:spPr>
          <a:xfrm>
            <a:off x="9236705" y="6003409"/>
            <a:ext cx="2955557" cy="578861"/>
          </a:xfrm>
          <a:prstGeom prst="rightArrow">
            <a:avLst/>
          </a:prstGeom>
          <a:gradFill>
            <a:gsLst>
              <a:gs pos="0">
                <a:schemeClr val="accent1">
                  <a:lumMod val="5000"/>
                  <a:lumOff val="95000"/>
                </a:schemeClr>
              </a:gs>
              <a:gs pos="80000">
                <a:schemeClr val="accent1">
                  <a:lumMod val="45000"/>
                  <a:lumOff val="55000"/>
                </a:schemeClr>
              </a:gs>
              <a:gs pos="100000">
                <a:schemeClr val="accent1">
                  <a:lumMod val="45000"/>
                  <a:lumOff val="5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halkboard" panose="03050602040202020205" pitchFamily="66" charset="77"/>
              </a:rPr>
              <a:t>Cell </a:t>
            </a:r>
            <a:r>
              <a:rPr lang="en-GB" sz="1600" dirty="0" err="1">
                <a:solidFill>
                  <a:schemeClr val="tx1"/>
                </a:solidFill>
                <a:latin typeface="Chalkboard" panose="03050602040202020205" pitchFamily="66" charset="77"/>
              </a:rPr>
              <a:t>signaling</a:t>
            </a:r>
            <a:r>
              <a:rPr lang="en-GB" sz="1600" dirty="0">
                <a:solidFill>
                  <a:schemeClr val="tx1"/>
                </a:solidFill>
                <a:latin typeface="Chalkboard" panose="03050602040202020205" pitchFamily="66" charset="77"/>
              </a:rPr>
              <a:t>/death/survival</a:t>
            </a:r>
            <a:endParaRPr lang="en-IT" sz="1600" dirty="0">
              <a:solidFill>
                <a:schemeClr val="tx1"/>
              </a:solidFill>
              <a:latin typeface="Chalkboard" panose="03050602040202020205" pitchFamily="66" charset="77"/>
            </a:endParaRPr>
          </a:p>
        </p:txBody>
      </p:sp>
      <p:sp>
        <p:nvSpPr>
          <p:cNvPr id="72" name="TextBox 71">
            <a:extLst>
              <a:ext uri="{FF2B5EF4-FFF2-40B4-BE49-F238E27FC236}">
                <a16:creationId xmlns:a16="http://schemas.microsoft.com/office/drawing/2014/main" id="{358E03EA-6EEA-1A36-AD2F-82CBC7E6E101}"/>
              </a:ext>
            </a:extLst>
          </p:cNvPr>
          <p:cNvSpPr txBox="1"/>
          <p:nvPr/>
        </p:nvSpPr>
        <p:spPr>
          <a:xfrm>
            <a:off x="65185" y="5127314"/>
            <a:ext cx="4675655" cy="892552"/>
          </a:xfrm>
          <a:prstGeom prst="rect">
            <a:avLst/>
          </a:prstGeom>
          <a:noFill/>
        </p:spPr>
        <p:txBody>
          <a:bodyPr wrap="square">
            <a:spAutoFit/>
          </a:bodyPr>
          <a:lstStyle/>
          <a:p>
            <a:r>
              <a:rPr lang="en-IT" dirty="0">
                <a:solidFill>
                  <a:schemeClr val="accent1">
                    <a:lumMod val="75000"/>
                  </a:schemeClr>
                </a:solidFill>
                <a:latin typeface="Chalkboard" panose="03050602040202020205" pitchFamily="66" charset="77"/>
              </a:rPr>
              <a:t>Non-linear (e.g. inter-track) effects </a:t>
            </a:r>
            <a:endParaRPr lang="en-IT" sz="1800" dirty="0">
              <a:solidFill>
                <a:schemeClr val="accent1">
                  <a:lumMod val="75000"/>
                </a:schemeClr>
              </a:solidFill>
              <a:latin typeface="Chalkboard" panose="03050602040202020205" pitchFamily="66" charset="77"/>
            </a:endParaRPr>
          </a:p>
          <a:p>
            <a:r>
              <a:rPr lang="en-IT" sz="1800" dirty="0">
                <a:latin typeface="Chalkboard" panose="03050602040202020205" pitchFamily="66" charset="77"/>
              </a:rPr>
              <a:t>⇒ </a:t>
            </a:r>
            <a:r>
              <a:rPr lang="en-IT" sz="1600" dirty="0">
                <a:latin typeface="Chalkboard" panose="03050602040202020205" pitchFamily="66" charset="77"/>
              </a:rPr>
              <a:t>differently activated/regulated by different architecture of cell/tissue </a:t>
            </a:r>
          </a:p>
        </p:txBody>
      </p:sp>
      <p:sp>
        <p:nvSpPr>
          <p:cNvPr id="74" name="TextBox 73">
            <a:extLst>
              <a:ext uri="{FF2B5EF4-FFF2-40B4-BE49-F238E27FC236}">
                <a16:creationId xmlns:a16="http://schemas.microsoft.com/office/drawing/2014/main" id="{434FE4CE-F506-D1E1-A597-8E903FFE3D1D}"/>
              </a:ext>
            </a:extLst>
          </p:cNvPr>
          <p:cNvSpPr txBox="1"/>
          <p:nvPr/>
        </p:nvSpPr>
        <p:spPr>
          <a:xfrm>
            <a:off x="-17704" y="4180036"/>
            <a:ext cx="6355082" cy="892552"/>
          </a:xfrm>
          <a:prstGeom prst="rect">
            <a:avLst/>
          </a:prstGeom>
          <a:noFill/>
        </p:spPr>
        <p:txBody>
          <a:bodyPr wrap="square">
            <a:spAutoFit/>
          </a:bodyPr>
          <a:lstStyle/>
          <a:p>
            <a:r>
              <a:rPr lang="en-IT" dirty="0">
                <a:solidFill>
                  <a:schemeClr val="accent1">
                    <a:lumMod val="75000"/>
                  </a:schemeClr>
                </a:solidFill>
                <a:latin typeface="Chalkboard" panose="03050602040202020205" pitchFamily="66" charset="77"/>
              </a:rPr>
              <a:t>A</a:t>
            </a:r>
            <a:r>
              <a:rPr lang="en-IT" sz="1800" dirty="0">
                <a:solidFill>
                  <a:schemeClr val="accent1">
                    <a:lumMod val="75000"/>
                  </a:schemeClr>
                </a:solidFill>
                <a:latin typeface="Chalkboard" panose="03050602040202020205" pitchFamily="66" charset="77"/>
              </a:rPr>
              <a:t>ctivation and </a:t>
            </a:r>
            <a:r>
              <a:rPr lang="en-IT" dirty="0">
                <a:solidFill>
                  <a:schemeClr val="accent1">
                    <a:lumMod val="75000"/>
                  </a:schemeClr>
                </a:solidFill>
                <a:latin typeface="Chalkboard" panose="03050602040202020205" pitchFamily="66" charset="77"/>
              </a:rPr>
              <a:t> </a:t>
            </a:r>
            <a:r>
              <a:rPr lang="en-IT" sz="1800" dirty="0">
                <a:solidFill>
                  <a:schemeClr val="accent1">
                    <a:lumMod val="75000"/>
                  </a:schemeClr>
                </a:solidFill>
                <a:latin typeface="Chalkboard" panose="03050602040202020205" pitchFamily="66" charset="77"/>
              </a:rPr>
              <a:t>diffusion of </a:t>
            </a:r>
          </a:p>
          <a:p>
            <a:r>
              <a:rPr lang="en-IT" sz="1800" dirty="0">
                <a:solidFill>
                  <a:schemeClr val="accent1">
                    <a:lumMod val="75000"/>
                  </a:schemeClr>
                </a:solidFill>
                <a:latin typeface="Chalkboard" panose="03050602040202020205" pitchFamily="66" charset="77"/>
              </a:rPr>
              <a:t>reparatory enzymes/mols</a:t>
            </a:r>
          </a:p>
          <a:p>
            <a:r>
              <a:rPr lang="en-GB" sz="1600" dirty="0">
                <a:latin typeface="Chalkboard" panose="03050602040202020205" pitchFamily="66" charset="77"/>
              </a:rPr>
              <a:t>⇒ D</a:t>
            </a:r>
            <a:r>
              <a:rPr lang="en-IT" sz="1600" dirty="0">
                <a:latin typeface="Chalkboard" panose="03050602040202020205" pitchFamily="66" charset="77"/>
              </a:rPr>
              <a:t>ifferent efficiency of DNA damage reparation</a:t>
            </a:r>
          </a:p>
        </p:txBody>
      </p:sp>
      <p:sp>
        <p:nvSpPr>
          <p:cNvPr id="23" name="TextBox 22">
            <a:extLst>
              <a:ext uri="{FF2B5EF4-FFF2-40B4-BE49-F238E27FC236}">
                <a16:creationId xmlns:a16="http://schemas.microsoft.com/office/drawing/2014/main" id="{CBD8EBAA-F45F-1BB6-E05D-18B844B1D7BE}"/>
              </a:ext>
            </a:extLst>
          </p:cNvPr>
          <p:cNvSpPr txBox="1"/>
          <p:nvPr/>
        </p:nvSpPr>
        <p:spPr>
          <a:xfrm>
            <a:off x="4483414" y="5680959"/>
            <a:ext cx="6414516" cy="892552"/>
          </a:xfrm>
          <a:prstGeom prst="rect">
            <a:avLst/>
          </a:prstGeom>
          <a:noFill/>
        </p:spPr>
        <p:txBody>
          <a:bodyPr wrap="square">
            <a:spAutoFit/>
          </a:bodyPr>
          <a:lstStyle/>
          <a:p>
            <a:r>
              <a:rPr lang="en-IT" dirty="0">
                <a:solidFill>
                  <a:schemeClr val="accent1">
                    <a:lumMod val="75000"/>
                  </a:schemeClr>
                </a:solidFill>
                <a:latin typeface="Chalkboard" panose="03050602040202020205" pitchFamily="66" charset="77"/>
              </a:rPr>
              <a:t>A</a:t>
            </a:r>
            <a:r>
              <a:rPr lang="en-IT" sz="1800" dirty="0">
                <a:solidFill>
                  <a:schemeClr val="accent1">
                    <a:lumMod val="75000"/>
                  </a:schemeClr>
                </a:solidFill>
                <a:latin typeface="Chalkboard" panose="03050602040202020205" pitchFamily="66" charset="77"/>
              </a:rPr>
              <a:t>ctivation of inter-cell signaling</a:t>
            </a:r>
          </a:p>
          <a:p>
            <a:r>
              <a:rPr lang="en-IT" sz="1800" dirty="0">
                <a:latin typeface="Chalkboard" panose="03050602040202020205" pitchFamily="66" charset="77"/>
              </a:rPr>
              <a:t>⇒ </a:t>
            </a:r>
            <a:r>
              <a:rPr lang="en-IT" sz="1600" dirty="0">
                <a:latin typeface="Chalkboard" panose="03050602040202020205" pitchFamily="66" charset="77"/>
              </a:rPr>
              <a:t>Different damg propagation/remediation </a:t>
            </a:r>
          </a:p>
          <a:p>
            <a:r>
              <a:rPr lang="en-IT" sz="1600" dirty="0">
                <a:latin typeface="Chalkboard" panose="03050602040202020205" pitchFamily="66" charset="77"/>
              </a:rPr>
              <a:t>→ survival/death </a:t>
            </a:r>
          </a:p>
        </p:txBody>
      </p:sp>
      <p:pic>
        <p:nvPicPr>
          <p:cNvPr id="2" name="Picture 1" descr="A diagram of a dna molecule&#10;&#10;Description automatically generated">
            <a:extLst>
              <a:ext uri="{FF2B5EF4-FFF2-40B4-BE49-F238E27FC236}">
                <a16:creationId xmlns:a16="http://schemas.microsoft.com/office/drawing/2014/main" id="{E21493EF-BCF9-1666-475F-2DAEBABA45F6}"/>
              </a:ext>
            </a:extLst>
          </p:cNvPr>
          <p:cNvPicPr>
            <a:picLocks noChangeAspect="1"/>
          </p:cNvPicPr>
          <p:nvPr/>
        </p:nvPicPr>
        <p:blipFill>
          <a:blip r:embed="rId13">
            <a:clrChange>
              <a:clrFrom>
                <a:srgbClr val="FFFFFF"/>
              </a:clrFrom>
              <a:clrTo>
                <a:srgbClr val="FFFFFF">
                  <a:alpha val="0"/>
                </a:srgbClr>
              </a:clrTo>
            </a:clrChange>
          </a:blip>
          <a:srcRect t="24752" r="57618" b="27533"/>
          <a:stretch>
            <a:fillRect/>
          </a:stretch>
        </p:blipFill>
        <p:spPr>
          <a:xfrm>
            <a:off x="7319315" y="1365677"/>
            <a:ext cx="1219620" cy="1261712"/>
          </a:xfrm>
          <a:prstGeom prst="rect">
            <a:avLst/>
          </a:prstGeom>
        </p:spPr>
      </p:pic>
      <p:sp>
        <p:nvSpPr>
          <p:cNvPr id="16" name="TextBox 15">
            <a:extLst>
              <a:ext uri="{FF2B5EF4-FFF2-40B4-BE49-F238E27FC236}">
                <a16:creationId xmlns:a16="http://schemas.microsoft.com/office/drawing/2014/main" id="{D6EE89F8-6CA8-B314-D178-9A434308CC49}"/>
              </a:ext>
            </a:extLst>
          </p:cNvPr>
          <p:cNvSpPr txBox="1"/>
          <p:nvPr/>
        </p:nvSpPr>
        <p:spPr>
          <a:xfrm>
            <a:off x="124015" y="10534"/>
            <a:ext cx="10260886" cy="523220"/>
          </a:xfrm>
          <a:prstGeom prst="rect">
            <a:avLst/>
          </a:prstGeom>
          <a:noFill/>
        </p:spPr>
        <p:txBody>
          <a:bodyPr wrap="none" rtlCol="0">
            <a:spAutoFit/>
          </a:bodyPr>
          <a:lstStyle/>
          <a:p>
            <a:r>
              <a:rPr lang="en-IT" sz="2800" b="1" dirty="0">
                <a:solidFill>
                  <a:srgbClr val="0070C0"/>
                </a:solidFill>
                <a:latin typeface="Chalkboard" panose="03050602040202020205" pitchFamily="66" charset="77"/>
              </a:rPr>
              <a:t>A completely opposite view: Direct simulation of the effect</a:t>
            </a:r>
          </a:p>
        </p:txBody>
      </p:sp>
    </p:spTree>
    <p:extLst>
      <p:ext uri="{BB962C8B-B14F-4D97-AF65-F5344CB8AC3E}">
        <p14:creationId xmlns:p14="http://schemas.microsoft.com/office/powerpoint/2010/main" val="3886112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xEl>
                                              <p:pRg st="2" end="2"/>
                                            </p:txEl>
                                          </p:spTgt>
                                        </p:tgtEl>
                                        <p:attrNameLst>
                                          <p:attrName>style.visibility</p:attrName>
                                        </p:attrNameLst>
                                      </p:cBhvr>
                                      <p:to>
                                        <p:strVal val="visible"/>
                                      </p:to>
                                    </p:set>
                                    <p:animEffect transition="in" filter="fade">
                                      <p:cBhvr>
                                        <p:cTn id="11" dur="500"/>
                                        <p:tgtEl>
                                          <p:spTgt spid="63">
                                            <p:txEl>
                                              <p:pRg st="2" end="2"/>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left)">
                                      <p:cBhvr>
                                        <p:cTn id="14" dur="500"/>
                                        <p:tgtEl>
                                          <p:spTgt spid="6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3">
                                            <p:txEl>
                                              <p:pRg st="3" end="3"/>
                                            </p:txEl>
                                          </p:spTgt>
                                        </p:tgtEl>
                                        <p:attrNameLst>
                                          <p:attrName>style.visibility</p:attrName>
                                        </p:attrNameLst>
                                      </p:cBhvr>
                                      <p:to>
                                        <p:strVal val="visible"/>
                                      </p:to>
                                    </p:set>
                                    <p:animEffect transition="in" filter="fade">
                                      <p:cBhvr>
                                        <p:cTn id="18" dur="500"/>
                                        <p:tgtEl>
                                          <p:spTgt spid="63">
                                            <p:txEl>
                                              <p:pRg st="3" end="3"/>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63">
                                            <p:txEl>
                                              <p:pRg st="5" end="5"/>
                                            </p:txEl>
                                          </p:spTgt>
                                        </p:tgtEl>
                                        <p:attrNameLst>
                                          <p:attrName>style.visibility</p:attrName>
                                        </p:attrNameLst>
                                      </p:cBhvr>
                                      <p:to>
                                        <p:strVal val="visible"/>
                                      </p:to>
                                    </p:set>
                                    <p:animEffect transition="in" filter="fade">
                                      <p:cBhvr>
                                        <p:cTn id="22" dur="500"/>
                                        <p:tgtEl>
                                          <p:spTgt spid="6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3">
                                            <p:txEl>
                                              <p:pRg st="6" end="6"/>
                                            </p:txEl>
                                          </p:spTgt>
                                        </p:tgtEl>
                                        <p:attrNameLst>
                                          <p:attrName>style.visibility</p:attrName>
                                        </p:attrNameLst>
                                      </p:cBhvr>
                                      <p:to>
                                        <p:strVal val="visible"/>
                                      </p:to>
                                    </p:set>
                                    <p:animEffect transition="in" filter="fade">
                                      <p:cBhvr>
                                        <p:cTn id="29" dur="500"/>
                                        <p:tgtEl>
                                          <p:spTgt spid="63">
                                            <p:txEl>
                                              <p:pRg st="6" end="6"/>
                                            </p:tx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left)">
                                      <p:cBhvr>
                                        <p:cTn id="36" dur="500"/>
                                        <p:tgtEl>
                                          <p:spTgt spid="69"/>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left)">
                                      <p:cBhvr>
                                        <p:cTn id="43" dur="500"/>
                                        <p:tgtEl>
                                          <p:spTgt spid="70"/>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uiExpand="1" build="p"/>
      <p:bldP spid="64" grpId="0" animBg="1"/>
      <p:bldP spid="67" grpId="0" animBg="1"/>
      <p:bldP spid="69" grpId="0" animBg="1"/>
      <p:bldP spid="70" grpId="0" animBg="1"/>
      <p:bldP spid="72" grpId="0"/>
      <p:bldP spid="74"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AF5D870C-A4CD-17CF-ED82-8A46184A5212}"/>
              </a:ext>
            </a:extLst>
          </p:cNvPr>
          <p:cNvSpPr/>
          <p:nvPr/>
        </p:nvSpPr>
        <p:spPr>
          <a:xfrm>
            <a:off x="5208450" y="732257"/>
            <a:ext cx="6983510" cy="4122693"/>
          </a:xfrm>
          <a:prstGeom prst="rect">
            <a:avLst/>
          </a:prstGeom>
          <a:gradFill>
            <a:gsLst>
              <a:gs pos="0">
                <a:srgbClr val="DAC9DE"/>
              </a:gs>
              <a:gs pos="100000">
                <a:schemeClr val="accent4">
                  <a:lumMod val="20000"/>
                  <a:lumOff val="8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1" name="Picture 110" descr="A close up of a structure&#10;&#10;Description automatically generated">
            <a:extLst>
              <a:ext uri="{FF2B5EF4-FFF2-40B4-BE49-F238E27FC236}">
                <a16:creationId xmlns:a16="http://schemas.microsoft.com/office/drawing/2014/main" id="{62FD0978-C461-9AAD-92F4-277DC0BCC296}"/>
              </a:ext>
            </a:extLst>
          </p:cNvPr>
          <p:cNvPicPr>
            <a:picLocks noChangeAspect="1"/>
          </p:cNvPicPr>
          <p:nvPr/>
        </p:nvPicPr>
        <p:blipFill>
          <a:blip r:embed="rId2"/>
          <a:stretch>
            <a:fillRect/>
          </a:stretch>
        </p:blipFill>
        <p:spPr>
          <a:xfrm>
            <a:off x="8086095" y="1325259"/>
            <a:ext cx="1733555" cy="1070992"/>
          </a:xfrm>
          <a:prstGeom prst="rect">
            <a:avLst/>
          </a:prstGeom>
          <a:effectLst>
            <a:softEdge rad="125997"/>
          </a:effectLst>
        </p:spPr>
      </p:pic>
      <p:pic>
        <p:nvPicPr>
          <p:cNvPr id="35" name="Picture 34">
            <a:extLst>
              <a:ext uri="{FF2B5EF4-FFF2-40B4-BE49-F238E27FC236}">
                <a16:creationId xmlns:a16="http://schemas.microsoft.com/office/drawing/2014/main" id="{3B65F52E-C9AC-ACA8-ED76-956547B7B82C}"/>
              </a:ext>
            </a:extLst>
          </p:cNvPr>
          <p:cNvPicPr>
            <a:picLocks noChangeAspect="1"/>
          </p:cNvPicPr>
          <p:nvPr/>
        </p:nvPicPr>
        <p:blipFill rotWithShape="1">
          <a:blip r:embed="rId3">
            <a:clrChange>
              <a:clrFrom>
                <a:srgbClr val="FFFFFF"/>
              </a:clrFrom>
              <a:clrTo>
                <a:srgbClr val="FFFFFF">
                  <a:alpha val="0"/>
                </a:srgbClr>
              </a:clrTo>
            </a:clrChange>
          </a:blip>
          <a:srcRect t="18596" r="7704" b="19154"/>
          <a:stretch/>
        </p:blipFill>
        <p:spPr>
          <a:xfrm>
            <a:off x="6940830" y="1720953"/>
            <a:ext cx="1452547" cy="1386386"/>
          </a:xfrm>
          <a:prstGeom prst="rect">
            <a:avLst/>
          </a:prstGeom>
        </p:spPr>
      </p:pic>
      <p:sp>
        <p:nvSpPr>
          <p:cNvPr id="6" name="Rectangle 5">
            <a:extLst>
              <a:ext uri="{FF2B5EF4-FFF2-40B4-BE49-F238E27FC236}">
                <a16:creationId xmlns:a16="http://schemas.microsoft.com/office/drawing/2014/main" id="{921EEBA7-23E5-1822-9124-5A1025BD7F87}"/>
              </a:ext>
            </a:extLst>
          </p:cNvPr>
          <p:cNvSpPr/>
          <p:nvPr/>
        </p:nvSpPr>
        <p:spPr>
          <a:xfrm>
            <a:off x="10851477" y="4876705"/>
            <a:ext cx="1291253" cy="307777"/>
          </a:xfrm>
          <a:prstGeom prst="rect">
            <a:avLst/>
          </a:prstGeom>
        </p:spPr>
        <p:txBody>
          <a:bodyPr wrap="square">
            <a:spAutoFit/>
          </a:bodyPr>
          <a:lstStyle/>
          <a:p>
            <a:r>
              <a:rPr lang="en-US" sz="1400" dirty="0">
                <a:latin typeface=""/>
              </a:rPr>
              <a:t>Months/years</a:t>
            </a:r>
          </a:p>
        </p:txBody>
      </p:sp>
      <p:grpSp>
        <p:nvGrpSpPr>
          <p:cNvPr id="7" name="Group 6">
            <a:extLst>
              <a:ext uri="{FF2B5EF4-FFF2-40B4-BE49-F238E27FC236}">
                <a16:creationId xmlns:a16="http://schemas.microsoft.com/office/drawing/2014/main" id="{36BDC9C4-B4EE-80A2-057C-794C432D85B3}"/>
              </a:ext>
            </a:extLst>
          </p:cNvPr>
          <p:cNvGrpSpPr/>
          <p:nvPr/>
        </p:nvGrpSpPr>
        <p:grpSpPr>
          <a:xfrm>
            <a:off x="5204005" y="1379683"/>
            <a:ext cx="6987960" cy="3495927"/>
            <a:chOff x="536850" y="-1302351"/>
            <a:chExt cx="10332388" cy="7716460"/>
          </a:xfrm>
        </p:grpSpPr>
        <p:cxnSp>
          <p:nvCxnSpPr>
            <p:cNvPr id="26" name="Straight Arrow Connector 25">
              <a:extLst>
                <a:ext uri="{FF2B5EF4-FFF2-40B4-BE49-F238E27FC236}">
                  <a16:creationId xmlns:a16="http://schemas.microsoft.com/office/drawing/2014/main" id="{26256D2B-2F59-34BB-E1AD-187EA68EAF79}"/>
                </a:ext>
              </a:extLst>
            </p:cNvPr>
            <p:cNvCxnSpPr>
              <a:cxnSpLocks/>
            </p:cNvCxnSpPr>
            <p:nvPr/>
          </p:nvCxnSpPr>
          <p:spPr>
            <a:xfrm flipV="1">
              <a:off x="536850" y="-1302351"/>
              <a:ext cx="0" cy="77164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114307-668B-3252-FD37-C9B124B1309D}"/>
                </a:ext>
              </a:extLst>
            </p:cNvPr>
            <p:cNvCxnSpPr>
              <a:cxnSpLocks/>
            </p:cNvCxnSpPr>
            <p:nvPr/>
          </p:nvCxnSpPr>
          <p:spPr>
            <a:xfrm flipV="1">
              <a:off x="536850" y="6387219"/>
              <a:ext cx="10332388" cy="26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F188CE-92D9-F642-583D-171E8238346C}"/>
              </a:ext>
            </a:extLst>
          </p:cNvPr>
          <p:cNvGrpSpPr/>
          <p:nvPr/>
        </p:nvGrpSpPr>
        <p:grpSpPr>
          <a:xfrm>
            <a:off x="5682567" y="4862334"/>
            <a:ext cx="5943154" cy="307777"/>
            <a:chOff x="1288185" y="6244647"/>
            <a:chExt cx="7417842" cy="679345"/>
          </a:xfrm>
        </p:grpSpPr>
        <p:sp>
          <p:nvSpPr>
            <p:cNvPr id="17" name="TextBox 16">
              <a:extLst>
                <a:ext uri="{FF2B5EF4-FFF2-40B4-BE49-F238E27FC236}">
                  <a16:creationId xmlns:a16="http://schemas.microsoft.com/office/drawing/2014/main" id="{2CC63779-5B7A-5F83-CA61-CE0F5DCA150F}"/>
                </a:ext>
              </a:extLst>
            </p:cNvPr>
            <p:cNvSpPr txBox="1"/>
            <p:nvPr/>
          </p:nvSpPr>
          <p:spPr>
            <a:xfrm>
              <a:off x="1288185" y="6247075"/>
              <a:ext cx="305243" cy="499859"/>
            </a:xfrm>
            <a:prstGeom prst="rect">
              <a:avLst/>
            </a:prstGeom>
            <a:noFill/>
          </p:spPr>
          <p:txBody>
            <a:bodyPr wrap="none" rtlCol="0">
              <a:spAutoFit/>
            </a:bodyPr>
            <a:lstStyle/>
            <a:p>
              <a:r>
                <a:rPr lang="en-US" sz="1400">
                  <a:latin typeface=""/>
                </a:rPr>
                <a:t>fs</a:t>
              </a:r>
            </a:p>
          </p:txBody>
        </p:sp>
        <p:sp>
          <p:nvSpPr>
            <p:cNvPr id="18" name="TextBox 17">
              <a:extLst>
                <a:ext uri="{FF2B5EF4-FFF2-40B4-BE49-F238E27FC236}">
                  <a16:creationId xmlns:a16="http://schemas.microsoft.com/office/drawing/2014/main" id="{0F1B9A95-8102-A449-A3C6-71B0489FAEB3}"/>
                </a:ext>
              </a:extLst>
            </p:cNvPr>
            <p:cNvSpPr txBox="1"/>
            <p:nvPr/>
          </p:nvSpPr>
          <p:spPr>
            <a:xfrm>
              <a:off x="2167640" y="6247075"/>
              <a:ext cx="352039" cy="499859"/>
            </a:xfrm>
            <a:prstGeom prst="rect">
              <a:avLst/>
            </a:prstGeom>
            <a:noFill/>
          </p:spPr>
          <p:txBody>
            <a:bodyPr wrap="none" rtlCol="0">
              <a:spAutoFit/>
            </a:bodyPr>
            <a:lstStyle/>
            <a:p>
              <a:r>
                <a:rPr lang="en-US" sz="1400">
                  <a:latin typeface=""/>
                </a:rPr>
                <a:t>ps</a:t>
              </a:r>
            </a:p>
          </p:txBody>
        </p:sp>
        <p:sp>
          <p:nvSpPr>
            <p:cNvPr id="19" name="TextBox 18">
              <a:extLst>
                <a:ext uri="{FF2B5EF4-FFF2-40B4-BE49-F238E27FC236}">
                  <a16:creationId xmlns:a16="http://schemas.microsoft.com/office/drawing/2014/main" id="{19795B88-D789-5E3C-2846-1127ECA3A85D}"/>
                </a:ext>
              </a:extLst>
            </p:cNvPr>
            <p:cNvSpPr txBox="1"/>
            <p:nvPr/>
          </p:nvSpPr>
          <p:spPr>
            <a:xfrm>
              <a:off x="3069689" y="6247075"/>
              <a:ext cx="465320" cy="499859"/>
            </a:xfrm>
            <a:prstGeom prst="rect">
              <a:avLst/>
            </a:prstGeom>
            <a:noFill/>
          </p:spPr>
          <p:txBody>
            <a:bodyPr wrap="square" rtlCol="0">
              <a:spAutoFit/>
            </a:bodyPr>
            <a:lstStyle/>
            <a:p>
              <a:r>
                <a:rPr lang="en-US" sz="1400">
                  <a:latin typeface=""/>
                </a:rPr>
                <a:t>ns</a:t>
              </a:r>
            </a:p>
          </p:txBody>
        </p:sp>
        <p:sp>
          <p:nvSpPr>
            <p:cNvPr id="20" name="TextBox 19">
              <a:extLst>
                <a:ext uri="{FF2B5EF4-FFF2-40B4-BE49-F238E27FC236}">
                  <a16:creationId xmlns:a16="http://schemas.microsoft.com/office/drawing/2014/main" id="{32940DEE-A94A-00B9-D354-1F1D37466411}"/>
                </a:ext>
              </a:extLst>
            </p:cNvPr>
            <p:cNvSpPr txBox="1"/>
            <p:nvPr/>
          </p:nvSpPr>
          <p:spPr>
            <a:xfrm>
              <a:off x="3971735" y="6247075"/>
              <a:ext cx="647561" cy="499859"/>
            </a:xfrm>
            <a:prstGeom prst="rect">
              <a:avLst/>
            </a:prstGeom>
            <a:noFill/>
          </p:spPr>
          <p:txBody>
            <a:bodyPr wrap="square" rtlCol="0">
              <a:spAutoFit/>
            </a:bodyPr>
            <a:lstStyle/>
            <a:p>
              <a:r>
                <a:rPr lang="en-US" sz="1400">
                  <a:latin typeface=""/>
                </a:rPr>
                <a:t>μs</a:t>
              </a:r>
            </a:p>
          </p:txBody>
        </p:sp>
        <p:sp>
          <p:nvSpPr>
            <p:cNvPr id="21" name="Rectangle 20">
              <a:extLst>
                <a:ext uri="{FF2B5EF4-FFF2-40B4-BE49-F238E27FC236}">
                  <a16:creationId xmlns:a16="http://schemas.microsoft.com/office/drawing/2014/main" id="{34CBC621-5E99-AED7-B016-B2093F4156A6}"/>
                </a:ext>
              </a:extLst>
            </p:cNvPr>
            <p:cNvSpPr/>
            <p:nvPr/>
          </p:nvSpPr>
          <p:spPr>
            <a:xfrm>
              <a:off x="4850916" y="6261710"/>
              <a:ext cx="398838" cy="499859"/>
            </a:xfrm>
            <a:prstGeom prst="rect">
              <a:avLst/>
            </a:prstGeom>
          </p:spPr>
          <p:txBody>
            <a:bodyPr wrap="none">
              <a:spAutoFit/>
            </a:bodyPr>
            <a:lstStyle/>
            <a:p>
              <a:r>
                <a:rPr lang="en-US" sz="1400">
                  <a:latin typeface=""/>
                </a:rPr>
                <a:t>ms</a:t>
              </a:r>
            </a:p>
          </p:txBody>
        </p:sp>
        <p:sp>
          <p:nvSpPr>
            <p:cNvPr id="22" name="Rectangle 21">
              <a:extLst>
                <a:ext uri="{FF2B5EF4-FFF2-40B4-BE49-F238E27FC236}">
                  <a16:creationId xmlns:a16="http://schemas.microsoft.com/office/drawing/2014/main" id="{4B6A1DB5-92A6-6526-40AD-44BEE1A3F9A3}"/>
                </a:ext>
              </a:extLst>
            </p:cNvPr>
            <p:cNvSpPr/>
            <p:nvPr/>
          </p:nvSpPr>
          <p:spPr>
            <a:xfrm>
              <a:off x="5640754" y="6265637"/>
              <a:ext cx="436577" cy="499859"/>
            </a:xfrm>
            <a:prstGeom prst="rect">
              <a:avLst/>
            </a:prstGeom>
          </p:spPr>
          <p:txBody>
            <a:bodyPr wrap="none">
              <a:spAutoFit/>
            </a:bodyPr>
            <a:lstStyle/>
            <a:p>
              <a:r>
                <a:rPr lang="en-US" sz="1400">
                  <a:latin typeface=""/>
                </a:rPr>
                <a:t>sec</a:t>
              </a:r>
            </a:p>
          </p:txBody>
        </p:sp>
        <p:sp>
          <p:nvSpPr>
            <p:cNvPr id="24" name="Rectangle 23">
              <a:extLst>
                <a:ext uri="{FF2B5EF4-FFF2-40B4-BE49-F238E27FC236}">
                  <a16:creationId xmlns:a16="http://schemas.microsoft.com/office/drawing/2014/main" id="{233EF83E-01BA-9521-6506-1BD383D03879}"/>
                </a:ext>
              </a:extLst>
            </p:cNvPr>
            <p:cNvSpPr/>
            <p:nvPr/>
          </p:nvSpPr>
          <p:spPr>
            <a:xfrm>
              <a:off x="6468331" y="6244647"/>
              <a:ext cx="880338" cy="679345"/>
            </a:xfrm>
            <a:prstGeom prst="rect">
              <a:avLst/>
            </a:prstGeom>
          </p:spPr>
          <p:txBody>
            <a:bodyPr wrap="square">
              <a:spAutoFit/>
            </a:bodyPr>
            <a:lstStyle/>
            <a:p>
              <a:r>
                <a:rPr lang="en-US" sz="1400" dirty="0">
                  <a:latin typeface=""/>
                </a:rPr>
                <a:t>hours</a:t>
              </a:r>
            </a:p>
          </p:txBody>
        </p:sp>
        <p:sp>
          <p:nvSpPr>
            <p:cNvPr id="25" name="Rectangle 24">
              <a:extLst>
                <a:ext uri="{FF2B5EF4-FFF2-40B4-BE49-F238E27FC236}">
                  <a16:creationId xmlns:a16="http://schemas.microsoft.com/office/drawing/2014/main" id="{5B882AC6-860A-0762-9757-5E0690B60925}"/>
                </a:ext>
              </a:extLst>
            </p:cNvPr>
            <p:cNvSpPr/>
            <p:nvPr/>
          </p:nvSpPr>
          <p:spPr>
            <a:xfrm>
              <a:off x="8532059" y="6261710"/>
              <a:ext cx="173968" cy="499860"/>
            </a:xfrm>
            <a:prstGeom prst="rect">
              <a:avLst/>
            </a:prstGeom>
          </p:spPr>
          <p:txBody>
            <a:bodyPr wrap="none">
              <a:spAutoFit/>
            </a:bodyPr>
            <a:lstStyle/>
            <a:p>
              <a:endParaRPr lang="en-US" sz="1400" dirty="0">
                <a:latin typeface=""/>
              </a:endParaRPr>
            </a:p>
          </p:txBody>
        </p:sp>
      </p:grpSp>
      <p:grpSp>
        <p:nvGrpSpPr>
          <p:cNvPr id="9" name="Group 8">
            <a:extLst>
              <a:ext uri="{FF2B5EF4-FFF2-40B4-BE49-F238E27FC236}">
                <a16:creationId xmlns:a16="http://schemas.microsoft.com/office/drawing/2014/main" id="{D134220A-F0D1-AEFD-08F7-110A1D06F5A2}"/>
              </a:ext>
            </a:extLst>
          </p:cNvPr>
          <p:cNvGrpSpPr/>
          <p:nvPr/>
        </p:nvGrpSpPr>
        <p:grpSpPr>
          <a:xfrm>
            <a:off x="4794588" y="1914059"/>
            <a:ext cx="364298" cy="2329548"/>
            <a:chOff x="204942" y="-256934"/>
            <a:chExt cx="538649" cy="5141945"/>
          </a:xfrm>
        </p:grpSpPr>
        <p:sp>
          <p:nvSpPr>
            <p:cNvPr id="13" name="TextBox 12">
              <a:extLst>
                <a:ext uri="{FF2B5EF4-FFF2-40B4-BE49-F238E27FC236}">
                  <a16:creationId xmlns:a16="http://schemas.microsoft.com/office/drawing/2014/main" id="{E1818657-2F26-D60B-AD4B-33AF7B23F8E4}"/>
                </a:ext>
              </a:extLst>
            </p:cNvPr>
            <p:cNvSpPr txBox="1"/>
            <p:nvPr/>
          </p:nvSpPr>
          <p:spPr>
            <a:xfrm>
              <a:off x="258641" y="4385150"/>
              <a:ext cx="483212" cy="499861"/>
            </a:xfrm>
            <a:prstGeom prst="rect">
              <a:avLst/>
            </a:prstGeom>
            <a:noFill/>
          </p:spPr>
          <p:txBody>
            <a:bodyPr wrap="none" rtlCol="0">
              <a:spAutoFit/>
            </a:bodyPr>
            <a:lstStyle/>
            <a:p>
              <a:r>
                <a:rPr lang="en-US" sz="1400">
                  <a:latin typeface=""/>
                </a:rPr>
                <a:t>nm</a:t>
              </a:r>
            </a:p>
          </p:txBody>
        </p:sp>
        <p:sp>
          <p:nvSpPr>
            <p:cNvPr id="14" name="TextBox 13">
              <a:extLst>
                <a:ext uri="{FF2B5EF4-FFF2-40B4-BE49-F238E27FC236}">
                  <a16:creationId xmlns:a16="http://schemas.microsoft.com/office/drawing/2014/main" id="{ADCCE938-9674-DA4E-B854-4651BF07AF44}"/>
                </a:ext>
              </a:extLst>
            </p:cNvPr>
            <p:cNvSpPr txBox="1"/>
            <p:nvPr/>
          </p:nvSpPr>
          <p:spPr>
            <a:xfrm>
              <a:off x="220971" y="2769906"/>
              <a:ext cx="488576" cy="499861"/>
            </a:xfrm>
            <a:prstGeom prst="rect">
              <a:avLst/>
            </a:prstGeom>
            <a:noFill/>
          </p:spPr>
          <p:txBody>
            <a:bodyPr wrap="none" rtlCol="0">
              <a:spAutoFit/>
            </a:bodyPr>
            <a:lstStyle/>
            <a:p>
              <a:r>
                <a:rPr lang="en-US" sz="1400">
                  <a:latin typeface=""/>
                </a:rPr>
                <a:t>μm</a:t>
              </a:r>
            </a:p>
          </p:txBody>
        </p:sp>
        <p:sp>
          <p:nvSpPr>
            <p:cNvPr id="15" name="TextBox 14">
              <a:extLst>
                <a:ext uri="{FF2B5EF4-FFF2-40B4-BE49-F238E27FC236}">
                  <a16:creationId xmlns:a16="http://schemas.microsoft.com/office/drawing/2014/main" id="{689C8BA7-2035-9DFD-E7C6-F75E75ACFA17}"/>
                </a:ext>
              </a:extLst>
            </p:cNvPr>
            <p:cNvSpPr txBox="1"/>
            <p:nvPr/>
          </p:nvSpPr>
          <p:spPr>
            <a:xfrm>
              <a:off x="204942" y="1468671"/>
              <a:ext cx="538649" cy="499861"/>
            </a:xfrm>
            <a:prstGeom prst="rect">
              <a:avLst/>
            </a:prstGeom>
            <a:noFill/>
          </p:spPr>
          <p:txBody>
            <a:bodyPr wrap="none" rtlCol="0">
              <a:spAutoFit/>
            </a:bodyPr>
            <a:lstStyle/>
            <a:p>
              <a:r>
                <a:rPr lang="en-US" sz="1400" dirty="0">
                  <a:latin typeface=""/>
                </a:rPr>
                <a:t>mm</a:t>
              </a:r>
            </a:p>
          </p:txBody>
        </p:sp>
        <p:sp>
          <p:nvSpPr>
            <p:cNvPr id="16" name="TextBox 15">
              <a:extLst>
                <a:ext uri="{FF2B5EF4-FFF2-40B4-BE49-F238E27FC236}">
                  <a16:creationId xmlns:a16="http://schemas.microsoft.com/office/drawing/2014/main" id="{EF9550E0-1284-F267-1A31-1952D46E1522}"/>
                </a:ext>
              </a:extLst>
            </p:cNvPr>
            <p:cNvSpPr txBox="1"/>
            <p:nvPr/>
          </p:nvSpPr>
          <p:spPr>
            <a:xfrm>
              <a:off x="331579" y="-256934"/>
              <a:ext cx="232848" cy="679347"/>
            </a:xfrm>
            <a:prstGeom prst="rect">
              <a:avLst/>
            </a:prstGeom>
            <a:noFill/>
          </p:spPr>
          <p:txBody>
            <a:bodyPr wrap="square" rtlCol="0">
              <a:spAutoFit/>
            </a:bodyPr>
            <a:lstStyle/>
            <a:p>
              <a:r>
                <a:rPr lang="en-US" sz="1400" dirty="0">
                  <a:latin typeface=""/>
                </a:rPr>
                <a:t>m</a:t>
              </a:r>
            </a:p>
          </p:txBody>
        </p:sp>
      </p:grpSp>
      <p:pic>
        <p:nvPicPr>
          <p:cNvPr id="10" name="Picture 9">
            <a:extLst>
              <a:ext uri="{FF2B5EF4-FFF2-40B4-BE49-F238E27FC236}">
                <a16:creationId xmlns:a16="http://schemas.microsoft.com/office/drawing/2014/main" id="{5CDDED49-C2C4-D4B7-E7FE-434853CDE541}"/>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400000">
            <a:off x="6736502" y="3564603"/>
            <a:ext cx="705501" cy="652507"/>
          </a:xfrm>
          <a:prstGeom prst="rect">
            <a:avLst/>
          </a:prstGeom>
        </p:spPr>
      </p:pic>
      <p:pic>
        <p:nvPicPr>
          <p:cNvPr id="11" name="Picture 10">
            <a:extLst>
              <a:ext uri="{FF2B5EF4-FFF2-40B4-BE49-F238E27FC236}">
                <a16:creationId xmlns:a16="http://schemas.microsoft.com/office/drawing/2014/main" id="{E350726F-13CF-6F49-230D-8CD4DA468B8F}"/>
              </a:ext>
            </a:extLst>
          </p:cNvPr>
          <p:cNvPicPr>
            <a:picLocks noChangeAspect="1"/>
          </p:cNvPicPr>
          <p:nvPr/>
        </p:nvPicPr>
        <p:blipFill>
          <a:blip r:embed="rId5">
            <a:clrChange>
              <a:clrFrom>
                <a:srgbClr val="FFFFFD"/>
              </a:clrFrom>
              <a:clrTo>
                <a:srgbClr val="FFFFFD">
                  <a:alpha val="0"/>
                </a:srgbClr>
              </a:clrTo>
            </a:clrChange>
          </a:blip>
          <a:stretch>
            <a:fillRect/>
          </a:stretch>
        </p:blipFill>
        <p:spPr>
          <a:xfrm rot="4798458">
            <a:off x="5703772" y="4285018"/>
            <a:ext cx="396377" cy="511956"/>
          </a:xfrm>
          <a:prstGeom prst="rect">
            <a:avLst/>
          </a:prstGeom>
        </p:spPr>
      </p:pic>
      <p:pic>
        <p:nvPicPr>
          <p:cNvPr id="28" name="Picture 2" descr="COVID-19 - Wikipedia">
            <a:extLst>
              <a:ext uri="{FF2B5EF4-FFF2-40B4-BE49-F238E27FC236}">
                <a16:creationId xmlns:a16="http://schemas.microsoft.com/office/drawing/2014/main" id="{C0C149C2-8A14-1C5E-53D6-0AB0A85EBD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8093" y="3147804"/>
            <a:ext cx="769050" cy="7720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Immagine 4" descr="aa1.jpg">
            <a:extLst>
              <a:ext uri="{FF2B5EF4-FFF2-40B4-BE49-F238E27FC236}">
                <a16:creationId xmlns:a16="http://schemas.microsoft.com/office/drawing/2014/main" id="{C805B360-F101-3DD6-FE8D-4806CD6BB04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476" t="9463" r="10816" b="11152"/>
          <a:stretch/>
        </p:blipFill>
        <p:spPr>
          <a:xfrm>
            <a:off x="6046437" y="3818261"/>
            <a:ext cx="934016" cy="1003814"/>
          </a:xfrm>
          <a:prstGeom prst="rect">
            <a:avLst/>
          </a:prstGeom>
        </p:spPr>
      </p:pic>
      <p:grpSp>
        <p:nvGrpSpPr>
          <p:cNvPr id="89" name="Group 88">
            <a:extLst>
              <a:ext uri="{FF2B5EF4-FFF2-40B4-BE49-F238E27FC236}">
                <a16:creationId xmlns:a16="http://schemas.microsoft.com/office/drawing/2014/main" id="{66025DF4-77BB-A78B-4B3F-8865A28C9F5B}"/>
              </a:ext>
            </a:extLst>
          </p:cNvPr>
          <p:cNvGrpSpPr/>
          <p:nvPr/>
        </p:nvGrpSpPr>
        <p:grpSpPr>
          <a:xfrm>
            <a:off x="8040600" y="2433004"/>
            <a:ext cx="1264487" cy="1228923"/>
            <a:chOff x="5215206" y="2375895"/>
            <a:chExt cx="1264487" cy="1228923"/>
          </a:xfrm>
        </p:grpSpPr>
        <p:pic>
          <p:nvPicPr>
            <p:cNvPr id="12" name="Picture 11">
              <a:extLst>
                <a:ext uri="{FF2B5EF4-FFF2-40B4-BE49-F238E27FC236}">
                  <a16:creationId xmlns:a16="http://schemas.microsoft.com/office/drawing/2014/main" id="{65E6C7DA-0AF3-2208-E1F2-C1C51D883C12}"/>
                </a:ext>
              </a:extLst>
            </p:cNvPr>
            <p:cNvPicPr>
              <a:picLocks noChangeAspect="1"/>
            </p:cNvPicPr>
            <p:nvPr/>
          </p:nvPicPr>
          <p:blipFill rotWithShape="1">
            <a:blip r:embed="rId8">
              <a:clrChange>
                <a:clrFrom>
                  <a:srgbClr val="FFFFFF"/>
                </a:clrFrom>
                <a:clrTo>
                  <a:srgbClr val="FFFFFF">
                    <a:alpha val="0"/>
                  </a:srgbClr>
                </a:clrTo>
              </a:clrChange>
            </a:blip>
            <a:srcRect l="22659" t="11531" r="22120" b="12925"/>
            <a:stretch/>
          </p:blipFill>
          <p:spPr>
            <a:xfrm>
              <a:off x="5215206" y="2375895"/>
              <a:ext cx="1264487" cy="1228923"/>
            </a:xfrm>
            <a:prstGeom prst="rect">
              <a:avLst/>
            </a:prstGeom>
          </p:spPr>
        </p:pic>
        <p:pic>
          <p:nvPicPr>
            <p:cNvPr id="30" name="TOC4.jpg" descr="TOC4.jpg">
              <a:extLst>
                <a:ext uri="{FF2B5EF4-FFF2-40B4-BE49-F238E27FC236}">
                  <a16:creationId xmlns:a16="http://schemas.microsoft.com/office/drawing/2014/main" id="{32B9EE83-1EFF-EECB-3475-99784802D48A}"/>
                </a:ext>
              </a:extLst>
            </p:cNvPr>
            <p:cNvPicPr>
              <a:picLocks/>
            </p:cNvPicPr>
            <p:nvPr/>
          </p:nvPicPr>
          <p:blipFill rotWithShape="1">
            <a:blip r:embed="rId9">
              <a:clrChange>
                <a:clrFrom>
                  <a:srgbClr val="FFFFFF"/>
                </a:clrFrom>
                <a:clrTo>
                  <a:srgbClr val="FFFFFF">
                    <a:alpha val="0"/>
                  </a:srgbClr>
                </a:clrTo>
              </a:clrChange>
            </a:blip>
            <a:srcRect l="18905" t="16215" r="29119"/>
            <a:stretch/>
          </p:blipFill>
          <p:spPr>
            <a:xfrm>
              <a:off x="5335518" y="2538007"/>
              <a:ext cx="1072049" cy="986615"/>
            </a:xfrm>
            <a:prstGeom prst="ellipse">
              <a:avLst/>
            </a:prstGeom>
            <a:effectLst>
              <a:softEdge rad="179990"/>
            </a:effectLst>
          </p:spPr>
        </p:pic>
      </p:grpSp>
      <p:pic>
        <p:nvPicPr>
          <p:cNvPr id="31" name="Picture 30" descr="scaffold_Ti_H2.jpg">
            <a:extLst>
              <a:ext uri="{FF2B5EF4-FFF2-40B4-BE49-F238E27FC236}">
                <a16:creationId xmlns:a16="http://schemas.microsoft.com/office/drawing/2014/main" id="{E38EEFE6-C1C6-F753-4751-F22D1711B5C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53302" y="1980337"/>
            <a:ext cx="1477370" cy="1574045"/>
          </a:xfrm>
          <a:prstGeom prst="rect">
            <a:avLst/>
          </a:prstGeom>
          <a:effectLst>
            <a:softEdge rad="106313"/>
          </a:effectLst>
        </p:spPr>
      </p:pic>
      <p:pic>
        <p:nvPicPr>
          <p:cNvPr id="33" name="Picture 32">
            <a:extLst>
              <a:ext uri="{FF2B5EF4-FFF2-40B4-BE49-F238E27FC236}">
                <a16:creationId xmlns:a16="http://schemas.microsoft.com/office/drawing/2014/main" id="{D8D31517-F470-D196-0118-0914FC514B28}"/>
              </a:ext>
            </a:extLst>
          </p:cNvPr>
          <p:cNvPicPr>
            <a:picLocks noChangeAspect="1"/>
          </p:cNvPicPr>
          <p:nvPr/>
        </p:nvPicPr>
        <p:blipFill rotWithShape="1">
          <a:blip r:embed="rId11">
            <a:clrChange>
              <a:clrFrom>
                <a:srgbClr val="FFFFFF"/>
              </a:clrFrom>
              <a:clrTo>
                <a:srgbClr val="FFFFFF">
                  <a:alpha val="0"/>
                </a:srgbClr>
              </a:clrTo>
            </a:clrChange>
          </a:blip>
          <a:srcRect t="8534" r="17246"/>
          <a:stretch/>
        </p:blipFill>
        <p:spPr>
          <a:xfrm>
            <a:off x="5227679" y="4039125"/>
            <a:ext cx="528494" cy="499495"/>
          </a:xfrm>
          <a:prstGeom prst="ellipse">
            <a:avLst/>
          </a:prstGeom>
        </p:spPr>
      </p:pic>
      <p:pic>
        <p:nvPicPr>
          <p:cNvPr id="37" name="Picture 36">
            <a:extLst>
              <a:ext uri="{FF2B5EF4-FFF2-40B4-BE49-F238E27FC236}">
                <a16:creationId xmlns:a16="http://schemas.microsoft.com/office/drawing/2014/main" id="{FFC27B35-04DA-2CEF-2EAB-14BEA853DDFF}"/>
              </a:ext>
            </a:extLst>
          </p:cNvPr>
          <p:cNvPicPr>
            <a:picLocks noChangeAspect="1"/>
          </p:cNvPicPr>
          <p:nvPr/>
        </p:nvPicPr>
        <p:blipFill>
          <a:blip r:embed="rId12">
            <a:clrChange>
              <a:clrFrom>
                <a:srgbClr val="FEFFFF"/>
              </a:clrFrom>
              <a:clrTo>
                <a:srgbClr val="FEFFFF">
                  <a:alpha val="0"/>
                </a:srgbClr>
              </a:clrTo>
            </a:clrChange>
          </a:blip>
          <a:stretch>
            <a:fillRect/>
          </a:stretch>
        </p:blipFill>
        <p:spPr>
          <a:xfrm>
            <a:off x="5905877" y="2522407"/>
            <a:ext cx="1296094" cy="1132031"/>
          </a:xfrm>
          <a:prstGeom prst="rect">
            <a:avLst/>
          </a:prstGeom>
        </p:spPr>
      </p:pic>
      <p:pic>
        <p:nvPicPr>
          <p:cNvPr id="38" name="Immagine 2" descr="AANP.jpg">
            <a:extLst>
              <a:ext uri="{FF2B5EF4-FFF2-40B4-BE49-F238E27FC236}">
                <a16:creationId xmlns:a16="http://schemas.microsoft.com/office/drawing/2014/main" id="{9C94A45A-D216-F857-48B8-7057C0F635BC}"/>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8428" t="22176" r="11913" b="16661"/>
          <a:stretch/>
        </p:blipFill>
        <p:spPr>
          <a:xfrm>
            <a:off x="5450070" y="3183737"/>
            <a:ext cx="961668" cy="846168"/>
          </a:xfrm>
          <a:prstGeom prst="rect">
            <a:avLst/>
          </a:prstGeom>
        </p:spPr>
      </p:pic>
      <p:pic>
        <p:nvPicPr>
          <p:cNvPr id="70" name="Picture 69">
            <a:extLst>
              <a:ext uri="{FF2B5EF4-FFF2-40B4-BE49-F238E27FC236}">
                <a16:creationId xmlns:a16="http://schemas.microsoft.com/office/drawing/2014/main" id="{3FDE1FF6-7033-ADD3-043A-FAE0418AC23C}"/>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2331" y="2407440"/>
            <a:ext cx="1148380" cy="1148379"/>
          </a:xfrm>
          <a:prstGeom prst="rect">
            <a:avLst/>
          </a:prstGeom>
        </p:spPr>
      </p:pic>
      <p:cxnSp>
        <p:nvCxnSpPr>
          <p:cNvPr id="71" name="Straight Arrow Connector 70">
            <a:extLst>
              <a:ext uri="{FF2B5EF4-FFF2-40B4-BE49-F238E27FC236}">
                <a16:creationId xmlns:a16="http://schemas.microsoft.com/office/drawing/2014/main" id="{9685F521-4E84-1E1C-A439-356F5A0BA747}"/>
              </a:ext>
            </a:extLst>
          </p:cNvPr>
          <p:cNvCxnSpPr>
            <a:cxnSpLocks/>
          </p:cNvCxnSpPr>
          <p:nvPr/>
        </p:nvCxnSpPr>
        <p:spPr>
          <a:xfrm flipH="1">
            <a:off x="4085629" y="4876705"/>
            <a:ext cx="1126977" cy="10937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Up Arrow 74">
            <a:extLst>
              <a:ext uri="{FF2B5EF4-FFF2-40B4-BE49-F238E27FC236}">
                <a16:creationId xmlns:a16="http://schemas.microsoft.com/office/drawing/2014/main" id="{260284F1-5841-1D31-27CB-DE9177A086C8}"/>
              </a:ext>
            </a:extLst>
          </p:cNvPr>
          <p:cNvSpPr/>
          <p:nvPr/>
        </p:nvSpPr>
        <p:spPr>
          <a:xfrm>
            <a:off x="4492101" y="1755896"/>
            <a:ext cx="402244" cy="2707146"/>
          </a:xfrm>
          <a:prstGeom prst="upArrow">
            <a:avLst/>
          </a:prstGeom>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600" dirty="0">
                <a:latin typeface="Chalkboard" panose="03050602040202020205" pitchFamily="66" charset="77"/>
              </a:rPr>
              <a:t>Reduce resolution</a:t>
            </a:r>
            <a:endParaRPr lang="en-IT" sz="1600" dirty="0">
              <a:latin typeface="Chalkboard" panose="03050602040202020205" pitchFamily="66" charset="77"/>
            </a:endParaRPr>
          </a:p>
        </p:txBody>
      </p:sp>
      <p:sp>
        <p:nvSpPr>
          <p:cNvPr id="79" name="Up Arrow 78">
            <a:extLst>
              <a:ext uri="{FF2B5EF4-FFF2-40B4-BE49-F238E27FC236}">
                <a16:creationId xmlns:a16="http://schemas.microsoft.com/office/drawing/2014/main" id="{BC4B5EFA-FC21-C9C2-DAEA-2F357E2237D9}"/>
              </a:ext>
            </a:extLst>
          </p:cNvPr>
          <p:cNvSpPr/>
          <p:nvPr/>
        </p:nvSpPr>
        <p:spPr>
          <a:xfrm rot="5400000">
            <a:off x="9346544" y="2654135"/>
            <a:ext cx="402244" cy="4129901"/>
          </a:xfrm>
          <a:prstGeom prst="upArrow">
            <a:avLst/>
          </a:prstGeom>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600" dirty="0">
                <a:latin typeface="Chalkboard" panose="03050602040202020205" pitchFamily="66" charset="77"/>
              </a:rPr>
              <a:t>Time averaging</a:t>
            </a:r>
            <a:endParaRPr lang="en-IT" sz="1600" dirty="0">
              <a:latin typeface="Chalkboard" panose="03050602040202020205" pitchFamily="66" charset="77"/>
            </a:endParaRPr>
          </a:p>
        </p:txBody>
      </p:sp>
      <p:pic>
        <p:nvPicPr>
          <p:cNvPr id="84" name="Picture 83" descr="A close up of a brain&#10;&#10;Description automatically generated">
            <a:extLst>
              <a:ext uri="{FF2B5EF4-FFF2-40B4-BE49-F238E27FC236}">
                <a16:creationId xmlns:a16="http://schemas.microsoft.com/office/drawing/2014/main" id="{CDDB900E-0FB5-432E-A542-54AB81C8BC37}"/>
              </a:ext>
            </a:extLst>
          </p:cNvPr>
          <p:cNvPicPr>
            <a:picLocks noChangeAspect="1"/>
          </p:cNvPicPr>
          <p:nvPr/>
        </p:nvPicPr>
        <p:blipFill>
          <a:blip r:embed="rId15"/>
          <a:stretch>
            <a:fillRect/>
          </a:stretch>
        </p:blipFill>
        <p:spPr>
          <a:xfrm>
            <a:off x="9425056" y="1509999"/>
            <a:ext cx="1216391" cy="940676"/>
          </a:xfrm>
          <a:prstGeom prst="rect">
            <a:avLst/>
          </a:prstGeom>
        </p:spPr>
      </p:pic>
      <p:pic>
        <p:nvPicPr>
          <p:cNvPr id="88" name="Picture 87" descr="A blue and white brain&#10;&#10;Description automatically generated">
            <a:extLst>
              <a:ext uri="{FF2B5EF4-FFF2-40B4-BE49-F238E27FC236}">
                <a16:creationId xmlns:a16="http://schemas.microsoft.com/office/drawing/2014/main" id="{010BD329-36E1-1E7B-D025-252F78BB8E11}"/>
              </a:ext>
            </a:extLst>
          </p:cNvPr>
          <p:cNvPicPr>
            <a:picLocks noChangeAspect="1"/>
          </p:cNvPicPr>
          <p:nvPr/>
        </p:nvPicPr>
        <p:blipFill rotWithShape="1">
          <a:blip r:embed="rId16">
            <a:clrChange>
              <a:clrFrom>
                <a:srgbClr val="FFFFFF"/>
              </a:clrFrom>
              <a:clrTo>
                <a:srgbClr val="FFFFFF">
                  <a:alpha val="0"/>
                </a:srgbClr>
              </a:clrTo>
            </a:clrChange>
          </a:blip>
          <a:srcRect l="18543" t="7158" r="15702" b="13729"/>
          <a:stretch/>
        </p:blipFill>
        <p:spPr>
          <a:xfrm>
            <a:off x="10469059" y="2328138"/>
            <a:ext cx="1424088" cy="1038428"/>
          </a:xfrm>
          <a:prstGeom prst="rect">
            <a:avLst/>
          </a:prstGeom>
          <a:effectLst>
            <a:softEdge rad="12700"/>
          </a:effectLst>
        </p:spPr>
      </p:pic>
      <p:sp>
        <p:nvSpPr>
          <p:cNvPr id="112" name="TextBox 111">
            <a:extLst>
              <a:ext uri="{FF2B5EF4-FFF2-40B4-BE49-F238E27FC236}">
                <a16:creationId xmlns:a16="http://schemas.microsoft.com/office/drawing/2014/main" id="{ADEA9953-28C5-FDBB-4DEB-3FA33718E995}"/>
              </a:ext>
            </a:extLst>
          </p:cNvPr>
          <p:cNvSpPr txBox="1"/>
          <p:nvPr/>
        </p:nvSpPr>
        <p:spPr>
          <a:xfrm>
            <a:off x="5349280" y="1553569"/>
            <a:ext cx="2026879" cy="369332"/>
          </a:xfrm>
          <a:prstGeom prst="rect">
            <a:avLst/>
          </a:prstGeom>
          <a:noFill/>
        </p:spPr>
        <p:txBody>
          <a:bodyPr wrap="square" rtlCol="0">
            <a:spAutoFit/>
          </a:bodyPr>
          <a:lstStyle/>
          <a:p>
            <a:r>
              <a:rPr lang="en-GB" dirty="0">
                <a:solidFill>
                  <a:srgbClr val="002060"/>
                </a:solidFill>
                <a:latin typeface="Chalkboard" panose="03050602040202020205" pitchFamily="66" charset="77"/>
              </a:rPr>
              <a:t>P</a:t>
            </a:r>
            <a:r>
              <a:rPr lang="en-IT" dirty="0">
                <a:solidFill>
                  <a:srgbClr val="002060"/>
                </a:solidFill>
                <a:latin typeface="Chalkboard" panose="03050602040202020205" pitchFamily="66" charset="77"/>
              </a:rPr>
              <a:t>article models</a:t>
            </a:r>
          </a:p>
        </p:txBody>
      </p:sp>
      <p:sp>
        <p:nvSpPr>
          <p:cNvPr id="113" name="TextBox 112">
            <a:extLst>
              <a:ext uri="{FF2B5EF4-FFF2-40B4-BE49-F238E27FC236}">
                <a16:creationId xmlns:a16="http://schemas.microsoft.com/office/drawing/2014/main" id="{896CBE5B-11F8-EE21-E96F-C6722AEE8B16}"/>
              </a:ext>
            </a:extLst>
          </p:cNvPr>
          <p:cNvSpPr txBox="1"/>
          <p:nvPr/>
        </p:nvSpPr>
        <p:spPr>
          <a:xfrm>
            <a:off x="9163584" y="733352"/>
            <a:ext cx="1654119" cy="646331"/>
          </a:xfrm>
          <a:prstGeom prst="rect">
            <a:avLst/>
          </a:prstGeom>
          <a:noFill/>
        </p:spPr>
        <p:txBody>
          <a:bodyPr wrap="square" rtlCol="0">
            <a:spAutoFit/>
          </a:bodyPr>
          <a:lstStyle/>
          <a:p>
            <a:r>
              <a:rPr lang="en-GB" dirty="0">
                <a:solidFill>
                  <a:srgbClr val="002060"/>
                </a:solidFill>
                <a:latin typeface="Chalkboard" panose="03050602040202020205" pitchFamily="66" charset="77"/>
              </a:rPr>
              <a:t>Continuum/</a:t>
            </a:r>
          </a:p>
          <a:p>
            <a:r>
              <a:rPr lang="en-GB" dirty="0">
                <a:solidFill>
                  <a:srgbClr val="002060"/>
                </a:solidFill>
                <a:latin typeface="Chalkboard" panose="03050602040202020205" pitchFamily="66" charset="77"/>
              </a:rPr>
              <a:t>grid models</a:t>
            </a:r>
            <a:endParaRPr lang="en-IT" dirty="0">
              <a:solidFill>
                <a:srgbClr val="002060"/>
              </a:solidFill>
              <a:latin typeface="Chalkboard" panose="03050602040202020205" pitchFamily="66" charset="77"/>
            </a:endParaRPr>
          </a:p>
        </p:txBody>
      </p:sp>
      <p:sp>
        <p:nvSpPr>
          <p:cNvPr id="115" name="Up Arrow 114">
            <a:extLst>
              <a:ext uri="{FF2B5EF4-FFF2-40B4-BE49-F238E27FC236}">
                <a16:creationId xmlns:a16="http://schemas.microsoft.com/office/drawing/2014/main" id="{300DD357-54C4-2E3F-0AAE-854539207A4E}"/>
              </a:ext>
            </a:extLst>
          </p:cNvPr>
          <p:cNvSpPr/>
          <p:nvPr/>
        </p:nvSpPr>
        <p:spPr>
          <a:xfrm rot="13589579">
            <a:off x="3617807" y="4613823"/>
            <a:ext cx="866725" cy="1702202"/>
          </a:xfrm>
          <a:prstGeom prst="upArrow">
            <a:avLst>
              <a:gd name="adj1" fmla="val 59223"/>
              <a:gd name="adj2" fmla="val 50000"/>
            </a:avLst>
          </a:prstGeom>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GB" sz="1600" dirty="0">
                <a:latin typeface="Chalkboard" panose="03050602040202020205" pitchFamily="66" charset="77"/>
              </a:rPr>
              <a:t>Increase empiricism</a:t>
            </a:r>
            <a:endParaRPr lang="en-IT" sz="1600" dirty="0">
              <a:latin typeface="Chalkboard" panose="03050602040202020205" pitchFamily="66" charset="77"/>
            </a:endParaRPr>
          </a:p>
        </p:txBody>
      </p:sp>
      <p:pic>
        <p:nvPicPr>
          <p:cNvPr id="3" name="Google Shape;116;p14">
            <a:extLst>
              <a:ext uri="{FF2B5EF4-FFF2-40B4-BE49-F238E27FC236}">
                <a16:creationId xmlns:a16="http://schemas.microsoft.com/office/drawing/2014/main" id="{5E774303-7595-7187-DF25-261B11F07398}"/>
              </a:ext>
            </a:extLst>
          </p:cNvPr>
          <p:cNvPicPr preferRelativeResize="0"/>
          <p:nvPr/>
        </p:nvPicPr>
        <p:blipFill>
          <a:blip r:embed="rId17">
            <a:clrChange>
              <a:clrFrom>
                <a:srgbClr val="FFFFFF"/>
              </a:clrFrom>
              <a:clrTo>
                <a:srgbClr val="FFFFFF">
                  <a:alpha val="0"/>
                </a:srgbClr>
              </a:clrTo>
            </a:clrChange>
            <a:alphaModFix/>
          </a:blip>
          <a:stretch>
            <a:fillRect/>
          </a:stretch>
        </p:blipFill>
        <p:spPr>
          <a:xfrm>
            <a:off x="2889733" y="6137961"/>
            <a:ext cx="725499" cy="725499"/>
          </a:xfrm>
          <a:prstGeom prst="rect">
            <a:avLst/>
          </a:prstGeom>
          <a:noFill/>
          <a:ln>
            <a:noFill/>
          </a:ln>
        </p:spPr>
      </p:pic>
      <p:pic>
        <p:nvPicPr>
          <p:cNvPr id="4" name="Google Shape;117;p14">
            <a:extLst>
              <a:ext uri="{FF2B5EF4-FFF2-40B4-BE49-F238E27FC236}">
                <a16:creationId xmlns:a16="http://schemas.microsoft.com/office/drawing/2014/main" id="{5336238A-FA11-B95C-DD50-38A60A89A64B}"/>
              </a:ext>
            </a:extLst>
          </p:cNvPr>
          <p:cNvPicPr preferRelativeResize="0"/>
          <p:nvPr/>
        </p:nvPicPr>
        <p:blipFill>
          <a:blip r:embed="rId18">
            <a:alphaModFix/>
          </a:blip>
          <a:stretch>
            <a:fillRect/>
          </a:stretch>
        </p:blipFill>
        <p:spPr>
          <a:xfrm>
            <a:off x="3610360" y="6096954"/>
            <a:ext cx="725500" cy="720659"/>
          </a:xfrm>
          <a:prstGeom prst="rect">
            <a:avLst/>
          </a:prstGeom>
          <a:noFill/>
          <a:ln>
            <a:noFill/>
          </a:ln>
        </p:spPr>
      </p:pic>
      <p:sp>
        <p:nvSpPr>
          <p:cNvPr id="32" name="TextBox 31">
            <a:extLst>
              <a:ext uri="{FF2B5EF4-FFF2-40B4-BE49-F238E27FC236}">
                <a16:creationId xmlns:a16="http://schemas.microsoft.com/office/drawing/2014/main" id="{360EAC91-9DD0-12AE-133D-39310FF5A60B}"/>
              </a:ext>
            </a:extLst>
          </p:cNvPr>
          <p:cNvSpPr txBox="1"/>
          <p:nvPr/>
        </p:nvSpPr>
        <p:spPr>
          <a:xfrm>
            <a:off x="39" y="-209890"/>
            <a:ext cx="12142691" cy="673582"/>
          </a:xfrm>
          <a:prstGeom prst="rect">
            <a:avLst/>
          </a:prstGeom>
          <a:noFill/>
        </p:spPr>
        <p:txBody>
          <a:bodyPr wrap="square">
            <a:spAutoFit/>
          </a:bodyPr>
          <a:lstStyle/>
          <a:p>
            <a:pPr>
              <a:lnSpc>
                <a:spcPct val="150000"/>
              </a:lnSpc>
            </a:pPr>
            <a:r>
              <a:rPr lang="en-IT" sz="2800" b="1" dirty="0">
                <a:solidFill>
                  <a:srgbClr val="0070C0"/>
                </a:solidFill>
                <a:latin typeface="Chalkboard" panose="03050602040202020205" pitchFamily="66" charset="77"/>
              </a:rPr>
              <a:t>Multi-Scale modeling in a nutshel: </a:t>
            </a:r>
            <a:r>
              <a:rPr lang="en-IT" sz="2400" b="1" dirty="0">
                <a:solidFill>
                  <a:srgbClr val="0070C0"/>
                </a:solidFill>
                <a:latin typeface="Chalkboard" panose="03050602040202020205" pitchFamily="66" charset="77"/>
              </a:rPr>
              <a:t>lower the cost, increase the empiricism</a:t>
            </a:r>
          </a:p>
        </p:txBody>
      </p:sp>
      <p:sp>
        <p:nvSpPr>
          <p:cNvPr id="34" name="TextBox 33">
            <a:extLst>
              <a:ext uri="{FF2B5EF4-FFF2-40B4-BE49-F238E27FC236}">
                <a16:creationId xmlns:a16="http://schemas.microsoft.com/office/drawing/2014/main" id="{3EE6F2C8-4D0A-0487-CCAC-B96B1DD2894D}"/>
              </a:ext>
            </a:extLst>
          </p:cNvPr>
          <p:cNvSpPr txBox="1"/>
          <p:nvPr/>
        </p:nvSpPr>
        <p:spPr>
          <a:xfrm>
            <a:off x="98611" y="2852958"/>
            <a:ext cx="3976475" cy="923330"/>
          </a:xfrm>
          <a:prstGeom prst="rect">
            <a:avLst/>
          </a:prstGeom>
          <a:noFill/>
        </p:spPr>
        <p:txBody>
          <a:bodyPr wrap="square" rtlCol="0">
            <a:spAutoFit/>
          </a:bodyPr>
          <a:lstStyle/>
          <a:p>
            <a:r>
              <a:rPr lang="en-GB" dirty="0">
                <a:solidFill>
                  <a:srgbClr val="0070C0"/>
                </a:solidFill>
                <a:latin typeface="Chalkboard" panose="03050602040202020205" pitchFamily="66" charset="77"/>
              </a:rPr>
              <a:t>S</a:t>
            </a:r>
            <a:r>
              <a:rPr lang="en-IT" dirty="0">
                <a:solidFill>
                  <a:srgbClr val="0070C0"/>
                </a:solidFill>
                <a:latin typeface="Chalkboard" panose="03050602040202020205" pitchFamily="66" charset="77"/>
              </a:rPr>
              <a:t>patial coarse graining</a:t>
            </a:r>
            <a:endParaRPr lang="en-IT" dirty="0">
              <a:latin typeface="Chalkboard" panose="03050602040202020205" pitchFamily="66" charset="77"/>
            </a:endParaRPr>
          </a:p>
          <a:p>
            <a:pPr marL="285750" indent="-285750">
              <a:buFont typeface="Wingdings" pitchFamily="2" charset="2"/>
              <a:buChar char="ü"/>
            </a:pPr>
            <a:r>
              <a:rPr lang="en-GB" dirty="0">
                <a:latin typeface="Chalkboard" panose="03050602040202020205" pitchFamily="66" charset="77"/>
              </a:rPr>
              <a:t>R</a:t>
            </a:r>
            <a:r>
              <a:rPr lang="en-IT" dirty="0">
                <a:latin typeface="Chalkboard" panose="03050602040202020205" pitchFamily="66" charset="77"/>
              </a:rPr>
              <a:t>educe/hide degrees of freedom</a:t>
            </a:r>
          </a:p>
          <a:p>
            <a:pPr marL="285750" indent="-285750">
              <a:buFont typeface="Wingdings" pitchFamily="2" charset="2"/>
              <a:buChar char="ü"/>
            </a:pPr>
            <a:r>
              <a:rPr lang="en-GB" dirty="0">
                <a:latin typeface="Chalkboard" panose="03050602040202020205" pitchFamily="66" charset="77"/>
              </a:rPr>
              <a:t>U</a:t>
            </a:r>
            <a:r>
              <a:rPr lang="en-IT" dirty="0">
                <a:latin typeface="Chalkboard" panose="03050602040202020205" pitchFamily="66" charset="77"/>
              </a:rPr>
              <a:t>se collective variables</a:t>
            </a:r>
          </a:p>
        </p:txBody>
      </p:sp>
      <p:sp>
        <p:nvSpPr>
          <p:cNvPr id="36" name="TextBox 35">
            <a:extLst>
              <a:ext uri="{FF2B5EF4-FFF2-40B4-BE49-F238E27FC236}">
                <a16:creationId xmlns:a16="http://schemas.microsoft.com/office/drawing/2014/main" id="{950C1FDB-F5DC-D42F-17EF-6537E28359EF}"/>
              </a:ext>
            </a:extLst>
          </p:cNvPr>
          <p:cNvSpPr txBox="1"/>
          <p:nvPr/>
        </p:nvSpPr>
        <p:spPr>
          <a:xfrm>
            <a:off x="74008" y="555205"/>
            <a:ext cx="6409190" cy="461665"/>
          </a:xfrm>
          <a:prstGeom prst="rect">
            <a:avLst/>
          </a:prstGeom>
          <a:noFill/>
        </p:spPr>
        <p:txBody>
          <a:bodyPr wrap="none" rtlCol="0">
            <a:spAutoFit/>
          </a:bodyPr>
          <a:lstStyle/>
          <a:p>
            <a:r>
              <a:rPr lang="en-IT" sz="2400" dirty="0">
                <a:solidFill>
                  <a:schemeClr val="accent1">
                    <a:lumMod val="75000"/>
                  </a:schemeClr>
                </a:solidFill>
                <a:effectLst>
                  <a:glow rad="190500">
                    <a:schemeClr val="bg1"/>
                  </a:glow>
                </a:effectLst>
                <a:latin typeface="Chalkboard" panose="03050602040202020205" pitchFamily="66" charset="77"/>
              </a:rPr>
              <a:t>Coarse graining decrease the simulation cost</a:t>
            </a:r>
          </a:p>
        </p:txBody>
      </p:sp>
      <p:sp>
        <p:nvSpPr>
          <p:cNvPr id="39" name="TextBox 38">
            <a:extLst>
              <a:ext uri="{FF2B5EF4-FFF2-40B4-BE49-F238E27FC236}">
                <a16:creationId xmlns:a16="http://schemas.microsoft.com/office/drawing/2014/main" id="{34563AC1-21AD-83D1-67BC-FB1C9F82BD85}"/>
              </a:ext>
            </a:extLst>
          </p:cNvPr>
          <p:cNvSpPr txBox="1"/>
          <p:nvPr/>
        </p:nvSpPr>
        <p:spPr>
          <a:xfrm>
            <a:off x="4870458" y="5207393"/>
            <a:ext cx="7161664" cy="1200329"/>
          </a:xfrm>
          <a:prstGeom prst="rect">
            <a:avLst/>
          </a:prstGeom>
          <a:noFill/>
        </p:spPr>
        <p:txBody>
          <a:bodyPr wrap="square" rtlCol="0">
            <a:spAutoFit/>
          </a:bodyPr>
          <a:lstStyle/>
          <a:p>
            <a:r>
              <a:rPr lang="en-US" dirty="0">
                <a:solidFill>
                  <a:srgbClr val="0070C0"/>
                </a:solidFill>
                <a:latin typeface="Chalkboard" panose="03050602040202020205" pitchFamily="66" charset="77"/>
              </a:rPr>
              <a:t>Time coarse graining</a:t>
            </a:r>
            <a:r>
              <a:rPr lang="en-IT" dirty="0">
                <a:solidFill>
                  <a:srgbClr val="0070C0"/>
                </a:solidFill>
                <a:latin typeface="Chalkboard" panose="03050602040202020205" pitchFamily="66" charset="77"/>
              </a:rPr>
              <a:t> </a:t>
            </a:r>
          </a:p>
          <a:p>
            <a:pPr marL="285750" indent="-285750">
              <a:buFont typeface="Wingdings" pitchFamily="2" charset="2"/>
              <a:buChar char="ü"/>
            </a:pPr>
            <a:r>
              <a:rPr lang="en-US" dirty="0">
                <a:latin typeface="Chalkboard" panose="03050602040202020205" pitchFamily="66" charset="77"/>
              </a:rPr>
              <a:t>Increase the time step of motion integration</a:t>
            </a:r>
          </a:p>
          <a:p>
            <a:pPr marL="285750" indent="-285750">
              <a:buFont typeface="Wingdings" pitchFamily="2" charset="2"/>
              <a:buChar char="ü"/>
            </a:pPr>
            <a:r>
              <a:rPr lang="en-US" dirty="0">
                <a:latin typeface="Chalkboard" panose="03050602040202020205" pitchFamily="66" charset="77"/>
              </a:rPr>
              <a:t>cut off high frequencies </a:t>
            </a:r>
          </a:p>
          <a:p>
            <a:pPr marL="285750" indent="-285750">
              <a:buFont typeface="Wingdings" pitchFamily="2" charset="2"/>
              <a:buChar char="ü"/>
            </a:pPr>
            <a:r>
              <a:rPr lang="en-US" dirty="0">
                <a:latin typeface="Chalkboard" panose="03050602040202020205" pitchFamily="66" charset="77"/>
              </a:rPr>
              <a:t>Use stochastic/enhanced sampling methods, statistical averages</a:t>
            </a:r>
            <a:endParaRPr lang="en-IT" dirty="0">
              <a:latin typeface="Chalkboard" panose="03050602040202020205" pitchFamily="66" charset="77"/>
            </a:endParaRPr>
          </a:p>
        </p:txBody>
      </p:sp>
      <p:sp>
        <p:nvSpPr>
          <p:cNvPr id="42" name="TextBox 41">
            <a:extLst>
              <a:ext uri="{FF2B5EF4-FFF2-40B4-BE49-F238E27FC236}">
                <a16:creationId xmlns:a16="http://schemas.microsoft.com/office/drawing/2014/main" id="{ADF3305A-C032-7A8A-0608-6EF549A7738E}"/>
              </a:ext>
            </a:extLst>
          </p:cNvPr>
          <p:cNvSpPr txBox="1"/>
          <p:nvPr/>
        </p:nvSpPr>
        <p:spPr>
          <a:xfrm>
            <a:off x="44046" y="992459"/>
            <a:ext cx="6407716" cy="430887"/>
          </a:xfrm>
          <a:prstGeom prst="rect">
            <a:avLst/>
          </a:prstGeom>
          <a:noFill/>
        </p:spPr>
        <p:txBody>
          <a:bodyPr wrap="none" rtlCol="0">
            <a:spAutoFit/>
          </a:bodyPr>
          <a:lstStyle/>
          <a:p>
            <a:r>
              <a:rPr lang="en-IT" sz="2200" dirty="0">
                <a:effectLst>
                  <a:glow rad="190500">
                    <a:schemeClr val="bg1"/>
                  </a:glow>
                </a:effectLst>
                <a:latin typeface="Chalkboard" panose="03050602040202020205" pitchFamily="66" charset="77"/>
              </a:rPr>
              <a:t>… but increase the empirical level of the model </a:t>
            </a:r>
          </a:p>
        </p:txBody>
      </p:sp>
      <p:sp>
        <p:nvSpPr>
          <p:cNvPr id="43" name="TextBox 42">
            <a:extLst>
              <a:ext uri="{FF2B5EF4-FFF2-40B4-BE49-F238E27FC236}">
                <a16:creationId xmlns:a16="http://schemas.microsoft.com/office/drawing/2014/main" id="{2CA1B9A2-3FDE-6312-522D-11F73BED3BAF}"/>
              </a:ext>
            </a:extLst>
          </p:cNvPr>
          <p:cNvSpPr txBox="1"/>
          <p:nvPr/>
        </p:nvSpPr>
        <p:spPr>
          <a:xfrm>
            <a:off x="147273" y="3872735"/>
            <a:ext cx="4431638" cy="2031325"/>
          </a:xfrm>
          <a:prstGeom prst="rect">
            <a:avLst/>
          </a:prstGeom>
          <a:noFill/>
        </p:spPr>
        <p:txBody>
          <a:bodyPr wrap="square" rtlCol="0">
            <a:spAutoFit/>
          </a:bodyPr>
          <a:lstStyle/>
          <a:p>
            <a:r>
              <a:rPr lang="en-US" dirty="0">
                <a:solidFill>
                  <a:srgbClr val="0070C0"/>
                </a:solidFill>
                <a:latin typeface="Chalkboard" panose="03050602040202020205" pitchFamily="66" charset="77"/>
              </a:rPr>
              <a:t>Coarse graining increase the number of parameters, and the empirical level of the model</a:t>
            </a:r>
          </a:p>
          <a:p>
            <a:pPr marL="285750" indent="-285750">
              <a:buFont typeface="Wingdings" pitchFamily="2" charset="2"/>
              <a:buChar char="ü"/>
            </a:pPr>
            <a:r>
              <a:rPr lang="en-US" b="1" dirty="0">
                <a:latin typeface="Chalkboard" panose="03050602040202020205" pitchFamily="66" charset="77"/>
              </a:rPr>
              <a:t>Strategy for fitting parameters </a:t>
            </a:r>
            <a:r>
              <a:rPr lang="en-US" dirty="0">
                <a:latin typeface="Chalkboard" panose="03050602040202020205" pitchFamily="66" charset="77"/>
              </a:rPr>
              <a:t>(regression/ML)</a:t>
            </a:r>
          </a:p>
          <a:p>
            <a:pPr marL="285750" indent="-285750">
              <a:buFont typeface="Wingdings" pitchFamily="2" charset="2"/>
              <a:buChar char="ü"/>
            </a:pPr>
            <a:r>
              <a:rPr lang="en-IT" b="1" dirty="0">
                <a:latin typeface="Chalkboard" panose="03050602040202020205" pitchFamily="66" charset="77"/>
              </a:rPr>
              <a:t>Target/input data </a:t>
            </a:r>
            <a:r>
              <a:rPr lang="en-IT" dirty="0">
                <a:latin typeface="Chalkboard" panose="03050602040202020205" pitchFamily="66" charset="77"/>
              </a:rPr>
              <a:t>(from </a:t>
            </a:r>
          </a:p>
          <a:p>
            <a:r>
              <a:rPr lang="en-IT" dirty="0">
                <a:latin typeface="Chalkboard" panose="03050602040202020205" pitchFamily="66" charset="77"/>
              </a:rPr>
              <a:t>   exp or higher level theory)</a:t>
            </a:r>
            <a:endParaRPr lang="en-US" dirty="0">
              <a:latin typeface="Chalkboard" panose="03050602040202020205" pitchFamily="66" charset="77"/>
            </a:endParaRPr>
          </a:p>
        </p:txBody>
      </p:sp>
      <p:sp>
        <p:nvSpPr>
          <p:cNvPr id="2" name="TextBox 1">
            <a:extLst>
              <a:ext uri="{FF2B5EF4-FFF2-40B4-BE49-F238E27FC236}">
                <a16:creationId xmlns:a16="http://schemas.microsoft.com/office/drawing/2014/main" id="{C18126E8-5948-FD68-B64B-9473C886863B}"/>
              </a:ext>
            </a:extLst>
          </p:cNvPr>
          <p:cNvSpPr txBox="1"/>
          <p:nvPr/>
        </p:nvSpPr>
        <p:spPr>
          <a:xfrm>
            <a:off x="9912157" y="3455702"/>
            <a:ext cx="2230573" cy="646331"/>
          </a:xfrm>
          <a:prstGeom prst="rect">
            <a:avLst/>
          </a:prstGeom>
          <a:noFill/>
        </p:spPr>
        <p:txBody>
          <a:bodyPr wrap="square" rtlCol="0">
            <a:spAutoFit/>
          </a:bodyPr>
          <a:lstStyle/>
          <a:p>
            <a:r>
              <a:rPr lang="en-GB" dirty="0">
                <a:solidFill>
                  <a:srgbClr val="002060"/>
                </a:solidFill>
                <a:latin typeface="Chalkboard" panose="03050602040202020205" pitchFamily="66" charset="77"/>
              </a:rPr>
              <a:t>Network, kinetic models</a:t>
            </a:r>
            <a:endParaRPr lang="en-IT" dirty="0">
              <a:solidFill>
                <a:srgbClr val="002060"/>
              </a:solidFill>
              <a:latin typeface="Chalkboard" panose="03050602040202020205" pitchFamily="66" charset="77"/>
            </a:endParaRPr>
          </a:p>
        </p:txBody>
      </p:sp>
      <p:sp>
        <p:nvSpPr>
          <p:cNvPr id="5" name="TextBox 4">
            <a:extLst>
              <a:ext uri="{FF2B5EF4-FFF2-40B4-BE49-F238E27FC236}">
                <a16:creationId xmlns:a16="http://schemas.microsoft.com/office/drawing/2014/main" id="{4DF912C4-B931-8588-2C52-F909258DC271}"/>
              </a:ext>
            </a:extLst>
          </p:cNvPr>
          <p:cNvSpPr txBox="1"/>
          <p:nvPr/>
        </p:nvSpPr>
        <p:spPr>
          <a:xfrm>
            <a:off x="94799" y="1542672"/>
            <a:ext cx="4196908" cy="1200329"/>
          </a:xfrm>
          <a:prstGeom prst="rect">
            <a:avLst/>
          </a:prstGeom>
          <a:noFill/>
        </p:spPr>
        <p:txBody>
          <a:bodyPr wrap="square" rtlCol="0">
            <a:spAutoFit/>
          </a:bodyPr>
          <a:lstStyle/>
          <a:p>
            <a:r>
              <a:rPr lang="en-US" dirty="0">
                <a:solidFill>
                  <a:srgbClr val="0070C0"/>
                </a:solidFill>
                <a:latin typeface="Chalkboard" panose="03050602040202020205" pitchFamily="66" charset="77"/>
              </a:rPr>
              <a:t>Multi-scale modeling</a:t>
            </a:r>
            <a:endParaRPr lang="en-IT" dirty="0">
              <a:latin typeface="Chalkboard" panose="03050602040202020205" pitchFamily="66" charset="77"/>
            </a:endParaRPr>
          </a:p>
          <a:p>
            <a:r>
              <a:rPr lang="en-US" dirty="0">
                <a:latin typeface="Chalkboard" panose="03050602040202020205" pitchFamily="66" charset="77"/>
              </a:rPr>
              <a:t>= Use different resolution/models/ representations for modeling the different stages of a process</a:t>
            </a:r>
            <a:endParaRPr lang="en-IT" dirty="0">
              <a:latin typeface="Chalkboard" panose="03050602040202020205" pitchFamily="66" charset="77"/>
            </a:endParaRPr>
          </a:p>
        </p:txBody>
      </p:sp>
    </p:spTree>
    <p:extLst>
      <p:ext uri="{BB962C8B-B14F-4D97-AF65-F5344CB8AC3E}">
        <p14:creationId xmlns:p14="http://schemas.microsoft.com/office/powerpoint/2010/main" val="1669001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ipe(down)">
                                      <p:cBhvr>
                                        <p:cTn id="14" dur="500"/>
                                        <p:tgtEl>
                                          <p:spTgt spid="7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left)">
                                      <p:cBhvr>
                                        <p:cTn id="21" dur="500"/>
                                        <p:tgtEl>
                                          <p:spTgt spid="7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wipe(up)">
                                      <p:cBhvr>
                                        <p:cTn id="29" dur="500"/>
                                        <p:tgtEl>
                                          <p:spTgt spid="1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animBg="1"/>
      <p:bldP spid="115" grpId="0" animBg="1"/>
      <p:bldP spid="34" grpId="0"/>
      <p:bldP spid="39" grpId="0"/>
      <p:bldP spid="42" grpId="0"/>
      <p:bldP spid="4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25916</TotalTime>
  <Words>3264</Words>
  <Application>Microsoft Macintosh PowerPoint</Application>
  <PresentationFormat>Widescreen</PresentationFormat>
  <Paragraphs>809</Paragraphs>
  <Slides>30</Slides>
  <Notes>0</Notes>
  <HiddenSlides>11</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Nova</vt:lpstr>
      <vt:lpstr>Calibri</vt:lpstr>
      <vt:lpstr>Cambria</vt:lpstr>
      <vt:lpstr>Cambria Math</vt:lpstr>
      <vt:lpstr>Chalkboard</vt:lpstr>
      <vt:lpstr>Stencil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ANPRI ANPRI</cp:lastModifiedBy>
  <cp:revision>1002</cp:revision>
  <cp:lastPrinted>2024-09-11T16:31:33Z</cp:lastPrinted>
  <dcterms:created xsi:type="dcterms:W3CDTF">2021-07-23T12:54:35Z</dcterms:created>
  <dcterms:modified xsi:type="dcterms:W3CDTF">2026-03-09T16:11:39Z</dcterms:modified>
</cp:coreProperties>
</file>