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Lst>
  <p:notesMasterIdLst>
    <p:notesMasterId r:id="rId20"/>
  </p:notesMasterIdLst>
  <p:sldIdLst>
    <p:sldId id="256" r:id="rId2"/>
    <p:sldId id="308" r:id="rId3"/>
    <p:sldId id="309" r:id="rId4"/>
    <p:sldId id="265" r:id="rId5"/>
    <p:sldId id="322" r:id="rId6"/>
    <p:sldId id="323" r:id="rId7"/>
    <p:sldId id="338" r:id="rId8"/>
    <p:sldId id="339" r:id="rId9"/>
    <p:sldId id="341" r:id="rId10"/>
    <p:sldId id="342" r:id="rId11"/>
    <p:sldId id="305" r:id="rId12"/>
    <p:sldId id="284" r:id="rId13"/>
    <p:sldId id="343" r:id="rId14"/>
    <p:sldId id="344" r:id="rId15"/>
    <p:sldId id="311" r:id="rId16"/>
    <p:sldId id="317" r:id="rId17"/>
    <p:sldId id="318" r:id="rId18"/>
    <p:sldId id="325"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79B"/>
    <a:srgbClr val="5B93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72"/>
    <p:restoredTop sz="62307"/>
  </p:normalViewPr>
  <p:slideViewPr>
    <p:cSldViewPr snapToGrid="0" snapToObjects="1">
      <p:cViewPr varScale="1">
        <p:scale>
          <a:sx n="74" d="100"/>
          <a:sy n="74" d="100"/>
        </p:scale>
        <p:origin x="11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383FF-4EE9-FD49-9CB0-5BF271976C8F}" type="datetimeFigureOut">
              <a:rPr lang="it-IT" smtClean="0"/>
              <a:t>11/12/24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E0A44-1205-9240-8665-539CD9AF8F4D}" type="slidenum">
              <a:rPr lang="it-IT" smtClean="0"/>
              <a:t>‹N›</a:t>
            </a:fld>
            <a:endParaRPr lang="it-IT"/>
          </a:p>
        </p:txBody>
      </p:sp>
    </p:spTree>
    <p:extLst>
      <p:ext uri="{BB962C8B-B14F-4D97-AF65-F5344CB8AC3E}">
        <p14:creationId xmlns:p14="http://schemas.microsoft.com/office/powerpoint/2010/main" val="382921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Delphi_method#cite_note-3" TargetMode="External"/><Relationship Id="rId13" Type="http://schemas.openxmlformats.org/officeDocument/2006/relationships/hyperlink" Target="https://en.wikipedia.org/wiki/Delphi_method#cite_note-Taylor2020-7" TargetMode="External"/><Relationship Id="rId18" Type="http://schemas.openxmlformats.org/officeDocument/2006/relationships/hyperlink" Target="https://en.wikipedia.org/wiki/Mean" TargetMode="External"/><Relationship Id="rId3" Type="http://schemas.openxmlformats.org/officeDocument/2006/relationships/hyperlink" Target="https://en.wikipedia.org/wiki/Help:IPA/English" TargetMode="External"/><Relationship Id="rId7" Type="http://schemas.openxmlformats.org/officeDocument/2006/relationships/hyperlink" Target="https://en.wikipedia.org/wiki/Delphi_method#cite_note-2" TargetMode="External"/><Relationship Id="rId12" Type="http://schemas.openxmlformats.org/officeDocument/2006/relationships/hyperlink" Target="https://en.wikipedia.org/wiki/Delphi_method#cite_note-Green_2008-6" TargetMode="External"/><Relationship Id="rId17" Type="http://schemas.openxmlformats.org/officeDocument/2006/relationships/hyperlink" Target="https://en.wikipedia.org/wiki/Delphi_method#cite_note-10" TargetMode="External"/><Relationship Id="rId2" Type="http://schemas.openxmlformats.org/officeDocument/2006/relationships/slide" Target="../slides/slide14.xml"/><Relationship Id="rId16" Type="http://schemas.openxmlformats.org/officeDocument/2006/relationships/hyperlink" Target="https://en.wikipedia.org/wiki/Facilitator" TargetMode="External"/><Relationship Id="rId20" Type="http://schemas.openxmlformats.org/officeDocument/2006/relationships/hyperlink" Target="https://en.wikipedia.org/wiki/Delphi_method#cite_note-rw1999-11" TargetMode="External"/><Relationship Id="rId1" Type="http://schemas.openxmlformats.org/officeDocument/2006/relationships/notesMaster" Target="../notesMasters/notesMaster1.xml"/><Relationship Id="rId6" Type="http://schemas.openxmlformats.org/officeDocument/2006/relationships/hyperlink" Target="https://en.wikipedia.org/wiki/Delphi_method#cite_note-1" TargetMode="External"/><Relationship Id="rId11" Type="http://schemas.openxmlformats.org/officeDocument/2006/relationships/hyperlink" Target="https://en.wikipedia.org/wiki/Prediction_markets" TargetMode="External"/><Relationship Id="rId5" Type="http://schemas.openxmlformats.org/officeDocument/2006/relationships/hyperlink" Target="https://en.wikipedia.org/wiki/Forecasting" TargetMode="External"/><Relationship Id="rId15" Type="http://schemas.openxmlformats.org/officeDocument/2006/relationships/hyperlink" Target="https://en.wikipedia.org/wiki/Delphi_method#cite_note-rw2001-9" TargetMode="External"/><Relationship Id="rId10" Type="http://schemas.openxmlformats.org/officeDocument/2006/relationships/hyperlink" Target="https://en.wikipedia.org/wiki/Delphi_method#cite_note-5" TargetMode="External"/><Relationship Id="rId19" Type="http://schemas.openxmlformats.org/officeDocument/2006/relationships/hyperlink" Target="https://en.wikipedia.org/wiki/Median" TargetMode="External"/><Relationship Id="rId4" Type="http://schemas.openxmlformats.org/officeDocument/2006/relationships/hyperlink" Target="https://en.wikipedia.org/wiki/Help:Pronunciation_respelling_key" TargetMode="External"/><Relationship Id="rId9" Type="http://schemas.openxmlformats.org/officeDocument/2006/relationships/hyperlink" Target="https://en.wikipedia.org/wiki/Delphi_method#cite_note-4" TargetMode="External"/><Relationship Id="rId14" Type="http://schemas.openxmlformats.org/officeDocument/2006/relationships/hyperlink" Target="https://en.wikipedia.org/wiki/Delphi_method#cite_note-Moher2010-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buNone/>
            </a:pPr>
            <a:endParaRPr lang="en-US" sz="1200" dirty="0"/>
          </a:p>
          <a:p>
            <a:pPr algn="just"/>
            <a:r>
              <a:rPr lang="en-US" sz="1200" b="1" dirty="0">
                <a:solidFill>
                  <a:schemeClr val="accent1"/>
                </a:solidFill>
              </a:rPr>
              <a:t>Main aim</a:t>
            </a:r>
            <a:r>
              <a:rPr lang="en-US" sz="1200" dirty="0"/>
              <a:t>: to support the other spokes as facilitators for the results’ transfer towards society, through interaction/integration with industry and with the regional healthcare system and monitoring of opportunities and barriers for the hub.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11 support figures recruited (Partners with budget: </a:t>
            </a:r>
            <a:r>
              <a:rPr lang="en-US" sz="1200" dirty="0" err="1">
                <a:solidFill>
                  <a:schemeClr val="tx1">
                    <a:lumMod val="65000"/>
                    <a:lumOff val="35000"/>
                  </a:schemeClr>
                </a:solidFill>
              </a:rPr>
              <a:t>UniFI</a:t>
            </a:r>
            <a:r>
              <a:rPr lang="en-US" sz="1200" dirty="0">
                <a:solidFill>
                  <a:schemeClr val="tx1">
                    <a:lumMod val="65000"/>
                    <a:lumOff val="35000"/>
                  </a:schemeClr>
                </a:solidFill>
              </a:rPr>
              <a:t>, UNIPI, UNISI, UNISTRASI).</a:t>
            </a:r>
          </a:p>
          <a:p>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2</a:t>
            </a:fld>
            <a:endParaRPr lang="it-IT"/>
          </a:p>
        </p:txBody>
      </p:sp>
    </p:spTree>
    <p:extLst>
      <p:ext uri="{BB962C8B-B14F-4D97-AF65-F5344CB8AC3E}">
        <p14:creationId xmlns:p14="http://schemas.microsoft.com/office/powerpoint/2010/main" val="327133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i="1" dirty="0">
                <a:latin typeface="Times New Roman" panose="02020603050405020304" pitchFamily="18" charset="0"/>
                <a:cs typeface="Times New Roman" panose="02020603050405020304" pitchFamily="18" charset="0"/>
              </a:rPr>
              <a:t>Method</a:t>
            </a:r>
            <a:r>
              <a:rPr lang="it-IT" dirty="0">
                <a:latin typeface="Times New Roman" panose="02020603050405020304" pitchFamily="18" charset="0"/>
                <a:cs typeface="Times New Roman" panose="02020603050405020304" pitchFamily="18" charset="0"/>
              </a:rPr>
              <a:t>: Delphi </a:t>
            </a:r>
            <a:r>
              <a:rPr lang="it-IT" dirty="0" err="1">
                <a:latin typeface="Times New Roman" panose="02020603050405020304" pitchFamily="18" charset="0"/>
                <a:cs typeface="Times New Roman" panose="02020603050405020304" pitchFamily="18" charset="0"/>
              </a:rPr>
              <a:t>method</a:t>
            </a:r>
            <a:r>
              <a:rPr lang="it-IT" dirty="0">
                <a:latin typeface="Times New Roman" panose="02020603050405020304" pitchFamily="18" charset="0"/>
                <a:cs typeface="Times New Roman" panose="02020603050405020304" pitchFamily="18" charset="0"/>
              </a:rPr>
              <a:t> to </a:t>
            </a:r>
            <a:r>
              <a:rPr lang="it-IT" dirty="0" err="1">
                <a:latin typeface="Times New Roman" panose="02020603050405020304" pitchFamily="18" charset="0"/>
                <a:cs typeface="Times New Roman" panose="02020603050405020304" pitchFamily="18" charset="0"/>
              </a:rPr>
              <a:t>gather</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analyze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expert</a:t>
            </a:r>
            <a:r>
              <a:rPr lang="it-IT" dirty="0">
                <a:latin typeface="Times New Roman" panose="02020603050405020304" pitchFamily="18" charset="0"/>
                <a:cs typeface="Times New Roman" panose="02020603050405020304" pitchFamily="18" charset="0"/>
              </a:rPr>
              <a:t> insights</a:t>
            </a:r>
          </a:p>
          <a:p>
            <a:pPr algn="just"/>
            <a:endParaRPr lang="it-IT" dirty="0">
              <a:latin typeface="Times New Roman" panose="02020603050405020304" pitchFamily="18" charset="0"/>
              <a:cs typeface="Times New Roman" panose="02020603050405020304" pitchFamily="18" charset="0"/>
            </a:endParaRPr>
          </a:p>
          <a:p>
            <a:pPr algn="just"/>
            <a:r>
              <a:rPr lang="it-IT" i="1" dirty="0" err="1">
                <a:latin typeface="Times New Roman" panose="02020603050405020304" pitchFamily="18" charset="0"/>
                <a:cs typeface="Times New Roman" panose="02020603050405020304" pitchFamily="18" charset="0"/>
              </a:rPr>
              <a:t>Process</a:t>
            </a:r>
            <a:r>
              <a:rPr lang="it-IT" dirty="0">
                <a:latin typeface="Times New Roman" panose="02020603050405020304" pitchFamily="18" charset="0"/>
                <a:cs typeface="Times New Roman" panose="02020603050405020304" pitchFamily="18" charset="0"/>
              </a:rPr>
              <a:t>: Engagement of </a:t>
            </a:r>
            <a:r>
              <a:rPr lang="it-IT" dirty="0" err="1">
                <a:latin typeface="Times New Roman" panose="02020603050405020304" pitchFamily="18" charset="0"/>
                <a:cs typeface="Times New Roman" panose="02020603050405020304" pitchFamily="18" charset="0"/>
              </a:rPr>
              <a:t>experts</a:t>
            </a:r>
            <a:r>
              <a:rPr lang="it-IT" dirty="0">
                <a:latin typeface="Times New Roman" panose="02020603050405020304" pitchFamily="18" charset="0"/>
                <a:cs typeface="Times New Roman" panose="02020603050405020304" pitchFamily="18" charset="0"/>
              </a:rPr>
              <a:t> to </a:t>
            </a:r>
            <a:r>
              <a:rPr lang="it-IT" dirty="0" err="1">
                <a:latin typeface="Times New Roman" panose="02020603050405020304" pitchFamily="18" charset="0"/>
                <a:cs typeface="Times New Roman" panose="02020603050405020304" pitchFamily="18" charset="0"/>
              </a:rPr>
              <a:t>refine</a:t>
            </a:r>
            <a:r>
              <a:rPr lang="it-IT" dirty="0">
                <a:latin typeface="Times New Roman" panose="02020603050405020304" pitchFamily="18" charset="0"/>
                <a:cs typeface="Times New Roman" panose="02020603050405020304" pitchFamily="18" charset="0"/>
              </a:rPr>
              <a:t> the guideline </a:t>
            </a:r>
            <a:r>
              <a:rPr lang="it-IT" dirty="0" err="1">
                <a:latin typeface="Times New Roman" panose="02020603050405020304" pitchFamily="18" charset="0"/>
                <a:cs typeface="Times New Roman" panose="02020603050405020304" pitchFamily="18" charset="0"/>
              </a:rPr>
              <a:t>based</a:t>
            </a:r>
            <a:r>
              <a:rPr lang="it-IT" dirty="0">
                <a:latin typeface="Times New Roman" panose="02020603050405020304" pitchFamily="18" charset="0"/>
                <a:cs typeface="Times New Roman" panose="02020603050405020304" pitchFamily="18" charset="0"/>
              </a:rPr>
              <a:t> on the </a:t>
            </a:r>
            <a:r>
              <a:rPr lang="it-IT" dirty="0" err="1">
                <a:latin typeface="Times New Roman" panose="02020603050405020304" pitchFamily="18" charset="0"/>
                <a:cs typeface="Times New Roman" panose="02020603050405020304" pitchFamily="18" charset="0"/>
              </a:rPr>
              <a:t>findings</a:t>
            </a:r>
            <a:r>
              <a:rPr lang="it-IT" dirty="0">
                <a:latin typeface="Times New Roman" panose="02020603050405020304" pitchFamily="18" charset="0"/>
                <a:cs typeface="Times New Roman" panose="02020603050405020304" pitchFamily="18" charset="0"/>
              </a:rPr>
              <a:t> from </a:t>
            </a:r>
            <a:r>
              <a:rPr lang="it-IT" dirty="0" err="1">
                <a:latin typeface="Times New Roman" panose="02020603050405020304" pitchFamily="18" charset="0"/>
                <a:cs typeface="Times New Roman" panose="02020603050405020304" pitchFamily="18" charset="0"/>
              </a:rPr>
              <a:t>Phases</a:t>
            </a:r>
            <a:r>
              <a:rPr lang="it-IT" dirty="0">
                <a:latin typeface="Times New Roman" panose="02020603050405020304" pitchFamily="18" charset="0"/>
                <a:cs typeface="Times New Roman" panose="02020603050405020304" pitchFamily="18" charset="0"/>
              </a:rPr>
              <a:t> 1 and 2</a:t>
            </a:r>
          </a:p>
          <a:p>
            <a:pPr algn="just"/>
            <a:endParaRPr lang="it-IT" dirty="0">
              <a:latin typeface="Times New Roman" panose="02020603050405020304" pitchFamily="18" charset="0"/>
              <a:cs typeface="Times New Roman" panose="02020603050405020304" pitchFamily="18" charset="0"/>
            </a:endParaRPr>
          </a:p>
          <a:p>
            <a:pPr algn="just"/>
            <a:r>
              <a:rPr lang="it-IT" i="1" dirty="0" err="1">
                <a:latin typeface="Times New Roman" panose="02020603050405020304" pitchFamily="18" charset="0"/>
                <a:cs typeface="Times New Roman" panose="02020603050405020304" pitchFamily="18" charset="0"/>
              </a:rPr>
              <a:t>Outcome</a:t>
            </a:r>
            <a:r>
              <a:rPr lang="it-IT" dirty="0">
                <a:latin typeface="Times New Roman" panose="02020603050405020304" pitchFamily="18" charset="0"/>
                <a:cs typeface="Times New Roman" panose="02020603050405020304" pitchFamily="18" charset="0"/>
              </a:rPr>
              <a:t>: Development of a tool </a:t>
            </a:r>
            <a:r>
              <a:rPr lang="it-IT" dirty="0" err="1">
                <a:latin typeface="Times New Roman" panose="02020603050405020304" pitchFamily="18" charset="0"/>
                <a:cs typeface="Times New Roman" panose="02020603050405020304" pitchFamily="18" charset="0"/>
              </a:rPr>
              <a:t>serving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a </a:t>
            </a:r>
            <a:r>
              <a:rPr lang="it-IT" dirty="0" err="1">
                <a:latin typeface="Times New Roman" panose="02020603050405020304" pitchFamily="18" charset="0"/>
                <a:cs typeface="Times New Roman" panose="02020603050405020304" pitchFamily="18" charset="0"/>
              </a:rPr>
              <a:t>comprehensive</a:t>
            </a:r>
            <a:r>
              <a:rPr lang="it-IT" dirty="0">
                <a:latin typeface="Times New Roman" panose="02020603050405020304" pitchFamily="18" charset="0"/>
                <a:cs typeface="Times New Roman" panose="02020603050405020304" pitchFamily="18" charset="0"/>
              </a:rPr>
              <a:t> guideline for </a:t>
            </a:r>
            <a:r>
              <a:rPr lang="it-IT" dirty="0" err="1">
                <a:latin typeface="Times New Roman" panose="02020603050405020304" pitchFamily="18" charset="0"/>
                <a:cs typeface="Times New Roman" panose="02020603050405020304" pitchFamily="18" charset="0"/>
              </a:rPr>
              <a:t>regulatory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affairs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related</a:t>
            </a:r>
            <a:r>
              <a:rPr lang="it-IT" dirty="0">
                <a:latin typeface="Times New Roman" panose="02020603050405020304" pitchFamily="18" charset="0"/>
                <a:cs typeface="Times New Roman" panose="02020603050405020304" pitchFamily="18" charset="0"/>
              </a:rPr>
              <a:t> to </a:t>
            </a:r>
            <a:r>
              <a:rPr lang="it-IT" dirty="0" err="1">
                <a:latin typeface="Times New Roman" panose="02020603050405020304" pitchFamily="18" charset="0"/>
                <a:cs typeface="Times New Roman" panose="02020603050405020304" pitchFamily="18" charset="0"/>
              </a:rPr>
              <a:t>medical</a:t>
            </a:r>
            <a:r>
              <a:rPr lang="it-IT" dirty="0">
                <a:latin typeface="Times New Roman" panose="02020603050405020304" pitchFamily="18" charset="0"/>
                <a:cs typeface="Times New Roman" panose="02020603050405020304" pitchFamily="18" charset="0"/>
              </a:rPr>
              <a:t> devices in public </a:t>
            </a:r>
            <a:r>
              <a:rPr lang="it-IT" dirty="0" err="1">
                <a:latin typeface="Times New Roman" panose="02020603050405020304" pitchFamily="18" charset="0"/>
                <a:cs typeface="Times New Roman" panose="02020603050405020304" pitchFamily="18" charset="0"/>
              </a:rPr>
              <a:t>research</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entities</a:t>
            </a:r>
            <a:endParaRPr lang="it-IT"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endParaRPr lang="en-US" dirty="0"/>
          </a:p>
          <a:p>
            <a:pPr marL="285750" indent="-285750" algn="just">
              <a:buFont typeface="Wingdings" pitchFamily="2" charset="2"/>
              <a:buChar char="§"/>
            </a:pPr>
            <a:endParaRPr lang="en-US" dirty="0"/>
          </a:p>
          <a:p>
            <a:r>
              <a:rPr lang="it-IT" b="0" i="0" dirty="0">
                <a:solidFill>
                  <a:srgbClr val="222222"/>
                </a:solidFill>
                <a:effectLst/>
                <a:latin typeface="Arial" panose="020B0604020202020204" pitchFamily="34" charset="0"/>
              </a:rPr>
              <a:t>In questo caso si potrebbe pensare ad un’implementazione che possa in qualche modo fornire delle linee di orientamento sul processo </a:t>
            </a:r>
            <a:r>
              <a:rPr lang="it-IT" b="0" i="0" dirty="0" err="1">
                <a:solidFill>
                  <a:srgbClr val="222222"/>
                </a:solidFill>
                <a:effectLst/>
                <a:latin typeface="Arial" panose="020B0604020202020204" pitchFamily="34" charset="0"/>
              </a:rPr>
              <a:t>pre</a:t>
            </a:r>
            <a:r>
              <a:rPr lang="it-IT" b="0" i="0" dirty="0">
                <a:solidFill>
                  <a:srgbClr val="222222"/>
                </a:solidFill>
                <a:effectLst/>
                <a:latin typeface="Arial" panose="020B0604020202020204" pitchFamily="34" charset="0"/>
              </a:rPr>
              <a:t>-market ad inventori/ricercatori che si trovino ad operare in organizzazioni simili ai nostri Enti. Questo costituirebbe uno strumento di supporto che non andrebbe ovviamente a sostituirsi ai requisiti normativi che sono ben chiari, ma a volte poco conosciuti o compresi nel nostro ambito a causa di un gap culturale. L’applicazione del metodo necessita di un gruppo di facilitatori (noi) ed un panel di esperti. Si concorda sul fatto che per produrre un risultato solido, senza </a:t>
            </a:r>
            <a:r>
              <a:rPr lang="it-IT" b="0" i="0" dirty="0" err="1">
                <a:solidFill>
                  <a:srgbClr val="222222"/>
                </a:solidFill>
                <a:effectLst/>
                <a:latin typeface="Arial" panose="020B0604020202020204" pitchFamily="34" charset="0"/>
              </a:rPr>
              <a:t>bias</a:t>
            </a:r>
            <a:r>
              <a:rPr lang="it-IT" b="0" i="0" dirty="0">
                <a:solidFill>
                  <a:srgbClr val="222222"/>
                </a:solidFill>
                <a:effectLst/>
                <a:latin typeface="Arial" panose="020B0604020202020204" pitchFamily="34" charset="0"/>
              </a:rPr>
              <a:t> e ben rappresentativo dei vari stakeholder di settore, il panel di esperti debba essere esteso almeno a livello nazionale a figure esterne a THE.</a:t>
            </a:r>
          </a:p>
          <a:p>
            <a:r>
              <a:rPr lang="it-IT" b="0" i="0" dirty="0">
                <a:solidFill>
                  <a:srgbClr val="222222"/>
                </a:solidFill>
                <a:effectLst/>
                <a:latin typeface="Arial" panose="020B0604020202020204" pitchFamily="34" charset="0"/>
              </a:rPr>
              <a:t>Durante il prossimo incontro ci confronteremo sulla volontà/possibilità di proseguire o meno con questo (ambizioso) obiettivo, e nel caso inizieremo a pensare ai punti specifici.</a:t>
            </a:r>
          </a:p>
          <a:p>
            <a:pPr marL="285750" indent="-285750" algn="just">
              <a:buFont typeface="Wingdings" pitchFamily="2" charset="2"/>
              <a:buChar char="§"/>
            </a:pPr>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13</a:t>
            </a:fld>
            <a:endParaRPr lang="it-IT"/>
          </a:p>
        </p:txBody>
      </p:sp>
    </p:spTree>
    <p:extLst>
      <p:ext uri="{BB962C8B-B14F-4D97-AF65-F5344CB8AC3E}">
        <p14:creationId xmlns:p14="http://schemas.microsoft.com/office/powerpoint/2010/main" val="290265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b="0" i="0" dirty="0">
                <a:solidFill>
                  <a:srgbClr val="202122"/>
                </a:solidFill>
                <a:effectLst/>
                <a:latin typeface="Arial" panose="020B0604020202020204" pitchFamily="34" charset="0"/>
              </a:rPr>
              <a:t>The </a:t>
            </a:r>
            <a:r>
              <a:rPr lang="it-IT" b="1" i="0" dirty="0">
                <a:solidFill>
                  <a:srgbClr val="202122"/>
                </a:solidFill>
                <a:effectLst/>
                <a:latin typeface="Arial" panose="020B0604020202020204" pitchFamily="34" charset="0"/>
              </a:rPr>
              <a:t>Delphi </a:t>
            </a:r>
            <a:r>
              <a:rPr lang="it-IT" b="1" i="0" dirty="0" err="1">
                <a:solidFill>
                  <a:srgbClr val="202122"/>
                </a:solidFill>
                <a:effectLst/>
                <a:latin typeface="Arial" panose="020B0604020202020204" pitchFamily="34" charset="0"/>
              </a:rPr>
              <a:t>method</a:t>
            </a:r>
            <a:r>
              <a:rPr lang="it-IT" b="0" i="0" dirty="0">
                <a:solidFill>
                  <a:srgbClr val="202122"/>
                </a:solidFill>
                <a:effectLst/>
                <a:latin typeface="Arial" panose="020B0604020202020204" pitchFamily="34" charset="0"/>
              </a:rPr>
              <a:t> or </a:t>
            </a:r>
            <a:r>
              <a:rPr lang="it-IT" b="1" i="0" dirty="0">
                <a:solidFill>
                  <a:srgbClr val="202122"/>
                </a:solidFill>
                <a:effectLst/>
                <a:latin typeface="Arial" panose="020B0604020202020204" pitchFamily="34" charset="0"/>
              </a:rPr>
              <a:t>Delphi technique</a:t>
            </a:r>
            <a:r>
              <a:rPr lang="it-IT" b="0" i="0" dirty="0">
                <a:solidFill>
                  <a:srgbClr val="202122"/>
                </a:solidFill>
                <a:effectLst/>
                <a:latin typeface="Arial" panose="020B0604020202020204" pitchFamily="34" charset="0"/>
              </a:rPr>
              <a:t> (</a:t>
            </a:r>
            <a:r>
              <a:rPr lang="it-IT" b="0" i="0" u="none" strike="noStrike" dirty="0">
                <a:solidFill>
                  <a:srgbClr val="202122"/>
                </a:solidFill>
                <a:effectLst/>
                <a:latin typeface="Arial" panose="020B0604020202020204" pitchFamily="34" charset="0"/>
                <a:hlinkClick r:id="rId3" tooltip="Help:IPA/English"/>
              </a:rPr>
              <a:t>/ˈdɛlfaɪ/</a:t>
            </a:r>
            <a:r>
              <a:rPr lang="it-IT" b="0" i="0" dirty="0">
                <a:solidFill>
                  <a:srgbClr val="202122"/>
                </a:solidFill>
                <a:effectLst/>
                <a:latin typeface="Arial" panose="020B0604020202020204" pitchFamily="34" charset="0"/>
              </a:rPr>
              <a:t> </a:t>
            </a:r>
            <a:r>
              <a:rPr lang="it-IT" b="0" i="1" u="none" strike="noStrike" dirty="0">
                <a:solidFill>
                  <a:srgbClr val="202122"/>
                </a:solidFill>
                <a:effectLst/>
                <a:latin typeface="Arial" panose="020B0604020202020204" pitchFamily="34" charset="0"/>
                <a:hlinkClick r:id="rId4" tooltip="Help:Pronunciation respelling key"/>
              </a:rPr>
              <a:t>DEL-fy</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also</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known</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as</a:t>
            </a:r>
            <a:r>
              <a:rPr lang="it-IT" b="0" i="0" dirty="0">
                <a:solidFill>
                  <a:srgbClr val="202122"/>
                </a:solidFill>
                <a:effectLst/>
                <a:latin typeface="Arial" panose="020B0604020202020204" pitchFamily="34" charset="0"/>
              </a:rPr>
              <a:t> </a:t>
            </a:r>
            <a:r>
              <a:rPr lang="it-IT" b="1" i="0" dirty="0">
                <a:solidFill>
                  <a:srgbClr val="202122"/>
                </a:solidFill>
                <a:effectLst/>
                <a:latin typeface="Arial" panose="020B0604020202020204" pitchFamily="34" charset="0"/>
              </a:rPr>
              <a:t>Estimate-Talk-Estimate</a:t>
            </a:r>
            <a:r>
              <a:rPr lang="it-IT" b="0" i="0" dirty="0">
                <a:solidFill>
                  <a:srgbClr val="202122"/>
                </a:solidFill>
                <a:effectLst/>
                <a:latin typeface="Arial" panose="020B0604020202020204" pitchFamily="34" charset="0"/>
              </a:rPr>
              <a:t> or </a:t>
            </a:r>
            <a:r>
              <a:rPr lang="it-IT" b="1" i="0" dirty="0">
                <a:solidFill>
                  <a:srgbClr val="202122"/>
                </a:solidFill>
                <a:effectLst/>
                <a:latin typeface="Arial" panose="020B0604020202020204" pitchFamily="34" charset="0"/>
              </a:rPr>
              <a:t>ETE</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is</a:t>
            </a:r>
            <a:r>
              <a:rPr lang="it-IT" b="0" i="0" dirty="0">
                <a:solidFill>
                  <a:srgbClr val="202122"/>
                </a:solidFill>
                <a:effectLst/>
                <a:latin typeface="Arial" panose="020B0604020202020204" pitchFamily="34" charset="0"/>
              </a:rPr>
              <a:t> a </a:t>
            </a:r>
            <a:r>
              <a:rPr lang="it-IT" b="0" i="0" dirty="0" err="1">
                <a:solidFill>
                  <a:srgbClr val="202122"/>
                </a:solidFill>
                <a:effectLst/>
                <a:latin typeface="Arial" panose="020B0604020202020204" pitchFamily="34" charset="0"/>
              </a:rPr>
              <a:t>structured</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communication</a:t>
            </a:r>
            <a:r>
              <a:rPr lang="it-IT" b="0" i="0" dirty="0">
                <a:solidFill>
                  <a:srgbClr val="202122"/>
                </a:solidFill>
                <a:effectLst/>
                <a:latin typeface="Arial" panose="020B0604020202020204" pitchFamily="34" charset="0"/>
              </a:rPr>
              <a:t> technique or </a:t>
            </a:r>
            <a:r>
              <a:rPr lang="it-IT" b="0" i="0" dirty="0" err="1">
                <a:solidFill>
                  <a:srgbClr val="202122"/>
                </a:solidFill>
                <a:effectLst/>
                <a:latin typeface="Arial" panose="020B0604020202020204" pitchFamily="34" charset="0"/>
              </a:rPr>
              <a:t>method</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originally</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developed</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as</a:t>
            </a:r>
            <a:r>
              <a:rPr lang="it-IT" b="0" i="0" dirty="0">
                <a:solidFill>
                  <a:srgbClr val="202122"/>
                </a:solidFill>
                <a:effectLst/>
                <a:latin typeface="Arial" panose="020B0604020202020204" pitchFamily="34" charset="0"/>
              </a:rPr>
              <a:t> a </a:t>
            </a:r>
            <a:r>
              <a:rPr lang="it-IT" b="0" i="0" dirty="0" err="1">
                <a:solidFill>
                  <a:srgbClr val="202122"/>
                </a:solidFill>
                <a:effectLst/>
                <a:latin typeface="Arial" panose="020B0604020202020204" pitchFamily="34" charset="0"/>
              </a:rPr>
              <a:t>systematic</a:t>
            </a:r>
            <a:r>
              <a:rPr lang="it-IT" b="0" i="0" dirty="0">
                <a:solidFill>
                  <a:srgbClr val="202122"/>
                </a:solidFill>
                <a:effectLst/>
                <a:latin typeface="Arial" panose="020B0604020202020204" pitchFamily="34" charset="0"/>
              </a:rPr>
              <a:t>, interactive </a:t>
            </a:r>
            <a:r>
              <a:rPr lang="it-IT" b="0" i="0" u="none" strike="noStrike" dirty="0">
                <a:solidFill>
                  <a:srgbClr val="202122"/>
                </a:solidFill>
                <a:effectLst/>
                <a:latin typeface="Arial" panose="020B0604020202020204" pitchFamily="34" charset="0"/>
                <a:hlinkClick r:id="rId5" tooltip="Forecasting"/>
              </a:rPr>
              <a:t>forecasting</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method</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that</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relies</a:t>
            </a:r>
            <a:r>
              <a:rPr lang="it-IT" b="0" i="0" dirty="0">
                <a:solidFill>
                  <a:srgbClr val="202122"/>
                </a:solidFill>
                <a:effectLst/>
                <a:latin typeface="Arial" panose="020B0604020202020204" pitchFamily="34" charset="0"/>
              </a:rPr>
              <a:t> on a panel of </a:t>
            </a:r>
            <a:r>
              <a:rPr lang="it-IT" b="0" i="0" dirty="0" err="1">
                <a:solidFill>
                  <a:srgbClr val="202122"/>
                </a:solidFill>
                <a:effectLst/>
                <a:latin typeface="Arial" panose="020B0604020202020204" pitchFamily="34" charset="0"/>
              </a:rPr>
              <a:t>experts</a:t>
            </a:r>
            <a:r>
              <a:rPr lang="it-IT" b="0" i="0" dirty="0">
                <a:solidFill>
                  <a:srgbClr val="202122"/>
                </a:solidFill>
                <a:effectLst/>
                <a:latin typeface="Arial" panose="020B0604020202020204" pitchFamily="34" charset="0"/>
              </a:rPr>
              <a:t>.</a:t>
            </a:r>
            <a:r>
              <a:rPr lang="it-IT" b="0" i="0" u="none" strike="noStrike" baseline="30000" dirty="0">
                <a:solidFill>
                  <a:srgbClr val="202122"/>
                </a:solidFill>
                <a:effectLst/>
                <a:latin typeface="Arial" panose="020B0604020202020204" pitchFamily="34" charset="0"/>
                <a:hlinkClick r:id="rId6"/>
              </a:rPr>
              <a:t>[1]</a:t>
            </a:r>
            <a:r>
              <a:rPr lang="it-IT" b="0" i="0" u="none" strike="noStrike" baseline="30000" dirty="0">
                <a:solidFill>
                  <a:srgbClr val="202122"/>
                </a:solidFill>
                <a:effectLst/>
                <a:latin typeface="Arial" panose="020B0604020202020204" pitchFamily="34" charset="0"/>
                <a:hlinkClick r:id="rId7"/>
              </a:rPr>
              <a:t>[2]</a:t>
            </a:r>
            <a:r>
              <a:rPr lang="it-IT" b="0" i="0" u="none" strike="noStrike" baseline="30000" dirty="0">
                <a:solidFill>
                  <a:srgbClr val="202122"/>
                </a:solidFill>
                <a:effectLst/>
                <a:latin typeface="Arial" panose="020B0604020202020204" pitchFamily="34" charset="0"/>
                <a:hlinkClick r:id="rId8"/>
              </a:rPr>
              <a:t>[3]</a:t>
            </a:r>
            <a:r>
              <a:rPr lang="it-IT" b="0" i="0" u="none" strike="noStrike" baseline="30000" dirty="0">
                <a:solidFill>
                  <a:srgbClr val="202122"/>
                </a:solidFill>
                <a:effectLst/>
                <a:latin typeface="Arial" panose="020B0604020202020204" pitchFamily="34" charset="0"/>
                <a:hlinkClick r:id="rId9"/>
              </a:rPr>
              <a:t>[4]</a:t>
            </a:r>
            <a:r>
              <a:rPr lang="it-IT" b="0" i="0" u="none" strike="noStrike" baseline="30000" dirty="0">
                <a:solidFill>
                  <a:srgbClr val="202122"/>
                </a:solidFill>
                <a:effectLst/>
                <a:latin typeface="Arial" panose="020B0604020202020204" pitchFamily="34" charset="0"/>
                <a:hlinkClick r:id="rId10"/>
              </a:rPr>
              <a:t>[5]</a:t>
            </a:r>
            <a:r>
              <a:rPr lang="it-IT" b="0" i="0" dirty="0">
                <a:solidFill>
                  <a:srgbClr val="202122"/>
                </a:solidFill>
                <a:effectLst/>
                <a:latin typeface="Arial" panose="020B0604020202020204" pitchFamily="34" charset="0"/>
              </a:rPr>
              <a:t> Delphi </a:t>
            </a:r>
            <a:r>
              <a:rPr lang="it-IT" b="0" i="0" dirty="0" err="1">
                <a:solidFill>
                  <a:srgbClr val="202122"/>
                </a:solidFill>
                <a:effectLst/>
                <a:latin typeface="Arial" panose="020B0604020202020204" pitchFamily="34" charset="0"/>
              </a:rPr>
              <a:t>has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been</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widely</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used</a:t>
            </a:r>
            <a:r>
              <a:rPr lang="it-IT" b="0" i="0" dirty="0">
                <a:solidFill>
                  <a:srgbClr val="202122"/>
                </a:solidFill>
                <a:effectLst/>
                <a:latin typeface="Arial" panose="020B0604020202020204" pitchFamily="34" charset="0"/>
              </a:rPr>
              <a:t> for business forecasting and </a:t>
            </a:r>
            <a:r>
              <a:rPr lang="it-IT" b="0" i="0" dirty="0" err="1">
                <a:solidFill>
                  <a:srgbClr val="202122"/>
                </a:solidFill>
                <a:effectLst/>
                <a:latin typeface="Arial" panose="020B0604020202020204" pitchFamily="34" charset="0"/>
              </a:rPr>
              <a:t>has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certain</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advantages</a:t>
            </a:r>
            <a:r>
              <a:rPr lang="it-IT" b="0" i="0" dirty="0">
                <a:solidFill>
                  <a:srgbClr val="202122"/>
                </a:solidFill>
                <a:effectLst/>
                <a:latin typeface="Arial" panose="020B0604020202020204" pitchFamily="34" charset="0"/>
              </a:rPr>
              <a:t> over </a:t>
            </a:r>
            <a:r>
              <a:rPr lang="it-IT" b="0" i="0" dirty="0" err="1">
                <a:solidFill>
                  <a:srgbClr val="202122"/>
                </a:solidFill>
                <a:effectLst/>
                <a:latin typeface="Arial" panose="020B0604020202020204" pitchFamily="34" charset="0"/>
              </a:rPr>
              <a:t>another</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structured</a:t>
            </a:r>
            <a:r>
              <a:rPr lang="it-IT" b="0" i="0" dirty="0">
                <a:solidFill>
                  <a:srgbClr val="202122"/>
                </a:solidFill>
                <a:effectLst/>
                <a:latin typeface="Arial" panose="020B0604020202020204" pitchFamily="34" charset="0"/>
              </a:rPr>
              <a:t> forecasting </a:t>
            </a:r>
            <a:r>
              <a:rPr lang="it-IT" b="0" i="0" dirty="0" err="1">
                <a:solidFill>
                  <a:srgbClr val="202122"/>
                </a:solidFill>
                <a:effectLst/>
                <a:latin typeface="Arial" panose="020B0604020202020204" pitchFamily="34" charset="0"/>
              </a:rPr>
              <a:t>approach</a:t>
            </a:r>
            <a:r>
              <a:rPr lang="it-IT" b="0" i="0" dirty="0">
                <a:solidFill>
                  <a:srgbClr val="202122"/>
                </a:solidFill>
                <a:effectLst/>
                <a:latin typeface="Arial" panose="020B0604020202020204" pitchFamily="34" charset="0"/>
              </a:rPr>
              <a:t>, </a:t>
            </a:r>
            <a:r>
              <a:rPr lang="it-IT" b="0" i="0" u="none" strike="noStrike" dirty="0">
                <a:solidFill>
                  <a:srgbClr val="202122"/>
                </a:solidFill>
                <a:effectLst/>
                <a:latin typeface="Arial" panose="020B0604020202020204" pitchFamily="34" charset="0"/>
                <a:hlinkClick r:id="rId11" tooltip="Prediction markets"/>
              </a:rPr>
              <a:t>prediction markets</a:t>
            </a:r>
            <a:r>
              <a:rPr lang="it-IT" b="0" i="0" dirty="0">
                <a:solidFill>
                  <a:srgbClr val="202122"/>
                </a:solidFill>
                <a:effectLst/>
                <a:latin typeface="Arial" panose="020B0604020202020204" pitchFamily="34" charset="0"/>
              </a:rPr>
              <a:t>.</a:t>
            </a:r>
            <a:r>
              <a:rPr lang="it-IT" b="0" i="0" u="none" strike="noStrike" baseline="30000" dirty="0">
                <a:solidFill>
                  <a:srgbClr val="202122"/>
                </a:solidFill>
                <a:effectLst/>
                <a:latin typeface="Arial" panose="020B0604020202020204" pitchFamily="34" charset="0"/>
                <a:hlinkClick r:id="rId12"/>
              </a:rPr>
              <a:t>[6]</a:t>
            </a:r>
            <a:endParaRPr lang="it-IT" b="0" i="0" dirty="0">
              <a:solidFill>
                <a:srgbClr val="202122"/>
              </a:solidFill>
              <a:effectLst/>
              <a:latin typeface="Arial" panose="020B0604020202020204" pitchFamily="34" charset="0"/>
            </a:endParaRPr>
          </a:p>
          <a:p>
            <a:pPr algn="l"/>
            <a:r>
              <a:rPr lang="it-IT" b="0" i="0" dirty="0">
                <a:solidFill>
                  <a:srgbClr val="202122"/>
                </a:solidFill>
                <a:effectLst/>
                <a:latin typeface="Arial" panose="020B0604020202020204" pitchFamily="34" charset="0"/>
              </a:rPr>
              <a:t>Delphi can </a:t>
            </a:r>
            <a:r>
              <a:rPr lang="it-IT" b="0" i="0" dirty="0" err="1">
                <a:solidFill>
                  <a:srgbClr val="202122"/>
                </a:solidFill>
                <a:effectLst/>
                <a:latin typeface="Arial" panose="020B0604020202020204" pitchFamily="34" charset="0"/>
              </a:rPr>
              <a:t>also</a:t>
            </a:r>
            <a:r>
              <a:rPr lang="it-IT" b="0" i="0" dirty="0">
                <a:solidFill>
                  <a:srgbClr val="202122"/>
                </a:solidFill>
                <a:effectLst/>
                <a:latin typeface="Arial" panose="020B0604020202020204" pitchFamily="34" charset="0"/>
              </a:rPr>
              <a:t> be </a:t>
            </a:r>
            <a:r>
              <a:rPr lang="it-IT" b="0" i="0" dirty="0" err="1">
                <a:solidFill>
                  <a:srgbClr val="202122"/>
                </a:solidFill>
                <a:effectLst/>
                <a:latin typeface="Arial" panose="020B0604020202020204" pitchFamily="34" charset="0"/>
              </a:rPr>
              <a:t>used</a:t>
            </a:r>
            <a:r>
              <a:rPr lang="it-IT" b="0" i="0" dirty="0">
                <a:solidFill>
                  <a:srgbClr val="202122"/>
                </a:solidFill>
                <a:effectLst/>
                <a:latin typeface="Arial" panose="020B0604020202020204" pitchFamily="34" charset="0"/>
              </a:rPr>
              <a:t> to help </a:t>
            </a:r>
            <a:r>
              <a:rPr lang="it-IT" b="0" i="0" dirty="0" err="1">
                <a:solidFill>
                  <a:srgbClr val="202122"/>
                </a:solidFill>
                <a:effectLst/>
                <a:latin typeface="Arial" panose="020B0604020202020204" pitchFamily="34" charset="0"/>
              </a:rPr>
              <a:t>reach</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expert</a:t>
            </a:r>
            <a:r>
              <a:rPr lang="it-IT" b="0" i="0" dirty="0">
                <a:solidFill>
                  <a:srgbClr val="202122"/>
                </a:solidFill>
                <a:effectLst/>
                <a:latin typeface="Arial" panose="020B0604020202020204" pitchFamily="34" charset="0"/>
              </a:rPr>
              <a:t> consensus and </a:t>
            </a:r>
            <a:r>
              <a:rPr lang="it-IT" b="0" i="0" dirty="0" err="1">
                <a:solidFill>
                  <a:srgbClr val="202122"/>
                </a:solidFill>
                <a:effectLst/>
                <a:latin typeface="Arial" panose="020B0604020202020204" pitchFamily="34" charset="0"/>
              </a:rPr>
              <a:t>develop</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professional</a:t>
            </a:r>
            <a:r>
              <a:rPr lang="it-IT" b="0" i="0" dirty="0">
                <a:solidFill>
                  <a:srgbClr val="202122"/>
                </a:solidFill>
                <a:effectLst/>
                <a:latin typeface="Arial" panose="020B0604020202020204" pitchFamily="34" charset="0"/>
              </a:rPr>
              <a:t> guidelines.</a:t>
            </a:r>
            <a:r>
              <a:rPr lang="it-IT" b="0" i="0" u="none" strike="noStrike" baseline="30000" dirty="0">
                <a:solidFill>
                  <a:srgbClr val="202122"/>
                </a:solidFill>
                <a:effectLst/>
                <a:latin typeface="Arial" panose="020B0604020202020204" pitchFamily="34" charset="0"/>
                <a:hlinkClick r:id="rId13"/>
              </a:rPr>
              <a:t>[7]</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It</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is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used</a:t>
            </a:r>
            <a:r>
              <a:rPr lang="it-IT" b="0" i="0" dirty="0">
                <a:solidFill>
                  <a:srgbClr val="202122"/>
                </a:solidFill>
                <a:effectLst/>
                <a:latin typeface="Arial" panose="020B0604020202020204" pitchFamily="34" charset="0"/>
              </a:rPr>
              <a:t> for </a:t>
            </a:r>
            <a:r>
              <a:rPr lang="it-IT" b="0" i="0" dirty="0" err="1">
                <a:solidFill>
                  <a:srgbClr val="202122"/>
                </a:solidFill>
                <a:effectLst/>
                <a:latin typeface="Arial" panose="020B0604020202020204" pitchFamily="34" charset="0"/>
              </a:rPr>
              <a:t>such</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purposes</a:t>
            </a:r>
            <a:r>
              <a:rPr lang="it-IT" b="0" i="0" dirty="0">
                <a:solidFill>
                  <a:srgbClr val="202122"/>
                </a:solidFill>
                <a:effectLst/>
                <a:latin typeface="Arial" panose="020B0604020202020204" pitchFamily="34" charset="0"/>
              </a:rPr>
              <a:t> in </a:t>
            </a:r>
            <a:r>
              <a:rPr lang="it-IT" b="0" i="0" dirty="0" err="1">
                <a:solidFill>
                  <a:srgbClr val="202122"/>
                </a:solidFill>
                <a:effectLst/>
                <a:latin typeface="Arial" panose="020B0604020202020204" pitchFamily="34" charset="0"/>
              </a:rPr>
              <a:t>many</a:t>
            </a:r>
            <a:r>
              <a:rPr lang="it-IT" b="0" i="0" dirty="0">
                <a:solidFill>
                  <a:srgbClr val="202122"/>
                </a:solidFill>
                <a:effectLst/>
                <a:latin typeface="Arial" panose="020B0604020202020204" pitchFamily="34" charset="0"/>
              </a:rPr>
              <a:t> health-</a:t>
            </a:r>
            <a:r>
              <a:rPr lang="it-IT" b="0" i="0" dirty="0" err="1">
                <a:solidFill>
                  <a:srgbClr val="202122"/>
                </a:solidFill>
                <a:effectLst/>
                <a:latin typeface="Arial" panose="020B0604020202020204" pitchFamily="34" charset="0"/>
              </a:rPr>
              <a:t>related</a:t>
            </a:r>
            <a:r>
              <a:rPr lang="it-IT" b="0" i="0" dirty="0">
                <a:solidFill>
                  <a:srgbClr val="202122"/>
                </a:solidFill>
                <a:effectLst/>
                <a:latin typeface="Arial" panose="020B0604020202020204" pitchFamily="34" charset="0"/>
              </a:rPr>
              <a:t> fields, </a:t>
            </a:r>
            <a:r>
              <a:rPr lang="it-IT" b="0" i="0" dirty="0" err="1">
                <a:solidFill>
                  <a:srgbClr val="202122"/>
                </a:solidFill>
                <a:effectLst/>
                <a:latin typeface="Arial" panose="020B0604020202020204" pitchFamily="34" charset="0"/>
              </a:rPr>
              <a:t>including</a:t>
            </a:r>
            <a:r>
              <a:rPr lang="it-IT" b="0" i="0" dirty="0">
                <a:solidFill>
                  <a:srgbClr val="202122"/>
                </a:solidFill>
                <a:effectLst/>
                <a:latin typeface="Arial" panose="020B0604020202020204" pitchFamily="34" charset="0"/>
              </a:rPr>
              <a:t> clinical medicine, public health, and </a:t>
            </a:r>
            <a:r>
              <a:rPr lang="it-IT" b="0" i="0" dirty="0" err="1">
                <a:solidFill>
                  <a:srgbClr val="202122"/>
                </a:solidFill>
                <a:effectLst/>
                <a:latin typeface="Arial" panose="020B0604020202020204" pitchFamily="34" charset="0"/>
              </a:rPr>
              <a:t>research</a:t>
            </a:r>
            <a:r>
              <a:rPr lang="it-IT" b="0" i="0" dirty="0">
                <a:solidFill>
                  <a:srgbClr val="202122"/>
                </a:solidFill>
                <a:effectLst/>
                <a:latin typeface="Arial" panose="020B0604020202020204" pitchFamily="34" charset="0"/>
              </a:rPr>
              <a:t>.</a:t>
            </a:r>
            <a:r>
              <a:rPr lang="it-IT" b="0" i="0" u="none" strike="noStrike" baseline="30000" dirty="0">
                <a:solidFill>
                  <a:srgbClr val="202122"/>
                </a:solidFill>
                <a:effectLst/>
                <a:latin typeface="Arial" panose="020B0604020202020204" pitchFamily="34" charset="0"/>
                <a:hlinkClick r:id="rId13"/>
              </a:rPr>
              <a:t>[7]</a:t>
            </a:r>
            <a:r>
              <a:rPr lang="it-IT" b="0" i="0" u="none" strike="noStrike" baseline="30000" dirty="0">
                <a:solidFill>
                  <a:srgbClr val="202122"/>
                </a:solidFill>
                <a:effectLst/>
                <a:latin typeface="Arial" panose="020B0604020202020204" pitchFamily="34" charset="0"/>
                <a:hlinkClick r:id="rId14"/>
              </a:rPr>
              <a:t>[8]</a:t>
            </a:r>
            <a:endParaRPr lang="it-IT" b="0" i="0" dirty="0">
              <a:solidFill>
                <a:srgbClr val="202122"/>
              </a:solidFill>
              <a:effectLst/>
              <a:latin typeface="Arial" panose="020B0604020202020204" pitchFamily="34" charset="0"/>
            </a:endParaRPr>
          </a:p>
          <a:p>
            <a:pPr algn="l"/>
            <a:r>
              <a:rPr lang="it-IT" b="0" i="0" dirty="0">
                <a:solidFill>
                  <a:srgbClr val="202122"/>
                </a:solidFill>
                <a:effectLst/>
                <a:latin typeface="Arial" panose="020B0604020202020204" pitchFamily="34" charset="0"/>
              </a:rPr>
              <a:t>Delphi </a:t>
            </a:r>
            <a:r>
              <a:rPr lang="it-IT" b="0" i="0" dirty="0" err="1">
                <a:solidFill>
                  <a:srgbClr val="202122"/>
                </a:solidFill>
                <a:effectLst/>
                <a:latin typeface="Arial" panose="020B0604020202020204" pitchFamily="34" charset="0"/>
              </a:rPr>
              <a:t>is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based</a:t>
            </a:r>
            <a:r>
              <a:rPr lang="it-IT" b="0" i="0" dirty="0">
                <a:solidFill>
                  <a:srgbClr val="202122"/>
                </a:solidFill>
                <a:effectLst/>
                <a:latin typeface="Arial" panose="020B0604020202020204" pitchFamily="34" charset="0"/>
              </a:rPr>
              <a:t> on the </a:t>
            </a:r>
            <a:r>
              <a:rPr lang="it-IT" b="0" i="0" dirty="0" err="1">
                <a:solidFill>
                  <a:srgbClr val="202122"/>
                </a:solidFill>
                <a:effectLst/>
                <a:latin typeface="Arial" panose="020B0604020202020204" pitchFamily="34" charset="0"/>
              </a:rPr>
              <a:t>principle</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that</a:t>
            </a:r>
            <a:r>
              <a:rPr lang="it-IT" b="0" i="0" dirty="0">
                <a:solidFill>
                  <a:srgbClr val="202122"/>
                </a:solidFill>
                <a:effectLst/>
                <a:latin typeface="Arial" panose="020B0604020202020204" pitchFamily="34" charset="0"/>
              </a:rPr>
              <a:t> forecasts (or </a:t>
            </a:r>
            <a:r>
              <a:rPr lang="it-IT" b="0" i="0" dirty="0" err="1">
                <a:solidFill>
                  <a:srgbClr val="202122"/>
                </a:solidFill>
                <a:effectLst/>
                <a:latin typeface="Arial" panose="020B0604020202020204" pitchFamily="34" charset="0"/>
              </a:rPr>
              <a:t>decisions</a:t>
            </a:r>
            <a:r>
              <a:rPr lang="it-IT" b="0" i="0" dirty="0">
                <a:solidFill>
                  <a:srgbClr val="202122"/>
                </a:solidFill>
                <a:effectLst/>
                <a:latin typeface="Arial" panose="020B0604020202020204" pitchFamily="34" charset="0"/>
              </a:rPr>
              <a:t>) from a </a:t>
            </a:r>
            <a:r>
              <a:rPr lang="it-IT" b="0" i="0" dirty="0" err="1">
                <a:solidFill>
                  <a:srgbClr val="202122"/>
                </a:solidFill>
                <a:effectLst/>
                <a:latin typeface="Arial" panose="020B0604020202020204" pitchFamily="34" charset="0"/>
              </a:rPr>
              <a:t>structured</a:t>
            </a:r>
            <a:r>
              <a:rPr lang="it-IT" b="0" i="0" dirty="0">
                <a:solidFill>
                  <a:srgbClr val="202122"/>
                </a:solidFill>
                <a:effectLst/>
                <a:latin typeface="Arial" panose="020B0604020202020204" pitchFamily="34" charset="0"/>
              </a:rPr>
              <a:t> group of </a:t>
            </a:r>
            <a:r>
              <a:rPr lang="it-IT" b="0" i="0" dirty="0" err="1">
                <a:solidFill>
                  <a:srgbClr val="202122"/>
                </a:solidFill>
                <a:effectLst/>
                <a:latin typeface="Arial" panose="020B0604020202020204" pitchFamily="34" charset="0"/>
              </a:rPr>
              <a:t>individuals</a:t>
            </a:r>
            <a:r>
              <a:rPr lang="it-IT" b="0" i="0" dirty="0">
                <a:solidFill>
                  <a:srgbClr val="202122"/>
                </a:solidFill>
                <a:effectLst/>
                <a:latin typeface="Arial" panose="020B0604020202020204" pitchFamily="34" charset="0"/>
              </a:rPr>
              <a:t> are more accurate </a:t>
            </a:r>
            <a:r>
              <a:rPr lang="it-IT" b="0" i="0" dirty="0" err="1">
                <a:solidFill>
                  <a:srgbClr val="202122"/>
                </a:solidFill>
                <a:effectLst/>
                <a:latin typeface="Arial" panose="020B0604020202020204" pitchFamily="34" charset="0"/>
              </a:rPr>
              <a:t>than</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those</a:t>
            </a:r>
            <a:r>
              <a:rPr lang="it-IT" b="0" i="0" dirty="0">
                <a:solidFill>
                  <a:srgbClr val="202122"/>
                </a:solidFill>
                <a:effectLst/>
                <a:latin typeface="Arial" panose="020B0604020202020204" pitchFamily="34" charset="0"/>
              </a:rPr>
              <a:t> from </a:t>
            </a:r>
            <a:r>
              <a:rPr lang="it-IT" b="0" i="0" dirty="0" err="1">
                <a:solidFill>
                  <a:srgbClr val="202122"/>
                </a:solidFill>
                <a:effectLst/>
                <a:latin typeface="Arial" panose="020B0604020202020204" pitchFamily="34" charset="0"/>
              </a:rPr>
              <a:t>unstructured</a:t>
            </a:r>
            <a:r>
              <a:rPr lang="it-IT" b="0" i="0" dirty="0">
                <a:solidFill>
                  <a:srgbClr val="202122"/>
                </a:solidFill>
                <a:effectLst/>
                <a:latin typeface="Arial" panose="020B0604020202020204" pitchFamily="34" charset="0"/>
              </a:rPr>
              <a:t> groups.</a:t>
            </a:r>
            <a:r>
              <a:rPr lang="it-IT" b="0" i="0" u="none" strike="noStrike" baseline="30000" dirty="0">
                <a:solidFill>
                  <a:srgbClr val="202122"/>
                </a:solidFill>
                <a:effectLst/>
                <a:latin typeface="Arial" panose="020B0604020202020204" pitchFamily="34" charset="0"/>
                <a:hlinkClick r:id="rId15"/>
              </a:rPr>
              <a:t>[9]</a:t>
            </a:r>
            <a:r>
              <a:rPr lang="it-IT" b="0" i="0" dirty="0">
                <a:solidFill>
                  <a:srgbClr val="202122"/>
                </a:solidFill>
                <a:effectLst/>
                <a:latin typeface="Arial" panose="020B0604020202020204" pitchFamily="34" charset="0"/>
              </a:rPr>
              <a:t> The </a:t>
            </a:r>
            <a:r>
              <a:rPr lang="it-IT" b="0" i="0" dirty="0" err="1">
                <a:solidFill>
                  <a:srgbClr val="202122"/>
                </a:solidFill>
                <a:effectLst/>
                <a:latin typeface="Arial" panose="020B0604020202020204" pitchFamily="34" charset="0"/>
              </a:rPr>
              <a:t>experts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answer</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questionnaires</a:t>
            </a:r>
            <a:r>
              <a:rPr lang="it-IT" b="0" i="0" dirty="0">
                <a:solidFill>
                  <a:srgbClr val="202122"/>
                </a:solidFill>
                <a:effectLst/>
                <a:latin typeface="Arial" panose="020B0604020202020204" pitchFamily="34" charset="0"/>
              </a:rPr>
              <a:t> in </a:t>
            </a:r>
            <a:r>
              <a:rPr lang="it-IT" b="0" i="0" dirty="0" err="1">
                <a:solidFill>
                  <a:srgbClr val="202122"/>
                </a:solidFill>
                <a:effectLst/>
                <a:latin typeface="Arial" panose="020B0604020202020204" pitchFamily="34" charset="0"/>
              </a:rPr>
              <a:t>two</a:t>
            </a:r>
            <a:r>
              <a:rPr lang="it-IT" b="0" i="0" dirty="0">
                <a:solidFill>
                  <a:srgbClr val="202122"/>
                </a:solidFill>
                <a:effectLst/>
                <a:latin typeface="Arial" panose="020B0604020202020204" pitchFamily="34" charset="0"/>
              </a:rPr>
              <a:t> or more rounds. After </a:t>
            </a:r>
            <a:r>
              <a:rPr lang="it-IT" b="0" i="0" dirty="0" err="1">
                <a:solidFill>
                  <a:srgbClr val="202122"/>
                </a:solidFill>
                <a:effectLst/>
                <a:latin typeface="Arial" panose="020B0604020202020204" pitchFamily="34" charset="0"/>
              </a:rPr>
              <a:t>each</a:t>
            </a:r>
            <a:r>
              <a:rPr lang="it-IT" b="0" i="0" dirty="0">
                <a:solidFill>
                  <a:srgbClr val="202122"/>
                </a:solidFill>
                <a:effectLst/>
                <a:latin typeface="Arial" panose="020B0604020202020204" pitchFamily="34" charset="0"/>
              </a:rPr>
              <a:t> round, a </a:t>
            </a:r>
            <a:r>
              <a:rPr lang="it-IT" b="0" i="0" u="none" strike="noStrike" dirty="0">
                <a:solidFill>
                  <a:srgbClr val="202122"/>
                </a:solidFill>
                <a:effectLst/>
                <a:latin typeface="Arial" panose="020B0604020202020204" pitchFamily="34" charset="0"/>
                <a:hlinkClick r:id="rId16" tooltip="Facilitator"/>
              </a:rPr>
              <a:t>facilitator</a:t>
            </a:r>
            <a:r>
              <a:rPr lang="it-IT" b="0" i="0" dirty="0">
                <a:solidFill>
                  <a:srgbClr val="202122"/>
                </a:solidFill>
                <a:effectLst/>
                <a:latin typeface="Arial" panose="020B0604020202020204" pitchFamily="34" charset="0"/>
              </a:rPr>
              <a:t> or </a:t>
            </a:r>
            <a:r>
              <a:rPr lang="it-IT" b="0" i="0" dirty="0" err="1">
                <a:solidFill>
                  <a:srgbClr val="202122"/>
                </a:solidFill>
                <a:effectLst/>
                <a:latin typeface="Arial" panose="020B0604020202020204" pitchFamily="34" charset="0"/>
              </a:rPr>
              <a:t>change</a:t>
            </a:r>
            <a:r>
              <a:rPr lang="it-IT" b="0" i="0" dirty="0">
                <a:solidFill>
                  <a:srgbClr val="202122"/>
                </a:solidFill>
                <a:effectLst/>
                <a:latin typeface="Arial" panose="020B0604020202020204" pitchFamily="34" charset="0"/>
              </a:rPr>
              <a:t> agent</a:t>
            </a:r>
            <a:r>
              <a:rPr lang="it-IT" b="0" i="0" u="none" strike="noStrike" baseline="30000" dirty="0">
                <a:solidFill>
                  <a:srgbClr val="202122"/>
                </a:solidFill>
                <a:effectLst/>
                <a:latin typeface="Arial" panose="020B0604020202020204" pitchFamily="34" charset="0"/>
                <a:hlinkClick r:id="rId17"/>
              </a:rPr>
              <a:t>[10]</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provides</a:t>
            </a:r>
            <a:r>
              <a:rPr lang="it-IT" b="0" i="0" dirty="0">
                <a:solidFill>
                  <a:srgbClr val="202122"/>
                </a:solidFill>
                <a:effectLst/>
                <a:latin typeface="Arial" panose="020B0604020202020204" pitchFamily="34" charset="0"/>
              </a:rPr>
              <a:t> an </a:t>
            </a:r>
            <a:r>
              <a:rPr lang="it-IT" b="0" i="0" dirty="0" err="1">
                <a:solidFill>
                  <a:srgbClr val="202122"/>
                </a:solidFill>
                <a:effectLst/>
                <a:latin typeface="Arial" panose="020B0604020202020204" pitchFamily="34" charset="0"/>
              </a:rPr>
              <a:t>anonymised</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summary</a:t>
            </a:r>
            <a:r>
              <a:rPr lang="it-IT" b="0" i="0" dirty="0">
                <a:solidFill>
                  <a:srgbClr val="202122"/>
                </a:solidFill>
                <a:effectLst/>
                <a:latin typeface="Arial" panose="020B0604020202020204" pitchFamily="34" charset="0"/>
              </a:rPr>
              <a:t> of the </a:t>
            </a:r>
            <a:r>
              <a:rPr lang="it-IT" b="0" i="0" dirty="0" err="1">
                <a:solidFill>
                  <a:srgbClr val="202122"/>
                </a:solidFill>
                <a:effectLst/>
                <a:latin typeface="Arial" panose="020B0604020202020204" pitchFamily="34" charset="0"/>
              </a:rPr>
              <a:t>experts</a:t>
            </a:r>
            <a:r>
              <a:rPr lang="it-IT" b="0" i="0" dirty="0">
                <a:solidFill>
                  <a:srgbClr val="202122"/>
                </a:solidFill>
                <a:effectLst/>
                <a:latin typeface="Arial" panose="020B0604020202020204" pitchFamily="34" charset="0"/>
              </a:rPr>
              <a:t>' forecasts from the </a:t>
            </a:r>
            <a:r>
              <a:rPr lang="it-IT" b="0" i="0" dirty="0" err="1">
                <a:solidFill>
                  <a:srgbClr val="202122"/>
                </a:solidFill>
                <a:effectLst/>
                <a:latin typeface="Arial" panose="020B0604020202020204" pitchFamily="34" charset="0"/>
              </a:rPr>
              <a:t>previous</a:t>
            </a:r>
            <a:r>
              <a:rPr lang="it-IT" b="0" i="0" dirty="0">
                <a:solidFill>
                  <a:srgbClr val="202122"/>
                </a:solidFill>
                <a:effectLst/>
                <a:latin typeface="Arial" panose="020B0604020202020204" pitchFamily="34" charset="0"/>
              </a:rPr>
              <a:t> round </a:t>
            </a:r>
            <a:r>
              <a:rPr lang="it-IT" b="0" i="0" dirty="0" err="1">
                <a:solidFill>
                  <a:srgbClr val="202122"/>
                </a:solidFill>
                <a:effectLst/>
                <a:latin typeface="Arial" panose="020B0604020202020204" pitchFamily="34" charset="0"/>
              </a:rPr>
              <a:t>as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well</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as</a:t>
            </a:r>
            <a:r>
              <a:rPr lang="it-IT" b="0" i="0" dirty="0">
                <a:solidFill>
                  <a:srgbClr val="202122"/>
                </a:solidFill>
                <a:effectLst/>
                <a:latin typeface="Arial" panose="020B0604020202020204" pitchFamily="34" charset="0"/>
              </a:rPr>
              <a:t> the </a:t>
            </a:r>
            <a:r>
              <a:rPr lang="it-IT" b="0" i="0" dirty="0" err="1">
                <a:solidFill>
                  <a:srgbClr val="202122"/>
                </a:solidFill>
                <a:effectLst/>
                <a:latin typeface="Arial" panose="020B0604020202020204" pitchFamily="34" charset="0"/>
              </a:rPr>
              <a:t>reasons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they</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provided</a:t>
            </a:r>
            <a:r>
              <a:rPr lang="it-IT" b="0" i="0" dirty="0">
                <a:solidFill>
                  <a:srgbClr val="202122"/>
                </a:solidFill>
                <a:effectLst/>
                <a:latin typeface="Arial" panose="020B0604020202020204" pitchFamily="34" charset="0"/>
              </a:rPr>
              <a:t> for </a:t>
            </a:r>
            <a:r>
              <a:rPr lang="it-IT" b="0" i="0" dirty="0" err="1">
                <a:solidFill>
                  <a:srgbClr val="202122"/>
                </a:solidFill>
                <a:effectLst/>
                <a:latin typeface="Arial" panose="020B0604020202020204" pitchFamily="34" charset="0"/>
              </a:rPr>
              <a:t>their</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judgments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Thus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experts</a:t>
            </a:r>
            <a:r>
              <a:rPr lang="it-IT" b="0" i="0" dirty="0">
                <a:solidFill>
                  <a:srgbClr val="202122"/>
                </a:solidFill>
                <a:effectLst/>
                <a:latin typeface="Arial" panose="020B0604020202020204" pitchFamily="34" charset="0"/>
              </a:rPr>
              <a:t> are </a:t>
            </a:r>
            <a:r>
              <a:rPr lang="it-IT" b="0" i="0" dirty="0" err="1">
                <a:solidFill>
                  <a:srgbClr val="202122"/>
                </a:solidFill>
                <a:effectLst/>
                <a:latin typeface="Arial" panose="020B0604020202020204" pitchFamily="34" charset="0"/>
              </a:rPr>
              <a:t>encouraged</a:t>
            </a:r>
            <a:r>
              <a:rPr lang="it-IT" b="0" i="0" dirty="0">
                <a:solidFill>
                  <a:srgbClr val="202122"/>
                </a:solidFill>
                <a:effectLst/>
                <a:latin typeface="Arial" panose="020B0604020202020204" pitchFamily="34" charset="0"/>
              </a:rPr>
              <a:t> to </a:t>
            </a:r>
            <a:r>
              <a:rPr lang="it-IT" b="0" i="0" dirty="0" err="1">
                <a:solidFill>
                  <a:srgbClr val="202122"/>
                </a:solidFill>
                <a:effectLst/>
                <a:latin typeface="Arial" panose="020B0604020202020204" pitchFamily="34" charset="0"/>
              </a:rPr>
              <a:t>revise</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their</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earlier</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answers</a:t>
            </a:r>
            <a:r>
              <a:rPr lang="it-IT" b="0" i="0" dirty="0">
                <a:solidFill>
                  <a:srgbClr val="202122"/>
                </a:solidFill>
                <a:effectLst/>
                <a:latin typeface="Arial" panose="020B0604020202020204" pitchFamily="34" charset="0"/>
              </a:rPr>
              <a:t> in light of the </a:t>
            </a:r>
            <a:r>
              <a:rPr lang="it-IT" b="0" i="0" dirty="0" err="1">
                <a:solidFill>
                  <a:srgbClr val="202122"/>
                </a:solidFill>
                <a:effectLst/>
                <a:latin typeface="Arial" panose="020B0604020202020204" pitchFamily="34" charset="0"/>
              </a:rPr>
              <a:t>replies</a:t>
            </a:r>
            <a:r>
              <a:rPr lang="it-IT" b="0" i="0" dirty="0">
                <a:solidFill>
                  <a:srgbClr val="202122"/>
                </a:solidFill>
                <a:effectLst/>
                <a:latin typeface="Arial" panose="020B0604020202020204" pitchFamily="34" charset="0"/>
              </a:rPr>
              <a:t> of </a:t>
            </a:r>
            <a:r>
              <a:rPr lang="it-IT" b="0" i="0" dirty="0" err="1">
                <a:solidFill>
                  <a:srgbClr val="202122"/>
                </a:solidFill>
                <a:effectLst/>
                <a:latin typeface="Arial" panose="020B0604020202020204" pitchFamily="34" charset="0"/>
              </a:rPr>
              <a:t>other</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members</a:t>
            </a:r>
            <a:r>
              <a:rPr lang="it-IT" b="0" i="0" dirty="0">
                <a:solidFill>
                  <a:srgbClr val="202122"/>
                </a:solidFill>
                <a:effectLst/>
                <a:latin typeface="Arial" panose="020B0604020202020204" pitchFamily="34" charset="0"/>
              </a:rPr>
              <a:t> of </a:t>
            </a:r>
            <a:r>
              <a:rPr lang="it-IT" b="0" i="0" dirty="0" err="1">
                <a:solidFill>
                  <a:srgbClr val="202122"/>
                </a:solidFill>
                <a:effectLst/>
                <a:latin typeface="Arial" panose="020B0604020202020204" pitchFamily="34" charset="0"/>
              </a:rPr>
              <a:t>their</a:t>
            </a:r>
            <a:r>
              <a:rPr lang="it-IT" b="0" i="0" dirty="0">
                <a:solidFill>
                  <a:srgbClr val="202122"/>
                </a:solidFill>
                <a:effectLst/>
                <a:latin typeface="Arial" panose="020B0604020202020204" pitchFamily="34" charset="0"/>
              </a:rPr>
              <a:t> panel. </a:t>
            </a:r>
            <a:r>
              <a:rPr lang="it-IT" b="0" i="0" dirty="0" err="1">
                <a:solidFill>
                  <a:srgbClr val="202122"/>
                </a:solidFill>
                <a:effectLst/>
                <a:latin typeface="Arial" panose="020B0604020202020204" pitchFamily="34" charset="0"/>
              </a:rPr>
              <a:t>It</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is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believed</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that</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during</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this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process</a:t>
            </a:r>
            <a:r>
              <a:rPr lang="it-IT" b="0" i="0" dirty="0">
                <a:solidFill>
                  <a:srgbClr val="202122"/>
                </a:solidFill>
                <a:effectLst/>
                <a:latin typeface="Arial" panose="020B0604020202020204" pitchFamily="34" charset="0"/>
              </a:rPr>
              <a:t> the range of the </a:t>
            </a:r>
            <a:r>
              <a:rPr lang="it-IT" b="0" i="0" dirty="0" err="1">
                <a:solidFill>
                  <a:srgbClr val="202122"/>
                </a:solidFill>
                <a:effectLst/>
                <a:latin typeface="Arial" panose="020B0604020202020204" pitchFamily="34" charset="0"/>
              </a:rPr>
              <a:t>answers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will</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decrease</a:t>
            </a:r>
            <a:r>
              <a:rPr lang="it-IT" b="0" i="0" dirty="0">
                <a:solidFill>
                  <a:srgbClr val="202122"/>
                </a:solidFill>
                <a:effectLst/>
                <a:latin typeface="Arial" panose="020B0604020202020204" pitchFamily="34" charset="0"/>
              </a:rPr>
              <a:t> and the group </a:t>
            </a:r>
            <a:r>
              <a:rPr lang="it-IT" b="0" i="0" dirty="0" err="1">
                <a:solidFill>
                  <a:srgbClr val="202122"/>
                </a:solidFill>
                <a:effectLst/>
                <a:latin typeface="Arial" panose="020B0604020202020204" pitchFamily="34" charset="0"/>
              </a:rPr>
              <a:t>will</a:t>
            </a:r>
            <a:r>
              <a:rPr lang="it-IT" b="0" i="0" dirty="0">
                <a:solidFill>
                  <a:srgbClr val="202122"/>
                </a:solidFill>
                <a:effectLst/>
                <a:latin typeface="Arial" panose="020B0604020202020204" pitchFamily="34" charset="0"/>
              </a:rPr>
              <a:t> converge </a:t>
            </a:r>
            <a:r>
              <a:rPr lang="it-IT" b="0" i="0" dirty="0" err="1">
                <a:solidFill>
                  <a:srgbClr val="202122"/>
                </a:solidFill>
                <a:effectLst/>
                <a:latin typeface="Arial" panose="020B0604020202020204" pitchFamily="34" charset="0"/>
              </a:rPr>
              <a:t>towards</a:t>
            </a:r>
            <a:r>
              <a:rPr lang="it-IT" b="0" i="0" dirty="0">
                <a:solidFill>
                  <a:srgbClr val="202122"/>
                </a:solidFill>
                <a:effectLst/>
                <a:latin typeface="Arial" panose="020B0604020202020204" pitchFamily="34" charset="0"/>
              </a:rPr>
              <a:t> the "</a:t>
            </a:r>
            <a:r>
              <a:rPr lang="it-IT" b="0" i="0" dirty="0" err="1">
                <a:solidFill>
                  <a:srgbClr val="202122"/>
                </a:solidFill>
                <a:effectLst/>
                <a:latin typeface="Arial" panose="020B0604020202020204" pitchFamily="34" charset="0"/>
              </a:rPr>
              <a:t>correct</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answer</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Finally</a:t>
            </a:r>
            <a:r>
              <a:rPr lang="it-IT" b="0" i="0" dirty="0">
                <a:solidFill>
                  <a:srgbClr val="202122"/>
                </a:solidFill>
                <a:effectLst/>
                <a:latin typeface="Arial" panose="020B0604020202020204" pitchFamily="34" charset="0"/>
              </a:rPr>
              <a:t>, the </a:t>
            </a:r>
            <a:r>
              <a:rPr lang="it-IT" b="0" i="0" dirty="0" err="1">
                <a:solidFill>
                  <a:srgbClr val="202122"/>
                </a:solidFill>
                <a:effectLst/>
                <a:latin typeface="Arial" panose="020B0604020202020204" pitchFamily="34" charset="0"/>
              </a:rPr>
              <a:t>process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is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stopped</a:t>
            </a:r>
            <a:r>
              <a:rPr lang="it-IT" b="0" i="0" dirty="0">
                <a:solidFill>
                  <a:srgbClr val="202122"/>
                </a:solidFill>
                <a:effectLst/>
                <a:latin typeface="Arial" panose="020B0604020202020204" pitchFamily="34" charset="0"/>
              </a:rPr>
              <a:t> after a </a:t>
            </a:r>
            <a:r>
              <a:rPr lang="it-IT" b="0" i="0" dirty="0" err="1">
                <a:solidFill>
                  <a:srgbClr val="202122"/>
                </a:solidFill>
                <a:effectLst/>
                <a:latin typeface="Arial" panose="020B0604020202020204" pitchFamily="34" charset="0"/>
              </a:rPr>
              <a:t>predefined</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stopping</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criterion</a:t>
            </a:r>
            <a:r>
              <a:rPr lang="it-IT" b="0" i="0" dirty="0">
                <a:solidFill>
                  <a:srgbClr val="202122"/>
                </a:solidFill>
                <a:effectLst/>
                <a:latin typeface="Arial" panose="020B0604020202020204" pitchFamily="34" charset="0"/>
              </a:rPr>
              <a:t> (e.g., </a:t>
            </a:r>
            <a:r>
              <a:rPr lang="it-IT" b="0" i="0" dirty="0" err="1">
                <a:solidFill>
                  <a:srgbClr val="202122"/>
                </a:solidFill>
                <a:effectLst/>
                <a:latin typeface="Arial" panose="020B0604020202020204" pitchFamily="34" charset="0"/>
              </a:rPr>
              <a:t>number</a:t>
            </a:r>
            <a:r>
              <a:rPr lang="it-IT" b="0" i="0" dirty="0">
                <a:solidFill>
                  <a:srgbClr val="202122"/>
                </a:solidFill>
                <a:effectLst/>
                <a:latin typeface="Arial" panose="020B0604020202020204" pitchFamily="34" charset="0"/>
              </a:rPr>
              <a:t> of rounds, achievement of consensus, </a:t>
            </a:r>
            <a:r>
              <a:rPr lang="it-IT" b="0" i="0" dirty="0" err="1">
                <a:solidFill>
                  <a:srgbClr val="202122"/>
                </a:solidFill>
                <a:effectLst/>
                <a:latin typeface="Arial" panose="020B0604020202020204" pitchFamily="34" charset="0"/>
              </a:rPr>
              <a:t>stability</a:t>
            </a:r>
            <a:r>
              <a:rPr lang="it-IT" b="0" i="0" dirty="0">
                <a:solidFill>
                  <a:srgbClr val="202122"/>
                </a:solidFill>
                <a:effectLst/>
                <a:latin typeface="Arial" panose="020B0604020202020204" pitchFamily="34" charset="0"/>
              </a:rPr>
              <a:t> of </a:t>
            </a:r>
            <a:r>
              <a:rPr lang="it-IT" b="0" i="0" dirty="0" err="1">
                <a:solidFill>
                  <a:srgbClr val="202122"/>
                </a:solidFill>
                <a:effectLst/>
                <a:latin typeface="Arial" panose="020B0604020202020204" pitchFamily="34" charset="0"/>
              </a:rPr>
              <a:t>results</a:t>
            </a:r>
            <a:r>
              <a:rPr lang="it-IT" b="0" i="0" dirty="0">
                <a:solidFill>
                  <a:srgbClr val="202122"/>
                </a:solidFill>
                <a:effectLst/>
                <a:latin typeface="Arial" panose="020B0604020202020204" pitchFamily="34" charset="0"/>
              </a:rPr>
              <a:t>), and the </a:t>
            </a:r>
            <a:r>
              <a:rPr lang="it-IT" b="0" i="0" u="none" strike="noStrike" dirty="0">
                <a:solidFill>
                  <a:srgbClr val="202122"/>
                </a:solidFill>
                <a:effectLst/>
                <a:latin typeface="Arial" panose="020B0604020202020204" pitchFamily="34" charset="0"/>
                <a:hlinkClick r:id="rId18" tooltip="Mean"/>
              </a:rPr>
              <a:t>mean</a:t>
            </a:r>
            <a:r>
              <a:rPr lang="it-IT" b="0" i="0" dirty="0">
                <a:solidFill>
                  <a:srgbClr val="202122"/>
                </a:solidFill>
                <a:effectLst/>
                <a:latin typeface="Arial" panose="020B0604020202020204" pitchFamily="34" charset="0"/>
              </a:rPr>
              <a:t> or </a:t>
            </a:r>
            <a:r>
              <a:rPr lang="it-IT" b="0" i="0" u="none" strike="noStrike" dirty="0">
                <a:solidFill>
                  <a:srgbClr val="202122"/>
                </a:solidFill>
                <a:effectLst/>
                <a:latin typeface="Arial" panose="020B0604020202020204" pitchFamily="34" charset="0"/>
                <a:hlinkClick r:id="rId19" tooltip="Median"/>
              </a:rPr>
              <a:t>median</a:t>
            </a:r>
            <a:r>
              <a:rPr lang="it-IT" b="0" i="0" dirty="0">
                <a:solidFill>
                  <a:srgbClr val="202122"/>
                </a:solidFill>
                <a:effectLst/>
                <a:latin typeface="Arial" panose="020B0604020202020204" pitchFamily="34" charset="0"/>
              </a:rPr>
              <a:t> scores of the </a:t>
            </a:r>
            <a:r>
              <a:rPr lang="it-IT" b="0" i="0" dirty="0" err="1">
                <a:solidFill>
                  <a:srgbClr val="202122"/>
                </a:solidFill>
                <a:effectLst/>
                <a:latin typeface="Arial" panose="020B0604020202020204" pitchFamily="34" charset="0"/>
              </a:rPr>
              <a:t>final</a:t>
            </a:r>
            <a:r>
              <a:rPr lang="it-IT" b="0" i="0" dirty="0">
                <a:solidFill>
                  <a:srgbClr val="202122"/>
                </a:solidFill>
                <a:effectLst/>
                <a:latin typeface="Arial" panose="020B0604020202020204" pitchFamily="34" charset="0"/>
              </a:rPr>
              <a:t> rounds determine the </a:t>
            </a:r>
            <a:r>
              <a:rPr lang="it-IT" b="0" i="0" dirty="0" err="1">
                <a:solidFill>
                  <a:srgbClr val="202122"/>
                </a:solidFill>
                <a:effectLst/>
                <a:latin typeface="Arial" panose="020B0604020202020204" pitchFamily="34" charset="0"/>
              </a:rPr>
              <a:t>results</a:t>
            </a:r>
            <a:r>
              <a:rPr lang="it-IT" b="0" i="0" dirty="0">
                <a:solidFill>
                  <a:srgbClr val="202122"/>
                </a:solidFill>
                <a:effectLst/>
                <a:latin typeface="Arial" panose="020B0604020202020204" pitchFamily="34" charset="0"/>
              </a:rPr>
              <a:t>.</a:t>
            </a:r>
            <a:r>
              <a:rPr lang="it-IT" b="0" i="0" u="none" strike="noStrike" baseline="30000" dirty="0">
                <a:solidFill>
                  <a:srgbClr val="202122"/>
                </a:solidFill>
                <a:effectLst/>
                <a:latin typeface="Arial" panose="020B0604020202020204" pitchFamily="34" charset="0"/>
                <a:hlinkClick r:id="rId20"/>
              </a:rPr>
              <a:t>[11]</a:t>
            </a:r>
            <a:endParaRPr lang="it-IT" b="0" i="0" dirty="0">
              <a:solidFill>
                <a:srgbClr val="202122"/>
              </a:solidFill>
              <a:effectLst/>
              <a:latin typeface="Arial" panose="020B0604020202020204" pitchFamily="34" charset="0"/>
            </a:endParaRPr>
          </a:p>
          <a:p>
            <a:endParaRPr lang="it-IT" b="0" i="0" dirty="0">
              <a:solidFill>
                <a:srgbClr val="222222"/>
              </a:solidFill>
              <a:effectLst/>
              <a:latin typeface="Arial" panose="020B0604020202020204" pitchFamily="34" charset="0"/>
            </a:endParaRPr>
          </a:p>
          <a:p>
            <a:endParaRPr lang="it-IT" b="0" i="0" dirty="0">
              <a:solidFill>
                <a:srgbClr val="222222"/>
              </a:solidFill>
              <a:effectLst/>
              <a:latin typeface="Arial" panose="020B0604020202020204" pitchFamily="34" charset="0"/>
            </a:endParaRPr>
          </a:p>
          <a:p>
            <a:pPr marL="342900" lvl="0" indent="-342900" algn="just">
              <a:buFont typeface="Wingdings" pitchFamily="2" charset="2"/>
              <a:buChar char="§"/>
            </a:pPr>
            <a:r>
              <a:rPr lang="en-US" sz="1200" dirty="0"/>
              <a:t>Experts’ group providing </a:t>
            </a:r>
            <a:r>
              <a:rPr lang="en-US" sz="1200" b="1" dirty="0">
                <a:solidFill>
                  <a:srgbClr val="FFC000"/>
                </a:solidFill>
              </a:rPr>
              <a:t>recommendations</a:t>
            </a:r>
            <a:r>
              <a:rPr lang="en-US" sz="1200" dirty="0"/>
              <a:t> by Delphi method on the pre-market process to inventors/researchers who find themselves working in organizations similar to ours.</a:t>
            </a:r>
          </a:p>
          <a:p>
            <a:pPr marL="342900" lvl="0" indent="-342900" algn="just">
              <a:buFont typeface="Wingdings" pitchFamily="2" charset="2"/>
              <a:buChar char="§"/>
            </a:pPr>
            <a:endParaRPr lang="en-US" sz="1200" dirty="0"/>
          </a:p>
          <a:p>
            <a:pPr marL="342900" lvl="0" indent="-342900" algn="just">
              <a:buFont typeface="Wingdings" pitchFamily="2" charset="2"/>
              <a:buChar char="§"/>
            </a:pPr>
            <a:r>
              <a:rPr lang="en-US" sz="1200" dirty="0"/>
              <a:t>This would constitute a </a:t>
            </a:r>
            <a:r>
              <a:rPr lang="en-US" sz="1200" b="1" dirty="0">
                <a:solidFill>
                  <a:srgbClr val="FFC000"/>
                </a:solidFill>
              </a:rPr>
              <a:t>support</a:t>
            </a:r>
            <a:r>
              <a:rPr lang="en-US" sz="1200" dirty="0"/>
              <a:t> tool that obviously would not replace the regulatory requirements that are very clear, but sometimes difficult to be applied in our field due to a cultural gap.</a:t>
            </a:r>
          </a:p>
          <a:p>
            <a:pPr marL="342900" lvl="0" indent="-342900" algn="just">
              <a:buFont typeface="Wingdings" pitchFamily="2" charset="2"/>
              <a:buChar char="§"/>
            </a:pPr>
            <a:endParaRPr lang="en-US" sz="1200" dirty="0"/>
          </a:p>
          <a:p>
            <a:pPr marL="342900" lvl="0" indent="-342900" algn="just">
              <a:buFont typeface="Wingdings" pitchFamily="2" charset="2"/>
              <a:buChar char="§"/>
            </a:pPr>
            <a:r>
              <a:rPr lang="en-US" sz="1200" dirty="0"/>
              <a:t>The application of the method requires a group of </a:t>
            </a:r>
            <a:r>
              <a:rPr lang="en-US" sz="1200" b="1" dirty="0">
                <a:solidFill>
                  <a:srgbClr val="FFC000"/>
                </a:solidFill>
              </a:rPr>
              <a:t>facilitators</a:t>
            </a:r>
            <a:r>
              <a:rPr lang="en-US" sz="1200" dirty="0"/>
              <a:t> (us) and a panel of experts. </a:t>
            </a:r>
          </a:p>
          <a:p>
            <a:pPr marL="342900" lvl="0" indent="-342900" algn="just">
              <a:buFont typeface="Wingdings" pitchFamily="2" charset="2"/>
              <a:buChar char="§"/>
            </a:pPr>
            <a:endParaRPr lang="en-US" sz="1200" dirty="0"/>
          </a:p>
          <a:p>
            <a:pPr marL="342900" lvl="0" indent="-342900" algn="just">
              <a:buFont typeface="Wingdings" pitchFamily="2" charset="2"/>
              <a:buChar char="§"/>
            </a:pPr>
            <a:r>
              <a:rPr lang="en-US" sz="1200" dirty="0"/>
              <a:t>We agree that in order to produce a solid result, without bias and well representative of the various stakeholders in the sector, the </a:t>
            </a:r>
            <a:r>
              <a:rPr lang="en-US" sz="1200" b="1" dirty="0">
                <a:solidFill>
                  <a:srgbClr val="FFC000"/>
                </a:solidFill>
              </a:rPr>
              <a:t>panel of experts </a:t>
            </a:r>
            <a:r>
              <a:rPr lang="en-US" sz="1200" dirty="0"/>
              <a:t>should be </a:t>
            </a:r>
            <a:r>
              <a:rPr lang="en-US" sz="1200" b="1" dirty="0">
                <a:solidFill>
                  <a:srgbClr val="FFC000"/>
                </a:solidFill>
              </a:rPr>
              <a:t>extended </a:t>
            </a:r>
            <a:r>
              <a:rPr lang="en-US" sz="1200" dirty="0"/>
              <a:t>at least at a national level to figures external to THE.</a:t>
            </a:r>
          </a:p>
          <a:p>
            <a:endParaRPr lang="it-IT" b="0" i="0" dirty="0">
              <a:solidFill>
                <a:srgbClr val="222222"/>
              </a:solidFill>
              <a:effectLst/>
              <a:latin typeface="Arial" panose="020B0604020202020204" pitchFamily="34" charset="0"/>
            </a:endParaRPr>
          </a:p>
          <a:p>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14</a:t>
            </a:fld>
            <a:endParaRPr lang="it-IT"/>
          </a:p>
        </p:txBody>
      </p:sp>
    </p:spTree>
    <p:extLst>
      <p:ext uri="{BB962C8B-B14F-4D97-AF65-F5344CB8AC3E}">
        <p14:creationId xmlns:p14="http://schemas.microsoft.com/office/powerpoint/2010/main" val="1538860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dirty="0">
                <a:solidFill>
                  <a:srgbClr val="222222"/>
                </a:solidFill>
                <a:effectLst/>
                <a:latin typeface="Arial" panose="020B0604020202020204" pitchFamily="34" charset="0"/>
              </a:rPr>
              <a:t>Da tutto </a:t>
            </a:r>
            <a:r>
              <a:rPr lang="it-IT" b="0" i="0" dirty="0" err="1">
                <a:solidFill>
                  <a:srgbClr val="222222"/>
                </a:solidFill>
                <a:effectLst/>
                <a:latin typeface="Arial" panose="020B0604020202020204" pitchFamily="34" charset="0"/>
              </a:rPr>
              <a:t>questopotrebbe</a:t>
            </a:r>
            <a:r>
              <a:rPr lang="it-IT" b="0" i="0" dirty="0">
                <a:solidFill>
                  <a:srgbClr val="222222"/>
                </a:solidFill>
                <a:effectLst/>
                <a:latin typeface="Arial" panose="020B0604020202020204" pitchFamily="34" charset="0"/>
              </a:rPr>
              <a:t> pure scaturire un paper "scientifico" che descrive uno spaccato della pipeline dalla ricerca al mercato, ma davvero dipende dal reale interesse degli altri membri.</a:t>
            </a:r>
          </a:p>
          <a:p>
            <a:endParaRPr lang="it-IT" b="0" i="0" dirty="0">
              <a:solidFill>
                <a:srgbClr val="222222"/>
              </a:solidFill>
              <a:effectLst/>
              <a:latin typeface="Arial" panose="020B0604020202020204" pitchFamily="34" charset="0"/>
            </a:endParaRPr>
          </a:p>
          <a:p>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15</a:t>
            </a:fld>
            <a:endParaRPr lang="it-IT"/>
          </a:p>
        </p:txBody>
      </p:sp>
    </p:spTree>
    <p:extLst>
      <p:ext uri="{BB962C8B-B14F-4D97-AF65-F5344CB8AC3E}">
        <p14:creationId xmlns:p14="http://schemas.microsoft.com/office/powerpoint/2010/main" val="2377596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17</a:t>
            </a:fld>
            <a:endParaRPr lang="it-IT"/>
          </a:p>
        </p:txBody>
      </p:sp>
    </p:spTree>
    <p:extLst>
      <p:ext uri="{BB962C8B-B14F-4D97-AF65-F5344CB8AC3E}">
        <p14:creationId xmlns:p14="http://schemas.microsoft.com/office/powerpoint/2010/main" val="37207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1" algn="just">
              <a:spcBef>
                <a:spcPts val="600"/>
              </a:spcBef>
              <a:buClr>
                <a:srgbClr val="FFC000"/>
              </a:buClr>
            </a:pPr>
            <a:r>
              <a:rPr lang="en-US" b="1" dirty="0"/>
              <a:t>5.5 Activity</a:t>
            </a:r>
            <a:r>
              <a:rPr lang="en-US" dirty="0"/>
              <a:t>: monitoring of training needs of local industry and healthcare system; development of initiatives to address the needs.</a:t>
            </a:r>
          </a:p>
          <a:p>
            <a:pPr marL="742950" lvl="1" indent="-285750" algn="just">
              <a:spcBef>
                <a:spcPts val="600"/>
              </a:spcBef>
              <a:buClr>
                <a:srgbClr val="FFC000"/>
              </a:buClr>
              <a:buFont typeface="Wingdings" pitchFamily="2" charset="2"/>
              <a:buChar char="§"/>
            </a:pPr>
            <a:endParaRPr lang="en-US" dirty="0"/>
          </a:p>
          <a:p>
            <a:pPr lvl="1" algn="just">
              <a:spcBef>
                <a:spcPts val="600"/>
              </a:spcBef>
              <a:buClr>
                <a:srgbClr val="FFC000"/>
              </a:buClr>
            </a:pPr>
            <a:r>
              <a:rPr lang="en-US" dirty="0"/>
              <a:t>Specific research projects: </a:t>
            </a:r>
            <a:r>
              <a:rPr lang="en-US" dirty="0" err="1"/>
              <a:t>i</a:t>
            </a:r>
            <a:r>
              <a:rPr lang="en-US" dirty="0"/>
              <a:t>) study and development of management and marketing approaches for healthcare services and for </a:t>
            </a:r>
            <a:r>
              <a:rPr lang="en-US" dirty="0" err="1"/>
              <a:t>patinets</a:t>
            </a:r>
            <a:r>
              <a:rPr lang="en-US" dirty="0"/>
              <a:t> involvement based on emerging technologies; ii) study of skills’ needs related to the market evolution in Life Science; iii) cultural intermediation in the healthcare sector.</a:t>
            </a:r>
          </a:p>
          <a:p>
            <a:pPr lvl="1" algn="just">
              <a:spcBef>
                <a:spcPts val="600"/>
              </a:spcBef>
              <a:buClr>
                <a:srgbClr val="FFC000"/>
              </a:buClr>
            </a:pPr>
            <a:endParaRPr lang="en-US" dirty="0"/>
          </a:p>
          <a:p>
            <a:r>
              <a:rPr lang="it-IT" i="1" dirty="0">
                <a:effectLst/>
                <a:latin typeface="Helvetica" pitchFamily="2" charset="0"/>
              </a:rPr>
              <a:t>In </a:t>
            </a:r>
            <a:r>
              <a:rPr lang="it-IT" i="1" dirty="0" err="1">
                <a:effectLst/>
                <a:latin typeface="Helvetica" pitchFamily="2" charset="0"/>
              </a:rPr>
              <a:t>these</a:t>
            </a:r>
            <a:r>
              <a:rPr lang="it-IT" i="1" dirty="0">
                <a:effectLst/>
                <a:latin typeface="Helvetica" pitchFamily="2" charset="0"/>
              </a:rPr>
              <a:t> times of fast </a:t>
            </a:r>
            <a:r>
              <a:rPr lang="it-IT" i="1" dirty="0" err="1">
                <a:effectLst/>
                <a:latin typeface="Helvetica" pitchFamily="2" charset="0"/>
              </a:rPr>
              <a:t>changes</a:t>
            </a:r>
            <a:r>
              <a:rPr lang="it-IT" i="1" dirty="0">
                <a:effectLst/>
                <a:latin typeface="Helvetica" pitchFamily="2" charset="0"/>
              </a:rPr>
              <a:t> </a:t>
            </a:r>
            <a:r>
              <a:rPr lang="it-IT" i="1" dirty="0" err="1">
                <a:effectLst/>
                <a:latin typeface="Helvetica" pitchFamily="2" charset="0"/>
              </a:rPr>
              <a:t>pushed</a:t>
            </a:r>
            <a:r>
              <a:rPr lang="it-IT" i="1" dirty="0">
                <a:effectLst/>
                <a:latin typeface="Helvetica" pitchFamily="2" charset="0"/>
              </a:rPr>
              <a:t> by the </a:t>
            </a:r>
            <a:r>
              <a:rPr lang="it-IT" i="1" dirty="0" err="1">
                <a:effectLst/>
                <a:latin typeface="Helvetica" pitchFamily="2" charset="0"/>
              </a:rPr>
              <a:t>emerging</a:t>
            </a:r>
            <a:r>
              <a:rPr lang="it-IT" i="1" dirty="0">
                <a:effectLst/>
                <a:latin typeface="Helvetica" pitchFamily="2" charset="0"/>
              </a:rPr>
              <a:t> </a:t>
            </a:r>
            <a:r>
              <a:rPr lang="it-IT" i="1" dirty="0" err="1">
                <a:effectLst/>
                <a:latin typeface="Helvetica" pitchFamily="2" charset="0"/>
              </a:rPr>
              <a:t>technologies</a:t>
            </a:r>
            <a:r>
              <a:rPr lang="it-IT" i="1" dirty="0">
                <a:effectLst/>
                <a:latin typeface="Helvetica" pitchFamily="2" charset="0"/>
              </a:rPr>
              <a:t> and </a:t>
            </a:r>
            <a:r>
              <a:rPr lang="it-IT" i="1" dirty="0" err="1">
                <a:effectLst/>
                <a:latin typeface="Helvetica" pitchFamily="2" charset="0"/>
              </a:rPr>
              <a:t>complex</a:t>
            </a:r>
            <a:r>
              <a:rPr lang="it-IT" i="1" dirty="0">
                <a:effectLst/>
                <a:latin typeface="Helvetica" pitchFamily="2" charset="0"/>
              </a:rPr>
              <a:t> </a:t>
            </a:r>
            <a:r>
              <a:rPr lang="it-IT" i="1" dirty="0" err="1">
                <a:effectLst/>
                <a:latin typeface="Helvetica" pitchFamily="2" charset="0"/>
              </a:rPr>
              <a:t>evolution</a:t>
            </a:r>
            <a:r>
              <a:rPr lang="it-IT" i="1" dirty="0">
                <a:effectLst/>
                <a:latin typeface="Helvetica" pitchFamily="2" charset="0"/>
              </a:rPr>
              <a:t> of social</a:t>
            </a:r>
            <a:endParaRPr lang="it-IT" dirty="0">
              <a:effectLst/>
              <a:latin typeface="Helvetica" pitchFamily="2" charset="0"/>
            </a:endParaRPr>
          </a:p>
          <a:p>
            <a:r>
              <a:rPr lang="it-IT" i="1" dirty="0" err="1">
                <a:effectLst/>
                <a:latin typeface="Helvetica" pitchFamily="2" charset="0"/>
              </a:rPr>
              <a:t>scenarios</a:t>
            </a:r>
            <a:r>
              <a:rPr lang="it-IT" i="1" dirty="0">
                <a:effectLst/>
                <a:latin typeface="Helvetica" pitchFamily="2" charset="0"/>
              </a:rPr>
              <a:t>, new </a:t>
            </a:r>
            <a:r>
              <a:rPr lang="it-IT" i="1" dirty="0" err="1">
                <a:effectLst/>
                <a:latin typeface="Helvetica" pitchFamily="2" charset="0"/>
              </a:rPr>
              <a:t>professional</a:t>
            </a:r>
            <a:r>
              <a:rPr lang="it-IT" i="1" dirty="0">
                <a:effectLst/>
                <a:latin typeface="Helvetica" pitchFamily="2" charset="0"/>
              </a:rPr>
              <a:t> </a:t>
            </a:r>
            <a:r>
              <a:rPr lang="it-IT" i="1" dirty="0" err="1">
                <a:effectLst/>
                <a:latin typeface="Helvetica" pitchFamily="2" charset="0"/>
              </a:rPr>
              <a:t>profiles</a:t>
            </a:r>
            <a:r>
              <a:rPr lang="it-IT" i="1" dirty="0">
                <a:effectLst/>
                <a:latin typeface="Helvetica" pitchFamily="2" charset="0"/>
              </a:rPr>
              <a:t> are </a:t>
            </a:r>
            <a:r>
              <a:rPr lang="it-IT" i="1" dirty="0" err="1">
                <a:effectLst/>
                <a:latin typeface="Helvetica" pitchFamily="2" charset="0"/>
              </a:rPr>
              <a:t>requested</a:t>
            </a:r>
            <a:r>
              <a:rPr lang="it-IT" i="1" dirty="0">
                <a:effectLst/>
                <a:latin typeface="Helvetica" pitchFamily="2" charset="0"/>
              </a:rPr>
              <a:t> by the </a:t>
            </a:r>
            <a:r>
              <a:rPr lang="it-IT" i="1" dirty="0" err="1">
                <a:effectLst/>
                <a:latin typeface="Helvetica" pitchFamily="2" charset="0"/>
              </a:rPr>
              <a:t>economic</a:t>
            </a:r>
            <a:r>
              <a:rPr lang="it-IT" i="1" dirty="0">
                <a:effectLst/>
                <a:latin typeface="Helvetica" pitchFamily="2" charset="0"/>
              </a:rPr>
              <a:t> and social system, life science</a:t>
            </a:r>
            <a:endParaRPr lang="it-IT" dirty="0">
              <a:effectLst/>
              <a:latin typeface="Helvetica" pitchFamily="2" charset="0"/>
            </a:endParaRPr>
          </a:p>
          <a:p>
            <a:r>
              <a:rPr lang="it-IT" i="1" dirty="0" err="1">
                <a:effectLst/>
                <a:latin typeface="Helvetica" pitchFamily="2" charset="0"/>
              </a:rPr>
              <a:t>sector</a:t>
            </a:r>
            <a:r>
              <a:rPr lang="it-IT" i="1" dirty="0">
                <a:effectLst/>
                <a:latin typeface="Helvetica" pitchFamily="2" charset="0"/>
              </a:rPr>
              <a:t> </a:t>
            </a:r>
            <a:r>
              <a:rPr lang="it-IT" i="1" dirty="0" err="1">
                <a:effectLst/>
                <a:latin typeface="Helvetica" pitchFamily="2" charset="0"/>
              </a:rPr>
              <a:t>included</a:t>
            </a:r>
            <a:r>
              <a:rPr lang="it-IT" i="1" dirty="0">
                <a:effectLst/>
                <a:latin typeface="Helvetica" pitchFamily="2" charset="0"/>
              </a:rPr>
              <a:t>, to </a:t>
            </a:r>
            <a:r>
              <a:rPr lang="it-IT" i="1" dirty="0" err="1">
                <a:effectLst/>
                <a:latin typeface="Helvetica" pitchFamily="2" charset="0"/>
              </a:rPr>
              <a:t>maximize</a:t>
            </a:r>
            <a:r>
              <a:rPr lang="it-IT" i="1" dirty="0">
                <a:effectLst/>
                <a:latin typeface="Helvetica" pitchFamily="2" charset="0"/>
              </a:rPr>
              <a:t> </a:t>
            </a:r>
            <a:r>
              <a:rPr lang="it-IT" i="1" dirty="0" err="1">
                <a:effectLst/>
                <a:latin typeface="Helvetica" pitchFamily="2" charset="0"/>
              </a:rPr>
              <a:t>innovation</a:t>
            </a:r>
            <a:r>
              <a:rPr lang="it-IT" i="1" dirty="0">
                <a:effectLst/>
                <a:latin typeface="Helvetica" pitchFamily="2" charset="0"/>
              </a:rPr>
              <a:t> adoption and make the </a:t>
            </a:r>
            <a:r>
              <a:rPr lang="it-IT" i="1" dirty="0" err="1">
                <a:effectLst/>
                <a:latin typeface="Helvetica" pitchFamily="2" charset="0"/>
              </a:rPr>
              <a:t>changes</a:t>
            </a:r>
            <a:r>
              <a:rPr lang="it-IT" i="1" dirty="0">
                <a:effectLst/>
                <a:latin typeface="Helvetica" pitchFamily="2" charset="0"/>
              </a:rPr>
              <a:t> </a:t>
            </a:r>
            <a:r>
              <a:rPr lang="it-IT" i="1" dirty="0" err="1">
                <a:effectLst/>
                <a:latin typeface="Helvetica" pitchFamily="2" charset="0"/>
              </a:rPr>
              <a:t>smoother</a:t>
            </a:r>
            <a:r>
              <a:rPr lang="it-IT" i="1" dirty="0">
                <a:effectLst/>
                <a:latin typeface="Helvetica" pitchFamily="2" charset="0"/>
              </a:rPr>
              <a:t>. </a:t>
            </a:r>
            <a:r>
              <a:rPr lang="it-IT" i="1" dirty="0" err="1">
                <a:effectLst/>
                <a:latin typeface="Helvetica" pitchFamily="2" charset="0"/>
              </a:rPr>
              <a:t>Thus</a:t>
            </a:r>
            <a:r>
              <a:rPr lang="it-IT" i="1" dirty="0">
                <a:effectLst/>
                <a:latin typeface="Helvetica" pitchFamily="2" charset="0"/>
              </a:rPr>
              <a:t>, </a:t>
            </a:r>
            <a:r>
              <a:rPr lang="it-IT" i="1" dirty="0" err="1">
                <a:effectLst/>
                <a:latin typeface="Helvetica" pitchFamily="2" charset="0"/>
              </a:rPr>
              <a:t>analysis</a:t>
            </a:r>
            <a:r>
              <a:rPr lang="it-IT" i="1" dirty="0">
                <a:effectLst/>
                <a:latin typeface="Helvetica" pitchFamily="2" charset="0"/>
              </a:rPr>
              <a:t> of</a:t>
            </a:r>
            <a:endParaRPr lang="it-IT" dirty="0">
              <a:effectLst/>
              <a:latin typeface="Helvetica" pitchFamily="2" charset="0"/>
            </a:endParaRPr>
          </a:p>
          <a:p>
            <a:r>
              <a:rPr lang="it-IT" i="1" dirty="0" err="1">
                <a:effectLst/>
                <a:latin typeface="Helvetica" pitchFamily="2" charset="0"/>
              </a:rPr>
              <a:t>possible</a:t>
            </a:r>
            <a:r>
              <a:rPr lang="it-IT" i="1" dirty="0">
                <a:effectLst/>
                <a:latin typeface="Helvetica" pitchFamily="2" charset="0"/>
              </a:rPr>
              <a:t> gaps in </a:t>
            </a:r>
            <a:r>
              <a:rPr lang="it-IT" i="1" dirty="0" err="1">
                <a:effectLst/>
                <a:latin typeface="Helvetica" pitchFamily="2" charset="0"/>
              </a:rPr>
              <a:t>academic</a:t>
            </a:r>
            <a:r>
              <a:rPr lang="it-IT" i="1" dirty="0">
                <a:effectLst/>
                <a:latin typeface="Helvetica" pitchFamily="2" charset="0"/>
              </a:rPr>
              <a:t> </a:t>
            </a:r>
            <a:r>
              <a:rPr lang="it-IT" i="1" dirty="0" err="1">
                <a:effectLst/>
                <a:latin typeface="Helvetica" pitchFamily="2" charset="0"/>
              </a:rPr>
              <a:t>education</a:t>
            </a:r>
            <a:r>
              <a:rPr lang="it-IT" i="1" dirty="0">
                <a:effectLst/>
                <a:latin typeface="Helvetica" pitchFamily="2" charset="0"/>
              </a:rPr>
              <a:t> </a:t>
            </a:r>
            <a:r>
              <a:rPr lang="it-IT" i="1" dirty="0" err="1">
                <a:effectLst/>
                <a:latin typeface="Helvetica" pitchFamily="2" charset="0"/>
              </a:rPr>
              <a:t>programmes</a:t>
            </a:r>
            <a:r>
              <a:rPr lang="it-IT" i="1" dirty="0">
                <a:effectLst/>
                <a:latin typeface="Helvetica" pitchFamily="2" charset="0"/>
              </a:rPr>
              <a:t> and </a:t>
            </a:r>
            <a:r>
              <a:rPr lang="it-IT" i="1" dirty="0" err="1">
                <a:effectLst/>
                <a:latin typeface="Helvetica" pitchFamily="2" charset="0"/>
              </a:rPr>
              <a:t>professional</a:t>
            </a:r>
            <a:r>
              <a:rPr lang="it-IT" i="1" dirty="0">
                <a:effectLst/>
                <a:latin typeface="Helvetica" pitchFamily="2" charset="0"/>
              </a:rPr>
              <a:t> training </a:t>
            </a:r>
            <a:r>
              <a:rPr lang="it-IT" i="1" dirty="0" err="1">
                <a:effectLst/>
                <a:latin typeface="Helvetica" pitchFamily="2" charset="0"/>
              </a:rPr>
              <a:t>courses</a:t>
            </a:r>
            <a:r>
              <a:rPr lang="it-IT" i="1" dirty="0">
                <a:effectLst/>
                <a:latin typeface="Helvetica" pitchFamily="2" charset="0"/>
              </a:rPr>
              <a:t> </a:t>
            </a:r>
            <a:r>
              <a:rPr lang="it-IT" i="1" dirty="0" err="1">
                <a:effectLst/>
                <a:latin typeface="Helvetica" pitchFamily="2" charset="0"/>
              </a:rPr>
              <a:t>is</a:t>
            </a:r>
            <a:r>
              <a:rPr lang="it-IT" i="1" dirty="0">
                <a:effectLst/>
                <a:latin typeface="Helvetica" pitchFamily="2" charset="0"/>
              </a:rPr>
              <a:t> </a:t>
            </a:r>
            <a:r>
              <a:rPr lang="it-IT" i="1" dirty="0" err="1">
                <a:effectLst/>
                <a:latin typeface="Helvetica" pitchFamily="2" charset="0"/>
              </a:rPr>
              <a:t>recommended</a:t>
            </a:r>
            <a:r>
              <a:rPr lang="it-IT" i="1" dirty="0">
                <a:effectLst/>
                <a:latin typeface="Helvetica" pitchFamily="2" charset="0"/>
              </a:rPr>
              <a:t>.</a:t>
            </a:r>
            <a:endParaRPr lang="it-IT" dirty="0">
              <a:effectLst/>
              <a:latin typeface="Helvetica" pitchFamily="2" charset="0"/>
            </a:endParaRPr>
          </a:p>
          <a:p>
            <a:r>
              <a:rPr lang="it-IT" i="1" dirty="0">
                <a:effectLst/>
                <a:latin typeface="Helvetica" pitchFamily="2" charset="0"/>
              </a:rPr>
              <a:t>In </a:t>
            </a:r>
            <a:r>
              <a:rPr lang="it-IT" i="1" dirty="0" err="1">
                <a:effectLst/>
                <a:latin typeface="Helvetica" pitchFamily="2" charset="0"/>
              </a:rPr>
              <a:t>that</a:t>
            </a:r>
            <a:r>
              <a:rPr lang="it-IT" i="1" dirty="0">
                <a:effectLst/>
                <a:latin typeface="Helvetica" pitchFamily="2" charset="0"/>
              </a:rPr>
              <a:t> </a:t>
            </a:r>
            <a:r>
              <a:rPr lang="it-IT" i="1" dirty="0" err="1">
                <a:effectLst/>
                <a:latin typeface="Helvetica" pitchFamily="2" charset="0"/>
              </a:rPr>
              <a:t>regard</a:t>
            </a:r>
            <a:r>
              <a:rPr lang="it-IT" i="1" dirty="0">
                <a:effectLst/>
                <a:latin typeface="Helvetica" pitchFamily="2" charset="0"/>
              </a:rPr>
              <a:t>, milestone 5.5.1 activity </a:t>
            </a:r>
            <a:r>
              <a:rPr lang="it-IT" i="1" dirty="0" err="1">
                <a:effectLst/>
                <a:latin typeface="Helvetica" pitchFamily="2" charset="0"/>
              </a:rPr>
              <a:t>aims</a:t>
            </a:r>
            <a:r>
              <a:rPr lang="it-IT" i="1" dirty="0">
                <a:effectLst/>
                <a:latin typeface="Helvetica" pitchFamily="2" charset="0"/>
              </a:rPr>
              <a:t> to </a:t>
            </a:r>
            <a:r>
              <a:rPr lang="it-IT" i="1" dirty="0" err="1">
                <a:effectLst/>
                <a:latin typeface="Helvetica" pitchFamily="2" charset="0"/>
              </a:rPr>
              <a:t>establish</a:t>
            </a:r>
            <a:r>
              <a:rPr lang="it-IT" i="1" dirty="0">
                <a:effectLst/>
                <a:latin typeface="Helvetica" pitchFamily="2" charset="0"/>
              </a:rPr>
              <a:t> a </a:t>
            </a:r>
            <a:r>
              <a:rPr lang="it-IT" i="1" dirty="0" err="1">
                <a:effectLst/>
                <a:latin typeface="Helvetica" pitchFamily="2" charset="0"/>
              </a:rPr>
              <a:t>dialogue</a:t>
            </a:r>
            <a:r>
              <a:rPr lang="it-IT" i="1" dirty="0">
                <a:effectLst/>
                <a:latin typeface="Helvetica" pitchFamily="2" charset="0"/>
              </a:rPr>
              <a:t> with </a:t>
            </a:r>
            <a:r>
              <a:rPr lang="it-IT" i="1" dirty="0" err="1">
                <a:effectLst/>
                <a:latin typeface="Helvetica" pitchFamily="2" charset="0"/>
              </a:rPr>
              <a:t>relevant</a:t>
            </a:r>
            <a:r>
              <a:rPr lang="it-IT" i="1" dirty="0">
                <a:effectLst/>
                <a:latin typeface="Helvetica" pitchFamily="2" charset="0"/>
              </a:rPr>
              <a:t> stakeholders</a:t>
            </a:r>
            <a:endParaRPr lang="it-IT" dirty="0">
              <a:effectLst/>
              <a:latin typeface="Helvetica" pitchFamily="2" charset="0"/>
            </a:endParaRPr>
          </a:p>
          <a:p>
            <a:r>
              <a:rPr lang="it-IT" i="1" dirty="0">
                <a:effectLst/>
                <a:latin typeface="Helvetica" pitchFamily="2" charset="0"/>
              </a:rPr>
              <a:t>(companies, institutions, ITS Vita, </a:t>
            </a:r>
            <a:r>
              <a:rPr lang="it-IT" i="1" dirty="0" err="1">
                <a:effectLst/>
                <a:latin typeface="Helvetica" pitchFamily="2" charset="0"/>
              </a:rPr>
              <a:t>regional</a:t>
            </a:r>
            <a:r>
              <a:rPr lang="it-IT" i="1" dirty="0">
                <a:effectLst/>
                <a:latin typeface="Helvetica" pitchFamily="2" charset="0"/>
              </a:rPr>
              <a:t> health system </a:t>
            </a:r>
            <a:r>
              <a:rPr lang="it-IT" i="1" dirty="0" err="1">
                <a:effectLst/>
                <a:latin typeface="Helvetica" pitchFamily="2" charset="0"/>
              </a:rPr>
              <a:t>etc</a:t>
            </a:r>
            <a:r>
              <a:rPr lang="it-IT" i="1" dirty="0">
                <a:effectLst/>
                <a:latin typeface="Helvetica" pitchFamily="2" charset="0"/>
              </a:rPr>
              <a:t>) to </a:t>
            </a:r>
            <a:r>
              <a:rPr lang="it-IT" i="1" dirty="0" err="1">
                <a:effectLst/>
                <a:latin typeface="Helvetica" pitchFamily="2" charset="0"/>
              </a:rPr>
              <a:t>collect</a:t>
            </a:r>
            <a:r>
              <a:rPr lang="it-IT" i="1" dirty="0">
                <a:effectLst/>
                <a:latin typeface="Helvetica" pitchFamily="2" charset="0"/>
              </a:rPr>
              <a:t> </a:t>
            </a:r>
            <a:r>
              <a:rPr lang="it-IT" i="1" dirty="0" err="1">
                <a:effectLst/>
                <a:latin typeface="Helvetica" pitchFamily="2" charset="0"/>
              </a:rPr>
              <a:t>their</a:t>
            </a:r>
            <a:r>
              <a:rPr lang="it-IT" i="1" dirty="0">
                <a:effectLst/>
                <a:latin typeface="Helvetica" pitchFamily="2" charset="0"/>
              </a:rPr>
              <a:t> training </a:t>
            </a:r>
            <a:r>
              <a:rPr lang="it-IT" i="1" dirty="0" err="1">
                <a:effectLst/>
                <a:latin typeface="Helvetica" pitchFamily="2" charset="0"/>
              </a:rPr>
              <a:t>needs</a:t>
            </a:r>
            <a:r>
              <a:rPr lang="it-IT" i="1" dirty="0">
                <a:effectLst/>
                <a:latin typeface="Helvetica" pitchFamily="2" charset="0"/>
              </a:rPr>
              <a:t> and</a:t>
            </a:r>
            <a:endParaRPr lang="it-IT" dirty="0">
              <a:effectLst/>
              <a:latin typeface="Helvetica" pitchFamily="2" charset="0"/>
            </a:endParaRPr>
          </a:p>
          <a:p>
            <a:r>
              <a:rPr lang="it-IT" i="1" dirty="0" err="1">
                <a:effectLst/>
                <a:latin typeface="Helvetica" pitchFamily="2" charset="0"/>
              </a:rPr>
              <a:t>identify</a:t>
            </a:r>
            <a:r>
              <a:rPr lang="it-IT" i="1" dirty="0">
                <a:effectLst/>
                <a:latin typeface="Helvetica" pitchFamily="2" charset="0"/>
              </a:rPr>
              <a:t> </a:t>
            </a:r>
            <a:r>
              <a:rPr lang="it-IT" i="1" dirty="0" err="1">
                <a:effectLst/>
                <a:latin typeface="Helvetica" pitchFamily="2" charset="0"/>
              </a:rPr>
              <a:t>possible</a:t>
            </a:r>
            <a:r>
              <a:rPr lang="it-IT" i="1" dirty="0">
                <a:effectLst/>
                <a:latin typeface="Helvetica" pitchFamily="2" charset="0"/>
              </a:rPr>
              <a:t> actions </a:t>
            </a:r>
            <a:r>
              <a:rPr lang="it-IT" i="1" dirty="0" err="1">
                <a:effectLst/>
                <a:latin typeface="Helvetica" pitchFamily="2" charset="0"/>
              </a:rPr>
              <a:t>through</a:t>
            </a:r>
            <a:r>
              <a:rPr lang="it-IT" i="1" dirty="0">
                <a:effectLst/>
                <a:latin typeface="Helvetica" pitchFamily="2" charset="0"/>
              </a:rPr>
              <a:t> meetings and surveys. </a:t>
            </a:r>
            <a:r>
              <a:rPr lang="it-IT" i="1" dirty="0" err="1">
                <a:effectLst/>
                <a:latin typeface="Helvetica" pitchFamily="2" charset="0"/>
              </a:rPr>
              <a:t>As</a:t>
            </a:r>
            <a:r>
              <a:rPr lang="it-IT" i="1" dirty="0">
                <a:effectLst/>
                <a:latin typeface="Helvetica" pitchFamily="2" charset="0"/>
              </a:rPr>
              <a:t> </a:t>
            </a:r>
            <a:r>
              <a:rPr lang="it-IT" i="1" dirty="0" err="1">
                <a:effectLst/>
                <a:latin typeface="Helvetica" pitchFamily="2" charset="0"/>
              </a:rPr>
              <a:t>reported</a:t>
            </a:r>
            <a:r>
              <a:rPr lang="it-IT" i="1" dirty="0">
                <a:effectLst/>
                <a:latin typeface="Helvetica" pitchFamily="2" charset="0"/>
              </a:rPr>
              <a:t> by survey </a:t>
            </a:r>
            <a:r>
              <a:rPr lang="it-IT" i="1" dirty="0" err="1">
                <a:effectLst/>
                <a:latin typeface="Helvetica" pitchFamily="2" charset="0"/>
              </a:rPr>
              <a:t>carried</a:t>
            </a:r>
            <a:r>
              <a:rPr lang="it-IT" i="1" dirty="0">
                <a:effectLst/>
                <a:latin typeface="Helvetica" pitchFamily="2" charset="0"/>
              </a:rPr>
              <a:t> out in </a:t>
            </a:r>
            <a:r>
              <a:rPr lang="it-IT" i="1" dirty="0" err="1">
                <a:effectLst/>
                <a:latin typeface="Helvetica" pitchFamily="2" charset="0"/>
              </a:rPr>
              <a:t>this</a:t>
            </a:r>
            <a:endParaRPr lang="it-IT" dirty="0">
              <a:effectLst/>
              <a:latin typeface="Helvetica" pitchFamily="2" charset="0"/>
            </a:endParaRPr>
          </a:p>
          <a:p>
            <a:r>
              <a:rPr lang="it-IT" i="1" dirty="0">
                <a:effectLst/>
                <a:latin typeface="Helvetica" pitchFamily="2" charset="0"/>
              </a:rPr>
              <a:t>milestone and in M5.3.1, </a:t>
            </a:r>
            <a:r>
              <a:rPr lang="it-IT" i="1" dirty="0" err="1">
                <a:effectLst/>
                <a:latin typeface="Helvetica" pitchFamily="2" charset="0"/>
              </a:rPr>
              <a:t>quality</a:t>
            </a:r>
            <a:r>
              <a:rPr lang="it-IT" i="1" dirty="0">
                <a:effectLst/>
                <a:latin typeface="Helvetica" pitchFamily="2" charset="0"/>
              </a:rPr>
              <a:t> and </a:t>
            </a:r>
            <a:r>
              <a:rPr lang="it-IT" i="1" dirty="0" err="1">
                <a:effectLst/>
                <a:latin typeface="Helvetica" pitchFamily="2" charset="0"/>
              </a:rPr>
              <a:t>regulatory</a:t>
            </a:r>
            <a:r>
              <a:rPr lang="it-IT" i="1" dirty="0">
                <a:effectLst/>
                <a:latin typeface="Helvetica" pitchFamily="2" charset="0"/>
              </a:rPr>
              <a:t> </a:t>
            </a:r>
            <a:r>
              <a:rPr lang="it-IT" i="1" dirty="0" err="1">
                <a:effectLst/>
                <a:latin typeface="Helvetica" pitchFamily="2" charset="0"/>
              </a:rPr>
              <a:t>topics</a:t>
            </a:r>
            <a:r>
              <a:rPr lang="it-IT" i="1" dirty="0">
                <a:effectLst/>
                <a:latin typeface="Helvetica" pitchFamily="2" charset="0"/>
              </a:rPr>
              <a:t> </a:t>
            </a:r>
            <a:r>
              <a:rPr lang="it-IT" i="1" dirty="0" err="1">
                <a:effectLst/>
                <a:latin typeface="Helvetica" pitchFamily="2" charset="0"/>
              </a:rPr>
              <a:t>resulted</a:t>
            </a:r>
            <a:r>
              <a:rPr lang="it-IT" i="1" dirty="0">
                <a:effectLst/>
                <a:latin typeface="Helvetica" pitchFamily="2" charset="0"/>
              </a:rPr>
              <a:t> skills to be </a:t>
            </a:r>
            <a:r>
              <a:rPr lang="it-IT" i="1" dirty="0" err="1">
                <a:effectLst/>
                <a:latin typeface="Helvetica" pitchFamily="2" charset="0"/>
              </a:rPr>
              <a:t>improved</a:t>
            </a:r>
            <a:r>
              <a:rPr lang="it-IT" i="1" dirty="0">
                <a:effectLst/>
                <a:latin typeface="Helvetica" pitchFamily="2" charset="0"/>
              </a:rPr>
              <a:t> </a:t>
            </a:r>
            <a:r>
              <a:rPr lang="it-IT" i="1" dirty="0" err="1">
                <a:effectLst/>
                <a:latin typeface="Helvetica" pitchFamily="2" charset="0"/>
              </a:rPr>
              <a:t>together</a:t>
            </a:r>
            <a:r>
              <a:rPr lang="it-IT" i="1" dirty="0">
                <a:effectLst/>
                <a:latin typeface="Helvetica" pitchFamily="2" charset="0"/>
              </a:rPr>
              <a:t> with</a:t>
            </a:r>
            <a:endParaRPr lang="it-IT" dirty="0">
              <a:effectLst/>
              <a:latin typeface="Helvetica" pitchFamily="2" charset="0"/>
            </a:endParaRPr>
          </a:p>
          <a:p>
            <a:r>
              <a:rPr lang="it-IT" i="1" dirty="0">
                <a:effectLst/>
                <a:latin typeface="Helvetica" pitchFamily="2" charset="0"/>
              </a:rPr>
              <a:t>the </a:t>
            </a:r>
            <a:r>
              <a:rPr lang="it-IT" i="1" dirty="0" err="1">
                <a:effectLst/>
                <a:latin typeface="Helvetica" pitchFamily="2" charset="0"/>
              </a:rPr>
              <a:t>expected</a:t>
            </a:r>
            <a:r>
              <a:rPr lang="it-IT" i="1" dirty="0">
                <a:effectLst/>
                <a:latin typeface="Helvetica" pitchFamily="2" charset="0"/>
              </a:rPr>
              <a:t> </a:t>
            </a:r>
            <a:r>
              <a:rPr lang="it-IT" i="1" dirty="0" err="1">
                <a:effectLst/>
                <a:latin typeface="Helvetica" pitchFamily="2" charset="0"/>
              </a:rPr>
              <a:t>digitalization</a:t>
            </a:r>
            <a:r>
              <a:rPr lang="it-IT" i="1" dirty="0">
                <a:effectLst/>
                <a:latin typeface="Helvetica" pitchFamily="2" charset="0"/>
              </a:rPr>
              <a:t> and soft skills. Human </a:t>
            </a:r>
            <a:r>
              <a:rPr lang="it-IT" i="1" dirty="0" err="1">
                <a:effectLst/>
                <a:latin typeface="Helvetica" pitchFamily="2" charset="0"/>
              </a:rPr>
              <a:t>resources</a:t>
            </a:r>
            <a:r>
              <a:rPr lang="it-IT" i="1" dirty="0">
                <a:effectLst/>
                <a:latin typeface="Helvetica" pitchFamily="2" charset="0"/>
              </a:rPr>
              <a:t> management </a:t>
            </a:r>
            <a:r>
              <a:rPr lang="it-IT" i="1" dirty="0" err="1">
                <a:effectLst/>
                <a:latin typeface="Helvetica" pitchFamily="2" charset="0"/>
              </a:rPr>
              <a:t>is</a:t>
            </a:r>
            <a:r>
              <a:rPr lang="it-IT" i="1" dirty="0">
                <a:effectLst/>
                <a:latin typeface="Helvetica" pitchFamily="2" charset="0"/>
              </a:rPr>
              <a:t> </a:t>
            </a:r>
            <a:r>
              <a:rPr lang="it-IT" i="1" dirty="0" err="1">
                <a:effectLst/>
                <a:latin typeface="Helvetica" pitchFamily="2" charset="0"/>
              </a:rPr>
              <a:t>also</a:t>
            </a:r>
            <a:r>
              <a:rPr lang="it-IT" i="1" dirty="0">
                <a:effectLst/>
                <a:latin typeface="Helvetica" pitchFamily="2" charset="0"/>
              </a:rPr>
              <a:t> </a:t>
            </a:r>
            <a:r>
              <a:rPr lang="it-IT" i="1" dirty="0" err="1">
                <a:effectLst/>
                <a:latin typeface="Helvetica" pitchFamily="2" charset="0"/>
              </a:rPr>
              <a:t>going</a:t>
            </a:r>
            <a:r>
              <a:rPr lang="it-IT" i="1" dirty="0">
                <a:effectLst/>
                <a:latin typeface="Helvetica" pitchFamily="2" charset="0"/>
              </a:rPr>
              <a:t> </a:t>
            </a:r>
            <a:r>
              <a:rPr lang="it-IT" i="1" dirty="0" err="1">
                <a:effectLst/>
                <a:latin typeface="Helvetica" pitchFamily="2" charset="0"/>
              </a:rPr>
              <a:t>through</a:t>
            </a:r>
            <a:r>
              <a:rPr lang="it-IT" i="1" dirty="0">
                <a:effectLst/>
                <a:latin typeface="Helvetica" pitchFamily="2" charset="0"/>
              </a:rPr>
              <a:t> a</a:t>
            </a:r>
            <a:endParaRPr lang="it-IT" dirty="0">
              <a:effectLst/>
              <a:latin typeface="Helvetica" pitchFamily="2" charset="0"/>
            </a:endParaRPr>
          </a:p>
          <a:p>
            <a:r>
              <a:rPr lang="it-IT" i="1" dirty="0">
                <a:effectLst/>
                <a:latin typeface="Helvetica" pitchFamily="2" charset="0"/>
              </a:rPr>
              <a:t>human-</a:t>
            </a:r>
            <a:r>
              <a:rPr lang="it-IT" i="1" dirty="0" err="1">
                <a:effectLst/>
                <a:latin typeface="Helvetica" pitchFamily="2" charset="0"/>
              </a:rPr>
              <a:t>centric</a:t>
            </a:r>
            <a:r>
              <a:rPr lang="it-IT" i="1" dirty="0">
                <a:effectLst/>
                <a:latin typeface="Helvetica" pitchFamily="2" charset="0"/>
              </a:rPr>
              <a:t> </a:t>
            </a:r>
            <a:r>
              <a:rPr lang="it-IT" i="1" dirty="0" err="1">
                <a:effectLst/>
                <a:latin typeface="Helvetica" pitchFamily="2" charset="0"/>
              </a:rPr>
              <a:t>paradigm</a:t>
            </a:r>
            <a:r>
              <a:rPr lang="it-IT" i="1" dirty="0">
                <a:effectLst/>
                <a:latin typeface="Helvetica" pitchFamily="2" charset="0"/>
              </a:rPr>
              <a:t> shift, </a:t>
            </a:r>
            <a:r>
              <a:rPr lang="it-IT" i="1" dirty="0" err="1">
                <a:effectLst/>
                <a:latin typeface="Helvetica" pitchFamily="2" charset="0"/>
              </a:rPr>
              <a:t>both</a:t>
            </a:r>
            <a:r>
              <a:rPr lang="it-IT" i="1" dirty="0">
                <a:effectLst/>
                <a:latin typeface="Helvetica" pitchFamily="2" charset="0"/>
              </a:rPr>
              <a:t> </a:t>
            </a:r>
            <a:r>
              <a:rPr lang="it-IT" i="1" dirty="0" err="1">
                <a:effectLst/>
                <a:latin typeface="Helvetica" pitchFamily="2" charset="0"/>
              </a:rPr>
              <a:t>looking</a:t>
            </a:r>
            <a:r>
              <a:rPr lang="it-IT" i="1" dirty="0">
                <a:effectLst/>
                <a:latin typeface="Helvetica" pitchFamily="2" charset="0"/>
              </a:rPr>
              <a:t> for </a:t>
            </a:r>
            <a:r>
              <a:rPr lang="it-IT" i="1" dirty="0" err="1">
                <a:effectLst/>
                <a:latin typeface="Helvetica" pitchFamily="2" charset="0"/>
              </a:rPr>
              <a:t>candidates</a:t>
            </a:r>
            <a:r>
              <a:rPr lang="it-IT" i="1" dirty="0">
                <a:effectLst/>
                <a:latin typeface="Helvetica" pitchFamily="2" charset="0"/>
              </a:rPr>
              <a:t> and in the </a:t>
            </a:r>
            <a:r>
              <a:rPr lang="it-IT" i="1" dirty="0" err="1">
                <a:effectLst/>
                <a:latin typeface="Helvetica" pitchFamily="2" charset="0"/>
              </a:rPr>
              <a:t>employees</a:t>
            </a:r>
            <a:r>
              <a:rPr lang="it-IT" i="1" dirty="0">
                <a:effectLst/>
                <a:latin typeface="Helvetica" pitchFamily="2" charset="0"/>
              </a:rPr>
              <a:t> management.</a:t>
            </a:r>
            <a:endParaRPr lang="it-IT" dirty="0">
              <a:effectLst/>
              <a:latin typeface="Helvetica" pitchFamily="2" charset="0"/>
            </a:endParaRPr>
          </a:p>
          <a:p>
            <a:r>
              <a:rPr lang="it-IT" i="1" dirty="0">
                <a:effectLst/>
                <a:latin typeface="Helvetica" pitchFamily="2" charset="0"/>
              </a:rPr>
              <a:t>THE partners network (</a:t>
            </a:r>
            <a:r>
              <a:rPr lang="it-IT" i="1" dirty="0" err="1">
                <a:effectLst/>
                <a:latin typeface="Helvetica" pitchFamily="2" charset="0"/>
              </a:rPr>
              <a:t>universities</a:t>
            </a:r>
            <a:r>
              <a:rPr lang="it-IT" i="1" dirty="0">
                <a:effectLst/>
                <a:latin typeface="Helvetica" pitchFamily="2" charset="0"/>
              </a:rPr>
              <a:t>, industrial </a:t>
            </a:r>
            <a:r>
              <a:rPr lang="it-IT" i="1" dirty="0" err="1">
                <a:effectLst/>
                <a:latin typeface="Helvetica" pitchFamily="2" charset="0"/>
              </a:rPr>
              <a:t>associations</a:t>
            </a:r>
            <a:r>
              <a:rPr lang="it-IT" i="1" dirty="0">
                <a:effectLst/>
                <a:latin typeface="Helvetica" pitchFamily="2" charset="0"/>
              </a:rPr>
              <a:t>, institutions) </a:t>
            </a:r>
            <a:r>
              <a:rPr lang="it-IT" i="1" dirty="0" err="1">
                <a:effectLst/>
                <a:latin typeface="Helvetica" pitchFamily="2" charset="0"/>
              </a:rPr>
              <a:t>will</a:t>
            </a:r>
            <a:r>
              <a:rPr lang="it-IT" i="1" dirty="0">
                <a:effectLst/>
                <a:latin typeface="Helvetica" pitchFamily="2" charset="0"/>
              </a:rPr>
              <a:t> be </a:t>
            </a:r>
            <a:r>
              <a:rPr lang="it-IT" i="1" dirty="0" err="1">
                <a:effectLst/>
                <a:latin typeface="Helvetica" pitchFamily="2" charset="0"/>
              </a:rPr>
              <a:t>leveraged</a:t>
            </a:r>
            <a:r>
              <a:rPr lang="it-IT" i="1" dirty="0">
                <a:effectLst/>
                <a:latin typeface="Helvetica" pitchFamily="2" charset="0"/>
              </a:rPr>
              <a:t> to</a:t>
            </a:r>
            <a:endParaRPr lang="it-IT" dirty="0">
              <a:effectLst/>
              <a:latin typeface="Helvetica" pitchFamily="2" charset="0"/>
            </a:endParaRPr>
          </a:p>
          <a:p>
            <a:r>
              <a:rPr lang="it-IT" i="1" dirty="0">
                <a:effectLst/>
                <a:latin typeface="Helvetica" pitchFamily="2" charset="0"/>
              </a:rPr>
              <a:t>modulate and </a:t>
            </a:r>
            <a:r>
              <a:rPr lang="it-IT" i="1" dirty="0" err="1">
                <a:effectLst/>
                <a:latin typeface="Helvetica" pitchFamily="2" charset="0"/>
              </a:rPr>
              <a:t>implement</a:t>
            </a:r>
            <a:r>
              <a:rPr lang="it-IT" i="1" dirty="0">
                <a:effectLst/>
                <a:latin typeface="Helvetica" pitchFamily="2" charset="0"/>
              </a:rPr>
              <a:t> the actions </a:t>
            </a:r>
            <a:r>
              <a:rPr lang="it-IT" i="1" dirty="0" err="1">
                <a:effectLst/>
                <a:latin typeface="Helvetica" pitchFamily="2" charset="0"/>
              </a:rPr>
              <a:t>identified</a:t>
            </a:r>
            <a:r>
              <a:rPr lang="it-IT" i="1" dirty="0">
                <a:effectLst/>
                <a:latin typeface="Helvetica" pitchFamily="2" charset="0"/>
              </a:rPr>
              <a:t> to be </a:t>
            </a:r>
            <a:r>
              <a:rPr lang="it-IT" i="1" dirty="0" err="1">
                <a:effectLst/>
                <a:latin typeface="Helvetica" pitchFamily="2" charset="0"/>
              </a:rPr>
              <a:t>taken</a:t>
            </a:r>
            <a:r>
              <a:rPr lang="it-IT" i="1" dirty="0">
                <a:effectLst/>
                <a:latin typeface="Helvetica" pitchFamily="2" charset="0"/>
              </a:rPr>
              <a:t> </a:t>
            </a:r>
            <a:r>
              <a:rPr lang="it-IT" i="1" dirty="0" err="1">
                <a:effectLst/>
                <a:latin typeface="Helvetica" pitchFamily="2" charset="0"/>
              </a:rPr>
              <a:t>based</a:t>
            </a:r>
            <a:r>
              <a:rPr lang="it-IT" i="1" dirty="0">
                <a:effectLst/>
                <a:latin typeface="Helvetica" pitchFamily="2" charset="0"/>
              </a:rPr>
              <a:t> on the surveys data and input from</a:t>
            </a:r>
            <a:endParaRPr lang="it-IT" dirty="0">
              <a:effectLst/>
              <a:latin typeface="Helvetica" pitchFamily="2" charset="0"/>
            </a:endParaRPr>
          </a:p>
          <a:p>
            <a:r>
              <a:rPr lang="it-IT" i="1" dirty="0">
                <a:effectLst/>
                <a:latin typeface="Helvetica" pitchFamily="2" charset="0"/>
              </a:rPr>
              <a:t>THE network.</a:t>
            </a:r>
            <a:endParaRPr lang="it-IT" dirty="0">
              <a:effectLst/>
              <a:latin typeface="Helvetica" pitchFamily="2" charset="0"/>
            </a:endParaRPr>
          </a:p>
          <a:p>
            <a:r>
              <a:rPr lang="it-IT" i="1" dirty="0">
                <a:effectLst/>
                <a:latin typeface="Helvetica" pitchFamily="2" charset="0"/>
              </a:rPr>
              <a:t>In the reporting </a:t>
            </a:r>
            <a:r>
              <a:rPr lang="it-IT" i="1" dirty="0" err="1">
                <a:effectLst/>
                <a:latin typeface="Helvetica" pitchFamily="2" charset="0"/>
              </a:rPr>
              <a:t>period</a:t>
            </a:r>
            <a:r>
              <a:rPr lang="it-IT" i="1" dirty="0">
                <a:effectLst/>
                <a:latin typeface="Helvetica" pitchFamily="2" charset="0"/>
              </a:rPr>
              <a:t>, in order to design </a:t>
            </a:r>
            <a:r>
              <a:rPr lang="it-IT" i="1" dirty="0" err="1">
                <a:effectLst/>
                <a:latin typeface="Helvetica" pitchFamily="2" charset="0"/>
              </a:rPr>
              <a:t>possible</a:t>
            </a:r>
            <a:r>
              <a:rPr lang="it-IT" i="1" dirty="0">
                <a:effectLst/>
                <a:latin typeface="Helvetica" pitchFamily="2" charset="0"/>
              </a:rPr>
              <a:t> training activities, a second more </a:t>
            </a:r>
            <a:r>
              <a:rPr lang="it-IT" i="1" dirty="0" err="1">
                <a:effectLst/>
                <a:latin typeface="Helvetica" pitchFamily="2" charset="0"/>
              </a:rPr>
              <a:t>comprehensive</a:t>
            </a:r>
            <a:endParaRPr lang="it-IT" dirty="0">
              <a:effectLst/>
              <a:latin typeface="Helvetica" pitchFamily="2" charset="0"/>
            </a:endParaRPr>
          </a:p>
          <a:p>
            <a:r>
              <a:rPr lang="it-IT" i="1" dirty="0">
                <a:effectLst/>
                <a:latin typeface="Helvetica" pitchFamily="2" charset="0"/>
              </a:rPr>
              <a:t>survey </a:t>
            </a:r>
            <a:r>
              <a:rPr lang="it-IT" i="1" dirty="0" err="1">
                <a:effectLst/>
                <a:latin typeface="Helvetica" pitchFamily="2" charset="0"/>
              </a:rPr>
              <a:t>was</a:t>
            </a:r>
            <a:r>
              <a:rPr lang="it-IT" i="1" dirty="0">
                <a:effectLst/>
                <a:latin typeface="Helvetica" pitchFamily="2" charset="0"/>
              </a:rPr>
              <a:t> </a:t>
            </a:r>
            <a:r>
              <a:rPr lang="it-IT" i="1" dirty="0" err="1">
                <a:effectLst/>
                <a:latin typeface="Helvetica" pitchFamily="2" charset="0"/>
              </a:rPr>
              <a:t>envisaged</a:t>
            </a:r>
            <a:r>
              <a:rPr lang="it-IT" i="1" dirty="0">
                <a:effectLst/>
                <a:latin typeface="Helvetica" pitchFamily="2" charset="0"/>
              </a:rPr>
              <a:t>, following the first one </a:t>
            </a:r>
            <a:r>
              <a:rPr lang="it-IT" i="1" dirty="0" err="1">
                <a:effectLst/>
                <a:latin typeface="Helvetica" pitchFamily="2" charset="0"/>
              </a:rPr>
              <a:t>launched</a:t>
            </a:r>
            <a:r>
              <a:rPr lang="it-IT" i="1" dirty="0">
                <a:effectLst/>
                <a:latin typeface="Helvetica" pitchFamily="2" charset="0"/>
              </a:rPr>
              <a:t> </a:t>
            </a:r>
            <a:r>
              <a:rPr lang="it-IT" i="1" dirty="0" err="1">
                <a:effectLst/>
                <a:latin typeface="Helvetica" pitchFamily="2" charset="0"/>
              </a:rPr>
              <a:t>at</a:t>
            </a:r>
            <a:r>
              <a:rPr lang="it-IT" i="1" dirty="0">
                <a:effectLst/>
                <a:latin typeface="Helvetica" pitchFamily="2" charset="0"/>
              </a:rPr>
              <a:t> the </a:t>
            </a:r>
            <a:r>
              <a:rPr lang="it-IT" i="1" dirty="0" err="1">
                <a:effectLst/>
                <a:latin typeface="Helvetica" pitchFamily="2" charset="0"/>
              </a:rPr>
              <a:t>beginning</a:t>
            </a:r>
            <a:r>
              <a:rPr lang="it-IT" i="1" dirty="0">
                <a:effectLst/>
                <a:latin typeface="Helvetica" pitchFamily="2" charset="0"/>
              </a:rPr>
              <a:t> of the project. </a:t>
            </a:r>
            <a:r>
              <a:rPr lang="it-IT" i="1" dirty="0" err="1">
                <a:effectLst/>
                <a:latin typeface="Helvetica" pitchFamily="2" charset="0"/>
              </a:rPr>
              <a:t>Since</a:t>
            </a:r>
            <a:r>
              <a:rPr lang="it-IT" i="1" dirty="0">
                <a:effectLst/>
                <a:latin typeface="Helvetica" pitchFamily="2" charset="0"/>
              </a:rPr>
              <a:t> the </a:t>
            </a:r>
            <a:r>
              <a:rPr lang="it-IT" i="1" dirty="0" err="1">
                <a:effectLst/>
                <a:latin typeface="Helvetica" pitchFamily="2" charset="0"/>
              </a:rPr>
              <a:t>main</a:t>
            </a:r>
            <a:endParaRPr lang="it-IT" dirty="0">
              <a:effectLst/>
              <a:latin typeface="Helvetica" pitchFamily="2" charset="0"/>
            </a:endParaRPr>
          </a:p>
          <a:p>
            <a:r>
              <a:rPr lang="it-IT" i="1" dirty="0" err="1">
                <a:effectLst/>
                <a:latin typeface="Helvetica" pitchFamily="2" charset="0"/>
              </a:rPr>
              <a:t>objective</a:t>
            </a:r>
            <a:r>
              <a:rPr lang="it-IT" i="1" dirty="0">
                <a:effectLst/>
                <a:latin typeface="Helvetica" pitchFamily="2" charset="0"/>
              </a:rPr>
              <a:t> of THE project </a:t>
            </a:r>
            <a:r>
              <a:rPr lang="it-IT" i="1" dirty="0" err="1">
                <a:effectLst/>
                <a:latin typeface="Helvetica" pitchFamily="2" charset="0"/>
              </a:rPr>
              <a:t>is</a:t>
            </a:r>
            <a:r>
              <a:rPr lang="it-IT" i="1" dirty="0">
                <a:effectLst/>
                <a:latin typeface="Helvetica" pitchFamily="2" charset="0"/>
              </a:rPr>
              <a:t> to </a:t>
            </a:r>
            <a:r>
              <a:rPr lang="it-IT" i="1" dirty="0" err="1">
                <a:effectLst/>
                <a:latin typeface="Helvetica" pitchFamily="2" charset="0"/>
              </a:rPr>
              <a:t>stimulate</a:t>
            </a:r>
            <a:r>
              <a:rPr lang="it-IT" i="1" dirty="0">
                <a:effectLst/>
                <a:latin typeface="Helvetica" pitchFamily="2" charset="0"/>
              </a:rPr>
              <a:t> and support the </a:t>
            </a:r>
            <a:r>
              <a:rPr lang="it-IT" i="1" dirty="0" err="1">
                <a:effectLst/>
                <a:latin typeface="Helvetica" pitchFamily="2" charset="0"/>
              </a:rPr>
              <a:t>growth</a:t>
            </a:r>
            <a:r>
              <a:rPr lang="it-IT" i="1" dirty="0">
                <a:effectLst/>
                <a:latin typeface="Helvetica" pitchFamily="2" charset="0"/>
              </a:rPr>
              <a:t> and </a:t>
            </a:r>
            <a:r>
              <a:rPr lang="it-IT" i="1" dirty="0" err="1">
                <a:effectLst/>
                <a:latin typeface="Helvetica" pitchFamily="2" charset="0"/>
              </a:rPr>
              <a:t>consolidation</a:t>
            </a:r>
            <a:r>
              <a:rPr lang="it-IT" i="1" dirty="0">
                <a:effectLst/>
                <a:latin typeface="Helvetica" pitchFamily="2" charset="0"/>
              </a:rPr>
              <a:t> of the </a:t>
            </a:r>
            <a:r>
              <a:rPr lang="it-IT" i="1" dirty="0" err="1">
                <a:effectLst/>
                <a:latin typeface="Helvetica" pitchFamily="2" charset="0"/>
              </a:rPr>
              <a:t>ecosystem</a:t>
            </a:r>
            <a:endParaRPr lang="it-IT" dirty="0">
              <a:effectLst/>
              <a:latin typeface="Helvetica" pitchFamily="2" charset="0"/>
            </a:endParaRPr>
          </a:p>
          <a:p>
            <a:r>
              <a:rPr lang="it-IT" i="1" dirty="0">
                <a:effectLst/>
                <a:latin typeface="Helvetica" pitchFamily="2" charset="0"/>
              </a:rPr>
              <a:t>of life sciences and </a:t>
            </a:r>
            <a:r>
              <a:rPr lang="it-IT" i="1" dirty="0" err="1">
                <a:effectLst/>
                <a:latin typeface="Helvetica" pitchFamily="2" charset="0"/>
              </a:rPr>
              <a:t>related</a:t>
            </a:r>
            <a:r>
              <a:rPr lang="it-IT" i="1" dirty="0">
                <a:effectLst/>
                <a:latin typeface="Helvetica" pitchFamily="2" charset="0"/>
              </a:rPr>
              <a:t> </a:t>
            </a:r>
            <a:r>
              <a:rPr lang="it-IT" i="1" dirty="0" err="1">
                <a:effectLst/>
                <a:latin typeface="Helvetica" pitchFamily="2" charset="0"/>
              </a:rPr>
              <a:t>technologies</a:t>
            </a:r>
            <a:r>
              <a:rPr lang="it-IT" i="1" dirty="0">
                <a:effectLst/>
                <a:latin typeface="Helvetica" pitchFamily="2" charset="0"/>
              </a:rPr>
              <a:t>, the survey target </a:t>
            </a:r>
            <a:r>
              <a:rPr lang="it-IT" i="1" dirty="0" err="1">
                <a:effectLst/>
                <a:latin typeface="Helvetica" pitchFamily="2" charset="0"/>
              </a:rPr>
              <a:t>was</a:t>
            </a:r>
            <a:r>
              <a:rPr lang="it-IT" i="1" dirty="0">
                <a:effectLst/>
                <a:latin typeface="Helvetica" pitchFamily="2" charset="0"/>
              </a:rPr>
              <a:t> </a:t>
            </a:r>
            <a:r>
              <a:rPr lang="it-IT" i="1" dirty="0" err="1">
                <a:effectLst/>
                <a:latin typeface="Helvetica" pitchFamily="2" charset="0"/>
              </a:rPr>
              <a:t>expanded</a:t>
            </a:r>
            <a:r>
              <a:rPr lang="it-IT" i="1" dirty="0">
                <a:effectLst/>
                <a:latin typeface="Helvetica" pitchFamily="2" charset="0"/>
              </a:rPr>
              <a:t> to </a:t>
            </a:r>
            <a:r>
              <a:rPr lang="it-IT" i="1" dirty="0" err="1">
                <a:effectLst/>
                <a:latin typeface="Helvetica" pitchFamily="2" charset="0"/>
              </a:rPr>
              <a:t>all</a:t>
            </a:r>
            <a:r>
              <a:rPr lang="it-IT" i="1" dirty="0">
                <a:effectLst/>
                <a:latin typeface="Helvetica" pitchFamily="2" charset="0"/>
              </a:rPr>
              <a:t> companies </a:t>
            </a:r>
            <a:r>
              <a:rPr lang="it-IT" i="1" dirty="0" err="1">
                <a:effectLst/>
                <a:latin typeface="Helvetica" pitchFamily="2" charset="0"/>
              </a:rPr>
              <a:t>considered</a:t>
            </a:r>
            <a:endParaRPr lang="it-IT" dirty="0">
              <a:effectLst/>
              <a:latin typeface="Helvetica" pitchFamily="2" charset="0"/>
            </a:endParaRPr>
          </a:p>
          <a:p>
            <a:r>
              <a:rPr lang="it-IT" i="1" dirty="0">
                <a:effectLst/>
                <a:latin typeface="Helvetica" pitchFamily="2" charset="0"/>
              </a:rPr>
              <a:t>to be medium to high </a:t>
            </a:r>
            <a:r>
              <a:rPr lang="it-IT" i="1" dirty="0" err="1">
                <a:effectLst/>
                <a:latin typeface="Helvetica" pitchFamily="2" charset="0"/>
              </a:rPr>
              <a:t>technology</a:t>
            </a:r>
            <a:r>
              <a:rPr lang="it-IT" i="1" dirty="0">
                <a:effectLst/>
                <a:latin typeface="Helvetica" pitchFamily="2" charset="0"/>
              </a:rPr>
              <a:t> intensive, </a:t>
            </a:r>
            <a:r>
              <a:rPr lang="it-IT" i="1" dirty="0" err="1">
                <a:effectLst/>
                <a:latin typeface="Helvetica" pitchFamily="2" charset="0"/>
              </a:rPr>
              <a:t>not</a:t>
            </a:r>
            <a:r>
              <a:rPr lang="it-IT" i="1" dirty="0">
                <a:effectLst/>
                <a:latin typeface="Helvetica" pitchFamily="2" charset="0"/>
              </a:rPr>
              <a:t> </a:t>
            </a:r>
            <a:r>
              <a:rPr lang="it-IT" i="1" dirty="0" err="1">
                <a:effectLst/>
                <a:latin typeface="Helvetica" pitchFamily="2" charset="0"/>
              </a:rPr>
              <a:t>only</a:t>
            </a:r>
            <a:r>
              <a:rPr lang="it-IT" i="1" dirty="0">
                <a:effectLst/>
                <a:latin typeface="Helvetica" pitchFamily="2" charset="0"/>
              </a:rPr>
              <a:t> </a:t>
            </a:r>
            <a:r>
              <a:rPr lang="it-IT" i="1" dirty="0" err="1">
                <a:effectLst/>
                <a:latin typeface="Helvetica" pitchFamily="2" charset="0"/>
              </a:rPr>
              <a:t>strictly</a:t>
            </a:r>
            <a:r>
              <a:rPr lang="it-IT" i="1" dirty="0">
                <a:effectLst/>
                <a:latin typeface="Helvetica" pitchFamily="2" charset="0"/>
              </a:rPr>
              <a:t> life science, </a:t>
            </a:r>
            <a:r>
              <a:rPr lang="it-IT" i="1" dirty="0" err="1">
                <a:effectLst/>
                <a:latin typeface="Helvetica" pitchFamily="2" charset="0"/>
              </a:rPr>
              <a:t>because</a:t>
            </a:r>
            <a:r>
              <a:rPr lang="it-IT" i="1" dirty="0">
                <a:effectLst/>
                <a:latin typeface="Helvetica" pitchFamily="2" charset="0"/>
              </a:rPr>
              <a:t> of the strong</a:t>
            </a:r>
            <a:endParaRPr lang="it-IT" dirty="0">
              <a:effectLst/>
              <a:latin typeface="Helvetica" pitchFamily="2" charset="0"/>
            </a:endParaRPr>
          </a:p>
          <a:p>
            <a:r>
              <a:rPr lang="it-IT" i="1" dirty="0">
                <a:effectLst/>
                <a:latin typeface="Helvetica" pitchFamily="2" charset="0"/>
              </a:rPr>
              <a:t>connection </a:t>
            </a:r>
            <a:r>
              <a:rPr lang="it-IT" i="1" dirty="0" err="1">
                <a:effectLst/>
                <a:latin typeface="Helvetica" pitchFamily="2" charset="0"/>
              </a:rPr>
              <a:t>between</a:t>
            </a:r>
            <a:r>
              <a:rPr lang="it-IT" i="1" dirty="0">
                <a:effectLst/>
                <a:latin typeface="Helvetica" pitchFamily="2" charset="0"/>
              </a:rPr>
              <a:t> </a:t>
            </a:r>
            <a:r>
              <a:rPr lang="it-IT" i="1" dirty="0" err="1">
                <a:effectLst/>
                <a:latin typeface="Helvetica" pitchFamily="2" charset="0"/>
              </a:rPr>
              <a:t>those</a:t>
            </a:r>
            <a:r>
              <a:rPr lang="it-IT" i="1" dirty="0">
                <a:effectLst/>
                <a:latin typeface="Helvetica" pitchFamily="2" charset="0"/>
              </a:rPr>
              <a:t> </a:t>
            </a:r>
            <a:r>
              <a:rPr lang="it-IT" i="1" dirty="0" err="1">
                <a:effectLst/>
                <a:latin typeface="Helvetica" pitchFamily="2" charset="0"/>
              </a:rPr>
              <a:t>sectors</a:t>
            </a:r>
            <a:r>
              <a:rPr lang="it-IT" i="1" dirty="0">
                <a:effectLst/>
                <a:latin typeface="Helvetica" pitchFamily="2" charset="0"/>
              </a:rPr>
              <a:t>. A </a:t>
            </a:r>
            <a:r>
              <a:rPr lang="it-IT" i="1" dirty="0" err="1">
                <a:effectLst/>
                <a:latin typeface="Helvetica" pitchFamily="2" charset="0"/>
              </a:rPr>
              <a:t>selection</a:t>
            </a:r>
            <a:r>
              <a:rPr lang="it-IT" i="1" dirty="0">
                <a:effectLst/>
                <a:latin typeface="Helvetica" pitchFamily="2" charset="0"/>
              </a:rPr>
              <a:t> of ATECO </a:t>
            </a:r>
            <a:r>
              <a:rPr lang="it-IT" i="1" dirty="0" err="1">
                <a:effectLst/>
                <a:latin typeface="Helvetica" pitchFamily="2" charset="0"/>
              </a:rPr>
              <a:t>codes</a:t>
            </a:r>
            <a:r>
              <a:rPr lang="it-IT" i="1" dirty="0">
                <a:effectLst/>
                <a:latin typeface="Helvetica" pitchFamily="2" charset="0"/>
              </a:rPr>
              <a:t> (</a:t>
            </a:r>
            <a:r>
              <a:rPr lang="it-IT" i="1" dirty="0" err="1">
                <a:effectLst/>
                <a:latin typeface="Helvetica" pitchFamily="2" charset="0"/>
              </a:rPr>
              <a:t>economic</a:t>
            </a:r>
            <a:r>
              <a:rPr lang="it-IT" i="1" dirty="0">
                <a:effectLst/>
                <a:latin typeface="Helvetica" pitchFamily="2" charset="0"/>
              </a:rPr>
              <a:t> activities </a:t>
            </a:r>
            <a:r>
              <a:rPr lang="it-IT" i="1" dirty="0" err="1">
                <a:effectLst/>
                <a:latin typeface="Helvetica" pitchFamily="2" charset="0"/>
              </a:rPr>
              <a:t>codes</a:t>
            </a:r>
            <a:r>
              <a:rPr lang="it-IT" i="1" dirty="0">
                <a:effectLst/>
                <a:latin typeface="Helvetica" pitchFamily="2" charset="0"/>
              </a:rPr>
              <a:t>, </a:t>
            </a:r>
            <a:r>
              <a:rPr lang="it-IT" i="1" dirty="0" err="1">
                <a:effectLst/>
                <a:latin typeface="Helvetica" pitchFamily="2" charset="0"/>
              </a:rPr>
              <a:t>Italian</a:t>
            </a:r>
            <a:endParaRPr lang="it-IT" dirty="0">
              <a:effectLst/>
              <a:latin typeface="Helvetica" pitchFamily="2" charset="0"/>
            </a:endParaRPr>
          </a:p>
          <a:p>
            <a:r>
              <a:rPr lang="it-IT" i="1" dirty="0" err="1">
                <a:effectLst/>
                <a:latin typeface="Helvetica" pitchFamily="2" charset="0"/>
              </a:rPr>
              <a:t>translation</a:t>
            </a:r>
            <a:r>
              <a:rPr lang="it-IT" i="1" dirty="0">
                <a:effectLst/>
                <a:latin typeface="Helvetica" pitchFamily="2" charset="0"/>
              </a:rPr>
              <a:t> of NACE </a:t>
            </a:r>
            <a:r>
              <a:rPr lang="it-IT" i="1" dirty="0" err="1">
                <a:effectLst/>
                <a:latin typeface="Helvetica" pitchFamily="2" charset="0"/>
              </a:rPr>
              <a:t>codes</a:t>
            </a:r>
            <a:r>
              <a:rPr lang="it-IT" i="1" dirty="0">
                <a:effectLst/>
                <a:latin typeface="Helvetica" pitchFamily="2" charset="0"/>
              </a:rPr>
              <a:t>) of </a:t>
            </a:r>
            <a:r>
              <a:rPr lang="it-IT" i="1" dirty="0" err="1">
                <a:effectLst/>
                <a:latin typeface="Helvetica" pitchFamily="2" charset="0"/>
              </a:rPr>
              <a:t>enterprises</a:t>
            </a:r>
            <a:r>
              <a:rPr lang="it-IT" i="1" dirty="0">
                <a:effectLst/>
                <a:latin typeface="Helvetica" pitchFamily="2" charset="0"/>
              </a:rPr>
              <a:t> to be </a:t>
            </a:r>
            <a:r>
              <a:rPr lang="it-IT" i="1" dirty="0" err="1">
                <a:effectLst/>
                <a:latin typeface="Helvetica" pitchFamily="2" charset="0"/>
              </a:rPr>
              <a:t>involved</a:t>
            </a:r>
            <a:r>
              <a:rPr lang="it-IT" i="1" dirty="0">
                <a:effectLst/>
                <a:latin typeface="Helvetica" pitchFamily="2" charset="0"/>
              </a:rPr>
              <a:t> in the survey </a:t>
            </a:r>
            <a:r>
              <a:rPr lang="it-IT" i="1" dirty="0" err="1">
                <a:effectLst/>
                <a:latin typeface="Helvetica" pitchFamily="2" charset="0"/>
              </a:rPr>
              <a:t>was</a:t>
            </a:r>
            <a:r>
              <a:rPr lang="it-IT" i="1" dirty="0">
                <a:effectLst/>
                <a:latin typeface="Helvetica" pitchFamily="2" charset="0"/>
              </a:rPr>
              <a:t> </a:t>
            </a:r>
            <a:r>
              <a:rPr lang="it-IT" i="1" dirty="0" err="1">
                <a:effectLst/>
                <a:latin typeface="Helvetica" pitchFamily="2" charset="0"/>
              </a:rPr>
              <a:t>carried</a:t>
            </a:r>
            <a:r>
              <a:rPr lang="it-IT" i="1" dirty="0">
                <a:effectLst/>
                <a:latin typeface="Helvetica" pitchFamily="2" charset="0"/>
              </a:rPr>
              <a:t> out, </a:t>
            </a:r>
            <a:r>
              <a:rPr lang="it-IT" i="1" dirty="0" err="1">
                <a:effectLst/>
                <a:latin typeface="Helvetica" pitchFamily="2" charset="0"/>
              </a:rPr>
              <a:t>together</a:t>
            </a:r>
            <a:r>
              <a:rPr lang="it-IT" i="1" dirty="0">
                <a:effectLst/>
                <a:latin typeface="Helvetica" pitchFamily="2" charset="0"/>
              </a:rPr>
              <a:t> with</a:t>
            </a:r>
            <a:endParaRPr lang="it-IT" dirty="0">
              <a:effectLst/>
              <a:latin typeface="Helvetica" pitchFamily="2" charset="0"/>
            </a:endParaRPr>
          </a:p>
          <a:p>
            <a:r>
              <a:rPr lang="it-IT" i="1" dirty="0">
                <a:effectLst/>
                <a:latin typeface="Helvetica" pitchFamily="2" charset="0"/>
              </a:rPr>
              <a:t>the setting of the </a:t>
            </a:r>
            <a:r>
              <a:rPr lang="it-IT" i="1" dirty="0" err="1">
                <a:effectLst/>
                <a:latin typeface="Helvetica" pitchFamily="2" charset="0"/>
              </a:rPr>
              <a:t>questionnaire</a:t>
            </a:r>
            <a:r>
              <a:rPr lang="it-IT" i="1">
                <a:effectLst/>
                <a:latin typeface="Helvetica" pitchFamily="2" charset="0"/>
              </a:rPr>
              <a:t> for the survey.</a:t>
            </a:r>
            <a:endParaRPr lang="it-IT">
              <a:effectLst/>
              <a:latin typeface="Helvetica" pitchFamily="2" charset="0"/>
            </a:endParaRPr>
          </a:p>
          <a:p>
            <a:pPr lvl="1" algn="just">
              <a:spcBef>
                <a:spcPts val="600"/>
              </a:spcBef>
              <a:buClr>
                <a:srgbClr val="FFC000"/>
              </a:buClr>
            </a:pPr>
            <a:endParaRPr lang="en-US" dirty="0"/>
          </a:p>
          <a:p>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18</a:t>
            </a:fld>
            <a:endParaRPr lang="it-IT"/>
          </a:p>
        </p:txBody>
      </p:sp>
    </p:spTree>
    <p:extLst>
      <p:ext uri="{BB962C8B-B14F-4D97-AF65-F5344CB8AC3E}">
        <p14:creationId xmlns:p14="http://schemas.microsoft.com/office/powerpoint/2010/main" val="110382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indent="-285750" algn="just">
              <a:buFont typeface="Wingdings" pitchFamily="2" charset="2"/>
              <a:buChar char="§"/>
            </a:pPr>
            <a:r>
              <a:rPr lang="en-US" sz="1200" dirty="0" err="1">
                <a:solidFill>
                  <a:schemeClr val="tx1">
                    <a:lumMod val="65000"/>
                    <a:lumOff val="35000"/>
                  </a:schemeClr>
                </a:solidFill>
              </a:rPr>
              <a:t>UniFI’s</a:t>
            </a:r>
            <a:r>
              <a:rPr lang="en-US" sz="1200" dirty="0">
                <a:solidFill>
                  <a:schemeClr val="tx1">
                    <a:lumMod val="65000"/>
                    <a:lumOff val="35000"/>
                  </a:schemeClr>
                </a:solidFill>
              </a:rPr>
              <a:t> input: need to better understand the role of our organizations within the pre-market processes for medical device - with specific focus on  (EU) 2017/745 MDR.</a:t>
            </a:r>
          </a:p>
          <a:p>
            <a:pPr marL="285750" indent="-285750" algn="just">
              <a:buFont typeface="Wingdings" pitchFamily="2" charset="2"/>
              <a:buChar char="§"/>
            </a:pPr>
            <a:endParaRPr lang="en-US" sz="1200" dirty="0">
              <a:solidFill>
                <a:schemeClr val="tx1">
                  <a:lumMod val="65000"/>
                  <a:lumOff val="35000"/>
                </a:schemeClr>
              </a:solidFill>
            </a:endParaRPr>
          </a:p>
          <a:p>
            <a:pPr marL="285750" indent="-285750" algn="just">
              <a:buFont typeface="Wingdings" pitchFamily="2" charset="2"/>
              <a:buChar char="§"/>
            </a:pPr>
            <a:endParaRPr lang="en-US" sz="1200" dirty="0">
              <a:solidFill>
                <a:schemeClr val="tx1">
                  <a:lumMod val="65000"/>
                  <a:lumOff val="35000"/>
                </a:schemeClr>
              </a:solidFill>
            </a:endParaRPr>
          </a:p>
          <a:p>
            <a:pPr marL="285750" indent="-285750" algn="just">
              <a:buFont typeface="Wingdings" pitchFamily="2" charset="2"/>
              <a:buChar char="§"/>
            </a:pPr>
            <a:r>
              <a:rPr lang="en-US" sz="1200" dirty="0">
                <a:solidFill>
                  <a:schemeClr val="tx1">
                    <a:lumMod val="65000"/>
                    <a:lumOff val="35000"/>
                  </a:schemeClr>
                </a:solidFill>
              </a:rPr>
              <a:t>Creation of a dedicated working group: </a:t>
            </a:r>
            <a:r>
              <a:rPr lang="en-US" sz="1200" dirty="0" err="1">
                <a:solidFill>
                  <a:schemeClr val="tx1">
                    <a:lumMod val="65000"/>
                    <a:lumOff val="35000"/>
                  </a:schemeClr>
                </a:solidFill>
              </a:rPr>
              <a:t>UniFI</a:t>
            </a:r>
            <a:r>
              <a:rPr lang="en-US" sz="1200" dirty="0">
                <a:solidFill>
                  <a:schemeClr val="tx1">
                    <a:lumMod val="65000"/>
                    <a:lumOff val="35000"/>
                  </a:schemeClr>
                </a:solidFill>
              </a:rPr>
              <a:t>, UNIPI, SNS, SS </a:t>
            </a:r>
            <a:r>
              <a:rPr lang="en-US" sz="1200" dirty="0" err="1">
                <a:solidFill>
                  <a:schemeClr val="tx1">
                    <a:lumMod val="65000"/>
                    <a:lumOff val="35000"/>
                  </a:schemeClr>
                </a:solidFill>
              </a:rPr>
              <a:t>S.Anna</a:t>
            </a:r>
            <a:r>
              <a:rPr lang="en-US" sz="1200" dirty="0">
                <a:solidFill>
                  <a:schemeClr val="tx1">
                    <a:lumMod val="65000"/>
                    <a:lumOff val="35000"/>
                  </a:schemeClr>
                </a:solidFill>
              </a:rPr>
              <a:t>, TLS, CNR volunteered.</a:t>
            </a:r>
          </a:p>
          <a:p>
            <a:pPr marL="285750" indent="-285750" algn="just">
              <a:buFont typeface="Wingdings" pitchFamily="2" charset="2"/>
              <a:buChar char="§"/>
            </a:pPr>
            <a:endParaRPr lang="en-US" sz="1200" dirty="0">
              <a:solidFill>
                <a:schemeClr val="tx1">
                  <a:lumMod val="65000"/>
                  <a:lumOff val="35000"/>
                </a:schemeClr>
              </a:solidFill>
            </a:endParaRPr>
          </a:p>
          <a:p>
            <a:pPr algn="just"/>
            <a:endParaRPr lang="it-IT" sz="1200" dirty="0">
              <a:effectLst/>
            </a:endParaRPr>
          </a:p>
          <a:p>
            <a:pPr algn="just"/>
            <a:endParaRPr lang="en-US" sz="1200" dirty="0">
              <a:solidFill>
                <a:schemeClr val="tx1">
                  <a:lumMod val="65000"/>
                  <a:lumOff val="35000"/>
                </a:schemeClr>
              </a:solidFill>
            </a:endParaRPr>
          </a:p>
          <a:p>
            <a:pPr marL="457200" indent="-457200" algn="just">
              <a:buFont typeface="+mj-lt"/>
              <a:buAutoNum type="arabicPeriod"/>
            </a:pPr>
            <a:r>
              <a:rPr lang="en-US" sz="1200" dirty="0">
                <a:solidFill>
                  <a:schemeClr val="tx1">
                    <a:lumMod val="65000"/>
                    <a:lumOff val="35000"/>
                  </a:schemeClr>
                </a:solidFill>
              </a:rPr>
              <a:t>To bring together people with interest/expertise in the sector.</a:t>
            </a:r>
          </a:p>
          <a:p>
            <a:pPr marL="457200" indent="-457200" algn="just">
              <a:buFont typeface="+mj-lt"/>
              <a:buAutoNum type="arabicPeriod"/>
            </a:pPr>
            <a:endParaRPr lang="en-US" sz="1200" dirty="0">
              <a:solidFill>
                <a:schemeClr val="tx1">
                  <a:lumMod val="65000"/>
                  <a:lumOff val="35000"/>
                </a:schemeClr>
              </a:solidFill>
            </a:endParaRPr>
          </a:p>
          <a:p>
            <a:pPr marL="457200" indent="-457200" algn="just">
              <a:buClr>
                <a:srgbClr val="C00000"/>
              </a:buClr>
              <a:buFont typeface="+mj-lt"/>
              <a:buAutoNum type="arabicPeriod"/>
            </a:pPr>
            <a:r>
              <a:rPr lang="en-US" sz="1200" dirty="0">
                <a:solidFill>
                  <a:schemeClr val="tx1">
                    <a:lumMod val="65000"/>
                    <a:lumOff val="35000"/>
                  </a:schemeClr>
                </a:solidFill>
              </a:rPr>
              <a:t>To exchange past experiences and understand whether there are structured procedures within our organizations that could be shared.</a:t>
            </a:r>
          </a:p>
          <a:p>
            <a:pPr marL="457200" indent="-457200" algn="just">
              <a:buClr>
                <a:srgbClr val="C00000"/>
              </a:buClr>
              <a:buFont typeface="+mj-lt"/>
              <a:buAutoNum type="arabicPeriod"/>
            </a:pPr>
            <a:endParaRPr lang="en-US" sz="1200" dirty="0">
              <a:solidFill>
                <a:schemeClr val="tx1">
                  <a:lumMod val="65000"/>
                  <a:lumOff val="35000"/>
                </a:schemeClr>
              </a:solidFill>
            </a:endParaRPr>
          </a:p>
          <a:p>
            <a:pPr marL="457200" indent="-457200" algn="just">
              <a:buClr>
                <a:srgbClr val="C00000"/>
              </a:buClr>
              <a:buFont typeface="+mj-lt"/>
              <a:buAutoNum type="arabicPeriod"/>
            </a:pPr>
            <a:r>
              <a:rPr lang="en-US" sz="1200" dirty="0">
                <a:solidFill>
                  <a:schemeClr val="tx1">
                    <a:lumMod val="65000"/>
                    <a:lumOff val="35000"/>
                  </a:schemeClr>
                </a:solidFill>
              </a:rPr>
              <a:t>To understand if there are actions that can arise from this brainstorming (e.g. scientific papers, questions to PQE, etc.).</a:t>
            </a:r>
          </a:p>
          <a:p>
            <a:pPr marL="285750" indent="-285750" algn="just">
              <a:buFont typeface="Wingdings" pitchFamily="2" charset="2"/>
              <a:buChar char="§"/>
            </a:pPr>
            <a:endParaRPr lang="en-US" sz="1200" dirty="0">
              <a:solidFill>
                <a:schemeClr val="tx1">
                  <a:lumMod val="65000"/>
                  <a:lumOff val="35000"/>
                </a:schemeClr>
              </a:solidFill>
            </a:endParaRPr>
          </a:p>
          <a:p>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4</a:t>
            </a:fld>
            <a:endParaRPr lang="it-IT"/>
          </a:p>
        </p:txBody>
      </p:sp>
    </p:spTree>
    <p:extLst>
      <p:ext uri="{BB962C8B-B14F-4D97-AF65-F5344CB8AC3E}">
        <p14:creationId xmlns:p14="http://schemas.microsoft.com/office/powerpoint/2010/main" val="428805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è stato concordato di identificare quesiti che da inoltrare alle Organizzazioni coinvolte in THE in modo da avere una </a:t>
            </a:r>
            <a:r>
              <a:rPr lang="it-IT" sz="1200" kern="100" dirty="0" err="1">
                <a:effectLst/>
                <a:latin typeface="Calibri" panose="020F0502020204030204" pitchFamily="34" charset="0"/>
                <a:ea typeface="Calibri" panose="020F0502020204030204" pitchFamily="34" charset="0"/>
                <a:cs typeface="Times New Roman" panose="02020603050405020304" pitchFamily="18" charset="0"/>
              </a:rPr>
              <a:t>overview</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dello stato attuale della gestione dei processi </a:t>
            </a:r>
            <a:r>
              <a:rPr lang="it-IT" sz="1200" kern="100" dirty="0" err="1">
                <a:effectLst/>
                <a:latin typeface="Calibri" panose="020F0502020204030204" pitchFamily="34" charset="0"/>
                <a:ea typeface="Calibri" panose="020F0502020204030204" pitchFamily="34" charset="0"/>
                <a:cs typeface="Times New Roman" panose="02020603050405020304" pitchFamily="18" charset="0"/>
              </a:rPr>
              <a:t>pre</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-market (vedi pagina successiva). Per facilitare questa fase si è utilizzato come riferimento lo schema riportato in figura 1. I destinatari potrebbero essere i membri dello </a:t>
            </a:r>
            <a:r>
              <a:rPr lang="it-IT" sz="1200" kern="100" dirty="0" err="1">
                <a:effectLst/>
                <a:latin typeface="Calibri" panose="020F0502020204030204" pitchFamily="34" charset="0"/>
                <a:ea typeface="Calibri" panose="020F0502020204030204" pitchFamily="34" charset="0"/>
                <a:cs typeface="Times New Roman" panose="02020603050405020304" pitchFamily="18" charset="0"/>
              </a:rPr>
              <a:t>spoke</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5 con preghiera di diffusione anche ad Uffici dedicati interni ai loro Enti di cui siano a conoscenza. Sarà inoltre creata una lista di PI che potrebbero essere direttamente coinvolti in questi processi e quindi potrebbero essere ulteriori destinatari.</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it-IT" sz="1200" b="1" i="0" u="none" strike="noStrike" kern="100" cap="none" spc="0" normalizeH="0" baseline="0" noProof="0" dirty="0">
              <a:ln>
                <a:noFill/>
              </a:ln>
              <a:solidFill>
                <a:srgbClr val="3C64A5"/>
              </a:solidFill>
              <a:effectLst/>
              <a:uLnTx/>
              <a:uFillTx/>
              <a:latin typeface="Calibri" panose="020F0502020204030204" pitchFamily="34" charset="0"/>
              <a:ea typeface="+mj-ea"/>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200" b="1" i="0" u="none" strike="noStrike" kern="100" cap="none" spc="0" normalizeH="0" baseline="0" noProof="0" dirty="0">
                <a:ln>
                  <a:noFill/>
                </a:ln>
                <a:solidFill>
                  <a:srgbClr val="3C64A5"/>
                </a:solidFill>
                <a:effectLst/>
                <a:uLnTx/>
                <a:uFillTx/>
                <a:latin typeface="Calibri" panose="020F0502020204030204" pitchFamily="34" charset="0"/>
                <a:ea typeface="+mj-ea"/>
                <a:cs typeface="Times New Roman" panose="02020603050405020304" pitchFamily="18" charset="0"/>
              </a:rPr>
              <a:t>Risultati:</a:t>
            </a:r>
            <a:endPar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endParaRPr>
          </a:p>
          <a:p>
            <a:pPr marL="342900" indent="-342900">
              <a:lnSpc>
                <a:spcPct val="150000"/>
              </a:lnSpc>
              <a:buFont typeface="Arial" panose="020B0604020202020204" pitchFamily="34" charset="0"/>
              <a:buChar char="•"/>
            </a:pPr>
            <a:endPar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endParaRPr>
          </a:p>
          <a:p>
            <a:pPr marL="342900" indent="-342900">
              <a:lnSpc>
                <a:spcPct val="150000"/>
              </a:lnSpc>
              <a:buFont typeface="Arial" panose="020B0604020202020204" pitchFamily="34" charset="0"/>
              <a:buChar char="•"/>
            </a:pP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PI e team</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 </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gestiscono</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 la maggior parte di questi </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processi</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 spesso </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supportati</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 da </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collaboratori esterni</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a:t>
            </a:r>
          </a:p>
          <a:p>
            <a:pPr marL="342900" indent="-342900">
              <a:lnSpc>
                <a:spcPct val="150000"/>
              </a:lnSpc>
              <a:buFont typeface="Arial" panose="020B0604020202020204" pitchFamily="34" charset="0"/>
              <a:buChar char="•"/>
            </a:pPr>
            <a:r>
              <a:rPr lang="it-IT" sz="1200" dirty="0">
                <a:solidFill>
                  <a:srgbClr val="3C64A5"/>
                </a:solidFill>
                <a:latin typeface="Montserrat" pitchFamily="2" charset="77"/>
                <a:ea typeface="+mj-ea"/>
                <a:cs typeface="+mj-cs"/>
              </a:rPr>
              <a:t>L</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a </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mancanza di procedure </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per la </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gestione dei processi </a:t>
            </a:r>
            <a:r>
              <a:rPr kumimoji="0" lang="it-IT" sz="1200" b="1" i="0" u="none" strike="noStrike" kern="1200" cap="none" spc="0" normalizeH="0" baseline="0" noProof="0" dirty="0" err="1">
                <a:ln>
                  <a:noFill/>
                </a:ln>
                <a:solidFill>
                  <a:srgbClr val="3C64A5"/>
                </a:solidFill>
                <a:effectLst/>
                <a:uLnTx/>
                <a:uFillTx/>
                <a:latin typeface="Montserrat" pitchFamily="2" charset="77"/>
                <a:ea typeface="+mj-ea"/>
                <a:cs typeface="+mj-cs"/>
              </a:rPr>
              <a:t>pre</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-market </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nello sviluppo di </a:t>
            </a:r>
            <a:r>
              <a:rPr kumimoji="0" lang="it-IT" sz="1200" b="1" i="0" u="none" strike="noStrike" kern="1200" cap="none" spc="0" normalizeH="0" baseline="0" noProof="0" dirty="0" err="1">
                <a:ln>
                  <a:noFill/>
                </a:ln>
                <a:solidFill>
                  <a:srgbClr val="3C64A5"/>
                </a:solidFill>
                <a:effectLst/>
                <a:uLnTx/>
                <a:uFillTx/>
                <a:latin typeface="Montserrat" pitchFamily="2" charset="77"/>
                <a:ea typeface="+mj-ea"/>
                <a:cs typeface="+mj-cs"/>
              </a:rPr>
              <a:t>Medical</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 Devices</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a:t>
            </a:r>
          </a:p>
          <a:p>
            <a:pPr marL="342900" indent="-342900">
              <a:lnSpc>
                <a:spcPct val="150000"/>
              </a:lnSpc>
              <a:buFont typeface="Arial" panose="020B0604020202020204" pitchFamily="34" charset="0"/>
              <a:buChar char="•"/>
            </a:pP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La </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necessità di unità dedicate </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per la </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preparazione</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 della </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documentazione</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 e l'interazione con i </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CE</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 e gli </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enti di notifica</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 riducendo il ricorso ad enti esterni.</a:t>
            </a:r>
          </a:p>
          <a:p>
            <a:pPr marL="342900" indent="-342900">
              <a:lnSpc>
                <a:spcPct val="150000"/>
              </a:lnSpc>
              <a:buFont typeface="Arial" panose="020B0604020202020204" pitchFamily="34" charset="0"/>
              <a:buChar char="•"/>
            </a:pP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Necessità di </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formazione</a:t>
            </a:r>
            <a:r>
              <a:rPr kumimoji="0" lang="it-IT" sz="1200" b="0" i="0" u="none" strike="noStrike" kern="1200" cap="none" spc="0" normalizeH="0" baseline="0" noProof="0" dirty="0">
                <a:ln>
                  <a:noFill/>
                </a:ln>
                <a:solidFill>
                  <a:srgbClr val="3C64A5"/>
                </a:solidFill>
                <a:effectLst/>
                <a:uLnTx/>
                <a:uFillTx/>
                <a:latin typeface="Montserrat" pitchFamily="2" charset="77"/>
                <a:ea typeface="+mj-ea"/>
                <a:cs typeface="+mj-cs"/>
              </a:rPr>
              <a:t> sul tema </a:t>
            </a:r>
            <a:r>
              <a:rPr kumimoji="0" lang="it-IT" sz="1200" b="1" i="0" u="none" strike="noStrike" kern="1200" cap="none" spc="0" normalizeH="0" baseline="0" noProof="0" dirty="0" err="1">
                <a:ln>
                  <a:noFill/>
                </a:ln>
                <a:solidFill>
                  <a:srgbClr val="3C64A5"/>
                </a:solidFill>
                <a:effectLst/>
                <a:uLnTx/>
                <a:uFillTx/>
                <a:latin typeface="Montserrat" pitchFamily="2" charset="77"/>
                <a:ea typeface="+mj-ea"/>
                <a:cs typeface="+mj-cs"/>
              </a:rPr>
              <a:t>Medical</a:t>
            </a:r>
            <a:r>
              <a:rPr kumimoji="0" lang="it-IT" sz="1200" b="1" i="0" u="none" strike="noStrike" kern="1200" cap="none" spc="0" normalizeH="0" baseline="0" noProof="0" dirty="0">
                <a:ln>
                  <a:noFill/>
                </a:ln>
                <a:solidFill>
                  <a:srgbClr val="3C64A5"/>
                </a:solidFill>
                <a:effectLst/>
                <a:uLnTx/>
                <a:uFillTx/>
                <a:latin typeface="Montserrat" pitchFamily="2" charset="77"/>
                <a:ea typeface="+mj-ea"/>
                <a:cs typeface="+mj-cs"/>
              </a:rPr>
              <a:t> </a:t>
            </a:r>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5</a:t>
            </a:fld>
            <a:endParaRPr lang="it-IT"/>
          </a:p>
        </p:txBody>
      </p:sp>
    </p:spTree>
    <p:extLst>
      <p:ext uri="{BB962C8B-B14F-4D97-AF65-F5344CB8AC3E}">
        <p14:creationId xmlns:p14="http://schemas.microsoft.com/office/powerpoint/2010/main" val="389358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6</a:t>
            </a:fld>
            <a:endParaRPr lang="it-IT"/>
          </a:p>
        </p:txBody>
      </p:sp>
    </p:spTree>
    <p:extLst>
      <p:ext uri="{BB962C8B-B14F-4D97-AF65-F5344CB8AC3E}">
        <p14:creationId xmlns:p14="http://schemas.microsoft.com/office/powerpoint/2010/main" val="59253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indent="-342900">
              <a:lnSpc>
                <a:spcPct val="150000"/>
              </a:lnSpc>
              <a:buFont typeface="Arial" panose="020B0604020202020204" pitchFamily="34" charset="0"/>
              <a:buChar char="•"/>
            </a:pPr>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7</a:t>
            </a:fld>
            <a:endParaRPr lang="it-IT"/>
          </a:p>
        </p:txBody>
      </p:sp>
    </p:spTree>
    <p:extLst>
      <p:ext uri="{BB962C8B-B14F-4D97-AF65-F5344CB8AC3E}">
        <p14:creationId xmlns:p14="http://schemas.microsoft.com/office/powerpoint/2010/main" val="353613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1" u="none" strike="noStrike" dirty="0">
                <a:effectLst/>
                <a:latin typeface="Times New Roman" panose="02020603050405020304" pitchFamily="18" charset="0"/>
                <a:cs typeface="Times New Roman" panose="02020603050405020304" pitchFamily="18" charset="0"/>
              </a:rPr>
              <a:t>Method</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Bibliometric</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analysis</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using</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VOSViewer</a:t>
            </a:r>
            <a:r>
              <a:rPr lang="it-IT" b="0" i="0" u="none" strike="noStrike" dirty="0">
                <a:solidFill>
                  <a:srgbClr val="000000"/>
                </a:solidFill>
                <a:effectLst/>
                <a:latin typeface="Times New Roman" panose="02020603050405020304" pitchFamily="18" charset="0"/>
                <a:cs typeface="Times New Roman" panose="02020603050405020304" pitchFamily="18" charset="0"/>
              </a:rPr>
              <a:t>/</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Pajek</a:t>
            </a:r>
            <a:r>
              <a:rPr lang="it-IT" b="0" i="0" u="none" strike="noStrike" dirty="0">
                <a:solidFill>
                  <a:srgbClr val="000000"/>
                </a:solidFill>
                <a:effectLst/>
                <a:latin typeface="Times New Roman" panose="02020603050405020304" pitchFamily="18" charset="0"/>
                <a:cs typeface="Times New Roman" panose="02020603050405020304" pitchFamily="18" charset="0"/>
              </a:rPr>
              <a:t> software.</a:t>
            </a:r>
          </a:p>
          <a:p>
            <a:endParaRPr lang="it-IT" b="0" i="0" u="none" strike="noStrike" dirty="0">
              <a:solidFill>
                <a:srgbClr val="000000"/>
              </a:solidFill>
              <a:effectLst/>
              <a:latin typeface="Times New Roman" panose="02020603050405020304" pitchFamily="18" charset="0"/>
              <a:cs typeface="Times New Roman" panose="02020603050405020304" pitchFamily="18" charset="0"/>
            </a:endParaRPr>
          </a:p>
          <a:p>
            <a:pPr algn="just"/>
            <a:r>
              <a:rPr lang="it-IT" b="0" i="1" u="none" strike="noStrike" dirty="0" err="1">
                <a:solidFill>
                  <a:srgbClr val="000000"/>
                </a:solidFill>
                <a:effectLst/>
                <a:latin typeface="Times New Roman" panose="02020603050405020304" pitchFamily="18" charset="0"/>
                <a:cs typeface="Times New Roman" panose="02020603050405020304" pitchFamily="18" charset="0"/>
              </a:rPr>
              <a:t>Process</a:t>
            </a:r>
            <a:r>
              <a:rPr lang="it-IT" b="0" i="0" u="none" strike="noStrike" dirty="0">
                <a:solidFill>
                  <a:srgbClr val="000000"/>
                </a:solidFill>
                <a:effectLst/>
                <a:latin typeface="Times New Roman" panose="02020603050405020304" pitchFamily="18" charset="0"/>
                <a:cs typeface="Times New Roman" panose="02020603050405020304" pitchFamily="18" charset="0"/>
              </a:rPr>
              <a:t>: Keyword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search</a:t>
            </a:r>
            <a:r>
              <a:rPr lang="it-IT" b="0" i="0" u="none" strike="noStrike" dirty="0">
                <a:solidFill>
                  <a:srgbClr val="000000"/>
                </a:solidFill>
                <a:effectLst/>
                <a:latin typeface="Times New Roman" panose="02020603050405020304" pitchFamily="18" charset="0"/>
                <a:cs typeface="Times New Roman" panose="02020603050405020304" pitchFamily="18" charset="0"/>
              </a:rPr>
              <a:t> in Scopus database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using</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Boolean</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operators</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citation</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analysis</a:t>
            </a:r>
            <a:r>
              <a:rPr lang="it-IT" b="0" i="0" u="none" strike="noStrike" dirty="0">
                <a:solidFill>
                  <a:srgbClr val="000000"/>
                </a:solidFill>
                <a:effectLst/>
                <a:latin typeface="Times New Roman" panose="02020603050405020304" pitchFamily="18" charset="0"/>
                <a:cs typeface="Times New Roman" panose="02020603050405020304" pitchFamily="18" charset="0"/>
              </a:rPr>
              <a:t> (or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bibliographic</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coupling</a:t>
            </a:r>
            <a:r>
              <a:rPr lang="it-IT" b="0" i="0" u="none" strike="noStrike" dirty="0">
                <a:solidFill>
                  <a:srgbClr val="000000"/>
                </a:solidFill>
                <a:effectLst/>
                <a:latin typeface="Times New Roman" panose="02020603050405020304" pitchFamily="18" charset="0"/>
                <a:cs typeface="Times New Roman" panose="02020603050405020304" pitchFamily="18" charset="0"/>
              </a:rPr>
              <a:t>, or keyword co-</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occurrence</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analysis</a:t>
            </a:r>
            <a:r>
              <a:rPr lang="it-IT" b="0" i="0" u="none" strike="noStrike" dirty="0">
                <a:solidFill>
                  <a:srgbClr val="000000"/>
                </a:solidFill>
                <a:effectLst/>
                <a:latin typeface="Times New Roman" panose="02020603050405020304" pitchFamily="18" charset="0"/>
                <a:cs typeface="Times New Roman" panose="02020603050405020304" pitchFamily="18" charset="0"/>
              </a:rPr>
              <a:t>)</a:t>
            </a:r>
          </a:p>
          <a:p>
            <a:endParaRPr lang="it-IT" b="0" i="0" u="none" strike="noStrike" dirty="0">
              <a:solidFill>
                <a:srgbClr val="000000"/>
              </a:solidFill>
              <a:effectLst/>
              <a:latin typeface="Times New Roman" panose="02020603050405020304" pitchFamily="18" charset="0"/>
              <a:cs typeface="Times New Roman" panose="02020603050405020304" pitchFamily="18" charset="0"/>
            </a:endParaRPr>
          </a:p>
          <a:p>
            <a:pPr algn="just"/>
            <a:r>
              <a:rPr lang="it-IT" b="0" i="1" u="none" strike="noStrike" dirty="0" err="1">
                <a:solidFill>
                  <a:srgbClr val="000000"/>
                </a:solidFill>
                <a:effectLst/>
                <a:latin typeface="Times New Roman" panose="02020603050405020304" pitchFamily="18" charset="0"/>
                <a:cs typeface="Times New Roman" panose="02020603050405020304" pitchFamily="18" charset="0"/>
              </a:rPr>
              <a:t>Outcome</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Identification</a:t>
            </a:r>
            <a:r>
              <a:rPr lang="it-IT" b="0" i="0" u="none" strike="noStrike" dirty="0">
                <a:solidFill>
                  <a:srgbClr val="000000"/>
                </a:solidFill>
                <a:effectLst/>
                <a:latin typeface="Times New Roman" panose="02020603050405020304" pitchFamily="18" charset="0"/>
                <a:cs typeface="Times New Roman" panose="02020603050405020304" pitchFamily="18" charset="0"/>
              </a:rPr>
              <a:t> of key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research</a:t>
            </a:r>
            <a:r>
              <a:rPr lang="it-IT" b="0" i="0" u="none" strike="noStrike" dirty="0">
                <a:solidFill>
                  <a:srgbClr val="000000"/>
                </a:solidFill>
                <a:effectLst/>
                <a:latin typeface="Times New Roman" panose="02020603050405020304" pitchFamily="18" charset="0"/>
                <a:cs typeface="Times New Roman" panose="02020603050405020304" pitchFamily="18" charset="0"/>
              </a:rPr>
              <a:t> streams,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construction</a:t>
            </a:r>
            <a:r>
              <a:rPr lang="it-IT" b="0" i="0" u="none" strike="noStrike" dirty="0">
                <a:solidFill>
                  <a:srgbClr val="000000"/>
                </a:solidFill>
                <a:effectLst/>
                <a:latin typeface="Times New Roman" panose="02020603050405020304" pitchFamily="18" charset="0"/>
                <a:cs typeface="Times New Roman" panose="02020603050405020304" pitchFamily="18" charset="0"/>
              </a:rPr>
              <a:t> of a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primary</a:t>
            </a:r>
            <a:r>
              <a:rPr lang="it-IT" b="0" i="0" u="none" strike="noStrike" dirty="0">
                <a:solidFill>
                  <a:srgbClr val="000000"/>
                </a:solidFill>
                <a:effectLst/>
                <a:latin typeface="Times New Roman" panose="02020603050405020304" pitchFamily="18" charset="0"/>
                <a:cs typeface="Times New Roman" panose="02020603050405020304" pitchFamily="18" charset="0"/>
              </a:rPr>
              <a:t> network of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articles</a:t>
            </a:r>
            <a:r>
              <a:rPr lang="it-IT" b="0" i="0" u="none" strike="noStrike" dirty="0">
                <a:solidFill>
                  <a:srgbClr val="000000"/>
                </a:solidFill>
                <a:effectLst/>
                <a:latin typeface="Times New Roman" panose="02020603050405020304" pitchFamily="18" charset="0"/>
                <a:cs typeface="Times New Roman" panose="02020603050405020304" pitchFamily="18" charset="0"/>
              </a:rPr>
              <a:t>, and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development</a:t>
            </a:r>
            <a:r>
              <a:rPr lang="it-IT" b="0" i="0" u="none" strike="noStrike" dirty="0">
                <a:solidFill>
                  <a:srgbClr val="000000"/>
                </a:solidFill>
                <a:effectLst/>
                <a:latin typeface="Times New Roman" panose="02020603050405020304" pitchFamily="18" charset="0"/>
                <a:cs typeface="Times New Roman" panose="02020603050405020304" pitchFamily="18" charset="0"/>
              </a:rPr>
              <a:t> of a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solid</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theoretical</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foundation</a:t>
            </a:r>
            <a:r>
              <a:rPr lang="it-IT" b="0" i="0" u="none" strike="noStrike" dirty="0">
                <a:solidFill>
                  <a:srgbClr val="000000"/>
                </a:solidFill>
                <a:effectLst/>
                <a:latin typeface="Times New Roman" panose="02020603050405020304" pitchFamily="18" charset="0"/>
                <a:cs typeface="Times New Roman" panose="02020603050405020304" pitchFamily="18" charset="0"/>
              </a:rPr>
              <a:t> for the study. </a:t>
            </a:r>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8</a:t>
            </a:fld>
            <a:endParaRPr lang="it-IT"/>
          </a:p>
        </p:txBody>
      </p:sp>
    </p:spTree>
    <p:extLst>
      <p:ext uri="{BB962C8B-B14F-4D97-AF65-F5344CB8AC3E}">
        <p14:creationId xmlns:p14="http://schemas.microsoft.com/office/powerpoint/2010/main" val="3464059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1" u="none" strike="noStrike" dirty="0">
                <a:effectLst/>
                <a:latin typeface="Times New Roman" panose="02020603050405020304" pitchFamily="18" charset="0"/>
                <a:cs typeface="Times New Roman" panose="02020603050405020304" pitchFamily="18" charset="0"/>
              </a:rPr>
              <a:t>Method</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Bibliometric</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analysis</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using</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VOSViewer</a:t>
            </a:r>
            <a:r>
              <a:rPr lang="it-IT" b="0" i="0" u="none" strike="noStrike" dirty="0">
                <a:solidFill>
                  <a:srgbClr val="000000"/>
                </a:solidFill>
                <a:effectLst/>
                <a:latin typeface="Times New Roman" panose="02020603050405020304" pitchFamily="18" charset="0"/>
                <a:cs typeface="Times New Roman" panose="02020603050405020304" pitchFamily="18" charset="0"/>
              </a:rPr>
              <a:t>/</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Pajek</a:t>
            </a:r>
            <a:r>
              <a:rPr lang="it-IT" b="0" i="0" u="none" strike="noStrike" dirty="0">
                <a:solidFill>
                  <a:srgbClr val="000000"/>
                </a:solidFill>
                <a:effectLst/>
                <a:latin typeface="Times New Roman" panose="02020603050405020304" pitchFamily="18" charset="0"/>
                <a:cs typeface="Times New Roman" panose="02020603050405020304" pitchFamily="18" charset="0"/>
              </a:rPr>
              <a:t> software.</a:t>
            </a:r>
          </a:p>
          <a:p>
            <a:endParaRPr lang="it-IT" b="0" i="0" u="none" strike="noStrike" dirty="0">
              <a:solidFill>
                <a:srgbClr val="000000"/>
              </a:solidFill>
              <a:effectLst/>
              <a:latin typeface="Times New Roman" panose="02020603050405020304" pitchFamily="18" charset="0"/>
              <a:cs typeface="Times New Roman" panose="02020603050405020304" pitchFamily="18" charset="0"/>
            </a:endParaRPr>
          </a:p>
          <a:p>
            <a:pPr algn="just"/>
            <a:r>
              <a:rPr lang="it-IT" b="0" i="1" u="none" strike="noStrike" dirty="0" err="1">
                <a:solidFill>
                  <a:srgbClr val="000000"/>
                </a:solidFill>
                <a:effectLst/>
                <a:latin typeface="Times New Roman" panose="02020603050405020304" pitchFamily="18" charset="0"/>
                <a:cs typeface="Times New Roman" panose="02020603050405020304" pitchFamily="18" charset="0"/>
              </a:rPr>
              <a:t>Process</a:t>
            </a:r>
            <a:r>
              <a:rPr lang="it-IT" b="0" i="0" u="none" strike="noStrike" dirty="0">
                <a:solidFill>
                  <a:srgbClr val="000000"/>
                </a:solidFill>
                <a:effectLst/>
                <a:latin typeface="Times New Roman" panose="02020603050405020304" pitchFamily="18" charset="0"/>
                <a:cs typeface="Times New Roman" panose="02020603050405020304" pitchFamily="18" charset="0"/>
              </a:rPr>
              <a:t>: Keyword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search</a:t>
            </a:r>
            <a:r>
              <a:rPr lang="it-IT" b="0" i="0" u="none" strike="noStrike" dirty="0">
                <a:solidFill>
                  <a:srgbClr val="000000"/>
                </a:solidFill>
                <a:effectLst/>
                <a:latin typeface="Times New Roman" panose="02020603050405020304" pitchFamily="18" charset="0"/>
                <a:cs typeface="Times New Roman" panose="02020603050405020304" pitchFamily="18" charset="0"/>
              </a:rPr>
              <a:t> in Scopus database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using</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Boolean</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operators</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citation</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analysis</a:t>
            </a:r>
            <a:r>
              <a:rPr lang="it-IT" b="0" i="0" u="none" strike="noStrike" dirty="0">
                <a:solidFill>
                  <a:srgbClr val="000000"/>
                </a:solidFill>
                <a:effectLst/>
                <a:latin typeface="Times New Roman" panose="02020603050405020304" pitchFamily="18" charset="0"/>
                <a:cs typeface="Times New Roman" panose="02020603050405020304" pitchFamily="18" charset="0"/>
              </a:rPr>
              <a:t> (or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bibliographic</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coupling</a:t>
            </a:r>
            <a:r>
              <a:rPr lang="it-IT" b="0" i="0" u="none" strike="noStrike" dirty="0">
                <a:solidFill>
                  <a:srgbClr val="000000"/>
                </a:solidFill>
                <a:effectLst/>
                <a:latin typeface="Times New Roman" panose="02020603050405020304" pitchFamily="18" charset="0"/>
                <a:cs typeface="Times New Roman" panose="02020603050405020304" pitchFamily="18" charset="0"/>
              </a:rPr>
              <a:t>, or keyword co-</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occurrence</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analysis</a:t>
            </a:r>
            <a:r>
              <a:rPr lang="it-IT" b="0" i="0" u="none" strike="noStrike" dirty="0">
                <a:solidFill>
                  <a:srgbClr val="000000"/>
                </a:solidFill>
                <a:effectLst/>
                <a:latin typeface="Times New Roman" panose="02020603050405020304" pitchFamily="18" charset="0"/>
                <a:cs typeface="Times New Roman" panose="02020603050405020304" pitchFamily="18" charset="0"/>
              </a:rPr>
              <a:t>)</a:t>
            </a:r>
          </a:p>
          <a:p>
            <a:endParaRPr lang="it-IT" b="0" i="0" u="none" strike="noStrike" dirty="0">
              <a:solidFill>
                <a:srgbClr val="000000"/>
              </a:solidFill>
              <a:effectLst/>
              <a:latin typeface="Times New Roman" panose="02020603050405020304" pitchFamily="18" charset="0"/>
              <a:cs typeface="Times New Roman" panose="02020603050405020304" pitchFamily="18" charset="0"/>
            </a:endParaRPr>
          </a:p>
          <a:p>
            <a:pPr algn="just"/>
            <a:r>
              <a:rPr lang="it-IT" b="0" i="1" u="none" strike="noStrike" dirty="0" err="1">
                <a:solidFill>
                  <a:srgbClr val="000000"/>
                </a:solidFill>
                <a:effectLst/>
                <a:latin typeface="Times New Roman" panose="02020603050405020304" pitchFamily="18" charset="0"/>
                <a:cs typeface="Times New Roman" panose="02020603050405020304" pitchFamily="18" charset="0"/>
              </a:rPr>
              <a:t>Outcome</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Identification</a:t>
            </a:r>
            <a:r>
              <a:rPr lang="it-IT" b="0" i="0" u="none" strike="noStrike" dirty="0">
                <a:solidFill>
                  <a:srgbClr val="000000"/>
                </a:solidFill>
                <a:effectLst/>
                <a:latin typeface="Times New Roman" panose="02020603050405020304" pitchFamily="18" charset="0"/>
                <a:cs typeface="Times New Roman" panose="02020603050405020304" pitchFamily="18" charset="0"/>
              </a:rPr>
              <a:t> of key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research</a:t>
            </a:r>
            <a:r>
              <a:rPr lang="it-IT" b="0" i="0" u="none" strike="noStrike" dirty="0">
                <a:solidFill>
                  <a:srgbClr val="000000"/>
                </a:solidFill>
                <a:effectLst/>
                <a:latin typeface="Times New Roman" panose="02020603050405020304" pitchFamily="18" charset="0"/>
                <a:cs typeface="Times New Roman" panose="02020603050405020304" pitchFamily="18" charset="0"/>
              </a:rPr>
              <a:t> streams,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construction</a:t>
            </a:r>
            <a:r>
              <a:rPr lang="it-IT" b="0" i="0" u="none" strike="noStrike" dirty="0">
                <a:solidFill>
                  <a:srgbClr val="000000"/>
                </a:solidFill>
                <a:effectLst/>
                <a:latin typeface="Times New Roman" panose="02020603050405020304" pitchFamily="18" charset="0"/>
                <a:cs typeface="Times New Roman" panose="02020603050405020304" pitchFamily="18" charset="0"/>
              </a:rPr>
              <a:t> of a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primary</a:t>
            </a:r>
            <a:r>
              <a:rPr lang="it-IT" b="0" i="0" u="none" strike="noStrike" dirty="0">
                <a:solidFill>
                  <a:srgbClr val="000000"/>
                </a:solidFill>
                <a:effectLst/>
                <a:latin typeface="Times New Roman" panose="02020603050405020304" pitchFamily="18" charset="0"/>
                <a:cs typeface="Times New Roman" panose="02020603050405020304" pitchFamily="18" charset="0"/>
              </a:rPr>
              <a:t> network of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articles</a:t>
            </a:r>
            <a:r>
              <a:rPr lang="it-IT" b="0" i="0" u="none" strike="noStrike" dirty="0">
                <a:solidFill>
                  <a:srgbClr val="000000"/>
                </a:solidFill>
                <a:effectLst/>
                <a:latin typeface="Times New Roman" panose="02020603050405020304" pitchFamily="18" charset="0"/>
                <a:cs typeface="Times New Roman" panose="02020603050405020304" pitchFamily="18" charset="0"/>
              </a:rPr>
              <a:t>, and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development</a:t>
            </a:r>
            <a:r>
              <a:rPr lang="it-IT" b="0" i="0" u="none" strike="noStrike" dirty="0">
                <a:solidFill>
                  <a:srgbClr val="000000"/>
                </a:solidFill>
                <a:effectLst/>
                <a:latin typeface="Times New Roman" panose="02020603050405020304" pitchFamily="18" charset="0"/>
                <a:cs typeface="Times New Roman" panose="02020603050405020304" pitchFamily="18" charset="0"/>
              </a:rPr>
              <a:t> of a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solid</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theoretical</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foundation</a:t>
            </a:r>
            <a:r>
              <a:rPr lang="it-IT" b="0" i="0" u="none" strike="noStrike" dirty="0">
                <a:solidFill>
                  <a:srgbClr val="000000"/>
                </a:solidFill>
                <a:effectLst/>
                <a:latin typeface="Times New Roman" panose="02020603050405020304" pitchFamily="18" charset="0"/>
                <a:cs typeface="Times New Roman" panose="02020603050405020304" pitchFamily="18" charset="0"/>
              </a:rPr>
              <a:t> for the study. </a:t>
            </a:r>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9</a:t>
            </a:fld>
            <a:endParaRPr lang="it-IT"/>
          </a:p>
        </p:txBody>
      </p:sp>
    </p:spTree>
    <p:extLst>
      <p:ext uri="{BB962C8B-B14F-4D97-AF65-F5344CB8AC3E}">
        <p14:creationId xmlns:p14="http://schemas.microsoft.com/office/powerpoint/2010/main" val="218675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1" u="none" strike="noStrike" dirty="0">
                <a:effectLst/>
                <a:latin typeface="Times New Roman" panose="02020603050405020304" pitchFamily="18" charset="0"/>
                <a:cs typeface="Times New Roman" panose="02020603050405020304" pitchFamily="18" charset="0"/>
              </a:rPr>
              <a:t>Method</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Bibliometric</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analysis</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using</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VOSViewer</a:t>
            </a:r>
            <a:r>
              <a:rPr lang="it-IT" b="0" i="0" u="none" strike="noStrike" dirty="0">
                <a:solidFill>
                  <a:srgbClr val="000000"/>
                </a:solidFill>
                <a:effectLst/>
                <a:latin typeface="Times New Roman" panose="02020603050405020304" pitchFamily="18" charset="0"/>
                <a:cs typeface="Times New Roman" panose="02020603050405020304" pitchFamily="18" charset="0"/>
              </a:rPr>
              <a:t>/</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Pajek</a:t>
            </a:r>
            <a:r>
              <a:rPr lang="it-IT" b="0" i="0" u="none" strike="noStrike" dirty="0">
                <a:solidFill>
                  <a:srgbClr val="000000"/>
                </a:solidFill>
                <a:effectLst/>
                <a:latin typeface="Times New Roman" panose="02020603050405020304" pitchFamily="18" charset="0"/>
                <a:cs typeface="Times New Roman" panose="02020603050405020304" pitchFamily="18" charset="0"/>
              </a:rPr>
              <a:t> software.</a:t>
            </a:r>
          </a:p>
          <a:p>
            <a:endParaRPr lang="it-IT" b="0" i="0" u="none" strike="noStrike" dirty="0">
              <a:solidFill>
                <a:srgbClr val="000000"/>
              </a:solidFill>
              <a:effectLst/>
              <a:latin typeface="Times New Roman" panose="02020603050405020304" pitchFamily="18" charset="0"/>
              <a:cs typeface="Times New Roman" panose="02020603050405020304" pitchFamily="18" charset="0"/>
            </a:endParaRPr>
          </a:p>
          <a:p>
            <a:pPr algn="just"/>
            <a:r>
              <a:rPr lang="it-IT" b="0" i="1" u="none" strike="noStrike" dirty="0" err="1">
                <a:solidFill>
                  <a:srgbClr val="000000"/>
                </a:solidFill>
                <a:effectLst/>
                <a:latin typeface="Times New Roman" panose="02020603050405020304" pitchFamily="18" charset="0"/>
                <a:cs typeface="Times New Roman" panose="02020603050405020304" pitchFamily="18" charset="0"/>
              </a:rPr>
              <a:t>Process</a:t>
            </a:r>
            <a:r>
              <a:rPr lang="it-IT" b="0" i="0" u="none" strike="noStrike" dirty="0">
                <a:solidFill>
                  <a:srgbClr val="000000"/>
                </a:solidFill>
                <a:effectLst/>
                <a:latin typeface="Times New Roman" panose="02020603050405020304" pitchFamily="18" charset="0"/>
                <a:cs typeface="Times New Roman" panose="02020603050405020304" pitchFamily="18" charset="0"/>
              </a:rPr>
              <a:t>: Keyword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search</a:t>
            </a:r>
            <a:r>
              <a:rPr lang="it-IT" b="0" i="0" u="none" strike="noStrike" dirty="0">
                <a:solidFill>
                  <a:srgbClr val="000000"/>
                </a:solidFill>
                <a:effectLst/>
                <a:latin typeface="Times New Roman" panose="02020603050405020304" pitchFamily="18" charset="0"/>
                <a:cs typeface="Times New Roman" panose="02020603050405020304" pitchFamily="18" charset="0"/>
              </a:rPr>
              <a:t> in Scopus database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using</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Boolean</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operators</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citation</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analysis</a:t>
            </a:r>
            <a:r>
              <a:rPr lang="it-IT" b="0" i="0" u="none" strike="noStrike" dirty="0">
                <a:solidFill>
                  <a:srgbClr val="000000"/>
                </a:solidFill>
                <a:effectLst/>
                <a:latin typeface="Times New Roman" panose="02020603050405020304" pitchFamily="18" charset="0"/>
                <a:cs typeface="Times New Roman" panose="02020603050405020304" pitchFamily="18" charset="0"/>
              </a:rPr>
              <a:t> (or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bibliographic</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coupling</a:t>
            </a:r>
            <a:r>
              <a:rPr lang="it-IT" b="0" i="0" u="none" strike="noStrike" dirty="0">
                <a:solidFill>
                  <a:srgbClr val="000000"/>
                </a:solidFill>
                <a:effectLst/>
                <a:latin typeface="Times New Roman" panose="02020603050405020304" pitchFamily="18" charset="0"/>
                <a:cs typeface="Times New Roman" panose="02020603050405020304" pitchFamily="18" charset="0"/>
              </a:rPr>
              <a:t>, or keyword co-</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occurrence</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analysis</a:t>
            </a:r>
            <a:r>
              <a:rPr lang="it-IT" b="0" i="0" u="none" strike="noStrike" dirty="0">
                <a:solidFill>
                  <a:srgbClr val="000000"/>
                </a:solidFill>
                <a:effectLst/>
                <a:latin typeface="Times New Roman" panose="02020603050405020304" pitchFamily="18" charset="0"/>
                <a:cs typeface="Times New Roman" panose="02020603050405020304" pitchFamily="18" charset="0"/>
              </a:rPr>
              <a:t>)</a:t>
            </a:r>
          </a:p>
          <a:p>
            <a:endParaRPr lang="it-IT" b="0" i="0" u="none" strike="noStrike" dirty="0">
              <a:solidFill>
                <a:srgbClr val="000000"/>
              </a:solidFill>
              <a:effectLst/>
              <a:latin typeface="Times New Roman" panose="02020603050405020304" pitchFamily="18" charset="0"/>
              <a:cs typeface="Times New Roman" panose="02020603050405020304" pitchFamily="18" charset="0"/>
            </a:endParaRPr>
          </a:p>
          <a:p>
            <a:pPr algn="just"/>
            <a:r>
              <a:rPr lang="it-IT" b="0" i="1" u="none" strike="noStrike" dirty="0" err="1">
                <a:solidFill>
                  <a:srgbClr val="000000"/>
                </a:solidFill>
                <a:effectLst/>
                <a:latin typeface="Times New Roman" panose="02020603050405020304" pitchFamily="18" charset="0"/>
                <a:cs typeface="Times New Roman" panose="02020603050405020304" pitchFamily="18" charset="0"/>
              </a:rPr>
              <a:t>Outcome</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Identification</a:t>
            </a:r>
            <a:r>
              <a:rPr lang="it-IT" b="0" i="0" u="none" strike="noStrike" dirty="0">
                <a:solidFill>
                  <a:srgbClr val="000000"/>
                </a:solidFill>
                <a:effectLst/>
                <a:latin typeface="Times New Roman" panose="02020603050405020304" pitchFamily="18" charset="0"/>
                <a:cs typeface="Times New Roman" panose="02020603050405020304" pitchFamily="18" charset="0"/>
              </a:rPr>
              <a:t> of key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research</a:t>
            </a:r>
            <a:r>
              <a:rPr lang="it-IT" b="0" i="0" u="none" strike="noStrike" dirty="0">
                <a:solidFill>
                  <a:srgbClr val="000000"/>
                </a:solidFill>
                <a:effectLst/>
                <a:latin typeface="Times New Roman" panose="02020603050405020304" pitchFamily="18" charset="0"/>
                <a:cs typeface="Times New Roman" panose="02020603050405020304" pitchFamily="18" charset="0"/>
              </a:rPr>
              <a:t> streams,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construction</a:t>
            </a:r>
            <a:r>
              <a:rPr lang="it-IT" b="0" i="0" u="none" strike="noStrike" dirty="0">
                <a:solidFill>
                  <a:srgbClr val="000000"/>
                </a:solidFill>
                <a:effectLst/>
                <a:latin typeface="Times New Roman" panose="02020603050405020304" pitchFamily="18" charset="0"/>
                <a:cs typeface="Times New Roman" panose="02020603050405020304" pitchFamily="18" charset="0"/>
              </a:rPr>
              <a:t> of a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primary</a:t>
            </a:r>
            <a:r>
              <a:rPr lang="it-IT" b="0" i="0" u="none" strike="noStrike" dirty="0">
                <a:solidFill>
                  <a:srgbClr val="000000"/>
                </a:solidFill>
                <a:effectLst/>
                <a:latin typeface="Times New Roman" panose="02020603050405020304" pitchFamily="18" charset="0"/>
                <a:cs typeface="Times New Roman" panose="02020603050405020304" pitchFamily="18" charset="0"/>
              </a:rPr>
              <a:t> network of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articles</a:t>
            </a:r>
            <a:r>
              <a:rPr lang="it-IT" b="0" i="0" u="none" strike="noStrike" dirty="0">
                <a:solidFill>
                  <a:srgbClr val="000000"/>
                </a:solidFill>
                <a:effectLst/>
                <a:latin typeface="Times New Roman" panose="02020603050405020304" pitchFamily="18" charset="0"/>
                <a:cs typeface="Times New Roman" panose="02020603050405020304" pitchFamily="18" charset="0"/>
              </a:rPr>
              <a:t>, and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development</a:t>
            </a:r>
            <a:r>
              <a:rPr lang="it-IT" b="0" i="0" u="none" strike="noStrike" dirty="0">
                <a:solidFill>
                  <a:srgbClr val="000000"/>
                </a:solidFill>
                <a:effectLst/>
                <a:latin typeface="Times New Roman" panose="02020603050405020304" pitchFamily="18" charset="0"/>
                <a:cs typeface="Times New Roman" panose="02020603050405020304" pitchFamily="18" charset="0"/>
              </a:rPr>
              <a:t> of a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solid</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theoretical</a:t>
            </a:r>
            <a:r>
              <a:rPr lang="it-IT" b="0" i="0" u="none" strike="noStrike" dirty="0">
                <a:solidFill>
                  <a:srgbClr val="000000"/>
                </a:solidFill>
                <a:effectLst/>
                <a:latin typeface="Times New Roman" panose="02020603050405020304" pitchFamily="18" charset="0"/>
                <a:cs typeface="Times New Roman" panose="02020603050405020304" pitchFamily="18" charset="0"/>
              </a:rPr>
              <a:t> </a:t>
            </a:r>
            <a:r>
              <a:rPr lang="it-IT" b="0" i="0" u="none" strike="noStrike" dirty="0" err="1">
                <a:solidFill>
                  <a:srgbClr val="000000"/>
                </a:solidFill>
                <a:effectLst/>
                <a:latin typeface="Times New Roman" panose="02020603050405020304" pitchFamily="18" charset="0"/>
                <a:cs typeface="Times New Roman" panose="02020603050405020304" pitchFamily="18" charset="0"/>
              </a:rPr>
              <a:t>foundation</a:t>
            </a:r>
            <a:r>
              <a:rPr lang="it-IT" b="0" i="0" u="none" strike="noStrike" dirty="0">
                <a:solidFill>
                  <a:srgbClr val="000000"/>
                </a:solidFill>
                <a:effectLst/>
                <a:latin typeface="Times New Roman" panose="02020603050405020304" pitchFamily="18" charset="0"/>
                <a:cs typeface="Times New Roman" panose="02020603050405020304" pitchFamily="18" charset="0"/>
              </a:rPr>
              <a:t> for the study. </a:t>
            </a:r>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10</a:t>
            </a:fld>
            <a:endParaRPr lang="it-IT"/>
          </a:p>
        </p:txBody>
      </p:sp>
    </p:spTree>
    <p:extLst>
      <p:ext uri="{BB962C8B-B14F-4D97-AF65-F5344CB8AC3E}">
        <p14:creationId xmlns:p14="http://schemas.microsoft.com/office/powerpoint/2010/main" val="204235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dirty="0"/>
              <a:t>Process of creating value for the Society from knowledge by linking different areas and sectors. </a:t>
            </a:r>
          </a:p>
          <a:p>
            <a:pPr algn="just"/>
            <a:r>
              <a:rPr lang="en-US" b="1" dirty="0">
                <a:solidFill>
                  <a:schemeClr val="accent1"/>
                </a:solidFill>
              </a:rPr>
              <a:t>What we were asked to provide</a:t>
            </a:r>
            <a:r>
              <a:rPr lang="en-US" dirty="0"/>
              <a:t>: support in some activities.</a:t>
            </a:r>
          </a:p>
          <a:p>
            <a:pPr algn="just"/>
            <a:r>
              <a:rPr lang="en-US" b="1" dirty="0">
                <a:solidFill>
                  <a:schemeClr val="accent1"/>
                </a:solidFill>
              </a:rPr>
              <a:t>What we added</a:t>
            </a:r>
            <a:r>
              <a:rPr lang="en-US" dirty="0"/>
              <a:t>: interaction with other partners; active and constructive contribution in our field of interest/expertise.</a:t>
            </a:r>
          </a:p>
          <a:p>
            <a:pPr algn="just"/>
            <a:endParaRPr lang="en-US" dirty="0"/>
          </a:p>
          <a:p>
            <a:pPr algn="just"/>
            <a:r>
              <a:rPr lang="it-IT" b="0" i="0" dirty="0">
                <a:solidFill>
                  <a:srgbClr val="474747"/>
                </a:solidFill>
                <a:effectLst/>
                <a:latin typeface="Google Sans"/>
              </a:rPr>
              <a:t> Knowledge </a:t>
            </a:r>
            <a:r>
              <a:rPr lang="it-IT" b="0" i="0" dirty="0" err="1">
                <a:solidFill>
                  <a:srgbClr val="474747"/>
                </a:solidFill>
                <a:effectLst/>
                <a:latin typeface="Google Sans"/>
              </a:rPr>
              <a:t>into</a:t>
            </a:r>
            <a:r>
              <a:rPr lang="it-IT" b="0" i="0" dirty="0">
                <a:solidFill>
                  <a:srgbClr val="474747"/>
                </a:solidFill>
                <a:effectLst/>
                <a:latin typeface="Google Sans"/>
              </a:rPr>
              <a:t> Action </a:t>
            </a:r>
            <a:r>
              <a:rPr lang="it-IT" b="0" i="0" dirty="0" err="1">
                <a:solidFill>
                  <a:srgbClr val="474747"/>
                </a:solidFill>
                <a:effectLst/>
                <a:latin typeface="Google Sans"/>
              </a:rPr>
              <a:t>is</a:t>
            </a:r>
            <a:r>
              <a:rPr lang="it-IT" b="0" i="0" dirty="0">
                <a:solidFill>
                  <a:srgbClr val="474747"/>
                </a:solidFill>
                <a:effectLst/>
                <a:latin typeface="Google Sans"/>
              </a:rPr>
              <a:t> an iterative </a:t>
            </a:r>
            <a:r>
              <a:rPr lang="it-IT" b="0" i="0" dirty="0" err="1">
                <a:solidFill>
                  <a:srgbClr val="474747"/>
                </a:solidFill>
                <a:effectLst/>
                <a:latin typeface="Google Sans"/>
              </a:rPr>
              <a:t>sequence</a:t>
            </a:r>
            <a:r>
              <a:rPr lang="it-IT" b="0" i="0" dirty="0">
                <a:solidFill>
                  <a:srgbClr val="474747"/>
                </a:solidFill>
                <a:effectLst/>
                <a:latin typeface="Google Sans"/>
              </a:rPr>
              <a:t> of activities and support </a:t>
            </a:r>
            <a:r>
              <a:rPr lang="it-IT" b="0" i="0" dirty="0" err="1">
                <a:solidFill>
                  <a:srgbClr val="474747"/>
                </a:solidFill>
                <a:effectLst/>
                <a:latin typeface="Google Sans"/>
              </a:rPr>
              <a:t>which</a:t>
            </a:r>
            <a:r>
              <a:rPr lang="it-IT" b="0" i="0" dirty="0">
                <a:solidFill>
                  <a:srgbClr val="474747"/>
                </a:solidFill>
                <a:effectLst/>
                <a:latin typeface="Google Sans"/>
              </a:rPr>
              <a:t> </a:t>
            </a:r>
            <a:r>
              <a:rPr lang="it-IT" b="0" i="0" dirty="0" err="1">
                <a:solidFill>
                  <a:srgbClr val="474747"/>
                </a:solidFill>
                <a:effectLst/>
                <a:latin typeface="Google Sans"/>
              </a:rPr>
              <a:t>together</a:t>
            </a:r>
            <a:r>
              <a:rPr lang="it-IT" b="0" i="0" dirty="0">
                <a:solidFill>
                  <a:srgbClr val="474747"/>
                </a:solidFill>
                <a:effectLst/>
                <a:latin typeface="Google Sans"/>
              </a:rPr>
              <a:t> bridge the gap </a:t>
            </a:r>
            <a:r>
              <a:rPr lang="it-IT" b="0" i="0" dirty="0" err="1">
                <a:solidFill>
                  <a:srgbClr val="474747"/>
                </a:solidFill>
                <a:effectLst/>
                <a:latin typeface="Google Sans"/>
              </a:rPr>
              <a:t>between</a:t>
            </a:r>
            <a:r>
              <a:rPr lang="it-IT" b="0" i="0" dirty="0">
                <a:solidFill>
                  <a:srgbClr val="474747"/>
                </a:solidFill>
                <a:effectLst/>
                <a:latin typeface="Google Sans"/>
              </a:rPr>
              <a:t> knowledge and </a:t>
            </a:r>
            <a:r>
              <a:rPr lang="it-IT" b="0" i="0" dirty="0" err="1">
                <a:solidFill>
                  <a:srgbClr val="474747"/>
                </a:solidFill>
                <a:effectLst/>
                <a:latin typeface="Google Sans"/>
              </a:rPr>
              <a:t>practice</a:t>
            </a:r>
            <a:r>
              <a:rPr lang="it-IT" b="0" i="0" dirty="0">
                <a:solidFill>
                  <a:srgbClr val="474747"/>
                </a:solidFill>
                <a:effectLst/>
                <a:latin typeface="Google Sans"/>
              </a:rPr>
              <a:t>, by </a:t>
            </a:r>
            <a:r>
              <a:rPr lang="it-IT" b="0" i="0" dirty="0" err="1">
                <a:solidFill>
                  <a:srgbClr val="474747"/>
                </a:solidFill>
                <a:effectLst/>
                <a:latin typeface="Google Sans"/>
              </a:rPr>
              <a:t>converting</a:t>
            </a:r>
            <a:r>
              <a:rPr lang="it-IT" b="0" i="0" dirty="0">
                <a:solidFill>
                  <a:srgbClr val="474747"/>
                </a:solidFill>
                <a:effectLst/>
                <a:latin typeface="Google Sans"/>
              </a:rPr>
              <a:t> knowledge </a:t>
            </a:r>
            <a:r>
              <a:rPr lang="it-IT" b="0" i="0" dirty="0" err="1">
                <a:solidFill>
                  <a:srgbClr val="474747"/>
                </a:solidFill>
                <a:effectLst/>
                <a:latin typeface="Google Sans"/>
              </a:rPr>
              <a:t>into</a:t>
            </a:r>
            <a:r>
              <a:rPr lang="it-IT" b="0" i="0" dirty="0">
                <a:solidFill>
                  <a:srgbClr val="474747"/>
                </a:solidFill>
                <a:effectLst/>
                <a:latin typeface="Google Sans"/>
              </a:rPr>
              <a:t> </a:t>
            </a:r>
            <a:r>
              <a:rPr lang="it-IT" b="0" i="0" dirty="0" err="1">
                <a:solidFill>
                  <a:srgbClr val="474747"/>
                </a:solidFill>
                <a:effectLst/>
                <a:latin typeface="Google Sans"/>
              </a:rPr>
              <a:t>decisions</a:t>
            </a:r>
            <a:r>
              <a:rPr lang="it-IT" b="0" i="0" dirty="0">
                <a:solidFill>
                  <a:srgbClr val="474747"/>
                </a:solidFill>
                <a:effectLst/>
                <a:latin typeface="Google Sans"/>
              </a:rPr>
              <a:t> and actions to </a:t>
            </a:r>
            <a:r>
              <a:rPr lang="it-IT" b="0" i="0" dirty="0" err="1">
                <a:solidFill>
                  <a:srgbClr val="474747"/>
                </a:solidFill>
                <a:effectLst/>
                <a:latin typeface="Google Sans"/>
              </a:rPr>
              <a:t>deliver</a:t>
            </a:r>
            <a:r>
              <a:rPr lang="it-IT" b="0" i="0" dirty="0">
                <a:solidFill>
                  <a:srgbClr val="474747"/>
                </a:solidFill>
                <a:effectLst/>
                <a:latin typeface="Google Sans"/>
              </a:rPr>
              <a:t> </a:t>
            </a:r>
            <a:r>
              <a:rPr lang="it-IT" b="0" i="0" dirty="0" err="1">
                <a:solidFill>
                  <a:srgbClr val="474747"/>
                </a:solidFill>
                <a:effectLst/>
                <a:latin typeface="Google Sans"/>
              </a:rPr>
              <a:t>safer</a:t>
            </a:r>
            <a:r>
              <a:rPr lang="it-IT" b="0" i="0" dirty="0">
                <a:solidFill>
                  <a:srgbClr val="474747"/>
                </a:solidFill>
                <a:effectLst/>
                <a:latin typeface="Google Sans"/>
              </a:rPr>
              <a:t>, more </a:t>
            </a:r>
            <a:r>
              <a:rPr lang="it-IT" b="0" i="0" dirty="0" err="1">
                <a:solidFill>
                  <a:srgbClr val="474747"/>
                </a:solidFill>
                <a:effectLst/>
                <a:latin typeface="Google Sans"/>
              </a:rPr>
              <a:t>effective</a:t>
            </a:r>
            <a:r>
              <a:rPr lang="it-IT" b="0" i="0">
                <a:solidFill>
                  <a:srgbClr val="474747"/>
                </a:solidFill>
                <a:effectLst/>
                <a:latin typeface="Google Sans"/>
              </a:rPr>
              <a:t> care.</a:t>
            </a:r>
            <a:endParaRPr lang="en-US" dirty="0"/>
          </a:p>
          <a:p>
            <a:endParaRPr lang="en-US" dirty="0"/>
          </a:p>
        </p:txBody>
      </p:sp>
      <p:sp>
        <p:nvSpPr>
          <p:cNvPr id="4" name="Segnaposto numero diapositiva 3"/>
          <p:cNvSpPr>
            <a:spLocks noGrp="1"/>
          </p:cNvSpPr>
          <p:nvPr>
            <p:ph type="sldNum" sz="quarter" idx="5"/>
          </p:nvPr>
        </p:nvSpPr>
        <p:spPr/>
        <p:txBody>
          <a:bodyPr/>
          <a:lstStyle/>
          <a:p>
            <a:fld id="{717E0A44-1205-9240-8665-539CD9AF8F4D}" type="slidenum">
              <a:rPr lang="it-IT" smtClean="0"/>
              <a:t>11</a:t>
            </a:fld>
            <a:endParaRPr lang="it-IT"/>
          </a:p>
        </p:txBody>
      </p:sp>
    </p:spTree>
    <p:extLst>
      <p:ext uri="{BB962C8B-B14F-4D97-AF65-F5344CB8AC3E}">
        <p14:creationId xmlns:p14="http://schemas.microsoft.com/office/powerpoint/2010/main" val="194416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BF79FC5-3529-4547-8711-9737A1E2B3D3}" type="datetime1">
              <a:rPr lang="it-IT" smtClean="0"/>
              <a:t>11/12/24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50042A-39FD-4E47-AF85-4685E15A6D3D}" type="slidenum">
              <a:rPr lang="it-IT" smtClean="0"/>
              <a:t>‹N›</a:t>
            </a:fld>
            <a:endParaRPr lang="it-IT"/>
          </a:p>
        </p:txBody>
      </p:sp>
    </p:spTree>
    <p:extLst>
      <p:ext uri="{BB962C8B-B14F-4D97-AF65-F5344CB8AC3E}">
        <p14:creationId xmlns:p14="http://schemas.microsoft.com/office/powerpoint/2010/main" val="1954412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94E747B6-F3F1-BD43-BF07-2F8ABA8D1B76}" type="datetime1">
              <a:rPr lang="it-IT" smtClean="0"/>
              <a:t>11/12/24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150042A-39FD-4E47-AF85-4685E15A6D3D}" type="slidenum">
              <a:rPr lang="it-IT" smtClean="0"/>
              <a:t>‹N›</a:t>
            </a:fld>
            <a:endParaRPr lang="it-IT"/>
          </a:p>
        </p:txBody>
      </p:sp>
    </p:spTree>
    <p:extLst>
      <p:ext uri="{BB962C8B-B14F-4D97-AF65-F5344CB8AC3E}">
        <p14:creationId xmlns:p14="http://schemas.microsoft.com/office/powerpoint/2010/main" val="326926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98E52B1E-21C7-0A40-BA85-63040B037214}" type="datetime1">
              <a:rPr lang="it-IT" smtClean="0"/>
              <a:t>11/12/24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150042A-39FD-4E47-AF85-4685E15A6D3D}" type="slidenum">
              <a:rPr lang="it-IT" smtClean="0"/>
              <a:t>‹N›</a:t>
            </a:fld>
            <a:endParaRPr lang="it-IT"/>
          </a:p>
        </p:txBody>
      </p:sp>
    </p:spTree>
    <p:extLst>
      <p:ext uri="{BB962C8B-B14F-4D97-AF65-F5344CB8AC3E}">
        <p14:creationId xmlns:p14="http://schemas.microsoft.com/office/powerpoint/2010/main" val="53433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7A929F6A-C2EE-0B4B-A3AC-4B788875B60B}" type="datetime1">
              <a:rPr lang="it-IT" smtClean="0"/>
              <a:t>11/12/24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50042A-39FD-4E47-AF85-4685E15A6D3D}" type="slidenum">
              <a:rPr lang="it-IT" smtClean="0"/>
              <a:t>‹N›</a:t>
            </a:fld>
            <a:endParaRPr lang="it-IT"/>
          </a:p>
        </p:txBody>
      </p:sp>
    </p:spTree>
    <p:extLst>
      <p:ext uri="{BB962C8B-B14F-4D97-AF65-F5344CB8AC3E}">
        <p14:creationId xmlns:p14="http://schemas.microsoft.com/office/powerpoint/2010/main" val="248117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610C67-E815-C74D-A68F-9E438B8A2102}" type="datetime1">
              <a:rPr lang="it-IT" smtClean="0"/>
              <a:t>11/12/24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50042A-39FD-4E47-AF85-4685E15A6D3D}" type="slidenum">
              <a:rPr lang="it-IT" smtClean="0"/>
              <a:t>‹N›</a:t>
            </a:fld>
            <a:endParaRPr lang="it-IT"/>
          </a:p>
        </p:txBody>
      </p:sp>
    </p:spTree>
    <p:extLst>
      <p:ext uri="{BB962C8B-B14F-4D97-AF65-F5344CB8AC3E}">
        <p14:creationId xmlns:p14="http://schemas.microsoft.com/office/powerpoint/2010/main" val="345470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8" name="Date Placeholder 7"/>
          <p:cNvSpPr>
            <a:spLocks noGrp="1"/>
          </p:cNvSpPr>
          <p:nvPr>
            <p:ph type="dt" sz="half" idx="10"/>
          </p:nvPr>
        </p:nvSpPr>
        <p:spPr/>
        <p:txBody>
          <a:bodyPr/>
          <a:lstStyle/>
          <a:p>
            <a:fld id="{B84DA1BC-4CB7-4446-9533-9C64D0E8D8C6}" type="datetime1">
              <a:rPr lang="it-IT" smtClean="0"/>
              <a:t>11/12/24</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1150042A-39FD-4E47-AF85-4685E15A6D3D}" type="slidenum">
              <a:rPr lang="it-IT" smtClean="0"/>
              <a:t>‹N›</a:t>
            </a:fld>
            <a:endParaRPr lang="it-IT"/>
          </a:p>
        </p:txBody>
      </p:sp>
    </p:spTree>
    <p:extLst>
      <p:ext uri="{BB962C8B-B14F-4D97-AF65-F5344CB8AC3E}">
        <p14:creationId xmlns:p14="http://schemas.microsoft.com/office/powerpoint/2010/main" val="227503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2" name="Date Placeholder 1"/>
          <p:cNvSpPr>
            <a:spLocks noGrp="1"/>
          </p:cNvSpPr>
          <p:nvPr>
            <p:ph type="dt" sz="half" idx="10"/>
          </p:nvPr>
        </p:nvSpPr>
        <p:spPr/>
        <p:txBody>
          <a:bodyPr/>
          <a:lstStyle/>
          <a:p>
            <a:fld id="{DEFB668C-C815-EA40-8EC8-565A3FB4288B}" type="datetime1">
              <a:rPr lang="it-IT" smtClean="0"/>
              <a:t>11/12/24</a:t>
            </a:fld>
            <a:endParaRPr lang="it-IT"/>
          </a:p>
        </p:txBody>
      </p:sp>
      <p:sp>
        <p:nvSpPr>
          <p:cNvPr id="11" name="Footer Placeholder 10"/>
          <p:cNvSpPr>
            <a:spLocks noGrp="1"/>
          </p:cNvSpPr>
          <p:nvPr>
            <p:ph type="ftr" sz="quarter" idx="11"/>
          </p:nvPr>
        </p:nvSpPr>
        <p:spPr/>
        <p:txBody>
          <a:bodyPr/>
          <a:lstStyle/>
          <a:p>
            <a:endParaRPr lang="it-IT"/>
          </a:p>
        </p:txBody>
      </p:sp>
      <p:sp>
        <p:nvSpPr>
          <p:cNvPr id="12" name="Slide Number Placeholder 11"/>
          <p:cNvSpPr>
            <a:spLocks noGrp="1"/>
          </p:cNvSpPr>
          <p:nvPr>
            <p:ph type="sldNum" sz="quarter" idx="12"/>
          </p:nvPr>
        </p:nvSpPr>
        <p:spPr/>
        <p:txBody>
          <a:bodyPr/>
          <a:lstStyle/>
          <a:p>
            <a:fld id="{1150042A-39FD-4E47-AF85-4685E15A6D3D}" type="slidenum">
              <a:rPr lang="it-IT" smtClean="0"/>
              <a:t>‹N›</a:t>
            </a:fld>
            <a:endParaRPr lang="it-IT"/>
          </a:p>
        </p:txBody>
      </p:sp>
    </p:spTree>
    <p:extLst>
      <p:ext uri="{BB962C8B-B14F-4D97-AF65-F5344CB8AC3E}">
        <p14:creationId xmlns:p14="http://schemas.microsoft.com/office/powerpoint/2010/main" val="26124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fld id="{6EF845E2-16E5-8B4E-AB45-4A8E7AE8F487}" type="datetime1">
              <a:rPr lang="it-IT" smtClean="0"/>
              <a:t>11/12/24</a:t>
            </a:fld>
            <a:endParaRPr lang="it-IT"/>
          </a:p>
        </p:txBody>
      </p:sp>
      <p:sp>
        <p:nvSpPr>
          <p:cNvPr id="7" name="Footer Placeholder 6"/>
          <p:cNvSpPr>
            <a:spLocks noGrp="1"/>
          </p:cNvSpPr>
          <p:nvPr>
            <p:ph type="ftr" sz="quarter" idx="11"/>
          </p:nvPr>
        </p:nvSpPr>
        <p:spPr/>
        <p:txBody>
          <a:bodyPr/>
          <a:lstStyle/>
          <a:p>
            <a:endParaRPr lang="it-IT"/>
          </a:p>
        </p:txBody>
      </p:sp>
      <p:sp>
        <p:nvSpPr>
          <p:cNvPr id="8" name="Slide Number Placeholder 7"/>
          <p:cNvSpPr>
            <a:spLocks noGrp="1"/>
          </p:cNvSpPr>
          <p:nvPr>
            <p:ph type="sldNum" sz="quarter" idx="12"/>
          </p:nvPr>
        </p:nvSpPr>
        <p:spPr/>
        <p:txBody>
          <a:bodyPr/>
          <a:lstStyle/>
          <a:p>
            <a:fld id="{1150042A-39FD-4E47-AF85-4685E15A6D3D}" type="slidenum">
              <a:rPr lang="it-IT" smtClean="0"/>
              <a:t>‹N›</a:t>
            </a:fld>
            <a:endParaRPr lang="it-IT"/>
          </a:p>
        </p:txBody>
      </p:sp>
    </p:spTree>
    <p:extLst>
      <p:ext uri="{BB962C8B-B14F-4D97-AF65-F5344CB8AC3E}">
        <p14:creationId xmlns:p14="http://schemas.microsoft.com/office/powerpoint/2010/main" val="115946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F73C19-2D88-8B4A-9211-5AB9D1DC3571}" type="datetime1">
              <a:rPr lang="it-IT" smtClean="0"/>
              <a:t>11/12/24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50042A-39FD-4E47-AF85-4685E15A6D3D}" type="slidenum">
              <a:rPr lang="it-IT" smtClean="0"/>
              <a:t>‹N›</a:t>
            </a:fld>
            <a:endParaRPr lang="it-IT"/>
          </a:p>
        </p:txBody>
      </p:sp>
    </p:spTree>
    <p:extLst>
      <p:ext uri="{BB962C8B-B14F-4D97-AF65-F5344CB8AC3E}">
        <p14:creationId xmlns:p14="http://schemas.microsoft.com/office/powerpoint/2010/main" val="145779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8" name="Date Placeholder 7"/>
          <p:cNvSpPr>
            <a:spLocks noGrp="1"/>
          </p:cNvSpPr>
          <p:nvPr>
            <p:ph type="dt" sz="half" idx="10"/>
          </p:nvPr>
        </p:nvSpPr>
        <p:spPr/>
        <p:txBody>
          <a:bodyPr/>
          <a:lstStyle/>
          <a:p>
            <a:fld id="{80CBBB07-ABA6-F743-B8C6-0A39D8F292BF}" type="datetime1">
              <a:rPr lang="it-IT" smtClean="0"/>
              <a:t>11/12/24</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1150042A-39FD-4E47-AF85-4685E15A6D3D}" type="slidenum">
              <a:rPr lang="it-IT" smtClean="0"/>
              <a:t>‹N›</a:t>
            </a:fld>
            <a:endParaRPr lang="it-IT"/>
          </a:p>
        </p:txBody>
      </p:sp>
    </p:spTree>
    <p:extLst>
      <p:ext uri="{BB962C8B-B14F-4D97-AF65-F5344CB8AC3E}">
        <p14:creationId xmlns:p14="http://schemas.microsoft.com/office/powerpoint/2010/main" val="172244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8" name="Date Placeholder 7"/>
          <p:cNvSpPr>
            <a:spLocks noGrp="1"/>
          </p:cNvSpPr>
          <p:nvPr>
            <p:ph type="dt" sz="half" idx="10"/>
          </p:nvPr>
        </p:nvSpPr>
        <p:spPr/>
        <p:txBody>
          <a:bodyPr/>
          <a:lstStyle/>
          <a:p>
            <a:fld id="{E97FBC5D-0CE6-2E45-B354-01BC25002A09}" type="datetime1">
              <a:rPr lang="it-IT" smtClean="0"/>
              <a:t>11/12/24</a:t>
            </a:fld>
            <a:endParaRPr lang="it-IT"/>
          </a:p>
        </p:txBody>
      </p:sp>
      <p:sp>
        <p:nvSpPr>
          <p:cNvPr id="9" name="Footer Placeholder 8"/>
          <p:cNvSpPr>
            <a:spLocks noGrp="1"/>
          </p:cNvSpPr>
          <p:nvPr>
            <p:ph type="ftr" sz="quarter" idx="11"/>
          </p:nvPr>
        </p:nvSpPr>
        <p:spPr>
          <a:xfrm>
            <a:off x="3499101" y="6356350"/>
            <a:ext cx="5911517" cy="365125"/>
          </a:xfrm>
        </p:spPr>
        <p:txBody>
          <a:bodyPr/>
          <a:lstStyle/>
          <a:p>
            <a:endParaRPr lang="it-IT"/>
          </a:p>
        </p:txBody>
      </p:sp>
      <p:sp>
        <p:nvSpPr>
          <p:cNvPr id="10" name="Slide Number Placeholder 9"/>
          <p:cNvSpPr>
            <a:spLocks noGrp="1"/>
          </p:cNvSpPr>
          <p:nvPr>
            <p:ph type="sldNum" sz="quarter" idx="12"/>
          </p:nvPr>
        </p:nvSpPr>
        <p:spPr/>
        <p:txBody>
          <a:bodyPr/>
          <a:lstStyle/>
          <a:p>
            <a:fld id="{1150042A-39FD-4E47-AF85-4685E15A6D3D}" type="slidenum">
              <a:rPr lang="it-IT" smtClean="0"/>
              <a:t>‹N›</a:t>
            </a:fld>
            <a:endParaRPr lang="it-IT"/>
          </a:p>
        </p:txBody>
      </p:sp>
    </p:spTree>
    <p:extLst>
      <p:ext uri="{BB962C8B-B14F-4D97-AF65-F5344CB8AC3E}">
        <p14:creationId xmlns:p14="http://schemas.microsoft.com/office/powerpoint/2010/main" val="965589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EB9EF75-6842-014C-8231-716F53302F0F}" type="datetime1">
              <a:rPr lang="it-IT" smtClean="0"/>
              <a:t>11/12/24</a:t>
            </a:fld>
            <a:endParaRPr lang="it-IT"/>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it-IT"/>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1150042A-39FD-4E47-AF85-4685E15A6D3D}" type="slidenum">
              <a:rPr lang="it-IT" smtClean="0"/>
              <a:t>‹N›</a:t>
            </a:fld>
            <a:endParaRPr lang="it-IT"/>
          </a:p>
        </p:txBody>
      </p:sp>
    </p:spTree>
    <p:extLst>
      <p:ext uri="{BB962C8B-B14F-4D97-AF65-F5344CB8AC3E}">
        <p14:creationId xmlns:p14="http://schemas.microsoft.com/office/powerpoint/2010/main" val="94520359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ftr="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hyperlink" Target="mailto:elisabetta.bianchinini@ifc.cnr.i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tiff"/></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tiff"/><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elena.catani@unifi.it" TargetMode="External"/><Relationship Id="rId5" Type="http://schemas.openxmlformats.org/officeDocument/2006/relationships/hyperlink" Target="mailto:f.mazzini@scienzedellavita.it" TargetMode="External"/><Relationship Id="rId4" Type="http://schemas.openxmlformats.org/officeDocument/2006/relationships/image" Target="../media/image23.tiff"/></Relationships>
</file>

<file path=ppt/slides/_rels/slide1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0079A8-14E2-7644-AED8-7BF57F115D2C}"/>
              </a:ext>
            </a:extLst>
          </p:cNvPr>
          <p:cNvSpPr>
            <a:spLocks noGrp="1"/>
          </p:cNvSpPr>
          <p:nvPr>
            <p:ph type="ctrTitle"/>
          </p:nvPr>
        </p:nvSpPr>
        <p:spPr>
          <a:xfrm>
            <a:off x="899721" y="0"/>
            <a:ext cx="7315200" cy="3255264"/>
          </a:xfrm>
        </p:spPr>
        <p:txBody>
          <a:bodyPr>
            <a:normAutofit/>
          </a:bodyPr>
          <a:lstStyle/>
          <a:p>
            <a:r>
              <a:rPr lang="en-US" b="1" dirty="0"/>
              <a:t>THE - SPOKE 5</a:t>
            </a:r>
            <a:r>
              <a:rPr lang="en-US" dirty="0"/>
              <a:t> </a:t>
            </a:r>
            <a:br>
              <a:rPr lang="en-US" dirty="0"/>
            </a:br>
            <a:endParaRPr lang="en-US" sz="2400" i="1" dirty="0"/>
          </a:p>
        </p:txBody>
      </p:sp>
      <p:sp>
        <p:nvSpPr>
          <p:cNvPr id="3" name="Sottotitolo 2">
            <a:extLst>
              <a:ext uri="{FF2B5EF4-FFF2-40B4-BE49-F238E27FC236}">
                <a16:creationId xmlns:a16="http://schemas.microsoft.com/office/drawing/2014/main" id="{A47DD13F-4633-A049-A6CD-81B23F0B032A}"/>
              </a:ext>
            </a:extLst>
          </p:cNvPr>
          <p:cNvSpPr>
            <a:spLocks noGrp="1"/>
          </p:cNvSpPr>
          <p:nvPr>
            <p:ph type="subTitle" idx="1"/>
          </p:nvPr>
        </p:nvSpPr>
        <p:spPr>
          <a:xfrm>
            <a:off x="982748" y="3675958"/>
            <a:ext cx="7315200" cy="914400"/>
          </a:xfrm>
        </p:spPr>
        <p:txBody>
          <a:bodyPr>
            <a:normAutofit fontScale="70000" lnSpcReduction="20000"/>
          </a:bodyPr>
          <a:lstStyle/>
          <a:p>
            <a:r>
              <a:rPr lang="it-IT" b="1" dirty="0" err="1">
                <a:solidFill>
                  <a:schemeClr val="bg1"/>
                </a:solidFill>
              </a:rPr>
              <a:t>CNR’s</a:t>
            </a:r>
            <a:r>
              <a:rPr lang="it-IT" b="1" dirty="0">
                <a:solidFill>
                  <a:schemeClr val="bg1"/>
                </a:solidFill>
              </a:rPr>
              <a:t> activity UPDATE - focus on </a:t>
            </a:r>
            <a:r>
              <a:rPr lang="it-IT" b="1" dirty="0" err="1">
                <a:solidFill>
                  <a:schemeClr val="bg1"/>
                </a:solidFill>
              </a:rPr>
              <a:t>medical</a:t>
            </a:r>
            <a:r>
              <a:rPr lang="it-IT" b="1" dirty="0">
                <a:solidFill>
                  <a:schemeClr val="bg1"/>
                </a:solidFill>
              </a:rPr>
              <a:t> device </a:t>
            </a:r>
            <a:r>
              <a:rPr lang="it-IT" b="1" dirty="0" err="1">
                <a:solidFill>
                  <a:schemeClr val="bg1"/>
                </a:solidFill>
              </a:rPr>
              <a:t>regulation</a:t>
            </a:r>
            <a:endParaRPr lang="it-IT" b="1" dirty="0">
              <a:solidFill>
                <a:schemeClr val="bg1"/>
              </a:solidFill>
            </a:endParaRPr>
          </a:p>
          <a:p>
            <a:r>
              <a:rPr lang="it-IT" dirty="0">
                <a:solidFill>
                  <a:schemeClr val="bg1"/>
                </a:solidFill>
              </a:rPr>
              <a:t>Elisabetta Bianchini (IFC – CNR)</a:t>
            </a:r>
          </a:p>
          <a:p>
            <a:r>
              <a:rPr lang="it-IT" dirty="0" err="1">
                <a:solidFill>
                  <a:schemeClr val="bg1"/>
                </a:solidFill>
              </a:rPr>
              <a:t>Spoke</a:t>
            </a:r>
            <a:r>
              <a:rPr lang="it-IT" dirty="0">
                <a:solidFill>
                  <a:schemeClr val="bg1"/>
                </a:solidFill>
              </a:rPr>
              <a:t> 1 project meeting, Pisa, </a:t>
            </a:r>
            <a:r>
              <a:rPr lang="it-IT" dirty="0" err="1">
                <a:solidFill>
                  <a:schemeClr val="bg1"/>
                </a:solidFill>
              </a:rPr>
              <a:t>Italy</a:t>
            </a:r>
            <a:r>
              <a:rPr lang="it-IT" dirty="0">
                <a:solidFill>
                  <a:schemeClr val="bg1"/>
                </a:solidFill>
              </a:rPr>
              <a:t>,  </a:t>
            </a:r>
            <a:r>
              <a:rPr lang="it-IT" dirty="0" err="1">
                <a:solidFill>
                  <a:schemeClr val="bg1"/>
                </a:solidFill>
              </a:rPr>
              <a:t>December</a:t>
            </a:r>
            <a:r>
              <a:rPr lang="it-IT" dirty="0">
                <a:solidFill>
                  <a:schemeClr val="bg1"/>
                </a:solidFill>
              </a:rPr>
              <a:t> 12nd 2024</a:t>
            </a:r>
          </a:p>
        </p:txBody>
      </p:sp>
      <p:sp>
        <p:nvSpPr>
          <p:cNvPr id="7" name="Segnaposto data 6">
            <a:extLst>
              <a:ext uri="{FF2B5EF4-FFF2-40B4-BE49-F238E27FC236}">
                <a16:creationId xmlns:a16="http://schemas.microsoft.com/office/drawing/2014/main" id="{B5A7C81A-7019-804E-8FD4-56EC0E295FE4}"/>
              </a:ext>
            </a:extLst>
          </p:cNvPr>
          <p:cNvSpPr>
            <a:spLocks noGrp="1"/>
          </p:cNvSpPr>
          <p:nvPr>
            <p:ph type="dt" sz="half" idx="10"/>
          </p:nvPr>
        </p:nvSpPr>
        <p:spPr/>
        <p:txBody>
          <a:bodyPr/>
          <a:lstStyle/>
          <a:p>
            <a:fld id="{C9FA51CF-5396-6C41-9625-BB12FE583583}" type="datetime1">
              <a:rPr lang="it-IT" smtClean="0"/>
              <a:t>11/12/24</a:t>
            </a:fld>
            <a:endParaRPr lang="it-IT"/>
          </a:p>
        </p:txBody>
      </p:sp>
      <p:sp>
        <p:nvSpPr>
          <p:cNvPr id="9" name="Segnaposto numero diapositiva 8">
            <a:extLst>
              <a:ext uri="{FF2B5EF4-FFF2-40B4-BE49-F238E27FC236}">
                <a16:creationId xmlns:a16="http://schemas.microsoft.com/office/drawing/2014/main" id="{7B577B96-511D-5549-94D5-9BCD1F0FB005}"/>
              </a:ext>
            </a:extLst>
          </p:cNvPr>
          <p:cNvSpPr>
            <a:spLocks noGrp="1"/>
          </p:cNvSpPr>
          <p:nvPr>
            <p:ph type="sldNum" sz="quarter" idx="12"/>
          </p:nvPr>
        </p:nvSpPr>
        <p:spPr/>
        <p:txBody>
          <a:bodyPr/>
          <a:lstStyle/>
          <a:p>
            <a:fld id="{1150042A-39FD-4E47-AF85-4685E15A6D3D}" type="slidenum">
              <a:rPr lang="it-IT" smtClean="0"/>
              <a:t>1</a:t>
            </a:fld>
            <a:endParaRPr lang="it-IT"/>
          </a:p>
        </p:txBody>
      </p:sp>
      <p:sp>
        <p:nvSpPr>
          <p:cNvPr id="11" name="Rettangolo 10">
            <a:extLst>
              <a:ext uri="{FF2B5EF4-FFF2-40B4-BE49-F238E27FC236}">
                <a16:creationId xmlns:a16="http://schemas.microsoft.com/office/drawing/2014/main" id="{D15FDC43-3358-5D43-9600-32F91F57AA48}"/>
              </a:ext>
            </a:extLst>
          </p:cNvPr>
          <p:cNvSpPr/>
          <p:nvPr/>
        </p:nvSpPr>
        <p:spPr>
          <a:xfrm>
            <a:off x="791474" y="2936356"/>
            <a:ext cx="8179998" cy="400110"/>
          </a:xfrm>
          <a:prstGeom prst="rect">
            <a:avLst/>
          </a:prstGeom>
        </p:spPr>
        <p:txBody>
          <a:bodyPr wrap="square">
            <a:spAutoFit/>
          </a:bodyPr>
          <a:lstStyle/>
          <a:p>
            <a:pPr algn="ctr"/>
            <a:r>
              <a:rPr lang="en-US" sz="2000" b="1" dirty="0">
                <a:solidFill>
                  <a:srgbClr val="0070C0"/>
                </a:solidFill>
              </a:rPr>
              <a:t>IMPLEMENTING INNOVATION FOR HEALTHCARE AND WELL-BEING</a:t>
            </a:r>
            <a:endParaRPr lang="it-IT" sz="2000" b="1" dirty="0">
              <a:solidFill>
                <a:srgbClr val="0070C0"/>
              </a:solidFill>
            </a:endParaRPr>
          </a:p>
        </p:txBody>
      </p:sp>
      <p:pic>
        <p:nvPicPr>
          <p:cNvPr id="18" name="Immagine 17">
            <a:extLst>
              <a:ext uri="{FF2B5EF4-FFF2-40B4-BE49-F238E27FC236}">
                <a16:creationId xmlns:a16="http://schemas.microsoft.com/office/drawing/2014/main" id="{07A68990-53CC-D84B-BC9F-FC272290601D}"/>
              </a:ext>
            </a:extLst>
          </p:cNvPr>
          <p:cNvPicPr>
            <a:picLocks noChangeAspect="1"/>
          </p:cNvPicPr>
          <p:nvPr/>
        </p:nvPicPr>
        <p:blipFill>
          <a:blip r:embed="rId2"/>
          <a:stretch>
            <a:fillRect/>
          </a:stretch>
        </p:blipFill>
        <p:spPr>
          <a:xfrm>
            <a:off x="9538659" y="1450343"/>
            <a:ext cx="2324100" cy="863600"/>
          </a:xfrm>
          <a:prstGeom prst="rect">
            <a:avLst/>
          </a:prstGeom>
        </p:spPr>
      </p:pic>
      <p:sp>
        <p:nvSpPr>
          <p:cNvPr id="5" name="CasellaDiTesto 4">
            <a:extLst>
              <a:ext uri="{FF2B5EF4-FFF2-40B4-BE49-F238E27FC236}">
                <a16:creationId xmlns:a16="http://schemas.microsoft.com/office/drawing/2014/main" id="{966BF704-1FA8-4F48-E0BE-F2443886676C}"/>
              </a:ext>
            </a:extLst>
          </p:cNvPr>
          <p:cNvSpPr txBox="1"/>
          <p:nvPr/>
        </p:nvSpPr>
        <p:spPr>
          <a:xfrm>
            <a:off x="9605513" y="2815897"/>
            <a:ext cx="2247181" cy="2769989"/>
          </a:xfrm>
          <a:prstGeom prst="rect">
            <a:avLst/>
          </a:prstGeom>
          <a:noFill/>
        </p:spPr>
        <p:txBody>
          <a:bodyPr wrap="square">
            <a:spAutoFit/>
          </a:bodyPr>
          <a:lstStyle/>
          <a:p>
            <a:pPr algn="just"/>
            <a:r>
              <a:rPr lang="en-US" sz="1200" b="1" dirty="0">
                <a:solidFill>
                  <a:schemeClr val="accent1"/>
                </a:solidFill>
              </a:rPr>
              <a:t>Partners: </a:t>
            </a:r>
            <a:r>
              <a:rPr lang="en-US" sz="1200" dirty="0"/>
              <a:t>Spoke leader UNIFI, Toscana Life science (TLS), UNIPI, UNISI, UNISTRASI, CNR, Digital Innovation Hub (DIH).</a:t>
            </a:r>
          </a:p>
          <a:p>
            <a:pPr algn="just"/>
            <a:r>
              <a:rPr lang="en-US" sz="1200" b="1" dirty="0">
                <a:solidFill>
                  <a:schemeClr val="accent1"/>
                </a:solidFill>
              </a:rPr>
              <a:t>CNR Institutes</a:t>
            </a:r>
            <a:r>
              <a:rPr lang="en-US" sz="1200" dirty="0"/>
              <a:t>: IFAC, IFC, IIT, IN, INO, ISTI (</a:t>
            </a:r>
            <a:r>
              <a:rPr lang="it-IT" sz="1200" dirty="0"/>
              <a:t>Rossi Francesca, </a:t>
            </a:r>
            <a:r>
              <a:rPr lang="it-IT" sz="1200" dirty="0" err="1"/>
              <a:t>Cavigli</a:t>
            </a:r>
            <a:r>
              <a:rPr lang="it-IT" sz="1200" dirty="0"/>
              <a:t> Lucia, Farini Alessandro, Brandi  Fernando, Di Renzo Renzo, </a:t>
            </a:r>
            <a:r>
              <a:rPr lang="it-IT" sz="1200" dirty="0" err="1"/>
              <a:t>Ghelardi</a:t>
            </a:r>
            <a:r>
              <a:rPr lang="it-IT" sz="1200" dirty="0"/>
              <a:t> Lucia, Palumbo Filippo, </a:t>
            </a:r>
            <a:r>
              <a:rPr lang="it-IT" sz="1200" dirty="0" err="1"/>
              <a:t>Selisca</a:t>
            </a:r>
            <a:r>
              <a:rPr lang="it-IT" sz="1200" dirty="0"/>
              <a:t> Daniela, Bianchini Elisabetta, Emma </a:t>
            </a:r>
            <a:r>
              <a:rPr lang="it-IT" sz="1200" dirty="0" err="1"/>
              <a:t>Buzzigoli</a:t>
            </a:r>
            <a:r>
              <a:rPr lang="it-IT" sz="1200" dirty="0"/>
              <a:t>, Jessica De Giovanni).</a:t>
            </a:r>
          </a:p>
          <a:p>
            <a:pPr algn="just"/>
            <a:endParaRPr lang="it-IT" sz="1200" dirty="0"/>
          </a:p>
          <a:p>
            <a:pPr algn="just"/>
            <a:endParaRPr lang="en-US" dirty="0"/>
          </a:p>
        </p:txBody>
      </p:sp>
      <p:pic>
        <p:nvPicPr>
          <p:cNvPr id="6" name="Immagine 5">
            <a:extLst>
              <a:ext uri="{FF2B5EF4-FFF2-40B4-BE49-F238E27FC236}">
                <a16:creationId xmlns:a16="http://schemas.microsoft.com/office/drawing/2014/main" id="{6C6883C0-1E8C-A11D-C33B-5F0BA6F3470A}"/>
              </a:ext>
            </a:extLst>
          </p:cNvPr>
          <p:cNvPicPr>
            <a:picLocks noChangeAspect="1"/>
          </p:cNvPicPr>
          <p:nvPr/>
        </p:nvPicPr>
        <p:blipFill>
          <a:blip r:embed="rId3"/>
          <a:stretch>
            <a:fillRect/>
          </a:stretch>
        </p:blipFill>
        <p:spPr>
          <a:xfrm>
            <a:off x="0" y="5806525"/>
            <a:ext cx="9144000" cy="1055889"/>
          </a:xfrm>
          <a:prstGeom prst="rect">
            <a:avLst/>
          </a:prstGeom>
        </p:spPr>
      </p:pic>
    </p:spTree>
    <p:extLst>
      <p:ext uri="{BB962C8B-B14F-4D97-AF65-F5344CB8AC3E}">
        <p14:creationId xmlns:p14="http://schemas.microsoft.com/office/powerpoint/2010/main" val="300025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3" name="CasellaDiTesto 2">
            <a:extLst>
              <a:ext uri="{FF2B5EF4-FFF2-40B4-BE49-F238E27FC236}">
                <a16:creationId xmlns:a16="http://schemas.microsoft.com/office/drawing/2014/main" id="{2A47D499-B358-7178-829A-9775F658D85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5" name="Titolo 1">
            <a:extLst>
              <a:ext uri="{FF2B5EF4-FFF2-40B4-BE49-F238E27FC236}">
                <a16:creationId xmlns:a16="http://schemas.microsoft.com/office/drawing/2014/main" id="{43D847D7-CF33-7742-B0D1-27F33AEFEF3C}"/>
              </a:ext>
            </a:extLst>
          </p:cNvPr>
          <p:cNvSpPr>
            <a:spLocks noGrp="1"/>
          </p:cNvSpPr>
          <p:nvPr>
            <p:ph type="title"/>
          </p:nvPr>
        </p:nvSpPr>
        <p:spPr>
          <a:xfrm>
            <a:off x="252919" y="1123837"/>
            <a:ext cx="2947482" cy="4601183"/>
          </a:xfrm>
        </p:spPr>
        <p:txBody>
          <a:bodyPr/>
          <a:lstStyle/>
          <a:p>
            <a:r>
              <a:rPr lang="en-US" dirty="0"/>
              <a:t>Task 2 – how can we facilitate the process?</a:t>
            </a:r>
            <a:endParaRPr lang="en-US" sz="2800" dirty="0">
              <a:solidFill>
                <a:schemeClr val="tx1">
                  <a:lumMod val="65000"/>
                  <a:lumOff val="35000"/>
                </a:schemeClr>
              </a:solidFill>
            </a:endParaRPr>
          </a:p>
        </p:txBody>
      </p:sp>
      <p:sp>
        <p:nvSpPr>
          <p:cNvPr id="12" name="CasellaDiTesto 11">
            <a:extLst>
              <a:ext uri="{FF2B5EF4-FFF2-40B4-BE49-F238E27FC236}">
                <a16:creationId xmlns:a16="http://schemas.microsoft.com/office/drawing/2014/main" id="{62497EAC-5BEB-6AAC-3EE0-48968424C607}"/>
              </a:ext>
            </a:extLst>
          </p:cNvPr>
          <p:cNvSpPr txBox="1"/>
          <p:nvPr/>
        </p:nvSpPr>
        <p:spPr>
          <a:xfrm>
            <a:off x="3876205" y="573132"/>
            <a:ext cx="8044583" cy="3416320"/>
          </a:xfrm>
          <a:prstGeom prst="rect">
            <a:avLst/>
          </a:prstGeom>
          <a:noFill/>
        </p:spPr>
        <p:txBody>
          <a:bodyPr wrap="square">
            <a:spAutoFit/>
          </a:bodyPr>
          <a:lstStyle/>
          <a:p>
            <a:pPr algn="just"/>
            <a:endParaRPr lang="it-IT" sz="2400" dirty="0">
              <a:effectLst/>
            </a:endParaRPr>
          </a:p>
          <a:p>
            <a:pPr marL="342900" indent="-342900" algn="just">
              <a:buClr>
                <a:schemeClr val="bg2">
                  <a:lumMod val="75000"/>
                </a:schemeClr>
              </a:buClr>
              <a:buFont typeface="Wingdings" pitchFamily="2" charset="2"/>
              <a:buChar char="§"/>
            </a:pPr>
            <a:r>
              <a:rPr lang="en-US" sz="2400" dirty="0">
                <a:solidFill>
                  <a:schemeClr val="tx1">
                    <a:lumMod val="65000"/>
                    <a:lumOff val="35000"/>
                  </a:schemeClr>
                </a:solidFill>
              </a:rPr>
              <a:t>Theoretical Background</a:t>
            </a:r>
          </a:p>
          <a:p>
            <a:pPr marL="342900" indent="-342900" algn="just">
              <a:buClr>
                <a:schemeClr val="bg2">
                  <a:lumMod val="75000"/>
                </a:schemeClr>
              </a:buClr>
              <a:buFont typeface="Wingdings" pitchFamily="2" charset="2"/>
              <a:buChar char="§"/>
            </a:pPr>
            <a:endParaRPr lang="en-US" sz="2400" dirty="0">
              <a:solidFill>
                <a:schemeClr val="tx1">
                  <a:lumMod val="65000"/>
                  <a:lumOff val="35000"/>
                </a:schemeClr>
              </a:solidFill>
            </a:endParaRPr>
          </a:p>
          <a:p>
            <a:pPr marL="342900" indent="-342900" algn="just">
              <a:buClr>
                <a:schemeClr val="bg2">
                  <a:lumMod val="75000"/>
                </a:schemeClr>
              </a:buClr>
              <a:buFont typeface="Wingdings" pitchFamily="2" charset="2"/>
              <a:buChar char="§"/>
            </a:pPr>
            <a:r>
              <a:rPr lang="en-US" sz="2400" dirty="0">
                <a:solidFill>
                  <a:schemeClr val="tx1">
                    <a:lumMod val="65000"/>
                    <a:lumOff val="35000"/>
                  </a:schemeClr>
                </a:solidFill>
              </a:rPr>
              <a:t>Case studies</a:t>
            </a:r>
          </a:p>
          <a:p>
            <a:pPr marL="342900" indent="-342900" algn="just">
              <a:buClr>
                <a:schemeClr val="bg2">
                  <a:lumMod val="75000"/>
                </a:schemeClr>
              </a:buClr>
              <a:buFont typeface="Wingdings" pitchFamily="2" charset="2"/>
              <a:buChar char="§"/>
            </a:pPr>
            <a:endParaRPr lang="en-US" sz="2400" dirty="0">
              <a:solidFill>
                <a:schemeClr val="tx1">
                  <a:lumMod val="65000"/>
                  <a:lumOff val="35000"/>
                </a:schemeClr>
              </a:solidFill>
            </a:endParaRPr>
          </a:p>
          <a:p>
            <a:pPr marL="342900" indent="-342900" algn="just">
              <a:buClr>
                <a:schemeClr val="bg2">
                  <a:lumMod val="75000"/>
                </a:schemeClr>
              </a:buClr>
              <a:buFont typeface="Wingdings" pitchFamily="2" charset="2"/>
              <a:buChar char="§"/>
            </a:pPr>
            <a:r>
              <a:rPr lang="en-US" sz="2400" dirty="0">
                <a:solidFill>
                  <a:schemeClr val="tx1">
                    <a:lumMod val="65000"/>
                    <a:lumOff val="35000"/>
                  </a:schemeClr>
                </a:solidFill>
              </a:rPr>
              <a:t>Expert group and Delphi method</a:t>
            </a:r>
          </a:p>
          <a:p>
            <a:pPr algn="just"/>
            <a:endParaRPr lang="en-US" sz="2400" dirty="0">
              <a:solidFill>
                <a:schemeClr val="tx1">
                  <a:lumMod val="65000"/>
                  <a:lumOff val="35000"/>
                </a:schemeClr>
              </a:solidFill>
            </a:endParaRPr>
          </a:p>
          <a:p>
            <a:pPr algn="just"/>
            <a:endParaRPr lang="en-US" sz="2400" dirty="0">
              <a:solidFill>
                <a:schemeClr val="tx1">
                  <a:lumMod val="65000"/>
                  <a:lumOff val="35000"/>
                </a:schemeClr>
              </a:solidFill>
            </a:endParaRPr>
          </a:p>
          <a:p>
            <a:pPr marL="285750" indent="-285750" algn="just">
              <a:buFont typeface="Wingdings" pitchFamily="2" charset="2"/>
              <a:buChar char="§"/>
            </a:pPr>
            <a:endParaRPr lang="en-US" sz="2400" dirty="0">
              <a:solidFill>
                <a:schemeClr val="tx1">
                  <a:lumMod val="65000"/>
                  <a:lumOff val="35000"/>
                </a:schemeClr>
              </a:solidFill>
            </a:endParaRPr>
          </a:p>
        </p:txBody>
      </p:sp>
      <p:sp>
        <p:nvSpPr>
          <p:cNvPr id="65" name="CasellaDiTesto 64">
            <a:extLst>
              <a:ext uri="{FF2B5EF4-FFF2-40B4-BE49-F238E27FC236}">
                <a16:creationId xmlns:a16="http://schemas.microsoft.com/office/drawing/2014/main" id="{AE7132E3-318F-139A-9A42-3F1D6286AD54}"/>
              </a:ext>
            </a:extLst>
          </p:cNvPr>
          <p:cNvSpPr txBox="1"/>
          <p:nvPr/>
        </p:nvSpPr>
        <p:spPr>
          <a:xfrm>
            <a:off x="3876205" y="2039982"/>
            <a:ext cx="8044583" cy="1569660"/>
          </a:xfrm>
          <a:prstGeom prst="rect">
            <a:avLst/>
          </a:prstGeom>
          <a:noFill/>
        </p:spPr>
        <p:txBody>
          <a:bodyPr wrap="square">
            <a:spAutoFit/>
          </a:bodyPr>
          <a:lstStyle/>
          <a:p>
            <a:pPr algn="just"/>
            <a:endParaRPr lang="it-IT" sz="2400" dirty="0">
              <a:effectLst/>
            </a:endParaRPr>
          </a:p>
          <a:p>
            <a:pPr marL="342900" indent="-342900" algn="just">
              <a:buClr>
                <a:schemeClr val="bg2">
                  <a:lumMod val="75000"/>
                </a:schemeClr>
              </a:buClr>
              <a:buFont typeface="Wingdings" pitchFamily="2" charset="2"/>
              <a:buChar char="§"/>
            </a:pPr>
            <a:r>
              <a:rPr lang="en-US" sz="2400" dirty="0">
                <a:solidFill>
                  <a:srgbClr val="FFC000"/>
                </a:solidFill>
              </a:rPr>
              <a:t>Expert group and Delphi method</a:t>
            </a:r>
          </a:p>
          <a:p>
            <a:pPr marL="342900" indent="-342900" algn="just">
              <a:buClr>
                <a:schemeClr val="bg2">
                  <a:lumMod val="75000"/>
                </a:schemeClr>
              </a:buClr>
              <a:buFont typeface="Wingdings" pitchFamily="2" charset="2"/>
              <a:buChar char="§"/>
            </a:pPr>
            <a:endParaRPr lang="en-US" sz="2400" dirty="0">
              <a:solidFill>
                <a:schemeClr val="tx1">
                  <a:lumMod val="65000"/>
                  <a:lumOff val="35000"/>
                </a:schemeClr>
              </a:solidFill>
            </a:endParaRPr>
          </a:p>
          <a:p>
            <a:pPr marL="285750" indent="-285750" algn="just">
              <a:buFont typeface="Wingdings" pitchFamily="2" charset="2"/>
              <a:buChar char="§"/>
            </a:pPr>
            <a:endParaRPr lang="en-US" sz="2400" dirty="0">
              <a:solidFill>
                <a:schemeClr val="tx1">
                  <a:lumMod val="65000"/>
                  <a:lumOff val="35000"/>
                </a:schemeClr>
              </a:solidFill>
            </a:endParaRPr>
          </a:p>
        </p:txBody>
      </p:sp>
      <p:sp>
        <p:nvSpPr>
          <p:cNvPr id="2" name="CasellaDiTesto 1">
            <a:extLst>
              <a:ext uri="{FF2B5EF4-FFF2-40B4-BE49-F238E27FC236}">
                <a16:creationId xmlns:a16="http://schemas.microsoft.com/office/drawing/2014/main" id="{5B83C40A-6432-806E-C132-A0AA79E02EAC}"/>
              </a:ext>
            </a:extLst>
          </p:cNvPr>
          <p:cNvSpPr txBox="1"/>
          <p:nvPr/>
        </p:nvSpPr>
        <p:spPr>
          <a:xfrm>
            <a:off x="3967162" y="3551188"/>
            <a:ext cx="7462837" cy="2585323"/>
          </a:xfrm>
          <a:prstGeom prst="rect">
            <a:avLst/>
          </a:prstGeom>
          <a:solidFill>
            <a:schemeClr val="bg2">
              <a:lumMod val="40000"/>
              <a:lumOff val="60000"/>
            </a:schemeClr>
          </a:solidFill>
        </p:spPr>
        <p:txBody>
          <a:bodyPr wrap="square">
            <a:spAutoFit/>
          </a:bodyPr>
          <a:lstStyle/>
          <a:p>
            <a:pPr marL="342900" indent="-342900" algn="just">
              <a:buFont typeface="+mj-lt"/>
              <a:buAutoNum type="alphaLcPeriod"/>
            </a:pPr>
            <a:r>
              <a:rPr lang="en-US" dirty="0">
                <a:solidFill>
                  <a:schemeClr val="tx1">
                    <a:lumMod val="65000"/>
                    <a:lumOff val="35000"/>
                  </a:schemeClr>
                </a:solidFill>
              </a:rPr>
              <a:t>Delphi method is a structured communication process used to reach consensus (for e.g. forecasting or guidelines) based on the results of multiple rounds of questionnaires sent to a panel of experts.</a:t>
            </a:r>
          </a:p>
          <a:p>
            <a:pPr marL="342900" indent="-342900" algn="just">
              <a:buFont typeface="+mj-lt"/>
              <a:buAutoNum type="alphaLcPeriod"/>
            </a:pPr>
            <a:endParaRPr lang="en-US" dirty="0">
              <a:solidFill>
                <a:schemeClr val="tx1">
                  <a:lumMod val="65000"/>
                  <a:lumOff val="35000"/>
                </a:schemeClr>
              </a:solidFill>
            </a:endParaRPr>
          </a:p>
          <a:p>
            <a:pPr marL="342900" indent="-342900" algn="just">
              <a:buFont typeface="+mj-lt"/>
              <a:buAutoNum type="alphaLcPeriod"/>
            </a:pPr>
            <a:r>
              <a:rPr lang="en-US" dirty="0">
                <a:solidFill>
                  <a:schemeClr val="tx1">
                    <a:lumMod val="65000"/>
                    <a:lumOff val="35000"/>
                  </a:schemeClr>
                </a:solidFill>
              </a:rPr>
              <a:t>Formulation of the Delphi theses based on findings from background/case studies.</a:t>
            </a:r>
          </a:p>
          <a:p>
            <a:pPr marL="342900" indent="-342900" algn="just">
              <a:buFont typeface="+mj-lt"/>
              <a:buAutoNum type="alphaLcPeriod"/>
            </a:pPr>
            <a:endParaRPr lang="en-US" dirty="0">
              <a:solidFill>
                <a:schemeClr val="tx1">
                  <a:lumMod val="65000"/>
                  <a:lumOff val="35000"/>
                </a:schemeClr>
              </a:solidFill>
            </a:endParaRPr>
          </a:p>
          <a:p>
            <a:pPr marL="342900" indent="-342900" algn="just">
              <a:buFont typeface="+mj-lt"/>
              <a:buAutoNum type="alphaLcPeriod"/>
            </a:pPr>
            <a:r>
              <a:rPr lang="en-US" dirty="0">
                <a:solidFill>
                  <a:schemeClr val="tx1">
                    <a:lumMod val="65000"/>
                    <a:lumOff val="35000"/>
                  </a:schemeClr>
                </a:solidFill>
              </a:rPr>
              <a:t>Facilitators and definition/selection of the panel of experts.</a:t>
            </a:r>
          </a:p>
          <a:p>
            <a:pPr marL="342900" indent="-342900" algn="just">
              <a:buFont typeface="+mj-lt"/>
              <a:buAutoNum type="alphaLcPeriod"/>
            </a:pPr>
            <a:endParaRPr lang="en-US" dirty="0">
              <a:solidFill>
                <a:schemeClr val="tx1">
                  <a:lumMod val="65000"/>
                  <a:lumOff val="35000"/>
                </a:schemeClr>
              </a:solidFill>
            </a:endParaRPr>
          </a:p>
        </p:txBody>
      </p:sp>
      <p:pic>
        <p:nvPicPr>
          <p:cNvPr id="6" name="Picture 2" descr="Oracolo di Delfi | L'arte di guardare l ...">
            <a:extLst>
              <a:ext uri="{FF2B5EF4-FFF2-40B4-BE49-F238E27FC236}">
                <a16:creationId xmlns:a16="http://schemas.microsoft.com/office/drawing/2014/main" id="{409B2CB0-1DC6-DECA-7EE3-FABE8F6AB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8452" y="990600"/>
            <a:ext cx="2490553" cy="1657350"/>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61B60819-B940-2231-AF08-C3AAEDB8F51D}"/>
              </a:ext>
            </a:extLst>
          </p:cNvPr>
          <p:cNvPicPr>
            <a:picLocks noChangeAspect="1"/>
          </p:cNvPicPr>
          <p:nvPr/>
        </p:nvPicPr>
        <p:blipFill>
          <a:blip r:embed="rId4"/>
          <a:stretch>
            <a:fillRect/>
          </a:stretch>
        </p:blipFill>
        <p:spPr>
          <a:xfrm>
            <a:off x="6972300" y="0"/>
            <a:ext cx="5219700" cy="602737"/>
          </a:xfrm>
          <a:prstGeom prst="rect">
            <a:avLst/>
          </a:prstGeom>
        </p:spPr>
      </p:pic>
    </p:spTree>
    <p:extLst>
      <p:ext uri="{BB962C8B-B14F-4D97-AF65-F5344CB8AC3E}">
        <p14:creationId xmlns:p14="http://schemas.microsoft.com/office/powerpoint/2010/main" val="362367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51403D-8AB5-634D-8AC9-D872D1E4E6B0}"/>
              </a:ext>
            </a:extLst>
          </p:cNvPr>
          <p:cNvSpPr>
            <a:spLocks noGrp="1"/>
          </p:cNvSpPr>
          <p:nvPr>
            <p:ph type="title"/>
          </p:nvPr>
        </p:nvSpPr>
        <p:spPr/>
        <p:txBody>
          <a:bodyPr/>
          <a:lstStyle/>
          <a:p>
            <a:pPr algn="ctr"/>
            <a:r>
              <a:rPr lang="it-IT" dirty="0" err="1"/>
              <a:t>Final</a:t>
            </a:r>
            <a:br>
              <a:rPr lang="it-IT" dirty="0"/>
            </a:br>
            <a:r>
              <a:rPr lang="it-IT" dirty="0" err="1"/>
              <a:t>Remarks</a:t>
            </a:r>
            <a:endParaRPr lang="it-IT" dirty="0"/>
          </a:p>
        </p:txBody>
      </p:sp>
      <p:sp>
        <p:nvSpPr>
          <p:cNvPr id="4" name="Segnaposto contenuto 3">
            <a:extLst>
              <a:ext uri="{FF2B5EF4-FFF2-40B4-BE49-F238E27FC236}">
                <a16:creationId xmlns:a16="http://schemas.microsoft.com/office/drawing/2014/main" id="{25C05F93-4056-4844-9741-5DAD9CF1E70B}"/>
              </a:ext>
            </a:extLst>
          </p:cNvPr>
          <p:cNvSpPr>
            <a:spLocks noGrp="1"/>
          </p:cNvSpPr>
          <p:nvPr>
            <p:ph idx="1"/>
          </p:nvPr>
        </p:nvSpPr>
        <p:spPr>
          <a:xfrm>
            <a:off x="3744395" y="-1556630"/>
            <a:ext cx="7265648" cy="6551024"/>
          </a:xfrm>
        </p:spPr>
        <p:txBody>
          <a:bodyPr>
            <a:normAutofit/>
          </a:bodyPr>
          <a:lstStyle/>
          <a:p>
            <a:pPr marL="0" indent="0" algn="just">
              <a:buNone/>
            </a:pPr>
            <a:endParaRPr lang="en-US" b="1" dirty="0">
              <a:solidFill>
                <a:schemeClr val="accent1"/>
              </a:solidFill>
            </a:endParaRPr>
          </a:p>
          <a:p>
            <a:pPr algn="just"/>
            <a:r>
              <a:rPr lang="en-US" b="1" dirty="0">
                <a:solidFill>
                  <a:schemeClr val="bg1">
                    <a:lumMod val="50000"/>
                  </a:schemeClr>
                </a:solidFill>
              </a:rPr>
              <a:t>I</a:t>
            </a:r>
            <a:r>
              <a:rPr lang="en-US" b="1" dirty="0">
                <a:solidFill>
                  <a:schemeClr val="tx1">
                    <a:lumMod val="50000"/>
                    <a:lumOff val="50000"/>
                  </a:schemeClr>
                </a:solidFill>
              </a:rPr>
              <a:t>s the </a:t>
            </a:r>
            <a:r>
              <a:rPr lang="en-US" b="1" dirty="0">
                <a:solidFill>
                  <a:srgbClr val="FFC000"/>
                </a:solidFill>
              </a:rPr>
              <a:t>Ecosystem</a:t>
            </a:r>
            <a:r>
              <a:rPr lang="en-US" b="1" dirty="0">
                <a:solidFill>
                  <a:schemeClr val="tx1">
                    <a:lumMod val="50000"/>
                    <a:lumOff val="50000"/>
                  </a:schemeClr>
                </a:solidFill>
              </a:rPr>
              <a:t> starting to become real?</a:t>
            </a:r>
          </a:p>
          <a:p>
            <a:pPr marL="0" indent="0" algn="just">
              <a:buNone/>
            </a:pPr>
            <a:endParaRPr lang="en-US" dirty="0"/>
          </a:p>
          <a:p>
            <a:pPr algn="just"/>
            <a:endParaRPr lang="it-IT" dirty="0"/>
          </a:p>
          <a:p>
            <a:endParaRPr lang="it-IT" dirty="0"/>
          </a:p>
        </p:txBody>
      </p:sp>
      <p:pic>
        <p:nvPicPr>
          <p:cNvPr id="2052" name="Picture 4" descr="An Introduction to Ecosystem Approaches to Health">
            <a:extLst>
              <a:ext uri="{FF2B5EF4-FFF2-40B4-BE49-F238E27FC236}">
                <a16:creationId xmlns:a16="http://schemas.microsoft.com/office/drawing/2014/main" id="{D17092E1-38DA-2F1D-1E33-5ACDFF45D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51394"/>
            <a:ext cx="3924299" cy="392429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BB308D2E-B4D3-2E8B-D4C8-2804D06A9D04}"/>
              </a:ext>
            </a:extLst>
          </p:cNvPr>
          <p:cNvSpPr txBox="1"/>
          <p:nvPr/>
        </p:nvSpPr>
        <p:spPr>
          <a:xfrm>
            <a:off x="0" y="6396335"/>
            <a:ext cx="11569959" cy="461665"/>
          </a:xfrm>
          <a:prstGeom prst="rect">
            <a:avLst/>
          </a:prstGeom>
          <a:noFill/>
        </p:spPr>
        <p:txBody>
          <a:bodyPr wrap="square">
            <a:spAutoFit/>
          </a:bodyPr>
          <a:lstStyle/>
          <a:p>
            <a:r>
              <a:rPr lang="en-US" sz="1200" dirty="0"/>
              <a:t>Morrison K, </a:t>
            </a:r>
            <a:r>
              <a:rPr lang="en-US" sz="1200" dirty="0" err="1"/>
              <a:t>Feagan</a:t>
            </a:r>
            <a:r>
              <a:rPr lang="en-US" sz="1200" dirty="0"/>
              <a:t> M, and Brisbois B, (2012) Ecosystem approaches to health principles and histories. In: McCullagh S ed. (2012). Ecosystem Approaches to Health Teaching Manual. Canadian Community of Practice in Ecosystem Approaches to Health. Available: </a:t>
            </a:r>
            <a:r>
              <a:rPr lang="en-US" sz="1200" dirty="0" err="1"/>
              <a:t>www.copeh-canada.org</a:t>
            </a:r>
            <a:r>
              <a:rPr lang="en-US" sz="1200" dirty="0"/>
              <a:t> </a:t>
            </a:r>
          </a:p>
        </p:txBody>
      </p:sp>
      <p:pic>
        <p:nvPicPr>
          <p:cNvPr id="3" name="Immagine 2">
            <a:extLst>
              <a:ext uri="{FF2B5EF4-FFF2-40B4-BE49-F238E27FC236}">
                <a16:creationId xmlns:a16="http://schemas.microsoft.com/office/drawing/2014/main" id="{30F90573-598E-0F5E-11C7-AC9D87833E2F}"/>
              </a:ext>
            </a:extLst>
          </p:cNvPr>
          <p:cNvPicPr>
            <a:picLocks noChangeAspect="1"/>
          </p:cNvPicPr>
          <p:nvPr/>
        </p:nvPicPr>
        <p:blipFill>
          <a:blip r:embed="rId4"/>
          <a:stretch>
            <a:fillRect/>
          </a:stretch>
        </p:blipFill>
        <p:spPr>
          <a:xfrm>
            <a:off x="6972300" y="0"/>
            <a:ext cx="5219700" cy="602737"/>
          </a:xfrm>
          <a:prstGeom prst="rect">
            <a:avLst/>
          </a:prstGeom>
        </p:spPr>
      </p:pic>
    </p:spTree>
    <p:extLst>
      <p:ext uri="{BB962C8B-B14F-4D97-AF65-F5344CB8AC3E}">
        <p14:creationId xmlns:p14="http://schemas.microsoft.com/office/powerpoint/2010/main" val="333436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linds(horizontal)">
                                      <p:cBhvr>
                                        <p:cTn id="13" dur="500"/>
                                        <p:tgtEl>
                                          <p:spTgt spid="205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BCF78-CC96-7849-86B2-1D270C2A6070}"/>
              </a:ext>
            </a:extLst>
          </p:cNvPr>
          <p:cNvSpPr>
            <a:spLocks noGrp="1"/>
          </p:cNvSpPr>
          <p:nvPr>
            <p:ph type="title"/>
          </p:nvPr>
        </p:nvSpPr>
        <p:spPr/>
        <p:txBody>
          <a:bodyPr/>
          <a:lstStyle/>
          <a:p>
            <a:r>
              <a:rPr lang="it-IT" dirty="0" err="1"/>
              <a:t>Contacts</a:t>
            </a:r>
            <a:endParaRPr lang="it-IT" dirty="0"/>
          </a:p>
        </p:txBody>
      </p:sp>
      <p:sp>
        <p:nvSpPr>
          <p:cNvPr id="4" name="Segnaposto data 3">
            <a:extLst>
              <a:ext uri="{FF2B5EF4-FFF2-40B4-BE49-F238E27FC236}">
                <a16:creationId xmlns:a16="http://schemas.microsoft.com/office/drawing/2014/main" id="{534F5959-EF00-9E4E-9B54-4A9DD176D1E7}"/>
              </a:ext>
            </a:extLst>
          </p:cNvPr>
          <p:cNvSpPr>
            <a:spLocks noGrp="1"/>
          </p:cNvSpPr>
          <p:nvPr>
            <p:ph type="dt" sz="half" idx="10"/>
          </p:nvPr>
        </p:nvSpPr>
        <p:spPr/>
        <p:txBody>
          <a:bodyPr/>
          <a:lstStyle/>
          <a:p>
            <a:fld id="{7A929F6A-C2EE-0B4B-A3AC-4B788875B60B}" type="datetime1">
              <a:rPr lang="it-IT" smtClean="0"/>
              <a:t>11/12/24</a:t>
            </a:fld>
            <a:endParaRPr lang="it-IT"/>
          </a:p>
        </p:txBody>
      </p:sp>
      <p:sp>
        <p:nvSpPr>
          <p:cNvPr id="5" name="Segnaposto numero diapositiva 4">
            <a:extLst>
              <a:ext uri="{FF2B5EF4-FFF2-40B4-BE49-F238E27FC236}">
                <a16:creationId xmlns:a16="http://schemas.microsoft.com/office/drawing/2014/main" id="{43AF89B3-B752-3A44-B135-E42FCBEE7254}"/>
              </a:ext>
            </a:extLst>
          </p:cNvPr>
          <p:cNvSpPr>
            <a:spLocks noGrp="1"/>
          </p:cNvSpPr>
          <p:nvPr>
            <p:ph type="sldNum" sz="quarter" idx="12"/>
          </p:nvPr>
        </p:nvSpPr>
        <p:spPr/>
        <p:txBody>
          <a:bodyPr/>
          <a:lstStyle/>
          <a:p>
            <a:fld id="{1150042A-39FD-4E47-AF85-4685E15A6D3D}" type="slidenum">
              <a:rPr lang="it-IT" smtClean="0"/>
              <a:t>12</a:t>
            </a:fld>
            <a:endParaRPr lang="it-IT"/>
          </a:p>
        </p:txBody>
      </p:sp>
      <p:sp>
        <p:nvSpPr>
          <p:cNvPr id="13" name="Segnaposto contenuto 2">
            <a:extLst>
              <a:ext uri="{FF2B5EF4-FFF2-40B4-BE49-F238E27FC236}">
                <a16:creationId xmlns:a16="http://schemas.microsoft.com/office/drawing/2014/main" id="{599B96AA-6234-C44B-A33E-098E2C23033D}"/>
              </a:ext>
            </a:extLst>
          </p:cNvPr>
          <p:cNvSpPr>
            <a:spLocks noGrp="1"/>
          </p:cNvSpPr>
          <p:nvPr>
            <p:ph idx="1"/>
          </p:nvPr>
        </p:nvSpPr>
        <p:spPr>
          <a:xfrm>
            <a:off x="3710278" y="3164700"/>
            <a:ext cx="7489295" cy="5120640"/>
          </a:xfrm>
        </p:spPr>
        <p:txBody>
          <a:bodyPr>
            <a:normAutofit/>
          </a:bodyPr>
          <a:lstStyle/>
          <a:p>
            <a:pPr marL="0" indent="0" algn="just">
              <a:buNone/>
            </a:pPr>
            <a:r>
              <a:rPr lang="en-US" sz="1800" dirty="0"/>
              <a:t>Italian National Research Council</a:t>
            </a:r>
          </a:p>
          <a:p>
            <a:pPr marL="0" indent="0" algn="just">
              <a:buNone/>
            </a:pPr>
            <a:r>
              <a:rPr lang="en-US" sz="1800" dirty="0"/>
              <a:t>Institute of Clinical Physiology</a:t>
            </a:r>
          </a:p>
          <a:p>
            <a:pPr marL="0" indent="0" algn="just">
              <a:buNone/>
            </a:pPr>
            <a:r>
              <a:rPr lang="en-US" sz="1800" dirty="0" err="1"/>
              <a:t>elisabetta.bianchini</a:t>
            </a:r>
            <a:r>
              <a:rPr lang="en-US" sz="1800" dirty="0"/>
              <a:t> (skype)</a:t>
            </a:r>
          </a:p>
          <a:p>
            <a:pPr marL="0" indent="0" algn="just">
              <a:buNone/>
            </a:pPr>
            <a:r>
              <a:rPr lang="en-US" sz="1800" dirty="0">
                <a:hlinkClick r:id="rId2">
                  <a:extLst>
                    <a:ext uri="{A12FA001-AC4F-418D-AE19-62706E023703}">
                      <ahyp:hlinkClr xmlns:ahyp="http://schemas.microsoft.com/office/drawing/2018/hyperlinkcolor" val="tx"/>
                    </a:ext>
                  </a:extLst>
                </a:hlinkClick>
              </a:rPr>
              <a:t>elisabetta.bianchini@ifc.cnr.it</a:t>
            </a:r>
            <a:endParaRPr lang="en-US" sz="1800" dirty="0"/>
          </a:p>
          <a:p>
            <a:pPr marL="0" indent="0" algn="just">
              <a:buNone/>
            </a:pPr>
            <a:endParaRPr lang="en-US" sz="2400" dirty="0"/>
          </a:p>
          <a:p>
            <a:pPr algn="just"/>
            <a:endParaRPr lang="en-US" dirty="0"/>
          </a:p>
          <a:p>
            <a:pPr algn="just"/>
            <a:endParaRPr lang="en-US" sz="1100" dirty="0"/>
          </a:p>
        </p:txBody>
      </p:sp>
      <p:pic>
        <p:nvPicPr>
          <p:cNvPr id="8" name="Immagine 7">
            <a:extLst>
              <a:ext uri="{FF2B5EF4-FFF2-40B4-BE49-F238E27FC236}">
                <a16:creationId xmlns:a16="http://schemas.microsoft.com/office/drawing/2014/main" id="{617045A9-CCDE-B340-AFB4-C22CA9E02DDB}"/>
              </a:ext>
            </a:extLst>
          </p:cNvPr>
          <p:cNvPicPr>
            <a:picLocks noChangeAspect="1"/>
          </p:cNvPicPr>
          <p:nvPr/>
        </p:nvPicPr>
        <p:blipFill>
          <a:blip r:embed="rId3"/>
          <a:stretch>
            <a:fillRect/>
          </a:stretch>
        </p:blipFill>
        <p:spPr>
          <a:xfrm>
            <a:off x="5796253" y="943266"/>
            <a:ext cx="3096922" cy="3096922"/>
          </a:xfrm>
          <a:prstGeom prst="rect">
            <a:avLst/>
          </a:prstGeom>
        </p:spPr>
      </p:pic>
    </p:spTree>
    <p:extLst>
      <p:ext uri="{BB962C8B-B14F-4D97-AF65-F5344CB8AC3E}">
        <p14:creationId xmlns:p14="http://schemas.microsoft.com/office/powerpoint/2010/main" val="377081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2" name="CasellaDiTesto 1">
            <a:extLst>
              <a:ext uri="{FF2B5EF4-FFF2-40B4-BE49-F238E27FC236}">
                <a16:creationId xmlns:a16="http://schemas.microsoft.com/office/drawing/2014/main" id="{AA1C1437-47CD-7086-2150-5A09563E891A}"/>
              </a:ext>
            </a:extLst>
          </p:cNvPr>
          <p:cNvSpPr txBox="1"/>
          <p:nvPr/>
        </p:nvSpPr>
        <p:spPr>
          <a:xfrm>
            <a:off x="3451714" y="504841"/>
            <a:ext cx="8044583" cy="6001643"/>
          </a:xfrm>
          <a:prstGeom prst="rect">
            <a:avLst/>
          </a:prstGeom>
          <a:noFill/>
        </p:spPr>
        <p:txBody>
          <a:bodyPr wrap="square">
            <a:spAutoFit/>
          </a:bodyPr>
          <a:lstStyle/>
          <a:p>
            <a:pPr algn="just"/>
            <a:endParaRPr lang="it-IT" sz="2400" dirty="0">
              <a:effectLst/>
            </a:endParaRPr>
          </a:p>
          <a:p>
            <a:pPr algn="just">
              <a:buClr>
                <a:schemeClr val="bg2">
                  <a:lumMod val="75000"/>
                </a:schemeClr>
              </a:buClr>
            </a:pPr>
            <a:r>
              <a:rPr lang="en-US" sz="2400" dirty="0">
                <a:solidFill>
                  <a:srgbClr val="FFC000"/>
                </a:solidFill>
              </a:rPr>
              <a:t>Expert group and Delphi method</a:t>
            </a:r>
          </a:p>
          <a:p>
            <a:pPr algn="just">
              <a:buClr>
                <a:schemeClr val="bg2">
                  <a:lumMod val="75000"/>
                </a:schemeClr>
              </a:buClr>
            </a:pPr>
            <a:endParaRPr lang="en-US" sz="2400" dirty="0">
              <a:solidFill>
                <a:srgbClr val="FFC000"/>
              </a:solidFill>
            </a:endParaRPr>
          </a:p>
          <a:p>
            <a:pPr marL="285750" indent="-285750" algn="just">
              <a:buFont typeface="Wingdings" pitchFamily="2" charset="2"/>
              <a:buChar char="§"/>
            </a:pPr>
            <a:endParaRPr lang="en-US" sz="2400" dirty="0">
              <a:solidFill>
                <a:schemeClr val="tx1">
                  <a:lumMod val="65000"/>
                  <a:lumOff val="35000"/>
                </a:schemeClr>
              </a:solidFill>
            </a:endParaRPr>
          </a:p>
          <a:p>
            <a:pPr marL="285750" indent="-285750" algn="just">
              <a:buFont typeface="Wingdings" pitchFamily="2" charset="2"/>
              <a:buChar char="§"/>
            </a:pPr>
            <a:r>
              <a:rPr lang="en-US" sz="2400" dirty="0">
                <a:solidFill>
                  <a:schemeClr val="tx1">
                    <a:lumMod val="65000"/>
                    <a:lumOff val="35000"/>
                  </a:schemeClr>
                </a:solidFill>
              </a:rPr>
              <a:t>Method: Delphi method to gather and analyze expert insights</a:t>
            </a:r>
          </a:p>
          <a:p>
            <a:pPr marL="285750" indent="-285750" algn="just">
              <a:buFont typeface="Wingdings" pitchFamily="2" charset="2"/>
              <a:buChar char="§"/>
            </a:pPr>
            <a:endParaRPr lang="en-US" sz="2400" dirty="0">
              <a:solidFill>
                <a:schemeClr val="tx1">
                  <a:lumMod val="65000"/>
                  <a:lumOff val="35000"/>
                </a:schemeClr>
              </a:solidFill>
            </a:endParaRPr>
          </a:p>
          <a:p>
            <a:pPr marL="285750" indent="-285750" algn="just">
              <a:buFont typeface="Wingdings" pitchFamily="2" charset="2"/>
              <a:buChar char="§"/>
            </a:pPr>
            <a:r>
              <a:rPr lang="en-US" sz="2400" dirty="0">
                <a:solidFill>
                  <a:schemeClr val="tx1">
                    <a:lumMod val="65000"/>
                    <a:lumOff val="35000"/>
                  </a:schemeClr>
                </a:solidFill>
              </a:rPr>
              <a:t>Process: Engagement of experts to refine and integrate findings from background/case studies.</a:t>
            </a:r>
          </a:p>
          <a:p>
            <a:pPr algn="just"/>
            <a:endParaRPr lang="en-US" sz="2400" dirty="0">
              <a:solidFill>
                <a:schemeClr val="tx1">
                  <a:lumMod val="65000"/>
                  <a:lumOff val="35000"/>
                </a:schemeClr>
              </a:solidFill>
            </a:endParaRPr>
          </a:p>
          <a:p>
            <a:pPr marL="285750" indent="-285750" algn="just">
              <a:buFont typeface="Wingdings" pitchFamily="2" charset="2"/>
              <a:buChar char="§"/>
            </a:pPr>
            <a:r>
              <a:rPr lang="en-US" sz="2400" dirty="0">
                <a:solidFill>
                  <a:schemeClr val="tx1">
                    <a:lumMod val="65000"/>
                    <a:lumOff val="35000"/>
                  </a:schemeClr>
                </a:solidFill>
              </a:rPr>
              <a:t>Outcome: Development of a tool serving as comprehensive recommendations for regulatory affairs related to medical devices in public research entities</a:t>
            </a:r>
          </a:p>
          <a:p>
            <a:pPr marL="285750" indent="-285750" algn="just">
              <a:buFont typeface="Wingdings" pitchFamily="2" charset="2"/>
              <a:buChar char="§"/>
            </a:pPr>
            <a:endParaRPr lang="en-US" sz="2400" dirty="0">
              <a:solidFill>
                <a:schemeClr val="tx1">
                  <a:lumMod val="65000"/>
                  <a:lumOff val="35000"/>
                </a:schemeClr>
              </a:solidFill>
            </a:endParaRPr>
          </a:p>
          <a:p>
            <a:pPr algn="just"/>
            <a:endParaRPr lang="en-US" sz="2400" dirty="0">
              <a:solidFill>
                <a:schemeClr val="tx1">
                  <a:lumMod val="65000"/>
                  <a:lumOff val="35000"/>
                </a:schemeClr>
              </a:solidFill>
            </a:endParaRPr>
          </a:p>
          <a:p>
            <a:pPr marL="285750" indent="-285750" algn="just">
              <a:buFont typeface="Wingdings" pitchFamily="2" charset="2"/>
              <a:buChar char="§"/>
            </a:pPr>
            <a:endParaRPr lang="en-US" sz="2400" dirty="0">
              <a:solidFill>
                <a:schemeClr val="tx1">
                  <a:lumMod val="65000"/>
                  <a:lumOff val="35000"/>
                </a:schemeClr>
              </a:solidFill>
            </a:endParaRPr>
          </a:p>
        </p:txBody>
      </p:sp>
      <p:sp>
        <p:nvSpPr>
          <p:cNvPr id="5" name="Titolo 1">
            <a:extLst>
              <a:ext uri="{FF2B5EF4-FFF2-40B4-BE49-F238E27FC236}">
                <a16:creationId xmlns:a16="http://schemas.microsoft.com/office/drawing/2014/main" id="{43D847D7-CF33-7742-B0D1-27F33AEFEF3C}"/>
              </a:ext>
            </a:extLst>
          </p:cNvPr>
          <p:cNvSpPr>
            <a:spLocks noGrp="1"/>
          </p:cNvSpPr>
          <p:nvPr>
            <p:ph type="title"/>
          </p:nvPr>
        </p:nvSpPr>
        <p:spPr>
          <a:xfrm>
            <a:off x="252919" y="1123837"/>
            <a:ext cx="2947482" cy="4601183"/>
          </a:xfrm>
        </p:spPr>
        <p:txBody>
          <a:bodyPr/>
          <a:lstStyle/>
          <a:p>
            <a:r>
              <a:rPr lang="en-US" dirty="0"/>
              <a:t>Task 2 –</a:t>
            </a:r>
            <a:r>
              <a:rPr lang="en-US" sz="2800" dirty="0"/>
              <a:t>Delphi method</a:t>
            </a:r>
            <a:endParaRPr lang="en-US" sz="2800" dirty="0">
              <a:solidFill>
                <a:schemeClr val="tx1">
                  <a:lumMod val="65000"/>
                  <a:lumOff val="35000"/>
                </a:schemeClr>
              </a:solidFill>
            </a:endParaRPr>
          </a:p>
        </p:txBody>
      </p:sp>
      <p:pic>
        <p:nvPicPr>
          <p:cNvPr id="3" name="Picture 2" descr="Oracolo di Delfi | L'arte di guardare l ...">
            <a:extLst>
              <a:ext uri="{FF2B5EF4-FFF2-40B4-BE49-F238E27FC236}">
                <a16:creationId xmlns:a16="http://schemas.microsoft.com/office/drawing/2014/main" id="{437A8D6A-647D-25B7-97DF-154807C86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4152900"/>
            <a:ext cx="286270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53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3" name="CasellaDiTesto 2">
            <a:extLst>
              <a:ext uri="{FF2B5EF4-FFF2-40B4-BE49-F238E27FC236}">
                <a16:creationId xmlns:a16="http://schemas.microsoft.com/office/drawing/2014/main" id="{2A47D499-B358-7178-829A-9775F658D85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5" name="Titolo 1">
            <a:extLst>
              <a:ext uri="{FF2B5EF4-FFF2-40B4-BE49-F238E27FC236}">
                <a16:creationId xmlns:a16="http://schemas.microsoft.com/office/drawing/2014/main" id="{43D847D7-CF33-7742-B0D1-27F33AEFEF3C}"/>
              </a:ext>
            </a:extLst>
          </p:cNvPr>
          <p:cNvSpPr>
            <a:spLocks noGrp="1"/>
          </p:cNvSpPr>
          <p:nvPr>
            <p:ph type="title"/>
          </p:nvPr>
        </p:nvSpPr>
        <p:spPr>
          <a:xfrm>
            <a:off x="252919" y="1123837"/>
            <a:ext cx="2947482" cy="4601183"/>
          </a:xfrm>
        </p:spPr>
        <p:txBody>
          <a:bodyPr/>
          <a:lstStyle/>
          <a:p>
            <a:r>
              <a:rPr lang="en-US" dirty="0"/>
              <a:t>Task 2 – </a:t>
            </a:r>
            <a:r>
              <a:rPr lang="en-US" sz="2800" dirty="0"/>
              <a:t>Delphi method</a:t>
            </a:r>
            <a:endParaRPr lang="en-US" sz="2800" dirty="0">
              <a:solidFill>
                <a:schemeClr val="tx1">
                  <a:lumMod val="65000"/>
                  <a:lumOff val="35000"/>
                </a:schemeClr>
              </a:solidFill>
            </a:endParaRPr>
          </a:p>
        </p:txBody>
      </p:sp>
      <p:sp>
        <p:nvSpPr>
          <p:cNvPr id="8" name="CasellaDiTesto 7">
            <a:extLst>
              <a:ext uri="{FF2B5EF4-FFF2-40B4-BE49-F238E27FC236}">
                <a16:creationId xmlns:a16="http://schemas.microsoft.com/office/drawing/2014/main" id="{5D663430-3445-4EDF-BB66-6B7791D6243F}"/>
              </a:ext>
            </a:extLst>
          </p:cNvPr>
          <p:cNvSpPr txBox="1"/>
          <p:nvPr/>
        </p:nvSpPr>
        <p:spPr>
          <a:xfrm>
            <a:off x="3735760" y="710229"/>
            <a:ext cx="7599349" cy="4708981"/>
          </a:xfrm>
          <a:prstGeom prst="rect">
            <a:avLst/>
          </a:prstGeom>
          <a:noFill/>
        </p:spPr>
        <p:txBody>
          <a:bodyPr wrap="square">
            <a:spAutoFit/>
          </a:bodyPr>
          <a:lstStyle/>
          <a:p>
            <a:pPr marL="342900" lvl="0" indent="-342900" algn="just">
              <a:buFont typeface="Wingdings" pitchFamily="2" charset="2"/>
              <a:buChar char="§"/>
            </a:pPr>
            <a:r>
              <a:rPr lang="en-US" sz="2000" dirty="0"/>
              <a:t>Delphi method is a structured communication process used to reach consensus (for e.g. forecasting or guidelines) based on the results of multiple rounds of questionnaires sent to a panel of experts.</a:t>
            </a:r>
          </a:p>
          <a:p>
            <a:pPr marL="342900" lvl="0" indent="-342900" algn="just">
              <a:buFont typeface="Wingdings" pitchFamily="2" charset="2"/>
              <a:buChar char="§"/>
            </a:pPr>
            <a:endParaRPr lang="en-US" sz="2000" dirty="0"/>
          </a:p>
          <a:p>
            <a:pPr marL="800100" lvl="1" indent="-342900" algn="just">
              <a:buClr>
                <a:srgbClr val="00B050"/>
              </a:buClr>
              <a:buFont typeface="Wingdings" pitchFamily="2" charset="2"/>
              <a:buChar char="§"/>
            </a:pPr>
            <a:r>
              <a:rPr lang="en-US" sz="2000" dirty="0"/>
              <a:t>Formulation of the Delphi theses.</a:t>
            </a:r>
          </a:p>
          <a:p>
            <a:pPr marL="800100" lvl="1" indent="-342900" algn="just">
              <a:buClr>
                <a:srgbClr val="00B050"/>
              </a:buClr>
              <a:buFont typeface="Wingdings" pitchFamily="2" charset="2"/>
              <a:buChar char="§"/>
            </a:pPr>
            <a:r>
              <a:rPr lang="en-US" sz="2000" dirty="0"/>
              <a:t>Facilitators.</a:t>
            </a:r>
          </a:p>
          <a:p>
            <a:pPr marL="800100" lvl="1" indent="-342900" algn="just">
              <a:buClr>
                <a:srgbClr val="00B050"/>
              </a:buClr>
              <a:buFont typeface="Wingdings" pitchFamily="2" charset="2"/>
              <a:buChar char="§"/>
            </a:pPr>
            <a:r>
              <a:rPr lang="en-US" sz="2000" dirty="0"/>
              <a:t>Definition and selection of the panel of experts.</a:t>
            </a:r>
          </a:p>
          <a:p>
            <a:pPr marL="342900" lvl="0" indent="-342900" algn="just">
              <a:buFont typeface="Wingdings" pitchFamily="2" charset="2"/>
              <a:buChar char="§"/>
            </a:pPr>
            <a:endParaRPr lang="en-US" sz="2000" dirty="0"/>
          </a:p>
          <a:p>
            <a:pPr marL="342900" lvl="0" indent="-342900" algn="just">
              <a:buFont typeface="Wingdings" pitchFamily="2" charset="2"/>
              <a:buChar char="§"/>
            </a:pPr>
            <a:endParaRPr lang="en-US" sz="2000" dirty="0"/>
          </a:p>
          <a:p>
            <a:pPr marL="342900" lvl="0" indent="-342900" algn="just">
              <a:buFont typeface="Wingdings" pitchFamily="2" charset="2"/>
              <a:buChar char="§"/>
            </a:pPr>
            <a:endParaRPr lang="en-US" sz="2000" dirty="0"/>
          </a:p>
          <a:p>
            <a:pPr marL="342900" lvl="0" indent="-342900" algn="just">
              <a:buFont typeface="Wingdings" pitchFamily="2" charset="2"/>
              <a:buChar char="§"/>
            </a:pPr>
            <a:endParaRPr lang="en-US" sz="2000" dirty="0"/>
          </a:p>
          <a:p>
            <a:pPr algn="just"/>
            <a:endParaRPr lang="en-US" sz="2000" b="1" dirty="0">
              <a:solidFill>
                <a:srgbClr val="C00000"/>
              </a:solidFill>
              <a:sym typeface="Wingdings" pitchFamily="2" charset="2"/>
            </a:endParaRPr>
          </a:p>
          <a:p>
            <a:pPr algn="just"/>
            <a:endParaRPr lang="en-US" sz="2000" b="1" dirty="0">
              <a:solidFill>
                <a:srgbClr val="C00000"/>
              </a:solidFill>
              <a:sym typeface="Wingdings" pitchFamily="2" charset="2"/>
            </a:endParaRPr>
          </a:p>
          <a:p>
            <a:pPr algn="just"/>
            <a:r>
              <a:rPr lang="en-US" sz="2000" b="1" dirty="0">
                <a:solidFill>
                  <a:srgbClr val="C00000"/>
                </a:solidFill>
                <a:sym typeface="Wingdings" pitchFamily="2" charset="2"/>
              </a:rPr>
              <a:t>					</a:t>
            </a:r>
            <a:endParaRPr lang="en-US" sz="2000" dirty="0"/>
          </a:p>
        </p:txBody>
      </p:sp>
      <p:pic>
        <p:nvPicPr>
          <p:cNvPr id="1028" name="Picture 4" descr="Delphi interviews: Are structured interviews a fading fashion or still a  relevant method in qualitative research?">
            <a:extLst>
              <a:ext uri="{FF2B5EF4-FFF2-40B4-BE49-F238E27FC236}">
                <a16:creationId xmlns:a16="http://schemas.microsoft.com/office/drawing/2014/main" id="{C57738FA-3B99-B7A9-E5F6-2AFCFF4DF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760" y="1176528"/>
            <a:ext cx="7979990" cy="449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5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blinds(horizontal)">
                                      <p:cBhvr>
                                        <p:cTn id="15" dur="500"/>
                                        <p:tgtEl>
                                          <p:spTgt spid="8">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blinds(horizontal)">
                                      <p:cBhvr>
                                        <p:cTn id="18" dur="5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linds(horizontal)">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xEl>
                                              <p:pRg st="11" end="11"/>
                                            </p:txEl>
                                          </p:spTgt>
                                        </p:tgtEl>
                                        <p:attrNameLst>
                                          <p:attrName>style.visibility</p:attrName>
                                        </p:attrNameLst>
                                      </p:cBhvr>
                                      <p:to>
                                        <p:strVal val="visible"/>
                                      </p:to>
                                    </p:set>
                                    <p:animEffect transition="in" filter="blinds(horizontal)">
                                      <p:cBhvr>
                                        <p:cTn id="28"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3" name="CasellaDiTesto 2">
            <a:extLst>
              <a:ext uri="{FF2B5EF4-FFF2-40B4-BE49-F238E27FC236}">
                <a16:creationId xmlns:a16="http://schemas.microsoft.com/office/drawing/2014/main" id="{2A47D499-B358-7178-829A-9775F658D85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5" name="Titolo 1">
            <a:extLst>
              <a:ext uri="{FF2B5EF4-FFF2-40B4-BE49-F238E27FC236}">
                <a16:creationId xmlns:a16="http://schemas.microsoft.com/office/drawing/2014/main" id="{43D847D7-CF33-7742-B0D1-27F33AEFEF3C}"/>
              </a:ext>
            </a:extLst>
          </p:cNvPr>
          <p:cNvSpPr>
            <a:spLocks noGrp="1"/>
          </p:cNvSpPr>
          <p:nvPr>
            <p:ph type="title"/>
          </p:nvPr>
        </p:nvSpPr>
        <p:spPr>
          <a:xfrm>
            <a:off x="252919" y="1123837"/>
            <a:ext cx="2947482" cy="4601183"/>
          </a:xfrm>
        </p:spPr>
        <p:txBody>
          <a:bodyPr/>
          <a:lstStyle/>
          <a:p>
            <a:r>
              <a:rPr lang="it-IT" dirty="0" err="1"/>
              <a:t>Obj</a:t>
            </a:r>
            <a:r>
              <a:rPr lang="it-IT" dirty="0"/>
              <a:t> 3 – </a:t>
            </a:r>
            <a:r>
              <a:rPr lang="it-IT" dirty="0" err="1"/>
              <a:t>scientific</a:t>
            </a:r>
            <a:r>
              <a:rPr lang="it-IT" dirty="0"/>
              <a:t> </a:t>
            </a:r>
            <a:r>
              <a:rPr lang="it-IT" dirty="0" err="1"/>
              <a:t>aims</a:t>
            </a:r>
            <a:endParaRPr lang="en-US" sz="2800" dirty="0">
              <a:solidFill>
                <a:schemeClr val="tx1">
                  <a:lumMod val="65000"/>
                  <a:lumOff val="35000"/>
                </a:schemeClr>
              </a:solidFill>
            </a:endParaRPr>
          </a:p>
        </p:txBody>
      </p:sp>
      <p:sp>
        <p:nvSpPr>
          <p:cNvPr id="8" name="CasellaDiTesto 7">
            <a:extLst>
              <a:ext uri="{FF2B5EF4-FFF2-40B4-BE49-F238E27FC236}">
                <a16:creationId xmlns:a16="http://schemas.microsoft.com/office/drawing/2014/main" id="{5D663430-3445-4EDF-BB66-6B7791D6243F}"/>
              </a:ext>
            </a:extLst>
          </p:cNvPr>
          <p:cNvSpPr txBox="1"/>
          <p:nvPr/>
        </p:nvSpPr>
        <p:spPr>
          <a:xfrm>
            <a:off x="3735760" y="710229"/>
            <a:ext cx="7599349" cy="5324535"/>
          </a:xfrm>
          <a:prstGeom prst="rect">
            <a:avLst/>
          </a:prstGeom>
          <a:noFill/>
        </p:spPr>
        <p:txBody>
          <a:bodyPr wrap="square">
            <a:spAutoFit/>
          </a:bodyPr>
          <a:lstStyle/>
          <a:p>
            <a:pPr marL="342900" lvl="0" indent="-342900" algn="just">
              <a:buFont typeface="Wingdings" pitchFamily="2" charset="2"/>
              <a:buChar char="§"/>
            </a:pPr>
            <a:r>
              <a:rPr lang="en-US" sz="2000" dirty="0"/>
              <a:t>Alignment with obj 2</a:t>
            </a:r>
          </a:p>
          <a:p>
            <a:pPr marL="342900" lvl="0" indent="-342900" algn="just">
              <a:buFont typeface="Wingdings" pitchFamily="2" charset="2"/>
              <a:buChar char="§"/>
            </a:pPr>
            <a:r>
              <a:rPr lang="en-US" sz="2000" dirty="0"/>
              <a:t>Survey experience (Francesco)</a:t>
            </a:r>
          </a:p>
          <a:p>
            <a:pPr marL="342900" lvl="0" indent="-342900" algn="just">
              <a:buFont typeface="Wingdings" pitchFamily="2" charset="2"/>
              <a:buChar char="§"/>
            </a:pPr>
            <a:r>
              <a:rPr lang="en-US" sz="2000" dirty="0"/>
              <a:t>Inputs by Luisa: experts’ group addressing specific points by Delphi method </a:t>
            </a:r>
            <a:r>
              <a:rPr lang="en-US" sz="2000" dirty="0">
                <a:sym typeface="Wingdings" pitchFamily="2" charset="2"/>
              </a:rPr>
              <a:t> </a:t>
            </a:r>
            <a:r>
              <a:rPr lang="en-US" sz="2000" dirty="0"/>
              <a:t>Which specific points could we cover? Can we implement a (modified) </a:t>
            </a:r>
            <a:r>
              <a:rPr lang="en-US" sz="2000" dirty="0" err="1"/>
              <a:t>delphi</a:t>
            </a:r>
            <a:r>
              <a:rPr lang="en-US" sz="2000" dirty="0"/>
              <a:t> method?</a:t>
            </a:r>
          </a:p>
          <a:p>
            <a:pPr marL="342900" lvl="0" indent="-342900" algn="just">
              <a:buFont typeface="Wingdings" pitchFamily="2" charset="2"/>
              <a:buChar char="§"/>
            </a:pPr>
            <a:endParaRPr lang="en-US" sz="2000" dirty="0"/>
          </a:p>
          <a:p>
            <a:pPr marL="342900" lvl="0" indent="-342900" algn="just">
              <a:buFont typeface="Wingdings" pitchFamily="2" charset="2"/>
              <a:buChar char="§"/>
            </a:pPr>
            <a:endParaRPr lang="en-US" sz="2000" dirty="0"/>
          </a:p>
          <a:p>
            <a:pPr marL="342900" lvl="0" indent="-342900" algn="just">
              <a:buFont typeface="Wingdings" pitchFamily="2" charset="2"/>
              <a:buChar char="§"/>
            </a:pPr>
            <a:endParaRPr lang="en-US" sz="2000" dirty="0"/>
          </a:p>
          <a:p>
            <a:pPr marL="342900" lvl="0" indent="-342900" algn="just">
              <a:buFont typeface="Wingdings" pitchFamily="2" charset="2"/>
              <a:buChar char="§"/>
            </a:pPr>
            <a:endParaRPr lang="en-US" sz="2000" dirty="0"/>
          </a:p>
          <a:p>
            <a:pPr marL="342900" lvl="0" indent="-342900" algn="just">
              <a:buFont typeface="Wingdings" pitchFamily="2" charset="2"/>
              <a:buChar char="§"/>
            </a:pPr>
            <a:endParaRPr lang="en-US" sz="2000" dirty="0"/>
          </a:p>
          <a:p>
            <a:pPr marL="342900" lvl="0" indent="-342900" algn="just">
              <a:buFont typeface="Wingdings" pitchFamily="2" charset="2"/>
              <a:buChar char="§"/>
            </a:pPr>
            <a:endParaRPr lang="en-US" sz="2000" dirty="0"/>
          </a:p>
          <a:p>
            <a:pPr marL="342900" lvl="0" indent="-342900" algn="just">
              <a:buFont typeface="Wingdings" pitchFamily="2" charset="2"/>
              <a:buChar char="§"/>
            </a:pPr>
            <a:endParaRPr lang="en-US" sz="2000" dirty="0"/>
          </a:p>
          <a:p>
            <a:pPr algn="just"/>
            <a:r>
              <a:rPr lang="en-US" sz="2000" b="1" dirty="0">
                <a:solidFill>
                  <a:srgbClr val="C00000"/>
                </a:solidFill>
                <a:sym typeface="Wingdings" pitchFamily="2" charset="2"/>
              </a:rPr>
              <a:t>	</a:t>
            </a:r>
          </a:p>
          <a:p>
            <a:pPr algn="just"/>
            <a:endParaRPr lang="en-US" sz="2000" b="1" dirty="0">
              <a:solidFill>
                <a:srgbClr val="C00000"/>
              </a:solidFill>
              <a:sym typeface="Wingdings" pitchFamily="2" charset="2"/>
            </a:endParaRPr>
          </a:p>
          <a:p>
            <a:pPr algn="just"/>
            <a:endParaRPr lang="en-US" sz="2000" b="1" dirty="0">
              <a:solidFill>
                <a:srgbClr val="C00000"/>
              </a:solidFill>
              <a:sym typeface="Wingdings" pitchFamily="2" charset="2"/>
            </a:endParaRPr>
          </a:p>
          <a:p>
            <a:pPr algn="just"/>
            <a:endParaRPr lang="en-US" sz="2000" b="1" dirty="0">
              <a:solidFill>
                <a:srgbClr val="C00000"/>
              </a:solidFill>
              <a:sym typeface="Wingdings" pitchFamily="2" charset="2"/>
            </a:endParaRPr>
          </a:p>
          <a:p>
            <a:pPr lvl="0" algn="just"/>
            <a:endParaRPr lang="en-US" sz="2000" dirty="0"/>
          </a:p>
        </p:txBody>
      </p:sp>
      <p:pic>
        <p:nvPicPr>
          <p:cNvPr id="14" name="Immagine 13">
            <a:extLst>
              <a:ext uri="{FF2B5EF4-FFF2-40B4-BE49-F238E27FC236}">
                <a16:creationId xmlns:a16="http://schemas.microsoft.com/office/drawing/2014/main" id="{6C18186B-AF03-81A3-D113-FAAF018366C6}"/>
              </a:ext>
            </a:extLst>
          </p:cNvPr>
          <p:cNvPicPr>
            <a:picLocks noChangeAspect="1"/>
          </p:cNvPicPr>
          <p:nvPr/>
        </p:nvPicPr>
        <p:blipFill>
          <a:blip r:embed="rId3"/>
          <a:stretch>
            <a:fillRect/>
          </a:stretch>
        </p:blipFill>
        <p:spPr>
          <a:xfrm>
            <a:off x="3735760" y="2870045"/>
            <a:ext cx="3694151" cy="2240352"/>
          </a:xfrm>
          <a:prstGeom prst="rect">
            <a:avLst/>
          </a:prstGeom>
        </p:spPr>
      </p:pic>
      <p:pic>
        <p:nvPicPr>
          <p:cNvPr id="11" name="Immagine 10">
            <a:extLst>
              <a:ext uri="{FF2B5EF4-FFF2-40B4-BE49-F238E27FC236}">
                <a16:creationId xmlns:a16="http://schemas.microsoft.com/office/drawing/2014/main" id="{1AA48AAE-D92B-30A7-F6FE-0DE135D5B905}"/>
              </a:ext>
            </a:extLst>
          </p:cNvPr>
          <p:cNvPicPr>
            <a:picLocks noChangeAspect="1"/>
          </p:cNvPicPr>
          <p:nvPr/>
        </p:nvPicPr>
        <p:blipFill>
          <a:blip r:embed="rId4"/>
          <a:stretch>
            <a:fillRect/>
          </a:stretch>
        </p:blipFill>
        <p:spPr>
          <a:xfrm>
            <a:off x="6521570" y="2615159"/>
            <a:ext cx="5033710" cy="2750124"/>
          </a:xfrm>
          <a:prstGeom prst="rect">
            <a:avLst/>
          </a:prstGeom>
        </p:spPr>
      </p:pic>
    </p:spTree>
    <p:extLst>
      <p:ext uri="{BB962C8B-B14F-4D97-AF65-F5344CB8AC3E}">
        <p14:creationId xmlns:p14="http://schemas.microsoft.com/office/powerpoint/2010/main" val="24958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3" name="CasellaDiTesto 2">
            <a:extLst>
              <a:ext uri="{FF2B5EF4-FFF2-40B4-BE49-F238E27FC236}">
                <a16:creationId xmlns:a16="http://schemas.microsoft.com/office/drawing/2014/main" id="{2A47D499-B358-7178-829A-9775F658D85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5" name="Titolo 1">
            <a:extLst>
              <a:ext uri="{FF2B5EF4-FFF2-40B4-BE49-F238E27FC236}">
                <a16:creationId xmlns:a16="http://schemas.microsoft.com/office/drawing/2014/main" id="{11226F0D-4FF8-024A-A4A4-D9156980321B}"/>
              </a:ext>
            </a:extLst>
          </p:cNvPr>
          <p:cNvSpPr>
            <a:spLocks noGrp="1"/>
          </p:cNvSpPr>
          <p:nvPr>
            <p:ph type="title"/>
          </p:nvPr>
        </p:nvSpPr>
        <p:spPr>
          <a:xfrm>
            <a:off x="252919" y="1123837"/>
            <a:ext cx="2947482" cy="4601183"/>
          </a:xfrm>
        </p:spPr>
        <p:txBody>
          <a:bodyPr/>
          <a:lstStyle/>
          <a:p>
            <a:r>
              <a:rPr lang="en-US" dirty="0"/>
              <a:t>M 5.3 – </a:t>
            </a:r>
            <a:br>
              <a:rPr lang="en-US" dirty="0"/>
            </a:br>
            <a:r>
              <a:rPr lang="en-US" sz="2400" dirty="0">
                <a:solidFill>
                  <a:schemeClr val="tx1">
                    <a:lumMod val="65000"/>
                    <a:lumOff val="35000"/>
                  </a:schemeClr>
                </a:solidFill>
              </a:rPr>
              <a:t>regulation and preclinical/clinical trials</a:t>
            </a:r>
          </a:p>
        </p:txBody>
      </p:sp>
      <p:sp>
        <p:nvSpPr>
          <p:cNvPr id="6" name="CasellaDiTesto 5">
            <a:extLst>
              <a:ext uri="{FF2B5EF4-FFF2-40B4-BE49-F238E27FC236}">
                <a16:creationId xmlns:a16="http://schemas.microsoft.com/office/drawing/2014/main" id="{D680B4E3-4CB5-3279-EC45-0A6527E51831}"/>
              </a:ext>
            </a:extLst>
          </p:cNvPr>
          <p:cNvSpPr txBox="1"/>
          <p:nvPr/>
        </p:nvSpPr>
        <p:spPr>
          <a:xfrm>
            <a:off x="3642215" y="-190740"/>
            <a:ext cx="6082077" cy="7355860"/>
          </a:xfrm>
          <a:prstGeom prst="rect">
            <a:avLst/>
          </a:prstGeom>
          <a:noFill/>
        </p:spPr>
        <p:txBody>
          <a:bodyPr wrap="square">
            <a:spAutoFit/>
          </a:bodyPr>
          <a:lstStyle/>
          <a:p>
            <a:pPr algn="just"/>
            <a:endParaRPr lang="it-IT" sz="2400" dirty="0">
              <a:effectLst/>
            </a:endParaRPr>
          </a:p>
          <a:p>
            <a:pPr algn="just"/>
            <a:endParaRPr lang="en-US" sz="2000" dirty="0">
              <a:solidFill>
                <a:schemeClr val="tx1">
                  <a:lumMod val="65000"/>
                  <a:lumOff val="35000"/>
                </a:schemeClr>
              </a:solidFill>
            </a:endParaRPr>
          </a:p>
          <a:p>
            <a:pPr algn="just"/>
            <a:endParaRPr lang="en-US" sz="2000" dirty="0">
              <a:solidFill>
                <a:schemeClr val="tx1">
                  <a:lumMod val="65000"/>
                  <a:lumOff val="35000"/>
                </a:schemeClr>
              </a:solidFill>
            </a:endParaRPr>
          </a:p>
          <a:p>
            <a:pPr marL="285750" indent="-285750" algn="just">
              <a:buFont typeface="Wingdings" pitchFamily="2" charset="2"/>
              <a:buChar char="§"/>
            </a:pPr>
            <a:r>
              <a:rPr lang="en-US" sz="2000" dirty="0">
                <a:solidFill>
                  <a:schemeClr val="tx1">
                    <a:lumMod val="65000"/>
                    <a:lumOff val="35000"/>
                  </a:schemeClr>
                </a:solidFill>
              </a:rPr>
              <a:t>A </a:t>
            </a:r>
            <a:r>
              <a:rPr lang="en-US" sz="2000" b="1" dirty="0">
                <a:solidFill>
                  <a:schemeClr val="tx1">
                    <a:lumMod val="65000"/>
                    <a:lumOff val="35000"/>
                  </a:schemeClr>
                </a:solidFill>
              </a:rPr>
              <a:t>survey</a:t>
            </a:r>
            <a:r>
              <a:rPr lang="en-US" sz="2000" dirty="0">
                <a:solidFill>
                  <a:schemeClr val="tx1">
                    <a:lumMod val="65000"/>
                    <a:lumOff val="35000"/>
                  </a:schemeClr>
                </a:solidFill>
              </a:rPr>
              <a:t> on regulatory framework and life science products development was designed, implemented and  sent to THE research groups (June ‘23) in order to understand the needed services. </a:t>
            </a:r>
          </a:p>
          <a:p>
            <a:pPr marL="800100" lvl="1" indent="-342900" algn="just">
              <a:buClr>
                <a:schemeClr val="bg2">
                  <a:lumMod val="75000"/>
                </a:schemeClr>
              </a:buClr>
              <a:buFont typeface="Wingdings" pitchFamily="2" charset="2"/>
              <a:buChar char="ü"/>
            </a:pPr>
            <a:r>
              <a:rPr lang="en-US" sz="2000" dirty="0">
                <a:solidFill>
                  <a:schemeClr val="tx1">
                    <a:lumMod val="65000"/>
                    <a:lumOff val="35000"/>
                  </a:schemeClr>
                </a:solidFill>
              </a:rPr>
              <a:t>A total of 220 contributions was collected.</a:t>
            </a:r>
          </a:p>
          <a:p>
            <a:pPr marL="800100" lvl="1" indent="-342900" algn="just">
              <a:buClr>
                <a:schemeClr val="bg2">
                  <a:lumMod val="75000"/>
                </a:schemeClr>
              </a:buClr>
              <a:buFont typeface="Wingdings" pitchFamily="2" charset="2"/>
              <a:buChar char="ü"/>
            </a:pPr>
            <a:r>
              <a:rPr lang="en-US" sz="2000" dirty="0">
                <a:solidFill>
                  <a:schemeClr val="tx1">
                    <a:lumMod val="65000"/>
                    <a:lumOff val="35000"/>
                  </a:schemeClr>
                </a:solidFill>
              </a:rPr>
              <a:t>The majority of respondents hold positions as researchers/professors, mainly with engineering, medicine, biology/biotechnology, and chemistry/pharmacy education, half claiming more than a decade experience in the life science domain. </a:t>
            </a:r>
          </a:p>
          <a:p>
            <a:pPr marL="800100" lvl="1" indent="-342900" algn="just">
              <a:buClr>
                <a:schemeClr val="bg2">
                  <a:lumMod val="75000"/>
                </a:schemeClr>
              </a:buClr>
              <a:buFont typeface="Wingdings" pitchFamily="2" charset="2"/>
              <a:buChar char="ü"/>
            </a:pPr>
            <a:r>
              <a:rPr lang="en-US" sz="2000" dirty="0">
                <a:solidFill>
                  <a:schemeClr val="tx1">
                    <a:lumMod val="65000"/>
                    <a:lumOff val="35000"/>
                  </a:schemeClr>
                </a:solidFill>
              </a:rPr>
              <a:t>Participants self-assessed knowledge about certifications, quality protocols, and costs was scarce. </a:t>
            </a:r>
          </a:p>
          <a:p>
            <a:pPr marL="800100" lvl="1" indent="-342900" algn="just">
              <a:buClr>
                <a:schemeClr val="bg2">
                  <a:lumMod val="75000"/>
                </a:schemeClr>
              </a:buClr>
              <a:buFont typeface="Wingdings" pitchFamily="2" charset="2"/>
              <a:buChar char="ü"/>
            </a:pPr>
            <a:r>
              <a:rPr lang="en-US" sz="2000" dirty="0">
                <a:solidFill>
                  <a:schemeClr val="tx1">
                    <a:lumMod val="65000"/>
                    <a:lumOff val="35000"/>
                  </a:schemeClr>
                </a:solidFill>
              </a:rPr>
              <a:t>A strong interest in regulatory support emerged (confirmed in the meetings with PIs).</a:t>
            </a:r>
          </a:p>
          <a:p>
            <a:pPr marL="285750" indent="-285750" algn="just">
              <a:buFont typeface="Wingdings" pitchFamily="2" charset="2"/>
              <a:buChar char="§"/>
            </a:pPr>
            <a:endParaRPr lang="en-US" sz="2000" dirty="0">
              <a:solidFill>
                <a:schemeClr val="tx1">
                  <a:lumMod val="65000"/>
                  <a:lumOff val="35000"/>
                </a:schemeClr>
              </a:solidFill>
            </a:endParaRPr>
          </a:p>
          <a:p>
            <a:pPr marL="285750" indent="-285750" algn="just">
              <a:buFont typeface="Wingdings" pitchFamily="2" charset="2"/>
              <a:buChar char="§"/>
            </a:pPr>
            <a:endParaRPr lang="en-US" sz="2000" dirty="0">
              <a:solidFill>
                <a:schemeClr val="tx1">
                  <a:lumMod val="65000"/>
                  <a:lumOff val="35000"/>
                </a:schemeClr>
              </a:solidFill>
            </a:endParaRPr>
          </a:p>
          <a:p>
            <a:pPr algn="just"/>
            <a:r>
              <a:rPr lang="en-US" sz="2400" dirty="0">
                <a:solidFill>
                  <a:schemeClr val="tx1">
                    <a:lumMod val="65000"/>
                    <a:lumOff val="35000"/>
                  </a:schemeClr>
                </a:solidFill>
              </a:rPr>
              <a:t> </a:t>
            </a:r>
          </a:p>
          <a:p>
            <a:pPr marL="285750" indent="-285750" algn="just">
              <a:buFont typeface="Wingdings" pitchFamily="2" charset="2"/>
              <a:buChar char="§"/>
            </a:pPr>
            <a:endParaRPr lang="en-US" sz="2400" dirty="0">
              <a:solidFill>
                <a:schemeClr val="tx1">
                  <a:lumMod val="65000"/>
                  <a:lumOff val="35000"/>
                </a:schemeClr>
              </a:solidFill>
            </a:endParaRPr>
          </a:p>
        </p:txBody>
      </p:sp>
      <p:pic>
        <p:nvPicPr>
          <p:cNvPr id="1026" name="Picture 2" descr="Online survey ">
            <a:extLst>
              <a:ext uri="{FF2B5EF4-FFF2-40B4-BE49-F238E27FC236}">
                <a16:creationId xmlns:a16="http://schemas.microsoft.com/office/drawing/2014/main" id="{3259877A-2D6B-2388-2379-A191E8D60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4090" y="2451932"/>
            <a:ext cx="1944991" cy="194499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3DB8B96E-38A5-4F8F-115E-96E71F8968BA}"/>
              </a:ext>
            </a:extLst>
          </p:cNvPr>
          <p:cNvPicPr>
            <a:picLocks noChangeAspect="1"/>
          </p:cNvPicPr>
          <p:nvPr/>
        </p:nvPicPr>
        <p:blipFill>
          <a:blip r:embed="rId3"/>
          <a:stretch>
            <a:fillRect/>
          </a:stretch>
        </p:blipFill>
        <p:spPr>
          <a:xfrm>
            <a:off x="1074737" y="4556619"/>
            <a:ext cx="1168401" cy="1168401"/>
          </a:xfrm>
          <a:prstGeom prst="rect">
            <a:avLst/>
          </a:prstGeom>
        </p:spPr>
      </p:pic>
      <p:pic>
        <p:nvPicPr>
          <p:cNvPr id="8" name="Immagine 7">
            <a:extLst>
              <a:ext uri="{FF2B5EF4-FFF2-40B4-BE49-F238E27FC236}">
                <a16:creationId xmlns:a16="http://schemas.microsoft.com/office/drawing/2014/main" id="{2FACDF73-A90B-1488-0710-2469D3DE6052}"/>
              </a:ext>
            </a:extLst>
          </p:cNvPr>
          <p:cNvPicPr>
            <a:picLocks noChangeAspect="1"/>
          </p:cNvPicPr>
          <p:nvPr/>
        </p:nvPicPr>
        <p:blipFill>
          <a:blip r:embed="rId4"/>
          <a:stretch>
            <a:fillRect/>
          </a:stretch>
        </p:blipFill>
        <p:spPr>
          <a:xfrm>
            <a:off x="489744" y="4150219"/>
            <a:ext cx="907556" cy="907556"/>
          </a:xfrm>
          <a:prstGeom prst="rect">
            <a:avLst/>
          </a:prstGeom>
        </p:spPr>
      </p:pic>
      <p:pic>
        <p:nvPicPr>
          <p:cNvPr id="9" name="Picture 2" descr="Defribillator ">
            <a:extLst>
              <a:ext uri="{FF2B5EF4-FFF2-40B4-BE49-F238E27FC236}">
                <a16:creationId xmlns:a16="http://schemas.microsoft.com/office/drawing/2014/main" id="{026402FE-F8AE-CA1F-F0F8-72C553A7D2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5331" y="4257681"/>
            <a:ext cx="8128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85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blinds(horizontal)">
                                      <p:cBhvr>
                                        <p:cTn id="20" dur="500"/>
                                        <p:tgtEl>
                                          <p:spTgt spid="6">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blinds(horizontal)">
                                      <p:cBhvr>
                                        <p:cTn id="23" dur="500"/>
                                        <p:tgtEl>
                                          <p:spTgt spid="6">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blinds(horizontal)">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3" name="CasellaDiTesto 2">
            <a:extLst>
              <a:ext uri="{FF2B5EF4-FFF2-40B4-BE49-F238E27FC236}">
                <a16:creationId xmlns:a16="http://schemas.microsoft.com/office/drawing/2014/main" id="{2A47D499-B358-7178-829A-9775F658D85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5" name="Titolo 1">
            <a:extLst>
              <a:ext uri="{FF2B5EF4-FFF2-40B4-BE49-F238E27FC236}">
                <a16:creationId xmlns:a16="http://schemas.microsoft.com/office/drawing/2014/main" id="{11226F0D-4FF8-024A-A4A4-D9156980321B}"/>
              </a:ext>
            </a:extLst>
          </p:cNvPr>
          <p:cNvSpPr>
            <a:spLocks noGrp="1"/>
          </p:cNvSpPr>
          <p:nvPr>
            <p:ph type="title"/>
          </p:nvPr>
        </p:nvSpPr>
        <p:spPr>
          <a:xfrm>
            <a:off x="252919" y="1123837"/>
            <a:ext cx="2947482" cy="4601183"/>
          </a:xfrm>
        </p:spPr>
        <p:txBody>
          <a:bodyPr/>
          <a:lstStyle/>
          <a:p>
            <a:r>
              <a:rPr lang="en-US" dirty="0"/>
              <a:t>M 5.3 – </a:t>
            </a:r>
            <a:br>
              <a:rPr lang="en-US" dirty="0"/>
            </a:br>
            <a:r>
              <a:rPr lang="en-US" sz="2400" dirty="0">
                <a:solidFill>
                  <a:schemeClr val="tx1">
                    <a:lumMod val="65000"/>
                    <a:lumOff val="35000"/>
                  </a:schemeClr>
                </a:solidFill>
              </a:rPr>
              <a:t>regulation and preclinical/clinical trials</a:t>
            </a:r>
          </a:p>
        </p:txBody>
      </p:sp>
      <p:pic>
        <p:nvPicPr>
          <p:cNvPr id="7" name="Immagine 6">
            <a:extLst>
              <a:ext uri="{FF2B5EF4-FFF2-40B4-BE49-F238E27FC236}">
                <a16:creationId xmlns:a16="http://schemas.microsoft.com/office/drawing/2014/main" id="{9B9A3FE2-B45F-F04D-B9CF-046FDDFB681F}"/>
              </a:ext>
            </a:extLst>
          </p:cNvPr>
          <p:cNvPicPr>
            <a:picLocks noChangeAspect="1"/>
          </p:cNvPicPr>
          <p:nvPr/>
        </p:nvPicPr>
        <p:blipFill>
          <a:blip r:embed="rId3"/>
          <a:stretch>
            <a:fillRect/>
          </a:stretch>
        </p:blipFill>
        <p:spPr>
          <a:xfrm>
            <a:off x="1074737" y="4556619"/>
            <a:ext cx="1168401" cy="1168401"/>
          </a:xfrm>
          <a:prstGeom prst="rect">
            <a:avLst/>
          </a:prstGeom>
        </p:spPr>
      </p:pic>
      <p:pic>
        <p:nvPicPr>
          <p:cNvPr id="4" name="Immagine 3">
            <a:extLst>
              <a:ext uri="{FF2B5EF4-FFF2-40B4-BE49-F238E27FC236}">
                <a16:creationId xmlns:a16="http://schemas.microsoft.com/office/drawing/2014/main" id="{5D800EF5-803D-9242-A385-E792F7E6788E}"/>
              </a:ext>
            </a:extLst>
          </p:cNvPr>
          <p:cNvPicPr>
            <a:picLocks noChangeAspect="1"/>
          </p:cNvPicPr>
          <p:nvPr/>
        </p:nvPicPr>
        <p:blipFill>
          <a:blip r:embed="rId4"/>
          <a:stretch>
            <a:fillRect/>
          </a:stretch>
        </p:blipFill>
        <p:spPr>
          <a:xfrm>
            <a:off x="489744" y="4150219"/>
            <a:ext cx="907556" cy="907556"/>
          </a:xfrm>
          <a:prstGeom prst="rect">
            <a:avLst/>
          </a:prstGeom>
        </p:spPr>
      </p:pic>
      <p:sp>
        <p:nvSpPr>
          <p:cNvPr id="6" name="CasellaDiTesto 5">
            <a:extLst>
              <a:ext uri="{FF2B5EF4-FFF2-40B4-BE49-F238E27FC236}">
                <a16:creationId xmlns:a16="http://schemas.microsoft.com/office/drawing/2014/main" id="{D680B4E3-4CB5-3279-EC45-0A6527E51831}"/>
              </a:ext>
            </a:extLst>
          </p:cNvPr>
          <p:cNvSpPr txBox="1"/>
          <p:nvPr/>
        </p:nvSpPr>
        <p:spPr>
          <a:xfrm>
            <a:off x="3785394" y="3559049"/>
            <a:ext cx="7541600" cy="3662541"/>
          </a:xfrm>
          <a:prstGeom prst="rect">
            <a:avLst/>
          </a:prstGeom>
          <a:noFill/>
        </p:spPr>
        <p:txBody>
          <a:bodyPr wrap="square">
            <a:spAutoFit/>
          </a:bodyPr>
          <a:lstStyle/>
          <a:p>
            <a:pPr algn="just"/>
            <a:endParaRPr lang="it-IT" sz="2400" dirty="0">
              <a:effectLst/>
            </a:endParaRPr>
          </a:p>
          <a:p>
            <a:pPr algn="just"/>
            <a:endParaRPr lang="en-US" sz="2000" dirty="0">
              <a:solidFill>
                <a:schemeClr val="tx1">
                  <a:lumMod val="65000"/>
                  <a:lumOff val="35000"/>
                </a:schemeClr>
              </a:solidFill>
            </a:endParaRPr>
          </a:p>
          <a:p>
            <a:pPr algn="just"/>
            <a:endParaRPr lang="en-US" sz="2000" dirty="0">
              <a:solidFill>
                <a:schemeClr val="tx1">
                  <a:lumMod val="65000"/>
                  <a:lumOff val="35000"/>
                </a:schemeClr>
              </a:solidFill>
            </a:endParaRPr>
          </a:p>
          <a:p>
            <a:pPr marL="285750" indent="-285750" algn="just">
              <a:buFont typeface="Wingdings" pitchFamily="2" charset="2"/>
              <a:buChar char="§"/>
            </a:pPr>
            <a:r>
              <a:rPr lang="en-US" sz="2000" dirty="0">
                <a:solidFill>
                  <a:schemeClr val="tx1">
                    <a:lumMod val="65000"/>
                    <a:lumOff val="35000"/>
                  </a:schemeClr>
                </a:solidFill>
              </a:rPr>
              <a:t>A provider was selected (</a:t>
            </a:r>
            <a:r>
              <a:rPr lang="en-US" sz="2000" b="1" dirty="0">
                <a:solidFill>
                  <a:schemeClr val="tx1">
                    <a:lumMod val="65000"/>
                    <a:lumOff val="35000"/>
                  </a:schemeClr>
                </a:solidFill>
              </a:rPr>
              <a:t>PQE solution</a:t>
            </a:r>
            <a:r>
              <a:rPr lang="en-US" sz="2000" dirty="0">
                <a:solidFill>
                  <a:schemeClr val="tx1">
                    <a:lumMod val="65000"/>
                    <a:lumOff val="35000"/>
                  </a:schemeClr>
                </a:solidFill>
              </a:rPr>
              <a:t>) </a:t>
            </a:r>
          </a:p>
          <a:p>
            <a:pPr marL="285750" indent="-285750" algn="just">
              <a:buFont typeface="Wingdings" pitchFamily="2" charset="2"/>
              <a:buChar char="§"/>
            </a:pPr>
            <a:r>
              <a:rPr lang="en-US" sz="2000" dirty="0">
                <a:solidFill>
                  <a:schemeClr val="tx1">
                    <a:lumMod val="65000"/>
                    <a:lumOff val="35000"/>
                  </a:schemeClr>
                </a:solidFill>
              </a:rPr>
              <a:t>An call for interests was open and inputs have been collected through a form in October/November 23.</a:t>
            </a:r>
          </a:p>
          <a:p>
            <a:pPr marL="285750" indent="-285750" algn="just">
              <a:buFont typeface="Wingdings" pitchFamily="2" charset="2"/>
              <a:buChar char="§"/>
            </a:pPr>
            <a:r>
              <a:rPr lang="en-US" sz="2000" dirty="0">
                <a:solidFill>
                  <a:schemeClr val="tx1">
                    <a:lumMod val="65000"/>
                    <a:lumOff val="35000"/>
                  </a:schemeClr>
                </a:solidFill>
              </a:rPr>
              <a:t>If interested you can still fill the form and send it to </a:t>
            </a:r>
            <a:r>
              <a:rPr lang="en-US" sz="2000" dirty="0">
                <a:solidFill>
                  <a:schemeClr val="tx1">
                    <a:lumMod val="65000"/>
                    <a:lumOff val="35000"/>
                  </a:schemeClr>
                </a:solidFill>
                <a:hlinkClick r:id="rId5"/>
              </a:rPr>
              <a:t>f.mazzini@scienzedellavita.it</a:t>
            </a:r>
            <a:r>
              <a:rPr lang="en-US" sz="2000" dirty="0">
                <a:solidFill>
                  <a:schemeClr val="tx1">
                    <a:lumMod val="65000"/>
                    <a:lumOff val="35000"/>
                  </a:schemeClr>
                </a:solidFill>
              </a:rPr>
              <a:t> and </a:t>
            </a:r>
            <a:r>
              <a:rPr lang="en-US" sz="2000" dirty="0">
                <a:solidFill>
                  <a:schemeClr val="tx1">
                    <a:lumMod val="65000"/>
                    <a:lumOff val="35000"/>
                  </a:schemeClr>
                </a:solidFill>
                <a:hlinkClick r:id="rId6"/>
              </a:rPr>
              <a:t>elena.catani@unifi.it</a:t>
            </a:r>
            <a:endParaRPr lang="en-US" sz="2000" dirty="0">
              <a:solidFill>
                <a:schemeClr val="tx1">
                  <a:lumMod val="65000"/>
                  <a:lumOff val="35000"/>
                </a:schemeClr>
              </a:solidFill>
            </a:endParaRPr>
          </a:p>
          <a:p>
            <a:pPr marL="285750" indent="-285750" algn="just">
              <a:buFont typeface="Wingdings" pitchFamily="2" charset="2"/>
              <a:buChar char="§"/>
            </a:pPr>
            <a:endParaRPr lang="en-US" sz="2000" dirty="0">
              <a:solidFill>
                <a:schemeClr val="tx1">
                  <a:lumMod val="65000"/>
                  <a:lumOff val="35000"/>
                </a:schemeClr>
              </a:solidFill>
            </a:endParaRPr>
          </a:p>
          <a:p>
            <a:pPr algn="just"/>
            <a:r>
              <a:rPr lang="en-US" sz="2400" dirty="0">
                <a:solidFill>
                  <a:schemeClr val="tx1">
                    <a:lumMod val="65000"/>
                    <a:lumOff val="35000"/>
                  </a:schemeClr>
                </a:solidFill>
              </a:rPr>
              <a:t> </a:t>
            </a:r>
          </a:p>
          <a:p>
            <a:pPr marL="285750" indent="-285750" algn="just">
              <a:buFont typeface="Wingdings" pitchFamily="2" charset="2"/>
              <a:buChar char="§"/>
            </a:pPr>
            <a:endParaRPr lang="en-US" sz="2400" dirty="0">
              <a:solidFill>
                <a:schemeClr val="tx1">
                  <a:lumMod val="65000"/>
                  <a:lumOff val="35000"/>
                </a:schemeClr>
              </a:solidFill>
            </a:endParaRPr>
          </a:p>
        </p:txBody>
      </p:sp>
      <p:pic>
        <p:nvPicPr>
          <p:cNvPr id="9" name="Immagine 8">
            <a:extLst>
              <a:ext uri="{FF2B5EF4-FFF2-40B4-BE49-F238E27FC236}">
                <a16:creationId xmlns:a16="http://schemas.microsoft.com/office/drawing/2014/main" id="{C0C32653-8E03-0532-676F-E5DEFCC31FCC}"/>
              </a:ext>
            </a:extLst>
          </p:cNvPr>
          <p:cNvPicPr>
            <a:picLocks noChangeAspect="1"/>
          </p:cNvPicPr>
          <p:nvPr/>
        </p:nvPicPr>
        <p:blipFill>
          <a:blip r:embed="rId7"/>
          <a:stretch>
            <a:fillRect/>
          </a:stretch>
        </p:blipFill>
        <p:spPr>
          <a:xfrm>
            <a:off x="4730260" y="674942"/>
            <a:ext cx="5119323" cy="3679315"/>
          </a:xfrm>
          <a:prstGeom prst="rect">
            <a:avLst/>
          </a:prstGeom>
        </p:spPr>
      </p:pic>
      <p:pic>
        <p:nvPicPr>
          <p:cNvPr id="10" name="Picture 2" descr="Defribillator ">
            <a:extLst>
              <a:ext uri="{FF2B5EF4-FFF2-40B4-BE49-F238E27FC236}">
                <a16:creationId xmlns:a16="http://schemas.microsoft.com/office/drawing/2014/main" id="{80714673-2164-2C93-3BD6-3750D97A34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5331" y="4257681"/>
            <a:ext cx="8128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0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BD68B-7714-9246-BDCC-C47F69056232}"/>
              </a:ext>
            </a:extLst>
          </p:cNvPr>
          <p:cNvSpPr>
            <a:spLocks noGrp="1"/>
          </p:cNvSpPr>
          <p:nvPr>
            <p:ph type="title"/>
          </p:nvPr>
        </p:nvSpPr>
        <p:spPr/>
        <p:txBody>
          <a:bodyPr/>
          <a:lstStyle/>
          <a:p>
            <a:r>
              <a:rPr lang="en-US" dirty="0"/>
              <a:t>PLANNED activities</a:t>
            </a:r>
          </a:p>
        </p:txBody>
      </p:sp>
      <p:sp>
        <p:nvSpPr>
          <p:cNvPr id="3" name="Segnaposto contenuto 2">
            <a:extLst>
              <a:ext uri="{FF2B5EF4-FFF2-40B4-BE49-F238E27FC236}">
                <a16:creationId xmlns:a16="http://schemas.microsoft.com/office/drawing/2014/main" id="{738C7600-121F-C241-B770-3BB619C4CB19}"/>
              </a:ext>
            </a:extLst>
          </p:cNvPr>
          <p:cNvSpPr>
            <a:spLocks noGrp="1"/>
          </p:cNvSpPr>
          <p:nvPr>
            <p:ph idx="1"/>
          </p:nvPr>
        </p:nvSpPr>
        <p:spPr/>
        <p:txBody>
          <a:bodyPr/>
          <a:lstStyle/>
          <a:p>
            <a:endParaRPr lang="it-IT"/>
          </a:p>
        </p:txBody>
      </p:sp>
      <p:sp>
        <p:nvSpPr>
          <p:cNvPr id="4" name="Segnaposto data 3">
            <a:extLst>
              <a:ext uri="{FF2B5EF4-FFF2-40B4-BE49-F238E27FC236}">
                <a16:creationId xmlns:a16="http://schemas.microsoft.com/office/drawing/2014/main" id="{9E2C7E7E-8D1C-4343-95A5-D7D47823571F}"/>
              </a:ext>
            </a:extLst>
          </p:cNvPr>
          <p:cNvSpPr>
            <a:spLocks noGrp="1"/>
          </p:cNvSpPr>
          <p:nvPr>
            <p:ph type="dt" sz="half" idx="10"/>
          </p:nvPr>
        </p:nvSpPr>
        <p:spPr/>
        <p:txBody>
          <a:bodyPr/>
          <a:lstStyle/>
          <a:p>
            <a:fld id="{7A929F6A-C2EE-0B4B-A3AC-4B788875B60B}" type="datetime1">
              <a:rPr lang="it-IT" smtClean="0"/>
              <a:t>11/12/24</a:t>
            </a:fld>
            <a:endParaRPr lang="it-IT"/>
          </a:p>
        </p:txBody>
      </p:sp>
      <p:sp>
        <p:nvSpPr>
          <p:cNvPr id="5" name="Segnaposto numero diapositiva 4">
            <a:extLst>
              <a:ext uri="{FF2B5EF4-FFF2-40B4-BE49-F238E27FC236}">
                <a16:creationId xmlns:a16="http://schemas.microsoft.com/office/drawing/2014/main" id="{A029A414-3211-0B49-BC5A-8677DF5748B6}"/>
              </a:ext>
            </a:extLst>
          </p:cNvPr>
          <p:cNvSpPr>
            <a:spLocks noGrp="1"/>
          </p:cNvSpPr>
          <p:nvPr>
            <p:ph type="sldNum" sz="quarter" idx="12"/>
          </p:nvPr>
        </p:nvSpPr>
        <p:spPr/>
        <p:txBody>
          <a:bodyPr/>
          <a:lstStyle/>
          <a:p>
            <a:fld id="{1150042A-39FD-4E47-AF85-4685E15A6D3D}" type="slidenum">
              <a:rPr lang="it-IT" smtClean="0"/>
              <a:t>18</a:t>
            </a:fld>
            <a:endParaRPr lang="it-IT"/>
          </a:p>
        </p:txBody>
      </p:sp>
      <p:graphicFrame>
        <p:nvGraphicFramePr>
          <p:cNvPr id="7" name="Tabella 5">
            <a:extLst>
              <a:ext uri="{FF2B5EF4-FFF2-40B4-BE49-F238E27FC236}">
                <a16:creationId xmlns:a16="http://schemas.microsoft.com/office/drawing/2014/main" id="{EC237483-0313-4A43-8FBD-D4D278AAC73F}"/>
              </a:ext>
            </a:extLst>
          </p:cNvPr>
          <p:cNvGraphicFramePr>
            <a:graphicFrameLocks noGrp="1"/>
          </p:cNvGraphicFramePr>
          <p:nvPr/>
        </p:nvGraphicFramePr>
        <p:xfrm>
          <a:off x="3659505" y="779359"/>
          <a:ext cx="7734726" cy="5259770"/>
        </p:xfrm>
        <a:graphic>
          <a:graphicData uri="http://schemas.openxmlformats.org/drawingml/2006/table">
            <a:tbl>
              <a:tblPr firstRow="1" bandRow="1">
                <a:tableStyleId>{9DCAF9ED-07DC-4A11-8D7F-57B35C25682E}</a:tableStyleId>
              </a:tblPr>
              <a:tblGrid>
                <a:gridCol w="4109532">
                  <a:extLst>
                    <a:ext uri="{9D8B030D-6E8A-4147-A177-3AD203B41FA5}">
                      <a16:colId xmlns:a16="http://schemas.microsoft.com/office/drawing/2014/main" val="2585317848"/>
                    </a:ext>
                  </a:extLst>
                </a:gridCol>
                <a:gridCol w="1054162">
                  <a:extLst>
                    <a:ext uri="{9D8B030D-6E8A-4147-A177-3AD203B41FA5}">
                      <a16:colId xmlns:a16="http://schemas.microsoft.com/office/drawing/2014/main" val="3718412938"/>
                    </a:ext>
                  </a:extLst>
                </a:gridCol>
                <a:gridCol w="929135">
                  <a:extLst>
                    <a:ext uri="{9D8B030D-6E8A-4147-A177-3AD203B41FA5}">
                      <a16:colId xmlns:a16="http://schemas.microsoft.com/office/drawing/2014/main" val="1958925768"/>
                    </a:ext>
                  </a:extLst>
                </a:gridCol>
                <a:gridCol w="1641897">
                  <a:extLst>
                    <a:ext uri="{9D8B030D-6E8A-4147-A177-3AD203B41FA5}">
                      <a16:colId xmlns:a16="http://schemas.microsoft.com/office/drawing/2014/main" val="1084911814"/>
                    </a:ext>
                  </a:extLst>
                </a:gridCol>
              </a:tblGrid>
              <a:tr h="549964">
                <a:tc>
                  <a:txBody>
                    <a:bodyPr/>
                    <a:lstStyle/>
                    <a:p>
                      <a:pPr algn="ctr"/>
                      <a:r>
                        <a:rPr lang="it-IT" sz="1600" dirty="0"/>
                        <a:t>Activity</a:t>
                      </a:r>
                    </a:p>
                  </a:txBody>
                  <a:tcPr>
                    <a:solidFill>
                      <a:srgbClr val="FFC000"/>
                    </a:solidFill>
                  </a:tcPr>
                </a:tc>
                <a:tc>
                  <a:txBody>
                    <a:bodyPr/>
                    <a:lstStyle/>
                    <a:p>
                      <a:pPr algn="ctr"/>
                      <a:r>
                        <a:rPr lang="it-IT" sz="1600" dirty="0"/>
                        <a:t>Milestone</a:t>
                      </a:r>
                    </a:p>
                  </a:txBody>
                  <a:tcPr>
                    <a:solidFill>
                      <a:schemeClr val="bg1">
                        <a:lumMod val="50000"/>
                      </a:schemeClr>
                    </a:solidFill>
                  </a:tcPr>
                </a:tc>
                <a:tc>
                  <a:txBody>
                    <a:bodyPr/>
                    <a:lstStyle/>
                    <a:p>
                      <a:pPr algn="ctr"/>
                      <a:r>
                        <a:rPr lang="it-IT" sz="1600" b="1" kern="1200" dirty="0" err="1">
                          <a:solidFill>
                            <a:schemeClr val="lt1"/>
                          </a:solidFill>
                          <a:latin typeface="+mn-lt"/>
                          <a:ea typeface="+mn-ea"/>
                          <a:cs typeface="+mn-cs"/>
                        </a:rPr>
                        <a:t>Period</a:t>
                      </a:r>
                      <a:r>
                        <a:rPr lang="it-IT" sz="1600" b="1" kern="1200" dirty="0">
                          <a:solidFill>
                            <a:schemeClr val="lt1"/>
                          </a:solidFill>
                          <a:latin typeface="+mn-lt"/>
                          <a:ea typeface="+mn-ea"/>
                          <a:cs typeface="+mn-cs"/>
                        </a:rPr>
                        <a:t> (M)</a:t>
                      </a:r>
                    </a:p>
                  </a:txBody>
                  <a:tcPr>
                    <a:solidFill>
                      <a:srgbClr val="FFC000"/>
                    </a:solidFill>
                  </a:tcPr>
                </a:tc>
                <a:tc>
                  <a:txBody>
                    <a:bodyPr/>
                    <a:lstStyle/>
                    <a:p>
                      <a:pPr algn="ctr"/>
                      <a:r>
                        <a:rPr lang="it-IT" sz="1600" dirty="0" err="1"/>
                        <a:t>Partners</a:t>
                      </a:r>
                      <a:endParaRPr lang="it-IT" sz="1600" baseline="30000" dirty="0"/>
                    </a:p>
                  </a:txBody>
                  <a:tcPr>
                    <a:solidFill>
                      <a:schemeClr val="bg1">
                        <a:lumMod val="50000"/>
                      </a:schemeClr>
                    </a:solidFill>
                  </a:tcPr>
                </a:tc>
                <a:extLst>
                  <a:ext uri="{0D108BD9-81ED-4DB2-BD59-A6C34878D82A}">
                    <a16:rowId xmlns:a16="http://schemas.microsoft.com/office/drawing/2014/main" val="4145051350"/>
                  </a:ext>
                </a:extLst>
              </a:tr>
              <a:tr h="423991">
                <a:tc>
                  <a:txBody>
                    <a:bodyPr/>
                    <a:lstStyle/>
                    <a:p>
                      <a:pPr algn="just">
                        <a:lnSpc>
                          <a:spcPct val="107000"/>
                        </a:lnSpc>
                        <a:spcAft>
                          <a:spcPts val="800"/>
                        </a:spcAft>
                      </a:pPr>
                      <a:r>
                        <a:rPr lang="en-GB" sz="1400" b="0" dirty="0">
                          <a:solidFill>
                            <a:srgbClr val="000000"/>
                          </a:solidFill>
                          <a:effectLst/>
                          <a:latin typeface="+mn-lt"/>
                          <a:ea typeface="Times New Roman" panose="02020603050405020304" pitchFamily="18" charset="0"/>
                        </a:rPr>
                        <a:t>5.0 – Open calls for recruitment and spoke management setup</a:t>
                      </a:r>
                      <a:endParaRPr lang="it-IT" sz="1400" b="0" dirty="0">
                        <a:solidFill>
                          <a:srgbClr val="000000"/>
                        </a:solidFill>
                        <a:effectLst/>
                        <a:latin typeface="+mn-lt"/>
                        <a:ea typeface="Calibri" panose="020F0502020204030204" pitchFamily="34" charset="0"/>
                      </a:endParaRPr>
                    </a:p>
                  </a:txBody>
                  <a:tcPr marL="68580" marR="68580" marT="0" marB="0"/>
                </a:tc>
                <a:tc>
                  <a:txBody>
                    <a:bodyPr/>
                    <a:lstStyle/>
                    <a:p>
                      <a:pPr algn="ctr"/>
                      <a:r>
                        <a:rPr lang="it-IT" sz="1400" b="1" dirty="0"/>
                        <a:t>M 5.0.x</a:t>
                      </a:r>
                    </a:p>
                  </a:txBody>
                  <a:tcPr/>
                </a:tc>
                <a:tc>
                  <a:txBody>
                    <a:bodyPr/>
                    <a:lstStyle/>
                    <a:p>
                      <a:pPr algn="ctr"/>
                      <a:r>
                        <a:rPr lang="it-IT" sz="1400" dirty="0"/>
                        <a:t> 1-3</a:t>
                      </a:r>
                    </a:p>
                  </a:txBody>
                  <a:tcPr/>
                </a:tc>
                <a:tc>
                  <a:txBody>
                    <a:bodyPr/>
                    <a:lstStyle/>
                    <a:p>
                      <a:pPr algn="ctr"/>
                      <a:r>
                        <a:rPr lang="it-IT" sz="1400" b="1" dirty="0" err="1"/>
                        <a:t>All</a:t>
                      </a:r>
                      <a:endParaRPr lang="it-IT" sz="1400" b="1" dirty="0"/>
                    </a:p>
                  </a:txBody>
                  <a:tcPr/>
                </a:tc>
                <a:extLst>
                  <a:ext uri="{0D108BD9-81ED-4DB2-BD59-A6C34878D82A}">
                    <a16:rowId xmlns:a16="http://schemas.microsoft.com/office/drawing/2014/main" val="3090573351"/>
                  </a:ext>
                </a:extLst>
              </a:tr>
              <a:tr h="640780">
                <a:tc>
                  <a:txBody>
                    <a:bodyPr/>
                    <a:lstStyle/>
                    <a:p>
                      <a:pPr algn="just">
                        <a:lnSpc>
                          <a:spcPct val="107000"/>
                        </a:lnSpc>
                        <a:spcAft>
                          <a:spcPts val="800"/>
                        </a:spcAft>
                      </a:pPr>
                      <a:r>
                        <a:rPr lang="en-GB" sz="1400" b="0" dirty="0">
                          <a:solidFill>
                            <a:srgbClr val="000000"/>
                          </a:solidFill>
                          <a:effectLst/>
                          <a:latin typeface="+mn-lt"/>
                          <a:ea typeface="Times New Roman" panose="02020603050405020304" pitchFamily="18" charset="0"/>
                        </a:rPr>
                        <a:t>5.1 - Technology transfer activities, IPR strategy for research results </a:t>
                      </a:r>
                      <a:r>
                        <a:rPr lang="en-GB" sz="1400" b="0" dirty="0" err="1">
                          <a:solidFill>
                            <a:srgbClr val="000000"/>
                          </a:solidFill>
                          <a:effectLst/>
                          <a:latin typeface="+mn-lt"/>
                          <a:ea typeface="Times New Roman" panose="02020603050405020304" pitchFamily="18" charset="0"/>
                        </a:rPr>
                        <a:t>valorization</a:t>
                      </a:r>
                      <a:r>
                        <a:rPr lang="en-GB" sz="1400" b="0" dirty="0">
                          <a:solidFill>
                            <a:srgbClr val="000000"/>
                          </a:solidFill>
                          <a:effectLst/>
                          <a:latin typeface="+mn-lt"/>
                          <a:ea typeface="Times New Roman" panose="02020603050405020304" pitchFamily="18" charset="0"/>
                        </a:rPr>
                        <a:t>, support in drafting licensing agreements, market analysis</a:t>
                      </a:r>
                      <a:endParaRPr lang="it-IT" sz="1400" b="0" dirty="0">
                        <a:solidFill>
                          <a:srgbClr val="000000"/>
                        </a:solidFill>
                        <a:effectLst/>
                        <a:latin typeface="+mn-lt"/>
                        <a:ea typeface="Calibri" panose="020F0502020204030204" pitchFamily="34" charset="0"/>
                      </a:endParaRPr>
                    </a:p>
                  </a:txBody>
                  <a:tcPr marL="68580" marR="68580" marT="0" marB="0"/>
                </a:tc>
                <a:tc>
                  <a:txBody>
                    <a:bodyPr/>
                    <a:lstStyle/>
                    <a:p>
                      <a:pPr algn="ctr"/>
                      <a:r>
                        <a:rPr lang="it-IT" sz="1400" dirty="0"/>
                        <a:t> </a:t>
                      </a:r>
                      <a:r>
                        <a:rPr lang="it-IT" sz="1400" b="1" dirty="0"/>
                        <a:t>M 5.1.x</a:t>
                      </a:r>
                    </a:p>
                  </a:txBody>
                  <a:tcPr/>
                </a:tc>
                <a:tc>
                  <a:txBody>
                    <a:bodyPr/>
                    <a:lstStyle/>
                    <a:p>
                      <a:pPr algn="ctr"/>
                      <a:r>
                        <a:rPr lang="it-IT" sz="1400" dirty="0"/>
                        <a:t>1-36</a:t>
                      </a:r>
                    </a:p>
                  </a:txBody>
                  <a:tcPr/>
                </a:tc>
                <a:tc>
                  <a:txBody>
                    <a:bodyPr/>
                    <a:lstStyle/>
                    <a:p>
                      <a:pPr algn="ctr"/>
                      <a:r>
                        <a:rPr lang="it-IT" sz="1400" dirty="0"/>
                        <a:t>UNIFI, TLS, UNIPI, UNISI</a:t>
                      </a:r>
                      <a:r>
                        <a:rPr lang="it-IT" sz="1400" b="1" dirty="0"/>
                        <a:t>, CNR</a:t>
                      </a:r>
                    </a:p>
                  </a:txBody>
                  <a:tcPr/>
                </a:tc>
                <a:extLst>
                  <a:ext uri="{0D108BD9-81ED-4DB2-BD59-A6C34878D82A}">
                    <a16:rowId xmlns:a16="http://schemas.microsoft.com/office/drawing/2014/main" val="1365509579"/>
                  </a:ext>
                </a:extLst>
              </a:tr>
              <a:tr h="527179">
                <a:tc>
                  <a:txBody>
                    <a:bodyPr/>
                    <a:lstStyle/>
                    <a:p>
                      <a:pPr algn="just">
                        <a:lnSpc>
                          <a:spcPct val="107000"/>
                        </a:lnSpc>
                        <a:spcAft>
                          <a:spcPts val="800"/>
                        </a:spcAft>
                      </a:pPr>
                      <a:r>
                        <a:rPr lang="en-GB" sz="1400" b="0" dirty="0">
                          <a:solidFill>
                            <a:srgbClr val="000000"/>
                          </a:solidFill>
                          <a:effectLst/>
                          <a:latin typeface="+mn-lt"/>
                          <a:ea typeface="Times New Roman" panose="02020603050405020304" pitchFamily="18" charset="0"/>
                        </a:rPr>
                        <a:t>5.2 - </a:t>
                      </a:r>
                      <a:r>
                        <a:rPr lang="en-GB" sz="1400" b="0" dirty="0" err="1">
                          <a:solidFill>
                            <a:srgbClr val="000000"/>
                          </a:solidFill>
                          <a:effectLst/>
                          <a:latin typeface="+mn-lt"/>
                          <a:ea typeface="Times New Roman" panose="02020603050405020304" pitchFamily="18" charset="0"/>
                        </a:rPr>
                        <a:t>Startup</a:t>
                      </a:r>
                      <a:r>
                        <a:rPr lang="en-GB" sz="1400" b="0" dirty="0">
                          <a:solidFill>
                            <a:srgbClr val="000000"/>
                          </a:solidFill>
                          <a:effectLst/>
                          <a:latin typeface="+mn-lt"/>
                          <a:ea typeface="Times New Roman" panose="02020603050405020304" pitchFamily="18" charset="0"/>
                        </a:rPr>
                        <a:t> creation and development (including entrepreneurship courses &amp; hackathon)</a:t>
                      </a:r>
                      <a:endParaRPr lang="it-IT" sz="1400" b="0" dirty="0">
                        <a:solidFill>
                          <a:srgbClr val="000000"/>
                        </a:solidFill>
                        <a:effectLst/>
                        <a:latin typeface="+mn-lt"/>
                        <a:ea typeface="Calibri" panose="020F0502020204030204" pitchFamily="34" charset="0"/>
                      </a:endParaRPr>
                    </a:p>
                  </a:txBody>
                  <a:tcPr marL="68580" marR="68580" marT="0" marB="0"/>
                </a:tc>
                <a:tc>
                  <a:txBody>
                    <a:bodyPr/>
                    <a:lstStyle/>
                    <a:p>
                      <a:pPr algn="ctr"/>
                      <a:r>
                        <a:rPr lang="it-IT" sz="1400" b="1" dirty="0"/>
                        <a:t>M 5.2.1-3</a:t>
                      </a:r>
                    </a:p>
                    <a:p>
                      <a:pPr algn="ctr"/>
                      <a:r>
                        <a:rPr lang="it-IT" sz="1400" b="1" dirty="0"/>
                        <a:t>M 5.2.4-6</a:t>
                      </a:r>
                    </a:p>
                  </a:txBody>
                  <a:tcPr/>
                </a:tc>
                <a:tc>
                  <a:txBody>
                    <a:bodyPr/>
                    <a:lstStyle/>
                    <a:p>
                      <a:pPr algn="ctr"/>
                      <a:r>
                        <a:rPr lang="it-IT" sz="1400" dirty="0"/>
                        <a:t>1-36</a:t>
                      </a:r>
                    </a:p>
                    <a:p>
                      <a:pPr algn="ctr"/>
                      <a:r>
                        <a:rPr lang="it-IT" sz="1400" dirty="0"/>
                        <a:t>5-29</a:t>
                      </a:r>
                    </a:p>
                  </a:txBody>
                  <a:tcPr/>
                </a:tc>
                <a:tc>
                  <a:txBody>
                    <a:bodyPr/>
                    <a:lstStyle/>
                    <a:p>
                      <a:pPr algn="ctr">
                        <a:lnSpc>
                          <a:spcPct val="107000"/>
                        </a:lnSpc>
                        <a:spcAft>
                          <a:spcPts val="800"/>
                        </a:spcAft>
                      </a:pPr>
                      <a:r>
                        <a:rPr lang="it-IT" sz="1400" dirty="0">
                          <a:solidFill>
                            <a:srgbClr val="000000"/>
                          </a:solidFill>
                          <a:effectLst/>
                          <a:latin typeface="+mn-lt"/>
                          <a:ea typeface="Times New Roman" panose="02020603050405020304" pitchFamily="18" charset="0"/>
                        </a:rPr>
                        <a:t>UNIFI, TLS, UNIPI, UNISI, </a:t>
                      </a:r>
                      <a:r>
                        <a:rPr lang="it-IT" sz="1400" b="1" dirty="0">
                          <a:solidFill>
                            <a:srgbClr val="000000"/>
                          </a:solidFill>
                          <a:effectLst/>
                          <a:latin typeface="+mn-lt"/>
                          <a:ea typeface="Times New Roman" panose="02020603050405020304" pitchFamily="18" charset="0"/>
                        </a:rPr>
                        <a:t>CNR</a:t>
                      </a:r>
                      <a:endParaRPr lang="it-IT" sz="1400" b="1"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486079397"/>
                  </a:ext>
                </a:extLst>
              </a:tr>
              <a:tr h="527179">
                <a:tc>
                  <a:txBody>
                    <a:bodyPr/>
                    <a:lstStyle/>
                    <a:p>
                      <a:pPr algn="just">
                        <a:lnSpc>
                          <a:spcPct val="107000"/>
                        </a:lnSpc>
                        <a:spcAft>
                          <a:spcPts val="800"/>
                        </a:spcAft>
                      </a:pPr>
                      <a:r>
                        <a:rPr lang="en-GB" sz="1400" b="0" dirty="0">
                          <a:solidFill>
                            <a:srgbClr val="000000"/>
                          </a:solidFill>
                          <a:effectLst/>
                          <a:latin typeface="+mn-lt"/>
                          <a:ea typeface="Times New Roman" panose="02020603050405020304" pitchFamily="18" charset="0"/>
                        </a:rPr>
                        <a:t>5.3 - Clinical and regulatory plans support and assessment</a:t>
                      </a:r>
                      <a:endParaRPr lang="it-IT" sz="1400" b="0" dirty="0">
                        <a:solidFill>
                          <a:srgbClr val="000000"/>
                        </a:solidFill>
                        <a:effectLst/>
                        <a:latin typeface="+mn-lt"/>
                        <a:ea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t>M 5.3.1-3</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t>M 5.3.4-6</a:t>
                      </a:r>
                    </a:p>
                  </a:txBody>
                  <a:tcPr/>
                </a:tc>
                <a:tc>
                  <a:txBody>
                    <a:bodyPr/>
                    <a:lstStyle/>
                    <a:p>
                      <a:pPr algn="ctr"/>
                      <a:r>
                        <a:rPr lang="it-IT" sz="1400" dirty="0"/>
                        <a:t>1-36</a:t>
                      </a:r>
                    </a:p>
                    <a:p>
                      <a:pPr algn="ctr"/>
                      <a:r>
                        <a:rPr lang="it-IT" sz="1400" dirty="0"/>
                        <a:t>1-36</a:t>
                      </a:r>
                    </a:p>
                  </a:txBody>
                  <a:tcPr/>
                </a:tc>
                <a:tc>
                  <a:txBody>
                    <a:bodyPr/>
                    <a:lstStyle/>
                    <a:p>
                      <a:pPr algn="ctr">
                        <a:lnSpc>
                          <a:spcPct val="107000"/>
                        </a:lnSpc>
                        <a:spcAft>
                          <a:spcPts val="800"/>
                        </a:spcAft>
                      </a:pPr>
                      <a:r>
                        <a:rPr lang="en-GB" sz="1400" dirty="0">
                          <a:solidFill>
                            <a:srgbClr val="000000"/>
                          </a:solidFill>
                          <a:effectLst/>
                          <a:latin typeface="+mn-lt"/>
                          <a:ea typeface="Times New Roman" panose="02020603050405020304" pitchFamily="18" charset="0"/>
                        </a:rPr>
                        <a:t>UNIFI, TLS, UNIPI</a:t>
                      </a:r>
                      <a:endParaRPr lang="it-IT" sz="1400"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027669221"/>
                  </a:ext>
                </a:extLst>
              </a:tr>
              <a:tr h="310105">
                <a:tc>
                  <a:txBody>
                    <a:bodyPr/>
                    <a:lstStyle/>
                    <a:p>
                      <a:pPr algn="just">
                        <a:lnSpc>
                          <a:spcPct val="107000"/>
                        </a:lnSpc>
                        <a:spcAft>
                          <a:spcPts val="800"/>
                        </a:spcAft>
                      </a:pPr>
                      <a:r>
                        <a:rPr lang="en-GB" sz="1400" b="0" dirty="0">
                          <a:solidFill>
                            <a:srgbClr val="000000"/>
                          </a:solidFill>
                          <a:effectLst/>
                          <a:latin typeface="+mn-lt"/>
                          <a:ea typeface="Times New Roman" panose="02020603050405020304" pitchFamily="18" charset="0"/>
                        </a:rPr>
                        <a:t>5.4 - Development of new innovation tools framework</a:t>
                      </a:r>
                      <a:endParaRPr lang="it-IT" sz="1400" b="0" dirty="0">
                        <a:solidFill>
                          <a:srgbClr val="000000"/>
                        </a:solidFill>
                        <a:effectLst/>
                        <a:latin typeface="+mn-lt"/>
                        <a:ea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t>M 5.4.x</a:t>
                      </a:r>
                    </a:p>
                  </a:txBody>
                  <a:tcPr/>
                </a:tc>
                <a:tc>
                  <a:txBody>
                    <a:bodyPr/>
                    <a:lstStyle/>
                    <a:p>
                      <a:pPr algn="ctr"/>
                      <a:r>
                        <a:rPr lang="it-IT" sz="1400" dirty="0"/>
                        <a:t>8-28</a:t>
                      </a:r>
                    </a:p>
                  </a:txBody>
                  <a:tcPr/>
                </a:tc>
                <a:tc>
                  <a:txBody>
                    <a:bodyPr/>
                    <a:lstStyle/>
                    <a:p>
                      <a:pPr algn="ctr">
                        <a:lnSpc>
                          <a:spcPct val="107000"/>
                        </a:lnSpc>
                        <a:spcAft>
                          <a:spcPts val="800"/>
                        </a:spcAft>
                      </a:pPr>
                      <a:r>
                        <a:rPr lang="en-GB" sz="1400">
                          <a:solidFill>
                            <a:srgbClr val="000000"/>
                          </a:solidFill>
                          <a:effectLst/>
                          <a:latin typeface="+mn-lt"/>
                          <a:ea typeface="Times New Roman" panose="02020603050405020304" pitchFamily="18" charset="0"/>
                        </a:rPr>
                        <a:t>UNIFI, TLS </a:t>
                      </a:r>
                      <a:endParaRPr lang="it-IT" sz="140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369422083"/>
                  </a:ext>
                </a:extLst>
              </a:tr>
              <a:tr h="454241">
                <a:tc>
                  <a:txBody>
                    <a:bodyPr/>
                    <a:lstStyle/>
                    <a:p>
                      <a:pPr algn="just">
                        <a:lnSpc>
                          <a:spcPct val="107000"/>
                        </a:lnSpc>
                        <a:spcAft>
                          <a:spcPts val="800"/>
                        </a:spcAft>
                      </a:pPr>
                      <a:r>
                        <a:rPr lang="en-GB" sz="1400" b="0" dirty="0">
                          <a:solidFill>
                            <a:srgbClr val="000000"/>
                          </a:solidFill>
                          <a:effectLst/>
                          <a:latin typeface="+mn-lt"/>
                          <a:ea typeface="Times New Roman" panose="02020603050405020304" pitchFamily="18" charset="0"/>
                        </a:rPr>
                        <a:t>5.5 - Training and reskilling/upskilling activities</a:t>
                      </a:r>
                      <a:endParaRPr lang="it-IT" sz="1400" b="0" dirty="0">
                        <a:solidFill>
                          <a:srgbClr val="000000"/>
                        </a:solidFill>
                        <a:effectLst/>
                        <a:latin typeface="+mn-lt"/>
                        <a:ea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t>M 5.5.x</a:t>
                      </a:r>
                    </a:p>
                  </a:txBody>
                  <a:tcPr/>
                </a:tc>
                <a:tc>
                  <a:txBody>
                    <a:bodyPr/>
                    <a:lstStyle/>
                    <a:p>
                      <a:pPr algn="ctr"/>
                      <a:r>
                        <a:rPr lang="it-IT" sz="1400" dirty="0"/>
                        <a:t>1-36</a:t>
                      </a:r>
                    </a:p>
                  </a:txBody>
                  <a:tcPr/>
                </a:tc>
                <a:tc>
                  <a:txBody>
                    <a:bodyPr/>
                    <a:lstStyle/>
                    <a:p>
                      <a:pPr algn="ctr">
                        <a:lnSpc>
                          <a:spcPct val="107000"/>
                        </a:lnSpc>
                        <a:spcAft>
                          <a:spcPts val="800"/>
                        </a:spcAft>
                      </a:pPr>
                      <a:r>
                        <a:rPr lang="it-IT" sz="1400" dirty="0">
                          <a:solidFill>
                            <a:srgbClr val="000000"/>
                          </a:solidFill>
                          <a:effectLst/>
                          <a:latin typeface="+mn-lt"/>
                          <a:ea typeface="Times New Roman" panose="02020603050405020304" pitchFamily="18" charset="0"/>
                        </a:rPr>
                        <a:t>UNIFI, TLS, DIH, UNISTRASI, UNISI</a:t>
                      </a:r>
                      <a:endParaRPr lang="it-IT" sz="1400"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7727859"/>
                  </a:ext>
                </a:extLst>
              </a:tr>
              <a:tr h="737265">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GB" sz="1400" b="0" dirty="0">
                          <a:solidFill>
                            <a:srgbClr val="000000"/>
                          </a:solidFill>
                          <a:effectLst/>
                          <a:latin typeface="+mn-lt"/>
                          <a:ea typeface="Times New Roman" panose="02020603050405020304" pitchFamily="18" charset="0"/>
                        </a:rPr>
                        <a:t>5.6 - Networking, technological dissemination and hub promotion activities</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400" b="0" dirty="0">
                          <a:solidFill>
                            <a:srgbClr val="000000"/>
                          </a:solidFill>
                          <a:effectLst/>
                          <a:latin typeface="+mn-lt"/>
                          <a:ea typeface="Times New Roman" panose="02020603050405020304" pitchFamily="18" charset="0"/>
                        </a:rPr>
                        <a:t>5.7 - Institutional advocacy and engagement</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t>M 5.6.x</a:t>
                      </a:r>
                    </a:p>
                    <a:p>
                      <a:pPr algn="ctr"/>
                      <a:endParaRPr lang="it-IT" sz="1400" dirty="0"/>
                    </a:p>
                  </a:txBody>
                  <a:tcPr/>
                </a:tc>
                <a:tc>
                  <a:txBody>
                    <a:bodyPr/>
                    <a:lstStyle/>
                    <a:p>
                      <a:pPr algn="ctr"/>
                      <a:r>
                        <a:rPr lang="it-IT" sz="1400" dirty="0"/>
                        <a:t>1-36</a:t>
                      </a:r>
                    </a:p>
                  </a:txBody>
                  <a:tcPr/>
                </a:tc>
                <a:tc>
                  <a:txBody>
                    <a:bodyPr/>
                    <a:lstStyle/>
                    <a:p>
                      <a:pPr algn="ctr">
                        <a:lnSpc>
                          <a:spcPct val="107000"/>
                        </a:lnSpc>
                        <a:spcAft>
                          <a:spcPts val="800"/>
                        </a:spcAft>
                      </a:pPr>
                      <a:r>
                        <a:rPr lang="it-IT" sz="1400" dirty="0">
                          <a:latin typeface="Titillium" pitchFamily="2" charset="77"/>
                        </a:rPr>
                        <a:t>UNIFI, UNISI, </a:t>
                      </a:r>
                      <a:r>
                        <a:rPr lang="it-IT" sz="1400" b="1" dirty="0">
                          <a:latin typeface="Titillium" pitchFamily="2" charset="77"/>
                        </a:rPr>
                        <a:t>CNR</a:t>
                      </a:r>
                      <a:r>
                        <a:rPr lang="it-IT" sz="1400" dirty="0">
                          <a:latin typeface="Titillium" pitchFamily="2" charset="77"/>
                        </a:rPr>
                        <a:t>, DIH, TLS</a:t>
                      </a:r>
                      <a:endParaRPr lang="it-IT" sz="1400"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572160726"/>
                  </a:ext>
                </a:extLst>
              </a:tr>
              <a:tr h="0">
                <a:tc>
                  <a:txBody>
                    <a:bodyPr/>
                    <a:lstStyle/>
                    <a:p>
                      <a:pPr algn="just">
                        <a:lnSpc>
                          <a:spcPct val="107000"/>
                        </a:lnSpc>
                        <a:spcAft>
                          <a:spcPts val="800"/>
                        </a:spcAft>
                      </a:pPr>
                      <a:r>
                        <a:rPr lang="en-GB" sz="1400" b="0" dirty="0">
                          <a:solidFill>
                            <a:srgbClr val="000000"/>
                          </a:solidFill>
                          <a:effectLst/>
                          <a:latin typeface="+mn-lt"/>
                          <a:ea typeface="Times New Roman" panose="02020603050405020304" pitchFamily="18" charset="0"/>
                        </a:rPr>
                        <a:t>5.8 - R&amp;I projects open calls management and spoke committee support</a:t>
                      </a:r>
                      <a:endParaRPr lang="it-IT" sz="1400" b="0" dirty="0">
                        <a:solidFill>
                          <a:srgbClr val="000000"/>
                        </a:solidFill>
                        <a:effectLst/>
                        <a:latin typeface="+mn-lt"/>
                        <a:ea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t>M 5.8.x</a:t>
                      </a:r>
                    </a:p>
                  </a:txBody>
                  <a:tcPr/>
                </a:tc>
                <a:tc>
                  <a:txBody>
                    <a:bodyPr/>
                    <a:lstStyle/>
                    <a:p>
                      <a:pPr algn="ctr"/>
                      <a:r>
                        <a:rPr lang="it-IT" sz="1400" dirty="0"/>
                        <a:t>1-36</a:t>
                      </a:r>
                    </a:p>
                  </a:txBody>
                  <a:tcPr/>
                </a:tc>
                <a:tc>
                  <a:txBody>
                    <a:bodyPr/>
                    <a:lstStyle/>
                    <a:p>
                      <a:pPr algn="ctr"/>
                      <a:r>
                        <a:rPr lang="it-IT" sz="1400" dirty="0"/>
                        <a:t>UNIFI</a:t>
                      </a:r>
                    </a:p>
                  </a:txBody>
                  <a:tcPr/>
                </a:tc>
                <a:extLst>
                  <a:ext uri="{0D108BD9-81ED-4DB2-BD59-A6C34878D82A}">
                    <a16:rowId xmlns:a16="http://schemas.microsoft.com/office/drawing/2014/main" val="2714213715"/>
                  </a:ext>
                </a:extLst>
              </a:tr>
              <a:tr h="492073">
                <a:tc>
                  <a:txBody>
                    <a:bodyPr/>
                    <a:lstStyle/>
                    <a:p>
                      <a:pPr algn="just">
                        <a:lnSpc>
                          <a:spcPct val="107000"/>
                        </a:lnSpc>
                        <a:spcAft>
                          <a:spcPts val="800"/>
                        </a:spcAft>
                      </a:pPr>
                      <a:r>
                        <a:rPr lang="en-US" sz="1400" b="0" dirty="0">
                          <a:solidFill>
                            <a:srgbClr val="000000"/>
                          </a:solidFill>
                          <a:effectLst/>
                          <a:latin typeface="+mn-lt"/>
                          <a:ea typeface="Calibri" panose="020F0502020204030204" pitchFamily="34" charset="0"/>
                        </a:rPr>
                        <a:t>5.9 – Final report on spoke 5 activities</a:t>
                      </a:r>
                      <a:endParaRPr lang="it-IT" sz="1400" b="0" dirty="0">
                        <a:solidFill>
                          <a:srgbClr val="000000"/>
                        </a:solidFill>
                        <a:effectLst/>
                        <a:latin typeface="+mn-lt"/>
                        <a:ea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t>M5.9.1</a:t>
                      </a:r>
                    </a:p>
                  </a:txBody>
                  <a:tcPr/>
                </a:tc>
                <a:tc>
                  <a:txBody>
                    <a:bodyPr/>
                    <a:lstStyle/>
                    <a:p>
                      <a:pPr algn="ctr"/>
                      <a:r>
                        <a:rPr lang="it-IT" sz="1400" dirty="0"/>
                        <a:t>34-36</a:t>
                      </a:r>
                    </a:p>
                  </a:txBody>
                  <a:tcPr/>
                </a:tc>
                <a:tc>
                  <a:txBody>
                    <a:bodyPr/>
                    <a:lstStyle/>
                    <a:p>
                      <a:pPr algn="ctr"/>
                      <a:r>
                        <a:rPr lang="it-IT" sz="1400" dirty="0">
                          <a:latin typeface="Titillium" pitchFamily="2" charset="77"/>
                        </a:rPr>
                        <a:t>UNIFI, UNIPI, UNISI, </a:t>
                      </a:r>
                      <a:r>
                        <a:rPr lang="it-IT" sz="1400" b="1" dirty="0">
                          <a:latin typeface="Titillium" pitchFamily="2" charset="77"/>
                        </a:rPr>
                        <a:t>CNR</a:t>
                      </a:r>
                      <a:r>
                        <a:rPr lang="it-IT" sz="1400" dirty="0">
                          <a:latin typeface="Titillium" pitchFamily="2" charset="77"/>
                        </a:rPr>
                        <a:t>, TLS</a:t>
                      </a:r>
                      <a:endParaRPr lang="it-IT" sz="1400" dirty="0"/>
                    </a:p>
                  </a:txBody>
                  <a:tcPr/>
                </a:tc>
                <a:extLst>
                  <a:ext uri="{0D108BD9-81ED-4DB2-BD59-A6C34878D82A}">
                    <a16:rowId xmlns:a16="http://schemas.microsoft.com/office/drawing/2014/main" val="2729027870"/>
                  </a:ext>
                </a:extLst>
              </a:tr>
            </a:tbl>
          </a:graphicData>
        </a:graphic>
      </p:graphicFrame>
      <p:pic>
        <p:nvPicPr>
          <p:cNvPr id="8" name="Immagine 7">
            <a:extLst>
              <a:ext uri="{FF2B5EF4-FFF2-40B4-BE49-F238E27FC236}">
                <a16:creationId xmlns:a16="http://schemas.microsoft.com/office/drawing/2014/main" id="{6F53CCB9-4F28-6D45-BC80-53A819D0D23F}"/>
              </a:ext>
            </a:extLst>
          </p:cNvPr>
          <p:cNvPicPr>
            <a:picLocks noChangeAspect="1"/>
          </p:cNvPicPr>
          <p:nvPr/>
        </p:nvPicPr>
        <p:blipFill>
          <a:blip r:embed="rId3"/>
          <a:stretch>
            <a:fillRect/>
          </a:stretch>
        </p:blipFill>
        <p:spPr>
          <a:xfrm>
            <a:off x="1102973" y="4435761"/>
            <a:ext cx="1016771" cy="1016771"/>
          </a:xfrm>
          <a:prstGeom prst="rect">
            <a:avLst/>
          </a:prstGeom>
        </p:spPr>
      </p:pic>
      <p:sp>
        <p:nvSpPr>
          <p:cNvPr id="19" name="Rettangolo 18">
            <a:extLst>
              <a:ext uri="{FF2B5EF4-FFF2-40B4-BE49-F238E27FC236}">
                <a16:creationId xmlns:a16="http://schemas.microsoft.com/office/drawing/2014/main" id="{0E0ABF40-D35E-337B-7B4F-4D7EF54039C2}"/>
              </a:ext>
            </a:extLst>
          </p:cNvPr>
          <p:cNvSpPr/>
          <p:nvPr/>
        </p:nvSpPr>
        <p:spPr>
          <a:xfrm>
            <a:off x="3659505" y="4796801"/>
            <a:ext cx="7734726" cy="1222157"/>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tangolo 19">
            <a:extLst>
              <a:ext uri="{FF2B5EF4-FFF2-40B4-BE49-F238E27FC236}">
                <a16:creationId xmlns:a16="http://schemas.microsoft.com/office/drawing/2014/main" id="{81A054C1-2394-A230-15EA-D7EBFC1A60D6}"/>
              </a:ext>
            </a:extLst>
          </p:cNvPr>
          <p:cNvSpPr/>
          <p:nvPr/>
        </p:nvSpPr>
        <p:spPr>
          <a:xfrm>
            <a:off x="3659505" y="1383353"/>
            <a:ext cx="7734726" cy="2435211"/>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tangolo 20">
            <a:extLst>
              <a:ext uri="{FF2B5EF4-FFF2-40B4-BE49-F238E27FC236}">
                <a16:creationId xmlns:a16="http://schemas.microsoft.com/office/drawing/2014/main" id="{F35D4665-7828-311D-441C-BD06E61F76D5}"/>
              </a:ext>
            </a:extLst>
          </p:cNvPr>
          <p:cNvSpPr/>
          <p:nvPr/>
        </p:nvSpPr>
        <p:spPr>
          <a:xfrm>
            <a:off x="3659505" y="4320224"/>
            <a:ext cx="7734726" cy="424782"/>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21">
            <a:extLst>
              <a:ext uri="{FF2B5EF4-FFF2-40B4-BE49-F238E27FC236}">
                <a16:creationId xmlns:a16="http://schemas.microsoft.com/office/drawing/2014/main" id="{EBA8C5BF-5CBF-B874-C163-341EDC54D4B9}"/>
              </a:ext>
            </a:extLst>
          </p:cNvPr>
          <p:cNvSpPr/>
          <p:nvPr/>
        </p:nvSpPr>
        <p:spPr>
          <a:xfrm>
            <a:off x="3659505" y="3870358"/>
            <a:ext cx="7734726" cy="396481"/>
          </a:xfrm>
          <a:prstGeom prst="rect">
            <a:avLst/>
          </a:prstGeom>
          <a:noFill/>
          <a:ln w="635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AE78AE8A-DA30-D67E-B5A1-1A261C2AC2E6}"/>
              </a:ext>
            </a:extLst>
          </p:cNvPr>
          <p:cNvSpPr txBox="1"/>
          <p:nvPr/>
        </p:nvSpPr>
        <p:spPr>
          <a:xfrm>
            <a:off x="10095722" y="3191069"/>
            <a:ext cx="631904" cy="369332"/>
          </a:xfrm>
          <a:prstGeom prst="rect">
            <a:avLst/>
          </a:prstGeom>
          <a:noFill/>
        </p:spPr>
        <p:txBody>
          <a:bodyPr wrap="none" rtlCol="0">
            <a:spAutoFit/>
          </a:bodyPr>
          <a:lstStyle/>
          <a:p>
            <a:r>
              <a:rPr lang="en-US" b="1" dirty="0">
                <a:solidFill>
                  <a:srgbClr val="00B050"/>
                </a:solidFill>
              </a:rPr>
              <a:t>CNR</a:t>
            </a:r>
          </a:p>
        </p:txBody>
      </p:sp>
      <p:sp>
        <p:nvSpPr>
          <p:cNvPr id="11" name="CasellaDiTesto 10">
            <a:extLst>
              <a:ext uri="{FF2B5EF4-FFF2-40B4-BE49-F238E27FC236}">
                <a16:creationId xmlns:a16="http://schemas.microsoft.com/office/drawing/2014/main" id="{57BB7B53-4C16-E156-248D-7EB86DB22E67}"/>
              </a:ext>
            </a:extLst>
          </p:cNvPr>
          <p:cNvSpPr txBox="1"/>
          <p:nvPr/>
        </p:nvSpPr>
        <p:spPr>
          <a:xfrm>
            <a:off x="9594979" y="3492759"/>
            <a:ext cx="631904" cy="369332"/>
          </a:xfrm>
          <a:prstGeom prst="rect">
            <a:avLst/>
          </a:prstGeom>
          <a:noFill/>
        </p:spPr>
        <p:txBody>
          <a:bodyPr wrap="none" rtlCol="0">
            <a:spAutoFit/>
          </a:bodyPr>
          <a:lstStyle/>
          <a:p>
            <a:r>
              <a:rPr lang="en-US" b="1" dirty="0">
                <a:solidFill>
                  <a:srgbClr val="00B050"/>
                </a:solidFill>
              </a:rPr>
              <a:t>CNR</a:t>
            </a:r>
          </a:p>
        </p:txBody>
      </p:sp>
    </p:spTree>
    <p:extLst>
      <p:ext uri="{BB962C8B-B14F-4D97-AF65-F5344CB8AC3E}">
        <p14:creationId xmlns:p14="http://schemas.microsoft.com/office/powerpoint/2010/main" val="94796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560E5925-B24E-7756-1264-EC8C10C5D857}"/>
              </a:ext>
            </a:extLst>
          </p:cNvPr>
          <p:cNvSpPr>
            <a:spLocks noGrp="1"/>
          </p:cNvSpPr>
          <p:nvPr>
            <p:ph type="dt" sz="half" idx="10"/>
          </p:nvPr>
        </p:nvSpPr>
        <p:spPr/>
        <p:txBody>
          <a:bodyPr/>
          <a:lstStyle/>
          <a:p>
            <a:fld id="{7A929F6A-C2EE-0B4B-A3AC-4B788875B60B}" type="datetime1">
              <a:rPr lang="it-IT" smtClean="0"/>
              <a:t>11/12/24</a:t>
            </a:fld>
            <a:endParaRPr lang="it-IT"/>
          </a:p>
        </p:txBody>
      </p:sp>
      <p:sp>
        <p:nvSpPr>
          <p:cNvPr id="5" name="Segnaposto numero diapositiva 4">
            <a:extLst>
              <a:ext uri="{FF2B5EF4-FFF2-40B4-BE49-F238E27FC236}">
                <a16:creationId xmlns:a16="http://schemas.microsoft.com/office/drawing/2014/main" id="{1828841C-F297-5410-188C-4F1974E8E0EB}"/>
              </a:ext>
            </a:extLst>
          </p:cNvPr>
          <p:cNvSpPr>
            <a:spLocks noGrp="1"/>
          </p:cNvSpPr>
          <p:nvPr>
            <p:ph type="sldNum" sz="quarter" idx="12"/>
          </p:nvPr>
        </p:nvSpPr>
        <p:spPr/>
        <p:txBody>
          <a:bodyPr/>
          <a:lstStyle/>
          <a:p>
            <a:fld id="{1150042A-39FD-4E47-AF85-4685E15A6D3D}" type="slidenum">
              <a:rPr lang="it-IT" smtClean="0"/>
              <a:t>2</a:t>
            </a:fld>
            <a:endParaRPr lang="it-IT" dirty="0"/>
          </a:p>
        </p:txBody>
      </p:sp>
      <p:sp>
        <p:nvSpPr>
          <p:cNvPr id="6" name="Rettangolo 5">
            <a:extLst>
              <a:ext uri="{FF2B5EF4-FFF2-40B4-BE49-F238E27FC236}">
                <a16:creationId xmlns:a16="http://schemas.microsoft.com/office/drawing/2014/main" id="{E9D4C294-7468-EC15-8226-477AC4BE4808}"/>
              </a:ext>
            </a:extLst>
          </p:cNvPr>
          <p:cNvSpPr/>
          <p:nvPr/>
        </p:nvSpPr>
        <p:spPr>
          <a:xfrm>
            <a:off x="3657599" y="3115971"/>
            <a:ext cx="2519266" cy="2948928"/>
          </a:xfrm>
          <a:prstGeom prst="rect">
            <a:avLst/>
          </a:prstGeom>
          <a:solidFill>
            <a:schemeClr val="bg2">
              <a:lumMod val="60000"/>
              <a:lumOff val="40000"/>
            </a:schemeClr>
          </a:solidFill>
          <a:ln w="19050" cap="flat" cmpd="sng" algn="ctr">
            <a:solidFill>
              <a:srgbClr val="668BC8"/>
            </a:solidFill>
            <a:prstDash val="solid"/>
            <a:miter lim="800000"/>
          </a:ln>
          <a:effectLst/>
        </p:spPr>
        <p:txBody>
          <a:bodyPr rtlCol="0" anchor="ctr"/>
          <a:lstStyle/>
          <a:p>
            <a:pPr marL="0" marR="0" lvl="1" indent="0" algn="just" defTabSz="914400" eaLnBrk="1" fontAlgn="auto" latinLnBrk="0" hangingPunct="1">
              <a:lnSpc>
                <a:spcPct val="15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VALORIZATION</a:t>
            </a:r>
            <a:r>
              <a:rPr kumimoji="0" lang="en-US" sz="1400" b="0" i="0" u="none" strike="noStrike" kern="0" cap="none" spc="0" normalizeH="0" baseline="0" noProof="0" dirty="0">
                <a:ln>
                  <a:noFill/>
                </a:ln>
                <a:solidFill>
                  <a:prstClr val="black"/>
                </a:solidFill>
                <a:effectLst/>
                <a:uLnTx/>
                <a:uFillTx/>
                <a:latin typeface="Montserrat" pitchFamily="2" charset="0"/>
                <a:ea typeface="Verdana" panose="020B0604030504040204" pitchFamily="34" charset="0"/>
                <a:cs typeface="+mn-cs"/>
              </a:rPr>
              <a:t> </a:t>
            </a:r>
            <a:r>
              <a:rPr kumimoji="0" lang="en-US" sz="14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of research results with different TRLs:</a:t>
            </a:r>
          </a:p>
          <a:p>
            <a:pPr marL="0" marR="0" lvl="1" indent="0" algn="just" defTabSz="914400" eaLnBrk="1" fontAlgn="auto" latinLnBrk="0" hangingPunct="1">
              <a:lnSpc>
                <a:spcPct val="15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endParaRPr>
          </a:p>
          <a:p>
            <a:pPr marL="0" marR="0" lvl="1" indent="2476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Early stage</a:t>
            </a:r>
          </a:p>
          <a:p>
            <a:pPr marL="0" marR="0" lvl="1" indent="2476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Proof of concept</a:t>
            </a:r>
          </a:p>
          <a:p>
            <a:pPr marL="0" marR="0" lvl="1" indent="2476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Validation</a:t>
            </a:r>
          </a:p>
          <a:p>
            <a:pPr marL="0" marR="0" lvl="1" indent="2476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Prototyping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dirty="0">
              <a:ln>
                <a:noFill/>
              </a:ln>
              <a:solidFill>
                <a:prstClr val="white"/>
              </a:solidFill>
              <a:effectLst/>
              <a:uLnTx/>
              <a:uFillTx/>
              <a:latin typeface="Montserrat" pitchFamily="2" charset="0"/>
              <a:ea typeface="+mn-ea"/>
              <a:cs typeface="+mn-cs"/>
            </a:endParaRPr>
          </a:p>
        </p:txBody>
      </p:sp>
      <p:sp>
        <p:nvSpPr>
          <p:cNvPr id="7" name="Rettangolo 6">
            <a:extLst>
              <a:ext uri="{FF2B5EF4-FFF2-40B4-BE49-F238E27FC236}">
                <a16:creationId xmlns:a16="http://schemas.microsoft.com/office/drawing/2014/main" id="{5BD439CE-7FD7-26DC-FD69-4DA1F31755D9}"/>
              </a:ext>
            </a:extLst>
          </p:cNvPr>
          <p:cNvSpPr/>
          <p:nvPr/>
        </p:nvSpPr>
        <p:spPr>
          <a:xfrm>
            <a:off x="3657599" y="2649894"/>
            <a:ext cx="2519266" cy="465193"/>
          </a:xfrm>
          <a:prstGeom prst="rect">
            <a:avLst/>
          </a:prstGeom>
          <a:solidFill>
            <a:schemeClr val="bg1">
              <a:lumMod val="75000"/>
            </a:schemeClr>
          </a:solidFill>
          <a:ln w="19050" cap="flat" cmpd="sng" algn="ctr">
            <a:solidFill>
              <a:srgbClr val="668B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Montserrat" pitchFamily="2" charset="0"/>
                <a:ea typeface="Verdana" panose="020B0604030504040204" pitchFamily="34" charset="0"/>
                <a:cs typeface="+mn-cs"/>
              </a:rPr>
              <a:t>Objective</a:t>
            </a:r>
            <a:endParaRPr kumimoji="0" lang="it-IT" sz="1800" b="1" i="0" u="none" strike="noStrike" kern="0" cap="none" spc="0" normalizeH="0" baseline="0" noProof="0" dirty="0">
              <a:ln>
                <a:noFill/>
              </a:ln>
              <a:solidFill>
                <a:prstClr val="white"/>
              </a:solidFill>
              <a:effectLst/>
              <a:uLnTx/>
              <a:uFillTx/>
              <a:latin typeface="Montserrat" pitchFamily="2" charset="0"/>
              <a:ea typeface="+mn-ea"/>
              <a:cs typeface="+mn-cs"/>
            </a:endParaRPr>
          </a:p>
        </p:txBody>
      </p:sp>
      <p:sp>
        <p:nvSpPr>
          <p:cNvPr id="8" name="Rettangolo 7">
            <a:extLst>
              <a:ext uri="{FF2B5EF4-FFF2-40B4-BE49-F238E27FC236}">
                <a16:creationId xmlns:a16="http://schemas.microsoft.com/office/drawing/2014/main" id="{DB3F1547-667D-7EF5-53CC-14F3EAB5C56A}"/>
              </a:ext>
            </a:extLst>
          </p:cNvPr>
          <p:cNvSpPr/>
          <p:nvPr/>
        </p:nvSpPr>
        <p:spPr>
          <a:xfrm>
            <a:off x="6457088" y="1287172"/>
            <a:ext cx="2287508" cy="3067310"/>
          </a:xfrm>
          <a:prstGeom prst="rect">
            <a:avLst/>
          </a:prstGeom>
          <a:solidFill>
            <a:schemeClr val="bg2">
              <a:lumMod val="60000"/>
              <a:lumOff val="40000"/>
            </a:schemeClr>
          </a:solidFill>
          <a:ln w="19050" cap="flat" cmpd="sng" algn="ctr">
            <a:solidFill>
              <a:srgbClr val="668BC8"/>
            </a:solidFill>
            <a:prstDash val="solid"/>
            <a:miter lim="800000"/>
          </a:ln>
          <a:effectLst/>
        </p:spPr>
        <p:txBody>
          <a:bodyPr rtlCol="0" anchor="ctr"/>
          <a:lstStyle/>
          <a:p>
            <a:pPr marL="0" marR="0" lvl="1" indent="2476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Montserrat" pitchFamily="2" charset="0"/>
              <a:ea typeface="Verdana" panose="020B0604030504040204" pitchFamily="34" charset="0"/>
              <a:cs typeface="+mn-cs"/>
            </a:endParaRPr>
          </a:p>
          <a:p>
            <a:pPr marL="0" marR="0" lvl="1" indent="2476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Strategies</a:t>
            </a:r>
            <a:r>
              <a:rPr kumimoji="0" lang="en-US" sz="11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 for protecting know-how</a:t>
            </a:r>
          </a:p>
          <a:p>
            <a:pPr marL="0" marR="0" lvl="1" indent="2476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Support</a:t>
            </a:r>
            <a:r>
              <a:rPr kumimoji="0" lang="en-US" sz="11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 for business startup</a:t>
            </a:r>
          </a:p>
          <a:p>
            <a:pPr marL="0" marR="0" lvl="1" indent="2476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Dissemination</a:t>
            </a:r>
            <a:r>
              <a:rPr kumimoji="0" lang="en-US" sz="11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 of results</a:t>
            </a:r>
          </a:p>
          <a:p>
            <a:pPr marL="0" marR="0" lvl="1" indent="2476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Networking</a:t>
            </a:r>
            <a:r>
              <a:rPr kumimoji="0" lang="en-US" sz="11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 for stakeholder engagement</a:t>
            </a:r>
          </a:p>
          <a:p>
            <a:pPr marL="0" marR="0" lvl="1" indent="2476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Regulatory</a:t>
            </a:r>
            <a:r>
              <a:rPr kumimoji="0" lang="en-US" sz="11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 support</a:t>
            </a:r>
          </a:p>
          <a:p>
            <a:pPr marL="0" marR="0" lvl="1" indent="2476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Training</a:t>
            </a:r>
            <a:r>
              <a:rPr kumimoji="0" lang="en-US" sz="11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 for cross-disciplinary skills</a:t>
            </a:r>
          </a:p>
          <a:p>
            <a:pPr marL="0" marR="0" lvl="1" indent="2476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Hackathon</a:t>
            </a:r>
            <a:r>
              <a:rPr kumimoji="0" lang="en-US" sz="11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 focused on medical needs</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dirty="0">
              <a:ln>
                <a:noFill/>
              </a:ln>
              <a:solidFill>
                <a:prstClr val="white"/>
              </a:solidFill>
              <a:effectLst/>
              <a:uLnTx/>
              <a:uFillTx/>
              <a:latin typeface="Montserrat" pitchFamily="2" charset="0"/>
              <a:ea typeface="+mn-ea"/>
              <a:cs typeface="+mn-cs"/>
            </a:endParaRPr>
          </a:p>
        </p:txBody>
      </p:sp>
      <p:sp>
        <p:nvSpPr>
          <p:cNvPr id="9" name="Rettangolo 8">
            <a:extLst>
              <a:ext uri="{FF2B5EF4-FFF2-40B4-BE49-F238E27FC236}">
                <a16:creationId xmlns:a16="http://schemas.microsoft.com/office/drawing/2014/main" id="{F657B9F6-1E64-0825-71C0-055E86979A05}"/>
              </a:ext>
            </a:extLst>
          </p:cNvPr>
          <p:cNvSpPr/>
          <p:nvPr/>
        </p:nvSpPr>
        <p:spPr>
          <a:xfrm>
            <a:off x="9070375" y="3004003"/>
            <a:ext cx="2287508" cy="3067310"/>
          </a:xfrm>
          <a:prstGeom prst="rect">
            <a:avLst/>
          </a:prstGeom>
          <a:solidFill>
            <a:schemeClr val="bg2">
              <a:lumMod val="60000"/>
              <a:lumOff val="40000"/>
            </a:schemeClr>
          </a:solidFill>
          <a:ln w="19050" cap="flat" cmpd="sng" algn="ctr">
            <a:solidFill>
              <a:srgbClr val="668BC8"/>
            </a:solidFill>
            <a:prstDash val="solid"/>
            <a:miter lim="800000"/>
          </a:ln>
          <a:effectLst/>
        </p:spPr>
        <p:txBody>
          <a:bodyPr rtlCol="0" anchor="ctr"/>
          <a:lstStyle/>
          <a:p>
            <a:pPr marL="0" marR="0" lvl="1" indent="0" algn="just" defTabSz="91440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Recruitment of technologists for </a:t>
            </a:r>
            <a:r>
              <a:rPr kumimoji="0" lang="en-US" sz="1400" b="1"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scouting</a:t>
            </a:r>
            <a:r>
              <a:rPr kumimoji="0" lang="en-US" sz="14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 and valorizing projects</a:t>
            </a:r>
          </a:p>
          <a:p>
            <a:pPr marL="0" marR="0" lvl="1" indent="0" algn="just" defTabSz="914400" eaLnBrk="1" fontAlgn="auto" latinLnBrk="0" hangingPunct="1">
              <a:lnSpc>
                <a:spcPct val="15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endParaRPr>
          </a:p>
          <a:p>
            <a:pPr marL="0" marR="0" lvl="1" indent="2476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chemeClr val="bg1">
                    <a:lumMod val="50000"/>
                  </a:schemeClr>
                </a:solidFill>
                <a:effectLst/>
                <a:uLnTx/>
                <a:uFillTx/>
                <a:latin typeface="Montserrat" pitchFamily="2" charset="0"/>
                <a:ea typeface="Verdana" panose="020B0604030504040204" pitchFamily="34" charset="0"/>
                <a:cs typeface="+mn-cs"/>
              </a:rPr>
              <a:t>Diversified technical-scientific skills.</a:t>
            </a:r>
            <a:endParaRPr kumimoji="0" lang="it-IT" sz="1400" b="0" i="0" u="none" strike="noStrike" kern="0" cap="none" spc="0" normalizeH="0" baseline="0" noProof="0" dirty="0">
              <a:ln>
                <a:noFill/>
              </a:ln>
              <a:solidFill>
                <a:schemeClr val="bg1">
                  <a:lumMod val="50000"/>
                </a:schemeClr>
              </a:solidFill>
              <a:effectLst/>
              <a:uLnTx/>
              <a:uFillTx/>
              <a:latin typeface="Montserrat" pitchFamily="2" charset="0"/>
              <a:ea typeface="+mn-ea"/>
              <a:cs typeface="+mn-cs"/>
            </a:endParaRPr>
          </a:p>
        </p:txBody>
      </p:sp>
      <p:sp>
        <p:nvSpPr>
          <p:cNvPr id="10" name="Rettangolo 9">
            <a:extLst>
              <a:ext uri="{FF2B5EF4-FFF2-40B4-BE49-F238E27FC236}">
                <a16:creationId xmlns:a16="http://schemas.microsoft.com/office/drawing/2014/main" id="{1CA2CE67-D069-C795-2DD8-C9007A8D1991}"/>
              </a:ext>
            </a:extLst>
          </p:cNvPr>
          <p:cNvSpPr/>
          <p:nvPr/>
        </p:nvSpPr>
        <p:spPr>
          <a:xfrm>
            <a:off x="6457087" y="821094"/>
            <a:ext cx="2287095" cy="465192"/>
          </a:xfrm>
          <a:prstGeom prst="rect">
            <a:avLst/>
          </a:prstGeom>
          <a:solidFill>
            <a:schemeClr val="bg1">
              <a:lumMod val="75000"/>
            </a:schemeClr>
          </a:solidFill>
          <a:ln w="19050" cap="flat" cmpd="sng" algn="ctr">
            <a:solidFill>
              <a:srgbClr val="668B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Montserrat" pitchFamily="2" charset="0"/>
                <a:ea typeface="Verdana" panose="020B0604030504040204" pitchFamily="34" charset="0"/>
                <a:cs typeface="+mn-cs"/>
              </a:rPr>
              <a:t>Activities</a:t>
            </a:r>
            <a:endParaRPr kumimoji="0" lang="it-IT" sz="1800" b="1" i="0" u="none" strike="noStrike" kern="0" cap="none" spc="0" normalizeH="0" baseline="0" noProof="0" dirty="0">
              <a:ln>
                <a:noFill/>
              </a:ln>
              <a:solidFill>
                <a:prstClr val="white"/>
              </a:solidFill>
              <a:effectLst/>
              <a:uLnTx/>
              <a:uFillTx/>
              <a:latin typeface="Montserrat" pitchFamily="2" charset="0"/>
              <a:ea typeface="Verdana" panose="020B0604030504040204" pitchFamily="34" charset="0"/>
              <a:cs typeface="+mn-cs"/>
            </a:endParaRPr>
          </a:p>
        </p:txBody>
      </p:sp>
      <p:sp>
        <p:nvSpPr>
          <p:cNvPr id="11" name="Rettangolo 10">
            <a:extLst>
              <a:ext uri="{FF2B5EF4-FFF2-40B4-BE49-F238E27FC236}">
                <a16:creationId xmlns:a16="http://schemas.microsoft.com/office/drawing/2014/main" id="{D97990E8-82F9-0FDB-131A-43EAAE613393}"/>
              </a:ext>
            </a:extLst>
          </p:cNvPr>
          <p:cNvSpPr/>
          <p:nvPr/>
        </p:nvSpPr>
        <p:spPr>
          <a:xfrm>
            <a:off x="9069961" y="2556587"/>
            <a:ext cx="2287094" cy="466078"/>
          </a:xfrm>
          <a:prstGeom prst="rect">
            <a:avLst/>
          </a:prstGeom>
          <a:solidFill>
            <a:schemeClr val="bg1">
              <a:lumMod val="75000"/>
            </a:schemeClr>
          </a:solidFill>
          <a:ln w="19050" cap="flat" cmpd="sng" algn="ctr">
            <a:solidFill>
              <a:srgbClr val="668B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Montserrat" pitchFamily="2" charset="0"/>
                <a:ea typeface="Verdana" panose="020B0604030504040204" pitchFamily="34" charset="0"/>
                <a:cs typeface="+mn-cs"/>
              </a:rPr>
              <a:t>Resources</a:t>
            </a:r>
            <a:endParaRPr kumimoji="0" lang="it-IT" sz="1800" b="1" i="0" u="none" strike="noStrike" kern="0" cap="none" spc="0" normalizeH="0" baseline="0" noProof="0" dirty="0">
              <a:ln>
                <a:noFill/>
              </a:ln>
              <a:solidFill>
                <a:prstClr val="white"/>
              </a:solidFill>
              <a:effectLst/>
              <a:uLnTx/>
              <a:uFillTx/>
              <a:latin typeface="Montserrat" pitchFamily="2" charset="0"/>
              <a:ea typeface="Verdana" panose="020B0604030504040204" pitchFamily="34" charset="0"/>
              <a:cs typeface="+mn-cs"/>
            </a:endParaRPr>
          </a:p>
        </p:txBody>
      </p:sp>
      <p:sp>
        <p:nvSpPr>
          <p:cNvPr id="16" name="Titolo 1">
            <a:extLst>
              <a:ext uri="{FF2B5EF4-FFF2-40B4-BE49-F238E27FC236}">
                <a16:creationId xmlns:a16="http://schemas.microsoft.com/office/drawing/2014/main" id="{EBD2ECBD-6C4F-631C-1C69-C190DE58A415}"/>
              </a:ext>
            </a:extLst>
          </p:cNvPr>
          <p:cNvSpPr>
            <a:spLocks noGrp="1"/>
          </p:cNvSpPr>
          <p:nvPr>
            <p:ph type="title"/>
          </p:nvPr>
        </p:nvSpPr>
        <p:spPr>
          <a:xfrm>
            <a:off x="252919" y="1123837"/>
            <a:ext cx="2947482" cy="4601183"/>
          </a:xfrm>
        </p:spPr>
        <p:txBody>
          <a:bodyPr/>
          <a:lstStyle/>
          <a:p>
            <a:r>
              <a:rPr lang="en-US" dirty="0"/>
              <a:t>Spoke 5</a:t>
            </a:r>
          </a:p>
        </p:txBody>
      </p:sp>
      <p:pic>
        <p:nvPicPr>
          <p:cNvPr id="1026" name="Picture 2" descr="Target ">
            <a:extLst>
              <a:ext uri="{FF2B5EF4-FFF2-40B4-BE49-F238E27FC236}">
                <a16:creationId xmlns:a16="http://schemas.microsoft.com/office/drawing/2014/main" id="{3F5C8296-E419-C4FC-6AC6-078A0A63C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4332" y="1212979"/>
            <a:ext cx="1144035" cy="11440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bjective ">
            <a:extLst>
              <a:ext uri="{FF2B5EF4-FFF2-40B4-BE49-F238E27FC236}">
                <a16:creationId xmlns:a16="http://schemas.microsoft.com/office/drawing/2014/main" id="{7068FC55-DFFE-7C13-04A3-01E76C9BA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235" y="821092"/>
            <a:ext cx="1349311" cy="13493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oject management ">
            <a:extLst>
              <a:ext uri="{FF2B5EF4-FFF2-40B4-BE49-F238E27FC236}">
                <a16:creationId xmlns:a16="http://schemas.microsoft.com/office/drawing/2014/main" id="{D396F00D-18DA-329A-E333-CDC942CACB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032" y="4777273"/>
            <a:ext cx="1072502" cy="1072502"/>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D7436846-840E-36DA-C79B-B06FC200DCE4}"/>
              </a:ext>
            </a:extLst>
          </p:cNvPr>
          <p:cNvPicPr>
            <a:picLocks noChangeAspect="1"/>
          </p:cNvPicPr>
          <p:nvPr/>
        </p:nvPicPr>
        <p:blipFill>
          <a:blip r:embed="rId6"/>
          <a:stretch>
            <a:fillRect/>
          </a:stretch>
        </p:blipFill>
        <p:spPr>
          <a:xfrm>
            <a:off x="6972300" y="0"/>
            <a:ext cx="5219700" cy="602737"/>
          </a:xfrm>
          <a:prstGeom prst="rect">
            <a:avLst/>
          </a:prstGeom>
        </p:spPr>
      </p:pic>
    </p:spTree>
    <p:extLst>
      <p:ext uri="{BB962C8B-B14F-4D97-AF65-F5344CB8AC3E}">
        <p14:creationId xmlns:p14="http://schemas.microsoft.com/office/powerpoint/2010/main" val="324038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3E72CD-0034-D286-3521-897618280F94}"/>
              </a:ext>
            </a:extLst>
          </p:cNvPr>
          <p:cNvSpPr>
            <a:spLocks noGrp="1"/>
          </p:cNvSpPr>
          <p:nvPr>
            <p:ph type="title"/>
          </p:nvPr>
        </p:nvSpPr>
        <p:spPr/>
        <p:txBody>
          <a:bodyPr/>
          <a:lstStyle/>
          <a:p>
            <a:r>
              <a:rPr lang="en-US" dirty="0"/>
              <a:t>Key Performance Indicators</a:t>
            </a:r>
            <a:br>
              <a:rPr lang="en-US" dirty="0"/>
            </a:br>
            <a:br>
              <a:rPr lang="en-US" dirty="0"/>
            </a:br>
            <a:endParaRPr lang="en-US" dirty="0"/>
          </a:p>
        </p:txBody>
      </p:sp>
      <p:sp>
        <p:nvSpPr>
          <p:cNvPr id="4" name="Segnaposto data 3">
            <a:extLst>
              <a:ext uri="{FF2B5EF4-FFF2-40B4-BE49-F238E27FC236}">
                <a16:creationId xmlns:a16="http://schemas.microsoft.com/office/drawing/2014/main" id="{32450949-92F3-B830-1E65-0C9322AA0703}"/>
              </a:ext>
            </a:extLst>
          </p:cNvPr>
          <p:cNvSpPr>
            <a:spLocks noGrp="1"/>
          </p:cNvSpPr>
          <p:nvPr>
            <p:ph type="dt" sz="half" idx="10"/>
          </p:nvPr>
        </p:nvSpPr>
        <p:spPr/>
        <p:txBody>
          <a:bodyPr/>
          <a:lstStyle/>
          <a:p>
            <a:fld id="{7A929F6A-C2EE-0B4B-A3AC-4B788875B60B}" type="datetime1">
              <a:rPr lang="it-IT" smtClean="0"/>
              <a:t>11/12/24</a:t>
            </a:fld>
            <a:endParaRPr lang="it-IT"/>
          </a:p>
        </p:txBody>
      </p:sp>
      <p:sp>
        <p:nvSpPr>
          <p:cNvPr id="5" name="Segnaposto numero diapositiva 4">
            <a:extLst>
              <a:ext uri="{FF2B5EF4-FFF2-40B4-BE49-F238E27FC236}">
                <a16:creationId xmlns:a16="http://schemas.microsoft.com/office/drawing/2014/main" id="{4EB8F344-AE61-94A2-F11B-08C88D0C747F}"/>
              </a:ext>
            </a:extLst>
          </p:cNvPr>
          <p:cNvSpPr>
            <a:spLocks noGrp="1"/>
          </p:cNvSpPr>
          <p:nvPr>
            <p:ph type="sldNum" sz="quarter" idx="12"/>
          </p:nvPr>
        </p:nvSpPr>
        <p:spPr/>
        <p:txBody>
          <a:bodyPr/>
          <a:lstStyle/>
          <a:p>
            <a:fld id="{1150042A-39FD-4E47-AF85-4685E15A6D3D}" type="slidenum">
              <a:rPr lang="it-IT" smtClean="0"/>
              <a:t>3</a:t>
            </a:fld>
            <a:endParaRPr lang="it-IT"/>
          </a:p>
        </p:txBody>
      </p:sp>
      <p:sp>
        <p:nvSpPr>
          <p:cNvPr id="7" name="CasellaDiTesto 6">
            <a:extLst>
              <a:ext uri="{FF2B5EF4-FFF2-40B4-BE49-F238E27FC236}">
                <a16:creationId xmlns:a16="http://schemas.microsoft.com/office/drawing/2014/main" id="{B1EA55F3-8653-44CD-C56C-DA14BB8D58FD}"/>
              </a:ext>
            </a:extLst>
          </p:cNvPr>
          <p:cNvSpPr txBox="1"/>
          <p:nvPr/>
        </p:nvSpPr>
        <p:spPr>
          <a:xfrm>
            <a:off x="3598861" y="689169"/>
            <a:ext cx="3715092" cy="2092881"/>
          </a:xfrm>
          <a:prstGeom prst="rect">
            <a:avLst/>
          </a:prstGeom>
          <a:noFill/>
        </p:spPr>
        <p:txBody>
          <a:bodyPr wrap="square" rtlCol="0">
            <a:spAutoFit/>
          </a:bodyPr>
          <a:lstStyle/>
          <a:p>
            <a:pPr>
              <a:spcAft>
                <a:spcPts val="1200"/>
              </a:spcAft>
            </a:pPr>
            <a:r>
              <a:rPr lang="en-US" b="1" dirty="0">
                <a:solidFill>
                  <a:srgbClr val="FFC000"/>
                </a:solidFill>
                <a:latin typeface="Montserrat" pitchFamily="2" charset="0"/>
                <a:ea typeface="Verdana" panose="020B0604030504040204" pitchFamily="34" charset="0"/>
              </a:rPr>
              <a:t>Project Monitoring</a:t>
            </a:r>
          </a:p>
          <a:p>
            <a:pPr marL="285750" indent="-285750">
              <a:spcAft>
                <a:spcPts val="1200"/>
              </a:spcAft>
              <a:buFont typeface="Arial" panose="020B0604020202020204" pitchFamily="34" charset="0"/>
              <a:buChar char="•"/>
            </a:pPr>
            <a:r>
              <a:rPr lang="en-US" sz="1200" b="1" dirty="0">
                <a:solidFill>
                  <a:schemeClr val="bg1">
                    <a:lumMod val="50000"/>
                  </a:schemeClr>
                </a:solidFill>
                <a:latin typeface="Montserrat" pitchFamily="2" charset="0"/>
                <a:ea typeface="Verdana" panose="020B0604030504040204" pitchFamily="34" charset="0"/>
              </a:rPr>
              <a:t>200 </a:t>
            </a:r>
            <a:r>
              <a:rPr lang="en-US" sz="1200" dirty="0">
                <a:solidFill>
                  <a:schemeClr val="bg1">
                    <a:lumMod val="50000"/>
                  </a:schemeClr>
                </a:solidFill>
                <a:latin typeface="Montserrat" pitchFamily="2" charset="0"/>
                <a:ea typeface="Verdana" panose="020B0604030504040204" pitchFamily="34" charset="0"/>
              </a:rPr>
              <a:t>projects monitored across 9 spokes</a:t>
            </a:r>
          </a:p>
          <a:p>
            <a:pPr marL="285750" indent="-285750">
              <a:spcAft>
                <a:spcPts val="600"/>
              </a:spcAft>
              <a:buFont typeface="Arial" panose="020B0604020202020204" pitchFamily="34" charset="0"/>
              <a:buChar char="•"/>
            </a:pPr>
            <a:r>
              <a:rPr lang="en-US" sz="1200" b="1" dirty="0">
                <a:solidFill>
                  <a:schemeClr val="bg1">
                    <a:lumMod val="50000"/>
                  </a:schemeClr>
                </a:solidFill>
                <a:latin typeface="Montserrat" pitchFamily="2" charset="0"/>
                <a:ea typeface="Verdana" panose="020B0604030504040204" pitchFamily="34" charset="0"/>
              </a:rPr>
              <a:t>130+ </a:t>
            </a:r>
            <a:r>
              <a:rPr lang="en-US" sz="1200" dirty="0">
                <a:solidFill>
                  <a:schemeClr val="bg1">
                    <a:lumMod val="50000"/>
                  </a:schemeClr>
                </a:solidFill>
                <a:latin typeface="Montserrat" pitchFamily="2" charset="0"/>
                <a:ea typeface="Verdana" panose="020B0604030504040204" pitchFamily="34" charset="0"/>
              </a:rPr>
              <a:t>meetings with research groups</a:t>
            </a:r>
          </a:p>
          <a:p>
            <a:pPr marL="285750" indent="-285750">
              <a:spcAft>
                <a:spcPts val="600"/>
              </a:spcAft>
              <a:buFont typeface="Arial" panose="020B0604020202020204" pitchFamily="34" charset="0"/>
              <a:buChar char="•"/>
            </a:pPr>
            <a:r>
              <a:rPr lang="en-US" sz="1200" dirty="0">
                <a:solidFill>
                  <a:schemeClr val="bg1">
                    <a:lumMod val="50000"/>
                  </a:schemeClr>
                </a:solidFill>
                <a:latin typeface="Montserrat" pitchFamily="2" charset="0"/>
                <a:ea typeface="Verdana" panose="020B0604030504040204" pitchFamily="34" charset="0"/>
              </a:rPr>
              <a:t>Evaluation of connections</a:t>
            </a:r>
          </a:p>
          <a:p>
            <a:pPr marL="285750" indent="-285750">
              <a:spcAft>
                <a:spcPts val="600"/>
              </a:spcAft>
              <a:buFont typeface="Arial" panose="020B0604020202020204" pitchFamily="34" charset="0"/>
              <a:buChar char="•"/>
            </a:pPr>
            <a:r>
              <a:rPr lang="en-US" sz="1200" dirty="0">
                <a:solidFill>
                  <a:schemeClr val="bg1">
                    <a:lumMod val="50000"/>
                  </a:schemeClr>
                </a:solidFill>
                <a:latin typeface="Montserrat" pitchFamily="2" charset="0"/>
                <a:ea typeface="Verdana" panose="020B0604030504040204" pitchFamily="34" charset="0"/>
              </a:rPr>
              <a:t>Valorization</a:t>
            </a:r>
          </a:p>
          <a:p>
            <a:pPr marL="285750" indent="-285750">
              <a:spcAft>
                <a:spcPts val="600"/>
              </a:spcAft>
              <a:buFont typeface="Arial" panose="020B0604020202020204" pitchFamily="34" charset="0"/>
              <a:buChar char="•"/>
            </a:pPr>
            <a:r>
              <a:rPr lang="en-US" sz="1200" dirty="0">
                <a:solidFill>
                  <a:schemeClr val="bg1">
                    <a:lumMod val="50000"/>
                  </a:schemeClr>
                </a:solidFill>
                <a:latin typeface="Montserrat" pitchFamily="2" charset="0"/>
                <a:ea typeface="Verdana" panose="020B0604030504040204" pitchFamily="34" charset="0"/>
              </a:rPr>
              <a:t>Regulatory aspects</a:t>
            </a:r>
          </a:p>
          <a:p>
            <a:pPr marL="285750" indent="-285750">
              <a:spcAft>
                <a:spcPts val="600"/>
              </a:spcAft>
              <a:buFont typeface="Arial" panose="020B0604020202020204" pitchFamily="34" charset="0"/>
              <a:buChar char="•"/>
            </a:pPr>
            <a:r>
              <a:rPr lang="en-US" sz="1200" dirty="0">
                <a:solidFill>
                  <a:schemeClr val="bg1">
                    <a:lumMod val="50000"/>
                  </a:schemeClr>
                </a:solidFill>
                <a:latin typeface="Montserrat" pitchFamily="2" charset="0"/>
                <a:ea typeface="Verdana" panose="020B0604030504040204" pitchFamily="34" charset="0"/>
              </a:rPr>
              <a:t>IP and Market analysis</a:t>
            </a:r>
            <a:endParaRPr lang="it-IT" sz="1200" dirty="0">
              <a:solidFill>
                <a:schemeClr val="bg1">
                  <a:lumMod val="50000"/>
                </a:schemeClr>
              </a:solidFill>
              <a:latin typeface="Montserrat" pitchFamily="2" charset="0"/>
              <a:ea typeface="Verdana" panose="020B0604030504040204" pitchFamily="34" charset="0"/>
            </a:endParaRPr>
          </a:p>
        </p:txBody>
      </p:sp>
      <p:sp>
        <p:nvSpPr>
          <p:cNvPr id="9" name="CasellaDiTesto 8">
            <a:extLst>
              <a:ext uri="{FF2B5EF4-FFF2-40B4-BE49-F238E27FC236}">
                <a16:creationId xmlns:a16="http://schemas.microsoft.com/office/drawing/2014/main" id="{DD51A593-BA38-CBE6-4758-E8AC0148523C}"/>
              </a:ext>
            </a:extLst>
          </p:cNvPr>
          <p:cNvSpPr txBox="1"/>
          <p:nvPr/>
        </p:nvSpPr>
        <p:spPr>
          <a:xfrm>
            <a:off x="7389228" y="622688"/>
            <a:ext cx="4367636" cy="2708434"/>
          </a:xfrm>
          <a:prstGeom prst="rect">
            <a:avLst/>
          </a:prstGeom>
          <a:noFill/>
        </p:spPr>
        <p:txBody>
          <a:bodyPr wrap="square">
            <a:spAutoFit/>
          </a:bodyPr>
          <a:lstStyle/>
          <a:p>
            <a:pPr>
              <a:spcAft>
                <a:spcPts val="1200"/>
              </a:spcAft>
            </a:pPr>
            <a:r>
              <a:rPr lang="en-US" b="1" dirty="0">
                <a:solidFill>
                  <a:srgbClr val="FFC000"/>
                </a:solidFill>
                <a:latin typeface="Montserrat" pitchFamily="2" charset="0"/>
                <a:ea typeface="Verdana" panose="020B0604030504040204" pitchFamily="34" charset="0"/>
              </a:rPr>
              <a:t>Results Achieved (18 months)</a:t>
            </a:r>
          </a:p>
          <a:p>
            <a:pPr marL="285750" indent="-285750">
              <a:spcAft>
                <a:spcPts val="1200"/>
              </a:spcAft>
              <a:buFont typeface="Arial" panose="020B0604020202020204" pitchFamily="34" charset="0"/>
              <a:buChar char="•"/>
            </a:pPr>
            <a:r>
              <a:rPr lang="en-US" sz="1200" b="1" dirty="0">
                <a:solidFill>
                  <a:schemeClr val="bg1">
                    <a:lumMod val="50000"/>
                  </a:schemeClr>
                </a:solidFill>
                <a:latin typeface="Montserrat" pitchFamily="2" charset="0"/>
                <a:ea typeface="Verdana" panose="020B0604030504040204" pitchFamily="34" charset="0"/>
              </a:rPr>
              <a:t>12</a:t>
            </a:r>
            <a:r>
              <a:rPr lang="en-US" sz="1200" dirty="0">
                <a:solidFill>
                  <a:schemeClr val="bg1">
                    <a:lumMod val="50000"/>
                  </a:schemeClr>
                </a:solidFill>
                <a:latin typeface="Montserrat" pitchFamily="2" charset="0"/>
                <a:ea typeface="Verdana" panose="020B0604030504040204" pitchFamily="34" charset="0"/>
              </a:rPr>
              <a:t> Invention Disclosure Reports</a:t>
            </a:r>
          </a:p>
          <a:p>
            <a:pPr marL="285750" indent="-285750">
              <a:spcAft>
                <a:spcPts val="600"/>
              </a:spcAft>
              <a:buFont typeface="Arial" panose="020B0604020202020204" pitchFamily="34" charset="0"/>
              <a:buChar char="•"/>
            </a:pPr>
            <a:r>
              <a:rPr lang="en-US" sz="1200" b="1" dirty="0">
                <a:solidFill>
                  <a:schemeClr val="bg1">
                    <a:lumMod val="50000"/>
                  </a:schemeClr>
                </a:solidFill>
                <a:latin typeface="Montserrat" pitchFamily="2" charset="0"/>
                <a:ea typeface="Verdana" panose="020B0604030504040204" pitchFamily="34" charset="0"/>
              </a:rPr>
              <a:t>12</a:t>
            </a:r>
            <a:r>
              <a:rPr lang="en-US" sz="1200" dirty="0">
                <a:solidFill>
                  <a:schemeClr val="bg1">
                    <a:lumMod val="50000"/>
                  </a:schemeClr>
                </a:solidFill>
                <a:latin typeface="Montserrat" pitchFamily="2" charset="0"/>
                <a:ea typeface="Verdana" panose="020B0604030504040204" pitchFamily="34" charset="0"/>
              </a:rPr>
              <a:t> Prior Art Analysis Reports </a:t>
            </a:r>
          </a:p>
          <a:p>
            <a:pPr marL="285750" indent="-285750">
              <a:spcAft>
                <a:spcPts val="600"/>
              </a:spcAft>
              <a:buFont typeface="Arial" panose="020B0604020202020204" pitchFamily="34" charset="0"/>
              <a:buChar char="•"/>
            </a:pPr>
            <a:r>
              <a:rPr lang="en-US" sz="1200" b="1" dirty="0">
                <a:solidFill>
                  <a:schemeClr val="bg1">
                    <a:lumMod val="50000"/>
                  </a:schemeClr>
                </a:solidFill>
                <a:latin typeface="Montserrat" pitchFamily="2" charset="0"/>
                <a:ea typeface="Verdana" panose="020B0604030504040204" pitchFamily="34" charset="0"/>
              </a:rPr>
              <a:t>5 </a:t>
            </a:r>
            <a:r>
              <a:rPr lang="en-US" sz="1200" dirty="0">
                <a:solidFill>
                  <a:schemeClr val="bg1">
                    <a:lumMod val="50000"/>
                  </a:schemeClr>
                </a:solidFill>
                <a:latin typeface="Montserrat" pitchFamily="2" charset="0"/>
                <a:ea typeface="Verdana" panose="020B0604030504040204" pitchFamily="34" charset="0"/>
              </a:rPr>
              <a:t>IPR Management Operations </a:t>
            </a:r>
          </a:p>
          <a:p>
            <a:pPr marL="285750" indent="-285750">
              <a:spcAft>
                <a:spcPts val="600"/>
              </a:spcAft>
              <a:buFont typeface="Arial" panose="020B0604020202020204" pitchFamily="34" charset="0"/>
              <a:buChar char="•"/>
            </a:pPr>
            <a:r>
              <a:rPr lang="en-US" sz="1200" b="1" dirty="0">
                <a:solidFill>
                  <a:schemeClr val="bg1">
                    <a:lumMod val="50000"/>
                  </a:schemeClr>
                </a:solidFill>
                <a:latin typeface="Montserrat" pitchFamily="2" charset="0"/>
                <a:ea typeface="Verdana" panose="020B0604030504040204" pitchFamily="34" charset="0"/>
              </a:rPr>
              <a:t>13</a:t>
            </a:r>
            <a:r>
              <a:rPr lang="en-US" sz="1200" dirty="0">
                <a:solidFill>
                  <a:schemeClr val="bg1">
                    <a:lumMod val="50000"/>
                  </a:schemeClr>
                </a:solidFill>
                <a:latin typeface="Montserrat" pitchFamily="2" charset="0"/>
                <a:ea typeface="Verdana" panose="020B0604030504040204" pitchFamily="34" charset="0"/>
              </a:rPr>
              <a:t> Market Analyses</a:t>
            </a:r>
          </a:p>
          <a:p>
            <a:pPr marL="285750" indent="-285750">
              <a:spcAft>
                <a:spcPts val="600"/>
              </a:spcAft>
              <a:buFont typeface="Arial" panose="020B0604020202020204" pitchFamily="34" charset="0"/>
              <a:buChar char="•"/>
            </a:pPr>
            <a:r>
              <a:rPr lang="en-US" sz="1200" b="1" dirty="0">
                <a:solidFill>
                  <a:schemeClr val="bg1">
                    <a:lumMod val="50000"/>
                  </a:schemeClr>
                </a:solidFill>
                <a:latin typeface="Montserrat" pitchFamily="2" charset="0"/>
                <a:ea typeface="Verdana" panose="020B0604030504040204" pitchFamily="34" charset="0"/>
              </a:rPr>
              <a:t>5</a:t>
            </a:r>
            <a:r>
              <a:rPr lang="en-US" sz="1200" dirty="0">
                <a:solidFill>
                  <a:schemeClr val="bg1">
                    <a:lumMod val="50000"/>
                  </a:schemeClr>
                </a:solidFill>
                <a:latin typeface="Montserrat" pitchFamily="2" charset="0"/>
                <a:ea typeface="Verdana" panose="020B0604030504040204" pitchFamily="34" charset="0"/>
              </a:rPr>
              <a:t> Business Idea Evaluation Reports</a:t>
            </a:r>
          </a:p>
          <a:p>
            <a:pPr marL="285750" indent="-285750">
              <a:spcAft>
                <a:spcPts val="600"/>
              </a:spcAft>
              <a:buFont typeface="Arial" panose="020B0604020202020204" pitchFamily="34" charset="0"/>
              <a:buChar char="•"/>
            </a:pPr>
            <a:r>
              <a:rPr lang="it-IT" sz="1200" b="1" dirty="0">
                <a:solidFill>
                  <a:schemeClr val="bg1">
                    <a:lumMod val="50000"/>
                  </a:schemeClr>
                </a:solidFill>
                <a:latin typeface="Montserrat" pitchFamily="2" charset="0"/>
                <a:ea typeface="Verdana" panose="020B0604030504040204" pitchFamily="34" charset="0"/>
              </a:rPr>
              <a:t>2</a:t>
            </a:r>
            <a:r>
              <a:rPr lang="it-IT" sz="1200" dirty="0">
                <a:solidFill>
                  <a:schemeClr val="bg1">
                    <a:lumMod val="50000"/>
                  </a:schemeClr>
                </a:solidFill>
                <a:latin typeface="Montserrat" pitchFamily="2" charset="0"/>
                <a:ea typeface="Verdana" panose="020B0604030504040204" pitchFamily="34" charset="0"/>
              </a:rPr>
              <a:t> TT agreement reports</a:t>
            </a:r>
          </a:p>
          <a:p>
            <a:pPr marL="285750" indent="-285750">
              <a:spcAft>
                <a:spcPts val="600"/>
              </a:spcAft>
              <a:buFont typeface="Arial" panose="020B0604020202020204" pitchFamily="34" charset="0"/>
              <a:buChar char="•"/>
            </a:pPr>
            <a:r>
              <a:rPr lang="it-IT" sz="1200" b="1" dirty="0">
                <a:solidFill>
                  <a:schemeClr val="bg1">
                    <a:lumMod val="50000"/>
                  </a:schemeClr>
                </a:solidFill>
                <a:latin typeface="Montserrat" pitchFamily="2" charset="0"/>
                <a:ea typeface="Verdana" panose="020B0604030504040204" pitchFamily="34" charset="0"/>
              </a:rPr>
              <a:t>2</a:t>
            </a:r>
            <a:r>
              <a:rPr lang="it-IT" sz="1200" dirty="0">
                <a:solidFill>
                  <a:schemeClr val="bg1">
                    <a:lumMod val="50000"/>
                  </a:schemeClr>
                </a:solidFill>
                <a:latin typeface="Montserrat" pitchFamily="2" charset="0"/>
                <a:ea typeface="Verdana" panose="020B0604030504040204" pitchFamily="34" charset="0"/>
              </a:rPr>
              <a:t> Business plan support</a:t>
            </a:r>
            <a:endParaRPr lang="en-US" sz="1200" dirty="0">
              <a:solidFill>
                <a:schemeClr val="bg1">
                  <a:lumMod val="50000"/>
                </a:schemeClr>
              </a:solidFill>
              <a:latin typeface="Montserrat" pitchFamily="2" charset="0"/>
              <a:ea typeface="Verdana" panose="020B0604030504040204" pitchFamily="34" charset="0"/>
            </a:endParaRPr>
          </a:p>
          <a:p>
            <a:pPr marL="285750" indent="-285750">
              <a:spcAft>
                <a:spcPts val="600"/>
              </a:spcAft>
              <a:buFont typeface="Arial" panose="020B0604020202020204" pitchFamily="34" charset="0"/>
              <a:buChar char="•"/>
            </a:pPr>
            <a:endParaRPr lang="it-IT" dirty="0">
              <a:solidFill>
                <a:prstClr val="black"/>
              </a:solidFill>
              <a:latin typeface="Montserrat" pitchFamily="2" charset="0"/>
              <a:ea typeface="Verdana" panose="020B0604030504040204" pitchFamily="34" charset="0"/>
            </a:endParaRPr>
          </a:p>
        </p:txBody>
      </p:sp>
      <p:pic>
        <p:nvPicPr>
          <p:cNvPr id="3" name="Immagine 2">
            <a:extLst>
              <a:ext uri="{FF2B5EF4-FFF2-40B4-BE49-F238E27FC236}">
                <a16:creationId xmlns:a16="http://schemas.microsoft.com/office/drawing/2014/main" id="{DC59BA9B-47EC-83E4-8CBD-FCCF9B218E45}"/>
              </a:ext>
            </a:extLst>
          </p:cNvPr>
          <p:cNvPicPr>
            <a:picLocks noChangeAspect="1"/>
          </p:cNvPicPr>
          <p:nvPr/>
        </p:nvPicPr>
        <p:blipFill>
          <a:blip r:embed="rId2"/>
          <a:stretch>
            <a:fillRect/>
          </a:stretch>
        </p:blipFill>
        <p:spPr>
          <a:xfrm>
            <a:off x="6972300" y="0"/>
            <a:ext cx="5219700" cy="602737"/>
          </a:xfrm>
          <a:prstGeom prst="rect">
            <a:avLst/>
          </a:prstGeom>
        </p:spPr>
      </p:pic>
      <p:sp>
        <p:nvSpPr>
          <p:cNvPr id="6" name="CasellaDiTesto 5">
            <a:extLst>
              <a:ext uri="{FF2B5EF4-FFF2-40B4-BE49-F238E27FC236}">
                <a16:creationId xmlns:a16="http://schemas.microsoft.com/office/drawing/2014/main" id="{89F3E946-9AA7-DDE5-32EB-FEF68630DFD1}"/>
              </a:ext>
            </a:extLst>
          </p:cNvPr>
          <p:cNvSpPr txBox="1"/>
          <p:nvPr/>
        </p:nvSpPr>
        <p:spPr>
          <a:xfrm>
            <a:off x="4031958" y="2831657"/>
            <a:ext cx="3546631" cy="1599990"/>
          </a:xfrm>
          <a:prstGeom prst="rect">
            <a:avLst/>
          </a:prstGeom>
          <a:noFill/>
        </p:spPr>
        <p:txBody>
          <a:bodyPr wrap="square" rtlCol="0">
            <a:spAutoFit/>
          </a:bodyPr>
          <a:lstStyle/>
          <a:p>
            <a:pPr>
              <a:spcAft>
                <a:spcPts val="1200"/>
              </a:spcAft>
            </a:pPr>
            <a:r>
              <a:rPr lang="en-US" sz="1600" b="1" dirty="0">
                <a:solidFill>
                  <a:srgbClr val="FFC000"/>
                </a:solidFill>
                <a:latin typeface="Montserrat" pitchFamily="2" charset="0"/>
                <a:ea typeface="Verdana" panose="020B0604030504040204" pitchFamily="34" charset="0"/>
              </a:rPr>
              <a:t>Startup creation</a:t>
            </a:r>
          </a:p>
          <a:p>
            <a:pPr marL="285750" lvl="1" indent="-285750">
              <a:lnSpc>
                <a:spcPct val="150000"/>
              </a:lnSpc>
              <a:spcAft>
                <a:spcPts val="1200"/>
              </a:spcAft>
              <a:buFont typeface="Arial" panose="020B0604020202020204" pitchFamily="34" charset="0"/>
              <a:buChar char="•"/>
            </a:pPr>
            <a:r>
              <a:rPr lang="en-US" sz="1200" dirty="0">
                <a:solidFill>
                  <a:schemeClr val="bg1">
                    <a:lumMod val="50000"/>
                  </a:schemeClr>
                </a:solidFill>
                <a:latin typeface="Montserrat" pitchFamily="2" charset="0"/>
                <a:ea typeface="Verdana" panose="020B0604030504040204" pitchFamily="34" charset="0"/>
              </a:rPr>
              <a:t>5 </a:t>
            </a:r>
            <a:r>
              <a:rPr lang="en-US" sz="1200" b="1" dirty="0">
                <a:solidFill>
                  <a:schemeClr val="bg1">
                    <a:lumMod val="50000"/>
                  </a:schemeClr>
                </a:solidFill>
                <a:latin typeface="Montserrat" pitchFamily="2" charset="0"/>
                <a:ea typeface="Verdana" panose="020B0604030504040204" pitchFamily="34" charset="0"/>
              </a:rPr>
              <a:t>business</a:t>
            </a:r>
            <a:r>
              <a:rPr lang="en-US" sz="1200" dirty="0">
                <a:solidFill>
                  <a:schemeClr val="bg1">
                    <a:lumMod val="50000"/>
                  </a:schemeClr>
                </a:solidFill>
                <a:latin typeface="Montserrat" pitchFamily="2" charset="0"/>
                <a:ea typeface="Verdana" panose="020B0604030504040204" pitchFamily="34" charset="0"/>
              </a:rPr>
              <a:t> </a:t>
            </a:r>
            <a:r>
              <a:rPr lang="en-US" sz="1200" b="1" dirty="0">
                <a:solidFill>
                  <a:schemeClr val="bg1">
                    <a:lumMod val="50000"/>
                  </a:schemeClr>
                </a:solidFill>
                <a:latin typeface="Montserrat" pitchFamily="2" charset="0"/>
                <a:ea typeface="Verdana" panose="020B0604030504040204" pitchFamily="34" charset="0"/>
              </a:rPr>
              <a:t>idea</a:t>
            </a:r>
            <a:r>
              <a:rPr lang="en-US" sz="1200" dirty="0">
                <a:solidFill>
                  <a:schemeClr val="bg1">
                    <a:lumMod val="50000"/>
                  </a:schemeClr>
                </a:solidFill>
                <a:latin typeface="Montserrat" pitchFamily="2" charset="0"/>
                <a:ea typeface="Verdana" panose="020B0604030504040204" pitchFamily="34" charset="0"/>
              </a:rPr>
              <a:t> proposals</a:t>
            </a:r>
          </a:p>
          <a:p>
            <a:pPr marL="285750" lvl="1" indent="-285750">
              <a:lnSpc>
                <a:spcPct val="150000"/>
              </a:lnSpc>
              <a:spcAft>
                <a:spcPts val="1200"/>
              </a:spcAft>
              <a:buFont typeface="Arial" panose="020B0604020202020204" pitchFamily="34" charset="0"/>
              <a:buChar char="•"/>
            </a:pPr>
            <a:r>
              <a:rPr lang="en-US" sz="1200" dirty="0">
                <a:solidFill>
                  <a:schemeClr val="bg1">
                    <a:lumMod val="50000"/>
                  </a:schemeClr>
                </a:solidFill>
                <a:latin typeface="Montserrat" pitchFamily="2" charset="0"/>
                <a:ea typeface="Verdana" panose="020B0604030504040204" pitchFamily="34" charset="0"/>
              </a:rPr>
              <a:t>2 </a:t>
            </a:r>
            <a:r>
              <a:rPr lang="en-US" sz="1200" b="1" dirty="0">
                <a:solidFill>
                  <a:schemeClr val="bg1">
                    <a:lumMod val="50000"/>
                  </a:schemeClr>
                </a:solidFill>
                <a:latin typeface="Montserrat" pitchFamily="2" charset="0"/>
                <a:ea typeface="Verdana" panose="020B0604030504040204" pitchFamily="34" charset="0"/>
              </a:rPr>
              <a:t>business plan </a:t>
            </a:r>
            <a:r>
              <a:rPr lang="en-US" sz="1200" dirty="0">
                <a:solidFill>
                  <a:schemeClr val="bg1">
                    <a:lumMod val="50000"/>
                  </a:schemeClr>
                </a:solidFill>
                <a:latin typeface="Montserrat" pitchFamily="2" charset="0"/>
                <a:ea typeface="Verdana" panose="020B0604030504040204" pitchFamily="34" charset="0"/>
              </a:rPr>
              <a:t>development support </a:t>
            </a:r>
          </a:p>
          <a:p>
            <a:pPr marL="285750" lvl="1" indent="-285750">
              <a:lnSpc>
                <a:spcPct val="150000"/>
              </a:lnSpc>
              <a:spcAft>
                <a:spcPts val="1200"/>
              </a:spcAft>
              <a:buFont typeface="Arial" panose="020B0604020202020204" pitchFamily="34" charset="0"/>
              <a:buChar char="•"/>
            </a:pPr>
            <a:r>
              <a:rPr lang="en-US" sz="1200" dirty="0">
                <a:solidFill>
                  <a:schemeClr val="bg1">
                    <a:lumMod val="50000"/>
                  </a:schemeClr>
                </a:solidFill>
                <a:latin typeface="Montserrat" pitchFamily="2" charset="0"/>
                <a:ea typeface="Verdana" panose="020B0604030504040204" pitchFamily="34" charset="0"/>
              </a:rPr>
              <a:t>8 business ideas </a:t>
            </a:r>
            <a:r>
              <a:rPr lang="en-US" sz="1200" b="1" dirty="0">
                <a:solidFill>
                  <a:schemeClr val="bg1">
                    <a:lumMod val="50000"/>
                  </a:schemeClr>
                </a:solidFill>
                <a:latin typeface="Montserrat" pitchFamily="2" charset="0"/>
                <a:ea typeface="Verdana" panose="020B0604030504040204" pitchFamily="34" charset="0"/>
              </a:rPr>
              <a:t>applications</a:t>
            </a:r>
          </a:p>
        </p:txBody>
      </p:sp>
      <p:sp>
        <p:nvSpPr>
          <p:cNvPr id="10" name="CasellaDiTesto 9">
            <a:extLst>
              <a:ext uri="{FF2B5EF4-FFF2-40B4-BE49-F238E27FC236}">
                <a16:creationId xmlns:a16="http://schemas.microsoft.com/office/drawing/2014/main" id="{C0AC1A8E-0D2D-6BE3-6794-2A785A4A0E53}"/>
              </a:ext>
            </a:extLst>
          </p:cNvPr>
          <p:cNvSpPr txBox="1"/>
          <p:nvPr/>
        </p:nvSpPr>
        <p:spPr>
          <a:xfrm>
            <a:off x="3626997" y="4375873"/>
            <a:ext cx="3546631" cy="1476879"/>
          </a:xfrm>
          <a:prstGeom prst="rect">
            <a:avLst/>
          </a:prstGeom>
          <a:noFill/>
        </p:spPr>
        <p:txBody>
          <a:bodyPr wrap="square">
            <a:spAutoFit/>
          </a:bodyPr>
          <a:lstStyle/>
          <a:p>
            <a:pPr>
              <a:spcAft>
                <a:spcPts val="1200"/>
              </a:spcAft>
            </a:pPr>
            <a:r>
              <a:rPr lang="en-US" b="1" dirty="0">
                <a:solidFill>
                  <a:srgbClr val="FFC000"/>
                </a:solidFill>
                <a:latin typeface="Montserrat" pitchFamily="2" charset="0"/>
                <a:ea typeface="Verdana" panose="020B0604030504040204" pitchFamily="34" charset="0"/>
              </a:rPr>
              <a:t>Education</a:t>
            </a:r>
          </a:p>
          <a:p>
            <a:pPr marL="285750" lvl="1" indent="-285750">
              <a:lnSpc>
                <a:spcPct val="150000"/>
              </a:lnSpc>
              <a:spcAft>
                <a:spcPts val="1200"/>
              </a:spcAft>
              <a:buFont typeface="Arial" panose="020B0604020202020204" pitchFamily="34" charset="0"/>
              <a:buChar char="•"/>
            </a:pPr>
            <a:r>
              <a:rPr lang="en-US" sz="1200" b="1" dirty="0">
                <a:solidFill>
                  <a:schemeClr val="bg1">
                    <a:lumMod val="50000"/>
                  </a:schemeClr>
                </a:solidFill>
                <a:latin typeface="Montserrat" pitchFamily="2" charset="0"/>
                <a:ea typeface="Verdana" panose="020B0604030504040204" pitchFamily="34" charset="0"/>
              </a:rPr>
              <a:t>THRUSTER</a:t>
            </a:r>
            <a:r>
              <a:rPr lang="en-US" sz="1200" dirty="0">
                <a:solidFill>
                  <a:schemeClr val="bg1">
                    <a:lumMod val="50000"/>
                  </a:schemeClr>
                </a:solidFill>
                <a:latin typeface="Montserrat" pitchFamily="2" charset="0"/>
                <a:ea typeface="Verdana" panose="020B0604030504040204" pitchFamily="34" charset="0"/>
              </a:rPr>
              <a:t> (Tuscany Health Ecosystem </a:t>
            </a:r>
            <a:r>
              <a:rPr lang="en-US" sz="1200" dirty="0" err="1">
                <a:solidFill>
                  <a:schemeClr val="bg1">
                    <a:lumMod val="50000"/>
                  </a:schemeClr>
                </a:solidFill>
                <a:latin typeface="Montserrat" pitchFamily="2" charset="0"/>
                <a:ea typeface="Verdana" panose="020B0604030504040204" pitchFamily="34" charset="0"/>
              </a:rPr>
              <a:t>entRepreneUrial</a:t>
            </a:r>
            <a:r>
              <a:rPr lang="en-US" sz="1200" dirty="0">
                <a:solidFill>
                  <a:schemeClr val="bg1">
                    <a:lumMod val="50000"/>
                  </a:schemeClr>
                </a:solidFill>
                <a:latin typeface="Montserrat" pitchFamily="2" charset="0"/>
                <a:ea typeface="Verdana" panose="020B0604030504040204" pitchFamily="34" charset="0"/>
              </a:rPr>
              <a:t> Skills Training)</a:t>
            </a:r>
          </a:p>
          <a:p>
            <a:pPr marL="285750" lvl="1" indent="-285750">
              <a:lnSpc>
                <a:spcPct val="150000"/>
              </a:lnSpc>
              <a:spcAft>
                <a:spcPts val="1200"/>
              </a:spcAft>
              <a:buFont typeface="Arial" panose="020B0604020202020204" pitchFamily="34" charset="0"/>
              <a:buChar char="•"/>
            </a:pPr>
            <a:r>
              <a:rPr lang="en-US" sz="1200" b="1" dirty="0">
                <a:solidFill>
                  <a:schemeClr val="bg1">
                    <a:lumMod val="50000"/>
                  </a:schemeClr>
                </a:solidFill>
                <a:latin typeface="Montserrat" pitchFamily="2" charset="0"/>
                <a:ea typeface="Verdana" panose="020B0604030504040204" pitchFamily="34" charset="0"/>
              </a:rPr>
              <a:t>THE TALK </a:t>
            </a:r>
            <a:r>
              <a:rPr lang="en-US" sz="1200" dirty="0">
                <a:solidFill>
                  <a:schemeClr val="bg1">
                    <a:lumMod val="50000"/>
                  </a:schemeClr>
                </a:solidFill>
                <a:latin typeface="Montserrat" pitchFamily="2" charset="0"/>
                <a:ea typeface="Verdana" panose="020B0604030504040204" pitchFamily="34" charset="0"/>
              </a:rPr>
              <a:t>webinars </a:t>
            </a:r>
          </a:p>
        </p:txBody>
      </p:sp>
      <p:sp>
        <p:nvSpPr>
          <p:cNvPr id="11" name="CasellaDiTesto 10">
            <a:extLst>
              <a:ext uri="{FF2B5EF4-FFF2-40B4-BE49-F238E27FC236}">
                <a16:creationId xmlns:a16="http://schemas.microsoft.com/office/drawing/2014/main" id="{58DC4EA3-772C-0A22-CAA1-7C99C262E718}"/>
              </a:ext>
            </a:extLst>
          </p:cNvPr>
          <p:cNvSpPr txBox="1"/>
          <p:nvPr/>
        </p:nvSpPr>
        <p:spPr>
          <a:xfrm>
            <a:off x="7447641" y="3277194"/>
            <a:ext cx="4367636" cy="2430987"/>
          </a:xfrm>
          <a:prstGeom prst="rect">
            <a:avLst/>
          </a:prstGeom>
          <a:noFill/>
        </p:spPr>
        <p:txBody>
          <a:bodyPr wrap="square">
            <a:spAutoFit/>
          </a:bodyPr>
          <a:lstStyle/>
          <a:p>
            <a:pPr>
              <a:spcAft>
                <a:spcPts val="1200"/>
              </a:spcAft>
            </a:pPr>
            <a:r>
              <a:rPr lang="en-US" sz="1600" b="1" dirty="0">
                <a:solidFill>
                  <a:srgbClr val="FFC000"/>
                </a:solidFill>
                <a:latin typeface="Montserrat" pitchFamily="2" charset="0"/>
                <a:ea typeface="Verdana" panose="020B0604030504040204" pitchFamily="34" charset="0"/>
              </a:rPr>
              <a:t>Regulation</a:t>
            </a:r>
          </a:p>
          <a:p>
            <a:pPr marL="285750" lvl="1" indent="-285750">
              <a:lnSpc>
                <a:spcPct val="150000"/>
              </a:lnSpc>
              <a:spcAft>
                <a:spcPts val="1200"/>
              </a:spcAft>
              <a:buFont typeface="Arial" panose="020B0604020202020204" pitchFamily="34" charset="0"/>
              <a:buChar char="•"/>
            </a:pPr>
            <a:r>
              <a:rPr lang="en-US" sz="1200" dirty="0">
                <a:solidFill>
                  <a:schemeClr val="bg1">
                    <a:lumMod val="50000"/>
                  </a:schemeClr>
                </a:solidFill>
                <a:latin typeface="Montserrat" pitchFamily="2" charset="0"/>
                <a:ea typeface="Verdana" panose="020B0604030504040204" pitchFamily="34" charset="0"/>
              </a:rPr>
              <a:t>Life science </a:t>
            </a:r>
            <a:r>
              <a:rPr lang="en-US" sz="1200" b="1" dirty="0">
                <a:solidFill>
                  <a:schemeClr val="bg1">
                    <a:lumMod val="50000"/>
                  </a:schemeClr>
                </a:solidFill>
                <a:latin typeface="Montserrat" pitchFamily="2" charset="0"/>
                <a:ea typeface="Verdana" panose="020B0604030504040204" pitchFamily="34" charset="0"/>
              </a:rPr>
              <a:t>regulatory support service</a:t>
            </a:r>
          </a:p>
          <a:p>
            <a:pPr marL="285750" lvl="1" indent="-285750">
              <a:lnSpc>
                <a:spcPct val="150000"/>
              </a:lnSpc>
              <a:spcAft>
                <a:spcPts val="1200"/>
              </a:spcAft>
              <a:buFont typeface="Arial" panose="020B0604020202020204" pitchFamily="34" charset="0"/>
              <a:buChar char="•"/>
            </a:pPr>
            <a:r>
              <a:rPr lang="en-US" sz="1200" dirty="0">
                <a:solidFill>
                  <a:schemeClr val="bg1">
                    <a:lumMod val="50000"/>
                  </a:schemeClr>
                </a:solidFill>
                <a:latin typeface="Montserrat" pitchFamily="2" charset="0"/>
                <a:ea typeface="Verdana" panose="020B0604030504040204" pitchFamily="34" charset="0"/>
              </a:rPr>
              <a:t>The first 10 regulatory consultancy services entrusted. </a:t>
            </a:r>
          </a:p>
          <a:p>
            <a:pPr marL="285750" lvl="1" indent="-285750">
              <a:lnSpc>
                <a:spcPct val="150000"/>
              </a:lnSpc>
              <a:spcAft>
                <a:spcPts val="1200"/>
              </a:spcAft>
              <a:buFont typeface="Arial" panose="020B0604020202020204" pitchFamily="34" charset="0"/>
              <a:buChar char="•"/>
            </a:pPr>
            <a:r>
              <a:rPr lang="en-US" sz="1200" b="1" dirty="0">
                <a:solidFill>
                  <a:schemeClr val="bg1">
                    <a:lumMod val="50000"/>
                  </a:schemeClr>
                </a:solidFill>
                <a:latin typeface="Montserrat" pitchFamily="2" charset="0"/>
                <a:ea typeface="Verdana" panose="020B0604030504040204" pitchFamily="34" charset="0"/>
              </a:rPr>
              <a:t>Working group </a:t>
            </a:r>
            <a:r>
              <a:rPr lang="en-US" sz="1200" dirty="0">
                <a:solidFill>
                  <a:schemeClr val="bg1">
                    <a:lumMod val="50000"/>
                  </a:schemeClr>
                </a:solidFill>
                <a:latin typeface="Montserrat" pitchFamily="2" charset="0"/>
                <a:ea typeface="Verdana" panose="020B0604030504040204" pitchFamily="34" charset="0"/>
              </a:rPr>
              <a:t>to orient the management of </a:t>
            </a:r>
            <a:r>
              <a:rPr lang="en-US" sz="1200" b="1" dirty="0">
                <a:solidFill>
                  <a:schemeClr val="bg1">
                    <a:lumMod val="50000"/>
                  </a:schemeClr>
                </a:solidFill>
                <a:latin typeface="Montserrat" pitchFamily="2" charset="0"/>
                <a:ea typeface="Verdana" panose="020B0604030504040204" pitchFamily="34" charset="0"/>
              </a:rPr>
              <a:t>pre-market processes </a:t>
            </a:r>
            <a:r>
              <a:rPr lang="en-US" sz="1200" dirty="0">
                <a:solidFill>
                  <a:schemeClr val="bg1">
                    <a:lumMod val="50000"/>
                  </a:schemeClr>
                </a:solidFill>
                <a:latin typeface="Montserrat" pitchFamily="2" charset="0"/>
                <a:ea typeface="Verdana" panose="020B0604030504040204" pitchFamily="34" charset="0"/>
              </a:rPr>
              <a:t>for </a:t>
            </a:r>
            <a:r>
              <a:rPr lang="en-US" sz="1200" b="1" dirty="0">
                <a:solidFill>
                  <a:schemeClr val="bg1">
                    <a:lumMod val="50000"/>
                  </a:schemeClr>
                </a:solidFill>
                <a:latin typeface="Montserrat" pitchFamily="2" charset="0"/>
                <a:ea typeface="Verdana" panose="020B0604030504040204" pitchFamily="34" charset="0"/>
              </a:rPr>
              <a:t>medical device </a:t>
            </a:r>
            <a:r>
              <a:rPr lang="en-US" sz="1200" dirty="0">
                <a:solidFill>
                  <a:schemeClr val="bg1">
                    <a:lumMod val="50000"/>
                  </a:schemeClr>
                </a:solidFill>
                <a:latin typeface="Montserrat" pitchFamily="2" charset="0"/>
                <a:ea typeface="Verdana" panose="020B0604030504040204" pitchFamily="34" charset="0"/>
              </a:rPr>
              <a:t>- (EU) 2017/745 MDR</a:t>
            </a:r>
          </a:p>
        </p:txBody>
      </p:sp>
      <p:sp>
        <p:nvSpPr>
          <p:cNvPr id="12" name="Ovale 11">
            <a:extLst>
              <a:ext uri="{FF2B5EF4-FFF2-40B4-BE49-F238E27FC236}">
                <a16:creationId xmlns:a16="http://schemas.microsoft.com/office/drawing/2014/main" id="{A926B2A8-C1A1-8BB6-22D0-FB4D090AA735}"/>
              </a:ext>
            </a:extLst>
          </p:cNvPr>
          <p:cNvSpPr/>
          <p:nvPr/>
        </p:nvSpPr>
        <p:spPr>
          <a:xfrm>
            <a:off x="7143750" y="4610101"/>
            <a:ext cx="4781550" cy="1300842"/>
          </a:xfrm>
          <a:prstGeom prst="ellipse">
            <a:avLst/>
          </a:prstGeom>
          <a:noFill/>
          <a:ln w="44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14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3" name="CasellaDiTesto 2">
            <a:extLst>
              <a:ext uri="{FF2B5EF4-FFF2-40B4-BE49-F238E27FC236}">
                <a16:creationId xmlns:a16="http://schemas.microsoft.com/office/drawing/2014/main" id="{2A47D499-B358-7178-829A-9775F658D85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2" name="CasellaDiTesto 1">
            <a:extLst>
              <a:ext uri="{FF2B5EF4-FFF2-40B4-BE49-F238E27FC236}">
                <a16:creationId xmlns:a16="http://schemas.microsoft.com/office/drawing/2014/main" id="{AA1C1437-47CD-7086-2150-5A09563E891A}"/>
              </a:ext>
            </a:extLst>
          </p:cNvPr>
          <p:cNvSpPr txBox="1"/>
          <p:nvPr/>
        </p:nvSpPr>
        <p:spPr>
          <a:xfrm>
            <a:off x="3543369" y="435111"/>
            <a:ext cx="4400481" cy="5816977"/>
          </a:xfrm>
          <a:prstGeom prst="rect">
            <a:avLst/>
          </a:prstGeom>
          <a:noFill/>
        </p:spPr>
        <p:txBody>
          <a:bodyPr wrap="square">
            <a:spAutoFit/>
          </a:bodyPr>
          <a:lstStyle/>
          <a:p>
            <a:pPr algn="just"/>
            <a:endParaRPr lang="it-IT" sz="2200" dirty="0">
              <a:effectLst/>
            </a:endParaRPr>
          </a:p>
          <a:p>
            <a:pPr algn="just"/>
            <a:endParaRPr lang="en-US" sz="2200" dirty="0">
              <a:solidFill>
                <a:schemeClr val="tx1">
                  <a:lumMod val="65000"/>
                  <a:lumOff val="35000"/>
                </a:schemeClr>
              </a:solidFill>
            </a:endParaRPr>
          </a:p>
          <a:p>
            <a:pPr marL="285750" indent="-285750" algn="just">
              <a:buFont typeface="Wingdings" pitchFamily="2" charset="2"/>
              <a:buChar char="§"/>
            </a:pPr>
            <a:r>
              <a:rPr lang="en-US" sz="2000" dirty="0">
                <a:solidFill>
                  <a:schemeClr val="tx1">
                    <a:lumMod val="65000"/>
                    <a:lumOff val="35000"/>
                  </a:schemeClr>
                </a:solidFill>
              </a:rPr>
              <a:t>Internal need emerged during spoke 5 meetings: </a:t>
            </a:r>
            <a:r>
              <a:rPr lang="en-US" sz="2000" b="1" dirty="0">
                <a:solidFill>
                  <a:schemeClr val="tx1">
                    <a:lumMod val="65000"/>
                    <a:lumOff val="35000"/>
                  </a:schemeClr>
                </a:solidFill>
              </a:rPr>
              <a:t>sharing experiences</a:t>
            </a:r>
            <a:r>
              <a:rPr lang="en-US" sz="2000" dirty="0">
                <a:solidFill>
                  <a:schemeClr val="tx1">
                    <a:lumMod val="65000"/>
                    <a:lumOff val="35000"/>
                  </a:schemeClr>
                </a:solidFill>
              </a:rPr>
              <a:t> about related to our Institutions in UE 2017/745 Medical Device Regulation (MDR).</a:t>
            </a:r>
          </a:p>
          <a:p>
            <a:pPr marL="285750" indent="-285750" algn="just">
              <a:buFont typeface="Wingdings" pitchFamily="2" charset="2"/>
              <a:buChar char="§"/>
            </a:pPr>
            <a:endParaRPr lang="en-US" sz="2000" dirty="0">
              <a:solidFill>
                <a:schemeClr val="tx1">
                  <a:lumMod val="65000"/>
                  <a:lumOff val="35000"/>
                </a:schemeClr>
              </a:solidFill>
            </a:endParaRPr>
          </a:p>
          <a:p>
            <a:pPr marL="285750" indent="-285750" algn="just">
              <a:buFont typeface="Wingdings" pitchFamily="2" charset="2"/>
              <a:buChar char="§"/>
            </a:pPr>
            <a:r>
              <a:rPr lang="en-US" sz="2000" dirty="0">
                <a:solidFill>
                  <a:schemeClr val="tx1">
                    <a:lumMod val="65000"/>
                    <a:lumOff val="35000"/>
                  </a:schemeClr>
                </a:solidFill>
              </a:rPr>
              <a:t>Creation of a dedicated WG (July 2024) - </a:t>
            </a:r>
            <a:r>
              <a:rPr lang="en-US" sz="2000" b="1" dirty="0" err="1">
                <a:solidFill>
                  <a:schemeClr val="tx1">
                    <a:lumMod val="65000"/>
                    <a:lumOff val="35000"/>
                  </a:schemeClr>
                </a:solidFill>
              </a:rPr>
              <a:t>UniFI</a:t>
            </a:r>
            <a:r>
              <a:rPr lang="en-US" sz="2000" b="1" dirty="0">
                <a:solidFill>
                  <a:schemeClr val="tx1">
                    <a:lumMod val="65000"/>
                    <a:lumOff val="35000"/>
                  </a:schemeClr>
                </a:solidFill>
              </a:rPr>
              <a:t>, UNIPI, SNS, SS </a:t>
            </a:r>
            <a:r>
              <a:rPr lang="en-US" sz="2000" b="1" dirty="0" err="1">
                <a:solidFill>
                  <a:schemeClr val="tx1">
                    <a:lumMod val="65000"/>
                    <a:lumOff val="35000"/>
                  </a:schemeClr>
                </a:solidFill>
              </a:rPr>
              <a:t>S.Anna</a:t>
            </a:r>
            <a:r>
              <a:rPr lang="en-US" sz="2000" b="1" dirty="0">
                <a:solidFill>
                  <a:schemeClr val="tx1">
                    <a:lumMod val="65000"/>
                    <a:lumOff val="35000"/>
                  </a:schemeClr>
                </a:solidFill>
              </a:rPr>
              <a:t>, TLS, CNR</a:t>
            </a:r>
            <a:r>
              <a:rPr lang="en-US" sz="2000" dirty="0">
                <a:solidFill>
                  <a:schemeClr val="tx1">
                    <a:lumMod val="65000"/>
                    <a:lumOff val="35000"/>
                  </a:schemeClr>
                </a:solidFill>
              </a:rPr>
              <a:t> volunteered.</a:t>
            </a:r>
          </a:p>
          <a:p>
            <a:pPr marL="285750" indent="-285750" algn="just">
              <a:buFont typeface="Wingdings" pitchFamily="2" charset="2"/>
              <a:buChar char="§"/>
            </a:pPr>
            <a:endParaRPr lang="en-US" sz="2000" dirty="0">
              <a:solidFill>
                <a:schemeClr val="tx1">
                  <a:lumMod val="65000"/>
                  <a:lumOff val="35000"/>
                </a:schemeClr>
              </a:solidFill>
            </a:endParaRPr>
          </a:p>
          <a:p>
            <a:pPr marL="285750" indent="-285750" algn="just">
              <a:buFont typeface="Wingdings" pitchFamily="2" charset="2"/>
              <a:buChar char="§"/>
            </a:pPr>
            <a:endParaRPr lang="en-US" sz="2000" dirty="0">
              <a:solidFill>
                <a:schemeClr val="tx1">
                  <a:lumMod val="65000"/>
                  <a:lumOff val="35000"/>
                </a:schemeClr>
              </a:solidFill>
            </a:endParaRPr>
          </a:p>
          <a:p>
            <a:pPr marL="285750" indent="-285750" algn="just">
              <a:buFont typeface="Wingdings" pitchFamily="2" charset="2"/>
              <a:buChar char="§"/>
            </a:pPr>
            <a:r>
              <a:rPr lang="en-US" sz="2000" dirty="0">
                <a:solidFill>
                  <a:schemeClr val="tx1">
                    <a:lumMod val="65000"/>
                    <a:lumOff val="35000"/>
                  </a:schemeClr>
                </a:solidFill>
              </a:rPr>
              <a:t>Identification of </a:t>
            </a:r>
            <a:r>
              <a:rPr lang="en-US" sz="2000" b="1" dirty="0">
                <a:solidFill>
                  <a:schemeClr val="tx1">
                    <a:lumMod val="65000"/>
                    <a:lumOff val="35000"/>
                  </a:schemeClr>
                </a:solidFill>
              </a:rPr>
              <a:t>two main tasks </a:t>
            </a:r>
            <a:r>
              <a:rPr lang="en-US" sz="2000" dirty="0">
                <a:solidFill>
                  <a:schemeClr val="tx1">
                    <a:lumMod val="65000"/>
                    <a:lumOff val="35000"/>
                  </a:schemeClr>
                </a:solidFill>
              </a:rPr>
              <a:t>(1 </a:t>
            </a:r>
            <a:r>
              <a:rPr lang="en-US" sz="2000" b="1" dirty="0">
                <a:solidFill>
                  <a:schemeClr val="tx1">
                    <a:lumMod val="65000"/>
                    <a:lumOff val="35000"/>
                  </a:schemeClr>
                </a:solidFill>
              </a:rPr>
              <a:t>operative</a:t>
            </a:r>
            <a:r>
              <a:rPr lang="en-US" sz="2000" dirty="0">
                <a:solidFill>
                  <a:schemeClr val="tx1">
                    <a:lumMod val="65000"/>
                    <a:lumOff val="35000"/>
                  </a:schemeClr>
                </a:solidFill>
              </a:rPr>
              <a:t>/short term, 2 </a:t>
            </a:r>
            <a:r>
              <a:rPr lang="en-US" sz="2000" b="1" dirty="0">
                <a:solidFill>
                  <a:schemeClr val="tx1">
                    <a:lumMod val="65000"/>
                    <a:lumOff val="35000"/>
                  </a:schemeClr>
                </a:solidFill>
              </a:rPr>
              <a:t>scientific</a:t>
            </a:r>
            <a:r>
              <a:rPr lang="en-US" sz="2000" dirty="0">
                <a:solidFill>
                  <a:schemeClr val="tx1">
                    <a:lumMod val="65000"/>
                    <a:lumOff val="35000"/>
                  </a:schemeClr>
                </a:solidFill>
              </a:rPr>
              <a:t>/long term). </a:t>
            </a:r>
          </a:p>
          <a:p>
            <a:pPr algn="just"/>
            <a:endParaRPr lang="en-US" sz="2400" dirty="0">
              <a:solidFill>
                <a:schemeClr val="tx1">
                  <a:lumMod val="65000"/>
                  <a:lumOff val="35000"/>
                </a:schemeClr>
              </a:solidFill>
            </a:endParaRPr>
          </a:p>
          <a:p>
            <a:pPr marL="285750" indent="-285750" algn="just">
              <a:buFont typeface="Wingdings" pitchFamily="2" charset="2"/>
              <a:buChar char="§"/>
            </a:pPr>
            <a:endParaRPr lang="en-US" sz="2400" dirty="0">
              <a:solidFill>
                <a:schemeClr val="tx1">
                  <a:lumMod val="65000"/>
                  <a:lumOff val="35000"/>
                </a:schemeClr>
              </a:solidFill>
            </a:endParaRPr>
          </a:p>
        </p:txBody>
      </p:sp>
      <p:sp>
        <p:nvSpPr>
          <p:cNvPr id="5" name="Titolo 1">
            <a:extLst>
              <a:ext uri="{FF2B5EF4-FFF2-40B4-BE49-F238E27FC236}">
                <a16:creationId xmlns:a16="http://schemas.microsoft.com/office/drawing/2014/main" id="{43D847D7-CF33-7742-B0D1-27F33AEFEF3C}"/>
              </a:ext>
            </a:extLst>
          </p:cNvPr>
          <p:cNvSpPr>
            <a:spLocks noGrp="1"/>
          </p:cNvSpPr>
          <p:nvPr>
            <p:ph type="title"/>
          </p:nvPr>
        </p:nvSpPr>
        <p:spPr>
          <a:xfrm>
            <a:off x="252919" y="1123837"/>
            <a:ext cx="2947482" cy="4601183"/>
          </a:xfrm>
        </p:spPr>
        <p:txBody>
          <a:bodyPr/>
          <a:lstStyle/>
          <a:p>
            <a:r>
              <a:rPr lang="en-US" dirty="0"/>
              <a:t>Pre-market processes for medical device in Public Institutions </a:t>
            </a:r>
            <a:endParaRPr lang="en-US" sz="2800" dirty="0">
              <a:solidFill>
                <a:schemeClr val="tx1">
                  <a:lumMod val="65000"/>
                  <a:lumOff val="35000"/>
                </a:schemeClr>
              </a:solidFill>
            </a:endParaRPr>
          </a:p>
        </p:txBody>
      </p:sp>
      <p:grpSp>
        <p:nvGrpSpPr>
          <p:cNvPr id="8" name="Gruppo 7">
            <a:extLst>
              <a:ext uri="{FF2B5EF4-FFF2-40B4-BE49-F238E27FC236}">
                <a16:creationId xmlns:a16="http://schemas.microsoft.com/office/drawing/2014/main" id="{E3482029-8EF7-EEE8-11AB-3B3A591E4E5C}"/>
              </a:ext>
            </a:extLst>
          </p:cNvPr>
          <p:cNvGrpSpPr/>
          <p:nvPr/>
        </p:nvGrpSpPr>
        <p:grpSpPr>
          <a:xfrm>
            <a:off x="8030378" y="1241481"/>
            <a:ext cx="3703104" cy="4148467"/>
            <a:chOff x="8030378" y="1241481"/>
            <a:chExt cx="3703104" cy="4148467"/>
          </a:xfrm>
        </p:grpSpPr>
        <p:pic>
          <p:nvPicPr>
            <p:cNvPr id="1026" name="Picture 2" descr="When your course schedule says 'group work' and you think 'hard work' | RCNi">
              <a:extLst>
                <a:ext uri="{FF2B5EF4-FFF2-40B4-BE49-F238E27FC236}">
                  <a16:creationId xmlns:a16="http://schemas.microsoft.com/office/drawing/2014/main" id="{75ED2EB7-7131-0428-AFA6-3907A20B3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838" y="4095750"/>
              <a:ext cx="1951726" cy="11710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ercato dei dispositivi medici dentali">
              <a:extLst>
                <a:ext uri="{FF2B5EF4-FFF2-40B4-BE49-F238E27FC236}">
                  <a16:creationId xmlns:a16="http://schemas.microsoft.com/office/drawing/2014/main" id="{DAA18123-A3C8-6EC5-D1F5-C44BD61D9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1700" y="1241481"/>
              <a:ext cx="1941782" cy="1292168"/>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6BBFC4F8-C293-9E07-4EDC-0FC7D17013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378" y="1834907"/>
              <a:ext cx="1685122" cy="3555041"/>
            </a:xfrm>
            <a:prstGeom prst="rect">
              <a:avLst/>
            </a:prstGeom>
          </p:spPr>
        </p:pic>
      </p:grpSp>
      <p:pic>
        <p:nvPicPr>
          <p:cNvPr id="7" name="Immagine 6">
            <a:extLst>
              <a:ext uri="{FF2B5EF4-FFF2-40B4-BE49-F238E27FC236}">
                <a16:creationId xmlns:a16="http://schemas.microsoft.com/office/drawing/2014/main" id="{1059D01A-84CB-4FAA-5220-49276ED547FE}"/>
              </a:ext>
            </a:extLst>
          </p:cNvPr>
          <p:cNvPicPr>
            <a:picLocks noChangeAspect="1"/>
          </p:cNvPicPr>
          <p:nvPr/>
        </p:nvPicPr>
        <p:blipFill>
          <a:blip r:embed="rId6"/>
          <a:stretch>
            <a:fillRect/>
          </a:stretch>
        </p:blipFill>
        <p:spPr>
          <a:xfrm>
            <a:off x="6972300" y="0"/>
            <a:ext cx="5219700" cy="602737"/>
          </a:xfrm>
          <a:prstGeom prst="rect">
            <a:avLst/>
          </a:prstGeom>
        </p:spPr>
      </p:pic>
    </p:spTree>
    <p:extLst>
      <p:ext uri="{BB962C8B-B14F-4D97-AF65-F5344CB8AC3E}">
        <p14:creationId xmlns:p14="http://schemas.microsoft.com/office/powerpoint/2010/main" val="101104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linds(horizontal)">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3" name="CasellaDiTesto 2">
            <a:extLst>
              <a:ext uri="{FF2B5EF4-FFF2-40B4-BE49-F238E27FC236}">
                <a16:creationId xmlns:a16="http://schemas.microsoft.com/office/drawing/2014/main" id="{2A47D499-B358-7178-829A-9775F658D85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2" name="CasellaDiTesto 1">
            <a:extLst>
              <a:ext uri="{FF2B5EF4-FFF2-40B4-BE49-F238E27FC236}">
                <a16:creationId xmlns:a16="http://schemas.microsoft.com/office/drawing/2014/main" id="{AA1C1437-47CD-7086-2150-5A09563E891A}"/>
              </a:ext>
            </a:extLst>
          </p:cNvPr>
          <p:cNvSpPr txBox="1"/>
          <p:nvPr/>
        </p:nvSpPr>
        <p:spPr>
          <a:xfrm>
            <a:off x="3538696" y="2764572"/>
            <a:ext cx="8044583" cy="4093428"/>
          </a:xfrm>
          <a:prstGeom prst="rect">
            <a:avLst/>
          </a:prstGeom>
          <a:noFill/>
        </p:spPr>
        <p:txBody>
          <a:bodyPr wrap="square">
            <a:spAutoFit/>
          </a:bodyPr>
          <a:lstStyle/>
          <a:p>
            <a:pPr algn="just"/>
            <a:endParaRPr lang="it-IT" sz="2400" dirty="0">
              <a:effectLst/>
            </a:endParaRPr>
          </a:p>
          <a:p>
            <a:pPr algn="just"/>
            <a:endParaRPr lang="en-US" sz="2400" dirty="0">
              <a:solidFill>
                <a:schemeClr val="tx1">
                  <a:lumMod val="65000"/>
                  <a:lumOff val="35000"/>
                </a:schemeClr>
              </a:solidFill>
            </a:endParaRPr>
          </a:p>
          <a:p>
            <a:pPr marL="285750" indent="-285750" algn="just">
              <a:buFont typeface="Wingdings" pitchFamily="2" charset="2"/>
              <a:buChar char="§"/>
            </a:pPr>
            <a:r>
              <a:rPr lang="en-US" sz="2000" dirty="0">
                <a:solidFill>
                  <a:schemeClr val="tx1">
                    <a:lumMod val="65000"/>
                    <a:lumOff val="35000"/>
                  </a:schemeClr>
                </a:solidFill>
              </a:rPr>
              <a:t>Development of a survey based on detailed </a:t>
            </a:r>
            <a:r>
              <a:rPr lang="en-US" sz="2000" b="1" dirty="0">
                <a:solidFill>
                  <a:schemeClr val="tx1">
                    <a:lumMod val="65000"/>
                    <a:lumOff val="35000"/>
                  </a:schemeClr>
                </a:solidFill>
              </a:rPr>
              <a:t>technical/operative </a:t>
            </a:r>
            <a:r>
              <a:rPr lang="en-US" sz="2000" dirty="0">
                <a:solidFill>
                  <a:schemeClr val="tx1">
                    <a:lumMod val="65000"/>
                    <a:lumOff val="35000"/>
                  </a:schemeClr>
                </a:solidFill>
              </a:rPr>
              <a:t>questions related to MDR implementation. </a:t>
            </a:r>
          </a:p>
          <a:p>
            <a:pPr marL="285750" indent="-285750" algn="just">
              <a:buFont typeface="Wingdings" pitchFamily="2" charset="2"/>
              <a:buChar char="§"/>
            </a:pPr>
            <a:endParaRPr lang="en-US" sz="2000" dirty="0">
              <a:solidFill>
                <a:schemeClr val="tx1">
                  <a:lumMod val="65000"/>
                  <a:lumOff val="35000"/>
                </a:schemeClr>
              </a:solidFill>
            </a:endParaRPr>
          </a:p>
          <a:p>
            <a:pPr marL="285750" indent="-285750" algn="just">
              <a:buFont typeface="Wingdings" pitchFamily="2" charset="2"/>
              <a:buChar char="§"/>
            </a:pPr>
            <a:r>
              <a:rPr lang="en-US" sz="2000" dirty="0">
                <a:solidFill>
                  <a:schemeClr val="tx1">
                    <a:lumMod val="65000"/>
                    <a:lumOff val="35000"/>
                  </a:schemeClr>
                </a:solidFill>
              </a:rPr>
              <a:t>23 members of THE directly involved in medical devices development were contacted. </a:t>
            </a:r>
          </a:p>
          <a:p>
            <a:pPr marL="285750" indent="-285750" algn="just">
              <a:buFont typeface="Wingdings" pitchFamily="2" charset="2"/>
              <a:buChar char="§"/>
            </a:pPr>
            <a:endParaRPr lang="en-US" sz="2000" dirty="0">
              <a:solidFill>
                <a:schemeClr val="tx1">
                  <a:lumMod val="65000"/>
                  <a:lumOff val="35000"/>
                </a:schemeClr>
              </a:solidFill>
            </a:endParaRPr>
          </a:p>
          <a:p>
            <a:pPr marL="285750" indent="-285750" algn="just">
              <a:buFont typeface="Wingdings" pitchFamily="2" charset="2"/>
              <a:buChar char="§"/>
            </a:pPr>
            <a:r>
              <a:rPr lang="en-US" sz="2000" dirty="0">
                <a:solidFill>
                  <a:schemeClr val="tx1">
                    <a:lumMod val="65000"/>
                    <a:lumOff val="35000"/>
                  </a:schemeClr>
                </a:solidFill>
              </a:rPr>
              <a:t>16/23 answers.</a:t>
            </a:r>
          </a:p>
          <a:p>
            <a:pPr marL="285750" indent="-285750" algn="just">
              <a:buFont typeface="Wingdings" pitchFamily="2" charset="2"/>
              <a:buChar char="§"/>
            </a:pPr>
            <a:endParaRPr lang="en-US" sz="2400" dirty="0">
              <a:solidFill>
                <a:schemeClr val="tx1">
                  <a:lumMod val="65000"/>
                  <a:lumOff val="35000"/>
                </a:schemeClr>
              </a:solidFill>
            </a:endParaRPr>
          </a:p>
          <a:p>
            <a:pPr algn="just"/>
            <a:endParaRPr lang="en-US" sz="2400" dirty="0">
              <a:solidFill>
                <a:schemeClr val="tx1">
                  <a:lumMod val="65000"/>
                  <a:lumOff val="35000"/>
                </a:schemeClr>
              </a:solidFill>
            </a:endParaRPr>
          </a:p>
          <a:p>
            <a:pPr marL="285750" indent="-285750" algn="just">
              <a:buFont typeface="Wingdings" pitchFamily="2" charset="2"/>
              <a:buChar char="§"/>
            </a:pPr>
            <a:endParaRPr lang="en-US" sz="2400" dirty="0">
              <a:solidFill>
                <a:schemeClr val="tx1">
                  <a:lumMod val="65000"/>
                  <a:lumOff val="35000"/>
                </a:schemeClr>
              </a:solidFill>
            </a:endParaRPr>
          </a:p>
        </p:txBody>
      </p:sp>
      <p:sp>
        <p:nvSpPr>
          <p:cNvPr id="5" name="Titolo 1">
            <a:extLst>
              <a:ext uri="{FF2B5EF4-FFF2-40B4-BE49-F238E27FC236}">
                <a16:creationId xmlns:a16="http://schemas.microsoft.com/office/drawing/2014/main" id="{43D847D7-CF33-7742-B0D1-27F33AEFEF3C}"/>
              </a:ext>
            </a:extLst>
          </p:cNvPr>
          <p:cNvSpPr>
            <a:spLocks noGrp="1"/>
          </p:cNvSpPr>
          <p:nvPr>
            <p:ph type="title"/>
          </p:nvPr>
        </p:nvSpPr>
        <p:spPr>
          <a:xfrm>
            <a:off x="252919" y="1123837"/>
            <a:ext cx="2947482" cy="4601183"/>
          </a:xfrm>
        </p:spPr>
        <p:txBody>
          <a:bodyPr/>
          <a:lstStyle/>
          <a:p>
            <a:r>
              <a:rPr lang="en-US" dirty="0"/>
              <a:t>Task 1 – </a:t>
            </a:r>
            <a:r>
              <a:rPr lang="en-US" sz="2800" dirty="0"/>
              <a:t>exchange of experiences and operative needs</a:t>
            </a:r>
            <a:endParaRPr lang="en-US" sz="2800" dirty="0">
              <a:solidFill>
                <a:schemeClr val="tx1">
                  <a:lumMod val="65000"/>
                  <a:lumOff val="35000"/>
                </a:schemeClr>
              </a:solidFill>
            </a:endParaRPr>
          </a:p>
        </p:txBody>
      </p:sp>
      <p:pic>
        <p:nvPicPr>
          <p:cNvPr id="4" name="Immagine 3">
            <a:extLst>
              <a:ext uri="{FF2B5EF4-FFF2-40B4-BE49-F238E27FC236}">
                <a16:creationId xmlns:a16="http://schemas.microsoft.com/office/drawing/2014/main" id="{04CA0A32-28F9-E2C7-965A-12D6E12E0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1449" y="583602"/>
            <a:ext cx="5684278" cy="3002271"/>
          </a:xfrm>
          <a:prstGeom prst="rect">
            <a:avLst/>
          </a:prstGeom>
        </p:spPr>
      </p:pic>
      <p:pic>
        <p:nvPicPr>
          <p:cNvPr id="6" name="Immagine 5">
            <a:extLst>
              <a:ext uri="{FF2B5EF4-FFF2-40B4-BE49-F238E27FC236}">
                <a16:creationId xmlns:a16="http://schemas.microsoft.com/office/drawing/2014/main" id="{E7DE3A2B-A664-4201-2822-0C59E03CC4D3}"/>
              </a:ext>
            </a:extLst>
          </p:cNvPr>
          <p:cNvPicPr>
            <a:picLocks noChangeAspect="1"/>
          </p:cNvPicPr>
          <p:nvPr/>
        </p:nvPicPr>
        <p:blipFill>
          <a:blip r:embed="rId4"/>
          <a:stretch>
            <a:fillRect/>
          </a:stretch>
        </p:blipFill>
        <p:spPr>
          <a:xfrm>
            <a:off x="6972300" y="0"/>
            <a:ext cx="5219700" cy="602737"/>
          </a:xfrm>
          <a:prstGeom prst="rect">
            <a:avLst/>
          </a:prstGeom>
        </p:spPr>
      </p:pic>
    </p:spTree>
    <p:extLst>
      <p:ext uri="{BB962C8B-B14F-4D97-AF65-F5344CB8AC3E}">
        <p14:creationId xmlns:p14="http://schemas.microsoft.com/office/powerpoint/2010/main" val="388257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3" name="CasellaDiTesto 2">
            <a:extLst>
              <a:ext uri="{FF2B5EF4-FFF2-40B4-BE49-F238E27FC236}">
                <a16:creationId xmlns:a16="http://schemas.microsoft.com/office/drawing/2014/main" id="{2A47D499-B358-7178-829A-9775F658D85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2" name="CasellaDiTesto 1">
            <a:extLst>
              <a:ext uri="{FF2B5EF4-FFF2-40B4-BE49-F238E27FC236}">
                <a16:creationId xmlns:a16="http://schemas.microsoft.com/office/drawing/2014/main" id="{AA1C1437-47CD-7086-2150-5A09563E891A}"/>
              </a:ext>
            </a:extLst>
          </p:cNvPr>
          <p:cNvSpPr txBox="1"/>
          <p:nvPr/>
        </p:nvSpPr>
        <p:spPr>
          <a:xfrm>
            <a:off x="3530247" y="832968"/>
            <a:ext cx="3896920" cy="6001643"/>
          </a:xfrm>
          <a:prstGeom prst="rect">
            <a:avLst/>
          </a:prstGeom>
          <a:noFill/>
        </p:spPr>
        <p:txBody>
          <a:bodyPr wrap="square">
            <a:spAutoFit/>
          </a:bodyPr>
          <a:lstStyle/>
          <a:p>
            <a:pPr marL="342900" indent="-342900" algn="just">
              <a:buClr>
                <a:srgbClr val="FFC000"/>
              </a:buClr>
              <a:buFont typeface="Wingdings" pitchFamily="2" charset="2"/>
              <a:buChar char="§"/>
            </a:pPr>
            <a:r>
              <a:rPr lang="it-IT" dirty="0"/>
              <a:t>The </a:t>
            </a:r>
            <a:r>
              <a:rPr lang="it-IT" dirty="0" err="1"/>
              <a:t>PIs</a:t>
            </a:r>
            <a:r>
              <a:rPr lang="it-IT" dirty="0"/>
              <a:t> and teams </a:t>
            </a:r>
            <a:r>
              <a:rPr lang="it-IT" dirty="0" err="1"/>
              <a:t>manage</a:t>
            </a:r>
            <a:r>
              <a:rPr lang="it-IT" dirty="0"/>
              <a:t> </a:t>
            </a:r>
            <a:r>
              <a:rPr lang="it-IT" dirty="0" err="1"/>
              <a:t>most</a:t>
            </a:r>
            <a:r>
              <a:rPr lang="it-IT" dirty="0"/>
              <a:t> of </a:t>
            </a:r>
            <a:r>
              <a:rPr lang="it-IT" dirty="0" err="1"/>
              <a:t>these</a:t>
            </a:r>
            <a:r>
              <a:rPr lang="it-IT" dirty="0"/>
              <a:t> </a:t>
            </a:r>
            <a:r>
              <a:rPr lang="it-IT" dirty="0" err="1"/>
              <a:t>processes</a:t>
            </a:r>
            <a:r>
              <a:rPr lang="it-IT" dirty="0"/>
              <a:t> (</a:t>
            </a:r>
            <a:r>
              <a:rPr lang="it-IT" dirty="0" err="1"/>
              <a:t>intended</a:t>
            </a:r>
            <a:r>
              <a:rPr lang="it-IT" dirty="0"/>
              <a:t> use, </a:t>
            </a:r>
            <a:r>
              <a:rPr lang="it-IT" dirty="0" err="1"/>
              <a:t>qualification</a:t>
            </a:r>
            <a:r>
              <a:rPr lang="it-IT" dirty="0"/>
              <a:t>, </a:t>
            </a:r>
            <a:r>
              <a:rPr lang="it-IT" dirty="0" err="1"/>
              <a:t>classification</a:t>
            </a:r>
            <a:r>
              <a:rPr lang="it-IT" dirty="0"/>
              <a:t>, risk </a:t>
            </a:r>
            <a:r>
              <a:rPr lang="it-IT" dirty="0" err="1"/>
              <a:t>assessment</a:t>
            </a:r>
            <a:r>
              <a:rPr lang="it-IT" dirty="0"/>
              <a:t> </a:t>
            </a:r>
            <a:r>
              <a:rPr lang="it-IT" dirty="0" err="1"/>
              <a:t>etc</a:t>
            </a:r>
            <a:r>
              <a:rPr lang="it-IT" dirty="0"/>
              <a:t>), </a:t>
            </a:r>
            <a:r>
              <a:rPr lang="it-IT" dirty="0" err="1"/>
              <a:t>often</a:t>
            </a:r>
            <a:r>
              <a:rPr lang="it-IT" dirty="0"/>
              <a:t> </a:t>
            </a:r>
            <a:r>
              <a:rPr lang="it-IT" dirty="0" err="1"/>
              <a:t>supported</a:t>
            </a:r>
            <a:r>
              <a:rPr lang="it-IT" dirty="0"/>
              <a:t> by </a:t>
            </a:r>
            <a:r>
              <a:rPr lang="it-IT" dirty="0" err="1"/>
              <a:t>external</a:t>
            </a:r>
            <a:r>
              <a:rPr lang="it-IT" dirty="0"/>
              <a:t> </a:t>
            </a:r>
            <a:r>
              <a:rPr lang="it-IT" dirty="0" err="1"/>
              <a:t>collaborators</a:t>
            </a:r>
            <a:r>
              <a:rPr lang="it-IT" dirty="0"/>
              <a:t>.</a:t>
            </a:r>
          </a:p>
          <a:p>
            <a:pPr marL="342900" indent="-342900" algn="just">
              <a:buClr>
                <a:srgbClr val="FFC000"/>
              </a:buClr>
              <a:buFont typeface="Wingdings" pitchFamily="2" charset="2"/>
              <a:buChar char="§"/>
            </a:pPr>
            <a:endParaRPr lang="it-IT" dirty="0"/>
          </a:p>
          <a:p>
            <a:pPr marL="342900" indent="-342900" algn="just">
              <a:buClr>
                <a:srgbClr val="FFC000"/>
              </a:buClr>
              <a:buFont typeface="Wingdings" pitchFamily="2" charset="2"/>
              <a:buChar char="§"/>
            </a:pPr>
            <a:endParaRPr lang="it-IT" dirty="0"/>
          </a:p>
          <a:p>
            <a:pPr marL="342900" indent="-342900" algn="just">
              <a:buClr>
                <a:srgbClr val="FFC000"/>
              </a:buClr>
              <a:buFont typeface="Wingdings" pitchFamily="2" charset="2"/>
              <a:buChar char="§"/>
            </a:pPr>
            <a:r>
              <a:rPr lang="it-IT" dirty="0"/>
              <a:t>The </a:t>
            </a:r>
            <a:r>
              <a:rPr lang="it-IT" dirty="0" err="1"/>
              <a:t>lack</a:t>
            </a:r>
            <a:r>
              <a:rPr lang="it-IT" dirty="0"/>
              <a:t> of info/</a:t>
            </a:r>
            <a:r>
              <a:rPr lang="it-IT" dirty="0" err="1"/>
              <a:t>procedures</a:t>
            </a:r>
            <a:r>
              <a:rPr lang="it-IT" dirty="0"/>
              <a:t> for </a:t>
            </a:r>
            <a:r>
              <a:rPr lang="it-IT" dirty="0" err="1"/>
              <a:t>managing</a:t>
            </a:r>
            <a:r>
              <a:rPr lang="it-IT" dirty="0"/>
              <a:t> </a:t>
            </a:r>
            <a:r>
              <a:rPr lang="it-IT" dirty="0" err="1"/>
              <a:t>pre</a:t>
            </a:r>
            <a:r>
              <a:rPr lang="it-IT" dirty="0"/>
              <a:t>-market </a:t>
            </a:r>
            <a:r>
              <a:rPr lang="it-IT" dirty="0" err="1"/>
              <a:t>processes</a:t>
            </a:r>
            <a:r>
              <a:rPr lang="it-IT" dirty="0"/>
              <a:t> in the </a:t>
            </a:r>
            <a:r>
              <a:rPr lang="it-IT" dirty="0" err="1"/>
              <a:t>development</a:t>
            </a:r>
            <a:r>
              <a:rPr lang="it-IT" dirty="0"/>
              <a:t> of </a:t>
            </a:r>
            <a:r>
              <a:rPr lang="it-IT" dirty="0" err="1"/>
              <a:t>Medical</a:t>
            </a:r>
            <a:r>
              <a:rPr lang="it-IT" dirty="0"/>
              <a:t> Devices.</a:t>
            </a:r>
          </a:p>
          <a:p>
            <a:pPr marL="342900" indent="-342900" algn="just">
              <a:buClr>
                <a:srgbClr val="FFC000"/>
              </a:buClr>
              <a:buFont typeface="Wingdings" pitchFamily="2" charset="2"/>
              <a:buChar char="§"/>
            </a:pPr>
            <a:endParaRPr lang="it-IT" dirty="0"/>
          </a:p>
          <a:p>
            <a:pPr marL="342900" indent="-342900" algn="just">
              <a:buClr>
                <a:srgbClr val="FFC000"/>
              </a:buClr>
              <a:buFont typeface="Wingdings" pitchFamily="2" charset="2"/>
              <a:buChar char="§"/>
            </a:pPr>
            <a:r>
              <a:rPr lang="it-IT" dirty="0"/>
              <a:t>The </a:t>
            </a:r>
            <a:r>
              <a:rPr lang="it-IT" dirty="0" err="1"/>
              <a:t>need</a:t>
            </a:r>
            <a:r>
              <a:rPr lang="it-IT" dirty="0"/>
              <a:t> for </a:t>
            </a:r>
            <a:r>
              <a:rPr lang="it-IT" dirty="0" err="1"/>
              <a:t>dedicated</a:t>
            </a:r>
            <a:r>
              <a:rPr lang="it-IT" dirty="0"/>
              <a:t> </a:t>
            </a:r>
            <a:r>
              <a:rPr lang="it-IT" dirty="0" err="1"/>
              <a:t>units</a:t>
            </a:r>
            <a:r>
              <a:rPr lang="it-IT" dirty="0"/>
              <a:t> for the </a:t>
            </a:r>
            <a:r>
              <a:rPr lang="it-IT" dirty="0" err="1"/>
              <a:t>preparation</a:t>
            </a:r>
            <a:r>
              <a:rPr lang="it-IT" dirty="0"/>
              <a:t> of </a:t>
            </a:r>
            <a:r>
              <a:rPr lang="it-IT" dirty="0" err="1"/>
              <a:t>documentation</a:t>
            </a:r>
            <a:r>
              <a:rPr lang="it-IT" dirty="0"/>
              <a:t> and to </a:t>
            </a:r>
            <a:r>
              <a:rPr lang="it-IT" dirty="0" err="1"/>
              <a:t>improve</a:t>
            </a:r>
            <a:r>
              <a:rPr lang="it-IT" dirty="0"/>
              <a:t> interaction with </a:t>
            </a:r>
            <a:r>
              <a:rPr lang="it-IT" dirty="0" err="1"/>
              <a:t>Ethical</a:t>
            </a:r>
            <a:r>
              <a:rPr lang="it-IT" dirty="0"/>
              <a:t> </a:t>
            </a:r>
            <a:r>
              <a:rPr lang="it-IT" dirty="0" err="1"/>
              <a:t>Committes</a:t>
            </a:r>
            <a:r>
              <a:rPr lang="it-IT" dirty="0"/>
              <a:t> and Notification Bodies.</a:t>
            </a:r>
          </a:p>
          <a:p>
            <a:pPr marL="342900" indent="-342900" algn="just">
              <a:buClr>
                <a:srgbClr val="FFC000"/>
              </a:buClr>
              <a:buFont typeface="Wingdings" pitchFamily="2" charset="2"/>
              <a:buChar char="§"/>
            </a:pPr>
            <a:endParaRPr lang="it-IT" dirty="0"/>
          </a:p>
          <a:p>
            <a:pPr marL="342900" indent="-342900" algn="just">
              <a:buClr>
                <a:srgbClr val="FFC000"/>
              </a:buClr>
              <a:buFont typeface="Wingdings" pitchFamily="2" charset="2"/>
              <a:buChar char="§"/>
            </a:pPr>
            <a:r>
              <a:rPr lang="it-IT" dirty="0"/>
              <a:t>The </a:t>
            </a:r>
            <a:r>
              <a:rPr lang="it-IT" dirty="0" err="1"/>
              <a:t>need</a:t>
            </a:r>
            <a:r>
              <a:rPr lang="it-IT" dirty="0"/>
              <a:t> for training/</a:t>
            </a:r>
            <a:r>
              <a:rPr lang="it-IT" dirty="0" err="1"/>
              <a:t>education</a:t>
            </a:r>
            <a:r>
              <a:rPr lang="it-IT" dirty="0"/>
              <a:t> in the field.</a:t>
            </a:r>
            <a:endParaRPr lang="en-US" dirty="0">
              <a:solidFill>
                <a:schemeClr val="tx1">
                  <a:lumMod val="65000"/>
                  <a:lumOff val="35000"/>
                </a:schemeClr>
              </a:solidFill>
            </a:endParaRPr>
          </a:p>
          <a:p>
            <a:pPr marL="285750" indent="-285750" algn="just">
              <a:buFont typeface="Wingdings" pitchFamily="2" charset="2"/>
              <a:buChar char="§"/>
            </a:pPr>
            <a:endParaRPr lang="en-US" sz="2400" dirty="0">
              <a:solidFill>
                <a:schemeClr val="tx1">
                  <a:lumMod val="65000"/>
                  <a:lumOff val="35000"/>
                </a:schemeClr>
              </a:solidFill>
            </a:endParaRPr>
          </a:p>
        </p:txBody>
      </p:sp>
      <p:sp>
        <p:nvSpPr>
          <p:cNvPr id="5" name="Titolo 1">
            <a:extLst>
              <a:ext uri="{FF2B5EF4-FFF2-40B4-BE49-F238E27FC236}">
                <a16:creationId xmlns:a16="http://schemas.microsoft.com/office/drawing/2014/main" id="{43D847D7-CF33-7742-B0D1-27F33AEFEF3C}"/>
              </a:ext>
            </a:extLst>
          </p:cNvPr>
          <p:cNvSpPr>
            <a:spLocks noGrp="1"/>
          </p:cNvSpPr>
          <p:nvPr>
            <p:ph type="title"/>
          </p:nvPr>
        </p:nvSpPr>
        <p:spPr>
          <a:xfrm>
            <a:off x="252919" y="1123837"/>
            <a:ext cx="2947482" cy="4601183"/>
          </a:xfrm>
        </p:spPr>
        <p:txBody>
          <a:bodyPr/>
          <a:lstStyle/>
          <a:p>
            <a:r>
              <a:rPr lang="en-US" dirty="0"/>
              <a:t>Task 1 - emerged key points</a:t>
            </a:r>
            <a:endParaRPr lang="en-US" sz="2800" dirty="0">
              <a:solidFill>
                <a:schemeClr val="tx1">
                  <a:lumMod val="65000"/>
                  <a:lumOff val="35000"/>
                </a:schemeClr>
              </a:solidFill>
            </a:endParaRPr>
          </a:p>
        </p:txBody>
      </p:sp>
      <p:pic>
        <p:nvPicPr>
          <p:cNvPr id="4" name="Immagine 3">
            <a:extLst>
              <a:ext uri="{FF2B5EF4-FFF2-40B4-BE49-F238E27FC236}">
                <a16:creationId xmlns:a16="http://schemas.microsoft.com/office/drawing/2014/main" id="{2FC1BA6F-72BA-0D58-B9BF-508C1509EC02}"/>
              </a:ext>
            </a:extLst>
          </p:cNvPr>
          <p:cNvPicPr>
            <a:picLocks noChangeAspect="1"/>
          </p:cNvPicPr>
          <p:nvPr/>
        </p:nvPicPr>
        <p:blipFill>
          <a:blip r:embed="rId3"/>
          <a:stretch>
            <a:fillRect/>
          </a:stretch>
        </p:blipFill>
        <p:spPr>
          <a:xfrm>
            <a:off x="7905750" y="799480"/>
            <a:ext cx="2838449" cy="1762708"/>
          </a:xfrm>
          <a:prstGeom prst="rect">
            <a:avLst/>
          </a:prstGeom>
        </p:spPr>
      </p:pic>
      <p:pic>
        <p:nvPicPr>
          <p:cNvPr id="6" name="Immagine 5">
            <a:extLst>
              <a:ext uri="{FF2B5EF4-FFF2-40B4-BE49-F238E27FC236}">
                <a16:creationId xmlns:a16="http://schemas.microsoft.com/office/drawing/2014/main" id="{2EECAB96-5E55-C2B4-BB88-3B924E6EEA24}"/>
              </a:ext>
            </a:extLst>
          </p:cNvPr>
          <p:cNvPicPr>
            <a:picLocks noChangeAspect="1"/>
          </p:cNvPicPr>
          <p:nvPr/>
        </p:nvPicPr>
        <p:blipFill>
          <a:blip r:embed="rId4"/>
          <a:stretch>
            <a:fillRect/>
          </a:stretch>
        </p:blipFill>
        <p:spPr>
          <a:xfrm>
            <a:off x="7910585" y="2686050"/>
            <a:ext cx="2823896" cy="1891836"/>
          </a:xfrm>
          <a:prstGeom prst="rect">
            <a:avLst/>
          </a:prstGeom>
        </p:spPr>
      </p:pic>
      <p:sp>
        <p:nvSpPr>
          <p:cNvPr id="7" name="CasellaDiTesto 6">
            <a:extLst>
              <a:ext uri="{FF2B5EF4-FFF2-40B4-BE49-F238E27FC236}">
                <a16:creationId xmlns:a16="http://schemas.microsoft.com/office/drawing/2014/main" id="{14E35B7B-8D63-9996-F659-C0B7A72FFCB8}"/>
              </a:ext>
            </a:extLst>
          </p:cNvPr>
          <p:cNvSpPr txBox="1"/>
          <p:nvPr/>
        </p:nvSpPr>
        <p:spPr>
          <a:xfrm>
            <a:off x="7806776" y="4754934"/>
            <a:ext cx="3464604" cy="1569660"/>
          </a:xfrm>
          <a:prstGeom prst="rect">
            <a:avLst/>
          </a:prstGeom>
          <a:solidFill>
            <a:schemeClr val="bg2">
              <a:lumMod val="60000"/>
              <a:lumOff val="40000"/>
            </a:schemeClr>
          </a:solidFill>
        </p:spPr>
        <p:txBody>
          <a:bodyPr wrap="square">
            <a:spAutoFit/>
          </a:bodyPr>
          <a:lstStyle/>
          <a:p>
            <a:pPr marL="342900" indent="-342900" algn="just">
              <a:buClr>
                <a:srgbClr val="FFC000"/>
              </a:buClr>
              <a:buFont typeface="Wingdings" pitchFamily="2" charset="2"/>
              <a:buChar char="§"/>
            </a:pPr>
            <a:r>
              <a:rPr lang="it-IT" sz="1600" b="1" dirty="0">
                <a:solidFill>
                  <a:schemeClr val="tx1">
                    <a:lumMod val="50000"/>
                    <a:lumOff val="50000"/>
                  </a:schemeClr>
                </a:solidFill>
              </a:rPr>
              <a:t>OUTPUT: 1) </a:t>
            </a:r>
            <a:r>
              <a:rPr lang="it-IT" sz="1600" b="1" dirty="0" err="1">
                <a:solidFill>
                  <a:schemeClr val="tx1">
                    <a:lumMod val="50000"/>
                    <a:lumOff val="50000"/>
                  </a:schemeClr>
                </a:solidFill>
              </a:rPr>
              <a:t>dedicated</a:t>
            </a:r>
            <a:r>
              <a:rPr lang="it-IT" sz="1600" b="1" dirty="0">
                <a:solidFill>
                  <a:schemeClr val="tx1">
                    <a:lumMod val="50000"/>
                    <a:lumOff val="50000"/>
                  </a:schemeClr>
                </a:solidFill>
              </a:rPr>
              <a:t> service </a:t>
            </a:r>
            <a:r>
              <a:rPr lang="it-IT" sz="1600" dirty="0">
                <a:solidFill>
                  <a:schemeClr val="tx1">
                    <a:lumMod val="50000"/>
                    <a:lumOff val="50000"/>
                  </a:schemeClr>
                </a:solidFill>
              </a:rPr>
              <a:t>by the supplier (PQE </a:t>
            </a:r>
            <a:r>
              <a:rPr lang="it-IT" sz="1600" dirty="0" err="1">
                <a:solidFill>
                  <a:schemeClr val="tx1">
                    <a:lumMod val="50000"/>
                    <a:lumOff val="50000"/>
                  </a:schemeClr>
                </a:solidFill>
              </a:rPr>
              <a:t>solution</a:t>
            </a:r>
            <a:r>
              <a:rPr lang="it-IT" sz="1600" dirty="0">
                <a:solidFill>
                  <a:schemeClr val="tx1">
                    <a:lumMod val="50000"/>
                    <a:lumOff val="50000"/>
                  </a:schemeClr>
                </a:solidFill>
              </a:rPr>
              <a:t>)  for i) training; ii) inputs </a:t>
            </a:r>
            <a:r>
              <a:rPr lang="it-IT" sz="1600" dirty="0" err="1">
                <a:solidFill>
                  <a:schemeClr val="tx1">
                    <a:lumMod val="50000"/>
                    <a:lumOff val="50000"/>
                  </a:schemeClr>
                </a:solidFill>
              </a:rPr>
              <a:t>about</a:t>
            </a:r>
            <a:r>
              <a:rPr lang="it-IT" sz="1600" dirty="0">
                <a:solidFill>
                  <a:schemeClr val="tx1">
                    <a:lumMod val="50000"/>
                    <a:lumOff val="50000"/>
                  </a:schemeClr>
                </a:solidFill>
              </a:rPr>
              <a:t> the </a:t>
            </a:r>
            <a:r>
              <a:rPr lang="it-IT" sz="1600" dirty="0" err="1">
                <a:solidFill>
                  <a:schemeClr val="tx1">
                    <a:lumMod val="50000"/>
                    <a:lumOff val="50000"/>
                  </a:schemeClr>
                </a:solidFill>
              </a:rPr>
              <a:t>backbone</a:t>
            </a:r>
            <a:r>
              <a:rPr lang="it-IT" sz="1600" dirty="0">
                <a:solidFill>
                  <a:schemeClr val="tx1">
                    <a:lumMod val="50000"/>
                    <a:lumOff val="50000"/>
                  </a:schemeClr>
                </a:solidFill>
              </a:rPr>
              <a:t> of </a:t>
            </a:r>
            <a:r>
              <a:rPr lang="it-IT" sz="1600" dirty="0" err="1">
                <a:solidFill>
                  <a:schemeClr val="tx1">
                    <a:lumMod val="50000"/>
                    <a:lumOff val="50000"/>
                  </a:schemeClr>
                </a:solidFill>
              </a:rPr>
              <a:t>internal</a:t>
            </a:r>
            <a:r>
              <a:rPr lang="it-IT" sz="1600" dirty="0">
                <a:solidFill>
                  <a:schemeClr val="tx1">
                    <a:lumMod val="50000"/>
                    <a:lumOff val="50000"/>
                  </a:schemeClr>
                </a:solidFill>
              </a:rPr>
              <a:t> operative procedure</a:t>
            </a:r>
            <a:r>
              <a:rPr lang="en-US" sz="1600" dirty="0">
                <a:solidFill>
                  <a:schemeClr val="tx1">
                    <a:lumMod val="50000"/>
                    <a:lumOff val="50000"/>
                  </a:schemeClr>
                </a:solidFill>
              </a:rPr>
              <a:t>. 2) first contacts with other local </a:t>
            </a:r>
            <a:r>
              <a:rPr lang="en-US" sz="1600" b="1" dirty="0">
                <a:solidFill>
                  <a:schemeClr val="tx1">
                    <a:lumMod val="50000"/>
                    <a:lumOff val="50000"/>
                  </a:schemeClr>
                </a:solidFill>
              </a:rPr>
              <a:t>stakeholders</a:t>
            </a:r>
            <a:r>
              <a:rPr lang="en-US" sz="1600" dirty="0">
                <a:solidFill>
                  <a:schemeClr val="tx1">
                    <a:lumMod val="50000"/>
                    <a:lumOff val="50000"/>
                  </a:schemeClr>
                </a:solidFill>
              </a:rPr>
              <a:t>.</a:t>
            </a:r>
          </a:p>
        </p:txBody>
      </p:sp>
      <p:pic>
        <p:nvPicPr>
          <p:cNvPr id="8" name="Immagine 7">
            <a:extLst>
              <a:ext uri="{FF2B5EF4-FFF2-40B4-BE49-F238E27FC236}">
                <a16:creationId xmlns:a16="http://schemas.microsoft.com/office/drawing/2014/main" id="{CC2D7D3C-89B3-6DE2-27BB-B15FD02D406D}"/>
              </a:ext>
            </a:extLst>
          </p:cNvPr>
          <p:cNvPicPr>
            <a:picLocks noChangeAspect="1"/>
          </p:cNvPicPr>
          <p:nvPr/>
        </p:nvPicPr>
        <p:blipFill>
          <a:blip r:embed="rId5"/>
          <a:stretch>
            <a:fillRect/>
          </a:stretch>
        </p:blipFill>
        <p:spPr>
          <a:xfrm>
            <a:off x="6972300" y="0"/>
            <a:ext cx="5219700" cy="602737"/>
          </a:xfrm>
          <a:prstGeom prst="rect">
            <a:avLst/>
          </a:prstGeom>
        </p:spPr>
      </p:pic>
    </p:spTree>
    <p:extLst>
      <p:ext uri="{BB962C8B-B14F-4D97-AF65-F5344CB8AC3E}">
        <p14:creationId xmlns:p14="http://schemas.microsoft.com/office/powerpoint/2010/main" val="13516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3" name="CasellaDiTesto 2">
            <a:extLst>
              <a:ext uri="{FF2B5EF4-FFF2-40B4-BE49-F238E27FC236}">
                <a16:creationId xmlns:a16="http://schemas.microsoft.com/office/drawing/2014/main" id="{2A47D499-B358-7178-829A-9775F658D85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2" name="CasellaDiTesto 1">
            <a:extLst>
              <a:ext uri="{FF2B5EF4-FFF2-40B4-BE49-F238E27FC236}">
                <a16:creationId xmlns:a16="http://schemas.microsoft.com/office/drawing/2014/main" id="{AA1C1437-47CD-7086-2150-5A09563E891A}"/>
              </a:ext>
            </a:extLst>
          </p:cNvPr>
          <p:cNvSpPr txBox="1"/>
          <p:nvPr/>
        </p:nvSpPr>
        <p:spPr>
          <a:xfrm>
            <a:off x="3538697" y="4109245"/>
            <a:ext cx="8175975" cy="2308324"/>
          </a:xfrm>
          <a:prstGeom prst="rect">
            <a:avLst/>
          </a:prstGeom>
          <a:noFill/>
        </p:spPr>
        <p:txBody>
          <a:bodyPr wrap="square">
            <a:spAutoFit/>
          </a:bodyPr>
          <a:lstStyle/>
          <a:p>
            <a:pPr algn="just"/>
            <a:endParaRPr lang="it-IT" sz="2400" dirty="0">
              <a:effectLst/>
            </a:endParaRPr>
          </a:p>
          <a:p>
            <a:pPr algn="just"/>
            <a:endParaRPr lang="en-US" sz="2400" dirty="0">
              <a:solidFill>
                <a:schemeClr val="tx1">
                  <a:lumMod val="65000"/>
                  <a:lumOff val="35000"/>
                </a:schemeClr>
              </a:solidFill>
            </a:endParaRPr>
          </a:p>
          <a:p>
            <a:pPr marL="285750" indent="-285750" algn="just">
              <a:buFont typeface="Wingdings" pitchFamily="2" charset="2"/>
              <a:buChar char="§"/>
            </a:pPr>
            <a:r>
              <a:rPr lang="en-US" sz="1600" b="1" dirty="0">
                <a:solidFill>
                  <a:schemeClr val="tx1">
                    <a:lumMod val="65000"/>
                    <a:lumOff val="35000"/>
                  </a:schemeClr>
                </a:solidFill>
              </a:rPr>
              <a:t>CNR </a:t>
            </a:r>
            <a:r>
              <a:rPr lang="en-US" sz="1600" dirty="0">
                <a:solidFill>
                  <a:schemeClr val="tx1">
                    <a:lumMod val="65000"/>
                    <a:lumOff val="35000"/>
                  </a:schemeClr>
                </a:solidFill>
              </a:rPr>
              <a:t>(Francesca Rossi and Elisabetta </a:t>
            </a:r>
            <a:r>
              <a:rPr lang="en-US" sz="1600" dirty="0" err="1">
                <a:solidFill>
                  <a:schemeClr val="tx1">
                    <a:lumMod val="65000"/>
                    <a:lumOff val="35000"/>
                  </a:schemeClr>
                </a:solidFill>
              </a:rPr>
              <a:t>Bianchini</a:t>
            </a:r>
            <a:r>
              <a:rPr lang="en-US" sz="1600" dirty="0">
                <a:solidFill>
                  <a:schemeClr val="tx1">
                    <a:lumMod val="65000"/>
                    <a:lumOff val="35000"/>
                  </a:schemeClr>
                </a:solidFill>
              </a:rPr>
              <a:t>) in collaboration with </a:t>
            </a:r>
            <a:r>
              <a:rPr lang="en-US" sz="1600" b="1" dirty="0" err="1">
                <a:solidFill>
                  <a:schemeClr val="tx1">
                    <a:lumMod val="65000"/>
                    <a:lumOff val="35000"/>
                  </a:schemeClr>
                </a:solidFill>
              </a:rPr>
              <a:t>UniPI</a:t>
            </a:r>
            <a:r>
              <a:rPr lang="en-US" sz="1600" dirty="0">
                <a:solidFill>
                  <a:schemeClr val="tx1">
                    <a:lumMod val="65000"/>
                    <a:lumOff val="35000"/>
                  </a:schemeClr>
                </a:solidFill>
              </a:rPr>
              <a:t> (Salvatore </a:t>
            </a:r>
            <a:r>
              <a:rPr lang="en-US" sz="1600" dirty="0" err="1">
                <a:solidFill>
                  <a:schemeClr val="tx1">
                    <a:lumMod val="65000"/>
                    <a:lumOff val="35000"/>
                  </a:schemeClr>
                </a:solidFill>
              </a:rPr>
              <a:t>Tallarico</a:t>
            </a:r>
            <a:r>
              <a:rPr lang="en-US" sz="1600" dirty="0">
                <a:solidFill>
                  <a:schemeClr val="tx1">
                    <a:lumMod val="65000"/>
                    <a:lumOff val="35000"/>
                  </a:schemeClr>
                </a:solidFill>
              </a:rPr>
              <a:t>, Marco </a:t>
            </a:r>
            <a:r>
              <a:rPr lang="en-US" sz="1600" dirty="0" err="1">
                <a:solidFill>
                  <a:schemeClr val="tx1">
                    <a:lumMod val="65000"/>
                    <a:lumOff val="35000"/>
                  </a:schemeClr>
                </a:solidFill>
              </a:rPr>
              <a:t>Praticò</a:t>
            </a:r>
            <a:r>
              <a:rPr lang="en-US" sz="1600" dirty="0">
                <a:solidFill>
                  <a:schemeClr val="tx1">
                    <a:lumMod val="65000"/>
                    <a:lumOff val="35000"/>
                  </a:schemeClr>
                </a:solidFill>
              </a:rPr>
              <a:t> e Luisa Pellegrini) and </a:t>
            </a:r>
            <a:r>
              <a:rPr lang="en-US" sz="1600" b="1" dirty="0" err="1">
                <a:solidFill>
                  <a:schemeClr val="tx1">
                    <a:lumMod val="65000"/>
                    <a:lumOff val="35000"/>
                  </a:schemeClr>
                </a:solidFill>
              </a:rPr>
              <a:t>UniFI</a:t>
            </a:r>
            <a:r>
              <a:rPr lang="en-US" sz="1600" dirty="0">
                <a:solidFill>
                  <a:schemeClr val="tx1">
                    <a:lumMod val="65000"/>
                    <a:lumOff val="35000"/>
                  </a:schemeClr>
                </a:solidFill>
              </a:rPr>
              <a:t> (Maria Raffaella Martina, Francesca Giambi).</a:t>
            </a:r>
          </a:p>
          <a:p>
            <a:pPr algn="just"/>
            <a:endParaRPr lang="en-US" sz="2400" dirty="0">
              <a:solidFill>
                <a:schemeClr val="tx1">
                  <a:lumMod val="65000"/>
                  <a:lumOff val="35000"/>
                </a:schemeClr>
              </a:solidFill>
            </a:endParaRPr>
          </a:p>
          <a:p>
            <a:pPr marL="285750" indent="-285750" algn="just">
              <a:buFont typeface="Wingdings" pitchFamily="2" charset="2"/>
              <a:buChar char="§"/>
            </a:pPr>
            <a:endParaRPr lang="en-US" sz="2400" dirty="0">
              <a:solidFill>
                <a:schemeClr val="tx1">
                  <a:lumMod val="65000"/>
                  <a:lumOff val="35000"/>
                </a:schemeClr>
              </a:solidFill>
            </a:endParaRPr>
          </a:p>
        </p:txBody>
      </p:sp>
      <p:sp>
        <p:nvSpPr>
          <p:cNvPr id="5" name="Titolo 1">
            <a:extLst>
              <a:ext uri="{FF2B5EF4-FFF2-40B4-BE49-F238E27FC236}">
                <a16:creationId xmlns:a16="http://schemas.microsoft.com/office/drawing/2014/main" id="{43D847D7-CF33-7742-B0D1-27F33AEFEF3C}"/>
              </a:ext>
            </a:extLst>
          </p:cNvPr>
          <p:cNvSpPr>
            <a:spLocks noGrp="1"/>
          </p:cNvSpPr>
          <p:nvPr>
            <p:ph type="title"/>
          </p:nvPr>
        </p:nvSpPr>
        <p:spPr>
          <a:xfrm>
            <a:off x="252919" y="1123837"/>
            <a:ext cx="2947482" cy="4601183"/>
          </a:xfrm>
        </p:spPr>
        <p:txBody>
          <a:bodyPr/>
          <a:lstStyle/>
          <a:p>
            <a:r>
              <a:rPr lang="en-US" dirty="0"/>
              <a:t>Task 2 – how can we facilitate the process?</a:t>
            </a:r>
            <a:endParaRPr lang="en-US" sz="2800" dirty="0">
              <a:solidFill>
                <a:schemeClr val="tx1">
                  <a:lumMod val="65000"/>
                  <a:lumOff val="35000"/>
                </a:schemeClr>
              </a:solidFill>
            </a:endParaRPr>
          </a:p>
        </p:txBody>
      </p:sp>
      <p:grpSp>
        <p:nvGrpSpPr>
          <p:cNvPr id="4" name="Gruppo 3">
            <a:extLst>
              <a:ext uri="{FF2B5EF4-FFF2-40B4-BE49-F238E27FC236}">
                <a16:creationId xmlns:a16="http://schemas.microsoft.com/office/drawing/2014/main" id="{7C4B4455-22DE-8937-07B3-246790F34CE9}"/>
              </a:ext>
            </a:extLst>
          </p:cNvPr>
          <p:cNvGrpSpPr/>
          <p:nvPr/>
        </p:nvGrpSpPr>
        <p:grpSpPr>
          <a:xfrm>
            <a:off x="7359410" y="1137250"/>
            <a:ext cx="4325069" cy="3183167"/>
            <a:chOff x="809549" y="2557542"/>
            <a:chExt cx="6378226" cy="3096368"/>
          </a:xfrm>
        </p:grpSpPr>
        <p:sp>
          <p:nvSpPr>
            <p:cNvPr id="6" name="CasellaDiTesto 5">
              <a:extLst>
                <a:ext uri="{FF2B5EF4-FFF2-40B4-BE49-F238E27FC236}">
                  <a16:creationId xmlns:a16="http://schemas.microsoft.com/office/drawing/2014/main" id="{DFD42952-61BA-12E5-DC53-76C14D1189DB}"/>
                </a:ext>
              </a:extLst>
            </p:cNvPr>
            <p:cNvSpPr txBox="1"/>
            <p:nvPr/>
          </p:nvSpPr>
          <p:spPr>
            <a:xfrm>
              <a:off x="3073602" y="2557542"/>
              <a:ext cx="4114173" cy="1526858"/>
            </a:xfrm>
            <a:prstGeom prst="rect">
              <a:avLst/>
            </a:prstGeom>
            <a:noFill/>
          </p:spPr>
          <p:txBody>
            <a:bodyPr wrap="square">
              <a:spAutoFit/>
            </a:bodyPr>
            <a:lstStyle/>
            <a:p>
              <a:pPr algn="just"/>
              <a:r>
                <a:rPr lang="en-US" sz="1600" i="0" u="none" strike="noStrike" dirty="0">
                  <a:solidFill>
                    <a:schemeClr val="tx1">
                      <a:lumMod val="75000"/>
                      <a:lumOff val="25000"/>
                    </a:schemeClr>
                  </a:solidFill>
                  <a:effectLst/>
                  <a:cs typeface="Times New Roman" panose="02020603050405020304" pitchFamily="18" charset="0"/>
                </a:rPr>
                <a:t>Develop comprehensive </a:t>
              </a:r>
              <a:r>
                <a:rPr lang="en-US" sz="1600" b="1" i="0" u="none" strike="noStrike" dirty="0">
                  <a:solidFill>
                    <a:schemeClr val="tx1">
                      <a:lumMod val="75000"/>
                      <a:lumOff val="25000"/>
                    </a:schemeClr>
                  </a:solidFill>
                  <a:effectLst/>
                  <a:cs typeface="Times New Roman" panose="02020603050405020304" pitchFamily="18" charset="0"/>
                </a:rPr>
                <a:t>recommendations (tool) for regulatory affairs </a:t>
              </a:r>
              <a:r>
                <a:rPr lang="en-US" sz="1600" i="0" u="none" strike="noStrike" dirty="0">
                  <a:solidFill>
                    <a:schemeClr val="tx1">
                      <a:lumMod val="75000"/>
                      <a:lumOff val="25000"/>
                    </a:schemeClr>
                  </a:solidFill>
                  <a:effectLst/>
                  <a:cs typeface="Times New Roman" panose="02020603050405020304" pitchFamily="18" charset="0"/>
                </a:rPr>
                <a:t>related to </a:t>
              </a:r>
              <a:r>
                <a:rPr lang="en-US" sz="1600" b="1" i="0" u="none" strike="noStrike" dirty="0">
                  <a:solidFill>
                    <a:schemeClr val="tx1">
                      <a:lumMod val="75000"/>
                      <a:lumOff val="25000"/>
                    </a:schemeClr>
                  </a:solidFill>
                  <a:effectLst/>
                  <a:cs typeface="Times New Roman" panose="02020603050405020304" pitchFamily="18" charset="0"/>
                </a:rPr>
                <a:t>medical devices</a:t>
              </a:r>
              <a:r>
                <a:rPr lang="en-US" sz="1600" i="0" u="none" strike="noStrike" dirty="0">
                  <a:solidFill>
                    <a:schemeClr val="tx1">
                      <a:lumMod val="75000"/>
                      <a:lumOff val="25000"/>
                    </a:schemeClr>
                  </a:solidFill>
                  <a:effectLst/>
                  <a:cs typeface="Times New Roman" panose="02020603050405020304" pitchFamily="18" charset="0"/>
                </a:rPr>
                <a:t>, specifically tailored for </a:t>
              </a:r>
              <a:r>
                <a:rPr lang="en-US" sz="1600" b="1" i="0" u="none" strike="noStrike" dirty="0">
                  <a:solidFill>
                    <a:schemeClr val="tx1">
                      <a:lumMod val="75000"/>
                      <a:lumOff val="25000"/>
                    </a:schemeClr>
                  </a:solidFill>
                  <a:effectLst/>
                  <a:cs typeface="Times New Roman" panose="02020603050405020304" pitchFamily="18" charset="0"/>
                </a:rPr>
                <a:t>public research entities</a:t>
              </a:r>
              <a:endParaRPr lang="en-US" sz="1600" i="0" u="none" strike="noStrike" dirty="0">
                <a:solidFill>
                  <a:schemeClr val="tx1">
                    <a:lumMod val="75000"/>
                    <a:lumOff val="25000"/>
                  </a:schemeClr>
                </a:solidFill>
                <a:effectLst/>
                <a:cs typeface="Times New Roman" panose="02020603050405020304" pitchFamily="18" charset="0"/>
              </a:endParaRPr>
            </a:p>
          </p:txBody>
        </p:sp>
        <p:sp>
          <p:nvSpPr>
            <p:cNvPr id="7" name="CasellaDiTesto 6">
              <a:extLst>
                <a:ext uri="{FF2B5EF4-FFF2-40B4-BE49-F238E27FC236}">
                  <a16:creationId xmlns:a16="http://schemas.microsoft.com/office/drawing/2014/main" id="{EBFE841C-47A2-159E-1546-58FA0C8FCE38}"/>
                </a:ext>
              </a:extLst>
            </p:cNvPr>
            <p:cNvSpPr txBox="1"/>
            <p:nvPr/>
          </p:nvSpPr>
          <p:spPr>
            <a:xfrm>
              <a:off x="3091463" y="4127052"/>
              <a:ext cx="4070868" cy="1526858"/>
            </a:xfrm>
            <a:prstGeom prst="rect">
              <a:avLst/>
            </a:prstGeom>
            <a:noFill/>
          </p:spPr>
          <p:txBody>
            <a:bodyPr wrap="square">
              <a:spAutoFit/>
            </a:bodyPr>
            <a:lstStyle/>
            <a:p>
              <a:pPr algn="just"/>
              <a:r>
                <a:rPr lang="en-US" sz="1600" b="0" i="0" u="none" strike="noStrike" dirty="0">
                  <a:solidFill>
                    <a:schemeClr val="tx1">
                      <a:lumMod val="75000"/>
                      <a:lumOff val="25000"/>
                    </a:schemeClr>
                  </a:solidFill>
                  <a:effectLst/>
                  <a:cs typeface="Times New Roman" panose="02020603050405020304" pitchFamily="18" charset="0"/>
                </a:rPr>
                <a:t>What </a:t>
              </a:r>
              <a:r>
                <a:rPr lang="en-US" sz="1600" i="0" u="none" strike="noStrike" dirty="0">
                  <a:solidFill>
                    <a:schemeClr val="tx1">
                      <a:lumMod val="75000"/>
                      <a:lumOff val="25000"/>
                    </a:schemeClr>
                  </a:solidFill>
                  <a:effectLst/>
                  <a:cs typeface="Times New Roman" panose="02020603050405020304" pitchFamily="18" charset="0"/>
                </a:rPr>
                <a:t>challenges and emerging needs </a:t>
              </a:r>
              <a:r>
                <a:rPr lang="en-US" sz="1600" b="0" i="0" u="none" strike="noStrike" dirty="0">
                  <a:solidFill>
                    <a:schemeClr val="tx1">
                      <a:lumMod val="75000"/>
                      <a:lumOff val="25000"/>
                    </a:schemeClr>
                  </a:solidFill>
                  <a:effectLst/>
                  <a:cs typeface="Times New Roman" panose="02020603050405020304" pitchFamily="18" charset="0"/>
                </a:rPr>
                <a:t>do </a:t>
              </a:r>
              <a:r>
                <a:rPr lang="en-US" sz="1600" b="1" i="0" u="none" strike="noStrike" dirty="0">
                  <a:solidFill>
                    <a:schemeClr val="tx1">
                      <a:lumMod val="75000"/>
                      <a:lumOff val="25000"/>
                    </a:schemeClr>
                  </a:solidFill>
                  <a:effectLst/>
                  <a:cs typeface="Times New Roman" panose="02020603050405020304" pitchFamily="18" charset="0"/>
                </a:rPr>
                <a:t>public research entities </a:t>
              </a:r>
              <a:r>
                <a:rPr lang="en-US" sz="1600" b="0" i="0" u="none" strike="noStrike" dirty="0">
                  <a:solidFill>
                    <a:schemeClr val="tx1">
                      <a:lumMod val="75000"/>
                      <a:lumOff val="25000"/>
                    </a:schemeClr>
                  </a:solidFill>
                  <a:effectLst/>
                  <a:cs typeface="Times New Roman" panose="02020603050405020304" pitchFamily="18" charset="0"/>
                </a:rPr>
                <a:t>face regarding </a:t>
              </a:r>
              <a:r>
                <a:rPr lang="en-US" sz="1600" b="1" i="0" u="none" strike="noStrike" dirty="0">
                  <a:solidFill>
                    <a:schemeClr val="tx1">
                      <a:lumMod val="75000"/>
                      <a:lumOff val="25000"/>
                    </a:schemeClr>
                  </a:solidFill>
                  <a:effectLst/>
                  <a:cs typeface="Times New Roman" panose="02020603050405020304" pitchFamily="18" charset="0"/>
                </a:rPr>
                <a:t>medical device regulatory processes </a:t>
              </a:r>
              <a:r>
                <a:rPr lang="en-US" sz="1600" b="0" i="0" u="none" strike="noStrike" dirty="0">
                  <a:solidFill>
                    <a:schemeClr val="tx1">
                      <a:lumMod val="75000"/>
                      <a:lumOff val="25000"/>
                    </a:schemeClr>
                  </a:solidFill>
                  <a:effectLst/>
                  <a:cs typeface="Times New Roman" panose="02020603050405020304" pitchFamily="18" charset="0"/>
                </a:rPr>
                <a:t>during the </a:t>
              </a:r>
              <a:r>
                <a:rPr lang="en-US" sz="1600" b="1" i="0" u="none" strike="noStrike" dirty="0">
                  <a:solidFill>
                    <a:schemeClr val="tx1">
                      <a:lumMod val="75000"/>
                      <a:lumOff val="25000"/>
                    </a:schemeClr>
                  </a:solidFill>
                  <a:effectLst/>
                  <a:cs typeface="Times New Roman" panose="02020603050405020304" pitchFamily="18" charset="0"/>
                </a:rPr>
                <a:t>pre-market phase</a:t>
              </a:r>
              <a:r>
                <a:rPr lang="en-US" sz="1600" b="0" i="0" u="none" strike="noStrike" dirty="0">
                  <a:solidFill>
                    <a:schemeClr val="tx1">
                      <a:lumMod val="75000"/>
                      <a:lumOff val="25000"/>
                    </a:schemeClr>
                  </a:solidFill>
                  <a:effectLst/>
                  <a:cs typeface="Times New Roman" panose="02020603050405020304" pitchFamily="18" charset="0"/>
                </a:rPr>
                <a:t>?</a:t>
              </a:r>
            </a:p>
          </p:txBody>
        </p:sp>
        <p:sp>
          <p:nvSpPr>
            <p:cNvPr id="8" name="CasellaDiTesto 7">
              <a:extLst>
                <a:ext uri="{FF2B5EF4-FFF2-40B4-BE49-F238E27FC236}">
                  <a16:creationId xmlns:a16="http://schemas.microsoft.com/office/drawing/2014/main" id="{61B549E7-FABA-A43F-2F54-279E679A2628}"/>
                </a:ext>
              </a:extLst>
            </p:cNvPr>
            <p:cNvSpPr txBox="1"/>
            <p:nvPr/>
          </p:nvSpPr>
          <p:spPr>
            <a:xfrm>
              <a:off x="898533" y="2583921"/>
              <a:ext cx="1903477" cy="808337"/>
            </a:xfrm>
            <a:prstGeom prst="rect">
              <a:avLst/>
            </a:prstGeom>
            <a:noFill/>
          </p:spPr>
          <p:txBody>
            <a:bodyPr wrap="square" rtlCol="0">
              <a:spAutoFit/>
            </a:bodyPr>
            <a:lstStyle/>
            <a:p>
              <a:pPr algn="ctr"/>
              <a:r>
                <a:rPr lang="it-IT" sz="1600" b="1" i="1" dirty="0" err="1">
                  <a:solidFill>
                    <a:schemeClr val="tx1">
                      <a:lumMod val="65000"/>
                      <a:lumOff val="35000"/>
                    </a:schemeClr>
                  </a:solidFill>
                  <a:cs typeface="Times New Roman" panose="02020603050405020304" pitchFamily="18" charset="0"/>
                </a:rPr>
                <a:t>Research</a:t>
              </a:r>
              <a:r>
                <a:rPr lang="it-IT" sz="1600" b="1" i="1" dirty="0">
                  <a:solidFill>
                    <a:schemeClr val="tx1">
                      <a:lumMod val="65000"/>
                      <a:lumOff val="35000"/>
                    </a:schemeClr>
                  </a:solidFill>
                  <a:cs typeface="Times New Roman" panose="02020603050405020304" pitchFamily="18" charset="0"/>
                </a:rPr>
                <a:t> Goal</a:t>
              </a:r>
            </a:p>
            <a:p>
              <a:pPr algn="ctr"/>
              <a:r>
                <a:rPr lang="it-IT" sz="1600" b="1" i="1" dirty="0">
                  <a:solidFill>
                    <a:schemeClr val="bg2">
                      <a:lumMod val="75000"/>
                    </a:schemeClr>
                  </a:solidFill>
                  <a:cs typeface="Times New Roman" panose="02020603050405020304" pitchFamily="18" charset="0"/>
                </a:rPr>
                <a:t>(RG)</a:t>
              </a:r>
            </a:p>
          </p:txBody>
        </p:sp>
        <p:sp>
          <p:nvSpPr>
            <p:cNvPr id="9" name="CasellaDiTesto 8">
              <a:extLst>
                <a:ext uri="{FF2B5EF4-FFF2-40B4-BE49-F238E27FC236}">
                  <a16:creationId xmlns:a16="http://schemas.microsoft.com/office/drawing/2014/main" id="{FD65F685-585F-6143-25D0-E371366D5B2A}"/>
                </a:ext>
              </a:extLst>
            </p:cNvPr>
            <p:cNvSpPr txBox="1"/>
            <p:nvPr/>
          </p:nvSpPr>
          <p:spPr>
            <a:xfrm>
              <a:off x="809549" y="4077867"/>
              <a:ext cx="2112323" cy="808337"/>
            </a:xfrm>
            <a:prstGeom prst="rect">
              <a:avLst/>
            </a:prstGeom>
            <a:noFill/>
          </p:spPr>
          <p:txBody>
            <a:bodyPr wrap="square" rtlCol="0">
              <a:spAutoFit/>
            </a:bodyPr>
            <a:lstStyle/>
            <a:p>
              <a:pPr algn="ctr"/>
              <a:r>
                <a:rPr lang="it-IT" sz="1600" b="1" i="1" dirty="0" err="1">
                  <a:solidFill>
                    <a:schemeClr val="tx1">
                      <a:lumMod val="65000"/>
                      <a:lumOff val="35000"/>
                    </a:schemeClr>
                  </a:solidFill>
                  <a:cs typeface="Times New Roman" panose="02020603050405020304" pitchFamily="18" charset="0"/>
                </a:rPr>
                <a:t>Research</a:t>
              </a:r>
              <a:r>
                <a:rPr lang="it-IT" sz="1600" b="1" i="1" dirty="0">
                  <a:solidFill>
                    <a:schemeClr val="tx1">
                      <a:lumMod val="65000"/>
                      <a:lumOff val="35000"/>
                    </a:schemeClr>
                  </a:solidFill>
                  <a:cs typeface="Times New Roman" panose="02020603050405020304" pitchFamily="18" charset="0"/>
                </a:rPr>
                <a:t> </a:t>
              </a:r>
              <a:r>
                <a:rPr lang="it-IT" sz="1600" b="1" i="1" dirty="0" err="1">
                  <a:solidFill>
                    <a:schemeClr val="tx1">
                      <a:lumMod val="65000"/>
                      <a:lumOff val="35000"/>
                    </a:schemeClr>
                  </a:solidFill>
                  <a:cs typeface="Times New Roman" panose="02020603050405020304" pitchFamily="18" charset="0"/>
                </a:rPr>
                <a:t>Question</a:t>
              </a:r>
              <a:endParaRPr lang="it-IT" sz="1600" b="1" i="1" dirty="0">
                <a:solidFill>
                  <a:schemeClr val="tx1">
                    <a:lumMod val="65000"/>
                    <a:lumOff val="35000"/>
                  </a:schemeClr>
                </a:solidFill>
                <a:cs typeface="Times New Roman" panose="02020603050405020304" pitchFamily="18" charset="0"/>
              </a:endParaRPr>
            </a:p>
            <a:p>
              <a:pPr algn="ctr"/>
              <a:r>
                <a:rPr lang="it-IT" sz="1600" b="1" i="1" dirty="0">
                  <a:solidFill>
                    <a:schemeClr val="bg2">
                      <a:lumMod val="75000"/>
                    </a:schemeClr>
                  </a:solidFill>
                  <a:cs typeface="Times New Roman" panose="02020603050405020304" pitchFamily="18" charset="0"/>
                </a:rPr>
                <a:t>(RQ)</a:t>
              </a:r>
            </a:p>
          </p:txBody>
        </p:sp>
      </p:grpSp>
      <p:pic>
        <p:nvPicPr>
          <p:cNvPr id="11" name="Immagine 10">
            <a:extLst>
              <a:ext uri="{FF2B5EF4-FFF2-40B4-BE49-F238E27FC236}">
                <a16:creationId xmlns:a16="http://schemas.microsoft.com/office/drawing/2014/main" id="{1EB84FA3-5807-42CD-AC49-ED449DD47FEF}"/>
              </a:ext>
            </a:extLst>
          </p:cNvPr>
          <p:cNvPicPr>
            <a:picLocks noChangeAspect="1"/>
          </p:cNvPicPr>
          <p:nvPr/>
        </p:nvPicPr>
        <p:blipFill>
          <a:blip r:embed="rId3"/>
          <a:stretch>
            <a:fillRect/>
          </a:stretch>
        </p:blipFill>
        <p:spPr>
          <a:xfrm>
            <a:off x="3792949" y="967238"/>
            <a:ext cx="3681609" cy="3055548"/>
          </a:xfrm>
          <a:prstGeom prst="rect">
            <a:avLst/>
          </a:prstGeom>
        </p:spPr>
      </p:pic>
      <p:pic>
        <p:nvPicPr>
          <p:cNvPr id="10" name="Immagine 9">
            <a:extLst>
              <a:ext uri="{FF2B5EF4-FFF2-40B4-BE49-F238E27FC236}">
                <a16:creationId xmlns:a16="http://schemas.microsoft.com/office/drawing/2014/main" id="{56F52248-3961-E830-0D9E-AF7A7ED7D7E4}"/>
              </a:ext>
            </a:extLst>
          </p:cNvPr>
          <p:cNvPicPr>
            <a:picLocks noChangeAspect="1"/>
          </p:cNvPicPr>
          <p:nvPr/>
        </p:nvPicPr>
        <p:blipFill>
          <a:blip r:embed="rId4"/>
          <a:stretch>
            <a:fillRect/>
          </a:stretch>
        </p:blipFill>
        <p:spPr>
          <a:xfrm>
            <a:off x="6972300" y="0"/>
            <a:ext cx="5219700" cy="602737"/>
          </a:xfrm>
          <a:prstGeom prst="rect">
            <a:avLst/>
          </a:prstGeom>
        </p:spPr>
      </p:pic>
    </p:spTree>
    <p:extLst>
      <p:ext uri="{BB962C8B-B14F-4D97-AF65-F5344CB8AC3E}">
        <p14:creationId xmlns:p14="http://schemas.microsoft.com/office/powerpoint/2010/main" val="40935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3" name="CasellaDiTesto 2">
            <a:extLst>
              <a:ext uri="{FF2B5EF4-FFF2-40B4-BE49-F238E27FC236}">
                <a16:creationId xmlns:a16="http://schemas.microsoft.com/office/drawing/2014/main" id="{2A47D499-B358-7178-829A-9775F658D85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5" name="Titolo 1">
            <a:extLst>
              <a:ext uri="{FF2B5EF4-FFF2-40B4-BE49-F238E27FC236}">
                <a16:creationId xmlns:a16="http://schemas.microsoft.com/office/drawing/2014/main" id="{43D847D7-CF33-7742-B0D1-27F33AEFEF3C}"/>
              </a:ext>
            </a:extLst>
          </p:cNvPr>
          <p:cNvSpPr>
            <a:spLocks noGrp="1"/>
          </p:cNvSpPr>
          <p:nvPr>
            <p:ph type="title"/>
          </p:nvPr>
        </p:nvSpPr>
        <p:spPr>
          <a:xfrm>
            <a:off x="252919" y="1123837"/>
            <a:ext cx="2947482" cy="4601183"/>
          </a:xfrm>
        </p:spPr>
        <p:txBody>
          <a:bodyPr/>
          <a:lstStyle/>
          <a:p>
            <a:r>
              <a:rPr lang="en-US" dirty="0"/>
              <a:t>Task 2 – how can we facilitate the process?</a:t>
            </a:r>
            <a:endParaRPr lang="en-US" sz="2800" dirty="0">
              <a:solidFill>
                <a:schemeClr val="tx1">
                  <a:lumMod val="65000"/>
                  <a:lumOff val="35000"/>
                </a:schemeClr>
              </a:solidFill>
            </a:endParaRPr>
          </a:p>
        </p:txBody>
      </p:sp>
      <p:sp>
        <p:nvSpPr>
          <p:cNvPr id="12" name="CasellaDiTesto 11">
            <a:extLst>
              <a:ext uri="{FF2B5EF4-FFF2-40B4-BE49-F238E27FC236}">
                <a16:creationId xmlns:a16="http://schemas.microsoft.com/office/drawing/2014/main" id="{62497EAC-5BEB-6AAC-3EE0-48968424C607}"/>
              </a:ext>
            </a:extLst>
          </p:cNvPr>
          <p:cNvSpPr txBox="1"/>
          <p:nvPr/>
        </p:nvSpPr>
        <p:spPr>
          <a:xfrm>
            <a:off x="3876205" y="573132"/>
            <a:ext cx="8044583" cy="3416320"/>
          </a:xfrm>
          <a:prstGeom prst="rect">
            <a:avLst/>
          </a:prstGeom>
          <a:noFill/>
        </p:spPr>
        <p:txBody>
          <a:bodyPr wrap="square">
            <a:spAutoFit/>
          </a:bodyPr>
          <a:lstStyle/>
          <a:p>
            <a:pPr algn="just"/>
            <a:endParaRPr lang="it-IT" sz="2400" dirty="0">
              <a:effectLst/>
            </a:endParaRPr>
          </a:p>
          <a:p>
            <a:pPr marL="342900" indent="-342900" algn="just">
              <a:buClr>
                <a:schemeClr val="bg2">
                  <a:lumMod val="75000"/>
                </a:schemeClr>
              </a:buClr>
              <a:buFont typeface="Wingdings" pitchFamily="2" charset="2"/>
              <a:buChar char="§"/>
            </a:pPr>
            <a:r>
              <a:rPr lang="en-US" sz="2400" dirty="0">
                <a:solidFill>
                  <a:schemeClr val="tx1">
                    <a:lumMod val="65000"/>
                    <a:lumOff val="35000"/>
                  </a:schemeClr>
                </a:solidFill>
              </a:rPr>
              <a:t>Theoretical Background</a:t>
            </a:r>
          </a:p>
          <a:p>
            <a:pPr marL="342900" indent="-342900" algn="just">
              <a:buClr>
                <a:schemeClr val="bg2">
                  <a:lumMod val="75000"/>
                </a:schemeClr>
              </a:buClr>
              <a:buFont typeface="Wingdings" pitchFamily="2" charset="2"/>
              <a:buChar char="§"/>
            </a:pPr>
            <a:endParaRPr lang="en-US" sz="2400" dirty="0">
              <a:solidFill>
                <a:schemeClr val="tx1">
                  <a:lumMod val="65000"/>
                  <a:lumOff val="35000"/>
                </a:schemeClr>
              </a:solidFill>
            </a:endParaRPr>
          </a:p>
          <a:p>
            <a:pPr marL="342900" indent="-342900" algn="just">
              <a:buClr>
                <a:schemeClr val="bg2">
                  <a:lumMod val="75000"/>
                </a:schemeClr>
              </a:buClr>
              <a:buFont typeface="Wingdings" pitchFamily="2" charset="2"/>
              <a:buChar char="§"/>
            </a:pPr>
            <a:r>
              <a:rPr lang="en-US" sz="2400" dirty="0">
                <a:solidFill>
                  <a:schemeClr val="tx1">
                    <a:lumMod val="65000"/>
                    <a:lumOff val="35000"/>
                  </a:schemeClr>
                </a:solidFill>
              </a:rPr>
              <a:t>Case studies</a:t>
            </a:r>
          </a:p>
          <a:p>
            <a:pPr marL="342900" indent="-342900" algn="just">
              <a:buClr>
                <a:schemeClr val="bg2">
                  <a:lumMod val="75000"/>
                </a:schemeClr>
              </a:buClr>
              <a:buFont typeface="Wingdings" pitchFamily="2" charset="2"/>
              <a:buChar char="§"/>
            </a:pPr>
            <a:endParaRPr lang="en-US" sz="2400" dirty="0">
              <a:solidFill>
                <a:schemeClr val="tx1">
                  <a:lumMod val="65000"/>
                  <a:lumOff val="35000"/>
                </a:schemeClr>
              </a:solidFill>
            </a:endParaRPr>
          </a:p>
          <a:p>
            <a:pPr marL="342900" indent="-342900" algn="just">
              <a:buClr>
                <a:schemeClr val="bg2">
                  <a:lumMod val="75000"/>
                </a:schemeClr>
              </a:buClr>
              <a:buFont typeface="Wingdings" pitchFamily="2" charset="2"/>
              <a:buChar char="§"/>
            </a:pPr>
            <a:r>
              <a:rPr lang="en-US" sz="2400" dirty="0">
                <a:solidFill>
                  <a:schemeClr val="tx1">
                    <a:lumMod val="65000"/>
                    <a:lumOff val="35000"/>
                  </a:schemeClr>
                </a:solidFill>
              </a:rPr>
              <a:t>Expert group and Delphi method</a:t>
            </a:r>
          </a:p>
          <a:p>
            <a:pPr algn="just"/>
            <a:endParaRPr lang="en-US" sz="2400" dirty="0">
              <a:solidFill>
                <a:schemeClr val="tx1">
                  <a:lumMod val="65000"/>
                  <a:lumOff val="35000"/>
                </a:schemeClr>
              </a:solidFill>
            </a:endParaRPr>
          </a:p>
          <a:p>
            <a:pPr algn="just"/>
            <a:endParaRPr lang="en-US" sz="2400" dirty="0">
              <a:solidFill>
                <a:schemeClr val="tx1">
                  <a:lumMod val="65000"/>
                  <a:lumOff val="35000"/>
                </a:schemeClr>
              </a:solidFill>
            </a:endParaRPr>
          </a:p>
          <a:p>
            <a:pPr marL="285750" indent="-285750" algn="just">
              <a:buFont typeface="Wingdings" pitchFamily="2" charset="2"/>
              <a:buChar char="§"/>
            </a:pPr>
            <a:endParaRPr lang="en-US" sz="2400" dirty="0">
              <a:solidFill>
                <a:schemeClr val="tx1">
                  <a:lumMod val="65000"/>
                  <a:lumOff val="35000"/>
                </a:schemeClr>
              </a:solidFill>
            </a:endParaRPr>
          </a:p>
        </p:txBody>
      </p:sp>
      <p:pic>
        <p:nvPicPr>
          <p:cNvPr id="63" name="Immagine 62">
            <a:extLst>
              <a:ext uri="{FF2B5EF4-FFF2-40B4-BE49-F238E27FC236}">
                <a16:creationId xmlns:a16="http://schemas.microsoft.com/office/drawing/2014/main" id="{F66577FA-3A07-977E-C36C-44602FD781A9}"/>
              </a:ext>
            </a:extLst>
          </p:cNvPr>
          <p:cNvPicPr>
            <a:picLocks noChangeAspect="1"/>
          </p:cNvPicPr>
          <p:nvPr/>
        </p:nvPicPr>
        <p:blipFill>
          <a:blip r:embed="rId3"/>
          <a:stretch>
            <a:fillRect/>
          </a:stretch>
        </p:blipFill>
        <p:spPr>
          <a:xfrm>
            <a:off x="5562600" y="3784997"/>
            <a:ext cx="4362450" cy="2453878"/>
          </a:xfrm>
          <a:prstGeom prst="rect">
            <a:avLst/>
          </a:prstGeom>
        </p:spPr>
      </p:pic>
      <p:graphicFrame>
        <p:nvGraphicFramePr>
          <p:cNvPr id="64" name="Tabella 63">
            <a:extLst>
              <a:ext uri="{FF2B5EF4-FFF2-40B4-BE49-F238E27FC236}">
                <a16:creationId xmlns:a16="http://schemas.microsoft.com/office/drawing/2014/main" id="{058BF37A-DFFC-6DBE-3289-2DB65A3D3FED}"/>
              </a:ext>
            </a:extLst>
          </p:cNvPr>
          <p:cNvGraphicFramePr>
            <a:graphicFrameLocks noGrp="1"/>
          </p:cNvGraphicFramePr>
          <p:nvPr>
            <p:extLst>
              <p:ext uri="{D42A27DB-BD31-4B8C-83A1-F6EECF244321}">
                <p14:modId xmlns:p14="http://schemas.microsoft.com/office/powerpoint/2010/main" val="764883652"/>
              </p:ext>
            </p:extLst>
          </p:nvPr>
        </p:nvGraphicFramePr>
        <p:xfrm>
          <a:off x="3505201" y="3067049"/>
          <a:ext cx="8210551" cy="990601"/>
        </p:xfrm>
        <a:graphic>
          <a:graphicData uri="http://schemas.openxmlformats.org/drawingml/2006/table">
            <a:tbl>
              <a:tblPr firstRow="1" bandRow="1">
                <a:tableStyleId>{2D5ABB26-0587-4C30-8999-92F81FD0307C}</a:tableStyleId>
              </a:tblPr>
              <a:tblGrid>
                <a:gridCol w="388978">
                  <a:extLst>
                    <a:ext uri="{9D8B030D-6E8A-4147-A177-3AD203B41FA5}">
                      <a16:colId xmlns:a16="http://schemas.microsoft.com/office/drawing/2014/main" val="3561477642"/>
                    </a:ext>
                  </a:extLst>
                </a:gridCol>
                <a:gridCol w="1208980">
                  <a:extLst>
                    <a:ext uri="{9D8B030D-6E8A-4147-A177-3AD203B41FA5}">
                      <a16:colId xmlns:a16="http://schemas.microsoft.com/office/drawing/2014/main" val="1854814698"/>
                    </a:ext>
                  </a:extLst>
                </a:gridCol>
                <a:gridCol w="599233">
                  <a:extLst>
                    <a:ext uri="{9D8B030D-6E8A-4147-A177-3AD203B41FA5}">
                      <a16:colId xmlns:a16="http://schemas.microsoft.com/office/drawing/2014/main" val="1014813909"/>
                    </a:ext>
                  </a:extLst>
                </a:gridCol>
                <a:gridCol w="3708005">
                  <a:extLst>
                    <a:ext uri="{9D8B030D-6E8A-4147-A177-3AD203B41FA5}">
                      <a16:colId xmlns:a16="http://schemas.microsoft.com/office/drawing/2014/main" val="2921711026"/>
                    </a:ext>
                  </a:extLst>
                </a:gridCol>
                <a:gridCol w="617773">
                  <a:extLst>
                    <a:ext uri="{9D8B030D-6E8A-4147-A177-3AD203B41FA5}">
                      <a16:colId xmlns:a16="http://schemas.microsoft.com/office/drawing/2014/main" val="240386614"/>
                    </a:ext>
                  </a:extLst>
                </a:gridCol>
                <a:gridCol w="1687582">
                  <a:extLst>
                    <a:ext uri="{9D8B030D-6E8A-4147-A177-3AD203B41FA5}">
                      <a16:colId xmlns:a16="http://schemas.microsoft.com/office/drawing/2014/main" val="2350394303"/>
                    </a:ext>
                  </a:extLst>
                </a:gridCol>
              </a:tblGrid>
              <a:tr h="342180">
                <a:tc rowSpan="2">
                  <a:txBody>
                    <a:bodyPr/>
                    <a:lstStyle/>
                    <a:p>
                      <a:pPr algn="ctr"/>
                      <a:r>
                        <a:rPr lang="it-IT" sz="1200" b="1" dirty="0">
                          <a:latin typeface="Times New Roman" panose="02020603050405020304" pitchFamily="18" charset="0"/>
                          <a:cs typeface="Times New Roman" panose="02020603050405020304" pitchFamily="18" charset="0"/>
                        </a:rPr>
                        <a:t>Keywords</a:t>
                      </a:r>
                    </a:p>
                  </a:txBody>
                  <a:tcPr vert="vert270"/>
                </a:tc>
                <a:tc>
                  <a:txBody>
                    <a:bodyPr/>
                    <a:lstStyle/>
                    <a:p>
                      <a:pPr algn="ctr"/>
                      <a:r>
                        <a:rPr lang="it-IT" sz="1200" b="1" dirty="0" err="1">
                          <a:latin typeface="Times New Roman" panose="02020603050405020304" pitchFamily="18" charset="0"/>
                          <a:cs typeface="Times New Roman" panose="02020603050405020304" pitchFamily="18" charset="0"/>
                        </a:rPr>
                        <a:t>Medical</a:t>
                      </a:r>
                      <a:r>
                        <a:rPr lang="it-IT" sz="1200" b="1" dirty="0">
                          <a:latin typeface="Times New Roman" panose="02020603050405020304" pitchFamily="18" charset="0"/>
                          <a:cs typeface="Times New Roman" panose="02020603050405020304" pitchFamily="18" charset="0"/>
                        </a:rPr>
                        <a:t> device</a:t>
                      </a:r>
                    </a:p>
                  </a:txBody>
                  <a:tcPr>
                    <a:lnB w="12700" cap="flat" cmpd="sng" algn="ctr">
                      <a:solidFill>
                        <a:schemeClr val="tx1"/>
                      </a:solidFill>
                      <a:prstDash val="lgDash"/>
                      <a:round/>
                      <a:headEnd type="none" w="med" len="med"/>
                      <a:tailEnd type="none" w="med" len="med"/>
                    </a:lnB>
                  </a:tcPr>
                </a:tc>
                <a:tc>
                  <a:txBody>
                    <a:bodyPr/>
                    <a:lstStyle/>
                    <a:p>
                      <a:pPr algn="ctr"/>
                      <a:endParaRPr lang="it-IT" sz="1200" b="1" dirty="0">
                        <a:latin typeface="Times New Roman" panose="02020603050405020304" pitchFamily="18" charset="0"/>
                        <a:cs typeface="Times New Roman" panose="02020603050405020304" pitchFamily="18" charset="0"/>
                      </a:endParaRPr>
                    </a:p>
                  </a:txBody>
                  <a:tcPr>
                    <a:lnB w="12700" cap="flat" cmpd="sng" algn="ctr">
                      <a:noFill/>
                      <a:prstDash val="lgDash"/>
                      <a:round/>
                      <a:headEnd type="none" w="med" len="med"/>
                      <a:tailEnd type="none" w="med" len="med"/>
                    </a:lnB>
                  </a:tcPr>
                </a:tc>
                <a:tc>
                  <a:txBody>
                    <a:bodyPr/>
                    <a:lstStyle/>
                    <a:p>
                      <a:pPr algn="ctr"/>
                      <a:r>
                        <a:rPr lang="it-IT" sz="1200" b="1" dirty="0" err="1">
                          <a:latin typeface="Times New Roman" panose="02020603050405020304" pitchFamily="18" charset="0"/>
                          <a:cs typeface="Times New Roman" panose="02020603050405020304" pitchFamily="18" charset="0"/>
                        </a:rPr>
                        <a:t>Regulatory</a:t>
                      </a:r>
                      <a:r>
                        <a:rPr lang="it-IT" sz="1200" b="1" dirty="0">
                          <a:latin typeface="Times New Roman" panose="02020603050405020304" pitchFamily="18" charset="0"/>
                          <a:cs typeface="Times New Roman" panose="02020603050405020304" pitchFamily="18" charset="0"/>
                        </a:rPr>
                        <a:t> </a:t>
                      </a:r>
                      <a:r>
                        <a:rPr lang="it-IT" sz="1200" b="1" dirty="0" err="1">
                          <a:latin typeface="Times New Roman" panose="02020603050405020304" pitchFamily="18" charset="0"/>
                          <a:cs typeface="Times New Roman" panose="02020603050405020304" pitchFamily="18" charset="0"/>
                        </a:rPr>
                        <a:t>affairs</a:t>
                      </a:r>
                      <a:endParaRPr lang="it-IT" sz="1200" b="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lgDash"/>
                      <a:round/>
                      <a:headEnd type="none" w="med" len="med"/>
                      <a:tailEnd type="none" w="med" len="med"/>
                    </a:lnB>
                  </a:tcPr>
                </a:tc>
                <a:tc>
                  <a:txBody>
                    <a:bodyPr/>
                    <a:lstStyle/>
                    <a:p>
                      <a:pPr algn="ctr"/>
                      <a:endParaRPr lang="it-IT" sz="1200" b="1" dirty="0">
                        <a:latin typeface="Times New Roman" panose="02020603050405020304" pitchFamily="18" charset="0"/>
                        <a:cs typeface="Times New Roman" panose="02020603050405020304" pitchFamily="18" charset="0"/>
                      </a:endParaRPr>
                    </a:p>
                  </a:txBody>
                  <a:tcPr>
                    <a:lnB w="12700" cap="flat" cmpd="sng" algn="ctr">
                      <a:noFill/>
                      <a:prstDash val="lgDash"/>
                      <a:round/>
                      <a:headEnd type="none" w="med" len="med"/>
                      <a:tailEnd type="none" w="med" len="med"/>
                    </a:lnB>
                  </a:tcPr>
                </a:tc>
                <a:tc>
                  <a:txBody>
                    <a:bodyPr/>
                    <a:lstStyle/>
                    <a:p>
                      <a:pPr algn="ctr"/>
                      <a:r>
                        <a:rPr lang="it-IT" sz="1200" b="1" dirty="0" err="1">
                          <a:latin typeface="Times New Roman" panose="02020603050405020304" pitchFamily="18" charset="0"/>
                          <a:cs typeface="Times New Roman" panose="02020603050405020304" pitchFamily="18" charset="0"/>
                        </a:rPr>
                        <a:t>Context</a:t>
                      </a:r>
                      <a:endParaRPr lang="it-IT" sz="1200" b="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39961144"/>
                  </a:ext>
                </a:extLst>
              </a:tr>
              <a:tr h="648421">
                <a:tc vMerge="1">
                  <a:txBody>
                    <a:bodyPr/>
                    <a:lstStyle/>
                    <a:p>
                      <a:endParaRPr lang="it-IT" sz="1200" dirty="0"/>
                    </a:p>
                  </a:txBody>
                  <a:tcPr>
                    <a:lnT w="12700" cap="flat" cmpd="sng" algn="ctr">
                      <a:solidFill>
                        <a:schemeClr val="tx1"/>
                      </a:solidFill>
                      <a:prstDash val="lgDash"/>
                      <a:round/>
                      <a:headEnd type="none" w="med" len="med"/>
                      <a:tailEnd type="none" w="med" len="med"/>
                    </a:lnT>
                  </a:tcPr>
                </a:tc>
                <a:tc>
                  <a:txBody>
                    <a:bodyPr/>
                    <a:lstStyle/>
                    <a:p>
                      <a:pPr algn="ctr"/>
                      <a:r>
                        <a:rPr lang="it-IT" sz="1200" dirty="0" err="1">
                          <a:latin typeface="Times New Roman" panose="02020603050405020304" pitchFamily="18" charset="0"/>
                          <a:cs typeface="Times New Roman" panose="02020603050405020304" pitchFamily="18" charset="0"/>
                        </a:rPr>
                        <a:t>Medical</a:t>
                      </a:r>
                      <a:r>
                        <a:rPr lang="it-IT" sz="1200" dirty="0">
                          <a:latin typeface="Times New Roman" panose="02020603050405020304" pitchFamily="18" charset="0"/>
                          <a:cs typeface="Times New Roman" panose="02020603050405020304" pitchFamily="18" charset="0"/>
                        </a:rPr>
                        <a:t> device* OR MD</a:t>
                      </a:r>
                    </a:p>
                  </a:txBody>
                  <a:tcPr>
                    <a:lnT w="12700" cap="flat" cmpd="sng" algn="ctr">
                      <a:solidFill>
                        <a:schemeClr val="tx1"/>
                      </a:solidFill>
                      <a:prstDash val="lgDash"/>
                      <a:round/>
                      <a:headEnd type="none" w="med" len="med"/>
                      <a:tailEnd type="none" w="med" len="med"/>
                    </a:lnT>
                  </a:tcPr>
                </a:tc>
                <a:tc>
                  <a:txBody>
                    <a:bodyPr/>
                    <a:lstStyle/>
                    <a:p>
                      <a:pPr algn="ctr"/>
                      <a:r>
                        <a:rPr lang="it-IT" sz="1200" dirty="0">
                          <a:latin typeface="Times New Roman" panose="02020603050405020304" pitchFamily="18" charset="0"/>
                          <a:cs typeface="Times New Roman" panose="02020603050405020304" pitchFamily="18" charset="0"/>
                        </a:rPr>
                        <a:t>AND</a:t>
                      </a:r>
                    </a:p>
                  </a:txBody>
                  <a:tcPr anchor="ctr">
                    <a:lnT w="12700" cap="flat" cmpd="sng" algn="ctr">
                      <a:noFill/>
                      <a:prstDash val="lgDash"/>
                      <a:round/>
                      <a:headEnd type="none" w="med" len="med"/>
                      <a:tailEnd type="none" w="med" len="med"/>
                    </a:lnT>
                  </a:tcPr>
                </a:tc>
                <a:tc>
                  <a:txBody>
                    <a:bodyPr/>
                    <a:lstStyle/>
                    <a:p>
                      <a:pPr algn="ctr"/>
                      <a:r>
                        <a:rPr lang="it-IT" sz="1200" dirty="0">
                          <a:latin typeface="Times New Roman" panose="02020603050405020304" pitchFamily="18" charset="0"/>
                          <a:cs typeface="Times New Roman" panose="02020603050405020304" pitchFamily="18" charset="0"/>
                        </a:rPr>
                        <a:t>"MDR 2017/745" OR "MDR 2017-745" OR </a:t>
                      </a:r>
                      <a:r>
                        <a:rPr lang="it-IT" sz="1200" dirty="0" err="1">
                          <a:latin typeface="Times New Roman" panose="02020603050405020304" pitchFamily="18" charset="0"/>
                          <a:cs typeface="Times New Roman" panose="02020603050405020304" pitchFamily="18" charset="0"/>
                        </a:rPr>
                        <a:t>mdr</a:t>
                      </a:r>
                      <a:r>
                        <a:rPr lang="it-IT" sz="1200" dirty="0">
                          <a:latin typeface="Times New Roman" panose="02020603050405020304" pitchFamily="18" charset="0"/>
                          <a:cs typeface="Times New Roman" panose="02020603050405020304" pitchFamily="18" charset="0"/>
                        </a:rPr>
                        <a:t> OR "</a:t>
                      </a:r>
                      <a:r>
                        <a:rPr lang="it-IT" sz="1200" dirty="0" err="1">
                          <a:latin typeface="Times New Roman" panose="02020603050405020304" pitchFamily="18" charset="0"/>
                          <a:cs typeface="Times New Roman" panose="02020603050405020304" pitchFamily="18" charset="0"/>
                        </a:rPr>
                        <a:t>medical</a:t>
                      </a:r>
                      <a:r>
                        <a:rPr lang="it-IT" sz="1200" dirty="0">
                          <a:latin typeface="Times New Roman" panose="02020603050405020304" pitchFamily="18" charset="0"/>
                          <a:cs typeface="Times New Roman" panose="02020603050405020304" pitchFamily="18" charset="0"/>
                        </a:rPr>
                        <a:t> device* </a:t>
                      </a:r>
                      <a:r>
                        <a:rPr lang="it-IT" sz="1200" dirty="0" err="1">
                          <a:latin typeface="Times New Roman" panose="02020603050405020304" pitchFamily="18" charset="0"/>
                          <a:cs typeface="Times New Roman" panose="02020603050405020304" pitchFamily="18" charset="0"/>
                        </a:rPr>
                        <a:t>regulation</a:t>
                      </a:r>
                      <a:r>
                        <a:rPr lang="it-IT" sz="1200" dirty="0">
                          <a:latin typeface="Times New Roman" panose="02020603050405020304" pitchFamily="18" charset="0"/>
                          <a:cs typeface="Times New Roman" panose="02020603050405020304" pitchFamily="18" charset="0"/>
                        </a:rPr>
                        <a:t>" </a:t>
                      </a:r>
                    </a:p>
                  </a:txBody>
                  <a:tcPr>
                    <a:lnT w="12700" cap="flat" cmpd="sng" algn="ctr">
                      <a:solidFill>
                        <a:schemeClr val="tx1"/>
                      </a:solidFill>
                      <a:prstDash val="lgDash"/>
                      <a:round/>
                      <a:headEnd type="none" w="med" len="med"/>
                      <a:tailEnd type="none" w="med" len="med"/>
                    </a:lnT>
                  </a:tcPr>
                </a:tc>
                <a:tc>
                  <a:txBody>
                    <a:bodyPr/>
                    <a:lstStyle/>
                    <a:p>
                      <a:pPr algn="ctr"/>
                      <a:r>
                        <a:rPr lang="it-IT" sz="1200" dirty="0">
                          <a:latin typeface="Times New Roman" panose="02020603050405020304" pitchFamily="18" charset="0"/>
                          <a:cs typeface="Times New Roman" panose="02020603050405020304" pitchFamily="18" charset="0"/>
                        </a:rPr>
                        <a:t>AND</a:t>
                      </a:r>
                    </a:p>
                  </a:txBody>
                  <a:tcPr anchor="ctr">
                    <a:lnT w="12700" cap="flat" cmpd="sng" algn="ctr">
                      <a:noFill/>
                      <a:prstDash val="lgDash"/>
                      <a:round/>
                      <a:headEnd type="none" w="med" len="med"/>
                      <a:tailEnd type="none" w="med" len="med"/>
                    </a:lnT>
                  </a:tcPr>
                </a:tc>
                <a:tc>
                  <a:txBody>
                    <a:bodyPr/>
                    <a:lstStyle/>
                    <a:p>
                      <a:pPr algn="ctr"/>
                      <a:r>
                        <a:rPr lang="it-IT" sz="1200" dirty="0">
                          <a:latin typeface="Times New Roman" panose="02020603050405020304" pitchFamily="18" charset="0"/>
                          <a:cs typeface="Times New Roman" panose="02020603050405020304" pitchFamily="18" charset="0"/>
                        </a:rPr>
                        <a:t>"public" OR "hospital*" OR "</a:t>
                      </a:r>
                      <a:r>
                        <a:rPr lang="it-IT" sz="1200" dirty="0" err="1">
                          <a:latin typeface="Times New Roman" panose="02020603050405020304" pitchFamily="18" charset="0"/>
                          <a:cs typeface="Times New Roman" panose="02020603050405020304" pitchFamily="18" charset="0"/>
                        </a:rPr>
                        <a:t>universit</a:t>
                      </a:r>
                      <a:r>
                        <a:rPr lang="it-IT" sz="1200" dirty="0">
                          <a:latin typeface="Times New Roman" panose="02020603050405020304" pitchFamily="18" charset="0"/>
                          <a:cs typeface="Times New Roman" panose="02020603050405020304" pitchFamily="18" charset="0"/>
                        </a:rPr>
                        <a:t>*" OR </a:t>
                      </a:r>
                      <a:r>
                        <a:rPr lang="it-IT" sz="1200" dirty="0" err="1">
                          <a:latin typeface="Times New Roman" panose="02020603050405020304" pitchFamily="18" charset="0"/>
                          <a:cs typeface="Times New Roman" panose="02020603050405020304" pitchFamily="18" charset="0"/>
                        </a:rPr>
                        <a:t>academ</a:t>
                      </a:r>
                      <a:r>
                        <a:rPr lang="it-IT" sz="1200" dirty="0">
                          <a:latin typeface="Times New Roman" panose="02020603050405020304" pitchFamily="18" charset="0"/>
                          <a:cs typeface="Times New Roman" panose="02020603050405020304" pitchFamily="18" charset="0"/>
                        </a:rPr>
                        <a:t>* </a:t>
                      </a:r>
                    </a:p>
                  </a:txBody>
                  <a:tcPr>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val="3996356341"/>
                  </a:ext>
                </a:extLst>
              </a:tr>
            </a:tbl>
          </a:graphicData>
        </a:graphic>
      </p:graphicFrame>
      <p:sp>
        <p:nvSpPr>
          <p:cNvPr id="65" name="CasellaDiTesto 64">
            <a:extLst>
              <a:ext uri="{FF2B5EF4-FFF2-40B4-BE49-F238E27FC236}">
                <a16:creationId xmlns:a16="http://schemas.microsoft.com/office/drawing/2014/main" id="{AE7132E3-318F-139A-9A42-3F1D6286AD54}"/>
              </a:ext>
            </a:extLst>
          </p:cNvPr>
          <p:cNvSpPr txBox="1"/>
          <p:nvPr/>
        </p:nvSpPr>
        <p:spPr>
          <a:xfrm>
            <a:off x="3876205" y="573132"/>
            <a:ext cx="8044583" cy="1569660"/>
          </a:xfrm>
          <a:prstGeom prst="rect">
            <a:avLst/>
          </a:prstGeom>
          <a:noFill/>
        </p:spPr>
        <p:txBody>
          <a:bodyPr wrap="square">
            <a:spAutoFit/>
          </a:bodyPr>
          <a:lstStyle/>
          <a:p>
            <a:pPr algn="just"/>
            <a:endParaRPr lang="it-IT" sz="2400" dirty="0">
              <a:effectLst/>
            </a:endParaRPr>
          </a:p>
          <a:p>
            <a:pPr marL="342900" indent="-342900" algn="just">
              <a:buClr>
                <a:schemeClr val="bg2">
                  <a:lumMod val="75000"/>
                </a:schemeClr>
              </a:buClr>
              <a:buFont typeface="Wingdings" pitchFamily="2" charset="2"/>
              <a:buChar char="§"/>
            </a:pPr>
            <a:r>
              <a:rPr lang="en-US" sz="2400" dirty="0">
                <a:solidFill>
                  <a:srgbClr val="FFC000"/>
                </a:solidFill>
              </a:rPr>
              <a:t>Theoretical Background</a:t>
            </a:r>
          </a:p>
          <a:p>
            <a:pPr marL="342900" indent="-342900" algn="just">
              <a:buClr>
                <a:schemeClr val="bg2">
                  <a:lumMod val="75000"/>
                </a:schemeClr>
              </a:buClr>
              <a:buFont typeface="Wingdings" pitchFamily="2" charset="2"/>
              <a:buChar char="§"/>
            </a:pPr>
            <a:endParaRPr lang="en-US" sz="2400" dirty="0">
              <a:solidFill>
                <a:schemeClr val="tx1">
                  <a:lumMod val="65000"/>
                  <a:lumOff val="35000"/>
                </a:schemeClr>
              </a:solidFill>
            </a:endParaRPr>
          </a:p>
          <a:p>
            <a:pPr marL="285750" indent="-285750" algn="just">
              <a:buFont typeface="Wingdings" pitchFamily="2" charset="2"/>
              <a:buChar char="§"/>
            </a:pPr>
            <a:endParaRPr lang="en-US" sz="2400" dirty="0">
              <a:solidFill>
                <a:schemeClr val="tx1">
                  <a:lumMod val="65000"/>
                  <a:lumOff val="35000"/>
                </a:schemeClr>
              </a:solidFill>
            </a:endParaRPr>
          </a:p>
        </p:txBody>
      </p:sp>
      <p:pic>
        <p:nvPicPr>
          <p:cNvPr id="2" name="Immagine 1">
            <a:extLst>
              <a:ext uri="{FF2B5EF4-FFF2-40B4-BE49-F238E27FC236}">
                <a16:creationId xmlns:a16="http://schemas.microsoft.com/office/drawing/2014/main" id="{6ADD7E56-CFC0-B6C5-2C8F-F8A91EB4F878}"/>
              </a:ext>
            </a:extLst>
          </p:cNvPr>
          <p:cNvPicPr>
            <a:picLocks noChangeAspect="1"/>
          </p:cNvPicPr>
          <p:nvPr/>
        </p:nvPicPr>
        <p:blipFill>
          <a:blip r:embed="rId4"/>
          <a:stretch>
            <a:fillRect/>
          </a:stretch>
        </p:blipFill>
        <p:spPr>
          <a:xfrm>
            <a:off x="6972300" y="0"/>
            <a:ext cx="5219700" cy="602737"/>
          </a:xfrm>
          <a:prstGeom prst="rect">
            <a:avLst/>
          </a:prstGeom>
        </p:spPr>
      </p:pic>
    </p:spTree>
    <p:extLst>
      <p:ext uri="{BB962C8B-B14F-4D97-AF65-F5344CB8AC3E}">
        <p14:creationId xmlns:p14="http://schemas.microsoft.com/office/powerpoint/2010/main" val="358061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linds(horizontal)">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blinds(horizontal)">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horizontal)">
                                      <p:cBhvr>
                                        <p:cTn id="2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1477B1D9-6D3E-8C3D-E797-9125E28CE66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3" name="CasellaDiTesto 2">
            <a:extLst>
              <a:ext uri="{FF2B5EF4-FFF2-40B4-BE49-F238E27FC236}">
                <a16:creationId xmlns:a16="http://schemas.microsoft.com/office/drawing/2014/main" id="{2A47D499-B358-7178-829A-9775F658D85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sp>
        <p:nvSpPr>
          <p:cNvPr id="5" name="Titolo 1">
            <a:extLst>
              <a:ext uri="{FF2B5EF4-FFF2-40B4-BE49-F238E27FC236}">
                <a16:creationId xmlns:a16="http://schemas.microsoft.com/office/drawing/2014/main" id="{43D847D7-CF33-7742-B0D1-27F33AEFEF3C}"/>
              </a:ext>
            </a:extLst>
          </p:cNvPr>
          <p:cNvSpPr>
            <a:spLocks noGrp="1"/>
          </p:cNvSpPr>
          <p:nvPr>
            <p:ph type="title"/>
          </p:nvPr>
        </p:nvSpPr>
        <p:spPr>
          <a:xfrm>
            <a:off x="252919" y="1123837"/>
            <a:ext cx="2947482" cy="4601183"/>
          </a:xfrm>
        </p:spPr>
        <p:txBody>
          <a:bodyPr/>
          <a:lstStyle/>
          <a:p>
            <a:r>
              <a:rPr lang="en-US" dirty="0"/>
              <a:t>Task 2 – how can we facilitate the process?</a:t>
            </a:r>
            <a:endParaRPr lang="en-US" sz="2800" dirty="0">
              <a:solidFill>
                <a:schemeClr val="tx1">
                  <a:lumMod val="65000"/>
                  <a:lumOff val="35000"/>
                </a:schemeClr>
              </a:solidFill>
            </a:endParaRPr>
          </a:p>
        </p:txBody>
      </p:sp>
      <p:sp>
        <p:nvSpPr>
          <p:cNvPr id="12" name="CasellaDiTesto 11">
            <a:extLst>
              <a:ext uri="{FF2B5EF4-FFF2-40B4-BE49-F238E27FC236}">
                <a16:creationId xmlns:a16="http://schemas.microsoft.com/office/drawing/2014/main" id="{62497EAC-5BEB-6AAC-3EE0-48968424C607}"/>
              </a:ext>
            </a:extLst>
          </p:cNvPr>
          <p:cNvSpPr txBox="1"/>
          <p:nvPr/>
        </p:nvSpPr>
        <p:spPr>
          <a:xfrm>
            <a:off x="3876205" y="573132"/>
            <a:ext cx="8044583" cy="3416320"/>
          </a:xfrm>
          <a:prstGeom prst="rect">
            <a:avLst/>
          </a:prstGeom>
          <a:noFill/>
        </p:spPr>
        <p:txBody>
          <a:bodyPr wrap="square">
            <a:spAutoFit/>
          </a:bodyPr>
          <a:lstStyle/>
          <a:p>
            <a:pPr algn="just"/>
            <a:endParaRPr lang="it-IT" sz="2400" dirty="0">
              <a:effectLst/>
            </a:endParaRPr>
          </a:p>
          <a:p>
            <a:pPr marL="342900" indent="-342900" algn="just">
              <a:buClr>
                <a:schemeClr val="bg2">
                  <a:lumMod val="75000"/>
                </a:schemeClr>
              </a:buClr>
              <a:buFont typeface="Wingdings" pitchFamily="2" charset="2"/>
              <a:buChar char="§"/>
            </a:pPr>
            <a:r>
              <a:rPr lang="en-US" sz="2400" dirty="0">
                <a:solidFill>
                  <a:schemeClr val="tx1">
                    <a:lumMod val="65000"/>
                    <a:lumOff val="35000"/>
                  </a:schemeClr>
                </a:solidFill>
              </a:rPr>
              <a:t>Theoretical Background</a:t>
            </a:r>
          </a:p>
          <a:p>
            <a:pPr marL="342900" indent="-342900" algn="just">
              <a:buClr>
                <a:schemeClr val="bg2">
                  <a:lumMod val="75000"/>
                </a:schemeClr>
              </a:buClr>
              <a:buFont typeface="Wingdings" pitchFamily="2" charset="2"/>
              <a:buChar char="§"/>
            </a:pPr>
            <a:endParaRPr lang="en-US" sz="2400" dirty="0">
              <a:solidFill>
                <a:schemeClr val="tx1">
                  <a:lumMod val="65000"/>
                  <a:lumOff val="35000"/>
                </a:schemeClr>
              </a:solidFill>
            </a:endParaRPr>
          </a:p>
          <a:p>
            <a:pPr marL="342900" indent="-342900" algn="just">
              <a:buClr>
                <a:schemeClr val="bg2">
                  <a:lumMod val="75000"/>
                </a:schemeClr>
              </a:buClr>
              <a:buFont typeface="Wingdings" pitchFamily="2" charset="2"/>
              <a:buChar char="§"/>
            </a:pPr>
            <a:r>
              <a:rPr lang="en-US" sz="2400" dirty="0">
                <a:solidFill>
                  <a:schemeClr val="tx1">
                    <a:lumMod val="65000"/>
                    <a:lumOff val="35000"/>
                  </a:schemeClr>
                </a:solidFill>
              </a:rPr>
              <a:t>Case studies</a:t>
            </a:r>
          </a:p>
          <a:p>
            <a:pPr marL="342900" indent="-342900" algn="just">
              <a:buClr>
                <a:schemeClr val="bg2">
                  <a:lumMod val="75000"/>
                </a:schemeClr>
              </a:buClr>
              <a:buFont typeface="Wingdings" pitchFamily="2" charset="2"/>
              <a:buChar char="§"/>
            </a:pPr>
            <a:endParaRPr lang="en-US" sz="2400" dirty="0">
              <a:solidFill>
                <a:schemeClr val="tx1">
                  <a:lumMod val="65000"/>
                  <a:lumOff val="35000"/>
                </a:schemeClr>
              </a:solidFill>
            </a:endParaRPr>
          </a:p>
          <a:p>
            <a:pPr marL="342900" indent="-342900" algn="just">
              <a:buClr>
                <a:schemeClr val="bg2">
                  <a:lumMod val="75000"/>
                </a:schemeClr>
              </a:buClr>
              <a:buFont typeface="Wingdings" pitchFamily="2" charset="2"/>
              <a:buChar char="§"/>
            </a:pPr>
            <a:r>
              <a:rPr lang="en-US" sz="2400" dirty="0">
                <a:solidFill>
                  <a:schemeClr val="tx1">
                    <a:lumMod val="65000"/>
                    <a:lumOff val="35000"/>
                  </a:schemeClr>
                </a:solidFill>
              </a:rPr>
              <a:t>Expert group and Delphi method</a:t>
            </a:r>
          </a:p>
          <a:p>
            <a:pPr algn="just"/>
            <a:endParaRPr lang="en-US" sz="2400" dirty="0">
              <a:solidFill>
                <a:schemeClr val="tx1">
                  <a:lumMod val="65000"/>
                  <a:lumOff val="35000"/>
                </a:schemeClr>
              </a:solidFill>
            </a:endParaRPr>
          </a:p>
          <a:p>
            <a:pPr algn="just"/>
            <a:endParaRPr lang="en-US" sz="2400" dirty="0">
              <a:solidFill>
                <a:schemeClr val="tx1">
                  <a:lumMod val="65000"/>
                  <a:lumOff val="35000"/>
                </a:schemeClr>
              </a:solidFill>
            </a:endParaRPr>
          </a:p>
          <a:p>
            <a:pPr marL="285750" indent="-285750" algn="just">
              <a:buFont typeface="Wingdings" pitchFamily="2" charset="2"/>
              <a:buChar char="§"/>
            </a:pPr>
            <a:endParaRPr lang="en-US" sz="2400" dirty="0">
              <a:solidFill>
                <a:schemeClr val="tx1">
                  <a:lumMod val="65000"/>
                  <a:lumOff val="35000"/>
                </a:schemeClr>
              </a:solidFill>
            </a:endParaRPr>
          </a:p>
        </p:txBody>
      </p:sp>
      <p:sp>
        <p:nvSpPr>
          <p:cNvPr id="65" name="CasellaDiTesto 64">
            <a:extLst>
              <a:ext uri="{FF2B5EF4-FFF2-40B4-BE49-F238E27FC236}">
                <a16:creationId xmlns:a16="http://schemas.microsoft.com/office/drawing/2014/main" id="{AE7132E3-318F-139A-9A42-3F1D6286AD54}"/>
              </a:ext>
            </a:extLst>
          </p:cNvPr>
          <p:cNvSpPr txBox="1"/>
          <p:nvPr/>
        </p:nvSpPr>
        <p:spPr>
          <a:xfrm>
            <a:off x="3876205" y="1316082"/>
            <a:ext cx="8044583" cy="1569660"/>
          </a:xfrm>
          <a:prstGeom prst="rect">
            <a:avLst/>
          </a:prstGeom>
          <a:noFill/>
        </p:spPr>
        <p:txBody>
          <a:bodyPr wrap="square">
            <a:spAutoFit/>
          </a:bodyPr>
          <a:lstStyle/>
          <a:p>
            <a:pPr algn="just"/>
            <a:endParaRPr lang="it-IT" sz="2400" dirty="0">
              <a:effectLst/>
            </a:endParaRPr>
          </a:p>
          <a:p>
            <a:pPr marL="342900" indent="-342900" algn="just">
              <a:buClr>
                <a:schemeClr val="bg2">
                  <a:lumMod val="75000"/>
                </a:schemeClr>
              </a:buClr>
              <a:buFont typeface="Wingdings" pitchFamily="2" charset="2"/>
              <a:buChar char="§"/>
            </a:pPr>
            <a:r>
              <a:rPr lang="en-US" sz="2400" dirty="0">
                <a:solidFill>
                  <a:srgbClr val="FFC000"/>
                </a:solidFill>
              </a:rPr>
              <a:t>Case studies</a:t>
            </a:r>
          </a:p>
          <a:p>
            <a:pPr marL="342900" indent="-342900" algn="just">
              <a:buClr>
                <a:schemeClr val="bg2">
                  <a:lumMod val="75000"/>
                </a:schemeClr>
              </a:buClr>
              <a:buFont typeface="Wingdings" pitchFamily="2" charset="2"/>
              <a:buChar char="§"/>
            </a:pPr>
            <a:endParaRPr lang="en-US" sz="2400" dirty="0">
              <a:solidFill>
                <a:schemeClr val="tx1">
                  <a:lumMod val="65000"/>
                  <a:lumOff val="35000"/>
                </a:schemeClr>
              </a:solidFill>
            </a:endParaRPr>
          </a:p>
          <a:p>
            <a:pPr marL="285750" indent="-285750" algn="just">
              <a:buFont typeface="Wingdings" pitchFamily="2" charset="2"/>
              <a:buChar char="§"/>
            </a:pPr>
            <a:endParaRPr lang="en-US" sz="2400" dirty="0">
              <a:solidFill>
                <a:schemeClr val="tx1">
                  <a:lumMod val="65000"/>
                  <a:lumOff val="35000"/>
                </a:schemeClr>
              </a:solidFill>
            </a:endParaRPr>
          </a:p>
        </p:txBody>
      </p:sp>
      <p:sp>
        <p:nvSpPr>
          <p:cNvPr id="4" name="CasellaDiTesto 3">
            <a:extLst>
              <a:ext uri="{FF2B5EF4-FFF2-40B4-BE49-F238E27FC236}">
                <a16:creationId xmlns:a16="http://schemas.microsoft.com/office/drawing/2014/main" id="{3C5AEB97-9F68-E00D-DF50-2A09BACD45E7}"/>
              </a:ext>
            </a:extLst>
          </p:cNvPr>
          <p:cNvSpPr txBox="1"/>
          <p:nvPr/>
        </p:nvSpPr>
        <p:spPr>
          <a:xfrm>
            <a:off x="3967162" y="3551188"/>
            <a:ext cx="7462837" cy="2031325"/>
          </a:xfrm>
          <a:prstGeom prst="rect">
            <a:avLst/>
          </a:prstGeom>
          <a:solidFill>
            <a:schemeClr val="bg2">
              <a:lumMod val="40000"/>
              <a:lumOff val="60000"/>
            </a:schemeClr>
          </a:solidFill>
        </p:spPr>
        <p:txBody>
          <a:bodyPr wrap="square">
            <a:spAutoFit/>
          </a:bodyPr>
          <a:lstStyle/>
          <a:p>
            <a:pPr marL="342900" indent="-342900" algn="just">
              <a:buFont typeface="+mj-lt"/>
              <a:buAutoNum type="alphaLcPeriod"/>
            </a:pPr>
            <a:r>
              <a:rPr lang="en-US" sz="1800" dirty="0">
                <a:solidFill>
                  <a:schemeClr val="tx1">
                    <a:lumMod val="65000"/>
                    <a:lumOff val="35000"/>
                  </a:schemeClr>
                </a:solidFill>
              </a:rPr>
              <a:t>Based on </a:t>
            </a:r>
            <a:r>
              <a:rPr lang="en-US" sz="1800" b="1" dirty="0">
                <a:solidFill>
                  <a:schemeClr val="tx1">
                    <a:lumMod val="65000"/>
                    <a:lumOff val="35000"/>
                  </a:schemeClr>
                </a:solidFill>
              </a:rPr>
              <a:t>multiple</a:t>
            </a:r>
            <a:r>
              <a:rPr lang="en-US" sz="1800" dirty="0">
                <a:solidFill>
                  <a:schemeClr val="tx1">
                    <a:lumMod val="65000"/>
                    <a:lumOff val="35000"/>
                  </a:schemeClr>
                </a:solidFill>
              </a:rPr>
              <a:t> case studies</a:t>
            </a:r>
          </a:p>
          <a:p>
            <a:pPr marL="342900" indent="-342900" algn="just">
              <a:buFont typeface="+mj-lt"/>
              <a:buAutoNum type="alphaLcPeriod"/>
            </a:pPr>
            <a:endParaRPr lang="en-US" sz="1800" dirty="0">
              <a:solidFill>
                <a:schemeClr val="tx1">
                  <a:lumMod val="65000"/>
                  <a:lumOff val="35000"/>
                </a:schemeClr>
              </a:solidFill>
            </a:endParaRPr>
          </a:p>
          <a:p>
            <a:pPr marL="342900" indent="-342900" algn="just">
              <a:buFont typeface="+mj-lt"/>
              <a:buAutoNum type="alphaLcPeriod"/>
            </a:pPr>
            <a:r>
              <a:rPr lang="en-US" sz="1800" dirty="0">
                <a:solidFill>
                  <a:schemeClr val="tx1">
                    <a:lumMod val="65000"/>
                    <a:lumOff val="35000"/>
                  </a:schemeClr>
                </a:solidFill>
              </a:rPr>
              <a:t>Identification and analysis of relevant case studies within public research entities. Semi-structured</a:t>
            </a:r>
            <a:r>
              <a:rPr lang="en-US" sz="1800" b="1" dirty="0">
                <a:solidFill>
                  <a:schemeClr val="tx1">
                    <a:lumMod val="65000"/>
                    <a:lumOff val="35000"/>
                  </a:schemeClr>
                </a:solidFill>
              </a:rPr>
              <a:t> interviews</a:t>
            </a:r>
            <a:r>
              <a:rPr lang="en-US" sz="1800" dirty="0">
                <a:solidFill>
                  <a:schemeClr val="tx1">
                    <a:lumMod val="65000"/>
                    <a:lumOff val="35000"/>
                  </a:schemeClr>
                </a:solidFill>
              </a:rPr>
              <a:t>.</a:t>
            </a:r>
          </a:p>
          <a:p>
            <a:pPr marL="342900" indent="-342900" algn="just">
              <a:buFont typeface="+mj-lt"/>
              <a:buAutoNum type="alphaLcPeriod"/>
            </a:pPr>
            <a:endParaRPr lang="en-US" sz="1800" dirty="0">
              <a:solidFill>
                <a:schemeClr val="tx1">
                  <a:lumMod val="65000"/>
                  <a:lumOff val="35000"/>
                </a:schemeClr>
              </a:solidFill>
            </a:endParaRPr>
          </a:p>
          <a:p>
            <a:pPr marL="342900" indent="-342900" algn="just">
              <a:buFont typeface="+mj-lt"/>
              <a:buAutoNum type="alphaLcPeriod"/>
            </a:pPr>
            <a:r>
              <a:rPr lang="en-US" sz="1800" dirty="0">
                <a:solidFill>
                  <a:schemeClr val="tx1">
                    <a:lumMod val="65000"/>
                    <a:lumOff val="35000"/>
                  </a:schemeClr>
                </a:solidFill>
              </a:rPr>
              <a:t>Description of experiences, critical issues, and adopted solutions. This phase will use </a:t>
            </a:r>
            <a:r>
              <a:rPr lang="en-US" sz="1800" b="1" dirty="0">
                <a:solidFill>
                  <a:schemeClr val="tx1">
                    <a:lumMod val="65000"/>
                    <a:lumOff val="35000"/>
                  </a:schemeClr>
                </a:solidFill>
              </a:rPr>
              <a:t>qualitative research </a:t>
            </a:r>
            <a:r>
              <a:rPr lang="en-US" sz="1800" dirty="0">
                <a:solidFill>
                  <a:schemeClr val="tx1">
                    <a:lumMod val="65000"/>
                    <a:lumOff val="35000"/>
                  </a:schemeClr>
                </a:solidFill>
              </a:rPr>
              <a:t>methods.</a:t>
            </a:r>
          </a:p>
        </p:txBody>
      </p:sp>
      <p:pic>
        <p:nvPicPr>
          <p:cNvPr id="2050" name="Picture 2" descr="Case study ">
            <a:extLst>
              <a:ext uri="{FF2B5EF4-FFF2-40B4-BE49-F238E27FC236}">
                <a16:creationId xmlns:a16="http://schemas.microsoft.com/office/drawing/2014/main" id="{AEEDC9DD-205C-B743-1E76-2149FBF74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550" y="1263650"/>
            <a:ext cx="16256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F94B27AB-9AB2-448C-3FF8-D3F652F6056A}"/>
              </a:ext>
            </a:extLst>
          </p:cNvPr>
          <p:cNvPicPr>
            <a:picLocks noChangeAspect="1"/>
          </p:cNvPicPr>
          <p:nvPr/>
        </p:nvPicPr>
        <p:blipFill>
          <a:blip r:embed="rId4"/>
          <a:stretch>
            <a:fillRect/>
          </a:stretch>
        </p:blipFill>
        <p:spPr>
          <a:xfrm>
            <a:off x="6972300" y="0"/>
            <a:ext cx="5219700" cy="602737"/>
          </a:xfrm>
          <a:prstGeom prst="rect">
            <a:avLst/>
          </a:prstGeom>
        </p:spPr>
      </p:pic>
    </p:spTree>
    <p:extLst>
      <p:ext uri="{BB962C8B-B14F-4D97-AF65-F5344CB8AC3E}">
        <p14:creationId xmlns:p14="http://schemas.microsoft.com/office/powerpoint/2010/main" val="134485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ornice">
  <a:themeElements>
    <a:clrScheme name="Personalizzati 3">
      <a:dk1>
        <a:srgbClr val="000000"/>
      </a:dk1>
      <a:lt1>
        <a:srgbClr val="FFFFFF"/>
      </a:lt1>
      <a:dk2>
        <a:srgbClr val="4E3B30"/>
      </a:dk2>
      <a:lt2>
        <a:srgbClr val="FED994"/>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rnic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{753E84C3-AD4E-3A43-A9D8-4F9CC6126E53}tf10001124</Template>
  <TotalTime>7338</TotalTime>
  <Words>3309</Words>
  <Application>Microsoft Macintosh PowerPoint</Application>
  <PresentationFormat>Widescreen</PresentationFormat>
  <Paragraphs>400</Paragraphs>
  <Slides>18</Slides>
  <Notes>14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18</vt:i4>
      </vt:variant>
    </vt:vector>
  </HeadingPairs>
  <TitlesOfParts>
    <vt:vector size="29" baseType="lpstr">
      <vt:lpstr>Arial</vt:lpstr>
      <vt:lpstr>Calibri</vt:lpstr>
      <vt:lpstr>Corbel</vt:lpstr>
      <vt:lpstr>Google Sans</vt:lpstr>
      <vt:lpstr>Helvetica</vt:lpstr>
      <vt:lpstr>Montserrat</vt:lpstr>
      <vt:lpstr>Times New Roman</vt:lpstr>
      <vt:lpstr>Titillium</vt:lpstr>
      <vt:lpstr>Wingdings</vt:lpstr>
      <vt:lpstr>Wingdings 2</vt:lpstr>
      <vt:lpstr>Cornice</vt:lpstr>
      <vt:lpstr>THE - SPOKE 5  </vt:lpstr>
      <vt:lpstr>Spoke 5</vt:lpstr>
      <vt:lpstr>Key Performance Indicators  </vt:lpstr>
      <vt:lpstr>Pre-market processes for medical device in Public Institutions </vt:lpstr>
      <vt:lpstr>Task 1 – exchange of experiences and operative needs</vt:lpstr>
      <vt:lpstr>Task 1 - emerged key points</vt:lpstr>
      <vt:lpstr>Task 2 – how can we facilitate the process?</vt:lpstr>
      <vt:lpstr>Task 2 – how can we facilitate the process?</vt:lpstr>
      <vt:lpstr>Task 2 – how can we facilitate the process?</vt:lpstr>
      <vt:lpstr>Task 2 – how can we facilitate the process?</vt:lpstr>
      <vt:lpstr>Final Remarks</vt:lpstr>
      <vt:lpstr>Contacts</vt:lpstr>
      <vt:lpstr>Task 2 –Delphi method</vt:lpstr>
      <vt:lpstr>Task 2 – Delphi method</vt:lpstr>
      <vt:lpstr>Obj 3 – scientific aims</vt:lpstr>
      <vt:lpstr>M 5.3 –  regulation and preclinical/clinical trials</vt:lpstr>
      <vt:lpstr>M 5.3 –  regulation and preclinical/clinical trials</vt:lpstr>
      <vt:lpstr>PLANNED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ELISABETTA BIANCHINI</dc:creator>
  <cp:lastModifiedBy>ELISABETTA BIANCHINI</cp:lastModifiedBy>
  <cp:revision>130</cp:revision>
  <dcterms:created xsi:type="dcterms:W3CDTF">2023-02-23T16:06:35Z</dcterms:created>
  <dcterms:modified xsi:type="dcterms:W3CDTF">2024-12-11T17:29:43Z</dcterms:modified>
</cp:coreProperties>
</file>