
<file path=[Content_Types].xml><?xml version="1.0" encoding="utf-8"?>
<Types xmlns="http://schemas.openxmlformats.org/package/2006/content-types">
  <Default Extension="HEIC" ContentType="image/heic"/>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Lst>
  <p:notesMasterIdLst>
    <p:notesMasterId r:id="rId20"/>
  </p:notesMasterIdLst>
  <p:handoutMasterIdLst>
    <p:handoutMasterId r:id="rId21"/>
  </p:handoutMasterIdLst>
  <p:sldIdLst>
    <p:sldId id="264" r:id="rId3"/>
    <p:sldId id="413" r:id="rId4"/>
    <p:sldId id="402" r:id="rId5"/>
    <p:sldId id="404" r:id="rId6"/>
    <p:sldId id="401" r:id="rId7"/>
    <p:sldId id="377" r:id="rId8"/>
    <p:sldId id="379" r:id="rId9"/>
    <p:sldId id="381" r:id="rId10"/>
    <p:sldId id="383" r:id="rId11"/>
    <p:sldId id="388" r:id="rId12"/>
    <p:sldId id="384" r:id="rId13"/>
    <p:sldId id="373" r:id="rId14"/>
    <p:sldId id="408" r:id="rId15"/>
    <p:sldId id="288" r:id="rId16"/>
    <p:sldId id="279" r:id="rId17"/>
    <p:sldId id="391" r:id="rId18"/>
    <p:sldId id="386" r:id="rId1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64A5"/>
    <a:srgbClr val="FF0000"/>
    <a:srgbClr val="FF2600"/>
    <a:srgbClr val="FF9300"/>
    <a:srgbClr val="AD8E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43" autoAdjust="0"/>
    <p:restoredTop sz="76791"/>
  </p:normalViewPr>
  <p:slideViewPr>
    <p:cSldViewPr snapToGrid="0">
      <p:cViewPr varScale="1">
        <p:scale>
          <a:sx n="83" d="100"/>
          <a:sy n="83" d="100"/>
        </p:scale>
        <p:origin x="256"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0" d="100"/>
          <a:sy n="90" d="100"/>
        </p:scale>
        <p:origin x="2752"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1D9001-06C2-4581-BCAE-F00524AB3584}"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it-IT"/>
        </a:p>
      </dgm:t>
    </dgm:pt>
    <dgm:pt modelId="{2FB2F5E3-EED5-45F4-92E0-459C22CCC0B0}">
      <dgm:prSet custT="1"/>
      <dgm:spPr>
        <a:solidFill>
          <a:srgbClr val="AD8ED7"/>
        </a:solidFill>
      </dgm:spPr>
      <dgm:t>
        <a:bodyPr/>
        <a:lstStyle/>
        <a:p>
          <a:pPr algn="ctr">
            <a:lnSpc>
              <a:spcPct val="100000"/>
            </a:lnSpc>
          </a:pPr>
          <a:r>
            <a:rPr lang="en-US" sz="1600" b="1" dirty="0">
              <a:highlight>
                <a:srgbClr val="FFFF00"/>
              </a:highlight>
              <a:latin typeface="Arial" panose="020B0604020202020204" pitchFamily="34" charset="0"/>
              <a:cs typeface="Arial" panose="020B0604020202020204" pitchFamily="34" charset="0"/>
            </a:rPr>
            <a:t>Few </a:t>
          </a:r>
          <a:r>
            <a:rPr lang="en-US" sz="1600" b="1" dirty="0">
              <a:latin typeface="Arial" panose="020B0604020202020204" pitchFamily="34" charset="0"/>
              <a:cs typeface="Arial" panose="020B0604020202020204" pitchFamily="34" charset="0"/>
            </a:rPr>
            <a:t>experiments using </a:t>
          </a:r>
        </a:p>
        <a:p>
          <a:pPr algn="ctr">
            <a:lnSpc>
              <a:spcPct val="100000"/>
            </a:lnSpc>
          </a:pPr>
          <a:r>
            <a:rPr lang="en-US" sz="1600" b="1" dirty="0">
              <a:latin typeface="Arial" panose="020B0604020202020204" pitchFamily="34" charset="0"/>
              <a:cs typeface="Arial" panose="020B0604020202020204" pitchFamily="34" charset="0"/>
            </a:rPr>
            <a:t>LPA VHEE irradiation </a:t>
          </a:r>
        </a:p>
        <a:p>
          <a:pPr algn="ctr">
            <a:lnSpc>
              <a:spcPct val="100000"/>
            </a:lnSpc>
          </a:pPr>
          <a:r>
            <a:rPr lang="en-US" sz="1600" b="1" dirty="0">
              <a:latin typeface="Arial" panose="020B0604020202020204" pitchFamily="34" charset="0"/>
              <a:cs typeface="Arial" panose="020B0604020202020204" pitchFamily="34" charset="0"/>
            </a:rPr>
            <a:t>(</a:t>
          </a:r>
          <a:r>
            <a:rPr lang="it-IT" sz="1600" b="1" dirty="0">
              <a:latin typeface="Arial" panose="020B0604020202020204" pitchFamily="34" charset="0"/>
              <a:cs typeface="Arial" panose="020B0604020202020204" pitchFamily="34" charset="0"/>
            </a:rPr>
            <a:t>UHDR per </a:t>
          </a:r>
          <a:r>
            <a:rPr lang="it-IT" sz="1600" b="1" dirty="0" err="1">
              <a:latin typeface="Arial" panose="020B0604020202020204" pitchFamily="34" charset="0"/>
              <a:cs typeface="Arial" panose="020B0604020202020204" pitchFamily="34" charset="0"/>
            </a:rPr>
            <a:t>pulse</a:t>
          </a:r>
          <a:r>
            <a:rPr lang="it-IT" sz="1600" b="1" dirty="0">
              <a:latin typeface="Arial" panose="020B0604020202020204" pitchFamily="34" charset="0"/>
              <a:cs typeface="Arial" panose="020B0604020202020204" pitchFamily="34" charset="0"/>
            </a:rPr>
            <a:t> 10</a:t>
          </a:r>
          <a:r>
            <a:rPr lang="it-IT" sz="1600" b="1" baseline="30000" dirty="0">
              <a:latin typeface="Arial" panose="020B0604020202020204" pitchFamily="34" charset="0"/>
              <a:cs typeface="Arial" panose="020B0604020202020204" pitchFamily="34" charset="0"/>
            </a:rPr>
            <a:t>12</a:t>
          </a:r>
          <a:r>
            <a:rPr lang="it-IT" sz="1600" b="1" dirty="0">
              <a:latin typeface="Arial" panose="020B0604020202020204" pitchFamily="34" charset="0"/>
              <a:cs typeface="Arial" panose="020B0604020202020204" pitchFamily="34" charset="0"/>
            </a:rPr>
            <a:t> </a:t>
          </a:r>
          <a:r>
            <a:rPr lang="it-IT" sz="1600" b="1" dirty="0" err="1">
              <a:latin typeface="Arial" panose="020B0604020202020204" pitchFamily="34" charset="0"/>
              <a:cs typeface="Arial" panose="020B0604020202020204" pitchFamily="34" charset="0"/>
            </a:rPr>
            <a:t>Gy</a:t>
          </a:r>
          <a:r>
            <a:rPr lang="it-IT" sz="1600" b="1" dirty="0">
              <a:latin typeface="Arial" panose="020B0604020202020204" pitchFamily="34" charset="0"/>
              <a:cs typeface="Arial" panose="020B0604020202020204" pitchFamily="34" charset="0"/>
            </a:rPr>
            <a:t>/</a:t>
          </a:r>
          <a:r>
            <a:rPr lang="it-IT" sz="1600" b="1" dirty="0" err="1">
              <a:latin typeface="Arial" panose="020B0604020202020204" pitchFamily="34" charset="0"/>
              <a:cs typeface="Arial" panose="020B0604020202020204" pitchFamily="34" charset="0"/>
            </a:rPr>
            <a:t>s</a:t>
          </a:r>
          <a:r>
            <a:rPr lang="it-IT" sz="1600" b="1" dirty="0">
              <a:latin typeface="Arial" panose="020B0604020202020204" pitchFamily="34" charset="0"/>
              <a:cs typeface="Arial" panose="020B0604020202020204" pitchFamily="34" charset="0"/>
            </a:rPr>
            <a:t>)</a:t>
          </a:r>
          <a:endParaRPr lang="it-IT" sz="1600" dirty="0">
            <a:latin typeface="Arial" panose="020B0604020202020204" pitchFamily="34" charset="0"/>
            <a:cs typeface="Arial" panose="020B0604020202020204" pitchFamily="34" charset="0"/>
          </a:endParaRPr>
        </a:p>
      </dgm:t>
    </dgm:pt>
    <dgm:pt modelId="{21424EDA-1CEF-4501-B459-D9D6C0265190}" type="parTrans" cxnId="{E8C83DA2-DC39-4671-9A22-3B8F509A8AF8}">
      <dgm:prSet/>
      <dgm:spPr/>
      <dgm:t>
        <a:bodyPr/>
        <a:lstStyle/>
        <a:p>
          <a:endParaRPr lang="it-IT"/>
        </a:p>
      </dgm:t>
    </dgm:pt>
    <dgm:pt modelId="{9F3565F9-908D-442E-943E-3DFF76637DE0}" type="sibTrans" cxnId="{E8C83DA2-DC39-4671-9A22-3B8F509A8AF8}">
      <dgm:prSet/>
      <dgm:spPr/>
      <dgm:t>
        <a:bodyPr/>
        <a:lstStyle/>
        <a:p>
          <a:endParaRPr lang="it-IT"/>
        </a:p>
      </dgm:t>
    </dgm:pt>
    <dgm:pt modelId="{9A10DCC8-7111-4120-802E-CA8A570D04EB}">
      <dgm:prSet/>
      <dgm:spPr>
        <a:pattFill prst="smConfetti">
          <a:fgClr>
            <a:srgbClr val="AD8ED7"/>
          </a:fgClr>
          <a:bgClr>
            <a:schemeClr val="bg1"/>
          </a:bgClr>
        </a:pattFill>
      </dgm:spPr>
      <dgm:t>
        <a:bodyPr lIns="0" tIns="72000" rIns="0" bIns="72000"/>
        <a:lstStyle/>
        <a:p>
          <a:r>
            <a:rPr lang="it-IT" i="0" dirty="0">
              <a:latin typeface="Arial" panose="020B0604020202020204" pitchFamily="34" charset="0"/>
              <a:cs typeface="Arial" panose="020B0604020202020204" pitchFamily="34" charset="0"/>
            </a:rPr>
            <a:t>C.A. </a:t>
          </a:r>
          <a:r>
            <a:rPr lang="it-IT" i="0" dirty="0" err="1">
              <a:latin typeface="Arial" panose="020B0604020202020204" pitchFamily="34" charset="0"/>
              <a:cs typeface="Arial" panose="020B0604020202020204" pitchFamily="34" charset="0"/>
            </a:rPr>
            <a:t>McAnespie</a:t>
          </a:r>
          <a:r>
            <a:rPr lang="it-IT" i="0" dirty="0">
              <a:latin typeface="Arial" panose="020B0604020202020204" pitchFamily="34" charset="0"/>
              <a:cs typeface="Arial" panose="020B0604020202020204" pitchFamily="34" charset="0"/>
            </a:rPr>
            <a:t> et al.</a:t>
          </a:r>
        </a:p>
        <a:p>
          <a:r>
            <a:rPr lang="it-IT" i="0" dirty="0">
              <a:latin typeface="Arial" panose="020B0604020202020204" pitchFamily="34" charset="0"/>
              <a:cs typeface="Arial" panose="020B0604020202020204" pitchFamily="34" charset="0"/>
            </a:rPr>
            <a:t>arXiv:2409.01717v2  [</a:t>
          </a:r>
          <a:r>
            <a:rPr lang="it-IT" i="0" dirty="0" err="1">
              <a:latin typeface="Arial" panose="020B0604020202020204" pitchFamily="34" charset="0"/>
              <a:cs typeface="Arial" panose="020B0604020202020204" pitchFamily="34" charset="0"/>
            </a:rPr>
            <a:t>physics.med-ph</a:t>
          </a:r>
          <a:r>
            <a:rPr lang="it-IT" i="0" dirty="0">
              <a:latin typeface="Arial" panose="020B0604020202020204" pitchFamily="34" charset="0"/>
              <a:cs typeface="Arial" panose="020B0604020202020204" pitchFamily="34" charset="0"/>
            </a:rPr>
            <a:t>] (2024)</a:t>
          </a:r>
          <a:endParaRPr lang="it-IT" i="0" dirty="0"/>
        </a:p>
      </dgm:t>
    </dgm:pt>
    <dgm:pt modelId="{03F9CD82-71BF-4F68-B6F5-F1CFAD827EFC}" type="parTrans" cxnId="{B4BCA215-86BC-4C17-9D15-8FA2914781C5}">
      <dgm:prSet/>
      <dgm:spPr/>
      <dgm:t>
        <a:bodyPr/>
        <a:lstStyle/>
        <a:p>
          <a:endParaRPr lang="it-IT"/>
        </a:p>
      </dgm:t>
    </dgm:pt>
    <dgm:pt modelId="{49E57C92-6526-44EF-82B6-C88CE15DBB29}" type="sibTrans" cxnId="{B4BCA215-86BC-4C17-9D15-8FA2914781C5}">
      <dgm:prSet/>
      <dgm:spPr/>
      <dgm:t>
        <a:bodyPr/>
        <a:lstStyle/>
        <a:p>
          <a:endParaRPr lang="it-IT"/>
        </a:p>
      </dgm:t>
    </dgm:pt>
    <dgm:pt modelId="{3540ABAC-9DC3-4137-9516-3FF75B4C0BB4}">
      <dgm:prSet/>
      <dgm:spPr>
        <a:solidFill>
          <a:srgbClr val="AD8ED7">
            <a:alpha val="80000"/>
          </a:srgbClr>
        </a:solidFill>
      </dgm:spPr>
      <dgm:t>
        <a:bodyPr lIns="0" tIns="108000" rIns="0" bIns="72000"/>
        <a:lstStyle/>
        <a:p>
          <a:r>
            <a:rPr lang="it-IT" b="0" i="0">
              <a:latin typeface="Arial" panose="020B0604020202020204" pitchFamily="34" charset="0"/>
              <a:cs typeface="Arial" panose="020B0604020202020204" pitchFamily="34" charset="0"/>
            </a:rPr>
            <a:t>S. </a:t>
          </a:r>
          <a:r>
            <a:rPr lang="it-IT" b="0" i="0" err="1">
              <a:latin typeface="Arial" panose="020B0604020202020204" pitchFamily="34" charset="0"/>
              <a:cs typeface="Arial" panose="020B0604020202020204" pitchFamily="34" charset="0"/>
            </a:rPr>
            <a:t>Orobeti</a:t>
          </a:r>
          <a:r>
            <a:rPr lang="it-IT" b="0" i="0">
              <a:latin typeface="Arial" panose="020B0604020202020204" pitchFamily="34" charset="0"/>
              <a:cs typeface="Arial" panose="020B0604020202020204" pitchFamily="34" charset="0"/>
            </a:rPr>
            <a:t> </a:t>
          </a:r>
          <a:r>
            <a:rPr lang="it-IT" b="0" i="1">
              <a:latin typeface="Arial" panose="020B0604020202020204" pitchFamily="34" charset="0"/>
              <a:cs typeface="Arial" panose="020B0604020202020204" pitchFamily="34" charset="0"/>
            </a:rPr>
            <a:t>et al.</a:t>
          </a:r>
          <a:r>
            <a:rPr lang="it-IT" b="0" i="0">
              <a:latin typeface="Arial" panose="020B0604020202020204" pitchFamily="34" charset="0"/>
              <a:cs typeface="Arial" panose="020B0604020202020204" pitchFamily="34" charset="0"/>
            </a:rPr>
            <a:t> </a:t>
          </a:r>
        </a:p>
        <a:p>
          <a:r>
            <a:rPr lang="it-IT" b="0" i="1">
              <a:latin typeface="Arial" panose="020B0604020202020204" pitchFamily="34" charset="0"/>
              <a:cs typeface="Arial" panose="020B0604020202020204" pitchFamily="34" charset="0"/>
            </a:rPr>
            <a:t>Sci Rep</a:t>
          </a:r>
          <a:r>
            <a:rPr lang="it-IT" b="0" i="0">
              <a:latin typeface="Arial" panose="020B0604020202020204" pitchFamily="34" charset="0"/>
              <a:cs typeface="Arial" panose="020B0604020202020204" pitchFamily="34" charset="0"/>
            </a:rPr>
            <a:t> </a:t>
          </a:r>
          <a:r>
            <a:rPr lang="it-IT" b="1" i="0">
              <a:latin typeface="Arial" panose="020B0604020202020204" pitchFamily="34" charset="0"/>
              <a:cs typeface="Arial" panose="020B0604020202020204" pitchFamily="34" charset="0"/>
            </a:rPr>
            <a:t>14</a:t>
          </a:r>
          <a:r>
            <a:rPr lang="it-IT" b="0" i="0">
              <a:latin typeface="Arial" panose="020B0604020202020204" pitchFamily="34" charset="0"/>
              <a:cs typeface="Arial" panose="020B0604020202020204" pitchFamily="34" charset="0"/>
            </a:rPr>
            <a:t>,14866 (2024) </a:t>
          </a:r>
          <a:endParaRPr lang="it-IT"/>
        </a:p>
      </dgm:t>
    </dgm:pt>
    <dgm:pt modelId="{AE0FB7D7-64B2-4B41-A968-00B41D0C3229}" type="parTrans" cxnId="{056C08E6-D4A5-4D62-941D-95C22062430B}">
      <dgm:prSet/>
      <dgm:spPr/>
      <dgm:t>
        <a:bodyPr/>
        <a:lstStyle/>
        <a:p>
          <a:endParaRPr lang="it-IT"/>
        </a:p>
      </dgm:t>
    </dgm:pt>
    <dgm:pt modelId="{0471B2EE-FE3E-42D8-97CF-DF9944F2714A}" type="sibTrans" cxnId="{056C08E6-D4A5-4D62-941D-95C22062430B}">
      <dgm:prSet/>
      <dgm:spPr/>
      <dgm:t>
        <a:bodyPr/>
        <a:lstStyle/>
        <a:p>
          <a:endParaRPr lang="it-IT"/>
        </a:p>
      </dgm:t>
    </dgm:pt>
    <dgm:pt modelId="{A542D2D7-0130-499F-B93E-A2F3277B7907}" type="pres">
      <dgm:prSet presAssocID="{971D9001-06C2-4581-BCAE-F00524AB3584}" presName="hierChild1" presStyleCnt="0">
        <dgm:presLayoutVars>
          <dgm:orgChart val="1"/>
          <dgm:chPref val="1"/>
          <dgm:dir val="rev"/>
          <dgm:animOne val="branch"/>
          <dgm:animLvl val="lvl"/>
          <dgm:resizeHandles/>
        </dgm:presLayoutVars>
      </dgm:prSet>
      <dgm:spPr/>
    </dgm:pt>
    <dgm:pt modelId="{7C33037B-2EC6-4659-8966-E26AB92E4BEF}" type="pres">
      <dgm:prSet presAssocID="{2FB2F5E3-EED5-45F4-92E0-459C22CCC0B0}" presName="hierRoot1" presStyleCnt="0">
        <dgm:presLayoutVars>
          <dgm:hierBranch val="init"/>
        </dgm:presLayoutVars>
      </dgm:prSet>
      <dgm:spPr/>
    </dgm:pt>
    <dgm:pt modelId="{6F5B6809-CD08-4B4A-B1D8-BE1C0AAA5C7D}" type="pres">
      <dgm:prSet presAssocID="{2FB2F5E3-EED5-45F4-92E0-459C22CCC0B0}" presName="rootComposite1" presStyleCnt="0"/>
      <dgm:spPr/>
    </dgm:pt>
    <dgm:pt modelId="{0A6E633F-00CB-467A-8139-BF2DCF28FF9E}" type="pres">
      <dgm:prSet presAssocID="{2FB2F5E3-EED5-45F4-92E0-459C22CCC0B0}" presName="rootText1" presStyleLbl="node0" presStyleIdx="0" presStyleCnt="1" custScaleX="183766" custLinFactNeighborX="-6981" custLinFactNeighborY="-76020">
        <dgm:presLayoutVars>
          <dgm:chPref val="3"/>
        </dgm:presLayoutVars>
      </dgm:prSet>
      <dgm:spPr/>
    </dgm:pt>
    <dgm:pt modelId="{A9C13BC7-AF13-4668-AE56-DBD53B12D05B}" type="pres">
      <dgm:prSet presAssocID="{2FB2F5E3-EED5-45F4-92E0-459C22CCC0B0}" presName="rootConnector1" presStyleLbl="node1" presStyleIdx="0" presStyleCnt="0"/>
      <dgm:spPr/>
    </dgm:pt>
    <dgm:pt modelId="{0E8A3817-B642-413C-9EED-BF2242C4E720}" type="pres">
      <dgm:prSet presAssocID="{2FB2F5E3-EED5-45F4-92E0-459C22CCC0B0}" presName="hierChild2" presStyleCnt="0"/>
      <dgm:spPr/>
    </dgm:pt>
    <dgm:pt modelId="{DCC0CB13-DB0D-444B-804D-E4CD775EB1E7}" type="pres">
      <dgm:prSet presAssocID="{03F9CD82-71BF-4F68-B6F5-F1CFAD827EFC}" presName="Name37" presStyleLbl="parChTrans1D2" presStyleIdx="0" presStyleCnt="2"/>
      <dgm:spPr/>
    </dgm:pt>
    <dgm:pt modelId="{8FCEB0CB-AD54-4E59-908D-CEA4F396FE0B}" type="pres">
      <dgm:prSet presAssocID="{9A10DCC8-7111-4120-802E-CA8A570D04EB}" presName="hierRoot2" presStyleCnt="0">
        <dgm:presLayoutVars>
          <dgm:hierBranch val="init"/>
        </dgm:presLayoutVars>
      </dgm:prSet>
      <dgm:spPr/>
    </dgm:pt>
    <dgm:pt modelId="{5387DE4E-12A2-498F-8252-0E0744FE402C}" type="pres">
      <dgm:prSet presAssocID="{9A10DCC8-7111-4120-802E-CA8A570D04EB}" presName="rootComposite" presStyleCnt="0"/>
      <dgm:spPr/>
    </dgm:pt>
    <dgm:pt modelId="{EAFF236E-B9ED-4B93-8B30-85D91E993CA6}" type="pres">
      <dgm:prSet presAssocID="{9A10DCC8-7111-4120-802E-CA8A570D04EB}" presName="rootText" presStyleLbl="node2" presStyleIdx="0" presStyleCnt="2">
        <dgm:presLayoutVars>
          <dgm:chPref val="3"/>
        </dgm:presLayoutVars>
      </dgm:prSet>
      <dgm:spPr/>
    </dgm:pt>
    <dgm:pt modelId="{98DF7937-0DA1-4F4A-B7C6-794D2685040E}" type="pres">
      <dgm:prSet presAssocID="{9A10DCC8-7111-4120-802E-CA8A570D04EB}" presName="rootConnector" presStyleLbl="node2" presStyleIdx="0" presStyleCnt="2"/>
      <dgm:spPr/>
    </dgm:pt>
    <dgm:pt modelId="{1D69E337-2725-44A2-BEA8-E6DCAEBA7CD8}" type="pres">
      <dgm:prSet presAssocID="{9A10DCC8-7111-4120-802E-CA8A570D04EB}" presName="hierChild4" presStyleCnt="0"/>
      <dgm:spPr/>
    </dgm:pt>
    <dgm:pt modelId="{E73A632B-E97A-4D61-A499-19613A7BEBBE}" type="pres">
      <dgm:prSet presAssocID="{9A10DCC8-7111-4120-802E-CA8A570D04EB}" presName="hierChild5" presStyleCnt="0"/>
      <dgm:spPr/>
    </dgm:pt>
    <dgm:pt modelId="{2F7F88C2-ECEA-4717-9884-7F5A1CC9D612}" type="pres">
      <dgm:prSet presAssocID="{AE0FB7D7-64B2-4B41-A968-00B41D0C3229}" presName="Name37" presStyleLbl="parChTrans1D2" presStyleIdx="1" presStyleCnt="2"/>
      <dgm:spPr/>
    </dgm:pt>
    <dgm:pt modelId="{582AA5BC-FE00-4391-92F0-B33CEDA2607A}" type="pres">
      <dgm:prSet presAssocID="{3540ABAC-9DC3-4137-9516-3FF75B4C0BB4}" presName="hierRoot2" presStyleCnt="0">
        <dgm:presLayoutVars>
          <dgm:hierBranch val="init"/>
        </dgm:presLayoutVars>
      </dgm:prSet>
      <dgm:spPr/>
    </dgm:pt>
    <dgm:pt modelId="{261C191C-DB62-484C-960D-1C84EFCAC24B}" type="pres">
      <dgm:prSet presAssocID="{3540ABAC-9DC3-4137-9516-3FF75B4C0BB4}" presName="rootComposite" presStyleCnt="0"/>
      <dgm:spPr/>
    </dgm:pt>
    <dgm:pt modelId="{8BA6F60E-D34B-45B3-9A4F-8A9E1D76C04A}" type="pres">
      <dgm:prSet presAssocID="{3540ABAC-9DC3-4137-9516-3FF75B4C0BB4}" presName="rootText" presStyleLbl="node2" presStyleIdx="1" presStyleCnt="2">
        <dgm:presLayoutVars>
          <dgm:chPref val="3"/>
        </dgm:presLayoutVars>
      </dgm:prSet>
      <dgm:spPr/>
    </dgm:pt>
    <dgm:pt modelId="{DEF36630-4D7A-497E-9B71-C727F27460CB}" type="pres">
      <dgm:prSet presAssocID="{3540ABAC-9DC3-4137-9516-3FF75B4C0BB4}" presName="rootConnector" presStyleLbl="node2" presStyleIdx="1" presStyleCnt="2"/>
      <dgm:spPr/>
    </dgm:pt>
    <dgm:pt modelId="{08E010FB-D079-4AAC-85E9-F509DCCE0CE5}" type="pres">
      <dgm:prSet presAssocID="{3540ABAC-9DC3-4137-9516-3FF75B4C0BB4}" presName="hierChild4" presStyleCnt="0"/>
      <dgm:spPr/>
    </dgm:pt>
    <dgm:pt modelId="{4D151E7C-35C6-425F-86AE-181F7DAE39A4}" type="pres">
      <dgm:prSet presAssocID="{3540ABAC-9DC3-4137-9516-3FF75B4C0BB4}" presName="hierChild5" presStyleCnt="0"/>
      <dgm:spPr/>
    </dgm:pt>
    <dgm:pt modelId="{6855DBD3-9B9A-4DF2-8BB6-B4E1173FBFF9}" type="pres">
      <dgm:prSet presAssocID="{2FB2F5E3-EED5-45F4-92E0-459C22CCC0B0}" presName="hierChild3" presStyleCnt="0"/>
      <dgm:spPr/>
    </dgm:pt>
  </dgm:ptLst>
  <dgm:cxnLst>
    <dgm:cxn modelId="{B4BCA215-86BC-4C17-9D15-8FA2914781C5}" srcId="{2FB2F5E3-EED5-45F4-92E0-459C22CCC0B0}" destId="{9A10DCC8-7111-4120-802E-CA8A570D04EB}" srcOrd="0" destOrd="0" parTransId="{03F9CD82-71BF-4F68-B6F5-F1CFAD827EFC}" sibTransId="{49E57C92-6526-44EF-82B6-C88CE15DBB29}"/>
    <dgm:cxn modelId="{D7E2BD24-F443-42F6-90F5-D5D80AF73846}" type="presOf" srcId="{2FB2F5E3-EED5-45F4-92E0-459C22CCC0B0}" destId="{0A6E633F-00CB-467A-8139-BF2DCF28FF9E}" srcOrd="0" destOrd="0" presId="urn:microsoft.com/office/officeart/2005/8/layout/orgChart1"/>
    <dgm:cxn modelId="{BE840D3B-0200-4887-9091-322B39EFEF5D}" type="presOf" srcId="{2FB2F5E3-EED5-45F4-92E0-459C22CCC0B0}" destId="{A9C13BC7-AF13-4668-AE56-DBD53B12D05B}" srcOrd="1" destOrd="0" presId="urn:microsoft.com/office/officeart/2005/8/layout/orgChart1"/>
    <dgm:cxn modelId="{0EEDA770-7FA7-4AA2-B51D-BD8AF9B91A21}" type="presOf" srcId="{9A10DCC8-7111-4120-802E-CA8A570D04EB}" destId="{98DF7937-0DA1-4F4A-B7C6-794D2685040E}" srcOrd="1" destOrd="0" presId="urn:microsoft.com/office/officeart/2005/8/layout/orgChart1"/>
    <dgm:cxn modelId="{F9AFEA72-A0AE-4E6C-AC2B-304DD3A60FBD}" type="presOf" srcId="{971D9001-06C2-4581-BCAE-F00524AB3584}" destId="{A542D2D7-0130-499F-B93E-A2F3277B7907}" srcOrd="0" destOrd="0" presId="urn:microsoft.com/office/officeart/2005/8/layout/orgChart1"/>
    <dgm:cxn modelId="{5EB4398E-5315-4DC1-B3A1-60C615AFF1E1}" type="presOf" srcId="{03F9CD82-71BF-4F68-B6F5-F1CFAD827EFC}" destId="{DCC0CB13-DB0D-444B-804D-E4CD775EB1E7}" srcOrd="0" destOrd="0" presId="urn:microsoft.com/office/officeart/2005/8/layout/orgChart1"/>
    <dgm:cxn modelId="{0F9E9195-88E1-45C0-95BE-2F5F5FB18A22}" type="presOf" srcId="{AE0FB7D7-64B2-4B41-A968-00B41D0C3229}" destId="{2F7F88C2-ECEA-4717-9884-7F5A1CC9D612}" srcOrd="0" destOrd="0" presId="urn:microsoft.com/office/officeart/2005/8/layout/orgChart1"/>
    <dgm:cxn modelId="{E8C83DA2-DC39-4671-9A22-3B8F509A8AF8}" srcId="{971D9001-06C2-4581-BCAE-F00524AB3584}" destId="{2FB2F5E3-EED5-45F4-92E0-459C22CCC0B0}" srcOrd="0" destOrd="0" parTransId="{21424EDA-1CEF-4501-B459-D9D6C0265190}" sibTransId="{9F3565F9-908D-442E-943E-3DFF76637DE0}"/>
    <dgm:cxn modelId="{DAD4E3E0-3CB2-4EED-9CB3-4A06997898F4}" type="presOf" srcId="{9A10DCC8-7111-4120-802E-CA8A570D04EB}" destId="{EAFF236E-B9ED-4B93-8B30-85D91E993CA6}" srcOrd="0" destOrd="0" presId="urn:microsoft.com/office/officeart/2005/8/layout/orgChart1"/>
    <dgm:cxn modelId="{056C08E6-D4A5-4D62-941D-95C22062430B}" srcId="{2FB2F5E3-EED5-45F4-92E0-459C22CCC0B0}" destId="{3540ABAC-9DC3-4137-9516-3FF75B4C0BB4}" srcOrd="1" destOrd="0" parTransId="{AE0FB7D7-64B2-4B41-A968-00B41D0C3229}" sibTransId="{0471B2EE-FE3E-42D8-97CF-DF9944F2714A}"/>
    <dgm:cxn modelId="{840B58EA-9ED3-4E0A-8BA6-1E640B934F66}" type="presOf" srcId="{3540ABAC-9DC3-4137-9516-3FF75B4C0BB4}" destId="{DEF36630-4D7A-497E-9B71-C727F27460CB}" srcOrd="1" destOrd="0" presId="urn:microsoft.com/office/officeart/2005/8/layout/orgChart1"/>
    <dgm:cxn modelId="{06EF21EB-8A63-4093-B243-712646FE23B8}" type="presOf" srcId="{3540ABAC-9DC3-4137-9516-3FF75B4C0BB4}" destId="{8BA6F60E-D34B-45B3-9A4F-8A9E1D76C04A}" srcOrd="0" destOrd="0" presId="urn:microsoft.com/office/officeart/2005/8/layout/orgChart1"/>
    <dgm:cxn modelId="{781147EC-C746-420D-AFD7-31757EAE67B0}" type="presParOf" srcId="{A542D2D7-0130-499F-B93E-A2F3277B7907}" destId="{7C33037B-2EC6-4659-8966-E26AB92E4BEF}" srcOrd="0" destOrd="0" presId="urn:microsoft.com/office/officeart/2005/8/layout/orgChart1"/>
    <dgm:cxn modelId="{E86EA094-F840-4603-BDA8-FEA3060240F3}" type="presParOf" srcId="{7C33037B-2EC6-4659-8966-E26AB92E4BEF}" destId="{6F5B6809-CD08-4B4A-B1D8-BE1C0AAA5C7D}" srcOrd="0" destOrd="0" presId="urn:microsoft.com/office/officeart/2005/8/layout/orgChart1"/>
    <dgm:cxn modelId="{7049C766-B8DC-4184-9B74-55CA23E7AC55}" type="presParOf" srcId="{6F5B6809-CD08-4B4A-B1D8-BE1C0AAA5C7D}" destId="{0A6E633F-00CB-467A-8139-BF2DCF28FF9E}" srcOrd="0" destOrd="0" presId="urn:microsoft.com/office/officeart/2005/8/layout/orgChart1"/>
    <dgm:cxn modelId="{51301B10-76D8-4D2A-AFC4-3C80FD53AE58}" type="presParOf" srcId="{6F5B6809-CD08-4B4A-B1D8-BE1C0AAA5C7D}" destId="{A9C13BC7-AF13-4668-AE56-DBD53B12D05B}" srcOrd="1" destOrd="0" presId="urn:microsoft.com/office/officeart/2005/8/layout/orgChart1"/>
    <dgm:cxn modelId="{4B119310-5D04-4858-B6D5-FC3537CE79F4}" type="presParOf" srcId="{7C33037B-2EC6-4659-8966-E26AB92E4BEF}" destId="{0E8A3817-B642-413C-9EED-BF2242C4E720}" srcOrd="1" destOrd="0" presId="urn:microsoft.com/office/officeart/2005/8/layout/orgChart1"/>
    <dgm:cxn modelId="{5E73FE00-E572-4711-A454-030E1B7216B3}" type="presParOf" srcId="{0E8A3817-B642-413C-9EED-BF2242C4E720}" destId="{DCC0CB13-DB0D-444B-804D-E4CD775EB1E7}" srcOrd="0" destOrd="0" presId="urn:microsoft.com/office/officeart/2005/8/layout/orgChart1"/>
    <dgm:cxn modelId="{E56CF809-123B-498D-97B0-71C1423D1051}" type="presParOf" srcId="{0E8A3817-B642-413C-9EED-BF2242C4E720}" destId="{8FCEB0CB-AD54-4E59-908D-CEA4F396FE0B}" srcOrd="1" destOrd="0" presId="urn:microsoft.com/office/officeart/2005/8/layout/orgChart1"/>
    <dgm:cxn modelId="{6FFE33BE-6E57-4112-93DD-351B81CA93BF}" type="presParOf" srcId="{8FCEB0CB-AD54-4E59-908D-CEA4F396FE0B}" destId="{5387DE4E-12A2-498F-8252-0E0744FE402C}" srcOrd="0" destOrd="0" presId="urn:microsoft.com/office/officeart/2005/8/layout/orgChart1"/>
    <dgm:cxn modelId="{CC584885-2646-496D-A4BB-B197DBFC07E1}" type="presParOf" srcId="{5387DE4E-12A2-498F-8252-0E0744FE402C}" destId="{EAFF236E-B9ED-4B93-8B30-85D91E993CA6}" srcOrd="0" destOrd="0" presId="urn:microsoft.com/office/officeart/2005/8/layout/orgChart1"/>
    <dgm:cxn modelId="{324D03AA-08DF-4E88-9B28-8C7A22BFA1BE}" type="presParOf" srcId="{5387DE4E-12A2-498F-8252-0E0744FE402C}" destId="{98DF7937-0DA1-4F4A-B7C6-794D2685040E}" srcOrd="1" destOrd="0" presId="urn:microsoft.com/office/officeart/2005/8/layout/orgChart1"/>
    <dgm:cxn modelId="{05177FF7-D760-4491-BDD3-66AD94524B9E}" type="presParOf" srcId="{8FCEB0CB-AD54-4E59-908D-CEA4F396FE0B}" destId="{1D69E337-2725-44A2-BEA8-E6DCAEBA7CD8}" srcOrd="1" destOrd="0" presId="urn:microsoft.com/office/officeart/2005/8/layout/orgChart1"/>
    <dgm:cxn modelId="{5136619E-936C-4AF6-A96C-21D5BC5E2AD8}" type="presParOf" srcId="{8FCEB0CB-AD54-4E59-908D-CEA4F396FE0B}" destId="{E73A632B-E97A-4D61-A499-19613A7BEBBE}" srcOrd="2" destOrd="0" presId="urn:microsoft.com/office/officeart/2005/8/layout/orgChart1"/>
    <dgm:cxn modelId="{431F09D2-F23A-4BD5-AB3D-542A498A56AC}" type="presParOf" srcId="{0E8A3817-B642-413C-9EED-BF2242C4E720}" destId="{2F7F88C2-ECEA-4717-9884-7F5A1CC9D612}" srcOrd="2" destOrd="0" presId="urn:microsoft.com/office/officeart/2005/8/layout/orgChart1"/>
    <dgm:cxn modelId="{E3D4FB78-D8FD-4688-880E-C60AC779A0C0}" type="presParOf" srcId="{0E8A3817-B642-413C-9EED-BF2242C4E720}" destId="{582AA5BC-FE00-4391-92F0-B33CEDA2607A}" srcOrd="3" destOrd="0" presId="urn:microsoft.com/office/officeart/2005/8/layout/orgChart1"/>
    <dgm:cxn modelId="{991EC079-528E-4D82-9D15-F646178D241A}" type="presParOf" srcId="{582AA5BC-FE00-4391-92F0-B33CEDA2607A}" destId="{261C191C-DB62-484C-960D-1C84EFCAC24B}" srcOrd="0" destOrd="0" presId="urn:microsoft.com/office/officeart/2005/8/layout/orgChart1"/>
    <dgm:cxn modelId="{549A7054-8A2E-4746-A562-672507D293A5}" type="presParOf" srcId="{261C191C-DB62-484C-960D-1C84EFCAC24B}" destId="{8BA6F60E-D34B-45B3-9A4F-8A9E1D76C04A}" srcOrd="0" destOrd="0" presId="urn:microsoft.com/office/officeart/2005/8/layout/orgChart1"/>
    <dgm:cxn modelId="{79656B53-D995-48E6-ADFF-EAB12DF5B98D}" type="presParOf" srcId="{261C191C-DB62-484C-960D-1C84EFCAC24B}" destId="{DEF36630-4D7A-497E-9B71-C727F27460CB}" srcOrd="1" destOrd="0" presId="urn:microsoft.com/office/officeart/2005/8/layout/orgChart1"/>
    <dgm:cxn modelId="{958467CF-C0BF-420D-BEF5-22B315C4469B}" type="presParOf" srcId="{582AA5BC-FE00-4391-92F0-B33CEDA2607A}" destId="{08E010FB-D079-4AAC-85E9-F509DCCE0CE5}" srcOrd="1" destOrd="0" presId="urn:microsoft.com/office/officeart/2005/8/layout/orgChart1"/>
    <dgm:cxn modelId="{D227DC54-1C7C-4BCA-9E2C-E501F6363C9F}" type="presParOf" srcId="{582AA5BC-FE00-4391-92F0-B33CEDA2607A}" destId="{4D151E7C-35C6-425F-86AE-181F7DAE39A4}" srcOrd="2" destOrd="0" presId="urn:microsoft.com/office/officeart/2005/8/layout/orgChart1"/>
    <dgm:cxn modelId="{A6F41733-F86F-4172-B369-44C09946D2D7}" type="presParOf" srcId="{7C33037B-2EC6-4659-8966-E26AB92E4BEF}" destId="{6855DBD3-9B9A-4DF2-8BB6-B4E1173FBFF9}" srcOrd="2" destOrd="0" presId="urn:microsoft.com/office/officeart/2005/8/layout/orgChart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2AF409-D438-3A45-A80D-1DEF86FF8EA0}" type="doc">
      <dgm:prSet loTypeId="urn:microsoft.com/office/officeart/2005/8/layout/hierarchy4" loCatId="hierarchy" qsTypeId="urn:microsoft.com/office/officeart/2005/8/quickstyle/simple3" qsCatId="simple" csTypeId="urn:microsoft.com/office/officeart/2005/8/colors/accent4_3" csCatId="accent4" phldr="1"/>
      <dgm:spPr/>
      <dgm:t>
        <a:bodyPr/>
        <a:lstStyle/>
        <a:p>
          <a:endParaRPr lang="it-IT"/>
        </a:p>
      </dgm:t>
    </dgm:pt>
    <dgm:pt modelId="{A586C388-965C-8345-AC91-5C6277281C7A}">
      <dgm:prSet custT="1"/>
      <dgm:spPr>
        <a:solidFill>
          <a:schemeClr val="bg1"/>
        </a:solidFill>
        <a:ln w="15875">
          <a:solidFill>
            <a:schemeClr val="tx2">
              <a:lumMod val="50000"/>
              <a:lumOff val="50000"/>
            </a:schemeClr>
          </a:solidFill>
        </a:ln>
      </dgm:spPr>
      <dgm:t>
        <a:bodyPr/>
        <a:lstStyle/>
        <a:p>
          <a:pPr>
            <a:lnSpc>
              <a:spcPct val="150000"/>
            </a:lnSpc>
          </a:pPr>
          <a:r>
            <a:rPr lang="en-US" sz="2000" b="1" dirty="0">
              <a:solidFill>
                <a:schemeClr val="tx1"/>
              </a:solidFill>
              <a:effectLst>
                <a:outerShdw blurRad="50800" dist="38100" dir="2700000" algn="tl" rotWithShape="0">
                  <a:schemeClr val="bg1">
                    <a:alpha val="40000"/>
                  </a:schemeClr>
                </a:outerShdw>
              </a:effectLst>
              <a:latin typeface="Arial" panose="020B0604020202020204" pitchFamily="34" charset="0"/>
              <a:cs typeface="Arial" panose="020B0604020202020204" pitchFamily="34" charset="0"/>
            </a:rPr>
            <a:t>Evaluation of the dose-response curve of Peripheral Blood Lymphocytes DNA damage due to laser-guided ultra-high dose rate VHEE pulses irradiation</a:t>
          </a:r>
          <a:endParaRPr lang="it-IT" sz="2000" dirty="0">
            <a:solidFill>
              <a:schemeClr val="tx1"/>
            </a:solidFill>
            <a:effectLst>
              <a:outerShdw blurRad="50800" dist="38100" dir="2700000" algn="tl" rotWithShape="0">
                <a:schemeClr val="bg1">
                  <a:alpha val="40000"/>
                </a:schemeClr>
              </a:outerShdw>
            </a:effectLst>
            <a:latin typeface="Arial" panose="020B0604020202020204" pitchFamily="34" charset="0"/>
            <a:cs typeface="Arial" panose="020B0604020202020204" pitchFamily="34" charset="0"/>
          </a:endParaRPr>
        </a:p>
      </dgm:t>
    </dgm:pt>
    <dgm:pt modelId="{A682A6B7-746A-5B4E-BBA6-5DA4EB987407}" type="parTrans" cxnId="{F5383989-4EF4-3D4D-B963-5A330B758BF0}">
      <dgm:prSet/>
      <dgm:spPr/>
      <dgm:t>
        <a:bodyPr/>
        <a:lstStyle/>
        <a:p>
          <a:endParaRPr lang="it-IT"/>
        </a:p>
      </dgm:t>
    </dgm:pt>
    <dgm:pt modelId="{0D833F01-3326-A441-90C1-0FD7D9F48668}" type="sibTrans" cxnId="{F5383989-4EF4-3D4D-B963-5A330B758BF0}">
      <dgm:prSet/>
      <dgm:spPr/>
      <dgm:t>
        <a:bodyPr/>
        <a:lstStyle/>
        <a:p>
          <a:endParaRPr lang="it-IT"/>
        </a:p>
      </dgm:t>
    </dgm:pt>
    <dgm:pt modelId="{EFEA1A9F-7D31-3747-9E6D-DA01818FA3A6}">
      <dgm:prSet custT="1"/>
      <dgm:spPr>
        <a:solidFill>
          <a:schemeClr val="tx2">
            <a:lumMod val="25000"/>
            <a:lumOff val="75000"/>
          </a:schemeClr>
        </a:solidFill>
      </dgm:spPr>
      <dgm:t>
        <a:bodyPr/>
        <a:lstStyle/>
        <a:p>
          <a:r>
            <a:rPr lang="en-US" sz="1600" b="1" u="none" dirty="0">
              <a:solidFill>
                <a:schemeClr val="tx1"/>
              </a:solidFill>
              <a:latin typeface="Arial" panose="020B0604020202020204" pitchFamily="34" charset="0"/>
              <a:cs typeface="Arial" panose="020B0604020202020204" pitchFamily="34" charset="0"/>
            </a:rPr>
            <a:t>Radiobiological endpoints</a:t>
          </a:r>
          <a:endParaRPr lang="it-IT" sz="1600" b="1" u="none" dirty="0">
            <a:solidFill>
              <a:schemeClr val="tx1"/>
            </a:solidFill>
            <a:latin typeface="Arial" panose="020B0604020202020204" pitchFamily="34" charset="0"/>
            <a:cs typeface="Arial" panose="020B0604020202020204" pitchFamily="34" charset="0"/>
          </a:endParaRPr>
        </a:p>
      </dgm:t>
    </dgm:pt>
    <dgm:pt modelId="{2A863332-5EB2-4D4B-8189-BD40CEAEFC4D}" type="parTrans" cxnId="{F9F11058-3B11-AE41-90DA-6DB7F13FF995}">
      <dgm:prSet/>
      <dgm:spPr/>
      <dgm:t>
        <a:bodyPr/>
        <a:lstStyle/>
        <a:p>
          <a:endParaRPr lang="it-IT"/>
        </a:p>
      </dgm:t>
    </dgm:pt>
    <dgm:pt modelId="{6F2F2580-2903-DC48-89E5-E03A5661CE71}" type="sibTrans" cxnId="{F9F11058-3B11-AE41-90DA-6DB7F13FF995}">
      <dgm:prSet/>
      <dgm:spPr/>
      <dgm:t>
        <a:bodyPr/>
        <a:lstStyle/>
        <a:p>
          <a:endParaRPr lang="it-IT"/>
        </a:p>
      </dgm:t>
    </dgm:pt>
    <dgm:pt modelId="{E188CB5C-55C2-E848-95F1-73E4372D8029}">
      <dgm:prSet custT="1"/>
      <dgm:spPr>
        <a:solidFill>
          <a:schemeClr val="bg1"/>
        </a:solidFill>
      </dgm:spPr>
      <dgm:t>
        <a:bodyPr anchor="t"/>
        <a:lstStyle/>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Micronucleus Test</a:t>
          </a:r>
        </a:p>
      </dgm:t>
    </dgm:pt>
    <dgm:pt modelId="{DA630487-0718-F14E-B221-2F7AEDDC7CB4}" type="parTrans" cxnId="{805DE1C6-8586-8A4B-9561-739461637AE6}">
      <dgm:prSet/>
      <dgm:spPr/>
      <dgm:t>
        <a:bodyPr/>
        <a:lstStyle/>
        <a:p>
          <a:endParaRPr lang="it-IT"/>
        </a:p>
      </dgm:t>
    </dgm:pt>
    <dgm:pt modelId="{DA5F4364-9D38-9641-9964-9920DE28C1FB}" type="sibTrans" cxnId="{805DE1C6-8586-8A4B-9561-739461637AE6}">
      <dgm:prSet/>
      <dgm:spPr/>
      <dgm:t>
        <a:bodyPr/>
        <a:lstStyle/>
        <a:p>
          <a:endParaRPr lang="it-IT"/>
        </a:p>
      </dgm:t>
    </dgm:pt>
    <dgm:pt modelId="{C0DBBD42-9074-A748-B22D-FCD0ECFE1869}">
      <dgm:prSet custT="1"/>
      <dgm:spPr>
        <a:solidFill>
          <a:schemeClr val="bg1"/>
        </a:solidFill>
      </dgm:spPr>
      <dgm:t>
        <a:bodyPr anchor="t"/>
        <a:lstStyle/>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Telomere Shortening</a:t>
          </a:r>
        </a:p>
      </dgm:t>
    </dgm:pt>
    <dgm:pt modelId="{019D80D4-48A6-674D-849F-9D3D33D80FBB}" type="parTrans" cxnId="{76D29B5F-2676-D646-A387-2A5F988416A5}">
      <dgm:prSet/>
      <dgm:spPr/>
      <dgm:t>
        <a:bodyPr/>
        <a:lstStyle/>
        <a:p>
          <a:endParaRPr lang="it-IT"/>
        </a:p>
      </dgm:t>
    </dgm:pt>
    <dgm:pt modelId="{A32AD012-348D-6444-8C85-6976A58FC01D}" type="sibTrans" cxnId="{76D29B5F-2676-D646-A387-2A5F988416A5}">
      <dgm:prSet/>
      <dgm:spPr/>
      <dgm:t>
        <a:bodyPr/>
        <a:lstStyle/>
        <a:p>
          <a:endParaRPr lang="it-IT"/>
        </a:p>
      </dgm:t>
    </dgm:pt>
    <dgm:pt modelId="{0FC25137-1698-4841-ABB6-9C63BAD3D3B8}" type="pres">
      <dgm:prSet presAssocID="{912AF409-D438-3A45-A80D-1DEF86FF8EA0}" presName="Name0" presStyleCnt="0">
        <dgm:presLayoutVars>
          <dgm:chPref val="1"/>
          <dgm:dir/>
          <dgm:animOne val="branch"/>
          <dgm:animLvl val="lvl"/>
          <dgm:resizeHandles/>
        </dgm:presLayoutVars>
      </dgm:prSet>
      <dgm:spPr/>
    </dgm:pt>
    <dgm:pt modelId="{A1A03911-85F9-F646-BE58-C8238719FB3F}" type="pres">
      <dgm:prSet presAssocID="{A586C388-965C-8345-AC91-5C6277281C7A}" presName="vertOne" presStyleCnt="0"/>
      <dgm:spPr/>
    </dgm:pt>
    <dgm:pt modelId="{477A35C7-0BEE-2B48-B849-D58C2E5FF587}" type="pres">
      <dgm:prSet presAssocID="{A586C388-965C-8345-AC91-5C6277281C7A}" presName="txOne" presStyleLbl="node0" presStyleIdx="0" presStyleCnt="1" custScaleY="130474" custLinFactNeighborY="-17746">
        <dgm:presLayoutVars>
          <dgm:chPref val="3"/>
        </dgm:presLayoutVars>
      </dgm:prSet>
      <dgm:spPr/>
    </dgm:pt>
    <dgm:pt modelId="{7C0E4EE8-E212-B54E-8E7B-FF6DA5701E34}" type="pres">
      <dgm:prSet presAssocID="{A586C388-965C-8345-AC91-5C6277281C7A}" presName="parTransOne" presStyleCnt="0"/>
      <dgm:spPr/>
    </dgm:pt>
    <dgm:pt modelId="{4E2889D7-1FAE-5445-93F9-420CF4ECFB92}" type="pres">
      <dgm:prSet presAssocID="{A586C388-965C-8345-AC91-5C6277281C7A}" presName="horzOne" presStyleCnt="0"/>
      <dgm:spPr/>
    </dgm:pt>
    <dgm:pt modelId="{CEBBEFF5-4CF6-3245-A1BD-CD9DFB4C4514}" type="pres">
      <dgm:prSet presAssocID="{EFEA1A9F-7D31-3747-9E6D-DA01818FA3A6}" presName="vertTwo" presStyleCnt="0"/>
      <dgm:spPr/>
    </dgm:pt>
    <dgm:pt modelId="{BC4F10C9-7D9D-E04F-AE60-776A979051A8}" type="pres">
      <dgm:prSet presAssocID="{EFEA1A9F-7D31-3747-9E6D-DA01818FA3A6}" presName="txTwo" presStyleLbl="node2" presStyleIdx="0" presStyleCnt="1" custScaleY="16772">
        <dgm:presLayoutVars>
          <dgm:chPref val="3"/>
        </dgm:presLayoutVars>
      </dgm:prSet>
      <dgm:spPr/>
    </dgm:pt>
    <dgm:pt modelId="{2BC80C96-853F-E44A-9D95-FC52532B61A8}" type="pres">
      <dgm:prSet presAssocID="{EFEA1A9F-7D31-3747-9E6D-DA01818FA3A6}" presName="parTransTwo" presStyleCnt="0"/>
      <dgm:spPr/>
    </dgm:pt>
    <dgm:pt modelId="{EBA4BD14-A06B-454F-884F-EF07BC912CCD}" type="pres">
      <dgm:prSet presAssocID="{EFEA1A9F-7D31-3747-9E6D-DA01818FA3A6}" presName="horzTwo" presStyleCnt="0"/>
      <dgm:spPr/>
    </dgm:pt>
    <dgm:pt modelId="{ECAA7895-1C3F-1145-AAC1-E207FC657BAC}" type="pres">
      <dgm:prSet presAssocID="{E188CB5C-55C2-E848-95F1-73E4372D8029}" presName="vertThree" presStyleCnt="0"/>
      <dgm:spPr/>
    </dgm:pt>
    <dgm:pt modelId="{D02C437C-9C95-5B4D-BE32-B031A2580FE7}" type="pres">
      <dgm:prSet presAssocID="{E188CB5C-55C2-E848-95F1-73E4372D8029}" presName="txThree" presStyleLbl="node3" presStyleIdx="0" presStyleCnt="2">
        <dgm:presLayoutVars>
          <dgm:chPref val="3"/>
        </dgm:presLayoutVars>
      </dgm:prSet>
      <dgm:spPr/>
    </dgm:pt>
    <dgm:pt modelId="{F2B522FA-51BF-C040-A71F-DE5FB9B1F4CD}" type="pres">
      <dgm:prSet presAssocID="{E188CB5C-55C2-E848-95F1-73E4372D8029}" presName="horzThree" presStyleCnt="0"/>
      <dgm:spPr/>
    </dgm:pt>
    <dgm:pt modelId="{0CC91C9A-CFE5-034E-A9F9-F7726C171BD1}" type="pres">
      <dgm:prSet presAssocID="{DA5F4364-9D38-9641-9964-9920DE28C1FB}" presName="sibSpaceThree" presStyleCnt="0"/>
      <dgm:spPr/>
    </dgm:pt>
    <dgm:pt modelId="{0BC85DB7-3CA1-164B-A736-9DB51E194C7B}" type="pres">
      <dgm:prSet presAssocID="{C0DBBD42-9074-A748-B22D-FCD0ECFE1869}" presName="vertThree" presStyleCnt="0"/>
      <dgm:spPr/>
    </dgm:pt>
    <dgm:pt modelId="{466F7976-0525-3A44-9D7A-4A77436CCD08}" type="pres">
      <dgm:prSet presAssocID="{C0DBBD42-9074-A748-B22D-FCD0ECFE1869}" presName="txThree" presStyleLbl="node3" presStyleIdx="1" presStyleCnt="2">
        <dgm:presLayoutVars>
          <dgm:chPref val="3"/>
        </dgm:presLayoutVars>
      </dgm:prSet>
      <dgm:spPr/>
    </dgm:pt>
    <dgm:pt modelId="{A52B64FD-702C-6642-988D-7EC8D94F6DC3}" type="pres">
      <dgm:prSet presAssocID="{C0DBBD42-9074-A748-B22D-FCD0ECFE1869}" presName="horzThree" presStyleCnt="0"/>
      <dgm:spPr/>
    </dgm:pt>
  </dgm:ptLst>
  <dgm:cxnLst>
    <dgm:cxn modelId="{D333CC4B-1E16-0344-9EE7-E506F24C4B54}" type="presOf" srcId="{E188CB5C-55C2-E848-95F1-73E4372D8029}" destId="{D02C437C-9C95-5B4D-BE32-B031A2580FE7}" srcOrd="0" destOrd="0" presId="urn:microsoft.com/office/officeart/2005/8/layout/hierarchy4"/>
    <dgm:cxn modelId="{F9F11058-3B11-AE41-90DA-6DB7F13FF995}" srcId="{A586C388-965C-8345-AC91-5C6277281C7A}" destId="{EFEA1A9F-7D31-3747-9E6D-DA01818FA3A6}" srcOrd="0" destOrd="0" parTransId="{2A863332-5EB2-4D4B-8189-BD40CEAEFC4D}" sibTransId="{6F2F2580-2903-DC48-89E5-E03A5661CE71}"/>
    <dgm:cxn modelId="{76D29B5F-2676-D646-A387-2A5F988416A5}" srcId="{EFEA1A9F-7D31-3747-9E6D-DA01818FA3A6}" destId="{C0DBBD42-9074-A748-B22D-FCD0ECFE1869}" srcOrd="1" destOrd="0" parTransId="{019D80D4-48A6-674D-849F-9D3D33D80FBB}" sibTransId="{A32AD012-348D-6444-8C85-6976A58FC01D}"/>
    <dgm:cxn modelId="{9A6E4573-4316-C74A-8425-B9A9597AE4E2}" type="presOf" srcId="{912AF409-D438-3A45-A80D-1DEF86FF8EA0}" destId="{0FC25137-1698-4841-ABB6-9C63BAD3D3B8}" srcOrd="0" destOrd="0" presId="urn:microsoft.com/office/officeart/2005/8/layout/hierarchy4"/>
    <dgm:cxn modelId="{F5383989-4EF4-3D4D-B963-5A330B758BF0}" srcId="{912AF409-D438-3A45-A80D-1DEF86FF8EA0}" destId="{A586C388-965C-8345-AC91-5C6277281C7A}" srcOrd="0" destOrd="0" parTransId="{A682A6B7-746A-5B4E-BBA6-5DA4EB987407}" sibTransId="{0D833F01-3326-A441-90C1-0FD7D9F48668}"/>
    <dgm:cxn modelId="{DB860593-81AA-024E-9B48-B39E09DCC377}" type="presOf" srcId="{C0DBBD42-9074-A748-B22D-FCD0ECFE1869}" destId="{466F7976-0525-3A44-9D7A-4A77436CCD08}" srcOrd="0" destOrd="0" presId="urn:microsoft.com/office/officeart/2005/8/layout/hierarchy4"/>
    <dgm:cxn modelId="{686DD19B-BBE4-5946-9BDD-8D72640555A7}" type="presOf" srcId="{EFEA1A9F-7D31-3747-9E6D-DA01818FA3A6}" destId="{BC4F10C9-7D9D-E04F-AE60-776A979051A8}" srcOrd="0" destOrd="0" presId="urn:microsoft.com/office/officeart/2005/8/layout/hierarchy4"/>
    <dgm:cxn modelId="{805DE1C6-8586-8A4B-9561-739461637AE6}" srcId="{EFEA1A9F-7D31-3747-9E6D-DA01818FA3A6}" destId="{E188CB5C-55C2-E848-95F1-73E4372D8029}" srcOrd="0" destOrd="0" parTransId="{DA630487-0718-F14E-B221-2F7AEDDC7CB4}" sibTransId="{DA5F4364-9D38-9641-9964-9920DE28C1FB}"/>
    <dgm:cxn modelId="{DBF9DDDF-F2F7-3E47-99A0-302C3C0D944B}" type="presOf" srcId="{A586C388-965C-8345-AC91-5C6277281C7A}" destId="{477A35C7-0BEE-2B48-B849-D58C2E5FF587}" srcOrd="0" destOrd="0" presId="urn:microsoft.com/office/officeart/2005/8/layout/hierarchy4"/>
    <dgm:cxn modelId="{578023ED-A54E-734E-B2FA-A8E65BC7EEB2}" type="presParOf" srcId="{0FC25137-1698-4841-ABB6-9C63BAD3D3B8}" destId="{A1A03911-85F9-F646-BE58-C8238719FB3F}" srcOrd="0" destOrd="0" presId="urn:microsoft.com/office/officeart/2005/8/layout/hierarchy4"/>
    <dgm:cxn modelId="{75FD1A37-12F7-8641-A52B-75E0D8A5409B}" type="presParOf" srcId="{A1A03911-85F9-F646-BE58-C8238719FB3F}" destId="{477A35C7-0BEE-2B48-B849-D58C2E5FF587}" srcOrd="0" destOrd="0" presId="urn:microsoft.com/office/officeart/2005/8/layout/hierarchy4"/>
    <dgm:cxn modelId="{B166E0B5-4A2E-B944-A626-CECEEEA36F16}" type="presParOf" srcId="{A1A03911-85F9-F646-BE58-C8238719FB3F}" destId="{7C0E4EE8-E212-B54E-8E7B-FF6DA5701E34}" srcOrd="1" destOrd="0" presId="urn:microsoft.com/office/officeart/2005/8/layout/hierarchy4"/>
    <dgm:cxn modelId="{1001AD27-BC7A-784B-891B-940992E2BB5C}" type="presParOf" srcId="{A1A03911-85F9-F646-BE58-C8238719FB3F}" destId="{4E2889D7-1FAE-5445-93F9-420CF4ECFB92}" srcOrd="2" destOrd="0" presId="urn:microsoft.com/office/officeart/2005/8/layout/hierarchy4"/>
    <dgm:cxn modelId="{43D6D251-9B58-E74C-AA4B-8D11425D6992}" type="presParOf" srcId="{4E2889D7-1FAE-5445-93F9-420CF4ECFB92}" destId="{CEBBEFF5-4CF6-3245-A1BD-CD9DFB4C4514}" srcOrd="0" destOrd="0" presId="urn:microsoft.com/office/officeart/2005/8/layout/hierarchy4"/>
    <dgm:cxn modelId="{AD4F0F46-4F71-1B48-B769-B6B2800C1993}" type="presParOf" srcId="{CEBBEFF5-4CF6-3245-A1BD-CD9DFB4C4514}" destId="{BC4F10C9-7D9D-E04F-AE60-776A979051A8}" srcOrd="0" destOrd="0" presId="urn:microsoft.com/office/officeart/2005/8/layout/hierarchy4"/>
    <dgm:cxn modelId="{CE5C050E-3027-E44E-AE2C-DC775E0387B1}" type="presParOf" srcId="{CEBBEFF5-4CF6-3245-A1BD-CD9DFB4C4514}" destId="{2BC80C96-853F-E44A-9D95-FC52532B61A8}" srcOrd="1" destOrd="0" presId="urn:microsoft.com/office/officeart/2005/8/layout/hierarchy4"/>
    <dgm:cxn modelId="{4F2708D1-C3EE-C64E-9BF5-1051FAAEC2C8}" type="presParOf" srcId="{CEBBEFF5-4CF6-3245-A1BD-CD9DFB4C4514}" destId="{EBA4BD14-A06B-454F-884F-EF07BC912CCD}" srcOrd="2" destOrd="0" presId="urn:microsoft.com/office/officeart/2005/8/layout/hierarchy4"/>
    <dgm:cxn modelId="{66FC0521-D8B6-9642-A3E1-B14BDE1B7D59}" type="presParOf" srcId="{EBA4BD14-A06B-454F-884F-EF07BC912CCD}" destId="{ECAA7895-1C3F-1145-AAC1-E207FC657BAC}" srcOrd="0" destOrd="0" presId="urn:microsoft.com/office/officeart/2005/8/layout/hierarchy4"/>
    <dgm:cxn modelId="{61F3127A-55E5-BC43-85C6-5F745CC37C1D}" type="presParOf" srcId="{ECAA7895-1C3F-1145-AAC1-E207FC657BAC}" destId="{D02C437C-9C95-5B4D-BE32-B031A2580FE7}" srcOrd="0" destOrd="0" presId="urn:microsoft.com/office/officeart/2005/8/layout/hierarchy4"/>
    <dgm:cxn modelId="{69932534-982B-FF4D-ABD9-E45404073EE0}" type="presParOf" srcId="{ECAA7895-1C3F-1145-AAC1-E207FC657BAC}" destId="{F2B522FA-51BF-C040-A71F-DE5FB9B1F4CD}" srcOrd="1" destOrd="0" presId="urn:microsoft.com/office/officeart/2005/8/layout/hierarchy4"/>
    <dgm:cxn modelId="{8F07B460-84E3-6D41-80E2-4D1538887054}" type="presParOf" srcId="{EBA4BD14-A06B-454F-884F-EF07BC912CCD}" destId="{0CC91C9A-CFE5-034E-A9F9-F7726C171BD1}" srcOrd="1" destOrd="0" presId="urn:microsoft.com/office/officeart/2005/8/layout/hierarchy4"/>
    <dgm:cxn modelId="{725EBC4D-BB78-404B-98A5-0FE7ADB27E4D}" type="presParOf" srcId="{EBA4BD14-A06B-454F-884F-EF07BC912CCD}" destId="{0BC85DB7-3CA1-164B-A736-9DB51E194C7B}" srcOrd="2" destOrd="0" presId="urn:microsoft.com/office/officeart/2005/8/layout/hierarchy4"/>
    <dgm:cxn modelId="{E7C56EAD-EFDC-8B48-82D3-E2F3E6135A75}" type="presParOf" srcId="{0BC85DB7-3CA1-164B-A736-9DB51E194C7B}" destId="{466F7976-0525-3A44-9D7A-4A77436CCD08}" srcOrd="0" destOrd="0" presId="urn:microsoft.com/office/officeart/2005/8/layout/hierarchy4"/>
    <dgm:cxn modelId="{338C8B65-7FA0-9E46-832A-760013417F07}" type="presParOf" srcId="{0BC85DB7-3CA1-164B-A736-9DB51E194C7B}" destId="{A52B64FD-702C-6642-988D-7EC8D94F6DC3}" srcOrd="1" destOrd="0" presId="urn:microsoft.com/office/officeart/2005/8/layout/hierarchy4"/>
  </dgm:cxnLst>
  <dgm:bg>
    <a:solidFill>
      <a:srgbClr val="3C64A5">
        <a:alpha val="20000"/>
      </a:srgb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1D9001-06C2-4581-BCAE-F00524AB3584}"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it-IT"/>
        </a:p>
      </dgm:t>
    </dgm:pt>
    <dgm:pt modelId="{2FB2F5E3-EED5-45F4-92E0-459C22CCC0B0}">
      <dgm:prSet custT="1"/>
      <dgm:spPr>
        <a:solidFill>
          <a:srgbClr val="AD8ED7"/>
        </a:solidFill>
      </dgm:spPr>
      <dgm:t>
        <a:bodyPr/>
        <a:lstStyle/>
        <a:p>
          <a:pPr algn="ctr">
            <a:lnSpc>
              <a:spcPct val="100000"/>
            </a:lnSpc>
          </a:pPr>
          <a:r>
            <a:rPr lang="en-US" sz="1600" b="1" dirty="0">
              <a:highlight>
                <a:srgbClr val="FFFF00"/>
              </a:highlight>
              <a:latin typeface="Arial" panose="020B0604020202020204" pitchFamily="34" charset="0"/>
              <a:cs typeface="Arial" panose="020B0604020202020204" pitchFamily="34" charset="0"/>
            </a:rPr>
            <a:t>Few </a:t>
          </a:r>
          <a:r>
            <a:rPr lang="en-US" sz="1600" b="1" dirty="0">
              <a:latin typeface="Arial" panose="020B0604020202020204" pitchFamily="34" charset="0"/>
              <a:cs typeface="Arial" panose="020B0604020202020204" pitchFamily="34" charset="0"/>
            </a:rPr>
            <a:t>experiments using </a:t>
          </a:r>
        </a:p>
        <a:p>
          <a:pPr algn="ctr">
            <a:lnSpc>
              <a:spcPct val="100000"/>
            </a:lnSpc>
          </a:pPr>
          <a:r>
            <a:rPr lang="en-US" sz="1600" b="1" dirty="0">
              <a:latin typeface="Arial" panose="020B0604020202020204" pitchFamily="34" charset="0"/>
              <a:cs typeface="Arial" panose="020B0604020202020204" pitchFamily="34" charset="0"/>
            </a:rPr>
            <a:t>LPA VHEE irradiation </a:t>
          </a:r>
        </a:p>
        <a:p>
          <a:pPr algn="ctr">
            <a:lnSpc>
              <a:spcPct val="100000"/>
            </a:lnSpc>
          </a:pPr>
          <a:r>
            <a:rPr lang="en-US" sz="1600" b="1" dirty="0">
              <a:latin typeface="Arial" panose="020B0604020202020204" pitchFamily="34" charset="0"/>
              <a:cs typeface="Arial" panose="020B0604020202020204" pitchFamily="34" charset="0"/>
            </a:rPr>
            <a:t>(</a:t>
          </a:r>
          <a:r>
            <a:rPr lang="it-IT" sz="1600" b="1" dirty="0">
              <a:latin typeface="Arial" panose="020B0604020202020204" pitchFamily="34" charset="0"/>
              <a:cs typeface="Arial" panose="020B0604020202020204" pitchFamily="34" charset="0"/>
            </a:rPr>
            <a:t>UHDR per </a:t>
          </a:r>
          <a:r>
            <a:rPr lang="it-IT" sz="1600" b="1" dirty="0" err="1">
              <a:latin typeface="Arial" panose="020B0604020202020204" pitchFamily="34" charset="0"/>
              <a:cs typeface="Arial" panose="020B0604020202020204" pitchFamily="34" charset="0"/>
            </a:rPr>
            <a:t>pulse</a:t>
          </a:r>
          <a:r>
            <a:rPr lang="it-IT" sz="1600" b="1" dirty="0">
              <a:latin typeface="Arial" panose="020B0604020202020204" pitchFamily="34" charset="0"/>
              <a:cs typeface="Arial" panose="020B0604020202020204" pitchFamily="34" charset="0"/>
            </a:rPr>
            <a:t> 10</a:t>
          </a:r>
          <a:r>
            <a:rPr lang="it-IT" sz="1600" b="1" baseline="30000" dirty="0">
              <a:latin typeface="Arial" panose="020B0604020202020204" pitchFamily="34" charset="0"/>
              <a:cs typeface="Arial" panose="020B0604020202020204" pitchFamily="34" charset="0"/>
            </a:rPr>
            <a:t>12</a:t>
          </a:r>
          <a:r>
            <a:rPr lang="it-IT" sz="1600" b="1" dirty="0">
              <a:latin typeface="Arial" panose="020B0604020202020204" pitchFamily="34" charset="0"/>
              <a:cs typeface="Arial" panose="020B0604020202020204" pitchFamily="34" charset="0"/>
            </a:rPr>
            <a:t> </a:t>
          </a:r>
          <a:r>
            <a:rPr lang="it-IT" sz="1600" b="1" dirty="0" err="1">
              <a:latin typeface="Arial" panose="020B0604020202020204" pitchFamily="34" charset="0"/>
              <a:cs typeface="Arial" panose="020B0604020202020204" pitchFamily="34" charset="0"/>
            </a:rPr>
            <a:t>Gy</a:t>
          </a:r>
          <a:r>
            <a:rPr lang="it-IT" sz="1600" b="1" dirty="0">
              <a:latin typeface="Arial" panose="020B0604020202020204" pitchFamily="34" charset="0"/>
              <a:cs typeface="Arial" panose="020B0604020202020204" pitchFamily="34" charset="0"/>
            </a:rPr>
            <a:t>/</a:t>
          </a:r>
          <a:r>
            <a:rPr lang="it-IT" sz="1600" b="1" dirty="0" err="1">
              <a:latin typeface="Arial" panose="020B0604020202020204" pitchFamily="34" charset="0"/>
              <a:cs typeface="Arial" panose="020B0604020202020204" pitchFamily="34" charset="0"/>
            </a:rPr>
            <a:t>s</a:t>
          </a:r>
          <a:r>
            <a:rPr lang="it-IT" sz="1600" b="1" dirty="0">
              <a:latin typeface="Arial" panose="020B0604020202020204" pitchFamily="34" charset="0"/>
              <a:cs typeface="Arial" panose="020B0604020202020204" pitchFamily="34" charset="0"/>
            </a:rPr>
            <a:t>)</a:t>
          </a:r>
          <a:endParaRPr lang="it-IT" sz="1600" dirty="0">
            <a:latin typeface="Arial" panose="020B0604020202020204" pitchFamily="34" charset="0"/>
            <a:cs typeface="Arial" panose="020B0604020202020204" pitchFamily="34" charset="0"/>
          </a:endParaRPr>
        </a:p>
      </dgm:t>
    </dgm:pt>
    <dgm:pt modelId="{21424EDA-1CEF-4501-B459-D9D6C0265190}" type="parTrans" cxnId="{E8C83DA2-DC39-4671-9A22-3B8F509A8AF8}">
      <dgm:prSet/>
      <dgm:spPr/>
      <dgm:t>
        <a:bodyPr/>
        <a:lstStyle/>
        <a:p>
          <a:endParaRPr lang="it-IT"/>
        </a:p>
      </dgm:t>
    </dgm:pt>
    <dgm:pt modelId="{9F3565F9-908D-442E-943E-3DFF76637DE0}" type="sibTrans" cxnId="{E8C83DA2-DC39-4671-9A22-3B8F509A8AF8}">
      <dgm:prSet/>
      <dgm:spPr/>
      <dgm:t>
        <a:bodyPr/>
        <a:lstStyle/>
        <a:p>
          <a:endParaRPr lang="it-IT"/>
        </a:p>
      </dgm:t>
    </dgm:pt>
    <dgm:pt modelId="{9A10DCC8-7111-4120-802E-CA8A570D04EB}">
      <dgm:prSet/>
      <dgm:spPr>
        <a:pattFill prst="smConfetti">
          <a:fgClr>
            <a:srgbClr val="AD8ED7"/>
          </a:fgClr>
          <a:bgClr>
            <a:schemeClr val="bg1"/>
          </a:bgClr>
        </a:pattFill>
      </dgm:spPr>
      <dgm:t>
        <a:bodyPr lIns="0" tIns="72000" rIns="0" bIns="72000"/>
        <a:lstStyle/>
        <a:p>
          <a:r>
            <a:rPr lang="it-IT" i="0" dirty="0">
              <a:latin typeface="Arial" panose="020B0604020202020204" pitchFamily="34" charset="0"/>
              <a:cs typeface="Arial" panose="020B0604020202020204" pitchFamily="34" charset="0"/>
            </a:rPr>
            <a:t>C.A. </a:t>
          </a:r>
          <a:r>
            <a:rPr lang="it-IT" i="0" dirty="0" err="1">
              <a:latin typeface="Arial" panose="020B0604020202020204" pitchFamily="34" charset="0"/>
              <a:cs typeface="Arial" panose="020B0604020202020204" pitchFamily="34" charset="0"/>
            </a:rPr>
            <a:t>McAnespie</a:t>
          </a:r>
          <a:r>
            <a:rPr lang="it-IT" i="0" dirty="0">
              <a:latin typeface="Arial" panose="020B0604020202020204" pitchFamily="34" charset="0"/>
              <a:cs typeface="Arial" panose="020B0604020202020204" pitchFamily="34" charset="0"/>
            </a:rPr>
            <a:t> et al.</a:t>
          </a:r>
        </a:p>
        <a:p>
          <a:r>
            <a:rPr lang="it-IT" i="0" dirty="0">
              <a:latin typeface="Arial" panose="020B0604020202020204" pitchFamily="34" charset="0"/>
              <a:cs typeface="Arial" panose="020B0604020202020204" pitchFamily="34" charset="0"/>
            </a:rPr>
            <a:t>arXiv:2409.01717v2  [</a:t>
          </a:r>
          <a:r>
            <a:rPr lang="it-IT" i="0" dirty="0" err="1">
              <a:latin typeface="Arial" panose="020B0604020202020204" pitchFamily="34" charset="0"/>
              <a:cs typeface="Arial" panose="020B0604020202020204" pitchFamily="34" charset="0"/>
            </a:rPr>
            <a:t>physics.med-ph</a:t>
          </a:r>
          <a:r>
            <a:rPr lang="it-IT" i="0" dirty="0">
              <a:latin typeface="Arial" panose="020B0604020202020204" pitchFamily="34" charset="0"/>
              <a:cs typeface="Arial" panose="020B0604020202020204" pitchFamily="34" charset="0"/>
            </a:rPr>
            <a:t>] (2024)</a:t>
          </a:r>
          <a:endParaRPr lang="it-IT" i="0" dirty="0"/>
        </a:p>
      </dgm:t>
    </dgm:pt>
    <dgm:pt modelId="{03F9CD82-71BF-4F68-B6F5-F1CFAD827EFC}" type="parTrans" cxnId="{B4BCA215-86BC-4C17-9D15-8FA2914781C5}">
      <dgm:prSet/>
      <dgm:spPr/>
      <dgm:t>
        <a:bodyPr/>
        <a:lstStyle/>
        <a:p>
          <a:endParaRPr lang="it-IT"/>
        </a:p>
      </dgm:t>
    </dgm:pt>
    <dgm:pt modelId="{49E57C92-6526-44EF-82B6-C88CE15DBB29}" type="sibTrans" cxnId="{B4BCA215-86BC-4C17-9D15-8FA2914781C5}">
      <dgm:prSet/>
      <dgm:spPr/>
      <dgm:t>
        <a:bodyPr/>
        <a:lstStyle/>
        <a:p>
          <a:endParaRPr lang="it-IT"/>
        </a:p>
      </dgm:t>
    </dgm:pt>
    <dgm:pt modelId="{3540ABAC-9DC3-4137-9516-3FF75B4C0BB4}">
      <dgm:prSet/>
      <dgm:spPr>
        <a:solidFill>
          <a:srgbClr val="AD8ED7">
            <a:alpha val="80000"/>
          </a:srgbClr>
        </a:solidFill>
      </dgm:spPr>
      <dgm:t>
        <a:bodyPr lIns="0" tIns="108000" rIns="0" bIns="72000"/>
        <a:lstStyle/>
        <a:p>
          <a:r>
            <a:rPr lang="it-IT" b="0" i="0">
              <a:latin typeface="Arial" panose="020B0604020202020204" pitchFamily="34" charset="0"/>
              <a:cs typeface="Arial" panose="020B0604020202020204" pitchFamily="34" charset="0"/>
            </a:rPr>
            <a:t>S. </a:t>
          </a:r>
          <a:r>
            <a:rPr lang="it-IT" b="0" i="0" err="1">
              <a:latin typeface="Arial" panose="020B0604020202020204" pitchFamily="34" charset="0"/>
              <a:cs typeface="Arial" panose="020B0604020202020204" pitchFamily="34" charset="0"/>
            </a:rPr>
            <a:t>Orobeti</a:t>
          </a:r>
          <a:r>
            <a:rPr lang="it-IT" b="0" i="0">
              <a:latin typeface="Arial" panose="020B0604020202020204" pitchFamily="34" charset="0"/>
              <a:cs typeface="Arial" panose="020B0604020202020204" pitchFamily="34" charset="0"/>
            </a:rPr>
            <a:t> </a:t>
          </a:r>
          <a:r>
            <a:rPr lang="it-IT" b="0" i="1">
              <a:latin typeface="Arial" panose="020B0604020202020204" pitchFamily="34" charset="0"/>
              <a:cs typeface="Arial" panose="020B0604020202020204" pitchFamily="34" charset="0"/>
            </a:rPr>
            <a:t>et al.</a:t>
          </a:r>
          <a:r>
            <a:rPr lang="it-IT" b="0" i="0">
              <a:latin typeface="Arial" panose="020B0604020202020204" pitchFamily="34" charset="0"/>
              <a:cs typeface="Arial" panose="020B0604020202020204" pitchFamily="34" charset="0"/>
            </a:rPr>
            <a:t> </a:t>
          </a:r>
        </a:p>
        <a:p>
          <a:r>
            <a:rPr lang="it-IT" b="0" i="1">
              <a:latin typeface="Arial" panose="020B0604020202020204" pitchFamily="34" charset="0"/>
              <a:cs typeface="Arial" panose="020B0604020202020204" pitchFamily="34" charset="0"/>
            </a:rPr>
            <a:t>Sci Rep</a:t>
          </a:r>
          <a:r>
            <a:rPr lang="it-IT" b="0" i="0">
              <a:latin typeface="Arial" panose="020B0604020202020204" pitchFamily="34" charset="0"/>
              <a:cs typeface="Arial" panose="020B0604020202020204" pitchFamily="34" charset="0"/>
            </a:rPr>
            <a:t> </a:t>
          </a:r>
          <a:r>
            <a:rPr lang="it-IT" b="1" i="0">
              <a:latin typeface="Arial" panose="020B0604020202020204" pitchFamily="34" charset="0"/>
              <a:cs typeface="Arial" panose="020B0604020202020204" pitchFamily="34" charset="0"/>
            </a:rPr>
            <a:t>14</a:t>
          </a:r>
          <a:r>
            <a:rPr lang="it-IT" b="0" i="0">
              <a:latin typeface="Arial" panose="020B0604020202020204" pitchFamily="34" charset="0"/>
              <a:cs typeface="Arial" panose="020B0604020202020204" pitchFamily="34" charset="0"/>
            </a:rPr>
            <a:t>,14866 (2024) </a:t>
          </a:r>
          <a:endParaRPr lang="it-IT"/>
        </a:p>
      </dgm:t>
    </dgm:pt>
    <dgm:pt modelId="{AE0FB7D7-64B2-4B41-A968-00B41D0C3229}" type="parTrans" cxnId="{056C08E6-D4A5-4D62-941D-95C22062430B}">
      <dgm:prSet/>
      <dgm:spPr/>
      <dgm:t>
        <a:bodyPr/>
        <a:lstStyle/>
        <a:p>
          <a:endParaRPr lang="it-IT"/>
        </a:p>
      </dgm:t>
    </dgm:pt>
    <dgm:pt modelId="{0471B2EE-FE3E-42D8-97CF-DF9944F2714A}" type="sibTrans" cxnId="{056C08E6-D4A5-4D62-941D-95C22062430B}">
      <dgm:prSet/>
      <dgm:spPr/>
      <dgm:t>
        <a:bodyPr/>
        <a:lstStyle/>
        <a:p>
          <a:endParaRPr lang="it-IT"/>
        </a:p>
      </dgm:t>
    </dgm:pt>
    <dgm:pt modelId="{A542D2D7-0130-499F-B93E-A2F3277B7907}" type="pres">
      <dgm:prSet presAssocID="{971D9001-06C2-4581-BCAE-F00524AB3584}" presName="hierChild1" presStyleCnt="0">
        <dgm:presLayoutVars>
          <dgm:orgChart val="1"/>
          <dgm:chPref val="1"/>
          <dgm:dir val="rev"/>
          <dgm:animOne val="branch"/>
          <dgm:animLvl val="lvl"/>
          <dgm:resizeHandles/>
        </dgm:presLayoutVars>
      </dgm:prSet>
      <dgm:spPr/>
    </dgm:pt>
    <dgm:pt modelId="{7C33037B-2EC6-4659-8966-E26AB92E4BEF}" type="pres">
      <dgm:prSet presAssocID="{2FB2F5E3-EED5-45F4-92E0-459C22CCC0B0}" presName="hierRoot1" presStyleCnt="0">
        <dgm:presLayoutVars>
          <dgm:hierBranch val="init"/>
        </dgm:presLayoutVars>
      </dgm:prSet>
      <dgm:spPr/>
    </dgm:pt>
    <dgm:pt modelId="{6F5B6809-CD08-4B4A-B1D8-BE1C0AAA5C7D}" type="pres">
      <dgm:prSet presAssocID="{2FB2F5E3-EED5-45F4-92E0-459C22CCC0B0}" presName="rootComposite1" presStyleCnt="0"/>
      <dgm:spPr/>
    </dgm:pt>
    <dgm:pt modelId="{0A6E633F-00CB-467A-8139-BF2DCF28FF9E}" type="pres">
      <dgm:prSet presAssocID="{2FB2F5E3-EED5-45F4-92E0-459C22CCC0B0}" presName="rootText1" presStyleLbl="node0" presStyleIdx="0" presStyleCnt="1" custScaleX="183766" custLinFactNeighborX="-6981" custLinFactNeighborY="-76020">
        <dgm:presLayoutVars>
          <dgm:chPref val="3"/>
        </dgm:presLayoutVars>
      </dgm:prSet>
      <dgm:spPr/>
    </dgm:pt>
    <dgm:pt modelId="{A9C13BC7-AF13-4668-AE56-DBD53B12D05B}" type="pres">
      <dgm:prSet presAssocID="{2FB2F5E3-EED5-45F4-92E0-459C22CCC0B0}" presName="rootConnector1" presStyleLbl="node1" presStyleIdx="0" presStyleCnt="0"/>
      <dgm:spPr/>
    </dgm:pt>
    <dgm:pt modelId="{0E8A3817-B642-413C-9EED-BF2242C4E720}" type="pres">
      <dgm:prSet presAssocID="{2FB2F5E3-EED5-45F4-92E0-459C22CCC0B0}" presName="hierChild2" presStyleCnt="0"/>
      <dgm:spPr/>
    </dgm:pt>
    <dgm:pt modelId="{DCC0CB13-DB0D-444B-804D-E4CD775EB1E7}" type="pres">
      <dgm:prSet presAssocID="{03F9CD82-71BF-4F68-B6F5-F1CFAD827EFC}" presName="Name37" presStyleLbl="parChTrans1D2" presStyleIdx="0" presStyleCnt="2"/>
      <dgm:spPr/>
    </dgm:pt>
    <dgm:pt modelId="{8FCEB0CB-AD54-4E59-908D-CEA4F396FE0B}" type="pres">
      <dgm:prSet presAssocID="{9A10DCC8-7111-4120-802E-CA8A570D04EB}" presName="hierRoot2" presStyleCnt="0">
        <dgm:presLayoutVars>
          <dgm:hierBranch val="init"/>
        </dgm:presLayoutVars>
      </dgm:prSet>
      <dgm:spPr/>
    </dgm:pt>
    <dgm:pt modelId="{5387DE4E-12A2-498F-8252-0E0744FE402C}" type="pres">
      <dgm:prSet presAssocID="{9A10DCC8-7111-4120-802E-CA8A570D04EB}" presName="rootComposite" presStyleCnt="0"/>
      <dgm:spPr/>
    </dgm:pt>
    <dgm:pt modelId="{EAFF236E-B9ED-4B93-8B30-85D91E993CA6}" type="pres">
      <dgm:prSet presAssocID="{9A10DCC8-7111-4120-802E-CA8A570D04EB}" presName="rootText" presStyleLbl="node2" presStyleIdx="0" presStyleCnt="2">
        <dgm:presLayoutVars>
          <dgm:chPref val="3"/>
        </dgm:presLayoutVars>
      </dgm:prSet>
      <dgm:spPr/>
    </dgm:pt>
    <dgm:pt modelId="{98DF7937-0DA1-4F4A-B7C6-794D2685040E}" type="pres">
      <dgm:prSet presAssocID="{9A10DCC8-7111-4120-802E-CA8A570D04EB}" presName="rootConnector" presStyleLbl="node2" presStyleIdx="0" presStyleCnt="2"/>
      <dgm:spPr/>
    </dgm:pt>
    <dgm:pt modelId="{1D69E337-2725-44A2-BEA8-E6DCAEBA7CD8}" type="pres">
      <dgm:prSet presAssocID="{9A10DCC8-7111-4120-802E-CA8A570D04EB}" presName="hierChild4" presStyleCnt="0"/>
      <dgm:spPr/>
    </dgm:pt>
    <dgm:pt modelId="{E73A632B-E97A-4D61-A499-19613A7BEBBE}" type="pres">
      <dgm:prSet presAssocID="{9A10DCC8-7111-4120-802E-CA8A570D04EB}" presName="hierChild5" presStyleCnt="0"/>
      <dgm:spPr/>
    </dgm:pt>
    <dgm:pt modelId="{2F7F88C2-ECEA-4717-9884-7F5A1CC9D612}" type="pres">
      <dgm:prSet presAssocID="{AE0FB7D7-64B2-4B41-A968-00B41D0C3229}" presName="Name37" presStyleLbl="parChTrans1D2" presStyleIdx="1" presStyleCnt="2"/>
      <dgm:spPr/>
    </dgm:pt>
    <dgm:pt modelId="{582AA5BC-FE00-4391-92F0-B33CEDA2607A}" type="pres">
      <dgm:prSet presAssocID="{3540ABAC-9DC3-4137-9516-3FF75B4C0BB4}" presName="hierRoot2" presStyleCnt="0">
        <dgm:presLayoutVars>
          <dgm:hierBranch val="init"/>
        </dgm:presLayoutVars>
      </dgm:prSet>
      <dgm:spPr/>
    </dgm:pt>
    <dgm:pt modelId="{261C191C-DB62-484C-960D-1C84EFCAC24B}" type="pres">
      <dgm:prSet presAssocID="{3540ABAC-9DC3-4137-9516-3FF75B4C0BB4}" presName="rootComposite" presStyleCnt="0"/>
      <dgm:spPr/>
    </dgm:pt>
    <dgm:pt modelId="{8BA6F60E-D34B-45B3-9A4F-8A9E1D76C04A}" type="pres">
      <dgm:prSet presAssocID="{3540ABAC-9DC3-4137-9516-3FF75B4C0BB4}" presName="rootText" presStyleLbl="node2" presStyleIdx="1" presStyleCnt="2">
        <dgm:presLayoutVars>
          <dgm:chPref val="3"/>
        </dgm:presLayoutVars>
      </dgm:prSet>
      <dgm:spPr/>
    </dgm:pt>
    <dgm:pt modelId="{DEF36630-4D7A-497E-9B71-C727F27460CB}" type="pres">
      <dgm:prSet presAssocID="{3540ABAC-9DC3-4137-9516-3FF75B4C0BB4}" presName="rootConnector" presStyleLbl="node2" presStyleIdx="1" presStyleCnt="2"/>
      <dgm:spPr/>
    </dgm:pt>
    <dgm:pt modelId="{08E010FB-D079-4AAC-85E9-F509DCCE0CE5}" type="pres">
      <dgm:prSet presAssocID="{3540ABAC-9DC3-4137-9516-3FF75B4C0BB4}" presName="hierChild4" presStyleCnt="0"/>
      <dgm:spPr/>
    </dgm:pt>
    <dgm:pt modelId="{4D151E7C-35C6-425F-86AE-181F7DAE39A4}" type="pres">
      <dgm:prSet presAssocID="{3540ABAC-9DC3-4137-9516-3FF75B4C0BB4}" presName="hierChild5" presStyleCnt="0"/>
      <dgm:spPr/>
    </dgm:pt>
    <dgm:pt modelId="{6855DBD3-9B9A-4DF2-8BB6-B4E1173FBFF9}" type="pres">
      <dgm:prSet presAssocID="{2FB2F5E3-EED5-45F4-92E0-459C22CCC0B0}" presName="hierChild3" presStyleCnt="0"/>
      <dgm:spPr/>
    </dgm:pt>
  </dgm:ptLst>
  <dgm:cxnLst>
    <dgm:cxn modelId="{B4BCA215-86BC-4C17-9D15-8FA2914781C5}" srcId="{2FB2F5E3-EED5-45F4-92E0-459C22CCC0B0}" destId="{9A10DCC8-7111-4120-802E-CA8A570D04EB}" srcOrd="0" destOrd="0" parTransId="{03F9CD82-71BF-4F68-B6F5-F1CFAD827EFC}" sibTransId="{49E57C92-6526-44EF-82B6-C88CE15DBB29}"/>
    <dgm:cxn modelId="{D7E2BD24-F443-42F6-90F5-D5D80AF73846}" type="presOf" srcId="{2FB2F5E3-EED5-45F4-92E0-459C22CCC0B0}" destId="{0A6E633F-00CB-467A-8139-BF2DCF28FF9E}" srcOrd="0" destOrd="0" presId="urn:microsoft.com/office/officeart/2005/8/layout/orgChart1"/>
    <dgm:cxn modelId="{BE840D3B-0200-4887-9091-322B39EFEF5D}" type="presOf" srcId="{2FB2F5E3-EED5-45F4-92E0-459C22CCC0B0}" destId="{A9C13BC7-AF13-4668-AE56-DBD53B12D05B}" srcOrd="1" destOrd="0" presId="urn:microsoft.com/office/officeart/2005/8/layout/orgChart1"/>
    <dgm:cxn modelId="{0EEDA770-7FA7-4AA2-B51D-BD8AF9B91A21}" type="presOf" srcId="{9A10DCC8-7111-4120-802E-CA8A570D04EB}" destId="{98DF7937-0DA1-4F4A-B7C6-794D2685040E}" srcOrd="1" destOrd="0" presId="urn:microsoft.com/office/officeart/2005/8/layout/orgChart1"/>
    <dgm:cxn modelId="{F9AFEA72-A0AE-4E6C-AC2B-304DD3A60FBD}" type="presOf" srcId="{971D9001-06C2-4581-BCAE-F00524AB3584}" destId="{A542D2D7-0130-499F-B93E-A2F3277B7907}" srcOrd="0" destOrd="0" presId="urn:microsoft.com/office/officeart/2005/8/layout/orgChart1"/>
    <dgm:cxn modelId="{5EB4398E-5315-4DC1-B3A1-60C615AFF1E1}" type="presOf" srcId="{03F9CD82-71BF-4F68-B6F5-F1CFAD827EFC}" destId="{DCC0CB13-DB0D-444B-804D-E4CD775EB1E7}" srcOrd="0" destOrd="0" presId="urn:microsoft.com/office/officeart/2005/8/layout/orgChart1"/>
    <dgm:cxn modelId="{0F9E9195-88E1-45C0-95BE-2F5F5FB18A22}" type="presOf" srcId="{AE0FB7D7-64B2-4B41-A968-00B41D0C3229}" destId="{2F7F88C2-ECEA-4717-9884-7F5A1CC9D612}" srcOrd="0" destOrd="0" presId="urn:microsoft.com/office/officeart/2005/8/layout/orgChart1"/>
    <dgm:cxn modelId="{E8C83DA2-DC39-4671-9A22-3B8F509A8AF8}" srcId="{971D9001-06C2-4581-BCAE-F00524AB3584}" destId="{2FB2F5E3-EED5-45F4-92E0-459C22CCC0B0}" srcOrd="0" destOrd="0" parTransId="{21424EDA-1CEF-4501-B459-D9D6C0265190}" sibTransId="{9F3565F9-908D-442E-943E-3DFF76637DE0}"/>
    <dgm:cxn modelId="{DAD4E3E0-3CB2-4EED-9CB3-4A06997898F4}" type="presOf" srcId="{9A10DCC8-7111-4120-802E-CA8A570D04EB}" destId="{EAFF236E-B9ED-4B93-8B30-85D91E993CA6}" srcOrd="0" destOrd="0" presId="urn:microsoft.com/office/officeart/2005/8/layout/orgChart1"/>
    <dgm:cxn modelId="{056C08E6-D4A5-4D62-941D-95C22062430B}" srcId="{2FB2F5E3-EED5-45F4-92E0-459C22CCC0B0}" destId="{3540ABAC-9DC3-4137-9516-3FF75B4C0BB4}" srcOrd="1" destOrd="0" parTransId="{AE0FB7D7-64B2-4B41-A968-00B41D0C3229}" sibTransId="{0471B2EE-FE3E-42D8-97CF-DF9944F2714A}"/>
    <dgm:cxn modelId="{840B58EA-9ED3-4E0A-8BA6-1E640B934F66}" type="presOf" srcId="{3540ABAC-9DC3-4137-9516-3FF75B4C0BB4}" destId="{DEF36630-4D7A-497E-9B71-C727F27460CB}" srcOrd="1" destOrd="0" presId="urn:microsoft.com/office/officeart/2005/8/layout/orgChart1"/>
    <dgm:cxn modelId="{06EF21EB-8A63-4093-B243-712646FE23B8}" type="presOf" srcId="{3540ABAC-9DC3-4137-9516-3FF75B4C0BB4}" destId="{8BA6F60E-D34B-45B3-9A4F-8A9E1D76C04A}" srcOrd="0" destOrd="0" presId="urn:microsoft.com/office/officeart/2005/8/layout/orgChart1"/>
    <dgm:cxn modelId="{781147EC-C746-420D-AFD7-31757EAE67B0}" type="presParOf" srcId="{A542D2D7-0130-499F-B93E-A2F3277B7907}" destId="{7C33037B-2EC6-4659-8966-E26AB92E4BEF}" srcOrd="0" destOrd="0" presId="urn:microsoft.com/office/officeart/2005/8/layout/orgChart1"/>
    <dgm:cxn modelId="{E86EA094-F840-4603-BDA8-FEA3060240F3}" type="presParOf" srcId="{7C33037B-2EC6-4659-8966-E26AB92E4BEF}" destId="{6F5B6809-CD08-4B4A-B1D8-BE1C0AAA5C7D}" srcOrd="0" destOrd="0" presId="urn:microsoft.com/office/officeart/2005/8/layout/orgChart1"/>
    <dgm:cxn modelId="{7049C766-B8DC-4184-9B74-55CA23E7AC55}" type="presParOf" srcId="{6F5B6809-CD08-4B4A-B1D8-BE1C0AAA5C7D}" destId="{0A6E633F-00CB-467A-8139-BF2DCF28FF9E}" srcOrd="0" destOrd="0" presId="urn:microsoft.com/office/officeart/2005/8/layout/orgChart1"/>
    <dgm:cxn modelId="{51301B10-76D8-4D2A-AFC4-3C80FD53AE58}" type="presParOf" srcId="{6F5B6809-CD08-4B4A-B1D8-BE1C0AAA5C7D}" destId="{A9C13BC7-AF13-4668-AE56-DBD53B12D05B}" srcOrd="1" destOrd="0" presId="urn:microsoft.com/office/officeart/2005/8/layout/orgChart1"/>
    <dgm:cxn modelId="{4B119310-5D04-4858-B6D5-FC3537CE79F4}" type="presParOf" srcId="{7C33037B-2EC6-4659-8966-E26AB92E4BEF}" destId="{0E8A3817-B642-413C-9EED-BF2242C4E720}" srcOrd="1" destOrd="0" presId="urn:microsoft.com/office/officeart/2005/8/layout/orgChart1"/>
    <dgm:cxn modelId="{5E73FE00-E572-4711-A454-030E1B7216B3}" type="presParOf" srcId="{0E8A3817-B642-413C-9EED-BF2242C4E720}" destId="{DCC0CB13-DB0D-444B-804D-E4CD775EB1E7}" srcOrd="0" destOrd="0" presId="urn:microsoft.com/office/officeart/2005/8/layout/orgChart1"/>
    <dgm:cxn modelId="{E56CF809-123B-498D-97B0-71C1423D1051}" type="presParOf" srcId="{0E8A3817-B642-413C-9EED-BF2242C4E720}" destId="{8FCEB0CB-AD54-4E59-908D-CEA4F396FE0B}" srcOrd="1" destOrd="0" presId="urn:microsoft.com/office/officeart/2005/8/layout/orgChart1"/>
    <dgm:cxn modelId="{6FFE33BE-6E57-4112-93DD-351B81CA93BF}" type="presParOf" srcId="{8FCEB0CB-AD54-4E59-908D-CEA4F396FE0B}" destId="{5387DE4E-12A2-498F-8252-0E0744FE402C}" srcOrd="0" destOrd="0" presId="urn:microsoft.com/office/officeart/2005/8/layout/orgChart1"/>
    <dgm:cxn modelId="{CC584885-2646-496D-A4BB-B197DBFC07E1}" type="presParOf" srcId="{5387DE4E-12A2-498F-8252-0E0744FE402C}" destId="{EAFF236E-B9ED-4B93-8B30-85D91E993CA6}" srcOrd="0" destOrd="0" presId="urn:microsoft.com/office/officeart/2005/8/layout/orgChart1"/>
    <dgm:cxn modelId="{324D03AA-08DF-4E88-9B28-8C7A22BFA1BE}" type="presParOf" srcId="{5387DE4E-12A2-498F-8252-0E0744FE402C}" destId="{98DF7937-0DA1-4F4A-B7C6-794D2685040E}" srcOrd="1" destOrd="0" presId="urn:microsoft.com/office/officeart/2005/8/layout/orgChart1"/>
    <dgm:cxn modelId="{05177FF7-D760-4491-BDD3-66AD94524B9E}" type="presParOf" srcId="{8FCEB0CB-AD54-4E59-908D-CEA4F396FE0B}" destId="{1D69E337-2725-44A2-BEA8-E6DCAEBA7CD8}" srcOrd="1" destOrd="0" presId="urn:microsoft.com/office/officeart/2005/8/layout/orgChart1"/>
    <dgm:cxn modelId="{5136619E-936C-4AF6-A96C-21D5BC5E2AD8}" type="presParOf" srcId="{8FCEB0CB-AD54-4E59-908D-CEA4F396FE0B}" destId="{E73A632B-E97A-4D61-A499-19613A7BEBBE}" srcOrd="2" destOrd="0" presId="urn:microsoft.com/office/officeart/2005/8/layout/orgChart1"/>
    <dgm:cxn modelId="{431F09D2-F23A-4BD5-AB3D-542A498A56AC}" type="presParOf" srcId="{0E8A3817-B642-413C-9EED-BF2242C4E720}" destId="{2F7F88C2-ECEA-4717-9884-7F5A1CC9D612}" srcOrd="2" destOrd="0" presId="urn:microsoft.com/office/officeart/2005/8/layout/orgChart1"/>
    <dgm:cxn modelId="{E3D4FB78-D8FD-4688-880E-C60AC779A0C0}" type="presParOf" srcId="{0E8A3817-B642-413C-9EED-BF2242C4E720}" destId="{582AA5BC-FE00-4391-92F0-B33CEDA2607A}" srcOrd="3" destOrd="0" presId="urn:microsoft.com/office/officeart/2005/8/layout/orgChart1"/>
    <dgm:cxn modelId="{991EC079-528E-4D82-9D15-F646178D241A}" type="presParOf" srcId="{582AA5BC-FE00-4391-92F0-B33CEDA2607A}" destId="{261C191C-DB62-484C-960D-1C84EFCAC24B}" srcOrd="0" destOrd="0" presId="urn:microsoft.com/office/officeart/2005/8/layout/orgChart1"/>
    <dgm:cxn modelId="{549A7054-8A2E-4746-A562-672507D293A5}" type="presParOf" srcId="{261C191C-DB62-484C-960D-1C84EFCAC24B}" destId="{8BA6F60E-D34B-45B3-9A4F-8A9E1D76C04A}" srcOrd="0" destOrd="0" presId="urn:microsoft.com/office/officeart/2005/8/layout/orgChart1"/>
    <dgm:cxn modelId="{79656B53-D995-48E6-ADFF-EAB12DF5B98D}" type="presParOf" srcId="{261C191C-DB62-484C-960D-1C84EFCAC24B}" destId="{DEF36630-4D7A-497E-9B71-C727F27460CB}" srcOrd="1" destOrd="0" presId="urn:microsoft.com/office/officeart/2005/8/layout/orgChart1"/>
    <dgm:cxn modelId="{958467CF-C0BF-420D-BEF5-22B315C4469B}" type="presParOf" srcId="{582AA5BC-FE00-4391-92F0-B33CEDA2607A}" destId="{08E010FB-D079-4AAC-85E9-F509DCCE0CE5}" srcOrd="1" destOrd="0" presId="urn:microsoft.com/office/officeart/2005/8/layout/orgChart1"/>
    <dgm:cxn modelId="{D227DC54-1C7C-4BCA-9E2C-E501F6363C9F}" type="presParOf" srcId="{582AA5BC-FE00-4391-92F0-B33CEDA2607A}" destId="{4D151E7C-35C6-425F-86AE-181F7DAE39A4}" srcOrd="2" destOrd="0" presId="urn:microsoft.com/office/officeart/2005/8/layout/orgChart1"/>
    <dgm:cxn modelId="{A6F41733-F86F-4172-B369-44C09946D2D7}" type="presParOf" srcId="{7C33037B-2EC6-4659-8966-E26AB92E4BEF}" destId="{6855DBD3-9B9A-4DF2-8BB6-B4E1173FBFF9}" srcOrd="2" destOrd="0" presId="urn:microsoft.com/office/officeart/2005/8/layout/orgChart1"/>
  </dgm:cxnLst>
  <dgm:bg>
    <a:noFill/>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F88C2-ECEA-4717-9884-7F5A1CC9D612}">
      <dsp:nvSpPr>
        <dsp:cNvPr id="0" name=""/>
        <dsp:cNvSpPr/>
      </dsp:nvSpPr>
      <dsp:spPr>
        <a:xfrm>
          <a:off x="941876" y="1299110"/>
          <a:ext cx="1007092" cy="1110418"/>
        </a:xfrm>
        <a:custGeom>
          <a:avLst/>
          <a:gdLst/>
          <a:ahLst/>
          <a:cxnLst/>
          <a:rect l="0" t="0" r="0" b="0"/>
          <a:pathLst>
            <a:path>
              <a:moveTo>
                <a:pt x="1007092" y="0"/>
              </a:moveTo>
              <a:lnTo>
                <a:pt x="1007092" y="912835"/>
              </a:lnTo>
              <a:lnTo>
                <a:pt x="0" y="912835"/>
              </a:lnTo>
              <a:lnTo>
                <a:pt x="0" y="1110418"/>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C0CB13-DB0D-444B-804D-E4CD775EB1E7}">
      <dsp:nvSpPr>
        <dsp:cNvPr id="0" name=""/>
        <dsp:cNvSpPr/>
      </dsp:nvSpPr>
      <dsp:spPr>
        <a:xfrm>
          <a:off x="1948968" y="1299110"/>
          <a:ext cx="1269821" cy="1110418"/>
        </a:xfrm>
        <a:custGeom>
          <a:avLst/>
          <a:gdLst/>
          <a:ahLst/>
          <a:cxnLst/>
          <a:rect l="0" t="0" r="0" b="0"/>
          <a:pathLst>
            <a:path>
              <a:moveTo>
                <a:pt x="0" y="0"/>
              </a:moveTo>
              <a:lnTo>
                <a:pt x="0" y="912835"/>
              </a:lnTo>
              <a:lnTo>
                <a:pt x="1269821" y="912835"/>
              </a:lnTo>
              <a:lnTo>
                <a:pt x="1269821" y="1110418"/>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6E633F-00CB-467A-8139-BF2DCF28FF9E}">
      <dsp:nvSpPr>
        <dsp:cNvPr id="0" name=""/>
        <dsp:cNvSpPr/>
      </dsp:nvSpPr>
      <dsp:spPr>
        <a:xfrm>
          <a:off x="219963" y="358236"/>
          <a:ext cx="3458011" cy="940873"/>
        </a:xfrm>
        <a:prstGeom prst="rect">
          <a:avLst/>
        </a:prstGeom>
        <a:solidFill>
          <a:srgbClr val="AD8ED7"/>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US" sz="1600" b="1" kern="1200" dirty="0">
              <a:highlight>
                <a:srgbClr val="FFFF00"/>
              </a:highlight>
              <a:latin typeface="Arial" panose="020B0604020202020204" pitchFamily="34" charset="0"/>
              <a:cs typeface="Arial" panose="020B0604020202020204" pitchFamily="34" charset="0"/>
            </a:rPr>
            <a:t>Few </a:t>
          </a:r>
          <a:r>
            <a:rPr lang="en-US" sz="1600" b="1" kern="1200" dirty="0">
              <a:latin typeface="Arial" panose="020B0604020202020204" pitchFamily="34" charset="0"/>
              <a:cs typeface="Arial" panose="020B0604020202020204" pitchFamily="34" charset="0"/>
            </a:rPr>
            <a:t>experiments using </a:t>
          </a:r>
        </a:p>
        <a:p>
          <a:pPr marL="0" lvl="0" indent="0" algn="ctr"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LPA VHEE irradiation </a:t>
          </a:r>
        </a:p>
        <a:p>
          <a:pPr marL="0" lvl="0" indent="0" algn="ctr"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a:t>
          </a:r>
          <a:r>
            <a:rPr lang="it-IT" sz="1600" b="1" kern="1200" dirty="0">
              <a:latin typeface="Arial" panose="020B0604020202020204" pitchFamily="34" charset="0"/>
              <a:cs typeface="Arial" panose="020B0604020202020204" pitchFamily="34" charset="0"/>
            </a:rPr>
            <a:t>UHDR per </a:t>
          </a:r>
          <a:r>
            <a:rPr lang="it-IT" sz="1600" b="1" kern="1200" dirty="0" err="1">
              <a:latin typeface="Arial" panose="020B0604020202020204" pitchFamily="34" charset="0"/>
              <a:cs typeface="Arial" panose="020B0604020202020204" pitchFamily="34" charset="0"/>
            </a:rPr>
            <a:t>pulse</a:t>
          </a:r>
          <a:r>
            <a:rPr lang="it-IT" sz="1600" b="1" kern="1200" dirty="0">
              <a:latin typeface="Arial" panose="020B0604020202020204" pitchFamily="34" charset="0"/>
              <a:cs typeface="Arial" panose="020B0604020202020204" pitchFamily="34" charset="0"/>
            </a:rPr>
            <a:t> 10</a:t>
          </a:r>
          <a:r>
            <a:rPr lang="it-IT" sz="1600" b="1" kern="1200" baseline="30000" dirty="0">
              <a:latin typeface="Arial" panose="020B0604020202020204" pitchFamily="34" charset="0"/>
              <a:cs typeface="Arial" panose="020B0604020202020204" pitchFamily="34" charset="0"/>
            </a:rPr>
            <a:t>12</a:t>
          </a:r>
          <a:r>
            <a:rPr lang="it-IT" sz="1600" b="1" kern="1200" dirty="0">
              <a:latin typeface="Arial" panose="020B0604020202020204" pitchFamily="34" charset="0"/>
              <a:cs typeface="Arial" panose="020B0604020202020204" pitchFamily="34" charset="0"/>
            </a:rPr>
            <a:t> </a:t>
          </a:r>
          <a:r>
            <a:rPr lang="it-IT" sz="1600" b="1" kern="1200" dirty="0" err="1">
              <a:latin typeface="Arial" panose="020B0604020202020204" pitchFamily="34" charset="0"/>
              <a:cs typeface="Arial" panose="020B0604020202020204" pitchFamily="34" charset="0"/>
            </a:rPr>
            <a:t>Gy</a:t>
          </a:r>
          <a:r>
            <a:rPr lang="it-IT" sz="1600" b="1" kern="1200" dirty="0">
              <a:latin typeface="Arial" panose="020B0604020202020204" pitchFamily="34" charset="0"/>
              <a:cs typeface="Arial" panose="020B0604020202020204" pitchFamily="34" charset="0"/>
            </a:rPr>
            <a:t>/</a:t>
          </a:r>
          <a:r>
            <a:rPr lang="it-IT" sz="1600" b="1" kern="1200" dirty="0" err="1">
              <a:latin typeface="Arial" panose="020B0604020202020204" pitchFamily="34" charset="0"/>
              <a:cs typeface="Arial" panose="020B0604020202020204" pitchFamily="34" charset="0"/>
            </a:rPr>
            <a:t>s</a:t>
          </a:r>
          <a:r>
            <a:rPr lang="it-IT" sz="1600" b="1" kern="1200" dirty="0">
              <a:latin typeface="Arial" panose="020B0604020202020204" pitchFamily="34" charset="0"/>
              <a:cs typeface="Arial" panose="020B0604020202020204" pitchFamily="34" charset="0"/>
            </a:rPr>
            <a:t>)</a:t>
          </a:r>
          <a:endParaRPr lang="it-IT" sz="1600" kern="1200" dirty="0">
            <a:latin typeface="Arial" panose="020B0604020202020204" pitchFamily="34" charset="0"/>
            <a:cs typeface="Arial" panose="020B0604020202020204" pitchFamily="34" charset="0"/>
          </a:endParaRPr>
        </a:p>
      </dsp:txBody>
      <dsp:txXfrm>
        <a:off x="219963" y="358236"/>
        <a:ext cx="3458011" cy="940873"/>
      </dsp:txXfrm>
    </dsp:sp>
    <dsp:sp modelId="{EAFF236E-B9ED-4B93-8B30-85D91E993CA6}">
      <dsp:nvSpPr>
        <dsp:cNvPr id="0" name=""/>
        <dsp:cNvSpPr/>
      </dsp:nvSpPr>
      <dsp:spPr>
        <a:xfrm>
          <a:off x="2277916" y="2409528"/>
          <a:ext cx="1881746" cy="940873"/>
        </a:xfrm>
        <a:prstGeom prst="rect">
          <a:avLst/>
        </a:prstGeom>
        <a:pattFill prst="smConfetti">
          <a:fgClr>
            <a:srgbClr val="AD8ED7"/>
          </a:fgClr>
          <a:bgClr>
            <a:schemeClr val="bg1"/>
          </a:bgClr>
        </a:patt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72000" rIns="0" bIns="72000" numCol="1" spcCol="1270" anchor="ctr" anchorCtr="0">
          <a:noAutofit/>
        </a:bodyPr>
        <a:lstStyle/>
        <a:p>
          <a:pPr marL="0" lvl="0" indent="0" algn="ctr" defTabSz="577850">
            <a:lnSpc>
              <a:spcPct val="90000"/>
            </a:lnSpc>
            <a:spcBef>
              <a:spcPct val="0"/>
            </a:spcBef>
            <a:spcAft>
              <a:spcPct val="35000"/>
            </a:spcAft>
            <a:buNone/>
          </a:pPr>
          <a:r>
            <a:rPr lang="it-IT" sz="1300" i="0" kern="1200" dirty="0">
              <a:latin typeface="Arial" panose="020B0604020202020204" pitchFamily="34" charset="0"/>
              <a:cs typeface="Arial" panose="020B0604020202020204" pitchFamily="34" charset="0"/>
            </a:rPr>
            <a:t>C.A. </a:t>
          </a:r>
          <a:r>
            <a:rPr lang="it-IT" sz="1300" i="0" kern="1200" dirty="0" err="1">
              <a:latin typeface="Arial" panose="020B0604020202020204" pitchFamily="34" charset="0"/>
              <a:cs typeface="Arial" panose="020B0604020202020204" pitchFamily="34" charset="0"/>
            </a:rPr>
            <a:t>McAnespie</a:t>
          </a:r>
          <a:r>
            <a:rPr lang="it-IT" sz="1300" i="0" kern="1200" dirty="0">
              <a:latin typeface="Arial" panose="020B0604020202020204" pitchFamily="34" charset="0"/>
              <a:cs typeface="Arial" panose="020B0604020202020204" pitchFamily="34" charset="0"/>
            </a:rPr>
            <a:t> et al.</a:t>
          </a:r>
        </a:p>
        <a:p>
          <a:pPr marL="0" lvl="0" indent="0" algn="ctr" defTabSz="577850">
            <a:lnSpc>
              <a:spcPct val="90000"/>
            </a:lnSpc>
            <a:spcBef>
              <a:spcPct val="0"/>
            </a:spcBef>
            <a:spcAft>
              <a:spcPct val="35000"/>
            </a:spcAft>
            <a:buNone/>
          </a:pPr>
          <a:r>
            <a:rPr lang="it-IT" sz="1300" i="0" kern="1200" dirty="0">
              <a:latin typeface="Arial" panose="020B0604020202020204" pitchFamily="34" charset="0"/>
              <a:cs typeface="Arial" panose="020B0604020202020204" pitchFamily="34" charset="0"/>
            </a:rPr>
            <a:t>arXiv:2409.01717v2  [</a:t>
          </a:r>
          <a:r>
            <a:rPr lang="it-IT" sz="1300" i="0" kern="1200" dirty="0" err="1">
              <a:latin typeface="Arial" panose="020B0604020202020204" pitchFamily="34" charset="0"/>
              <a:cs typeface="Arial" panose="020B0604020202020204" pitchFamily="34" charset="0"/>
            </a:rPr>
            <a:t>physics.med-ph</a:t>
          </a:r>
          <a:r>
            <a:rPr lang="it-IT" sz="1300" i="0" kern="1200" dirty="0">
              <a:latin typeface="Arial" panose="020B0604020202020204" pitchFamily="34" charset="0"/>
              <a:cs typeface="Arial" panose="020B0604020202020204" pitchFamily="34" charset="0"/>
            </a:rPr>
            <a:t>] (2024)</a:t>
          </a:r>
          <a:endParaRPr lang="it-IT" sz="1300" i="0" kern="1200" dirty="0"/>
        </a:p>
      </dsp:txBody>
      <dsp:txXfrm>
        <a:off x="2277916" y="2409528"/>
        <a:ext cx="1881746" cy="940873"/>
      </dsp:txXfrm>
    </dsp:sp>
    <dsp:sp modelId="{8BA6F60E-D34B-45B3-9A4F-8A9E1D76C04A}">
      <dsp:nvSpPr>
        <dsp:cNvPr id="0" name=""/>
        <dsp:cNvSpPr/>
      </dsp:nvSpPr>
      <dsp:spPr>
        <a:xfrm>
          <a:off x="1003" y="2409528"/>
          <a:ext cx="1881746" cy="940873"/>
        </a:xfrm>
        <a:prstGeom prst="rect">
          <a:avLst/>
        </a:prstGeom>
        <a:solidFill>
          <a:srgbClr val="AD8ED7">
            <a:alpha val="8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8000" rIns="0" bIns="72000" numCol="1" spcCol="1270" anchor="ctr" anchorCtr="0">
          <a:noAutofit/>
        </a:bodyPr>
        <a:lstStyle/>
        <a:p>
          <a:pPr marL="0" lvl="0" indent="0" algn="ctr" defTabSz="577850">
            <a:lnSpc>
              <a:spcPct val="90000"/>
            </a:lnSpc>
            <a:spcBef>
              <a:spcPct val="0"/>
            </a:spcBef>
            <a:spcAft>
              <a:spcPct val="35000"/>
            </a:spcAft>
            <a:buNone/>
          </a:pPr>
          <a:r>
            <a:rPr lang="it-IT" sz="1300" b="0" i="0" kern="1200">
              <a:latin typeface="Arial" panose="020B0604020202020204" pitchFamily="34" charset="0"/>
              <a:cs typeface="Arial" panose="020B0604020202020204" pitchFamily="34" charset="0"/>
            </a:rPr>
            <a:t>S. </a:t>
          </a:r>
          <a:r>
            <a:rPr lang="it-IT" sz="1300" b="0" i="0" kern="1200" err="1">
              <a:latin typeface="Arial" panose="020B0604020202020204" pitchFamily="34" charset="0"/>
              <a:cs typeface="Arial" panose="020B0604020202020204" pitchFamily="34" charset="0"/>
            </a:rPr>
            <a:t>Orobeti</a:t>
          </a:r>
          <a:r>
            <a:rPr lang="it-IT" sz="1300" b="0" i="0" kern="1200">
              <a:latin typeface="Arial" panose="020B0604020202020204" pitchFamily="34" charset="0"/>
              <a:cs typeface="Arial" panose="020B0604020202020204" pitchFamily="34" charset="0"/>
            </a:rPr>
            <a:t> </a:t>
          </a:r>
          <a:r>
            <a:rPr lang="it-IT" sz="1300" b="0" i="1" kern="1200">
              <a:latin typeface="Arial" panose="020B0604020202020204" pitchFamily="34" charset="0"/>
              <a:cs typeface="Arial" panose="020B0604020202020204" pitchFamily="34" charset="0"/>
            </a:rPr>
            <a:t>et al.</a:t>
          </a:r>
          <a:r>
            <a:rPr lang="it-IT" sz="1300" b="0" i="0" kern="1200">
              <a:latin typeface="Arial" panose="020B0604020202020204" pitchFamily="34" charset="0"/>
              <a:cs typeface="Arial" panose="020B0604020202020204" pitchFamily="34" charset="0"/>
            </a:rPr>
            <a:t> </a:t>
          </a:r>
        </a:p>
        <a:p>
          <a:pPr marL="0" lvl="0" indent="0" algn="ctr" defTabSz="577850">
            <a:lnSpc>
              <a:spcPct val="90000"/>
            </a:lnSpc>
            <a:spcBef>
              <a:spcPct val="0"/>
            </a:spcBef>
            <a:spcAft>
              <a:spcPct val="35000"/>
            </a:spcAft>
            <a:buNone/>
          </a:pPr>
          <a:r>
            <a:rPr lang="it-IT" sz="1300" b="0" i="1" kern="1200">
              <a:latin typeface="Arial" panose="020B0604020202020204" pitchFamily="34" charset="0"/>
              <a:cs typeface="Arial" panose="020B0604020202020204" pitchFamily="34" charset="0"/>
            </a:rPr>
            <a:t>Sci Rep</a:t>
          </a:r>
          <a:r>
            <a:rPr lang="it-IT" sz="1300" b="0" i="0" kern="1200">
              <a:latin typeface="Arial" panose="020B0604020202020204" pitchFamily="34" charset="0"/>
              <a:cs typeface="Arial" panose="020B0604020202020204" pitchFamily="34" charset="0"/>
            </a:rPr>
            <a:t> </a:t>
          </a:r>
          <a:r>
            <a:rPr lang="it-IT" sz="1300" b="1" i="0" kern="1200">
              <a:latin typeface="Arial" panose="020B0604020202020204" pitchFamily="34" charset="0"/>
              <a:cs typeface="Arial" panose="020B0604020202020204" pitchFamily="34" charset="0"/>
            </a:rPr>
            <a:t>14</a:t>
          </a:r>
          <a:r>
            <a:rPr lang="it-IT" sz="1300" b="0" i="0" kern="1200">
              <a:latin typeface="Arial" panose="020B0604020202020204" pitchFamily="34" charset="0"/>
              <a:cs typeface="Arial" panose="020B0604020202020204" pitchFamily="34" charset="0"/>
            </a:rPr>
            <a:t>,14866 (2024) </a:t>
          </a:r>
          <a:endParaRPr lang="it-IT" sz="1300" kern="1200"/>
        </a:p>
      </dsp:txBody>
      <dsp:txXfrm>
        <a:off x="1003" y="2409528"/>
        <a:ext cx="1881746" cy="940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7A35C7-0BEE-2B48-B849-D58C2E5FF587}">
      <dsp:nvSpPr>
        <dsp:cNvPr id="0" name=""/>
        <dsp:cNvSpPr/>
      </dsp:nvSpPr>
      <dsp:spPr>
        <a:xfrm>
          <a:off x="2426" y="0"/>
          <a:ext cx="5181599" cy="2244097"/>
        </a:xfrm>
        <a:prstGeom prst="roundRect">
          <a:avLst>
            <a:gd name="adj" fmla="val 10000"/>
          </a:avLst>
        </a:prstGeom>
        <a:solidFill>
          <a:schemeClr val="bg1"/>
        </a:solidFill>
        <a:ln w="15875">
          <a:solidFill>
            <a:schemeClr val="tx2">
              <a:lumMod val="50000"/>
              <a:lumOff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ct val="35000"/>
            </a:spcAft>
            <a:buNone/>
          </a:pPr>
          <a:r>
            <a:rPr lang="en-US" sz="2000" b="1" kern="1200" dirty="0">
              <a:solidFill>
                <a:schemeClr val="tx1"/>
              </a:solidFill>
              <a:effectLst>
                <a:outerShdw blurRad="50800" dist="38100" dir="2700000" algn="tl" rotWithShape="0">
                  <a:schemeClr val="bg1">
                    <a:alpha val="40000"/>
                  </a:schemeClr>
                </a:outerShdw>
              </a:effectLst>
              <a:latin typeface="Arial" panose="020B0604020202020204" pitchFamily="34" charset="0"/>
              <a:cs typeface="Arial" panose="020B0604020202020204" pitchFamily="34" charset="0"/>
            </a:rPr>
            <a:t>Evaluation of the dose-response curve of Peripheral Blood Lymphocytes DNA damage due to laser-guided ultra-high dose rate VHEE pulses irradiation</a:t>
          </a:r>
          <a:endParaRPr lang="it-IT" sz="2000" kern="1200" dirty="0">
            <a:solidFill>
              <a:schemeClr val="tx1"/>
            </a:solidFill>
            <a:effectLst>
              <a:outerShdw blurRad="50800" dist="38100" dir="2700000" algn="tl" rotWithShape="0">
                <a:schemeClr val="bg1">
                  <a:alpha val="40000"/>
                </a:schemeClr>
              </a:outerShdw>
            </a:effectLst>
            <a:latin typeface="Arial" panose="020B0604020202020204" pitchFamily="34" charset="0"/>
            <a:cs typeface="Arial" panose="020B0604020202020204" pitchFamily="34" charset="0"/>
          </a:endParaRPr>
        </a:p>
      </dsp:txBody>
      <dsp:txXfrm>
        <a:off x="68153" y="65727"/>
        <a:ext cx="5050145" cy="2112643"/>
      </dsp:txXfrm>
    </dsp:sp>
    <dsp:sp modelId="{BC4F10C9-7D9D-E04F-AE60-776A979051A8}">
      <dsp:nvSpPr>
        <dsp:cNvPr id="0" name=""/>
        <dsp:cNvSpPr/>
      </dsp:nvSpPr>
      <dsp:spPr>
        <a:xfrm>
          <a:off x="7483" y="2355745"/>
          <a:ext cx="5171484" cy="288471"/>
        </a:xfrm>
        <a:prstGeom prst="roundRect">
          <a:avLst>
            <a:gd name="adj" fmla="val 10000"/>
          </a:avLst>
        </a:prstGeom>
        <a:solidFill>
          <a:schemeClr val="tx2">
            <a:lumMod val="25000"/>
            <a:lumOff val="7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u="none" kern="1200" dirty="0">
              <a:solidFill>
                <a:schemeClr val="tx1"/>
              </a:solidFill>
              <a:latin typeface="Arial" panose="020B0604020202020204" pitchFamily="34" charset="0"/>
              <a:cs typeface="Arial" panose="020B0604020202020204" pitchFamily="34" charset="0"/>
            </a:rPr>
            <a:t>Radiobiological endpoints</a:t>
          </a:r>
          <a:endParaRPr lang="it-IT" sz="1600" b="1" u="none" kern="1200" dirty="0">
            <a:solidFill>
              <a:schemeClr val="tx1"/>
            </a:solidFill>
            <a:latin typeface="Arial" panose="020B0604020202020204" pitchFamily="34" charset="0"/>
            <a:cs typeface="Arial" panose="020B0604020202020204" pitchFamily="34" charset="0"/>
          </a:endParaRPr>
        </a:p>
      </dsp:txBody>
      <dsp:txXfrm>
        <a:off x="15932" y="2364194"/>
        <a:ext cx="5154586" cy="271573"/>
      </dsp:txXfrm>
    </dsp:sp>
    <dsp:sp modelId="{D02C437C-9C95-5B4D-BE32-B031A2580FE7}">
      <dsp:nvSpPr>
        <dsp:cNvPr id="0" name=""/>
        <dsp:cNvSpPr/>
      </dsp:nvSpPr>
      <dsp:spPr>
        <a:xfrm>
          <a:off x="7483" y="2755827"/>
          <a:ext cx="2532558" cy="1719957"/>
        </a:xfrm>
        <a:prstGeom prst="roundRect">
          <a:avLst>
            <a:gd name="adj" fmla="val 10000"/>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en-US" sz="1600" b="1"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Micronucleus Test</a:t>
          </a:r>
        </a:p>
      </dsp:txBody>
      <dsp:txXfrm>
        <a:off x="57859" y="2806203"/>
        <a:ext cx="2431806" cy="1619205"/>
      </dsp:txXfrm>
    </dsp:sp>
    <dsp:sp modelId="{466F7976-0525-3A44-9D7A-4A77436CCD08}">
      <dsp:nvSpPr>
        <dsp:cNvPr id="0" name=""/>
        <dsp:cNvSpPr/>
      </dsp:nvSpPr>
      <dsp:spPr>
        <a:xfrm>
          <a:off x="2646409" y="2755827"/>
          <a:ext cx="2532558" cy="1719957"/>
        </a:xfrm>
        <a:prstGeom prst="roundRect">
          <a:avLst>
            <a:gd name="adj" fmla="val 10000"/>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endParaRPr lang="en-US" sz="1600" b="1" kern="1200" dirty="0">
            <a:latin typeface="Arial" panose="020B0604020202020204" pitchFamily="34" charset="0"/>
            <a:cs typeface="Arial" panose="020B0604020202020204" pitchFamily="34" charset="0"/>
          </a:endParaRPr>
        </a:p>
        <a:p>
          <a:pPr marL="0" lvl="0" indent="0" algn="ctr"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Telomere Shortening</a:t>
          </a:r>
        </a:p>
      </dsp:txBody>
      <dsp:txXfrm>
        <a:off x="2696785" y="2806203"/>
        <a:ext cx="2431806" cy="16192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F88C2-ECEA-4717-9884-7F5A1CC9D612}">
      <dsp:nvSpPr>
        <dsp:cNvPr id="0" name=""/>
        <dsp:cNvSpPr/>
      </dsp:nvSpPr>
      <dsp:spPr>
        <a:xfrm>
          <a:off x="941876" y="1299110"/>
          <a:ext cx="1007092" cy="1110418"/>
        </a:xfrm>
        <a:custGeom>
          <a:avLst/>
          <a:gdLst/>
          <a:ahLst/>
          <a:cxnLst/>
          <a:rect l="0" t="0" r="0" b="0"/>
          <a:pathLst>
            <a:path>
              <a:moveTo>
                <a:pt x="1007092" y="0"/>
              </a:moveTo>
              <a:lnTo>
                <a:pt x="1007092" y="912835"/>
              </a:lnTo>
              <a:lnTo>
                <a:pt x="0" y="912835"/>
              </a:lnTo>
              <a:lnTo>
                <a:pt x="0" y="1110418"/>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C0CB13-DB0D-444B-804D-E4CD775EB1E7}">
      <dsp:nvSpPr>
        <dsp:cNvPr id="0" name=""/>
        <dsp:cNvSpPr/>
      </dsp:nvSpPr>
      <dsp:spPr>
        <a:xfrm>
          <a:off x="1948968" y="1299110"/>
          <a:ext cx="1269821" cy="1110418"/>
        </a:xfrm>
        <a:custGeom>
          <a:avLst/>
          <a:gdLst/>
          <a:ahLst/>
          <a:cxnLst/>
          <a:rect l="0" t="0" r="0" b="0"/>
          <a:pathLst>
            <a:path>
              <a:moveTo>
                <a:pt x="0" y="0"/>
              </a:moveTo>
              <a:lnTo>
                <a:pt x="0" y="912835"/>
              </a:lnTo>
              <a:lnTo>
                <a:pt x="1269821" y="912835"/>
              </a:lnTo>
              <a:lnTo>
                <a:pt x="1269821" y="1110418"/>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6E633F-00CB-467A-8139-BF2DCF28FF9E}">
      <dsp:nvSpPr>
        <dsp:cNvPr id="0" name=""/>
        <dsp:cNvSpPr/>
      </dsp:nvSpPr>
      <dsp:spPr>
        <a:xfrm>
          <a:off x="219963" y="358236"/>
          <a:ext cx="3458011" cy="940873"/>
        </a:xfrm>
        <a:prstGeom prst="rect">
          <a:avLst/>
        </a:prstGeom>
        <a:solidFill>
          <a:srgbClr val="AD8ED7"/>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ct val="35000"/>
            </a:spcAft>
            <a:buNone/>
          </a:pPr>
          <a:r>
            <a:rPr lang="en-US" sz="1600" b="1" kern="1200" dirty="0">
              <a:highlight>
                <a:srgbClr val="FFFF00"/>
              </a:highlight>
              <a:latin typeface="Arial" panose="020B0604020202020204" pitchFamily="34" charset="0"/>
              <a:cs typeface="Arial" panose="020B0604020202020204" pitchFamily="34" charset="0"/>
            </a:rPr>
            <a:t>Few </a:t>
          </a:r>
          <a:r>
            <a:rPr lang="en-US" sz="1600" b="1" kern="1200" dirty="0">
              <a:latin typeface="Arial" panose="020B0604020202020204" pitchFamily="34" charset="0"/>
              <a:cs typeface="Arial" panose="020B0604020202020204" pitchFamily="34" charset="0"/>
            </a:rPr>
            <a:t>experiments using </a:t>
          </a:r>
        </a:p>
        <a:p>
          <a:pPr marL="0" lvl="0" indent="0" algn="ctr"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LPA VHEE irradiation </a:t>
          </a:r>
        </a:p>
        <a:p>
          <a:pPr marL="0" lvl="0" indent="0" algn="ctr"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a:t>
          </a:r>
          <a:r>
            <a:rPr lang="it-IT" sz="1600" b="1" kern="1200" dirty="0">
              <a:latin typeface="Arial" panose="020B0604020202020204" pitchFamily="34" charset="0"/>
              <a:cs typeface="Arial" panose="020B0604020202020204" pitchFamily="34" charset="0"/>
            </a:rPr>
            <a:t>UHDR per </a:t>
          </a:r>
          <a:r>
            <a:rPr lang="it-IT" sz="1600" b="1" kern="1200" dirty="0" err="1">
              <a:latin typeface="Arial" panose="020B0604020202020204" pitchFamily="34" charset="0"/>
              <a:cs typeface="Arial" panose="020B0604020202020204" pitchFamily="34" charset="0"/>
            </a:rPr>
            <a:t>pulse</a:t>
          </a:r>
          <a:r>
            <a:rPr lang="it-IT" sz="1600" b="1" kern="1200" dirty="0">
              <a:latin typeface="Arial" panose="020B0604020202020204" pitchFamily="34" charset="0"/>
              <a:cs typeface="Arial" panose="020B0604020202020204" pitchFamily="34" charset="0"/>
            </a:rPr>
            <a:t> 10</a:t>
          </a:r>
          <a:r>
            <a:rPr lang="it-IT" sz="1600" b="1" kern="1200" baseline="30000" dirty="0">
              <a:latin typeface="Arial" panose="020B0604020202020204" pitchFamily="34" charset="0"/>
              <a:cs typeface="Arial" panose="020B0604020202020204" pitchFamily="34" charset="0"/>
            </a:rPr>
            <a:t>12</a:t>
          </a:r>
          <a:r>
            <a:rPr lang="it-IT" sz="1600" b="1" kern="1200" dirty="0">
              <a:latin typeface="Arial" panose="020B0604020202020204" pitchFamily="34" charset="0"/>
              <a:cs typeface="Arial" panose="020B0604020202020204" pitchFamily="34" charset="0"/>
            </a:rPr>
            <a:t> </a:t>
          </a:r>
          <a:r>
            <a:rPr lang="it-IT" sz="1600" b="1" kern="1200" dirty="0" err="1">
              <a:latin typeface="Arial" panose="020B0604020202020204" pitchFamily="34" charset="0"/>
              <a:cs typeface="Arial" panose="020B0604020202020204" pitchFamily="34" charset="0"/>
            </a:rPr>
            <a:t>Gy</a:t>
          </a:r>
          <a:r>
            <a:rPr lang="it-IT" sz="1600" b="1" kern="1200" dirty="0">
              <a:latin typeface="Arial" panose="020B0604020202020204" pitchFamily="34" charset="0"/>
              <a:cs typeface="Arial" panose="020B0604020202020204" pitchFamily="34" charset="0"/>
            </a:rPr>
            <a:t>/</a:t>
          </a:r>
          <a:r>
            <a:rPr lang="it-IT" sz="1600" b="1" kern="1200" dirty="0" err="1">
              <a:latin typeface="Arial" panose="020B0604020202020204" pitchFamily="34" charset="0"/>
              <a:cs typeface="Arial" panose="020B0604020202020204" pitchFamily="34" charset="0"/>
            </a:rPr>
            <a:t>s</a:t>
          </a:r>
          <a:r>
            <a:rPr lang="it-IT" sz="1600" b="1" kern="1200" dirty="0">
              <a:latin typeface="Arial" panose="020B0604020202020204" pitchFamily="34" charset="0"/>
              <a:cs typeface="Arial" panose="020B0604020202020204" pitchFamily="34" charset="0"/>
            </a:rPr>
            <a:t>)</a:t>
          </a:r>
          <a:endParaRPr lang="it-IT" sz="1600" kern="1200" dirty="0">
            <a:latin typeface="Arial" panose="020B0604020202020204" pitchFamily="34" charset="0"/>
            <a:cs typeface="Arial" panose="020B0604020202020204" pitchFamily="34" charset="0"/>
          </a:endParaRPr>
        </a:p>
      </dsp:txBody>
      <dsp:txXfrm>
        <a:off x="219963" y="358236"/>
        <a:ext cx="3458011" cy="940873"/>
      </dsp:txXfrm>
    </dsp:sp>
    <dsp:sp modelId="{EAFF236E-B9ED-4B93-8B30-85D91E993CA6}">
      <dsp:nvSpPr>
        <dsp:cNvPr id="0" name=""/>
        <dsp:cNvSpPr/>
      </dsp:nvSpPr>
      <dsp:spPr>
        <a:xfrm>
          <a:off x="2277916" y="2409528"/>
          <a:ext cx="1881746" cy="940873"/>
        </a:xfrm>
        <a:prstGeom prst="rect">
          <a:avLst/>
        </a:prstGeom>
        <a:pattFill prst="smConfetti">
          <a:fgClr>
            <a:srgbClr val="AD8ED7"/>
          </a:fgClr>
          <a:bgClr>
            <a:schemeClr val="bg1"/>
          </a:bgClr>
        </a:patt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72000" rIns="0" bIns="72000" numCol="1" spcCol="1270" anchor="ctr" anchorCtr="0">
          <a:noAutofit/>
        </a:bodyPr>
        <a:lstStyle/>
        <a:p>
          <a:pPr marL="0" lvl="0" indent="0" algn="ctr" defTabSz="577850">
            <a:lnSpc>
              <a:spcPct val="90000"/>
            </a:lnSpc>
            <a:spcBef>
              <a:spcPct val="0"/>
            </a:spcBef>
            <a:spcAft>
              <a:spcPct val="35000"/>
            </a:spcAft>
            <a:buNone/>
          </a:pPr>
          <a:r>
            <a:rPr lang="it-IT" sz="1300" i="0" kern="1200" dirty="0">
              <a:latin typeface="Arial" panose="020B0604020202020204" pitchFamily="34" charset="0"/>
              <a:cs typeface="Arial" panose="020B0604020202020204" pitchFamily="34" charset="0"/>
            </a:rPr>
            <a:t>C.A. </a:t>
          </a:r>
          <a:r>
            <a:rPr lang="it-IT" sz="1300" i="0" kern="1200" dirty="0" err="1">
              <a:latin typeface="Arial" panose="020B0604020202020204" pitchFamily="34" charset="0"/>
              <a:cs typeface="Arial" panose="020B0604020202020204" pitchFamily="34" charset="0"/>
            </a:rPr>
            <a:t>McAnespie</a:t>
          </a:r>
          <a:r>
            <a:rPr lang="it-IT" sz="1300" i="0" kern="1200" dirty="0">
              <a:latin typeface="Arial" panose="020B0604020202020204" pitchFamily="34" charset="0"/>
              <a:cs typeface="Arial" panose="020B0604020202020204" pitchFamily="34" charset="0"/>
            </a:rPr>
            <a:t> et al.</a:t>
          </a:r>
        </a:p>
        <a:p>
          <a:pPr marL="0" lvl="0" indent="0" algn="ctr" defTabSz="577850">
            <a:lnSpc>
              <a:spcPct val="90000"/>
            </a:lnSpc>
            <a:spcBef>
              <a:spcPct val="0"/>
            </a:spcBef>
            <a:spcAft>
              <a:spcPct val="35000"/>
            </a:spcAft>
            <a:buNone/>
          </a:pPr>
          <a:r>
            <a:rPr lang="it-IT" sz="1300" i="0" kern="1200" dirty="0">
              <a:latin typeface="Arial" panose="020B0604020202020204" pitchFamily="34" charset="0"/>
              <a:cs typeface="Arial" panose="020B0604020202020204" pitchFamily="34" charset="0"/>
            </a:rPr>
            <a:t>arXiv:2409.01717v2  [</a:t>
          </a:r>
          <a:r>
            <a:rPr lang="it-IT" sz="1300" i="0" kern="1200" dirty="0" err="1">
              <a:latin typeface="Arial" panose="020B0604020202020204" pitchFamily="34" charset="0"/>
              <a:cs typeface="Arial" panose="020B0604020202020204" pitchFamily="34" charset="0"/>
            </a:rPr>
            <a:t>physics.med-ph</a:t>
          </a:r>
          <a:r>
            <a:rPr lang="it-IT" sz="1300" i="0" kern="1200" dirty="0">
              <a:latin typeface="Arial" panose="020B0604020202020204" pitchFamily="34" charset="0"/>
              <a:cs typeface="Arial" panose="020B0604020202020204" pitchFamily="34" charset="0"/>
            </a:rPr>
            <a:t>] (2024)</a:t>
          </a:r>
          <a:endParaRPr lang="it-IT" sz="1300" i="0" kern="1200" dirty="0"/>
        </a:p>
      </dsp:txBody>
      <dsp:txXfrm>
        <a:off x="2277916" y="2409528"/>
        <a:ext cx="1881746" cy="940873"/>
      </dsp:txXfrm>
    </dsp:sp>
    <dsp:sp modelId="{8BA6F60E-D34B-45B3-9A4F-8A9E1D76C04A}">
      <dsp:nvSpPr>
        <dsp:cNvPr id="0" name=""/>
        <dsp:cNvSpPr/>
      </dsp:nvSpPr>
      <dsp:spPr>
        <a:xfrm>
          <a:off x="1003" y="2409528"/>
          <a:ext cx="1881746" cy="940873"/>
        </a:xfrm>
        <a:prstGeom prst="rect">
          <a:avLst/>
        </a:prstGeom>
        <a:solidFill>
          <a:srgbClr val="AD8ED7">
            <a:alpha val="8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8000" rIns="0" bIns="72000" numCol="1" spcCol="1270" anchor="ctr" anchorCtr="0">
          <a:noAutofit/>
        </a:bodyPr>
        <a:lstStyle/>
        <a:p>
          <a:pPr marL="0" lvl="0" indent="0" algn="ctr" defTabSz="577850">
            <a:lnSpc>
              <a:spcPct val="90000"/>
            </a:lnSpc>
            <a:spcBef>
              <a:spcPct val="0"/>
            </a:spcBef>
            <a:spcAft>
              <a:spcPct val="35000"/>
            </a:spcAft>
            <a:buNone/>
          </a:pPr>
          <a:r>
            <a:rPr lang="it-IT" sz="1300" b="0" i="0" kern="1200">
              <a:latin typeface="Arial" panose="020B0604020202020204" pitchFamily="34" charset="0"/>
              <a:cs typeface="Arial" panose="020B0604020202020204" pitchFamily="34" charset="0"/>
            </a:rPr>
            <a:t>S. </a:t>
          </a:r>
          <a:r>
            <a:rPr lang="it-IT" sz="1300" b="0" i="0" kern="1200" err="1">
              <a:latin typeface="Arial" panose="020B0604020202020204" pitchFamily="34" charset="0"/>
              <a:cs typeface="Arial" panose="020B0604020202020204" pitchFamily="34" charset="0"/>
            </a:rPr>
            <a:t>Orobeti</a:t>
          </a:r>
          <a:r>
            <a:rPr lang="it-IT" sz="1300" b="0" i="0" kern="1200">
              <a:latin typeface="Arial" panose="020B0604020202020204" pitchFamily="34" charset="0"/>
              <a:cs typeface="Arial" panose="020B0604020202020204" pitchFamily="34" charset="0"/>
            </a:rPr>
            <a:t> </a:t>
          </a:r>
          <a:r>
            <a:rPr lang="it-IT" sz="1300" b="0" i="1" kern="1200">
              <a:latin typeface="Arial" panose="020B0604020202020204" pitchFamily="34" charset="0"/>
              <a:cs typeface="Arial" panose="020B0604020202020204" pitchFamily="34" charset="0"/>
            </a:rPr>
            <a:t>et al.</a:t>
          </a:r>
          <a:r>
            <a:rPr lang="it-IT" sz="1300" b="0" i="0" kern="1200">
              <a:latin typeface="Arial" panose="020B0604020202020204" pitchFamily="34" charset="0"/>
              <a:cs typeface="Arial" panose="020B0604020202020204" pitchFamily="34" charset="0"/>
            </a:rPr>
            <a:t> </a:t>
          </a:r>
        </a:p>
        <a:p>
          <a:pPr marL="0" lvl="0" indent="0" algn="ctr" defTabSz="577850">
            <a:lnSpc>
              <a:spcPct val="90000"/>
            </a:lnSpc>
            <a:spcBef>
              <a:spcPct val="0"/>
            </a:spcBef>
            <a:spcAft>
              <a:spcPct val="35000"/>
            </a:spcAft>
            <a:buNone/>
          </a:pPr>
          <a:r>
            <a:rPr lang="it-IT" sz="1300" b="0" i="1" kern="1200">
              <a:latin typeface="Arial" panose="020B0604020202020204" pitchFamily="34" charset="0"/>
              <a:cs typeface="Arial" panose="020B0604020202020204" pitchFamily="34" charset="0"/>
            </a:rPr>
            <a:t>Sci Rep</a:t>
          </a:r>
          <a:r>
            <a:rPr lang="it-IT" sz="1300" b="0" i="0" kern="1200">
              <a:latin typeface="Arial" panose="020B0604020202020204" pitchFamily="34" charset="0"/>
              <a:cs typeface="Arial" panose="020B0604020202020204" pitchFamily="34" charset="0"/>
            </a:rPr>
            <a:t> </a:t>
          </a:r>
          <a:r>
            <a:rPr lang="it-IT" sz="1300" b="1" i="0" kern="1200">
              <a:latin typeface="Arial" panose="020B0604020202020204" pitchFamily="34" charset="0"/>
              <a:cs typeface="Arial" panose="020B0604020202020204" pitchFamily="34" charset="0"/>
            </a:rPr>
            <a:t>14</a:t>
          </a:r>
          <a:r>
            <a:rPr lang="it-IT" sz="1300" b="0" i="0" kern="1200">
              <a:latin typeface="Arial" panose="020B0604020202020204" pitchFamily="34" charset="0"/>
              <a:cs typeface="Arial" panose="020B0604020202020204" pitchFamily="34" charset="0"/>
            </a:rPr>
            <a:t>,14866 (2024) </a:t>
          </a:r>
          <a:endParaRPr lang="it-IT" sz="1300" kern="1200"/>
        </a:p>
      </dsp:txBody>
      <dsp:txXfrm>
        <a:off x="1003" y="2409528"/>
        <a:ext cx="1881746" cy="9408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B48024CD-D99E-80E3-A075-C58498191FE7}"/>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DBC77C21-E90C-CDEE-DD14-851E9A0B7298}"/>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1DB0FF95-5C98-EF4F-A3CC-13594A6AB0DA}" type="datetimeFigureOut">
              <a:rPr lang="it-IT" smtClean="0"/>
              <a:t>11/12/24</a:t>
            </a:fld>
            <a:endParaRPr lang="it-IT"/>
          </a:p>
        </p:txBody>
      </p:sp>
      <p:sp>
        <p:nvSpPr>
          <p:cNvPr id="4" name="Segnaposto piè di pagina 3">
            <a:extLst>
              <a:ext uri="{FF2B5EF4-FFF2-40B4-BE49-F238E27FC236}">
                <a16:creationId xmlns:a16="http://schemas.microsoft.com/office/drawing/2014/main" id="{C8FB1E7D-7BDE-FDA3-AFD1-B17FCCFE23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E76A2527-ECCB-C72A-E285-B90F084A5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0DF3BC-30E3-AA4B-9B44-5B9D1EB23CB8}" type="slidenum">
              <a:rPr lang="it-IT" smtClean="0"/>
              <a:t>‹N›</a:t>
            </a:fld>
            <a:endParaRPr lang="it-IT"/>
          </a:p>
        </p:txBody>
      </p:sp>
    </p:spTree>
    <p:extLst>
      <p:ext uri="{BB962C8B-B14F-4D97-AF65-F5344CB8AC3E}">
        <p14:creationId xmlns:p14="http://schemas.microsoft.com/office/powerpoint/2010/main" val="20589668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8DFA2D1F-6574-B14E-9A69-8A872FF8BF9C}" type="datetimeFigureOut">
              <a:rPr lang="it-IT" smtClean="0"/>
              <a:t>11/12/24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0C220F-96FE-6640-9283-0477857DD2FE}" type="slidenum">
              <a:rPr lang="it-IT" smtClean="0"/>
              <a:t>‹N›</a:t>
            </a:fld>
            <a:endParaRPr lang="it-IT"/>
          </a:p>
        </p:txBody>
      </p:sp>
    </p:spTree>
    <p:extLst>
      <p:ext uri="{BB962C8B-B14F-4D97-AF65-F5344CB8AC3E}">
        <p14:creationId xmlns:p14="http://schemas.microsoft.com/office/powerpoint/2010/main" val="2870200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a:t>
            </a:r>
            <a:r>
              <a:rPr lang="it-IT" dirty="0" err="1"/>
              <a:t>will</a:t>
            </a:r>
            <a:r>
              <a:rPr lang="it-IT" dirty="0"/>
              <a:t> </a:t>
            </a:r>
            <a:r>
              <a:rPr lang="it-IT" dirty="0" err="1"/>
              <a:t>present</a:t>
            </a:r>
            <a:r>
              <a:rPr lang="it-IT" dirty="0"/>
              <a:t> the </a:t>
            </a:r>
            <a:r>
              <a:rPr lang="it-IT" dirty="0" err="1"/>
              <a:t>dosimetric</a:t>
            </a:r>
            <a:r>
              <a:rPr lang="it-IT" dirty="0"/>
              <a:t> </a:t>
            </a:r>
            <a:r>
              <a:rPr lang="it-IT" dirty="0" err="1"/>
              <a:t>characterization</a:t>
            </a:r>
            <a:r>
              <a:rPr lang="it-IT" dirty="0"/>
              <a:t> of a laser-plasma </a:t>
            </a:r>
            <a:r>
              <a:rPr lang="it-IT" dirty="0" err="1"/>
              <a:t>accelerated</a:t>
            </a:r>
            <a:r>
              <a:rPr lang="it-IT" dirty="0"/>
              <a:t> </a:t>
            </a:r>
            <a:r>
              <a:rPr lang="it-IT" dirty="0" err="1"/>
              <a:t>Very</a:t>
            </a:r>
            <a:r>
              <a:rPr lang="it-IT" dirty="0"/>
              <a:t> High </a:t>
            </a:r>
            <a:r>
              <a:rPr lang="it-IT" dirty="0" err="1"/>
              <a:t>Enenergy</a:t>
            </a:r>
            <a:r>
              <a:rPr lang="it-IT" dirty="0"/>
              <a:t> Electron  </a:t>
            </a:r>
            <a:r>
              <a:rPr lang="it-IT" dirty="0" err="1"/>
              <a:t>beam</a:t>
            </a:r>
            <a:r>
              <a:rPr lang="it-IT" dirty="0"/>
              <a:t> </a:t>
            </a:r>
            <a:r>
              <a:rPr lang="it-IT" dirty="0" err="1"/>
              <a:t>at</a:t>
            </a:r>
            <a:r>
              <a:rPr lang="it-IT" dirty="0"/>
              <a:t> the sample, </a:t>
            </a:r>
            <a:r>
              <a:rPr lang="it-IT" dirty="0" err="1"/>
              <a:t>along</a:t>
            </a:r>
            <a:r>
              <a:rPr lang="it-IT" dirty="0"/>
              <a:t> with the </a:t>
            </a:r>
            <a:r>
              <a:rPr lang="it-IT" dirty="0" err="1"/>
              <a:t>development</a:t>
            </a:r>
            <a:r>
              <a:rPr lang="it-IT" dirty="0"/>
              <a:t> of an </a:t>
            </a:r>
            <a:r>
              <a:rPr lang="it-IT" dirty="0" err="1"/>
              <a:t>experimental</a:t>
            </a:r>
            <a:r>
              <a:rPr lang="it-IT" dirty="0"/>
              <a:t> setup for </a:t>
            </a:r>
            <a:r>
              <a:rPr lang="it-IT" dirty="0" err="1"/>
              <a:t>radiobiological</a:t>
            </a:r>
            <a:r>
              <a:rPr lang="it-IT" dirty="0"/>
              <a:t> </a:t>
            </a:r>
            <a:r>
              <a:rPr lang="it-IT" dirty="0" err="1"/>
              <a:t>measurements</a:t>
            </a:r>
            <a:r>
              <a:rPr lang="it-IT" dirty="0"/>
              <a:t> (</a:t>
            </a:r>
            <a:r>
              <a:rPr lang="it-IT" dirty="0" err="1"/>
              <a:t>at</a:t>
            </a:r>
            <a:r>
              <a:rPr lang="it-IT" dirty="0"/>
              <a:t> the Intense Laser </a:t>
            </a:r>
            <a:r>
              <a:rPr lang="it-IT" dirty="0" err="1"/>
              <a:t>Irradiation</a:t>
            </a:r>
            <a:r>
              <a:rPr lang="it-IT" dirty="0"/>
              <a:t> </a:t>
            </a:r>
            <a:r>
              <a:rPr lang="it-IT" dirty="0" err="1"/>
              <a:t>Laboratory</a:t>
            </a:r>
            <a:r>
              <a:rPr lang="it-IT" dirty="0"/>
              <a:t>).</a:t>
            </a:r>
          </a:p>
        </p:txBody>
      </p:sp>
      <p:sp>
        <p:nvSpPr>
          <p:cNvPr id="4" name="Segnaposto numero diapositiva 3"/>
          <p:cNvSpPr>
            <a:spLocks noGrp="1"/>
          </p:cNvSpPr>
          <p:nvPr>
            <p:ph type="sldNum" sz="quarter" idx="5"/>
          </p:nvPr>
        </p:nvSpPr>
        <p:spPr/>
        <p:txBody>
          <a:bodyPr/>
          <a:lstStyle/>
          <a:p>
            <a:fld id="{110C220F-96FE-6640-9283-0477857DD2FE}" type="slidenum">
              <a:rPr lang="it-IT" smtClean="0"/>
              <a:t>1</a:t>
            </a:fld>
            <a:endParaRPr lang="it-IT"/>
          </a:p>
        </p:txBody>
      </p:sp>
    </p:spTree>
    <p:extLst>
      <p:ext uri="{BB962C8B-B14F-4D97-AF65-F5344CB8AC3E}">
        <p14:creationId xmlns:p14="http://schemas.microsoft.com/office/powerpoint/2010/main" val="1091729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D53D-4E90-40C7-DEE4-CD55B4459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96CD1-639F-52A0-FA0B-FAA79DFBFE9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A960CCC-8108-1B67-628A-645CF984317F}"/>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Up </a:t>
            </a:r>
            <a:r>
              <a:rPr lang="it-IT" sz="1000" dirty="0" err="1"/>
              <a:t>right</a:t>
            </a:r>
            <a:r>
              <a:rPr lang="it-IT" sz="1000" dirty="0"/>
              <a:t>: the </a:t>
            </a:r>
            <a:r>
              <a:rPr lang="it-IT" sz="1000" dirty="0" err="1"/>
              <a:t>transversal</a:t>
            </a:r>
            <a:r>
              <a:rPr lang="it-IT" sz="1000" dirty="0"/>
              <a:t> </a:t>
            </a:r>
            <a:r>
              <a:rPr lang="it-IT" sz="1000" dirty="0" err="1"/>
              <a:t>deposition</a:t>
            </a:r>
            <a:r>
              <a:rPr lang="it-IT" sz="1000" dirty="0"/>
              <a:t> </a:t>
            </a:r>
            <a:r>
              <a:rPr lang="it-IT" sz="1000" dirty="0" err="1"/>
              <a:t>at</a:t>
            </a:r>
            <a:r>
              <a:rPr lang="it-IT" sz="1000" dirty="0"/>
              <a:t> </a:t>
            </a:r>
            <a:r>
              <a:rPr lang="it-IT" sz="1000" dirty="0" err="1"/>
              <a:t>different</a:t>
            </a:r>
            <a:r>
              <a:rPr lang="it-IT" sz="1000" dirty="0"/>
              <a:t> </a:t>
            </a:r>
            <a:r>
              <a:rPr lang="it-IT" sz="1000" dirty="0" err="1"/>
              <a:t>depth</a:t>
            </a:r>
            <a:r>
              <a:rPr lang="it-IT" sz="1000" dirty="0"/>
              <a:t> </a:t>
            </a:r>
            <a:r>
              <a:rPr lang="it-IT" sz="1000" dirty="0" err="1"/>
              <a:t>showed</a:t>
            </a:r>
            <a:r>
              <a:rPr lang="it-IT" sz="1000" dirty="0"/>
              <a:t> with </a:t>
            </a:r>
            <a:r>
              <a:rPr lang="it-IT" sz="1000" dirty="0" err="1"/>
              <a:t>corrispondent</a:t>
            </a:r>
            <a:r>
              <a:rPr lang="it-IT" sz="1000" dirty="0"/>
              <a:t> colors </a:t>
            </a:r>
            <a:r>
              <a:rPr lang="it-IT" sz="1000" dirty="0" err="1"/>
              <a:t>at</a:t>
            </a:r>
            <a:r>
              <a:rPr lang="it-IT" sz="1000" dirty="0"/>
              <a:t> </a:t>
            </a:r>
            <a:r>
              <a:rPr lang="it-IT" sz="1000" dirty="0" err="1"/>
              <a:t>left</a:t>
            </a:r>
            <a:endParaRPr lang="it-IT" sz="1000" dirty="0"/>
          </a:p>
          <a:p>
            <a:pPr marL="0" marR="0" lvl="0" indent="0" defTabSz="457200" eaLnBrk="1" fontAlgn="auto" latinLnBrk="0" hangingPunct="1">
              <a:lnSpc>
                <a:spcPct val="117999"/>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1357842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C46A-F35B-BE5F-B0DB-C8634BF50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2F583-3039-737D-2A98-F8996AC53C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ADAB3B-4E29-6C43-E6C5-7F2817666BD1}"/>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err="1"/>
              <a:t>All</a:t>
            </a:r>
            <a:r>
              <a:rPr lang="it-IT" sz="1000" dirty="0"/>
              <a:t> </a:t>
            </a:r>
            <a:r>
              <a:rPr lang="it-IT" sz="1000" dirty="0" err="1"/>
              <a:t>this</a:t>
            </a:r>
            <a:r>
              <a:rPr lang="it-IT" sz="1000" dirty="0"/>
              <a:t> </a:t>
            </a:r>
            <a:r>
              <a:rPr lang="it-IT" sz="1000" dirty="0" err="1"/>
              <a:t>is</a:t>
            </a:r>
            <a:r>
              <a:rPr lang="it-IT" sz="1000" dirty="0"/>
              <a:t> </a:t>
            </a:r>
            <a:r>
              <a:rPr lang="it-IT" sz="1000" dirty="0" err="1"/>
              <a:t>done</a:t>
            </a:r>
            <a:r>
              <a:rPr lang="it-IT" sz="1000" dirty="0"/>
              <a:t> </a:t>
            </a:r>
            <a:r>
              <a:rPr lang="it-IT" sz="1000" dirty="0" err="1"/>
              <a:t>not</a:t>
            </a:r>
            <a:r>
              <a:rPr lang="it-IT" sz="1000" dirty="0"/>
              <a:t> </a:t>
            </a:r>
            <a:r>
              <a:rPr lang="it-IT" sz="1000" dirty="0" err="1"/>
              <a:t>only</a:t>
            </a:r>
            <a:r>
              <a:rPr lang="it-IT" sz="1000" dirty="0"/>
              <a:t> to </a:t>
            </a:r>
            <a:r>
              <a:rPr lang="it-IT" sz="1000" dirty="0" err="1"/>
              <a:t>characterize</a:t>
            </a:r>
            <a:r>
              <a:rPr lang="it-IT" sz="1000" dirty="0"/>
              <a:t> the VHEE </a:t>
            </a:r>
            <a:r>
              <a:rPr lang="it-IT" sz="1000" dirty="0" err="1"/>
              <a:t>beam</a:t>
            </a:r>
            <a:r>
              <a:rPr lang="it-IT" sz="1000" dirty="0"/>
              <a:t> </a:t>
            </a:r>
            <a:r>
              <a:rPr lang="it-IT" sz="1000" dirty="0" err="1"/>
              <a:t>but</a:t>
            </a:r>
            <a:r>
              <a:rPr lang="it-IT" sz="1000" dirty="0"/>
              <a:t> </a:t>
            </a:r>
            <a:r>
              <a:rPr lang="it-IT" sz="1000" dirty="0" err="1"/>
              <a:t>also</a:t>
            </a:r>
            <a:r>
              <a:rPr lang="it-IT" sz="1000" dirty="0"/>
              <a:t> to </a:t>
            </a:r>
            <a:r>
              <a:rPr lang="it-IT" sz="1000" dirty="0" err="1"/>
              <a:t>understand</a:t>
            </a:r>
            <a:r>
              <a:rPr lang="it-IT" sz="1000" dirty="0"/>
              <a:t> the </a:t>
            </a:r>
            <a:r>
              <a:rPr lang="it-IT" sz="1000" dirty="0" err="1"/>
              <a:t>irradiation</a:t>
            </a:r>
            <a:r>
              <a:rPr lang="it-IT" sz="1000" dirty="0"/>
              <a:t> </a:t>
            </a:r>
            <a:r>
              <a:rPr lang="it-IT" sz="1000" dirty="0" err="1"/>
              <a:t>conditions</a:t>
            </a:r>
            <a:r>
              <a:rPr lang="it-IT" sz="1000" dirty="0"/>
              <a:t> of </a:t>
            </a:r>
            <a:r>
              <a:rPr lang="it-IT" sz="1000" dirty="0" err="1"/>
              <a:t>our</a:t>
            </a:r>
            <a:r>
              <a:rPr lang="it-IT" sz="1000" dirty="0"/>
              <a:t> </a:t>
            </a:r>
            <a:r>
              <a:rPr lang="it-IT" sz="1000" dirty="0" err="1"/>
              <a:t>biological</a:t>
            </a:r>
            <a:r>
              <a:rPr lang="it-IT" sz="1000" dirty="0"/>
              <a:t> sample, </a:t>
            </a:r>
            <a:r>
              <a:rPr lang="it-IT" sz="1000" dirty="0" err="1"/>
              <a:t>which</a:t>
            </a:r>
            <a:r>
              <a:rPr lang="it-IT" sz="1000" dirty="0"/>
              <a:t> </a:t>
            </a:r>
            <a:r>
              <a:rPr lang="it-IT" sz="1000" dirty="0" err="1"/>
              <a:t>is</a:t>
            </a:r>
            <a:r>
              <a:rPr lang="it-IT" sz="1000" dirty="0"/>
              <a:t> </a:t>
            </a:r>
            <a:r>
              <a:rPr lang="it-IT" sz="1000" dirty="0" err="1"/>
              <a:t>represented</a:t>
            </a:r>
            <a:r>
              <a:rPr lang="it-IT" sz="1000" dirty="0"/>
              <a:t> in red and </a:t>
            </a:r>
            <a:r>
              <a:rPr lang="it-IT" sz="1000" dirty="0" err="1"/>
              <a:t>shown</a:t>
            </a:r>
            <a:r>
              <a:rPr lang="it-IT" sz="1000" dirty="0"/>
              <a:t> to scale.</a:t>
            </a:r>
          </a:p>
        </p:txBody>
      </p:sp>
    </p:spTree>
    <p:extLst>
      <p:ext uri="{BB962C8B-B14F-4D97-AF65-F5344CB8AC3E}">
        <p14:creationId xmlns:p14="http://schemas.microsoft.com/office/powerpoint/2010/main" val="2905928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sz="1000" dirty="0"/>
              <a:t>The </a:t>
            </a:r>
            <a:r>
              <a:rPr lang="it-IT" sz="1000" dirty="0" err="1"/>
              <a:t>importance</a:t>
            </a:r>
            <a:r>
              <a:rPr lang="it-IT" sz="1000" dirty="0"/>
              <a:t> of the </a:t>
            </a:r>
            <a:r>
              <a:rPr lang="it-IT" sz="1000" dirty="0" err="1"/>
              <a:t>movements</a:t>
            </a:r>
            <a:r>
              <a:rPr lang="it-IT" sz="1000" dirty="0"/>
              <a:t> ...</a:t>
            </a:r>
          </a:p>
          <a:p>
            <a:r>
              <a:rPr lang="it-IT" sz="1000" dirty="0"/>
              <a:t>Left: The position of the </a:t>
            </a:r>
            <a:r>
              <a:rPr lang="it-IT" sz="1000" dirty="0" err="1"/>
              <a:t>beam</a:t>
            </a:r>
            <a:r>
              <a:rPr lang="it-IT" sz="1000" dirty="0"/>
              <a:t> </a:t>
            </a:r>
            <a:r>
              <a:rPr lang="it-IT" sz="1000" dirty="0" err="1"/>
              <a:t>prior</a:t>
            </a:r>
            <a:r>
              <a:rPr lang="it-IT" sz="1000" dirty="0"/>
              <a:t> to the </a:t>
            </a:r>
            <a:r>
              <a:rPr lang="it-IT" sz="1000" dirty="0" err="1"/>
              <a:t>irradiation</a:t>
            </a:r>
            <a:r>
              <a:rPr lang="it-IT" sz="1000" dirty="0"/>
              <a:t> of the </a:t>
            </a:r>
            <a:r>
              <a:rPr lang="it-IT" sz="1000" dirty="0" err="1"/>
              <a:t>biological</a:t>
            </a:r>
            <a:r>
              <a:rPr lang="it-IT" sz="1000" dirty="0"/>
              <a:t> samples </a:t>
            </a:r>
            <a:r>
              <a:rPr lang="it-IT" sz="1000" dirty="0" err="1"/>
              <a:t>is</a:t>
            </a:r>
            <a:r>
              <a:rPr lang="it-IT" sz="1000" dirty="0"/>
              <a:t> </a:t>
            </a:r>
            <a:r>
              <a:rPr lang="it-IT" sz="1000" dirty="0" err="1"/>
              <a:t>represented</a:t>
            </a:r>
            <a:r>
              <a:rPr lang="it-IT" sz="1000" dirty="0"/>
              <a:t> by the blue dots.</a:t>
            </a:r>
            <a:br>
              <a:rPr lang="it-IT" sz="1000" dirty="0"/>
            </a:br>
            <a:r>
              <a:rPr lang="it-IT" sz="1000" dirty="0" err="1"/>
              <a:t>During</a:t>
            </a:r>
            <a:r>
              <a:rPr lang="it-IT" sz="1000" dirty="0"/>
              <a:t> the </a:t>
            </a:r>
            <a:r>
              <a:rPr lang="it-IT" sz="1000" dirty="0" err="1"/>
              <a:t>run</a:t>
            </a:r>
            <a:r>
              <a:rPr lang="it-IT" sz="1000" dirty="0"/>
              <a:t>, </a:t>
            </a:r>
            <a:r>
              <a:rPr lang="it-IT" sz="1000" dirty="0" err="1"/>
              <a:t>these</a:t>
            </a:r>
            <a:r>
              <a:rPr lang="it-IT" sz="1000" dirty="0"/>
              <a:t> positions are </a:t>
            </a:r>
            <a:r>
              <a:rPr lang="it-IT" sz="1000" dirty="0" err="1"/>
              <a:t>recorded</a:t>
            </a:r>
            <a:r>
              <a:rPr lang="it-IT" sz="1000" dirty="0"/>
              <a:t>, the </a:t>
            </a:r>
            <a:r>
              <a:rPr lang="it-IT" sz="1000" dirty="0" err="1"/>
              <a:t>barycenter</a:t>
            </a:r>
            <a:r>
              <a:rPr lang="it-IT" sz="1000" dirty="0"/>
              <a:t> of the </a:t>
            </a:r>
            <a:r>
              <a:rPr lang="it-IT" sz="1000" dirty="0" err="1"/>
              <a:t>distribution</a:t>
            </a:r>
            <a:r>
              <a:rPr lang="it-IT" sz="1000" dirty="0"/>
              <a:t> </a:t>
            </a:r>
            <a:r>
              <a:rPr lang="it-IT" sz="1000" dirty="0" err="1"/>
              <a:t>is</a:t>
            </a:r>
            <a:r>
              <a:rPr lang="it-IT" sz="1000" dirty="0"/>
              <a:t> </a:t>
            </a:r>
            <a:r>
              <a:rPr lang="it-IT" sz="1000" dirty="0" err="1"/>
              <a:t>calculated</a:t>
            </a:r>
            <a:r>
              <a:rPr lang="it-IT" sz="1000" dirty="0"/>
              <a:t> (red dot), and the center of the sample holder </a:t>
            </a:r>
            <a:r>
              <a:rPr lang="it-IT" sz="1000" dirty="0" err="1"/>
              <a:t>is</a:t>
            </a:r>
            <a:r>
              <a:rPr lang="it-IT" sz="1000" dirty="0"/>
              <a:t> </a:t>
            </a:r>
            <a:r>
              <a:rPr lang="it-IT" sz="1000" dirty="0" err="1"/>
              <a:t>moved</a:t>
            </a:r>
            <a:r>
              <a:rPr lang="it-IT" sz="1000" dirty="0"/>
              <a:t> to </a:t>
            </a:r>
            <a:r>
              <a:rPr lang="it-IT" sz="1000" dirty="0" err="1"/>
              <a:t>that</a:t>
            </a:r>
            <a:r>
              <a:rPr lang="it-IT" sz="1000" dirty="0"/>
              <a:t> point. </a:t>
            </a:r>
            <a:r>
              <a:rPr lang="it-IT" sz="1000" dirty="0" err="1"/>
              <a:t>Subsequently</a:t>
            </a:r>
            <a:r>
              <a:rPr lang="it-IT" sz="1000" dirty="0"/>
              <a:t>, the sample </a:t>
            </a:r>
            <a:r>
              <a:rPr lang="it-IT" sz="1000" dirty="0" err="1"/>
              <a:t>axis</a:t>
            </a:r>
            <a:r>
              <a:rPr lang="it-IT" sz="1000" dirty="0"/>
              <a:t> </a:t>
            </a:r>
            <a:r>
              <a:rPr lang="it-IT" sz="1000" dirty="0" err="1"/>
              <a:t>is</a:t>
            </a:r>
            <a:r>
              <a:rPr lang="it-IT" sz="1000" dirty="0"/>
              <a:t> </a:t>
            </a:r>
            <a:r>
              <a:rPr lang="it-IT" sz="1000" dirty="0" err="1"/>
              <a:t>aligned</a:t>
            </a:r>
            <a:r>
              <a:rPr lang="it-IT" sz="1000" dirty="0"/>
              <a:t> with the </a:t>
            </a:r>
            <a:r>
              <a:rPr lang="it-IT" sz="1000" dirty="0" err="1"/>
              <a:t>prevailing</a:t>
            </a:r>
            <a:r>
              <a:rPr lang="it-IT" sz="1000" dirty="0"/>
              <a:t> </a:t>
            </a:r>
            <a:r>
              <a:rPr lang="it-IT" sz="1000" dirty="0" err="1"/>
              <a:t>beam</a:t>
            </a:r>
            <a:r>
              <a:rPr lang="it-IT" sz="1000" dirty="0"/>
              <a:t> </a:t>
            </a:r>
            <a:r>
              <a:rPr lang="it-IT" sz="1000" dirty="0" err="1"/>
              <a:t>direction</a:t>
            </a:r>
            <a:r>
              <a:rPr lang="it-IT" sz="1000" dirty="0"/>
              <a:t> (from the </a:t>
            </a:r>
            <a:r>
              <a:rPr lang="it-IT" sz="1000" dirty="0" err="1"/>
              <a:t>nozzle</a:t>
            </a:r>
            <a:r>
              <a:rPr lang="it-IT" sz="1000" dirty="0"/>
              <a:t> to the </a:t>
            </a:r>
            <a:r>
              <a:rPr lang="it-IT" sz="1000" dirty="0" err="1"/>
              <a:t>barycenter</a:t>
            </a:r>
            <a:r>
              <a:rPr lang="it-IT" sz="1000" dirty="0"/>
              <a:t> on the window).</a:t>
            </a:r>
          </a:p>
          <a:p>
            <a:endParaRPr lang="it-IT" sz="1000" dirty="0"/>
          </a:p>
          <a:p>
            <a:r>
              <a:rPr lang="it-IT" sz="1000" dirty="0" err="1"/>
              <a:t>Right</a:t>
            </a:r>
            <a:r>
              <a:rPr lang="it-IT" sz="1000" dirty="0"/>
              <a:t>: Control of </a:t>
            </a:r>
            <a:r>
              <a:rPr lang="it-IT" sz="1000" dirty="0" err="1"/>
              <a:t>blood</a:t>
            </a:r>
            <a:r>
              <a:rPr lang="it-IT" sz="1000" dirty="0"/>
              <a:t> sample </a:t>
            </a:r>
            <a:r>
              <a:rPr lang="it-IT" sz="1000" dirty="0" err="1"/>
              <a:t>irradiation</a:t>
            </a:r>
            <a:r>
              <a:rPr lang="it-IT" sz="1000" dirty="0"/>
              <a:t> </a:t>
            </a:r>
            <a:r>
              <a:rPr lang="it-IT" sz="1000" dirty="0" err="1"/>
              <a:t>is</a:t>
            </a:r>
            <a:r>
              <a:rPr lang="it-IT" sz="1000" dirty="0"/>
              <a:t> </a:t>
            </a:r>
            <a:r>
              <a:rPr lang="it-IT" sz="1000" dirty="0" err="1"/>
              <a:t>performed</a:t>
            </a:r>
            <a:r>
              <a:rPr lang="it-IT" sz="1000" dirty="0"/>
              <a:t> </a:t>
            </a:r>
            <a:r>
              <a:rPr lang="it-IT" sz="1000" dirty="0" err="1"/>
              <a:t>using</a:t>
            </a:r>
            <a:r>
              <a:rPr lang="it-IT" sz="1000" dirty="0"/>
              <a:t> the </a:t>
            </a:r>
            <a:r>
              <a:rPr lang="it-IT" sz="1000" dirty="0" err="1"/>
              <a:t>lanex</a:t>
            </a:r>
            <a:r>
              <a:rPr lang="it-IT" sz="1000" dirty="0"/>
              <a:t> screen, </a:t>
            </a:r>
            <a:r>
              <a:rPr lang="it-IT" sz="1000" dirty="0" err="1"/>
              <a:t>as</a:t>
            </a:r>
            <a:r>
              <a:rPr lang="it-IT" sz="1000" dirty="0"/>
              <a:t> </a:t>
            </a:r>
            <a:r>
              <a:rPr lang="it-IT" sz="1000" dirty="0" err="1"/>
              <a:t>shown</a:t>
            </a:r>
            <a:r>
              <a:rPr lang="it-IT" sz="1000" dirty="0"/>
              <a:t> </a:t>
            </a:r>
            <a:r>
              <a:rPr lang="it-IT" sz="1000" dirty="0" err="1"/>
              <a:t>earlier</a:t>
            </a:r>
            <a:r>
              <a:rPr lang="it-IT" sz="1000" dirty="0"/>
              <a:t>.</a:t>
            </a:r>
          </a:p>
        </p:txBody>
      </p:sp>
    </p:spTree>
    <p:extLst>
      <p:ext uri="{BB962C8B-B14F-4D97-AF65-F5344CB8AC3E}">
        <p14:creationId xmlns:p14="http://schemas.microsoft.com/office/powerpoint/2010/main" val="107549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6E834-8151-9A96-4089-7473C1309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03661-F5F6-5179-8205-0627E93503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2FDF24-34D9-4E3C-CDAC-7658E37C6DD5}"/>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Thanks to the </a:t>
            </a:r>
            <a:r>
              <a:rPr lang="it-IT" sz="1000" dirty="0" err="1"/>
              <a:t>translational</a:t>
            </a:r>
            <a:r>
              <a:rPr lang="it-IT" sz="1000" dirty="0"/>
              <a:t> and </a:t>
            </a:r>
            <a:r>
              <a:rPr lang="it-IT" sz="1000" dirty="0" err="1"/>
              <a:t>angular</a:t>
            </a:r>
            <a:r>
              <a:rPr lang="it-IT" sz="1000" dirty="0"/>
              <a:t> </a:t>
            </a:r>
            <a:r>
              <a:rPr lang="it-IT" sz="1000" dirty="0" err="1"/>
              <a:t>movements</a:t>
            </a:r>
            <a:r>
              <a:rPr lang="it-IT" sz="1000" dirty="0"/>
              <a:t> of the sample holder, </a:t>
            </a:r>
            <a:r>
              <a:rPr lang="it-IT" sz="1000" dirty="0" err="1"/>
              <a:t>we</a:t>
            </a:r>
            <a:r>
              <a:rPr lang="it-IT" sz="1000" dirty="0"/>
              <a:t> </a:t>
            </a:r>
            <a:r>
              <a:rPr lang="it-IT" sz="1000" dirty="0" err="1"/>
              <a:t>were</a:t>
            </a:r>
            <a:r>
              <a:rPr lang="it-IT" sz="1000" dirty="0"/>
              <a:t> </a:t>
            </a:r>
            <a:r>
              <a:rPr lang="it-IT" sz="1000" dirty="0" err="1"/>
              <a:t>able</a:t>
            </a:r>
            <a:r>
              <a:rPr lang="it-IT" sz="1000" dirty="0"/>
              <a:t> to </a:t>
            </a:r>
            <a:r>
              <a:rPr lang="it-IT" sz="1000" dirty="0" err="1"/>
              <a:t>achieve</a:t>
            </a:r>
            <a:r>
              <a:rPr lang="it-IT" sz="1000" dirty="0"/>
              <a:t> a </a:t>
            </a:r>
            <a:r>
              <a:rPr lang="it-IT" sz="1000" dirty="0" err="1"/>
              <a:t>significantly</a:t>
            </a:r>
            <a:r>
              <a:rPr lang="it-IT" sz="1000" dirty="0"/>
              <a:t> </a:t>
            </a:r>
            <a:r>
              <a:rPr lang="it-IT" sz="1000" dirty="0" err="1"/>
              <a:t>homogeneous</a:t>
            </a:r>
            <a:r>
              <a:rPr lang="it-IT" sz="1000" dirty="0"/>
              <a:t> </a:t>
            </a:r>
            <a:r>
              <a:rPr lang="it-IT" sz="1000" dirty="0" err="1"/>
              <a:t>irradiation</a:t>
            </a:r>
            <a:r>
              <a:rPr lang="it-IT" sz="1000" dirty="0"/>
              <a:t> of the sample.</a:t>
            </a:r>
          </a:p>
        </p:txBody>
      </p:sp>
    </p:spTree>
    <p:extLst>
      <p:ext uri="{BB962C8B-B14F-4D97-AF65-F5344CB8AC3E}">
        <p14:creationId xmlns:p14="http://schemas.microsoft.com/office/powerpoint/2010/main" val="4158143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B9303-EEE9-82DA-69B1-91EBC6E35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2FF0A-1C60-E4AD-5652-EA614F013C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15D7705-3F0C-05D7-3FBF-A5CFAB60AB0D}"/>
              </a:ext>
            </a:extLst>
          </p:cNvPr>
          <p:cNvSpPr>
            <a:spLocks noGrp="1"/>
          </p:cNvSpPr>
          <p:nvPr>
            <p:ph type="body" idx="1"/>
          </p:nvPr>
        </p:nvSpPr>
        <p:spPr/>
        <p:txBody>
          <a:bodyPr/>
          <a:lstStyle/>
          <a:p>
            <a:pPr marL="0" marR="0" lvl="0" indent="0" defTabSz="914400" rtl="0" eaLnBrk="0" fontAlgn="base" latinLnBrk="0" hangingPunct="0">
              <a:lnSpc>
                <a:spcPct val="100000"/>
              </a:lnSpc>
              <a:spcBef>
                <a:spcPct val="0"/>
              </a:spcBef>
              <a:spcAft>
                <a:spcPct val="0"/>
              </a:spcAft>
              <a:buClrTx/>
              <a:buSzTx/>
              <a:tabLst/>
            </a:pP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In the last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year</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we</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have</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set up a new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prototyping</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laboratory</a:t>
            </a:r>
            <a:endPar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tabLst/>
            </a:pPr>
            <a:endPar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Different</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adapters</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for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different</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standard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biological</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containers to make the work of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our</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biologist</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colleagues</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easier</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more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reproducible</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and faste</a:t>
            </a:r>
          </a:p>
          <a:p>
            <a:pPr marL="0" marR="0" lvl="0" indent="0" defTabSz="914400" rtl="0" eaLnBrk="0" fontAlgn="base" latinLnBrk="0" hangingPunct="0">
              <a:lnSpc>
                <a:spcPct val="100000"/>
              </a:lnSpc>
              <a:spcBef>
                <a:spcPct val="0"/>
              </a:spcBef>
              <a:spcAft>
                <a:spcPct val="0"/>
              </a:spcAft>
              <a:buClrTx/>
              <a:buSzTx/>
              <a:tabLst/>
            </a:pPr>
            <a:endPar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tabLst/>
            </a:pP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The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number</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of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collimated</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beams</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on the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total</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has</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risen</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from...
The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oscillation</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of the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beam</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in position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is</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decreased</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by ...
And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it</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is</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still</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improving</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thanks to the use of a </a:t>
            </a:r>
            <a:r>
              <a:rPr kumimoji="0" lang="it-IT" altLang="it-IT" sz="10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magnetic</a:t>
            </a:r>
            <a:r>
              <a:rPr kumimoji="0" lang="it-IT" altLang="it-IT" sz="1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line in progress</a:t>
            </a:r>
          </a:p>
        </p:txBody>
      </p:sp>
    </p:spTree>
    <p:extLst>
      <p:ext uri="{BB962C8B-B14F-4D97-AF65-F5344CB8AC3E}">
        <p14:creationId xmlns:p14="http://schemas.microsoft.com/office/powerpoint/2010/main" val="2986262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it-IT" dirty="0" err="1"/>
              <a:t>Finally</a:t>
            </a:r>
            <a:r>
              <a:rPr lang="it-IT" dirty="0"/>
              <a:t>, I </a:t>
            </a:r>
            <a:r>
              <a:rPr lang="it-IT" dirty="0" err="1"/>
              <a:t>would</a:t>
            </a:r>
            <a:r>
              <a:rPr lang="it-IT" dirty="0"/>
              <a:t> like to thank </a:t>
            </a:r>
            <a:r>
              <a:rPr lang="it-IT" dirty="0" err="1"/>
              <a:t>my</a:t>
            </a:r>
            <a:r>
              <a:rPr lang="it-IT" dirty="0"/>
              <a:t> </a:t>
            </a:r>
            <a:r>
              <a:rPr lang="it-IT" dirty="0" err="1"/>
              <a:t>entire</a:t>
            </a:r>
            <a:r>
              <a:rPr lang="it-IT" dirty="0"/>
              <a:t> group and </a:t>
            </a:r>
            <a:r>
              <a:rPr lang="it-IT" dirty="0" err="1"/>
              <a:t>my</a:t>
            </a:r>
            <a:r>
              <a:rPr lang="it-IT" dirty="0"/>
              <a:t> </a:t>
            </a:r>
            <a:r>
              <a:rPr lang="it-IT" dirty="0" err="1"/>
              <a:t>colleagues</a:t>
            </a:r>
            <a:r>
              <a:rPr lang="it-IT" dirty="0"/>
              <a:t> </a:t>
            </a:r>
            <a:r>
              <a:rPr lang="it-IT" dirty="0" err="1"/>
              <a:t>at</a:t>
            </a:r>
            <a:r>
              <a:rPr lang="it-IT" dirty="0"/>
              <a:t> the Institute of Clinical </a:t>
            </a:r>
            <a:r>
              <a:rPr lang="it-IT" dirty="0" err="1"/>
              <a:t>Physiology</a:t>
            </a:r>
            <a:r>
              <a:rPr lang="it-IT" dirty="0"/>
              <a:t>. </a:t>
            </a:r>
          </a:p>
          <a:p>
            <a:pPr marL="171450" indent="-171450">
              <a:buFont typeface="Arial" panose="020B0604020202020204" pitchFamily="34" charset="0"/>
              <a:buChar char="•"/>
            </a:pPr>
            <a:r>
              <a:rPr lang="it-IT" dirty="0" err="1"/>
              <a:t>As</a:t>
            </a:r>
            <a:r>
              <a:rPr lang="it-IT" dirty="0"/>
              <a:t> </a:t>
            </a:r>
            <a:r>
              <a:rPr lang="it-IT" dirty="0" err="1"/>
              <a:t>ambassador</a:t>
            </a:r>
            <a:r>
              <a:rPr lang="it-IT" dirty="0"/>
              <a:t> of the </a:t>
            </a:r>
            <a:r>
              <a:rPr lang="it-IT" dirty="0" err="1"/>
              <a:t>Spoke</a:t>
            </a:r>
            <a:r>
              <a:rPr lang="it-IT" dirty="0"/>
              <a:t> I </a:t>
            </a:r>
            <a:r>
              <a:rPr lang="it-IT" dirty="0" err="1"/>
              <a:t>renew</a:t>
            </a:r>
            <a:r>
              <a:rPr lang="it-IT" dirty="0"/>
              <a:t> </a:t>
            </a:r>
            <a:r>
              <a:rPr lang="it-IT" dirty="0" err="1"/>
              <a:t>my</a:t>
            </a:r>
            <a:r>
              <a:rPr lang="it-IT" dirty="0"/>
              <a:t> </a:t>
            </a:r>
            <a:r>
              <a:rPr lang="it-IT" dirty="0" err="1"/>
              <a:t>invitation</a:t>
            </a:r>
            <a:r>
              <a:rPr lang="it-IT" dirty="0"/>
              <a:t> to </a:t>
            </a:r>
            <a:r>
              <a:rPr lang="it-IT" dirty="0" err="1"/>
              <a:t>connect</a:t>
            </a:r>
            <a:r>
              <a:rPr lang="it-IT" dirty="0"/>
              <a:t> with the THE </a:t>
            </a:r>
            <a:r>
              <a:rPr lang="it-IT" dirty="0" err="1"/>
              <a:t>communication</a:t>
            </a:r>
            <a:r>
              <a:rPr lang="it-IT" dirty="0"/>
              <a:t> </a:t>
            </a:r>
            <a:r>
              <a:rPr lang="it-IT" dirty="0" err="1"/>
              <a:t>channels</a:t>
            </a:r>
            <a:r>
              <a:rPr lang="it-IT" dirty="0"/>
              <a:t>.</a:t>
            </a:r>
          </a:p>
          <a:p>
            <a:pPr marL="171450" indent="-171450">
              <a:buFont typeface="Arial" panose="020B0604020202020204" pitchFamily="34" charset="0"/>
              <a:buChar char="•"/>
            </a:pPr>
            <a:r>
              <a:rPr lang="it-IT" dirty="0"/>
              <a:t>Thank </a:t>
            </a:r>
            <a:r>
              <a:rPr lang="it-IT" dirty="0" err="1"/>
              <a:t>you</a:t>
            </a:r>
            <a:r>
              <a:rPr lang="it-IT" dirty="0"/>
              <a:t> </a:t>
            </a:r>
            <a:r>
              <a:rPr lang="it-IT" dirty="0" err="1"/>
              <a:t>all</a:t>
            </a:r>
            <a:r>
              <a:rPr lang="it-IT" dirty="0"/>
              <a:t> for </a:t>
            </a:r>
            <a:r>
              <a:rPr lang="it-IT" dirty="0" err="1"/>
              <a:t>your</a:t>
            </a:r>
            <a:r>
              <a:rPr lang="it-IT" dirty="0"/>
              <a:t> </a:t>
            </a:r>
            <a:r>
              <a:rPr lang="it-IT" dirty="0" err="1"/>
              <a:t>kind</a:t>
            </a:r>
            <a:r>
              <a:rPr lang="it-IT" dirty="0"/>
              <a:t> </a:t>
            </a:r>
            <a:r>
              <a:rPr lang="it-IT" dirty="0" err="1"/>
              <a:t>attention</a:t>
            </a:r>
            <a:r>
              <a:rPr lang="it-IT" dirty="0"/>
              <a:t>!</a:t>
            </a:r>
          </a:p>
        </p:txBody>
      </p:sp>
      <p:sp>
        <p:nvSpPr>
          <p:cNvPr id="4" name="Segnaposto numero diapositiva 3"/>
          <p:cNvSpPr>
            <a:spLocks noGrp="1"/>
          </p:cNvSpPr>
          <p:nvPr>
            <p:ph type="sldNum" sz="quarter" idx="5"/>
          </p:nvPr>
        </p:nvSpPr>
        <p:spPr/>
        <p:txBody>
          <a:bodyPr/>
          <a:lstStyle/>
          <a:p>
            <a:fld id="{110C220F-96FE-6640-9283-0477857DD2FE}" type="slidenum">
              <a:rPr lang="it-IT" smtClean="0"/>
              <a:t>17</a:t>
            </a:fld>
            <a:endParaRPr lang="it-IT"/>
          </a:p>
        </p:txBody>
      </p:sp>
    </p:spTree>
    <p:extLst>
      <p:ext uri="{BB962C8B-B14F-4D97-AF65-F5344CB8AC3E}">
        <p14:creationId xmlns:p14="http://schemas.microsoft.com/office/powerpoint/2010/main" val="914974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4957-E6E0-7CEC-8517-0AFFF3C06B5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DA7B195-92DB-6F1D-992E-CBA02D39097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636C63F-5C45-86B8-5457-4C61ECC05427}"/>
              </a:ext>
            </a:extLst>
          </p:cNvPr>
          <p:cNvSpPr>
            <a:spLocks noGrp="1"/>
          </p:cNvSpPr>
          <p:nvPr>
            <p:ph type="body" idx="1"/>
          </p:nvPr>
        </p:nvSpPr>
        <p:spPr/>
        <p:txBody>
          <a:bodyPr/>
          <a:lstStyle/>
          <a:p>
            <a:pPr marL="171450" indent="-171450">
              <a:buFont typeface="Arial" panose="020B0604020202020204" pitchFamily="34" charset="0"/>
              <a:buChar char="•"/>
            </a:pPr>
            <a:r>
              <a:rPr lang="it-IT" sz="800" i="1" dirty="0" err="1">
                <a:latin typeface="+mn-lt"/>
              </a:rPr>
              <a:t>Our</a:t>
            </a:r>
            <a:r>
              <a:rPr lang="it-IT" sz="800" i="1" dirty="0">
                <a:latin typeface="+mn-lt"/>
              </a:rPr>
              <a:t> work </a:t>
            </a:r>
            <a:r>
              <a:rPr lang="it-IT" sz="800" i="1" dirty="0" err="1">
                <a:latin typeface="+mn-lt"/>
              </a:rPr>
              <a:t>is</a:t>
            </a:r>
            <a:r>
              <a:rPr lang="it-IT" sz="800" i="1" dirty="0">
                <a:latin typeface="+mn-lt"/>
              </a:rPr>
              <a:t> part of </a:t>
            </a:r>
            <a:r>
              <a:rPr lang="it-IT" sz="800" i="1" dirty="0" err="1">
                <a:latin typeface="+mn-lt"/>
              </a:rPr>
              <a:t>this</a:t>
            </a:r>
            <a:r>
              <a:rPr lang="it-IT" sz="800" i="1" dirty="0">
                <a:latin typeface="+mn-lt"/>
              </a:rPr>
              <a:t> challenge</a:t>
            </a:r>
          </a:p>
          <a:p>
            <a:pPr marL="171450" indent="-171450">
              <a:buFont typeface="Arial" panose="020B0604020202020204" pitchFamily="34" charset="0"/>
              <a:buChar char="•"/>
            </a:pPr>
            <a:r>
              <a:rPr lang="it-IT" sz="800" b="1" i="1" dirty="0">
                <a:latin typeface="+mn-lt"/>
              </a:rPr>
              <a:t>The </a:t>
            </a:r>
            <a:r>
              <a:rPr lang="it-IT" sz="800" b="1" i="1" dirty="0" err="1">
                <a:latin typeface="+mn-lt"/>
              </a:rPr>
              <a:t>dosimetric</a:t>
            </a:r>
            <a:r>
              <a:rPr lang="it-IT" sz="800" b="1" i="1" dirty="0">
                <a:latin typeface="+mn-lt"/>
              </a:rPr>
              <a:t> </a:t>
            </a:r>
            <a:r>
              <a:rPr lang="it-IT" sz="800" b="1" i="1" dirty="0" err="1">
                <a:latin typeface="+mn-lt"/>
              </a:rPr>
              <a:t>characteristics</a:t>
            </a:r>
            <a:r>
              <a:rPr lang="it-IT" sz="800" b="1" i="1" dirty="0">
                <a:latin typeface="+mn-lt"/>
              </a:rPr>
              <a:t> of </a:t>
            </a:r>
            <a:r>
              <a:rPr lang="it-IT" sz="800" b="1" i="1" dirty="0" err="1">
                <a:latin typeface="+mn-lt"/>
              </a:rPr>
              <a:t>VHEEs</a:t>
            </a:r>
            <a:r>
              <a:rPr lang="it-IT" sz="800" b="1" i="1" dirty="0">
                <a:latin typeface="+mn-lt"/>
              </a:rPr>
              <a:t> … make </a:t>
            </a:r>
            <a:r>
              <a:rPr lang="it-IT" sz="800" b="1" i="1" dirty="0" err="1">
                <a:latin typeface="+mn-lt"/>
              </a:rPr>
              <a:t>them</a:t>
            </a:r>
            <a:r>
              <a:rPr lang="it-IT" sz="800" b="1" i="1" dirty="0">
                <a:latin typeface="+mn-lt"/>
              </a:rPr>
              <a:t> </a:t>
            </a:r>
            <a:r>
              <a:rPr lang="it-IT" sz="800" b="1" i="1" dirty="0" err="1">
                <a:latin typeface="+mn-lt"/>
              </a:rPr>
              <a:t>very</a:t>
            </a:r>
            <a:r>
              <a:rPr lang="it-IT" sz="800" b="1" i="1" dirty="0">
                <a:latin typeface="+mn-lt"/>
              </a:rPr>
              <a:t> </a:t>
            </a:r>
            <a:r>
              <a:rPr lang="it-IT" sz="800" b="1" i="1" dirty="0" err="1">
                <a:latin typeface="+mn-lt"/>
              </a:rPr>
              <a:t>interesting</a:t>
            </a:r>
            <a:r>
              <a:rPr lang="it-IT" sz="800" b="1" i="1" dirty="0">
                <a:latin typeface="+mn-lt"/>
              </a:rPr>
              <a:t> for use </a:t>
            </a:r>
            <a:r>
              <a:rPr lang="it-IT" sz="800" b="1" i="1" dirty="0" err="1">
                <a:latin typeface="+mn-lt"/>
              </a:rPr>
              <a:t>as</a:t>
            </a:r>
            <a:r>
              <a:rPr lang="it-IT" sz="800" b="1" i="1" dirty="0">
                <a:latin typeface="+mn-lt"/>
              </a:rPr>
              <a:t> </a:t>
            </a:r>
            <a:r>
              <a:rPr lang="it-IT" sz="800" b="1" i="1" dirty="0" err="1">
                <a:latin typeface="+mn-lt"/>
              </a:rPr>
              <a:t>radiation</a:t>
            </a:r>
            <a:r>
              <a:rPr lang="it-IT" sz="800" b="1" i="1" dirty="0">
                <a:latin typeface="+mn-lt"/>
              </a:rPr>
              <a:t> in innovative </a:t>
            </a:r>
            <a:r>
              <a:rPr lang="it-IT" sz="800" b="1" i="1" dirty="0" err="1">
                <a:latin typeface="+mn-lt"/>
              </a:rPr>
              <a:t>radiotherapies</a:t>
            </a:r>
            <a:r>
              <a:rPr lang="it-IT" sz="800" b="1" i="1" dirty="0">
                <a:latin typeface="+mn-lt"/>
              </a:rPr>
              <a:t> for deep </a:t>
            </a:r>
            <a:r>
              <a:rPr lang="it-IT" sz="800" b="1" i="1" dirty="0" err="1">
                <a:latin typeface="+mn-lt"/>
              </a:rPr>
              <a:t>tumors</a:t>
            </a:r>
            <a:r>
              <a:rPr lang="it-IT" sz="800" b="1" i="1" dirty="0">
                <a:latin typeface="+mn-lt"/>
              </a:rPr>
              <a:t> (</a:t>
            </a:r>
            <a:r>
              <a:rPr lang="it-IT" sz="800" b="1" i="1" u="none" strike="noStrike" dirty="0" err="1">
                <a:solidFill>
                  <a:srgbClr val="000000"/>
                </a:solidFill>
                <a:effectLst/>
                <a:latin typeface="+mn-lt"/>
              </a:rPr>
              <a:t>as</a:t>
            </a:r>
            <a:r>
              <a:rPr lang="it-IT" sz="800" b="1" i="1" u="none" strike="noStrike" dirty="0">
                <a:solidFill>
                  <a:srgbClr val="000000"/>
                </a:solidFill>
                <a:effectLst/>
                <a:latin typeface="+mn-lt"/>
              </a:rPr>
              <a:t> an alternative to </a:t>
            </a:r>
            <a:r>
              <a:rPr lang="it-IT" sz="800" b="1" i="1" u="none" strike="noStrike" dirty="0" err="1">
                <a:solidFill>
                  <a:srgbClr val="000000"/>
                </a:solidFill>
                <a:effectLst/>
                <a:latin typeface="+mn-lt"/>
              </a:rPr>
              <a:t>photons</a:t>
            </a:r>
            <a:r>
              <a:rPr lang="it-IT" sz="800" b="1" i="1" u="none" strike="noStrike" dirty="0">
                <a:solidFill>
                  <a:srgbClr val="000000"/>
                </a:solidFill>
                <a:effectLst/>
                <a:latin typeface="+mn-lt"/>
              </a:rPr>
              <a:t> and </a:t>
            </a:r>
            <a:r>
              <a:rPr lang="it-IT" sz="800" b="1" i="1" u="none" strike="noStrike" dirty="0" err="1">
                <a:solidFill>
                  <a:srgbClr val="000000"/>
                </a:solidFill>
                <a:effectLst/>
                <a:latin typeface="+mn-lt"/>
              </a:rPr>
              <a:t>protons</a:t>
            </a:r>
            <a:r>
              <a:rPr lang="it-IT" sz="800" b="1" i="1" dirty="0">
                <a:latin typeface="+mn-lt"/>
              </a:rPr>
              <a:t>.) </a:t>
            </a:r>
          </a:p>
          <a:p>
            <a:pPr marL="171450" indent="-171450">
              <a:buFont typeface="Arial" panose="020B0604020202020204" pitchFamily="34" charset="0"/>
              <a:buChar char="•"/>
            </a:pPr>
            <a:r>
              <a:rPr lang="it-IT" sz="800" b="1" dirty="0">
                <a:latin typeface="+mn-lt"/>
              </a:rPr>
              <a:t>The </a:t>
            </a:r>
            <a:r>
              <a:rPr lang="it-IT" sz="800" b="1" dirty="0" err="1">
                <a:latin typeface="+mn-lt"/>
              </a:rPr>
              <a:t>interest</a:t>
            </a:r>
            <a:r>
              <a:rPr lang="it-IT" sz="800" b="1" dirty="0">
                <a:latin typeface="+mn-lt"/>
              </a:rPr>
              <a:t> in VHEE for the treatment of deep </a:t>
            </a:r>
            <a:r>
              <a:rPr lang="it-IT" sz="800" b="1" dirty="0" err="1">
                <a:latin typeface="+mn-lt"/>
              </a:rPr>
              <a:t>tumors</a:t>
            </a:r>
            <a:r>
              <a:rPr lang="it-IT" sz="800" b="1" dirty="0">
                <a:latin typeface="+mn-lt"/>
              </a:rPr>
              <a:t> </a:t>
            </a:r>
            <a:r>
              <a:rPr lang="it-IT" sz="800" b="1" dirty="0" err="1">
                <a:latin typeface="+mn-lt"/>
              </a:rPr>
              <a:t>has</a:t>
            </a:r>
            <a:r>
              <a:rPr lang="it-IT" sz="800" b="1" dirty="0">
                <a:latin typeface="+mn-lt"/>
              </a:rPr>
              <a:t> </a:t>
            </a:r>
            <a:r>
              <a:rPr lang="it-IT" sz="800" b="1" dirty="0" err="1">
                <a:latin typeface="+mn-lt"/>
              </a:rPr>
              <a:t>grown</a:t>
            </a:r>
            <a:r>
              <a:rPr lang="it-IT" sz="800" b="1" dirty="0">
                <a:latin typeface="+mn-lt"/>
              </a:rPr>
              <a:t> </a:t>
            </a:r>
            <a:r>
              <a:rPr lang="it-IT" sz="800" b="1" dirty="0" err="1">
                <a:latin typeface="+mn-lt"/>
              </a:rPr>
              <a:t>further</a:t>
            </a:r>
            <a:r>
              <a:rPr lang="it-IT" sz="800" b="1" dirty="0">
                <a:latin typeface="+mn-lt"/>
              </a:rPr>
              <a:t> with the </a:t>
            </a:r>
            <a:r>
              <a:rPr lang="it-IT" sz="800" b="1" dirty="0" err="1">
                <a:latin typeface="+mn-lt"/>
              </a:rPr>
              <a:t>rediscovery</a:t>
            </a:r>
            <a:r>
              <a:rPr lang="it-IT" sz="800" b="1" dirty="0">
                <a:latin typeface="+mn-lt"/>
              </a:rPr>
              <a:t> of the FLASH </a:t>
            </a:r>
            <a:r>
              <a:rPr lang="it-IT" sz="800" b="1" dirty="0" err="1">
                <a:latin typeface="+mn-lt"/>
              </a:rPr>
              <a:t>effect</a:t>
            </a:r>
            <a:r>
              <a:rPr lang="it-IT" sz="800" b="1" dirty="0">
                <a:latin typeface="+mn-lt"/>
              </a:rPr>
              <a:t>. The use of </a:t>
            </a:r>
            <a:r>
              <a:rPr lang="it-IT" sz="800" b="1" dirty="0" err="1">
                <a:latin typeface="+mn-lt"/>
              </a:rPr>
              <a:t>charged</a:t>
            </a:r>
            <a:r>
              <a:rPr lang="it-IT" sz="800" b="1" dirty="0">
                <a:latin typeface="+mn-lt"/>
              </a:rPr>
              <a:t> </a:t>
            </a:r>
            <a:r>
              <a:rPr lang="it-IT" sz="800" b="1" dirty="0" err="1">
                <a:latin typeface="+mn-lt"/>
              </a:rPr>
              <a:t>particles</a:t>
            </a:r>
            <a:r>
              <a:rPr lang="it-IT" sz="800" b="1" dirty="0">
                <a:latin typeface="+mn-lt"/>
              </a:rPr>
              <a:t> </a:t>
            </a:r>
            <a:r>
              <a:rPr lang="it-IT" sz="800" b="1" dirty="0" err="1">
                <a:latin typeface="+mn-lt"/>
              </a:rPr>
              <a:t>is</a:t>
            </a:r>
            <a:r>
              <a:rPr lang="it-IT" sz="800" b="1" dirty="0">
                <a:latin typeface="+mn-lt"/>
              </a:rPr>
              <a:t> </a:t>
            </a:r>
            <a:r>
              <a:rPr lang="it-IT" sz="800" b="1" dirty="0" err="1">
                <a:latin typeface="+mn-lt"/>
              </a:rPr>
              <a:t>often</a:t>
            </a:r>
            <a:r>
              <a:rPr lang="it-IT" sz="800" b="1" dirty="0">
                <a:latin typeface="+mn-lt"/>
              </a:rPr>
              <a:t> </a:t>
            </a:r>
            <a:r>
              <a:rPr lang="it-IT" sz="800" b="1" dirty="0" err="1">
                <a:latin typeface="+mn-lt"/>
              </a:rPr>
              <a:t>considered</a:t>
            </a:r>
            <a:r>
              <a:rPr lang="it-IT" sz="800" b="1" dirty="0">
                <a:latin typeface="+mn-lt"/>
              </a:rPr>
              <a:t> the </a:t>
            </a:r>
            <a:r>
              <a:rPr lang="it-IT" sz="800" b="1" dirty="0" err="1">
                <a:latin typeface="+mn-lt"/>
              </a:rPr>
              <a:t>most</a:t>
            </a:r>
            <a:r>
              <a:rPr lang="it-IT" sz="800" b="1" dirty="0">
                <a:latin typeface="+mn-lt"/>
              </a:rPr>
              <a:t> </a:t>
            </a:r>
            <a:r>
              <a:rPr lang="it-IT" sz="800" b="1" dirty="0" err="1">
                <a:latin typeface="+mn-lt"/>
              </a:rPr>
              <a:t>suitable</a:t>
            </a:r>
            <a:r>
              <a:rPr lang="it-IT" sz="800" b="1" dirty="0">
                <a:latin typeface="+mn-lt"/>
              </a:rPr>
              <a:t> </a:t>
            </a:r>
            <a:r>
              <a:rPr lang="it-IT" sz="800" b="1" dirty="0" err="1">
                <a:latin typeface="+mn-lt"/>
              </a:rPr>
              <a:t>approach</a:t>
            </a:r>
            <a:r>
              <a:rPr lang="it-IT" sz="800" b="1" dirty="0">
                <a:latin typeface="+mn-lt"/>
              </a:rPr>
              <a:t> to </a:t>
            </a:r>
            <a:r>
              <a:rPr lang="it-IT" sz="800" b="1" dirty="0" err="1">
                <a:latin typeface="+mn-lt"/>
              </a:rPr>
              <a:t>achieve</a:t>
            </a:r>
            <a:r>
              <a:rPr lang="it-IT" sz="800" b="1" dirty="0">
                <a:latin typeface="+mn-lt"/>
              </a:rPr>
              <a:t> the ultra-high dose rates </a:t>
            </a:r>
            <a:r>
              <a:rPr lang="it-IT" sz="800" b="1" dirty="0" err="1">
                <a:latin typeface="+mn-lt"/>
              </a:rPr>
              <a:t>required</a:t>
            </a:r>
            <a:r>
              <a:rPr lang="it-IT" sz="800" b="1" dirty="0">
                <a:latin typeface="+mn-lt"/>
              </a:rPr>
              <a:t> for FLASH </a:t>
            </a:r>
            <a:r>
              <a:rPr lang="it-IT" sz="800" b="1" dirty="0" err="1">
                <a:latin typeface="+mn-lt"/>
              </a:rPr>
              <a:t>applications</a:t>
            </a:r>
            <a:r>
              <a:rPr lang="it-IT" sz="800" b="1" dirty="0">
                <a:latin typeface="+mn-lt"/>
              </a:rPr>
              <a:t>.</a:t>
            </a:r>
          </a:p>
          <a:p>
            <a:pPr marL="171450" indent="-171450">
              <a:buFont typeface="Arial" panose="020B0604020202020204" pitchFamily="34" charset="0"/>
              <a:buChar char="•"/>
            </a:pPr>
            <a:r>
              <a:rPr lang="it-IT" sz="800" b="1" dirty="0">
                <a:latin typeface="+mn-lt"/>
              </a:rPr>
              <a:t>In </a:t>
            </a:r>
            <a:r>
              <a:rPr lang="it-IT" sz="800" b="1" dirty="0" err="1">
                <a:latin typeface="+mn-lt"/>
              </a:rPr>
              <a:t>particular</a:t>
            </a:r>
            <a:r>
              <a:rPr lang="it-IT" sz="800" b="1" dirty="0">
                <a:latin typeface="+mn-lt"/>
              </a:rPr>
              <a:t>, (</a:t>
            </a:r>
            <a:r>
              <a:rPr lang="it-IT" sz="800" dirty="0" err="1">
                <a:latin typeface="+mn-lt"/>
              </a:rPr>
              <a:t>while</a:t>
            </a:r>
            <a:r>
              <a:rPr lang="it-IT" sz="800" dirty="0">
                <a:latin typeface="+mn-lt"/>
              </a:rPr>
              <a:t> </a:t>
            </a:r>
            <a:r>
              <a:rPr lang="it-IT" sz="800" dirty="0" err="1">
                <a:latin typeface="+mn-lt"/>
              </a:rPr>
              <a:t>proton</a:t>
            </a:r>
            <a:r>
              <a:rPr lang="it-IT" sz="800" dirty="0">
                <a:latin typeface="+mn-lt"/>
              </a:rPr>
              <a:t> therapy </a:t>
            </a:r>
            <a:r>
              <a:rPr lang="it-IT" sz="800" dirty="0" err="1">
                <a:latin typeface="+mn-lt"/>
              </a:rPr>
              <a:t>offers</a:t>
            </a:r>
            <a:r>
              <a:rPr lang="it-IT" sz="800" dirty="0">
                <a:latin typeface="+mn-lt"/>
              </a:rPr>
              <a:t> precise </a:t>
            </a:r>
            <a:r>
              <a:rPr lang="it-IT" sz="800" dirty="0" err="1">
                <a:latin typeface="+mn-lt"/>
              </a:rPr>
              <a:t>tumor</a:t>
            </a:r>
            <a:r>
              <a:rPr lang="it-IT" sz="800" dirty="0">
                <a:latin typeface="+mn-lt"/>
              </a:rPr>
              <a:t> targeting (with minimal </a:t>
            </a:r>
            <a:r>
              <a:rPr lang="it-IT" sz="800" dirty="0" err="1">
                <a:latin typeface="+mn-lt"/>
              </a:rPr>
              <a:t>damage</a:t>
            </a:r>
            <a:r>
              <a:rPr lang="it-IT" sz="800" dirty="0">
                <a:latin typeface="+mn-lt"/>
              </a:rPr>
              <a:t> to </a:t>
            </a:r>
            <a:r>
              <a:rPr lang="it-IT" sz="800" dirty="0" err="1">
                <a:latin typeface="+mn-lt"/>
              </a:rPr>
              <a:t>surrounding</a:t>
            </a:r>
            <a:r>
              <a:rPr lang="it-IT" sz="800" dirty="0">
                <a:latin typeface="+mn-lt"/>
              </a:rPr>
              <a:t> </a:t>
            </a:r>
            <a:r>
              <a:rPr lang="it-IT" sz="800" dirty="0" err="1">
                <a:latin typeface="+mn-lt"/>
              </a:rPr>
              <a:t>tissues</a:t>
            </a:r>
            <a:r>
              <a:rPr lang="it-IT" sz="800" dirty="0">
                <a:latin typeface="+mn-lt"/>
              </a:rPr>
              <a:t>)) </a:t>
            </a:r>
            <a:r>
              <a:rPr lang="it-IT" sz="800" b="1" dirty="0">
                <a:latin typeface="+mn-lt"/>
              </a:rPr>
              <a:t>VHEE by LPA </a:t>
            </a:r>
            <a:r>
              <a:rPr lang="it-IT" sz="800" b="1" dirty="0" err="1">
                <a:latin typeface="+mn-lt"/>
              </a:rPr>
              <a:t>represent</a:t>
            </a:r>
            <a:r>
              <a:rPr lang="it-IT" sz="800" b="1" dirty="0">
                <a:latin typeface="+mn-lt"/>
              </a:rPr>
              <a:t> a </a:t>
            </a:r>
            <a:r>
              <a:rPr lang="it-IT" sz="800" b="1" dirty="0" err="1">
                <a:latin typeface="+mn-lt"/>
              </a:rPr>
              <a:t>potentially</a:t>
            </a:r>
            <a:r>
              <a:rPr lang="it-IT" sz="800" b="1" dirty="0">
                <a:latin typeface="+mn-lt"/>
              </a:rPr>
              <a:t> compact, </a:t>
            </a:r>
            <a:r>
              <a:rPr lang="it-IT" sz="800" b="1" dirty="0" err="1">
                <a:latin typeface="+mn-lt"/>
              </a:rPr>
              <a:t>less</a:t>
            </a:r>
            <a:r>
              <a:rPr lang="it-IT" sz="800" b="1" dirty="0">
                <a:latin typeface="+mn-lt"/>
              </a:rPr>
              <a:t> </a:t>
            </a:r>
            <a:r>
              <a:rPr lang="it-IT" sz="800" b="1" dirty="0" err="1">
                <a:latin typeface="+mn-lt"/>
              </a:rPr>
              <a:t>expensive</a:t>
            </a:r>
            <a:r>
              <a:rPr lang="it-IT" sz="800" b="1" dirty="0">
                <a:latin typeface="+mn-lt"/>
              </a:rPr>
              <a:t> and </a:t>
            </a:r>
            <a:r>
              <a:rPr lang="it-IT" sz="800" b="1" dirty="0" err="1">
                <a:latin typeface="+mn-lt"/>
              </a:rPr>
              <a:t>highly</a:t>
            </a:r>
            <a:r>
              <a:rPr lang="it-IT" sz="800" b="1" dirty="0">
                <a:latin typeface="+mn-lt"/>
              </a:rPr>
              <a:t> </a:t>
            </a:r>
            <a:r>
              <a:rPr lang="it-IT" sz="800" b="1" dirty="0" err="1">
                <a:latin typeface="+mn-lt"/>
              </a:rPr>
              <a:t>promising</a:t>
            </a:r>
            <a:r>
              <a:rPr lang="it-IT" sz="800" b="1" dirty="0">
                <a:latin typeface="+mn-lt"/>
              </a:rPr>
              <a:t> alternative for the treatment of deep </a:t>
            </a:r>
            <a:r>
              <a:rPr lang="it-IT" sz="800" b="1" dirty="0" err="1">
                <a:latin typeface="+mn-lt"/>
              </a:rPr>
              <a:t>seated</a:t>
            </a:r>
            <a:r>
              <a:rPr lang="it-IT" sz="800" b="1" dirty="0">
                <a:latin typeface="+mn-lt"/>
              </a:rPr>
              <a:t> </a:t>
            </a:r>
            <a:r>
              <a:rPr lang="it-IT" sz="800" b="1" dirty="0" err="1">
                <a:latin typeface="+mn-lt"/>
              </a:rPr>
              <a:t>tumors</a:t>
            </a:r>
            <a:r>
              <a:rPr lang="it-IT" sz="800" b="1" dirty="0">
                <a:latin typeface="+mn-lt"/>
              </a:rPr>
              <a:t>, </a:t>
            </a:r>
            <a:r>
              <a:rPr lang="it-IT" sz="800" b="1" dirty="0" err="1">
                <a:latin typeface="+mn-lt"/>
              </a:rPr>
              <a:t>especially</a:t>
            </a:r>
            <a:r>
              <a:rPr lang="it-IT" sz="800" b="1" dirty="0">
                <a:latin typeface="+mn-lt"/>
              </a:rPr>
              <a:t> in the </a:t>
            </a:r>
            <a:r>
              <a:rPr lang="it-IT" sz="800" b="1" dirty="0" err="1">
                <a:latin typeface="+mn-lt"/>
              </a:rPr>
              <a:t>context</a:t>
            </a:r>
            <a:r>
              <a:rPr lang="it-IT" sz="800" b="1" dirty="0">
                <a:latin typeface="+mn-lt"/>
              </a:rPr>
              <a:t> of FLASH </a:t>
            </a:r>
            <a:r>
              <a:rPr lang="it-IT" sz="800" b="1" dirty="0" err="1">
                <a:latin typeface="+mn-lt"/>
              </a:rPr>
              <a:t>radiotherapy</a:t>
            </a:r>
            <a:r>
              <a:rPr lang="it-IT" sz="800" b="1" dirty="0">
                <a:latin typeface="+mn-lt"/>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800" dirty="0" err="1">
                <a:latin typeface="+mn-lt"/>
              </a:rPr>
              <a:t>Below</a:t>
            </a:r>
            <a:r>
              <a:rPr lang="it-IT" sz="800" dirty="0">
                <a:latin typeface="+mn-lt"/>
              </a:rPr>
              <a:t> I </a:t>
            </a:r>
            <a:r>
              <a:rPr lang="it-IT" sz="800" dirty="0" err="1">
                <a:latin typeface="+mn-lt"/>
              </a:rPr>
              <a:t>have</a:t>
            </a:r>
            <a:r>
              <a:rPr lang="it-IT" sz="800" dirty="0">
                <a:latin typeface="+mn-lt"/>
              </a:rPr>
              <a:t> </a:t>
            </a:r>
            <a:r>
              <a:rPr lang="it-IT" sz="800" dirty="0" err="1">
                <a:latin typeface="+mn-lt"/>
              </a:rPr>
              <a:t>reported</a:t>
            </a:r>
            <a:r>
              <a:rPr lang="it-IT" sz="800" dirty="0">
                <a:latin typeface="+mn-lt"/>
              </a:rPr>
              <a:t> some </a:t>
            </a:r>
            <a:r>
              <a:rPr lang="it-IT" sz="800" dirty="0" err="1">
                <a:latin typeface="+mn-lt"/>
              </a:rPr>
              <a:t>articles</a:t>
            </a:r>
            <a:r>
              <a:rPr lang="it-IT" sz="800" dirty="0">
                <a:latin typeface="+mn-lt"/>
              </a:rPr>
              <a:t> on the </a:t>
            </a:r>
            <a:r>
              <a:rPr lang="it-IT" sz="800" dirty="0" err="1">
                <a:latin typeface="+mn-lt"/>
              </a:rPr>
              <a:t>subject</a:t>
            </a:r>
            <a:r>
              <a:rPr lang="it-IT" sz="800" dirty="0">
                <a:latin typeface="+mn-lt"/>
              </a:rPr>
              <a:t>. </a:t>
            </a:r>
            <a:r>
              <a:rPr lang="it-IT" sz="800" dirty="0" err="1">
                <a:latin typeface="+mn-lt"/>
              </a:rPr>
              <a:t>You</a:t>
            </a:r>
            <a:r>
              <a:rPr lang="it-IT" sz="800" dirty="0">
                <a:latin typeface="+mn-lt"/>
              </a:rPr>
              <a:t> can </a:t>
            </a:r>
            <a:r>
              <a:rPr lang="it-IT" sz="800" dirty="0" err="1">
                <a:latin typeface="+mn-lt"/>
              </a:rPr>
              <a:t>find</a:t>
            </a:r>
            <a:r>
              <a:rPr lang="it-IT" sz="800" dirty="0">
                <a:latin typeface="+mn-lt"/>
              </a:rPr>
              <a:t> the full list in </a:t>
            </a:r>
            <a:r>
              <a:rPr lang="it-IT" sz="800" dirty="0" err="1">
                <a:latin typeface="+mn-lt"/>
              </a:rPr>
              <a:t>our</a:t>
            </a:r>
            <a:r>
              <a:rPr lang="it-IT" sz="800" dirty="0">
                <a:latin typeface="+mn-lt"/>
              </a:rPr>
              <a:t> review </a:t>
            </a:r>
            <a:r>
              <a:rPr lang="it-IT" sz="800" dirty="0" err="1">
                <a:latin typeface="+mn-lt"/>
              </a:rPr>
              <a:t>cited</a:t>
            </a:r>
            <a:r>
              <a:rPr lang="it-IT" sz="800" dirty="0">
                <a:latin typeface="+mn-lt"/>
              </a:rPr>
              <a:t> by Costanza</a:t>
            </a:r>
          </a:p>
          <a:p>
            <a:pPr marL="171450" indent="-171450">
              <a:buFont typeface="Arial" panose="020B0604020202020204" pitchFamily="34" charset="0"/>
              <a:buChar char="•"/>
            </a:pPr>
            <a:endParaRPr lang="it-IT" sz="800" i="1" dirty="0">
              <a:effectLst/>
              <a:latin typeface="+mn-lt"/>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en-US" sz="800" b="0" i="1" dirty="0">
                <a:latin typeface="+mn-lt"/>
                <a:cs typeface="Arial" panose="020B0604020202020204" pitchFamily="34" charset="0"/>
              </a:rPr>
              <a:t>Laser Wakefield Acceleration </a:t>
            </a:r>
            <a:r>
              <a:rPr lang="en-US" sz="800" b="1" i="1" dirty="0">
                <a:latin typeface="+mn-lt"/>
                <a:cs typeface="Arial" panose="020B0604020202020204" pitchFamily="34" charset="0"/>
              </a:rPr>
              <a:t>(LWFA) </a:t>
            </a:r>
            <a:r>
              <a:rPr lang="en-US" sz="800" b="0" i="1" dirty="0">
                <a:latin typeface="+mn-lt"/>
                <a:cs typeface="Arial" panose="020B0604020202020204" pitchFamily="34" charset="0"/>
              </a:rPr>
              <a:t>enables</a:t>
            </a:r>
            <a:r>
              <a:rPr lang="en-US" sz="800" b="1" i="1" dirty="0">
                <a:latin typeface="+mn-lt"/>
                <a:cs typeface="Arial" panose="020B0604020202020204" pitchFamily="34" charset="0"/>
              </a:rPr>
              <a:t> accelerating gradients orders of magnitude higher than conventional RF-based accelerators </a:t>
            </a:r>
            <a:endParaRPr lang="it-IT" sz="800" b="1" i="1" dirty="0">
              <a:latin typeface="+mn-lt"/>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it-IT" sz="800" i="1" dirty="0">
                <a:latin typeface="+mn-lt"/>
              </a:rPr>
              <a:t>(GeV/m </a:t>
            </a:r>
            <a:r>
              <a:rPr lang="it-IT" sz="800" i="1" dirty="0" err="1">
                <a:latin typeface="+mn-lt"/>
              </a:rPr>
              <a:t>instead</a:t>
            </a:r>
            <a:r>
              <a:rPr lang="it-IT" sz="800" i="1" dirty="0">
                <a:latin typeface="+mn-lt"/>
              </a:rPr>
              <a:t> of 10 MeV/m)</a:t>
            </a:r>
          </a:p>
          <a:p>
            <a:pPr marL="0" marR="0" lvl="0" indent="0" defTabSz="457200" eaLnBrk="1" fontAlgn="auto" latinLnBrk="0" hangingPunct="1">
              <a:lnSpc>
                <a:spcPct val="117999"/>
              </a:lnSpc>
              <a:spcBef>
                <a:spcPts val="0"/>
              </a:spcBef>
              <a:spcAft>
                <a:spcPts val="0"/>
              </a:spcAft>
              <a:buClrTx/>
              <a:buSzTx/>
              <a:buFontTx/>
              <a:buNone/>
              <a:tabLst/>
              <a:defRPr/>
            </a:pPr>
            <a:endParaRPr lang="it-IT" sz="800" i="1" dirty="0">
              <a:latin typeface="+mn-lt"/>
            </a:endParaRPr>
          </a:p>
          <a:p>
            <a:pPr marL="0" marR="0" lvl="0" indent="0" algn="l" defTabSz="457200" rtl="0" eaLnBrk="1" fontAlgn="auto" latinLnBrk="0" hangingPunct="1">
              <a:lnSpc>
                <a:spcPct val="117999"/>
              </a:lnSpc>
              <a:spcBef>
                <a:spcPts val="0"/>
              </a:spcBef>
              <a:spcAft>
                <a:spcPts val="0"/>
              </a:spcAft>
              <a:buClrTx/>
              <a:buSzTx/>
              <a:buFontTx/>
              <a:buNone/>
              <a:tabLst/>
              <a:defRPr/>
            </a:pPr>
            <a:r>
              <a:rPr lang="it-IT" sz="800" i="1" dirty="0">
                <a:latin typeface="+mn-lt"/>
              </a:rPr>
              <a:t>The </a:t>
            </a:r>
            <a:r>
              <a:rPr lang="it-IT" sz="800" i="1" dirty="0" err="1">
                <a:latin typeface="+mn-lt"/>
              </a:rPr>
              <a:t>possibility</a:t>
            </a:r>
            <a:r>
              <a:rPr lang="it-IT" sz="800" i="1" dirty="0">
                <a:latin typeface="+mn-lt"/>
              </a:rPr>
              <a:t> of </a:t>
            </a:r>
            <a:r>
              <a:rPr lang="it-IT" sz="800" i="1" dirty="0" err="1">
                <a:latin typeface="+mn-lt"/>
              </a:rPr>
              <a:t>deliver</a:t>
            </a:r>
            <a:r>
              <a:rPr lang="it-IT" sz="800" i="1" dirty="0">
                <a:latin typeface="+mn-lt"/>
              </a:rPr>
              <a:t> </a:t>
            </a:r>
            <a:r>
              <a:rPr lang="it-IT" sz="800" i="1" dirty="0" err="1">
                <a:latin typeface="+mn-lt"/>
              </a:rPr>
              <a:t>them</a:t>
            </a:r>
            <a:r>
              <a:rPr lang="it-IT" sz="800" i="1" dirty="0">
                <a:latin typeface="+mn-lt"/>
              </a:rPr>
              <a:t> in short-</a:t>
            </a:r>
            <a:r>
              <a:rPr lang="it-IT" sz="800" i="1" dirty="0" err="1">
                <a:latin typeface="+mn-lt"/>
              </a:rPr>
              <a:t>temporal</a:t>
            </a:r>
            <a:r>
              <a:rPr lang="it-IT" sz="800" i="1" dirty="0">
                <a:latin typeface="+mn-lt"/>
              </a:rPr>
              <a:t> </a:t>
            </a:r>
            <a:r>
              <a:rPr lang="it-IT" sz="800" i="1" dirty="0" err="1">
                <a:latin typeface="+mn-lt"/>
              </a:rPr>
              <a:t>bunches</a:t>
            </a:r>
            <a:r>
              <a:rPr lang="it-IT" sz="800" i="1" dirty="0">
                <a:latin typeface="+mn-lt"/>
              </a:rPr>
              <a:t> (</a:t>
            </a:r>
            <a:r>
              <a:rPr lang="it-IT" sz="800" i="1" dirty="0" err="1">
                <a:latin typeface="+mn-lt"/>
              </a:rPr>
              <a:t>tens</a:t>
            </a:r>
            <a:r>
              <a:rPr lang="it-IT" sz="800" i="1" dirty="0">
                <a:latin typeface="+mn-lt"/>
              </a:rPr>
              <a:t> of </a:t>
            </a:r>
            <a:r>
              <a:rPr lang="it-IT" sz="800" i="1" dirty="0" err="1">
                <a:latin typeface="+mn-lt"/>
              </a:rPr>
              <a:t>fs</a:t>
            </a:r>
            <a:r>
              <a:rPr lang="it-IT" sz="800" i="1" dirty="0">
                <a:latin typeface="+mn-lt"/>
              </a:rPr>
              <a:t>) </a:t>
            </a:r>
            <a:r>
              <a:rPr lang="it-IT" sz="800" i="1" dirty="0" err="1">
                <a:latin typeface="+mn-lt"/>
              </a:rPr>
              <a:t>characterized</a:t>
            </a:r>
            <a:r>
              <a:rPr lang="it-IT" sz="800" i="1" dirty="0">
                <a:latin typeface="+mn-lt"/>
              </a:rPr>
              <a:t> by an ultra-high-dose rate </a:t>
            </a:r>
            <a:r>
              <a:rPr lang="it-IT" sz="800" i="1" dirty="0" err="1">
                <a:latin typeface="+mn-lt"/>
              </a:rPr>
              <a:t>pave</a:t>
            </a:r>
            <a:r>
              <a:rPr lang="it-IT" sz="800" i="1" dirty="0">
                <a:latin typeface="+mn-lt"/>
              </a:rPr>
              <a:t> the way to a </a:t>
            </a:r>
            <a:r>
              <a:rPr lang="it-IT" sz="800" b="1" i="1" dirty="0">
                <a:solidFill>
                  <a:srgbClr val="981C18"/>
                </a:solidFill>
                <a:latin typeface="+mn-lt"/>
              </a:rPr>
              <a:t>VHEE FLASH-RT </a:t>
            </a:r>
            <a:r>
              <a:rPr lang="it-IT" sz="800" i="1" dirty="0" err="1">
                <a:latin typeface="+mn-lt"/>
              </a:rPr>
              <a:t>combining</a:t>
            </a:r>
            <a:r>
              <a:rPr lang="it-IT" sz="800" i="1" dirty="0">
                <a:latin typeface="+mn-lt"/>
              </a:rPr>
              <a:t> the benefits of </a:t>
            </a:r>
            <a:r>
              <a:rPr lang="it-IT" sz="800" i="1" dirty="0" err="1">
                <a:latin typeface="+mn-lt"/>
              </a:rPr>
              <a:t>both</a:t>
            </a:r>
            <a:r>
              <a:rPr lang="it-IT" sz="800" i="1" dirty="0">
                <a:latin typeface="+mn-lt"/>
              </a:rPr>
              <a:t>.</a:t>
            </a:r>
          </a:p>
          <a:p>
            <a:pPr marL="171450" indent="-171450">
              <a:buFont typeface="Arial" panose="020B0604020202020204" pitchFamily="34" charset="0"/>
              <a:buChar char="•"/>
            </a:pPr>
            <a:endParaRPr lang="it-IT" sz="1200" dirty="0">
              <a:effectLst/>
              <a:latin typeface="Calibri" panose="020F0502020204030204" pitchFamily="34" charset="0"/>
            </a:endParaRPr>
          </a:p>
        </p:txBody>
      </p:sp>
      <p:sp>
        <p:nvSpPr>
          <p:cNvPr id="4" name="Segnaposto numero diapositiva 3">
            <a:extLst>
              <a:ext uri="{FF2B5EF4-FFF2-40B4-BE49-F238E27FC236}">
                <a16:creationId xmlns:a16="http://schemas.microsoft.com/office/drawing/2014/main" id="{9FCAAD9F-EAC9-5A2D-E3DD-30947CEA5398}"/>
              </a:ext>
            </a:extLst>
          </p:cNvPr>
          <p:cNvSpPr>
            <a:spLocks noGrp="1"/>
          </p:cNvSpPr>
          <p:nvPr>
            <p:ph type="sldNum" sz="quarter" idx="5"/>
          </p:nvPr>
        </p:nvSpPr>
        <p:spPr/>
        <p:txBody>
          <a:bodyPr/>
          <a:lstStyle/>
          <a:p>
            <a:fld id="{110C220F-96FE-6640-9283-0477857DD2FE}" type="slidenum">
              <a:rPr lang="it-IT" smtClean="0"/>
              <a:t>2</a:t>
            </a:fld>
            <a:endParaRPr lang="it-IT"/>
          </a:p>
        </p:txBody>
      </p:sp>
    </p:spTree>
    <p:extLst>
      <p:ext uri="{BB962C8B-B14F-4D97-AF65-F5344CB8AC3E}">
        <p14:creationId xmlns:p14="http://schemas.microsoft.com/office/powerpoint/2010/main" val="269985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3552-0F69-0A5C-3343-9FFA154CE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370865-29E0-8A5F-6066-EB83A606EA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655ACB-434A-094B-17DB-382E4B80F596}"/>
              </a:ext>
            </a:extLst>
          </p:cNvPr>
          <p:cNvSpPr>
            <a:spLocks noGrp="1"/>
          </p:cNvSpPr>
          <p:nvPr>
            <p:ph type="body" idx="1"/>
          </p:nvPr>
        </p:nvSpPr>
        <p:spPr/>
        <p: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it-IT" sz="1000" dirty="0">
              <a:latin typeface="+mn-lt"/>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000" dirty="0" err="1">
                <a:latin typeface="+mn-lt"/>
              </a:rPr>
              <a:t>Let's</a:t>
            </a:r>
            <a:r>
              <a:rPr lang="it-IT" sz="1000" dirty="0">
                <a:latin typeface="+mn-lt"/>
              </a:rPr>
              <a:t> focus on the </a:t>
            </a:r>
            <a:r>
              <a:rPr lang="it-IT" sz="1000" dirty="0" err="1">
                <a:latin typeface="+mn-lt"/>
              </a:rPr>
              <a:t>radiobiological</a:t>
            </a:r>
            <a:r>
              <a:rPr lang="it-IT" sz="1000" dirty="0">
                <a:latin typeface="+mn-lt"/>
              </a:rPr>
              <a:t> </a:t>
            </a:r>
            <a:r>
              <a:rPr lang="it-IT" sz="1000" dirty="0" err="1">
                <a:latin typeface="+mn-lt"/>
              </a:rPr>
              <a:t>aspects</a:t>
            </a:r>
            <a:r>
              <a:rPr lang="it-IT" sz="1000" dirty="0">
                <a:latin typeface="+mn-lt"/>
              </a:rPr>
              <a:t> of </a:t>
            </a:r>
            <a:r>
              <a:rPr lang="it-IT" sz="1000" dirty="0" err="1">
                <a:latin typeface="+mn-lt"/>
              </a:rPr>
              <a:t>this</a:t>
            </a:r>
            <a:r>
              <a:rPr lang="it-IT" sz="1000" dirty="0">
                <a:latin typeface="+mn-lt"/>
              </a:rPr>
              <a:t> challenge, </a:t>
            </a:r>
            <a:r>
              <a:rPr lang="it-IT" sz="1000" dirty="0" err="1">
                <a:latin typeface="+mn-lt"/>
              </a:rPr>
              <a:t>which</a:t>
            </a:r>
            <a:r>
              <a:rPr lang="it-IT" sz="1000" dirty="0">
                <a:latin typeface="+mn-lt"/>
              </a:rPr>
              <a:t> I </a:t>
            </a:r>
            <a:r>
              <a:rPr lang="it-IT" sz="1000" dirty="0" err="1">
                <a:latin typeface="+mn-lt"/>
              </a:rPr>
              <a:t>have</a:t>
            </a:r>
            <a:r>
              <a:rPr lang="it-IT" sz="1000" dirty="0">
                <a:latin typeface="+mn-lt"/>
              </a:rPr>
              <a:t> </a:t>
            </a:r>
            <a:r>
              <a:rPr lang="it-IT" sz="1000" dirty="0" err="1">
                <a:latin typeface="+mn-lt"/>
              </a:rPr>
              <a:t>mainly</a:t>
            </a:r>
            <a:r>
              <a:rPr lang="it-IT" sz="1000" dirty="0">
                <a:latin typeface="+mn-lt"/>
              </a:rPr>
              <a:t> </a:t>
            </a:r>
            <a:r>
              <a:rPr lang="it-IT" sz="1000" dirty="0" err="1">
                <a:latin typeface="+mn-lt"/>
              </a:rPr>
              <a:t>dealt</a:t>
            </a:r>
            <a:r>
              <a:rPr lang="it-IT" sz="1000" dirty="0">
                <a:latin typeface="+mn-lt"/>
              </a:rPr>
              <a:t> with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000" dirty="0" err="1">
                <a:latin typeface="+mn-lt"/>
              </a:rPr>
              <a:t>Only</a:t>
            </a:r>
            <a:r>
              <a:rPr lang="it-IT" sz="1000" dirty="0">
                <a:latin typeface="+mn-lt"/>
              </a:rPr>
              <a:t> an </a:t>
            </a:r>
            <a:r>
              <a:rPr lang="it-IT" sz="1000" dirty="0" err="1">
                <a:latin typeface="+mn-lt"/>
              </a:rPr>
              <a:t>introduction</a:t>
            </a:r>
            <a:r>
              <a:rPr lang="it-IT" sz="1000" dirty="0">
                <a:latin typeface="+mn-lt"/>
              </a:rPr>
              <a:t> to </a:t>
            </a:r>
            <a:r>
              <a:rPr lang="it-IT" sz="1000" dirty="0" err="1">
                <a:latin typeface="+mn-lt"/>
              </a:rPr>
              <a:t>contextualize</a:t>
            </a:r>
            <a:r>
              <a:rPr lang="it-IT" sz="1000" dirty="0">
                <a:latin typeface="+mn-lt"/>
              </a:rPr>
              <a:t> the </a:t>
            </a:r>
            <a:r>
              <a:rPr lang="it-IT" sz="1000" dirty="0" err="1">
                <a:latin typeface="+mn-lt"/>
              </a:rPr>
              <a:t>issues</a:t>
            </a:r>
            <a:r>
              <a:rPr lang="it-IT" sz="1000" dirty="0">
                <a:latin typeface="+mn-lt"/>
              </a:rPr>
              <a:t> </a:t>
            </a:r>
            <a:r>
              <a:rPr lang="it-IT" sz="1000" dirty="0" err="1">
                <a:latin typeface="+mn-lt"/>
              </a:rPr>
              <a:t>associated</a:t>
            </a:r>
            <a:r>
              <a:rPr lang="it-IT" sz="1000" dirty="0">
                <a:latin typeface="+mn-lt"/>
              </a:rPr>
              <a:t> with </a:t>
            </a:r>
            <a:r>
              <a:rPr lang="it-IT" sz="1000" dirty="0" err="1">
                <a:latin typeface="+mn-lt"/>
              </a:rPr>
              <a:t>conducting</a:t>
            </a:r>
            <a:r>
              <a:rPr lang="it-IT" sz="1000" dirty="0">
                <a:latin typeface="+mn-lt"/>
              </a:rPr>
              <a:t> </a:t>
            </a:r>
            <a:r>
              <a:rPr lang="it-IT" sz="1000" dirty="0" err="1">
                <a:latin typeface="+mn-lt"/>
              </a:rPr>
              <a:t>these</a:t>
            </a:r>
            <a:r>
              <a:rPr lang="it-IT" sz="1000" dirty="0">
                <a:latin typeface="+mn-lt"/>
              </a:rPr>
              <a:t> </a:t>
            </a:r>
            <a:r>
              <a:rPr lang="it-IT" sz="1000" dirty="0" err="1">
                <a:latin typeface="+mn-lt"/>
              </a:rPr>
              <a:t>experimental</a:t>
            </a:r>
            <a:r>
              <a:rPr lang="it-IT" sz="1000" dirty="0">
                <a:latin typeface="+mn-lt"/>
              </a:rPr>
              <a:t> studies.</a:t>
            </a:r>
          </a:p>
          <a:p>
            <a:pPr marL="457200" indent="-457200">
              <a:buFont typeface="Arial" panose="020B0604020202020204" pitchFamily="34" charset="0"/>
              <a:buChar char="•"/>
            </a:pPr>
            <a:r>
              <a:rPr lang="it-IT" sz="1000" dirty="0" err="1">
                <a:latin typeface="+mn-lt"/>
              </a:rPr>
              <a:t>As</a:t>
            </a:r>
            <a:r>
              <a:rPr lang="it-IT" sz="1000" dirty="0">
                <a:latin typeface="+mn-lt"/>
              </a:rPr>
              <a:t> </a:t>
            </a:r>
            <a:r>
              <a:rPr lang="it-IT" sz="1000" dirty="0" err="1">
                <a:latin typeface="+mn-lt"/>
              </a:rPr>
              <a:t>highlighted</a:t>
            </a:r>
            <a:r>
              <a:rPr lang="it-IT" sz="1000" dirty="0">
                <a:latin typeface="+mn-lt"/>
              </a:rPr>
              <a:t> </a:t>
            </a:r>
            <a:r>
              <a:rPr lang="it-IT" sz="1000" dirty="0" err="1">
                <a:latin typeface="+mn-lt"/>
              </a:rPr>
              <a:t>during</a:t>
            </a:r>
            <a:r>
              <a:rPr lang="it-IT" sz="1000" dirty="0">
                <a:latin typeface="+mn-lt"/>
              </a:rPr>
              <a:t> the </a:t>
            </a:r>
            <a:r>
              <a:rPr lang="it-IT" sz="1000" dirty="0" err="1">
                <a:latin typeface="+mn-lt"/>
              </a:rPr>
              <a:t>recent</a:t>
            </a:r>
            <a:r>
              <a:rPr lang="it-IT" sz="1000" dirty="0">
                <a:latin typeface="+mn-lt"/>
              </a:rPr>
              <a:t> FRPT2024 conference in Rome, the </a:t>
            </a:r>
            <a:r>
              <a:rPr lang="it-IT" sz="1000" dirty="0" err="1">
                <a:latin typeface="+mn-lt"/>
              </a:rPr>
              <a:t>radiation</a:t>
            </a:r>
            <a:r>
              <a:rPr lang="it-IT" sz="1000" dirty="0">
                <a:latin typeface="+mn-lt"/>
              </a:rPr>
              <a:t> </a:t>
            </a:r>
            <a:r>
              <a:rPr lang="it-IT" sz="1000" dirty="0" err="1">
                <a:latin typeface="+mn-lt"/>
              </a:rPr>
              <a:t>pulses</a:t>
            </a:r>
            <a:r>
              <a:rPr lang="it-IT" sz="1000" dirty="0">
                <a:latin typeface="+mn-lt"/>
              </a:rPr>
              <a:t> time regime </a:t>
            </a:r>
            <a:r>
              <a:rPr lang="it-IT" sz="1000" dirty="0" err="1">
                <a:latin typeface="+mn-lt"/>
              </a:rPr>
              <a:t>appears</a:t>
            </a:r>
            <a:r>
              <a:rPr lang="it-IT" sz="1000" dirty="0">
                <a:latin typeface="+mn-lt"/>
              </a:rPr>
              <a:t> to be a </a:t>
            </a:r>
            <a:r>
              <a:rPr lang="it-IT" sz="1000" dirty="0" err="1">
                <a:latin typeface="+mn-lt"/>
              </a:rPr>
              <a:t>fundamental</a:t>
            </a:r>
            <a:r>
              <a:rPr lang="it-IT" sz="1000" dirty="0">
                <a:latin typeface="+mn-lt"/>
              </a:rPr>
              <a:t> </a:t>
            </a:r>
            <a:r>
              <a:rPr lang="it-IT" sz="1000" dirty="0" err="1">
                <a:latin typeface="+mn-lt"/>
              </a:rPr>
              <a:t>parameter</a:t>
            </a:r>
            <a:r>
              <a:rPr lang="it-IT" sz="1000" dirty="0">
                <a:latin typeface="+mn-lt"/>
              </a:rPr>
              <a:t> in the FLASH </a:t>
            </a:r>
            <a:r>
              <a:rPr lang="it-IT" sz="1000" dirty="0" err="1">
                <a:latin typeface="+mn-lt"/>
              </a:rPr>
              <a:t>mechanism</a:t>
            </a:r>
            <a:r>
              <a:rPr lang="it-IT" sz="1000" dirty="0">
                <a:latin typeface="+mn-lt"/>
              </a:rPr>
              <a:t>.</a:t>
            </a:r>
          </a:p>
          <a:p>
            <a:pPr marL="457200" indent="-457200">
              <a:buFont typeface="Arial" panose="020B0604020202020204" pitchFamily="34" charset="0"/>
              <a:buChar char="•"/>
            </a:pPr>
            <a:r>
              <a:rPr lang="it-IT" sz="1000" dirty="0" err="1">
                <a:latin typeface="+mn-lt"/>
              </a:rPr>
              <a:t>Understanding</a:t>
            </a:r>
            <a:r>
              <a:rPr lang="it-IT" sz="1000" dirty="0">
                <a:latin typeface="+mn-lt"/>
              </a:rPr>
              <a:t> the interaction of Laser-</a:t>
            </a:r>
            <a:r>
              <a:rPr lang="it-IT" sz="1000" dirty="0" err="1">
                <a:latin typeface="+mn-lt"/>
              </a:rPr>
              <a:t>Driven</a:t>
            </a:r>
            <a:r>
              <a:rPr lang="it-IT" sz="1000" dirty="0">
                <a:latin typeface="+mn-lt"/>
              </a:rPr>
              <a:t> VHEE </a:t>
            </a:r>
            <a:r>
              <a:rPr lang="it-IT" sz="1000" dirty="0" err="1">
                <a:latin typeface="+mn-lt"/>
              </a:rPr>
              <a:t>beams</a:t>
            </a:r>
            <a:r>
              <a:rPr lang="it-IT" sz="1000" dirty="0">
                <a:latin typeface="+mn-lt"/>
              </a:rPr>
              <a:t>, </a:t>
            </a:r>
            <a:r>
              <a:rPr lang="it-IT" sz="1000" dirty="0" err="1">
                <a:latin typeface="+mn-lt"/>
              </a:rPr>
              <a:t>characterized</a:t>
            </a:r>
            <a:r>
              <a:rPr lang="it-IT" sz="1000" dirty="0">
                <a:latin typeface="+mn-lt"/>
              </a:rPr>
              <a:t> by ultra-short </a:t>
            </a:r>
            <a:r>
              <a:rPr lang="it-IT" sz="1000" dirty="0" err="1">
                <a:latin typeface="+mn-lt"/>
              </a:rPr>
              <a:t>pulses</a:t>
            </a:r>
            <a:r>
              <a:rPr lang="it-IT" sz="1000" dirty="0">
                <a:latin typeface="+mn-lt"/>
              </a:rPr>
              <a:t> lasting </a:t>
            </a:r>
            <a:r>
              <a:rPr lang="it-IT" sz="1000" dirty="0" err="1">
                <a:latin typeface="+mn-lt"/>
              </a:rPr>
              <a:t>tens</a:t>
            </a:r>
            <a:r>
              <a:rPr lang="it-IT" sz="1000" dirty="0">
                <a:latin typeface="+mn-lt"/>
              </a:rPr>
              <a:t> of </a:t>
            </a:r>
            <a:r>
              <a:rPr lang="it-IT" sz="1000" dirty="0" err="1">
                <a:latin typeface="+mn-lt"/>
              </a:rPr>
              <a:t>femtoseconds</a:t>
            </a:r>
            <a:r>
              <a:rPr lang="it-IT" sz="1000" dirty="0">
                <a:latin typeface="+mn-lt"/>
              </a:rPr>
              <a:t> and </a:t>
            </a:r>
            <a:r>
              <a:rPr lang="it-IT" sz="1000" dirty="0" err="1">
                <a:latin typeface="+mn-lt"/>
              </a:rPr>
              <a:t>delivering</a:t>
            </a:r>
            <a:r>
              <a:rPr lang="it-IT" sz="1000" dirty="0">
                <a:latin typeface="+mn-lt"/>
              </a:rPr>
              <a:t> </a:t>
            </a:r>
            <a:r>
              <a:rPr lang="it-IT" sz="1000" dirty="0" err="1">
                <a:latin typeface="+mn-lt"/>
              </a:rPr>
              <a:t>extremely</a:t>
            </a:r>
            <a:r>
              <a:rPr lang="it-IT" sz="1000" dirty="0">
                <a:latin typeface="+mn-lt"/>
              </a:rPr>
              <a:t> high dose rates per </a:t>
            </a:r>
            <a:r>
              <a:rPr lang="it-IT" sz="1000" dirty="0" err="1">
                <a:latin typeface="+mn-lt"/>
              </a:rPr>
              <a:t>pulse</a:t>
            </a:r>
            <a:r>
              <a:rPr lang="it-IT" sz="1000" dirty="0">
                <a:latin typeface="+mn-lt"/>
              </a:rPr>
              <a:t>, </a:t>
            </a:r>
            <a:r>
              <a:rPr lang="it-IT" sz="1000" dirty="0" err="1">
                <a:latin typeface="+mn-lt"/>
              </a:rPr>
              <a:t>is</a:t>
            </a:r>
            <a:r>
              <a:rPr lang="it-IT" sz="1000" dirty="0">
                <a:latin typeface="+mn-lt"/>
              </a:rPr>
              <a:t> </a:t>
            </a:r>
            <a:r>
              <a:rPr lang="it-IT" sz="1000" dirty="0" err="1">
                <a:latin typeface="+mn-lt"/>
              </a:rPr>
              <a:t>crucial</a:t>
            </a:r>
            <a:r>
              <a:rPr lang="it-IT" sz="1000" dirty="0">
                <a:latin typeface="+mn-lt"/>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000" dirty="0">
                <a:latin typeface="+mn-lt"/>
              </a:rPr>
              <a:t>DNA </a:t>
            </a:r>
            <a:r>
              <a:rPr lang="it-IT" sz="1000" dirty="0" err="1">
                <a:latin typeface="+mn-lt"/>
              </a:rPr>
              <a:t>is</a:t>
            </a:r>
            <a:r>
              <a:rPr lang="it-IT" sz="1000" dirty="0">
                <a:latin typeface="+mn-lt"/>
              </a:rPr>
              <a:t> the </a:t>
            </a:r>
            <a:r>
              <a:rPr lang="it-IT" sz="1000" dirty="0" err="1">
                <a:latin typeface="+mn-lt"/>
              </a:rPr>
              <a:t>primary</a:t>
            </a:r>
            <a:r>
              <a:rPr lang="it-IT" sz="1000" dirty="0">
                <a:latin typeface="+mn-lt"/>
              </a:rPr>
              <a:t> target of </a:t>
            </a:r>
            <a:r>
              <a:rPr lang="it-IT" sz="1000" dirty="0" err="1">
                <a:latin typeface="+mn-lt"/>
              </a:rPr>
              <a:t>radiation-induced</a:t>
            </a:r>
            <a:r>
              <a:rPr lang="it-IT" sz="1000" dirty="0">
                <a:latin typeface="+mn-lt"/>
              </a:rPr>
              <a:t> </a:t>
            </a:r>
            <a:r>
              <a:rPr lang="it-IT" sz="1000" dirty="0" err="1">
                <a:latin typeface="+mn-lt"/>
              </a:rPr>
              <a:t>damage</a:t>
            </a:r>
            <a:r>
              <a:rPr lang="it-IT" sz="1000" dirty="0">
                <a:latin typeface="+mn-lt"/>
              </a:rPr>
              <a:t>, </a:t>
            </a:r>
            <a:r>
              <a:rPr lang="it-IT" sz="1000" dirty="0" err="1">
                <a:latin typeface="+mn-lt"/>
              </a:rPr>
              <a:t>investigating</a:t>
            </a:r>
            <a:r>
              <a:rPr lang="it-IT" sz="1000" dirty="0">
                <a:latin typeface="+mn-lt"/>
              </a:rPr>
              <a:t> </a:t>
            </a:r>
            <a:r>
              <a:rPr lang="it-IT" sz="1000" dirty="0" err="1">
                <a:latin typeface="+mn-lt"/>
              </a:rPr>
              <a:t>these</a:t>
            </a:r>
            <a:r>
              <a:rPr lang="it-IT" sz="1000" dirty="0">
                <a:latin typeface="+mn-lt"/>
              </a:rPr>
              <a:t> </a:t>
            </a:r>
            <a:r>
              <a:rPr lang="it-IT" sz="1000" dirty="0" err="1">
                <a:latin typeface="+mn-lt"/>
              </a:rPr>
              <a:t>aspects</a:t>
            </a:r>
            <a:r>
              <a:rPr lang="it-IT" sz="1000" dirty="0">
                <a:latin typeface="+mn-lt"/>
              </a:rPr>
              <a:t> </a:t>
            </a:r>
            <a:r>
              <a:rPr lang="it-IT" sz="1000" dirty="0" err="1">
                <a:latin typeface="+mn-lt"/>
              </a:rPr>
              <a:t>is</a:t>
            </a:r>
            <a:r>
              <a:rPr lang="it-IT" sz="1000" dirty="0">
                <a:latin typeface="+mn-lt"/>
              </a:rPr>
              <a:t> of </a:t>
            </a:r>
            <a:r>
              <a:rPr lang="it-IT" sz="1000" dirty="0" err="1">
                <a:latin typeface="+mn-lt"/>
              </a:rPr>
              <a:t>paramount</a:t>
            </a:r>
            <a:r>
              <a:rPr lang="it-IT" sz="1000" dirty="0">
                <a:latin typeface="+mn-lt"/>
              </a:rPr>
              <a:t> </a:t>
            </a:r>
            <a:r>
              <a:rPr lang="it-IT" sz="1000" dirty="0" err="1">
                <a:latin typeface="+mn-lt"/>
              </a:rPr>
              <a:t>importance</a:t>
            </a:r>
            <a:r>
              <a:rPr lang="it-IT" sz="1000" dirty="0">
                <a:latin typeface="+mn-lt"/>
              </a:rPr>
              <a:t>. </a:t>
            </a:r>
            <a:r>
              <a:rPr lang="it-IT" sz="1000" dirty="0" err="1">
                <a:latin typeface="+mn-lt"/>
              </a:rPr>
              <a:t>Currently</a:t>
            </a:r>
            <a:r>
              <a:rPr lang="it-IT" sz="1000" dirty="0">
                <a:latin typeface="+mn-lt"/>
              </a:rPr>
              <a:t>, </a:t>
            </a:r>
            <a:r>
              <a:rPr lang="it-IT" sz="1000" dirty="0" err="1">
                <a:latin typeface="+mn-lt"/>
              </a:rPr>
              <a:t>there</a:t>
            </a:r>
            <a:r>
              <a:rPr lang="it-IT" sz="1000" dirty="0">
                <a:latin typeface="+mn-lt"/>
              </a:rPr>
              <a:t> are </a:t>
            </a:r>
            <a:r>
              <a:rPr lang="it-IT" sz="1000" dirty="0" err="1">
                <a:latin typeface="+mn-lt"/>
              </a:rPr>
              <a:t>very</a:t>
            </a:r>
            <a:r>
              <a:rPr lang="it-IT" sz="1000" dirty="0">
                <a:latin typeface="+mn-lt"/>
              </a:rPr>
              <a:t> </a:t>
            </a:r>
            <a:r>
              <a:rPr lang="it-IT" sz="1000" dirty="0" err="1">
                <a:latin typeface="+mn-lt"/>
              </a:rPr>
              <a:t>few</a:t>
            </a:r>
            <a:r>
              <a:rPr lang="it-IT" sz="1000" dirty="0">
                <a:latin typeface="+mn-lt"/>
              </a:rPr>
              <a:t> </a:t>
            </a:r>
            <a:r>
              <a:rPr lang="it-IT" sz="1000" dirty="0" err="1">
                <a:latin typeface="+mn-lt"/>
              </a:rPr>
              <a:t>experimental</a:t>
            </a:r>
            <a:r>
              <a:rPr lang="it-IT" sz="1000" dirty="0">
                <a:latin typeface="+mn-lt"/>
              </a:rPr>
              <a:t> studies </a:t>
            </a:r>
            <a:r>
              <a:rPr lang="it-IT" sz="1000" dirty="0" err="1">
                <a:latin typeface="+mn-lt"/>
              </a:rPr>
              <a:t>analyzing</a:t>
            </a:r>
            <a:r>
              <a:rPr lang="it-IT" sz="1000" dirty="0">
                <a:latin typeface="+mn-lt"/>
              </a:rPr>
              <a:t> DNA </a:t>
            </a:r>
            <a:r>
              <a:rPr lang="it-IT" sz="1000" dirty="0" err="1">
                <a:latin typeface="+mn-lt"/>
              </a:rPr>
              <a:t>damage</a:t>
            </a:r>
            <a:r>
              <a:rPr lang="it-IT" sz="1000" dirty="0">
                <a:latin typeface="+mn-lt"/>
              </a:rPr>
              <a:t> </a:t>
            </a:r>
            <a:r>
              <a:rPr lang="it-IT" sz="1000" dirty="0" err="1">
                <a:latin typeface="+mn-lt"/>
              </a:rPr>
              <a:t>caused</a:t>
            </a:r>
            <a:r>
              <a:rPr lang="it-IT" sz="1000" dirty="0">
                <a:latin typeface="+mn-lt"/>
              </a:rPr>
              <a:t> by VHEE </a:t>
            </a:r>
            <a:r>
              <a:rPr lang="it-IT" sz="1000" dirty="0" err="1">
                <a:latin typeface="+mn-lt"/>
              </a:rPr>
              <a:t>produced</a:t>
            </a:r>
            <a:r>
              <a:rPr lang="it-IT" sz="1000" dirty="0">
                <a:latin typeface="+mn-lt"/>
              </a:rPr>
              <a:t> </a:t>
            </a:r>
            <a:r>
              <a:rPr lang="it-IT" sz="1000" dirty="0" err="1">
                <a:latin typeface="+mn-lt"/>
              </a:rPr>
              <a:t>through</a:t>
            </a:r>
            <a:r>
              <a:rPr lang="it-IT" sz="1000" dirty="0">
                <a:latin typeface="+mn-lt"/>
              </a:rPr>
              <a:t> Laser-Plasma Acceleration. And </a:t>
            </a:r>
            <a:r>
              <a:rPr lang="it-IT" sz="1000" dirty="0" err="1">
                <a:latin typeface="+mn-lt"/>
              </a:rPr>
              <a:t>we</a:t>
            </a:r>
            <a:r>
              <a:rPr lang="it-IT" sz="1000" dirty="0">
                <a:latin typeface="+mn-lt"/>
              </a:rPr>
              <a:t> </a:t>
            </a:r>
            <a:r>
              <a:rPr lang="it-IT" sz="1000" dirty="0" err="1">
                <a:latin typeface="+mn-lt"/>
              </a:rPr>
              <a:t>have</a:t>
            </a:r>
            <a:r>
              <a:rPr lang="it-IT" sz="1000" dirty="0">
                <a:latin typeface="+mn-lt"/>
              </a:rPr>
              <a:t> </a:t>
            </a:r>
            <a:r>
              <a:rPr lang="it-IT" sz="1000" dirty="0" err="1">
                <a:latin typeface="+mn-lt"/>
              </a:rPr>
              <a:t>decided</a:t>
            </a:r>
            <a:r>
              <a:rPr lang="it-IT" sz="1000" dirty="0">
                <a:latin typeface="+mn-lt"/>
              </a:rPr>
              <a:t> to focus on </a:t>
            </a:r>
            <a:r>
              <a:rPr lang="it-IT" sz="1000" dirty="0" err="1">
                <a:latin typeface="+mn-lt"/>
              </a:rPr>
              <a:t>this</a:t>
            </a:r>
            <a:r>
              <a:rPr lang="it-IT" sz="1000" dirty="0">
                <a:latin typeface="+mn-lt"/>
              </a:rPr>
              <a:t> </a:t>
            </a:r>
            <a:r>
              <a:rPr lang="it-IT" sz="1000" dirty="0" err="1">
                <a:latin typeface="+mn-lt"/>
              </a:rPr>
              <a:t>aspect</a:t>
            </a:r>
            <a:endParaRPr lang="it-IT" sz="1000" i="1" dirty="0">
              <a:solidFill>
                <a:srgbClr val="FF0000"/>
              </a:solidFill>
              <a:effectLst/>
              <a:latin typeface="+mn-lt"/>
            </a:endParaRPr>
          </a:p>
          <a:p>
            <a:pPr marL="0" marR="0" lvl="0" indent="0" defTabSz="457200" eaLnBrk="1" fontAlgn="auto" latinLnBrk="0" hangingPunct="1">
              <a:lnSpc>
                <a:spcPct val="117999"/>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4630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1263-EA28-70E8-5135-45F3DB60B4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B8E6BA-48A2-5600-3D9D-565156C7A6C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CF79837-E9BE-2259-0156-AACA04FBD9E3}"/>
              </a:ext>
            </a:extLst>
          </p:cNvPr>
          <p:cNvSpPr>
            <a:spLocks noGrp="1"/>
          </p:cNvSpPr>
          <p:nvPr>
            <p:ph type="body" idx="1"/>
          </p:nvPr>
        </p:nvSpPr>
        <p:spPr/>
        <p:txBody>
          <a:bodyPr/>
          <a:lstStyle/>
          <a:p>
            <a:r>
              <a:rPr lang="it-IT" sz="1000" dirty="0"/>
              <a:t>My </a:t>
            </a:r>
            <a:r>
              <a:rPr lang="it-IT" sz="1000" dirty="0" err="1"/>
              <a:t>colleague</a:t>
            </a:r>
            <a:r>
              <a:rPr lang="it-IT" sz="1000" dirty="0"/>
              <a:t>, Andrea Borghini, </a:t>
            </a:r>
            <a:r>
              <a:rPr lang="it-IT" sz="1000" dirty="0" err="1"/>
              <a:t>will</a:t>
            </a:r>
            <a:r>
              <a:rPr lang="it-IT" sz="1000" dirty="0"/>
              <a:t> </a:t>
            </a:r>
            <a:r>
              <a:rPr lang="it-IT" sz="1000" dirty="0" err="1"/>
              <a:t>delve</a:t>
            </a:r>
            <a:r>
              <a:rPr lang="it-IT" sz="1000" dirty="0"/>
              <a:t> </a:t>
            </a:r>
            <a:r>
              <a:rPr lang="it-IT" sz="1000" dirty="0" err="1"/>
              <a:t>into</a:t>
            </a:r>
            <a:r>
              <a:rPr lang="it-IT" sz="1000" dirty="0"/>
              <a:t> the </a:t>
            </a:r>
            <a:r>
              <a:rPr lang="it-IT" sz="1000" dirty="0" err="1"/>
              <a:t>biological</a:t>
            </a:r>
            <a:r>
              <a:rPr lang="it-IT" sz="1000" dirty="0"/>
              <a:t> </a:t>
            </a:r>
            <a:r>
              <a:rPr lang="it-IT" sz="1000" dirty="0" err="1"/>
              <a:t>aspects</a:t>
            </a:r>
            <a:r>
              <a:rPr lang="it-IT" sz="1000" dirty="0"/>
              <a:t> in </a:t>
            </a:r>
            <a:r>
              <a:rPr lang="it-IT" sz="1000" dirty="0" err="1"/>
              <a:t>greater</a:t>
            </a:r>
            <a:r>
              <a:rPr lang="it-IT" sz="1000" dirty="0"/>
              <a:t> </a:t>
            </a:r>
            <a:r>
              <a:rPr lang="it-IT" sz="1000" dirty="0" err="1"/>
              <a:t>detail</a:t>
            </a:r>
            <a:r>
              <a:rPr lang="it-IT" sz="1000" dirty="0"/>
              <a:t> </a:t>
            </a:r>
            <a:r>
              <a:rPr lang="it-IT" sz="1000" dirty="0" err="1"/>
              <a:t>during</a:t>
            </a:r>
            <a:r>
              <a:rPr lang="it-IT" sz="1000" dirty="0"/>
              <a:t> </a:t>
            </a:r>
            <a:r>
              <a:rPr lang="it-IT" sz="1000" dirty="0" err="1"/>
              <a:t>his</a:t>
            </a:r>
            <a:r>
              <a:rPr lang="it-IT" sz="1000" dirty="0"/>
              <a:t> </a:t>
            </a:r>
            <a:r>
              <a:rPr lang="it-IT" sz="1000" dirty="0" err="1"/>
              <a:t>upcoming</a:t>
            </a:r>
            <a:r>
              <a:rPr lang="it-IT" sz="1000" dirty="0"/>
              <a:t> talk. </a:t>
            </a:r>
          </a:p>
          <a:p>
            <a:pPr marL="0" marR="0" lvl="0" indent="0" defTabSz="457200" eaLnBrk="1" fontAlgn="auto" latinLnBrk="0" hangingPunct="1">
              <a:lnSpc>
                <a:spcPct val="117999"/>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4106909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sz="1000" dirty="0"/>
              <a:t>(The LWFA </a:t>
            </a:r>
            <a:r>
              <a:rPr lang="it-IT" sz="1000" dirty="0" err="1"/>
              <a:t>acceleration</a:t>
            </a:r>
            <a:r>
              <a:rPr lang="it-IT" sz="1000" dirty="0"/>
              <a:t> </a:t>
            </a:r>
            <a:r>
              <a:rPr lang="it-IT" sz="1000" dirty="0" err="1"/>
              <a:t>mechanism</a:t>
            </a:r>
            <a:r>
              <a:rPr lang="it-IT" sz="1000" dirty="0"/>
              <a:t> </a:t>
            </a:r>
            <a:r>
              <a:rPr lang="it-IT" sz="1000" dirty="0" err="1"/>
              <a:t>was</a:t>
            </a:r>
            <a:r>
              <a:rPr lang="it-IT" sz="1000" dirty="0"/>
              <a:t> </a:t>
            </a:r>
            <a:r>
              <a:rPr lang="it-IT" sz="1000" dirty="0" err="1"/>
              <a:t>discussed</a:t>
            </a:r>
            <a:r>
              <a:rPr lang="it-IT" sz="1000" dirty="0"/>
              <a:t> in </a:t>
            </a:r>
            <a:r>
              <a:rPr lang="it-IT" sz="1000" dirty="0" err="1"/>
              <a:t>previous</a:t>
            </a:r>
            <a:r>
              <a:rPr lang="it-IT" sz="1000" dirty="0"/>
              <a:t> talks.)</a:t>
            </a:r>
          </a:p>
          <a:p>
            <a:r>
              <a:rPr lang="it-IT" sz="1000" dirty="0"/>
              <a:t>Some images of the </a:t>
            </a:r>
            <a:r>
              <a:rPr lang="it-IT" sz="1000" dirty="0" err="1"/>
              <a:t>experimental</a:t>
            </a:r>
            <a:r>
              <a:rPr lang="it-IT" sz="1000" dirty="0"/>
              <a:t> setup to highlight the challenges </a:t>
            </a:r>
            <a:r>
              <a:rPr lang="it-IT" sz="1000" dirty="0" err="1"/>
              <a:t>associated</a:t>
            </a:r>
            <a:r>
              <a:rPr lang="it-IT" sz="1000" dirty="0"/>
              <a:t> with </a:t>
            </a:r>
            <a:r>
              <a:rPr lang="it-IT" sz="1000" dirty="0" err="1"/>
              <a:t>irradiating</a:t>
            </a:r>
            <a:r>
              <a:rPr lang="it-IT" sz="1000" dirty="0"/>
              <a:t> </a:t>
            </a:r>
            <a:r>
              <a:rPr lang="it-IT" sz="1000" dirty="0" err="1"/>
              <a:t>biological</a:t>
            </a:r>
            <a:r>
              <a:rPr lang="it-IT" sz="1000" dirty="0"/>
              <a:t> samples.</a:t>
            </a:r>
          </a:p>
          <a:p>
            <a:r>
              <a:rPr lang="it-IT" sz="1000" dirty="0"/>
              <a:t>In the top </a:t>
            </a:r>
            <a:r>
              <a:rPr lang="it-IT" sz="1000" dirty="0" err="1"/>
              <a:t>left</a:t>
            </a:r>
            <a:r>
              <a:rPr lang="it-IT" sz="1000" dirty="0"/>
              <a:t> the </a:t>
            </a:r>
            <a:r>
              <a:rPr lang="it-IT" sz="1000" dirty="0" err="1"/>
              <a:t>exterior</a:t>
            </a:r>
            <a:r>
              <a:rPr lang="it-IT" sz="1000" dirty="0"/>
              <a:t> of the interaction </a:t>
            </a:r>
            <a:r>
              <a:rPr lang="it-IT" sz="1000" dirty="0" err="1"/>
              <a:t>chamber</a:t>
            </a:r>
            <a:r>
              <a:rPr lang="it-IT" sz="1000" dirty="0"/>
              <a:t>. </a:t>
            </a:r>
          </a:p>
          <a:p>
            <a:r>
              <a:rPr lang="it-IT" sz="1000" dirty="0" err="1"/>
              <a:t>Below</a:t>
            </a:r>
            <a:r>
              <a:rPr lang="it-IT" sz="1000" dirty="0"/>
              <a:t> </a:t>
            </a:r>
            <a:r>
              <a:rPr lang="it-IT" sz="1000" dirty="0" err="1"/>
              <a:t>that</a:t>
            </a:r>
            <a:r>
              <a:rPr lang="it-IT" sz="1000" dirty="0"/>
              <a:t>, an image of the </a:t>
            </a:r>
            <a:r>
              <a:rPr lang="it-IT" sz="1000" dirty="0" err="1"/>
              <a:t>chamber’s</a:t>
            </a:r>
            <a:r>
              <a:rPr lang="it-IT" sz="1000" dirty="0"/>
              <a:t> </a:t>
            </a:r>
            <a:r>
              <a:rPr lang="it-IT" sz="1000" dirty="0" err="1"/>
              <a:t>interior</a:t>
            </a:r>
            <a:r>
              <a:rPr lang="it-IT" sz="1000" dirty="0"/>
              <a:t> shows the laser </a:t>
            </a:r>
            <a:r>
              <a:rPr lang="it-IT" sz="1000" dirty="0" err="1"/>
              <a:t>beam</a:t>
            </a:r>
            <a:r>
              <a:rPr lang="it-IT" sz="1000" dirty="0"/>
              <a:t> (in red) </a:t>
            </a:r>
            <a:r>
              <a:rPr lang="it-IT" sz="1000" dirty="0" err="1"/>
              <a:t>focused</a:t>
            </a:r>
            <a:r>
              <a:rPr lang="it-IT" sz="1000" dirty="0"/>
              <a:t> on the </a:t>
            </a:r>
            <a:r>
              <a:rPr lang="it-IT" sz="1000" dirty="0" err="1"/>
              <a:t>nozzle</a:t>
            </a:r>
            <a:r>
              <a:rPr lang="it-IT" sz="1000" dirty="0"/>
              <a:t>, and the electron </a:t>
            </a:r>
            <a:r>
              <a:rPr lang="it-IT" sz="1000" dirty="0" err="1"/>
              <a:t>beam</a:t>
            </a:r>
            <a:r>
              <a:rPr lang="it-IT" sz="1000" dirty="0"/>
              <a:t> (in green) </a:t>
            </a:r>
            <a:r>
              <a:rPr lang="it-IT" sz="1000" dirty="0" err="1"/>
              <a:t>generated</a:t>
            </a:r>
            <a:r>
              <a:rPr lang="it-IT" sz="1000" dirty="0"/>
              <a:t> </a:t>
            </a:r>
            <a:r>
              <a:rPr lang="it-IT" sz="1000" dirty="0" err="1"/>
              <a:t>through</a:t>
            </a:r>
            <a:r>
              <a:rPr lang="it-IT" sz="1000" dirty="0"/>
              <a:t> the laser </a:t>
            </a:r>
            <a:r>
              <a:rPr lang="it-IT" sz="1000" dirty="0" err="1"/>
              <a:t>wakefield</a:t>
            </a:r>
            <a:r>
              <a:rPr lang="it-IT" sz="1000" dirty="0"/>
              <a:t> </a:t>
            </a:r>
            <a:r>
              <a:rPr lang="it-IT" sz="1000" dirty="0" err="1"/>
              <a:t>process</a:t>
            </a:r>
            <a:r>
              <a:rPr lang="it-IT" sz="1000" dirty="0"/>
              <a:t>.</a:t>
            </a:r>
          </a:p>
          <a:p>
            <a:r>
              <a:rPr lang="it-IT" sz="1000" dirty="0"/>
              <a:t>On the </a:t>
            </a:r>
            <a:r>
              <a:rPr lang="it-IT" sz="1000" dirty="0" err="1"/>
              <a:t>right</a:t>
            </a:r>
            <a:r>
              <a:rPr lang="it-IT" sz="1000" dirty="0"/>
              <a:t>, </a:t>
            </a:r>
            <a:r>
              <a:rPr lang="it-IT" sz="1000" dirty="0" err="1"/>
              <a:t>diagrams</a:t>
            </a:r>
            <a:r>
              <a:rPr lang="it-IT" sz="1000" dirty="0"/>
              <a:t> of the </a:t>
            </a:r>
            <a:r>
              <a:rPr lang="it-IT" sz="1000" dirty="0" err="1"/>
              <a:t>chamber</a:t>
            </a:r>
            <a:r>
              <a:rPr lang="it-IT" sz="1000" dirty="0"/>
              <a:t> illustrate the </a:t>
            </a:r>
            <a:r>
              <a:rPr lang="it-IT" sz="1000" dirty="0" err="1"/>
              <a:t>diagnostic</a:t>
            </a:r>
            <a:r>
              <a:rPr lang="it-IT" sz="1000" dirty="0"/>
              <a:t> setup </a:t>
            </a:r>
            <a:r>
              <a:rPr lang="it-IT" sz="1000" b="1" dirty="0"/>
              <a:t>and, </a:t>
            </a:r>
            <a:r>
              <a:rPr lang="it-IT" sz="1000" b="1" dirty="0" err="1"/>
              <a:t>most</a:t>
            </a:r>
            <a:r>
              <a:rPr lang="it-IT" sz="1000" b="1" dirty="0"/>
              <a:t> </a:t>
            </a:r>
            <a:r>
              <a:rPr lang="it-IT" sz="1000" b="1" dirty="0" err="1"/>
              <a:t>importantly</a:t>
            </a:r>
            <a:r>
              <a:rPr lang="it-IT" sz="1000" b="1" dirty="0"/>
              <a:t>, the positioning of the </a:t>
            </a:r>
            <a:r>
              <a:rPr lang="it-IT" sz="1000" b="1" dirty="0" err="1"/>
              <a:t>biological</a:t>
            </a:r>
            <a:r>
              <a:rPr lang="it-IT" sz="1000" b="1" dirty="0"/>
              <a:t> sample in air, </a:t>
            </a:r>
            <a:r>
              <a:rPr lang="it-IT" sz="1000" b="1" dirty="0" err="1"/>
              <a:t>located</a:t>
            </a:r>
            <a:r>
              <a:rPr lang="it-IT" sz="1000" b="1" dirty="0"/>
              <a:t> just in front of the vacuum </a:t>
            </a:r>
            <a:r>
              <a:rPr lang="it-IT" sz="1000" b="1" dirty="0" err="1"/>
              <a:t>chamber’s</a:t>
            </a:r>
            <a:r>
              <a:rPr lang="it-IT" sz="1000" b="1" dirty="0"/>
              <a:t> exit window </a:t>
            </a:r>
            <a:r>
              <a:rPr lang="it-IT" sz="1000" dirty="0"/>
              <a:t>(Mylar, </a:t>
            </a:r>
            <a:r>
              <a:rPr lang="it-IT" sz="1000" dirty="0" err="1"/>
              <a:t>thickness</a:t>
            </a:r>
            <a:r>
              <a:rPr lang="it-IT" sz="1000" dirty="0"/>
              <a:t> …). I </a:t>
            </a:r>
            <a:r>
              <a:rPr lang="it-IT" sz="1000" dirty="0" err="1"/>
              <a:t>hope</a:t>
            </a:r>
            <a:r>
              <a:rPr lang="it-IT" sz="1000" dirty="0"/>
              <a:t> </a:t>
            </a:r>
            <a:r>
              <a:rPr lang="it-IT" sz="1000" dirty="0" err="1"/>
              <a:t>these</a:t>
            </a:r>
            <a:r>
              <a:rPr lang="it-IT" sz="1000" dirty="0"/>
              <a:t> visuals </a:t>
            </a:r>
            <a:r>
              <a:rPr lang="it-IT" sz="1000" dirty="0" err="1"/>
              <a:t>will</a:t>
            </a:r>
            <a:r>
              <a:rPr lang="it-IT" sz="1000" dirty="0"/>
              <a:t> help to guide </a:t>
            </a:r>
            <a:r>
              <a:rPr lang="it-IT" sz="1000" dirty="0" err="1"/>
              <a:t>your</a:t>
            </a:r>
            <a:r>
              <a:rPr lang="it-IT" sz="1000" dirty="0"/>
              <a:t> </a:t>
            </a:r>
            <a:r>
              <a:rPr lang="it-IT" sz="1000" dirty="0" err="1"/>
              <a:t>understanding</a:t>
            </a:r>
            <a:r>
              <a:rPr lang="it-IT" sz="1000" dirty="0"/>
              <a:t> of the </a:t>
            </a:r>
            <a:r>
              <a:rPr lang="it-IT" sz="1000" dirty="0" err="1"/>
              <a:t>subsequent</a:t>
            </a:r>
            <a:r>
              <a:rPr lang="it-IT" sz="1000" dirty="0"/>
              <a:t> images </a:t>
            </a:r>
            <a:r>
              <a:rPr lang="it-IT" sz="1000" dirty="0" err="1"/>
              <a:t>that</a:t>
            </a:r>
            <a:r>
              <a:rPr lang="it-IT" sz="1000" dirty="0"/>
              <a:t> </a:t>
            </a:r>
            <a:r>
              <a:rPr lang="it-IT" sz="1000" dirty="0" err="1"/>
              <a:t>will</a:t>
            </a:r>
            <a:r>
              <a:rPr lang="it-IT" sz="1000" dirty="0"/>
              <a:t> be </a:t>
            </a:r>
            <a:r>
              <a:rPr lang="it-IT" sz="1000" dirty="0" err="1"/>
              <a:t>presented</a:t>
            </a:r>
            <a:r>
              <a:rPr lang="it-IT" sz="1000" dirty="0"/>
              <a:t>.</a:t>
            </a:r>
          </a:p>
          <a:p>
            <a:endParaRPr lang="it-IT" dirty="0"/>
          </a:p>
        </p:txBody>
      </p:sp>
      <p:sp>
        <p:nvSpPr>
          <p:cNvPr id="4" name="Segnaposto numero diapositiva 3"/>
          <p:cNvSpPr>
            <a:spLocks noGrp="1"/>
          </p:cNvSpPr>
          <p:nvPr>
            <p:ph type="sldNum" sz="quarter" idx="5"/>
          </p:nvPr>
        </p:nvSpPr>
        <p:spPr/>
        <p:txBody>
          <a:bodyPr/>
          <a:lstStyle/>
          <a:p>
            <a:fld id="{110C220F-96FE-6640-9283-0477857DD2FE}" type="slidenum">
              <a:rPr lang="it-IT" smtClean="0"/>
              <a:t>5</a:t>
            </a:fld>
            <a:endParaRPr lang="it-IT"/>
          </a:p>
        </p:txBody>
      </p:sp>
    </p:spTree>
    <p:extLst>
      <p:ext uri="{BB962C8B-B14F-4D97-AF65-F5344CB8AC3E}">
        <p14:creationId xmlns:p14="http://schemas.microsoft.com/office/powerpoint/2010/main" val="384542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In </a:t>
            </a:r>
            <a:r>
              <a:rPr lang="it-IT" sz="1000" dirty="0" err="1"/>
              <a:t>detail</a:t>
            </a:r>
            <a:r>
              <a:rPr lang="it-IT" sz="1000" dirty="0"/>
              <a:t>, the </a:t>
            </a:r>
            <a:r>
              <a:rPr lang="it-IT" sz="1000" dirty="0" err="1"/>
              <a:t>experimental</a:t>
            </a:r>
            <a:r>
              <a:rPr lang="it-IT" sz="1000" dirty="0"/>
              <a:t> set-up for </a:t>
            </a:r>
            <a:r>
              <a:rPr lang="it-IT" sz="1000" dirty="0" err="1"/>
              <a:t>radiobiological</a:t>
            </a:r>
            <a:r>
              <a:rPr lang="it-IT" sz="1000" dirty="0"/>
              <a:t> </a:t>
            </a:r>
            <a:r>
              <a:rPr lang="it-IT" sz="1000" dirty="0" err="1"/>
              <a:t>measurements</a:t>
            </a:r>
            <a:r>
              <a:rPr lang="it-IT" sz="1000" dirty="0"/>
              <a:t>.
From </a:t>
            </a:r>
            <a:r>
              <a:rPr lang="it-IT" sz="1000" dirty="0" err="1"/>
              <a:t>left</a:t>
            </a:r>
            <a:r>
              <a:rPr lang="it-IT" sz="1000" dirty="0"/>
              <a:t>: the </a:t>
            </a:r>
            <a:r>
              <a:rPr lang="it-IT" sz="1000" dirty="0" err="1"/>
              <a:t>blood</a:t>
            </a:r>
            <a:r>
              <a:rPr lang="it-IT" sz="1000" dirty="0"/>
              <a:t> sample </a:t>
            </a:r>
            <a:r>
              <a:rPr lang="it-IT" sz="1000" dirty="0" err="1"/>
              <a:t>contained</a:t>
            </a:r>
            <a:r>
              <a:rPr lang="it-IT" sz="1000" dirty="0"/>
              <a:t> in a 0.5 ml </a:t>
            </a:r>
            <a:r>
              <a:rPr lang="it-IT" sz="1000" dirty="0" err="1"/>
              <a:t>Eppendorf</a:t>
            </a:r>
            <a:r>
              <a:rPr lang="it-IT" sz="1000" dirty="0"/>
              <a:t> tube, the </a:t>
            </a:r>
            <a:r>
              <a:rPr lang="it-IT" sz="1000" dirty="0" err="1"/>
              <a:t>adapters</a:t>
            </a:r>
            <a:r>
              <a:rPr lang="it-IT" sz="1000" dirty="0"/>
              <a:t> for </a:t>
            </a:r>
            <a:r>
              <a:rPr lang="it-IT" sz="1000" dirty="0" err="1"/>
              <a:t>this</a:t>
            </a:r>
            <a:r>
              <a:rPr lang="it-IT" sz="1000" dirty="0"/>
              <a:t> </a:t>
            </a:r>
            <a:r>
              <a:rPr lang="it-IT" sz="1000" dirty="0" err="1"/>
              <a:t>type</a:t>
            </a:r>
            <a:r>
              <a:rPr lang="it-IT" sz="1000" dirty="0"/>
              <a:t> of standard </a:t>
            </a:r>
            <a:r>
              <a:rPr lang="it-IT" sz="1000" dirty="0" err="1"/>
              <a:t>biological</a:t>
            </a:r>
            <a:r>
              <a:rPr lang="it-IT" sz="1000" dirty="0"/>
              <a:t> container, the sample holder in front of the VHEE exit window from the vacuum interaction </a:t>
            </a:r>
            <a:r>
              <a:rPr lang="it-IT" sz="1000" dirty="0" err="1"/>
              <a:t>chamber</a:t>
            </a:r>
            <a:r>
              <a:rPr lang="it-IT" sz="1000" dirty="0"/>
              <a:t>.
</a:t>
            </a:r>
            <a:r>
              <a:rPr lang="it-IT" sz="1000" dirty="0" err="1"/>
              <a:t>Below</a:t>
            </a:r>
            <a:r>
              <a:rPr lang="it-IT" sz="1000" dirty="0"/>
              <a:t> : a </a:t>
            </a:r>
            <a:r>
              <a:rPr lang="it-IT" sz="1000" dirty="0" err="1"/>
              <a:t>detail</a:t>
            </a:r>
            <a:r>
              <a:rPr lang="it-IT" sz="1000" dirty="0"/>
              <a:t> of the cross-</a:t>
            </a:r>
            <a:r>
              <a:rPr lang="it-IT" sz="1000" dirty="0" err="1"/>
              <a:t>section</a:t>
            </a:r>
            <a:r>
              <a:rPr lang="it-IT" sz="1000" dirty="0"/>
              <a:t> of the sample </a:t>
            </a:r>
            <a:r>
              <a:rPr lang="it-IT" sz="1000" dirty="0" err="1"/>
              <a:t>behind</a:t>
            </a:r>
            <a:r>
              <a:rPr lang="it-IT" sz="1000" dirty="0"/>
              <a:t> the </a:t>
            </a:r>
            <a:r>
              <a:rPr lang="it-IT" sz="1000" dirty="0" err="1"/>
              <a:t>steel</a:t>
            </a:r>
            <a:r>
              <a:rPr lang="it-IT" sz="1000" dirty="0"/>
              <a:t> </a:t>
            </a:r>
            <a:r>
              <a:rPr lang="it-IT" sz="1000" dirty="0" err="1"/>
              <a:t>collimator</a:t>
            </a:r>
            <a:r>
              <a:rPr lang="it-IT" sz="1000" dirty="0"/>
              <a:t>.</a:t>
            </a:r>
          </a:p>
        </p:txBody>
      </p:sp>
    </p:spTree>
    <p:extLst>
      <p:ext uri="{BB962C8B-B14F-4D97-AF65-F5344CB8AC3E}">
        <p14:creationId xmlns:p14="http://schemas.microsoft.com/office/powerpoint/2010/main" val="3499332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it-IT" sz="1000" dirty="0"/>
              <a:t>Here, </a:t>
            </a:r>
            <a:r>
              <a:rPr lang="it-IT" sz="1000" dirty="0" err="1"/>
              <a:t>we</a:t>
            </a:r>
            <a:r>
              <a:rPr lang="it-IT" sz="1000" dirty="0"/>
              <a:t> </a:t>
            </a:r>
            <a:r>
              <a:rPr lang="it-IT" sz="1000" dirty="0" err="1"/>
              <a:t>present</a:t>
            </a:r>
            <a:r>
              <a:rPr lang="it-IT" sz="1000" dirty="0"/>
              <a:t> an </a:t>
            </a:r>
            <a:r>
              <a:rPr lang="it-IT" sz="1000" dirty="0" err="1"/>
              <a:t>exploded</a:t>
            </a:r>
            <a:r>
              <a:rPr lang="it-IT" sz="1000" dirty="0"/>
              <a:t> </a:t>
            </a:r>
            <a:r>
              <a:rPr lang="it-IT" sz="1000" dirty="0" err="1"/>
              <a:t>view</a:t>
            </a:r>
            <a:r>
              <a:rPr lang="it-IT" sz="1000" dirty="0"/>
              <a:t> of the sample holder, </a:t>
            </a:r>
            <a:r>
              <a:rPr lang="it-IT" sz="1000" dirty="0" err="1"/>
              <a:t>highlighting</a:t>
            </a:r>
            <a:r>
              <a:rPr lang="it-IT" sz="1000" dirty="0"/>
              <a:t> </a:t>
            </a:r>
            <a:r>
              <a:rPr lang="it-IT" sz="1000" dirty="0" err="1"/>
              <a:t>its</a:t>
            </a:r>
            <a:r>
              <a:rPr lang="it-IT" sz="1000" dirty="0"/>
              <a:t> </a:t>
            </a:r>
            <a:r>
              <a:rPr lang="it-IT" sz="1000" dirty="0" err="1"/>
              <a:t>components</a:t>
            </a:r>
            <a:r>
              <a:rPr lang="it-IT" sz="1000" dirty="0"/>
              <a:t>: the </a:t>
            </a:r>
            <a:r>
              <a:rPr lang="it-IT" sz="1000" dirty="0" err="1"/>
              <a:t>collimator</a:t>
            </a:r>
            <a:r>
              <a:rPr lang="it-IT" sz="1000" dirty="0"/>
              <a:t>, the </a:t>
            </a:r>
            <a:r>
              <a:rPr lang="it-IT" sz="1000" dirty="0" err="1"/>
              <a:t>adapter</a:t>
            </a:r>
            <a:r>
              <a:rPr lang="it-IT" sz="1000" dirty="0"/>
              <a:t> </a:t>
            </a:r>
            <a:r>
              <a:rPr lang="it-IT" sz="1000" dirty="0" err="1"/>
              <a:t>containing</a:t>
            </a:r>
            <a:r>
              <a:rPr lang="it-IT" sz="1000" dirty="0"/>
              <a:t> the </a:t>
            </a:r>
            <a:r>
              <a:rPr lang="it-IT" sz="1000" dirty="0" err="1"/>
              <a:t>Eppendorf</a:t>
            </a:r>
            <a:r>
              <a:rPr lang="it-IT" sz="1000" dirty="0"/>
              <a:t> tube </a:t>
            </a:r>
            <a:r>
              <a:rPr lang="it-IT" sz="1000" dirty="0" err="1"/>
              <a:t>positioned</a:t>
            </a:r>
            <a:r>
              <a:rPr lang="it-IT" sz="1000" dirty="0"/>
              <a:t> </a:t>
            </a:r>
            <a:r>
              <a:rPr lang="it-IT" sz="1000" dirty="0" err="1"/>
              <a:t>between</a:t>
            </a:r>
            <a:r>
              <a:rPr lang="it-IT" sz="1000" dirty="0"/>
              <a:t> </a:t>
            </a:r>
            <a:r>
              <a:rPr lang="it-IT" sz="1000" dirty="0" err="1"/>
              <a:t>two</a:t>
            </a:r>
            <a:r>
              <a:rPr lang="it-IT" sz="1000" dirty="0"/>
              <a:t> </a:t>
            </a:r>
            <a:r>
              <a:rPr lang="it-IT" sz="1000" dirty="0" err="1"/>
              <a:t>radiochromic</a:t>
            </a:r>
            <a:r>
              <a:rPr lang="it-IT" sz="1000" dirty="0"/>
              <a:t> </a:t>
            </a:r>
            <a:r>
              <a:rPr lang="it-IT" sz="1000" dirty="0" err="1"/>
              <a:t>films</a:t>
            </a:r>
            <a:r>
              <a:rPr lang="it-IT" sz="1000" dirty="0"/>
              <a:t> for </a:t>
            </a:r>
            <a:r>
              <a:rPr lang="it-IT" sz="1000" dirty="0" err="1"/>
              <a:t>measuring</a:t>
            </a:r>
            <a:r>
              <a:rPr lang="it-IT" sz="1000" dirty="0"/>
              <a:t> the dose </a:t>
            </a:r>
            <a:r>
              <a:rPr lang="it-IT" sz="1000" dirty="0" err="1"/>
              <a:t>at</a:t>
            </a:r>
            <a:r>
              <a:rPr lang="it-IT" sz="1000" dirty="0"/>
              <a:t> the front and back (relative to the VHEE </a:t>
            </a:r>
            <a:r>
              <a:rPr lang="it-IT" sz="1000" dirty="0" err="1"/>
              <a:t>beam</a:t>
            </a:r>
            <a:r>
              <a:rPr lang="it-IT" sz="1000" dirty="0"/>
              <a:t> </a:t>
            </a:r>
            <a:r>
              <a:rPr lang="it-IT" sz="1000" dirty="0" err="1"/>
              <a:t>direction</a:t>
            </a:r>
            <a:r>
              <a:rPr lang="it-IT" sz="1000" dirty="0"/>
              <a:t>), and </a:t>
            </a:r>
            <a:r>
              <a:rPr lang="it-IT" sz="1000" dirty="0" err="1"/>
              <a:t>finally</a:t>
            </a:r>
            <a:r>
              <a:rPr lang="it-IT" sz="1000" dirty="0"/>
              <a:t>, a </a:t>
            </a:r>
            <a:r>
              <a:rPr lang="it-IT" sz="1000" dirty="0" err="1"/>
              <a:t>lanex</a:t>
            </a:r>
            <a:r>
              <a:rPr lang="it-IT" sz="1000" dirty="0"/>
              <a:t> screen for </a:t>
            </a:r>
            <a:r>
              <a:rPr lang="it-IT" sz="1000" dirty="0" err="1"/>
              <a:t>verifying</a:t>
            </a:r>
            <a:r>
              <a:rPr lang="it-IT" sz="1000" dirty="0"/>
              <a:t> sample </a:t>
            </a:r>
            <a:r>
              <a:rPr lang="it-IT" sz="1000" dirty="0" err="1"/>
              <a:t>irradiation</a:t>
            </a:r>
            <a:r>
              <a:rPr lang="it-IT" sz="1000" dirty="0"/>
              <a:t>.</a:t>
            </a:r>
          </a:p>
          <a:p>
            <a:pPr marL="171450" marR="0" lvl="0" indent="-1714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br>
              <a:rPr lang="it-IT" sz="1000" dirty="0"/>
            </a:br>
            <a:r>
              <a:rPr lang="it-IT" sz="1000" dirty="0"/>
              <a:t>The system </a:t>
            </a:r>
            <a:r>
              <a:rPr lang="it-IT" sz="1000" dirty="0" err="1"/>
              <a:t>includes</a:t>
            </a:r>
            <a:r>
              <a:rPr lang="it-IT" sz="1000" dirty="0"/>
              <a:t> </a:t>
            </a:r>
            <a:r>
              <a:rPr lang="it-IT" sz="1000" dirty="0" err="1"/>
              <a:t>three</a:t>
            </a:r>
            <a:r>
              <a:rPr lang="it-IT" sz="1000" dirty="0"/>
              <a:t> </a:t>
            </a:r>
            <a:r>
              <a:rPr lang="it-IT" sz="1000" dirty="0" err="1"/>
              <a:t>motorized</a:t>
            </a:r>
            <a:r>
              <a:rPr lang="it-IT" sz="1000" dirty="0"/>
              <a:t> </a:t>
            </a:r>
            <a:r>
              <a:rPr lang="it-IT" sz="1000" dirty="0" err="1"/>
              <a:t>translational</a:t>
            </a:r>
            <a:r>
              <a:rPr lang="it-IT" sz="1000" dirty="0"/>
              <a:t> </a:t>
            </a:r>
            <a:r>
              <a:rPr lang="it-IT" sz="1000" dirty="0" err="1"/>
              <a:t>movements</a:t>
            </a:r>
            <a:r>
              <a:rPr lang="it-IT" sz="1000" dirty="0"/>
              <a:t> and </a:t>
            </a:r>
            <a:r>
              <a:rPr lang="it-IT" sz="1000" dirty="0" err="1"/>
              <a:t>two</a:t>
            </a:r>
            <a:r>
              <a:rPr lang="it-IT" sz="1000" dirty="0"/>
              <a:t> </a:t>
            </a:r>
            <a:r>
              <a:rPr lang="it-IT" sz="1000" dirty="0" err="1"/>
              <a:t>angular</a:t>
            </a:r>
            <a:r>
              <a:rPr lang="it-IT" sz="1000" dirty="0"/>
              <a:t> </a:t>
            </a:r>
            <a:r>
              <a:rPr lang="it-IT" sz="1000" dirty="0" err="1"/>
              <a:t>movements</a:t>
            </a:r>
            <a:r>
              <a:rPr lang="it-IT" sz="1000" dirty="0"/>
              <a:t>, </a:t>
            </a:r>
            <a:r>
              <a:rPr lang="it-IT" sz="1000" dirty="0" err="1"/>
              <a:t>which</a:t>
            </a:r>
            <a:r>
              <a:rPr lang="it-IT" sz="1000" dirty="0"/>
              <a:t> </a:t>
            </a:r>
            <a:r>
              <a:rPr lang="it-IT" sz="1000" dirty="0" err="1"/>
              <a:t>enable</a:t>
            </a:r>
            <a:r>
              <a:rPr lang="it-IT" sz="1000" dirty="0"/>
              <a:t> </a:t>
            </a:r>
            <a:r>
              <a:rPr lang="it-IT" sz="1000" dirty="0" err="1"/>
              <a:t>optimal</a:t>
            </a:r>
            <a:r>
              <a:rPr lang="it-IT" sz="1000" dirty="0"/>
              <a:t> </a:t>
            </a:r>
            <a:r>
              <a:rPr lang="it-IT" sz="1000" dirty="0" err="1"/>
              <a:t>alignment</a:t>
            </a:r>
            <a:r>
              <a:rPr lang="it-IT" sz="1000" dirty="0"/>
              <a:t> </a:t>
            </a:r>
            <a:r>
              <a:rPr lang="it-IT" sz="1000" dirty="0" err="1"/>
              <a:t>between</a:t>
            </a:r>
            <a:r>
              <a:rPr lang="it-IT" sz="1000" dirty="0"/>
              <a:t> the sample and the </a:t>
            </a:r>
            <a:r>
              <a:rPr lang="it-IT" sz="1000" dirty="0" err="1"/>
              <a:t>beam</a:t>
            </a:r>
            <a:r>
              <a:rPr lang="it-IT" sz="1000" dirty="0"/>
              <a:t>. These degrees of </a:t>
            </a:r>
            <a:r>
              <a:rPr lang="it-IT" sz="1000" dirty="0" err="1"/>
              <a:t>freedom</a:t>
            </a:r>
            <a:r>
              <a:rPr lang="it-IT" sz="1000" dirty="0"/>
              <a:t> are </a:t>
            </a:r>
            <a:r>
              <a:rPr lang="it-IT" sz="1000" dirty="0" err="1"/>
              <a:t>currently</a:t>
            </a:r>
            <a:r>
              <a:rPr lang="it-IT" sz="1000" dirty="0"/>
              <a:t> </a:t>
            </a:r>
            <a:r>
              <a:rPr lang="it-IT" sz="1000" dirty="0" err="1"/>
              <a:t>critical</a:t>
            </a:r>
            <a:r>
              <a:rPr lang="it-IT" sz="1000" dirty="0"/>
              <a:t> for </a:t>
            </a:r>
            <a:r>
              <a:rPr lang="it-IT" sz="1000" dirty="0" err="1"/>
              <a:t>ensuring</a:t>
            </a:r>
            <a:r>
              <a:rPr lang="it-IT" sz="1000" dirty="0"/>
              <a:t> </a:t>
            </a:r>
            <a:r>
              <a:rPr lang="it-IT" sz="1000" dirty="0" err="1"/>
              <a:t>precision</a:t>
            </a:r>
            <a:r>
              <a:rPr lang="it-IT" sz="1000" dirty="0"/>
              <a:t> in </a:t>
            </a:r>
            <a:r>
              <a:rPr lang="it-IT" sz="1000" dirty="0" err="1"/>
              <a:t>radiobiological</a:t>
            </a:r>
            <a:r>
              <a:rPr lang="it-IT" sz="1000" dirty="0"/>
              <a:t> </a:t>
            </a:r>
            <a:r>
              <a:rPr lang="it-IT" sz="1000" dirty="0" err="1"/>
              <a:t>measurements</a:t>
            </a:r>
            <a:r>
              <a:rPr lang="it-IT" sz="1000" dirty="0"/>
              <a:t>, </a:t>
            </a:r>
            <a:r>
              <a:rPr lang="it-IT" sz="1000" dirty="0" err="1"/>
              <a:t>as</a:t>
            </a:r>
            <a:r>
              <a:rPr lang="it-IT" sz="1000" dirty="0"/>
              <a:t> </a:t>
            </a:r>
            <a:r>
              <a:rPr lang="it-IT" sz="1000" dirty="0" err="1"/>
              <a:t>you</a:t>
            </a:r>
            <a:r>
              <a:rPr lang="it-IT" sz="1000" dirty="0"/>
              <a:t> </a:t>
            </a:r>
            <a:r>
              <a:rPr lang="it-IT" sz="1000" dirty="0" err="1"/>
              <a:t>will</a:t>
            </a:r>
            <a:r>
              <a:rPr lang="it-IT" sz="1000" dirty="0"/>
              <a:t> </a:t>
            </a:r>
            <a:r>
              <a:rPr lang="it-IT" sz="1000" dirty="0" err="1"/>
              <a:t>soon</a:t>
            </a:r>
            <a:r>
              <a:rPr lang="it-IT" sz="1000" dirty="0"/>
              <a:t> </a:t>
            </a:r>
            <a:r>
              <a:rPr lang="it-IT" sz="1000" dirty="0" err="1"/>
              <a:t>understand</a:t>
            </a:r>
            <a:r>
              <a:rPr lang="it-IT" sz="1000" dirty="0"/>
              <a:t>.</a:t>
            </a:r>
          </a:p>
          <a:p>
            <a:pPr marL="171450" marR="0" lvl="0" indent="-1714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it-IT" sz="1000" dirty="0"/>
          </a:p>
          <a:p>
            <a:pPr marL="171450" marR="0" lvl="0" indent="-17145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it-IT" sz="1200" b="0" i="0" dirty="0" err="1">
                <a:solidFill>
                  <a:srgbClr val="222222"/>
                </a:solidFill>
                <a:effectLst/>
                <a:latin typeface="Arial" panose="020B0604020202020204" pitchFamily="34" charset="0"/>
              </a:rPr>
              <a:t>Gafchromic</a:t>
            </a:r>
            <a:r>
              <a:rPr lang="it-IT" sz="1200" b="0" i="0" dirty="0">
                <a:solidFill>
                  <a:srgbClr val="222222"/>
                </a:solidFill>
                <a:effectLst/>
                <a:latin typeface="Arial" panose="020B0604020202020204" pitchFamily="34" charset="0"/>
              </a:rPr>
              <a:t> film </a:t>
            </a:r>
            <a:r>
              <a:rPr lang="it-IT" sz="1200" b="0" i="0" dirty="0" err="1">
                <a:solidFill>
                  <a:srgbClr val="222222"/>
                </a:solidFill>
                <a:effectLst/>
                <a:latin typeface="Arial" panose="020B0604020202020204" pitchFamily="34" charset="0"/>
              </a:rPr>
              <a:t>is</a:t>
            </a:r>
            <a:r>
              <a:rPr lang="it-IT" sz="1200" b="0" i="0" dirty="0">
                <a:solidFill>
                  <a:srgbClr val="222222"/>
                </a:solidFill>
                <a:effectLst/>
                <a:latin typeface="Arial" panose="020B0604020202020204" pitchFamily="34" charset="0"/>
              </a:rPr>
              <a:t> a common </a:t>
            </a:r>
            <a:r>
              <a:rPr lang="it-IT" sz="1200" b="0" i="0" dirty="0" err="1">
                <a:solidFill>
                  <a:srgbClr val="222222"/>
                </a:solidFill>
                <a:effectLst/>
                <a:latin typeface="Arial" panose="020B0604020202020204" pitchFamily="34" charset="0"/>
              </a:rPr>
              <a:t>dosimetry</a:t>
            </a:r>
            <a:r>
              <a:rPr lang="it-IT" sz="1200" b="0" i="0" dirty="0">
                <a:solidFill>
                  <a:srgbClr val="222222"/>
                </a:solidFill>
                <a:effectLst/>
                <a:latin typeface="Arial" panose="020B0604020202020204" pitchFamily="34" charset="0"/>
              </a:rPr>
              <a:t> tool for </a:t>
            </a:r>
            <a:r>
              <a:rPr lang="it-IT" sz="1200" b="0" i="0" dirty="0" err="1">
                <a:solidFill>
                  <a:srgbClr val="222222"/>
                </a:solidFill>
                <a:effectLst/>
                <a:latin typeface="Arial" panose="020B0604020202020204" pitchFamily="34" charset="0"/>
              </a:rPr>
              <a:t>external</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beam</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radiotherapy</a:t>
            </a:r>
            <a:r>
              <a:rPr lang="it-IT" sz="1200" b="0" i="0" dirty="0">
                <a:solidFill>
                  <a:srgbClr val="222222"/>
                </a:solidFill>
                <a:effectLst/>
                <a:latin typeface="Arial" panose="020B0604020202020204" pitchFamily="34" charset="0"/>
              </a:rPr>
              <a:t> and </a:t>
            </a:r>
            <a:r>
              <a:rPr lang="it-IT" sz="1200" b="0" i="0" dirty="0" err="1">
                <a:solidFill>
                  <a:srgbClr val="222222"/>
                </a:solidFill>
                <a:effectLst/>
                <a:latin typeface="Arial" panose="020B0604020202020204" pitchFamily="34" charset="0"/>
              </a:rPr>
              <a:t>brachytherapy</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Devic</a:t>
            </a:r>
            <a:r>
              <a:rPr lang="it-IT" sz="1200" b="0" i="0" dirty="0">
                <a:solidFill>
                  <a:srgbClr val="222222"/>
                </a:solidFill>
                <a:effectLst/>
                <a:latin typeface="Arial" panose="020B0604020202020204" pitchFamily="34" charset="0"/>
              </a:rPr>
              <a:t> 2011). </a:t>
            </a:r>
            <a:r>
              <a:rPr lang="it-IT" sz="1200" b="0" i="0" dirty="0" err="1">
                <a:solidFill>
                  <a:srgbClr val="222222"/>
                </a:solidFill>
                <a:effectLst/>
                <a:latin typeface="Arial" panose="020B0604020202020204" pitchFamily="34" charset="0"/>
              </a:rPr>
              <a:t>It</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has</a:t>
            </a:r>
            <a:r>
              <a:rPr lang="it-IT" sz="1200" b="0" i="0" dirty="0">
                <a:solidFill>
                  <a:srgbClr val="222222"/>
                </a:solidFill>
                <a:effectLst/>
                <a:latin typeface="Arial" panose="020B0604020202020204" pitchFamily="34" charset="0"/>
              </a:rPr>
              <a:t> a high </a:t>
            </a:r>
            <a:r>
              <a:rPr lang="it-IT" sz="1200" b="0" i="0" dirty="0" err="1">
                <a:solidFill>
                  <a:srgbClr val="222222"/>
                </a:solidFill>
                <a:effectLst/>
                <a:latin typeface="Arial" panose="020B0604020202020204" pitchFamily="34" charset="0"/>
              </a:rPr>
              <a:t>spatial</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resolution</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tissue</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equivalence</a:t>
            </a:r>
            <a:r>
              <a:rPr lang="it-IT" sz="1200" b="0" i="0" dirty="0">
                <a:solidFill>
                  <a:srgbClr val="222222"/>
                </a:solidFill>
                <a:effectLst/>
                <a:latin typeface="Arial" panose="020B0604020202020204" pitchFamily="34" charset="0"/>
              </a:rPr>
              <a:t> and </a:t>
            </a:r>
            <a:r>
              <a:rPr lang="it-IT" sz="1200" b="0" i="0" dirty="0" err="1">
                <a:solidFill>
                  <a:srgbClr val="222222"/>
                </a:solidFill>
                <a:effectLst/>
                <a:latin typeface="Arial" panose="020B0604020202020204" pitchFamily="34" charset="0"/>
              </a:rPr>
              <a:t>has</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been</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successfully</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applied</a:t>
            </a:r>
            <a:r>
              <a:rPr lang="it-IT" sz="1200" b="0" i="0" dirty="0">
                <a:solidFill>
                  <a:srgbClr val="222222"/>
                </a:solidFill>
                <a:effectLst/>
                <a:latin typeface="Arial" panose="020B0604020202020204" pitchFamily="34" charset="0"/>
              </a:rPr>
              <a:t> for a wide range of </a:t>
            </a:r>
            <a:r>
              <a:rPr lang="it-IT" sz="1200" b="0" i="0" dirty="0" err="1">
                <a:solidFill>
                  <a:srgbClr val="222222"/>
                </a:solidFill>
                <a:effectLst/>
                <a:latin typeface="Arial" panose="020B0604020202020204" pitchFamily="34" charset="0"/>
              </a:rPr>
              <a:t>radiotherapy</a:t>
            </a:r>
            <a:r>
              <a:rPr lang="it-IT" sz="1200" b="0" i="0" dirty="0">
                <a:solidFill>
                  <a:srgbClr val="222222"/>
                </a:solidFill>
                <a:effectLst/>
                <a:latin typeface="Arial" panose="020B0604020202020204" pitchFamily="34" charset="0"/>
              </a:rPr>
              <a:t> </a:t>
            </a:r>
            <a:r>
              <a:rPr lang="it-IT" sz="1200" b="0" i="0" dirty="0" err="1">
                <a:solidFill>
                  <a:srgbClr val="222222"/>
                </a:solidFill>
                <a:effectLst/>
                <a:latin typeface="Arial" panose="020B0604020202020204" pitchFamily="34" charset="0"/>
              </a:rPr>
              <a:t>modalities</a:t>
            </a:r>
            <a:r>
              <a:rPr lang="it-IT" sz="1200" b="0" i="0" dirty="0">
                <a:solidFill>
                  <a:srgbClr val="222222"/>
                </a:solidFill>
                <a:effectLst/>
                <a:latin typeface="Arial" panose="020B0604020202020204" pitchFamily="34" charset="0"/>
              </a:rPr>
              <a:t>.</a:t>
            </a:r>
            <a:endParaRPr lang="it-IT" sz="1000" dirty="0"/>
          </a:p>
        </p:txBody>
      </p:sp>
    </p:spTree>
    <p:extLst>
      <p:ext uri="{BB962C8B-B14F-4D97-AF65-F5344CB8AC3E}">
        <p14:creationId xmlns:p14="http://schemas.microsoft.com/office/powerpoint/2010/main" val="181391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F263-0086-4F4F-174F-6CACA40F1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F26C2-5E05-2AA7-4C44-F645403142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18FF623-05AA-3631-CAED-314548CB7305}"/>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A </a:t>
            </a:r>
            <a:r>
              <a:rPr lang="it-IT" sz="1000" dirty="0" err="1"/>
              <a:t>preliminary</a:t>
            </a:r>
            <a:r>
              <a:rPr lang="it-IT" sz="1000" dirty="0"/>
              <a:t> </a:t>
            </a:r>
            <a:r>
              <a:rPr lang="it-IT" sz="1000" dirty="0" err="1"/>
              <a:t>dosimetric</a:t>
            </a:r>
            <a:r>
              <a:rPr lang="it-IT" sz="1000" dirty="0"/>
              <a:t> </a:t>
            </a:r>
            <a:r>
              <a:rPr lang="it-IT" sz="1000" dirty="0" err="1"/>
              <a:t>analysis</a:t>
            </a:r>
            <a:r>
              <a:rPr lang="it-IT" sz="1000" dirty="0"/>
              <a:t> of the VHEE </a:t>
            </a:r>
            <a:r>
              <a:rPr lang="it-IT" sz="1000" dirty="0" err="1"/>
              <a:t>beam</a:t>
            </a:r>
            <a:r>
              <a:rPr lang="it-IT" sz="1000" dirty="0"/>
              <a:t> </a:t>
            </a:r>
            <a:r>
              <a:rPr lang="it-IT" sz="1000" dirty="0" err="1"/>
              <a:t>was</a:t>
            </a:r>
            <a:r>
              <a:rPr lang="it-IT" sz="1000" dirty="0"/>
              <a:t> </a:t>
            </a:r>
            <a:r>
              <a:rPr lang="it-IT" sz="1000" dirty="0" err="1"/>
              <a:t>performed</a:t>
            </a:r>
            <a:r>
              <a:rPr lang="it-IT" sz="1000" dirty="0"/>
              <a:t> by a </a:t>
            </a:r>
            <a:r>
              <a:rPr lang="it-IT" sz="1000" dirty="0" err="1"/>
              <a:t>radiochromic</a:t>
            </a:r>
            <a:r>
              <a:rPr lang="it-IT" sz="1000" dirty="0"/>
              <a:t> </a:t>
            </a:r>
            <a:r>
              <a:rPr lang="it-IT" sz="1000" dirty="0" err="1"/>
              <a:t>films</a:t>
            </a:r>
            <a:r>
              <a:rPr lang="it-IT" sz="1000" dirty="0"/>
              <a:t> </a:t>
            </a:r>
            <a:r>
              <a:rPr lang="it-IT" sz="1000" dirty="0" err="1"/>
              <a:t>stack</a:t>
            </a:r>
            <a:r>
              <a:rPr lang="it-IT" sz="1000" dirty="0"/>
              <a:t> </a:t>
            </a:r>
            <a:r>
              <a:rPr lang="it-IT" sz="1000" dirty="0" err="1"/>
              <a:t>placed</a:t>
            </a:r>
            <a:r>
              <a:rPr lang="it-IT" sz="1000" dirty="0"/>
              <a:t> in the housing of the </a:t>
            </a:r>
            <a:r>
              <a:rPr lang="it-IT" sz="1000" dirty="0" err="1"/>
              <a:t>biological</a:t>
            </a:r>
            <a:r>
              <a:rPr lang="it-IT" sz="1000" dirty="0"/>
              <a:t> sample.</a:t>
            </a:r>
          </a:p>
        </p:txBody>
      </p:sp>
    </p:spTree>
    <p:extLst>
      <p:ext uri="{BB962C8B-B14F-4D97-AF65-F5344CB8AC3E}">
        <p14:creationId xmlns:p14="http://schemas.microsoft.com/office/powerpoint/2010/main" val="1554605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7C88E-7070-6D79-342F-057D6ABBA2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2ED0D6-4F7F-569A-C6D2-0DC96EA7D79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048BFC3-C23D-441E-9C2C-E5E5DEB507B2}"/>
              </a:ext>
            </a:extLst>
          </p:cNvPr>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1000" dirty="0"/>
              <a:t>Top – Left: An image of the 7 mm </a:t>
            </a:r>
            <a:r>
              <a:rPr lang="it-IT" sz="1000" dirty="0" err="1"/>
              <a:t>collimated</a:t>
            </a:r>
            <a:r>
              <a:rPr lang="it-IT" sz="1000" dirty="0"/>
              <a:t> VHEE </a:t>
            </a:r>
            <a:r>
              <a:rPr lang="it-IT" sz="1000" dirty="0" err="1"/>
              <a:t>beam</a:t>
            </a:r>
            <a:r>
              <a:rPr lang="it-IT" sz="1000" dirty="0"/>
              <a:t> on the </a:t>
            </a:r>
            <a:r>
              <a:rPr lang="it-IT" sz="1000" dirty="0" err="1"/>
              <a:t>central</a:t>
            </a:r>
            <a:r>
              <a:rPr lang="it-IT" sz="1000" dirty="0"/>
              <a:t> GAF in the </a:t>
            </a:r>
            <a:r>
              <a:rPr lang="it-IT" sz="1000" dirty="0" err="1"/>
              <a:t>stack</a:t>
            </a:r>
            <a:r>
              <a:rPr lang="it-IT" sz="1000" dirty="0"/>
              <a:t>.</a:t>
            </a:r>
            <a:br>
              <a:rPr lang="it-IT" sz="1000" dirty="0"/>
            </a:br>
            <a:r>
              <a:rPr lang="it-IT" sz="1000" dirty="0"/>
              <a:t>Bottom: The </a:t>
            </a:r>
            <a:r>
              <a:rPr lang="it-IT" sz="1000" dirty="0" err="1"/>
              <a:t>central</a:t>
            </a:r>
            <a:r>
              <a:rPr lang="it-IT" sz="1000" dirty="0"/>
              <a:t> linear dose </a:t>
            </a:r>
            <a:r>
              <a:rPr lang="it-IT" sz="1000" dirty="0" err="1"/>
              <a:t>deposition</a:t>
            </a:r>
            <a:r>
              <a:rPr lang="it-IT" sz="1000" dirty="0"/>
              <a:t> </a:t>
            </a:r>
            <a:r>
              <a:rPr lang="it-IT" sz="1000" dirty="0" err="1"/>
              <a:t>measured</a:t>
            </a:r>
            <a:r>
              <a:rPr lang="it-IT" sz="1000" dirty="0"/>
              <a:t>."</a:t>
            </a:r>
          </a:p>
        </p:txBody>
      </p:sp>
    </p:spTree>
    <p:extLst>
      <p:ext uri="{BB962C8B-B14F-4D97-AF65-F5344CB8AC3E}">
        <p14:creationId xmlns:p14="http://schemas.microsoft.com/office/powerpoint/2010/main" val="3152254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magine + titolo">
    <p:bg>
      <p:bgRef idx="1001">
        <a:schemeClr val="bg1"/>
      </p:bgRef>
    </p:bg>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32706C14-0CBA-5C04-2D2D-24A509A753C6}"/>
              </a:ext>
            </a:extLst>
          </p:cNvPr>
          <p:cNvGrpSpPr/>
          <p:nvPr userDrawn="1"/>
        </p:nvGrpSpPr>
        <p:grpSpPr>
          <a:xfrm>
            <a:off x="3922643" y="0"/>
            <a:ext cx="8269358" cy="861391"/>
            <a:chOff x="3922643" y="0"/>
            <a:chExt cx="8269358" cy="861391"/>
          </a:xfrm>
          <a:solidFill>
            <a:srgbClr val="3C64A5"/>
          </a:solidFill>
        </p:grpSpPr>
        <p:sp>
          <p:nvSpPr>
            <p:cNvPr id="20" name="Rettangolo 19">
              <a:extLst>
                <a:ext uri="{FF2B5EF4-FFF2-40B4-BE49-F238E27FC236}">
                  <a16:creationId xmlns:a16="http://schemas.microsoft.com/office/drawing/2014/main" id="{6EB97181-D4A3-4759-1287-C04B8CC8D929}"/>
                </a:ext>
              </a:extLst>
            </p:cNvPr>
            <p:cNvSpPr/>
            <p:nvPr userDrawn="1"/>
          </p:nvSpPr>
          <p:spPr>
            <a:xfrm>
              <a:off x="11596914" y="0"/>
              <a:ext cx="595086" cy="86139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751B2D12-22C7-58D6-83C5-103DE425351C}"/>
                </a:ext>
              </a:extLst>
            </p:cNvPr>
            <p:cNvSpPr/>
            <p:nvPr userDrawn="1"/>
          </p:nvSpPr>
          <p:spPr>
            <a:xfrm>
              <a:off x="3922643" y="1"/>
              <a:ext cx="8269358" cy="86139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a:extLst>
              <a:ext uri="{FF2B5EF4-FFF2-40B4-BE49-F238E27FC236}">
                <a16:creationId xmlns:a16="http://schemas.microsoft.com/office/drawing/2014/main" id="{AE9BEC3B-DD1A-3773-6C95-49602D40ABD8}"/>
              </a:ext>
            </a:extLst>
          </p:cNvPr>
          <p:cNvSpPr>
            <a:spLocks noGrp="1"/>
          </p:cNvSpPr>
          <p:nvPr>
            <p:ph type="title" hasCustomPrompt="1"/>
          </p:nvPr>
        </p:nvSpPr>
        <p:spPr>
          <a:xfrm>
            <a:off x="6609144" y="2916821"/>
            <a:ext cx="4641449" cy="1180617"/>
          </a:xfrm>
          <a:prstGeom prst="rect">
            <a:avLst/>
          </a:prstGeom>
        </p:spPr>
        <p:txBody>
          <a:bodyPr/>
          <a:lstStyle>
            <a:lvl1pPr>
              <a:defRPr sz="2800">
                <a:solidFill>
                  <a:srgbClr val="3C64A5"/>
                </a:solidFill>
                <a:latin typeface="Montserrat" pitchFamily="2" charset="77"/>
              </a:defRPr>
            </a:lvl1pPr>
          </a:lstStyle>
          <a:p>
            <a:r>
              <a:rPr lang="it-IT" dirty="0"/>
              <a:t>FARE CLIC PER MODIFICARE LO STILE</a:t>
            </a:r>
          </a:p>
        </p:txBody>
      </p:sp>
      <p:sp>
        <p:nvSpPr>
          <p:cNvPr id="6" name="Segnaposto immagine 5">
            <a:extLst>
              <a:ext uri="{FF2B5EF4-FFF2-40B4-BE49-F238E27FC236}">
                <a16:creationId xmlns:a16="http://schemas.microsoft.com/office/drawing/2014/main" id="{8E49A6B8-BFAC-F9AE-C40E-63205868B31E}"/>
              </a:ext>
            </a:extLst>
          </p:cNvPr>
          <p:cNvSpPr>
            <a:spLocks noGrp="1"/>
          </p:cNvSpPr>
          <p:nvPr>
            <p:ph type="pic" sz="quarter" idx="10"/>
          </p:nvPr>
        </p:nvSpPr>
        <p:spPr>
          <a:xfrm>
            <a:off x="879676" y="1944688"/>
            <a:ext cx="5475087" cy="3668712"/>
          </a:xfrm>
          <a:prstGeom prst="rect">
            <a:avLst/>
          </a:prstGeom>
        </p:spPr>
        <p:txBody>
          <a:bodyPr/>
          <a:lstStyle/>
          <a:p>
            <a:endParaRPr lang="it-IT"/>
          </a:p>
        </p:txBody>
      </p:sp>
      <p:sp>
        <p:nvSpPr>
          <p:cNvPr id="8" name="Segnaposto testo 7">
            <a:extLst>
              <a:ext uri="{FF2B5EF4-FFF2-40B4-BE49-F238E27FC236}">
                <a16:creationId xmlns:a16="http://schemas.microsoft.com/office/drawing/2014/main" id="{686F8B0B-9150-217E-C58B-E2E8294B6C5E}"/>
              </a:ext>
            </a:extLst>
          </p:cNvPr>
          <p:cNvSpPr>
            <a:spLocks noGrp="1"/>
          </p:cNvSpPr>
          <p:nvPr>
            <p:ph type="body" sz="quarter" idx="11"/>
          </p:nvPr>
        </p:nvSpPr>
        <p:spPr>
          <a:xfrm>
            <a:off x="6621463" y="4121150"/>
            <a:ext cx="4618037" cy="1481138"/>
          </a:xfrm>
          <a:prstGeom prst="rect">
            <a:avLst/>
          </a:prstGeom>
        </p:spPr>
        <p:txBody>
          <a:bodyPr anchor="b"/>
          <a:lstStyle>
            <a:lvl1pPr marL="0" indent="0">
              <a:buNone/>
              <a:defRPr sz="2200">
                <a:solidFill>
                  <a:srgbClr val="3C64A5"/>
                </a:solidFill>
                <a:latin typeface="Montserrat" pitchFamily="2" charset="77"/>
              </a:defRPr>
            </a:lvl1pPr>
            <a:lvl2pPr marL="457200" indent="0">
              <a:buNone/>
              <a:defRPr sz="1800">
                <a:solidFill>
                  <a:srgbClr val="3C64A5"/>
                </a:solidFill>
                <a:latin typeface="Montserrat" pitchFamily="2" charset="77"/>
              </a:defRPr>
            </a:lvl2pPr>
          </a:lstStyle>
          <a:p>
            <a:pPr lvl="0"/>
            <a:r>
              <a:rPr lang="it-IT" dirty="0"/>
              <a:t>Fare clic per modificare gli stili del testo dello schema</a:t>
            </a:r>
          </a:p>
          <a:p>
            <a:pPr lvl="1"/>
            <a:r>
              <a:rPr lang="it-IT" dirty="0"/>
              <a:t>Secondo livello</a:t>
            </a:r>
          </a:p>
        </p:txBody>
      </p:sp>
      <p:pic>
        <p:nvPicPr>
          <p:cNvPr id="25" name="Immagine 24" descr="Immagine che contiene testo, grafica, Elementi grafici, schermata&#10;&#10;Descrizione generata automaticamente">
            <a:extLst>
              <a:ext uri="{FF2B5EF4-FFF2-40B4-BE49-F238E27FC236}">
                <a16:creationId xmlns:a16="http://schemas.microsoft.com/office/drawing/2014/main" id="{EBB9F4D5-4293-5A77-6216-BE2ADEBB8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0485" y="212605"/>
            <a:ext cx="1604162" cy="458332"/>
          </a:xfrm>
          <a:prstGeom prst="rect">
            <a:avLst/>
          </a:prstGeom>
        </p:spPr>
      </p:pic>
      <p:pic>
        <p:nvPicPr>
          <p:cNvPr id="26" name="Immagine 25" descr="Immagine che contiene testo, Carattere, schermata, simbolo&#10;&#10;Descrizione generata automaticamente">
            <a:extLst>
              <a:ext uri="{FF2B5EF4-FFF2-40B4-BE49-F238E27FC236}">
                <a16:creationId xmlns:a16="http://schemas.microsoft.com/office/drawing/2014/main" id="{092E07A8-DAFC-A2F1-D5CA-4D4CDB6BE9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1441" y="240628"/>
            <a:ext cx="1811730" cy="468200"/>
          </a:xfrm>
          <a:prstGeom prst="rect">
            <a:avLst/>
          </a:prstGeom>
        </p:spPr>
      </p:pic>
      <p:pic>
        <p:nvPicPr>
          <p:cNvPr id="27" name="Immagine 26" descr="Immagine che contiene Carattere, Elementi grafici, logo, grafica&#10;&#10;Descrizione generata automaticamente">
            <a:extLst>
              <a:ext uri="{FF2B5EF4-FFF2-40B4-BE49-F238E27FC236}">
                <a16:creationId xmlns:a16="http://schemas.microsoft.com/office/drawing/2014/main" id="{02C3101B-D69A-06A5-E463-AD4447DCF8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39795" y="195156"/>
            <a:ext cx="1736170" cy="493230"/>
          </a:xfrm>
          <a:prstGeom prst="rect">
            <a:avLst/>
          </a:prstGeom>
        </p:spPr>
      </p:pic>
      <p:pic>
        <p:nvPicPr>
          <p:cNvPr id="28" name="Immagine 27" descr="Immagine che contiene testo, Carattere, simbolo, logo&#10;&#10;Descrizione generata automaticamente">
            <a:extLst>
              <a:ext uri="{FF2B5EF4-FFF2-40B4-BE49-F238E27FC236}">
                <a16:creationId xmlns:a16="http://schemas.microsoft.com/office/drawing/2014/main" id="{9063875B-4C92-D1FD-C043-E7CF73CF0F43}"/>
              </a:ext>
            </a:extLst>
          </p:cNvPr>
          <p:cNvPicPr>
            <a:picLocks noChangeAspect="1"/>
          </p:cNvPicPr>
          <p:nvPr userDrawn="1"/>
        </p:nvPicPr>
        <p:blipFill>
          <a:blip r:embed="rId5"/>
          <a:stretch>
            <a:fillRect/>
          </a:stretch>
        </p:blipFill>
        <p:spPr>
          <a:xfrm>
            <a:off x="6470446" y="268634"/>
            <a:ext cx="1341643" cy="402303"/>
          </a:xfrm>
          <a:prstGeom prst="rect">
            <a:avLst/>
          </a:prstGeom>
        </p:spPr>
      </p:pic>
      <p:cxnSp>
        <p:nvCxnSpPr>
          <p:cNvPr id="33" name="Connettore diritto 32">
            <a:extLst>
              <a:ext uri="{FF2B5EF4-FFF2-40B4-BE49-F238E27FC236}">
                <a16:creationId xmlns:a16="http://schemas.microsoft.com/office/drawing/2014/main" id="{0EA8679D-20BB-C132-E71D-7A9DF70D049A}"/>
              </a:ext>
            </a:extLst>
          </p:cNvPr>
          <p:cNvCxnSpPr/>
          <p:nvPr userDrawn="1"/>
        </p:nvCxnSpPr>
        <p:spPr>
          <a:xfrm>
            <a:off x="6210300" y="184150"/>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Connettore diritto 33">
            <a:extLst>
              <a:ext uri="{FF2B5EF4-FFF2-40B4-BE49-F238E27FC236}">
                <a16:creationId xmlns:a16="http://schemas.microsoft.com/office/drawing/2014/main" id="{22182B22-1FAC-5217-A8F0-BC8B3DCB70C0}"/>
              </a:ext>
            </a:extLst>
          </p:cNvPr>
          <p:cNvCxnSpPr/>
          <p:nvPr userDrawn="1"/>
        </p:nvCxnSpPr>
        <p:spPr>
          <a:xfrm>
            <a:off x="7981950" y="19355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Connettore diritto 34">
            <a:extLst>
              <a:ext uri="{FF2B5EF4-FFF2-40B4-BE49-F238E27FC236}">
                <a16:creationId xmlns:a16="http://schemas.microsoft.com/office/drawing/2014/main" id="{CFA9E3AF-0C0A-4B3E-1F3B-BB8CBD0A6385}"/>
              </a:ext>
            </a:extLst>
          </p:cNvPr>
          <p:cNvCxnSpPr/>
          <p:nvPr userDrawn="1"/>
        </p:nvCxnSpPr>
        <p:spPr>
          <a:xfrm>
            <a:off x="9881416" y="19546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CasellaDiTesto 2">
            <a:extLst>
              <a:ext uri="{FF2B5EF4-FFF2-40B4-BE49-F238E27FC236}">
                <a16:creationId xmlns:a16="http://schemas.microsoft.com/office/drawing/2014/main" id="{F15B6119-B05E-A5E2-C4C9-7F3FAF9A5D66}"/>
              </a:ext>
            </a:extLst>
          </p:cNvPr>
          <p:cNvSpPr txBox="1"/>
          <p:nvPr userDrawn="1"/>
        </p:nvSpPr>
        <p:spPr>
          <a:xfrm>
            <a:off x="11352382" y="6435464"/>
            <a:ext cx="423583" cy="246221"/>
          </a:xfrm>
          <a:prstGeom prst="rect">
            <a:avLst/>
          </a:prstGeom>
          <a:noFill/>
          <a:ln>
            <a:noFill/>
          </a:ln>
        </p:spPr>
        <p:txBody>
          <a:bodyPr wrap="square" rtlCol="0">
            <a:spAutoFit/>
          </a:bodyPr>
          <a:lstStyle/>
          <a:p>
            <a:pPr algn="ctr"/>
            <a:fld id="{D9C48075-744E-1A4C-BA74-3277BD946826}" type="slidenum">
              <a:rPr lang="it-IT" sz="1000" smtClean="0">
                <a:solidFill>
                  <a:srgbClr val="3C64A5"/>
                </a:solidFill>
                <a:latin typeface="Helvetica" pitchFamily="2" charset="0"/>
              </a:rPr>
              <a:pPr algn="ctr"/>
              <a:t>‹N›</a:t>
            </a:fld>
            <a:endParaRPr lang="it-IT" sz="1000">
              <a:solidFill>
                <a:srgbClr val="3C64A5"/>
              </a:solidFill>
              <a:latin typeface="Helvetica" pitchFamily="2" charset="0"/>
            </a:endParaRPr>
          </a:p>
        </p:txBody>
      </p:sp>
    </p:spTree>
    <p:extLst>
      <p:ext uri="{BB962C8B-B14F-4D97-AF65-F5344CB8AC3E}">
        <p14:creationId xmlns:p14="http://schemas.microsoft.com/office/powerpoint/2010/main" val="16312876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01"/>
          <p:cNvSpPr txBox="1">
            <a:spLocks noGrp="1"/>
          </p:cNvSpPr>
          <p:nvPr>
            <p:ph type="sldNum" sz="quarter" idx="2"/>
          </p:nvPr>
        </p:nvSpPr>
        <p:spPr>
          <a:xfrm>
            <a:off x="5977052" y="6536531"/>
            <a:ext cx="233134" cy="238835"/>
          </a:xfrm>
          <a:prstGeom prst="rect">
            <a:avLst/>
          </a:prstGeom>
        </p:spPr>
        <p:txBody>
          <a:bodyPr lIns="71436" tIns="71436" rIns="71436" bIns="71436" anchor="t"/>
          <a:lstStyle>
            <a:lvl1pPr algn="ctr" defTabSz="410765">
              <a:defRPr sz="1100">
                <a:solidFill>
                  <a:srgbClr val="000000"/>
                </a:solidFill>
                <a:latin typeface="Helvetica Neue Thin"/>
                <a:ea typeface="Helvetica Neue Thin"/>
                <a:cs typeface="Helvetica Neue Thin"/>
                <a:sym typeface="Helvetica Neue Thin"/>
              </a:defRPr>
            </a:lvl1pPr>
          </a:lstStyle>
          <a:p>
            <a:fld id="{86CB4B4D-7CA3-9044-876B-883B54F8677D}" type="slidenum">
              <a:rPr/>
              <a:t>‹N›</a:t>
            </a:fld>
            <a:endParaRPr/>
          </a:p>
        </p:txBody>
      </p:sp>
    </p:spTree>
    <p:extLst>
      <p:ext uri="{BB962C8B-B14F-4D97-AF65-F5344CB8AC3E}">
        <p14:creationId xmlns:p14="http://schemas.microsoft.com/office/powerpoint/2010/main" val="221099700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0999" y="1409704"/>
            <a:ext cx="11366500" cy="4679951"/>
          </a:xfrm>
        </p:spPr>
        <p:txBody>
          <a:bodyPr>
            <a:normAutofit/>
          </a:bodyPr>
          <a:lstStyle>
            <a:lvl1pPr marL="0" indent="0">
              <a:buNone/>
              <a:defRPr sz="1800" baseline="0">
                <a:solidFill>
                  <a:schemeClr val="tx1"/>
                </a:solidFill>
                <a:latin typeface="Trebuchet MS" panose="020B0603020202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Inserire qui il testo usando il font </a:t>
            </a:r>
            <a:r>
              <a:rPr lang="it-IT" dirty="0" err="1"/>
              <a:t>Trebuchet</a:t>
            </a:r>
            <a:r>
              <a:rPr lang="it-IT" dirty="0"/>
              <a:t> a 18pt</a:t>
            </a:r>
          </a:p>
        </p:txBody>
      </p:sp>
      <p:sp>
        <p:nvSpPr>
          <p:cNvPr id="5" name="Footer Placeholder 4"/>
          <p:cNvSpPr>
            <a:spLocks noGrp="1"/>
          </p:cNvSpPr>
          <p:nvPr>
            <p:ph type="ftr" sz="quarter" idx="11"/>
          </p:nvPr>
        </p:nvSpPr>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endParaRPr lang="it-IT"/>
          </a:p>
        </p:txBody>
      </p:sp>
      <p:sp>
        <p:nvSpPr>
          <p:cNvPr id="6" name="Slide Number Placeholder 5"/>
          <p:cNvSpPr>
            <a:spLocks noGrp="1"/>
          </p:cNvSpPr>
          <p:nvPr>
            <p:ph type="sldNum" sz="quarter" idx="12"/>
          </p:nvPr>
        </p:nvSpPr>
        <p:spPr>
          <a:xfrm>
            <a:off x="9004299" y="6356358"/>
            <a:ext cx="2743200" cy="365125"/>
          </a:xfrm>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fld id="{CD74B3AF-5EC5-4423-8FE1-C8D427994878}" type="slidenum">
              <a:rPr lang="it-IT" smtClean="0"/>
              <a:pPr/>
              <a:t>‹N›</a:t>
            </a:fld>
            <a:endParaRPr lang="it-IT"/>
          </a:p>
        </p:txBody>
      </p:sp>
      <p:pic>
        <p:nvPicPr>
          <p:cNvPr id="7" name="Immagin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2470" b="85598"/>
          <a:stretch/>
        </p:blipFill>
        <p:spPr>
          <a:xfrm>
            <a:off x="1" y="1614"/>
            <a:ext cx="12192000" cy="987432"/>
          </a:xfrm>
          <a:prstGeom prst="rect">
            <a:avLst/>
          </a:prstGeom>
        </p:spPr>
      </p:pic>
      <p:pic>
        <p:nvPicPr>
          <p:cNvPr id="8" name="Immagin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87041" b="85439"/>
          <a:stretch/>
        </p:blipFill>
        <p:spPr>
          <a:xfrm>
            <a:off x="11140440" y="134090"/>
            <a:ext cx="978834" cy="824506"/>
          </a:xfrm>
          <a:prstGeom prst="rect">
            <a:avLst/>
          </a:prstGeom>
        </p:spPr>
      </p:pic>
      <p:pic>
        <p:nvPicPr>
          <p:cNvPr id="10" name="Picture 9" descr="A logo with text on it&#10;&#10;Description automatically generated">
            <a:extLst>
              <a:ext uri="{FF2B5EF4-FFF2-40B4-BE49-F238E27FC236}">
                <a16:creationId xmlns:a16="http://schemas.microsoft.com/office/drawing/2014/main" id="{6D969B07-2019-38B0-0309-21F9FE5744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4478" y="6219805"/>
            <a:ext cx="643146" cy="641704"/>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9C4C507C-E3A1-8347-3A35-2BC91FF9615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27" y="6438089"/>
            <a:ext cx="1066802" cy="262129"/>
          </a:xfrm>
          <a:prstGeom prst="rect">
            <a:avLst/>
          </a:prstGeom>
        </p:spPr>
      </p:pic>
    </p:spTree>
    <p:extLst>
      <p:ext uri="{BB962C8B-B14F-4D97-AF65-F5344CB8AC3E}">
        <p14:creationId xmlns:p14="http://schemas.microsoft.com/office/powerpoint/2010/main" val="4099268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079CF3-3B09-9A8A-7124-84203EF34AD0}"/>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D6E9445-9D3B-6CDE-BF77-D40FDC776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0220A19-44BB-FE89-9D5F-B4875C24A3B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1123AB5-628C-00A4-2694-8A00D0742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E561AD8-A4A3-63A7-48B4-95BA0B0B125C}"/>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3BFDC12-6CD5-F451-58AE-FDE3EE5B2B75}"/>
              </a:ext>
            </a:extLst>
          </p:cNvPr>
          <p:cNvSpPr>
            <a:spLocks noGrp="1"/>
          </p:cNvSpPr>
          <p:nvPr>
            <p:ph type="dt" sz="half" idx="10"/>
          </p:nvPr>
        </p:nvSpPr>
        <p:spPr/>
        <p:txBody>
          <a:bodyPr/>
          <a:lstStyle/>
          <a:p>
            <a:fld id="{1CDB3EA1-CFCA-4729-880E-498034667532}" type="datetimeFigureOut">
              <a:rPr lang="it-IT" smtClean="0"/>
              <a:t>11/12/24</a:t>
            </a:fld>
            <a:endParaRPr lang="it-IT"/>
          </a:p>
        </p:txBody>
      </p:sp>
      <p:sp>
        <p:nvSpPr>
          <p:cNvPr id="8" name="Segnaposto piè di pagina 7">
            <a:extLst>
              <a:ext uri="{FF2B5EF4-FFF2-40B4-BE49-F238E27FC236}">
                <a16:creationId xmlns:a16="http://schemas.microsoft.com/office/drawing/2014/main" id="{E7E927E6-B011-07E9-D4DF-D5A0F8EED7F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D5E6795-748C-0D5E-56BB-4C6CF47A81F3}"/>
              </a:ext>
            </a:extLst>
          </p:cNvPr>
          <p:cNvSpPr>
            <a:spLocks noGrp="1"/>
          </p:cNvSpPr>
          <p:nvPr>
            <p:ph type="sldNum" sz="quarter" idx="12"/>
          </p:nvPr>
        </p:nvSpPr>
        <p:spPr/>
        <p:txBody>
          <a:bodyPr/>
          <a:lstStyle/>
          <a:p>
            <a:fld id="{9FAB8638-45FE-4DBA-8424-0A614216B205}" type="slidenum">
              <a:rPr lang="it-IT" smtClean="0"/>
              <a:t>‹N›</a:t>
            </a:fld>
            <a:endParaRPr lang="it-IT"/>
          </a:p>
        </p:txBody>
      </p:sp>
    </p:spTree>
    <p:extLst>
      <p:ext uri="{BB962C8B-B14F-4D97-AF65-F5344CB8AC3E}">
        <p14:creationId xmlns:p14="http://schemas.microsoft.com/office/powerpoint/2010/main" val="3269710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FD620B-8CBE-AB06-E2A7-DD762EFEC771}"/>
              </a:ext>
            </a:extLst>
          </p:cNvPr>
          <p:cNvSpPr>
            <a:spLocks noGrp="1"/>
          </p:cNvSpPr>
          <p:nvPr>
            <p:ph type="title"/>
          </p:nvPr>
        </p:nvSpPr>
        <p:spPr>
          <a:xfrm>
            <a:off x="838200" y="365126"/>
            <a:ext cx="10515600" cy="713398"/>
          </a:xfrm>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7D0EC36D-5A40-9524-F530-532F20B8D1D4}"/>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226B61E-2230-1011-FF67-46FD3A34E83F}"/>
              </a:ext>
            </a:extLst>
          </p:cNvPr>
          <p:cNvSpPr>
            <a:spLocks noGrp="1"/>
          </p:cNvSpPr>
          <p:nvPr>
            <p:ph type="dt" sz="half" idx="10"/>
          </p:nvPr>
        </p:nvSpPr>
        <p:spPr/>
        <p:txBody>
          <a:bodyPr/>
          <a:lstStyle/>
          <a:p>
            <a:fld id="{1CDB3EA1-CFCA-4729-880E-498034667532}" type="datetimeFigureOut">
              <a:rPr lang="it-IT" smtClean="0"/>
              <a:t>11/12/24</a:t>
            </a:fld>
            <a:endParaRPr lang="it-IT"/>
          </a:p>
        </p:txBody>
      </p:sp>
      <p:sp>
        <p:nvSpPr>
          <p:cNvPr id="5" name="Segnaposto piè di pagina 4">
            <a:extLst>
              <a:ext uri="{FF2B5EF4-FFF2-40B4-BE49-F238E27FC236}">
                <a16:creationId xmlns:a16="http://schemas.microsoft.com/office/drawing/2014/main" id="{656A2D22-286C-6A61-E135-321266F7A03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75A945-5601-3198-6808-DDCA80A1D8D7}"/>
              </a:ext>
            </a:extLst>
          </p:cNvPr>
          <p:cNvSpPr>
            <a:spLocks noGrp="1"/>
          </p:cNvSpPr>
          <p:nvPr>
            <p:ph type="sldNum" sz="quarter" idx="12"/>
          </p:nvPr>
        </p:nvSpPr>
        <p:spPr/>
        <p:txBody>
          <a:bodyPr/>
          <a:lstStyle/>
          <a:p>
            <a:fld id="{9FAB8638-45FE-4DBA-8424-0A614216B205}" type="slidenum">
              <a:rPr lang="it-IT" smtClean="0"/>
              <a:t>‹N›</a:t>
            </a:fld>
            <a:endParaRPr lang="it-IT"/>
          </a:p>
        </p:txBody>
      </p:sp>
      <p:pic>
        <p:nvPicPr>
          <p:cNvPr id="7" name="Picture 6" descr="ilil – Intense Laser Irradiation Laboratory">
            <a:extLst>
              <a:ext uri="{FF2B5EF4-FFF2-40B4-BE49-F238E27FC236}">
                <a16:creationId xmlns:a16="http://schemas.microsoft.com/office/drawing/2014/main" id="{294E92AF-D61C-984F-4EC0-4354A90DB9D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358" t="13880" r="14255" b="14497"/>
          <a:stretch/>
        </p:blipFill>
        <p:spPr bwMode="auto">
          <a:xfrm>
            <a:off x="11113477" y="0"/>
            <a:ext cx="1078523" cy="10785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NR – Istituto Nazionale di Ottica">
            <a:extLst>
              <a:ext uri="{FF2B5EF4-FFF2-40B4-BE49-F238E27FC236}">
                <a16:creationId xmlns:a16="http://schemas.microsoft.com/office/drawing/2014/main" id="{B3E66783-F9AC-62E9-0E2D-A806C3BAFF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74622" y="208768"/>
            <a:ext cx="2681654" cy="66098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diritto 9">
            <a:extLst>
              <a:ext uri="{FF2B5EF4-FFF2-40B4-BE49-F238E27FC236}">
                <a16:creationId xmlns:a16="http://schemas.microsoft.com/office/drawing/2014/main" id="{3AB78371-A6C7-6EE2-A7B0-EB48798705AA}"/>
              </a:ext>
            </a:extLst>
          </p:cNvPr>
          <p:cNvCxnSpPr>
            <a:cxnSpLocks/>
          </p:cNvCxnSpPr>
          <p:nvPr userDrawn="1"/>
        </p:nvCxnSpPr>
        <p:spPr>
          <a:xfrm>
            <a:off x="838200" y="1184365"/>
            <a:ext cx="6400800" cy="0"/>
          </a:xfrm>
          <a:prstGeom prst="line">
            <a:avLst/>
          </a:prstGeom>
          <a:ln>
            <a:solidFill>
              <a:srgbClr val="B43F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882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magine + titolo">
    <p:bg>
      <p:bgRef idx="1001">
        <a:schemeClr val="bg1"/>
      </p:bgRef>
    </p:bg>
    <p:spTree>
      <p:nvGrpSpPr>
        <p:cNvPr id="1" name=""/>
        <p:cNvGrpSpPr/>
        <p:nvPr/>
      </p:nvGrpSpPr>
      <p:grpSpPr>
        <a:xfrm>
          <a:off x="0" y="0"/>
          <a:ext cx="0" cy="0"/>
          <a:chOff x="0" y="0"/>
          <a:chExt cx="0" cy="0"/>
        </a:xfrm>
      </p:grpSpPr>
      <p:grpSp>
        <p:nvGrpSpPr>
          <p:cNvPr id="19" name="Gruppo 18">
            <a:extLst>
              <a:ext uri="{FF2B5EF4-FFF2-40B4-BE49-F238E27FC236}">
                <a16:creationId xmlns:a16="http://schemas.microsoft.com/office/drawing/2014/main" id="{32706C14-0CBA-5C04-2D2D-24A509A753C6}"/>
              </a:ext>
            </a:extLst>
          </p:cNvPr>
          <p:cNvGrpSpPr/>
          <p:nvPr userDrawn="1"/>
        </p:nvGrpSpPr>
        <p:grpSpPr>
          <a:xfrm>
            <a:off x="3922643" y="0"/>
            <a:ext cx="8269358" cy="861391"/>
            <a:chOff x="3922643" y="0"/>
            <a:chExt cx="8269358" cy="861391"/>
          </a:xfrm>
          <a:solidFill>
            <a:srgbClr val="3C64A5"/>
          </a:solidFill>
        </p:grpSpPr>
        <p:sp>
          <p:nvSpPr>
            <p:cNvPr id="20" name="Rettangolo 19">
              <a:extLst>
                <a:ext uri="{FF2B5EF4-FFF2-40B4-BE49-F238E27FC236}">
                  <a16:creationId xmlns:a16="http://schemas.microsoft.com/office/drawing/2014/main" id="{6EB97181-D4A3-4759-1287-C04B8CC8D929}"/>
                </a:ext>
              </a:extLst>
            </p:cNvPr>
            <p:cNvSpPr/>
            <p:nvPr userDrawn="1"/>
          </p:nvSpPr>
          <p:spPr>
            <a:xfrm>
              <a:off x="11596914" y="0"/>
              <a:ext cx="595086" cy="86139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751B2D12-22C7-58D6-83C5-103DE425351C}"/>
                </a:ext>
              </a:extLst>
            </p:cNvPr>
            <p:cNvSpPr/>
            <p:nvPr userDrawn="1"/>
          </p:nvSpPr>
          <p:spPr>
            <a:xfrm>
              <a:off x="3922643" y="1"/>
              <a:ext cx="8269358" cy="86139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a:extLst>
              <a:ext uri="{FF2B5EF4-FFF2-40B4-BE49-F238E27FC236}">
                <a16:creationId xmlns:a16="http://schemas.microsoft.com/office/drawing/2014/main" id="{AE9BEC3B-DD1A-3773-6C95-49602D40ABD8}"/>
              </a:ext>
            </a:extLst>
          </p:cNvPr>
          <p:cNvSpPr>
            <a:spLocks noGrp="1"/>
          </p:cNvSpPr>
          <p:nvPr>
            <p:ph type="title" hasCustomPrompt="1"/>
          </p:nvPr>
        </p:nvSpPr>
        <p:spPr>
          <a:xfrm>
            <a:off x="6609144" y="2916821"/>
            <a:ext cx="4641449" cy="1180617"/>
          </a:xfrm>
          <a:prstGeom prst="rect">
            <a:avLst/>
          </a:prstGeom>
        </p:spPr>
        <p:txBody>
          <a:bodyPr/>
          <a:lstStyle>
            <a:lvl1pPr>
              <a:defRPr sz="2800">
                <a:solidFill>
                  <a:srgbClr val="3C64A5"/>
                </a:solidFill>
                <a:latin typeface="Montserrat" pitchFamily="2" charset="77"/>
              </a:defRPr>
            </a:lvl1pPr>
          </a:lstStyle>
          <a:p>
            <a:r>
              <a:rPr lang="it-IT" dirty="0"/>
              <a:t>FARE CLIC PER MODIFICARE LO STILE</a:t>
            </a:r>
          </a:p>
        </p:txBody>
      </p:sp>
      <p:sp>
        <p:nvSpPr>
          <p:cNvPr id="6" name="Segnaposto immagine 5">
            <a:extLst>
              <a:ext uri="{FF2B5EF4-FFF2-40B4-BE49-F238E27FC236}">
                <a16:creationId xmlns:a16="http://schemas.microsoft.com/office/drawing/2014/main" id="{8E49A6B8-BFAC-F9AE-C40E-63205868B31E}"/>
              </a:ext>
            </a:extLst>
          </p:cNvPr>
          <p:cNvSpPr>
            <a:spLocks noGrp="1"/>
          </p:cNvSpPr>
          <p:nvPr>
            <p:ph type="pic" sz="quarter" idx="10"/>
          </p:nvPr>
        </p:nvSpPr>
        <p:spPr>
          <a:xfrm>
            <a:off x="879676" y="1944688"/>
            <a:ext cx="5475087" cy="3668712"/>
          </a:xfrm>
          <a:prstGeom prst="rect">
            <a:avLst/>
          </a:prstGeom>
        </p:spPr>
        <p:txBody>
          <a:bodyPr/>
          <a:lstStyle/>
          <a:p>
            <a:endParaRPr lang="it-IT"/>
          </a:p>
        </p:txBody>
      </p:sp>
      <p:sp>
        <p:nvSpPr>
          <p:cNvPr id="8" name="Segnaposto testo 7">
            <a:extLst>
              <a:ext uri="{FF2B5EF4-FFF2-40B4-BE49-F238E27FC236}">
                <a16:creationId xmlns:a16="http://schemas.microsoft.com/office/drawing/2014/main" id="{686F8B0B-9150-217E-C58B-E2E8294B6C5E}"/>
              </a:ext>
            </a:extLst>
          </p:cNvPr>
          <p:cNvSpPr>
            <a:spLocks noGrp="1"/>
          </p:cNvSpPr>
          <p:nvPr>
            <p:ph type="body" sz="quarter" idx="11"/>
          </p:nvPr>
        </p:nvSpPr>
        <p:spPr>
          <a:xfrm>
            <a:off x="6621463" y="4121150"/>
            <a:ext cx="4618037" cy="1481138"/>
          </a:xfrm>
          <a:prstGeom prst="rect">
            <a:avLst/>
          </a:prstGeom>
        </p:spPr>
        <p:txBody>
          <a:bodyPr anchor="b"/>
          <a:lstStyle>
            <a:lvl1pPr marL="0" indent="0">
              <a:buNone/>
              <a:defRPr sz="2200">
                <a:solidFill>
                  <a:srgbClr val="3C64A5"/>
                </a:solidFill>
                <a:latin typeface="Montserrat" pitchFamily="2" charset="77"/>
              </a:defRPr>
            </a:lvl1pPr>
            <a:lvl2pPr marL="457200" indent="0">
              <a:buNone/>
              <a:defRPr sz="1800">
                <a:solidFill>
                  <a:srgbClr val="3C64A5"/>
                </a:solidFill>
                <a:latin typeface="Montserrat" pitchFamily="2" charset="77"/>
              </a:defRPr>
            </a:lvl2pPr>
          </a:lstStyle>
          <a:p>
            <a:pPr lvl="0"/>
            <a:r>
              <a:rPr lang="it-IT" dirty="0"/>
              <a:t>Fare clic per modificare gli stili del testo dello schema</a:t>
            </a:r>
          </a:p>
          <a:p>
            <a:pPr lvl="1"/>
            <a:r>
              <a:rPr lang="it-IT" dirty="0"/>
              <a:t>Secondo livello</a:t>
            </a:r>
          </a:p>
        </p:txBody>
      </p:sp>
      <p:pic>
        <p:nvPicPr>
          <p:cNvPr id="25" name="Immagine 24" descr="Immagine che contiene testo, grafica, Elementi grafici, schermata&#10;&#10;Descrizione generata automaticamente">
            <a:extLst>
              <a:ext uri="{FF2B5EF4-FFF2-40B4-BE49-F238E27FC236}">
                <a16:creationId xmlns:a16="http://schemas.microsoft.com/office/drawing/2014/main" id="{EBB9F4D5-4293-5A77-6216-BE2ADEBB8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0485" y="212605"/>
            <a:ext cx="1604162" cy="458332"/>
          </a:xfrm>
          <a:prstGeom prst="rect">
            <a:avLst/>
          </a:prstGeom>
        </p:spPr>
      </p:pic>
      <p:pic>
        <p:nvPicPr>
          <p:cNvPr id="26" name="Immagine 25" descr="Immagine che contiene testo, Carattere, schermata, simbolo&#10;&#10;Descrizione generata automaticamente">
            <a:extLst>
              <a:ext uri="{FF2B5EF4-FFF2-40B4-BE49-F238E27FC236}">
                <a16:creationId xmlns:a16="http://schemas.microsoft.com/office/drawing/2014/main" id="{092E07A8-DAFC-A2F1-D5CA-4D4CDB6BE9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1441" y="240628"/>
            <a:ext cx="1811730" cy="468200"/>
          </a:xfrm>
          <a:prstGeom prst="rect">
            <a:avLst/>
          </a:prstGeom>
        </p:spPr>
      </p:pic>
      <p:pic>
        <p:nvPicPr>
          <p:cNvPr id="27" name="Immagine 26" descr="Immagine che contiene Carattere, Elementi grafici, logo, grafica&#10;&#10;Descrizione generata automaticamente">
            <a:extLst>
              <a:ext uri="{FF2B5EF4-FFF2-40B4-BE49-F238E27FC236}">
                <a16:creationId xmlns:a16="http://schemas.microsoft.com/office/drawing/2014/main" id="{02C3101B-D69A-06A5-E463-AD4447DCF8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39795" y="195156"/>
            <a:ext cx="1736170" cy="493230"/>
          </a:xfrm>
          <a:prstGeom prst="rect">
            <a:avLst/>
          </a:prstGeom>
        </p:spPr>
      </p:pic>
      <p:pic>
        <p:nvPicPr>
          <p:cNvPr id="28" name="Immagine 27" descr="Immagine che contiene testo, Carattere, simbolo, logo&#10;&#10;Descrizione generata automaticamente">
            <a:extLst>
              <a:ext uri="{FF2B5EF4-FFF2-40B4-BE49-F238E27FC236}">
                <a16:creationId xmlns:a16="http://schemas.microsoft.com/office/drawing/2014/main" id="{9063875B-4C92-D1FD-C043-E7CF73CF0F43}"/>
              </a:ext>
            </a:extLst>
          </p:cNvPr>
          <p:cNvPicPr>
            <a:picLocks noChangeAspect="1"/>
          </p:cNvPicPr>
          <p:nvPr userDrawn="1"/>
        </p:nvPicPr>
        <p:blipFill>
          <a:blip r:embed="rId5"/>
          <a:stretch>
            <a:fillRect/>
          </a:stretch>
        </p:blipFill>
        <p:spPr>
          <a:xfrm>
            <a:off x="6470446" y="268634"/>
            <a:ext cx="1341643" cy="402303"/>
          </a:xfrm>
          <a:prstGeom prst="rect">
            <a:avLst/>
          </a:prstGeom>
        </p:spPr>
      </p:pic>
      <p:cxnSp>
        <p:nvCxnSpPr>
          <p:cNvPr id="33" name="Connettore diritto 32">
            <a:extLst>
              <a:ext uri="{FF2B5EF4-FFF2-40B4-BE49-F238E27FC236}">
                <a16:creationId xmlns:a16="http://schemas.microsoft.com/office/drawing/2014/main" id="{0EA8679D-20BB-C132-E71D-7A9DF70D049A}"/>
              </a:ext>
            </a:extLst>
          </p:cNvPr>
          <p:cNvCxnSpPr/>
          <p:nvPr userDrawn="1"/>
        </p:nvCxnSpPr>
        <p:spPr>
          <a:xfrm>
            <a:off x="6210300" y="184150"/>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Connettore diritto 33">
            <a:extLst>
              <a:ext uri="{FF2B5EF4-FFF2-40B4-BE49-F238E27FC236}">
                <a16:creationId xmlns:a16="http://schemas.microsoft.com/office/drawing/2014/main" id="{22182B22-1FAC-5217-A8F0-BC8B3DCB70C0}"/>
              </a:ext>
            </a:extLst>
          </p:cNvPr>
          <p:cNvCxnSpPr/>
          <p:nvPr userDrawn="1"/>
        </p:nvCxnSpPr>
        <p:spPr>
          <a:xfrm>
            <a:off x="7981950" y="19355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Connettore diritto 34">
            <a:extLst>
              <a:ext uri="{FF2B5EF4-FFF2-40B4-BE49-F238E27FC236}">
                <a16:creationId xmlns:a16="http://schemas.microsoft.com/office/drawing/2014/main" id="{CFA9E3AF-0C0A-4B3E-1F3B-BB8CBD0A6385}"/>
              </a:ext>
            </a:extLst>
          </p:cNvPr>
          <p:cNvCxnSpPr/>
          <p:nvPr userDrawn="1"/>
        </p:nvCxnSpPr>
        <p:spPr>
          <a:xfrm>
            <a:off x="9881416" y="19546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9" name="Connettore 1 6">
            <a:extLst>
              <a:ext uri="{FF2B5EF4-FFF2-40B4-BE49-F238E27FC236}">
                <a16:creationId xmlns:a16="http://schemas.microsoft.com/office/drawing/2014/main" id="{1B54E75B-A617-BCC7-B8EC-BB66B304751B}"/>
              </a:ext>
            </a:extLst>
          </p:cNvPr>
          <p:cNvSpPr/>
          <p:nvPr userDrawn="1"/>
        </p:nvSpPr>
        <p:spPr>
          <a:xfrm>
            <a:off x="-1" y="6558575"/>
            <a:ext cx="5642517" cy="6349"/>
          </a:xfrm>
          <a:prstGeom prst="line">
            <a:avLst/>
          </a:prstGeom>
          <a:ln>
            <a:solidFill>
              <a:srgbClr val="3C64A5"/>
            </a:solidFill>
            <a:miter/>
          </a:ln>
        </p:spPr>
        <p:txBody>
          <a:bodyPr lIns="45719" rIns="45719"/>
          <a:lstStyle/>
          <a:p>
            <a:endParaRPr/>
          </a:p>
        </p:txBody>
      </p:sp>
      <p:sp>
        <p:nvSpPr>
          <p:cNvPr id="10" name="Connettore 1 6">
            <a:extLst>
              <a:ext uri="{FF2B5EF4-FFF2-40B4-BE49-F238E27FC236}">
                <a16:creationId xmlns:a16="http://schemas.microsoft.com/office/drawing/2014/main" id="{979EC70F-55C0-3363-0A79-3A75959F99E0}"/>
              </a:ext>
            </a:extLst>
          </p:cNvPr>
          <p:cNvSpPr/>
          <p:nvPr userDrawn="1"/>
        </p:nvSpPr>
        <p:spPr>
          <a:xfrm flipV="1">
            <a:off x="11768417" y="6564925"/>
            <a:ext cx="423583" cy="0"/>
          </a:xfrm>
          <a:prstGeom prst="line">
            <a:avLst/>
          </a:prstGeom>
          <a:ln>
            <a:solidFill>
              <a:srgbClr val="3C64A5"/>
            </a:solidFill>
            <a:miter/>
          </a:ln>
        </p:spPr>
        <p:txBody>
          <a:bodyPr lIns="45719" rIns="45719"/>
          <a:lstStyle/>
          <a:p>
            <a:endParaRPr/>
          </a:p>
        </p:txBody>
      </p:sp>
    </p:spTree>
    <p:extLst>
      <p:ext uri="{BB962C8B-B14F-4D97-AF65-F5344CB8AC3E}">
        <p14:creationId xmlns:p14="http://schemas.microsoft.com/office/powerpoint/2010/main" val="392355740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ertura senza immagine">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71398607-274A-A655-CD20-649EFBD091E7}"/>
              </a:ext>
            </a:extLst>
          </p:cNvPr>
          <p:cNvSpPr/>
          <p:nvPr userDrawn="1"/>
        </p:nvSpPr>
        <p:spPr>
          <a:xfrm>
            <a:off x="4603948" y="921400"/>
            <a:ext cx="2984104" cy="2192968"/>
          </a:xfrm>
          <a:prstGeom prst="rect">
            <a:avLst/>
          </a:prstGeom>
          <a:blipFill>
            <a:blip r:embed="rId2"/>
            <a:stretch>
              <a:fillRect/>
            </a:stretch>
          </a:blipFill>
          <a:ln w="12700">
            <a:miter lim="400000"/>
          </a:ln>
        </p:spPr>
        <p:txBody>
          <a:bodyPr lIns="45719" rIns="45719"/>
          <a:lstStyle/>
          <a:p>
            <a:pPr>
              <a:defRPr sz="1200"/>
            </a:pPr>
            <a:endParaRPr/>
          </a:p>
        </p:txBody>
      </p:sp>
      <p:sp>
        <p:nvSpPr>
          <p:cNvPr id="5" name="Segnaposto testo 4">
            <a:extLst>
              <a:ext uri="{FF2B5EF4-FFF2-40B4-BE49-F238E27FC236}">
                <a16:creationId xmlns:a16="http://schemas.microsoft.com/office/drawing/2014/main" id="{12724709-C46B-5D47-3534-2978B0F1D4F6}"/>
              </a:ext>
            </a:extLst>
          </p:cNvPr>
          <p:cNvSpPr>
            <a:spLocks noGrp="1"/>
          </p:cNvSpPr>
          <p:nvPr>
            <p:ph type="body" sz="quarter" idx="10" hasCustomPrompt="1"/>
          </p:nvPr>
        </p:nvSpPr>
        <p:spPr>
          <a:xfrm>
            <a:off x="0" y="3429000"/>
            <a:ext cx="12192000" cy="782637"/>
          </a:xfrm>
          <a:prstGeom prst="rect">
            <a:avLst/>
          </a:prstGeom>
        </p:spPr>
        <p:txBody>
          <a:bodyPr/>
          <a:lstStyle>
            <a:lvl1pPr algn="ctr">
              <a:defRPr>
                <a:solidFill>
                  <a:schemeClr val="bg1"/>
                </a:solidFill>
              </a:defRPr>
            </a:lvl1pPr>
            <a:lvl2pPr algn="ctr">
              <a:defRPr sz="2000">
                <a:solidFill>
                  <a:schemeClr val="bg1"/>
                </a:solidFill>
                <a:latin typeface="Montserrat" pitchFamily="2" charset="77"/>
              </a:defRPr>
            </a:lvl2pPr>
          </a:lstStyle>
          <a:p>
            <a:pPr lvl="0"/>
            <a:r>
              <a:rPr lang="it-IT" dirty="0"/>
              <a:t>TITOLO EVENTO</a:t>
            </a:r>
          </a:p>
          <a:p>
            <a:pPr lvl="1"/>
            <a:r>
              <a:rPr lang="it-IT" dirty="0"/>
              <a:t>Sottotitolo evento e altre info</a:t>
            </a:r>
          </a:p>
        </p:txBody>
      </p:sp>
    </p:spTree>
    <p:extLst>
      <p:ext uri="{BB962C8B-B14F-4D97-AF65-F5344CB8AC3E}">
        <p14:creationId xmlns:p14="http://schemas.microsoft.com/office/powerpoint/2010/main" val="2845497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pertura con immagine">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12724709-C46B-5D47-3534-2978B0F1D4F6}"/>
              </a:ext>
            </a:extLst>
          </p:cNvPr>
          <p:cNvSpPr>
            <a:spLocks noGrp="1"/>
          </p:cNvSpPr>
          <p:nvPr>
            <p:ph type="body" sz="quarter" idx="10" hasCustomPrompt="1"/>
          </p:nvPr>
        </p:nvSpPr>
        <p:spPr>
          <a:xfrm>
            <a:off x="7440714" y="3583372"/>
            <a:ext cx="3708400" cy="782637"/>
          </a:xfrm>
          <a:prstGeom prst="rect">
            <a:avLst/>
          </a:prstGeom>
        </p:spPr>
        <p:txBody>
          <a:bodyPr/>
          <a:lstStyle>
            <a:lvl1pPr marL="0" indent="0" algn="l">
              <a:buNone/>
              <a:defRPr>
                <a:solidFill>
                  <a:schemeClr val="bg1"/>
                </a:solidFill>
              </a:defRPr>
            </a:lvl1pPr>
            <a:lvl2pPr marL="457200" indent="0" algn="l">
              <a:buNone/>
              <a:defRPr sz="2000">
                <a:solidFill>
                  <a:schemeClr val="bg1"/>
                </a:solidFill>
                <a:latin typeface="Montserrat" pitchFamily="2" charset="77"/>
              </a:defRPr>
            </a:lvl2pPr>
          </a:lstStyle>
          <a:p>
            <a:pPr lvl="0"/>
            <a:r>
              <a:rPr lang="it-IT"/>
              <a:t>TITOLO EVENTO</a:t>
            </a:r>
          </a:p>
          <a:p>
            <a:pPr lvl="1"/>
            <a:r>
              <a:rPr lang="it-IT"/>
              <a:t>Sottotitolo evento e altre info</a:t>
            </a:r>
          </a:p>
        </p:txBody>
      </p:sp>
      <p:pic>
        <p:nvPicPr>
          <p:cNvPr id="2" name="Immagine 1" descr="Immagine che contiene Carattere, Elementi grafici, logo, grafica&#10;&#10;Descrizione generata automaticamente">
            <a:extLst>
              <a:ext uri="{FF2B5EF4-FFF2-40B4-BE49-F238E27FC236}">
                <a16:creationId xmlns:a16="http://schemas.microsoft.com/office/drawing/2014/main" id="{55BE882C-A5F3-C644-049C-5EC0A631A1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2074" y="2306490"/>
            <a:ext cx="3561882" cy="1011898"/>
          </a:xfrm>
          <a:prstGeom prst="rect">
            <a:avLst/>
          </a:prstGeom>
        </p:spPr>
      </p:pic>
      <p:sp>
        <p:nvSpPr>
          <p:cNvPr id="7" name="Segnaposto immagine 5">
            <a:extLst>
              <a:ext uri="{FF2B5EF4-FFF2-40B4-BE49-F238E27FC236}">
                <a16:creationId xmlns:a16="http://schemas.microsoft.com/office/drawing/2014/main" id="{EFF1F790-08B6-F66C-889D-98F459440012}"/>
              </a:ext>
            </a:extLst>
          </p:cNvPr>
          <p:cNvSpPr>
            <a:spLocks noGrp="1"/>
          </p:cNvSpPr>
          <p:nvPr>
            <p:ph type="pic" sz="quarter" idx="11"/>
          </p:nvPr>
        </p:nvSpPr>
        <p:spPr>
          <a:xfrm>
            <a:off x="879676" y="1423219"/>
            <a:ext cx="5956201" cy="4249174"/>
          </a:xfrm>
          <a:prstGeom prst="rect">
            <a:avLst/>
          </a:prstGeom>
        </p:spPr>
        <p:txBody>
          <a:bodyPr/>
          <a:lstStyle/>
          <a:p>
            <a:endParaRPr lang="it-IT"/>
          </a:p>
        </p:txBody>
      </p:sp>
      <p:cxnSp>
        <p:nvCxnSpPr>
          <p:cNvPr id="8" name="Connettore diritto 7">
            <a:extLst>
              <a:ext uri="{FF2B5EF4-FFF2-40B4-BE49-F238E27FC236}">
                <a16:creationId xmlns:a16="http://schemas.microsoft.com/office/drawing/2014/main" id="{62275577-BDD7-7A66-EA40-4FB1489457E5}"/>
              </a:ext>
            </a:extLst>
          </p:cNvPr>
          <p:cNvCxnSpPr/>
          <p:nvPr userDrawn="1"/>
        </p:nvCxnSpPr>
        <p:spPr>
          <a:xfrm>
            <a:off x="6210300" y="184150"/>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608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agine + testo">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8BAB68DF-F545-3339-5923-3AE603143D99}"/>
              </a:ext>
            </a:extLst>
          </p:cNvPr>
          <p:cNvSpPr/>
          <p:nvPr userDrawn="1"/>
        </p:nvSpPr>
        <p:spPr>
          <a:xfrm>
            <a:off x="6147187" y="0"/>
            <a:ext cx="604481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uppo 22">
            <a:extLst>
              <a:ext uri="{FF2B5EF4-FFF2-40B4-BE49-F238E27FC236}">
                <a16:creationId xmlns:a16="http://schemas.microsoft.com/office/drawing/2014/main" id="{8564F84C-4F18-FFE6-5589-A74FE3FBAB51}"/>
              </a:ext>
            </a:extLst>
          </p:cNvPr>
          <p:cNvGrpSpPr/>
          <p:nvPr userDrawn="1"/>
        </p:nvGrpSpPr>
        <p:grpSpPr>
          <a:xfrm>
            <a:off x="3922642" y="0"/>
            <a:ext cx="8269358" cy="861391"/>
            <a:chOff x="3922643" y="0"/>
            <a:chExt cx="8269358" cy="861391"/>
          </a:xfrm>
          <a:solidFill>
            <a:schemeClr val="bg1"/>
          </a:solidFill>
        </p:grpSpPr>
        <p:sp>
          <p:nvSpPr>
            <p:cNvPr id="24" name="Rettangolo 23">
              <a:extLst>
                <a:ext uri="{FF2B5EF4-FFF2-40B4-BE49-F238E27FC236}">
                  <a16:creationId xmlns:a16="http://schemas.microsoft.com/office/drawing/2014/main" id="{BDBC818C-8F79-4C44-287F-1801CD9BBFA1}"/>
                </a:ext>
              </a:extLst>
            </p:cNvPr>
            <p:cNvSpPr/>
            <p:nvPr userDrawn="1"/>
          </p:nvSpPr>
          <p:spPr>
            <a:xfrm>
              <a:off x="11596914" y="0"/>
              <a:ext cx="595086" cy="86139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A8371DF0-A4C7-5A43-3177-4BE2071155C9}"/>
                </a:ext>
              </a:extLst>
            </p:cNvPr>
            <p:cNvSpPr/>
            <p:nvPr userDrawn="1"/>
          </p:nvSpPr>
          <p:spPr>
            <a:xfrm>
              <a:off x="3922643" y="1"/>
              <a:ext cx="8269358" cy="86139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7" name="Segnaposto testo 16">
            <a:extLst>
              <a:ext uri="{FF2B5EF4-FFF2-40B4-BE49-F238E27FC236}">
                <a16:creationId xmlns:a16="http://schemas.microsoft.com/office/drawing/2014/main" id="{1474B36D-80C1-31E6-F5AB-8C53A607A8B0}"/>
              </a:ext>
            </a:extLst>
          </p:cNvPr>
          <p:cNvSpPr>
            <a:spLocks noGrp="1"/>
          </p:cNvSpPr>
          <p:nvPr>
            <p:ph type="body" sz="quarter" idx="10"/>
          </p:nvPr>
        </p:nvSpPr>
        <p:spPr>
          <a:xfrm>
            <a:off x="7212013" y="1928813"/>
            <a:ext cx="4495800" cy="3660775"/>
          </a:xfrm>
          <a:prstGeom prst="rect">
            <a:avLst/>
          </a:prstGeom>
        </p:spPr>
        <p:txBody>
          <a:bodyPr/>
          <a:lstStyle>
            <a:lvl1pPr marL="0" indent="0">
              <a:buNone/>
              <a:defRPr sz="2000" b="1">
                <a:solidFill>
                  <a:srgbClr val="3C64A5"/>
                </a:solidFill>
                <a:latin typeface="Montserrat" pitchFamily="2" charset="77"/>
              </a:defRPr>
            </a:lvl1pPr>
            <a:lvl2pPr marL="457200" indent="0">
              <a:buNone/>
              <a:defRPr sz="1800">
                <a:latin typeface="Montserrat" pitchFamily="2" charset="77"/>
              </a:defRPr>
            </a:lvl2pPr>
          </a:lstStyle>
          <a:p>
            <a:pPr lvl="0"/>
            <a:r>
              <a:rPr lang="it-IT" dirty="0"/>
              <a:t>Fare clic per modificare gli stili del testo dello schema</a:t>
            </a:r>
          </a:p>
          <a:p>
            <a:pPr lvl="1"/>
            <a:r>
              <a:rPr lang="it-IT" dirty="0"/>
              <a:t>Secondo livello</a:t>
            </a:r>
          </a:p>
        </p:txBody>
      </p:sp>
      <p:sp>
        <p:nvSpPr>
          <p:cNvPr id="20" name="Segnaposto immagine 19">
            <a:extLst>
              <a:ext uri="{FF2B5EF4-FFF2-40B4-BE49-F238E27FC236}">
                <a16:creationId xmlns:a16="http://schemas.microsoft.com/office/drawing/2014/main" id="{EA45B8B8-D0E1-1058-C587-014C257033BA}"/>
              </a:ext>
            </a:extLst>
          </p:cNvPr>
          <p:cNvSpPr>
            <a:spLocks noGrp="1"/>
          </p:cNvSpPr>
          <p:nvPr>
            <p:ph type="pic" sz="quarter" idx="11"/>
          </p:nvPr>
        </p:nvSpPr>
        <p:spPr>
          <a:xfrm>
            <a:off x="865188" y="1947863"/>
            <a:ext cx="5803900" cy="3641725"/>
          </a:xfrm>
          <a:prstGeom prst="rect">
            <a:avLst/>
          </a:prstGeom>
        </p:spPr>
        <p:txBody>
          <a:bodyPr/>
          <a:lstStyle/>
          <a:p>
            <a:endParaRPr lang="it-IT"/>
          </a:p>
        </p:txBody>
      </p:sp>
      <p:sp>
        <p:nvSpPr>
          <p:cNvPr id="2" name="Rettangolo 1">
            <a:extLst>
              <a:ext uri="{FF2B5EF4-FFF2-40B4-BE49-F238E27FC236}">
                <a16:creationId xmlns:a16="http://schemas.microsoft.com/office/drawing/2014/main" id="{A42A9744-0C5F-5519-E7CA-8BB2518040E8}"/>
              </a:ext>
            </a:extLst>
          </p:cNvPr>
          <p:cNvSpPr/>
          <p:nvPr userDrawn="1"/>
        </p:nvSpPr>
        <p:spPr>
          <a:xfrm>
            <a:off x="6147186" y="-2"/>
            <a:ext cx="6044814" cy="861389"/>
          </a:xfrm>
          <a:prstGeom prst="rect">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a:noFill/>
              </a:ln>
            </a:endParaRPr>
          </a:p>
        </p:txBody>
      </p:sp>
      <p:sp>
        <p:nvSpPr>
          <p:cNvPr id="18" name="Connettore 1 6">
            <a:extLst>
              <a:ext uri="{FF2B5EF4-FFF2-40B4-BE49-F238E27FC236}">
                <a16:creationId xmlns:a16="http://schemas.microsoft.com/office/drawing/2014/main" id="{D9E48F69-6243-EE93-7A53-1DDEF97CDD4A}"/>
              </a:ext>
            </a:extLst>
          </p:cNvPr>
          <p:cNvSpPr/>
          <p:nvPr userDrawn="1"/>
        </p:nvSpPr>
        <p:spPr>
          <a:xfrm flipV="1">
            <a:off x="11768417" y="6564925"/>
            <a:ext cx="423583" cy="0"/>
          </a:xfrm>
          <a:prstGeom prst="line">
            <a:avLst/>
          </a:prstGeom>
          <a:ln>
            <a:solidFill>
              <a:srgbClr val="3C64A5"/>
            </a:solidFill>
            <a:miter/>
          </a:ln>
        </p:spPr>
        <p:txBody>
          <a:bodyPr lIns="45719" rIns="45719"/>
          <a:lstStyle/>
          <a:p>
            <a:endParaRPr/>
          </a:p>
        </p:txBody>
      </p:sp>
      <p:sp>
        <p:nvSpPr>
          <p:cNvPr id="19" name="CasellaDiTesto 18">
            <a:extLst>
              <a:ext uri="{FF2B5EF4-FFF2-40B4-BE49-F238E27FC236}">
                <a16:creationId xmlns:a16="http://schemas.microsoft.com/office/drawing/2014/main" id="{B1ADE87D-0EF2-CA9B-AFC1-92D62908CD32}"/>
              </a:ext>
            </a:extLst>
          </p:cNvPr>
          <p:cNvSpPr txBox="1"/>
          <p:nvPr userDrawn="1"/>
        </p:nvSpPr>
        <p:spPr>
          <a:xfrm>
            <a:off x="11352382" y="6435464"/>
            <a:ext cx="423583" cy="246221"/>
          </a:xfrm>
          <a:prstGeom prst="rect">
            <a:avLst/>
          </a:prstGeom>
          <a:noFill/>
        </p:spPr>
        <p:txBody>
          <a:bodyPr wrap="square" rtlCol="0">
            <a:spAutoFit/>
          </a:bodyPr>
          <a:lstStyle/>
          <a:p>
            <a:pPr algn="ctr"/>
            <a:fld id="{D9C48075-744E-1A4C-BA74-3277BD946826}" type="slidenum">
              <a:rPr lang="it-IT" sz="1000" smtClean="0">
                <a:solidFill>
                  <a:srgbClr val="3C64A5"/>
                </a:solidFill>
                <a:latin typeface="Helvetica" pitchFamily="2" charset="0"/>
              </a:rPr>
              <a:pPr algn="ctr"/>
              <a:t>‹N›</a:t>
            </a:fld>
            <a:endParaRPr lang="it-IT" sz="1000">
              <a:solidFill>
                <a:srgbClr val="3C64A5"/>
              </a:solidFill>
              <a:latin typeface="Helvetica" pitchFamily="2" charset="0"/>
            </a:endParaRPr>
          </a:p>
        </p:txBody>
      </p:sp>
      <p:sp>
        <p:nvSpPr>
          <p:cNvPr id="21" name="Connettore 1 6">
            <a:extLst>
              <a:ext uri="{FF2B5EF4-FFF2-40B4-BE49-F238E27FC236}">
                <a16:creationId xmlns:a16="http://schemas.microsoft.com/office/drawing/2014/main" id="{E2FE83F9-9A78-E116-27D1-DC9AC8103A81}"/>
              </a:ext>
            </a:extLst>
          </p:cNvPr>
          <p:cNvSpPr/>
          <p:nvPr userDrawn="1"/>
        </p:nvSpPr>
        <p:spPr>
          <a:xfrm>
            <a:off x="11136086" y="6564925"/>
            <a:ext cx="216296" cy="0"/>
          </a:xfrm>
          <a:prstGeom prst="line">
            <a:avLst/>
          </a:prstGeom>
          <a:ln>
            <a:solidFill>
              <a:srgbClr val="3C64A5"/>
            </a:solidFill>
            <a:miter/>
          </a:ln>
        </p:spPr>
        <p:txBody>
          <a:bodyPr lIns="45719" rIns="45719"/>
          <a:lstStyle/>
          <a:p>
            <a:endParaRPr/>
          </a:p>
        </p:txBody>
      </p:sp>
      <p:sp>
        <p:nvSpPr>
          <p:cNvPr id="22" name="CasellaDiTesto 21">
            <a:extLst>
              <a:ext uri="{FF2B5EF4-FFF2-40B4-BE49-F238E27FC236}">
                <a16:creationId xmlns:a16="http://schemas.microsoft.com/office/drawing/2014/main" id="{A7CFADC7-F237-9371-FC18-420FCBAAABD9}"/>
              </a:ext>
            </a:extLst>
          </p:cNvPr>
          <p:cNvSpPr txBox="1"/>
          <p:nvPr userDrawn="1"/>
        </p:nvSpPr>
        <p:spPr>
          <a:xfrm>
            <a:off x="6061166" y="6375811"/>
            <a:ext cx="5074920" cy="338554"/>
          </a:xfrm>
          <a:prstGeom prst="rect">
            <a:avLst/>
          </a:prstGeom>
          <a:noFill/>
        </p:spPr>
        <p:txBody>
          <a:bodyPr wrap="square" rtlCol="0">
            <a:spAutoFit/>
          </a:bodyPr>
          <a:lstStyle/>
          <a:p>
            <a:r>
              <a:rPr lang="it-IT" sz="1600">
                <a:solidFill>
                  <a:schemeClr val="bg1"/>
                </a:solidFill>
                <a:latin typeface="Montserrat Regular"/>
                <a:ea typeface="Montserrat Regular"/>
                <a:cs typeface="Montserrat Regular"/>
                <a:sym typeface="Montserrat Regular"/>
              </a:rPr>
              <a:t> </a:t>
            </a:r>
            <a:r>
              <a:rPr lang="it-IT" sz="1600">
                <a:solidFill>
                  <a:srgbClr val="3C64A5"/>
                </a:solidFill>
                <a:latin typeface="Montserrat Regular"/>
                <a:ea typeface="Montserrat Regular"/>
                <a:cs typeface="Montserrat Regular"/>
                <a:sym typeface="Montserrat Regular"/>
              </a:rPr>
              <a:t>4° Meeting </a:t>
            </a:r>
            <a:r>
              <a:rPr lang="it-IT" sz="1600" b="1">
                <a:solidFill>
                  <a:srgbClr val="3C64A5"/>
                </a:solidFill>
                <a:latin typeface="Montserrat Regular"/>
                <a:ea typeface="Montserrat Regular"/>
                <a:cs typeface="Montserrat Regular"/>
                <a:sym typeface="Montserrat Regular"/>
              </a:rPr>
              <a:t>SPOKE 1 – </a:t>
            </a:r>
            <a:r>
              <a:rPr lang="it-IT" sz="1600" b="0" err="1">
                <a:solidFill>
                  <a:srgbClr val="3C64A5"/>
                </a:solidFill>
                <a:latin typeface="Montserrat Regular"/>
                <a:ea typeface="Montserrat Regular"/>
                <a:cs typeface="Montserrat Regular"/>
                <a:sym typeface="Montserrat Regular"/>
              </a:rPr>
              <a:t>December</a:t>
            </a:r>
            <a:r>
              <a:rPr lang="it-IT" sz="1600" b="0">
                <a:solidFill>
                  <a:srgbClr val="3C64A5"/>
                </a:solidFill>
                <a:latin typeface="Montserrat Regular"/>
                <a:ea typeface="Montserrat Regular"/>
                <a:cs typeface="Montserrat Regular"/>
                <a:sym typeface="Montserrat Regular"/>
              </a:rPr>
              <a:t> 12th 2024, Pisa</a:t>
            </a:r>
            <a:endParaRPr lang="it-IT" sz="1600">
              <a:solidFill>
                <a:srgbClr val="3C64A5"/>
              </a:solidFill>
            </a:endParaRPr>
          </a:p>
        </p:txBody>
      </p:sp>
      <p:pic>
        <p:nvPicPr>
          <p:cNvPr id="26" name="Immagine 25" descr="Immagine che contiene schermata, Carattere, Blu elettrico, Blu intenso&#10;&#10;Descrizione generata automaticamente">
            <a:extLst>
              <a:ext uri="{FF2B5EF4-FFF2-40B4-BE49-F238E27FC236}">
                <a16:creationId xmlns:a16="http://schemas.microsoft.com/office/drawing/2014/main" id="{B508E05A-B067-2D61-C2E9-41A23650B8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1440" y="239631"/>
            <a:ext cx="1816493" cy="473054"/>
          </a:xfrm>
          <a:prstGeom prst="rect">
            <a:avLst/>
          </a:prstGeom>
        </p:spPr>
      </p:pic>
      <p:cxnSp>
        <p:nvCxnSpPr>
          <p:cNvPr id="34" name="Connettore diritto 33">
            <a:extLst>
              <a:ext uri="{FF2B5EF4-FFF2-40B4-BE49-F238E27FC236}">
                <a16:creationId xmlns:a16="http://schemas.microsoft.com/office/drawing/2014/main" id="{20ABE230-074D-4912-6185-9A1E5DF88FC6}"/>
              </a:ext>
            </a:extLst>
          </p:cNvPr>
          <p:cNvCxnSpPr/>
          <p:nvPr userDrawn="1"/>
        </p:nvCxnSpPr>
        <p:spPr>
          <a:xfrm>
            <a:off x="7981950" y="19355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Connettore diritto 34">
            <a:extLst>
              <a:ext uri="{FF2B5EF4-FFF2-40B4-BE49-F238E27FC236}">
                <a16:creationId xmlns:a16="http://schemas.microsoft.com/office/drawing/2014/main" id="{B1ABB2D1-7C78-C7B5-39A0-1946AE3ED12F}"/>
              </a:ext>
            </a:extLst>
          </p:cNvPr>
          <p:cNvCxnSpPr/>
          <p:nvPr userDrawn="1"/>
        </p:nvCxnSpPr>
        <p:spPr>
          <a:xfrm>
            <a:off x="9881416" y="19546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6" name="Immagine 35" descr="Immagine che contiene testo, grafica, Elementi grafici, schermata&#10;&#10;Descrizione generata automaticamente">
            <a:extLst>
              <a:ext uri="{FF2B5EF4-FFF2-40B4-BE49-F238E27FC236}">
                <a16:creationId xmlns:a16="http://schemas.microsoft.com/office/drawing/2014/main" id="{D98A64D2-D9B4-9DA9-A796-BE6FEEA0BE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0485" y="212605"/>
            <a:ext cx="1604162" cy="458332"/>
          </a:xfrm>
          <a:prstGeom prst="rect">
            <a:avLst/>
          </a:prstGeom>
        </p:spPr>
      </p:pic>
      <p:pic>
        <p:nvPicPr>
          <p:cNvPr id="38" name="Immagine 37" descr="Immagine che contiene Carattere, Elementi grafici, logo, grafica&#10;&#10;Descrizione generata automaticamente">
            <a:extLst>
              <a:ext uri="{FF2B5EF4-FFF2-40B4-BE49-F238E27FC236}">
                <a16:creationId xmlns:a16="http://schemas.microsoft.com/office/drawing/2014/main" id="{86E342AF-F77C-6D91-5B00-5C78B3373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39795" y="195156"/>
            <a:ext cx="1736170" cy="493230"/>
          </a:xfrm>
          <a:prstGeom prst="rect">
            <a:avLst/>
          </a:prstGeom>
        </p:spPr>
      </p:pic>
      <p:pic>
        <p:nvPicPr>
          <p:cNvPr id="39" name="Immagine 38" descr="Immagine che contiene testo, Carattere, simbolo, logo&#10;&#10;Descrizione generata automaticamente">
            <a:extLst>
              <a:ext uri="{FF2B5EF4-FFF2-40B4-BE49-F238E27FC236}">
                <a16:creationId xmlns:a16="http://schemas.microsoft.com/office/drawing/2014/main" id="{99C52B79-CAD4-BE51-41AE-3C85FBCA59A7}"/>
              </a:ext>
            </a:extLst>
          </p:cNvPr>
          <p:cNvPicPr>
            <a:picLocks noChangeAspect="1"/>
          </p:cNvPicPr>
          <p:nvPr userDrawn="1"/>
        </p:nvPicPr>
        <p:blipFill>
          <a:blip r:embed="rId5"/>
          <a:stretch>
            <a:fillRect/>
          </a:stretch>
        </p:blipFill>
        <p:spPr>
          <a:xfrm>
            <a:off x="6470446" y="268634"/>
            <a:ext cx="1341643" cy="402303"/>
          </a:xfrm>
          <a:prstGeom prst="rect">
            <a:avLst/>
          </a:prstGeom>
        </p:spPr>
      </p:pic>
    </p:spTree>
    <p:extLst>
      <p:ext uri="{BB962C8B-B14F-4D97-AF65-F5344CB8AC3E}">
        <p14:creationId xmlns:p14="http://schemas.microsoft.com/office/powerpoint/2010/main" val="3658884827"/>
      </p:ext>
    </p:extLst>
  </p:cSld>
  <p:clrMapOvr>
    <a:masterClrMapping/>
  </p:clrMapOvr>
  <p:extLst>
    <p:ext uri="{DCECCB84-F9BA-43D5-87BE-67443E8EF086}">
      <p15:sldGuideLst xmlns:p15="http://schemas.microsoft.com/office/powerpoint/2012/main">
        <p15:guide id="1" orient="horz" pos="3521" userDrawn="1">
          <p15:clr>
            <a:srgbClr val="FBAE40"/>
          </p15:clr>
        </p15:guide>
        <p15:guide id="2" pos="454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mmagine + testo">
    <p:bg>
      <p:bgRef idx="1001">
        <a:schemeClr val="bg1"/>
      </p:bgRef>
    </p:bg>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8BAB68DF-F545-3339-5923-3AE603143D99}"/>
              </a:ext>
            </a:extLst>
          </p:cNvPr>
          <p:cNvSpPr/>
          <p:nvPr userDrawn="1"/>
        </p:nvSpPr>
        <p:spPr>
          <a:xfrm>
            <a:off x="6147187" y="0"/>
            <a:ext cx="6044814" cy="6858000"/>
          </a:xfrm>
          <a:prstGeom prst="rect">
            <a:avLst/>
          </a:prstGeom>
          <a:solidFill>
            <a:srgbClr val="3C6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uppo 22">
            <a:extLst>
              <a:ext uri="{FF2B5EF4-FFF2-40B4-BE49-F238E27FC236}">
                <a16:creationId xmlns:a16="http://schemas.microsoft.com/office/drawing/2014/main" id="{8564F84C-4F18-FFE6-5589-A74FE3FBAB51}"/>
              </a:ext>
            </a:extLst>
          </p:cNvPr>
          <p:cNvGrpSpPr/>
          <p:nvPr userDrawn="1"/>
        </p:nvGrpSpPr>
        <p:grpSpPr>
          <a:xfrm>
            <a:off x="3922642" y="0"/>
            <a:ext cx="8269358" cy="861391"/>
            <a:chOff x="3922643" y="0"/>
            <a:chExt cx="8269358" cy="861391"/>
          </a:xfrm>
          <a:solidFill>
            <a:srgbClr val="3C64A5"/>
          </a:solidFill>
        </p:grpSpPr>
        <p:sp>
          <p:nvSpPr>
            <p:cNvPr id="24" name="Rettangolo 23">
              <a:extLst>
                <a:ext uri="{FF2B5EF4-FFF2-40B4-BE49-F238E27FC236}">
                  <a16:creationId xmlns:a16="http://schemas.microsoft.com/office/drawing/2014/main" id="{BDBC818C-8F79-4C44-287F-1801CD9BBFA1}"/>
                </a:ext>
              </a:extLst>
            </p:cNvPr>
            <p:cNvSpPr/>
            <p:nvPr userDrawn="1"/>
          </p:nvSpPr>
          <p:spPr>
            <a:xfrm>
              <a:off x="11596914" y="0"/>
              <a:ext cx="595086" cy="86139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A8371DF0-A4C7-5A43-3177-4BE2071155C9}"/>
                </a:ext>
              </a:extLst>
            </p:cNvPr>
            <p:cNvSpPr/>
            <p:nvPr userDrawn="1"/>
          </p:nvSpPr>
          <p:spPr>
            <a:xfrm>
              <a:off x="3922643" y="1"/>
              <a:ext cx="8269358" cy="861390"/>
            </a:xfrm>
            <a:prstGeom prst="roundRect">
              <a:avLst>
                <a:gd name="adj" fmla="val 5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7" name="Segnaposto testo 16">
            <a:extLst>
              <a:ext uri="{FF2B5EF4-FFF2-40B4-BE49-F238E27FC236}">
                <a16:creationId xmlns:a16="http://schemas.microsoft.com/office/drawing/2014/main" id="{1474B36D-80C1-31E6-F5AB-8C53A607A8B0}"/>
              </a:ext>
            </a:extLst>
          </p:cNvPr>
          <p:cNvSpPr>
            <a:spLocks noGrp="1"/>
          </p:cNvSpPr>
          <p:nvPr>
            <p:ph type="body" sz="quarter" idx="10"/>
          </p:nvPr>
        </p:nvSpPr>
        <p:spPr>
          <a:xfrm>
            <a:off x="7212013" y="1928813"/>
            <a:ext cx="4495800" cy="3660775"/>
          </a:xfrm>
          <a:prstGeom prst="rect">
            <a:avLst/>
          </a:prstGeom>
        </p:spPr>
        <p:txBody>
          <a:bodyPr/>
          <a:lstStyle>
            <a:lvl1pPr marL="0" indent="0">
              <a:buNone/>
              <a:defRPr sz="2000" b="1">
                <a:solidFill>
                  <a:schemeClr val="bg1"/>
                </a:solidFill>
                <a:latin typeface="Montserrat" pitchFamily="2" charset="77"/>
              </a:defRPr>
            </a:lvl1pPr>
            <a:lvl2pPr marL="457200" indent="0">
              <a:buNone/>
              <a:defRPr sz="1800">
                <a:solidFill>
                  <a:schemeClr val="bg1"/>
                </a:solidFill>
                <a:latin typeface="Montserrat" pitchFamily="2" charset="77"/>
              </a:defRPr>
            </a:lvl2pPr>
          </a:lstStyle>
          <a:p>
            <a:pPr lvl="0"/>
            <a:r>
              <a:rPr lang="it-IT" dirty="0"/>
              <a:t>Fare clic per modificare gli stili del testo dello schema</a:t>
            </a:r>
          </a:p>
          <a:p>
            <a:pPr lvl="1"/>
            <a:r>
              <a:rPr lang="it-IT" dirty="0"/>
              <a:t>Secondo livello</a:t>
            </a:r>
          </a:p>
        </p:txBody>
      </p:sp>
      <p:sp>
        <p:nvSpPr>
          <p:cNvPr id="20" name="Segnaposto immagine 19">
            <a:extLst>
              <a:ext uri="{FF2B5EF4-FFF2-40B4-BE49-F238E27FC236}">
                <a16:creationId xmlns:a16="http://schemas.microsoft.com/office/drawing/2014/main" id="{EA45B8B8-D0E1-1058-C587-014C257033BA}"/>
              </a:ext>
            </a:extLst>
          </p:cNvPr>
          <p:cNvSpPr>
            <a:spLocks noGrp="1"/>
          </p:cNvSpPr>
          <p:nvPr>
            <p:ph type="pic" sz="quarter" idx="11"/>
          </p:nvPr>
        </p:nvSpPr>
        <p:spPr>
          <a:xfrm>
            <a:off x="865188" y="1947863"/>
            <a:ext cx="5803900" cy="3641725"/>
          </a:xfrm>
          <a:prstGeom prst="rect">
            <a:avLst/>
          </a:prstGeom>
        </p:spPr>
        <p:txBody>
          <a:bodyPr/>
          <a:lstStyle/>
          <a:p>
            <a:endParaRPr lang="it-IT"/>
          </a:p>
        </p:txBody>
      </p:sp>
      <p:sp>
        <p:nvSpPr>
          <p:cNvPr id="2" name="Rettangolo 1">
            <a:extLst>
              <a:ext uri="{FF2B5EF4-FFF2-40B4-BE49-F238E27FC236}">
                <a16:creationId xmlns:a16="http://schemas.microsoft.com/office/drawing/2014/main" id="{A42A9744-0C5F-5519-E7CA-8BB2518040E8}"/>
              </a:ext>
            </a:extLst>
          </p:cNvPr>
          <p:cNvSpPr/>
          <p:nvPr userDrawn="1"/>
        </p:nvSpPr>
        <p:spPr>
          <a:xfrm>
            <a:off x="6147186" y="-2"/>
            <a:ext cx="6044814" cy="8613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a:noFill/>
              </a:ln>
            </a:endParaRPr>
          </a:p>
        </p:txBody>
      </p:sp>
      <p:sp>
        <p:nvSpPr>
          <p:cNvPr id="21" name="Connettore 1 6">
            <a:extLst>
              <a:ext uri="{FF2B5EF4-FFF2-40B4-BE49-F238E27FC236}">
                <a16:creationId xmlns:a16="http://schemas.microsoft.com/office/drawing/2014/main" id="{E2FE83F9-9A78-E116-27D1-DC9AC8103A81}"/>
              </a:ext>
            </a:extLst>
          </p:cNvPr>
          <p:cNvSpPr/>
          <p:nvPr userDrawn="1"/>
        </p:nvSpPr>
        <p:spPr>
          <a:xfrm>
            <a:off x="11136086" y="6564925"/>
            <a:ext cx="216296" cy="0"/>
          </a:xfrm>
          <a:prstGeom prst="line">
            <a:avLst/>
          </a:prstGeom>
          <a:ln>
            <a:solidFill>
              <a:srgbClr val="3C64A5"/>
            </a:solidFill>
            <a:miter/>
          </a:ln>
        </p:spPr>
        <p:txBody>
          <a:bodyPr lIns="45719" rIns="45719"/>
          <a:lstStyle/>
          <a:p>
            <a:endParaRPr/>
          </a:p>
        </p:txBody>
      </p:sp>
      <p:pic>
        <p:nvPicPr>
          <p:cNvPr id="3" name="Immagine 2" descr="Immagine che contiene testo, Carattere, schermata, simbolo&#10;&#10;Descrizione generata automaticamente">
            <a:extLst>
              <a:ext uri="{FF2B5EF4-FFF2-40B4-BE49-F238E27FC236}">
                <a16:creationId xmlns:a16="http://schemas.microsoft.com/office/drawing/2014/main" id="{B5FA895B-F992-9131-1232-13ED0BAE3A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1441" y="240628"/>
            <a:ext cx="1811730" cy="468200"/>
          </a:xfrm>
          <a:prstGeom prst="rect">
            <a:avLst/>
          </a:prstGeom>
        </p:spPr>
      </p:pic>
      <p:pic>
        <p:nvPicPr>
          <p:cNvPr id="4" name="Immagine 3" descr="Immagine che contiene schermata, grafica, Elementi grafici, pixel&#10;&#10;Descrizione generata automaticamente">
            <a:extLst>
              <a:ext uri="{FF2B5EF4-FFF2-40B4-BE49-F238E27FC236}">
                <a16:creationId xmlns:a16="http://schemas.microsoft.com/office/drawing/2014/main" id="{5B4C560A-AB73-BFEB-70FE-4EECCC905C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1403" y="228598"/>
            <a:ext cx="1618976" cy="508821"/>
          </a:xfrm>
          <a:prstGeom prst="rect">
            <a:avLst/>
          </a:prstGeom>
        </p:spPr>
      </p:pic>
      <p:pic>
        <p:nvPicPr>
          <p:cNvPr id="5" name="Immagine 4" descr="Immagine che contiene Elementi grafici, Carattere, grafica, schermata&#10;&#10;Descrizione generata automaticamente">
            <a:extLst>
              <a:ext uri="{FF2B5EF4-FFF2-40B4-BE49-F238E27FC236}">
                <a16:creationId xmlns:a16="http://schemas.microsoft.com/office/drawing/2014/main" id="{3AF15EDA-8615-B8F2-14E8-07C0175D7F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28904" y="220508"/>
            <a:ext cx="1747684" cy="496502"/>
          </a:xfrm>
          <a:prstGeom prst="rect">
            <a:avLst/>
          </a:prstGeom>
        </p:spPr>
      </p:pic>
      <p:sp>
        <p:nvSpPr>
          <p:cNvPr id="7" name="Connettore 1 6">
            <a:extLst>
              <a:ext uri="{FF2B5EF4-FFF2-40B4-BE49-F238E27FC236}">
                <a16:creationId xmlns:a16="http://schemas.microsoft.com/office/drawing/2014/main" id="{6790C554-CEB2-CDB7-8358-DE214D5A286D}"/>
              </a:ext>
            </a:extLst>
          </p:cNvPr>
          <p:cNvSpPr/>
          <p:nvPr userDrawn="1"/>
        </p:nvSpPr>
        <p:spPr>
          <a:xfrm flipV="1">
            <a:off x="4704522" y="6558575"/>
            <a:ext cx="1328649" cy="0"/>
          </a:xfrm>
          <a:prstGeom prst="line">
            <a:avLst/>
          </a:prstGeom>
          <a:ln>
            <a:solidFill>
              <a:srgbClr val="3C64A5"/>
            </a:solidFill>
            <a:miter/>
          </a:ln>
        </p:spPr>
        <p:txBody>
          <a:bodyPr lIns="45719" rIns="45719"/>
          <a:lstStyle/>
          <a:p>
            <a:endParaRPr>
              <a:solidFill>
                <a:srgbClr val="3C64A5"/>
              </a:solidFill>
            </a:endParaRPr>
          </a:p>
        </p:txBody>
      </p:sp>
      <p:sp>
        <p:nvSpPr>
          <p:cNvPr id="9" name="CasellaDiTesto 8">
            <a:extLst>
              <a:ext uri="{FF2B5EF4-FFF2-40B4-BE49-F238E27FC236}">
                <a16:creationId xmlns:a16="http://schemas.microsoft.com/office/drawing/2014/main" id="{416CD005-DB1A-90F4-9F4D-4EF16BD5FB36}"/>
              </a:ext>
            </a:extLst>
          </p:cNvPr>
          <p:cNvSpPr txBox="1"/>
          <p:nvPr userDrawn="1"/>
        </p:nvSpPr>
        <p:spPr>
          <a:xfrm>
            <a:off x="839618" y="6375811"/>
            <a:ext cx="3864904" cy="36933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600">
                <a:solidFill>
                  <a:srgbClr val="FFFFFF"/>
                </a:solidFill>
                <a:latin typeface="Montserrat Bold"/>
                <a:ea typeface="Montserrat Bold"/>
                <a:cs typeface="Montserrat Bold"/>
                <a:sym typeface="Montserrat Bold"/>
              </a:defRPr>
            </a:pPr>
            <a:r>
              <a:rPr sz="1800" b="1">
                <a:solidFill>
                  <a:srgbClr val="3C64A5"/>
                </a:solidFill>
              </a:rPr>
              <a:t>THE</a:t>
            </a:r>
            <a:r>
              <a:rPr>
                <a:solidFill>
                  <a:srgbClr val="3C64A5"/>
                </a:solidFill>
                <a:latin typeface="Montserrat Regular"/>
                <a:ea typeface="Montserrat Regular"/>
                <a:cs typeface="Montserrat Regular"/>
                <a:sym typeface="Montserrat Regular"/>
              </a:rPr>
              <a:t> TUSCANY HEALTH ECOS</a:t>
            </a:r>
            <a:r>
              <a:rPr lang="it-IT">
                <a:solidFill>
                  <a:srgbClr val="3C64A5"/>
                </a:solidFill>
                <a:latin typeface="Montserrat Regular"/>
                <a:ea typeface="Montserrat Regular"/>
                <a:cs typeface="Montserrat Regular"/>
                <a:sym typeface="Montserrat Regular"/>
              </a:rPr>
              <a:t>Y</a:t>
            </a:r>
            <a:r>
              <a:rPr>
                <a:solidFill>
                  <a:srgbClr val="3C64A5"/>
                </a:solidFill>
                <a:latin typeface="Montserrat Regular"/>
                <a:ea typeface="Montserrat Regular"/>
                <a:cs typeface="Montserrat Regular"/>
                <a:sym typeface="Montserrat Regular"/>
              </a:rPr>
              <a:t>STEM</a:t>
            </a:r>
          </a:p>
        </p:txBody>
      </p:sp>
      <p:sp>
        <p:nvSpPr>
          <p:cNvPr id="10" name="Connettore 1 6">
            <a:extLst>
              <a:ext uri="{FF2B5EF4-FFF2-40B4-BE49-F238E27FC236}">
                <a16:creationId xmlns:a16="http://schemas.microsoft.com/office/drawing/2014/main" id="{99104131-FBA8-EB1E-F992-7712081CCFD5}"/>
              </a:ext>
            </a:extLst>
          </p:cNvPr>
          <p:cNvSpPr/>
          <p:nvPr userDrawn="1"/>
        </p:nvSpPr>
        <p:spPr>
          <a:xfrm flipV="1">
            <a:off x="0" y="6558576"/>
            <a:ext cx="689811" cy="0"/>
          </a:xfrm>
          <a:prstGeom prst="line">
            <a:avLst/>
          </a:prstGeom>
          <a:ln>
            <a:solidFill>
              <a:srgbClr val="3C64A5"/>
            </a:solidFill>
            <a:miter/>
          </a:ln>
        </p:spPr>
        <p:txBody>
          <a:bodyPr lIns="45719" rIns="45719"/>
          <a:lstStyle/>
          <a:p>
            <a:endParaRPr>
              <a:solidFill>
                <a:srgbClr val="3C64A5"/>
              </a:solidFill>
            </a:endParaRPr>
          </a:p>
        </p:txBody>
      </p:sp>
      <p:sp>
        <p:nvSpPr>
          <p:cNvPr id="11" name="Connettore 1 6">
            <a:extLst>
              <a:ext uri="{FF2B5EF4-FFF2-40B4-BE49-F238E27FC236}">
                <a16:creationId xmlns:a16="http://schemas.microsoft.com/office/drawing/2014/main" id="{982B9820-5BFE-D6DA-FBA2-1C5E4AD0EDB1}"/>
              </a:ext>
            </a:extLst>
          </p:cNvPr>
          <p:cNvSpPr/>
          <p:nvPr userDrawn="1"/>
        </p:nvSpPr>
        <p:spPr>
          <a:xfrm flipV="1">
            <a:off x="11768417" y="6564925"/>
            <a:ext cx="423583" cy="0"/>
          </a:xfrm>
          <a:prstGeom prst="line">
            <a:avLst/>
          </a:prstGeom>
          <a:ln>
            <a:solidFill>
              <a:schemeClr val="bg1"/>
            </a:solidFill>
            <a:miter/>
          </a:ln>
        </p:spPr>
        <p:txBody>
          <a:bodyPr lIns="45719" rIns="45719"/>
          <a:lstStyle/>
          <a:p>
            <a:endParaRPr/>
          </a:p>
        </p:txBody>
      </p:sp>
      <p:sp>
        <p:nvSpPr>
          <p:cNvPr id="12" name="CasellaDiTesto 11">
            <a:extLst>
              <a:ext uri="{FF2B5EF4-FFF2-40B4-BE49-F238E27FC236}">
                <a16:creationId xmlns:a16="http://schemas.microsoft.com/office/drawing/2014/main" id="{EB5F0A74-562C-B04B-B289-C28E0524B773}"/>
              </a:ext>
            </a:extLst>
          </p:cNvPr>
          <p:cNvSpPr txBox="1"/>
          <p:nvPr userDrawn="1"/>
        </p:nvSpPr>
        <p:spPr>
          <a:xfrm>
            <a:off x="11352382" y="6435464"/>
            <a:ext cx="423583" cy="246221"/>
          </a:xfrm>
          <a:prstGeom prst="rect">
            <a:avLst/>
          </a:prstGeom>
          <a:noFill/>
        </p:spPr>
        <p:txBody>
          <a:bodyPr wrap="square" rtlCol="0">
            <a:spAutoFit/>
          </a:bodyPr>
          <a:lstStyle/>
          <a:p>
            <a:pPr algn="ctr"/>
            <a:fld id="{D9C48075-744E-1A4C-BA74-3277BD946826}" type="slidenum">
              <a:rPr lang="it-IT" sz="1000" smtClean="0">
                <a:solidFill>
                  <a:schemeClr val="bg1"/>
                </a:solidFill>
                <a:latin typeface="Helvetica" pitchFamily="2" charset="0"/>
              </a:rPr>
              <a:pPr algn="ctr"/>
              <a:t>‹N›</a:t>
            </a:fld>
            <a:endParaRPr lang="it-IT" sz="1000">
              <a:solidFill>
                <a:schemeClr val="bg1"/>
              </a:solidFill>
              <a:latin typeface="Helvetica" pitchFamily="2" charset="0"/>
            </a:endParaRPr>
          </a:p>
        </p:txBody>
      </p:sp>
      <p:sp>
        <p:nvSpPr>
          <p:cNvPr id="13" name="Connettore 1 6">
            <a:extLst>
              <a:ext uri="{FF2B5EF4-FFF2-40B4-BE49-F238E27FC236}">
                <a16:creationId xmlns:a16="http://schemas.microsoft.com/office/drawing/2014/main" id="{2C1D3BFE-D547-D990-7F59-1BBA99F612B0}"/>
              </a:ext>
            </a:extLst>
          </p:cNvPr>
          <p:cNvSpPr/>
          <p:nvPr userDrawn="1"/>
        </p:nvSpPr>
        <p:spPr>
          <a:xfrm>
            <a:off x="11136086" y="6564925"/>
            <a:ext cx="216296" cy="0"/>
          </a:xfrm>
          <a:prstGeom prst="line">
            <a:avLst/>
          </a:prstGeom>
          <a:ln>
            <a:solidFill>
              <a:schemeClr val="bg1"/>
            </a:solidFill>
            <a:miter/>
          </a:ln>
        </p:spPr>
        <p:txBody>
          <a:bodyPr lIns="45719" rIns="45719"/>
          <a:lstStyle/>
          <a:p>
            <a:endParaRPr/>
          </a:p>
        </p:txBody>
      </p:sp>
      <p:sp>
        <p:nvSpPr>
          <p:cNvPr id="14" name="CasellaDiTesto 13">
            <a:extLst>
              <a:ext uri="{FF2B5EF4-FFF2-40B4-BE49-F238E27FC236}">
                <a16:creationId xmlns:a16="http://schemas.microsoft.com/office/drawing/2014/main" id="{F4E4A97C-4206-D07E-E1F6-97C7D085A0E4}"/>
              </a:ext>
            </a:extLst>
          </p:cNvPr>
          <p:cNvSpPr txBox="1"/>
          <p:nvPr userDrawn="1"/>
        </p:nvSpPr>
        <p:spPr>
          <a:xfrm>
            <a:off x="6061166" y="6375811"/>
            <a:ext cx="5074920" cy="338554"/>
          </a:xfrm>
          <a:prstGeom prst="rect">
            <a:avLst/>
          </a:prstGeom>
          <a:noFill/>
        </p:spPr>
        <p:txBody>
          <a:bodyPr wrap="square" rtlCol="0">
            <a:spAutoFit/>
          </a:bodyPr>
          <a:lstStyle/>
          <a:p>
            <a:r>
              <a:rPr lang="it-IT" sz="1600">
                <a:solidFill>
                  <a:schemeClr val="bg1"/>
                </a:solidFill>
                <a:latin typeface="Montserrat Regular"/>
                <a:ea typeface="Montserrat Regular"/>
                <a:cs typeface="Montserrat Regular"/>
                <a:sym typeface="Montserrat Regular"/>
              </a:rPr>
              <a:t> 4° Meeting </a:t>
            </a:r>
            <a:r>
              <a:rPr lang="it-IT" sz="1600" b="1">
                <a:solidFill>
                  <a:schemeClr val="bg1"/>
                </a:solidFill>
                <a:latin typeface="Montserrat Regular"/>
                <a:ea typeface="Montserrat Regular"/>
                <a:cs typeface="Montserrat Regular"/>
                <a:sym typeface="Montserrat Regular"/>
              </a:rPr>
              <a:t>SPOKE 1 – </a:t>
            </a:r>
            <a:r>
              <a:rPr lang="it-IT" sz="1600" b="0" err="1">
                <a:solidFill>
                  <a:schemeClr val="bg1"/>
                </a:solidFill>
                <a:latin typeface="Montserrat Regular"/>
                <a:ea typeface="Montserrat Regular"/>
                <a:cs typeface="Montserrat Regular"/>
                <a:sym typeface="Montserrat Regular"/>
              </a:rPr>
              <a:t>December</a:t>
            </a:r>
            <a:r>
              <a:rPr lang="it-IT" sz="1600" b="0">
                <a:solidFill>
                  <a:schemeClr val="bg1"/>
                </a:solidFill>
                <a:latin typeface="Montserrat Regular"/>
                <a:ea typeface="Montserrat Regular"/>
                <a:cs typeface="Montserrat Regular"/>
                <a:sym typeface="Montserrat Regular"/>
              </a:rPr>
              <a:t> 12th 2024, Pisa</a:t>
            </a:r>
            <a:endParaRPr lang="it-IT" sz="1600"/>
          </a:p>
        </p:txBody>
      </p:sp>
      <p:pic>
        <p:nvPicPr>
          <p:cNvPr id="15" name="Immagine 14" descr="Immagine che contiene testo, Carattere, Elementi grafici, logo&#10;&#10;Descrizione generata automaticamente">
            <a:extLst>
              <a:ext uri="{FF2B5EF4-FFF2-40B4-BE49-F238E27FC236}">
                <a16:creationId xmlns:a16="http://schemas.microsoft.com/office/drawing/2014/main" id="{B2930740-D87D-628C-A91A-FA7B472B438E}"/>
              </a:ext>
            </a:extLst>
          </p:cNvPr>
          <p:cNvPicPr>
            <a:picLocks noChangeAspect="1"/>
          </p:cNvPicPr>
          <p:nvPr userDrawn="1"/>
        </p:nvPicPr>
        <p:blipFill>
          <a:blip r:embed="rId5"/>
          <a:stretch>
            <a:fillRect/>
          </a:stretch>
        </p:blipFill>
        <p:spPr>
          <a:xfrm>
            <a:off x="6351309" y="264583"/>
            <a:ext cx="1361817" cy="408352"/>
          </a:xfrm>
          <a:prstGeom prst="rect">
            <a:avLst/>
          </a:prstGeom>
        </p:spPr>
      </p:pic>
      <p:cxnSp>
        <p:nvCxnSpPr>
          <p:cNvPr id="30" name="Connettore diritto 29">
            <a:extLst>
              <a:ext uri="{FF2B5EF4-FFF2-40B4-BE49-F238E27FC236}">
                <a16:creationId xmlns:a16="http://schemas.microsoft.com/office/drawing/2014/main" id="{6FBBCEC8-349F-471B-CAA0-755908EA407B}"/>
              </a:ext>
            </a:extLst>
          </p:cNvPr>
          <p:cNvCxnSpPr/>
          <p:nvPr userDrawn="1"/>
        </p:nvCxnSpPr>
        <p:spPr>
          <a:xfrm>
            <a:off x="7981950" y="19355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cxnSp>
        <p:nvCxnSpPr>
          <p:cNvPr id="31" name="Connettore diritto 30">
            <a:extLst>
              <a:ext uri="{FF2B5EF4-FFF2-40B4-BE49-F238E27FC236}">
                <a16:creationId xmlns:a16="http://schemas.microsoft.com/office/drawing/2014/main" id="{639B6602-2B74-9261-279B-5478EBB4111C}"/>
              </a:ext>
            </a:extLst>
          </p:cNvPr>
          <p:cNvCxnSpPr/>
          <p:nvPr userDrawn="1"/>
        </p:nvCxnSpPr>
        <p:spPr>
          <a:xfrm>
            <a:off x="9881416" y="19546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8406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21">
          <p15:clr>
            <a:srgbClr val="FBAE40"/>
          </p15:clr>
        </p15:guide>
        <p15:guide id="2" pos="454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magine + testo su blu">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B8B7A411-81B6-4168-87CD-61087CC607BB}"/>
              </a:ext>
            </a:extLst>
          </p:cNvPr>
          <p:cNvGrpSpPr/>
          <p:nvPr userDrawn="1"/>
        </p:nvGrpSpPr>
        <p:grpSpPr>
          <a:xfrm>
            <a:off x="3922643" y="0"/>
            <a:ext cx="8269358" cy="861391"/>
            <a:chOff x="3922643" y="0"/>
            <a:chExt cx="8269358" cy="861391"/>
          </a:xfrm>
        </p:grpSpPr>
        <p:sp>
          <p:nvSpPr>
            <p:cNvPr id="2" name="Rettangolo 1">
              <a:extLst>
                <a:ext uri="{FF2B5EF4-FFF2-40B4-BE49-F238E27FC236}">
                  <a16:creationId xmlns:a16="http://schemas.microsoft.com/office/drawing/2014/main" id="{AB42D8FC-C61C-7F63-6810-F7FABF65FB50}"/>
                </a:ext>
              </a:extLst>
            </p:cNvPr>
            <p:cNvSpPr/>
            <p:nvPr userDrawn="1"/>
          </p:nvSpPr>
          <p:spPr>
            <a:xfrm>
              <a:off x="11596914" y="0"/>
              <a:ext cx="595086" cy="8613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Rettangolo con angoli arrotondati 2">
              <a:extLst>
                <a:ext uri="{FF2B5EF4-FFF2-40B4-BE49-F238E27FC236}">
                  <a16:creationId xmlns:a16="http://schemas.microsoft.com/office/drawing/2014/main" id="{D0A35CE1-2B35-BD8A-06E0-C37C4DD28C70}"/>
                </a:ext>
              </a:extLst>
            </p:cNvPr>
            <p:cNvSpPr/>
            <p:nvPr userDrawn="1"/>
          </p:nvSpPr>
          <p:spPr>
            <a:xfrm>
              <a:off x="3922643" y="1"/>
              <a:ext cx="8269358" cy="86139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1" name="Segnaposto testo 16">
            <a:extLst>
              <a:ext uri="{FF2B5EF4-FFF2-40B4-BE49-F238E27FC236}">
                <a16:creationId xmlns:a16="http://schemas.microsoft.com/office/drawing/2014/main" id="{D3EE00E3-BBF0-2C7E-649B-09F019DC588C}"/>
              </a:ext>
            </a:extLst>
          </p:cNvPr>
          <p:cNvSpPr>
            <a:spLocks noGrp="1"/>
          </p:cNvSpPr>
          <p:nvPr>
            <p:ph type="body" sz="quarter" idx="10"/>
          </p:nvPr>
        </p:nvSpPr>
        <p:spPr>
          <a:xfrm>
            <a:off x="7212013" y="1928813"/>
            <a:ext cx="4495800" cy="3660775"/>
          </a:xfrm>
          <a:prstGeom prst="rect">
            <a:avLst/>
          </a:prstGeom>
        </p:spPr>
        <p:txBody>
          <a:bodyPr/>
          <a:lstStyle>
            <a:lvl1pPr marL="0" indent="0">
              <a:buNone/>
              <a:defRPr sz="2000" b="1">
                <a:solidFill>
                  <a:schemeClr val="bg1"/>
                </a:solidFill>
                <a:latin typeface="Montserrat" pitchFamily="2" charset="77"/>
              </a:defRPr>
            </a:lvl1pPr>
            <a:lvl2pPr marL="457200" indent="0">
              <a:buNone/>
              <a:defRPr sz="1800">
                <a:solidFill>
                  <a:schemeClr val="bg1"/>
                </a:solidFill>
                <a:latin typeface="Montserrat" pitchFamily="2" charset="77"/>
              </a:defRPr>
            </a:lvl2pPr>
          </a:lstStyle>
          <a:p>
            <a:pPr lvl="0"/>
            <a:r>
              <a:rPr lang="it-IT"/>
              <a:t>Fare clic per modificare gli stili del testo dello schema</a:t>
            </a:r>
          </a:p>
          <a:p>
            <a:pPr lvl="1"/>
            <a:r>
              <a:rPr lang="it-IT"/>
              <a:t>Secondo livello</a:t>
            </a:r>
          </a:p>
        </p:txBody>
      </p:sp>
      <p:sp>
        <p:nvSpPr>
          <p:cNvPr id="14" name="Segnaposto immagine 5">
            <a:extLst>
              <a:ext uri="{FF2B5EF4-FFF2-40B4-BE49-F238E27FC236}">
                <a16:creationId xmlns:a16="http://schemas.microsoft.com/office/drawing/2014/main" id="{6AA026AF-5F0C-7506-31A2-F9AB83150F76}"/>
              </a:ext>
            </a:extLst>
          </p:cNvPr>
          <p:cNvSpPr>
            <a:spLocks noGrp="1"/>
          </p:cNvSpPr>
          <p:nvPr>
            <p:ph type="pic" sz="quarter" idx="11"/>
          </p:nvPr>
        </p:nvSpPr>
        <p:spPr>
          <a:xfrm>
            <a:off x="879676" y="1944688"/>
            <a:ext cx="5475087" cy="3668712"/>
          </a:xfrm>
          <a:prstGeom prst="rect">
            <a:avLst/>
          </a:prstGeom>
        </p:spPr>
        <p:txBody>
          <a:bodyPr/>
          <a:lstStyle/>
          <a:p>
            <a:endParaRPr lang="it-IT"/>
          </a:p>
        </p:txBody>
      </p:sp>
      <p:pic>
        <p:nvPicPr>
          <p:cNvPr id="6" name="Immagine 5" descr="Immagine che contiene schermata, grafica, Elementi grafici, pixel&#10;&#10;Descrizione generata automaticamente">
            <a:extLst>
              <a:ext uri="{FF2B5EF4-FFF2-40B4-BE49-F238E27FC236}">
                <a16:creationId xmlns:a16="http://schemas.microsoft.com/office/drawing/2014/main" id="{30CDC8DD-00F8-8C03-7983-2393071CDC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1403" y="228598"/>
            <a:ext cx="1618976" cy="508821"/>
          </a:xfrm>
          <a:prstGeom prst="rect">
            <a:avLst/>
          </a:prstGeom>
        </p:spPr>
      </p:pic>
      <p:pic>
        <p:nvPicPr>
          <p:cNvPr id="8" name="Immagine 7" descr="Immagine che contiene Elementi grafici, Carattere, grafica, schermata&#10;&#10;Descrizione generata automaticamente">
            <a:extLst>
              <a:ext uri="{FF2B5EF4-FFF2-40B4-BE49-F238E27FC236}">
                <a16:creationId xmlns:a16="http://schemas.microsoft.com/office/drawing/2014/main" id="{48879355-9A9E-3233-D0DA-9074094F04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8904" y="220508"/>
            <a:ext cx="1747684" cy="496502"/>
          </a:xfrm>
          <a:prstGeom prst="rect">
            <a:avLst/>
          </a:prstGeom>
        </p:spPr>
      </p:pic>
      <p:pic>
        <p:nvPicPr>
          <p:cNvPr id="9" name="Immagine 8" descr="Immagine che contiene schermata, Carattere, Blu elettrico, Blu intenso&#10;&#10;Descrizione generata automaticamente">
            <a:extLst>
              <a:ext uri="{FF2B5EF4-FFF2-40B4-BE49-F238E27FC236}">
                <a16:creationId xmlns:a16="http://schemas.microsoft.com/office/drawing/2014/main" id="{5C74C56C-24B6-5C07-FD93-C3EDA78EE1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4609" y="234869"/>
            <a:ext cx="1835653" cy="473054"/>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10AE5BD1-FF41-293C-479C-A5ABA0713D0F}"/>
              </a:ext>
            </a:extLst>
          </p:cNvPr>
          <p:cNvPicPr>
            <a:picLocks noChangeAspect="1"/>
          </p:cNvPicPr>
          <p:nvPr userDrawn="1"/>
        </p:nvPicPr>
        <p:blipFill>
          <a:blip r:embed="rId5"/>
          <a:stretch>
            <a:fillRect/>
          </a:stretch>
        </p:blipFill>
        <p:spPr>
          <a:xfrm>
            <a:off x="6351309" y="264583"/>
            <a:ext cx="1361817" cy="408352"/>
          </a:xfrm>
          <a:prstGeom prst="rect">
            <a:avLst/>
          </a:prstGeom>
        </p:spPr>
      </p:pic>
      <p:cxnSp>
        <p:nvCxnSpPr>
          <p:cNvPr id="15" name="Connettore diritto 14">
            <a:extLst>
              <a:ext uri="{FF2B5EF4-FFF2-40B4-BE49-F238E27FC236}">
                <a16:creationId xmlns:a16="http://schemas.microsoft.com/office/drawing/2014/main" id="{4C060648-5457-DA17-ED3D-CCDC8FB3BD03}"/>
              </a:ext>
            </a:extLst>
          </p:cNvPr>
          <p:cNvCxnSpPr/>
          <p:nvPr userDrawn="1"/>
        </p:nvCxnSpPr>
        <p:spPr>
          <a:xfrm>
            <a:off x="6210300" y="184150"/>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77C7BD8E-325A-A430-9956-C57BE987680C}"/>
              </a:ext>
            </a:extLst>
          </p:cNvPr>
          <p:cNvCxnSpPr/>
          <p:nvPr userDrawn="1"/>
        </p:nvCxnSpPr>
        <p:spPr>
          <a:xfrm>
            <a:off x="7981950" y="19355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cxnSp>
        <p:nvCxnSpPr>
          <p:cNvPr id="17" name="Connettore diritto 16">
            <a:extLst>
              <a:ext uri="{FF2B5EF4-FFF2-40B4-BE49-F238E27FC236}">
                <a16:creationId xmlns:a16="http://schemas.microsoft.com/office/drawing/2014/main" id="{95DB8A4A-1B88-CD19-4BC0-D4FA1A5EB850}"/>
              </a:ext>
            </a:extLst>
          </p:cNvPr>
          <p:cNvCxnSpPr/>
          <p:nvPr userDrawn="1"/>
        </p:nvCxnSpPr>
        <p:spPr>
          <a:xfrm>
            <a:off x="9881416" y="19546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6393188"/>
      </p:ext>
    </p:extLst>
  </p:cSld>
  <p:clrMapOvr>
    <a:masterClrMapping/>
  </p:clrMapOvr>
  <p:extLst>
    <p:ext uri="{DCECCB84-F9BA-43D5-87BE-67443E8EF086}">
      <p15:sldGuideLst xmlns:p15="http://schemas.microsoft.com/office/powerpoint/2012/main">
        <p15:guide id="1" orient="horz" pos="3521" userDrawn="1">
          <p15:clr>
            <a:srgbClr val="FBAE40"/>
          </p15:clr>
        </p15:guide>
        <p15:guide id="2" pos="420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agine + testo e tabella">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AAC929A-63FC-0091-F8C9-87663D6AE4B8}"/>
              </a:ext>
            </a:extLst>
          </p:cNvPr>
          <p:cNvSpPr/>
          <p:nvPr userDrawn="1"/>
        </p:nvSpPr>
        <p:spPr>
          <a:xfrm>
            <a:off x="609600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testo 16">
            <a:extLst>
              <a:ext uri="{FF2B5EF4-FFF2-40B4-BE49-F238E27FC236}">
                <a16:creationId xmlns:a16="http://schemas.microsoft.com/office/drawing/2014/main" id="{7A91E861-9217-8BC3-97F7-38E25E84D801}"/>
              </a:ext>
            </a:extLst>
          </p:cNvPr>
          <p:cNvSpPr>
            <a:spLocks noGrp="1"/>
          </p:cNvSpPr>
          <p:nvPr>
            <p:ph type="body" sz="quarter" idx="10"/>
          </p:nvPr>
        </p:nvSpPr>
        <p:spPr>
          <a:xfrm>
            <a:off x="7212013" y="1928814"/>
            <a:ext cx="4495800" cy="963474"/>
          </a:xfrm>
          <a:prstGeom prst="rect">
            <a:avLst/>
          </a:prstGeom>
        </p:spPr>
        <p:txBody>
          <a:bodyPr/>
          <a:lstStyle>
            <a:lvl1pPr marL="0" indent="0">
              <a:buNone/>
              <a:defRPr sz="2000" b="1">
                <a:solidFill>
                  <a:srgbClr val="3C64A5"/>
                </a:solidFill>
                <a:latin typeface="Montserrat" pitchFamily="2" charset="77"/>
              </a:defRPr>
            </a:lvl1pPr>
            <a:lvl2pPr marL="457200" indent="0">
              <a:buNone/>
              <a:defRPr sz="1800">
                <a:latin typeface="Montserrat" pitchFamily="2" charset="77"/>
              </a:defRPr>
            </a:lvl2pPr>
          </a:lstStyle>
          <a:p>
            <a:pPr lvl="0"/>
            <a:r>
              <a:rPr lang="it-IT"/>
              <a:t>Fare clic per modificare gli stili del testo dello schema</a:t>
            </a:r>
          </a:p>
          <a:p>
            <a:pPr lvl="1"/>
            <a:r>
              <a:rPr lang="it-IT"/>
              <a:t>Secondo livello</a:t>
            </a:r>
          </a:p>
        </p:txBody>
      </p:sp>
      <p:sp>
        <p:nvSpPr>
          <p:cNvPr id="11" name="Segnaposto immagine 19">
            <a:extLst>
              <a:ext uri="{FF2B5EF4-FFF2-40B4-BE49-F238E27FC236}">
                <a16:creationId xmlns:a16="http://schemas.microsoft.com/office/drawing/2014/main" id="{5E129286-0000-D02C-893B-2EE3333E522D}"/>
              </a:ext>
            </a:extLst>
          </p:cNvPr>
          <p:cNvSpPr>
            <a:spLocks noGrp="1"/>
          </p:cNvSpPr>
          <p:nvPr>
            <p:ph type="pic" sz="quarter" idx="11"/>
          </p:nvPr>
        </p:nvSpPr>
        <p:spPr>
          <a:xfrm>
            <a:off x="865188" y="1947863"/>
            <a:ext cx="5326890" cy="3641725"/>
          </a:xfrm>
          <a:prstGeom prst="rect">
            <a:avLst/>
          </a:prstGeom>
        </p:spPr>
        <p:txBody>
          <a:bodyPr/>
          <a:lstStyle/>
          <a:p>
            <a:endParaRPr lang="it-IT"/>
          </a:p>
        </p:txBody>
      </p:sp>
      <p:sp>
        <p:nvSpPr>
          <p:cNvPr id="13" name="Segnaposto tabella 12">
            <a:extLst>
              <a:ext uri="{FF2B5EF4-FFF2-40B4-BE49-F238E27FC236}">
                <a16:creationId xmlns:a16="http://schemas.microsoft.com/office/drawing/2014/main" id="{2F6123B1-2713-7A17-70DA-437E2FC40D75}"/>
              </a:ext>
            </a:extLst>
          </p:cNvPr>
          <p:cNvSpPr>
            <a:spLocks noGrp="1"/>
          </p:cNvSpPr>
          <p:nvPr>
            <p:ph type="tbl" sz="quarter" idx="12"/>
          </p:nvPr>
        </p:nvSpPr>
        <p:spPr>
          <a:xfrm>
            <a:off x="7235825" y="2992438"/>
            <a:ext cx="4492625" cy="2622550"/>
          </a:xfrm>
          <a:prstGeom prst="rect">
            <a:avLst/>
          </a:prstGeom>
          <a:ln w="12700">
            <a:solidFill>
              <a:srgbClr val="3C64A5"/>
            </a:solidFill>
          </a:ln>
        </p:spPr>
        <p:txBody>
          <a:bodyPr/>
          <a:lstStyle/>
          <a:p>
            <a:endParaRPr lang="it-IT"/>
          </a:p>
        </p:txBody>
      </p:sp>
      <p:pic>
        <p:nvPicPr>
          <p:cNvPr id="12" name="Immagine 11" descr="Immagine che contiene schermata, grafica, Elementi grafici, pixel&#10;&#10;Descrizione generata automaticamente">
            <a:extLst>
              <a:ext uri="{FF2B5EF4-FFF2-40B4-BE49-F238E27FC236}">
                <a16:creationId xmlns:a16="http://schemas.microsoft.com/office/drawing/2014/main" id="{404E1C00-9855-4949-C394-3617FA42A6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1403" y="228598"/>
            <a:ext cx="1618976" cy="508821"/>
          </a:xfrm>
          <a:prstGeom prst="rect">
            <a:avLst/>
          </a:prstGeom>
        </p:spPr>
      </p:pic>
      <p:pic>
        <p:nvPicPr>
          <p:cNvPr id="14" name="Immagine 13" descr="Immagine che contiene Elementi grafici, Carattere, grafica, schermata&#10;&#10;Descrizione generata automaticamente">
            <a:extLst>
              <a:ext uri="{FF2B5EF4-FFF2-40B4-BE49-F238E27FC236}">
                <a16:creationId xmlns:a16="http://schemas.microsoft.com/office/drawing/2014/main" id="{BC5FCF81-B45B-C168-6402-8C57F53E50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8904" y="220508"/>
            <a:ext cx="1747684" cy="496502"/>
          </a:xfrm>
          <a:prstGeom prst="rect">
            <a:avLst/>
          </a:prstGeom>
        </p:spPr>
      </p:pic>
      <p:sp>
        <p:nvSpPr>
          <p:cNvPr id="2" name="Connettore 1 6">
            <a:extLst>
              <a:ext uri="{FF2B5EF4-FFF2-40B4-BE49-F238E27FC236}">
                <a16:creationId xmlns:a16="http://schemas.microsoft.com/office/drawing/2014/main" id="{C8C830E5-3F3F-6C36-984D-5CC97675548A}"/>
              </a:ext>
            </a:extLst>
          </p:cNvPr>
          <p:cNvSpPr/>
          <p:nvPr userDrawn="1"/>
        </p:nvSpPr>
        <p:spPr>
          <a:xfrm flipV="1">
            <a:off x="11768417" y="6564925"/>
            <a:ext cx="423583" cy="0"/>
          </a:xfrm>
          <a:prstGeom prst="line">
            <a:avLst/>
          </a:prstGeom>
          <a:ln>
            <a:solidFill>
              <a:srgbClr val="3C64A5"/>
            </a:solidFill>
            <a:miter/>
          </a:ln>
        </p:spPr>
        <p:txBody>
          <a:bodyPr lIns="45719" rIns="45719"/>
          <a:lstStyle/>
          <a:p>
            <a:endParaRPr/>
          </a:p>
        </p:txBody>
      </p:sp>
      <p:sp>
        <p:nvSpPr>
          <p:cNvPr id="5" name="CasellaDiTesto 4">
            <a:extLst>
              <a:ext uri="{FF2B5EF4-FFF2-40B4-BE49-F238E27FC236}">
                <a16:creationId xmlns:a16="http://schemas.microsoft.com/office/drawing/2014/main" id="{D24AE26F-3CF1-E712-BF73-BED2E95EF93F}"/>
              </a:ext>
            </a:extLst>
          </p:cNvPr>
          <p:cNvSpPr txBox="1"/>
          <p:nvPr userDrawn="1"/>
        </p:nvSpPr>
        <p:spPr>
          <a:xfrm>
            <a:off x="11352382" y="6435464"/>
            <a:ext cx="423583" cy="246221"/>
          </a:xfrm>
          <a:prstGeom prst="rect">
            <a:avLst/>
          </a:prstGeom>
          <a:noFill/>
        </p:spPr>
        <p:txBody>
          <a:bodyPr wrap="square" rtlCol="0">
            <a:spAutoFit/>
          </a:bodyPr>
          <a:lstStyle/>
          <a:p>
            <a:pPr algn="ctr"/>
            <a:fld id="{D9C48075-744E-1A4C-BA74-3277BD946826}" type="slidenum">
              <a:rPr lang="it-IT" sz="1000" smtClean="0">
                <a:solidFill>
                  <a:srgbClr val="3C64A5"/>
                </a:solidFill>
                <a:latin typeface="Helvetica" pitchFamily="2" charset="0"/>
              </a:rPr>
              <a:pPr algn="ctr"/>
              <a:t>‹N›</a:t>
            </a:fld>
            <a:endParaRPr lang="it-IT" sz="1000">
              <a:solidFill>
                <a:srgbClr val="3C64A5"/>
              </a:solidFill>
              <a:latin typeface="Helvetica" pitchFamily="2" charset="0"/>
            </a:endParaRPr>
          </a:p>
        </p:txBody>
      </p:sp>
      <p:sp>
        <p:nvSpPr>
          <p:cNvPr id="6" name="Connettore 1 6">
            <a:extLst>
              <a:ext uri="{FF2B5EF4-FFF2-40B4-BE49-F238E27FC236}">
                <a16:creationId xmlns:a16="http://schemas.microsoft.com/office/drawing/2014/main" id="{99CD39B6-7988-8D71-97F3-34FDECD7FF22}"/>
              </a:ext>
            </a:extLst>
          </p:cNvPr>
          <p:cNvSpPr/>
          <p:nvPr userDrawn="1"/>
        </p:nvSpPr>
        <p:spPr>
          <a:xfrm>
            <a:off x="11136086" y="6564925"/>
            <a:ext cx="216296" cy="0"/>
          </a:xfrm>
          <a:prstGeom prst="line">
            <a:avLst/>
          </a:prstGeom>
          <a:ln>
            <a:solidFill>
              <a:srgbClr val="3C64A5"/>
            </a:solidFill>
            <a:miter/>
          </a:ln>
        </p:spPr>
        <p:txBody>
          <a:bodyPr lIns="45719" rIns="45719"/>
          <a:lstStyle/>
          <a:p>
            <a:endParaRPr/>
          </a:p>
        </p:txBody>
      </p:sp>
      <p:sp>
        <p:nvSpPr>
          <p:cNvPr id="15" name="CasellaDiTesto 14">
            <a:extLst>
              <a:ext uri="{FF2B5EF4-FFF2-40B4-BE49-F238E27FC236}">
                <a16:creationId xmlns:a16="http://schemas.microsoft.com/office/drawing/2014/main" id="{D85AE5D9-4C98-4EE7-9580-AE006E8A5EBC}"/>
              </a:ext>
            </a:extLst>
          </p:cNvPr>
          <p:cNvSpPr txBox="1"/>
          <p:nvPr userDrawn="1"/>
        </p:nvSpPr>
        <p:spPr>
          <a:xfrm>
            <a:off x="4650059" y="6375811"/>
            <a:ext cx="6486027" cy="338554"/>
          </a:xfrm>
          <a:prstGeom prst="rect">
            <a:avLst/>
          </a:prstGeom>
          <a:noFill/>
        </p:spPr>
        <p:txBody>
          <a:bodyPr wrap="square" rtlCol="0">
            <a:spAutoFit/>
          </a:bodyPr>
          <a:lstStyle/>
          <a:p>
            <a:r>
              <a:rPr lang="it-IT" sz="1600">
                <a:solidFill>
                  <a:schemeClr val="bg1"/>
                </a:solidFill>
                <a:latin typeface="Montserrat Regular"/>
                <a:ea typeface="Montserrat Regular"/>
                <a:cs typeface="Montserrat Regular"/>
                <a:sym typeface="Montserrat Regular"/>
              </a:rPr>
              <a:t> </a:t>
            </a:r>
            <a:r>
              <a:rPr lang="it-IT" sz="1600">
                <a:solidFill>
                  <a:srgbClr val="3C64A5"/>
                </a:solidFill>
                <a:latin typeface="Montserrat Regular"/>
                <a:ea typeface="Montserrat Regular"/>
                <a:cs typeface="Montserrat Regular"/>
                <a:sym typeface="Montserrat Regular"/>
              </a:rPr>
              <a:t>4° Meeting </a:t>
            </a:r>
            <a:r>
              <a:rPr lang="it-IT" sz="1600" b="1">
                <a:solidFill>
                  <a:srgbClr val="3C64A5"/>
                </a:solidFill>
                <a:latin typeface="Montserrat Regular"/>
                <a:ea typeface="Montserrat Regular"/>
                <a:cs typeface="Montserrat Regular"/>
                <a:sym typeface="Montserrat Regular"/>
              </a:rPr>
              <a:t>SPOKE 1 – </a:t>
            </a:r>
            <a:r>
              <a:rPr lang="it-IT" sz="1600" b="0" err="1">
                <a:solidFill>
                  <a:srgbClr val="3C64A5"/>
                </a:solidFill>
                <a:latin typeface="Montserrat Regular"/>
                <a:ea typeface="Montserrat Regular"/>
                <a:cs typeface="Montserrat Regular"/>
                <a:sym typeface="Montserrat Regular"/>
              </a:rPr>
              <a:t>December</a:t>
            </a:r>
            <a:r>
              <a:rPr lang="it-IT" sz="1600" b="0">
                <a:solidFill>
                  <a:srgbClr val="3C64A5"/>
                </a:solidFill>
                <a:latin typeface="Montserrat Regular"/>
                <a:ea typeface="Montserrat Regular"/>
                <a:cs typeface="Montserrat Regular"/>
                <a:sym typeface="Montserrat Regular"/>
              </a:rPr>
              <a:t> 12th 2024, Pisa</a:t>
            </a:r>
            <a:endParaRPr lang="it-IT" sz="1600">
              <a:solidFill>
                <a:srgbClr val="3C64A5"/>
              </a:solidFill>
            </a:endParaRPr>
          </a:p>
        </p:txBody>
      </p:sp>
      <p:pic>
        <p:nvPicPr>
          <p:cNvPr id="19" name="Immagine 18" descr="Immagine che contiene testo, Carattere, Elementi grafici, logo&#10;&#10;Descrizione generata automaticamente">
            <a:extLst>
              <a:ext uri="{FF2B5EF4-FFF2-40B4-BE49-F238E27FC236}">
                <a16:creationId xmlns:a16="http://schemas.microsoft.com/office/drawing/2014/main" id="{F4E2A293-3CD5-8C9A-4AB5-F7598663A387}"/>
              </a:ext>
            </a:extLst>
          </p:cNvPr>
          <p:cNvPicPr>
            <a:picLocks noChangeAspect="1"/>
          </p:cNvPicPr>
          <p:nvPr userDrawn="1"/>
        </p:nvPicPr>
        <p:blipFill>
          <a:blip r:embed="rId4"/>
          <a:stretch>
            <a:fillRect/>
          </a:stretch>
        </p:blipFill>
        <p:spPr>
          <a:xfrm>
            <a:off x="6351309" y="264583"/>
            <a:ext cx="1361817" cy="408352"/>
          </a:xfrm>
          <a:prstGeom prst="rect">
            <a:avLst/>
          </a:prstGeom>
        </p:spPr>
      </p:pic>
      <p:cxnSp>
        <p:nvCxnSpPr>
          <p:cNvPr id="21" name="Connettore diritto 20">
            <a:extLst>
              <a:ext uri="{FF2B5EF4-FFF2-40B4-BE49-F238E27FC236}">
                <a16:creationId xmlns:a16="http://schemas.microsoft.com/office/drawing/2014/main" id="{2F75DD10-1B47-2C35-6A7A-1A5F425000AB}"/>
              </a:ext>
            </a:extLst>
          </p:cNvPr>
          <p:cNvCxnSpPr/>
          <p:nvPr userDrawn="1"/>
        </p:nvCxnSpPr>
        <p:spPr>
          <a:xfrm>
            <a:off x="7981950" y="19355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cxnSp>
        <p:nvCxnSpPr>
          <p:cNvPr id="22" name="Connettore diritto 21">
            <a:extLst>
              <a:ext uri="{FF2B5EF4-FFF2-40B4-BE49-F238E27FC236}">
                <a16:creationId xmlns:a16="http://schemas.microsoft.com/office/drawing/2014/main" id="{6DF63D51-DCE1-BCCE-DD69-ADA30885A635}"/>
              </a:ext>
            </a:extLst>
          </p:cNvPr>
          <p:cNvCxnSpPr/>
          <p:nvPr userDrawn="1"/>
        </p:nvCxnSpPr>
        <p:spPr>
          <a:xfrm>
            <a:off x="9881416" y="19546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7476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ella + testo">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1FC4E51-B4D2-BCD9-CF8D-41AC2DDDEF7A}"/>
              </a:ext>
            </a:extLst>
          </p:cNvPr>
          <p:cNvSpPr/>
          <p:nvPr userDrawn="1"/>
        </p:nvSpPr>
        <p:spPr>
          <a:xfrm>
            <a:off x="6096001" y="0"/>
            <a:ext cx="6096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testo 16">
            <a:extLst>
              <a:ext uri="{FF2B5EF4-FFF2-40B4-BE49-F238E27FC236}">
                <a16:creationId xmlns:a16="http://schemas.microsoft.com/office/drawing/2014/main" id="{CDD22886-FBA7-EA59-3494-F7C6BD8B73B0}"/>
              </a:ext>
            </a:extLst>
          </p:cNvPr>
          <p:cNvSpPr>
            <a:spLocks noGrp="1"/>
          </p:cNvSpPr>
          <p:nvPr>
            <p:ph type="body" sz="quarter" idx="10"/>
          </p:nvPr>
        </p:nvSpPr>
        <p:spPr>
          <a:xfrm>
            <a:off x="7212013" y="1928814"/>
            <a:ext cx="4495800" cy="3716612"/>
          </a:xfrm>
          <a:prstGeom prst="rect">
            <a:avLst/>
          </a:prstGeom>
        </p:spPr>
        <p:txBody>
          <a:bodyPr anchor="b"/>
          <a:lstStyle>
            <a:lvl1pPr marL="0" indent="0">
              <a:buNone/>
              <a:defRPr sz="2000" b="1">
                <a:solidFill>
                  <a:srgbClr val="3C64A5"/>
                </a:solidFill>
                <a:latin typeface="Montserrat" pitchFamily="2" charset="77"/>
              </a:defRPr>
            </a:lvl1pPr>
            <a:lvl2pPr marL="457200" indent="0">
              <a:buNone/>
              <a:defRPr sz="1800">
                <a:latin typeface="Montserrat" pitchFamily="2" charset="77"/>
              </a:defRPr>
            </a:lvl2pPr>
          </a:lstStyle>
          <a:p>
            <a:pPr lvl="0"/>
            <a:r>
              <a:rPr lang="it-IT"/>
              <a:t>Fare clic per modificare gli stili del testo dello schema</a:t>
            </a:r>
          </a:p>
          <a:p>
            <a:pPr lvl="1"/>
            <a:r>
              <a:rPr lang="it-IT"/>
              <a:t>Secondo livello</a:t>
            </a:r>
          </a:p>
        </p:txBody>
      </p:sp>
      <p:sp>
        <p:nvSpPr>
          <p:cNvPr id="12" name="Segnaposto tabella 12">
            <a:extLst>
              <a:ext uri="{FF2B5EF4-FFF2-40B4-BE49-F238E27FC236}">
                <a16:creationId xmlns:a16="http://schemas.microsoft.com/office/drawing/2014/main" id="{E9A1B941-C501-B3C7-21C9-A1213A315074}"/>
              </a:ext>
            </a:extLst>
          </p:cNvPr>
          <p:cNvSpPr>
            <a:spLocks noGrp="1"/>
          </p:cNvSpPr>
          <p:nvPr>
            <p:ph type="tbl" sz="quarter" idx="12"/>
          </p:nvPr>
        </p:nvSpPr>
        <p:spPr>
          <a:xfrm>
            <a:off x="904461" y="1948070"/>
            <a:ext cx="4949687" cy="3696736"/>
          </a:xfrm>
          <a:prstGeom prst="rect">
            <a:avLst/>
          </a:prstGeom>
          <a:ln w="12700">
            <a:solidFill>
              <a:schemeClr val="bg1"/>
            </a:solidFill>
          </a:ln>
        </p:spPr>
        <p:txBody>
          <a:bodyPr/>
          <a:lstStyle/>
          <a:p>
            <a:endParaRPr lang="it-IT"/>
          </a:p>
        </p:txBody>
      </p:sp>
      <p:pic>
        <p:nvPicPr>
          <p:cNvPr id="11" name="Immagine 10" descr="Immagine che contiene schermata, grafica, Elementi grafici, pixel&#10;&#10;Descrizione generata automaticamente">
            <a:extLst>
              <a:ext uri="{FF2B5EF4-FFF2-40B4-BE49-F238E27FC236}">
                <a16:creationId xmlns:a16="http://schemas.microsoft.com/office/drawing/2014/main" id="{61E43EEF-1B3B-8671-7430-064B5F8B0E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31403" y="228598"/>
            <a:ext cx="1618976" cy="508821"/>
          </a:xfrm>
          <a:prstGeom prst="rect">
            <a:avLst/>
          </a:prstGeom>
        </p:spPr>
      </p:pic>
      <p:pic>
        <p:nvPicPr>
          <p:cNvPr id="13" name="Immagine 12" descr="Immagine che contiene Elementi grafici, Carattere, grafica, schermata&#10;&#10;Descrizione generata automaticamente">
            <a:extLst>
              <a:ext uri="{FF2B5EF4-FFF2-40B4-BE49-F238E27FC236}">
                <a16:creationId xmlns:a16="http://schemas.microsoft.com/office/drawing/2014/main" id="{B5581DC5-8F4D-1E68-4FFE-E15840135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28904" y="220508"/>
            <a:ext cx="1747684" cy="496502"/>
          </a:xfrm>
          <a:prstGeom prst="rect">
            <a:avLst/>
          </a:prstGeom>
        </p:spPr>
      </p:pic>
      <p:pic>
        <p:nvPicPr>
          <p:cNvPr id="4" name="Immagine 3" descr="Immagine che contiene testo, Carattere, Elementi grafici, logo&#10;&#10;Descrizione generata automaticamente">
            <a:extLst>
              <a:ext uri="{FF2B5EF4-FFF2-40B4-BE49-F238E27FC236}">
                <a16:creationId xmlns:a16="http://schemas.microsoft.com/office/drawing/2014/main" id="{C24662F7-B09B-0FF2-1DB2-EA43ECD870B3}"/>
              </a:ext>
            </a:extLst>
          </p:cNvPr>
          <p:cNvPicPr>
            <a:picLocks noChangeAspect="1"/>
          </p:cNvPicPr>
          <p:nvPr userDrawn="1"/>
        </p:nvPicPr>
        <p:blipFill>
          <a:blip r:embed="rId4"/>
          <a:stretch>
            <a:fillRect/>
          </a:stretch>
        </p:blipFill>
        <p:spPr>
          <a:xfrm>
            <a:off x="6351309" y="264583"/>
            <a:ext cx="1361817" cy="408352"/>
          </a:xfrm>
          <a:prstGeom prst="rect">
            <a:avLst/>
          </a:prstGeom>
        </p:spPr>
      </p:pic>
      <p:sp>
        <p:nvSpPr>
          <p:cNvPr id="2" name="Connettore 1 6">
            <a:extLst>
              <a:ext uri="{FF2B5EF4-FFF2-40B4-BE49-F238E27FC236}">
                <a16:creationId xmlns:a16="http://schemas.microsoft.com/office/drawing/2014/main" id="{47F41F3C-1B13-4F71-A17D-F1E457F6C344}"/>
              </a:ext>
            </a:extLst>
          </p:cNvPr>
          <p:cNvSpPr/>
          <p:nvPr userDrawn="1"/>
        </p:nvSpPr>
        <p:spPr>
          <a:xfrm flipV="1">
            <a:off x="11768417" y="6564925"/>
            <a:ext cx="423583" cy="0"/>
          </a:xfrm>
          <a:prstGeom prst="line">
            <a:avLst/>
          </a:prstGeom>
          <a:ln>
            <a:solidFill>
              <a:srgbClr val="3C64A5"/>
            </a:solidFill>
            <a:miter/>
          </a:ln>
        </p:spPr>
        <p:txBody>
          <a:bodyPr lIns="45719" rIns="45719"/>
          <a:lstStyle/>
          <a:p>
            <a:endParaRPr/>
          </a:p>
        </p:txBody>
      </p:sp>
      <p:sp>
        <p:nvSpPr>
          <p:cNvPr id="5" name="CasellaDiTesto 4">
            <a:extLst>
              <a:ext uri="{FF2B5EF4-FFF2-40B4-BE49-F238E27FC236}">
                <a16:creationId xmlns:a16="http://schemas.microsoft.com/office/drawing/2014/main" id="{6DA9FEAC-EAD1-31BF-085A-505025BF44EC}"/>
              </a:ext>
            </a:extLst>
          </p:cNvPr>
          <p:cNvSpPr txBox="1"/>
          <p:nvPr userDrawn="1"/>
        </p:nvSpPr>
        <p:spPr>
          <a:xfrm>
            <a:off x="11352382" y="6435464"/>
            <a:ext cx="423583" cy="246221"/>
          </a:xfrm>
          <a:prstGeom prst="rect">
            <a:avLst/>
          </a:prstGeom>
          <a:noFill/>
        </p:spPr>
        <p:txBody>
          <a:bodyPr wrap="square" rtlCol="0">
            <a:spAutoFit/>
          </a:bodyPr>
          <a:lstStyle/>
          <a:p>
            <a:pPr algn="ctr"/>
            <a:fld id="{D9C48075-744E-1A4C-BA74-3277BD946826}" type="slidenum">
              <a:rPr lang="it-IT" sz="1000" smtClean="0">
                <a:solidFill>
                  <a:srgbClr val="3C64A5"/>
                </a:solidFill>
                <a:latin typeface="Helvetica" pitchFamily="2" charset="0"/>
              </a:rPr>
              <a:pPr algn="ctr"/>
              <a:t>‹N›</a:t>
            </a:fld>
            <a:endParaRPr lang="it-IT" sz="1000">
              <a:solidFill>
                <a:srgbClr val="3C64A5"/>
              </a:solidFill>
              <a:latin typeface="Helvetica" pitchFamily="2" charset="0"/>
            </a:endParaRPr>
          </a:p>
        </p:txBody>
      </p:sp>
      <p:sp>
        <p:nvSpPr>
          <p:cNvPr id="6" name="Connettore 1 6">
            <a:extLst>
              <a:ext uri="{FF2B5EF4-FFF2-40B4-BE49-F238E27FC236}">
                <a16:creationId xmlns:a16="http://schemas.microsoft.com/office/drawing/2014/main" id="{28E6908A-1FD6-A36F-0487-F93537D028DC}"/>
              </a:ext>
            </a:extLst>
          </p:cNvPr>
          <p:cNvSpPr/>
          <p:nvPr userDrawn="1"/>
        </p:nvSpPr>
        <p:spPr>
          <a:xfrm>
            <a:off x="11136086" y="6564925"/>
            <a:ext cx="216296" cy="0"/>
          </a:xfrm>
          <a:prstGeom prst="line">
            <a:avLst/>
          </a:prstGeom>
          <a:ln>
            <a:solidFill>
              <a:srgbClr val="3C64A5"/>
            </a:solidFill>
            <a:miter/>
          </a:ln>
        </p:spPr>
        <p:txBody>
          <a:bodyPr lIns="45719" rIns="45719"/>
          <a:lstStyle/>
          <a:p>
            <a:endParaRPr/>
          </a:p>
        </p:txBody>
      </p:sp>
      <p:sp>
        <p:nvSpPr>
          <p:cNvPr id="14" name="CasellaDiTesto 13">
            <a:extLst>
              <a:ext uri="{FF2B5EF4-FFF2-40B4-BE49-F238E27FC236}">
                <a16:creationId xmlns:a16="http://schemas.microsoft.com/office/drawing/2014/main" id="{382867BE-2A96-84C5-2FA8-00EDCE41C4CD}"/>
              </a:ext>
            </a:extLst>
          </p:cNvPr>
          <p:cNvSpPr txBox="1"/>
          <p:nvPr userDrawn="1"/>
        </p:nvSpPr>
        <p:spPr>
          <a:xfrm>
            <a:off x="6061166" y="6375811"/>
            <a:ext cx="5074920" cy="338554"/>
          </a:xfrm>
          <a:prstGeom prst="rect">
            <a:avLst/>
          </a:prstGeom>
          <a:noFill/>
        </p:spPr>
        <p:txBody>
          <a:bodyPr wrap="square" rtlCol="0">
            <a:spAutoFit/>
          </a:bodyPr>
          <a:lstStyle/>
          <a:p>
            <a:r>
              <a:rPr lang="it-IT" sz="1600">
                <a:solidFill>
                  <a:schemeClr val="bg1"/>
                </a:solidFill>
                <a:latin typeface="Montserrat Regular"/>
                <a:ea typeface="Montserrat Regular"/>
                <a:cs typeface="Montserrat Regular"/>
                <a:sym typeface="Montserrat Regular"/>
              </a:rPr>
              <a:t> </a:t>
            </a:r>
            <a:r>
              <a:rPr lang="it-IT" sz="1600">
                <a:solidFill>
                  <a:srgbClr val="3C64A5"/>
                </a:solidFill>
                <a:latin typeface="Montserrat Regular"/>
                <a:ea typeface="Montserrat Regular"/>
                <a:cs typeface="Montserrat Regular"/>
                <a:sym typeface="Montserrat Regular"/>
              </a:rPr>
              <a:t>4° Meeting </a:t>
            </a:r>
            <a:r>
              <a:rPr lang="it-IT" sz="1600" b="1">
                <a:solidFill>
                  <a:srgbClr val="3C64A5"/>
                </a:solidFill>
                <a:latin typeface="Montserrat Regular"/>
                <a:ea typeface="Montserrat Regular"/>
                <a:cs typeface="Montserrat Regular"/>
                <a:sym typeface="Montserrat Regular"/>
              </a:rPr>
              <a:t>SPOKE 1 – </a:t>
            </a:r>
            <a:r>
              <a:rPr lang="it-IT" sz="1600" b="0" err="1">
                <a:solidFill>
                  <a:srgbClr val="3C64A5"/>
                </a:solidFill>
                <a:latin typeface="Montserrat Regular"/>
                <a:ea typeface="Montserrat Regular"/>
                <a:cs typeface="Montserrat Regular"/>
                <a:sym typeface="Montserrat Regular"/>
              </a:rPr>
              <a:t>December</a:t>
            </a:r>
            <a:r>
              <a:rPr lang="it-IT" sz="1600" b="0">
                <a:solidFill>
                  <a:srgbClr val="3C64A5"/>
                </a:solidFill>
                <a:latin typeface="Montserrat Regular"/>
                <a:ea typeface="Montserrat Regular"/>
                <a:cs typeface="Montserrat Regular"/>
                <a:sym typeface="Montserrat Regular"/>
              </a:rPr>
              <a:t> 12th 2024, Pisa</a:t>
            </a:r>
            <a:endParaRPr lang="it-IT" sz="1600">
              <a:solidFill>
                <a:srgbClr val="3C64A5"/>
              </a:solidFill>
            </a:endParaRPr>
          </a:p>
        </p:txBody>
      </p:sp>
      <p:cxnSp>
        <p:nvCxnSpPr>
          <p:cNvPr id="19" name="Connettore diritto 18">
            <a:extLst>
              <a:ext uri="{FF2B5EF4-FFF2-40B4-BE49-F238E27FC236}">
                <a16:creationId xmlns:a16="http://schemas.microsoft.com/office/drawing/2014/main" id="{7CB0186D-5EBC-DFDD-5221-F7994717B9DB}"/>
              </a:ext>
            </a:extLst>
          </p:cNvPr>
          <p:cNvCxnSpPr/>
          <p:nvPr userDrawn="1"/>
        </p:nvCxnSpPr>
        <p:spPr>
          <a:xfrm>
            <a:off x="7981950" y="19355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cxnSp>
        <p:nvCxnSpPr>
          <p:cNvPr id="20" name="Connettore diritto 19">
            <a:extLst>
              <a:ext uri="{FF2B5EF4-FFF2-40B4-BE49-F238E27FC236}">
                <a16:creationId xmlns:a16="http://schemas.microsoft.com/office/drawing/2014/main" id="{55119526-7AAC-4CCE-FE7E-CE49F9FE740B}"/>
              </a:ext>
            </a:extLst>
          </p:cNvPr>
          <p:cNvCxnSpPr/>
          <p:nvPr userDrawn="1"/>
        </p:nvCxnSpPr>
        <p:spPr>
          <a:xfrm>
            <a:off x="9881416" y="195465"/>
            <a:ext cx="0" cy="609600"/>
          </a:xfrm>
          <a:prstGeom prst="line">
            <a:avLst/>
          </a:prstGeom>
          <a:ln>
            <a:solidFill>
              <a:srgbClr val="3C64A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982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pertura con titolo + immagine">
    <p:spTree>
      <p:nvGrpSpPr>
        <p:cNvPr id="1" name=""/>
        <p:cNvGrpSpPr/>
        <p:nvPr/>
      </p:nvGrpSpPr>
      <p:grpSpPr>
        <a:xfrm>
          <a:off x="0" y="0"/>
          <a:ext cx="0" cy="0"/>
          <a:chOff x="0" y="0"/>
          <a:chExt cx="0" cy="0"/>
        </a:xfrm>
      </p:grpSpPr>
      <p:sp>
        <p:nvSpPr>
          <p:cNvPr id="2" name="Segnaposto immagine 5">
            <a:extLst>
              <a:ext uri="{FF2B5EF4-FFF2-40B4-BE49-F238E27FC236}">
                <a16:creationId xmlns:a16="http://schemas.microsoft.com/office/drawing/2014/main" id="{7EB2DB64-FEF9-A645-7A83-582ADD6A7919}"/>
              </a:ext>
            </a:extLst>
          </p:cNvPr>
          <p:cNvSpPr>
            <a:spLocks noGrp="1"/>
          </p:cNvSpPr>
          <p:nvPr>
            <p:ph type="pic" sz="quarter" idx="11"/>
          </p:nvPr>
        </p:nvSpPr>
        <p:spPr>
          <a:xfrm>
            <a:off x="879676" y="1423219"/>
            <a:ext cx="5956201" cy="4249174"/>
          </a:xfrm>
          <a:prstGeom prst="rect">
            <a:avLst/>
          </a:prstGeom>
        </p:spPr>
        <p:txBody>
          <a:bodyPr/>
          <a:lstStyle/>
          <a:p>
            <a:endParaRPr lang="it-IT"/>
          </a:p>
        </p:txBody>
      </p:sp>
      <p:sp>
        <p:nvSpPr>
          <p:cNvPr id="7" name="Segnaposto testo 4">
            <a:extLst>
              <a:ext uri="{FF2B5EF4-FFF2-40B4-BE49-F238E27FC236}">
                <a16:creationId xmlns:a16="http://schemas.microsoft.com/office/drawing/2014/main" id="{9A300E79-3191-6F47-909C-3A76EA5C6F22}"/>
              </a:ext>
            </a:extLst>
          </p:cNvPr>
          <p:cNvSpPr>
            <a:spLocks noGrp="1"/>
          </p:cNvSpPr>
          <p:nvPr>
            <p:ph type="body" sz="quarter" idx="10" hasCustomPrompt="1"/>
          </p:nvPr>
        </p:nvSpPr>
        <p:spPr>
          <a:xfrm>
            <a:off x="7593114" y="3735772"/>
            <a:ext cx="3708400" cy="782637"/>
          </a:xfrm>
          <a:prstGeom prst="rect">
            <a:avLst/>
          </a:prstGeom>
        </p:spPr>
        <p:txBody>
          <a:bodyPr/>
          <a:lstStyle>
            <a:lvl1pPr marL="0" indent="0" algn="l">
              <a:buNone/>
              <a:defRPr>
                <a:solidFill>
                  <a:srgbClr val="3C64A5"/>
                </a:solidFill>
              </a:defRPr>
            </a:lvl1pPr>
            <a:lvl2pPr marL="457200" indent="0" algn="l">
              <a:buNone/>
              <a:defRPr sz="2000">
                <a:solidFill>
                  <a:srgbClr val="3C64A5"/>
                </a:solidFill>
                <a:latin typeface="Montserrat" pitchFamily="2" charset="77"/>
              </a:defRPr>
            </a:lvl2pPr>
          </a:lstStyle>
          <a:p>
            <a:pPr lvl="0"/>
            <a:r>
              <a:rPr lang="it-IT" dirty="0"/>
              <a:t>TITOLO EVENTO</a:t>
            </a:r>
          </a:p>
          <a:p>
            <a:pPr lvl="1"/>
            <a:r>
              <a:rPr lang="it-IT" dirty="0"/>
              <a:t>Sottotitolo evento e altre info</a:t>
            </a:r>
          </a:p>
        </p:txBody>
      </p:sp>
    </p:spTree>
    <p:extLst>
      <p:ext uri="{BB962C8B-B14F-4D97-AF65-F5344CB8AC3E}">
        <p14:creationId xmlns:p14="http://schemas.microsoft.com/office/powerpoint/2010/main" val="88858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C64A5"/>
        </a:solidFill>
        <a:effectLst/>
      </p:bgPr>
    </p:bg>
    <p:spTree>
      <p:nvGrpSpPr>
        <p:cNvPr id="1" name=""/>
        <p:cNvGrpSpPr/>
        <p:nvPr/>
      </p:nvGrpSpPr>
      <p:grpSpPr>
        <a:xfrm>
          <a:off x="0" y="0"/>
          <a:ext cx="0" cy="0"/>
          <a:chOff x="0" y="0"/>
          <a:chExt cx="0" cy="0"/>
        </a:xfrm>
      </p:grpSpPr>
      <p:pic>
        <p:nvPicPr>
          <p:cNvPr id="8" name="Immagine 7" descr="Immagine che contiene testo, grafica, Elementi grafici, schermata&#10;&#10;Descrizione generata automaticamente">
            <a:extLst>
              <a:ext uri="{FF2B5EF4-FFF2-40B4-BE49-F238E27FC236}">
                <a16:creationId xmlns:a16="http://schemas.microsoft.com/office/drawing/2014/main" id="{B9103F38-6D95-AD55-0E98-B81E91F0ACC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20485" y="212605"/>
            <a:ext cx="1604162" cy="458332"/>
          </a:xfrm>
          <a:prstGeom prst="rect">
            <a:avLst/>
          </a:prstGeom>
        </p:spPr>
      </p:pic>
      <p:pic>
        <p:nvPicPr>
          <p:cNvPr id="10" name="Immagine 9" descr="Immagine che contiene testo, Carattere, schermata, simbolo&#10;&#10;Descrizione generata automaticamente">
            <a:extLst>
              <a:ext uri="{FF2B5EF4-FFF2-40B4-BE49-F238E27FC236}">
                <a16:creationId xmlns:a16="http://schemas.microsoft.com/office/drawing/2014/main" id="{9661DF13-53DA-15D4-0AE4-A50BE76A97A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21441" y="240628"/>
            <a:ext cx="1811730" cy="468200"/>
          </a:xfrm>
          <a:prstGeom prst="rect">
            <a:avLst/>
          </a:prstGeom>
        </p:spPr>
      </p:pic>
      <p:pic>
        <p:nvPicPr>
          <p:cNvPr id="11" name="Immagine 10" descr="Immagine che contiene Carattere, Elementi grafici, logo, grafica&#10;&#10;Descrizione generata automaticamente">
            <a:extLst>
              <a:ext uri="{FF2B5EF4-FFF2-40B4-BE49-F238E27FC236}">
                <a16:creationId xmlns:a16="http://schemas.microsoft.com/office/drawing/2014/main" id="{9352F742-AB47-292B-B93B-D432A8D0352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039795" y="195156"/>
            <a:ext cx="1736170" cy="493230"/>
          </a:xfrm>
          <a:prstGeom prst="rect">
            <a:avLst/>
          </a:prstGeom>
        </p:spPr>
      </p:pic>
      <p:sp>
        <p:nvSpPr>
          <p:cNvPr id="15" name="Connettore 1 6">
            <a:extLst>
              <a:ext uri="{FF2B5EF4-FFF2-40B4-BE49-F238E27FC236}">
                <a16:creationId xmlns:a16="http://schemas.microsoft.com/office/drawing/2014/main" id="{733E2699-63F6-04F7-6895-57AAD2F3D89A}"/>
              </a:ext>
            </a:extLst>
          </p:cNvPr>
          <p:cNvSpPr/>
          <p:nvPr userDrawn="1"/>
        </p:nvSpPr>
        <p:spPr>
          <a:xfrm>
            <a:off x="-1" y="6558575"/>
            <a:ext cx="5642517" cy="6349"/>
          </a:xfrm>
          <a:prstGeom prst="line">
            <a:avLst/>
          </a:prstGeom>
          <a:ln>
            <a:solidFill>
              <a:schemeClr val="bg1"/>
            </a:solidFill>
            <a:miter/>
          </a:ln>
        </p:spPr>
        <p:txBody>
          <a:bodyPr lIns="45719" rIns="45719"/>
          <a:lstStyle/>
          <a:p>
            <a:endParaRPr/>
          </a:p>
        </p:txBody>
      </p:sp>
      <p:sp>
        <p:nvSpPr>
          <p:cNvPr id="17" name="Connettore 1 6">
            <a:extLst>
              <a:ext uri="{FF2B5EF4-FFF2-40B4-BE49-F238E27FC236}">
                <a16:creationId xmlns:a16="http://schemas.microsoft.com/office/drawing/2014/main" id="{4B7EBC58-F4C5-FEE7-9813-4786D8397F0B}"/>
              </a:ext>
            </a:extLst>
          </p:cNvPr>
          <p:cNvSpPr/>
          <p:nvPr userDrawn="1"/>
        </p:nvSpPr>
        <p:spPr>
          <a:xfrm flipV="1">
            <a:off x="11768417" y="6564925"/>
            <a:ext cx="423583" cy="0"/>
          </a:xfrm>
          <a:prstGeom prst="line">
            <a:avLst/>
          </a:prstGeom>
          <a:ln>
            <a:solidFill>
              <a:schemeClr val="bg1"/>
            </a:solidFill>
            <a:miter/>
          </a:ln>
        </p:spPr>
        <p:txBody>
          <a:bodyPr lIns="45719" rIns="45719"/>
          <a:lstStyle/>
          <a:p>
            <a:endParaRPr/>
          </a:p>
        </p:txBody>
      </p:sp>
      <p:pic>
        <p:nvPicPr>
          <p:cNvPr id="3" name="Immagine 2" descr="Immagine che contiene testo, Carattere, simbolo, logo&#10;&#10;Descrizione generata automaticamente">
            <a:extLst>
              <a:ext uri="{FF2B5EF4-FFF2-40B4-BE49-F238E27FC236}">
                <a16:creationId xmlns:a16="http://schemas.microsoft.com/office/drawing/2014/main" id="{6ECC37FB-3040-0DAB-A78A-7DB1FF66FF71}"/>
              </a:ext>
            </a:extLst>
          </p:cNvPr>
          <p:cNvPicPr>
            <a:picLocks noChangeAspect="1"/>
          </p:cNvPicPr>
          <p:nvPr userDrawn="1"/>
        </p:nvPicPr>
        <p:blipFill>
          <a:blip r:embed="rId18"/>
          <a:stretch>
            <a:fillRect/>
          </a:stretch>
        </p:blipFill>
        <p:spPr>
          <a:xfrm>
            <a:off x="6470446" y="268634"/>
            <a:ext cx="1341643" cy="402303"/>
          </a:xfrm>
          <a:prstGeom prst="rect">
            <a:avLst/>
          </a:prstGeom>
        </p:spPr>
      </p:pic>
      <p:sp>
        <p:nvSpPr>
          <p:cNvPr id="4" name="CasellaDiTesto 3">
            <a:extLst>
              <a:ext uri="{FF2B5EF4-FFF2-40B4-BE49-F238E27FC236}">
                <a16:creationId xmlns:a16="http://schemas.microsoft.com/office/drawing/2014/main" id="{81C3056E-7C31-404E-31F3-9516135705B5}"/>
              </a:ext>
            </a:extLst>
          </p:cNvPr>
          <p:cNvSpPr txBox="1"/>
          <p:nvPr userDrawn="1"/>
        </p:nvSpPr>
        <p:spPr>
          <a:xfrm>
            <a:off x="5820938" y="6375811"/>
            <a:ext cx="5947478" cy="338554"/>
          </a:xfrm>
          <a:prstGeom prst="rect">
            <a:avLst/>
          </a:prstGeom>
          <a:noFill/>
        </p:spPr>
        <p:txBody>
          <a:bodyPr wrap="square" rtlCol="0">
            <a:spAutoFit/>
          </a:bodyPr>
          <a:lstStyle/>
          <a:p>
            <a:r>
              <a:rPr lang="it-IT" sz="1600">
                <a:solidFill>
                  <a:schemeClr val="bg1"/>
                </a:solidFill>
                <a:latin typeface="Montserrat Regular"/>
                <a:ea typeface="Montserrat Regular"/>
                <a:cs typeface="Montserrat Regular"/>
                <a:sym typeface="Montserrat Regular"/>
              </a:rPr>
              <a:t> </a:t>
            </a:r>
            <a:r>
              <a:rPr lang="it-IT" sz="1600" b="1">
                <a:solidFill>
                  <a:schemeClr val="bg1"/>
                </a:solidFill>
                <a:latin typeface="Montserrat Regular"/>
                <a:ea typeface="Montserrat Regular"/>
                <a:cs typeface="Montserrat Regular"/>
                <a:sym typeface="Montserrat Regular"/>
              </a:rPr>
              <a:t>THE</a:t>
            </a:r>
            <a:r>
              <a:rPr lang="it-IT" sz="1600">
                <a:solidFill>
                  <a:schemeClr val="bg1"/>
                </a:solidFill>
                <a:latin typeface="Montserrat Regular"/>
                <a:ea typeface="Montserrat Regular"/>
                <a:cs typeface="Montserrat Regular"/>
                <a:sym typeface="Montserrat Regular"/>
              </a:rPr>
              <a:t> - 4° Meeting </a:t>
            </a:r>
            <a:r>
              <a:rPr lang="it-IT" sz="1600" b="1">
                <a:solidFill>
                  <a:schemeClr val="bg1"/>
                </a:solidFill>
                <a:latin typeface="Montserrat Regular"/>
                <a:ea typeface="Montserrat Regular"/>
                <a:cs typeface="Montserrat Regular"/>
                <a:sym typeface="Montserrat Regular"/>
              </a:rPr>
              <a:t>SPOKE 1 – </a:t>
            </a:r>
            <a:r>
              <a:rPr lang="it-IT" sz="1600" b="0" err="1">
                <a:solidFill>
                  <a:schemeClr val="bg1"/>
                </a:solidFill>
                <a:latin typeface="Montserrat Regular"/>
                <a:ea typeface="Montserrat Regular"/>
                <a:cs typeface="Montserrat Regular"/>
                <a:sym typeface="Montserrat Regular"/>
              </a:rPr>
              <a:t>December</a:t>
            </a:r>
            <a:r>
              <a:rPr lang="it-IT" sz="1600" b="0">
                <a:solidFill>
                  <a:schemeClr val="bg1"/>
                </a:solidFill>
                <a:latin typeface="Montserrat Regular"/>
                <a:ea typeface="Montserrat Regular"/>
                <a:cs typeface="Montserrat Regular"/>
                <a:sym typeface="Montserrat Regular"/>
              </a:rPr>
              <a:t> 12th 2024, Pisa</a:t>
            </a:r>
            <a:endParaRPr lang="it-IT" sz="1600"/>
          </a:p>
        </p:txBody>
      </p:sp>
      <p:cxnSp>
        <p:nvCxnSpPr>
          <p:cNvPr id="9" name="Connettore diritto 8">
            <a:extLst>
              <a:ext uri="{FF2B5EF4-FFF2-40B4-BE49-F238E27FC236}">
                <a16:creationId xmlns:a16="http://schemas.microsoft.com/office/drawing/2014/main" id="{6502C5D7-F0A3-0BCC-95BE-756D703548DC}"/>
              </a:ext>
            </a:extLst>
          </p:cNvPr>
          <p:cNvCxnSpPr/>
          <p:nvPr userDrawn="1"/>
        </p:nvCxnSpPr>
        <p:spPr>
          <a:xfrm>
            <a:off x="6210300" y="184150"/>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Connettore diritto 12">
            <a:extLst>
              <a:ext uri="{FF2B5EF4-FFF2-40B4-BE49-F238E27FC236}">
                <a16:creationId xmlns:a16="http://schemas.microsoft.com/office/drawing/2014/main" id="{5B8FE548-B4EA-3D72-06C1-990C10BCE1A1}"/>
              </a:ext>
            </a:extLst>
          </p:cNvPr>
          <p:cNvCxnSpPr/>
          <p:nvPr userDrawn="1"/>
        </p:nvCxnSpPr>
        <p:spPr>
          <a:xfrm>
            <a:off x="7981950" y="19355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0E3F745A-B896-062F-7180-0F71DD497D26}"/>
              </a:ext>
            </a:extLst>
          </p:cNvPr>
          <p:cNvCxnSpPr/>
          <p:nvPr userDrawn="1"/>
        </p:nvCxnSpPr>
        <p:spPr>
          <a:xfrm>
            <a:off x="9881416" y="195465"/>
            <a:ext cx="0" cy="609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014904"/>
      </p:ext>
    </p:extLst>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649" r:id="rId4"/>
    <p:sldLayoutId id="2147483656" r:id="rId5"/>
    <p:sldLayoutId id="2147483650" r:id="rId6"/>
    <p:sldLayoutId id="2147483652" r:id="rId7"/>
    <p:sldLayoutId id="2147483653" r:id="rId8"/>
    <p:sldLayoutId id="2147483657" r:id="rId9"/>
    <p:sldLayoutId id="2147483673" r:id="rId10"/>
    <p:sldLayoutId id="2147483674" r:id="rId11"/>
    <p:sldLayoutId id="2147483675" r:id="rId12"/>
    <p:sldLayoutId id="214748367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F82F670A-2BA2-1727-77AE-5065A8281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817DEE6-50CB-F241-673B-000D75B3E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it-IT"/>
          </a:p>
        </p:txBody>
      </p:sp>
      <p:sp>
        <p:nvSpPr>
          <p:cNvPr id="5" name="Segnaposto piè di pagina 4">
            <a:extLst>
              <a:ext uri="{FF2B5EF4-FFF2-40B4-BE49-F238E27FC236}">
                <a16:creationId xmlns:a16="http://schemas.microsoft.com/office/drawing/2014/main" id="{4238CD39-98E1-4E2D-3E6C-70753EC411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96B48C10-9C1E-A912-DF29-419D33C31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402A35B-3B3C-F049-A3B2-ACA9EF53A896}" type="slidenum">
              <a:rPr lang="it-IT" smtClean="0"/>
              <a:t>‹N›</a:t>
            </a:fld>
            <a:endParaRPr lang="it-IT"/>
          </a:p>
        </p:txBody>
      </p:sp>
      <p:sp>
        <p:nvSpPr>
          <p:cNvPr id="7" name="Segnaposto titolo 6">
            <a:extLst>
              <a:ext uri="{FF2B5EF4-FFF2-40B4-BE49-F238E27FC236}">
                <a16:creationId xmlns:a16="http://schemas.microsoft.com/office/drawing/2014/main" id="{04A5E9DA-8DD0-5CAC-336E-AD6172F86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8" name="CasellaDiTesto 7">
            <a:extLst>
              <a:ext uri="{FF2B5EF4-FFF2-40B4-BE49-F238E27FC236}">
                <a16:creationId xmlns:a16="http://schemas.microsoft.com/office/drawing/2014/main" id="{5F979F18-B328-BC1D-B487-C3686F43B1E0}"/>
              </a:ext>
            </a:extLst>
          </p:cNvPr>
          <p:cNvSpPr txBox="1"/>
          <p:nvPr userDrawn="1"/>
        </p:nvSpPr>
        <p:spPr>
          <a:xfrm>
            <a:off x="5820938" y="6375811"/>
            <a:ext cx="5947478" cy="338554"/>
          </a:xfrm>
          <a:prstGeom prst="rect">
            <a:avLst/>
          </a:prstGeom>
          <a:noFill/>
        </p:spPr>
        <p:txBody>
          <a:bodyPr wrap="square" rtlCol="0">
            <a:spAutoFit/>
          </a:bodyPr>
          <a:lstStyle/>
          <a:p>
            <a:r>
              <a:rPr lang="it-IT" sz="1600">
                <a:solidFill>
                  <a:schemeClr val="bg1"/>
                </a:solidFill>
                <a:latin typeface="Montserrat Regular"/>
                <a:ea typeface="Montserrat Regular"/>
                <a:cs typeface="Montserrat Regular"/>
                <a:sym typeface="Montserrat Regular"/>
              </a:rPr>
              <a:t> </a:t>
            </a:r>
            <a:r>
              <a:rPr lang="it-IT" sz="1600" b="1">
                <a:solidFill>
                  <a:srgbClr val="3C64A5"/>
                </a:solidFill>
                <a:latin typeface="Montserrat Regular"/>
                <a:ea typeface="Montserrat Regular"/>
                <a:cs typeface="Montserrat Regular"/>
                <a:sym typeface="Montserrat Regular"/>
              </a:rPr>
              <a:t>THE</a:t>
            </a:r>
            <a:r>
              <a:rPr lang="it-IT" sz="1600">
                <a:solidFill>
                  <a:srgbClr val="3C64A5"/>
                </a:solidFill>
                <a:latin typeface="Montserrat Regular"/>
                <a:ea typeface="Montserrat Regular"/>
                <a:cs typeface="Montserrat Regular"/>
                <a:sym typeface="Montserrat Regular"/>
              </a:rPr>
              <a:t> - 4° Meeting </a:t>
            </a:r>
            <a:r>
              <a:rPr lang="it-IT" sz="1600" b="1">
                <a:solidFill>
                  <a:srgbClr val="3C64A5"/>
                </a:solidFill>
                <a:latin typeface="Montserrat Regular"/>
                <a:ea typeface="Montserrat Regular"/>
                <a:cs typeface="Montserrat Regular"/>
                <a:sym typeface="Montserrat Regular"/>
              </a:rPr>
              <a:t>SPOKE 1 – </a:t>
            </a:r>
            <a:r>
              <a:rPr lang="it-IT" sz="1600" b="0" err="1">
                <a:solidFill>
                  <a:srgbClr val="3C64A5"/>
                </a:solidFill>
                <a:latin typeface="Montserrat Regular"/>
                <a:ea typeface="Montserrat Regular"/>
                <a:cs typeface="Montserrat Regular"/>
                <a:sym typeface="Montserrat Regular"/>
              </a:rPr>
              <a:t>December</a:t>
            </a:r>
            <a:r>
              <a:rPr lang="it-IT" sz="1600" b="0">
                <a:solidFill>
                  <a:srgbClr val="3C64A5"/>
                </a:solidFill>
                <a:latin typeface="Montserrat Regular"/>
                <a:ea typeface="Montserrat Regular"/>
                <a:cs typeface="Montserrat Regular"/>
                <a:sym typeface="Montserrat Regular"/>
              </a:rPr>
              <a:t> 12th 2024, Pisa</a:t>
            </a:r>
            <a:endParaRPr lang="it-IT" sz="1600">
              <a:solidFill>
                <a:srgbClr val="3C64A5"/>
              </a:solidFill>
            </a:endParaRPr>
          </a:p>
        </p:txBody>
      </p:sp>
    </p:spTree>
    <p:extLst>
      <p:ext uri="{BB962C8B-B14F-4D97-AF65-F5344CB8AC3E}">
        <p14:creationId xmlns:p14="http://schemas.microsoft.com/office/powerpoint/2010/main" val="2162873712"/>
      </p:ext>
    </p:extLst>
  </p:cSld>
  <p:clrMap bg1="lt1" tx1="dk1" bg2="lt2" tx2="dk2" accent1="accent1" accent2="accent2" accent3="accent3" accent4="accent4" accent5="accent5" accent6="accent6" hlink="hlink" folHlink="folHlink"/>
  <p:sldLayoutIdLst>
    <p:sldLayoutId id="214748367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7.tif"/><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36.tif"/><Relationship Id="rId4" Type="http://schemas.openxmlformats.org/officeDocument/2006/relationships/image" Target="../media/image38.tiff"/></Relationships>
</file>

<file path=ppt/slides/_rels/slide11.xml.rels><?xml version="1.0" encoding="UTF-8" standalone="yes"?>
<Relationships xmlns="http://schemas.openxmlformats.org/package/2006/relationships"><Relationship Id="rId8" Type="http://schemas.openxmlformats.org/officeDocument/2006/relationships/image" Target="../media/image36.tif"/><Relationship Id="rId3" Type="http://schemas.openxmlformats.org/officeDocument/2006/relationships/image" Target="../media/image37.tif"/><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38.tiff"/></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0.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2.tiff"/><Relationship Id="rId5" Type="http://schemas.openxmlformats.org/officeDocument/2006/relationships/image" Target="../media/image4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9.png"/><Relationship Id="rId3" Type="http://schemas.openxmlformats.org/officeDocument/2006/relationships/image" Target="../media/image17.png"/><Relationship Id="rId7" Type="http://schemas.openxmlformats.org/officeDocument/2006/relationships/image" Target="../media/image44.png"/><Relationship Id="rId12" Type="http://schemas.openxmlformats.org/officeDocument/2006/relationships/image" Target="../media/image48.tif"/><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47.tif"/><Relationship Id="rId5" Type="http://schemas.openxmlformats.org/officeDocument/2006/relationships/image" Target="../media/image43.png"/><Relationship Id="rId10" Type="http://schemas.openxmlformats.org/officeDocument/2006/relationships/image" Target="../media/image46.tif"/><Relationship Id="rId4" Type="http://schemas.openxmlformats.org/officeDocument/2006/relationships/image" Target="../media/image18.png"/><Relationship Id="rId9" Type="http://schemas.openxmlformats.org/officeDocument/2006/relationships/image" Target="../media/image45.tif"/></Relationships>
</file>

<file path=ppt/slides/_rels/slide14.xml.rels><?xml version="1.0" encoding="UTF-8" standalone="yes"?>
<Relationships xmlns="http://schemas.openxmlformats.org/package/2006/relationships"><Relationship Id="rId8" Type="http://schemas.openxmlformats.org/officeDocument/2006/relationships/image" Target="../media/image56.tif"/><Relationship Id="rId3" Type="http://schemas.openxmlformats.org/officeDocument/2006/relationships/image" Target="../media/image51.tif"/><Relationship Id="rId7" Type="http://schemas.openxmlformats.org/officeDocument/2006/relationships/image" Target="../media/image55.tif"/><Relationship Id="rId2" Type="http://schemas.openxmlformats.org/officeDocument/2006/relationships/image" Target="../media/image50.tif"/><Relationship Id="rId1" Type="http://schemas.openxmlformats.org/officeDocument/2006/relationships/slideLayout" Target="../slideLayouts/slideLayout14.xml"/><Relationship Id="rId6" Type="http://schemas.openxmlformats.org/officeDocument/2006/relationships/image" Target="../media/image54.tif"/><Relationship Id="rId5" Type="http://schemas.openxmlformats.org/officeDocument/2006/relationships/image" Target="../media/image53.tif"/><Relationship Id="rId10" Type="http://schemas.openxmlformats.org/officeDocument/2006/relationships/image" Target="../media/image58.tif"/><Relationship Id="rId4" Type="http://schemas.openxmlformats.org/officeDocument/2006/relationships/image" Target="../media/image52.tif"/><Relationship Id="rId9" Type="http://schemas.openxmlformats.org/officeDocument/2006/relationships/image" Target="../media/image57.tif"/></Relationships>
</file>

<file path=ppt/slides/_rels/slide15.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image" Target="../media/image59.tif"/><Relationship Id="rId1" Type="http://schemas.openxmlformats.org/officeDocument/2006/relationships/slideLayout" Target="../slideLayouts/slideLayout14.xml"/><Relationship Id="rId5" Type="http://schemas.openxmlformats.org/officeDocument/2006/relationships/image" Target="../media/image62.tif"/><Relationship Id="rId4" Type="http://schemas.openxmlformats.org/officeDocument/2006/relationships/image" Target="../media/image61.ti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63.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8.png"/><Relationship Id="rId3" Type="http://schemas.openxmlformats.org/officeDocument/2006/relationships/image" Target="../media/image64.png"/><Relationship Id="rId7" Type="http://schemas.openxmlformats.org/officeDocument/2006/relationships/hyperlink" Target="https://www.linkedin.com/company/tuscany-health-ecosystem/about/" TargetMode="External"/><Relationship Id="rId12"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65.png"/><Relationship Id="rId11" Type="http://schemas.openxmlformats.org/officeDocument/2006/relationships/hyperlink" Target="https://www.youtube.com/@THETuscanyHealthEcosystem" TargetMode="External"/><Relationship Id="rId5" Type="http://schemas.openxmlformats.org/officeDocument/2006/relationships/image" Target="../media/image17.png"/><Relationship Id="rId10" Type="http://schemas.openxmlformats.org/officeDocument/2006/relationships/image" Target="../media/image67.png"/><Relationship Id="rId4" Type="http://schemas.openxmlformats.org/officeDocument/2006/relationships/hyperlink" Target="https://www.sciencedirect.com/science/article/pii/S1120179724001558#GS2" TargetMode="External"/><Relationship Id="rId9" Type="http://schemas.openxmlformats.org/officeDocument/2006/relationships/hyperlink" Target="https://www.instagram.com/tuscanyhealthecosystem?igsh=bjBiZnN1d2NwNnFu&amp;utm_source=q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8.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17" Type="http://schemas.openxmlformats.org/officeDocument/2006/relationships/diagramColors" Target="../diagrams/colors3.xml"/><Relationship Id="rId2" Type="http://schemas.openxmlformats.org/officeDocument/2006/relationships/notesSlide" Target="../notesSlides/notesSlide4.xml"/><Relationship Id="rId16" Type="http://schemas.openxmlformats.org/officeDocument/2006/relationships/diagramQuickStyle" Target="../diagrams/quickStyle3.xml"/><Relationship Id="rId1" Type="http://schemas.openxmlformats.org/officeDocument/2006/relationships/slideLayout" Target="../slideLayouts/slideLayout10.xml"/><Relationship Id="rId6" Type="http://schemas.openxmlformats.org/officeDocument/2006/relationships/diagramColors" Target="../diagrams/colors2.xml"/><Relationship Id="rId11" Type="http://schemas.openxmlformats.org/officeDocument/2006/relationships/image" Target="../media/image20.png"/><Relationship Id="rId5" Type="http://schemas.openxmlformats.org/officeDocument/2006/relationships/diagramQuickStyle" Target="../diagrams/quickStyle2.xml"/><Relationship Id="rId15" Type="http://schemas.openxmlformats.org/officeDocument/2006/relationships/diagramLayout" Target="../diagrams/layout3.xml"/><Relationship Id="rId10" Type="http://schemas.openxmlformats.org/officeDocument/2006/relationships/image" Target="../media/image18.png"/><Relationship Id="rId4" Type="http://schemas.openxmlformats.org/officeDocument/2006/relationships/diagramLayout" Target="../diagrams/layout2.xml"/><Relationship Id="rId9" Type="http://schemas.openxmlformats.org/officeDocument/2006/relationships/image" Target="../media/image17.png"/><Relationship Id="rId1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18.png"/><Relationship Id="rId4" Type="http://schemas.openxmlformats.org/officeDocument/2006/relationships/image" Target="../media/image27.jp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5.HEIC"/></Relationships>
</file>

<file path=ppt/slides/_rels/slide9.xml.rels><?xml version="1.0" encoding="UTF-8" standalone="yes"?>
<Relationships xmlns="http://schemas.openxmlformats.org/package/2006/relationships"><Relationship Id="rId3" Type="http://schemas.openxmlformats.org/officeDocument/2006/relationships/image" Target="../media/image36.tif"/><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38.tiff"/><Relationship Id="rId4" Type="http://schemas.openxmlformats.org/officeDocument/2006/relationships/image" Target="../media/image3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46344218-7DCB-E79F-E665-86E9AF61D7AC}"/>
              </a:ext>
            </a:extLst>
          </p:cNvPr>
          <p:cNvPicPr>
            <a:picLocks noGrp="1" noChangeAspect="1"/>
          </p:cNvPicPr>
          <p:nvPr>
            <p:ph type="pic" sz="quarter" idx="11"/>
          </p:nvPr>
        </p:nvPicPr>
        <p:blipFill rotWithShape="1">
          <a:blip r:embed="rId3">
            <a:alphaModFix/>
          </a:blip>
          <a:srcRect r="8"/>
          <a:stretch/>
        </p:blipFill>
        <p:spPr>
          <a:xfrm>
            <a:off x="625872" y="1205345"/>
            <a:ext cx="8419231" cy="3874245"/>
          </a:xfrm>
          <a:effectLst>
            <a:outerShdw dist="50800" dir="5400000" algn="ctr" rotWithShape="0">
              <a:srgbClr val="000000"/>
            </a:outerShdw>
          </a:effectLst>
        </p:spPr>
      </p:pic>
      <p:sp>
        <p:nvSpPr>
          <p:cNvPr id="2" name="Segnaposto testo 1">
            <a:extLst>
              <a:ext uri="{FF2B5EF4-FFF2-40B4-BE49-F238E27FC236}">
                <a16:creationId xmlns:a16="http://schemas.microsoft.com/office/drawing/2014/main" id="{FEA14FE9-9877-D44F-B181-4F3836F72F4E}"/>
              </a:ext>
            </a:extLst>
          </p:cNvPr>
          <p:cNvSpPr>
            <a:spLocks noGrp="1"/>
          </p:cNvSpPr>
          <p:nvPr>
            <p:ph type="body" sz="quarter" idx="10"/>
          </p:nvPr>
        </p:nvSpPr>
        <p:spPr>
          <a:xfrm>
            <a:off x="5526158" y="2544208"/>
            <a:ext cx="6460242" cy="5070763"/>
          </a:xfrm>
        </p:spPr>
        <p:txBody>
          <a:bodyPr/>
          <a:lstStyle/>
          <a:p>
            <a:pPr algn="ctr" rtl="0">
              <a:lnSpc>
                <a:spcPct val="150000"/>
              </a:lnSpc>
            </a:pPr>
            <a:r>
              <a:rPr lang="it-IT" sz="3000" b="1" dirty="0">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VHEE </a:t>
            </a:r>
            <a:r>
              <a:rPr lang="it-IT" sz="3000" b="1" dirty="0" err="1">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beam</a:t>
            </a:r>
            <a:r>
              <a:rPr lang="it-IT" sz="3000" b="1" dirty="0">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 </a:t>
            </a:r>
            <a:r>
              <a:rPr lang="it-IT" sz="3000" b="1" dirty="0" err="1">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at</a:t>
            </a:r>
            <a:r>
              <a:rPr lang="it-IT" sz="3000" b="1" dirty="0">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 sample and </a:t>
            </a:r>
            <a:r>
              <a:rPr lang="it-IT" sz="3000" b="1" dirty="0" err="1">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dosimetry</a:t>
            </a:r>
            <a:r>
              <a:rPr lang="it-IT" sz="3000" b="1" dirty="0">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 </a:t>
            </a:r>
            <a:r>
              <a:rPr lang="it-IT" sz="3000" b="1" dirty="0" err="1">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experimental</a:t>
            </a:r>
            <a:r>
              <a:rPr lang="it-IT" sz="3000" b="1" dirty="0">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 </a:t>
            </a:r>
            <a:r>
              <a:rPr lang="it-IT" sz="3000" b="1" dirty="0" err="1">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rPr>
              <a:t>approach</a:t>
            </a:r>
            <a:endParaRPr lang="it-IT" sz="3000" b="1" dirty="0">
              <a:solidFill>
                <a:schemeClr val="bg1"/>
              </a:solidFill>
              <a:effectLst>
                <a:outerShdw blurRad="50800" dist="76200" dir="2700000" algn="tl" rotWithShape="0">
                  <a:srgbClr val="3C64A5">
                    <a:alpha val="40000"/>
                  </a:srgbClr>
                </a:outerShdw>
              </a:effectLst>
              <a:latin typeface="Arial" panose="020B0604020202020204" pitchFamily="34" charset="0"/>
              <a:cs typeface="Arial" panose="020B0604020202020204" pitchFamily="34" charset="0"/>
            </a:endParaRPr>
          </a:p>
          <a:p>
            <a:pPr algn="ctr" rtl="0">
              <a:lnSpc>
                <a:spcPct val="150000"/>
              </a:lnSpc>
            </a:pPr>
            <a:r>
              <a:rPr lang="it-IT" sz="2400" b="1" i="1" dirty="0">
                <a:solidFill>
                  <a:schemeClr val="bg1"/>
                </a:solidFill>
                <a:effectLst>
                  <a:outerShdw blurRad="50800" dist="50800" dir="2700000" algn="tl" rotWithShape="0">
                    <a:srgbClr val="3C64A5">
                      <a:alpha val="40000"/>
                    </a:srgbClr>
                  </a:outerShdw>
                </a:effectLst>
                <a:latin typeface="Arial" panose="020B0604020202020204" pitchFamily="34" charset="0"/>
                <a:cs typeface="Arial" panose="020B0604020202020204" pitchFamily="34" charset="0"/>
              </a:rPr>
              <a:t>(Milestone 1.1 and 1.6)</a:t>
            </a:r>
          </a:p>
          <a:p>
            <a:pPr algn="ctr" rtl="0">
              <a:lnSpc>
                <a:spcPct val="150000"/>
              </a:lnSpc>
            </a:pPr>
            <a:endParaRPr lang="it-IT" sz="1000" b="1" i="1" dirty="0">
              <a:solidFill>
                <a:schemeClr val="bg1"/>
              </a:solidFill>
              <a:effectLst>
                <a:outerShdw blurRad="50800" dist="50800" dir="2700000" algn="tl" rotWithShape="0">
                  <a:srgbClr val="3C64A5">
                    <a:alpha val="40000"/>
                  </a:srgbClr>
                </a:outerShdw>
              </a:effectLst>
              <a:latin typeface="Arial" panose="020B0604020202020204" pitchFamily="34" charset="0"/>
              <a:cs typeface="Arial" panose="020B0604020202020204" pitchFamily="34" charset="0"/>
            </a:endParaRPr>
          </a:p>
          <a:p>
            <a:endParaRPr lang="it-IT" dirty="0"/>
          </a:p>
        </p:txBody>
      </p:sp>
      <p:grpSp>
        <p:nvGrpSpPr>
          <p:cNvPr id="7" name="Gruppo 6">
            <a:extLst>
              <a:ext uri="{FF2B5EF4-FFF2-40B4-BE49-F238E27FC236}">
                <a16:creationId xmlns:a16="http://schemas.microsoft.com/office/drawing/2014/main" id="{EC7BBCEF-7101-882E-EA76-635543D1593E}"/>
              </a:ext>
            </a:extLst>
          </p:cNvPr>
          <p:cNvGrpSpPr>
            <a:grpSpLocks noChangeAspect="1"/>
          </p:cNvGrpSpPr>
          <p:nvPr/>
        </p:nvGrpSpPr>
        <p:grpSpPr>
          <a:xfrm>
            <a:off x="0" y="88185"/>
            <a:ext cx="3382152" cy="792000"/>
            <a:chOff x="0" y="88185"/>
            <a:chExt cx="3843354" cy="900000"/>
          </a:xfrm>
        </p:grpSpPr>
        <p:pic>
          <p:nvPicPr>
            <p:cNvPr id="8" name="Immagine 9" descr="Immagine che contiene schermata, logo, simbolo, cerchio&#10;&#10;Descrizione generata automaticamente">
              <a:extLst>
                <a:ext uri="{FF2B5EF4-FFF2-40B4-BE49-F238E27FC236}">
                  <a16:creationId xmlns:a16="http://schemas.microsoft.com/office/drawing/2014/main" id="{7D8BCF3A-3C79-42C7-5043-7C9E5056F409}"/>
                </a:ext>
              </a:extLst>
            </p:cNvPr>
            <p:cNvPicPr>
              <a:picLocks noChangeAspect="1"/>
            </p:cNvPicPr>
            <p:nvPr/>
          </p:nvPicPr>
          <p:blipFill rotWithShape="1">
            <a:blip r:embed="rId4">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9" name="Picture 5" descr="A black and white logo&#10;&#10;Description automatically generated">
              <a:extLst>
                <a:ext uri="{FF2B5EF4-FFF2-40B4-BE49-F238E27FC236}">
                  <a16:creationId xmlns:a16="http://schemas.microsoft.com/office/drawing/2014/main" id="{5B1C6F18-E09E-8172-43A5-4E079590C85A}"/>
                </a:ext>
              </a:extLst>
            </p:cNvPr>
            <p:cNvPicPr>
              <a:picLocks noChangeAspect="1"/>
            </p:cNvPicPr>
            <p:nvPr/>
          </p:nvPicPr>
          <p:blipFill>
            <a:blip r:embed="rId5"/>
            <a:stretch>
              <a:fillRect/>
            </a:stretch>
          </p:blipFill>
          <p:spPr>
            <a:xfrm>
              <a:off x="0" y="88185"/>
              <a:ext cx="2779409" cy="900000"/>
            </a:xfrm>
            <a:prstGeom prst="rect">
              <a:avLst/>
            </a:prstGeom>
          </p:spPr>
        </p:pic>
      </p:grpSp>
      <p:sp>
        <p:nvSpPr>
          <p:cNvPr id="3" name="Segnaposto testo 3">
            <a:extLst>
              <a:ext uri="{FF2B5EF4-FFF2-40B4-BE49-F238E27FC236}">
                <a16:creationId xmlns:a16="http://schemas.microsoft.com/office/drawing/2014/main" id="{A8230ED4-83EF-6FA7-8D9A-8F29583149B3}"/>
              </a:ext>
            </a:extLst>
          </p:cNvPr>
          <p:cNvSpPr txBox="1">
            <a:spLocks/>
          </p:cNvSpPr>
          <p:nvPr/>
        </p:nvSpPr>
        <p:spPr>
          <a:xfrm>
            <a:off x="402604" y="5606703"/>
            <a:ext cx="11386793" cy="7405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1400" u="sng" dirty="0">
                <a:solidFill>
                  <a:schemeClr val="bg1"/>
                </a:solidFill>
                <a:latin typeface="Calibri" panose="020F0502020204030204" pitchFamily="34" charset="0"/>
              </a:rPr>
              <a:t>Simona Piccinini</a:t>
            </a:r>
            <a:r>
              <a:rPr lang="it-IT" sz="1400" dirty="0">
                <a:solidFill>
                  <a:schemeClr val="bg1"/>
                </a:solidFill>
                <a:latin typeface="Calibri" panose="020F0502020204030204" pitchFamily="34" charset="0"/>
              </a:rPr>
              <a:t>, </a:t>
            </a:r>
            <a:r>
              <a:rPr lang="it-IT" sz="1400" dirty="0" err="1">
                <a:solidFill>
                  <a:schemeClr val="bg1"/>
                </a:solidFill>
                <a:latin typeface="Calibri" panose="020F0502020204030204" pitchFamily="34" charset="0"/>
              </a:rPr>
              <a:t>F</a:t>
            </a:r>
            <a:r>
              <a:rPr lang="it-IT" sz="1400" dirty="0">
                <a:solidFill>
                  <a:schemeClr val="bg1"/>
                </a:solidFill>
                <a:latin typeface="Calibri" panose="020F0502020204030204" pitchFamily="34" charset="0"/>
              </a:rPr>
              <a:t>. Avella, </a:t>
            </a:r>
            <a:r>
              <a:rPr lang="it-IT" sz="1400" dirty="0" err="1">
                <a:solidFill>
                  <a:schemeClr val="bg1"/>
                </a:solidFill>
                <a:latin typeface="Calibri" panose="020F0502020204030204" pitchFamily="34" charset="0"/>
              </a:rPr>
              <a:t>F.Baffigi</a:t>
            </a:r>
            <a:r>
              <a:rPr lang="it-IT" sz="1400" dirty="0">
                <a:solidFill>
                  <a:schemeClr val="bg1"/>
                </a:solidFill>
                <a:latin typeface="Calibri" panose="020F0502020204030204" pitchFamily="34" charset="0"/>
              </a:rPr>
              <a:t>, G. Bandini, G. Benincasa, </a:t>
            </a:r>
            <a:r>
              <a:rPr lang="it-IT" sz="1400" dirty="0" err="1">
                <a:solidFill>
                  <a:schemeClr val="bg1"/>
                </a:solidFill>
                <a:latin typeface="Calibri" panose="020F0502020204030204" pitchFamily="34" charset="0"/>
              </a:rPr>
              <a:t>F</a:t>
            </a:r>
            <a:r>
              <a:rPr lang="it-IT" sz="1400" dirty="0">
                <a:solidFill>
                  <a:schemeClr val="bg1"/>
                </a:solidFill>
                <a:latin typeface="Calibri" panose="020F0502020204030204" pitchFamily="34" charset="0"/>
              </a:rPr>
              <a:t>. Brandi, M. </a:t>
            </a:r>
            <a:r>
              <a:rPr lang="it-IT" sz="1400" dirty="0" err="1">
                <a:solidFill>
                  <a:schemeClr val="bg1"/>
                </a:solidFill>
                <a:latin typeface="Calibri" panose="020F0502020204030204" pitchFamily="34" charset="0"/>
              </a:rPr>
              <a:t>Ezzat</a:t>
            </a:r>
            <a:r>
              <a:rPr lang="it-IT" sz="1400" dirty="0">
                <a:solidFill>
                  <a:schemeClr val="bg1"/>
                </a:solidFill>
                <a:latin typeface="Calibri" panose="020F0502020204030204" pitchFamily="34" charset="0"/>
              </a:rPr>
              <a:t>, A. Fregosi, L. </a:t>
            </a:r>
            <a:r>
              <a:rPr lang="it-IT" sz="1400" dirty="0" err="1">
                <a:solidFill>
                  <a:schemeClr val="bg1"/>
                </a:solidFill>
                <a:latin typeface="Calibri" panose="020F0502020204030204" pitchFamily="34" charset="0"/>
              </a:rPr>
              <a:t>Fulgentini</a:t>
            </a:r>
            <a:r>
              <a:rPr lang="it-IT" sz="1400" dirty="0">
                <a:solidFill>
                  <a:schemeClr val="bg1"/>
                </a:solidFill>
                <a:latin typeface="Calibri" panose="020F0502020204030204" pitchFamily="34" charset="0"/>
              </a:rPr>
              <a:t>, D. </a:t>
            </a:r>
            <a:r>
              <a:rPr lang="it-IT" sz="1400" dirty="0" err="1">
                <a:solidFill>
                  <a:schemeClr val="bg1"/>
                </a:solidFill>
                <a:latin typeface="Calibri" panose="020F0502020204030204" pitchFamily="34" charset="0"/>
              </a:rPr>
              <a:t>Gregocki</a:t>
            </a:r>
            <a:r>
              <a:rPr lang="it-IT" sz="1400" dirty="0">
                <a:solidFill>
                  <a:schemeClr val="bg1"/>
                </a:solidFill>
                <a:latin typeface="Calibri" panose="020F0502020204030204" pitchFamily="34" charset="0"/>
              </a:rPr>
              <a:t>, P. </a:t>
            </a:r>
            <a:r>
              <a:rPr lang="it-IT" sz="1400" dirty="0" err="1">
                <a:solidFill>
                  <a:schemeClr val="bg1"/>
                </a:solidFill>
                <a:latin typeface="Calibri" panose="020F0502020204030204" pitchFamily="34" charset="0"/>
              </a:rPr>
              <a:t>Koester</a:t>
            </a:r>
            <a:r>
              <a:rPr lang="it-IT" sz="1400" dirty="0">
                <a:solidFill>
                  <a:schemeClr val="bg1"/>
                </a:solidFill>
                <a:latin typeface="Calibri" panose="020F0502020204030204" pitchFamily="34" charset="0"/>
              </a:rPr>
              <a:t>,  L. Labate, D. Palla, </a:t>
            </a:r>
          </a:p>
          <a:p>
            <a:pPr marL="0" indent="0" algn="ctr">
              <a:buNone/>
            </a:pPr>
            <a:r>
              <a:rPr lang="it-IT" sz="1400" dirty="0">
                <a:solidFill>
                  <a:schemeClr val="bg1"/>
                </a:solidFill>
                <a:latin typeface="Calibri" panose="020F0502020204030204" pitchFamily="34" charset="0"/>
              </a:rPr>
              <a:t>M. C. V. </a:t>
            </a:r>
            <a:r>
              <a:rPr lang="it-IT" sz="1400" dirty="0" err="1">
                <a:solidFill>
                  <a:schemeClr val="bg1"/>
                </a:solidFill>
                <a:latin typeface="Calibri" panose="020F0502020204030204" pitchFamily="34" charset="0"/>
              </a:rPr>
              <a:t>Panaino</a:t>
            </a:r>
            <a:r>
              <a:rPr lang="it-IT" sz="1400" dirty="0">
                <a:solidFill>
                  <a:schemeClr val="bg1"/>
                </a:solidFill>
                <a:latin typeface="Calibri" panose="020F0502020204030204" pitchFamily="34" charset="0"/>
              </a:rPr>
              <a:t>,  M. Salvadori,  S. G. </a:t>
            </a:r>
            <a:r>
              <a:rPr lang="it-IT" sz="1400" dirty="0" err="1">
                <a:solidFill>
                  <a:schemeClr val="bg1"/>
                </a:solidFill>
                <a:latin typeface="Calibri" panose="020F0502020204030204" pitchFamily="34" charset="0"/>
              </a:rPr>
              <a:t>Vlachos</a:t>
            </a:r>
            <a:r>
              <a:rPr lang="it-IT" sz="1400" dirty="0">
                <a:solidFill>
                  <a:schemeClr val="bg1"/>
                </a:solidFill>
                <a:latin typeface="Calibri" panose="020F0502020204030204" pitchFamily="34" charset="0"/>
              </a:rPr>
              <a:t> &amp; L. A. Gizzi. </a:t>
            </a:r>
            <a:endParaRPr lang="it-IT" sz="1400" dirty="0">
              <a:solidFill>
                <a:schemeClr val="bg1"/>
              </a:solidFill>
            </a:endParaRPr>
          </a:p>
        </p:txBody>
      </p:sp>
    </p:spTree>
    <p:extLst>
      <p:ext uri="{BB962C8B-B14F-4D97-AF65-F5344CB8AC3E}">
        <p14:creationId xmlns:p14="http://schemas.microsoft.com/office/powerpoint/2010/main" val="247471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45197-B40B-4BED-0590-7063E5B64E90}"/>
            </a:ext>
          </a:extLst>
        </p:cNvPr>
        <p:cNvGrpSpPr/>
        <p:nvPr/>
      </p:nvGrpSpPr>
      <p:grpSpPr>
        <a:xfrm>
          <a:off x="0" y="0"/>
          <a:ext cx="0" cy="0"/>
          <a:chOff x="0" y="0"/>
          <a:chExt cx="0" cy="0"/>
        </a:xfrm>
      </p:grpSpPr>
      <p:sp>
        <p:nvSpPr>
          <p:cNvPr id="457" name="Rectangle">
            <a:extLst>
              <a:ext uri="{FF2B5EF4-FFF2-40B4-BE49-F238E27FC236}">
                <a16:creationId xmlns:a16="http://schemas.microsoft.com/office/drawing/2014/main" id="{2E7073AB-7204-EBE4-68B0-F0951D4D5727}"/>
              </a:ext>
            </a:extLst>
          </p:cNvPr>
          <p:cNvSpPr/>
          <p:nvPr/>
        </p:nvSpPr>
        <p:spPr>
          <a:xfrm>
            <a:off x="605333" y="1620000"/>
            <a:ext cx="6467701" cy="4680000"/>
          </a:xfrm>
          <a:prstGeom prst="rect">
            <a:avLst/>
          </a:prstGeom>
          <a:solidFill>
            <a:srgbClr val="FFFFFF"/>
          </a:solidFill>
          <a:ln w="9525">
            <a:solidFill>
              <a:schemeClr val="tx1"/>
            </a:solidFill>
            <a:miter lim="400000"/>
          </a:ln>
        </p:spPr>
        <p:txBody>
          <a:bodyPr lIns="35718" tIns="35718" rIns="35718" bIns="35718" anchor="ctr"/>
          <a:lstStyle/>
          <a:p>
            <a:endParaRPr lang="it-IT" sz="900"/>
          </a:p>
        </p:txBody>
      </p:sp>
      <p:sp>
        <p:nvSpPr>
          <p:cNvPr id="4" name="VHEE perché VHEET pro e contro prospettiva flash…">
            <a:extLst>
              <a:ext uri="{FF2B5EF4-FFF2-40B4-BE49-F238E27FC236}">
                <a16:creationId xmlns:a16="http://schemas.microsoft.com/office/drawing/2014/main" id="{9C851E92-654A-AF2A-0168-FEC63FD5E883}"/>
              </a:ext>
            </a:extLst>
          </p:cNvPr>
          <p:cNvSpPr txBox="1"/>
          <p:nvPr/>
        </p:nvSpPr>
        <p:spPr>
          <a:xfrm>
            <a:off x="2087894" y="3311839"/>
            <a:ext cx="8016213" cy="167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17" name="TextBox 16">
            <a:extLst>
              <a:ext uri="{FF2B5EF4-FFF2-40B4-BE49-F238E27FC236}">
                <a16:creationId xmlns:a16="http://schemas.microsoft.com/office/drawing/2014/main" id="{11CC5399-D018-AEB7-FDA7-F8D6AE00CA97}"/>
              </a:ext>
            </a:extLst>
          </p:cNvPr>
          <p:cNvSpPr txBox="1"/>
          <p:nvPr/>
        </p:nvSpPr>
        <p:spPr>
          <a:xfrm>
            <a:off x="-2837794" y="5892186"/>
            <a:ext cx="2171952" cy="349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410765" hangingPunct="0"/>
            <a:r>
              <a:rPr lang="it-IT">
                <a:solidFill>
                  <a:srgbClr val="000000"/>
                </a:solidFill>
                <a:ea typeface="Helvetica Neue Medium"/>
                <a:cs typeface="Helvetica Neue Medium"/>
                <a:sym typeface="Helvetica Neue Medium"/>
              </a:rPr>
              <a:t>Energy </a:t>
            </a:r>
            <a:r>
              <a:rPr lang="it-IT" err="1">
                <a:solidFill>
                  <a:srgbClr val="000000"/>
                </a:solidFill>
                <a:ea typeface="Helvetica Neue Medium"/>
                <a:cs typeface="Helvetica Neue Medium"/>
                <a:sym typeface="Helvetica Neue Medium"/>
              </a:rPr>
              <a:t>spectrum</a:t>
            </a:r>
            <a:endParaRPr lang="it-IT">
              <a:solidFill>
                <a:srgbClr val="000000"/>
              </a:solidFill>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FE480DDD-146C-C0C8-586B-E0E47F699942}"/>
              </a:ext>
            </a:extLst>
          </p:cNvPr>
          <p:cNvPicPr>
            <a:picLocks noChangeAspect="1"/>
          </p:cNvPicPr>
          <p:nvPr/>
        </p:nvPicPr>
        <p:blipFill>
          <a:blip r:embed="rId3"/>
          <a:srcRect/>
          <a:stretch/>
        </p:blipFill>
        <p:spPr>
          <a:xfrm>
            <a:off x="1065600" y="2476800"/>
            <a:ext cx="5154435" cy="3401012"/>
          </a:xfrm>
          <a:prstGeom prst="rect">
            <a:avLst/>
          </a:prstGeom>
          <a:effectLst/>
        </p:spPr>
      </p:pic>
      <p:sp>
        <p:nvSpPr>
          <p:cNvPr id="3" name="CasellaDiTesto 2">
            <a:extLst>
              <a:ext uri="{FF2B5EF4-FFF2-40B4-BE49-F238E27FC236}">
                <a16:creationId xmlns:a16="http://schemas.microsoft.com/office/drawing/2014/main" id="{41C38222-59CF-6091-0430-194DAAC7341F}"/>
              </a:ext>
            </a:extLst>
          </p:cNvPr>
          <p:cNvSpPr txBox="1"/>
          <p:nvPr/>
        </p:nvSpPr>
        <p:spPr>
          <a:xfrm>
            <a:off x="2703886" y="2905804"/>
            <a:ext cx="3516149" cy="523220"/>
          </a:xfrm>
          <a:prstGeom prst="rect">
            <a:avLst/>
          </a:prstGeom>
          <a:noFill/>
        </p:spPr>
        <p:txBody>
          <a:bodyPr wrap="square">
            <a:spAutoFit/>
          </a:bodyPr>
          <a:lstStyle/>
          <a:p>
            <a:pPr algn="ctr" defTabSz="849018" hangingPunct="0"/>
            <a:r>
              <a:rPr lang="it-IT" sz="1400" dirty="0">
                <a:solidFill>
                  <a:srgbClr val="000000"/>
                </a:solidFill>
                <a:latin typeface="Arial" panose="020B0604020202020204" pitchFamily="34" charset="0"/>
                <a:ea typeface="Helvetica Neue Medium"/>
                <a:cs typeface="Arial" panose="020B0604020202020204" pitchFamily="34" charset="0"/>
                <a:sym typeface="Helvetica Neue Medium"/>
              </a:rPr>
              <a:t>Depth dose in RCF- EBT3 </a:t>
            </a:r>
            <a:r>
              <a:rPr lang="it-IT" sz="1400" dirty="0" err="1">
                <a:solidFill>
                  <a:srgbClr val="000000"/>
                </a:solidFill>
                <a:latin typeface="Arial" panose="020B0604020202020204" pitchFamily="34" charset="0"/>
                <a:ea typeface="Helvetica Neue Medium"/>
                <a:cs typeface="Arial" panose="020B0604020202020204" pitchFamily="34" charset="0"/>
                <a:sym typeface="Helvetica Neue Medium"/>
              </a:rPr>
              <a:t>stack</a:t>
            </a:r>
            <a:endParaRPr lang="it-IT" sz="1400" dirty="0">
              <a:solidFill>
                <a:srgbClr val="000000"/>
              </a:solidFill>
              <a:latin typeface="Arial" panose="020B0604020202020204" pitchFamily="34" charset="0"/>
              <a:ea typeface="Helvetica Neue Medium"/>
              <a:cs typeface="Arial" panose="020B0604020202020204" pitchFamily="34" charset="0"/>
              <a:sym typeface="Helvetica Neue Medium"/>
            </a:endParaRPr>
          </a:p>
          <a:p>
            <a:pPr algn="ctr" defTabSz="849018" hangingPunct="0"/>
            <a:r>
              <a:rPr lang="it-IT" sz="1400" i="1" dirty="0">
                <a:solidFill>
                  <a:srgbClr val="000000"/>
                </a:solidFill>
                <a:latin typeface="Arial" panose="020B0604020202020204" pitchFamily="34" charset="0"/>
                <a:ea typeface="Helvetica Neue Medium"/>
                <a:cs typeface="Arial" panose="020B0604020202020204" pitchFamily="34" charset="0"/>
                <a:sym typeface="Helvetica Neue Medium"/>
              </a:rPr>
              <a:t>(Cumulative dose of 120 shots)</a:t>
            </a:r>
          </a:p>
        </p:txBody>
      </p:sp>
      <p:sp>
        <p:nvSpPr>
          <p:cNvPr id="5" name="CasellaDiTesto 10">
            <a:extLst>
              <a:ext uri="{FF2B5EF4-FFF2-40B4-BE49-F238E27FC236}">
                <a16:creationId xmlns:a16="http://schemas.microsoft.com/office/drawing/2014/main" id="{124C3BC5-3423-28AC-7CE6-B4BD35535730}"/>
              </a:ext>
            </a:extLst>
          </p:cNvPr>
          <p:cNvSpPr txBox="1"/>
          <p:nvPr/>
        </p:nvSpPr>
        <p:spPr>
          <a:xfrm>
            <a:off x="243377" y="5905344"/>
            <a:ext cx="5544380" cy="307777"/>
          </a:xfrm>
          <a:prstGeom prst="rect">
            <a:avLst/>
          </a:prstGeom>
          <a:noFill/>
        </p:spPr>
        <p:txBody>
          <a:bodyPr wrap="square" rtlCol="0">
            <a:spAutoFit/>
          </a:bodyPr>
          <a:lstStyle/>
          <a:p>
            <a:pPr algn="ctr"/>
            <a:r>
              <a:rPr lang="it-IT" sz="1400" i="1">
                <a:latin typeface="Arial" panose="020B0604020202020204" pitchFamily="34" charset="0"/>
                <a:cs typeface="Arial" panose="020B0604020202020204" pitchFamily="34" charset="0"/>
              </a:rPr>
              <a:t>dose per </a:t>
            </a:r>
            <a:r>
              <a:rPr lang="it-IT" sz="1400" i="1" err="1">
                <a:latin typeface="Arial" panose="020B0604020202020204" pitchFamily="34" charset="0"/>
                <a:cs typeface="Arial" panose="020B0604020202020204" pitchFamily="34" charset="0"/>
              </a:rPr>
              <a:t>bunch</a:t>
            </a:r>
            <a:r>
              <a:rPr lang="it-IT" sz="1400" i="1">
                <a:latin typeface="Arial" panose="020B0604020202020204" pitchFamily="34" charset="0"/>
                <a:cs typeface="Arial" panose="020B0604020202020204" pitchFamily="34" charset="0"/>
              </a:rPr>
              <a:t> ≈ </a:t>
            </a:r>
            <a:r>
              <a:rPr lang="it-IT" sz="1400" b="1" i="1">
                <a:solidFill>
                  <a:srgbClr val="981C18"/>
                </a:solidFill>
                <a:latin typeface="Arial" panose="020B0604020202020204" pitchFamily="34" charset="0"/>
                <a:cs typeface="Arial" panose="020B0604020202020204" pitchFamily="34" charset="0"/>
              </a:rPr>
              <a:t>8 </a:t>
            </a:r>
            <a:r>
              <a:rPr lang="it-IT" sz="1400" b="1" i="1" err="1">
                <a:solidFill>
                  <a:srgbClr val="981C18"/>
                </a:solidFill>
                <a:latin typeface="Arial" panose="020B0604020202020204" pitchFamily="34" charset="0"/>
                <a:cs typeface="Arial" panose="020B0604020202020204" pitchFamily="34" charset="0"/>
              </a:rPr>
              <a:t>cGy</a:t>
            </a:r>
            <a:r>
              <a:rPr lang="it-IT" sz="1400" b="1" i="1">
                <a:solidFill>
                  <a:srgbClr val="981C18"/>
                </a:solidFill>
                <a:latin typeface="Arial" panose="020B0604020202020204" pitchFamily="34" charset="0"/>
                <a:cs typeface="Arial" panose="020B0604020202020204" pitchFamily="34" charset="0"/>
              </a:rPr>
              <a:t>, </a:t>
            </a:r>
            <a:r>
              <a:rPr lang="it-IT" sz="1400" i="1" err="1">
                <a:latin typeface="Arial" panose="020B0604020202020204" pitchFamily="34" charset="0"/>
                <a:cs typeface="Arial" panose="020B0604020202020204" pitchFamily="34" charset="0"/>
              </a:rPr>
              <a:t>charge</a:t>
            </a:r>
            <a:r>
              <a:rPr lang="it-IT" sz="1400" i="1">
                <a:latin typeface="Arial" panose="020B0604020202020204" pitchFamily="34" charset="0"/>
                <a:cs typeface="Arial" panose="020B0604020202020204" pitchFamily="34" charset="0"/>
              </a:rPr>
              <a:t> per bunch of ≈ </a:t>
            </a:r>
            <a:r>
              <a:rPr lang="it-IT" sz="1400" b="1" i="1">
                <a:solidFill>
                  <a:srgbClr val="981C18"/>
                </a:solidFill>
                <a:latin typeface="Arial" panose="020B0604020202020204" pitchFamily="34" charset="0"/>
                <a:cs typeface="Arial" panose="020B0604020202020204" pitchFamily="34" charset="0"/>
              </a:rPr>
              <a:t>150 </a:t>
            </a:r>
            <a:r>
              <a:rPr lang="it-IT" sz="1400" b="1" i="1" err="1">
                <a:solidFill>
                  <a:srgbClr val="981C18"/>
                </a:solidFill>
                <a:latin typeface="Arial" panose="020B0604020202020204" pitchFamily="34" charset="0"/>
                <a:cs typeface="Arial" panose="020B0604020202020204" pitchFamily="34" charset="0"/>
              </a:rPr>
              <a:t>pC</a:t>
            </a:r>
            <a:endParaRPr lang="it-IT" sz="1400" i="1">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6F136F99-B463-15FC-A938-DBC7AA4340C9}"/>
              </a:ext>
            </a:extLst>
          </p:cNvPr>
          <p:cNvPicPr>
            <a:picLocks noChangeAspect="1"/>
          </p:cNvPicPr>
          <p:nvPr/>
        </p:nvPicPr>
        <p:blipFill>
          <a:blip r:embed="rId4"/>
          <a:srcRect/>
          <a:stretch/>
        </p:blipFill>
        <p:spPr>
          <a:xfrm>
            <a:off x="1765250" y="2137647"/>
            <a:ext cx="4284000" cy="429004"/>
          </a:xfrm>
          <a:prstGeom prst="rect">
            <a:avLst/>
          </a:prstGeom>
        </p:spPr>
      </p:pic>
      <p:cxnSp>
        <p:nvCxnSpPr>
          <p:cNvPr id="27" name="Straight Connector 26">
            <a:extLst>
              <a:ext uri="{FF2B5EF4-FFF2-40B4-BE49-F238E27FC236}">
                <a16:creationId xmlns:a16="http://schemas.microsoft.com/office/drawing/2014/main" id="{73258476-C6F2-2756-1FF7-E08485B0194B}"/>
              </a:ext>
            </a:extLst>
          </p:cNvPr>
          <p:cNvCxnSpPr/>
          <p:nvPr/>
        </p:nvCxnSpPr>
        <p:spPr>
          <a:xfrm>
            <a:off x="2400300" y="2134651"/>
            <a:ext cx="0" cy="432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975470B-0BB0-CC32-D5DD-747E1AC5241B}"/>
              </a:ext>
            </a:extLst>
          </p:cNvPr>
          <p:cNvCxnSpPr/>
          <p:nvPr/>
        </p:nvCxnSpPr>
        <p:spPr>
          <a:xfrm>
            <a:off x="1969313" y="2134800"/>
            <a:ext cx="0" cy="432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CA42BE23-ADD7-988F-1A33-9B27BD86C432}"/>
              </a:ext>
            </a:extLst>
          </p:cNvPr>
          <p:cNvCxnSpPr/>
          <p:nvPr/>
        </p:nvCxnSpPr>
        <p:spPr>
          <a:xfrm>
            <a:off x="2838450" y="2134651"/>
            <a:ext cx="0" cy="43200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A935AED-5E0C-DB29-8020-A0024014C2FD}"/>
              </a:ext>
            </a:extLst>
          </p:cNvPr>
          <p:cNvCxnSpPr/>
          <p:nvPr/>
        </p:nvCxnSpPr>
        <p:spPr>
          <a:xfrm>
            <a:off x="3467100" y="2134651"/>
            <a:ext cx="0" cy="43200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4518C68-EF26-0A84-33C7-57DF4C3DD9EF}"/>
              </a:ext>
            </a:extLst>
          </p:cNvPr>
          <p:cNvCxnSpPr/>
          <p:nvPr/>
        </p:nvCxnSpPr>
        <p:spPr>
          <a:xfrm>
            <a:off x="3905250" y="2134651"/>
            <a:ext cx="0" cy="432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6" name="Gruppo 25">
            <a:extLst>
              <a:ext uri="{FF2B5EF4-FFF2-40B4-BE49-F238E27FC236}">
                <a16:creationId xmlns:a16="http://schemas.microsoft.com/office/drawing/2014/main" id="{457FBFC3-45E2-7641-EEB3-23AF85AFAA7E}"/>
              </a:ext>
            </a:extLst>
          </p:cNvPr>
          <p:cNvGrpSpPr/>
          <p:nvPr/>
        </p:nvGrpSpPr>
        <p:grpSpPr>
          <a:xfrm>
            <a:off x="6049250" y="1996250"/>
            <a:ext cx="5988081" cy="2574255"/>
            <a:chOff x="6049250" y="1996250"/>
            <a:chExt cx="5988081" cy="2574255"/>
          </a:xfrm>
        </p:grpSpPr>
        <p:grpSp>
          <p:nvGrpSpPr>
            <p:cNvPr id="25" name="Gruppo 24">
              <a:extLst>
                <a:ext uri="{FF2B5EF4-FFF2-40B4-BE49-F238E27FC236}">
                  <a16:creationId xmlns:a16="http://schemas.microsoft.com/office/drawing/2014/main" id="{ACAA19C3-D612-9794-5803-19FBBABB7664}"/>
                </a:ext>
              </a:extLst>
            </p:cNvPr>
            <p:cNvGrpSpPr/>
            <p:nvPr/>
          </p:nvGrpSpPr>
          <p:grpSpPr>
            <a:xfrm>
              <a:off x="7449986" y="1996250"/>
              <a:ext cx="4587345" cy="2574255"/>
              <a:chOff x="7449986" y="1996250"/>
              <a:chExt cx="4587345" cy="2574255"/>
            </a:xfrm>
          </p:grpSpPr>
          <p:pic>
            <p:nvPicPr>
              <p:cNvPr id="14" name="Picture 13">
                <a:extLst>
                  <a:ext uri="{FF2B5EF4-FFF2-40B4-BE49-F238E27FC236}">
                    <a16:creationId xmlns:a16="http://schemas.microsoft.com/office/drawing/2014/main" id="{364B13B4-9B96-F289-A844-0611EABB44CB}"/>
                  </a:ext>
                </a:extLst>
              </p:cNvPr>
              <p:cNvPicPr>
                <a:picLocks noChangeAspect="1"/>
              </p:cNvPicPr>
              <p:nvPr/>
            </p:nvPicPr>
            <p:blipFill>
              <a:blip r:embed="rId5"/>
              <a:srcRect/>
              <a:stretch/>
            </p:blipFill>
            <p:spPr>
              <a:xfrm>
                <a:off x="7449986" y="1996250"/>
                <a:ext cx="4421785" cy="2574255"/>
              </a:xfrm>
              <a:prstGeom prst="rect">
                <a:avLst/>
              </a:prstGeom>
              <a:ln>
                <a:solidFill>
                  <a:schemeClr val="tx1"/>
                </a:solidFill>
              </a:ln>
              <a:effectLst/>
            </p:spPr>
          </p:pic>
          <p:sp>
            <p:nvSpPr>
              <p:cNvPr id="20" name="TextBox 19">
                <a:extLst>
                  <a:ext uri="{FF2B5EF4-FFF2-40B4-BE49-F238E27FC236}">
                    <a16:creationId xmlns:a16="http://schemas.microsoft.com/office/drawing/2014/main" id="{EF798D84-190D-7C19-56A7-25325502A397}"/>
                  </a:ext>
                </a:extLst>
              </p:cNvPr>
              <p:cNvSpPr txBox="1"/>
              <p:nvPr/>
            </p:nvSpPr>
            <p:spPr>
              <a:xfrm>
                <a:off x="10028468" y="2184714"/>
                <a:ext cx="2008863" cy="5030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r>
                  <a:rPr lang="it-IT" sz="1400" dirty="0" err="1">
                    <a:latin typeface="Arial" panose="020B0604020202020204" pitchFamily="34" charset="0"/>
                    <a:cs typeface="Arial" panose="020B0604020202020204" pitchFamily="34" charset="0"/>
                  </a:rPr>
                  <a:t>T</a:t>
                </a:r>
                <a:r>
                  <a:rPr lang="it-IT" sz="1400" dirty="0" err="1">
                    <a:latin typeface="Arial" panose="020B0604020202020204" pitchFamily="34" charset="0"/>
                    <a:ea typeface="Helvetica Neue Medium"/>
                    <a:cs typeface="Arial" panose="020B0604020202020204" pitchFamily="34" charset="0"/>
                    <a:sym typeface="Helvetica Neue Medium"/>
                  </a:rPr>
                  <a:t>ransverse</a:t>
                </a:r>
                <a:r>
                  <a:rPr lang="it-IT" sz="1400" dirty="0">
                    <a:latin typeface="Arial" panose="020B0604020202020204" pitchFamily="34" charset="0"/>
                    <a:ea typeface="Helvetica Neue Medium"/>
                    <a:cs typeface="Arial" panose="020B0604020202020204" pitchFamily="34" charset="0"/>
                    <a:sym typeface="Helvetica Neue Medium"/>
                  </a:rPr>
                  <a:t> </a:t>
                </a:r>
              </a:p>
              <a:p>
                <a:pPr algn="ctr" defTabSz="410765" hangingPunct="0"/>
                <a:r>
                  <a:rPr lang="it-IT" sz="1400" dirty="0">
                    <a:latin typeface="Arial" panose="020B0604020202020204" pitchFamily="34" charset="0"/>
                    <a:ea typeface="Helvetica Neue Medium"/>
                    <a:cs typeface="Arial" panose="020B0604020202020204" pitchFamily="34" charset="0"/>
                    <a:sym typeface="Helvetica Neue Medium"/>
                  </a:rPr>
                  <a:t>dose </a:t>
                </a:r>
                <a:r>
                  <a:rPr lang="it-IT" sz="1400" dirty="0" err="1">
                    <a:latin typeface="Arial" panose="020B0604020202020204" pitchFamily="34" charset="0"/>
                    <a:ea typeface="Helvetica Neue Medium"/>
                    <a:cs typeface="Arial" panose="020B0604020202020204" pitchFamily="34" charset="0"/>
                    <a:sym typeface="Helvetica Neue Medium"/>
                  </a:rPr>
                  <a:t>profile</a:t>
                </a:r>
                <a:endParaRPr lang="it-IT" sz="1400" dirty="0">
                  <a:latin typeface="Arial" panose="020B0604020202020204" pitchFamily="34" charset="0"/>
                  <a:ea typeface="Helvetica Neue Medium"/>
                  <a:cs typeface="Arial" panose="020B0604020202020204" pitchFamily="34" charset="0"/>
                  <a:sym typeface="Helvetica Neue Medium"/>
                </a:endParaRPr>
              </a:p>
            </p:txBody>
          </p:sp>
        </p:grpSp>
        <p:cxnSp>
          <p:nvCxnSpPr>
            <p:cNvPr id="11" name="Straight Arrow Connector 10">
              <a:extLst>
                <a:ext uri="{FF2B5EF4-FFF2-40B4-BE49-F238E27FC236}">
                  <a16:creationId xmlns:a16="http://schemas.microsoft.com/office/drawing/2014/main" id="{F23D88CA-DDD5-ACB9-07FC-74BA62EB2DEF}"/>
                </a:ext>
              </a:extLst>
            </p:cNvPr>
            <p:cNvCxnSpPr>
              <a:cxnSpLocks/>
            </p:cNvCxnSpPr>
            <p:nvPr/>
          </p:nvCxnSpPr>
          <p:spPr>
            <a:xfrm>
              <a:off x="6049250" y="2350651"/>
              <a:ext cx="1652433" cy="496791"/>
            </a:xfrm>
            <a:prstGeom prst="straightConnector1">
              <a:avLst/>
            </a:prstGeom>
            <a:ln w="25400">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grpSp>
      <p:sp>
        <p:nvSpPr>
          <p:cNvPr id="12" name="TextBox 20">
            <a:extLst>
              <a:ext uri="{FF2B5EF4-FFF2-40B4-BE49-F238E27FC236}">
                <a16:creationId xmlns:a16="http://schemas.microsoft.com/office/drawing/2014/main" id="{8F140FD4-AE78-88D9-1E82-2924F47DC0A7}"/>
              </a:ext>
            </a:extLst>
          </p:cNvPr>
          <p:cNvSpPr txBox="1"/>
          <p:nvPr/>
        </p:nvSpPr>
        <p:spPr>
          <a:xfrm>
            <a:off x="1740329" y="1724826"/>
            <a:ext cx="4308921" cy="287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r>
              <a:rPr lang="it-IT" sz="1400">
                <a:latin typeface="Arial" panose="020B0604020202020204" pitchFamily="34" charset="0"/>
                <a:cs typeface="Arial" panose="020B0604020202020204" pitchFamily="34" charset="0"/>
              </a:rPr>
              <a:t>2 cm x 20 cm EBT3: </a:t>
            </a:r>
            <a:r>
              <a:rPr lang="it-IT" sz="1400" err="1">
                <a:latin typeface="Arial" panose="020B0604020202020204" pitchFamily="34" charset="0"/>
                <a:cs typeface="Arial" panose="020B0604020202020204" pitchFamily="34" charset="0"/>
              </a:rPr>
              <a:t>longitudinal</a:t>
            </a:r>
            <a:r>
              <a:rPr lang="it-IT" sz="1400">
                <a:latin typeface="Arial" panose="020B0604020202020204" pitchFamily="34" charset="0"/>
                <a:cs typeface="Arial" panose="020B0604020202020204" pitchFamily="34" charset="0"/>
              </a:rPr>
              <a:t> </a:t>
            </a:r>
            <a:r>
              <a:rPr lang="it-IT" sz="1400" err="1">
                <a:latin typeface="Arial" panose="020B0604020202020204" pitchFamily="34" charset="0"/>
                <a:cs typeface="Arial" panose="020B0604020202020204" pitchFamily="34" charset="0"/>
              </a:rPr>
              <a:t>irradiation</a:t>
            </a:r>
            <a:endParaRPr lang="it-IT" sz="1400">
              <a:solidFill>
                <a:srgbClr val="000000"/>
              </a:solidFill>
              <a:latin typeface="Arial" panose="020B0604020202020204" pitchFamily="34" charset="0"/>
              <a:ea typeface="Helvetica Neue Medium"/>
              <a:cs typeface="Arial" panose="020B0604020202020204" pitchFamily="34" charset="0"/>
              <a:sym typeface="Helvetica Neue Medium"/>
            </a:endParaRPr>
          </a:p>
        </p:txBody>
      </p:sp>
      <p:grpSp>
        <p:nvGrpSpPr>
          <p:cNvPr id="10" name="Gruppo 9">
            <a:extLst>
              <a:ext uri="{FF2B5EF4-FFF2-40B4-BE49-F238E27FC236}">
                <a16:creationId xmlns:a16="http://schemas.microsoft.com/office/drawing/2014/main" id="{58FB030A-080A-83E9-D45B-2502A705CF78}"/>
              </a:ext>
            </a:extLst>
          </p:cNvPr>
          <p:cNvGrpSpPr>
            <a:grpSpLocks noChangeAspect="1"/>
          </p:cNvGrpSpPr>
          <p:nvPr/>
        </p:nvGrpSpPr>
        <p:grpSpPr>
          <a:xfrm>
            <a:off x="0" y="88185"/>
            <a:ext cx="3382152" cy="792000"/>
            <a:chOff x="0" y="88185"/>
            <a:chExt cx="3843354" cy="900000"/>
          </a:xfrm>
        </p:grpSpPr>
        <p:pic>
          <p:nvPicPr>
            <p:cNvPr id="18" name="Immagine 9" descr="Immagine che contiene schermata, logo, simbolo, cerchio&#10;&#10;Descrizione generata automaticamente">
              <a:extLst>
                <a:ext uri="{FF2B5EF4-FFF2-40B4-BE49-F238E27FC236}">
                  <a16:creationId xmlns:a16="http://schemas.microsoft.com/office/drawing/2014/main" id="{67CF0B71-5AD6-EA60-68D0-CA3C0E1B8C53}"/>
                </a:ext>
              </a:extLst>
            </p:cNvPr>
            <p:cNvPicPr>
              <a:picLocks noChangeAspect="1"/>
            </p:cNvPicPr>
            <p:nvPr/>
          </p:nvPicPr>
          <p:blipFill rotWithShape="1">
            <a:blip r:embed="rId6">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19" name="Picture 5" descr="A black and white logo&#10;&#10;Description automatically generated">
              <a:extLst>
                <a:ext uri="{FF2B5EF4-FFF2-40B4-BE49-F238E27FC236}">
                  <a16:creationId xmlns:a16="http://schemas.microsoft.com/office/drawing/2014/main" id="{3B1685B2-A275-4BB3-8DB7-DC0D113C82AF}"/>
                </a:ext>
              </a:extLst>
            </p:cNvPr>
            <p:cNvPicPr>
              <a:picLocks noChangeAspect="1"/>
            </p:cNvPicPr>
            <p:nvPr/>
          </p:nvPicPr>
          <p:blipFill>
            <a:blip r:embed="rId7"/>
            <a:stretch>
              <a:fillRect/>
            </a:stretch>
          </p:blipFill>
          <p:spPr>
            <a:xfrm>
              <a:off x="0" y="88185"/>
              <a:ext cx="2779409" cy="900000"/>
            </a:xfrm>
            <a:prstGeom prst="rect">
              <a:avLst/>
            </a:prstGeom>
          </p:spPr>
        </p:pic>
      </p:grpSp>
      <p:sp>
        <p:nvSpPr>
          <p:cNvPr id="21" name="TextBox 47">
            <a:extLst>
              <a:ext uri="{FF2B5EF4-FFF2-40B4-BE49-F238E27FC236}">
                <a16:creationId xmlns:a16="http://schemas.microsoft.com/office/drawing/2014/main" id="{E67A95A1-A4D2-76F7-5CAB-55FB1035593E}"/>
              </a:ext>
            </a:extLst>
          </p:cNvPr>
          <p:cNvSpPr txBox="1"/>
          <p:nvPr/>
        </p:nvSpPr>
        <p:spPr>
          <a:xfrm>
            <a:off x="368300" y="1047600"/>
            <a:ext cx="11455400" cy="492443"/>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2600" b="1" err="1">
                <a:solidFill>
                  <a:schemeClr val="bg1"/>
                </a:solidFill>
                <a:latin typeface="Arial" panose="020B0604020202020204" pitchFamily="34" charset="0"/>
                <a:cs typeface="Arial" panose="020B0604020202020204" pitchFamily="34" charset="0"/>
              </a:rPr>
              <a:t>Dosimetric</a:t>
            </a:r>
            <a:r>
              <a:rPr lang="en-US" sz="2600" b="1">
                <a:solidFill>
                  <a:schemeClr val="bg1"/>
                </a:solidFill>
                <a:latin typeface="Arial" panose="020B0604020202020204" pitchFamily="34" charset="0"/>
                <a:cs typeface="Arial" panose="020B0604020202020204" pitchFamily="34" charset="0"/>
              </a:rPr>
              <a:t> characterization of a 7 mm diameter collimated VHEE beam</a:t>
            </a:r>
            <a:endParaRPr lang="it-IT" sz="2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313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CD6E1-0E74-12EA-02DD-5D65EF3CB545}"/>
            </a:ext>
          </a:extLst>
        </p:cNvPr>
        <p:cNvGrpSpPr/>
        <p:nvPr/>
      </p:nvGrpSpPr>
      <p:grpSpPr>
        <a:xfrm>
          <a:off x="0" y="0"/>
          <a:ext cx="0" cy="0"/>
          <a:chOff x="0" y="0"/>
          <a:chExt cx="0" cy="0"/>
        </a:xfrm>
      </p:grpSpPr>
      <p:sp>
        <p:nvSpPr>
          <p:cNvPr id="457" name="Rectangle">
            <a:extLst>
              <a:ext uri="{FF2B5EF4-FFF2-40B4-BE49-F238E27FC236}">
                <a16:creationId xmlns:a16="http://schemas.microsoft.com/office/drawing/2014/main" id="{4AFB5F0B-6B1D-EBCD-EB82-3B07521D1C04}"/>
              </a:ext>
            </a:extLst>
          </p:cNvPr>
          <p:cNvSpPr/>
          <p:nvPr/>
        </p:nvSpPr>
        <p:spPr>
          <a:xfrm>
            <a:off x="605333" y="1620000"/>
            <a:ext cx="6467701" cy="4680000"/>
          </a:xfrm>
          <a:prstGeom prst="rect">
            <a:avLst/>
          </a:prstGeom>
          <a:solidFill>
            <a:srgbClr val="FFFFFF"/>
          </a:solidFill>
          <a:ln w="9525">
            <a:solidFill>
              <a:schemeClr val="tx1"/>
            </a:solidFill>
            <a:miter lim="400000"/>
          </a:ln>
        </p:spPr>
        <p:txBody>
          <a:bodyPr lIns="35718" tIns="35718" rIns="35718" bIns="35718" anchor="ctr"/>
          <a:lstStyle/>
          <a:p>
            <a:endParaRPr lang="it-IT" sz="900"/>
          </a:p>
        </p:txBody>
      </p:sp>
      <p:sp>
        <p:nvSpPr>
          <p:cNvPr id="4" name="VHEE perché VHEET pro e contro prospettiva flash…">
            <a:extLst>
              <a:ext uri="{FF2B5EF4-FFF2-40B4-BE49-F238E27FC236}">
                <a16:creationId xmlns:a16="http://schemas.microsoft.com/office/drawing/2014/main" id="{3779F8DD-C192-FA9F-C57F-4D0E198452F8}"/>
              </a:ext>
            </a:extLst>
          </p:cNvPr>
          <p:cNvSpPr txBox="1"/>
          <p:nvPr/>
        </p:nvSpPr>
        <p:spPr>
          <a:xfrm>
            <a:off x="2087894" y="3311839"/>
            <a:ext cx="8016213" cy="167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17" name="TextBox 16">
            <a:extLst>
              <a:ext uri="{FF2B5EF4-FFF2-40B4-BE49-F238E27FC236}">
                <a16:creationId xmlns:a16="http://schemas.microsoft.com/office/drawing/2014/main" id="{7DD7AE32-BED9-AF31-AFEF-1057D04DB92D}"/>
              </a:ext>
            </a:extLst>
          </p:cNvPr>
          <p:cNvSpPr txBox="1"/>
          <p:nvPr/>
        </p:nvSpPr>
        <p:spPr>
          <a:xfrm>
            <a:off x="-2837794" y="5892186"/>
            <a:ext cx="2171952" cy="349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410765" hangingPunct="0"/>
            <a:r>
              <a:rPr lang="it-IT">
                <a:solidFill>
                  <a:srgbClr val="000000"/>
                </a:solidFill>
                <a:ea typeface="Helvetica Neue Medium"/>
                <a:cs typeface="Helvetica Neue Medium"/>
                <a:sym typeface="Helvetica Neue Medium"/>
              </a:rPr>
              <a:t>Energy </a:t>
            </a:r>
            <a:r>
              <a:rPr lang="it-IT" err="1">
                <a:solidFill>
                  <a:srgbClr val="000000"/>
                </a:solidFill>
                <a:ea typeface="Helvetica Neue Medium"/>
                <a:cs typeface="Helvetica Neue Medium"/>
                <a:sym typeface="Helvetica Neue Medium"/>
              </a:rPr>
              <a:t>spectrum</a:t>
            </a:r>
            <a:endParaRPr lang="it-IT">
              <a:solidFill>
                <a:srgbClr val="000000"/>
              </a:solidFill>
              <a:ea typeface="Helvetica Neue Medium"/>
              <a:cs typeface="Helvetica Neue Medium"/>
              <a:sym typeface="Helvetica Neue Medium"/>
            </a:endParaRPr>
          </a:p>
        </p:txBody>
      </p:sp>
      <p:pic>
        <p:nvPicPr>
          <p:cNvPr id="10" name="Picture 9">
            <a:extLst>
              <a:ext uri="{FF2B5EF4-FFF2-40B4-BE49-F238E27FC236}">
                <a16:creationId xmlns:a16="http://schemas.microsoft.com/office/drawing/2014/main" id="{C6E23D0F-691E-FF00-473D-84BB5FF8EF30}"/>
              </a:ext>
            </a:extLst>
          </p:cNvPr>
          <p:cNvPicPr>
            <a:picLocks noChangeAspect="1"/>
          </p:cNvPicPr>
          <p:nvPr/>
        </p:nvPicPr>
        <p:blipFill>
          <a:blip r:embed="rId3"/>
          <a:srcRect/>
          <a:stretch/>
        </p:blipFill>
        <p:spPr>
          <a:xfrm>
            <a:off x="1064715" y="2476092"/>
            <a:ext cx="5154435" cy="3401012"/>
          </a:xfrm>
          <a:prstGeom prst="rect">
            <a:avLst/>
          </a:prstGeom>
          <a:effectLst/>
        </p:spPr>
      </p:pic>
      <p:pic>
        <p:nvPicPr>
          <p:cNvPr id="11" name="Picture 5">
            <a:extLst>
              <a:ext uri="{FF2B5EF4-FFF2-40B4-BE49-F238E27FC236}">
                <a16:creationId xmlns:a16="http://schemas.microsoft.com/office/drawing/2014/main" id="{58D97366-0450-0D65-71D8-1911E7D86498}"/>
              </a:ext>
            </a:extLst>
          </p:cNvPr>
          <p:cNvPicPr>
            <a:picLocks noChangeAspect="1"/>
          </p:cNvPicPr>
          <p:nvPr/>
        </p:nvPicPr>
        <p:blipFill>
          <a:blip r:embed="rId4"/>
          <a:srcRect/>
          <a:stretch/>
        </p:blipFill>
        <p:spPr>
          <a:xfrm>
            <a:off x="1764000" y="2137647"/>
            <a:ext cx="4284000" cy="429004"/>
          </a:xfrm>
          <a:prstGeom prst="rect">
            <a:avLst/>
          </a:prstGeom>
        </p:spPr>
      </p:pic>
      <p:pic>
        <p:nvPicPr>
          <p:cNvPr id="5" name="Immagine 4" descr="Immagine che contiene Policromia, schermata, rosso, design&#10;&#10;Descrizione generata automaticamente">
            <a:extLst>
              <a:ext uri="{FF2B5EF4-FFF2-40B4-BE49-F238E27FC236}">
                <a16:creationId xmlns:a16="http://schemas.microsoft.com/office/drawing/2014/main" id="{6E214E28-C2A6-E238-C18A-0C8279CF9B29}"/>
              </a:ext>
            </a:extLst>
          </p:cNvPr>
          <p:cNvPicPr>
            <a:picLocks noChangeAspect="1"/>
          </p:cNvPicPr>
          <p:nvPr/>
        </p:nvPicPr>
        <p:blipFill rotWithShape="1">
          <a:blip r:embed="rId5">
            <a:alphaModFix amt="60000"/>
          </a:blip>
          <a:srcRect l="2124" t="14299" r="2574" b="12379"/>
          <a:stretch/>
        </p:blipFill>
        <p:spPr>
          <a:xfrm flipV="1">
            <a:off x="1781141" y="2271022"/>
            <a:ext cx="612000" cy="146383"/>
          </a:xfrm>
          <a:prstGeom prst="rect">
            <a:avLst/>
          </a:prstGeom>
        </p:spPr>
      </p:pic>
      <p:cxnSp>
        <p:nvCxnSpPr>
          <p:cNvPr id="9" name="Connettore 1 8">
            <a:extLst>
              <a:ext uri="{FF2B5EF4-FFF2-40B4-BE49-F238E27FC236}">
                <a16:creationId xmlns:a16="http://schemas.microsoft.com/office/drawing/2014/main" id="{B213D984-7CCA-A5FA-95D1-3CF7110457DF}"/>
              </a:ext>
            </a:extLst>
          </p:cNvPr>
          <p:cNvCxnSpPr>
            <a:cxnSpLocks/>
          </p:cNvCxnSpPr>
          <p:nvPr/>
        </p:nvCxnSpPr>
        <p:spPr>
          <a:xfrm>
            <a:off x="2399079" y="1841733"/>
            <a:ext cx="0" cy="3492000"/>
          </a:xfrm>
          <a:prstGeom prst="line">
            <a:avLst/>
          </a:prstGeom>
          <a:ln w="63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 name="Connettore 1 1">
            <a:extLst>
              <a:ext uri="{FF2B5EF4-FFF2-40B4-BE49-F238E27FC236}">
                <a16:creationId xmlns:a16="http://schemas.microsoft.com/office/drawing/2014/main" id="{ACCC2B87-592F-032A-B2AB-89A20A64341B}"/>
              </a:ext>
            </a:extLst>
          </p:cNvPr>
          <p:cNvCxnSpPr>
            <a:cxnSpLocks/>
          </p:cNvCxnSpPr>
          <p:nvPr/>
        </p:nvCxnSpPr>
        <p:spPr>
          <a:xfrm>
            <a:off x="1758155" y="1841733"/>
            <a:ext cx="0" cy="3492000"/>
          </a:xfrm>
          <a:prstGeom prst="line">
            <a:avLst/>
          </a:prstGeom>
          <a:ln w="9525">
            <a:solidFill>
              <a:schemeClr val="accent6">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7" name="Connettore 1 6">
            <a:extLst>
              <a:ext uri="{FF2B5EF4-FFF2-40B4-BE49-F238E27FC236}">
                <a16:creationId xmlns:a16="http://schemas.microsoft.com/office/drawing/2014/main" id="{9B589078-4B1F-4DCD-81B3-54D5CE77493A}"/>
              </a:ext>
            </a:extLst>
          </p:cNvPr>
          <p:cNvCxnSpPr>
            <a:cxnSpLocks/>
          </p:cNvCxnSpPr>
          <p:nvPr/>
        </p:nvCxnSpPr>
        <p:spPr>
          <a:xfrm>
            <a:off x="6029310" y="1841733"/>
            <a:ext cx="0" cy="3492000"/>
          </a:xfrm>
          <a:prstGeom prst="line">
            <a:avLst/>
          </a:prstGeom>
          <a:ln w="9525">
            <a:solidFill>
              <a:schemeClr val="accent6">
                <a:lumMod val="75000"/>
              </a:schemeClr>
            </a:solidFill>
            <a:prstDash val="dash"/>
          </a:ln>
        </p:spPr>
        <p:style>
          <a:lnRef idx="2">
            <a:schemeClr val="accent1"/>
          </a:lnRef>
          <a:fillRef idx="0">
            <a:schemeClr val="accent1"/>
          </a:fillRef>
          <a:effectRef idx="1">
            <a:schemeClr val="accent1"/>
          </a:effectRef>
          <a:fontRef idx="minor">
            <a:schemeClr val="tx1"/>
          </a:fontRef>
        </p:style>
      </p:cxnSp>
      <p:sp>
        <p:nvSpPr>
          <p:cNvPr id="18" name="CasellaDiTesto 10">
            <a:extLst>
              <a:ext uri="{FF2B5EF4-FFF2-40B4-BE49-F238E27FC236}">
                <a16:creationId xmlns:a16="http://schemas.microsoft.com/office/drawing/2014/main" id="{A80566F5-5708-9C23-C023-8B3F43EB463B}"/>
              </a:ext>
            </a:extLst>
          </p:cNvPr>
          <p:cNvSpPr txBox="1"/>
          <p:nvPr/>
        </p:nvSpPr>
        <p:spPr>
          <a:xfrm>
            <a:off x="243377" y="5905344"/>
            <a:ext cx="5544380" cy="307777"/>
          </a:xfrm>
          <a:prstGeom prst="rect">
            <a:avLst/>
          </a:prstGeom>
          <a:noFill/>
        </p:spPr>
        <p:txBody>
          <a:bodyPr wrap="square" rtlCol="0">
            <a:spAutoFit/>
          </a:bodyPr>
          <a:lstStyle/>
          <a:p>
            <a:pPr algn="ctr"/>
            <a:r>
              <a:rPr lang="it-IT" sz="1400" i="1">
                <a:latin typeface="Arial" panose="020B0604020202020204" pitchFamily="34" charset="0"/>
                <a:cs typeface="Arial" panose="020B0604020202020204" pitchFamily="34" charset="0"/>
              </a:rPr>
              <a:t>dose per </a:t>
            </a:r>
            <a:r>
              <a:rPr lang="it-IT" sz="1400" i="1" err="1">
                <a:latin typeface="Arial" panose="020B0604020202020204" pitchFamily="34" charset="0"/>
                <a:cs typeface="Arial" panose="020B0604020202020204" pitchFamily="34" charset="0"/>
              </a:rPr>
              <a:t>bunch</a:t>
            </a:r>
            <a:r>
              <a:rPr lang="it-IT" sz="1400" i="1">
                <a:latin typeface="Arial" panose="020B0604020202020204" pitchFamily="34" charset="0"/>
                <a:cs typeface="Arial" panose="020B0604020202020204" pitchFamily="34" charset="0"/>
              </a:rPr>
              <a:t> ≈ </a:t>
            </a:r>
            <a:r>
              <a:rPr lang="it-IT" sz="1400" b="1" i="1">
                <a:solidFill>
                  <a:srgbClr val="981C18"/>
                </a:solidFill>
                <a:latin typeface="Arial" panose="020B0604020202020204" pitchFamily="34" charset="0"/>
                <a:cs typeface="Arial" panose="020B0604020202020204" pitchFamily="34" charset="0"/>
              </a:rPr>
              <a:t>8 </a:t>
            </a:r>
            <a:r>
              <a:rPr lang="it-IT" sz="1400" b="1" i="1" err="1">
                <a:solidFill>
                  <a:srgbClr val="981C18"/>
                </a:solidFill>
                <a:latin typeface="Arial" panose="020B0604020202020204" pitchFamily="34" charset="0"/>
                <a:cs typeface="Arial" panose="020B0604020202020204" pitchFamily="34" charset="0"/>
              </a:rPr>
              <a:t>cGy</a:t>
            </a:r>
            <a:r>
              <a:rPr lang="it-IT" sz="1400" b="1" i="1">
                <a:solidFill>
                  <a:srgbClr val="981C18"/>
                </a:solidFill>
                <a:latin typeface="Arial" panose="020B0604020202020204" pitchFamily="34" charset="0"/>
                <a:cs typeface="Arial" panose="020B0604020202020204" pitchFamily="34" charset="0"/>
              </a:rPr>
              <a:t>, </a:t>
            </a:r>
            <a:r>
              <a:rPr lang="it-IT" sz="1400" i="1" err="1">
                <a:latin typeface="Arial" panose="020B0604020202020204" pitchFamily="34" charset="0"/>
                <a:cs typeface="Arial" panose="020B0604020202020204" pitchFamily="34" charset="0"/>
              </a:rPr>
              <a:t>charge</a:t>
            </a:r>
            <a:r>
              <a:rPr lang="it-IT" sz="1400" i="1">
                <a:latin typeface="Arial" panose="020B0604020202020204" pitchFamily="34" charset="0"/>
                <a:cs typeface="Arial" panose="020B0604020202020204" pitchFamily="34" charset="0"/>
              </a:rPr>
              <a:t> per bunch of ≈ </a:t>
            </a:r>
            <a:r>
              <a:rPr lang="it-IT" sz="1400" b="1" i="1">
                <a:solidFill>
                  <a:srgbClr val="981C18"/>
                </a:solidFill>
                <a:latin typeface="Arial" panose="020B0604020202020204" pitchFamily="34" charset="0"/>
                <a:cs typeface="Arial" panose="020B0604020202020204" pitchFamily="34" charset="0"/>
              </a:rPr>
              <a:t>150 </a:t>
            </a:r>
            <a:r>
              <a:rPr lang="it-IT" sz="1400" b="1" i="1" err="1">
                <a:solidFill>
                  <a:srgbClr val="981C18"/>
                </a:solidFill>
                <a:latin typeface="Arial" panose="020B0604020202020204" pitchFamily="34" charset="0"/>
                <a:cs typeface="Arial" panose="020B0604020202020204" pitchFamily="34" charset="0"/>
              </a:rPr>
              <a:t>pC</a:t>
            </a:r>
            <a:endParaRPr lang="it-IT" sz="1400" i="1">
              <a:latin typeface="Arial" panose="020B0604020202020204" pitchFamily="34" charset="0"/>
              <a:cs typeface="Arial" panose="020B0604020202020204" pitchFamily="34" charset="0"/>
            </a:endParaRPr>
          </a:p>
        </p:txBody>
      </p:sp>
      <p:sp>
        <p:nvSpPr>
          <p:cNvPr id="19" name="CasellaDiTesto 2">
            <a:extLst>
              <a:ext uri="{FF2B5EF4-FFF2-40B4-BE49-F238E27FC236}">
                <a16:creationId xmlns:a16="http://schemas.microsoft.com/office/drawing/2014/main" id="{93AF6D94-FCFC-774A-D7A1-37CEF46D02BA}"/>
              </a:ext>
            </a:extLst>
          </p:cNvPr>
          <p:cNvSpPr txBox="1"/>
          <p:nvPr/>
        </p:nvSpPr>
        <p:spPr>
          <a:xfrm>
            <a:off x="2703600" y="2905200"/>
            <a:ext cx="3516149" cy="523220"/>
          </a:xfrm>
          <a:prstGeom prst="rect">
            <a:avLst/>
          </a:prstGeom>
          <a:noFill/>
        </p:spPr>
        <p:txBody>
          <a:bodyPr wrap="square">
            <a:spAutoFit/>
          </a:bodyPr>
          <a:lstStyle/>
          <a:p>
            <a:pPr algn="ctr" defTabSz="849018" hangingPunct="0"/>
            <a:r>
              <a:rPr lang="it-IT" sz="1400" dirty="0">
                <a:solidFill>
                  <a:srgbClr val="000000"/>
                </a:solidFill>
                <a:latin typeface="Arial" panose="020B0604020202020204" pitchFamily="34" charset="0"/>
                <a:ea typeface="Helvetica Neue Medium"/>
                <a:cs typeface="Arial" panose="020B0604020202020204" pitchFamily="34" charset="0"/>
                <a:sym typeface="Helvetica Neue Medium"/>
              </a:rPr>
              <a:t>Depth dose in RCF- EBT3 </a:t>
            </a:r>
            <a:r>
              <a:rPr lang="it-IT" sz="1400" dirty="0" err="1">
                <a:solidFill>
                  <a:srgbClr val="000000"/>
                </a:solidFill>
                <a:latin typeface="Arial" panose="020B0604020202020204" pitchFamily="34" charset="0"/>
                <a:ea typeface="Helvetica Neue Medium"/>
                <a:cs typeface="Arial" panose="020B0604020202020204" pitchFamily="34" charset="0"/>
                <a:sym typeface="Helvetica Neue Medium"/>
              </a:rPr>
              <a:t>stack</a:t>
            </a:r>
            <a:endParaRPr lang="it-IT" sz="1400" dirty="0">
              <a:solidFill>
                <a:srgbClr val="000000"/>
              </a:solidFill>
              <a:latin typeface="Arial" panose="020B0604020202020204" pitchFamily="34" charset="0"/>
              <a:ea typeface="Helvetica Neue Medium"/>
              <a:cs typeface="Arial" panose="020B0604020202020204" pitchFamily="34" charset="0"/>
              <a:sym typeface="Helvetica Neue Medium"/>
            </a:endParaRPr>
          </a:p>
          <a:p>
            <a:pPr algn="ctr" defTabSz="849018" hangingPunct="0"/>
            <a:r>
              <a:rPr lang="it-IT" sz="1400" i="1" dirty="0">
                <a:solidFill>
                  <a:srgbClr val="000000"/>
                </a:solidFill>
                <a:latin typeface="Arial" panose="020B0604020202020204" pitchFamily="34" charset="0"/>
                <a:ea typeface="Helvetica Neue Medium"/>
                <a:cs typeface="Arial" panose="020B0604020202020204" pitchFamily="34" charset="0"/>
                <a:sym typeface="Helvetica Neue Medium"/>
              </a:rPr>
              <a:t>(Cumulative dose of 120 shots)</a:t>
            </a:r>
          </a:p>
        </p:txBody>
      </p:sp>
      <p:sp>
        <p:nvSpPr>
          <p:cNvPr id="3" name="Freccia giù 2">
            <a:extLst>
              <a:ext uri="{FF2B5EF4-FFF2-40B4-BE49-F238E27FC236}">
                <a16:creationId xmlns:a16="http://schemas.microsoft.com/office/drawing/2014/main" id="{7CE03BDB-9161-860E-ED53-7C32F88B0FBE}"/>
              </a:ext>
            </a:extLst>
          </p:cNvPr>
          <p:cNvSpPr/>
          <p:nvPr/>
        </p:nvSpPr>
        <p:spPr>
          <a:xfrm rot="14269106">
            <a:off x="927503" y="2034264"/>
            <a:ext cx="170663" cy="1534510"/>
          </a:xfrm>
          <a:prstGeom prst="downArrow">
            <a:avLst/>
          </a:prstGeom>
          <a:solidFill>
            <a:srgbClr val="FF0000">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2600"/>
              </a:solidFill>
            </a:endParaRPr>
          </a:p>
        </p:txBody>
      </p:sp>
      <p:sp>
        <p:nvSpPr>
          <p:cNvPr id="12" name="TextBox 20">
            <a:extLst>
              <a:ext uri="{FF2B5EF4-FFF2-40B4-BE49-F238E27FC236}">
                <a16:creationId xmlns:a16="http://schemas.microsoft.com/office/drawing/2014/main" id="{313CA1BD-EBE1-09D6-3950-E682AE1F8235}"/>
              </a:ext>
            </a:extLst>
          </p:cNvPr>
          <p:cNvSpPr txBox="1"/>
          <p:nvPr/>
        </p:nvSpPr>
        <p:spPr>
          <a:xfrm>
            <a:off x="1740329" y="1724826"/>
            <a:ext cx="4308921" cy="287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r>
              <a:rPr lang="it-IT" sz="1400">
                <a:latin typeface="Arial" panose="020B0604020202020204" pitchFamily="34" charset="0"/>
                <a:cs typeface="Arial" panose="020B0604020202020204" pitchFamily="34" charset="0"/>
              </a:rPr>
              <a:t>2 cm x 20 cm EBT3: </a:t>
            </a:r>
            <a:r>
              <a:rPr lang="it-IT" sz="1400" err="1">
                <a:latin typeface="Arial" panose="020B0604020202020204" pitchFamily="34" charset="0"/>
                <a:cs typeface="Arial" panose="020B0604020202020204" pitchFamily="34" charset="0"/>
              </a:rPr>
              <a:t>longitudinal</a:t>
            </a:r>
            <a:r>
              <a:rPr lang="it-IT" sz="1400">
                <a:latin typeface="Arial" panose="020B0604020202020204" pitchFamily="34" charset="0"/>
                <a:cs typeface="Arial" panose="020B0604020202020204" pitchFamily="34" charset="0"/>
              </a:rPr>
              <a:t> </a:t>
            </a:r>
            <a:r>
              <a:rPr lang="it-IT" sz="1400" err="1">
                <a:latin typeface="Arial" panose="020B0604020202020204" pitchFamily="34" charset="0"/>
                <a:cs typeface="Arial" panose="020B0604020202020204" pitchFamily="34" charset="0"/>
              </a:rPr>
              <a:t>irradiation</a:t>
            </a:r>
            <a:endParaRPr lang="it-IT" sz="1400">
              <a:solidFill>
                <a:srgbClr val="000000"/>
              </a:solidFill>
              <a:latin typeface="Arial" panose="020B0604020202020204" pitchFamily="34" charset="0"/>
              <a:ea typeface="Helvetica Neue Medium"/>
              <a:cs typeface="Arial" panose="020B0604020202020204" pitchFamily="34" charset="0"/>
              <a:sym typeface="Helvetica Neue Medium"/>
            </a:endParaRPr>
          </a:p>
        </p:txBody>
      </p:sp>
      <p:grpSp>
        <p:nvGrpSpPr>
          <p:cNvPr id="8" name="Gruppo 7">
            <a:extLst>
              <a:ext uri="{FF2B5EF4-FFF2-40B4-BE49-F238E27FC236}">
                <a16:creationId xmlns:a16="http://schemas.microsoft.com/office/drawing/2014/main" id="{8EB2257D-C808-2D8F-9E25-EB41FB19F66F}"/>
              </a:ext>
            </a:extLst>
          </p:cNvPr>
          <p:cNvGrpSpPr>
            <a:grpSpLocks noChangeAspect="1"/>
          </p:cNvGrpSpPr>
          <p:nvPr/>
        </p:nvGrpSpPr>
        <p:grpSpPr>
          <a:xfrm>
            <a:off x="0" y="88185"/>
            <a:ext cx="3382152" cy="792000"/>
            <a:chOff x="0" y="88185"/>
            <a:chExt cx="3843354" cy="900000"/>
          </a:xfrm>
        </p:grpSpPr>
        <p:pic>
          <p:nvPicPr>
            <p:cNvPr id="13" name="Immagine 9" descr="Immagine che contiene schermata, logo, simbolo, cerchio&#10;&#10;Descrizione generata automaticamente">
              <a:extLst>
                <a:ext uri="{FF2B5EF4-FFF2-40B4-BE49-F238E27FC236}">
                  <a16:creationId xmlns:a16="http://schemas.microsoft.com/office/drawing/2014/main" id="{28A544FE-C5A8-3DE0-264A-B7CEFC8BDD52}"/>
                </a:ext>
              </a:extLst>
            </p:cNvPr>
            <p:cNvPicPr>
              <a:picLocks noChangeAspect="1"/>
            </p:cNvPicPr>
            <p:nvPr/>
          </p:nvPicPr>
          <p:blipFill rotWithShape="1">
            <a:blip r:embed="rId6">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15" name="Picture 5" descr="A black and white logo&#10;&#10;Description automatically generated">
              <a:extLst>
                <a:ext uri="{FF2B5EF4-FFF2-40B4-BE49-F238E27FC236}">
                  <a16:creationId xmlns:a16="http://schemas.microsoft.com/office/drawing/2014/main" id="{0395EEA8-8728-66F1-CFFB-273BD88B8C7C}"/>
                </a:ext>
              </a:extLst>
            </p:cNvPr>
            <p:cNvPicPr>
              <a:picLocks noChangeAspect="1"/>
            </p:cNvPicPr>
            <p:nvPr/>
          </p:nvPicPr>
          <p:blipFill>
            <a:blip r:embed="rId7"/>
            <a:stretch>
              <a:fillRect/>
            </a:stretch>
          </p:blipFill>
          <p:spPr>
            <a:xfrm>
              <a:off x="0" y="88185"/>
              <a:ext cx="2779409" cy="900000"/>
            </a:xfrm>
            <a:prstGeom prst="rect">
              <a:avLst/>
            </a:prstGeom>
          </p:spPr>
        </p:pic>
      </p:grpSp>
      <p:sp>
        <p:nvSpPr>
          <p:cNvPr id="21" name="TextBox 47">
            <a:extLst>
              <a:ext uri="{FF2B5EF4-FFF2-40B4-BE49-F238E27FC236}">
                <a16:creationId xmlns:a16="http://schemas.microsoft.com/office/drawing/2014/main" id="{2442255B-E655-72EF-B662-4D836B700749}"/>
              </a:ext>
            </a:extLst>
          </p:cNvPr>
          <p:cNvSpPr txBox="1"/>
          <p:nvPr/>
        </p:nvSpPr>
        <p:spPr>
          <a:xfrm>
            <a:off x="368300" y="1047600"/>
            <a:ext cx="11455400" cy="492443"/>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2600" b="1" err="1">
                <a:solidFill>
                  <a:schemeClr val="bg1"/>
                </a:solidFill>
                <a:latin typeface="Arial" panose="020B0604020202020204" pitchFamily="34" charset="0"/>
                <a:cs typeface="Arial" panose="020B0604020202020204" pitchFamily="34" charset="0"/>
              </a:rPr>
              <a:t>Dosimetric</a:t>
            </a:r>
            <a:r>
              <a:rPr lang="en-US" sz="2600" b="1">
                <a:solidFill>
                  <a:schemeClr val="bg1"/>
                </a:solidFill>
                <a:latin typeface="Arial" panose="020B0604020202020204" pitchFamily="34" charset="0"/>
                <a:cs typeface="Arial" panose="020B0604020202020204" pitchFamily="34" charset="0"/>
              </a:rPr>
              <a:t> characterization of a 7 mm diameter collimated VHEE beam</a:t>
            </a:r>
            <a:endParaRPr lang="it-IT" sz="2600" b="1">
              <a:solidFill>
                <a:schemeClr val="bg1"/>
              </a:solidFill>
              <a:latin typeface="Arial" panose="020B0604020202020204" pitchFamily="34" charset="0"/>
              <a:cs typeface="Arial" panose="020B0604020202020204" pitchFamily="34" charset="0"/>
            </a:endParaRPr>
          </a:p>
        </p:txBody>
      </p:sp>
      <p:pic>
        <p:nvPicPr>
          <p:cNvPr id="22" name="Picture 13">
            <a:extLst>
              <a:ext uri="{FF2B5EF4-FFF2-40B4-BE49-F238E27FC236}">
                <a16:creationId xmlns:a16="http://schemas.microsoft.com/office/drawing/2014/main" id="{BD348417-8A80-A585-71B1-8D400201E7BF}"/>
              </a:ext>
            </a:extLst>
          </p:cNvPr>
          <p:cNvPicPr>
            <a:picLocks noChangeAspect="1"/>
          </p:cNvPicPr>
          <p:nvPr/>
        </p:nvPicPr>
        <p:blipFill>
          <a:blip r:embed="rId8"/>
          <a:srcRect/>
          <a:stretch/>
        </p:blipFill>
        <p:spPr>
          <a:xfrm>
            <a:off x="7449986" y="1996250"/>
            <a:ext cx="4421785" cy="2574255"/>
          </a:xfrm>
          <a:prstGeom prst="rect">
            <a:avLst/>
          </a:prstGeom>
          <a:ln>
            <a:solidFill>
              <a:schemeClr val="tx1"/>
            </a:solidFill>
          </a:ln>
          <a:effectLst/>
        </p:spPr>
      </p:pic>
    </p:spTree>
    <p:extLst>
      <p:ext uri="{BB962C8B-B14F-4D97-AF65-F5344CB8AC3E}">
        <p14:creationId xmlns:p14="http://schemas.microsoft.com/office/powerpoint/2010/main" val="169993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HEE perché VHEET pro e contro prospettiva flash…">
            <a:extLst>
              <a:ext uri="{FF2B5EF4-FFF2-40B4-BE49-F238E27FC236}">
                <a16:creationId xmlns:a16="http://schemas.microsoft.com/office/drawing/2014/main" id="{E2EADE9D-B595-529B-557C-A2324C3797EE}"/>
              </a:ext>
            </a:extLst>
          </p:cNvPr>
          <p:cNvSpPr txBox="1"/>
          <p:nvPr/>
        </p:nvSpPr>
        <p:spPr>
          <a:xfrm>
            <a:off x="2087894" y="3311839"/>
            <a:ext cx="8016213" cy="167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39" name="Google Shape;425;p16">
            <a:extLst>
              <a:ext uri="{FF2B5EF4-FFF2-40B4-BE49-F238E27FC236}">
                <a16:creationId xmlns:a16="http://schemas.microsoft.com/office/drawing/2014/main" id="{57EA2E83-AABE-4B27-20C7-73EF70B8BA12}"/>
              </a:ext>
            </a:extLst>
          </p:cNvPr>
          <p:cNvSpPr txBox="1"/>
          <p:nvPr/>
        </p:nvSpPr>
        <p:spPr>
          <a:xfrm>
            <a:off x="9817734" y="982618"/>
            <a:ext cx="1422225" cy="241023"/>
          </a:xfrm>
          <a:prstGeom prst="rect">
            <a:avLst/>
          </a:prstGeom>
          <a:noFill/>
          <a:ln>
            <a:noFill/>
          </a:ln>
        </p:spPr>
        <p:txBody>
          <a:bodyPr spcFirstLastPara="1" wrap="square" lIns="22850" tIns="22850" rIns="22850" bIns="22850" anchor="t" anchorCtr="0">
            <a:noAutofit/>
          </a:bodyPr>
          <a:lstStyle/>
          <a:p>
            <a:pPr>
              <a:buClr>
                <a:srgbClr val="D11875"/>
              </a:buClr>
              <a:buSzPts val="2400"/>
            </a:pPr>
            <a:endParaRPr sz="900"/>
          </a:p>
        </p:txBody>
      </p:sp>
      <p:pic>
        <p:nvPicPr>
          <p:cNvPr id="9" name="Immagine 13" descr="Immagine che contiene cerchio, spazio, schermata, oscurità&#10;&#10;Descrizione generata automaticamente">
            <a:extLst>
              <a:ext uri="{FF2B5EF4-FFF2-40B4-BE49-F238E27FC236}">
                <a16:creationId xmlns:a16="http://schemas.microsoft.com/office/drawing/2014/main" id="{DDEF77A9-A000-91C1-367F-1DA6A005279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8000"/>
                    </a14:imgEffect>
                  </a14:imgLayer>
                </a14:imgProps>
              </a:ext>
              <a:ext uri="{28A0092B-C50C-407E-A947-70E740481C1C}">
                <a14:useLocalDpi xmlns:a14="http://schemas.microsoft.com/office/drawing/2010/main" val="0"/>
              </a:ext>
            </a:extLst>
          </a:blip>
          <a:stretch>
            <a:fillRect/>
          </a:stretch>
        </p:blipFill>
        <p:spPr>
          <a:xfrm>
            <a:off x="316548" y="1671606"/>
            <a:ext cx="3032746" cy="2296969"/>
          </a:xfrm>
          <a:prstGeom prst="rect">
            <a:avLst/>
          </a:prstGeom>
          <a:ln>
            <a:solidFill>
              <a:schemeClr val="accent1">
                <a:shade val="15000"/>
              </a:schemeClr>
            </a:solidFill>
          </a:ln>
          <a:effectLst/>
        </p:spPr>
      </p:pic>
      <p:pic>
        <p:nvPicPr>
          <p:cNvPr id="8" name="Immagine 11" descr="Immagine che contiene testo, schermata, diagramma, linea&#10;&#10;Descrizione generata automaticamente">
            <a:extLst>
              <a:ext uri="{FF2B5EF4-FFF2-40B4-BE49-F238E27FC236}">
                <a16:creationId xmlns:a16="http://schemas.microsoft.com/office/drawing/2014/main" id="{CC0E753D-CD0C-9513-6CB5-A139A4D34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62" y="3624641"/>
            <a:ext cx="2991713" cy="2243785"/>
          </a:xfrm>
          <a:prstGeom prst="rect">
            <a:avLst/>
          </a:prstGeom>
          <a:ln>
            <a:solidFill>
              <a:schemeClr val="bg1"/>
            </a:solidFill>
          </a:ln>
          <a:effectLst>
            <a:outerShdw blurRad="50800" dist="76200" dir="2700000" algn="tl" rotWithShape="0">
              <a:prstClr val="black">
                <a:alpha val="40000"/>
              </a:prstClr>
            </a:outerShdw>
          </a:effectLst>
        </p:spPr>
      </p:pic>
      <p:cxnSp>
        <p:nvCxnSpPr>
          <p:cNvPr id="13" name="Straight Connector 12">
            <a:extLst>
              <a:ext uri="{FF2B5EF4-FFF2-40B4-BE49-F238E27FC236}">
                <a16:creationId xmlns:a16="http://schemas.microsoft.com/office/drawing/2014/main" id="{C5812573-CA57-5E7E-7473-2665A36E1E6A}"/>
              </a:ext>
            </a:extLst>
          </p:cNvPr>
          <p:cNvCxnSpPr>
            <a:cxnSpLocks/>
          </p:cNvCxnSpPr>
          <p:nvPr/>
        </p:nvCxnSpPr>
        <p:spPr>
          <a:xfrm>
            <a:off x="6001834" y="945547"/>
            <a:ext cx="14619" cy="5006954"/>
          </a:xfrm>
          <a:prstGeom prst="line">
            <a:avLst/>
          </a:prstGeom>
          <a:noFill/>
          <a:ln w="25400" cap="flat">
            <a:solidFill>
              <a:srgbClr val="347ABD"/>
            </a:solidFill>
            <a:prstDash val="solid"/>
            <a:round/>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9F4630BA-03C5-3F80-C732-C6BC17B6587F}"/>
              </a:ext>
            </a:extLst>
          </p:cNvPr>
          <p:cNvSpPr txBox="1"/>
          <p:nvPr/>
        </p:nvSpPr>
        <p:spPr>
          <a:xfrm>
            <a:off x="6493048" y="964686"/>
            <a:ext cx="5202563" cy="514738"/>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lIns="90000" tIns="72000" rIns="90000" bIns="72000" anchor="ctr">
            <a:spAutoFit/>
          </a:bodyPr>
          <a:lstStyle/>
          <a:p>
            <a:pPr algn="ctr">
              <a:buClr>
                <a:srgbClr val="FFFFFF"/>
              </a:buClr>
              <a:buSzPts val="2100"/>
            </a:pPr>
            <a:r>
              <a:rPr lang="en-US" sz="2400" b="1" kern="0" spc="-21">
                <a:solidFill>
                  <a:schemeClr val="bg1"/>
                </a:solidFill>
                <a:latin typeface="Arial Narrow" panose="020B0604020202020204" pitchFamily="34" charset="0"/>
                <a:ea typeface="Calibri"/>
                <a:cs typeface="Arial Narrow" panose="020B0604020202020204" pitchFamily="34" charset="0"/>
                <a:sym typeface="Calibri"/>
              </a:rPr>
              <a:t>Online control of blood samples irradiation</a:t>
            </a:r>
          </a:p>
        </p:txBody>
      </p:sp>
      <p:grpSp>
        <p:nvGrpSpPr>
          <p:cNvPr id="17" name="Gruppo 16">
            <a:extLst>
              <a:ext uri="{FF2B5EF4-FFF2-40B4-BE49-F238E27FC236}">
                <a16:creationId xmlns:a16="http://schemas.microsoft.com/office/drawing/2014/main" id="{A81AA3E3-FD9A-A49E-4C41-E6FE744D0A4D}"/>
              </a:ext>
            </a:extLst>
          </p:cNvPr>
          <p:cNvGrpSpPr/>
          <p:nvPr/>
        </p:nvGrpSpPr>
        <p:grpSpPr>
          <a:xfrm>
            <a:off x="6357100" y="2147616"/>
            <a:ext cx="5474459" cy="4086874"/>
            <a:chOff x="6175549" y="1788508"/>
            <a:chExt cx="5474459" cy="4086874"/>
          </a:xfrm>
        </p:grpSpPr>
        <p:pic>
          <p:nvPicPr>
            <p:cNvPr id="6" name="Immagine 4" descr="Immagine che contiene schermata, sfera, bianco e nero, astronomia&#10;&#10;Descrizione generata automaticamente">
              <a:extLst>
                <a:ext uri="{FF2B5EF4-FFF2-40B4-BE49-F238E27FC236}">
                  <a16:creationId xmlns:a16="http://schemas.microsoft.com/office/drawing/2014/main" id="{6EB0DA7C-D88B-0181-39D0-5D94BD78F849}"/>
                </a:ext>
              </a:extLst>
            </p:cNvPr>
            <p:cNvPicPr>
              <a:picLocks noChangeAspect="1"/>
            </p:cNvPicPr>
            <p:nvPr/>
          </p:nvPicPr>
          <p:blipFill>
            <a:blip r:embed="rId6"/>
            <a:stretch>
              <a:fillRect/>
            </a:stretch>
          </p:blipFill>
          <p:spPr>
            <a:xfrm>
              <a:off x="6175549" y="1788508"/>
              <a:ext cx="5474459" cy="4086874"/>
            </a:xfrm>
            <a:prstGeom prst="rect">
              <a:avLst/>
            </a:prstGeom>
            <a:ln>
              <a:solidFill>
                <a:schemeClr val="bg1"/>
              </a:solidFill>
            </a:ln>
            <a:effectLst/>
          </p:spPr>
        </p:pic>
        <p:sp>
          <p:nvSpPr>
            <p:cNvPr id="3" name="Rettangolo 2">
              <a:extLst>
                <a:ext uri="{FF2B5EF4-FFF2-40B4-BE49-F238E27FC236}">
                  <a16:creationId xmlns:a16="http://schemas.microsoft.com/office/drawing/2014/main" id="{FF014D6A-CF5A-8BAA-841D-513DDAD51C44}"/>
                </a:ext>
              </a:extLst>
            </p:cNvPr>
            <p:cNvSpPr/>
            <p:nvPr/>
          </p:nvSpPr>
          <p:spPr>
            <a:xfrm>
              <a:off x="10297592" y="4526109"/>
              <a:ext cx="1352416" cy="1349273"/>
            </a:xfrm>
            <a:prstGeom prst="rect">
              <a:avLst/>
            </a:prstGeom>
            <a:solidFill>
              <a:schemeClr val="bg1"/>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10">
              <a:extLst>
                <a:ext uri="{FF2B5EF4-FFF2-40B4-BE49-F238E27FC236}">
                  <a16:creationId xmlns:a16="http://schemas.microsoft.com/office/drawing/2014/main" id="{8A14B8CD-153D-B483-122F-F1928C34A307}"/>
                </a:ext>
              </a:extLst>
            </p:cNvPr>
            <p:cNvSpPr txBox="1"/>
            <p:nvPr/>
          </p:nvSpPr>
          <p:spPr>
            <a:xfrm>
              <a:off x="10315779" y="4615970"/>
              <a:ext cx="1316043"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it-IT" sz="1400" kern="0" spc="-21">
                  <a:solidFill>
                    <a:srgbClr val="000000"/>
                  </a:solidFill>
                  <a:latin typeface="Arial" panose="020B0604020202020204" pitchFamily="34" charset="0"/>
                  <a:cs typeface="Arial" panose="020B0604020202020204" pitchFamily="34" charset="0"/>
                </a:rPr>
                <a:t>Bright dots </a:t>
              </a:r>
              <a:r>
                <a:rPr lang="it-IT" sz="1400" kern="0" spc="-21" err="1">
                  <a:solidFill>
                    <a:srgbClr val="000000"/>
                  </a:solidFill>
                  <a:latin typeface="Arial" panose="020B0604020202020204" pitchFamily="34" charset="0"/>
                  <a:cs typeface="Arial" panose="020B0604020202020204" pitchFamily="34" charset="0"/>
                </a:rPr>
                <a:t>mean</a:t>
              </a:r>
              <a:r>
                <a:rPr lang="it-IT" sz="1400" kern="0" spc="-21">
                  <a:solidFill>
                    <a:srgbClr val="000000"/>
                  </a:solidFill>
                  <a:latin typeface="Arial" panose="020B0604020202020204" pitchFamily="34" charset="0"/>
                  <a:cs typeface="Arial" panose="020B0604020202020204" pitchFamily="34" charset="0"/>
                </a:rPr>
                <a:t> </a:t>
              </a:r>
              <a:r>
                <a:rPr lang="it-IT" sz="1400" kern="0" spc="-21" err="1">
                  <a:solidFill>
                    <a:srgbClr val="000000"/>
                  </a:solidFill>
                  <a:latin typeface="Arial" panose="020B0604020202020204" pitchFamily="34" charset="0"/>
                  <a:cs typeface="Arial" panose="020B0604020202020204" pitchFamily="34" charset="0"/>
                </a:rPr>
                <a:t>beam</a:t>
              </a:r>
              <a:endParaRPr lang="it-IT" sz="1400" kern="0" spc="-21">
                <a:solidFill>
                  <a:srgbClr val="000000"/>
                </a:solidFill>
                <a:latin typeface="Arial" panose="020B0604020202020204" pitchFamily="34" charset="0"/>
                <a:cs typeface="Arial" panose="020B0604020202020204" pitchFamily="34" charset="0"/>
              </a:endParaRPr>
            </a:p>
            <a:p>
              <a:pPr algn="ctr"/>
              <a:r>
                <a:rPr lang="it-IT" sz="1400" kern="0" spc="-21" err="1">
                  <a:solidFill>
                    <a:srgbClr val="000000"/>
                  </a:solidFill>
                  <a:latin typeface="Arial" panose="020B0604020202020204" pitchFamily="34" charset="0"/>
                  <a:cs typeface="Arial" panose="020B0604020202020204" pitchFamily="34" charset="0"/>
                </a:rPr>
                <a:t>perfectly</a:t>
              </a:r>
              <a:r>
                <a:rPr lang="it-IT" sz="1400" kern="0" spc="-21">
                  <a:solidFill>
                    <a:srgbClr val="000000"/>
                  </a:solidFill>
                  <a:latin typeface="Arial" panose="020B0604020202020204" pitchFamily="34" charset="0"/>
                  <a:cs typeface="Arial" panose="020B0604020202020204" pitchFamily="34" charset="0"/>
                </a:rPr>
                <a:t> </a:t>
              </a:r>
              <a:r>
                <a:rPr lang="it-IT" sz="1400" kern="0" spc="-21" err="1">
                  <a:solidFill>
                    <a:srgbClr val="000000"/>
                  </a:solidFill>
                  <a:latin typeface="Arial" panose="020B0604020202020204" pitchFamily="34" charset="0"/>
                  <a:cs typeface="Arial" panose="020B0604020202020204" pitchFamily="34" charset="0"/>
                </a:rPr>
                <a:t>aligned</a:t>
              </a:r>
              <a:r>
                <a:rPr lang="it-IT" sz="1400" kern="0" spc="-21">
                  <a:solidFill>
                    <a:srgbClr val="000000"/>
                  </a:solidFill>
                  <a:latin typeface="Arial" panose="020B0604020202020204" pitchFamily="34" charset="0"/>
                  <a:cs typeface="Arial" panose="020B0604020202020204" pitchFamily="34" charset="0"/>
                </a:rPr>
                <a:t> with the sample</a:t>
              </a:r>
              <a:endParaRPr lang="en-US" sz="1400" b="1" kern="0" spc="-21">
                <a:solidFill>
                  <a:srgbClr val="000000"/>
                </a:solidFill>
                <a:latin typeface="Arial" panose="020B0604020202020204" pitchFamily="34" charset="0"/>
                <a:cs typeface="Arial" panose="020B0604020202020204" pitchFamily="34" charset="0"/>
              </a:endParaRPr>
            </a:p>
          </p:txBody>
        </p:sp>
      </p:grpSp>
      <p:sp>
        <p:nvSpPr>
          <p:cNvPr id="12" name="TextBox 10">
            <a:extLst>
              <a:ext uri="{FF2B5EF4-FFF2-40B4-BE49-F238E27FC236}">
                <a16:creationId xmlns:a16="http://schemas.microsoft.com/office/drawing/2014/main" id="{F655D0B7-1835-7278-4ED2-E8124E754BE4}"/>
              </a:ext>
            </a:extLst>
          </p:cNvPr>
          <p:cNvSpPr txBox="1"/>
          <p:nvPr/>
        </p:nvSpPr>
        <p:spPr>
          <a:xfrm>
            <a:off x="1336018" y="964686"/>
            <a:ext cx="3540782" cy="514738"/>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tIns="72000" bIns="72000" anchor="ctr">
            <a:spAutoFit/>
          </a:bodyPr>
          <a:lstStyle/>
          <a:p>
            <a:pPr algn="ctr">
              <a:buClr>
                <a:srgbClr val="FFFFFF"/>
              </a:buClr>
              <a:buSzPts val="2100"/>
            </a:pPr>
            <a:r>
              <a:rPr lang="en-US" sz="2400" b="1" kern="0" spc="-21">
                <a:solidFill>
                  <a:schemeClr val="bg1"/>
                </a:solidFill>
                <a:latin typeface="Arial Narrow" panose="020B0604020202020204" pitchFamily="34" charset="0"/>
                <a:ea typeface="Calibri"/>
                <a:cs typeface="Arial Narrow" panose="020B0604020202020204" pitchFamily="34" charset="0"/>
                <a:sym typeface="Calibri"/>
              </a:rPr>
              <a:t>VHEE beam pointing control</a:t>
            </a:r>
          </a:p>
        </p:txBody>
      </p:sp>
      <p:sp>
        <p:nvSpPr>
          <p:cNvPr id="16" name="CasellaDiTesto 15">
            <a:extLst>
              <a:ext uri="{FF2B5EF4-FFF2-40B4-BE49-F238E27FC236}">
                <a16:creationId xmlns:a16="http://schemas.microsoft.com/office/drawing/2014/main" id="{9079EA5E-B4F5-17C9-4789-5234A946F4DD}"/>
              </a:ext>
            </a:extLst>
          </p:cNvPr>
          <p:cNvSpPr txBox="1"/>
          <p:nvPr/>
        </p:nvSpPr>
        <p:spPr>
          <a:xfrm>
            <a:off x="328877" y="4144747"/>
            <a:ext cx="2659512" cy="1936084"/>
          </a:xfrm>
          <a:prstGeom prst="rect">
            <a:avLst/>
          </a:prstGeom>
          <a:solidFill>
            <a:schemeClr val="bg1"/>
          </a:solidFill>
        </p:spPr>
        <p:txBody>
          <a:bodyPr wrap="square" tIns="90000" bIns="90000" rtlCol="0">
            <a:spAutoFit/>
          </a:bodyPr>
          <a:lstStyle/>
          <a:p>
            <a:r>
              <a:rPr lang="it-IT" sz="1400" dirty="0" err="1"/>
              <a:t>Collimated</a:t>
            </a:r>
            <a:r>
              <a:rPr lang="it-IT" sz="1400" dirty="0"/>
              <a:t> </a:t>
            </a:r>
            <a:r>
              <a:rPr lang="it-IT" sz="1400" dirty="0" err="1"/>
              <a:t>beams</a:t>
            </a:r>
            <a:r>
              <a:rPr lang="it-IT" sz="1400" dirty="0"/>
              <a:t> </a:t>
            </a:r>
            <a:r>
              <a:rPr lang="it-IT" sz="1400" dirty="0" err="1"/>
              <a:t>reproducibility</a:t>
            </a:r>
            <a:r>
              <a:rPr lang="it-IT" sz="1400" dirty="0"/>
              <a:t> 90%</a:t>
            </a:r>
          </a:p>
          <a:p>
            <a:endParaRPr lang="it-IT" sz="1400" dirty="0"/>
          </a:p>
          <a:p>
            <a:r>
              <a:rPr lang="it-IT" sz="1400" dirty="0" err="1"/>
              <a:t>Average</a:t>
            </a:r>
            <a:r>
              <a:rPr lang="it-IT" sz="1400" dirty="0"/>
              <a:t> </a:t>
            </a:r>
            <a:r>
              <a:rPr lang="it-IT" sz="1400" dirty="0" err="1"/>
              <a:t>pointing</a:t>
            </a:r>
            <a:r>
              <a:rPr lang="it-IT" sz="1400" dirty="0"/>
              <a:t> </a:t>
            </a:r>
            <a:r>
              <a:rPr lang="it-IT" sz="1400" dirty="0" err="1"/>
              <a:t>stability</a:t>
            </a:r>
            <a:r>
              <a:rPr lang="it-IT" sz="1400" dirty="0"/>
              <a:t>:</a:t>
            </a:r>
          </a:p>
          <a:p>
            <a:r>
              <a:rPr lang="it-IT" sz="1400" dirty="0"/>
              <a:t> </a:t>
            </a:r>
            <a:r>
              <a:rPr lang="it-IT" sz="1400" dirty="0">
                <a:latin typeface="Symbol" pitchFamily="2" charset="2"/>
              </a:rPr>
              <a:t>s</a:t>
            </a:r>
            <a:r>
              <a:rPr lang="it-IT" sz="1400" baseline="-25000" dirty="0"/>
              <a:t>x</a:t>
            </a:r>
            <a:r>
              <a:rPr lang="it-IT" sz="1400" dirty="0"/>
              <a:t>= 2,0 mm </a:t>
            </a:r>
            <a:r>
              <a:rPr lang="it-IT" sz="1400" dirty="0" err="1">
                <a:latin typeface="Symbol" pitchFamily="2" charset="2"/>
              </a:rPr>
              <a:t>s</a:t>
            </a:r>
            <a:r>
              <a:rPr lang="it-IT" sz="1400" baseline="-25000" dirty="0" err="1"/>
              <a:t>y</a:t>
            </a:r>
            <a:r>
              <a:rPr lang="it-IT" sz="1400" dirty="0"/>
              <a:t>= 2,8 mm</a:t>
            </a:r>
          </a:p>
          <a:p>
            <a:r>
              <a:rPr lang="it-IT" sz="1400" dirty="0" err="1"/>
              <a:t>at</a:t>
            </a:r>
            <a:r>
              <a:rPr lang="it-IT" sz="1400" dirty="0"/>
              <a:t> 57 cm from the </a:t>
            </a:r>
            <a:r>
              <a:rPr lang="it-IT" sz="1400" dirty="0" err="1"/>
              <a:t>nozzle</a:t>
            </a:r>
            <a:endParaRPr lang="it-IT" sz="1400" dirty="0"/>
          </a:p>
          <a:p>
            <a:endParaRPr lang="it-IT" sz="1400" dirty="0"/>
          </a:p>
          <a:p>
            <a:endParaRPr lang="it-IT" sz="1600" dirty="0"/>
          </a:p>
        </p:txBody>
      </p:sp>
      <p:grpSp>
        <p:nvGrpSpPr>
          <p:cNvPr id="2" name="Gruppo 1">
            <a:extLst>
              <a:ext uri="{FF2B5EF4-FFF2-40B4-BE49-F238E27FC236}">
                <a16:creationId xmlns:a16="http://schemas.microsoft.com/office/drawing/2014/main" id="{577D1AE0-52C7-1289-99EC-3CABA3CF3DDC}"/>
              </a:ext>
            </a:extLst>
          </p:cNvPr>
          <p:cNvGrpSpPr>
            <a:grpSpLocks noChangeAspect="1"/>
          </p:cNvGrpSpPr>
          <p:nvPr/>
        </p:nvGrpSpPr>
        <p:grpSpPr>
          <a:xfrm>
            <a:off x="0" y="88185"/>
            <a:ext cx="3382152" cy="792000"/>
            <a:chOff x="0" y="88185"/>
            <a:chExt cx="3843354" cy="900000"/>
          </a:xfrm>
        </p:grpSpPr>
        <p:pic>
          <p:nvPicPr>
            <p:cNvPr id="5" name="Immagine 9" descr="Immagine che contiene schermata, logo, simbolo, cerchio&#10;&#10;Descrizione generata automaticamente">
              <a:extLst>
                <a:ext uri="{FF2B5EF4-FFF2-40B4-BE49-F238E27FC236}">
                  <a16:creationId xmlns:a16="http://schemas.microsoft.com/office/drawing/2014/main" id="{931D938C-E06A-D153-E634-5BCDA1D23D77}"/>
                </a:ext>
              </a:extLst>
            </p:cNvPr>
            <p:cNvPicPr>
              <a:picLocks noChangeAspect="1"/>
            </p:cNvPicPr>
            <p:nvPr/>
          </p:nvPicPr>
          <p:blipFill rotWithShape="1">
            <a:blip r:embed="rId7">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7" name="Picture 5" descr="A black and white logo&#10;&#10;Description automatically generated">
              <a:extLst>
                <a:ext uri="{FF2B5EF4-FFF2-40B4-BE49-F238E27FC236}">
                  <a16:creationId xmlns:a16="http://schemas.microsoft.com/office/drawing/2014/main" id="{2220F4D6-21DE-2A93-0D42-404634705903}"/>
                </a:ext>
              </a:extLst>
            </p:cNvPr>
            <p:cNvPicPr>
              <a:picLocks noChangeAspect="1"/>
            </p:cNvPicPr>
            <p:nvPr/>
          </p:nvPicPr>
          <p:blipFill>
            <a:blip r:embed="rId8"/>
            <a:stretch>
              <a:fillRect/>
            </a:stretch>
          </p:blipFill>
          <p:spPr>
            <a:xfrm>
              <a:off x="0" y="88185"/>
              <a:ext cx="2779409" cy="900000"/>
            </a:xfrm>
            <a:prstGeom prst="rect">
              <a:avLst/>
            </a:prstGeom>
          </p:spPr>
        </p:pic>
      </p:grpSp>
    </p:spTree>
    <p:extLst>
      <p:ext uri="{BB962C8B-B14F-4D97-AF65-F5344CB8AC3E}">
        <p14:creationId xmlns:p14="http://schemas.microsoft.com/office/powerpoint/2010/main" val="34400858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F38B9-6E8F-76AA-F816-EC9715D68A54}"/>
            </a:ext>
          </a:extLst>
        </p:cNvPr>
        <p:cNvGrpSpPr/>
        <p:nvPr/>
      </p:nvGrpSpPr>
      <p:grpSpPr>
        <a:xfrm>
          <a:off x="0" y="0"/>
          <a:ext cx="0" cy="0"/>
          <a:chOff x="0" y="0"/>
          <a:chExt cx="0" cy="0"/>
        </a:xfrm>
      </p:grpSpPr>
      <p:sp>
        <p:nvSpPr>
          <p:cNvPr id="457" name="Rectangle">
            <a:extLst>
              <a:ext uri="{FF2B5EF4-FFF2-40B4-BE49-F238E27FC236}">
                <a16:creationId xmlns:a16="http://schemas.microsoft.com/office/drawing/2014/main" id="{AE9A89DD-9608-F4C8-F98E-06BEE00F8D73}"/>
              </a:ext>
            </a:extLst>
          </p:cNvPr>
          <p:cNvSpPr/>
          <p:nvPr/>
        </p:nvSpPr>
        <p:spPr>
          <a:xfrm>
            <a:off x="0" y="1565149"/>
            <a:ext cx="12208134" cy="4499643"/>
          </a:xfrm>
          <a:prstGeom prst="rect">
            <a:avLst/>
          </a:prstGeom>
          <a:solidFill>
            <a:srgbClr val="FFFFFF"/>
          </a:solidFill>
          <a:ln w="12700">
            <a:miter lim="400000"/>
          </a:ln>
        </p:spPr>
        <p:txBody>
          <a:bodyPr lIns="35718" tIns="35718" rIns="35718" bIns="35718" anchor="ctr"/>
          <a:lstStyle/>
          <a:p>
            <a:endParaRPr lang="it-IT" sz="900" dirty="0"/>
          </a:p>
        </p:txBody>
      </p:sp>
      <p:sp>
        <p:nvSpPr>
          <p:cNvPr id="4" name="VHEE perché VHEET pro e contro prospettiva flash…">
            <a:extLst>
              <a:ext uri="{FF2B5EF4-FFF2-40B4-BE49-F238E27FC236}">
                <a16:creationId xmlns:a16="http://schemas.microsoft.com/office/drawing/2014/main" id="{60C8AA39-C410-7C6D-9533-F25481A05A5F}"/>
              </a:ext>
            </a:extLst>
          </p:cNvPr>
          <p:cNvSpPr txBox="1"/>
          <p:nvPr/>
        </p:nvSpPr>
        <p:spPr>
          <a:xfrm>
            <a:off x="2063693" y="3705073"/>
            <a:ext cx="8016213" cy="167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48" name="TextBox 47">
            <a:extLst>
              <a:ext uri="{FF2B5EF4-FFF2-40B4-BE49-F238E27FC236}">
                <a16:creationId xmlns:a16="http://schemas.microsoft.com/office/drawing/2014/main" id="{9CC903BC-E761-854E-3F95-F1A34A2C65F9}"/>
              </a:ext>
            </a:extLst>
          </p:cNvPr>
          <p:cNvSpPr txBox="1"/>
          <p:nvPr/>
        </p:nvSpPr>
        <p:spPr>
          <a:xfrm>
            <a:off x="1136658" y="981463"/>
            <a:ext cx="9918685" cy="514738"/>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lIns="108000" tIns="72000" rIns="108000" bIns="72000" anchor="ctr">
            <a:spAutoFit/>
          </a:bodyPr>
          <a:lstStyle/>
          <a:p>
            <a:pPr algn="ctr"/>
            <a:r>
              <a:rPr lang="en-US" sz="2400" b="1" dirty="0">
                <a:solidFill>
                  <a:schemeClr val="bg1"/>
                </a:solidFill>
                <a:latin typeface="Arial" panose="020B0604020202020204" pitchFamily="34" charset="0"/>
                <a:cs typeface="Arial" panose="020B0604020202020204" pitchFamily="34" charset="0"/>
              </a:rPr>
              <a:t>Radiobiology measurements: VHEE irradiation homogeneity</a:t>
            </a:r>
            <a:endParaRPr lang="it-IT" sz="2400" b="1" dirty="0">
              <a:solidFill>
                <a:schemeClr val="bg1"/>
              </a:solidFill>
              <a:latin typeface="Arial" panose="020B0604020202020204" pitchFamily="34" charset="0"/>
              <a:cs typeface="Arial" panose="020B0604020202020204" pitchFamily="34" charset="0"/>
            </a:endParaRPr>
          </a:p>
        </p:txBody>
      </p:sp>
      <p:sp>
        <p:nvSpPr>
          <p:cNvPr id="34" name="Google Shape;433;p16">
            <a:extLst>
              <a:ext uri="{FF2B5EF4-FFF2-40B4-BE49-F238E27FC236}">
                <a16:creationId xmlns:a16="http://schemas.microsoft.com/office/drawing/2014/main" id="{FD58F74C-11A4-D6F9-0313-A30A8F5E650D}"/>
              </a:ext>
            </a:extLst>
          </p:cNvPr>
          <p:cNvSpPr txBox="1"/>
          <p:nvPr/>
        </p:nvSpPr>
        <p:spPr>
          <a:xfrm>
            <a:off x="6535324" y="4265319"/>
            <a:ext cx="619534"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200"/>
            </a:pPr>
            <a:r>
              <a:rPr lang="en-US" sz="1100">
                <a:solidFill>
                  <a:srgbClr val="FFFFFF"/>
                </a:solidFill>
                <a:latin typeface="Calibri"/>
                <a:ea typeface="Calibri"/>
                <a:cs typeface="Calibri"/>
                <a:sym typeface="Calibri"/>
              </a:rPr>
              <a:t>Side view </a:t>
            </a:r>
            <a:endParaRPr sz="900"/>
          </a:p>
        </p:txBody>
      </p:sp>
      <p:sp>
        <p:nvSpPr>
          <p:cNvPr id="37" name="Google Shape;431;p16">
            <a:extLst>
              <a:ext uri="{FF2B5EF4-FFF2-40B4-BE49-F238E27FC236}">
                <a16:creationId xmlns:a16="http://schemas.microsoft.com/office/drawing/2014/main" id="{2E5B758F-31BD-C50F-4259-C250D33722EA}"/>
              </a:ext>
            </a:extLst>
          </p:cNvPr>
          <p:cNvSpPr txBox="1"/>
          <p:nvPr/>
        </p:nvSpPr>
        <p:spPr>
          <a:xfrm>
            <a:off x="6975555" y="5244375"/>
            <a:ext cx="611678"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000"/>
            </a:pPr>
            <a:r>
              <a:rPr lang="en-US" sz="1000" dirty="0">
                <a:solidFill>
                  <a:srgbClr val="FFFFFF"/>
                </a:solidFill>
                <a:latin typeface="Calibri"/>
                <a:ea typeface="Calibri"/>
                <a:cs typeface="Calibri"/>
                <a:sym typeface="Calibri"/>
              </a:rPr>
              <a:t>Nozzle tip</a:t>
            </a:r>
            <a:endParaRPr sz="900" dirty="0"/>
          </a:p>
        </p:txBody>
      </p:sp>
      <p:sp>
        <p:nvSpPr>
          <p:cNvPr id="39" name="Google Shape;425;p16">
            <a:extLst>
              <a:ext uri="{FF2B5EF4-FFF2-40B4-BE49-F238E27FC236}">
                <a16:creationId xmlns:a16="http://schemas.microsoft.com/office/drawing/2014/main" id="{6EEE449B-6838-28A3-23E3-35CC1F968810}"/>
              </a:ext>
            </a:extLst>
          </p:cNvPr>
          <p:cNvSpPr txBox="1"/>
          <p:nvPr/>
        </p:nvSpPr>
        <p:spPr>
          <a:xfrm>
            <a:off x="9817734" y="982618"/>
            <a:ext cx="1422225" cy="241023"/>
          </a:xfrm>
          <a:prstGeom prst="rect">
            <a:avLst/>
          </a:prstGeom>
          <a:noFill/>
          <a:ln>
            <a:noFill/>
          </a:ln>
        </p:spPr>
        <p:txBody>
          <a:bodyPr spcFirstLastPara="1" wrap="square" lIns="22850" tIns="22850" rIns="22850" bIns="22850" anchor="t" anchorCtr="0">
            <a:noAutofit/>
          </a:bodyPr>
          <a:lstStyle/>
          <a:p>
            <a:pPr>
              <a:buClr>
                <a:srgbClr val="D11875"/>
              </a:buClr>
              <a:buSzPts val="2400"/>
            </a:pPr>
            <a:endParaRPr sz="900"/>
          </a:p>
        </p:txBody>
      </p:sp>
      <p:sp>
        <p:nvSpPr>
          <p:cNvPr id="21" name="TextBox 20">
            <a:extLst>
              <a:ext uri="{FF2B5EF4-FFF2-40B4-BE49-F238E27FC236}">
                <a16:creationId xmlns:a16="http://schemas.microsoft.com/office/drawing/2014/main" id="{36669BDF-8555-F219-4E77-C25B8506C118}"/>
              </a:ext>
            </a:extLst>
          </p:cNvPr>
          <p:cNvSpPr txBox="1"/>
          <p:nvPr/>
        </p:nvSpPr>
        <p:spPr>
          <a:xfrm>
            <a:off x="5024005" y="3185552"/>
            <a:ext cx="677078" cy="369332"/>
          </a:xfrm>
          <a:prstGeom prst="rect">
            <a:avLst/>
          </a:prstGeom>
          <a:noFill/>
        </p:spPr>
        <p:txBody>
          <a:bodyPr wrap="square" rtlCol="0">
            <a:spAutoFit/>
          </a:bodyPr>
          <a:lstStyle/>
          <a:p>
            <a:pPr algn="ctr"/>
            <a:r>
              <a:rPr lang="it-IT">
                <a:solidFill>
                  <a:schemeClr val="accent6">
                    <a:lumMod val="75000"/>
                  </a:schemeClr>
                </a:solidFill>
                <a:latin typeface="Arial" panose="020B0604020202020204" pitchFamily="34" charset="0"/>
                <a:cs typeface="Arial" panose="020B0604020202020204" pitchFamily="34" charset="0"/>
              </a:rPr>
              <a:t>B</a:t>
            </a:r>
          </a:p>
        </p:txBody>
      </p:sp>
      <p:grpSp>
        <p:nvGrpSpPr>
          <p:cNvPr id="2" name="Gruppo 1">
            <a:extLst>
              <a:ext uri="{FF2B5EF4-FFF2-40B4-BE49-F238E27FC236}">
                <a16:creationId xmlns:a16="http://schemas.microsoft.com/office/drawing/2014/main" id="{CB54ECE6-3384-BCDA-4481-0B1C640537C6}"/>
              </a:ext>
            </a:extLst>
          </p:cNvPr>
          <p:cNvGrpSpPr>
            <a:grpSpLocks noChangeAspect="1"/>
          </p:cNvGrpSpPr>
          <p:nvPr/>
        </p:nvGrpSpPr>
        <p:grpSpPr>
          <a:xfrm>
            <a:off x="0" y="88185"/>
            <a:ext cx="3382152" cy="792000"/>
            <a:chOff x="0" y="88185"/>
            <a:chExt cx="3843354" cy="900000"/>
          </a:xfrm>
        </p:grpSpPr>
        <p:pic>
          <p:nvPicPr>
            <p:cNvPr id="5" name="Immagine 9" descr="Immagine che contiene schermata, logo, simbolo, cerchio&#10;&#10;Descrizione generata automaticamente">
              <a:extLst>
                <a:ext uri="{FF2B5EF4-FFF2-40B4-BE49-F238E27FC236}">
                  <a16:creationId xmlns:a16="http://schemas.microsoft.com/office/drawing/2014/main" id="{A7298B35-E340-BB6C-1F10-C6AB27EAB0A2}"/>
                </a:ext>
              </a:extLst>
            </p:cNvPr>
            <p:cNvPicPr>
              <a:picLocks noChangeAspect="1"/>
            </p:cNvPicPr>
            <p:nvPr/>
          </p:nvPicPr>
          <p:blipFill rotWithShape="1">
            <a:blip r:embed="rId3">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7" name="Picture 5" descr="A black and white logo&#10;&#10;Description automatically generated">
              <a:extLst>
                <a:ext uri="{FF2B5EF4-FFF2-40B4-BE49-F238E27FC236}">
                  <a16:creationId xmlns:a16="http://schemas.microsoft.com/office/drawing/2014/main" id="{C6C5CCE3-2FCF-846E-6EC8-81C928CF8D32}"/>
                </a:ext>
              </a:extLst>
            </p:cNvPr>
            <p:cNvPicPr>
              <a:picLocks noChangeAspect="1"/>
            </p:cNvPicPr>
            <p:nvPr/>
          </p:nvPicPr>
          <p:blipFill>
            <a:blip r:embed="rId4"/>
            <a:stretch>
              <a:fillRect/>
            </a:stretch>
          </p:blipFill>
          <p:spPr>
            <a:xfrm>
              <a:off x="0" y="88185"/>
              <a:ext cx="2779409" cy="900000"/>
            </a:xfrm>
            <a:prstGeom prst="rect">
              <a:avLst/>
            </a:prstGeom>
          </p:spPr>
        </p:pic>
      </p:grpSp>
      <p:sp>
        <p:nvSpPr>
          <p:cNvPr id="18" name="TextBox 20">
            <a:extLst>
              <a:ext uri="{FF2B5EF4-FFF2-40B4-BE49-F238E27FC236}">
                <a16:creationId xmlns:a16="http://schemas.microsoft.com/office/drawing/2014/main" id="{8FADD5F8-3831-3276-19CC-88D42E978B10}"/>
              </a:ext>
            </a:extLst>
          </p:cNvPr>
          <p:cNvSpPr txBox="1"/>
          <p:nvPr/>
        </p:nvSpPr>
        <p:spPr>
          <a:xfrm>
            <a:off x="-60026" y="2111531"/>
            <a:ext cx="2242032" cy="861774"/>
          </a:xfrm>
          <a:prstGeom prst="rect">
            <a:avLst/>
          </a:prstGeom>
          <a:noFill/>
        </p:spPr>
        <p:txBody>
          <a:bodyPr wrap="square" rtlCol="0">
            <a:spAutoFit/>
          </a:bodyPr>
          <a:lstStyle/>
          <a:p>
            <a:pPr algn="ctr"/>
            <a:r>
              <a:rPr lang="it-IT" b="1" dirty="0" err="1">
                <a:latin typeface="Arial" panose="020B0604020202020204" pitchFamily="34" charset="0"/>
                <a:cs typeface="Arial" panose="020B0604020202020204" pitchFamily="34" charset="0"/>
              </a:rPr>
              <a:t>Improvement</a:t>
            </a:r>
            <a:r>
              <a:rPr lang="it-IT" b="1" dirty="0">
                <a:latin typeface="Arial" panose="020B0604020202020204" pitchFamily="34" charset="0"/>
                <a:cs typeface="Arial" panose="020B0604020202020204" pitchFamily="34" charset="0"/>
              </a:rPr>
              <a:t> in dose </a:t>
            </a:r>
            <a:r>
              <a:rPr lang="it-IT" b="1" dirty="0" err="1">
                <a:latin typeface="Arial" panose="020B0604020202020204" pitchFamily="34" charset="0"/>
                <a:cs typeface="Arial" panose="020B0604020202020204" pitchFamily="34" charset="0"/>
              </a:rPr>
              <a:t>deposition</a:t>
            </a:r>
            <a:endParaRPr lang="it-IT" b="1" dirty="0">
              <a:latin typeface="Arial" panose="020B0604020202020204" pitchFamily="34" charset="0"/>
              <a:cs typeface="Arial" panose="020B0604020202020204" pitchFamily="34" charset="0"/>
            </a:endParaRPr>
          </a:p>
          <a:p>
            <a:pPr algn="ctr"/>
            <a:r>
              <a:rPr lang="it-IT" sz="1400" dirty="0">
                <a:latin typeface="Arial" panose="020B0604020202020204" pitchFamily="34" charset="0"/>
                <a:cs typeface="Arial" panose="020B0604020202020204" pitchFamily="34" charset="0"/>
              </a:rPr>
              <a:t>(20 shots –Front RCF)</a:t>
            </a:r>
          </a:p>
        </p:txBody>
      </p:sp>
      <p:sp>
        <p:nvSpPr>
          <p:cNvPr id="19" name="Rettangolo 18">
            <a:extLst>
              <a:ext uri="{FF2B5EF4-FFF2-40B4-BE49-F238E27FC236}">
                <a16:creationId xmlns:a16="http://schemas.microsoft.com/office/drawing/2014/main" id="{79D9298D-CDC7-744E-B21F-610F01FCF2EC}"/>
              </a:ext>
            </a:extLst>
          </p:cNvPr>
          <p:cNvSpPr/>
          <p:nvPr/>
        </p:nvSpPr>
        <p:spPr>
          <a:xfrm>
            <a:off x="3813455" y="3185552"/>
            <a:ext cx="1971926" cy="228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0" name="Gruppo 39">
            <a:extLst>
              <a:ext uri="{FF2B5EF4-FFF2-40B4-BE49-F238E27FC236}">
                <a16:creationId xmlns:a16="http://schemas.microsoft.com/office/drawing/2014/main" id="{B2E122FD-C439-CED6-040A-7C83BA90FB11}"/>
              </a:ext>
            </a:extLst>
          </p:cNvPr>
          <p:cNvGrpSpPr/>
          <p:nvPr/>
        </p:nvGrpSpPr>
        <p:grpSpPr>
          <a:xfrm>
            <a:off x="396390" y="3124168"/>
            <a:ext cx="11480052" cy="2817820"/>
            <a:chOff x="396390" y="3124168"/>
            <a:chExt cx="11480052" cy="2817820"/>
          </a:xfrm>
        </p:grpSpPr>
        <p:pic>
          <p:nvPicPr>
            <p:cNvPr id="32" name="Picture 31">
              <a:extLst>
                <a:ext uri="{FF2B5EF4-FFF2-40B4-BE49-F238E27FC236}">
                  <a16:creationId xmlns:a16="http://schemas.microsoft.com/office/drawing/2014/main" id="{A36BB7BF-1CB3-5F54-1A91-F7852190216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5000"/>
                      </a14:imgEffect>
                    </a14:imgLayer>
                  </a14:imgProps>
                </a:ext>
                <a:ext uri="{28A0092B-C50C-407E-A947-70E740481C1C}">
                  <a14:useLocalDpi xmlns:a14="http://schemas.microsoft.com/office/drawing/2010/main" val="0"/>
                </a:ext>
              </a:extLst>
            </a:blip>
            <a:srcRect l="50476"/>
            <a:stretch/>
          </p:blipFill>
          <p:spPr>
            <a:xfrm>
              <a:off x="5155242" y="3483235"/>
              <a:ext cx="1613087" cy="1776638"/>
            </a:xfrm>
            <a:prstGeom prst="rect">
              <a:avLst/>
            </a:prstGeom>
            <a:effectLst/>
          </p:spPr>
        </p:pic>
        <p:sp>
          <p:nvSpPr>
            <p:cNvPr id="3" name="TextBox 1289">
              <a:extLst>
                <a:ext uri="{FF2B5EF4-FFF2-40B4-BE49-F238E27FC236}">
                  <a16:creationId xmlns:a16="http://schemas.microsoft.com/office/drawing/2014/main" id="{98507D4E-A8FA-85E0-4942-DB7C0E0775EC}"/>
                </a:ext>
              </a:extLst>
            </p:cNvPr>
            <p:cNvSpPr txBox="1"/>
            <p:nvPr/>
          </p:nvSpPr>
          <p:spPr>
            <a:xfrm>
              <a:off x="3968395" y="5446880"/>
              <a:ext cx="4289546" cy="495108"/>
            </a:xfrm>
            <a:prstGeom prst="rect">
              <a:avLst/>
            </a:prstGeom>
            <a:noFill/>
            <a:ln w="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8000" tIns="108000" rIns="108000" bIns="108000" numCol="1" spcCol="38100" rtlCol="0" anchor="ctr">
              <a:spAutoFit/>
            </a:bodyPr>
            <a:lstStyle/>
            <a:p>
              <a:pPr algn="ctr"/>
              <a:r>
                <a:rPr lang="it-IT" b="1" dirty="0" err="1">
                  <a:latin typeface="Arial" panose="020B0604020202020204" pitchFamily="34" charset="0"/>
                  <a:cs typeface="Arial" panose="020B0604020202020204" pitchFamily="34" charset="0"/>
                </a:rPr>
                <a:t>homogeneus</a:t>
              </a:r>
              <a:r>
                <a:rPr lang="it-IT" b="1" dirty="0">
                  <a:latin typeface="Arial" panose="020B0604020202020204" pitchFamily="34" charset="0"/>
                  <a:cs typeface="Arial" panose="020B0604020202020204" pitchFamily="34" charset="0"/>
                </a:rPr>
                <a:t> dose </a:t>
              </a:r>
              <a:r>
                <a:rPr lang="it-IT" b="1" dirty="0" err="1">
                  <a:latin typeface="Arial" panose="020B0604020202020204" pitchFamily="34" charset="0"/>
                  <a:cs typeface="Arial" panose="020B0604020202020204" pitchFamily="34" charset="0"/>
                </a:rPr>
                <a:t>deposition</a:t>
              </a:r>
              <a:r>
                <a:rPr lang="it-IT" b="1" dirty="0">
                  <a:latin typeface="Arial" panose="020B0604020202020204" pitchFamily="34" charset="0"/>
                  <a:cs typeface="Arial" panose="020B0604020202020204" pitchFamily="34" charset="0"/>
                </a:rPr>
                <a:t> (&gt;80%)</a:t>
              </a:r>
              <a:endParaRPr lang="it-IT" b="1" dirty="0">
                <a:latin typeface="Arial" panose="020B0604020202020204" pitchFamily="34" charset="0"/>
                <a:ea typeface="Calibri" panose="020F0502020204030204" pitchFamily="34" charset="0"/>
                <a:cs typeface="Arial" panose="020B0604020202020204" pitchFamily="34" charset="0"/>
              </a:endParaRPr>
            </a:p>
          </p:txBody>
        </p:sp>
        <p:pic>
          <p:nvPicPr>
            <p:cNvPr id="41" name="Picture 40">
              <a:extLst>
                <a:ext uri="{FF2B5EF4-FFF2-40B4-BE49-F238E27FC236}">
                  <a16:creationId xmlns:a16="http://schemas.microsoft.com/office/drawing/2014/main" id="{32C3F28C-7AB6-8F0E-E4E7-2F0AE7DBA90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1000" contrast="46000"/>
                      </a14:imgEffect>
                    </a14:imgLayer>
                  </a14:imgProps>
                </a:ext>
                <a:ext uri="{28A0092B-C50C-407E-A947-70E740481C1C}">
                  <a14:useLocalDpi xmlns:a14="http://schemas.microsoft.com/office/drawing/2010/main" val="0"/>
                </a:ext>
              </a:extLst>
            </a:blip>
            <a:srcRect/>
            <a:stretch/>
          </p:blipFill>
          <p:spPr>
            <a:xfrm>
              <a:off x="615022" y="3124168"/>
              <a:ext cx="2498461" cy="2168683"/>
            </a:xfrm>
            <a:prstGeom prst="rect">
              <a:avLst/>
            </a:prstGeom>
          </p:spPr>
        </p:pic>
        <p:sp>
          <p:nvSpPr>
            <p:cNvPr id="6" name="Rettangolo con angoli arrotondati 5">
              <a:extLst>
                <a:ext uri="{FF2B5EF4-FFF2-40B4-BE49-F238E27FC236}">
                  <a16:creationId xmlns:a16="http://schemas.microsoft.com/office/drawing/2014/main" id="{74EA6F2B-C188-3058-C8D8-372858DF64C3}"/>
                </a:ext>
              </a:extLst>
            </p:cNvPr>
            <p:cNvSpPr/>
            <p:nvPr/>
          </p:nvSpPr>
          <p:spPr>
            <a:xfrm>
              <a:off x="396390" y="5460434"/>
              <a:ext cx="3097126" cy="468000"/>
            </a:xfrm>
            <a:prstGeom prst="roundRect">
              <a:avLst/>
            </a:prstGeom>
            <a:solidFill>
              <a:srgbClr val="FF0000">
                <a:alpha val="70000"/>
              </a:srgbClr>
            </a:solid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latin typeface="Arial" panose="020B0604020202020204" pitchFamily="34" charset="0"/>
                  <a:cs typeface="Arial" panose="020B0604020202020204" pitchFamily="34" charset="0"/>
                </a:rPr>
                <a:t>Front RCF </a:t>
              </a:r>
              <a:r>
                <a:rPr lang="it-IT" sz="1400" dirty="0" err="1">
                  <a:solidFill>
                    <a:schemeClr val="tx1"/>
                  </a:solidFill>
                  <a:latin typeface="Arial" panose="020B0604020202020204" pitchFamily="34" charset="0"/>
                  <a:cs typeface="Arial" panose="020B0604020202020204" pitchFamily="34" charset="0"/>
                </a:rPr>
                <a:t>surface</a:t>
              </a:r>
              <a:r>
                <a:rPr lang="it-IT" sz="1400" dirty="0">
                  <a:solidFill>
                    <a:schemeClr val="tx1"/>
                  </a:solidFill>
                  <a:latin typeface="Arial" panose="020B0604020202020204" pitchFamily="34" charset="0"/>
                  <a:cs typeface="Arial" panose="020B0604020202020204" pitchFamily="34" charset="0"/>
                </a:rPr>
                <a:t> plot (</a:t>
              </a:r>
              <a:r>
                <a:rPr lang="it-IT" sz="1400" dirty="0" err="1">
                  <a:solidFill>
                    <a:schemeClr val="tx1"/>
                  </a:solidFill>
                  <a:latin typeface="Arial" panose="020B0604020202020204" pitchFamily="34" charset="0"/>
                  <a:cs typeface="Arial" panose="020B0604020202020204" pitchFamily="34" charset="0"/>
                </a:rPr>
                <a:t>grey</a:t>
              </a:r>
              <a:r>
                <a:rPr lang="it-IT" sz="1400" dirty="0">
                  <a:solidFill>
                    <a:schemeClr val="tx1"/>
                  </a:solidFill>
                  <a:latin typeface="Arial" panose="020B0604020202020204" pitchFamily="34" charset="0"/>
                  <a:cs typeface="Arial" panose="020B0604020202020204" pitchFamily="34" charset="0"/>
                </a:rPr>
                <a:t> </a:t>
              </a:r>
              <a:r>
                <a:rPr lang="it-IT" sz="1400" dirty="0" err="1">
                  <a:solidFill>
                    <a:schemeClr val="tx1"/>
                  </a:solidFill>
                  <a:latin typeface="Arial" panose="020B0604020202020204" pitchFamily="34" charset="0"/>
                  <a:cs typeface="Arial" panose="020B0604020202020204" pitchFamily="34" charset="0"/>
                </a:rPr>
                <a:t>value</a:t>
              </a:r>
              <a:r>
                <a:rPr lang="it-IT" sz="1400" dirty="0">
                  <a:solidFill>
                    <a:schemeClr val="tx1"/>
                  </a:solidFill>
                  <a:latin typeface="Arial" panose="020B0604020202020204" pitchFamily="34" charset="0"/>
                  <a:cs typeface="Arial" panose="020B0604020202020204" pitchFamily="34" charset="0"/>
                </a:rPr>
                <a:t>)</a:t>
              </a:r>
              <a:endParaRPr lang="it-IT" sz="1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E3386E83-6D44-DDBA-58D8-ABD8D9D77FC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810088" y="3304095"/>
              <a:ext cx="2809917" cy="2062314"/>
            </a:xfrm>
            <a:prstGeom prst="rect">
              <a:avLst/>
            </a:prstGeom>
          </p:spPr>
        </p:pic>
        <p:cxnSp>
          <p:nvCxnSpPr>
            <p:cNvPr id="12" name="Straight Connector 11">
              <a:extLst>
                <a:ext uri="{FF2B5EF4-FFF2-40B4-BE49-F238E27FC236}">
                  <a16:creationId xmlns:a16="http://schemas.microsoft.com/office/drawing/2014/main" id="{FFD98C21-0857-6EF5-9C3E-F5ADB6839CD5}"/>
                </a:ext>
              </a:extLst>
            </p:cNvPr>
            <p:cNvCxnSpPr>
              <a:cxnSpLocks/>
            </p:cNvCxnSpPr>
            <p:nvPr/>
          </p:nvCxnSpPr>
          <p:spPr>
            <a:xfrm>
              <a:off x="5985154" y="4098549"/>
              <a:ext cx="0" cy="648000"/>
            </a:xfrm>
            <a:prstGeom prst="line">
              <a:avLst/>
            </a:prstGeom>
            <a:ln w="12700">
              <a:solidFill>
                <a:srgbClr val="FFC000"/>
              </a:solidFill>
            </a:ln>
          </p:spPr>
          <p:style>
            <a:lnRef idx="2">
              <a:schemeClr val="accent1"/>
            </a:lnRef>
            <a:fillRef idx="0">
              <a:schemeClr val="accent1"/>
            </a:fillRef>
            <a:effectRef idx="1">
              <a:schemeClr val="accent1"/>
            </a:effectRef>
            <a:fontRef idx="minor">
              <a:schemeClr val="tx1"/>
            </a:fontRef>
          </p:style>
        </p:cxnSp>
        <p:sp>
          <p:nvSpPr>
            <p:cNvPr id="16" name="Rettangolo con angoli arrotondati 5">
              <a:extLst>
                <a:ext uri="{FF2B5EF4-FFF2-40B4-BE49-F238E27FC236}">
                  <a16:creationId xmlns:a16="http://schemas.microsoft.com/office/drawing/2014/main" id="{154B0816-34BB-80BD-29F8-4FF22F589AB4}"/>
                </a:ext>
              </a:extLst>
            </p:cNvPr>
            <p:cNvSpPr/>
            <p:nvPr/>
          </p:nvSpPr>
          <p:spPr>
            <a:xfrm>
              <a:off x="8779316" y="5460434"/>
              <a:ext cx="3097126" cy="468000"/>
            </a:xfrm>
            <a:prstGeom prst="roundRect">
              <a:avLst/>
            </a:prstGeom>
            <a:solidFill>
              <a:srgbClr val="FFC000">
                <a:alpha val="70000"/>
              </a:srgbClr>
            </a:solid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latin typeface="Arial" panose="020B0604020202020204" pitchFamily="34" charset="0"/>
                  <a:cs typeface="Arial" panose="020B0604020202020204" pitchFamily="34" charset="0"/>
                </a:rPr>
                <a:t>Front RCF plot </a:t>
              </a:r>
              <a:r>
                <a:rPr lang="it-IT" sz="1400" dirty="0" err="1">
                  <a:solidFill>
                    <a:schemeClr val="tx1"/>
                  </a:solidFill>
                  <a:latin typeface="Arial" panose="020B0604020202020204" pitchFamily="34" charset="0"/>
                  <a:cs typeface="Arial" panose="020B0604020202020204" pitchFamily="34" charset="0"/>
                </a:rPr>
                <a:t>profile</a:t>
              </a:r>
              <a:r>
                <a:rPr lang="it-IT" sz="1400" dirty="0">
                  <a:solidFill>
                    <a:schemeClr val="tx1"/>
                  </a:solidFill>
                  <a:latin typeface="Arial" panose="020B0604020202020204" pitchFamily="34" charset="0"/>
                  <a:cs typeface="Arial" panose="020B0604020202020204" pitchFamily="34" charset="0"/>
                </a:rPr>
                <a:t> (</a:t>
              </a:r>
              <a:r>
                <a:rPr lang="it-IT" sz="1400" dirty="0" err="1">
                  <a:solidFill>
                    <a:schemeClr val="tx1"/>
                  </a:solidFill>
                  <a:latin typeface="Arial" panose="020B0604020202020204" pitchFamily="34" charset="0"/>
                  <a:cs typeface="Arial" panose="020B0604020202020204" pitchFamily="34" charset="0"/>
                </a:rPr>
                <a:t>grey</a:t>
              </a:r>
              <a:r>
                <a:rPr lang="it-IT" sz="1400" dirty="0">
                  <a:solidFill>
                    <a:schemeClr val="tx1"/>
                  </a:solidFill>
                  <a:latin typeface="Arial" panose="020B0604020202020204" pitchFamily="34" charset="0"/>
                  <a:cs typeface="Arial" panose="020B0604020202020204" pitchFamily="34" charset="0"/>
                </a:rPr>
                <a:t> </a:t>
              </a:r>
              <a:r>
                <a:rPr lang="it-IT" sz="1400" dirty="0" err="1">
                  <a:solidFill>
                    <a:schemeClr val="tx1"/>
                  </a:solidFill>
                  <a:latin typeface="Arial" panose="020B0604020202020204" pitchFamily="34" charset="0"/>
                  <a:cs typeface="Arial" panose="020B0604020202020204" pitchFamily="34" charset="0"/>
                </a:rPr>
                <a:t>value</a:t>
              </a:r>
              <a:r>
                <a:rPr lang="it-IT" sz="1400" dirty="0">
                  <a:solidFill>
                    <a:schemeClr val="tx1"/>
                  </a:solidFill>
                  <a:latin typeface="Arial" panose="020B0604020202020204" pitchFamily="34" charset="0"/>
                  <a:cs typeface="Arial" panose="020B0604020202020204" pitchFamily="34" charset="0"/>
                </a:rPr>
                <a:t>)</a:t>
              </a:r>
              <a:endParaRPr lang="it-IT" sz="14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14" name="Connettore 7 13">
              <a:extLst>
                <a:ext uri="{FF2B5EF4-FFF2-40B4-BE49-F238E27FC236}">
                  <a16:creationId xmlns:a16="http://schemas.microsoft.com/office/drawing/2014/main" id="{4549D168-BFDE-1725-167A-B89F000BF571}"/>
                </a:ext>
              </a:extLst>
            </p:cNvPr>
            <p:cNvCxnSpPr>
              <a:cxnSpLocks/>
            </p:cNvCxnSpPr>
            <p:nvPr/>
          </p:nvCxnSpPr>
          <p:spPr>
            <a:xfrm>
              <a:off x="6113168" y="4478451"/>
              <a:ext cx="2666148" cy="195328"/>
            </a:xfrm>
            <a:prstGeom prst="curvedConnector3">
              <a:avLst/>
            </a:prstGeom>
            <a:ln>
              <a:solidFill>
                <a:srgbClr val="FFC00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2" name="Connettore 2 21">
              <a:extLst>
                <a:ext uri="{FF2B5EF4-FFF2-40B4-BE49-F238E27FC236}">
                  <a16:creationId xmlns:a16="http://schemas.microsoft.com/office/drawing/2014/main" id="{61FE8850-21CB-FE6C-4F29-65541055AE15}"/>
                </a:ext>
              </a:extLst>
            </p:cNvPr>
            <p:cNvCxnSpPr>
              <a:cxnSpLocks/>
            </p:cNvCxnSpPr>
            <p:nvPr/>
          </p:nvCxnSpPr>
          <p:spPr>
            <a:xfrm flipH="1">
              <a:off x="3149993" y="4478451"/>
              <a:ext cx="2227616" cy="0"/>
            </a:xfrm>
            <a:prstGeom prst="straightConnector1">
              <a:avLst/>
            </a:prstGeom>
            <a:ln>
              <a:solidFill>
                <a:srgbClr val="FF0000"/>
              </a:solidFill>
              <a:prstDash val="sysDash"/>
              <a:tailEnd type="triangle"/>
            </a:ln>
          </p:spPr>
          <p:style>
            <a:lnRef idx="2">
              <a:schemeClr val="accent1"/>
            </a:lnRef>
            <a:fillRef idx="0">
              <a:schemeClr val="accent1"/>
            </a:fillRef>
            <a:effectRef idx="1">
              <a:schemeClr val="accent1"/>
            </a:effectRef>
            <a:fontRef idx="minor">
              <a:schemeClr val="tx1"/>
            </a:fontRef>
          </p:style>
        </p:cxnSp>
      </p:grpSp>
      <p:pic>
        <p:nvPicPr>
          <p:cNvPr id="13" name="Picture 9" descr="A close-up of a black circle&#10;&#10;Description automatically generated">
            <a:extLst>
              <a:ext uri="{FF2B5EF4-FFF2-40B4-BE49-F238E27FC236}">
                <a16:creationId xmlns:a16="http://schemas.microsoft.com/office/drawing/2014/main" id="{08B05DA9-6201-35C8-B581-CF5298CD15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7734" y="-1916870"/>
            <a:ext cx="1829101" cy="914551"/>
          </a:xfrm>
          <a:prstGeom prst="rect">
            <a:avLst/>
          </a:prstGeom>
        </p:spPr>
      </p:pic>
      <p:sp>
        <p:nvSpPr>
          <p:cNvPr id="29" name="Freccia destra 28">
            <a:extLst>
              <a:ext uri="{FF2B5EF4-FFF2-40B4-BE49-F238E27FC236}">
                <a16:creationId xmlns:a16="http://schemas.microsoft.com/office/drawing/2014/main" id="{429FB540-6B6F-4023-D64D-45EE3DA565F5}"/>
              </a:ext>
            </a:extLst>
          </p:cNvPr>
          <p:cNvSpPr/>
          <p:nvPr/>
        </p:nvSpPr>
        <p:spPr>
          <a:xfrm>
            <a:off x="3214183" y="2286359"/>
            <a:ext cx="6999199" cy="289439"/>
          </a:xfrm>
          <a:prstGeom prst="rightArrow">
            <a:avLst/>
          </a:prstGeom>
          <a:solidFill>
            <a:schemeClr val="accent6">
              <a:alpha val="65973"/>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Picture 3" descr="A close-up of a black and white photo of a black circle&#10;&#10;Description automatically generated">
            <a:extLst>
              <a:ext uri="{FF2B5EF4-FFF2-40B4-BE49-F238E27FC236}">
                <a16:creationId xmlns:a16="http://schemas.microsoft.com/office/drawing/2014/main" id="{DC354191-533C-4086-69A1-1DD7ED6C8BC6}"/>
              </a:ext>
            </a:extLst>
          </p:cNvPr>
          <p:cNvPicPr>
            <a:picLocks noChangeAspect="1"/>
          </p:cNvPicPr>
          <p:nvPr/>
        </p:nvPicPr>
        <p:blipFill>
          <a:blip r:embed="rId11">
            <a:extLst>
              <a:ext uri="{28A0092B-C50C-407E-A947-70E740481C1C}">
                <a14:useLocalDpi xmlns:a14="http://schemas.microsoft.com/office/drawing/2010/main" val="0"/>
              </a:ext>
            </a:extLst>
          </a:blip>
          <a:srcRect l="49357" t="-1" b="-1156"/>
          <a:stretch/>
        </p:blipFill>
        <p:spPr>
          <a:xfrm>
            <a:off x="4574581" y="1937927"/>
            <a:ext cx="803028" cy="808799"/>
          </a:xfrm>
          <a:prstGeom prst="rect">
            <a:avLst/>
          </a:prstGeom>
        </p:spPr>
      </p:pic>
      <p:pic>
        <p:nvPicPr>
          <p:cNvPr id="25" name="Picture 6" descr="A close-up of a black and white photo of a round object&#10;&#10;Description automatically generated">
            <a:extLst>
              <a:ext uri="{FF2B5EF4-FFF2-40B4-BE49-F238E27FC236}">
                <a16:creationId xmlns:a16="http://schemas.microsoft.com/office/drawing/2014/main" id="{69472A4B-5AA7-AD0D-9FB6-E3A29FB626AD}"/>
              </a:ext>
            </a:extLst>
          </p:cNvPr>
          <p:cNvPicPr>
            <a:picLocks noChangeAspect="1"/>
          </p:cNvPicPr>
          <p:nvPr/>
        </p:nvPicPr>
        <p:blipFill>
          <a:blip r:embed="rId12">
            <a:extLst>
              <a:ext uri="{28A0092B-C50C-407E-A947-70E740481C1C}">
                <a14:useLocalDpi xmlns:a14="http://schemas.microsoft.com/office/drawing/2010/main" val="0"/>
              </a:ext>
            </a:extLst>
          </a:blip>
          <a:srcRect r="50000"/>
          <a:stretch/>
        </p:blipFill>
        <p:spPr>
          <a:xfrm>
            <a:off x="6415528" y="1966342"/>
            <a:ext cx="739330" cy="751968"/>
          </a:xfrm>
          <a:prstGeom prst="rect">
            <a:avLst/>
          </a:prstGeom>
        </p:spPr>
      </p:pic>
      <p:pic>
        <p:nvPicPr>
          <p:cNvPr id="26" name="Picture 9" descr="A close-up of a black circle&#10;&#10;Description automatically generated">
            <a:extLst>
              <a:ext uri="{FF2B5EF4-FFF2-40B4-BE49-F238E27FC236}">
                <a16:creationId xmlns:a16="http://schemas.microsoft.com/office/drawing/2014/main" id="{37D2FBF2-37AA-213C-FD49-E236EC4A7C65}"/>
              </a:ext>
            </a:extLst>
          </p:cNvPr>
          <p:cNvPicPr>
            <a:picLocks noChangeAspect="1"/>
          </p:cNvPicPr>
          <p:nvPr/>
        </p:nvPicPr>
        <p:blipFill>
          <a:blip r:embed="rId10">
            <a:extLst>
              <a:ext uri="{28A0092B-C50C-407E-A947-70E740481C1C}">
                <a14:useLocalDpi xmlns:a14="http://schemas.microsoft.com/office/drawing/2010/main" val="0"/>
              </a:ext>
            </a:extLst>
          </a:blip>
          <a:srcRect l="49194" t="-17667" r="-3501" b="3592"/>
          <a:stretch/>
        </p:blipFill>
        <p:spPr>
          <a:xfrm>
            <a:off x="8887455" y="1920630"/>
            <a:ext cx="803029" cy="843392"/>
          </a:xfrm>
          <a:prstGeom prst="rect">
            <a:avLst/>
          </a:prstGeom>
        </p:spPr>
      </p:pic>
      <p:sp>
        <p:nvSpPr>
          <p:cNvPr id="46" name="Parentesi quadra chiusa 45">
            <a:extLst>
              <a:ext uri="{FF2B5EF4-FFF2-40B4-BE49-F238E27FC236}">
                <a16:creationId xmlns:a16="http://schemas.microsoft.com/office/drawing/2014/main" id="{F23DFB60-64AF-A99A-10A8-2397D2740501}"/>
              </a:ext>
            </a:extLst>
          </p:cNvPr>
          <p:cNvSpPr/>
          <p:nvPr/>
        </p:nvSpPr>
        <p:spPr>
          <a:xfrm rot="5400000" flipH="1">
            <a:off x="6888778" y="-932622"/>
            <a:ext cx="289438" cy="5952997"/>
          </a:xfrm>
          <a:prstGeom prst="rightBracket">
            <a:avLst/>
          </a:prstGeom>
          <a:ln w="254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pic>
        <p:nvPicPr>
          <p:cNvPr id="17" name="Immagine 16" descr="Immagine che contiene schizzo, disegno, bianco e nero, arte&#10;&#10;Descrizione generata automaticamente">
            <a:extLst>
              <a:ext uri="{FF2B5EF4-FFF2-40B4-BE49-F238E27FC236}">
                <a16:creationId xmlns:a16="http://schemas.microsoft.com/office/drawing/2014/main" id="{04ECAC27-69D6-D6A3-6762-442F77A3A19C}"/>
              </a:ext>
            </a:extLst>
          </p:cNvPr>
          <p:cNvPicPr>
            <a:picLocks noChangeAspect="1"/>
          </p:cNvPicPr>
          <p:nvPr/>
        </p:nvPicPr>
        <p:blipFill>
          <a:blip r:embed="rId13"/>
          <a:stretch>
            <a:fillRect/>
          </a:stretch>
        </p:blipFill>
        <p:spPr>
          <a:xfrm rot="16200000">
            <a:off x="2141674" y="1858333"/>
            <a:ext cx="1048651" cy="967986"/>
          </a:xfrm>
          <a:prstGeom prst="rect">
            <a:avLst/>
          </a:prstGeom>
        </p:spPr>
      </p:pic>
      <p:sp>
        <p:nvSpPr>
          <p:cNvPr id="47" name="CasellaDiTesto 46">
            <a:extLst>
              <a:ext uri="{FF2B5EF4-FFF2-40B4-BE49-F238E27FC236}">
                <a16:creationId xmlns:a16="http://schemas.microsoft.com/office/drawing/2014/main" id="{8F932C43-DDA2-4A7F-0BD4-82908B7B8521}"/>
              </a:ext>
            </a:extLst>
          </p:cNvPr>
          <p:cNvSpPr txBox="1"/>
          <p:nvPr/>
        </p:nvSpPr>
        <p:spPr>
          <a:xfrm>
            <a:off x="6227190" y="1574513"/>
            <a:ext cx="1748673" cy="369332"/>
          </a:xfrm>
          <a:prstGeom prst="rect">
            <a:avLst/>
          </a:prstGeom>
          <a:noFill/>
        </p:spPr>
        <p:txBody>
          <a:bodyPr wrap="square" rtlCol="0">
            <a:spAutoFit/>
          </a:bodyPr>
          <a:lstStyle/>
          <a:p>
            <a:r>
              <a:rPr lang="it-IT" dirty="0">
                <a:ln w="0"/>
                <a:solidFill>
                  <a:schemeClr val="accent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With </a:t>
            </a:r>
            <a:r>
              <a:rPr lang="it-IT" dirty="0" err="1">
                <a:ln w="0"/>
                <a:solidFill>
                  <a:schemeClr val="accent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collimator</a:t>
            </a:r>
            <a:endParaRPr lang="it-IT" dirty="0">
              <a:ln w="0"/>
              <a:solidFill>
                <a:schemeClr val="accent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9" name="CasellaDiTesto 48">
            <a:extLst>
              <a:ext uri="{FF2B5EF4-FFF2-40B4-BE49-F238E27FC236}">
                <a16:creationId xmlns:a16="http://schemas.microsoft.com/office/drawing/2014/main" id="{C8EF13EF-7B90-D7CB-B638-D72A053025EB}"/>
              </a:ext>
            </a:extLst>
          </p:cNvPr>
          <p:cNvSpPr txBox="1"/>
          <p:nvPr/>
        </p:nvSpPr>
        <p:spPr>
          <a:xfrm>
            <a:off x="4557884" y="2731314"/>
            <a:ext cx="952632" cy="369332"/>
          </a:xfrm>
          <a:prstGeom prst="rect">
            <a:avLst/>
          </a:prstGeom>
          <a:noFill/>
        </p:spPr>
        <p:txBody>
          <a:bodyPr wrap="square" rtlCol="0">
            <a:spAutoFit/>
          </a:bodyPr>
          <a:lstStyle/>
          <a:p>
            <a:r>
              <a:rPr lang="it-IT"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 </a:t>
            </a:r>
            <a:r>
              <a:rPr lang="it-IT" dirty="0">
                <a:ln w="0"/>
                <a:solidFill>
                  <a:srgbClr val="FF0000"/>
                </a:solidFill>
                <a:effectLst>
                  <a:outerShdw blurRad="38100" dist="19050" dir="2700000" algn="tl" rotWithShape="0">
                    <a:schemeClr val="tx1">
                      <a:alpha val="40000"/>
                    </a:schemeClr>
                  </a:outerShdw>
                </a:effectLst>
                <a:latin typeface="Arial" panose="020B0604020202020204" pitchFamily="34" charset="0"/>
                <a:cs typeface="Arial" panose="020B0604020202020204" pitchFamily="34" charset="0"/>
              </a:rPr>
              <a:t>tilt</a:t>
            </a:r>
          </a:p>
        </p:txBody>
      </p:sp>
      <p:sp>
        <p:nvSpPr>
          <p:cNvPr id="50" name="CasellaDiTesto 49">
            <a:extLst>
              <a:ext uri="{FF2B5EF4-FFF2-40B4-BE49-F238E27FC236}">
                <a16:creationId xmlns:a16="http://schemas.microsoft.com/office/drawing/2014/main" id="{303F97A6-3AB6-D665-E400-EEBB33EB4770}"/>
              </a:ext>
            </a:extLst>
          </p:cNvPr>
          <p:cNvSpPr txBox="1"/>
          <p:nvPr/>
        </p:nvSpPr>
        <p:spPr>
          <a:xfrm>
            <a:off x="6113168" y="2731314"/>
            <a:ext cx="1428647" cy="369332"/>
          </a:xfrm>
          <a:prstGeom prst="rect">
            <a:avLst/>
          </a:prstGeom>
          <a:noFill/>
        </p:spPr>
        <p:txBody>
          <a:bodyPr wrap="square" rtlCol="0">
            <a:spAutoFit/>
          </a:bodyPr>
          <a:lstStyle/>
          <a:p>
            <a:r>
              <a:rPr lang="it-IT" dirty="0">
                <a:ln w="0"/>
                <a:solidFill>
                  <a:srgbClr val="FF0000"/>
                </a:solidFill>
                <a:effectLst>
                  <a:outerShdw blurRad="38100" dist="19050" dir="2700000" algn="tl" rotWithShape="0">
                    <a:schemeClr val="tx1">
                      <a:alpha val="40000"/>
                    </a:schemeClr>
                  </a:outerShdw>
                </a:effectLst>
                <a:latin typeface="Arial" panose="020B0604020202020204" pitchFamily="34" charset="0"/>
                <a:cs typeface="Arial" panose="020B0604020202020204" pitchFamily="34" charset="0"/>
              </a:rPr>
              <a:t>Manual</a:t>
            </a:r>
            <a:r>
              <a:rPr lang="it-IT"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tilt</a:t>
            </a:r>
          </a:p>
        </p:txBody>
      </p:sp>
      <p:sp>
        <p:nvSpPr>
          <p:cNvPr id="51" name="CasellaDiTesto 50">
            <a:extLst>
              <a:ext uri="{FF2B5EF4-FFF2-40B4-BE49-F238E27FC236}">
                <a16:creationId xmlns:a16="http://schemas.microsoft.com/office/drawing/2014/main" id="{5158509D-F45A-28F7-B69C-58E1CF271A4C}"/>
              </a:ext>
            </a:extLst>
          </p:cNvPr>
          <p:cNvSpPr txBox="1"/>
          <p:nvPr/>
        </p:nvSpPr>
        <p:spPr>
          <a:xfrm>
            <a:off x="8444003" y="2731314"/>
            <a:ext cx="2978718" cy="369332"/>
          </a:xfrm>
          <a:prstGeom prst="rect">
            <a:avLst/>
          </a:prstGeom>
          <a:noFill/>
        </p:spPr>
        <p:txBody>
          <a:bodyPr wrap="square" rtlCol="0">
            <a:spAutoFit/>
          </a:bodyPr>
          <a:lstStyle/>
          <a:p>
            <a:r>
              <a:rPr lang="it-IT"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Fine laser </a:t>
            </a:r>
            <a:r>
              <a:rPr lang="it-IT" dirty="0" err="1">
                <a:ln w="0"/>
                <a:solidFill>
                  <a:srgbClr val="FF0000"/>
                </a:solidFill>
                <a:effectLst>
                  <a:outerShdw blurRad="38100" dist="19050" dir="2700000" algn="tl" rotWithShape="0">
                    <a:schemeClr val="tx1">
                      <a:alpha val="40000"/>
                    </a:schemeClr>
                  </a:outerShdw>
                </a:effectLst>
                <a:latin typeface="Arial" panose="020B0604020202020204" pitchFamily="34" charset="0"/>
                <a:cs typeface="Arial" panose="020B0604020202020204" pitchFamily="34" charset="0"/>
              </a:rPr>
              <a:t>alignement</a:t>
            </a:r>
            <a:endParaRPr lang="it-IT"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52" name="Picture 31">
            <a:extLst>
              <a:ext uri="{FF2B5EF4-FFF2-40B4-BE49-F238E27FC236}">
                <a16:creationId xmlns:a16="http://schemas.microsoft.com/office/drawing/2014/main" id="{AD5B7F3D-D050-5147-6F4E-232778B6779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5000"/>
                    </a14:imgEffect>
                  </a14:imgLayer>
                </a14:imgProps>
              </a:ext>
              <a:ext uri="{28A0092B-C50C-407E-A947-70E740481C1C}">
                <a14:useLocalDpi xmlns:a14="http://schemas.microsoft.com/office/drawing/2010/main" val="0"/>
              </a:ext>
            </a:extLst>
          </a:blip>
          <a:srcRect/>
          <a:stretch/>
        </p:blipFill>
        <p:spPr>
          <a:xfrm>
            <a:off x="-3702109" y="4265319"/>
            <a:ext cx="3257171" cy="1776638"/>
          </a:xfrm>
          <a:prstGeom prst="rect">
            <a:avLst/>
          </a:prstGeom>
          <a:effectLst/>
        </p:spPr>
      </p:pic>
      <p:sp>
        <p:nvSpPr>
          <p:cNvPr id="43" name="CasellaDiTesto 42">
            <a:extLst>
              <a:ext uri="{FF2B5EF4-FFF2-40B4-BE49-F238E27FC236}">
                <a16:creationId xmlns:a16="http://schemas.microsoft.com/office/drawing/2014/main" id="{D447D9EC-F4D0-4BDA-252A-34DEBA8D20A7}"/>
              </a:ext>
            </a:extLst>
          </p:cNvPr>
          <p:cNvSpPr txBox="1"/>
          <p:nvPr/>
        </p:nvSpPr>
        <p:spPr>
          <a:xfrm>
            <a:off x="1864252" y="1592607"/>
            <a:ext cx="1582541" cy="369332"/>
          </a:xfrm>
          <a:prstGeom prst="rect">
            <a:avLst/>
          </a:prstGeom>
          <a:noFill/>
        </p:spPr>
        <p:txBody>
          <a:bodyPr wrap="square" rtlCol="0">
            <a:spAutoFit/>
          </a:bodyPr>
          <a:lstStyle/>
          <a:p>
            <a:r>
              <a:rPr lang="it-IT" dirty="0">
                <a:ln w="0"/>
                <a:solidFill>
                  <a:schemeClr val="accent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No </a:t>
            </a:r>
            <a:r>
              <a:rPr lang="it-IT" dirty="0" err="1">
                <a:ln w="0"/>
                <a:solidFill>
                  <a:schemeClr val="accent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collimator</a:t>
            </a:r>
            <a:endParaRPr lang="it-IT" dirty="0">
              <a:ln w="0"/>
              <a:solidFill>
                <a:schemeClr val="accent6"/>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8359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AF3958-75C0-3733-935A-FF78485BBCA7}"/>
              </a:ext>
            </a:extLst>
          </p:cNvPr>
          <p:cNvSpPr>
            <a:spLocks noGrp="1"/>
          </p:cNvSpPr>
          <p:nvPr>
            <p:ph type="title"/>
          </p:nvPr>
        </p:nvSpPr>
        <p:spPr>
          <a:xfrm>
            <a:off x="226800" y="298800"/>
            <a:ext cx="4641449" cy="1180617"/>
          </a:xfrm>
        </p:spPr>
        <p:txBody>
          <a:bodyPr>
            <a:normAutofit/>
          </a:bodyPr>
          <a:lstStyle/>
          <a:p>
            <a:r>
              <a:rPr lang="en-US" sz="2400" b="1" dirty="0">
                <a:solidFill>
                  <a:srgbClr val="3C64A5"/>
                </a:solidFill>
                <a:latin typeface="Arial" panose="020B0604020202020204" pitchFamily="34" charset="0"/>
                <a:cs typeface="Arial" panose="020B0604020202020204" pitchFamily="34" charset="0"/>
              </a:rPr>
              <a:t>1 Shot:</a:t>
            </a:r>
            <a:br>
              <a:rPr lang="en-US" sz="2400" b="1" dirty="0">
                <a:solidFill>
                  <a:srgbClr val="3C64A5"/>
                </a:solidFill>
                <a:latin typeface="Arial" panose="020B0604020202020204" pitchFamily="34" charset="0"/>
                <a:cs typeface="Arial" panose="020B0604020202020204" pitchFamily="34" charset="0"/>
              </a:rPr>
            </a:br>
            <a:r>
              <a:rPr lang="en-US" sz="2400" b="1" dirty="0">
                <a:solidFill>
                  <a:srgbClr val="3C64A5"/>
                </a:solidFill>
                <a:latin typeface="Arial" panose="020B0604020202020204" pitchFamily="34" charset="0"/>
                <a:cs typeface="Arial" panose="020B0604020202020204" pitchFamily="34" charset="0"/>
              </a:rPr>
              <a:t>irradiation homogeneity</a:t>
            </a:r>
          </a:p>
        </p:txBody>
      </p:sp>
      <p:pic>
        <p:nvPicPr>
          <p:cNvPr id="4" name="Picture 3">
            <a:extLst>
              <a:ext uri="{FF2B5EF4-FFF2-40B4-BE49-F238E27FC236}">
                <a16:creationId xmlns:a16="http://schemas.microsoft.com/office/drawing/2014/main" id="{184BC187-B093-B113-D965-2E7AEE5893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27378" y="2065231"/>
            <a:ext cx="2994517" cy="1551213"/>
          </a:xfrm>
          <a:prstGeom prst="rect">
            <a:avLst/>
          </a:prstGeom>
        </p:spPr>
      </p:pic>
      <p:sp>
        <p:nvSpPr>
          <p:cNvPr id="13" name="TextBox 12">
            <a:extLst>
              <a:ext uri="{FF2B5EF4-FFF2-40B4-BE49-F238E27FC236}">
                <a16:creationId xmlns:a16="http://schemas.microsoft.com/office/drawing/2014/main" id="{D5384ADE-01B6-7472-9806-01EF18910603}"/>
              </a:ext>
            </a:extLst>
          </p:cNvPr>
          <p:cNvSpPr txBox="1"/>
          <p:nvPr/>
        </p:nvSpPr>
        <p:spPr>
          <a:xfrm>
            <a:off x="1143000" y="1370888"/>
            <a:ext cx="2751991" cy="707886"/>
          </a:xfrm>
          <a:prstGeom prst="rect">
            <a:avLst/>
          </a:prstGeom>
          <a:noFill/>
        </p:spPr>
        <p:txBody>
          <a:bodyPr wrap="square" rtlCol="0">
            <a:spAutoFit/>
          </a:bodyPr>
          <a:lstStyle/>
          <a:p>
            <a:r>
              <a:rPr lang="it-IT" sz="2400" b="1" dirty="0"/>
              <a:t>S2:</a:t>
            </a:r>
          </a:p>
          <a:p>
            <a:r>
              <a:rPr lang="it-IT" sz="1600" dirty="0"/>
              <a:t>RCF13 Front:  0,04-0,05 </a:t>
            </a:r>
            <a:r>
              <a:rPr lang="it-IT" sz="1600" dirty="0" err="1"/>
              <a:t>Gy</a:t>
            </a:r>
            <a:endParaRPr lang="it-IT" sz="1600" dirty="0"/>
          </a:p>
        </p:txBody>
      </p:sp>
      <p:pic>
        <p:nvPicPr>
          <p:cNvPr id="5" name="Picture 4">
            <a:extLst>
              <a:ext uri="{FF2B5EF4-FFF2-40B4-BE49-F238E27FC236}">
                <a16:creationId xmlns:a16="http://schemas.microsoft.com/office/drawing/2014/main" id="{E0C69A98-EEE8-39D6-C9A1-5CFD53114B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4580" y="3834292"/>
            <a:ext cx="2960111" cy="2518520"/>
          </a:xfrm>
          <a:prstGeom prst="rect">
            <a:avLst/>
          </a:prstGeom>
        </p:spPr>
      </p:pic>
      <p:pic>
        <p:nvPicPr>
          <p:cNvPr id="3" name="Picture 2">
            <a:extLst>
              <a:ext uri="{FF2B5EF4-FFF2-40B4-BE49-F238E27FC236}">
                <a16:creationId xmlns:a16="http://schemas.microsoft.com/office/drawing/2014/main" id="{916E0286-698E-6083-1028-7534AD4E4F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74523" y="3834292"/>
            <a:ext cx="2960111" cy="2518520"/>
          </a:xfrm>
          <a:prstGeom prst="rect">
            <a:avLst/>
          </a:prstGeom>
        </p:spPr>
      </p:pic>
      <p:pic>
        <p:nvPicPr>
          <p:cNvPr id="6" name="Picture 5">
            <a:extLst>
              <a:ext uri="{FF2B5EF4-FFF2-40B4-BE49-F238E27FC236}">
                <a16:creationId xmlns:a16="http://schemas.microsoft.com/office/drawing/2014/main" id="{F8F3C6A6-CDBE-50D7-0E9C-F4509CEF04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65832" y="3834292"/>
            <a:ext cx="2960110" cy="2518519"/>
          </a:xfrm>
          <a:prstGeom prst="rect">
            <a:avLst/>
          </a:prstGeom>
        </p:spPr>
      </p:pic>
      <p:pic>
        <p:nvPicPr>
          <p:cNvPr id="8" name="Picture 7">
            <a:extLst>
              <a:ext uri="{FF2B5EF4-FFF2-40B4-BE49-F238E27FC236}">
                <a16:creationId xmlns:a16="http://schemas.microsoft.com/office/drawing/2014/main" id="{6366CA47-82B0-449A-6EF7-9867A2E12C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65038" y="2086809"/>
            <a:ext cx="2944675" cy="1551213"/>
          </a:xfrm>
          <a:prstGeom prst="rect">
            <a:avLst/>
          </a:prstGeom>
        </p:spPr>
      </p:pic>
      <p:pic>
        <p:nvPicPr>
          <p:cNvPr id="9" name="Picture 8">
            <a:extLst>
              <a:ext uri="{FF2B5EF4-FFF2-40B4-BE49-F238E27FC236}">
                <a16:creationId xmlns:a16="http://schemas.microsoft.com/office/drawing/2014/main" id="{871D503E-1F80-A231-916E-7CE7D3016F9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665832" y="2104668"/>
            <a:ext cx="2944675" cy="1472337"/>
          </a:xfrm>
          <a:prstGeom prst="rect">
            <a:avLst/>
          </a:prstGeom>
        </p:spPr>
      </p:pic>
      <p:sp>
        <p:nvSpPr>
          <p:cNvPr id="14" name="TextBox 13">
            <a:extLst>
              <a:ext uri="{FF2B5EF4-FFF2-40B4-BE49-F238E27FC236}">
                <a16:creationId xmlns:a16="http://schemas.microsoft.com/office/drawing/2014/main" id="{D08FA17F-4EEE-DA3B-2ADA-0E674C5F7C94}"/>
              </a:ext>
            </a:extLst>
          </p:cNvPr>
          <p:cNvSpPr txBox="1"/>
          <p:nvPr/>
        </p:nvSpPr>
        <p:spPr>
          <a:xfrm>
            <a:off x="4965038" y="1357345"/>
            <a:ext cx="2751991" cy="707886"/>
          </a:xfrm>
          <a:prstGeom prst="rect">
            <a:avLst/>
          </a:prstGeom>
          <a:noFill/>
        </p:spPr>
        <p:txBody>
          <a:bodyPr wrap="square" rtlCol="0">
            <a:spAutoFit/>
          </a:bodyPr>
          <a:lstStyle/>
          <a:p>
            <a:r>
              <a:rPr lang="it-IT" sz="2400" b="1" dirty="0"/>
              <a:t>S3:</a:t>
            </a:r>
          </a:p>
          <a:p>
            <a:r>
              <a:rPr lang="it-IT" sz="1600" dirty="0"/>
              <a:t>RCF15 Front:  0,03 </a:t>
            </a:r>
            <a:r>
              <a:rPr lang="it-IT" sz="1600" dirty="0" err="1"/>
              <a:t>Gy</a:t>
            </a:r>
            <a:endParaRPr lang="it-IT" sz="1600" dirty="0"/>
          </a:p>
        </p:txBody>
      </p:sp>
      <p:sp>
        <p:nvSpPr>
          <p:cNvPr id="15" name="TextBox 14">
            <a:extLst>
              <a:ext uri="{FF2B5EF4-FFF2-40B4-BE49-F238E27FC236}">
                <a16:creationId xmlns:a16="http://schemas.microsoft.com/office/drawing/2014/main" id="{DD56C775-0D76-7139-680C-FDD846957858}"/>
              </a:ext>
            </a:extLst>
          </p:cNvPr>
          <p:cNvSpPr txBox="1"/>
          <p:nvPr/>
        </p:nvSpPr>
        <p:spPr>
          <a:xfrm>
            <a:off x="8665832" y="1378923"/>
            <a:ext cx="2751991" cy="707886"/>
          </a:xfrm>
          <a:prstGeom prst="rect">
            <a:avLst/>
          </a:prstGeom>
          <a:noFill/>
        </p:spPr>
        <p:txBody>
          <a:bodyPr wrap="square" rtlCol="0">
            <a:spAutoFit/>
          </a:bodyPr>
          <a:lstStyle/>
          <a:p>
            <a:r>
              <a:rPr lang="it-IT" sz="2400" b="1" dirty="0"/>
              <a:t>S8:</a:t>
            </a:r>
          </a:p>
          <a:p>
            <a:r>
              <a:rPr lang="it-IT" sz="1600" dirty="0"/>
              <a:t>RCF29 Front:  0,06-0,07 </a:t>
            </a:r>
            <a:r>
              <a:rPr lang="it-IT" sz="1600" dirty="0" err="1"/>
              <a:t>Gy</a:t>
            </a:r>
            <a:endParaRPr lang="it-IT" sz="1600" dirty="0"/>
          </a:p>
        </p:txBody>
      </p:sp>
      <p:pic>
        <p:nvPicPr>
          <p:cNvPr id="7" name="Picture 6">
            <a:extLst>
              <a:ext uri="{FF2B5EF4-FFF2-40B4-BE49-F238E27FC236}">
                <a16:creationId xmlns:a16="http://schemas.microsoft.com/office/drawing/2014/main" id="{789F8A15-9AA6-E77C-827E-96940B7BAF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5608" y="2057328"/>
            <a:ext cx="1613387" cy="1610174"/>
          </a:xfrm>
          <a:prstGeom prst="rect">
            <a:avLst/>
          </a:prstGeom>
        </p:spPr>
      </p:pic>
      <p:pic>
        <p:nvPicPr>
          <p:cNvPr id="10" name="Picture 9">
            <a:extLst>
              <a:ext uri="{FF2B5EF4-FFF2-40B4-BE49-F238E27FC236}">
                <a16:creationId xmlns:a16="http://schemas.microsoft.com/office/drawing/2014/main" id="{3D5DC64E-AD59-D707-2F99-E77C1D8979B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786902" y="2078774"/>
            <a:ext cx="1613388" cy="1610174"/>
          </a:xfrm>
          <a:prstGeom prst="rect">
            <a:avLst/>
          </a:prstGeom>
        </p:spPr>
      </p:pic>
      <p:pic>
        <p:nvPicPr>
          <p:cNvPr id="11" name="Picture 10">
            <a:extLst>
              <a:ext uri="{FF2B5EF4-FFF2-40B4-BE49-F238E27FC236}">
                <a16:creationId xmlns:a16="http://schemas.microsoft.com/office/drawing/2014/main" id="{32404F72-1E24-4831-398C-7DED3C74D29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24781" y="2112577"/>
            <a:ext cx="1613388" cy="1610175"/>
          </a:xfrm>
          <a:prstGeom prst="rect">
            <a:avLst/>
          </a:prstGeom>
        </p:spPr>
      </p:pic>
    </p:spTree>
    <p:extLst>
      <p:ext uri="{BB962C8B-B14F-4D97-AF65-F5344CB8AC3E}">
        <p14:creationId xmlns:p14="http://schemas.microsoft.com/office/powerpoint/2010/main" val="2323079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AF3958-75C0-3733-935A-FF78485BBCA7}"/>
              </a:ext>
            </a:extLst>
          </p:cNvPr>
          <p:cNvSpPr>
            <a:spLocks noGrp="1"/>
          </p:cNvSpPr>
          <p:nvPr>
            <p:ph type="title"/>
          </p:nvPr>
        </p:nvSpPr>
        <p:spPr>
          <a:xfrm>
            <a:off x="7738404" y="1779274"/>
            <a:ext cx="4641449" cy="1180617"/>
          </a:xfrm>
        </p:spPr>
        <p:txBody>
          <a:bodyPr vert="horz" lIns="91440" tIns="45720" rIns="91440" bIns="45720" rtlCol="0" anchor="b">
            <a:normAutofit/>
          </a:bodyPr>
          <a:lstStyle/>
          <a:p>
            <a:r>
              <a:rPr lang="en-US" kern="1200" dirty="0">
                <a:solidFill>
                  <a:schemeClr val="tx1"/>
                </a:solidFill>
                <a:latin typeface="+mj-lt"/>
                <a:ea typeface="+mj-ea"/>
                <a:cs typeface="+mj-cs"/>
              </a:rPr>
              <a:t>Dose distribution (F)</a:t>
            </a:r>
          </a:p>
        </p:txBody>
      </p:sp>
      <p:pic>
        <p:nvPicPr>
          <p:cNvPr id="4" name="Picture 3" descr="A diagram of a graph&#10;&#10;Description automatically generated with medium confidence">
            <a:extLst>
              <a:ext uri="{FF2B5EF4-FFF2-40B4-BE49-F238E27FC236}">
                <a16:creationId xmlns:a16="http://schemas.microsoft.com/office/drawing/2014/main" id="{184BC187-B093-B113-D965-2E7AEE5893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91819" y="1123314"/>
            <a:ext cx="2678859" cy="2279226"/>
          </a:xfrm>
          <a:prstGeom prst="rect">
            <a:avLst/>
          </a:prstGeom>
        </p:spPr>
      </p:pic>
      <p:pic>
        <p:nvPicPr>
          <p:cNvPr id="7" name="Picture 6">
            <a:extLst>
              <a:ext uri="{FF2B5EF4-FFF2-40B4-BE49-F238E27FC236}">
                <a16:creationId xmlns:a16="http://schemas.microsoft.com/office/drawing/2014/main" id="{67AFC6EA-8274-FF51-4E41-1F4FD623E8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5594" y="906060"/>
            <a:ext cx="2934205" cy="2496480"/>
          </a:xfrm>
          <a:prstGeom prst="rect">
            <a:avLst/>
          </a:prstGeom>
        </p:spPr>
      </p:pic>
      <p:pic>
        <p:nvPicPr>
          <p:cNvPr id="10" name="Picture 9" descr="A diagram of a sound wave&#10;&#10;Description automatically generated">
            <a:extLst>
              <a:ext uri="{FF2B5EF4-FFF2-40B4-BE49-F238E27FC236}">
                <a16:creationId xmlns:a16="http://schemas.microsoft.com/office/drawing/2014/main" id="{5A74DD4C-C93E-A357-AE0A-2C15C010AB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00476" y="3503711"/>
            <a:ext cx="2678858" cy="2279226"/>
          </a:xfrm>
          <a:prstGeom prst="rect">
            <a:avLst/>
          </a:prstGeom>
        </p:spPr>
      </p:pic>
      <p:sp>
        <p:nvSpPr>
          <p:cNvPr id="11" name="TextBox 10">
            <a:extLst>
              <a:ext uri="{FF2B5EF4-FFF2-40B4-BE49-F238E27FC236}">
                <a16:creationId xmlns:a16="http://schemas.microsoft.com/office/drawing/2014/main" id="{BEEA4753-43D3-D0DF-5C30-45ACE33567D9}"/>
              </a:ext>
            </a:extLst>
          </p:cNvPr>
          <p:cNvSpPr txBox="1"/>
          <p:nvPr/>
        </p:nvSpPr>
        <p:spPr>
          <a:xfrm>
            <a:off x="3816664" y="4040630"/>
            <a:ext cx="538930" cy="409984"/>
          </a:xfrm>
          <a:prstGeom prst="rect">
            <a:avLst/>
          </a:prstGeom>
          <a:noFill/>
        </p:spPr>
        <p:txBody>
          <a:bodyPr wrap="none" rtlCol="0">
            <a:spAutoFit/>
          </a:bodyPr>
          <a:lstStyle/>
          <a:p>
            <a:pPr defTabSz="786384">
              <a:spcAft>
                <a:spcPts val="600"/>
              </a:spcAft>
            </a:pPr>
            <a:r>
              <a:rPr lang="it-IT" sz="2064" b="1" kern="1200" dirty="0">
                <a:solidFill>
                  <a:schemeClr val="tx1"/>
                </a:solidFill>
                <a:latin typeface="+mn-lt"/>
                <a:ea typeface="+mn-ea"/>
                <a:cs typeface="+mn-cs"/>
              </a:rPr>
              <a:t>5 S</a:t>
            </a:r>
            <a:endParaRPr lang="it-IT" sz="2400" b="1" dirty="0"/>
          </a:p>
        </p:txBody>
      </p:sp>
      <p:sp>
        <p:nvSpPr>
          <p:cNvPr id="12" name="TextBox 11">
            <a:extLst>
              <a:ext uri="{FF2B5EF4-FFF2-40B4-BE49-F238E27FC236}">
                <a16:creationId xmlns:a16="http://schemas.microsoft.com/office/drawing/2014/main" id="{40193EB4-B1D7-2132-5B9D-21574E860B4D}"/>
              </a:ext>
            </a:extLst>
          </p:cNvPr>
          <p:cNvSpPr txBox="1"/>
          <p:nvPr/>
        </p:nvSpPr>
        <p:spPr>
          <a:xfrm>
            <a:off x="5337288" y="1713317"/>
            <a:ext cx="679994" cy="409984"/>
          </a:xfrm>
          <a:prstGeom prst="rect">
            <a:avLst/>
          </a:prstGeom>
          <a:noFill/>
        </p:spPr>
        <p:txBody>
          <a:bodyPr wrap="none" rtlCol="0">
            <a:spAutoFit/>
          </a:bodyPr>
          <a:lstStyle/>
          <a:p>
            <a:pPr defTabSz="786384">
              <a:spcAft>
                <a:spcPts val="600"/>
              </a:spcAft>
            </a:pPr>
            <a:r>
              <a:rPr lang="it-IT" sz="2064" b="1" kern="1200" dirty="0">
                <a:solidFill>
                  <a:schemeClr val="tx1"/>
                </a:solidFill>
                <a:latin typeface="+mn-lt"/>
                <a:ea typeface="+mn-ea"/>
                <a:cs typeface="+mn-cs"/>
              </a:rPr>
              <a:t>10 S</a:t>
            </a:r>
            <a:endParaRPr lang="it-IT" sz="2400" b="1" dirty="0"/>
          </a:p>
        </p:txBody>
      </p:sp>
      <p:sp>
        <p:nvSpPr>
          <p:cNvPr id="13" name="TextBox 12">
            <a:extLst>
              <a:ext uri="{FF2B5EF4-FFF2-40B4-BE49-F238E27FC236}">
                <a16:creationId xmlns:a16="http://schemas.microsoft.com/office/drawing/2014/main" id="{D5384ADE-01B6-7472-9806-01EF18910603}"/>
              </a:ext>
            </a:extLst>
          </p:cNvPr>
          <p:cNvSpPr txBox="1"/>
          <p:nvPr/>
        </p:nvSpPr>
        <p:spPr>
          <a:xfrm>
            <a:off x="2075715" y="1744316"/>
            <a:ext cx="679994" cy="409984"/>
          </a:xfrm>
          <a:prstGeom prst="rect">
            <a:avLst/>
          </a:prstGeom>
          <a:noFill/>
        </p:spPr>
        <p:txBody>
          <a:bodyPr wrap="none" rtlCol="0">
            <a:spAutoFit/>
          </a:bodyPr>
          <a:lstStyle/>
          <a:p>
            <a:pPr defTabSz="786384">
              <a:spcAft>
                <a:spcPts val="600"/>
              </a:spcAft>
            </a:pPr>
            <a:r>
              <a:rPr lang="it-IT" sz="2064" b="1" kern="1200" dirty="0">
                <a:solidFill>
                  <a:schemeClr val="tx1"/>
                </a:solidFill>
                <a:latin typeface="+mn-lt"/>
                <a:ea typeface="+mn-ea"/>
                <a:cs typeface="+mn-cs"/>
              </a:rPr>
              <a:t>20 S</a:t>
            </a:r>
            <a:endParaRPr lang="it-IT" sz="2400" b="1" dirty="0"/>
          </a:p>
        </p:txBody>
      </p:sp>
      <p:pic>
        <p:nvPicPr>
          <p:cNvPr id="3" name="Picture 2" descr="A graph of a graph&#10;&#10;Description automatically generated with medium confidence">
            <a:extLst>
              <a:ext uri="{FF2B5EF4-FFF2-40B4-BE49-F238E27FC236}">
                <a16:creationId xmlns:a16="http://schemas.microsoft.com/office/drawing/2014/main" id="{3AC009EA-A5F1-75A7-2F0A-E7CDCB7B55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20141" y="3402540"/>
            <a:ext cx="2678858" cy="2279226"/>
          </a:xfrm>
          <a:prstGeom prst="rect">
            <a:avLst/>
          </a:prstGeom>
        </p:spPr>
      </p:pic>
      <p:sp>
        <p:nvSpPr>
          <p:cNvPr id="14" name="TextBox 13">
            <a:extLst>
              <a:ext uri="{FF2B5EF4-FFF2-40B4-BE49-F238E27FC236}">
                <a16:creationId xmlns:a16="http://schemas.microsoft.com/office/drawing/2014/main" id="{25799539-CBDB-AD76-0C37-E7BD24D24EA0}"/>
              </a:ext>
            </a:extLst>
          </p:cNvPr>
          <p:cNvSpPr txBox="1"/>
          <p:nvPr/>
        </p:nvSpPr>
        <p:spPr>
          <a:xfrm>
            <a:off x="7738404" y="4085970"/>
            <a:ext cx="538930" cy="409984"/>
          </a:xfrm>
          <a:prstGeom prst="rect">
            <a:avLst/>
          </a:prstGeom>
          <a:noFill/>
        </p:spPr>
        <p:txBody>
          <a:bodyPr wrap="none" rtlCol="0">
            <a:spAutoFit/>
          </a:bodyPr>
          <a:lstStyle/>
          <a:p>
            <a:pPr defTabSz="786384">
              <a:spcAft>
                <a:spcPts val="600"/>
              </a:spcAft>
            </a:pPr>
            <a:r>
              <a:rPr lang="it-IT" sz="2064" b="1" dirty="0"/>
              <a:t>1</a:t>
            </a:r>
            <a:r>
              <a:rPr lang="it-IT" sz="2064" b="1" kern="1200" dirty="0">
                <a:solidFill>
                  <a:schemeClr val="tx1"/>
                </a:solidFill>
                <a:latin typeface="+mn-lt"/>
                <a:ea typeface="+mn-ea"/>
                <a:cs typeface="+mn-cs"/>
              </a:rPr>
              <a:t> S</a:t>
            </a:r>
            <a:endParaRPr lang="it-IT" sz="2400" b="1" dirty="0"/>
          </a:p>
        </p:txBody>
      </p:sp>
    </p:spTree>
    <p:extLst>
      <p:ext uri="{BB962C8B-B14F-4D97-AF65-F5344CB8AC3E}">
        <p14:creationId xmlns:p14="http://schemas.microsoft.com/office/powerpoint/2010/main" val="3738459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DD06C-CC9A-9A74-0148-C119C60A2797}"/>
            </a:ext>
          </a:extLst>
        </p:cNvPr>
        <p:cNvGrpSpPr/>
        <p:nvPr/>
      </p:nvGrpSpPr>
      <p:grpSpPr>
        <a:xfrm>
          <a:off x="0" y="0"/>
          <a:ext cx="0" cy="0"/>
          <a:chOff x="0" y="0"/>
          <a:chExt cx="0" cy="0"/>
        </a:xfrm>
      </p:grpSpPr>
      <p:sp>
        <p:nvSpPr>
          <p:cNvPr id="457" name="Rectangle">
            <a:extLst>
              <a:ext uri="{FF2B5EF4-FFF2-40B4-BE49-F238E27FC236}">
                <a16:creationId xmlns:a16="http://schemas.microsoft.com/office/drawing/2014/main" id="{654B18FF-07D1-E878-A2CC-441980015025}"/>
              </a:ext>
            </a:extLst>
          </p:cNvPr>
          <p:cNvSpPr/>
          <p:nvPr/>
        </p:nvSpPr>
        <p:spPr>
          <a:xfrm>
            <a:off x="0" y="1579776"/>
            <a:ext cx="12208134" cy="4428000"/>
          </a:xfrm>
          <a:prstGeom prst="rect">
            <a:avLst/>
          </a:prstGeom>
          <a:solidFill>
            <a:srgbClr val="FFFFFF"/>
          </a:solidFill>
          <a:ln w="12700">
            <a:miter lim="400000"/>
          </a:ln>
        </p:spPr>
        <p:txBody>
          <a:bodyPr lIns="35718" tIns="35718" rIns="35718" bIns="35718" anchor="ctr"/>
          <a:lstStyle/>
          <a:p>
            <a:pPr>
              <a:lnSpc>
                <a:spcPct val="150000"/>
              </a:lnSpc>
            </a:pPr>
            <a:endParaRPr lang="it-IT" sz="900"/>
          </a:p>
        </p:txBody>
      </p:sp>
      <p:sp>
        <p:nvSpPr>
          <p:cNvPr id="4" name="VHEE perché VHEET pro e contro prospettiva flash…">
            <a:extLst>
              <a:ext uri="{FF2B5EF4-FFF2-40B4-BE49-F238E27FC236}">
                <a16:creationId xmlns:a16="http://schemas.microsoft.com/office/drawing/2014/main" id="{09A35AC9-525C-0065-7A2C-55FCC94D4A2F}"/>
              </a:ext>
            </a:extLst>
          </p:cNvPr>
          <p:cNvSpPr txBox="1"/>
          <p:nvPr/>
        </p:nvSpPr>
        <p:spPr>
          <a:xfrm>
            <a:off x="2063693" y="3705073"/>
            <a:ext cx="8016213" cy="167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48" name="TextBox 47">
            <a:extLst>
              <a:ext uri="{FF2B5EF4-FFF2-40B4-BE49-F238E27FC236}">
                <a16:creationId xmlns:a16="http://schemas.microsoft.com/office/drawing/2014/main" id="{8B5FDC11-0401-0EAD-567D-4C75E2C3CDFC}"/>
              </a:ext>
            </a:extLst>
          </p:cNvPr>
          <p:cNvSpPr txBox="1"/>
          <p:nvPr/>
        </p:nvSpPr>
        <p:spPr>
          <a:xfrm>
            <a:off x="455092" y="982800"/>
            <a:ext cx="11281817" cy="523220"/>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2800" b="1" dirty="0">
                <a:solidFill>
                  <a:schemeClr val="bg1"/>
                </a:solidFill>
                <a:latin typeface="Arial" panose="020B0604020202020204" pitchFamily="34" charset="0"/>
                <a:cs typeface="Arial" panose="020B0604020202020204" pitchFamily="34" charset="0"/>
              </a:rPr>
              <a:t>Conclusions and Perspectives for Radiobiological </a:t>
            </a:r>
            <a:r>
              <a:rPr lang="en-US" sz="2800" b="1" dirty="0" err="1">
                <a:solidFill>
                  <a:schemeClr val="bg1"/>
                </a:solidFill>
                <a:latin typeface="Arial" panose="020B0604020202020204" pitchFamily="34" charset="0"/>
                <a:cs typeface="Arial" panose="020B0604020202020204" pitchFamily="34" charset="0"/>
              </a:rPr>
              <a:t>Mesurements</a:t>
            </a:r>
            <a:endParaRPr lang="it-IT" sz="2800" b="1" dirty="0">
              <a:solidFill>
                <a:schemeClr val="bg1"/>
              </a:solidFill>
              <a:latin typeface="Arial" panose="020B0604020202020204" pitchFamily="34" charset="0"/>
              <a:cs typeface="Arial" panose="020B0604020202020204" pitchFamily="34" charset="0"/>
            </a:endParaRPr>
          </a:p>
        </p:txBody>
      </p:sp>
      <p:sp>
        <p:nvSpPr>
          <p:cNvPr id="37" name="Google Shape;431;p16">
            <a:extLst>
              <a:ext uri="{FF2B5EF4-FFF2-40B4-BE49-F238E27FC236}">
                <a16:creationId xmlns:a16="http://schemas.microsoft.com/office/drawing/2014/main" id="{4ED27581-D3B3-4F30-1317-93ED3F35429E}"/>
              </a:ext>
            </a:extLst>
          </p:cNvPr>
          <p:cNvSpPr txBox="1"/>
          <p:nvPr/>
        </p:nvSpPr>
        <p:spPr>
          <a:xfrm>
            <a:off x="6975555" y="5244375"/>
            <a:ext cx="611678"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000"/>
            </a:pPr>
            <a:r>
              <a:rPr lang="en-US" sz="1000">
                <a:solidFill>
                  <a:srgbClr val="FFFFFF"/>
                </a:solidFill>
                <a:latin typeface="Calibri"/>
                <a:ea typeface="Calibri"/>
                <a:cs typeface="Calibri"/>
                <a:sym typeface="Calibri"/>
              </a:rPr>
              <a:t>Nozzle tip</a:t>
            </a:r>
            <a:endParaRPr sz="900"/>
          </a:p>
        </p:txBody>
      </p:sp>
      <p:sp>
        <p:nvSpPr>
          <p:cNvPr id="38" name="Google Shape;432;p16">
            <a:extLst>
              <a:ext uri="{FF2B5EF4-FFF2-40B4-BE49-F238E27FC236}">
                <a16:creationId xmlns:a16="http://schemas.microsoft.com/office/drawing/2014/main" id="{F5846F5C-A569-80C0-3524-905663424743}"/>
              </a:ext>
            </a:extLst>
          </p:cNvPr>
          <p:cNvSpPr txBox="1"/>
          <p:nvPr/>
        </p:nvSpPr>
        <p:spPr>
          <a:xfrm>
            <a:off x="8115816" y="5125202"/>
            <a:ext cx="803105"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000"/>
            </a:pPr>
            <a:r>
              <a:rPr lang="it-IT" sz="1000">
                <a:solidFill>
                  <a:schemeClr val="bg1"/>
                </a:solidFill>
              </a:rPr>
              <a:t>He-N</a:t>
            </a:r>
            <a:r>
              <a:rPr lang="it-IT" sz="1000" baseline="-25000">
                <a:solidFill>
                  <a:schemeClr val="bg1"/>
                </a:solidFill>
              </a:rPr>
              <a:t>2</a:t>
            </a:r>
            <a:r>
              <a:rPr lang="en-US" sz="1000">
                <a:solidFill>
                  <a:srgbClr val="FFFFFF"/>
                </a:solidFill>
                <a:latin typeface="Calibri"/>
                <a:ea typeface="Calibri"/>
                <a:cs typeface="Calibri"/>
                <a:sym typeface="Calibri"/>
              </a:rPr>
              <a:t> mixture</a:t>
            </a:r>
            <a:endParaRPr sz="900"/>
          </a:p>
        </p:txBody>
      </p:sp>
      <p:sp>
        <p:nvSpPr>
          <p:cNvPr id="39" name="Google Shape;425;p16">
            <a:extLst>
              <a:ext uri="{FF2B5EF4-FFF2-40B4-BE49-F238E27FC236}">
                <a16:creationId xmlns:a16="http://schemas.microsoft.com/office/drawing/2014/main" id="{4A2BB615-CEF6-F518-2239-EDBFF3D0F8F1}"/>
              </a:ext>
            </a:extLst>
          </p:cNvPr>
          <p:cNvSpPr txBox="1"/>
          <p:nvPr/>
        </p:nvSpPr>
        <p:spPr>
          <a:xfrm>
            <a:off x="9817734" y="982618"/>
            <a:ext cx="1422225" cy="241023"/>
          </a:xfrm>
          <a:prstGeom prst="rect">
            <a:avLst/>
          </a:prstGeom>
          <a:noFill/>
          <a:ln>
            <a:noFill/>
          </a:ln>
        </p:spPr>
        <p:txBody>
          <a:bodyPr spcFirstLastPara="1" wrap="square" lIns="22850" tIns="22850" rIns="22850" bIns="22850" anchor="t" anchorCtr="0">
            <a:noAutofit/>
          </a:bodyPr>
          <a:lstStyle/>
          <a:p>
            <a:pPr>
              <a:buClr>
                <a:srgbClr val="D11875"/>
              </a:buClr>
              <a:buSzPts val="2400"/>
            </a:pPr>
            <a:endParaRPr sz="900"/>
          </a:p>
        </p:txBody>
      </p:sp>
      <p:grpSp>
        <p:nvGrpSpPr>
          <p:cNvPr id="2" name="Gruppo 1">
            <a:extLst>
              <a:ext uri="{FF2B5EF4-FFF2-40B4-BE49-F238E27FC236}">
                <a16:creationId xmlns:a16="http://schemas.microsoft.com/office/drawing/2014/main" id="{D0300AAB-F243-8FA9-8733-52A886148ED3}"/>
              </a:ext>
            </a:extLst>
          </p:cNvPr>
          <p:cNvGrpSpPr>
            <a:grpSpLocks noChangeAspect="1"/>
          </p:cNvGrpSpPr>
          <p:nvPr/>
        </p:nvGrpSpPr>
        <p:grpSpPr>
          <a:xfrm>
            <a:off x="0" y="88185"/>
            <a:ext cx="3382152" cy="792000"/>
            <a:chOff x="0" y="88185"/>
            <a:chExt cx="3843354" cy="900000"/>
          </a:xfrm>
        </p:grpSpPr>
        <p:pic>
          <p:nvPicPr>
            <p:cNvPr id="6" name="Immagine 9" descr="Immagine che contiene schermata, logo, simbolo, cerchio&#10;&#10;Descrizione generata automaticamente">
              <a:extLst>
                <a:ext uri="{FF2B5EF4-FFF2-40B4-BE49-F238E27FC236}">
                  <a16:creationId xmlns:a16="http://schemas.microsoft.com/office/drawing/2014/main" id="{A60DB4ED-8626-12CB-9C80-7F4F001C306C}"/>
                </a:ext>
              </a:extLst>
            </p:cNvPr>
            <p:cNvPicPr>
              <a:picLocks noChangeAspect="1"/>
            </p:cNvPicPr>
            <p:nvPr/>
          </p:nvPicPr>
          <p:blipFill rotWithShape="1">
            <a:blip r:embed="rId3">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8" name="Picture 5" descr="A black and white logo&#10;&#10;Description automatically generated">
              <a:extLst>
                <a:ext uri="{FF2B5EF4-FFF2-40B4-BE49-F238E27FC236}">
                  <a16:creationId xmlns:a16="http://schemas.microsoft.com/office/drawing/2014/main" id="{7788FF00-8F2F-ECFE-C8F1-14141DF02551}"/>
                </a:ext>
              </a:extLst>
            </p:cNvPr>
            <p:cNvPicPr>
              <a:picLocks noChangeAspect="1"/>
            </p:cNvPicPr>
            <p:nvPr/>
          </p:nvPicPr>
          <p:blipFill>
            <a:blip r:embed="rId4"/>
            <a:stretch>
              <a:fillRect/>
            </a:stretch>
          </p:blipFill>
          <p:spPr>
            <a:xfrm>
              <a:off x="0" y="88185"/>
              <a:ext cx="2779409" cy="900000"/>
            </a:xfrm>
            <a:prstGeom prst="rect">
              <a:avLst/>
            </a:prstGeom>
          </p:spPr>
        </p:pic>
      </p:grpSp>
      <p:sp>
        <p:nvSpPr>
          <p:cNvPr id="3" name="Rectangle 1">
            <a:extLst>
              <a:ext uri="{FF2B5EF4-FFF2-40B4-BE49-F238E27FC236}">
                <a16:creationId xmlns:a16="http://schemas.microsoft.com/office/drawing/2014/main" id="{E5856118-DC63-9BE2-02F7-FDA88A9FE070}"/>
              </a:ext>
            </a:extLst>
          </p:cNvPr>
          <p:cNvSpPr>
            <a:spLocks noChangeArrowheads="1"/>
          </p:cNvSpPr>
          <p:nvPr/>
        </p:nvSpPr>
        <p:spPr bwMode="auto">
          <a:xfrm>
            <a:off x="342040" y="4982701"/>
            <a:ext cx="50391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defTabSz="914400" rtl="0" eaLnBrk="0" fontAlgn="base" latinLnBrk="0" hangingPunct="0">
              <a:lnSpc>
                <a:spcPct val="100000"/>
              </a:lnSpc>
              <a:spcBef>
                <a:spcPct val="0"/>
              </a:spcBef>
              <a:spcAft>
                <a:spcPct val="0"/>
              </a:spcAft>
              <a:buClrTx/>
              <a:buSzTx/>
              <a:tabLst/>
            </a:pPr>
            <a:r>
              <a:rPr lang="it-IT" sz="1600" dirty="0">
                <a:latin typeface="Arial" panose="020B0604020202020204" pitchFamily="34" charset="0"/>
                <a:cs typeface="Arial" panose="020B0604020202020204" pitchFamily="34" charset="0"/>
              </a:rPr>
              <a:t>Two new 3D </a:t>
            </a:r>
            <a:r>
              <a:rPr lang="it-IT" sz="1600" dirty="0" err="1">
                <a:latin typeface="Arial" panose="020B0604020202020204" pitchFamily="34" charset="0"/>
                <a:cs typeface="Arial" panose="020B0604020202020204" pitchFamily="34" charset="0"/>
              </a:rPr>
              <a:t>printers</a:t>
            </a:r>
            <a:r>
              <a:rPr lang="it-IT" sz="1600" dirty="0">
                <a:latin typeface="Arial" panose="020B0604020202020204" pitchFamily="34" charset="0"/>
                <a:cs typeface="Arial" panose="020B0604020202020204" pitchFamily="34" charset="0"/>
              </a:rPr>
              <a:t> and a laser cutter </a:t>
            </a:r>
            <a:r>
              <a:rPr lang="it-IT" sz="1600" dirty="0" err="1">
                <a:latin typeface="Arial" panose="020B0604020202020204" pitchFamily="34" charset="0"/>
                <a:cs typeface="Arial" panose="020B0604020202020204" pitchFamily="34" charset="0"/>
              </a:rPr>
              <a:t>have</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been</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installed</a:t>
            </a:r>
            <a:r>
              <a:rPr lang="it-IT" sz="1600" dirty="0">
                <a:latin typeface="Arial" panose="020B0604020202020204" pitchFamily="34" charset="0"/>
                <a:cs typeface="Arial" panose="020B0604020202020204" pitchFamily="34" charset="0"/>
              </a:rPr>
              <a:t> in </a:t>
            </a:r>
            <a:r>
              <a:rPr lang="it-IT" sz="1600" dirty="0" err="1">
                <a:latin typeface="Arial" panose="020B0604020202020204" pitchFamily="34" charset="0"/>
                <a:cs typeface="Arial" panose="020B0604020202020204" pitchFamily="34" charset="0"/>
              </a:rPr>
              <a:t>our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laboratories</a:t>
            </a:r>
            <a:r>
              <a:rPr lang="it-IT" sz="1600" dirty="0">
                <a:latin typeface="Arial" panose="020B0604020202020204" pitchFamily="34" charset="0"/>
                <a:cs typeface="Arial" panose="020B0604020202020204" pitchFamily="34" charset="0"/>
              </a:rPr>
              <a:t>. These tools </a:t>
            </a:r>
            <a:r>
              <a:rPr lang="it-IT" sz="1600" dirty="0" err="1">
                <a:latin typeface="Arial" panose="020B0604020202020204" pitchFamily="34" charset="0"/>
                <a:cs typeface="Arial" panose="020B0604020202020204" pitchFamily="34" charset="0"/>
              </a:rPr>
              <a:t>allow</a:t>
            </a:r>
            <a:r>
              <a:rPr lang="it-IT" sz="1600" dirty="0">
                <a:latin typeface="Arial" panose="020B0604020202020204" pitchFamily="34" charset="0"/>
                <a:cs typeface="Arial" panose="020B0604020202020204" pitchFamily="34" charset="0"/>
              </a:rPr>
              <a:t> for </a:t>
            </a:r>
            <a:r>
              <a:rPr lang="it-IT" sz="1600" dirty="0" err="1">
                <a:latin typeface="Arial" panose="020B0604020202020204" pitchFamily="34" charset="0"/>
                <a:cs typeface="Arial" panose="020B0604020202020204" pitchFamily="34" charset="0"/>
              </a:rPr>
              <a:t>flexible</a:t>
            </a:r>
            <a:r>
              <a:rPr lang="it-IT" sz="1600" dirty="0">
                <a:latin typeface="Arial" panose="020B0604020202020204" pitchFamily="34" charset="0"/>
                <a:cs typeface="Arial" panose="020B0604020202020204" pitchFamily="34" charset="0"/>
              </a:rPr>
              <a:t> setups </a:t>
            </a:r>
            <a:r>
              <a:rPr lang="it-IT" sz="1600" dirty="0" err="1">
                <a:latin typeface="Arial" panose="020B0604020202020204" pitchFamily="34" charset="0"/>
                <a:cs typeface="Arial" panose="020B0604020202020204" pitchFamily="34" charset="0"/>
              </a:rPr>
              <a:t>tailored</a:t>
            </a:r>
            <a:r>
              <a:rPr lang="it-IT" sz="1600" dirty="0">
                <a:latin typeface="Arial" panose="020B0604020202020204" pitchFamily="34" charset="0"/>
                <a:cs typeface="Arial" panose="020B0604020202020204" pitchFamily="34" charset="0"/>
              </a:rPr>
              <a:t> to </a:t>
            </a:r>
            <a:r>
              <a:rPr lang="it-IT" sz="1600" dirty="0" err="1">
                <a:latin typeface="Arial" panose="020B0604020202020204" pitchFamily="34" charset="0"/>
                <a:cs typeface="Arial" panose="020B0604020202020204" pitchFamily="34" charset="0"/>
              </a:rPr>
              <a:t>specific</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experimental</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needs</a:t>
            </a:r>
            <a:endParaRPr lang="it-IT" sz="1600" dirty="0">
              <a:latin typeface="Arial" panose="020B0604020202020204" pitchFamily="34" charset="0"/>
              <a:cs typeface="Arial" panose="020B0604020202020204" pitchFamily="34" charset="0"/>
            </a:endParaRPr>
          </a:p>
        </p:txBody>
      </p:sp>
      <p:sp>
        <p:nvSpPr>
          <p:cNvPr id="11" name="Rectangle 1">
            <a:extLst>
              <a:ext uri="{FF2B5EF4-FFF2-40B4-BE49-F238E27FC236}">
                <a16:creationId xmlns:a16="http://schemas.microsoft.com/office/drawing/2014/main" id="{CFFF82FE-6A47-2C97-3934-6D687FEC22E3}"/>
              </a:ext>
            </a:extLst>
          </p:cNvPr>
          <p:cNvSpPr>
            <a:spLocks noChangeArrowheads="1"/>
          </p:cNvSpPr>
          <p:nvPr/>
        </p:nvSpPr>
        <p:spPr bwMode="auto">
          <a:xfrm>
            <a:off x="5598318" y="2259449"/>
            <a:ext cx="6630479"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tabLst/>
            </a:pPr>
            <a:r>
              <a:rPr kumimoji="0" lang="it-IT" altLang="it-IT" b="1" i="0" u="none" strike="noStrike" cap="none" normalizeH="0" baseline="0" dirty="0" err="1">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Enhancements</a:t>
            </a:r>
            <a:r>
              <a:rPr kumimoji="0" lang="it-IT" altLang="it-IT" b="1" i="0" u="none" strike="noStrike" cap="none" normalizeH="0" baseline="0" dirty="0">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in Source </a:t>
            </a:r>
            <a:r>
              <a:rPr kumimoji="0" lang="it-IT" altLang="it-IT" b="1" i="0" u="none" strike="noStrike" cap="none" normalizeH="0" baseline="0" dirty="0" err="1">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Stabilization</a:t>
            </a:r>
            <a:endParaRPr kumimoji="0" lang="it-IT" altLang="it-IT" b="1" i="0" u="none" strike="noStrike" cap="none" normalizeH="0" baseline="0" dirty="0">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it-IT" alt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altLang="it-IT" sz="1600" dirty="0" err="1">
                <a:latin typeface="Arial" panose="020B0604020202020204" pitchFamily="34" charset="0"/>
                <a:cs typeface="Arial" panose="020B0604020202020204" pitchFamily="34" charset="0"/>
              </a:rPr>
              <a:t>B</a:t>
            </a:r>
            <a:r>
              <a:rPr kumimoji="0" lang="it-IT" altLang="it-IT" sz="1600" i="0" u="none" strike="noStrike" cap="none" normalizeH="0" baseline="0" dirty="0" err="1">
                <a:ln>
                  <a:noFill/>
                </a:ln>
                <a:effectLst/>
                <a:latin typeface="Arial" panose="020B0604020202020204" pitchFamily="34" charset="0"/>
                <a:cs typeface="Arial" panose="020B0604020202020204" pitchFamily="34" charset="0"/>
              </a:rPr>
              <a:t>eam</a:t>
            </a:r>
            <a:r>
              <a:rPr kumimoji="0" lang="it-IT" altLang="it-IT" sz="160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1600" i="0" u="none" strike="noStrike" cap="none" normalizeH="0" baseline="0" dirty="0" err="1">
                <a:ln>
                  <a:noFill/>
                </a:ln>
                <a:effectLst/>
                <a:latin typeface="Arial" panose="020B0604020202020204" pitchFamily="34" charset="0"/>
                <a:cs typeface="Arial" panose="020B0604020202020204" pitchFamily="34" charset="0"/>
              </a:rPr>
              <a:t>reproducibility</a:t>
            </a:r>
            <a:r>
              <a:rPr lang="it-IT" altLang="it-IT" sz="1600" dirty="0">
                <a:latin typeface="Arial" panose="020B0604020202020204" pitchFamily="34" charset="0"/>
                <a:cs typeface="Arial" panose="020B0604020202020204" pitchFamily="34" charset="0"/>
              </a:rPr>
              <a:t>: </a:t>
            </a:r>
            <a:r>
              <a:rPr lang="it-IT" altLang="it-IT" sz="1600" dirty="0" err="1">
                <a:latin typeface="Arial" panose="020B0604020202020204" pitchFamily="34" charset="0"/>
                <a:cs typeface="Arial" panose="020B0604020202020204" pitchFamily="34" charset="0"/>
              </a:rPr>
              <a:t>improved</a:t>
            </a:r>
            <a:r>
              <a:rPr lang="it-IT" altLang="it-IT" sz="1600" dirty="0">
                <a:latin typeface="Arial" panose="020B0604020202020204" pitchFamily="34" charset="0"/>
                <a:cs typeface="Arial" panose="020B0604020202020204" pitchFamily="34" charset="0"/>
              </a:rPr>
              <a:t> </a:t>
            </a:r>
            <a:r>
              <a:rPr lang="it-IT" sz="1600" dirty="0">
                <a:latin typeface="Arial" panose="020B0604020202020204" pitchFamily="34" charset="0"/>
                <a:cs typeface="Arial" panose="020B0604020202020204" pitchFamily="34" charset="0"/>
              </a:rPr>
              <a:t>from 90% → 95%</a:t>
            </a:r>
            <a:endParaRPr kumimoji="0" lang="it-IT" altLang="it-IT" sz="1600" i="0" u="none" strike="noStrike" cap="none" normalizeH="0" baseline="0" dirty="0">
              <a:ln>
                <a:noFill/>
              </a:ln>
              <a:effectLst/>
              <a:latin typeface="Arial" panose="020B0604020202020204" pitchFamily="34" charset="0"/>
              <a:cs typeface="Arial" panose="020B0604020202020204" pitchFamily="34" charset="0"/>
            </a:endParaRPr>
          </a:p>
          <a:p>
            <a:pPr marL="457200" marR="0" lvl="1" indent="0" defTabSz="914400" rtl="0" eaLnBrk="0" fontAlgn="base" latinLnBrk="0" hangingPunct="0">
              <a:lnSpc>
                <a:spcPct val="100000"/>
              </a:lnSpc>
              <a:spcBef>
                <a:spcPct val="0"/>
              </a:spcBef>
              <a:spcAft>
                <a:spcPct val="0"/>
              </a:spcAft>
              <a:buClrTx/>
              <a:buSzTx/>
              <a:tabLst/>
            </a:pPr>
            <a:endParaRPr kumimoji="0" lang="it-IT" altLang="it-IT" sz="1600" b="0" i="0" u="none" strike="noStrike" cap="none" normalizeH="0" baseline="0" dirty="0">
              <a:ln>
                <a:noFill/>
              </a:ln>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0" lang="it-IT" altLang="it-IT" sz="1600" i="0" u="none" strike="noStrike" cap="none" normalizeH="0" baseline="0" dirty="0" err="1">
                <a:ln>
                  <a:noFill/>
                </a:ln>
                <a:effectLst/>
                <a:latin typeface="Arial" panose="020B0604020202020204" pitchFamily="34" charset="0"/>
                <a:cs typeface="Arial" panose="020B0604020202020204" pitchFamily="34" charset="0"/>
              </a:rPr>
              <a:t>Beam</a:t>
            </a:r>
            <a:r>
              <a:rPr kumimoji="0" lang="it-IT" altLang="it-IT" sz="1600" i="0" u="none" strike="noStrike" cap="none" normalizeH="0" baseline="0" dirty="0">
                <a:ln>
                  <a:noFill/>
                </a:ln>
                <a:effectLst/>
                <a:latin typeface="Arial" panose="020B0604020202020204" pitchFamily="34" charset="0"/>
                <a:cs typeface="Arial" panose="020B0604020202020204" pitchFamily="34" charset="0"/>
              </a:rPr>
              <a:t> </a:t>
            </a:r>
            <a:r>
              <a:rPr kumimoji="0" lang="it-IT" altLang="it-IT" sz="1600" i="0" u="none" strike="noStrike" cap="none" normalizeH="0" baseline="0" dirty="0" err="1">
                <a:ln>
                  <a:noFill/>
                </a:ln>
                <a:effectLst/>
                <a:latin typeface="Arial" panose="020B0604020202020204" pitchFamily="34" charset="0"/>
                <a:cs typeface="Arial" panose="020B0604020202020204" pitchFamily="34" charset="0"/>
              </a:rPr>
              <a:t>pointing</a:t>
            </a:r>
            <a:r>
              <a:rPr lang="it-IT" altLang="it-IT" sz="1600" dirty="0">
                <a:latin typeface="Arial" panose="020B0604020202020204" pitchFamily="34" charset="0"/>
                <a:cs typeface="Arial" panose="020B0604020202020204" pitchFamily="34" charset="0"/>
              </a:rPr>
              <a:t>: </a:t>
            </a:r>
          </a:p>
          <a:p>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initial</a:t>
            </a:r>
            <a:r>
              <a:rPr lang="it-IT" sz="1600" dirty="0">
                <a:latin typeface="Arial" panose="020B0604020202020204" pitchFamily="34" charset="0"/>
                <a:cs typeface="Arial" panose="020B0604020202020204" pitchFamily="34" charset="0"/>
              </a:rPr>
              <a:t>:		</a:t>
            </a:r>
            <a:r>
              <a:rPr lang="it-IT" sz="1600" dirty="0">
                <a:latin typeface="Symbol" pitchFamily="2" charset="2"/>
                <a:cs typeface="Arial" panose="020B0604020202020204" pitchFamily="34" charset="0"/>
              </a:rPr>
              <a:t>s</a:t>
            </a:r>
            <a:r>
              <a:rPr lang="it-IT" sz="1600" baseline="-25000" dirty="0">
                <a:latin typeface="Arial" panose="020B0604020202020204" pitchFamily="34" charset="0"/>
                <a:cs typeface="Arial" panose="020B0604020202020204" pitchFamily="34" charset="0"/>
              </a:rPr>
              <a:t>x</a:t>
            </a:r>
            <a:r>
              <a:rPr lang="it-IT" sz="1600" dirty="0">
                <a:latin typeface="Arial" panose="020B0604020202020204" pitchFamily="34" charset="0"/>
                <a:cs typeface="Arial" panose="020B0604020202020204" pitchFamily="34" charset="0"/>
              </a:rPr>
              <a:t>= 2,0, mm </a:t>
            </a:r>
            <a:r>
              <a:rPr lang="it-IT" sz="1600" dirty="0" err="1">
                <a:latin typeface="Symbol" pitchFamily="2" charset="2"/>
                <a:cs typeface="Arial" panose="020B0604020202020204" pitchFamily="34" charset="0"/>
              </a:rPr>
              <a:t>s</a:t>
            </a:r>
            <a:r>
              <a:rPr lang="it-IT" sz="1600" baseline="-25000" dirty="0" err="1">
                <a:latin typeface="Arial" panose="020B0604020202020204" pitchFamily="34" charset="0"/>
                <a:cs typeface="Arial" panose="020B0604020202020204" pitchFamily="34" charset="0"/>
              </a:rPr>
              <a:t>y</a:t>
            </a:r>
            <a:r>
              <a:rPr lang="it-IT" sz="1600" dirty="0">
                <a:latin typeface="Arial" panose="020B0604020202020204" pitchFamily="34" charset="0"/>
                <a:cs typeface="Arial" panose="020B0604020202020204" pitchFamily="34" charset="0"/>
              </a:rPr>
              <a:t>= 2,8 mm</a:t>
            </a:r>
          </a:p>
          <a:p>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current</a:t>
            </a:r>
            <a:r>
              <a:rPr lang="it-IT" sz="1600" dirty="0">
                <a:latin typeface="Arial" panose="020B0604020202020204" pitchFamily="34" charset="0"/>
                <a:cs typeface="Arial" panose="020B0604020202020204" pitchFamily="34" charset="0"/>
              </a:rPr>
              <a:t>: 	</a:t>
            </a:r>
            <a:r>
              <a:rPr lang="it-IT" sz="1600" dirty="0">
                <a:latin typeface="Symbol" pitchFamily="2" charset="2"/>
                <a:cs typeface="Arial" panose="020B0604020202020204" pitchFamily="34" charset="0"/>
              </a:rPr>
              <a:t>s</a:t>
            </a:r>
            <a:r>
              <a:rPr lang="it-IT" sz="1600" baseline="-25000" dirty="0">
                <a:latin typeface="Arial" panose="020B0604020202020204" pitchFamily="34" charset="0"/>
                <a:cs typeface="Arial" panose="020B0604020202020204" pitchFamily="34" charset="0"/>
              </a:rPr>
              <a:t>x</a:t>
            </a:r>
            <a:r>
              <a:rPr lang="it-IT" sz="1600" dirty="0">
                <a:latin typeface="Arial" panose="020B0604020202020204" pitchFamily="34" charset="0"/>
                <a:cs typeface="Arial" panose="020B0604020202020204" pitchFamily="34" charset="0"/>
              </a:rPr>
              <a:t>= 1,2 mm, </a:t>
            </a:r>
            <a:r>
              <a:rPr lang="it-IT" sz="1600" dirty="0" err="1">
                <a:latin typeface="Symbol" pitchFamily="2" charset="2"/>
                <a:cs typeface="Arial" panose="020B0604020202020204" pitchFamily="34" charset="0"/>
              </a:rPr>
              <a:t>s</a:t>
            </a:r>
            <a:r>
              <a:rPr lang="it-IT" sz="1600" baseline="-25000" dirty="0" err="1">
                <a:latin typeface="Arial" panose="020B0604020202020204" pitchFamily="34" charset="0"/>
                <a:cs typeface="Arial" panose="020B0604020202020204" pitchFamily="34" charset="0"/>
              </a:rPr>
              <a:t>y</a:t>
            </a:r>
            <a:r>
              <a:rPr lang="it-IT" sz="1600" dirty="0">
                <a:latin typeface="Arial" panose="020B0604020202020204" pitchFamily="34" charset="0"/>
                <a:cs typeface="Arial" panose="020B0604020202020204" pitchFamily="34" charset="0"/>
              </a:rPr>
              <a:t>= 2,1 mm</a:t>
            </a:r>
          </a:p>
          <a:p>
            <a:r>
              <a:rPr lang="it-IT" sz="1600" dirty="0">
                <a:latin typeface="Arial" panose="020B0604020202020204" pitchFamily="34" charset="0"/>
                <a:cs typeface="Arial" panose="020B0604020202020204" pitchFamily="34" charset="0"/>
              </a:rPr>
              <a:t>In progress with </a:t>
            </a:r>
            <a:r>
              <a:rPr lang="it-IT" sz="1600" dirty="0" err="1">
                <a:latin typeface="Arial" panose="020B0604020202020204" pitchFamily="34" charset="0"/>
                <a:cs typeface="Arial" panose="020B0604020202020204" pitchFamily="34" charset="0"/>
              </a:rPr>
              <a:t>Magnetic</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Beam</a:t>
            </a:r>
            <a:r>
              <a:rPr lang="it-IT" sz="1600" dirty="0">
                <a:latin typeface="Arial" panose="020B0604020202020204" pitchFamily="34" charset="0"/>
                <a:cs typeface="Arial" panose="020B0604020202020204" pitchFamily="34" charset="0"/>
              </a:rPr>
              <a:t> Line: </a:t>
            </a:r>
            <a:r>
              <a:rPr lang="it-IT" sz="1600" dirty="0">
                <a:latin typeface="Symbol" pitchFamily="2" charset="2"/>
                <a:cs typeface="Arial" panose="020B0604020202020204" pitchFamily="34" charset="0"/>
              </a:rPr>
              <a:t>s</a:t>
            </a:r>
            <a:r>
              <a:rPr lang="it-IT" sz="1600" baseline="-25000" dirty="0">
                <a:latin typeface="Arial" panose="020B0604020202020204" pitchFamily="34" charset="0"/>
                <a:cs typeface="Arial" panose="020B0604020202020204" pitchFamily="34" charset="0"/>
              </a:rPr>
              <a:t>x</a:t>
            </a:r>
            <a:r>
              <a:rPr lang="it-IT" sz="1600" dirty="0">
                <a:latin typeface="Arial" panose="020B0604020202020204" pitchFamily="34" charset="0"/>
                <a:cs typeface="Arial" panose="020B0604020202020204" pitchFamily="34" charset="0"/>
              </a:rPr>
              <a:t>= 0,55 mm, </a:t>
            </a:r>
            <a:r>
              <a:rPr lang="it-IT" sz="1600" dirty="0" err="1">
                <a:latin typeface="Symbol" pitchFamily="2" charset="2"/>
                <a:cs typeface="Arial" panose="020B0604020202020204" pitchFamily="34" charset="0"/>
              </a:rPr>
              <a:t>s</a:t>
            </a:r>
            <a:r>
              <a:rPr lang="it-IT" sz="1600" baseline="-25000" dirty="0" err="1">
                <a:latin typeface="Arial" panose="020B0604020202020204" pitchFamily="34" charset="0"/>
                <a:cs typeface="Arial" panose="020B0604020202020204" pitchFamily="34" charset="0"/>
              </a:rPr>
              <a:t>y</a:t>
            </a:r>
            <a:r>
              <a:rPr lang="it-IT" sz="1600" dirty="0">
                <a:latin typeface="Arial" panose="020B0604020202020204" pitchFamily="34" charset="0"/>
                <a:cs typeface="Arial" panose="020B0604020202020204" pitchFamily="34" charset="0"/>
              </a:rPr>
              <a:t>= 0,45 mm</a:t>
            </a:r>
          </a:p>
          <a:p>
            <a:endParaRPr lang="it-IT" sz="1600" dirty="0">
              <a:latin typeface="Arial" panose="020B0604020202020204" pitchFamily="34" charset="0"/>
              <a:cs typeface="Arial" panose="020B0604020202020204" pitchFamily="34" charset="0"/>
            </a:endParaRPr>
          </a:p>
        </p:txBody>
      </p:sp>
      <p:pic>
        <p:nvPicPr>
          <p:cNvPr id="9" name="Immagine 8" descr="Immagine che contiene interno, computer, design, persona&#10;&#10;Descrizione generata automaticamente">
            <a:extLst>
              <a:ext uri="{FF2B5EF4-FFF2-40B4-BE49-F238E27FC236}">
                <a16:creationId xmlns:a16="http://schemas.microsoft.com/office/drawing/2014/main" id="{673264BD-AD60-08C0-3377-E9A83B031D71}"/>
              </a:ext>
            </a:extLst>
          </p:cNvPr>
          <p:cNvPicPr>
            <a:picLocks noChangeAspect="1"/>
          </p:cNvPicPr>
          <p:nvPr/>
        </p:nvPicPr>
        <p:blipFill>
          <a:blip r:embed="rId5"/>
          <a:stretch>
            <a:fillRect/>
          </a:stretch>
        </p:blipFill>
        <p:spPr>
          <a:xfrm>
            <a:off x="232672" y="1751586"/>
            <a:ext cx="5135984" cy="2917939"/>
          </a:xfrm>
          <a:prstGeom prst="rect">
            <a:avLst/>
          </a:prstGeom>
          <a:ln>
            <a:solidFill>
              <a:srgbClr val="FFC000"/>
            </a:solidFill>
          </a:ln>
          <a:effectLst>
            <a:outerShdw blurRad="50800" dist="38100" dir="2700000" algn="tl" rotWithShape="0">
              <a:prstClr val="black">
                <a:alpha val="40000"/>
              </a:prstClr>
            </a:outerShdw>
          </a:effectLst>
        </p:spPr>
      </p:pic>
      <p:sp>
        <p:nvSpPr>
          <p:cNvPr id="10" name="Rectangle 1">
            <a:extLst>
              <a:ext uri="{FF2B5EF4-FFF2-40B4-BE49-F238E27FC236}">
                <a16:creationId xmlns:a16="http://schemas.microsoft.com/office/drawing/2014/main" id="{835980B5-DCF4-188E-0211-650F15E543F9}"/>
              </a:ext>
            </a:extLst>
          </p:cNvPr>
          <p:cNvSpPr>
            <a:spLocks noChangeArrowheads="1"/>
          </p:cNvSpPr>
          <p:nvPr/>
        </p:nvSpPr>
        <p:spPr bwMode="auto">
          <a:xfrm rot="20385592">
            <a:off x="1087162" y="3793924"/>
            <a:ext cx="41690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it-IT" altLang="it-IT" b="1" i="0" u="none" strike="noStrike" cap="none" normalizeH="0" baseline="0" dirty="0">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New </a:t>
            </a:r>
            <a:r>
              <a:rPr kumimoji="0" lang="it-IT" altLang="it-IT" b="1" i="0" u="none" strike="noStrike" cap="none" normalizeH="0" baseline="0" dirty="0" err="1">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Prototiping</a:t>
            </a:r>
            <a:r>
              <a:rPr kumimoji="0" lang="it-IT" altLang="it-IT" b="1" i="0" u="none" strike="noStrike" cap="none" normalizeH="0" baseline="0" dirty="0">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a:t>
            </a:r>
            <a:r>
              <a:rPr kumimoji="0" lang="it-IT" altLang="it-IT" sz="2000" b="1" i="0" u="none" strike="noStrike" cap="none" normalizeH="0" baseline="0" dirty="0">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Lab</a:t>
            </a:r>
            <a:r>
              <a:rPr kumimoji="0" lang="it-IT" altLang="it-IT" b="1" i="0" u="none" strike="noStrike" cap="none" normalizeH="0" baseline="0" dirty="0">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 </a:t>
            </a:r>
            <a:r>
              <a:rPr lang="it-IT" altLang="it-IT" b="1" dirty="0" err="1">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July</a:t>
            </a:r>
            <a:r>
              <a:rPr lang="it-IT" altLang="it-IT" b="1" dirty="0">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2024</a:t>
            </a:r>
            <a:endParaRPr kumimoji="0" lang="it-IT" altLang="it-IT" b="1" i="0" u="none" strike="noStrike" cap="none" normalizeH="0" baseline="0" dirty="0">
              <a:ln>
                <a:noFill/>
              </a:ln>
              <a:solidFill>
                <a:srgbClr val="FF26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2" name="Freccia destra 11">
            <a:extLst>
              <a:ext uri="{FF2B5EF4-FFF2-40B4-BE49-F238E27FC236}">
                <a16:creationId xmlns:a16="http://schemas.microsoft.com/office/drawing/2014/main" id="{0D7326A4-6BA3-A3DC-36E9-FF4C75B8C469}"/>
              </a:ext>
            </a:extLst>
          </p:cNvPr>
          <p:cNvSpPr/>
          <p:nvPr/>
        </p:nvSpPr>
        <p:spPr>
          <a:xfrm rot="5400000" flipV="1">
            <a:off x="1032128" y="4541196"/>
            <a:ext cx="510349" cy="325498"/>
          </a:xfrm>
          <a:prstGeom prst="rightArrow">
            <a:avLst>
              <a:gd name="adj1" fmla="val 50000"/>
              <a:gd name="adj2" fmla="val 65545"/>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7 14">
            <a:extLst>
              <a:ext uri="{FF2B5EF4-FFF2-40B4-BE49-F238E27FC236}">
                <a16:creationId xmlns:a16="http://schemas.microsoft.com/office/drawing/2014/main" id="{ED4BA98E-38A7-1A83-A33F-B339CEA04B30}"/>
              </a:ext>
            </a:extLst>
          </p:cNvPr>
          <p:cNvCxnSpPr/>
          <p:nvPr/>
        </p:nvCxnSpPr>
        <p:spPr>
          <a:xfrm>
            <a:off x="4822723" y="5125202"/>
            <a:ext cx="1091380" cy="213132"/>
          </a:xfrm>
          <a:prstGeom prst="curvedConnector3">
            <a:avLst/>
          </a:prstGeom>
          <a:ln w="349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CasellaDiTesto 6">
            <a:extLst>
              <a:ext uri="{FF2B5EF4-FFF2-40B4-BE49-F238E27FC236}">
                <a16:creationId xmlns:a16="http://schemas.microsoft.com/office/drawing/2014/main" id="{9246DE9E-4070-ADD4-92AB-0FB2AD4741F5}"/>
              </a:ext>
            </a:extLst>
          </p:cNvPr>
          <p:cNvSpPr txBox="1"/>
          <p:nvPr/>
        </p:nvSpPr>
        <p:spPr>
          <a:xfrm>
            <a:off x="12821775" y="3931577"/>
            <a:ext cx="184731" cy="369332"/>
          </a:xfrm>
          <a:prstGeom prst="rect">
            <a:avLst/>
          </a:prstGeom>
          <a:noFill/>
        </p:spPr>
        <p:txBody>
          <a:bodyPr wrap="none" rtlCol="0">
            <a:spAutoFit/>
          </a:bodyPr>
          <a:lstStyle/>
          <a:p>
            <a:endParaRPr lang="it-IT" dirty="0"/>
          </a:p>
        </p:txBody>
      </p:sp>
      <p:sp>
        <p:nvSpPr>
          <p:cNvPr id="13" name="CasellaDiTesto 12">
            <a:extLst>
              <a:ext uri="{FF2B5EF4-FFF2-40B4-BE49-F238E27FC236}">
                <a16:creationId xmlns:a16="http://schemas.microsoft.com/office/drawing/2014/main" id="{623E78A8-9634-3D50-7B95-5483C127E1D7}"/>
              </a:ext>
            </a:extLst>
          </p:cNvPr>
          <p:cNvSpPr txBox="1"/>
          <p:nvPr/>
        </p:nvSpPr>
        <p:spPr>
          <a:xfrm>
            <a:off x="6007518" y="5125202"/>
            <a:ext cx="5822806" cy="646331"/>
          </a:xfrm>
          <a:prstGeom prst="rect">
            <a:avLst/>
          </a:prstGeom>
          <a:solidFill>
            <a:schemeClr val="accent6">
              <a:lumMod val="60000"/>
              <a:lumOff val="40000"/>
            </a:schemeClr>
          </a:solidFill>
        </p:spPr>
        <p:txBody>
          <a:bodyPr wrap="square" rtlCol="0">
            <a:spAutoFit/>
          </a:bodyPr>
          <a:lstStyle/>
          <a:p>
            <a:pPr marL="0" lvl="1" algn="ctr" eaLnBrk="0" fontAlgn="base" hangingPunct="0">
              <a:spcBef>
                <a:spcPct val="0"/>
              </a:spcBef>
              <a:spcAft>
                <a:spcPct val="0"/>
              </a:spcAft>
            </a:pPr>
            <a:r>
              <a:rPr lang="it-IT" dirty="0">
                <a:latin typeface="Arial" panose="020B0604020202020204" pitchFamily="34" charset="0"/>
                <a:cs typeface="Arial" panose="020B0604020202020204" pitchFamily="34" charset="0"/>
              </a:rPr>
              <a:t>These </a:t>
            </a:r>
            <a:r>
              <a:rPr lang="it-IT" dirty="0" err="1">
                <a:latin typeface="Arial" panose="020B0604020202020204" pitchFamily="34" charset="0"/>
                <a:cs typeface="Arial" panose="020B0604020202020204" pitchFamily="34" charset="0"/>
              </a:rPr>
              <a:t>advancements</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will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enable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greater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precision</a:t>
            </a:r>
            <a:endParaRPr lang="it-IT" dirty="0">
              <a:latin typeface="Arial" panose="020B0604020202020204" pitchFamily="34" charset="0"/>
              <a:cs typeface="Arial" panose="020B0604020202020204" pitchFamily="34" charset="0"/>
            </a:endParaRPr>
          </a:p>
          <a:p>
            <a:pPr marL="0" lvl="1" algn="ctr" eaLnBrk="0" fontAlgn="base" hangingPunct="0">
              <a:spcBef>
                <a:spcPct val="0"/>
              </a:spcBef>
              <a:spcAft>
                <a:spcPct val="0"/>
              </a:spcAft>
            </a:pPr>
            <a:r>
              <a:rPr lang="it-IT" dirty="0">
                <a:latin typeface="Arial" panose="020B0604020202020204" pitchFamily="34" charset="0"/>
                <a:cs typeface="Arial" panose="020B0604020202020204" pitchFamily="34" charset="0"/>
              </a:rPr>
              <a:t>and reliability in </a:t>
            </a:r>
            <a:r>
              <a:rPr lang="it-IT" dirty="0" err="1">
                <a:latin typeface="Arial" panose="020B0604020202020204" pitchFamily="34" charset="0"/>
                <a:cs typeface="Arial" panose="020B0604020202020204" pitchFamily="34" charset="0"/>
              </a:rPr>
              <a:t>radiobiological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measurements</a:t>
            </a:r>
            <a:endParaRPr kumimoji="0" lang="it-IT" altLang="it-IT" i="0" u="none" strike="noStrike" cap="none" normalizeH="0" baseline="0" dirty="0">
              <a:ln>
                <a:noFill/>
              </a:ln>
              <a:latin typeface="Arial" panose="020B0604020202020204" pitchFamily="34" charset="0"/>
              <a:cs typeface="Arial" panose="020B0604020202020204" pitchFamily="34" charset="0"/>
            </a:endParaRPr>
          </a:p>
        </p:txBody>
      </p:sp>
      <p:cxnSp>
        <p:nvCxnSpPr>
          <p:cNvPr id="18" name="Connettore 7 17">
            <a:extLst>
              <a:ext uri="{FF2B5EF4-FFF2-40B4-BE49-F238E27FC236}">
                <a16:creationId xmlns:a16="http://schemas.microsoft.com/office/drawing/2014/main" id="{8E5595CC-608B-4315-7B79-0FB38EC76661}"/>
              </a:ext>
            </a:extLst>
          </p:cNvPr>
          <p:cNvCxnSpPr>
            <a:cxnSpLocks/>
          </p:cNvCxnSpPr>
          <p:nvPr/>
        </p:nvCxnSpPr>
        <p:spPr>
          <a:xfrm rot="5400000">
            <a:off x="5958093" y="4636893"/>
            <a:ext cx="889699" cy="284812"/>
          </a:xfrm>
          <a:prstGeom prst="curvedConnector3">
            <a:avLst/>
          </a:prstGeom>
          <a:ln w="349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39006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9BD11AF-AE7E-2441-7C30-6817FB5FDFE8}"/>
              </a:ext>
            </a:extLst>
          </p:cNvPr>
          <p:cNvSpPr/>
          <p:nvPr/>
        </p:nvSpPr>
        <p:spPr>
          <a:xfrm>
            <a:off x="0" y="1300304"/>
            <a:ext cx="12208134" cy="4769415"/>
          </a:xfrm>
          <a:prstGeom prst="rect">
            <a:avLst/>
          </a:prstGeom>
          <a:solidFill>
            <a:srgbClr val="FFFFFF"/>
          </a:solidFill>
          <a:ln w="12700">
            <a:miter lim="400000"/>
          </a:ln>
        </p:spPr>
        <p:txBody>
          <a:bodyPr lIns="35718" tIns="35718" rIns="35718" bIns="35718" anchor="ctr"/>
          <a:lstStyle/>
          <a:p>
            <a:endParaRPr lang="it-IT" sz="900"/>
          </a:p>
        </p:txBody>
      </p:sp>
      <p:pic>
        <p:nvPicPr>
          <p:cNvPr id="12" name="Picture 11" descr="Pagina Iniziale">
            <a:extLst>
              <a:ext uri="{FF2B5EF4-FFF2-40B4-BE49-F238E27FC236}">
                <a16:creationId xmlns:a16="http://schemas.microsoft.com/office/drawing/2014/main" id="{375EF097-784B-DA30-3D9F-1AF2E0349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34" y="4443163"/>
            <a:ext cx="2144945" cy="5270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2EA0D6-AC90-882B-DD51-AC875A2B325C}"/>
              </a:ext>
            </a:extLst>
          </p:cNvPr>
          <p:cNvSpPr txBox="1"/>
          <p:nvPr/>
        </p:nvSpPr>
        <p:spPr>
          <a:xfrm>
            <a:off x="0" y="5175606"/>
            <a:ext cx="12192000" cy="861774"/>
          </a:xfrm>
          <a:prstGeom prst="rect">
            <a:avLst/>
          </a:prstGeom>
          <a:noFill/>
        </p:spPr>
        <p:txBody>
          <a:bodyPr wrap="square">
            <a:spAutoFit/>
          </a:bodyPr>
          <a:lstStyle/>
          <a:p>
            <a:pPr marL="0" lvl="0" indent="0" rtl="0">
              <a:spcBef>
                <a:spcPts val="0"/>
              </a:spcBef>
              <a:spcAft>
                <a:spcPts val="0"/>
              </a:spcAft>
              <a:buClr>
                <a:schemeClr val="dk1"/>
              </a:buClr>
              <a:buSzPts val="1100"/>
              <a:buFont typeface="Arial"/>
              <a:buNone/>
            </a:pPr>
            <a:r>
              <a:rPr lang="en-US" sz="1000" b="1" i="1">
                <a:latin typeface="Arial" panose="020B0604020202020204" pitchFamily="34" charset="0"/>
                <a:ea typeface="Montserrat"/>
                <a:cs typeface="Arial" panose="020B0604020202020204" pitchFamily="34" charset="0"/>
                <a:sym typeface="Montserrat"/>
              </a:rPr>
              <a:t>Acknowledgments: </a:t>
            </a:r>
            <a:endParaRPr lang="en-US" sz="1000">
              <a:latin typeface="Arial" panose="020B0604020202020204" pitchFamily="34" charset="0"/>
              <a:ea typeface="Trebuchet MS"/>
              <a:cs typeface="Arial" panose="020B0604020202020204" pitchFamily="34" charset="0"/>
              <a:sym typeface="Trebuchet MS"/>
            </a:endParaRPr>
          </a:p>
          <a:p>
            <a:pPr marL="0" lvl="0" indent="0" rtl="0">
              <a:spcBef>
                <a:spcPts val="600"/>
              </a:spcBef>
              <a:spcAft>
                <a:spcPts val="0"/>
              </a:spcAft>
              <a:buNone/>
            </a:pPr>
            <a:r>
              <a:rPr lang="en-US" sz="1000">
                <a:latin typeface="Arial" panose="020B0604020202020204" pitchFamily="34" charset="0"/>
                <a:ea typeface="Trebuchet MS"/>
                <a:cs typeface="Arial" panose="020B0604020202020204" pitchFamily="34" charset="0"/>
                <a:sym typeface="Trebuchet MS"/>
              </a:rPr>
              <a:t>Funded by the European Union - Next Generation EU. Views and opinions expressed are however those of the author(s) only and do not necessarily reflect those of the European Union or the European Commission. Neither the European Union nor the European Commission can be held responsible for them. </a:t>
            </a:r>
          </a:p>
          <a:p>
            <a:pPr marL="0" lvl="0" indent="0" rtl="0">
              <a:spcBef>
                <a:spcPts val="600"/>
              </a:spcBef>
              <a:spcAft>
                <a:spcPts val="0"/>
              </a:spcAft>
              <a:buNone/>
            </a:pPr>
            <a:r>
              <a:rPr lang="en-US" sz="1000">
                <a:latin typeface="Arial" panose="020B0604020202020204" pitchFamily="34" charset="0"/>
                <a:ea typeface="Trebuchet MS"/>
                <a:cs typeface="Arial" panose="020B0604020202020204" pitchFamily="34" charset="0"/>
                <a:sym typeface="Trebuchet MS"/>
              </a:rPr>
              <a:t>PNRR MUR M4 C2 Inv. 1.5 CUP </a:t>
            </a:r>
            <a:r>
              <a:rPr lang="en-US" sz="1000" u="sng">
                <a:latin typeface="Arial" panose="020B0604020202020204" pitchFamily="34" charset="0"/>
                <a:ea typeface="Trebuchet MS"/>
                <a:cs typeface="Arial" panose="020B0604020202020204" pitchFamily="34" charset="0"/>
                <a:sym typeface="Trebuchet MS"/>
                <a:hlinkClick r:id="rId4">
                  <a:extLst>
                    <a:ext uri="{A12FA001-AC4F-418D-AE19-62706E023703}">
                      <ahyp:hlinkClr xmlns:ahyp="http://schemas.microsoft.com/office/drawing/2018/hyperlinkcolor" val="tx"/>
                    </a:ext>
                  </a:extLst>
                </a:hlinkClick>
              </a:rPr>
              <a:t>I53C22000780001</a:t>
            </a:r>
            <a:endParaRPr lang="en-US" sz="1000">
              <a:latin typeface="Arial" panose="020B0604020202020204" pitchFamily="34" charset="0"/>
              <a:ea typeface="Trebuchet MS"/>
              <a:cs typeface="Arial" panose="020B0604020202020204" pitchFamily="34" charset="0"/>
              <a:sym typeface="Trebuchet MS"/>
            </a:endParaRPr>
          </a:p>
        </p:txBody>
      </p:sp>
      <p:sp>
        <p:nvSpPr>
          <p:cNvPr id="9" name="Text Box 2">
            <a:extLst>
              <a:ext uri="{FF2B5EF4-FFF2-40B4-BE49-F238E27FC236}">
                <a16:creationId xmlns:a16="http://schemas.microsoft.com/office/drawing/2014/main" id="{96900E5D-EDF0-0D61-C87F-30EB4DA067AD}"/>
              </a:ext>
            </a:extLst>
          </p:cNvPr>
          <p:cNvSpPr/>
          <p:nvPr/>
        </p:nvSpPr>
        <p:spPr>
          <a:xfrm>
            <a:off x="417784" y="1553570"/>
            <a:ext cx="3366815" cy="290174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a:effectLst/>
        </p:spPr>
        <p:txBody>
          <a:bodyPr wrap="square" lIns="184075" tIns="95719" rIns="184075" bIns="95719">
            <a:spAutoFit/>
          </a:bodyPr>
          <a:lstStyle/>
          <a:p>
            <a:r>
              <a:rPr lang="en-US" sz="1100" b="1" kern="0" dirty="0">
                <a:solidFill>
                  <a:srgbClr val="3C64A5"/>
                </a:solidFill>
                <a:latin typeface="Arial" panose="020B0604020202020204" pitchFamily="34" charset="0"/>
                <a:cs typeface="Arial" panose="020B0604020202020204" pitchFamily="34" charset="0"/>
              </a:rPr>
              <a:t>Leonida A. GIZZI* (Head)</a:t>
            </a:r>
          </a:p>
          <a:p>
            <a:pPr lvl="0" algn="l"/>
            <a:r>
              <a:rPr lang="en-US" sz="1100" b="1" kern="0" dirty="0">
                <a:solidFill>
                  <a:srgbClr val="3C64A5"/>
                </a:solidFill>
                <a:latin typeface="Arial" panose="020B0604020202020204" pitchFamily="34" charset="0"/>
                <a:cs typeface="Arial" panose="020B0604020202020204" pitchFamily="34" charset="0"/>
              </a:rPr>
              <a:t>Fernando BRANDI</a:t>
            </a:r>
          </a:p>
          <a:p>
            <a:r>
              <a:rPr lang="en-US" sz="1100" b="1" kern="0" dirty="0">
                <a:solidFill>
                  <a:srgbClr val="3C64A5"/>
                </a:solidFill>
                <a:latin typeface="Arial" panose="020B0604020202020204" pitchFamily="34" charset="0"/>
                <a:cs typeface="Arial" panose="020B0604020202020204" pitchFamily="34" charset="0"/>
              </a:rPr>
              <a:t>Petra KOESTER </a:t>
            </a:r>
          </a:p>
          <a:p>
            <a:r>
              <a:rPr lang="en-US" sz="1100" b="1" kern="0" dirty="0">
                <a:solidFill>
                  <a:srgbClr val="3C64A5"/>
                </a:solidFill>
                <a:latin typeface="Arial" panose="020B0604020202020204" pitchFamily="34" charset="0"/>
                <a:cs typeface="Arial" panose="020B0604020202020204" pitchFamily="34" charset="0"/>
              </a:rPr>
              <a:t>Luca LABATE *</a:t>
            </a:r>
          </a:p>
          <a:p>
            <a:r>
              <a:rPr lang="en-US" sz="1100" b="1" kern="0" dirty="0">
                <a:solidFill>
                  <a:srgbClr val="3C64A5"/>
                </a:solidFill>
                <a:latin typeface="Arial" panose="020B0604020202020204" pitchFamily="34" charset="0"/>
                <a:cs typeface="Arial" panose="020B0604020202020204" pitchFamily="34" charset="0"/>
              </a:rPr>
              <a:t>Federica BAFFIGI </a:t>
            </a:r>
          </a:p>
          <a:p>
            <a:r>
              <a:rPr lang="en-US" sz="1100" b="1" kern="0" dirty="0">
                <a:solidFill>
                  <a:srgbClr val="3C64A5"/>
                </a:solidFill>
                <a:latin typeface="Arial" panose="020B0604020202020204" pitchFamily="34" charset="0"/>
                <a:cs typeface="Arial" panose="020B0604020202020204" pitchFamily="34" charset="0"/>
              </a:rPr>
              <a:t>Lorenzo FULGENTINI</a:t>
            </a:r>
          </a:p>
          <a:p>
            <a:pPr algn="l"/>
            <a:r>
              <a:rPr lang="en-US" sz="1100" b="1" kern="0" dirty="0">
                <a:solidFill>
                  <a:srgbClr val="3C64A5"/>
                </a:solidFill>
                <a:latin typeface="Arial" panose="020B0604020202020204" pitchFamily="34" charset="0"/>
                <a:cs typeface="Arial" panose="020B0604020202020204" pitchFamily="34" charset="0"/>
              </a:rPr>
              <a:t>Gabriele BANDINI</a:t>
            </a:r>
          </a:p>
          <a:p>
            <a:pPr algn="l"/>
            <a:r>
              <a:rPr lang="en-US" sz="1100" b="1" kern="0" dirty="0">
                <a:solidFill>
                  <a:srgbClr val="3C64A5"/>
                </a:solidFill>
                <a:latin typeface="Arial" panose="020B0604020202020204" pitchFamily="34" charset="0"/>
                <a:cs typeface="Arial" panose="020B0604020202020204" pitchFamily="34" charset="0"/>
              </a:rPr>
              <a:t>Alessandro FREGOSI</a:t>
            </a:r>
          </a:p>
          <a:p>
            <a:pPr algn="l"/>
            <a:r>
              <a:rPr lang="en-US" sz="1100" b="1" kern="0" dirty="0">
                <a:solidFill>
                  <a:srgbClr val="3C64A5"/>
                </a:solidFill>
                <a:latin typeface="Arial" panose="020B0604020202020204" pitchFamily="34" charset="0"/>
                <a:cs typeface="Arial" panose="020B0604020202020204" pitchFamily="34" charset="0"/>
              </a:rPr>
              <a:t>Daniele PALLA </a:t>
            </a:r>
          </a:p>
          <a:p>
            <a:pPr algn="l"/>
            <a:r>
              <a:rPr lang="en-US" sz="1100" b="1" kern="0" dirty="0">
                <a:solidFill>
                  <a:srgbClr val="3C64A5"/>
                </a:solidFill>
                <a:latin typeface="Arial" panose="020B0604020202020204" pitchFamily="34" charset="0"/>
                <a:cs typeface="Arial" panose="020B0604020202020204" pitchFamily="34" charset="0"/>
              </a:rPr>
              <a:t>Costanza PANAINO</a:t>
            </a:r>
          </a:p>
          <a:p>
            <a:pPr lvl="0" algn="l"/>
            <a:r>
              <a:rPr lang="en-US" sz="1100" b="1" kern="0" dirty="0">
                <a:solidFill>
                  <a:srgbClr val="3C64A5"/>
                </a:solidFill>
                <a:latin typeface="Arial" panose="020B0604020202020204" pitchFamily="34" charset="0"/>
                <a:cs typeface="Arial" panose="020B0604020202020204" pitchFamily="34" charset="0"/>
              </a:rPr>
              <a:t>Martina SALVADORI </a:t>
            </a:r>
          </a:p>
          <a:p>
            <a:r>
              <a:rPr lang="en-US" sz="1100" b="1" kern="0" dirty="0">
                <a:solidFill>
                  <a:srgbClr val="3C64A5"/>
                </a:solidFill>
                <a:latin typeface="Arial" panose="020B0604020202020204" pitchFamily="34" charset="0"/>
                <a:cs typeface="Arial" panose="020B0604020202020204" pitchFamily="34" charset="0"/>
              </a:rPr>
              <a:t>David GREGOCKI</a:t>
            </a:r>
          </a:p>
          <a:p>
            <a:r>
              <a:rPr lang="en-US" sz="1100" b="1" kern="0" dirty="0">
                <a:solidFill>
                  <a:srgbClr val="3C64A5"/>
                </a:solidFill>
                <a:latin typeface="Arial" panose="020B0604020202020204" pitchFamily="34" charset="0"/>
                <a:cs typeface="Arial" panose="020B0604020202020204" pitchFamily="34" charset="0"/>
              </a:rPr>
              <a:t>Simon VLACHOS</a:t>
            </a:r>
          </a:p>
          <a:p>
            <a:r>
              <a:rPr lang="en-US" sz="1100" b="1" kern="0" dirty="0">
                <a:solidFill>
                  <a:srgbClr val="3C64A5"/>
                </a:solidFill>
                <a:latin typeface="Arial" panose="020B0604020202020204" pitchFamily="34" charset="0"/>
                <a:cs typeface="Arial" panose="020B0604020202020204" pitchFamily="34" charset="0"/>
              </a:rPr>
              <a:t>Federico AVELLA*</a:t>
            </a:r>
          </a:p>
          <a:p>
            <a:endParaRPr lang="en-US" sz="1100" b="1" kern="0" dirty="0">
              <a:solidFill>
                <a:srgbClr val="3C64A5"/>
              </a:solidFill>
              <a:latin typeface="Arial" panose="020B0604020202020204" pitchFamily="34" charset="0"/>
              <a:cs typeface="Arial" panose="020B0604020202020204" pitchFamily="34" charset="0"/>
            </a:endParaRPr>
          </a:p>
          <a:p>
            <a:r>
              <a:rPr lang="en-US" sz="1100" b="1" kern="0" dirty="0">
                <a:solidFill>
                  <a:srgbClr val="3C64A5"/>
                </a:solidFill>
                <a:latin typeface="Arial" panose="020B0604020202020204" pitchFamily="34" charset="0"/>
                <a:cs typeface="Arial" panose="020B0604020202020204" pitchFamily="34" charset="0"/>
              </a:rPr>
              <a:t>*</a:t>
            </a:r>
            <a:r>
              <a:rPr lang="en-US" sz="1100" kern="0" dirty="0" err="1">
                <a:solidFill>
                  <a:srgbClr val="3C64A5"/>
                </a:solidFill>
                <a:latin typeface="Arial" panose="020B0604020202020204" pitchFamily="34" charset="0"/>
                <a:cs typeface="Arial" panose="020B0604020202020204" pitchFamily="34" charset="0"/>
              </a:rPr>
              <a:t>associato</a:t>
            </a:r>
            <a:r>
              <a:rPr lang="en-US" sz="1100" kern="0" dirty="0">
                <a:solidFill>
                  <a:srgbClr val="3C64A5"/>
                </a:solidFill>
                <a:latin typeface="Arial" panose="020B0604020202020204" pitchFamily="34" charset="0"/>
                <a:cs typeface="Arial" panose="020B0604020202020204" pitchFamily="34" charset="0"/>
              </a:rPr>
              <a:t> INFN</a:t>
            </a:r>
          </a:p>
        </p:txBody>
      </p:sp>
      <p:pic>
        <p:nvPicPr>
          <p:cNvPr id="4" name="Immagine 9" descr="Immagine che contiene schermata, logo, simbolo, cerchio&#10;&#10;Descrizione generata automaticamente">
            <a:extLst>
              <a:ext uri="{FF2B5EF4-FFF2-40B4-BE49-F238E27FC236}">
                <a16:creationId xmlns:a16="http://schemas.microsoft.com/office/drawing/2014/main" id="{F86BE51E-0851-9F90-1BD4-ED6F92A367D6}"/>
              </a:ext>
            </a:extLst>
          </p:cNvPr>
          <p:cNvPicPr>
            <a:picLocks noChangeAspect="1"/>
          </p:cNvPicPr>
          <p:nvPr/>
        </p:nvPicPr>
        <p:blipFill rotWithShape="1">
          <a:blip r:embed="rId5">
            <a:clrChange>
              <a:clrFrom>
                <a:srgbClr val="FFFFFF"/>
              </a:clrFrom>
              <a:clrTo>
                <a:srgbClr val="FFFFFF">
                  <a:alpha val="0"/>
                </a:srgbClr>
              </a:clrTo>
            </a:clrChange>
          </a:blip>
          <a:srcRect l="15474" t="15212" r="15301" b="15408"/>
          <a:stretch/>
        </p:blipFill>
        <p:spPr>
          <a:xfrm>
            <a:off x="3178209" y="4283954"/>
            <a:ext cx="891652" cy="891652"/>
          </a:xfrm>
          <a:prstGeom prst="ellipse">
            <a:avLst/>
          </a:prstGeom>
          <a:solidFill>
            <a:schemeClr val="bg1"/>
          </a:solidFill>
        </p:spPr>
      </p:pic>
      <p:pic>
        <p:nvPicPr>
          <p:cNvPr id="10" name="Picture 9">
            <a:extLst>
              <a:ext uri="{FF2B5EF4-FFF2-40B4-BE49-F238E27FC236}">
                <a16:creationId xmlns:a16="http://schemas.microsoft.com/office/drawing/2014/main" id="{E0301C1C-F9DF-9DC3-0581-B37847968B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3343009"/>
            <a:ext cx="2797176" cy="4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4">
            <a:extLst>
              <a:ext uri="{FF2B5EF4-FFF2-40B4-BE49-F238E27FC236}">
                <a16:creationId xmlns:a16="http://schemas.microsoft.com/office/drawing/2014/main" id="{18B04A64-DAE4-4781-8107-0856501B5F66}"/>
              </a:ext>
            </a:extLst>
          </p:cNvPr>
          <p:cNvSpPr/>
          <p:nvPr/>
        </p:nvSpPr>
        <p:spPr>
          <a:xfrm>
            <a:off x="5962400" y="1525842"/>
            <a:ext cx="2797175" cy="1966014"/>
          </a:xfrm>
          <a:prstGeom prst="rect">
            <a:avLst/>
          </a:prstGeom>
        </p:spPr>
        <p:txBody>
          <a:bodyPr wrap="square" lIns="183600" tIns="97200" rIns="183600" bIns="9720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it-IT" sz="1100" b="1" spc="-1">
                <a:solidFill>
                  <a:srgbClr val="3C64A5"/>
                </a:solidFill>
                <a:latin typeface="Arial" panose="020B0604020202020204" pitchFamily="34" charset="0"/>
                <a:cs typeface="Arial" panose="020B0604020202020204" pitchFamily="34" charset="0"/>
              </a:rPr>
              <a:t>Maria Grazia ANDREASSI (Head</a:t>
            </a:r>
            <a:r>
              <a:rPr lang="it-IT" sz="1100" spc="-1">
                <a:solidFill>
                  <a:srgbClr val="3C64A5"/>
                </a:solidFill>
                <a:latin typeface="Arial" panose="020B0604020202020204" pitchFamily="34" charset="0"/>
                <a:cs typeface="Arial" panose="020B0604020202020204" pitchFamily="34" charset="0"/>
              </a:rPr>
              <a:t>)</a:t>
            </a:r>
            <a:endParaRPr lang="it-IT" sz="1100" b="1" spc="-1">
              <a:solidFill>
                <a:srgbClr val="3C64A5"/>
              </a:solidFill>
              <a:latin typeface="Arial" panose="020B0604020202020204" pitchFamily="34" charset="0"/>
              <a:cs typeface="Arial" panose="020B0604020202020204" pitchFamily="34" charset="0"/>
            </a:endParaRPr>
          </a:p>
          <a:p>
            <a:pPr algn="just">
              <a:lnSpc>
                <a:spcPct val="150000"/>
              </a:lnSpc>
              <a:defRPr/>
            </a:pPr>
            <a:r>
              <a:rPr lang="it-IT" sz="1100" b="1" spc="-1">
                <a:solidFill>
                  <a:srgbClr val="3C64A5"/>
                </a:solidFill>
                <a:latin typeface="Arial" panose="020B0604020202020204" pitchFamily="34" charset="0"/>
                <a:cs typeface="Arial" panose="020B0604020202020204" pitchFamily="34" charset="0"/>
              </a:rPr>
              <a:t>Andrea BORGHINI</a:t>
            </a:r>
          </a:p>
          <a:p>
            <a:pPr algn="just">
              <a:lnSpc>
                <a:spcPct val="150000"/>
              </a:lnSpc>
              <a:defRPr/>
            </a:pPr>
            <a:r>
              <a:rPr lang="it-IT" sz="1100" b="1" spc="-1" err="1">
                <a:solidFill>
                  <a:srgbClr val="3C64A5"/>
                </a:solidFill>
                <a:latin typeface="Arial" panose="020B0604020202020204" pitchFamily="34" charset="0"/>
                <a:cs typeface="Arial" panose="020B0604020202020204" pitchFamily="34" charset="0"/>
              </a:rPr>
              <a:t>Rudina</a:t>
            </a:r>
            <a:r>
              <a:rPr lang="it-IT" sz="1100" b="1" spc="-1">
                <a:solidFill>
                  <a:srgbClr val="3C64A5"/>
                </a:solidFill>
                <a:latin typeface="Arial" panose="020B0604020202020204" pitchFamily="34" charset="0"/>
                <a:cs typeface="Arial" panose="020B0604020202020204" pitchFamily="34" charset="0"/>
              </a:rPr>
              <a:t> NDREU</a:t>
            </a:r>
          </a:p>
          <a:p>
            <a:pPr algn="just">
              <a:lnSpc>
                <a:spcPct val="150000"/>
              </a:lnSpc>
              <a:defRPr/>
            </a:pPr>
            <a:r>
              <a:rPr lang="it-IT" sz="1100" b="1" spc="-1">
                <a:solidFill>
                  <a:srgbClr val="3C64A5"/>
                </a:solidFill>
                <a:latin typeface="Arial" panose="020B0604020202020204" pitchFamily="34" charset="0"/>
                <a:cs typeface="Arial" panose="020B0604020202020204" pitchFamily="34" charset="0"/>
              </a:rPr>
              <a:t>Antonella MERCURI</a:t>
            </a:r>
          </a:p>
          <a:p>
            <a:pPr algn="just">
              <a:lnSpc>
                <a:spcPct val="150000"/>
              </a:lnSpc>
              <a:defRPr/>
            </a:pPr>
            <a:r>
              <a:rPr lang="it-IT" sz="1100" b="1" spc="-1">
                <a:solidFill>
                  <a:srgbClr val="3C64A5"/>
                </a:solidFill>
                <a:latin typeface="Arial" panose="020B0604020202020204" pitchFamily="34" charset="0"/>
                <a:cs typeface="Arial" panose="020B0604020202020204" pitchFamily="34" charset="0"/>
              </a:rPr>
              <a:t>Paola CANALE</a:t>
            </a:r>
          </a:p>
          <a:p>
            <a:pPr algn="just">
              <a:lnSpc>
                <a:spcPct val="150000"/>
              </a:lnSpc>
              <a:defRPr/>
            </a:pPr>
            <a:r>
              <a:rPr lang="it-IT" sz="1100" b="1" spc="-1">
                <a:solidFill>
                  <a:srgbClr val="3C64A5"/>
                </a:solidFill>
                <a:latin typeface="Arial" panose="020B0604020202020204" pitchFamily="34" charset="0"/>
                <a:cs typeface="Arial" panose="020B0604020202020204" pitchFamily="34" charset="0"/>
              </a:rPr>
              <a:t>Stefano TURCHI</a:t>
            </a:r>
          </a:p>
          <a:p>
            <a:pPr algn="just">
              <a:defRPr/>
            </a:pPr>
            <a:endParaRPr lang="it-IT" sz="1600" i="1" spc="-1">
              <a:solidFill>
                <a:srgbClr val="000000"/>
              </a:solidFill>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37CFCC63-2D9F-DDB5-F9D7-467335F1630A}"/>
              </a:ext>
            </a:extLst>
          </p:cNvPr>
          <p:cNvSpPr/>
          <p:nvPr/>
        </p:nvSpPr>
        <p:spPr>
          <a:xfrm>
            <a:off x="6082689" y="4128963"/>
            <a:ext cx="5522667" cy="523220"/>
          </a:xfrm>
          <a:prstGeom prst="rect">
            <a:avLst/>
          </a:prstGeom>
          <a:noFill/>
          <a:ln>
            <a:noFill/>
          </a:ln>
        </p:spPr>
        <p:txBody>
          <a:bodyPr wrap="none" lIns="91440" tIns="45720" rIns="91440" bIns="45720">
            <a:spAutoFit/>
          </a:bodyPr>
          <a:lstStyle/>
          <a:p>
            <a:pPr algn="ctr"/>
            <a:r>
              <a:rPr lang="it-IT" sz="2800" dirty="0">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Thank </a:t>
            </a:r>
            <a:r>
              <a:rPr lang="it-IT" sz="2800" dirty="0" err="1">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a:t>
            </a:r>
            <a:r>
              <a:rPr lang="it-IT" sz="2800" dirty="0">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for </a:t>
            </a:r>
            <a:r>
              <a:rPr lang="it-IT" sz="2800" dirty="0" err="1">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your</a:t>
            </a:r>
            <a:r>
              <a:rPr lang="it-IT" sz="2800" dirty="0">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it-IT" sz="2800" dirty="0" err="1">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kind</a:t>
            </a:r>
            <a:r>
              <a:rPr lang="it-IT" sz="2800" dirty="0">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it-IT" sz="2800" dirty="0" err="1">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attention</a:t>
            </a:r>
            <a:r>
              <a:rPr lang="it-IT" sz="2800" dirty="0">
                <a:ln w="0"/>
                <a:solidFill>
                  <a:srgbClr val="FF26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grpSp>
        <p:nvGrpSpPr>
          <p:cNvPr id="14" name="Gruppo 13">
            <a:extLst>
              <a:ext uri="{FF2B5EF4-FFF2-40B4-BE49-F238E27FC236}">
                <a16:creationId xmlns:a16="http://schemas.microsoft.com/office/drawing/2014/main" id="{9036E3A1-E97E-1A85-130E-18DBD4094FBE}"/>
              </a:ext>
            </a:extLst>
          </p:cNvPr>
          <p:cNvGrpSpPr>
            <a:grpSpLocks noChangeAspect="1"/>
          </p:cNvGrpSpPr>
          <p:nvPr/>
        </p:nvGrpSpPr>
        <p:grpSpPr>
          <a:xfrm>
            <a:off x="10146302" y="750560"/>
            <a:ext cx="1573336" cy="468000"/>
            <a:chOff x="10028736" y="1371867"/>
            <a:chExt cx="1936413" cy="576000"/>
          </a:xfrm>
        </p:grpSpPr>
        <p:pic>
          <p:nvPicPr>
            <p:cNvPr id="2" name="Picture 1">
              <a:hlinkClick r:id="rId7"/>
              <a:extLst>
                <a:ext uri="{FF2B5EF4-FFF2-40B4-BE49-F238E27FC236}">
                  <a16:creationId xmlns:a16="http://schemas.microsoft.com/office/drawing/2014/main" id="{A1C9ED44-18BC-759A-F193-9581AD6684F6}"/>
                </a:ext>
              </a:extLst>
            </p:cNvPr>
            <p:cNvPicPr>
              <a:picLocks noChangeAspect="1"/>
            </p:cNvPicPr>
            <p:nvPr/>
          </p:nvPicPr>
          <p:blipFill>
            <a:blip r:embed="rId8"/>
            <a:srcRect/>
            <a:stretch/>
          </p:blipFill>
          <p:spPr>
            <a:xfrm>
              <a:off x="10028736" y="1418293"/>
              <a:ext cx="483149" cy="483149"/>
            </a:xfrm>
            <a:prstGeom prst="rect">
              <a:avLst/>
            </a:prstGeom>
            <a:effectLst/>
          </p:spPr>
        </p:pic>
        <p:pic>
          <p:nvPicPr>
            <p:cNvPr id="7" name="Picture 6">
              <a:hlinkClick r:id="rId9"/>
              <a:extLst>
                <a:ext uri="{FF2B5EF4-FFF2-40B4-BE49-F238E27FC236}">
                  <a16:creationId xmlns:a16="http://schemas.microsoft.com/office/drawing/2014/main" id="{414B2491-46C9-CC0B-B98E-C6C9F008C784}"/>
                </a:ext>
              </a:extLst>
            </p:cNvPr>
            <p:cNvPicPr>
              <a:picLocks noChangeAspect="1"/>
            </p:cNvPicPr>
            <p:nvPr/>
          </p:nvPicPr>
          <p:blipFill>
            <a:blip r:embed="rId10"/>
            <a:srcRect/>
            <a:stretch/>
          </p:blipFill>
          <p:spPr>
            <a:xfrm>
              <a:off x="10698518" y="1371867"/>
              <a:ext cx="576000" cy="576000"/>
            </a:xfrm>
            <a:prstGeom prst="rect">
              <a:avLst/>
            </a:prstGeom>
            <a:effectLst/>
          </p:spPr>
        </p:pic>
        <p:pic>
          <p:nvPicPr>
            <p:cNvPr id="8" name="Picture 7">
              <a:hlinkClick r:id="rId11"/>
              <a:extLst>
                <a:ext uri="{FF2B5EF4-FFF2-40B4-BE49-F238E27FC236}">
                  <a16:creationId xmlns:a16="http://schemas.microsoft.com/office/drawing/2014/main" id="{42605534-4104-2FF6-0A9B-0454F5915C6E}"/>
                </a:ext>
              </a:extLst>
            </p:cNvPr>
            <p:cNvPicPr>
              <a:picLocks noChangeAspect="1"/>
            </p:cNvPicPr>
            <p:nvPr/>
          </p:nvPicPr>
          <p:blipFill>
            <a:blip r:embed="rId12"/>
            <a:srcRect/>
            <a:stretch/>
          </p:blipFill>
          <p:spPr>
            <a:xfrm>
              <a:off x="11461150" y="1407868"/>
              <a:ext cx="503999" cy="503999"/>
            </a:xfrm>
            <a:prstGeom prst="rect">
              <a:avLst/>
            </a:prstGeom>
            <a:effectLst/>
          </p:spPr>
        </p:pic>
      </p:grpSp>
      <p:grpSp>
        <p:nvGrpSpPr>
          <p:cNvPr id="3" name="Gruppo 2">
            <a:extLst>
              <a:ext uri="{FF2B5EF4-FFF2-40B4-BE49-F238E27FC236}">
                <a16:creationId xmlns:a16="http://schemas.microsoft.com/office/drawing/2014/main" id="{17DD9A37-B04B-E0F4-F190-0EFD62DA4D50}"/>
              </a:ext>
            </a:extLst>
          </p:cNvPr>
          <p:cNvGrpSpPr>
            <a:grpSpLocks noChangeAspect="1"/>
          </p:cNvGrpSpPr>
          <p:nvPr/>
        </p:nvGrpSpPr>
        <p:grpSpPr>
          <a:xfrm>
            <a:off x="0" y="88185"/>
            <a:ext cx="3382152" cy="792000"/>
            <a:chOff x="0" y="88185"/>
            <a:chExt cx="3843354" cy="900000"/>
          </a:xfrm>
        </p:grpSpPr>
        <p:pic>
          <p:nvPicPr>
            <p:cNvPr id="15" name="Immagine 9" descr="Immagine che contiene schermata, logo, simbolo, cerchio&#10;&#10;Descrizione generata automaticamente">
              <a:extLst>
                <a:ext uri="{FF2B5EF4-FFF2-40B4-BE49-F238E27FC236}">
                  <a16:creationId xmlns:a16="http://schemas.microsoft.com/office/drawing/2014/main" id="{62CA4B3C-5B02-7088-F949-3E6714832F0D}"/>
                </a:ext>
              </a:extLst>
            </p:cNvPr>
            <p:cNvPicPr>
              <a:picLocks noChangeAspect="1"/>
            </p:cNvPicPr>
            <p:nvPr/>
          </p:nvPicPr>
          <p:blipFill rotWithShape="1">
            <a:blip r:embed="rId5">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16" name="Picture 5" descr="A black and white logo&#10;&#10;Description automatically generated">
              <a:extLst>
                <a:ext uri="{FF2B5EF4-FFF2-40B4-BE49-F238E27FC236}">
                  <a16:creationId xmlns:a16="http://schemas.microsoft.com/office/drawing/2014/main" id="{A17A578C-D38F-FEE3-DC4C-2EE50ECD3431}"/>
                </a:ext>
              </a:extLst>
            </p:cNvPr>
            <p:cNvPicPr>
              <a:picLocks noChangeAspect="1"/>
            </p:cNvPicPr>
            <p:nvPr/>
          </p:nvPicPr>
          <p:blipFill>
            <a:blip r:embed="rId13"/>
            <a:stretch>
              <a:fillRect/>
            </a:stretch>
          </p:blipFill>
          <p:spPr>
            <a:xfrm>
              <a:off x="0" y="88185"/>
              <a:ext cx="2779409" cy="900000"/>
            </a:xfrm>
            <a:prstGeom prst="rect">
              <a:avLst/>
            </a:prstGeom>
          </p:spPr>
        </p:pic>
      </p:grpSp>
      <p:sp>
        <p:nvSpPr>
          <p:cNvPr id="18" name="Rettangolo 17">
            <a:extLst>
              <a:ext uri="{FF2B5EF4-FFF2-40B4-BE49-F238E27FC236}">
                <a16:creationId xmlns:a16="http://schemas.microsoft.com/office/drawing/2014/main" id="{1E57A86B-993E-648A-098D-0695A2A5982B}"/>
              </a:ext>
            </a:extLst>
          </p:cNvPr>
          <p:cNvSpPr/>
          <p:nvPr/>
        </p:nvSpPr>
        <p:spPr>
          <a:xfrm>
            <a:off x="9420867" y="4970208"/>
            <a:ext cx="2298771" cy="307777"/>
          </a:xfrm>
          <a:prstGeom prst="rect">
            <a:avLst/>
          </a:prstGeom>
          <a:noFill/>
          <a:ln>
            <a:noFill/>
          </a:ln>
        </p:spPr>
        <p:txBody>
          <a:bodyPr wrap="none" lIns="91440" tIns="45720" rIns="91440" bIns="45720">
            <a:spAutoFit/>
          </a:bodyPr>
          <a:lstStyle/>
          <a:p>
            <a:pPr algn="ctr"/>
            <a:r>
              <a:rPr lang="it-IT" sz="1400" i="1"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simona.piccinini@ino.cnr.it</a:t>
            </a:r>
            <a:endParaRPr lang="it-IT" sz="1400" i="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2242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C496A-B0BB-4053-7E46-F8A7DB7D26B9}"/>
            </a:ext>
          </a:extLst>
        </p:cNvPr>
        <p:cNvGrpSpPr/>
        <p:nvPr/>
      </p:nvGrpSpPr>
      <p:grpSpPr>
        <a:xfrm>
          <a:off x="0" y="0"/>
          <a:ext cx="0" cy="0"/>
          <a:chOff x="0" y="0"/>
          <a:chExt cx="0" cy="0"/>
        </a:xfrm>
      </p:grpSpPr>
      <p:sp>
        <p:nvSpPr>
          <p:cNvPr id="17" name="VHEE perché VHEET pro e contro prospettiva flash" descr="The radiotherapeutic application of Very High Energy Electron (VHEE)&#10;beams, with energies ranging from 50 to 250 MeV, has garnered significant attention&#10;over the past two decades. VHEE beams offer advantageous dosimetric properties,&#10;including deep tissue penetration, sharp beam penumbra, and minimal sensitivity&#10;to tissue density variations. Their precise manipulation using magnetic components&#10;positions VHEE therapy as a potentially cost-effective alternative between conventional&#10;photon and proton therapies. However, the clinical implementation of VHEE Therapy&#10;(VHEET) still requires significant advancements in key areas, such as the development&#10;of 1) compact, stable, and efficient accelerator systems that can be easily housed&#10;within hospitals, 2) advanced software suites for treatment planning, and 3) clinically&#10;validated therapeutic protocols. In addition, the perspective of VHEE to access&#10;ultra-high dose rate regime presents a promising avenue to practical integration of&#10;FLASH radiotherapy of deep tumors and metastases with VHEET (FLASH-VHEET),&#10;potentially enhancing normal tissue sparing while maintaining the inherent dosimetric&#10;advantages of VHEET. However, FLASH-VHEET systems require validation of time-&#10;dependent dose parameters, thus introducing additional technological challenges. Here&#10;we review the recent advancements in VHEET research, covering both conventional and&#10;FLASH modalities, including the physical and dosimetric properties of VHEE beams,&#10;CONTENTS 2&#10;radioprotection considerations, accelerator technologies, beam focusing techniques,&#10;radiobiological evidence, and dosimetry. Furthermore, we provide a comprehensive&#10;analysis of clinical outcomes across various tumor sites, with a focus on prostate, lung,&#10;pediatric brain, non-pediatric intracranial &amp; head, and gastrointestinal cancers.">
            <a:extLst>
              <a:ext uri="{FF2B5EF4-FFF2-40B4-BE49-F238E27FC236}">
                <a16:creationId xmlns:a16="http://schemas.microsoft.com/office/drawing/2014/main" id="{F42CC2E1-9C11-A16F-7153-5D0B411ACE02}"/>
              </a:ext>
              <a:ext uri="{C183D7F6-B498-43B3-948B-1728B52AA6E4}">
                <adec:decorative xmlns:adec="http://schemas.microsoft.com/office/drawing/2017/decorative" val="0"/>
              </a:ext>
            </a:extLst>
          </p:cNvPr>
          <p:cNvSpPr txBox="1"/>
          <p:nvPr/>
        </p:nvSpPr>
        <p:spPr>
          <a:xfrm>
            <a:off x="1719072" y="3141423"/>
            <a:ext cx="9497568" cy="575154"/>
          </a:xfrm>
          <a:prstGeom prst="rect">
            <a:avLst/>
          </a:prstGeom>
          <a:ln w="3175">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algn="l" defTabSz="457200">
              <a:defRPr sz="5100">
                <a:solidFill>
                  <a:srgbClr val="FFFFFF"/>
                </a:solidFill>
                <a:latin typeface="Avenir Next Medium"/>
                <a:ea typeface="Avenir Next Medium"/>
                <a:cs typeface="Avenir Next Medium"/>
                <a:sym typeface="Avenir Next Medium"/>
              </a:defRPr>
            </a:lvl1pPr>
          </a:lstStyle>
          <a:p>
            <a:pPr algn="ctr"/>
            <a:r>
              <a:rPr lang="it-IT" sz="2800" b="1" dirty="0" err="1">
                <a:solidFill>
                  <a:srgbClr val="0070C0"/>
                </a:solidFill>
                <a:latin typeface="Arial" panose="020B0604020202020204" pitchFamily="34" charset="0"/>
                <a:cs typeface="Arial" panose="020B0604020202020204" pitchFamily="34" charset="0"/>
              </a:rPr>
              <a:t>Toward</a:t>
            </a:r>
            <a:r>
              <a:rPr lang="it-IT" sz="2800" b="1" dirty="0">
                <a:solidFill>
                  <a:srgbClr val="0070C0"/>
                </a:solidFill>
                <a:latin typeface="Arial" panose="020B0604020202020204" pitchFamily="34" charset="0"/>
                <a:cs typeface="Arial" panose="020B0604020202020204" pitchFamily="34" charset="0"/>
              </a:rPr>
              <a:t> FLASH-RT with </a:t>
            </a:r>
            <a:r>
              <a:rPr lang="it-IT" sz="2800" b="1" u="sng" dirty="0">
                <a:solidFill>
                  <a:srgbClr val="0070C0"/>
                </a:solidFill>
                <a:latin typeface="Arial" panose="020B0604020202020204" pitchFamily="34" charset="0"/>
                <a:cs typeface="Arial" panose="020B0604020202020204" pitchFamily="34" charset="0"/>
              </a:rPr>
              <a:t>laser - </a:t>
            </a:r>
            <a:r>
              <a:rPr lang="it-IT" sz="2800" b="1" u="sng" dirty="0" err="1">
                <a:solidFill>
                  <a:srgbClr val="0070C0"/>
                </a:solidFill>
                <a:latin typeface="Arial" panose="020B0604020202020204" pitchFamily="34" charset="0"/>
                <a:cs typeface="Arial" panose="020B0604020202020204" pitchFamily="34" charset="0"/>
              </a:rPr>
              <a:t>driven</a:t>
            </a:r>
            <a:r>
              <a:rPr lang="it-IT" sz="2800" b="1" u="sng" dirty="0">
                <a:solidFill>
                  <a:srgbClr val="0070C0"/>
                </a:solidFill>
                <a:latin typeface="Arial" panose="020B0604020202020204" pitchFamily="34" charset="0"/>
                <a:cs typeface="Arial" panose="020B0604020202020204" pitchFamily="34" charset="0"/>
              </a:rPr>
              <a:t> </a:t>
            </a:r>
            <a:r>
              <a:rPr lang="it-IT" sz="2800" b="1" dirty="0">
                <a:solidFill>
                  <a:srgbClr val="0070C0"/>
                </a:solidFill>
                <a:latin typeface="Arial" panose="020B0604020202020204" pitchFamily="34" charset="0"/>
                <a:cs typeface="Arial" panose="020B0604020202020204" pitchFamily="34" charset="0"/>
              </a:rPr>
              <a:t>VHEE </a:t>
            </a:r>
            <a:r>
              <a:rPr lang="it-IT" sz="2800" b="1" dirty="0" err="1">
                <a:solidFill>
                  <a:srgbClr val="0070C0"/>
                </a:solidFill>
                <a:latin typeface="Arial" panose="020B0604020202020204" pitchFamily="34" charset="0"/>
                <a:cs typeface="Arial" panose="020B0604020202020204" pitchFamily="34" charset="0"/>
              </a:rPr>
              <a:t>beams</a:t>
            </a:r>
            <a:r>
              <a:rPr lang="it-IT" sz="2800" b="1" dirty="0">
                <a:solidFill>
                  <a:srgbClr val="0070C0"/>
                </a:solidFill>
                <a:latin typeface="Arial" panose="020B0604020202020204" pitchFamily="34" charset="0"/>
                <a:cs typeface="Arial" panose="020B0604020202020204" pitchFamily="34" charset="0"/>
              </a:rPr>
              <a:t>?</a:t>
            </a:r>
          </a:p>
        </p:txBody>
      </p:sp>
      <p:grpSp>
        <p:nvGrpSpPr>
          <p:cNvPr id="7" name="Gruppo 6">
            <a:extLst>
              <a:ext uri="{FF2B5EF4-FFF2-40B4-BE49-F238E27FC236}">
                <a16:creationId xmlns:a16="http://schemas.microsoft.com/office/drawing/2014/main" id="{6344CBD3-36CC-EF75-66B6-E200BC90683F}"/>
              </a:ext>
            </a:extLst>
          </p:cNvPr>
          <p:cNvGrpSpPr>
            <a:grpSpLocks noChangeAspect="1"/>
          </p:cNvGrpSpPr>
          <p:nvPr/>
        </p:nvGrpSpPr>
        <p:grpSpPr>
          <a:xfrm>
            <a:off x="0" y="88185"/>
            <a:ext cx="3382152" cy="792000"/>
            <a:chOff x="0" y="88185"/>
            <a:chExt cx="3843354" cy="900000"/>
          </a:xfrm>
        </p:grpSpPr>
        <p:pic>
          <p:nvPicPr>
            <p:cNvPr id="8" name="Immagine 9" descr="Immagine che contiene schermata, logo, simbolo, cerchio&#10;&#10;Descrizione generata automaticamente">
              <a:extLst>
                <a:ext uri="{FF2B5EF4-FFF2-40B4-BE49-F238E27FC236}">
                  <a16:creationId xmlns:a16="http://schemas.microsoft.com/office/drawing/2014/main" id="{2B259EE4-5597-823C-C3BA-308F2E4E5FA7}"/>
                </a:ext>
              </a:extLst>
            </p:cNvPr>
            <p:cNvPicPr>
              <a:picLocks noChangeAspect="1"/>
            </p:cNvPicPr>
            <p:nvPr/>
          </p:nvPicPr>
          <p:blipFill rotWithShape="1">
            <a:blip r:embed="rId3">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9" name="Picture 5" descr="A black and white logo&#10;&#10;Description automatically generated">
              <a:extLst>
                <a:ext uri="{FF2B5EF4-FFF2-40B4-BE49-F238E27FC236}">
                  <a16:creationId xmlns:a16="http://schemas.microsoft.com/office/drawing/2014/main" id="{3BF29D0B-1E13-79D1-CEA4-3D85CD4C5DF7}"/>
                </a:ext>
              </a:extLst>
            </p:cNvPr>
            <p:cNvPicPr>
              <a:picLocks noChangeAspect="1"/>
            </p:cNvPicPr>
            <p:nvPr/>
          </p:nvPicPr>
          <p:blipFill>
            <a:blip r:embed="rId4"/>
            <a:stretch>
              <a:fillRect/>
            </a:stretch>
          </p:blipFill>
          <p:spPr>
            <a:xfrm>
              <a:off x="0" y="88185"/>
              <a:ext cx="2779409" cy="900000"/>
            </a:xfrm>
            <a:prstGeom prst="rect">
              <a:avLst/>
            </a:prstGeom>
          </p:spPr>
        </p:pic>
      </p:grpSp>
      <p:sp>
        <p:nvSpPr>
          <p:cNvPr id="2" name="CasellaDiTesto 13">
            <a:extLst>
              <a:ext uri="{FF2B5EF4-FFF2-40B4-BE49-F238E27FC236}">
                <a16:creationId xmlns:a16="http://schemas.microsoft.com/office/drawing/2014/main" id="{71C7A81D-3C29-677C-7953-BDF0FE952487}"/>
              </a:ext>
            </a:extLst>
          </p:cNvPr>
          <p:cNvSpPr txBox="1"/>
          <p:nvPr/>
        </p:nvSpPr>
        <p:spPr>
          <a:xfrm>
            <a:off x="172811" y="5746982"/>
            <a:ext cx="11569484" cy="246221"/>
          </a:xfrm>
          <a:prstGeom prst="rect">
            <a:avLst/>
          </a:prstGeom>
          <a:noFill/>
        </p:spPr>
        <p:txBody>
          <a:bodyPr wrap="square" rtlCol="0">
            <a:spAutoFit/>
          </a:bodyPr>
          <a:lstStyle/>
          <a:p>
            <a:r>
              <a:rPr lang="it-IT" sz="1000" b="1" dirty="0" err="1">
                <a:latin typeface="Arial" panose="020B0604020202020204" pitchFamily="34" charset="0"/>
                <a:cs typeface="Arial" panose="020B0604020202020204" pitchFamily="34" charset="0"/>
              </a:rPr>
              <a:t>Panaino</a:t>
            </a:r>
            <a:r>
              <a:rPr lang="it-IT" sz="1000" b="1" dirty="0">
                <a:latin typeface="Arial" panose="020B0604020202020204" pitchFamily="34" charset="0"/>
                <a:cs typeface="Arial" panose="020B0604020202020204" pitchFamily="34" charset="0"/>
              </a:rPr>
              <a:t>, Piccinini et al. </a:t>
            </a:r>
            <a:r>
              <a:rPr lang="it-IT" sz="1000" b="1" dirty="0" err="1">
                <a:latin typeface="Arial" panose="020B0604020202020204" pitchFamily="34" charset="0"/>
                <a:cs typeface="Arial" panose="020B0604020202020204" pitchFamily="34" charset="0"/>
              </a:rPr>
              <a:t>Very</a:t>
            </a:r>
            <a:r>
              <a:rPr lang="it-IT" sz="1000" b="1" dirty="0">
                <a:latin typeface="Arial" panose="020B0604020202020204" pitchFamily="34" charset="0"/>
                <a:cs typeface="Arial" panose="020B0604020202020204" pitchFamily="34" charset="0"/>
              </a:rPr>
              <a:t> High-Energy Electron Therapy. </a:t>
            </a:r>
            <a:r>
              <a:rPr lang="it-IT" sz="1000" b="1" dirty="0" err="1">
                <a:latin typeface="Arial" panose="020B0604020202020204" pitchFamily="34" charset="0"/>
                <a:cs typeface="Arial" panose="020B0604020202020204" pitchFamily="34" charset="0"/>
              </a:rPr>
              <a:t>Toward</a:t>
            </a:r>
            <a:r>
              <a:rPr lang="it-IT" sz="1000" b="1" dirty="0">
                <a:latin typeface="Arial" panose="020B0604020202020204" pitchFamily="34" charset="0"/>
                <a:cs typeface="Arial" panose="020B0604020202020204" pitchFamily="34" charset="0"/>
              </a:rPr>
              <a:t> Clinical </a:t>
            </a:r>
            <a:r>
              <a:rPr lang="it-IT" sz="1000" b="1" dirty="0" err="1">
                <a:latin typeface="Arial" panose="020B0604020202020204" pitchFamily="34" charset="0"/>
                <a:cs typeface="Arial" panose="020B0604020202020204" pitchFamily="34" charset="0"/>
              </a:rPr>
              <a:t>Implementation</a:t>
            </a:r>
            <a:r>
              <a:rPr lang="it-IT" sz="1000" b="1" dirty="0">
                <a:latin typeface="Arial" panose="020B0604020202020204" pitchFamily="34" charset="0"/>
                <a:cs typeface="Arial" panose="020B0604020202020204" pitchFamily="34" charset="0"/>
              </a:rPr>
              <a:t>: A Review Study  - Doi: 10.20944/preprints202411.0913.v1</a:t>
            </a:r>
          </a:p>
        </p:txBody>
      </p:sp>
      <p:sp>
        <p:nvSpPr>
          <p:cNvPr id="4" name="CasellaDiTesto 3">
            <a:extLst>
              <a:ext uri="{FF2B5EF4-FFF2-40B4-BE49-F238E27FC236}">
                <a16:creationId xmlns:a16="http://schemas.microsoft.com/office/drawing/2014/main" id="{73205085-90F3-2D1B-50CB-55F736AC1AFD}"/>
              </a:ext>
            </a:extLst>
          </p:cNvPr>
          <p:cNvSpPr txBox="1"/>
          <p:nvPr/>
        </p:nvSpPr>
        <p:spPr>
          <a:xfrm>
            <a:off x="172811" y="4891424"/>
            <a:ext cx="11846378" cy="861774"/>
          </a:xfrm>
          <a:prstGeom prst="rect">
            <a:avLst/>
          </a:prstGeom>
          <a:noFill/>
        </p:spPr>
        <p:txBody>
          <a:bodyPr wrap="square">
            <a:spAutoFit/>
          </a:bodyPr>
          <a:lstStyle/>
          <a:p>
            <a:pPr marL="171450" indent="-171450" algn="just">
              <a:buFont typeface="Arial" panose="020B0604020202020204" pitchFamily="34" charset="0"/>
              <a:buChar char="•"/>
            </a:pPr>
            <a:r>
              <a:rPr lang="it-IT" sz="1000" b="0" i="0" dirty="0" err="1">
                <a:solidFill>
                  <a:srgbClr val="212121"/>
                </a:solidFill>
                <a:effectLst/>
                <a:latin typeface="Arial" panose="020B0604020202020204" pitchFamily="34" charset="0"/>
                <a:cs typeface="Arial" panose="020B0604020202020204" pitchFamily="34" charset="0"/>
              </a:rPr>
              <a:t>Böhlen</a:t>
            </a:r>
            <a:r>
              <a:rPr lang="it-IT" sz="1000" b="0" i="0" dirty="0">
                <a:solidFill>
                  <a:srgbClr val="212121"/>
                </a:solidFill>
                <a:effectLst/>
                <a:latin typeface="Arial" panose="020B0604020202020204" pitchFamily="34" charset="0"/>
                <a:cs typeface="Arial" panose="020B0604020202020204" pitchFamily="34" charset="0"/>
              </a:rPr>
              <a:t> </a:t>
            </a:r>
            <a:r>
              <a:rPr lang="it-IT" sz="1000" b="0" i="0" dirty="0" err="1">
                <a:solidFill>
                  <a:srgbClr val="212121"/>
                </a:solidFill>
                <a:effectLst/>
                <a:latin typeface="Arial" panose="020B0604020202020204" pitchFamily="34" charset="0"/>
                <a:cs typeface="Arial" panose="020B0604020202020204" pitchFamily="34" charset="0"/>
              </a:rPr>
              <a:t>Ttet</a:t>
            </a:r>
            <a:r>
              <a:rPr lang="it-IT" sz="1000" b="0" i="0" dirty="0">
                <a:solidFill>
                  <a:srgbClr val="212121"/>
                </a:solidFill>
                <a:effectLst/>
                <a:latin typeface="Arial" panose="020B0604020202020204" pitchFamily="34" charset="0"/>
                <a:cs typeface="Arial" panose="020B0604020202020204" pitchFamily="34" charset="0"/>
              </a:rPr>
              <a:t> al. </a:t>
            </a:r>
            <a:r>
              <a:rPr lang="it-IT" sz="1000" b="0" i="0" dirty="0" err="1">
                <a:solidFill>
                  <a:srgbClr val="212121"/>
                </a:solidFill>
                <a:effectLst/>
                <a:latin typeface="Arial" panose="020B0604020202020204" pitchFamily="34" charset="0"/>
                <a:cs typeface="Arial" panose="020B0604020202020204" pitchFamily="34" charset="0"/>
              </a:rPr>
              <a:t>Characteristics</a:t>
            </a:r>
            <a:r>
              <a:rPr lang="it-IT" sz="1000" b="0" i="0" dirty="0">
                <a:solidFill>
                  <a:srgbClr val="212121"/>
                </a:solidFill>
                <a:effectLst/>
                <a:latin typeface="Arial" panose="020B0604020202020204" pitchFamily="34" charset="0"/>
                <a:cs typeface="Arial" panose="020B0604020202020204" pitchFamily="34" charset="0"/>
              </a:rPr>
              <a:t> of </a:t>
            </a:r>
            <a:r>
              <a:rPr lang="it-IT" sz="1000" b="0" i="0" dirty="0" err="1">
                <a:solidFill>
                  <a:srgbClr val="212121"/>
                </a:solidFill>
                <a:effectLst/>
                <a:latin typeface="Arial" panose="020B0604020202020204" pitchFamily="34" charset="0"/>
                <a:cs typeface="Arial" panose="020B0604020202020204" pitchFamily="34" charset="0"/>
              </a:rPr>
              <a:t>very</a:t>
            </a:r>
            <a:r>
              <a:rPr lang="it-IT" sz="1000" b="0" i="0" dirty="0">
                <a:solidFill>
                  <a:srgbClr val="212121"/>
                </a:solidFill>
                <a:effectLst/>
                <a:latin typeface="Arial" panose="020B0604020202020204" pitchFamily="34" charset="0"/>
                <a:cs typeface="Arial" panose="020B0604020202020204" pitchFamily="34" charset="0"/>
              </a:rPr>
              <a:t> high-energy electron </a:t>
            </a:r>
            <a:r>
              <a:rPr lang="it-IT" sz="1000" b="0" i="0" dirty="0" err="1">
                <a:solidFill>
                  <a:srgbClr val="212121"/>
                </a:solidFill>
                <a:effectLst/>
                <a:latin typeface="Arial" panose="020B0604020202020204" pitchFamily="34" charset="0"/>
                <a:cs typeface="Arial" panose="020B0604020202020204" pitchFamily="34" charset="0"/>
              </a:rPr>
              <a:t>beams</a:t>
            </a:r>
            <a:r>
              <a:rPr lang="it-IT" sz="1000" b="0" i="0" dirty="0">
                <a:solidFill>
                  <a:srgbClr val="212121"/>
                </a:solidFill>
                <a:effectLst/>
                <a:latin typeface="Arial" panose="020B0604020202020204" pitchFamily="34" charset="0"/>
                <a:cs typeface="Arial" panose="020B0604020202020204" pitchFamily="34" charset="0"/>
              </a:rPr>
              <a:t> for the </a:t>
            </a:r>
            <a:r>
              <a:rPr lang="it-IT" sz="1000" b="0" i="0" dirty="0" err="1">
                <a:solidFill>
                  <a:srgbClr val="212121"/>
                </a:solidFill>
                <a:effectLst/>
                <a:latin typeface="Arial" panose="020B0604020202020204" pitchFamily="34" charset="0"/>
                <a:cs typeface="Arial" panose="020B0604020202020204" pitchFamily="34" charset="0"/>
              </a:rPr>
              <a:t>irradiation</a:t>
            </a:r>
            <a:r>
              <a:rPr lang="it-IT" sz="1000" b="0" i="0" dirty="0">
                <a:solidFill>
                  <a:srgbClr val="212121"/>
                </a:solidFill>
                <a:effectLst/>
                <a:latin typeface="Arial" panose="020B0604020202020204" pitchFamily="34" charset="0"/>
                <a:cs typeface="Arial" panose="020B0604020202020204" pitchFamily="34" charset="0"/>
              </a:rPr>
              <a:t> of deep-</a:t>
            </a:r>
            <a:r>
              <a:rPr lang="it-IT" sz="1000" b="0" i="0" dirty="0" err="1">
                <a:solidFill>
                  <a:srgbClr val="212121"/>
                </a:solidFill>
                <a:effectLst/>
                <a:latin typeface="Arial" panose="020B0604020202020204" pitchFamily="34" charset="0"/>
                <a:cs typeface="Arial" panose="020B0604020202020204" pitchFamily="34" charset="0"/>
              </a:rPr>
              <a:t>seated</a:t>
            </a:r>
            <a:r>
              <a:rPr lang="it-IT" sz="1000" b="0" i="0" dirty="0">
                <a:solidFill>
                  <a:srgbClr val="212121"/>
                </a:solidFill>
                <a:effectLst/>
                <a:latin typeface="Arial" panose="020B0604020202020204" pitchFamily="34" charset="0"/>
                <a:cs typeface="Arial" panose="020B0604020202020204" pitchFamily="34" charset="0"/>
              </a:rPr>
              <a:t> targets. </a:t>
            </a:r>
            <a:r>
              <a:rPr lang="it-IT" sz="1000" b="0" i="0" dirty="0" err="1">
                <a:solidFill>
                  <a:srgbClr val="212121"/>
                </a:solidFill>
                <a:effectLst/>
                <a:latin typeface="Arial" panose="020B0604020202020204" pitchFamily="34" charset="0"/>
                <a:cs typeface="Arial" panose="020B0604020202020204" pitchFamily="34" charset="0"/>
              </a:rPr>
              <a:t>Med</a:t>
            </a:r>
            <a:r>
              <a:rPr lang="it-IT" sz="1000" b="0" i="0" dirty="0">
                <a:solidFill>
                  <a:srgbClr val="212121"/>
                </a:solidFill>
                <a:effectLst/>
                <a:latin typeface="Arial" panose="020B0604020202020204" pitchFamily="34" charset="0"/>
                <a:cs typeface="Arial" panose="020B0604020202020204" pitchFamily="34" charset="0"/>
              </a:rPr>
              <a:t> </a:t>
            </a:r>
            <a:r>
              <a:rPr lang="it-IT" sz="1000" b="0" i="0" dirty="0" err="1">
                <a:solidFill>
                  <a:srgbClr val="212121"/>
                </a:solidFill>
                <a:effectLst/>
                <a:latin typeface="Arial" panose="020B0604020202020204" pitchFamily="34" charset="0"/>
                <a:cs typeface="Arial" panose="020B0604020202020204" pitchFamily="34" charset="0"/>
              </a:rPr>
              <a:t>Phys</a:t>
            </a:r>
            <a:r>
              <a:rPr lang="it-IT" sz="1000" b="0" i="0" dirty="0">
                <a:solidFill>
                  <a:srgbClr val="212121"/>
                </a:solidFill>
                <a:effectLst/>
                <a:latin typeface="Arial" panose="020B0604020202020204" pitchFamily="34" charset="0"/>
                <a:cs typeface="Arial" panose="020B0604020202020204" pitchFamily="34" charset="0"/>
              </a:rPr>
              <a:t>. 2021 Jul;48(7):3958-3967. </a:t>
            </a:r>
            <a:r>
              <a:rPr lang="it-IT" sz="1000" b="0" i="0" dirty="0" err="1">
                <a:solidFill>
                  <a:srgbClr val="212121"/>
                </a:solidFill>
                <a:effectLst/>
                <a:latin typeface="Arial" panose="020B0604020202020204" pitchFamily="34" charset="0"/>
                <a:cs typeface="Arial" panose="020B0604020202020204" pitchFamily="34" charset="0"/>
              </a:rPr>
              <a:t>doi</a:t>
            </a:r>
            <a:r>
              <a:rPr lang="it-IT" sz="1000" b="0" i="0" dirty="0">
                <a:solidFill>
                  <a:srgbClr val="212121"/>
                </a:solidFill>
                <a:effectLst/>
                <a:latin typeface="Arial" panose="020B0604020202020204" pitchFamily="34" charset="0"/>
                <a:cs typeface="Arial" panose="020B0604020202020204" pitchFamily="34" charset="0"/>
              </a:rPr>
              <a:t>: 10.1002/mp.14891</a:t>
            </a:r>
          </a:p>
          <a:p>
            <a:pPr marL="171450" indent="-171450" algn="just">
              <a:buFont typeface="Arial" panose="020B0604020202020204" pitchFamily="34" charset="0"/>
              <a:buChar char="•"/>
            </a:pPr>
            <a:r>
              <a:rPr lang="it-IT" sz="1000" b="0" i="0" dirty="0">
                <a:solidFill>
                  <a:srgbClr val="212121"/>
                </a:solidFill>
                <a:effectLst/>
                <a:latin typeface="Arial" panose="020B0604020202020204" pitchFamily="34" charset="0"/>
                <a:cs typeface="Arial" panose="020B0604020202020204" pitchFamily="34" charset="0"/>
              </a:rPr>
              <a:t>Ronga MG</a:t>
            </a:r>
            <a:r>
              <a:rPr lang="it-IT" sz="1000" dirty="0">
                <a:solidFill>
                  <a:srgbClr val="212121"/>
                </a:solidFill>
                <a:latin typeface="Arial" panose="020B0604020202020204" pitchFamily="34" charset="0"/>
                <a:cs typeface="Arial" panose="020B0604020202020204" pitchFamily="34" charset="0"/>
              </a:rPr>
              <a:t> et al</a:t>
            </a:r>
            <a:r>
              <a:rPr lang="it-IT" sz="1000" b="0" i="0" dirty="0">
                <a:solidFill>
                  <a:srgbClr val="212121"/>
                </a:solidFill>
                <a:effectLst/>
                <a:latin typeface="Arial" panose="020B0604020202020204" pitchFamily="34" charset="0"/>
                <a:cs typeface="Arial" panose="020B0604020202020204" pitchFamily="34" charset="0"/>
              </a:rPr>
              <a:t>. Back to the Future: </a:t>
            </a:r>
            <a:r>
              <a:rPr lang="it-IT" sz="1000" b="0" i="0" dirty="0" err="1">
                <a:solidFill>
                  <a:srgbClr val="212121"/>
                </a:solidFill>
                <a:effectLst/>
                <a:latin typeface="Arial" panose="020B0604020202020204" pitchFamily="34" charset="0"/>
                <a:cs typeface="Arial" panose="020B0604020202020204" pitchFamily="34" charset="0"/>
              </a:rPr>
              <a:t>Very</a:t>
            </a:r>
            <a:r>
              <a:rPr lang="it-IT" sz="1000" b="0" i="0" dirty="0">
                <a:solidFill>
                  <a:srgbClr val="212121"/>
                </a:solidFill>
                <a:effectLst/>
                <a:latin typeface="Arial" panose="020B0604020202020204" pitchFamily="34" charset="0"/>
                <a:cs typeface="Arial" panose="020B0604020202020204" pitchFamily="34" charset="0"/>
              </a:rPr>
              <a:t> High-Energy </a:t>
            </a:r>
            <a:r>
              <a:rPr lang="it-IT" sz="1000" b="0" i="0" dirty="0" err="1">
                <a:solidFill>
                  <a:srgbClr val="212121"/>
                </a:solidFill>
                <a:effectLst/>
                <a:latin typeface="Arial" panose="020B0604020202020204" pitchFamily="34" charset="0"/>
                <a:cs typeface="Arial" panose="020B0604020202020204" pitchFamily="34" charset="0"/>
              </a:rPr>
              <a:t>Electrons</a:t>
            </a:r>
            <a:r>
              <a:rPr lang="it-IT" sz="1000" b="0" i="0" dirty="0">
                <a:solidFill>
                  <a:srgbClr val="212121"/>
                </a:solidFill>
                <a:effectLst/>
                <a:latin typeface="Arial" panose="020B0604020202020204" pitchFamily="34" charset="0"/>
                <a:cs typeface="Arial" panose="020B0604020202020204" pitchFamily="34" charset="0"/>
              </a:rPr>
              <a:t> (</a:t>
            </a:r>
            <a:r>
              <a:rPr lang="it-IT" sz="1000" b="0" i="0" dirty="0" err="1">
                <a:solidFill>
                  <a:srgbClr val="212121"/>
                </a:solidFill>
                <a:effectLst/>
                <a:latin typeface="Arial" panose="020B0604020202020204" pitchFamily="34" charset="0"/>
                <a:cs typeface="Arial" panose="020B0604020202020204" pitchFamily="34" charset="0"/>
              </a:rPr>
              <a:t>VHEEs</a:t>
            </a:r>
            <a:r>
              <a:rPr lang="it-IT" sz="1000" b="0" i="0" dirty="0">
                <a:solidFill>
                  <a:srgbClr val="212121"/>
                </a:solidFill>
                <a:effectLst/>
                <a:latin typeface="Arial" panose="020B0604020202020204" pitchFamily="34" charset="0"/>
                <a:cs typeface="Arial" panose="020B0604020202020204" pitchFamily="34" charset="0"/>
              </a:rPr>
              <a:t>) and </a:t>
            </a:r>
            <a:r>
              <a:rPr lang="it-IT" sz="1000" b="0" i="0" dirty="0" err="1">
                <a:solidFill>
                  <a:srgbClr val="212121"/>
                </a:solidFill>
                <a:effectLst/>
                <a:latin typeface="Arial" panose="020B0604020202020204" pitchFamily="34" charset="0"/>
                <a:cs typeface="Arial" panose="020B0604020202020204" pitchFamily="34" charset="0"/>
              </a:rPr>
              <a:t>Their</a:t>
            </a:r>
            <a:r>
              <a:rPr lang="it-IT" sz="1000" b="0" i="0" dirty="0">
                <a:solidFill>
                  <a:srgbClr val="212121"/>
                </a:solidFill>
                <a:effectLst/>
                <a:latin typeface="Arial" panose="020B0604020202020204" pitchFamily="34" charset="0"/>
                <a:cs typeface="Arial" panose="020B0604020202020204" pitchFamily="34" charset="0"/>
              </a:rPr>
              <a:t> </a:t>
            </a:r>
            <a:r>
              <a:rPr lang="it-IT" sz="1000" b="0" i="0" dirty="0" err="1">
                <a:solidFill>
                  <a:srgbClr val="212121"/>
                </a:solidFill>
                <a:effectLst/>
                <a:latin typeface="Arial" panose="020B0604020202020204" pitchFamily="34" charset="0"/>
                <a:cs typeface="Arial" panose="020B0604020202020204" pitchFamily="34" charset="0"/>
              </a:rPr>
              <a:t>Potential</a:t>
            </a:r>
            <a:r>
              <a:rPr lang="it-IT" sz="1000" b="0" i="0" dirty="0">
                <a:solidFill>
                  <a:srgbClr val="212121"/>
                </a:solidFill>
                <a:effectLst/>
                <a:latin typeface="Arial" panose="020B0604020202020204" pitchFamily="34" charset="0"/>
                <a:cs typeface="Arial" panose="020B0604020202020204" pitchFamily="34" charset="0"/>
              </a:rPr>
              <a:t> Application in </a:t>
            </a:r>
            <a:r>
              <a:rPr lang="it-IT" sz="1000" b="0" i="0" dirty="0" err="1">
                <a:solidFill>
                  <a:srgbClr val="212121"/>
                </a:solidFill>
                <a:effectLst/>
                <a:latin typeface="Arial" panose="020B0604020202020204" pitchFamily="34" charset="0"/>
                <a:cs typeface="Arial" panose="020B0604020202020204" pitchFamily="34" charset="0"/>
              </a:rPr>
              <a:t>Radiation</a:t>
            </a:r>
            <a:r>
              <a:rPr lang="it-IT" sz="1000" b="0" i="0" dirty="0">
                <a:solidFill>
                  <a:srgbClr val="212121"/>
                </a:solidFill>
                <a:effectLst/>
                <a:latin typeface="Arial" panose="020B0604020202020204" pitchFamily="34" charset="0"/>
                <a:cs typeface="Arial" panose="020B0604020202020204" pitchFamily="34" charset="0"/>
              </a:rPr>
              <a:t> Therapy. </a:t>
            </a:r>
            <a:r>
              <a:rPr lang="it-IT" sz="1000" b="0" i="0" dirty="0" err="1">
                <a:solidFill>
                  <a:srgbClr val="212121"/>
                </a:solidFill>
                <a:effectLst/>
                <a:latin typeface="Arial" panose="020B0604020202020204" pitchFamily="34" charset="0"/>
                <a:cs typeface="Arial" panose="020B0604020202020204" pitchFamily="34" charset="0"/>
              </a:rPr>
              <a:t>Cancers</a:t>
            </a:r>
            <a:r>
              <a:rPr lang="it-IT" sz="1000" b="0" i="0" dirty="0">
                <a:solidFill>
                  <a:srgbClr val="212121"/>
                </a:solidFill>
                <a:effectLst/>
                <a:latin typeface="Arial" panose="020B0604020202020204" pitchFamily="34" charset="0"/>
                <a:cs typeface="Arial" panose="020B0604020202020204" pitchFamily="34" charset="0"/>
              </a:rPr>
              <a:t> (Basel). 2021 Sep 30;13(19):4942. </a:t>
            </a:r>
            <a:r>
              <a:rPr lang="it-IT" sz="1000" b="0" i="0" dirty="0" err="1">
                <a:solidFill>
                  <a:srgbClr val="212121"/>
                </a:solidFill>
                <a:effectLst/>
                <a:latin typeface="Arial" panose="020B0604020202020204" pitchFamily="34" charset="0"/>
                <a:cs typeface="Arial" panose="020B0604020202020204" pitchFamily="34" charset="0"/>
              </a:rPr>
              <a:t>doi</a:t>
            </a:r>
            <a:r>
              <a:rPr lang="it-IT" sz="1000" b="0" i="0" dirty="0">
                <a:solidFill>
                  <a:srgbClr val="212121"/>
                </a:solidFill>
                <a:effectLst/>
                <a:latin typeface="Arial" panose="020B0604020202020204" pitchFamily="34" charset="0"/>
                <a:cs typeface="Arial" panose="020B0604020202020204" pitchFamily="34" charset="0"/>
              </a:rPr>
              <a:t>: 10.3390/cancers13194942. </a:t>
            </a:r>
          </a:p>
          <a:p>
            <a:pPr marL="171450" indent="-171450" algn="just">
              <a:buFont typeface="Arial" panose="020B0604020202020204" pitchFamily="34" charset="0"/>
              <a:buChar char="•"/>
            </a:pPr>
            <a:r>
              <a:rPr lang="it-IT" sz="1000" b="0" i="0" dirty="0" err="1">
                <a:solidFill>
                  <a:srgbClr val="212121"/>
                </a:solidFill>
                <a:effectLst/>
                <a:latin typeface="Arial" panose="020B0604020202020204" pitchFamily="34" charset="0"/>
                <a:cs typeface="Arial" panose="020B0604020202020204" pitchFamily="34" charset="0"/>
              </a:rPr>
              <a:t>Böhlen</a:t>
            </a:r>
            <a:r>
              <a:rPr lang="it-IT" sz="1000" b="0" i="0" dirty="0">
                <a:solidFill>
                  <a:srgbClr val="212121"/>
                </a:solidFill>
                <a:effectLst/>
                <a:latin typeface="Arial" panose="020B0604020202020204" pitchFamily="34" charset="0"/>
                <a:cs typeface="Arial" panose="020B0604020202020204" pitchFamily="34" charset="0"/>
              </a:rPr>
              <a:t> TT et al. </a:t>
            </a:r>
            <a:r>
              <a:rPr lang="it-IT" sz="1000" b="0" i="0" dirty="0" err="1">
                <a:solidFill>
                  <a:srgbClr val="212121"/>
                </a:solidFill>
                <a:effectLst/>
                <a:latin typeface="Arial" panose="020B0604020202020204" pitchFamily="34" charset="0"/>
                <a:cs typeface="Arial" panose="020B0604020202020204" pitchFamily="34" charset="0"/>
              </a:rPr>
              <a:t>Very</a:t>
            </a:r>
            <a:r>
              <a:rPr lang="it-IT" sz="1000" b="0" i="0" dirty="0">
                <a:solidFill>
                  <a:srgbClr val="212121"/>
                </a:solidFill>
                <a:effectLst/>
                <a:latin typeface="Arial" panose="020B0604020202020204" pitchFamily="34" charset="0"/>
                <a:cs typeface="Arial" panose="020B0604020202020204" pitchFamily="34" charset="0"/>
              </a:rPr>
              <a:t> high-energy electron therapy </a:t>
            </a:r>
            <a:r>
              <a:rPr lang="it-IT" sz="1000" b="0" i="0" dirty="0" err="1">
                <a:solidFill>
                  <a:srgbClr val="212121"/>
                </a:solidFill>
                <a:effectLst/>
                <a:latin typeface="Arial" panose="020B0604020202020204" pitchFamily="34" charset="0"/>
                <a:cs typeface="Arial" panose="020B0604020202020204" pitchFamily="34" charset="0"/>
              </a:rPr>
              <a:t>as</a:t>
            </a:r>
            <a:r>
              <a:rPr lang="it-IT" sz="1000" b="0" i="0" dirty="0">
                <a:solidFill>
                  <a:srgbClr val="212121"/>
                </a:solidFill>
                <a:effectLst/>
                <a:latin typeface="Arial" panose="020B0604020202020204" pitchFamily="34" charset="0"/>
                <a:cs typeface="Arial" panose="020B0604020202020204" pitchFamily="34" charset="0"/>
              </a:rPr>
              <a:t> light-</a:t>
            </a:r>
            <a:r>
              <a:rPr lang="it-IT" sz="1000" b="0" i="0" dirty="0" err="1">
                <a:solidFill>
                  <a:srgbClr val="212121"/>
                </a:solidFill>
                <a:effectLst/>
                <a:latin typeface="Arial" panose="020B0604020202020204" pitchFamily="34" charset="0"/>
                <a:cs typeface="Arial" panose="020B0604020202020204" pitchFamily="34" charset="0"/>
              </a:rPr>
              <a:t>particle</a:t>
            </a:r>
            <a:r>
              <a:rPr lang="it-IT" sz="1000" b="0" i="0" dirty="0">
                <a:solidFill>
                  <a:srgbClr val="212121"/>
                </a:solidFill>
                <a:effectLst/>
                <a:latin typeface="Arial" panose="020B0604020202020204" pitchFamily="34" charset="0"/>
                <a:cs typeface="Arial" panose="020B0604020202020204" pitchFamily="34" charset="0"/>
              </a:rPr>
              <a:t> alternative to transmission </a:t>
            </a:r>
            <a:r>
              <a:rPr lang="it-IT" sz="1000" b="0" i="0" dirty="0" err="1">
                <a:solidFill>
                  <a:srgbClr val="212121"/>
                </a:solidFill>
                <a:effectLst/>
                <a:latin typeface="Arial" panose="020B0604020202020204" pitchFamily="34" charset="0"/>
                <a:cs typeface="Arial" panose="020B0604020202020204" pitchFamily="34" charset="0"/>
              </a:rPr>
              <a:t>proton</a:t>
            </a:r>
            <a:r>
              <a:rPr lang="it-IT" sz="1000" b="0" i="0" dirty="0">
                <a:solidFill>
                  <a:srgbClr val="212121"/>
                </a:solidFill>
                <a:effectLst/>
                <a:latin typeface="Arial" panose="020B0604020202020204" pitchFamily="34" charset="0"/>
                <a:cs typeface="Arial" panose="020B0604020202020204" pitchFamily="34" charset="0"/>
              </a:rPr>
              <a:t> FLASH therapy - An </a:t>
            </a:r>
            <a:r>
              <a:rPr lang="it-IT" sz="1000" b="0" i="0" dirty="0" err="1">
                <a:solidFill>
                  <a:srgbClr val="212121"/>
                </a:solidFill>
                <a:effectLst/>
                <a:latin typeface="Arial" panose="020B0604020202020204" pitchFamily="34" charset="0"/>
                <a:cs typeface="Arial" panose="020B0604020202020204" pitchFamily="34" charset="0"/>
              </a:rPr>
              <a:t>evaluation</a:t>
            </a:r>
            <a:r>
              <a:rPr lang="it-IT" sz="1000" b="0" i="0" dirty="0">
                <a:solidFill>
                  <a:srgbClr val="212121"/>
                </a:solidFill>
                <a:effectLst/>
                <a:latin typeface="Arial" panose="020B0604020202020204" pitchFamily="34" charset="0"/>
                <a:cs typeface="Arial" panose="020B0604020202020204" pitchFamily="34" charset="0"/>
              </a:rPr>
              <a:t> of </a:t>
            </a:r>
            <a:r>
              <a:rPr lang="it-IT" sz="1000" b="0" i="0" dirty="0" err="1">
                <a:solidFill>
                  <a:srgbClr val="212121"/>
                </a:solidFill>
                <a:effectLst/>
                <a:latin typeface="Arial" panose="020B0604020202020204" pitchFamily="34" charset="0"/>
                <a:cs typeface="Arial" panose="020B0604020202020204" pitchFamily="34" charset="0"/>
              </a:rPr>
              <a:t>dosimetric</a:t>
            </a:r>
            <a:r>
              <a:rPr lang="it-IT" sz="1000" b="0" i="0" dirty="0">
                <a:solidFill>
                  <a:srgbClr val="212121"/>
                </a:solidFill>
                <a:effectLst/>
                <a:latin typeface="Arial" panose="020B0604020202020204" pitchFamily="34" charset="0"/>
                <a:cs typeface="Arial" panose="020B0604020202020204" pitchFamily="34" charset="0"/>
              </a:rPr>
              <a:t> performances. </a:t>
            </a:r>
            <a:r>
              <a:rPr lang="it-IT" sz="1000" b="0" i="0" dirty="0" err="1">
                <a:solidFill>
                  <a:srgbClr val="212121"/>
                </a:solidFill>
                <a:effectLst/>
                <a:latin typeface="Arial" panose="020B0604020202020204" pitchFamily="34" charset="0"/>
                <a:cs typeface="Arial" panose="020B0604020202020204" pitchFamily="34" charset="0"/>
              </a:rPr>
              <a:t>Radiother</a:t>
            </a:r>
            <a:r>
              <a:rPr lang="it-IT" sz="1000" b="0" i="0" dirty="0">
                <a:solidFill>
                  <a:srgbClr val="212121"/>
                </a:solidFill>
                <a:effectLst/>
                <a:latin typeface="Arial" panose="020B0604020202020204" pitchFamily="34" charset="0"/>
                <a:cs typeface="Arial" panose="020B0604020202020204" pitchFamily="34" charset="0"/>
              </a:rPr>
              <a:t> </a:t>
            </a:r>
            <a:r>
              <a:rPr lang="it-IT" sz="1000" b="0" i="0" dirty="0" err="1">
                <a:solidFill>
                  <a:srgbClr val="212121"/>
                </a:solidFill>
                <a:effectLst/>
                <a:latin typeface="Arial" panose="020B0604020202020204" pitchFamily="34" charset="0"/>
                <a:cs typeface="Arial" panose="020B0604020202020204" pitchFamily="34" charset="0"/>
              </a:rPr>
              <a:t>Oncol</a:t>
            </a:r>
            <a:r>
              <a:rPr lang="it-IT" sz="1000" b="0" i="0" dirty="0">
                <a:solidFill>
                  <a:srgbClr val="212121"/>
                </a:solidFill>
                <a:effectLst/>
                <a:latin typeface="Arial" panose="020B0604020202020204" pitchFamily="34" charset="0"/>
                <a:cs typeface="Arial" panose="020B0604020202020204" pitchFamily="34" charset="0"/>
              </a:rPr>
              <a:t>. 2024 May;194:110177. </a:t>
            </a:r>
            <a:r>
              <a:rPr lang="it-IT" sz="1000" b="0" i="0" dirty="0" err="1">
                <a:solidFill>
                  <a:srgbClr val="212121"/>
                </a:solidFill>
                <a:effectLst/>
                <a:latin typeface="Arial" panose="020B0604020202020204" pitchFamily="34" charset="0"/>
                <a:cs typeface="Arial" panose="020B0604020202020204" pitchFamily="34" charset="0"/>
              </a:rPr>
              <a:t>doi</a:t>
            </a:r>
            <a:r>
              <a:rPr lang="it-IT" sz="1000" b="0" i="0" dirty="0">
                <a:solidFill>
                  <a:srgbClr val="212121"/>
                </a:solidFill>
                <a:effectLst/>
                <a:latin typeface="Arial" panose="020B0604020202020204" pitchFamily="34" charset="0"/>
                <a:cs typeface="Arial" panose="020B0604020202020204" pitchFamily="34" charset="0"/>
              </a:rPr>
              <a:t>: 10.1016/</a:t>
            </a:r>
            <a:r>
              <a:rPr lang="it-IT" sz="1000" b="0" i="0" dirty="0" err="1">
                <a:solidFill>
                  <a:srgbClr val="212121"/>
                </a:solidFill>
                <a:effectLst/>
                <a:latin typeface="Arial" panose="020B0604020202020204" pitchFamily="34" charset="0"/>
                <a:cs typeface="Arial" panose="020B0604020202020204" pitchFamily="34" charset="0"/>
              </a:rPr>
              <a:t>j</a:t>
            </a:r>
            <a:r>
              <a:rPr lang="it-IT" sz="1000" b="0" i="0" dirty="0">
                <a:solidFill>
                  <a:srgbClr val="212121"/>
                </a:solidFill>
                <a:effectLst/>
                <a:latin typeface="Arial" panose="020B0604020202020204" pitchFamily="34" charset="0"/>
                <a:cs typeface="Arial" panose="020B0604020202020204" pitchFamily="34" charset="0"/>
              </a:rPr>
              <a:t>.</a:t>
            </a:r>
          </a:p>
          <a:p>
            <a:pPr marL="171450" indent="-171450" algn="just">
              <a:buFont typeface="Arial" panose="020B0604020202020204" pitchFamily="34" charset="0"/>
              <a:buChar char="•"/>
            </a:pPr>
            <a:r>
              <a:rPr lang="it-IT" sz="1000" dirty="0">
                <a:solidFill>
                  <a:srgbClr val="21212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385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49FDE-475A-81F1-77C8-3887D6E01887}"/>
            </a:ext>
          </a:extLst>
        </p:cNvPr>
        <p:cNvGrpSpPr/>
        <p:nvPr/>
      </p:nvGrpSpPr>
      <p:grpSpPr>
        <a:xfrm>
          <a:off x="0" y="0"/>
          <a:ext cx="0" cy="0"/>
          <a:chOff x="0" y="0"/>
          <a:chExt cx="0" cy="0"/>
        </a:xfrm>
      </p:grpSpPr>
      <p:sp>
        <p:nvSpPr>
          <p:cNvPr id="39" name="Google Shape;425;p16">
            <a:extLst>
              <a:ext uri="{FF2B5EF4-FFF2-40B4-BE49-F238E27FC236}">
                <a16:creationId xmlns:a16="http://schemas.microsoft.com/office/drawing/2014/main" id="{7A0C22BD-7729-FB02-C9E5-21F68C5D1E68}"/>
              </a:ext>
            </a:extLst>
          </p:cNvPr>
          <p:cNvSpPr txBox="1"/>
          <p:nvPr/>
        </p:nvSpPr>
        <p:spPr>
          <a:xfrm>
            <a:off x="9817734" y="982618"/>
            <a:ext cx="1422225" cy="241023"/>
          </a:xfrm>
          <a:prstGeom prst="rect">
            <a:avLst/>
          </a:prstGeom>
          <a:noFill/>
          <a:ln>
            <a:noFill/>
          </a:ln>
        </p:spPr>
        <p:txBody>
          <a:bodyPr spcFirstLastPara="1" wrap="square" lIns="22850" tIns="22850" rIns="22850" bIns="22850" anchor="t" anchorCtr="0">
            <a:noAutofit/>
          </a:bodyPr>
          <a:lstStyle/>
          <a:p>
            <a:pPr>
              <a:buClr>
                <a:srgbClr val="D11875"/>
              </a:buClr>
              <a:buSzPts val="2400"/>
            </a:pPr>
            <a:endParaRPr sz="900"/>
          </a:p>
        </p:txBody>
      </p:sp>
      <p:sp>
        <p:nvSpPr>
          <p:cNvPr id="18" name="TextBox 47">
            <a:extLst>
              <a:ext uri="{FF2B5EF4-FFF2-40B4-BE49-F238E27FC236}">
                <a16:creationId xmlns:a16="http://schemas.microsoft.com/office/drawing/2014/main" id="{EE4D5E21-CB35-C341-2938-2819CA9D953A}"/>
              </a:ext>
            </a:extLst>
          </p:cNvPr>
          <p:cNvSpPr txBox="1"/>
          <p:nvPr/>
        </p:nvSpPr>
        <p:spPr>
          <a:xfrm>
            <a:off x="379087" y="897983"/>
            <a:ext cx="3856151" cy="707886"/>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US" sz="2000" b="1" dirty="0">
                <a:solidFill>
                  <a:schemeClr val="bg1"/>
                </a:solidFill>
                <a:latin typeface="Arial" panose="020B0604020202020204" pitchFamily="34" charset="0"/>
                <a:cs typeface="Arial" panose="020B0604020202020204" pitchFamily="34" charset="0"/>
              </a:rPr>
              <a:t>Radiobiology measurements: introduction</a:t>
            </a:r>
            <a:endParaRPr lang="it-IT" sz="2000" b="1" dirty="0">
              <a:solidFill>
                <a:schemeClr val="bg1"/>
              </a:solidFill>
              <a:latin typeface="Arial" panose="020B0604020202020204" pitchFamily="34" charset="0"/>
              <a:cs typeface="Arial" panose="020B0604020202020204" pitchFamily="34" charset="0"/>
            </a:endParaRPr>
          </a:p>
        </p:txBody>
      </p:sp>
      <p:grpSp>
        <p:nvGrpSpPr>
          <p:cNvPr id="3" name="Gruppo 2">
            <a:extLst>
              <a:ext uri="{FF2B5EF4-FFF2-40B4-BE49-F238E27FC236}">
                <a16:creationId xmlns:a16="http://schemas.microsoft.com/office/drawing/2014/main" id="{0DFFD41D-9855-0131-F7B6-FBE6C1E793FD}"/>
              </a:ext>
            </a:extLst>
          </p:cNvPr>
          <p:cNvGrpSpPr>
            <a:grpSpLocks noChangeAspect="1"/>
          </p:cNvGrpSpPr>
          <p:nvPr/>
        </p:nvGrpSpPr>
        <p:grpSpPr>
          <a:xfrm>
            <a:off x="0" y="88185"/>
            <a:ext cx="3382152" cy="792000"/>
            <a:chOff x="0" y="88185"/>
            <a:chExt cx="3843354" cy="900000"/>
          </a:xfrm>
        </p:grpSpPr>
        <p:pic>
          <p:nvPicPr>
            <p:cNvPr id="5" name="Immagine 4" descr="Immagine che contiene schermata, logo, simbolo, cerchio&#10;&#10;Descrizione generata automaticamente">
              <a:extLst>
                <a:ext uri="{FF2B5EF4-FFF2-40B4-BE49-F238E27FC236}">
                  <a16:creationId xmlns:a16="http://schemas.microsoft.com/office/drawing/2014/main" id="{C75D705B-0862-015C-1CA2-1A780460B697}"/>
                </a:ext>
              </a:extLst>
            </p:cNvPr>
            <p:cNvPicPr>
              <a:picLocks noChangeAspect="1"/>
            </p:cNvPicPr>
            <p:nvPr/>
          </p:nvPicPr>
          <p:blipFill rotWithShape="1">
            <a:blip r:embed="rId3">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8" name="Picture 5" descr="A black and white logo&#10;&#10;Description automatically generated">
              <a:extLst>
                <a:ext uri="{FF2B5EF4-FFF2-40B4-BE49-F238E27FC236}">
                  <a16:creationId xmlns:a16="http://schemas.microsoft.com/office/drawing/2014/main" id="{1A8C333D-1BBC-0DCA-CE9F-1879246829F1}"/>
                </a:ext>
              </a:extLst>
            </p:cNvPr>
            <p:cNvPicPr>
              <a:picLocks noChangeAspect="1"/>
            </p:cNvPicPr>
            <p:nvPr/>
          </p:nvPicPr>
          <p:blipFill>
            <a:blip r:embed="rId4"/>
            <a:stretch>
              <a:fillRect/>
            </a:stretch>
          </p:blipFill>
          <p:spPr>
            <a:xfrm>
              <a:off x="0" y="88185"/>
              <a:ext cx="2779409" cy="900000"/>
            </a:xfrm>
            <a:prstGeom prst="rect">
              <a:avLst/>
            </a:prstGeom>
          </p:spPr>
        </p:pic>
      </p:grpSp>
      <p:grpSp>
        <p:nvGrpSpPr>
          <p:cNvPr id="26" name="Gruppo 25">
            <a:extLst>
              <a:ext uri="{FF2B5EF4-FFF2-40B4-BE49-F238E27FC236}">
                <a16:creationId xmlns:a16="http://schemas.microsoft.com/office/drawing/2014/main" id="{1ED6B84D-B11C-98C0-CA4B-16750B75CAE9}"/>
              </a:ext>
            </a:extLst>
          </p:cNvPr>
          <p:cNvGrpSpPr/>
          <p:nvPr/>
        </p:nvGrpSpPr>
        <p:grpSpPr>
          <a:xfrm>
            <a:off x="365546" y="1821185"/>
            <a:ext cx="4160667" cy="4761793"/>
            <a:chOff x="365546" y="1619526"/>
            <a:chExt cx="4160667" cy="4761793"/>
          </a:xfrm>
        </p:grpSpPr>
        <p:graphicFrame>
          <p:nvGraphicFramePr>
            <p:cNvPr id="27" name="Diagram 9">
              <a:extLst>
                <a:ext uri="{FF2B5EF4-FFF2-40B4-BE49-F238E27FC236}">
                  <a16:creationId xmlns:a16="http://schemas.microsoft.com/office/drawing/2014/main" id="{9C4C9E89-2571-ED00-8600-A875E72C8BE9}"/>
                </a:ext>
              </a:extLst>
            </p:cNvPr>
            <p:cNvGraphicFramePr/>
            <p:nvPr>
              <p:extLst>
                <p:ext uri="{D42A27DB-BD31-4B8C-83A1-F6EECF244321}">
                  <p14:modId xmlns:p14="http://schemas.microsoft.com/office/powerpoint/2010/main" val="369720746"/>
                </p:ext>
              </p:extLst>
            </p:nvPr>
          </p:nvGraphicFramePr>
          <p:xfrm>
            <a:off x="365546" y="1957428"/>
            <a:ext cx="4160667" cy="4423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8" name="CasellaDiTesto 27">
              <a:extLst>
                <a:ext uri="{FF2B5EF4-FFF2-40B4-BE49-F238E27FC236}">
                  <a16:creationId xmlns:a16="http://schemas.microsoft.com/office/drawing/2014/main" id="{8DA293D7-BB4E-D2EC-53D5-7ECAD7E806D9}"/>
                </a:ext>
              </a:extLst>
            </p:cNvPr>
            <p:cNvSpPr txBox="1"/>
            <p:nvPr/>
          </p:nvSpPr>
          <p:spPr>
            <a:xfrm>
              <a:off x="399820" y="1619526"/>
              <a:ext cx="3856150" cy="400110"/>
            </a:xfrm>
            <a:prstGeom prst="rect">
              <a:avLst/>
            </a:prstGeom>
            <a:solidFill>
              <a:srgbClr val="AD8ED7"/>
            </a:solidFill>
            <a:ln>
              <a:solidFill>
                <a:schemeClr val="accent1">
                  <a:shade val="15000"/>
                </a:schemeClr>
              </a:solidFill>
            </a:ln>
          </p:spPr>
          <p:txBody>
            <a:bodyPr wrap="square" anchor="ctr">
              <a:spAutoFit/>
            </a:bodyPr>
            <a:lstStyle/>
            <a:p>
              <a:pPr algn="ctr"/>
              <a:r>
                <a:rPr lang="en-US" altLang="it-IT" sz="2000" b="1" dirty="0">
                  <a:latin typeface="Arial Narrow" panose="020B0604020202020204" pitchFamily="34" charset="0"/>
                  <a:cs typeface="Arial Narrow" panose="020B0604020202020204" pitchFamily="34" charset="0"/>
                </a:rPr>
                <a:t>UHDR LPA VHEE → DNA damage</a:t>
              </a:r>
              <a:endParaRPr lang="it-IT" sz="2000" b="1" dirty="0">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4040502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D8398-EC99-50DC-C445-A2CF56CAC821}"/>
            </a:ext>
          </a:extLst>
        </p:cNvPr>
        <p:cNvGrpSpPr/>
        <p:nvPr/>
      </p:nvGrpSpPr>
      <p:grpSpPr>
        <a:xfrm>
          <a:off x="0" y="0"/>
          <a:ext cx="0" cy="0"/>
          <a:chOff x="0" y="0"/>
          <a:chExt cx="0" cy="0"/>
        </a:xfrm>
      </p:grpSpPr>
      <p:sp>
        <p:nvSpPr>
          <p:cNvPr id="4" name="VHEE perché VHEET pro e contro prospettiva flash…">
            <a:extLst>
              <a:ext uri="{FF2B5EF4-FFF2-40B4-BE49-F238E27FC236}">
                <a16:creationId xmlns:a16="http://schemas.microsoft.com/office/drawing/2014/main" id="{99922084-8D3F-2C5D-0970-0DCAFC1122E1}"/>
              </a:ext>
            </a:extLst>
          </p:cNvPr>
          <p:cNvSpPr txBox="1"/>
          <p:nvPr/>
        </p:nvSpPr>
        <p:spPr>
          <a:xfrm>
            <a:off x="2087894" y="3311839"/>
            <a:ext cx="8016213" cy="167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39" name="Google Shape;425;p16">
            <a:extLst>
              <a:ext uri="{FF2B5EF4-FFF2-40B4-BE49-F238E27FC236}">
                <a16:creationId xmlns:a16="http://schemas.microsoft.com/office/drawing/2014/main" id="{1C2A5088-6226-BD86-C7E9-89A2951F38C8}"/>
              </a:ext>
            </a:extLst>
          </p:cNvPr>
          <p:cNvSpPr txBox="1"/>
          <p:nvPr/>
        </p:nvSpPr>
        <p:spPr>
          <a:xfrm>
            <a:off x="9817734" y="982618"/>
            <a:ext cx="1422225" cy="241023"/>
          </a:xfrm>
          <a:prstGeom prst="rect">
            <a:avLst/>
          </a:prstGeom>
          <a:noFill/>
          <a:ln>
            <a:noFill/>
          </a:ln>
        </p:spPr>
        <p:txBody>
          <a:bodyPr spcFirstLastPara="1" wrap="square" lIns="22850" tIns="22850" rIns="22850" bIns="22850" anchor="t" anchorCtr="0">
            <a:noAutofit/>
          </a:bodyPr>
          <a:lstStyle/>
          <a:p>
            <a:pPr>
              <a:buClr>
                <a:srgbClr val="D11875"/>
              </a:buClr>
              <a:buSzPts val="2400"/>
            </a:pPr>
            <a:endParaRPr sz="900"/>
          </a:p>
        </p:txBody>
      </p:sp>
      <p:graphicFrame>
        <p:nvGraphicFramePr>
          <p:cNvPr id="6" name="Diagramma 5">
            <a:extLst>
              <a:ext uri="{FF2B5EF4-FFF2-40B4-BE49-F238E27FC236}">
                <a16:creationId xmlns:a16="http://schemas.microsoft.com/office/drawing/2014/main" id="{22263B93-A090-165F-F320-CF69EE533432}"/>
              </a:ext>
            </a:extLst>
          </p:cNvPr>
          <p:cNvGraphicFramePr/>
          <p:nvPr>
            <p:extLst>
              <p:ext uri="{D42A27DB-BD31-4B8C-83A1-F6EECF244321}">
                <p14:modId xmlns:p14="http://schemas.microsoft.com/office/powerpoint/2010/main" val="1834519779"/>
              </p:ext>
            </p:extLst>
          </p:nvPr>
        </p:nvGraphicFramePr>
        <p:xfrm>
          <a:off x="6276239" y="1619526"/>
          <a:ext cx="5186452" cy="4475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Arrow: Right 12">
            <a:extLst>
              <a:ext uri="{FF2B5EF4-FFF2-40B4-BE49-F238E27FC236}">
                <a16:creationId xmlns:a16="http://schemas.microsoft.com/office/drawing/2014/main" id="{91AB61B8-AF1D-6AFC-7840-6D9FB0482DEA}"/>
              </a:ext>
            </a:extLst>
          </p:cNvPr>
          <p:cNvSpPr/>
          <p:nvPr/>
        </p:nvSpPr>
        <p:spPr>
          <a:xfrm>
            <a:off x="4959212" y="2949926"/>
            <a:ext cx="490888" cy="577516"/>
          </a:xfrm>
          <a:prstGeom prst="rightArrow">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Picture 2" descr="Esteso">
            <a:extLst>
              <a:ext uri="{FF2B5EF4-FFF2-40B4-BE49-F238E27FC236}">
                <a16:creationId xmlns:a16="http://schemas.microsoft.com/office/drawing/2014/main" id="{6682FDD1-5FA6-DEB0-285B-07984C0C35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1023" y="968389"/>
            <a:ext cx="2683813" cy="483592"/>
          </a:xfrm>
          <a:prstGeom prst="rect">
            <a:avLst/>
          </a:prstGeom>
          <a:solidFill>
            <a:srgbClr val="3C64A5"/>
          </a:solidFill>
        </p:spPr>
      </p:pic>
      <p:grpSp>
        <p:nvGrpSpPr>
          <p:cNvPr id="12" name="Gruppo 11">
            <a:extLst>
              <a:ext uri="{FF2B5EF4-FFF2-40B4-BE49-F238E27FC236}">
                <a16:creationId xmlns:a16="http://schemas.microsoft.com/office/drawing/2014/main" id="{CBF84DEA-A074-A144-D1E2-E5A2B7FD3887}"/>
              </a:ext>
            </a:extLst>
          </p:cNvPr>
          <p:cNvGrpSpPr>
            <a:grpSpLocks noChangeAspect="1"/>
          </p:cNvGrpSpPr>
          <p:nvPr/>
        </p:nvGrpSpPr>
        <p:grpSpPr>
          <a:xfrm>
            <a:off x="6200582" y="882669"/>
            <a:ext cx="2912164" cy="681943"/>
            <a:chOff x="0" y="88185"/>
            <a:chExt cx="3843354" cy="900000"/>
          </a:xfrm>
        </p:grpSpPr>
        <p:pic>
          <p:nvPicPr>
            <p:cNvPr id="14" name="Immagine 9" descr="Immagine che contiene schermata, logo, simbolo, cerchio&#10;&#10;Descrizione generata automaticamente">
              <a:extLst>
                <a:ext uri="{FF2B5EF4-FFF2-40B4-BE49-F238E27FC236}">
                  <a16:creationId xmlns:a16="http://schemas.microsoft.com/office/drawing/2014/main" id="{74FF9A15-FF55-9E6B-CC85-BE39EF4308FF}"/>
                </a:ext>
              </a:extLst>
            </p:cNvPr>
            <p:cNvPicPr>
              <a:picLocks noChangeAspect="1"/>
            </p:cNvPicPr>
            <p:nvPr/>
          </p:nvPicPr>
          <p:blipFill rotWithShape="1">
            <a:blip r:embed="rId9">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15" name="Picture 5" descr="A black and white logo&#10;&#10;Description automatically generated">
              <a:extLst>
                <a:ext uri="{FF2B5EF4-FFF2-40B4-BE49-F238E27FC236}">
                  <a16:creationId xmlns:a16="http://schemas.microsoft.com/office/drawing/2014/main" id="{853667DB-0821-5155-999F-3AB3B4BE038F}"/>
                </a:ext>
              </a:extLst>
            </p:cNvPr>
            <p:cNvPicPr>
              <a:picLocks noChangeAspect="1"/>
            </p:cNvPicPr>
            <p:nvPr/>
          </p:nvPicPr>
          <p:blipFill>
            <a:blip r:embed="rId10"/>
            <a:stretch>
              <a:fillRect/>
            </a:stretch>
          </p:blipFill>
          <p:spPr>
            <a:xfrm>
              <a:off x="0" y="88185"/>
              <a:ext cx="2779409" cy="900000"/>
            </a:xfrm>
            <a:prstGeom prst="rect">
              <a:avLst/>
            </a:prstGeom>
          </p:spPr>
        </p:pic>
      </p:grpSp>
      <p:sp>
        <p:nvSpPr>
          <p:cNvPr id="18" name="TextBox 47">
            <a:extLst>
              <a:ext uri="{FF2B5EF4-FFF2-40B4-BE49-F238E27FC236}">
                <a16:creationId xmlns:a16="http://schemas.microsoft.com/office/drawing/2014/main" id="{8ABD9A4B-DC3E-DD88-3B15-CA18B3D9DE2B}"/>
              </a:ext>
            </a:extLst>
          </p:cNvPr>
          <p:cNvSpPr txBox="1"/>
          <p:nvPr/>
        </p:nvSpPr>
        <p:spPr>
          <a:xfrm>
            <a:off x="194490" y="206577"/>
            <a:ext cx="3786807" cy="707886"/>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US" sz="2000" b="1" dirty="0">
                <a:solidFill>
                  <a:schemeClr val="bg1"/>
                </a:solidFill>
                <a:latin typeface="Arial" panose="020B0604020202020204" pitchFamily="34" charset="0"/>
                <a:cs typeface="Arial" panose="020B0604020202020204" pitchFamily="34" charset="0"/>
              </a:rPr>
              <a:t>Radiobiology measurements:</a:t>
            </a:r>
          </a:p>
          <a:p>
            <a:r>
              <a:rPr lang="en-US" sz="2000" b="1" dirty="0">
                <a:solidFill>
                  <a:schemeClr val="bg1"/>
                </a:solidFill>
                <a:latin typeface="Arial" panose="020B0604020202020204" pitchFamily="34" charset="0"/>
                <a:cs typeface="Arial" panose="020B0604020202020204" pitchFamily="34" charset="0"/>
              </a:rPr>
              <a:t>introduction</a:t>
            </a:r>
            <a:endParaRPr lang="it-IT" sz="2000" b="1" dirty="0">
              <a:solidFill>
                <a:schemeClr val="bg1"/>
              </a:solidFill>
              <a:latin typeface="Arial" panose="020B0604020202020204" pitchFamily="34" charset="0"/>
              <a:cs typeface="Arial" panose="020B0604020202020204" pitchFamily="34" charset="0"/>
            </a:endParaRPr>
          </a:p>
        </p:txBody>
      </p:sp>
      <p:pic>
        <p:nvPicPr>
          <p:cNvPr id="23" name="Picture 118">
            <a:extLst>
              <a:ext uri="{FF2B5EF4-FFF2-40B4-BE49-F238E27FC236}">
                <a16:creationId xmlns:a16="http://schemas.microsoft.com/office/drawing/2014/main" id="{31D7AD20-353D-CAAA-260D-8B7578EDF50B}"/>
              </a:ext>
            </a:extLst>
          </p:cNvPr>
          <p:cNvPicPr>
            <a:picLocks noChangeAspect="1"/>
          </p:cNvPicPr>
          <p:nvPr/>
        </p:nvPicPr>
        <p:blipFill>
          <a:blip r:embed="rId11"/>
          <a:stretch/>
        </p:blipFill>
        <p:spPr>
          <a:xfrm>
            <a:off x="7609665" y="5201561"/>
            <a:ext cx="749874" cy="626457"/>
          </a:xfrm>
          <a:prstGeom prst="rect">
            <a:avLst/>
          </a:prstGeom>
          <a:ln w="9360">
            <a:noFill/>
          </a:ln>
          <a:effectLst/>
        </p:spPr>
      </p:pic>
      <p:pic>
        <p:nvPicPr>
          <p:cNvPr id="24" name="Picture 119">
            <a:extLst>
              <a:ext uri="{FF2B5EF4-FFF2-40B4-BE49-F238E27FC236}">
                <a16:creationId xmlns:a16="http://schemas.microsoft.com/office/drawing/2014/main" id="{772A2FA2-0F70-8431-BC52-6B5A1DBCA1F4}"/>
              </a:ext>
            </a:extLst>
          </p:cNvPr>
          <p:cNvPicPr>
            <a:picLocks noChangeAspect="1"/>
          </p:cNvPicPr>
          <p:nvPr/>
        </p:nvPicPr>
        <p:blipFill>
          <a:blip r:embed="rId12"/>
          <a:stretch/>
        </p:blipFill>
        <p:spPr>
          <a:xfrm>
            <a:off x="6811974" y="5201379"/>
            <a:ext cx="721426" cy="640030"/>
          </a:xfrm>
          <a:prstGeom prst="rect">
            <a:avLst/>
          </a:prstGeom>
          <a:ln w="9360">
            <a:noFill/>
          </a:ln>
          <a:effectLst/>
        </p:spPr>
      </p:pic>
      <p:pic>
        <p:nvPicPr>
          <p:cNvPr id="25" name="Immagine 24">
            <a:extLst>
              <a:ext uri="{FF2B5EF4-FFF2-40B4-BE49-F238E27FC236}">
                <a16:creationId xmlns:a16="http://schemas.microsoft.com/office/drawing/2014/main" id="{8AD0BB79-5AD6-2D77-1D6C-09C5835C6CC8}"/>
              </a:ext>
            </a:extLst>
          </p:cNvPr>
          <p:cNvPicPr>
            <a:picLocks noChangeAspect="1"/>
          </p:cNvPicPr>
          <p:nvPr/>
        </p:nvPicPr>
        <p:blipFill>
          <a:blip r:embed="rId13"/>
          <a:stretch>
            <a:fillRect/>
          </a:stretch>
        </p:blipFill>
        <p:spPr>
          <a:xfrm>
            <a:off x="9434809" y="5147092"/>
            <a:ext cx="1456579" cy="728290"/>
          </a:xfrm>
          <a:prstGeom prst="rect">
            <a:avLst/>
          </a:prstGeom>
        </p:spPr>
      </p:pic>
      <p:grpSp>
        <p:nvGrpSpPr>
          <p:cNvPr id="26" name="Gruppo 25">
            <a:extLst>
              <a:ext uri="{FF2B5EF4-FFF2-40B4-BE49-F238E27FC236}">
                <a16:creationId xmlns:a16="http://schemas.microsoft.com/office/drawing/2014/main" id="{A5C5DA92-89D8-2EB7-7F32-8FE3F2D7097F}"/>
              </a:ext>
            </a:extLst>
          </p:cNvPr>
          <p:cNvGrpSpPr/>
          <p:nvPr/>
        </p:nvGrpSpPr>
        <p:grpSpPr>
          <a:xfrm>
            <a:off x="365546" y="1821185"/>
            <a:ext cx="4160667" cy="4761793"/>
            <a:chOff x="365546" y="1619526"/>
            <a:chExt cx="4160667" cy="4761793"/>
          </a:xfrm>
        </p:grpSpPr>
        <p:graphicFrame>
          <p:nvGraphicFramePr>
            <p:cNvPr id="27" name="Diagram 9">
              <a:extLst>
                <a:ext uri="{FF2B5EF4-FFF2-40B4-BE49-F238E27FC236}">
                  <a16:creationId xmlns:a16="http://schemas.microsoft.com/office/drawing/2014/main" id="{D6C3CF10-7EAA-71BA-5A53-D00471683D6D}"/>
                </a:ext>
              </a:extLst>
            </p:cNvPr>
            <p:cNvGraphicFramePr/>
            <p:nvPr>
              <p:extLst>
                <p:ext uri="{D42A27DB-BD31-4B8C-83A1-F6EECF244321}">
                  <p14:modId xmlns:p14="http://schemas.microsoft.com/office/powerpoint/2010/main" val="1044299497"/>
                </p:ext>
              </p:extLst>
            </p:nvPr>
          </p:nvGraphicFramePr>
          <p:xfrm>
            <a:off x="365546" y="1957428"/>
            <a:ext cx="4160667" cy="442389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28" name="CasellaDiTesto 27">
              <a:extLst>
                <a:ext uri="{FF2B5EF4-FFF2-40B4-BE49-F238E27FC236}">
                  <a16:creationId xmlns:a16="http://schemas.microsoft.com/office/drawing/2014/main" id="{5D4F1A3F-C0C7-DB78-3ABD-24897C207D08}"/>
                </a:ext>
              </a:extLst>
            </p:cNvPr>
            <p:cNvSpPr txBox="1"/>
            <p:nvPr/>
          </p:nvSpPr>
          <p:spPr>
            <a:xfrm>
              <a:off x="399820" y="1619526"/>
              <a:ext cx="3856150" cy="400110"/>
            </a:xfrm>
            <a:prstGeom prst="rect">
              <a:avLst/>
            </a:prstGeom>
            <a:solidFill>
              <a:srgbClr val="AD8ED7"/>
            </a:solidFill>
            <a:ln>
              <a:solidFill>
                <a:schemeClr val="accent1">
                  <a:shade val="15000"/>
                </a:schemeClr>
              </a:solidFill>
            </a:ln>
          </p:spPr>
          <p:txBody>
            <a:bodyPr wrap="square" anchor="ctr">
              <a:spAutoFit/>
            </a:bodyPr>
            <a:lstStyle/>
            <a:p>
              <a:pPr algn="ctr"/>
              <a:r>
                <a:rPr lang="en-US" altLang="it-IT" sz="2000" b="1" dirty="0">
                  <a:latin typeface="Arial Narrow" panose="020B0604020202020204" pitchFamily="34" charset="0"/>
                  <a:cs typeface="Arial Narrow" panose="020B0604020202020204" pitchFamily="34" charset="0"/>
                </a:rPr>
                <a:t>UHDR LPA VHEE → DNA damage</a:t>
              </a:r>
              <a:endParaRPr lang="it-IT" sz="2000" b="1" dirty="0">
                <a:latin typeface="Arial Narrow" panose="020B0604020202020204" pitchFamily="34" charset="0"/>
                <a:cs typeface="Arial Narrow" panose="020B0604020202020204" pitchFamily="34" charset="0"/>
              </a:endParaRPr>
            </a:p>
          </p:txBody>
        </p:sp>
      </p:grpSp>
      <p:sp>
        <p:nvSpPr>
          <p:cNvPr id="2" name="TextBox 58">
            <a:extLst>
              <a:ext uri="{FF2B5EF4-FFF2-40B4-BE49-F238E27FC236}">
                <a16:creationId xmlns:a16="http://schemas.microsoft.com/office/drawing/2014/main" id="{7961A58E-01D1-A4B2-1CEB-A863E88EE250}"/>
              </a:ext>
            </a:extLst>
          </p:cNvPr>
          <p:cNvSpPr txBox="1"/>
          <p:nvPr/>
        </p:nvSpPr>
        <p:spPr>
          <a:xfrm rot="20803382">
            <a:off x="7793202" y="3042877"/>
            <a:ext cx="2646365" cy="369332"/>
          </a:xfrm>
          <a:prstGeom prst="rect">
            <a:avLst/>
          </a:prstGeom>
          <a:solidFill>
            <a:srgbClr val="FF2600">
              <a:alpha val="94348"/>
            </a:srgbClr>
          </a:solidFill>
          <a:ln>
            <a:solidFill>
              <a:schemeClr val="tx2"/>
            </a:solidFill>
          </a:ln>
        </p:spPr>
        <p:txBody>
          <a:bodyPr wrap="none" rtlCol="0">
            <a:spAutoFit/>
          </a:bodyPr>
          <a:lstStyle/>
          <a:p>
            <a:r>
              <a:rPr lang="it-IT" b="1" i="1" dirty="0"/>
              <a:t>Follow A. Borghini Talk !</a:t>
            </a:r>
          </a:p>
        </p:txBody>
      </p:sp>
    </p:spTree>
    <p:extLst>
      <p:ext uri="{BB962C8B-B14F-4D97-AF65-F5344CB8AC3E}">
        <p14:creationId xmlns:p14="http://schemas.microsoft.com/office/powerpoint/2010/main" val="3567810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2FDA3-5BB3-98D9-8D90-14F3CB243958}"/>
            </a:ext>
          </a:extLst>
        </p:cNvPr>
        <p:cNvGrpSpPr/>
        <p:nvPr/>
      </p:nvGrpSpPr>
      <p:grpSpPr>
        <a:xfrm>
          <a:off x="0" y="0"/>
          <a:ext cx="0" cy="0"/>
          <a:chOff x="0" y="0"/>
          <a:chExt cx="0" cy="0"/>
        </a:xfrm>
      </p:grpSpPr>
      <p:pic>
        <p:nvPicPr>
          <p:cNvPr id="2" name="Picture 15">
            <a:extLst>
              <a:ext uri="{FF2B5EF4-FFF2-40B4-BE49-F238E27FC236}">
                <a16:creationId xmlns:a16="http://schemas.microsoft.com/office/drawing/2014/main" id="{89DC81FB-10B1-4E62-72B7-3DA54C4755F8}"/>
              </a:ext>
            </a:extLst>
          </p:cNvPr>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3730035" y="983422"/>
            <a:ext cx="8288609" cy="4922072"/>
          </a:xfrm>
          <a:prstGeom prst="rect">
            <a:avLst/>
          </a:prstGeom>
        </p:spPr>
      </p:pic>
      <p:pic>
        <p:nvPicPr>
          <p:cNvPr id="3" name="Picture 2" descr="Picture 54">
            <a:extLst>
              <a:ext uri="{FF2B5EF4-FFF2-40B4-BE49-F238E27FC236}">
                <a16:creationId xmlns:a16="http://schemas.microsoft.com/office/drawing/2014/main" id="{B7B94F51-68AE-1D3D-7390-DBFE25DBF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6" y="1378958"/>
            <a:ext cx="3527233" cy="2639506"/>
          </a:xfrm>
          <a:prstGeom prst="rect">
            <a:avLst/>
          </a:prstGeom>
          <a:solidFill>
            <a:srgbClr val="FFFFFF">
              <a:shade val="85000"/>
            </a:srgbClr>
          </a:solidFill>
          <a:ln w="12700" cap="sq">
            <a:solidFill>
              <a:schemeClr val="tx1"/>
            </a:solidFill>
            <a:miter lim="800000"/>
          </a:ln>
          <a:effectLst>
            <a:outerShdw blurRad="63500" sx="1000" sy="1000" algn="ctr" rotWithShape="0">
              <a:prstClr val="black"/>
            </a:outerShdw>
          </a:effectLst>
          <a:scene3d>
            <a:camera prst="orthographicFront"/>
            <a:lightRig rig="twoPt" dir="t">
              <a:rot lat="0" lon="0" rev="7200000"/>
            </a:lightRig>
          </a:scene3d>
          <a:sp3d>
            <a:bevelT w="25400" h="19050"/>
            <a:contourClr>
              <a:srgbClr val="FFFFFF"/>
            </a:contourClr>
          </a:sp3d>
        </p:spPr>
      </p:pic>
      <p:sp>
        <p:nvSpPr>
          <p:cNvPr id="4" name="CasellaDiTesto 3">
            <a:extLst>
              <a:ext uri="{FF2B5EF4-FFF2-40B4-BE49-F238E27FC236}">
                <a16:creationId xmlns:a16="http://schemas.microsoft.com/office/drawing/2014/main" id="{A7AA09FA-4FFD-8D77-7666-156DC9107617}"/>
              </a:ext>
            </a:extLst>
          </p:cNvPr>
          <p:cNvSpPr txBox="1"/>
          <p:nvPr/>
        </p:nvSpPr>
        <p:spPr>
          <a:xfrm>
            <a:off x="8382000" y="2185681"/>
            <a:ext cx="3612813" cy="453183"/>
          </a:xfrm>
          <a:prstGeom prst="rect">
            <a:avLst/>
          </a:prstGeom>
          <a:solidFill>
            <a:srgbClr val="FF0000">
              <a:alpha val="90000"/>
            </a:srgbClr>
          </a:solidFill>
        </p:spPr>
        <p:txBody>
          <a:bodyPr wrap="square" tIns="72000" bIns="72000" rtlCol="0">
            <a:spAutoFit/>
          </a:bodyPr>
          <a:lstStyle/>
          <a:p>
            <a:pPr algn="ctr"/>
            <a:r>
              <a:rPr lang="it-IT" sz="2000" b="1">
                <a:latin typeface="Trebuchet MS" panose="020B0603020202020204" pitchFamily="34" charset="0"/>
                <a:ea typeface="Open Sans" panose="020B0606030504020204" pitchFamily="34" charset="0"/>
                <a:cs typeface="Open Sans" panose="020B0606030504020204" pitchFamily="34" charset="0"/>
              </a:rPr>
              <a:t>LWFA </a:t>
            </a:r>
            <a:r>
              <a:rPr lang="it-IT" sz="2000" b="1" err="1">
                <a:latin typeface="Trebuchet MS" panose="020B0603020202020204" pitchFamily="34" charset="0"/>
                <a:ea typeface="Open Sans" panose="020B0606030504020204" pitchFamily="34" charset="0"/>
                <a:cs typeface="Open Sans" panose="020B0606030504020204" pitchFamily="34" charset="0"/>
              </a:rPr>
              <a:t>experiment</a:t>
            </a:r>
            <a:r>
              <a:rPr lang="it-IT" sz="2000" b="1">
                <a:latin typeface="Trebuchet MS" panose="020B0603020202020204" pitchFamily="34" charset="0"/>
                <a:ea typeface="Open Sans" panose="020B0606030504020204" pitchFamily="34" charset="0"/>
                <a:cs typeface="Open Sans" panose="020B0606030504020204" pitchFamily="34" charset="0"/>
              </a:rPr>
              <a:t> set-up</a:t>
            </a:r>
          </a:p>
        </p:txBody>
      </p:sp>
      <p:sp>
        <p:nvSpPr>
          <p:cNvPr id="6" name="Ovale 5">
            <a:extLst>
              <a:ext uri="{FF2B5EF4-FFF2-40B4-BE49-F238E27FC236}">
                <a16:creationId xmlns:a16="http://schemas.microsoft.com/office/drawing/2014/main" id="{92F88E23-702C-827E-7B39-EAB877DD2E92}"/>
              </a:ext>
            </a:extLst>
          </p:cNvPr>
          <p:cNvSpPr/>
          <p:nvPr/>
        </p:nvSpPr>
        <p:spPr>
          <a:xfrm>
            <a:off x="6815139" y="1520430"/>
            <a:ext cx="1317186" cy="13751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9" descr="Immagine che contiene schermata, logo, simbolo, cerchio&#10;&#10;Descrizione generata automaticamente">
            <a:extLst>
              <a:ext uri="{FF2B5EF4-FFF2-40B4-BE49-F238E27FC236}">
                <a16:creationId xmlns:a16="http://schemas.microsoft.com/office/drawing/2014/main" id="{3E98ABA3-0C9A-1F92-C29F-042310E4DCE4}"/>
              </a:ext>
            </a:extLst>
          </p:cNvPr>
          <p:cNvPicPr>
            <a:picLocks noChangeAspect="1"/>
          </p:cNvPicPr>
          <p:nvPr/>
        </p:nvPicPr>
        <p:blipFill rotWithShape="1">
          <a:blip r:embed="rId5">
            <a:clrChange>
              <a:clrFrom>
                <a:srgbClr val="FFFFFF"/>
              </a:clrFrom>
              <a:clrTo>
                <a:srgbClr val="FFFFFF">
                  <a:alpha val="0"/>
                </a:srgbClr>
              </a:clrTo>
            </a:clrChange>
          </a:blip>
          <a:srcRect l="15474" t="15212" r="15301" b="15408"/>
          <a:stretch/>
        </p:blipFill>
        <p:spPr>
          <a:xfrm>
            <a:off x="2685192" y="135705"/>
            <a:ext cx="696960" cy="696960"/>
          </a:xfrm>
          <a:prstGeom prst="ellipse">
            <a:avLst/>
          </a:prstGeom>
          <a:solidFill>
            <a:schemeClr val="bg1"/>
          </a:solidFill>
        </p:spPr>
      </p:pic>
      <p:pic>
        <p:nvPicPr>
          <p:cNvPr id="13" name="Picture 5" descr="A black and white logo&#10;&#10;Description automatically generated">
            <a:extLst>
              <a:ext uri="{FF2B5EF4-FFF2-40B4-BE49-F238E27FC236}">
                <a16:creationId xmlns:a16="http://schemas.microsoft.com/office/drawing/2014/main" id="{FE2DCE33-B366-38BD-31BA-A49A7FD80888}"/>
              </a:ext>
            </a:extLst>
          </p:cNvPr>
          <p:cNvPicPr>
            <a:picLocks noChangeAspect="1"/>
          </p:cNvPicPr>
          <p:nvPr/>
        </p:nvPicPr>
        <p:blipFill>
          <a:blip r:embed="rId6"/>
          <a:stretch>
            <a:fillRect/>
          </a:stretch>
        </p:blipFill>
        <p:spPr>
          <a:xfrm>
            <a:off x="0" y="88185"/>
            <a:ext cx="2445880" cy="792000"/>
          </a:xfrm>
          <a:prstGeom prst="rect">
            <a:avLst/>
          </a:prstGeom>
        </p:spPr>
      </p:pic>
      <p:pic>
        <p:nvPicPr>
          <p:cNvPr id="14" name="Picture 26" descr="A machine with a red and green laser&#10;&#10;Description automatically generated">
            <a:extLst>
              <a:ext uri="{FF2B5EF4-FFF2-40B4-BE49-F238E27FC236}">
                <a16:creationId xmlns:a16="http://schemas.microsoft.com/office/drawing/2014/main" id="{134629CB-C159-5EF2-EF26-17CAEA4275A9}"/>
              </a:ext>
            </a:extLst>
          </p:cNvPr>
          <p:cNvPicPr>
            <a:picLocks noChangeAspect="1"/>
          </p:cNvPicPr>
          <p:nvPr/>
        </p:nvPicPr>
        <p:blipFill>
          <a:blip r:embed="rId7">
            <a:extLst>
              <a:ext uri="{28A0092B-C50C-407E-A947-70E740481C1C}">
                <a14:useLocalDpi xmlns:a14="http://schemas.microsoft.com/office/drawing/2010/main" val="0"/>
              </a:ext>
            </a:extLst>
          </a:blip>
          <a:srcRect l="3483" t="9802" r="13449" b="4094"/>
          <a:stretch/>
        </p:blipFill>
        <p:spPr>
          <a:xfrm>
            <a:off x="173356" y="4229023"/>
            <a:ext cx="3528000" cy="2133671"/>
          </a:xfrm>
          <a:prstGeom prst="rect">
            <a:avLst/>
          </a:prstGeom>
          <a:ln w="12700">
            <a:solidFill>
              <a:schemeClr val="tx1"/>
            </a:solidFill>
          </a:ln>
        </p:spPr>
      </p:pic>
      <p:sp>
        <p:nvSpPr>
          <p:cNvPr id="15" name="Rettangolo 14">
            <a:extLst>
              <a:ext uri="{FF2B5EF4-FFF2-40B4-BE49-F238E27FC236}">
                <a16:creationId xmlns:a16="http://schemas.microsoft.com/office/drawing/2014/main" id="{AD051E0A-4F14-A700-28C1-3E315AE08B7D}"/>
              </a:ext>
            </a:extLst>
          </p:cNvPr>
          <p:cNvSpPr/>
          <p:nvPr/>
        </p:nvSpPr>
        <p:spPr>
          <a:xfrm>
            <a:off x="6035040" y="5373188"/>
            <a:ext cx="409303" cy="1132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47">
            <a:extLst>
              <a:ext uri="{FF2B5EF4-FFF2-40B4-BE49-F238E27FC236}">
                <a16:creationId xmlns:a16="http://schemas.microsoft.com/office/drawing/2014/main" id="{64831594-8872-3F81-2B5F-499756FD1898}"/>
              </a:ext>
            </a:extLst>
          </p:cNvPr>
          <p:cNvSpPr txBox="1"/>
          <p:nvPr/>
        </p:nvSpPr>
        <p:spPr>
          <a:xfrm>
            <a:off x="3998587" y="1051871"/>
            <a:ext cx="8016213" cy="400110"/>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US" sz="2000" b="1">
                <a:solidFill>
                  <a:srgbClr val="3C64A5"/>
                </a:solidFill>
                <a:latin typeface="Arial" panose="020B0604020202020204" pitchFamily="34" charset="0"/>
                <a:cs typeface="Arial" panose="020B0604020202020204" pitchFamily="34" charset="0"/>
              </a:rPr>
              <a:t>Radiobiology measurements VHEE set up at ILIL, CNR-INO Pisa</a:t>
            </a:r>
            <a:endParaRPr lang="it-IT" sz="2000" b="1">
              <a:solidFill>
                <a:srgbClr val="3C64A5"/>
              </a:solidFill>
              <a:latin typeface="Arial" panose="020B0604020202020204" pitchFamily="34" charset="0"/>
              <a:cs typeface="Arial" panose="020B0604020202020204" pitchFamily="34" charset="0"/>
            </a:endParaRPr>
          </a:p>
        </p:txBody>
      </p:sp>
      <p:cxnSp>
        <p:nvCxnSpPr>
          <p:cNvPr id="18" name="Connettore 2 17">
            <a:extLst>
              <a:ext uri="{FF2B5EF4-FFF2-40B4-BE49-F238E27FC236}">
                <a16:creationId xmlns:a16="http://schemas.microsoft.com/office/drawing/2014/main" id="{7026BEF2-CC21-16F9-382F-1A8FEDBB2361}"/>
              </a:ext>
            </a:extLst>
          </p:cNvPr>
          <p:cNvCxnSpPr/>
          <p:nvPr/>
        </p:nvCxnSpPr>
        <p:spPr>
          <a:xfrm>
            <a:off x="6444343" y="3486152"/>
            <a:ext cx="2771095" cy="5894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125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HEE perché VHEET pro e contro prospettiva flash…">
            <a:extLst>
              <a:ext uri="{FF2B5EF4-FFF2-40B4-BE49-F238E27FC236}">
                <a16:creationId xmlns:a16="http://schemas.microsoft.com/office/drawing/2014/main" id="{E2EADE9D-B595-529B-557C-A2324C3797EE}"/>
              </a:ext>
            </a:extLst>
          </p:cNvPr>
          <p:cNvSpPr txBox="1"/>
          <p:nvPr/>
        </p:nvSpPr>
        <p:spPr>
          <a:xfrm>
            <a:off x="2087894" y="3311839"/>
            <a:ext cx="8016213" cy="1672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48" name="TextBox 47">
            <a:extLst>
              <a:ext uri="{FF2B5EF4-FFF2-40B4-BE49-F238E27FC236}">
                <a16:creationId xmlns:a16="http://schemas.microsoft.com/office/drawing/2014/main" id="{E944ADE8-23FA-836D-CAF3-9989DB30B7DD}"/>
              </a:ext>
            </a:extLst>
          </p:cNvPr>
          <p:cNvSpPr txBox="1"/>
          <p:nvPr/>
        </p:nvSpPr>
        <p:spPr>
          <a:xfrm>
            <a:off x="3998587" y="1051871"/>
            <a:ext cx="8016213" cy="400110"/>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r>
              <a:rPr lang="en-US" sz="2000" b="1" dirty="0">
                <a:solidFill>
                  <a:schemeClr val="bg1"/>
                </a:solidFill>
                <a:latin typeface="Arial" panose="020B0604020202020204" pitchFamily="34" charset="0"/>
                <a:cs typeface="Arial" panose="020B0604020202020204" pitchFamily="34" charset="0"/>
              </a:rPr>
              <a:t>Radiobiology measurements VHEE set up at ILIL, CNR-INO Pisa</a:t>
            </a:r>
            <a:endParaRPr lang="it-IT" sz="2000" b="1" dirty="0">
              <a:solidFill>
                <a:schemeClr val="bg1"/>
              </a:solidFill>
              <a:latin typeface="Arial" panose="020B0604020202020204" pitchFamily="34" charset="0"/>
              <a:cs typeface="Arial" panose="020B0604020202020204" pitchFamily="34" charset="0"/>
            </a:endParaRPr>
          </a:p>
        </p:txBody>
      </p:sp>
      <p:pic>
        <p:nvPicPr>
          <p:cNvPr id="9" name="Immagine 7" descr="Immagine che contiene macchina, ingegneria, Impianto elettrico, Macchina utensile&#10;&#10;Descrizione generata automaticamente">
            <a:extLst>
              <a:ext uri="{FF2B5EF4-FFF2-40B4-BE49-F238E27FC236}">
                <a16:creationId xmlns:a16="http://schemas.microsoft.com/office/drawing/2014/main" id="{397E3087-45B1-3768-E220-F7495FC3B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463789" y="1942175"/>
            <a:ext cx="3548908" cy="2783970"/>
          </a:xfrm>
          <a:prstGeom prst="rect">
            <a:avLst/>
          </a:prstGeom>
          <a:ln>
            <a:solidFill>
              <a:schemeClr val="bg1"/>
            </a:solidFill>
          </a:ln>
          <a:effectLst/>
        </p:spPr>
      </p:pic>
      <p:pic>
        <p:nvPicPr>
          <p:cNvPr id="13" name="Immagine 2" descr="Immagine che contiene interno, persona, plastica&#10;&#10;Descrizione generata automaticamente">
            <a:extLst>
              <a:ext uri="{FF2B5EF4-FFF2-40B4-BE49-F238E27FC236}">
                <a16:creationId xmlns:a16="http://schemas.microsoft.com/office/drawing/2014/main" id="{8023350B-756D-1F80-FB61-4F1A07B28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940" y="1155638"/>
            <a:ext cx="2642547" cy="4491503"/>
          </a:xfrm>
          <a:prstGeom prst="rect">
            <a:avLst/>
          </a:prstGeom>
          <a:ln>
            <a:solidFill>
              <a:schemeClr val="bg1"/>
            </a:solidFill>
          </a:ln>
          <a:effectLst/>
        </p:spPr>
      </p:pic>
      <p:pic>
        <p:nvPicPr>
          <p:cNvPr id="11" name="Immagine 18" descr="Immagine che contiene interno, righello, pavimento, metro&#10;&#10;Descrizione generata automaticamente">
            <a:extLst>
              <a:ext uri="{FF2B5EF4-FFF2-40B4-BE49-F238E27FC236}">
                <a16:creationId xmlns:a16="http://schemas.microsoft.com/office/drawing/2014/main" id="{346AE43C-DE63-06AF-7916-5376DBFAF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728724" y="1829570"/>
            <a:ext cx="2504047" cy="1964320"/>
          </a:xfrm>
          <a:prstGeom prst="rect">
            <a:avLst/>
          </a:prstGeom>
          <a:solidFill>
            <a:schemeClr val="tx2"/>
          </a:solidFill>
          <a:ln>
            <a:solidFill>
              <a:schemeClr val="bg1"/>
            </a:solidFill>
          </a:ln>
          <a:effectLst/>
        </p:spPr>
      </p:pic>
      <p:pic>
        <p:nvPicPr>
          <p:cNvPr id="30" name="Picture 29" descr="A close up of a machine&#10;&#10;Description automatically generated">
            <a:extLst>
              <a:ext uri="{FF2B5EF4-FFF2-40B4-BE49-F238E27FC236}">
                <a16:creationId xmlns:a16="http://schemas.microsoft.com/office/drawing/2014/main" id="{5E7BFA68-7148-EBAD-F13A-9BBCF58629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89009" y="1559706"/>
            <a:ext cx="1831148" cy="2441531"/>
          </a:xfrm>
          <a:prstGeom prst="rect">
            <a:avLst/>
          </a:prstGeom>
          <a:ln>
            <a:solidFill>
              <a:schemeClr val="bg1"/>
            </a:solidFill>
          </a:ln>
          <a:effectLst/>
        </p:spPr>
      </p:pic>
      <p:pic>
        <p:nvPicPr>
          <p:cNvPr id="36" name="Picture 35">
            <a:extLst>
              <a:ext uri="{FF2B5EF4-FFF2-40B4-BE49-F238E27FC236}">
                <a16:creationId xmlns:a16="http://schemas.microsoft.com/office/drawing/2014/main" id="{B90DDD92-A7D5-329A-DDD1-1B00FD9CB3F6}"/>
              </a:ext>
            </a:extLst>
          </p:cNvPr>
          <p:cNvPicPr>
            <a:picLocks noChangeAspect="1"/>
          </p:cNvPicPr>
          <p:nvPr/>
        </p:nvPicPr>
        <p:blipFill rotWithShape="1">
          <a:blip r:embed="rId7"/>
          <a:srcRect l="-434" t="7314" r="38402" b="28355"/>
          <a:stretch/>
        </p:blipFill>
        <p:spPr>
          <a:xfrm>
            <a:off x="4957556" y="4522027"/>
            <a:ext cx="3362601" cy="1125113"/>
          </a:xfrm>
          <a:prstGeom prst="rect">
            <a:avLst/>
          </a:prstGeom>
          <a:ln>
            <a:solidFill>
              <a:schemeClr val="bg1"/>
            </a:solidFill>
          </a:ln>
          <a:effectLst/>
        </p:spPr>
      </p:pic>
      <p:cxnSp>
        <p:nvCxnSpPr>
          <p:cNvPr id="7" name="Straight Arrow Connector 6">
            <a:extLst>
              <a:ext uri="{FF2B5EF4-FFF2-40B4-BE49-F238E27FC236}">
                <a16:creationId xmlns:a16="http://schemas.microsoft.com/office/drawing/2014/main" id="{BCB60236-2CE3-B9F7-225B-6F606CCDE3D2}"/>
              </a:ext>
            </a:extLst>
          </p:cNvPr>
          <p:cNvCxnSpPr/>
          <p:nvPr/>
        </p:nvCxnSpPr>
        <p:spPr>
          <a:xfrm flipV="1">
            <a:off x="2318849" y="2475982"/>
            <a:ext cx="2307275" cy="633534"/>
          </a:xfrm>
          <a:prstGeom prst="straightConnector1">
            <a:avLst/>
          </a:prstGeom>
          <a:noFill/>
          <a:ln w="25400" cap="flat">
            <a:solidFill>
              <a:srgbClr val="FF2600"/>
            </a:solidFill>
            <a:prstDash val="sysDash"/>
            <a:round/>
            <a:tailEnd type="triangle"/>
          </a:ln>
          <a:effectLst/>
          <a:sp3d/>
        </p:spPr>
        <p:style>
          <a:lnRef idx="0">
            <a:scrgbClr r="0" g="0" b="0"/>
          </a:lnRef>
          <a:fillRef idx="0">
            <a:scrgbClr r="0" g="0" b="0"/>
          </a:fillRef>
          <a:effectRef idx="0">
            <a:scrgbClr r="0" g="0" b="0"/>
          </a:effectRef>
          <a:fontRef idx="none"/>
        </p:style>
      </p:cxnSp>
      <p:cxnSp>
        <p:nvCxnSpPr>
          <p:cNvPr id="10" name="Straight Arrow Connector 9">
            <a:extLst>
              <a:ext uri="{FF2B5EF4-FFF2-40B4-BE49-F238E27FC236}">
                <a16:creationId xmlns:a16="http://schemas.microsoft.com/office/drawing/2014/main" id="{79F49824-C22B-328D-01CA-62A632B26622}"/>
              </a:ext>
            </a:extLst>
          </p:cNvPr>
          <p:cNvCxnSpPr>
            <a:cxnSpLocks/>
          </p:cNvCxnSpPr>
          <p:nvPr/>
        </p:nvCxnSpPr>
        <p:spPr>
          <a:xfrm>
            <a:off x="5525571" y="2475982"/>
            <a:ext cx="2103416" cy="383845"/>
          </a:xfrm>
          <a:prstGeom prst="straightConnector1">
            <a:avLst/>
          </a:prstGeom>
          <a:noFill/>
          <a:ln w="25400" cap="flat">
            <a:solidFill>
              <a:srgbClr val="FF0000"/>
            </a:solidFill>
            <a:prstDash val="sysDash"/>
            <a:round/>
            <a:tailEnd type="triangle"/>
          </a:ln>
          <a:effectLst/>
          <a:sp3d/>
        </p:spPr>
        <p:style>
          <a:lnRef idx="0">
            <a:scrgbClr r="0" g="0" b="0"/>
          </a:lnRef>
          <a:fillRef idx="0">
            <a:scrgbClr r="0" g="0" b="0"/>
          </a:fillRef>
          <a:effectRef idx="0">
            <a:scrgbClr r="0" g="0" b="0"/>
          </a:effectRef>
          <a:fontRef idx="none"/>
        </p:style>
      </p:cxnSp>
      <p:cxnSp>
        <p:nvCxnSpPr>
          <p:cNvPr id="12" name="Straight Arrow Connector 9">
            <a:extLst>
              <a:ext uri="{FF2B5EF4-FFF2-40B4-BE49-F238E27FC236}">
                <a16:creationId xmlns:a16="http://schemas.microsoft.com/office/drawing/2014/main" id="{C0C8F980-C0E6-0997-1A95-2BDDFB69B4A4}"/>
              </a:ext>
            </a:extLst>
          </p:cNvPr>
          <p:cNvCxnSpPr>
            <a:cxnSpLocks/>
          </p:cNvCxnSpPr>
          <p:nvPr/>
        </p:nvCxnSpPr>
        <p:spPr>
          <a:xfrm>
            <a:off x="3703372" y="5050195"/>
            <a:ext cx="1156468" cy="0"/>
          </a:xfrm>
          <a:prstGeom prst="straightConnector1">
            <a:avLst/>
          </a:prstGeom>
          <a:noFill/>
          <a:ln w="63500" cap="flat">
            <a:solidFill>
              <a:srgbClr val="FFC000"/>
            </a:solidFill>
            <a:prstDash val="solid"/>
            <a:round/>
            <a:tailEnd type="triangle"/>
          </a:ln>
          <a:effectLst/>
          <a:sp3d/>
        </p:spPr>
        <p:style>
          <a:lnRef idx="0">
            <a:scrgbClr r="0" g="0" b="0"/>
          </a:lnRef>
          <a:fillRef idx="0">
            <a:scrgbClr r="0" g="0" b="0"/>
          </a:fillRef>
          <a:effectRef idx="0">
            <a:scrgbClr r="0" g="0" b="0"/>
          </a:effectRef>
          <a:fontRef idx="none"/>
        </p:style>
      </p:cxnSp>
      <p:sp>
        <p:nvSpPr>
          <p:cNvPr id="19" name="CasellaDiTesto 18">
            <a:extLst>
              <a:ext uri="{FF2B5EF4-FFF2-40B4-BE49-F238E27FC236}">
                <a16:creationId xmlns:a16="http://schemas.microsoft.com/office/drawing/2014/main" id="{C23A3ACC-8637-C3BF-20FA-CBA17196CE62}"/>
              </a:ext>
            </a:extLst>
          </p:cNvPr>
          <p:cNvSpPr txBox="1"/>
          <p:nvPr/>
        </p:nvSpPr>
        <p:spPr>
          <a:xfrm>
            <a:off x="3761945" y="5181947"/>
            <a:ext cx="1039322" cy="369332"/>
          </a:xfrm>
          <a:prstGeom prst="rect">
            <a:avLst/>
          </a:prstGeom>
          <a:noFill/>
        </p:spPr>
        <p:txBody>
          <a:bodyPr wrap="square" rtlCol="0" anchor="ctr">
            <a:spAutoFit/>
          </a:bodyPr>
          <a:lstStyle/>
          <a:p>
            <a:pPr algn="ctr"/>
            <a:r>
              <a:rPr lang="it-IT">
                <a:solidFill>
                  <a:srgbClr val="FFC000"/>
                </a:solidFill>
                <a:latin typeface="Arial" panose="020B0604020202020204" pitchFamily="34" charset="0"/>
                <a:cs typeface="Arial" panose="020B0604020202020204" pitchFamily="34" charset="0"/>
              </a:rPr>
              <a:t>e</a:t>
            </a:r>
            <a:r>
              <a:rPr lang="it-IT" baseline="30000">
                <a:solidFill>
                  <a:srgbClr val="FFC000"/>
                </a:solidFill>
                <a:latin typeface="Arial" panose="020B0604020202020204" pitchFamily="34" charset="0"/>
                <a:cs typeface="Arial" panose="020B0604020202020204" pitchFamily="34" charset="0"/>
              </a:rPr>
              <a:t>-</a:t>
            </a:r>
            <a:r>
              <a:rPr lang="it-IT">
                <a:solidFill>
                  <a:srgbClr val="FFC000"/>
                </a:solidFill>
                <a:latin typeface="Arial" panose="020B0604020202020204" pitchFamily="34" charset="0"/>
                <a:cs typeface="Arial" panose="020B0604020202020204" pitchFamily="34" charset="0"/>
              </a:rPr>
              <a:t> </a:t>
            </a:r>
            <a:r>
              <a:rPr lang="it-IT" err="1">
                <a:solidFill>
                  <a:srgbClr val="FFC000"/>
                </a:solidFill>
                <a:latin typeface="Arial" panose="020B0604020202020204" pitchFamily="34" charset="0"/>
                <a:cs typeface="Arial" panose="020B0604020202020204" pitchFamily="34" charset="0"/>
              </a:rPr>
              <a:t>beam</a:t>
            </a:r>
            <a:endParaRPr lang="it-IT">
              <a:solidFill>
                <a:srgbClr val="FFC000"/>
              </a:solidFill>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B72FD333-1B35-9ADB-18DF-A888D09BCCE8}"/>
              </a:ext>
            </a:extLst>
          </p:cNvPr>
          <p:cNvSpPr txBox="1"/>
          <p:nvPr/>
        </p:nvSpPr>
        <p:spPr>
          <a:xfrm>
            <a:off x="6856712" y="5749852"/>
            <a:ext cx="1300810" cy="307777"/>
          </a:xfrm>
          <a:prstGeom prst="rect">
            <a:avLst/>
          </a:prstGeom>
          <a:noFill/>
        </p:spPr>
        <p:txBody>
          <a:bodyPr wrap="square" rtlCol="0" anchor="ctr">
            <a:spAutoFit/>
          </a:bodyPr>
          <a:lstStyle/>
          <a:p>
            <a:pPr algn="ctr"/>
            <a:r>
              <a:rPr lang="it-IT" sz="1400">
                <a:solidFill>
                  <a:schemeClr val="bg1"/>
                </a:solidFill>
                <a:latin typeface="Arial" panose="020B0604020202020204" pitchFamily="34" charset="0"/>
                <a:cs typeface="Arial" panose="020B0604020202020204" pitchFamily="34" charset="0"/>
              </a:rPr>
              <a:t>sample</a:t>
            </a:r>
          </a:p>
        </p:txBody>
      </p:sp>
      <p:sp>
        <p:nvSpPr>
          <p:cNvPr id="21" name="CasellaDiTesto 20">
            <a:extLst>
              <a:ext uri="{FF2B5EF4-FFF2-40B4-BE49-F238E27FC236}">
                <a16:creationId xmlns:a16="http://schemas.microsoft.com/office/drawing/2014/main" id="{544011B0-3245-5E23-3EEF-8444E21200E4}"/>
              </a:ext>
            </a:extLst>
          </p:cNvPr>
          <p:cNvSpPr txBox="1"/>
          <p:nvPr/>
        </p:nvSpPr>
        <p:spPr>
          <a:xfrm>
            <a:off x="4957556" y="5675304"/>
            <a:ext cx="1698563" cy="523220"/>
          </a:xfrm>
          <a:prstGeom prst="rect">
            <a:avLst/>
          </a:prstGeom>
          <a:noFill/>
        </p:spPr>
        <p:txBody>
          <a:bodyPr wrap="square" rtlCol="0" anchor="ctr">
            <a:spAutoFit/>
          </a:bodyPr>
          <a:lstStyle/>
          <a:p>
            <a:pPr algn="ctr"/>
            <a:r>
              <a:rPr lang="it-IT" sz="1400" dirty="0" err="1">
                <a:solidFill>
                  <a:schemeClr val="bg1"/>
                </a:solidFill>
                <a:latin typeface="Arial" panose="020B0604020202020204" pitchFamily="34" charset="0"/>
                <a:cs typeface="Arial" panose="020B0604020202020204" pitchFamily="34" charset="0"/>
              </a:rPr>
              <a:t>stainless-steel</a:t>
            </a:r>
            <a:endParaRPr lang="it-IT" sz="1400" dirty="0">
              <a:solidFill>
                <a:schemeClr val="bg1"/>
              </a:solidFill>
              <a:latin typeface="Arial" panose="020B0604020202020204" pitchFamily="34" charset="0"/>
              <a:cs typeface="Arial" panose="020B0604020202020204" pitchFamily="34" charset="0"/>
            </a:endParaRPr>
          </a:p>
          <a:p>
            <a:pPr algn="ctr"/>
            <a:r>
              <a:rPr lang="it-IT" sz="1400" dirty="0" err="1">
                <a:solidFill>
                  <a:schemeClr val="bg1"/>
                </a:solidFill>
                <a:latin typeface="Arial" panose="020B0604020202020204" pitchFamily="34" charset="0"/>
                <a:cs typeface="Arial" panose="020B0604020202020204" pitchFamily="34" charset="0"/>
              </a:rPr>
              <a:t>collimator</a:t>
            </a:r>
            <a:endParaRPr lang="it-IT" sz="1400" dirty="0">
              <a:solidFill>
                <a:schemeClr val="bg1"/>
              </a:solidFill>
              <a:latin typeface="Arial" panose="020B0604020202020204" pitchFamily="34" charset="0"/>
              <a:cs typeface="Arial" panose="020B0604020202020204" pitchFamily="34" charset="0"/>
            </a:endParaRPr>
          </a:p>
        </p:txBody>
      </p:sp>
      <p:pic>
        <p:nvPicPr>
          <p:cNvPr id="5" name="Immagine 4" descr="Immagine che contiene testo, schizzo, schermata, disegno&#10;&#10;Descrizione generata automaticamente">
            <a:extLst>
              <a:ext uri="{FF2B5EF4-FFF2-40B4-BE49-F238E27FC236}">
                <a16:creationId xmlns:a16="http://schemas.microsoft.com/office/drawing/2014/main" id="{83E538AE-A572-1E10-E6DC-4614D6A33550}"/>
              </a:ext>
            </a:extLst>
          </p:cNvPr>
          <p:cNvPicPr>
            <a:picLocks noChangeAspect="1"/>
          </p:cNvPicPr>
          <p:nvPr/>
        </p:nvPicPr>
        <p:blipFill>
          <a:blip r:embed="rId8"/>
          <a:stretch>
            <a:fillRect/>
          </a:stretch>
        </p:blipFill>
        <p:spPr>
          <a:xfrm>
            <a:off x="2029463" y="3875146"/>
            <a:ext cx="1439903" cy="1774270"/>
          </a:xfrm>
          <a:prstGeom prst="rect">
            <a:avLst/>
          </a:prstGeom>
        </p:spPr>
      </p:pic>
      <p:cxnSp>
        <p:nvCxnSpPr>
          <p:cNvPr id="8" name="Connettore 1 7">
            <a:extLst>
              <a:ext uri="{FF2B5EF4-FFF2-40B4-BE49-F238E27FC236}">
                <a16:creationId xmlns:a16="http://schemas.microsoft.com/office/drawing/2014/main" id="{135C0D43-3F81-7A03-F976-D41720601647}"/>
              </a:ext>
            </a:extLst>
          </p:cNvPr>
          <p:cNvCxnSpPr/>
          <p:nvPr/>
        </p:nvCxnSpPr>
        <p:spPr>
          <a:xfrm>
            <a:off x="5142016" y="4824563"/>
            <a:ext cx="1514103"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4" name="CasellaDiTesto 13">
            <a:extLst>
              <a:ext uri="{FF2B5EF4-FFF2-40B4-BE49-F238E27FC236}">
                <a16:creationId xmlns:a16="http://schemas.microsoft.com/office/drawing/2014/main" id="{C68F4304-C9D5-F040-6476-03BE8BDE2B6A}"/>
              </a:ext>
            </a:extLst>
          </p:cNvPr>
          <p:cNvSpPr txBox="1"/>
          <p:nvPr/>
        </p:nvSpPr>
        <p:spPr>
          <a:xfrm>
            <a:off x="5248662" y="4606298"/>
            <a:ext cx="1300810" cy="246221"/>
          </a:xfrm>
          <a:prstGeom prst="rect">
            <a:avLst/>
          </a:prstGeom>
          <a:noFill/>
        </p:spPr>
        <p:txBody>
          <a:bodyPr wrap="square" rtlCol="0" anchor="ctr">
            <a:spAutoFit/>
          </a:bodyPr>
          <a:lstStyle/>
          <a:p>
            <a:pPr algn="ctr"/>
            <a:r>
              <a:rPr lang="it-IT" sz="1000">
                <a:solidFill>
                  <a:schemeClr val="bg1"/>
                </a:solidFill>
                <a:latin typeface="Arial" panose="020B0604020202020204" pitchFamily="34" charset="0"/>
                <a:cs typeface="Arial" panose="020B0604020202020204" pitchFamily="34" charset="0"/>
              </a:rPr>
              <a:t>3 cm</a:t>
            </a:r>
          </a:p>
        </p:txBody>
      </p:sp>
      <p:sp>
        <p:nvSpPr>
          <p:cNvPr id="3" name="CasellaDiTesto 19">
            <a:extLst>
              <a:ext uri="{FF2B5EF4-FFF2-40B4-BE49-F238E27FC236}">
                <a16:creationId xmlns:a16="http://schemas.microsoft.com/office/drawing/2014/main" id="{08A945F4-4E7B-EF08-545C-73201D049525}"/>
              </a:ext>
            </a:extLst>
          </p:cNvPr>
          <p:cNvSpPr txBox="1"/>
          <p:nvPr/>
        </p:nvSpPr>
        <p:spPr>
          <a:xfrm>
            <a:off x="8852744" y="1576184"/>
            <a:ext cx="1300810" cy="738664"/>
          </a:xfrm>
          <a:prstGeom prst="rect">
            <a:avLst/>
          </a:prstGeom>
          <a:noFill/>
        </p:spPr>
        <p:txBody>
          <a:bodyPr wrap="square" rtlCol="0" anchor="ctr">
            <a:spAutoFit/>
          </a:bodyPr>
          <a:lstStyle/>
          <a:p>
            <a:r>
              <a:rPr lang="it-IT" sz="1400" dirty="0">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rPr>
              <a:t>Vacuum interaction  </a:t>
            </a:r>
            <a:r>
              <a:rPr lang="it-IT" sz="1400" dirty="0" err="1">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rPr>
              <a:t>chamber</a:t>
            </a:r>
            <a:endParaRPr lang="it-IT" sz="1400" dirty="0">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6" name="CasellaDiTesto 19">
            <a:extLst>
              <a:ext uri="{FF2B5EF4-FFF2-40B4-BE49-F238E27FC236}">
                <a16:creationId xmlns:a16="http://schemas.microsoft.com/office/drawing/2014/main" id="{1786493B-5143-DB6E-47FD-7D0B5F14A401}"/>
              </a:ext>
            </a:extLst>
          </p:cNvPr>
          <p:cNvSpPr txBox="1"/>
          <p:nvPr/>
        </p:nvSpPr>
        <p:spPr>
          <a:xfrm>
            <a:off x="3947852" y="1576184"/>
            <a:ext cx="1300810" cy="523220"/>
          </a:xfrm>
          <a:prstGeom prst="rect">
            <a:avLst/>
          </a:prstGeom>
          <a:noFill/>
        </p:spPr>
        <p:txBody>
          <a:bodyPr wrap="square" rtlCol="0" anchor="ctr">
            <a:spAutoFit/>
          </a:bodyPr>
          <a:lstStyle/>
          <a:p>
            <a:r>
              <a:rPr lang="it-IT" sz="1400" dirty="0" err="1">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rPr>
              <a:t>Eppendorf</a:t>
            </a:r>
            <a:r>
              <a:rPr lang="it-IT" sz="1400" dirty="0">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rPr>
              <a:t> tube </a:t>
            </a:r>
            <a:r>
              <a:rPr lang="it-IT" sz="1400" dirty="0" err="1">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rPr>
              <a:t>adapter</a:t>
            </a:r>
            <a:endParaRPr lang="it-IT" sz="1400" dirty="0">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5" name="CasellaDiTesto 19">
            <a:extLst>
              <a:ext uri="{FF2B5EF4-FFF2-40B4-BE49-F238E27FC236}">
                <a16:creationId xmlns:a16="http://schemas.microsoft.com/office/drawing/2014/main" id="{F9DE0483-4C96-5132-089D-E1024A85B7C4}"/>
              </a:ext>
            </a:extLst>
          </p:cNvPr>
          <p:cNvSpPr txBox="1"/>
          <p:nvPr/>
        </p:nvSpPr>
        <p:spPr>
          <a:xfrm>
            <a:off x="7506079" y="3315965"/>
            <a:ext cx="1300810" cy="523220"/>
          </a:xfrm>
          <a:prstGeom prst="rect">
            <a:avLst/>
          </a:prstGeom>
          <a:noFill/>
        </p:spPr>
        <p:txBody>
          <a:bodyPr wrap="square" rtlCol="0" anchor="ctr">
            <a:spAutoFit/>
          </a:bodyPr>
          <a:lstStyle/>
          <a:p>
            <a:r>
              <a:rPr lang="it-IT" sz="1400" dirty="0">
                <a:solidFill>
                  <a:schemeClr val="bg1"/>
                </a:solidFill>
                <a:effectLst>
                  <a:outerShdw blurRad="50800" dist="76200" dir="2700000" algn="tl" rotWithShape="0">
                    <a:prstClr val="black">
                      <a:alpha val="40000"/>
                    </a:prstClr>
                  </a:outerShdw>
                </a:effectLst>
                <a:latin typeface="Arial" panose="020B0604020202020204" pitchFamily="34" charset="0"/>
                <a:cs typeface="Arial" panose="020B0604020202020204" pitchFamily="34" charset="0"/>
              </a:rPr>
              <a:t>Sample holder</a:t>
            </a:r>
          </a:p>
        </p:txBody>
      </p:sp>
      <p:sp>
        <p:nvSpPr>
          <p:cNvPr id="16" name="CasellaDiTesto 19">
            <a:extLst>
              <a:ext uri="{FF2B5EF4-FFF2-40B4-BE49-F238E27FC236}">
                <a16:creationId xmlns:a16="http://schemas.microsoft.com/office/drawing/2014/main" id="{696F2FDB-ED59-B68E-688F-5670BA300CC7}"/>
              </a:ext>
            </a:extLst>
          </p:cNvPr>
          <p:cNvSpPr txBox="1"/>
          <p:nvPr/>
        </p:nvSpPr>
        <p:spPr>
          <a:xfrm>
            <a:off x="6468155" y="1576184"/>
            <a:ext cx="947801" cy="523220"/>
          </a:xfrm>
          <a:prstGeom prst="rect">
            <a:avLst/>
          </a:prstGeom>
          <a:noFill/>
        </p:spPr>
        <p:txBody>
          <a:bodyPr wrap="square" rtlCol="0" anchor="ctr">
            <a:spAutoFit/>
          </a:bodyPr>
          <a:lstStyle/>
          <a:p>
            <a:r>
              <a:rPr lang="it-IT" sz="1400" dirty="0">
                <a:solidFill>
                  <a:schemeClr val="bg1"/>
                </a:solidFill>
                <a:effectLst>
                  <a:outerShdw blurRad="76200" dist="76200" dir="2700000" algn="tl" rotWithShape="0">
                    <a:prstClr val="black">
                      <a:alpha val="40000"/>
                    </a:prstClr>
                  </a:outerShdw>
                </a:effectLst>
                <a:latin typeface="Arial" panose="020B0604020202020204" pitchFamily="34" charset="0"/>
                <a:cs typeface="Arial" panose="020B0604020202020204" pitchFamily="34" charset="0"/>
              </a:rPr>
              <a:t>Exit window</a:t>
            </a:r>
          </a:p>
        </p:txBody>
      </p:sp>
      <p:sp>
        <p:nvSpPr>
          <p:cNvPr id="17" name="CasellaDiTesto 19">
            <a:extLst>
              <a:ext uri="{FF2B5EF4-FFF2-40B4-BE49-F238E27FC236}">
                <a16:creationId xmlns:a16="http://schemas.microsoft.com/office/drawing/2014/main" id="{BD13495C-37FA-8E0F-AEA1-EB5A751F482B}"/>
              </a:ext>
            </a:extLst>
          </p:cNvPr>
          <p:cNvSpPr txBox="1"/>
          <p:nvPr/>
        </p:nvSpPr>
        <p:spPr>
          <a:xfrm>
            <a:off x="758837" y="1208584"/>
            <a:ext cx="2190700" cy="307777"/>
          </a:xfrm>
          <a:prstGeom prst="rect">
            <a:avLst/>
          </a:prstGeom>
          <a:noFill/>
        </p:spPr>
        <p:txBody>
          <a:bodyPr wrap="square" rtlCol="0" anchor="ctr">
            <a:spAutoFit/>
          </a:bodyPr>
          <a:lstStyle/>
          <a:p>
            <a:pPr algn="ctr"/>
            <a:r>
              <a:rPr lang="it-IT" sz="1400" dirty="0">
                <a:solidFill>
                  <a:schemeClr val="bg1"/>
                </a:solidFill>
                <a:effectLst>
                  <a:outerShdw blurRad="76200" dist="76200" dir="2700000" algn="tl" rotWithShape="0">
                    <a:prstClr val="black">
                      <a:alpha val="40000"/>
                    </a:prstClr>
                  </a:outerShdw>
                </a:effectLst>
                <a:latin typeface="Arial" panose="020B0604020202020204" pitchFamily="34" charset="0"/>
                <a:cs typeface="Arial" panose="020B0604020202020204" pitchFamily="34" charset="0"/>
              </a:rPr>
              <a:t>0,5 ml </a:t>
            </a:r>
            <a:r>
              <a:rPr lang="it-IT" sz="1400" dirty="0" err="1">
                <a:solidFill>
                  <a:schemeClr val="bg1"/>
                </a:solidFill>
                <a:effectLst>
                  <a:outerShdw blurRad="76200" dist="76200" dir="2700000" algn="tl" rotWithShape="0">
                    <a:prstClr val="black">
                      <a:alpha val="40000"/>
                    </a:prstClr>
                  </a:outerShdw>
                </a:effectLst>
                <a:latin typeface="Arial" panose="020B0604020202020204" pitchFamily="34" charset="0"/>
                <a:cs typeface="Arial" panose="020B0604020202020204" pitchFamily="34" charset="0"/>
              </a:rPr>
              <a:t>Eppendorf</a:t>
            </a:r>
            <a:r>
              <a:rPr lang="it-IT" sz="1400" dirty="0">
                <a:solidFill>
                  <a:schemeClr val="bg1"/>
                </a:solidFill>
                <a:effectLst>
                  <a:outerShdw blurRad="76200" dist="76200" dir="2700000" algn="tl" rotWithShape="0">
                    <a:prstClr val="black">
                      <a:alpha val="40000"/>
                    </a:prstClr>
                  </a:outerShdw>
                </a:effectLst>
                <a:latin typeface="Arial" panose="020B0604020202020204" pitchFamily="34" charset="0"/>
                <a:cs typeface="Arial" panose="020B0604020202020204" pitchFamily="34" charset="0"/>
              </a:rPr>
              <a:t> tube</a:t>
            </a:r>
          </a:p>
        </p:txBody>
      </p:sp>
      <p:grpSp>
        <p:nvGrpSpPr>
          <p:cNvPr id="23" name="Gruppo 22">
            <a:extLst>
              <a:ext uri="{FF2B5EF4-FFF2-40B4-BE49-F238E27FC236}">
                <a16:creationId xmlns:a16="http://schemas.microsoft.com/office/drawing/2014/main" id="{78F51F5A-12E3-D949-9658-A75D9C79BAF5}"/>
              </a:ext>
            </a:extLst>
          </p:cNvPr>
          <p:cNvGrpSpPr>
            <a:grpSpLocks noChangeAspect="1"/>
          </p:cNvGrpSpPr>
          <p:nvPr/>
        </p:nvGrpSpPr>
        <p:grpSpPr>
          <a:xfrm>
            <a:off x="0" y="88185"/>
            <a:ext cx="3382152" cy="792000"/>
            <a:chOff x="0" y="88185"/>
            <a:chExt cx="3843354" cy="900000"/>
          </a:xfrm>
        </p:grpSpPr>
        <p:pic>
          <p:nvPicPr>
            <p:cNvPr id="24" name="Immagine 9" descr="Immagine che contiene schermata, logo, simbolo, cerchio&#10;&#10;Descrizione generata automaticamente">
              <a:extLst>
                <a:ext uri="{FF2B5EF4-FFF2-40B4-BE49-F238E27FC236}">
                  <a16:creationId xmlns:a16="http://schemas.microsoft.com/office/drawing/2014/main" id="{5554B7D3-15EB-31E7-E0A3-D28BAB442F0F}"/>
                </a:ext>
              </a:extLst>
            </p:cNvPr>
            <p:cNvPicPr>
              <a:picLocks noChangeAspect="1"/>
            </p:cNvPicPr>
            <p:nvPr/>
          </p:nvPicPr>
          <p:blipFill rotWithShape="1">
            <a:blip r:embed="rId9">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25" name="Picture 5" descr="A black and white logo&#10;&#10;Description automatically generated">
              <a:extLst>
                <a:ext uri="{FF2B5EF4-FFF2-40B4-BE49-F238E27FC236}">
                  <a16:creationId xmlns:a16="http://schemas.microsoft.com/office/drawing/2014/main" id="{642AF2B7-D85E-8980-FD7E-2579D077EC6B}"/>
                </a:ext>
              </a:extLst>
            </p:cNvPr>
            <p:cNvPicPr>
              <a:picLocks noChangeAspect="1"/>
            </p:cNvPicPr>
            <p:nvPr/>
          </p:nvPicPr>
          <p:blipFill>
            <a:blip r:embed="rId10"/>
            <a:stretch>
              <a:fillRect/>
            </a:stretch>
          </p:blipFill>
          <p:spPr>
            <a:xfrm>
              <a:off x="0" y="88185"/>
              <a:ext cx="2779409" cy="900000"/>
            </a:xfrm>
            <a:prstGeom prst="rect">
              <a:avLst/>
            </a:prstGeom>
          </p:spPr>
        </p:pic>
      </p:grpSp>
    </p:spTree>
    <p:extLst>
      <p:ext uri="{BB962C8B-B14F-4D97-AF65-F5344CB8AC3E}">
        <p14:creationId xmlns:p14="http://schemas.microsoft.com/office/powerpoint/2010/main" val="13554764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Rectangle"/>
          <p:cNvSpPr/>
          <p:nvPr/>
        </p:nvSpPr>
        <p:spPr>
          <a:xfrm>
            <a:off x="0" y="1620000"/>
            <a:ext cx="12208134" cy="4428000"/>
          </a:xfrm>
          <a:prstGeom prst="rect">
            <a:avLst/>
          </a:prstGeom>
          <a:solidFill>
            <a:srgbClr val="FFFFFF"/>
          </a:solidFill>
          <a:ln w="12700">
            <a:miter lim="400000"/>
          </a:ln>
        </p:spPr>
        <p:txBody>
          <a:bodyPr lIns="35718" tIns="35718" rIns="35718" bIns="35718" anchor="ctr"/>
          <a:lstStyle/>
          <a:p>
            <a:endParaRPr lang="it-IT" sz="900"/>
          </a:p>
        </p:txBody>
      </p:sp>
      <p:sp>
        <p:nvSpPr>
          <p:cNvPr id="4" name="VHEE perché VHEET pro e contro prospettiva flash…">
            <a:extLst>
              <a:ext uri="{FF2B5EF4-FFF2-40B4-BE49-F238E27FC236}">
                <a16:creationId xmlns:a16="http://schemas.microsoft.com/office/drawing/2014/main" id="{E2EADE9D-B595-529B-557C-A2324C3797EE}"/>
              </a:ext>
            </a:extLst>
          </p:cNvPr>
          <p:cNvSpPr txBox="1"/>
          <p:nvPr/>
        </p:nvSpPr>
        <p:spPr>
          <a:xfrm>
            <a:off x="2063693" y="3705073"/>
            <a:ext cx="8016213" cy="1672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48" name="TextBox 47">
            <a:extLst>
              <a:ext uri="{FF2B5EF4-FFF2-40B4-BE49-F238E27FC236}">
                <a16:creationId xmlns:a16="http://schemas.microsoft.com/office/drawing/2014/main" id="{E944ADE8-23FA-836D-CAF3-9989DB30B7DD}"/>
              </a:ext>
            </a:extLst>
          </p:cNvPr>
          <p:cNvSpPr txBox="1"/>
          <p:nvPr/>
        </p:nvSpPr>
        <p:spPr>
          <a:xfrm>
            <a:off x="2944729" y="1049223"/>
            <a:ext cx="6302542" cy="523220"/>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2800" b="1">
                <a:solidFill>
                  <a:schemeClr val="bg1"/>
                </a:solidFill>
                <a:latin typeface="Arial" panose="020B0604020202020204" pitchFamily="34" charset="0"/>
                <a:cs typeface="Arial" panose="020B0604020202020204" pitchFamily="34" charset="0"/>
              </a:rPr>
              <a:t>3D printed motorized sample holder</a:t>
            </a:r>
            <a:endParaRPr lang="it-IT" sz="2800" b="1">
              <a:solidFill>
                <a:schemeClr val="bg1"/>
              </a:solidFill>
              <a:latin typeface="Arial" panose="020B0604020202020204" pitchFamily="34" charset="0"/>
              <a:cs typeface="Arial" panose="020B0604020202020204" pitchFamily="34" charset="0"/>
            </a:endParaRPr>
          </a:p>
        </p:txBody>
      </p:sp>
      <p:sp>
        <p:nvSpPr>
          <p:cNvPr id="34" name="Google Shape;433;p16">
            <a:extLst>
              <a:ext uri="{FF2B5EF4-FFF2-40B4-BE49-F238E27FC236}">
                <a16:creationId xmlns:a16="http://schemas.microsoft.com/office/drawing/2014/main" id="{C3EA6AF0-0479-9E63-684A-41EFE640C768}"/>
              </a:ext>
            </a:extLst>
          </p:cNvPr>
          <p:cNvSpPr txBox="1"/>
          <p:nvPr/>
        </p:nvSpPr>
        <p:spPr>
          <a:xfrm>
            <a:off x="6535324" y="4265319"/>
            <a:ext cx="619534"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200"/>
            </a:pPr>
            <a:r>
              <a:rPr lang="en-US" sz="1100">
                <a:solidFill>
                  <a:srgbClr val="FFFFFF"/>
                </a:solidFill>
                <a:latin typeface="Calibri"/>
                <a:ea typeface="Calibri"/>
                <a:cs typeface="Calibri"/>
                <a:sym typeface="Calibri"/>
              </a:rPr>
              <a:t>Side view </a:t>
            </a:r>
            <a:endParaRPr sz="900"/>
          </a:p>
        </p:txBody>
      </p:sp>
      <p:sp>
        <p:nvSpPr>
          <p:cNvPr id="37" name="Google Shape;431;p16">
            <a:extLst>
              <a:ext uri="{FF2B5EF4-FFF2-40B4-BE49-F238E27FC236}">
                <a16:creationId xmlns:a16="http://schemas.microsoft.com/office/drawing/2014/main" id="{68692631-07C2-C7CC-79E8-30D301A2CEAE}"/>
              </a:ext>
            </a:extLst>
          </p:cNvPr>
          <p:cNvSpPr txBox="1"/>
          <p:nvPr/>
        </p:nvSpPr>
        <p:spPr>
          <a:xfrm>
            <a:off x="6975555" y="5244375"/>
            <a:ext cx="611678"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000"/>
            </a:pPr>
            <a:r>
              <a:rPr lang="en-US" sz="1000">
                <a:solidFill>
                  <a:srgbClr val="FFFFFF"/>
                </a:solidFill>
                <a:latin typeface="Calibri"/>
                <a:ea typeface="Calibri"/>
                <a:cs typeface="Calibri"/>
                <a:sym typeface="Calibri"/>
              </a:rPr>
              <a:t>Nozzle tip</a:t>
            </a:r>
            <a:endParaRPr sz="900"/>
          </a:p>
        </p:txBody>
      </p:sp>
      <p:sp>
        <p:nvSpPr>
          <p:cNvPr id="38" name="Google Shape;432;p16">
            <a:extLst>
              <a:ext uri="{FF2B5EF4-FFF2-40B4-BE49-F238E27FC236}">
                <a16:creationId xmlns:a16="http://schemas.microsoft.com/office/drawing/2014/main" id="{84FE6751-20B5-6987-FED4-1DEBB2254C5D}"/>
              </a:ext>
            </a:extLst>
          </p:cNvPr>
          <p:cNvSpPr txBox="1"/>
          <p:nvPr/>
        </p:nvSpPr>
        <p:spPr>
          <a:xfrm>
            <a:off x="8115816" y="5125202"/>
            <a:ext cx="803105" cy="213132"/>
          </a:xfrm>
          <a:prstGeom prst="rect">
            <a:avLst/>
          </a:prstGeom>
          <a:noFill/>
          <a:ln>
            <a:noFill/>
          </a:ln>
          <a:effectLst>
            <a:reflection stA="50000" endPos="40000" sy="-100000" algn="bl" rotWithShape="0"/>
          </a:effectLst>
        </p:spPr>
        <p:txBody>
          <a:bodyPr spcFirstLastPara="1" wrap="square" lIns="22850" tIns="22850" rIns="22850" bIns="22850" anchor="t" anchorCtr="0">
            <a:noAutofit/>
          </a:bodyPr>
          <a:lstStyle/>
          <a:p>
            <a:pPr>
              <a:buClr>
                <a:srgbClr val="FFFFFF"/>
              </a:buClr>
              <a:buSzPts val="2000"/>
            </a:pPr>
            <a:r>
              <a:rPr lang="it-IT" sz="1000">
                <a:solidFill>
                  <a:schemeClr val="bg1"/>
                </a:solidFill>
              </a:rPr>
              <a:t>He-N</a:t>
            </a:r>
            <a:r>
              <a:rPr lang="it-IT" sz="1000" baseline="-25000">
                <a:solidFill>
                  <a:schemeClr val="bg1"/>
                </a:solidFill>
              </a:rPr>
              <a:t>2</a:t>
            </a:r>
            <a:r>
              <a:rPr lang="en-US" sz="1000">
                <a:solidFill>
                  <a:srgbClr val="FFFFFF"/>
                </a:solidFill>
                <a:latin typeface="Calibri"/>
                <a:ea typeface="Calibri"/>
                <a:cs typeface="Calibri"/>
                <a:sym typeface="Calibri"/>
              </a:rPr>
              <a:t> mixture</a:t>
            </a:r>
            <a:endParaRPr sz="900"/>
          </a:p>
        </p:txBody>
      </p:sp>
      <p:sp>
        <p:nvSpPr>
          <p:cNvPr id="39" name="Google Shape;425;p16">
            <a:extLst>
              <a:ext uri="{FF2B5EF4-FFF2-40B4-BE49-F238E27FC236}">
                <a16:creationId xmlns:a16="http://schemas.microsoft.com/office/drawing/2014/main" id="{57EA2E83-AABE-4B27-20C7-73EF70B8BA12}"/>
              </a:ext>
            </a:extLst>
          </p:cNvPr>
          <p:cNvSpPr txBox="1"/>
          <p:nvPr/>
        </p:nvSpPr>
        <p:spPr>
          <a:xfrm>
            <a:off x="8315457" y="5481861"/>
            <a:ext cx="3665852" cy="227034"/>
          </a:xfrm>
          <a:prstGeom prst="rect">
            <a:avLst/>
          </a:prstGeom>
          <a:noFill/>
          <a:ln>
            <a:noFill/>
          </a:ln>
        </p:spPr>
        <p:txBody>
          <a:bodyPr spcFirstLastPara="1" wrap="square" lIns="22850" tIns="22850" rIns="22850" bIns="22850" anchor="t" anchorCtr="0">
            <a:noAutofit/>
          </a:bodyPr>
          <a:lstStyle/>
          <a:p>
            <a:pPr>
              <a:buClr>
                <a:srgbClr val="D11875"/>
              </a:buClr>
              <a:buSzPts val="2400"/>
            </a:pPr>
            <a:r>
              <a:rPr lang="it-IT" sz="1000" b="0" i="0" dirty="0">
                <a:solidFill>
                  <a:srgbClr val="333333"/>
                </a:solidFill>
                <a:effectLst/>
                <a:latin typeface="Arial" panose="020B0604020202020204" pitchFamily="34" charset="0"/>
                <a:cs typeface="Arial" panose="020B0604020202020204" pitchFamily="34" charset="0"/>
              </a:rPr>
              <a:t>A </a:t>
            </a:r>
            <a:r>
              <a:rPr lang="it-IT" sz="1000" b="0" i="0" dirty="0" err="1">
                <a:solidFill>
                  <a:srgbClr val="333333"/>
                </a:solidFill>
                <a:effectLst/>
                <a:latin typeface="Arial" panose="020B0604020202020204" pitchFamily="34" charset="0"/>
                <a:cs typeface="Arial" panose="020B0604020202020204" pitchFamily="34" charset="0"/>
              </a:rPr>
              <a:t>Subiel</a:t>
            </a:r>
            <a:r>
              <a:rPr lang="it-IT" sz="1000" b="0" i="0" dirty="0">
                <a:solidFill>
                  <a:srgbClr val="333333"/>
                </a:solidFill>
                <a:effectLst/>
                <a:latin typeface="Arial" panose="020B0604020202020204" pitchFamily="34" charset="0"/>
                <a:cs typeface="Arial" panose="020B0604020202020204" pitchFamily="34" charset="0"/>
              </a:rPr>
              <a:t> </a:t>
            </a:r>
            <a:r>
              <a:rPr lang="it-IT" sz="1000" b="0" i="1" dirty="0">
                <a:solidFill>
                  <a:srgbClr val="333333"/>
                </a:solidFill>
                <a:effectLst/>
                <a:latin typeface="Arial" panose="020B0604020202020204" pitchFamily="34" charset="0"/>
                <a:cs typeface="Arial" panose="020B0604020202020204" pitchFamily="34" charset="0"/>
              </a:rPr>
              <a:t>et al</a:t>
            </a:r>
            <a:r>
              <a:rPr lang="it-IT" sz="1000" dirty="0">
                <a:solidFill>
                  <a:srgbClr val="333333"/>
                </a:solidFill>
                <a:latin typeface="Arial" panose="020B0604020202020204" pitchFamily="34" charset="0"/>
                <a:cs typeface="Arial" panose="020B0604020202020204" pitchFamily="34" charset="0"/>
              </a:rPr>
              <a:t>. </a:t>
            </a:r>
            <a:r>
              <a:rPr lang="it-IT" sz="1000" b="0" i="0" dirty="0" err="1">
                <a:solidFill>
                  <a:srgbClr val="333333"/>
                </a:solidFill>
                <a:effectLst/>
                <a:latin typeface="-apple-system"/>
              </a:rPr>
              <a:t>Dosimetry</a:t>
            </a:r>
            <a:r>
              <a:rPr lang="it-IT" sz="1000" b="0" i="0" dirty="0">
                <a:solidFill>
                  <a:srgbClr val="333333"/>
                </a:solidFill>
                <a:effectLst/>
                <a:latin typeface="-apple-system"/>
              </a:rPr>
              <a:t> of </a:t>
            </a:r>
            <a:r>
              <a:rPr lang="it-IT" sz="1000" b="0" i="0" dirty="0" err="1">
                <a:solidFill>
                  <a:srgbClr val="333333"/>
                </a:solidFill>
                <a:effectLst/>
                <a:latin typeface="-apple-system"/>
              </a:rPr>
              <a:t>very</a:t>
            </a:r>
            <a:r>
              <a:rPr lang="it-IT" sz="1000" b="0" i="0" dirty="0">
                <a:solidFill>
                  <a:srgbClr val="333333"/>
                </a:solidFill>
                <a:effectLst/>
                <a:latin typeface="-apple-system"/>
              </a:rPr>
              <a:t> high energy </a:t>
            </a:r>
            <a:r>
              <a:rPr lang="it-IT" sz="1000" b="0" i="0" dirty="0" err="1">
                <a:solidFill>
                  <a:srgbClr val="333333"/>
                </a:solidFill>
                <a:effectLst/>
                <a:latin typeface="-apple-system"/>
              </a:rPr>
              <a:t>electrons</a:t>
            </a:r>
            <a:r>
              <a:rPr lang="it-IT" sz="1000" b="0" i="0" dirty="0">
                <a:solidFill>
                  <a:srgbClr val="333333"/>
                </a:solidFill>
                <a:effectLst/>
                <a:latin typeface="-apple-system"/>
              </a:rPr>
              <a:t> (VHEE) for </a:t>
            </a:r>
            <a:r>
              <a:rPr lang="it-IT" sz="1000" b="0" i="0" dirty="0" err="1">
                <a:solidFill>
                  <a:srgbClr val="333333"/>
                </a:solidFill>
                <a:effectLst/>
                <a:latin typeface="-apple-system"/>
              </a:rPr>
              <a:t>radiotherapy</a:t>
            </a:r>
            <a:r>
              <a:rPr lang="it-IT" sz="1000" b="0" i="0" dirty="0">
                <a:solidFill>
                  <a:srgbClr val="333333"/>
                </a:solidFill>
                <a:effectLst/>
                <a:latin typeface="-apple-system"/>
              </a:rPr>
              <a:t> </a:t>
            </a:r>
            <a:r>
              <a:rPr lang="it-IT" sz="1000" b="0" i="0" dirty="0" err="1">
                <a:solidFill>
                  <a:srgbClr val="333333"/>
                </a:solidFill>
                <a:effectLst/>
                <a:latin typeface="-apple-system"/>
              </a:rPr>
              <a:t>applications</a:t>
            </a:r>
            <a:r>
              <a:rPr lang="it-IT" sz="1000" b="0" i="0" dirty="0">
                <a:solidFill>
                  <a:srgbClr val="333333"/>
                </a:solidFill>
                <a:effectLst/>
                <a:latin typeface="-apple-system"/>
              </a:rPr>
              <a:t>: </a:t>
            </a:r>
            <a:r>
              <a:rPr lang="it-IT" sz="1000" b="0" i="0" dirty="0" err="1">
                <a:solidFill>
                  <a:srgbClr val="333333"/>
                </a:solidFill>
                <a:effectLst/>
                <a:latin typeface="-apple-system"/>
              </a:rPr>
              <a:t>using</a:t>
            </a:r>
            <a:r>
              <a:rPr lang="it-IT" sz="1000" b="0" i="0" dirty="0">
                <a:solidFill>
                  <a:srgbClr val="333333"/>
                </a:solidFill>
                <a:effectLst/>
                <a:latin typeface="-apple-system"/>
              </a:rPr>
              <a:t> </a:t>
            </a:r>
            <a:r>
              <a:rPr lang="it-IT" sz="1000" b="0" i="0" dirty="0" err="1">
                <a:solidFill>
                  <a:srgbClr val="333333"/>
                </a:solidFill>
                <a:effectLst/>
                <a:latin typeface="-apple-system"/>
              </a:rPr>
              <a:t>radiochromic</a:t>
            </a:r>
            <a:r>
              <a:rPr lang="it-IT" sz="1000" b="0" i="0" dirty="0">
                <a:solidFill>
                  <a:srgbClr val="333333"/>
                </a:solidFill>
                <a:effectLst/>
                <a:latin typeface="-apple-system"/>
              </a:rPr>
              <a:t> film </a:t>
            </a:r>
            <a:r>
              <a:rPr lang="it-IT" sz="1000" b="0" i="0" dirty="0" err="1">
                <a:solidFill>
                  <a:srgbClr val="333333"/>
                </a:solidFill>
                <a:effectLst/>
                <a:latin typeface="-apple-system"/>
              </a:rPr>
              <a:t>measurements</a:t>
            </a:r>
            <a:r>
              <a:rPr lang="it-IT" sz="1000" b="0" i="0" dirty="0">
                <a:solidFill>
                  <a:srgbClr val="333333"/>
                </a:solidFill>
                <a:effectLst/>
                <a:latin typeface="-apple-system"/>
              </a:rPr>
              <a:t> and Monte Carlo </a:t>
            </a:r>
            <a:r>
              <a:rPr lang="it-IT" sz="1000" b="0" i="0" dirty="0" err="1">
                <a:solidFill>
                  <a:srgbClr val="333333"/>
                </a:solidFill>
                <a:effectLst/>
                <a:latin typeface="-apple-system"/>
              </a:rPr>
              <a:t>simulations</a:t>
            </a:r>
            <a:r>
              <a:rPr lang="it-IT" sz="1000" dirty="0">
                <a:solidFill>
                  <a:srgbClr val="333333"/>
                </a:solidFill>
                <a:latin typeface="-apple-system"/>
              </a:rPr>
              <a:t> </a:t>
            </a:r>
            <a:r>
              <a:rPr lang="it-IT" sz="1000" b="0" i="0" dirty="0">
                <a:solidFill>
                  <a:srgbClr val="333333"/>
                </a:solidFill>
                <a:effectLst/>
                <a:latin typeface="Arial" panose="020B0604020202020204" pitchFamily="34" charset="0"/>
                <a:cs typeface="Arial" panose="020B0604020202020204" pitchFamily="34" charset="0"/>
              </a:rPr>
              <a:t>2014 </a:t>
            </a:r>
            <a:r>
              <a:rPr lang="it-IT" sz="1000" b="0" i="1" dirty="0" err="1">
                <a:solidFill>
                  <a:srgbClr val="333333"/>
                </a:solidFill>
                <a:effectLst/>
                <a:latin typeface="Arial" panose="020B0604020202020204" pitchFamily="34" charset="0"/>
                <a:cs typeface="Arial" panose="020B0604020202020204" pitchFamily="34" charset="0"/>
              </a:rPr>
              <a:t>Phys</a:t>
            </a:r>
            <a:r>
              <a:rPr lang="it-IT" sz="1000" b="0" i="1" dirty="0">
                <a:solidFill>
                  <a:srgbClr val="333333"/>
                </a:solidFill>
                <a:effectLst/>
                <a:latin typeface="Arial" panose="020B0604020202020204" pitchFamily="34" charset="0"/>
                <a:cs typeface="Arial" panose="020B0604020202020204" pitchFamily="34" charset="0"/>
              </a:rPr>
              <a:t>. </a:t>
            </a:r>
            <a:r>
              <a:rPr lang="it-IT" sz="1000" b="0" i="1" dirty="0" err="1">
                <a:solidFill>
                  <a:srgbClr val="333333"/>
                </a:solidFill>
                <a:effectLst/>
                <a:latin typeface="Arial" panose="020B0604020202020204" pitchFamily="34" charset="0"/>
                <a:cs typeface="Arial" panose="020B0604020202020204" pitchFamily="34" charset="0"/>
              </a:rPr>
              <a:t>Med</a:t>
            </a:r>
            <a:r>
              <a:rPr lang="it-IT" sz="1000" b="0" i="1" dirty="0">
                <a:solidFill>
                  <a:srgbClr val="333333"/>
                </a:solidFill>
                <a:effectLst/>
                <a:latin typeface="Arial" panose="020B0604020202020204" pitchFamily="34" charset="0"/>
                <a:cs typeface="Arial" panose="020B0604020202020204" pitchFamily="34" charset="0"/>
              </a:rPr>
              <a:t>. </a:t>
            </a:r>
            <a:r>
              <a:rPr lang="it-IT" sz="1000" b="0" i="1" dirty="0" err="1">
                <a:solidFill>
                  <a:srgbClr val="333333"/>
                </a:solidFill>
                <a:effectLst/>
                <a:latin typeface="Arial" panose="020B0604020202020204" pitchFamily="34" charset="0"/>
                <a:cs typeface="Arial" panose="020B0604020202020204" pitchFamily="34" charset="0"/>
              </a:rPr>
              <a:t>Biol</a:t>
            </a:r>
            <a:r>
              <a:rPr lang="it-IT" sz="1000" b="0" i="1" dirty="0">
                <a:solidFill>
                  <a:srgbClr val="333333"/>
                </a:solidFill>
                <a:effectLst/>
                <a:latin typeface="Arial" panose="020B0604020202020204" pitchFamily="34" charset="0"/>
                <a:cs typeface="Arial" panose="020B0604020202020204" pitchFamily="34" charset="0"/>
              </a:rPr>
              <a:t>.</a:t>
            </a:r>
            <a:r>
              <a:rPr lang="it-IT" sz="1000" b="0" i="0" dirty="0">
                <a:solidFill>
                  <a:srgbClr val="333333"/>
                </a:solidFill>
                <a:effectLst/>
                <a:latin typeface="Arial" panose="020B0604020202020204" pitchFamily="34" charset="0"/>
                <a:cs typeface="Arial" panose="020B0604020202020204" pitchFamily="34" charset="0"/>
              </a:rPr>
              <a:t> </a:t>
            </a:r>
            <a:r>
              <a:rPr lang="it-IT" sz="1000" b="1" i="0" dirty="0">
                <a:solidFill>
                  <a:srgbClr val="333333"/>
                </a:solidFill>
                <a:effectLst/>
                <a:latin typeface="Arial" panose="020B0604020202020204" pitchFamily="34" charset="0"/>
                <a:cs typeface="Arial" panose="020B0604020202020204" pitchFamily="34" charset="0"/>
              </a:rPr>
              <a:t>59</a:t>
            </a:r>
            <a:r>
              <a:rPr lang="it-IT" sz="1000" b="0" i="0" dirty="0">
                <a:solidFill>
                  <a:srgbClr val="333333"/>
                </a:solidFill>
                <a:effectLst/>
                <a:latin typeface="Arial" panose="020B0604020202020204" pitchFamily="34" charset="0"/>
                <a:cs typeface="Arial" panose="020B0604020202020204" pitchFamily="34" charset="0"/>
              </a:rPr>
              <a:t> 5811.</a:t>
            </a:r>
          </a:p>
          <a:p>
            <a:pPr>
              <a:buClr>
                <a:srgbClr val="D11875"/>
              </a:buClr>
              <a:buSzPts val="2400"/>
            </a:pPr>
            <a:r>
              <a:rPr lang="it-IT" sz="1000" b="0" i="0" dirty="0">
                <a:solidFill>
                  <a:srgbClr val="333333"/>
                </a:solidFill>
                <a:effectLst/>
                <a:latin typeface="Arial" panose="020B0604020202020204" pitchFamily="34" charset="0"/>
                <a:cs typeface="Arial" panose="020B0604020202020204" pitchFamily="34" charset="0"/>
              </a:rPr>
              <a:t> </a:t>
            </a:r>
            <a:endParaRPr lang="it-IT" sz="1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792B750E-DD86-8494-A827-FB4013BBB3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71373" y="2335334"/>
            <a:ext cx="2988367" cy="2359831"/>
          </a:xfrm>
          <a:prstGeom prst="rect">
            <a:avLst/>
          </a:prstGeom>
        </p:spPr>
      </p:pic>
      <p:sp>
        <p:nvSpPr>
          <p:cNvPr id="16" name="Google Shape;425;p16">
            <a:extLst>
              <a:ext uri="{FF2B5EF4-FFF2-40B4-BE49-F238E27FC236}">
                <a16:creationId xmlns:a16="http://schemas.microsoft.com/office/drawing/2014/main" id="{7769F8EA-157B-970E-1D25-8542FF3A3E06}"/>
              </a:ext>
            </a:extLst>
          </p:cNvPr>
          <p:cNvSpPr txBox="1"/>
          <p:nvPr/>
        </p:nvSpPr>
        <p:spPr>
          <a:xfrm>
            <a:off x="54157" y="1765164"/>
            <a:ext cx="5324241" cy="628739"/>
          </a:xfrm>
          <a:prstGeom prst="rect">
            <a:avLst/>
          </a:prstGeom>
          <a:noFill/>
          <a:ln>
            <a:noFill/>
          </a:ln>
        </p:spPr>
        <p:txBody>
          <a:bodyPr spcFirstLastPara="1" wrap="square" lIns="94459" tIns="94459" rIns="94459" bIns="94459" anchor="t" anchorCtr="0">
            <a:noAutofit/>
          </a:bodyPr>
          <a:lstStyle/>
          <a:p>
            <a:pPr algn="ctr">
              <a:spcAft>
                <a:spcPts val="1654"/>
              </a:spcAft>
            </a:pPr>
            <a:r>
              <a:rPr lang="en-US" sz="1400" dirty="0">
                <a:latin typeface="Arial" panose="020B0604020202020204" pitchFamily="34" charset="0"/>
                <a:ea typeface="Calibri"/>
                <a:cs typeface="Arial" panose="020B0604020202020204" pitchFamily="34" charset="0"/>
                <a:sym typeface="Calibri"/>
              </a:rPr>
              <a:t>3D printed sample holder with 0.5 ml </a:t>
            </a:r>
            <a:r>
              <a:rPr lang="en-US" sz="1400" b="1" dirty="0">
                <a:latin typeface="Arial" panose="020B0604020202020204" pitchFamily="34" charset="0"/>
                <a:ea typeface="Calibri"/>
                <a:cs typeface="Arial" panose="020B0604020202020204" pitchFamily="34" charset="0"/>
                <a:sym typeface="Calibri"/>
              </a:rPr>
              <a:t>Eppendorf tube </a:t>
            </a:r>
            <a:r>
              <a:rPr lang="en-US" sz="1400" dirty="0">
                <a:latin typeface="Arial" panose="020B0604020202020204" pitchFamily="34" charset="0"/>
                <a:ea typeface="Calibri"/>
                <a:cs typeface="Arial" panose="020B0604020202020204" pitchFamily="34" charset="0"/>
                <a:sym typeface="Calibri"/>
              </a:rPr>
              <a:t>adapter.</a:t>
            </a:r>
          </a:p>
        </p:txBody>
      </p:sp>
      <p:pic>
        <p:nvPicPr>
          <p:cNvPr id="13" name="Picture 29" descr="A close up of a machine&#10;&#10;Description automatically generated">
            <a:extLst>
              <a:ext uri="{FF2B5EF4-FFF2-40B4-BE49-F238E27FC236}">
                <a16:creationId xmlns:a16="http://schemas.microsoft.com/office/drawing/2014/main" id="{5F2603AA-C9BE-65E8-D4C9-D13EE753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2840" y="2731205"/>
            <a:ext cx="2017579" cy="2690106"/>
          </a:xfrm>
          <a:prstGeom prst="rect">
            <a:avLst/>
          </a:prstGeom>
          <a:ln>
            <a:solidFill>
              <a:schemeClr val="bg1"/>
            </a:solidFill>
          </a:ln>
          <a:effectLst>
            <a:outerShdw blurRad="50800" dist="38100" dir="2700000" algn="tl" rotWithShape="0">
              <a:prstClr val="black">
                <a:alpha val="40000"/>
              </a:prstClr>
            </a:outerShdw>
          </a:effectLst>
        </p:spPr>
      </p:pic>
      <p:grpSp>
        <p:nvGrpSpPr>
          <p:cNvPr id="41" name="Group 40">
            <a:extLst>
              <a:ext uri="{FF2B5EF4-FFF2-40B4-BE49-F238E27FC236}">
                <a16:creationId xmlns:a16="http://schemas.microsoft.com/office/drawing/2014/main" id="{11BD4517-906A-1373-7ED9-BC8C8773B925}"/>
              </a:ext>
            </a:extLst>
          </p:cNvPr>
          <p:cNvGrpSpPr/>
          <p:nvPr/>
        </p:nvGrpSpPr>
        <p:grpSpPr>
          <a:xfrm>
            <a:off x="363507" y="2566814"/>
            <a:ext cx="5513559" cy="2824257"/>
            <a:chOff x="1056908" y="1718747"/>
            <a:chExt cx="5513559" cy="2824257"/>
          </a:xfrm>
        </p:grpSpPr>
        <p:sp>
          <p:nvSpPr>
            <p:cNvPr id="19" name="Arrow: Left 18">
              <a:extLst>
                <a:ext uri="{FF2B5EF4-FFF2-40B4-BE49-F238E27FC236}">
                  <a16:creationId xmlns:a16="http://schemas.microsoft.com/office/drawing/2014/main" id="{B6687858-66E7-9B0E-A491-DBA1649AB666}"/>
                </a:ext>
              </a:extLst>
            </p:cNvPr>
            <p:cNvSpPr/>
            <p:nvPr/>
          </p:nvSpPr>
          <p:spPr>
            <a:xfrm rot="20499484" flipV="1">
              <a:off x="5850554" y="1719172"/>
              <a:ext cx="193834" cy="205501"/>
            </a:xfrm>
            <a:prstGeom prst="leftArrow">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endParaRPr lang="it-IT" sz="1600">
                <a:solidFill>
                  <a:srgbClr val="000000"/>
                </a:solidFill>
                <a:latin typeface="Helvetica Neue Medium"/>
                <a:ea typeface="Helvetica Neue Medium"/>
                <a:cs typeface="Helvetica Neue Medium"/>
                <a:sym typeface="Helvetica Neue Medium"/>
              </a:endParaRPr>
            </a:p>
          </p:txBody>
        </p:sp>
        <p:sp>
          <p:nvSpPr>
            <p:cNvPr id="20" name="TextBox 19">
              <a:extLst>
                <a:ext uri="{FF2B5EF4-FFF2-40B4-BE49-F238E27FC236}">
                  <a16:creationId xmlns:a16="http://schemas.microsoft.com/office/drawing/2014/main" id="{1F7338FE-F1B4-19EF-D56F-AA9BB7A0E11E}"/>
                </a:ext>
              </a:extLst>
            </p:cNvPr>
            <p:cNvSpPr txBox="1"/>
            <p:nvPr/>
          </p:nvSpPr>
          <p:spPr>
            <a:xfrm>
              <a:off x="5756861" y="2002617"/>
              <a:ext cx="813606" cy="276999"/>
            </a:xfrm>
            <a:prstGeom prst="rect">
              <a:avLst/>
            </a:prstGeom>
            <a:noFill/>
          </p:spPr>
          <p:txBody>
            <a:bodyPr wrap="square" rtlCol="0">
              <a:spAutoFit/>
            </a:bodyPr>
            <a:lstStyle/>
            <a:p>
              <a:r>
                <a:rPr lang="it-IT" sz="1200">
                  <a:solidFill>
                    <a:srgbClr val="FFC000"/>
                  </a:solidFill>
                  <a:latin typeface="Arial" panose="020B0604020202020204" pitchFamily="34" charset="0"/>
                  <a:cs typeface="Arial" panose="020B0604020202020204" pitchFamily="34" charset="0"/>
                </a:rPr>
                <a:t>e</a:t>
              </a:r>
              <a:r>
                <a:rPr lang="it-IT" sz="1200" baseline="30000">
                  <a:solidFill>
                    <a:srgbClr val="FFC000"/>
                  </a:solidFill>
                  <a:latin typeface="Arial" panose="020B0604020202020204" pitchFamily="34" charset="0"/>
                  <a:cs typeface="Arial" panose="020B0604020202020204" pitchFamily="34" charset="0"/>
                </a:rPr>
                <a:t>-  </a:t>
              </a:r>
              <a:r>
                <a:rPr lang="it-IT" sz="1200" err="1">
                  <a:solidFill>
                    <a:srgbClr val="FFC000"/>
                  </a:solidFill>
                  <a:latin typeface="Arial" panose="020B0604020202020204" pitchFamily="34" charset="0"/>
                  <a:cs typeface="Arial" panose="020B0604020202020204" pitchFamily="34" charset="0"/>
                </a:rPr>
                <a:t>Beam</a:t>
              </a:r>
              <a:endParaRPr lang="it-IT" sz="1200">
                <a:solidFill>
                  <a:srgbClr val="FFC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709FAB0-AD97-991A-E375-76C615B0C153}"/>
                </a:ext>
              </a:extLst>
            </p:cNvPr>
            <p:cNvPicPr>
              <a:picLocks noChangeAspect="1"/>
            </p:cNvPicPr>
            <p:nvPr/>
          </p:nvPicPr>
          <p:blipFill>
            <a:blip r:embed="rId5"/>
            <a:srcRect/>
            <a:stretch/>
          </p:blipFill>
          <p:spPr>
            <a:xfrm>
              <a:off x="1878951" y="1718747"/>
              <a:ext cx="3923759" cy="2207115"/>
            </a:xfrm>
            <a:prstGeom prst="rect">
              <a:avLst/>
            </a:prstGeom>
          </p:spPr>
        </p:pic>
        <p:cxnSp>
          <p:nvCxnSpPr>
            <p:cNvPr id="14" name="Straight Arrow Connector 13">
              <a:extLst>
                <a:ext uri="{FF2B5EF4-FFF2-40B4-BE49-F238E27FC236}">
                  <a16:creationId xmlns:a16="http://schemas.microsoft.com/office/drawing/2014/main" id="{173940A9-8624-B40E-D112-77DEEA0CA16B}"/>
                </a:ext>
              </a:extLst>
            </p:cNvPr>
            <p:cNvCxnSpPr>
              <a:cxnSpLocks/>
            </p:cNvCxnSpPr>
            <p:nvPr/>
          </p:nvCxnSpPr>
          <p:spPr>
            <a:xfrm flipV="1">
              <a:off x="3769999" y="3073383"/>
              <a:ext cx="298492" cy="980556"/>
            </a:xfrm>
            <a:prstGeom prst="straightConnector1">
              <a:avLst/>
            </a:prstGeom>
            <a:noFill/>
            <a:ln w="19050" cap="flat">
              <a:solidFill>
                <a:schemeClr val="accent6">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D5A76047-46E1-BD38-0B42-DDBB5BACD92B}"/>
                </a:ext>
              </a:extLst>
            </p:cNvPr>
            <p:cNvCxnSpPr>
              <a:cxnSpLocks/>
            </p:cNvCxnSpPr>
            <p:nvPr/>
          </p:nvCxnSpPr>
          <p:spPr>
            <a:xfrm flipH="1" flipV="1">
              <a:off x="3261829" y="3482456"/>
              <a:ext cx="277184" cy="571483"/>
            </a:xfrm>
            <a:prstGeom prst="straightConnector1">
              <a:avLst/>
            </a:prstGeom>
            <a:noFill/>
            <a:ln w="19050" cap="flat">
              <a:solidFill>
                <a:schemeClr val="accent6">
                  <a:lumMod val="75000"/>
                </a:schemeClr>
              </a:solidFill>
              <a:prstDash val="solid"/>
              <a:round/>
              <a:tailEnd type="triangle"/>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61472B24-BE6A-6B47-F66F-341B7468E30F}"/>
                </a:ext>
              </a:extLst>
            </p:cNvPr>
            <p:cNvSpPr txBox="1"/>
            <p:nvPr/>
          </p:nvSpPr>
          <p:spPr>
            <a:xfrm>
              <a:off x="2751697" y="4081339"/>
              <a:ext cx="1434783" cy="461665"/>
            </a:xfrm>
            <a:prstGeom prst="rect">
              <a:avLst/>
            </a:prstGeom>
            <a:noFill/>
          </p:spPr>
          <p:txBody>
            <a:bodyPr wrap="square" rtlCol="0">
              <a:spAutoFit/>
            </a:bodyPr>
            <a:lstStyle/>
            <a:p>
              <a:pPr algn="ctr"/>
              <a:r>
                <a:rPr lang="it-IT" sz="1200" b="0" i="0" dirty="0">
                  <a:solidFill>
                    <a:schemeClr val="accent6">
                      <a:lumMod val="75000"/>
                    </a:schemeClr>
                  </a:solidFill>
                  <a:effectLst/>
                  <a:latin typeface="Arial" panose="020B0604020202020204" pitchFamily="34" charset="0"/>
                </a:rPr>
                <a:t>EBT3 </a:t>
              </a:r>
              <a:r>
                <a:rPr lang="it-IT" sz="1200" b="0" i="0" dirty="0" err="1">
                  <a:solidFill>
                    <a:schemeClr val="accent6">
                      <a:lumMod val="75000"/>
                    </a:schemeClr>
                  </a:solidFill>
                  <a:effectLst/>
                  <a:latin typeface="Arial" panose="020B0604020202020204" pitchFamily="34" charset="0"/>
                </a:rPr>
                <a:t>Gafchromic</a:t>
              </a:r>
              <a:r>
                <a:rPr lang="it-IT" sz="1200" b="0" i="0" dirty="0">
                  <a:solidFill>
                    <a:schemeClr val="accent6">
                      <a:lumMod val="75000"/>
                    </a:schemeClr>
                  </a:solidFill>
                  <a:effectLst/>
                  <a:latin typeface="Arial" panose="020B0604020202020204" pitchFamily="34" charset="0"/>
                </a:rPr>
                <a:t>® film</a:t>
              </a:r>
              <a:endParaRPr lang="it-IT" sz="1200" dirty="0">
                <a:solidFill>
                  <a:schemeClr val="accent6">
                    <a:lumMod val="75000"/>
                  </a:schemeClr>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D231190A-390D-CAA2-DD9B-E8B16703BED1}"/>
                </a:ext>
              </a:extLst>
            </p:cNvPr>
            <p:cNvCxnSpPr>
              <a:cxnSpLocks/>
            </p:cNvCxnSpPr>
            <p:nvPr/>
          </p:nvCxnSpPr>
          <p:spPr>
            <a:xfrm flipV="1">
              <a:off x="2133600" y="1879414"/>
              <a:ext cx="3669110" cy="1717456"/>
            </a:xfrm>
            <a:prstGeom prst="line">
              <a:avLst/>
            </a:prstGeom>
            <a:noFill/>
            <a:ln w="25400" cap="flat">
              <a:solidFill>
                <a:srgbClr val="FFC000"/>
              </a:solidFill>
              <a:prstDash val="lgDashDot"/>
              <a:round/>
            </a:ln>
            <a:effectLst/>
            <a:sp3d/>
          </p:spPr>
          <p:style>
            <a:lnRef idx="0">
              <a:scrgbClr r="0" g="0" b="0"/>
            </a:lnRef>
            <a:fillRef idx="0">
              <a:scrgbClr r="0" g="0" b="0"/>
            </a:fillRef>
            <a:effectRef idx="0">
              <a:scrgbClr r="0" g="0" b="0"/>
            </a:effectRef>
            <a:fontRef idx="none"/>
          </p:style>
        </p:cxnSp>
        <p:sp>
          <p:nvSpPr>
            <p:cNvPr id="21" name="TextBox 20">
              <a:extLst>
                <a:ext uri="{FF2B5EF4-FFF2-40B4-BE49-F238E27FC236}">
                  <a16:creationId xmlns:a16="http://schemas.microsoft.com/office/drawing/2014/main" id="{68EFDB7F-FBC1-657D-86BA-23422BB32247}"/>
                </a:ext>
              </a:extLst>
            </p:cNvPr>
            <p:cNvSpPr txBox="1"/>
            <p:nvPr/>
          </p:nvSpPr>
          <p:spPr>
            <a:xfrm>
              <a:off x="2919670" y="2472637"/>
              <a:ext cx="813606" cy="246221"/>
            </a:xfrm>
            <a:prstGeom prst="rect">
              <a:avLst/>
            </a:prstGeom>
            <a:noFill/>
          </p:spPr>
          <p:txBody>
            <a:bodyPr wrap="square" rtlCol="0">
              <a:spAutoFit/>
            </a:bodyPr>
            <a:lstStyle/>
            <a:p>
              <a:pPr algn="ctr"/>
              <a:r>
                <a:rPr lang="it-IT" sz="1000" dirty="0" err="1">
                  <a:solidFill>
                    <a:schemeClr val="tx1">
                      <a:lumMod val="65000"/>
                      <a:lumOff val="35000"/>
                    </a:schemeClr>
                  </a:solidFill>
                  <a:latin typeface="Arial" panose="020B0604020202020204" pitchFamily="34" charset="0"/>
                  <a:cs typeface="Arial" panose="020B0604020202020204" pitchFamily="34" charset="0"/>
                </a:rPr>
                <a:t>adapter</a:t>
              </a:r>
              <a:endParaRPr lang="it-IT" sz="1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C05FCEC-054A-D109-B2CC-E84802C5BCD5}"/>
                </a:ext>
              </a:extLst>
            </p:cNvPr>
            <p:cNvSpPr txBox="1"/>
            <p:nvPr/>
          </p:nvSpPr>
          <p:spPr>
            <a:xfrm>
              <a:off x="2127615" y="2255251"/>
              <a:ext cx="813606" cy="400110"/>
            </a:xfrm>
            <a:prstGeom prst="rect">
              <a:avLst/>
            </a:prstGeom>
            <a:noFill/>
          </p:spPr>
          <p:txBody>
            <a:bodyPr wrap="square" rtlCol="0">
              <a:spAutoFit/>
            </a:bodyPr>
            <a:lstStyle/>
            <a:p>
              <a:pPr algn="ctr"/>
              <a:r>
                <a:rPr lang="it-IT" sz="1000" err="1">
                  <a:solidFill>
                    <a:schemeClr val="tx2">
                      <a:lumMod val="75000"/>
                      <a:lumOff val="25000"/>
                    </a:schemeClr>
                  </a:solidFill>
                  <a:latin typeface="Arial" panose="020B0604020202020204" pitchFamily="34" charset="0"/>
                  <a:cs typeface="Arial" panose="020B0604020202020204" pitchFamily="34" charset="0"/>
                </a:rPr>
                <a:t>Eppendorf</a:t>
              </a:r>
              <a:r>
                <a:rPr lang="it-IT" sz="1000">
                  <a:solidFill>
                    <a:schemeClr val="tx2">
                      <a:lumMod val="75000"/>
                      <a:lumOff val="25000"/>
                    </a:schemeClr>
                  </a:solidFill>
                  <a:latin typeface="Arial" panose="020B0604020202020204" pitchFamily="34" charset="0"/>
                  <a:cs typeface="Arial" panose="020B0604020202020204" pitchFamily="34" charset="0"/>
                </a:rPr>
                <a:t> tube</a:t>
              </a:r>
            </a:p>
          </p:txBody>
        </p:sp>
        <p:cxnSp>
          <p:nvCxnSpPr>
            <p:cNvPr id="28" name="Straight Arrow Connector 27">
              <a:extLst>
                <a:ext uri="{FF2B5EF4-FFF2-40B4-BE49-F238E27FC236}">
                  <a16:creationId xmlns:a16="http://schemas.microsoft.com/office/drawing/2014/main" id="{018F7ACC-A086-684C-9E23-00473A287838}"/>
                </a:ext>
              </a:extLst>
            </p:cNvPr>
            <p:cNvCxnSpPr/>
            <p:nvPr/>
          </p:nvCxnSpPr>
          <p:spPr>
            <a:xfrm>
              <a:off x="2710979" y="2508648"/>
              <a:ext cx="574638" cy="458474"/>
            </a:xfrm>
            <a:prstGeom prst="straightConnector1">
              <a:avLst/>
            </a:prstGeom>
            <a:ln>
              <a:solidFill>
                <a:schemeClr val="tx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BAC73729-2861-3F02-D718-EBAEAE1F5447}"/>
                </a:ext>
              </a:extLst>
            </p:cNvPr>
            <p:cNvSpPr txBox="1"/>
            <p:nvPr/>
          </p:nvSpPr>
          <p:spPr>
            <a:xfrm>
              <a:off x="1056908" y="2818421"/>
              <a:ext cx="1248163" cy="400110"/>
            </a:xfrm>
            <a:prstGeom prst="rect">
              <a:avLst/>
            </a:prstGeom>
            <a:noFill/>
          </p:spPr>
          <p:txBody>
            <a:bodyPr wrap="square" rtlCol="0">
              <a:spAutoFit/>
            </a:bodyPr>
            <a:lstStyle/>
            <a:p>
              <a:pPr algn="ctr"/>
              <a:r>
                <a:rPr lang="it-IT" sz="1000" err="1">
                  <a:solidFill>
                    <a:schemeClr val="tx1">
                      <a:lumMod val="85000"/>
                      <a:lumOff val="15000"/>
                    </a:schemeClr>
                  </a:solidFill>
                  <a:latin typeface="Arial" panose="020B0604020202020204" pitchFamily="34" charset="0"/>
                  <a:cs typeface="Arial" panose="020B0604020202020204" pitchFamily="34" charset="0"/>
                </a:rPr>
                <a:t>Lanex</a:t>
              </a:r>
              <a:r>
                <a:rPr lang="it-IT" sz="1000">
                  <a:solidFill>
                    <a:schemeClr val="tx1">
                      <a:lumMod val="85000"/>
                      <a:lumOff val="15000"/>
                    </a:schemeClr>
                  </a:solidFill>
                  <a:latin typeface="Arial" panose="020B0604020202020204" pitchFamily="34" charset="0"/>
                  <a:cs typeface="Arial" panose="020B0604020202020204" pitchFamily="34" charset="0"/>
                </a:rPr>
                <a:t> for sample </a:t>
              </a:r>
              <a:r>
                <a:rPr lang="it-IT" sz="1000" err="1">
                  <a:solidFill>
                    <a:schemeClr val="tx1">
                      <a:lumMod val="85000"/>
                      <a:lumOff val="15000"/>
                    </a:schemeClr>
                  </a:solidFill>
                  <a:latin typeface="Arial" panose="020B0604020202020204" pitchFamily="34" charset="0"/>
                  <a:cs typeface="Arial" panose="020B0604020202020204" pitchFamily="34" charset="0"/>
                </a:rPr>
                <a:t>irradiation</a:t>
              </a:r>
              <a:r>
                <a:rPr lang="it-IT" sz="1000">
                  <a:solidFill>
                    <a:schemeClr val="tx1">
                      <a:lumMod val="85000"/>
                      <a:lumOff val="15000"/>
                    </a:schemeClr>
                  </a:solidFill>
                  <a:latin typeface="Arial" panose="020B0604020202020204" pitchFamily="34" charset="0"/>
                  <a:cs typeface="Arial" panose="020B0604020202020204" pitchFamily="34" charset="0"/>
                </a:rPr>
                <a:t> control</a:t>
              </a:r>
            </a:p>
          </p:txBody>
        </p:sp>
      </p:grpSp>
      <p:sp>
        <p:nvSpPr>
          <p:cNvPr id="42" name="Arc 41">
            <a:extLst>
              <a:ext uri="{FF2B5EF4-FFF2-40B4-BE49-F238E27FC236}">
                <a16:creationId xmlns:a16="http://schemas.microsoft.com/office/drawing/2014/main" id="{42679C03-C9D4-824E-B6A1-27E5EE1C8A9B}"/>
              </a:ext>
            </a:extLst>
          </p:cNvPr>
          <p:cNvSpPr/>
          <p:nvPr/>
        </p:nvSpPr>
        <p:spPr>
          <a:xfrm>
            <a:off x="6005193" y="4183939"/>
            <a:ext cx="66606" cy="45719"/>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cxnSp>
        <p:nvCxnSpPr>
          <p:cNvPr id="46" name="Straight Arrow Connector 45">
            <a:extLst>
              <a:ext uri="{FF2B5EF4-FFF2-40B4-BE49-F238E27FC236}">
                <a16:creationId xmlns:a16="http://schemas.microsoft.com/office/drawing/2014/main" id="{C8F00F48-7D4B-8691-0DC3-2277DA9436E4}"/>
              </a:ext>
            </a:extLst>
          </p:cNvPr>
          <p:cNvCxnSpPr>
            <a:cxnSpLocks/>
          </p:cNvCxnSpPr>
          <p:nvPr/>
        </p:nvCxnSpPr>
        <p:spPr>
          <a:xfrm flipH="1">
            <a:off x="5438783" y="3866543"/>
            <a:ext cx="1630270" cy="1712747"/>
          </a:xfrm>
          <a:prstGeom prst="straightConnector1">
            <a:avLst/>
          </a:prstGeom>
          <a:ln>
            <a:solidFill>
              <a:srgbClr val="FF26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0" name="Google Shape;425;p16">
            <a:extLst>
              <a:ext uri="{FF2B5EF4-FFF2-40B4-BE49-F238E27FC236}">
                <a16:creationId xmlns:a16="http://schemas.microsoft.com/office/drawing/2014/main" id="{A58C52AE-D9FF-BF04-F464-84408282C75D}"/>
              </a:ext>
            </a:extLst>
          </p:cNvPr>
          <p:cNvSpPr txBox="1"/>
          <p:nvPr/>
        </p:nvSpPr>
        <p:spPr>
          <a:xfrm>
            <a:off x="4334483" y="3813468"/>
            <a:ext cx="1635457" cy="628739"/>
          </a:xfrm>
          <a:prstGeom prst="rect">
            <a:avLst/>
          </a:prstGeom>
          <a:noFill/>
          <a:ln>
            <a:noFill/>
          </a:ln>
        </p:spPr>
        <p:txBody>
          <a:bodyPr spcFirstLastPara="1" wrap="square" lIns="94459" tIns="94459" rIns="94459" bIns="94459" anchor="t" anchorCtr="0">
            <a:noAutofit/>
          </a:bodyPr>
          <a:lstStyle/>
          <a:p>
            <a:pPr algn="ctr">
              <a:spcAft>
                <a:spcPts val="1654"/>
              </a:spcAft>
            </a:pPr>
            <a:r>
              <a:rPr lang="en-US" sz="1400">
                <a:latin typeface="Arial" panose="020B0604020202020204" pitchFamily="34" charset="0"/>
                <a:ea typeface="Calibri"/>
                <a:cs typeface="Arial" panose="020B0604020202020204" pitchFamily="34" charset="0"/>
                <a:sym typeface="Calibri"/>
              </a:rPr>
              <a:t>3 motorized </a:t>
            </a:r>
            <a:r>
              <a:rPr lang="en-US" sz="1400" err="1">
                <a:latin typeface="Arial" panose="020B0604020202020204" pitchFamily="34" charset="0"/>
                <a:ea typeface="Calibri"/>
                <a:cs typeface="Arial" panose="020B0604020202020204" pitchFamily="34" charset="0"/>
                <a:sym typeface="Calibri"/>
              </a:rPr>
              <a:t>ortogonal</a:t>
            </a:r>
            <a:r>
              <a:rPr lang="en-US" sz="1400">
                <a:latin typeface="Arial" panose="020B0604020202020204" pitchFamily="34" charset="0"/>
                <a:ea typeface="Calibri"/>
                <a:cs typeface="Arial" panose="020B0604020202020204" pitchFamily="34" charset="0"/>
                <a:sym typeface="Calibri"/>
              </a:rPr>
              <a:t> translational movements</a:t>
            </a:r>
          </a:p>
          <a:p>
            <a:pPr algn="ctr">
              <a:spcAft>
                <a:spcPts val="1654"/>
              </a:spcAft>
            </a:pPr>
            <a:endParaRPr lang="en-US" sz="1400">
              <a:latin typeface="Arial" panose="020B0604020202020204" pitchFamily="34" charset="0"/>
              <a:ea typeface="Calibri"/>
              <a:cs typeface="Arial" panose="020B0604020202020204" pitchFamily="34" charset="0"/>
              <a:sym typeface="Calibri"/>
            </a:endParaRPr>
          </a:p>
        </p:txBody>
      </p:sp>
      <p:cxnSp>
        <p:nvCxnSpPr>
          <p:cNvPr id="52" name="Straight Arrow Connector 51">
            <a:extLst>
              <a:ext uri="{FF2B5EF4-FFF2-40B4-BE49-F238E27FC236}">
                <a16:creationId xmlns:a16="http://schemas.microsoft.com/office/drawing/2014/main" id="{41325F5F-B9AF-4DDC-B837-1CEEBF027313}"/>
              </a:ext>
            </a:extLst>
          </p:cNvPr>
          <p:cNvCxnSpPr>
            <a:cxnSpLocks/>
          </p:cNvCxnSpPr>
          <p:nvPr/>
        </p:nvCxnSpPr>
        <p:spPr>
          <a:xfrm flipH="1">
            <a:off x="5763366" y="4644992"/>
            <a:ext cx="1955372" cy="977964"/>
          </a:xfrm>
          <a:prstGeom prst="straightConnector1">
            <a:avLst/>
          </a:prstGeom>
          <a:ln>
            <a:solidFill>
              <a:srgbClr val="FF26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58" name="Google Shape;425;p16">
            <a:extLst>
              <a:ext uri="{FF2B5EF4-FFF2-40B4-BE49-F238E27FC236}">
                <a16:creationId xmlns:a16="http://schemas.microsoft.com/office/drawing/2014/main" id="{460964B3-52A5-7C15-118A-FC9E0221445B}"/>
              </a:ext>
            </a:extLst>
          </p:cNvPr>
          <p:cNvSpPr txBox="1"/>
          <p:nvPr/>
        </p:nvSpPr>
        <p:spPr>
          <a:xfrm>
            <a:off x="4516962" y="5595378"/>
            <a:ext cx="2018362" cy="628739"/>
          </a:xfrm>
          <a:prstGeom prst="rect">
            <a:avLst/>
          </a:prstGeom>
          <a:noFill/>
          <a:ln>
            <a:noFill/>
          </a:ln>
        </p:spPr>
        <p:txBody>
          <a:bodyPr spcFirstLastPara="1" wrap="square" lIns="94459" tIns="94459" rIns="94459" bIns="94459" anchor="t" anchorCtr="0">
            <a:noAutofit/>
          </a:bodyPr>
          <a:lstStyle/>
          <a:p>
            <a:pPr algn="ctr">
              <a:spcAft>
                <a:spcPts val="1654"/>
              </a:spcAft>
            </a:pPr>
            <a:r>
              <a:rPr lang="en-US" sz="1400">
                <a:latin typeface="Arial" panose="020B0604020202020204" pitchFamily="34" charset="0"/>
                <a:ea typeface="Calibri"/>
                <a:cs typeface="Arial" panose="020B0604020202020204" pitchFamily="34" charset="0"/>
                <a:sym typeface="Calibri"/>
              </a:rPr>
              <a:t>2 angular movements</a:t>
            </a:r>
          </a:p>
          <a:p>
            <a:pPr algn="ctr">
              <a:spcAft>
                <a:spcPts val="1654"/>
              </a:spcAft>
            </a:pPr>
            <a:endParaRPr lang="en-US" sz="1400">
              <a:latin typeface="Arial" panose="020B0604020202020204" pitchFamily="34" charset="0"/>
              <a:ea typeface="Calibri"/>
              <a:cs typeface="Arial" panose="020B0604020202020204" pitchFamily="34" charset="0"/>
              <a:sym typeface="Calibri"/>
            </a:endParaRPr>
          </a:p>
        </p:txBody>
      </p:sp>
      <p:cxnSp>
        <p:nvCxnSpPr>
          <p:cNvPr id="59" name="Straight Arrow Connector 58">
            <a:extLst>
              <a:ext uri="{FF2B5EF4-FFF2-40B4-BE49-F238E27FC236}">
                <a16:creationId xmlns:a16="http://schemas.microsoft.com/office/drawing/2014/main" id="{6A36C795-E285-3A7F-B30A-603794C3D164}"/>
              </a:ext>
            </a:extLst>
          </p:cNvPr>
          <p:cNvCxnSpPr>
            <a:cxnSpLocks/>
          </p:cNvCxnSpPr>
          <p:nvPr/>
        </p:nvCxnSpPr>
        <p:spPr>
          <a:xfrm flipV="1">
            <a:off x="5731886" y="3921450"/>
            <a:ext cx="708800" cy="386543"/>
          </a:xfrm>
          <a:prstGeom prst="straightConnector1">
            <a:avLst/>
          </a:prstGeom>
          <a:ln>
            <a:solidFill>
              <a:srgbClr val="FF26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14E29224-D306-3219-93B3-E4163C38ACFB}"/>
              </a:ext>
            </a:extLst>
          </p:cNvPr>
          <p:cNvSpPr txBox="1"/>
          <p:nvPr/>
        </p:nvSpPr>
        <p:spPr>
          <a:xfrm>
            <a:off x="141026" y="5457507"/>
            <a:ext cx="809837" cy="525465"/>
          </a:xfrm>
          <a:prstGeom prst="rect">
            <a:avLst/>
          </a:prstGeom>
          <a:noFill/>
          <a:ln w="6350">
            <a:solidFill>
              <a:schemeClr val="tx1"/>
            </a:solidFill>
          </a:ln>
        </p:spPr>
        <p:txBody>
          <a:bodyPr wrap="none" rtlCol="0">
            <a:spAutoFit/>
          </a:bodyPr>
          <a:lstStyle/>
          <a:p>
            <a:pPr>
              <a:lnSpc>
                <a:spcPct val="150000"/>
              </a:lnSpc>
            </a:pPr>
            <a:r>
              <a:rPr lang="it-IT" sz="1000">
                <a:solidFill>
                  <a:schemeClr val="tx1">
                    <a:lumMod val="85000"/>
                    <a:lumOff val="15000"/>
                  </a:schemeClr>
                </a:solidFill>
                <a:latin typeface="Arial" panose="020B0604020202020204" pitchFamily="34" charset="0"/>
                <a:cs typeface="Arial" panose="020B0604020202020204" pitchFamily="34" charset="0"/>
              </a:rPr>
              <a:t>G. Bandini</a:t>
            </a:r>
          </a:p>
          <a:p>
            <a:pPr>
              <a:lnSpc>
                <a:spcPct val="150000"/>
              </a:lnSpc>
            </a:pPr>
            <a:r>
              <a:rPr lang="it-IT" sz="1000">
                <a:solidFill>
                  <a:schemeClr val="tx1">
                    <a:lumMod val="85000"/>
                    <a:lumOff val="15000"/>
                  </a:schemeClr>
                </a:solidFill>
                <a:latin typeface="Arial" panose="020B0604020202020204" pitchFamily="34" charset="0"/>
                <a:cs typeface="Arial" panose="020B0604020202020204" pitchFamily="34" charset="0"/>
              </a:rPr>
              <a:t>S. Piccinini</a:t>
            </a:r>
          </a:p>
        </p:txBody>
      </p:sp>
      <p:sp>
        <p:nvSpPr>
          <p:cNvPr id="63" name="Google Shape;425;p16">
            <a:extLst>
              <a:ext uri="{FF2B5EF4-FFF2-40B4-BE49-F238E27FC236}">
                <a16:creationId xmlns:a16="http://schemas.microsoft.com/office/drawing/2014/main" id="{ADDD0473-281E-7758-5859-00FDC5900152}"/>
              </a:ext>
            </a:extLst>
          </p:cNvPr>
          <p:cNvSpPr txBox="1"/>
          <p:nvPr/>
        </p:nvSpPr>
        <p:spPr>
          <a:xfrm>
            <a:off x="10622172" y="4412201"/>
            <a:ext cx="671753" cy="310715"/>
          </a:xfrm>
          <a:prstGeom prst="rect">
            <a:avLst/>
          </a:prstGeom>
          <a:noFill/>
          <a:ln>
            <a:noFill/>
          </a:ln>
        </p:spPr>
        <p:txBody>
          <a:bodyPr spcFirstLastPara="1" wrap="square" lIns="94459" tIns="94459" rIns="94459" bIns="94459" anchor="t" anchorCtr="0">
            <a:noAutofit/>
          </a:bodyPr>
          <a:lstStyle/>
          <a:p>
            <a:pPr algn="ctr">
              <a:spcAft>
                <a:spcPts val="1654"/>
              </a:spcAft>
            </a:pPr>
            <a:r>
              <a:rPr lang="en-US" sz="1400">
                <a:latin typeface="Arial" panose="020B0604020202020204" pitchFamily="34" charset="0"/>
                <a:ea typeface="Calibri"/>
                <a:cs typeface="Arial" panose="020B0604020202020204" pitchFamily="34" charset="0"/>
                <a:sym typeface="Calibri"/>
              </a:rPr>
              <a:t>pitch</a:t>
            </a:r>
          </a:p>
          <a:p>
            <a:pPr algn="ctr">
              <a:spcAft>
                <a:spcPts val="1654"/>
              </a:spcAft>
            </a:pPr>
            <a:endParaRPr lang="en-US" sz="1400">
              <a:latin typeface="Arial" panose="020B0604020202020204" pitchFamily="34" charset="0"/>
              <a:ea typeface="Calibri"/>
              <a:cs typeface="Arial" panose="020B0604020202020204" pitchFamily="34" charset="0"/>
              <a:sym typeface="Calibri"/>
            </a:endParaRPr>
          </a:p>
        </p:txBody>
      </p:sp>
      <p:sp>
        <p:nvSpPr>
          <p:cNvPr id="448" name="Google Shape;425;p16">
            <a:extLst>
              <a:ext uri="{FF2B5EF4-FFF2-40B4-BE49-F238E27FC236}">
                <a16:creationId xmlns:a16="http://schemas.microsoft.com/office/drawing/2014/main" id="{C1B25878-4819-4126-9792-2A8071D86C50}"/>
              </a:ext>
            </a:extLst>
          </p:cNvPr>
          <p:cNvSpPr txBox="1"/>
          <p:nvPr/>
        </p:nvSpPr>
        <p:spPr>
          <a:xfrm>
            <a:off x="9897258" y="2352238"/>
            <a:ext cx="671753" cy="310715"/>
          </a:xfrm>
          <a:prstGeom prst="rect">
            <a:avLst/>
          </a:prstGeom>
          <a:noFill/>
          <a:ln>
            <a:noFill/>
          </a:ln>
        </p:spPr>
        <p:txBody>
          <a:bodyPr spcFirstLastPara="1" wrap="square" lIns="94459" tIns="94459" rIns="94459" bIns="94459" anchor="t" anchorCtr="0">
            <a:noAutofit/>
          </a:bodyPr>
          <a:lstStyle/>
          <a:p>
            <a:pPr algn="ctr">
              <a:spcAft>
                <a:spcPts val="1654"/>
              </a:spcAft>
            </a:pPr>
            <a:r>
              <a:rPr lang="en-US" sz="1400">
                <a:latin typeface="Arial" panose="020B0604020202020204" pitchFamily="34" charset="0"/>
                <a:ea typeface="Calibri"/>
                <a:cs typeface="Arial" panose="020B0604020202020204" pitchFamily="34" charset="0"/>
                <a:sym typeface="Calibri"/>
              </a:rPr>
              <a:t>roll</a:t>
            </a:r>
          </a:p>
          <a:p>
            <a:pPr algn="ctr">
              <a:spcAft>
                <a:spcPts val="1654"/>
              </a:spcAft>
            </a:pPr>
            <a:endParaRPr lang="en-US" sz="1400">
              <a:latin typeface="Arial" panose="020B0604020202020204" pitchFamily="34" charset="0"/>
              <a:ea typeface="Calibri"/>
              <a:cs typeface="Arial" panose="020B0604020202020204" pitchFamily="34" charset="0"/>
              <a:sym typeface="Calibri"/>
            </a:endParaRPr>
          </a:p>
        </p:txBody>
      </p:sp>
      <p:grpSp>
        <p:nvGrpSpPr>
          <p:cNvPr id="12" name="Gruppo 11">
            <a:extLst>
              <a:ext uri="{FF2B5EF4-FFF2-40B4-BE49-F238E27FC236}">
                <a16:creationId xmlns:a16="http://schemas.microsoft.com/office/drawing/2014/main" id="{D791C9E0-6CAA-A79E-B130-F1F94E841A82}"/>
              </a:ext>
            </a:extLst>
          </p:cNvPr>
          <p:cNvGrpSpPr>
            <a:grpSpLocks noChangeAspect="1"/>
          </p:cNvGrpSpPr>
          <p:nvPr/>
        </p:nvGrpSpPr>
        <p:grpSpPr>
          <a:xfrm>
            <a:off x="0" y="88185"/>
            <a:ext cx="3382152" cy="792000"/>
            <a:chOff x="0" y="88185"/>
            <a:chExt cx="3843354" cy="900000"/>
          </a:xfrm>
        </p:grpSpPr>
        <p:pic>
          <p:nvPicPr>
            <p:cNvPr id="17" name="Immagine 9" descr="Immagine che contiene schermata, logo, simbolo, cerchio&#10;&#10;Descrizione generata automaticamente">
              <a:extLst>
                <a:ext uri="{FF2B5EF4-FFF2-40B4-BE49-F238E27FC236}">
                  <a16:creationId xmlns:a16="http://schemas.microsoft.com/office/drawing/2014/main" id="{43FA2A61-2992-9A54-A796-562CB9957A59}"/>
                </a:ext>
              </a:extLst>
            </p:cNvPr>
            <p:cNvPicPr>
              <a:picLocks noChangeAspect="1"/>
            </p:cNvPicPr>
            <p:nvPr/>
          </p:nvPicPr>
          <p:blipFill rotWithShape="1">
            <a:blip r:embed="rId6">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18" name="Picture 5" descr="A black and white logo&#10;&#10;Description automatically generated">
              <a:extLst>
                <a:ext uri="{FF2B5EF4-FFF2-40B4-BE49-F238E27FC236}">
                  <a16:creationId xmlns:a16="http://schemas.microsoft.com/office/drawing/2014/main" id="{ACEAABE9-D5A7-3C6D-CFAF-7F383BCAB498}"/>
                </a:ext>
              </a:extLst>
            </p:cNvPr>
            <p:cNvPicPr>
              <a:picLocks noChangeAspect="1"/>
            </p:cNvPicPr>
            <p:nvPr/>
          </p:nvPicPr>
          <p:blipFill>
            <a:blip r:embed="rId7"/>
            <a:stretch>
              <a:fillRect/>
            </a:stretch>
          </p:blipFill>
          <p:spPr>
            <a:xfrm>
              <a:off x="0" y="88185"/>
              <a:ext cx="2779409" cy="900000"/>
            </a:xfrm>
            <a:prstGeom prst="rect">
              <a:avLst/>
            </a:prstGeom>
          </p:spPr>
        </p:pic>
      </p:grpSp>
      <p:sp>
        <p:nvSpPr>
          <p:cNvPr id="2" name="Ovale 1">
            <a:extLst>
              <a:ext uri="{FF2B5EF4-FFF2-40B4-BE49-F238E27FC236}">
                <a16:creationId xmlns:a16="http://schemas.microsoft.com/office/drawing/2014/main" id="{16085991-674F-226A-2851-BB1EBA9B7C07}"/>
              </a:ext>
            </a:extLst>
          </p:cNvPr>
          <p:cNvSpPr/>
          <p:nvPr/>
        </p:nvSpPr>
        <p:spPr>
          <a:xfrm>
            <a:off x="6775749" y="3422955"/>
            <a:ext cx="1317186" cy="13751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extBox 20">
            <a:extLst>
              <a:ext uri="{FF2B5EF4-FFF2-40B4-BE49-F238E27FC236}">
                <a16:creationId xmlns:a16="http://schemas.microsoft.com/office/drawing/2014/main" id="{E7EAC73B-249E-352F-2D72-AAD3296B3EB1}"/>
              </a:ext>
            </a:extLst>
          </p:cNvPr>
          <p:cNvSpPr txBox="1"/>
          <p:nvPr/>
        </p:nvSpPr>
        <p:spPr>
          <a:xfrm>
            <a:off x="2611629" y="2794627"/>
            <a:ext cx="813606" cy="246221"/>
          </a:xfrm>
          <a:prstGeom prst="rect">
            <a:avLst/>
          </a:prstGeom>
          <a:noFill/>
        </p:spPr>
        <p:txBody>
          <a:bodyPr wrap="square" rtlCol="0">
            <a:spAutoFit/>
          </a:bodyPr>
          <a:lstStyle/>
          <a:p>
            <a:pPr algn="ctr"/>
            <a:r>
              <a:rPr lang="it-IT" sz="1000" dirty="0" err="1">
                <a:solidFill>
                  <a:schemeClr val="tx1">
                    <a:lumMod val="65000"/>
                    <a:lumOff val="35000"/>
                  </a:schemeClr>
                </a:solidFill>
                <a:latin typeface="Arial" panose="020B0604020202020204" pitchFamily="34" charset="0"/>
                <a:cs typeface="Arial" panose="020B0604020202020204" pitchFamily="34" charset="0"/>
              </a:rPr>
              <a:t>collimator</a:t>
            </a:r>
            <a:endParaRPr lang="it-IT" sz="10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6" name="Straight Arrow Connector 27">
            <a:extLst>
              <a:ext uri="{FF2B5EF4-FFF2-40B4-BE49-F238E27FC236}">
                <a16:creationId xmlns:a16="http://schemas.microsoft.com/office/drawing/2014/main" id="{516F668D-1C22-EB44-051E-8FF839558342}"/>
              </a:ext>
            </a:extLst>
          </p:cNvPr>
          <p:cNvCxnSpPr>
            <a:cxnSpLocks/>
          </p:cNvCxnSpPr>
          <p:nvPr/>
        </p:nvCxnSpPr>
        <p:spPr>
          <a:xfrm>
            <a:off x="2901877" y="2999102"/>
            <a:ext cx="368984" cy="304271"/>
          </a:xfrm>
          <a:prstGeom prst="straightConnector1">
            <a:avLst/>
          </a:prstGeom>
          <a:ln>
            <a:solidFill>
              <a:schemeClr val="bg2">
                <a:lumMod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114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7E1D-0F3C-0F3E-220E-4A6AEFCA23B8}"/>
            </a:ext>
          </a:extLst>
        </p:cNvPr>
        <p:cNvGrpSpPr/>
        <p:nvPr/>
      </p:nvGrpSpPr>
      <p:grpSpPr>
        <a:xfrm>
          <a:off x="0" y="0"/>
          <a:ext cx="0" cy="0"/>
          <a:chOff x="0" y="0"/>
          <a:chExt cx="0" cy="0"/>
        </a:xfrm>
      </p:grpSpPr>
      <p:sp>
        <p:nvSpPr>
          <p:cNvPr id="4" name="VHEE perché VHEET pro e contro prospettiva flash…">
            <a:extLst>
              <a:ext uri="{FF2B5EF4-FFF2-40B4-BE49-F238E27FC236}">
                <a16:creationId xmlns:a16="http://schemas.microsoft.com/office/drawing/2014/main" id="{A1D9F051-60FF-CC08-B3AF-232862675F6A}"/>
              </a:ext>
            </a:extLst>
          </p:cNvPr>
          <p:cNvSpPr txBox="1"/>
          <p:nvPr/>
        </p:nvSpPr>
        <p:spPr>
          <a:xfrm>
            <a:off x="2087894" y="3311839"/>
            <a:ext cx="8016213" cy="1672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48" name="TextBox 47">
            <a:extLst>
              <a:ext uri="{FF2B5EF4-FFF2-40B4-BE49-F238E27FC236}">
                <a16:creationId xmlns:a16="http://schemas.microsoft.com/office/drawing/2014/main" id="{6A4574B2-0B91-5452-F733-746407E1C0B0}"/>
              </a:ext>
            </a:extLst>
          </p:cNvPr>
          <p:cNvSpPr txBox="1"/>
          <p:nvPr/>
        </p:nvSpPr>
        <p:spPr>
          <a:xfrm>
            <a:off x="368300" y="1044000"/>
            <a:ext cx="11455400" cy="492443"/>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2600" b="1" err="1">
                <a:solidFill>
                  <a:schemeClr val="bg1"/>
                </a:solidFill>
                <a:latin typeface="Arial" panose="020B0604020202020204" pitchFamily="34" charset="0"/>
                <a:cs typeface="Arial" panose="020B0604020202020204" pitchFamily="34" charset="0"/>
              </a:rPr>
              <a:t>Dosimetric</a:t>
            </a:r>
            <a:r>
              <a:rPr lang="en-US" sz="2600" b="1">
                <a:solidFill>
                  <a:schemeClr val="bg1"/>
                </a:solidFill>
                <a:latin typeface="Arial" panose="020B0604020202020204" pitchFamily="34" charset="0"/>
                <a:cs typeface="Arial" panose="020B0604020202020204" pitchFamily="34" charset="0"/>
              </a:rPr>
              <a:t> characterization of a 7 mm diameter collimated VHEE beam</a:t>
            </a:r>
            <a:endParaRPr lang="it-IT" sz="26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ABB046A-4D51-8E2A-3213-EC0B82958117}"/>
              </a:ext>
            </a:extLst>
          </p:cNvPr>
          <p:cNvSpPr txBox="1"/>
          <p:nvPr/>
        </p:nvSpPr>
        <p:spPr>
          <a:xfrm>
            <a:off x="-2837794" y="5892186"/>
            <a:ext cx="2171952" cy="349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410765" hangingPunct="0"/>
            <a:r>
              <a:rPr lang="it-IT">
                <a:solidFill>
                  <a:srgbClr val="000000"/>
                </a:solidFill>
                <a:ea typeface="Helvetica Neue Medium"/>
                <a:cs typeface="Helvetica Neue Medium"/>
                <a:sym typeface="Helvetica Neue Medium"/>
              </a:rPr>
              <a:t>Energy </a:t>
            </a:r>
            <a:r>
              <a:rPr lang="it-IT" err="1">
                <a:solidFill>
                  <a:srgbClr val="000000"/>
                </a:solidFill>
                <a:ea typeface="Helvetica Neue Medium"/>
                <a:cs typeface="Helvetica Neue Medium"/>
                <a:sym typeface="Helvetica Neue Medium"/>
              </a:rPr>
              <a:t>spectrum</a:t>
            </a:r>
            <a:endParaRPr lang="it-IT">
              <a:solidFill>
                <a:srgbClr val="000000"/>
              </a:solidFill>
              <a:ea typeface="Helvetica Neue Medium"/>
              <a:cs typeface="Helvetica Neue Medium"/>
              <a:sym typeface="Helvetica Neue Medium"/>
            </a:endParaRPr>
          </a:p>
        </p:txBody>
      </p:sp>
      <p:pic>
        <p:nvPicPr>
          <p:cNvPr id="8" name="Immagine 7">
            <a:extLst>
              <a:ext uri="{FF2B5EF4-FFF2-40B4-BE49-F238E27FC236}">
                <a16:creationId xmlns:a16="http://schemas.microsoft.com/office/drawing/2014/main" id="{B5E33D42-D0E7-8477-3665-07ED0105E250}"/>
              </a:ext>
            </a:extLst>
          </p:cNvPr>
          <p:cNvPicPr>
            <a:picLocks noChangeAspect="1"/>
          </p:cNvPicPr>
          <p:nvPr/>
        </p:nvPicPr>
        <p:blipFill>
          <a:blip r:embed="rId3"/>
          <a:srcRect/>
          <a:stretch/>
        </p:blipFill>
        <p:spPr>
          <a:xfrm>
            <a:off x="1220391" y="1744944"/>
            <a:ext cx="6394162" cy="3708000"/>
          </a:xfrm>
          <a:prstGeom prst="rect">
            <a:avLst/>
          </a:prstGeom>
          <a:ln>
            <a:solidFill>
              <a:schemeClr val="tx1"/>
            </a:solidFill>
          </a:ln>
        </p:spPr>
      </p:pic>
      <p:pic>
        <p:nvPicPr>
          <p:cNvPr id="10" name="Immagine 9">
            <a:extLst>
              <a:ext uri="{FF2B5EF4-FFF2-40B4-BE49-F238E27FC236}">
                <a16:creationId xmlns:a16="http://schemas.microsoft.com/office/drawing/2014/main" id="{BEBAF014-9409-A88C-8309-1C2DD9FACF98}"/>
              </a:ext>
            </a:extLst>
          </p:cNvPr>
          <p:cNvPicPr>
            <a:picLocks noChangeAspect="1"/>
          </p:cNvPicPr>
          <p:nvPr/>
        </p:nvPicPr>
        <p:blipFill>
          <a:blip r:embed="rId4"/>
          <a:srcRect/>
          <a:stretch/>
        </p:blipFill>
        <p:spPr>
          <a:xfrm>
            <a:off x="7973066" y="1744944"/>
            <a:ext cx="2300743" cy="3708000"/>
          </a:xfrm>
          <a:prstGeom prst="rect">
            <a:avLst/>
          </a:prstGeom>
          <a:solidFill>
            <a:schemeClr val="bg1"/>
          </a:solidFill>
          <a:ln>
            <a:solidFill>
              <a:schemeClr val="tx1"/>
            </a:solidFill>
          </a:ln>
        </p:spPr>
      </p:pic>
      <p:sp>
        <p:nvSpPr>
          <p:cNvPr id="7" name="CasellaDiTesto 6">
            <a:extLst>
              <a:ext uri="{FF2B5EF4-FFF2-40B4-BE49-F238E27FC236}">
                <a16:creationId xmlns:a16="http://schemas.microsoft.com/office/drawing/2014/main" id="{5AA64487-EB38-5F62-83BF-9F70CB500DA6}"/>
              </a:ext>
            </a:extLst>
          </p:cNvPr>
          <p:cNvSpPr txBox="1"/>
          <p:nvPr/>
        </p:nvSpPr>
        <p:spPr>
          <a:xfrm>
            <a:off x="4554063" y="2689417"/>
            <a:ext cx="2601963" cy="307777"/>
          </a:xfrm>
          <a:prstGeom prst="rect">
            <a:avLst/>
          </a:prstGeom>
          <a:noFill/>
        </p:spPr>
        <p:txBody>
          <a:bodyPr wrap="square">
            <a:spAutoFit/>
          </a:bodyPr>
          <a:lstStyle/>
          <a:p>
            <a:pPr algn="ctr" defTabSz="849018" hangingPunct="0"/>
            <a:r>
              <a:rPr lang="it-IT" sz="1400">
                <a:solidFill>
                  <a:srgbClr val="000000"/>
                </a:solidFill>
                <a:latin typeface="Arial" panose="020B0604020202020204" pitchFamily="34" charset="0"/>
                <a:ea typeface="Helvetica Neue Medium"/>
                <a:cs typeface="Arial" panose="020B0604020202020204" pitchFamily="34" charset="0"/>
                <a:sym typeface="Helvetica Neue Medium"/>
              </a:rPr>
              <a:t>2 cm x 20 cm 10 EBT3 </a:t>
            </a:r>
            <a:r>
              <a:rPr lang="it-IT" sz="1400" err="1">
                <a:solidFill>
                  <a:srgbClr val="000000"/>
                </a:solidFill>
                <a:latin typeface="Arial" panose="020B0604020202020204" pitchFamily="34" charset="0"/>
                <a:ea typeface="Helvetica Neue Medium"/>
                <a:cs typeface="Arial" panose="020B0604020202020204" pitchFamily="34" charset="0"/>
                <a:sym typeface="Helvetica Neue Medium"/>
              </a:rPr>
              <a:t>stack</a:t>
            </a:r>
            <a:endParaRPr lang="it-IT" sz="1400">
              <a:solidFill>
                <a:srgbClr val="000000"/>
              </a:solidFill>
              <a:latin typeface="Arial" panose="020B0604020202020204" pitchFamily="34" charset="0"/>
              <a:ea typeface="Helvetica Neue Medium"/>
              <a:cs typeface="Arial" panose="020B0604020202020204" pitchFamily="34" charset="0"/>
              <a:sym typeface="Helvetica Neue Medium"/>
            </a:endParaRPr>
          </a:p>
        </p:txBody>
      </p:sp>
      <p:cxnSp>
        <p:nvCxnSpPr>
          <p:cNvPr id="3" name="Straight Arrow Connector 2">
            <a:extLst>
              <a:ext uri="{FF2B5EF4-FFF2-40B4-BE49-F238E27FC236}">
                <a16:creationId xmlns:a16="http://schemas.microsoft.com/office/drawing/2014/main" id="{8D294877-F0D4-7AF7-7E6F-0027DEEA786D}"/>
              </a:ext>
            </a:extLst>
          </p:cNvPr>
          <p:cNvCxnSpPr/>
          <p:nvPr/>
        </p:nvCxnSpPr>
        <p:spPr>
          <a:xfrm flipH="1">
            <a:off x="5073805" y="3009551"/>
            <a:ext cx="1300297" cy="523875"/>
          </a:xfrm>
          <a:prstGeom prst="straightConnector1">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3115CDCB-9D3A-6FD8-C542-D91E8918AC2C}"/>
              </a:ext>
            </a:extLst>
          </p:cNvPr>
          <p:cNvCxnSpPr>
            <a:cxnSpLocks/>
          </p:cNvCxnSpPr>
          <p:nvPr/>
        </p:nvCxnSpPr>
        <p:spPr>
          <a:xfrm>
            <a:off x="6651748" y="3009551"/>
            <a:ext cx="2158877" cy="419449"/>
          </a:xfrm>
          <a:prstGeom prst="straightConnector1">
            <a:avLst/>
          </a:prstGeom>
          <a:ln>
            <a:solidFill>
              <a:srgbClr val="FF0000"/>
            </a:solidFill>
            <a:tailEnd type="stealth"/>
          </a:ln>
        </p:spPr>
        <p:style>
          <a:lnRef idx="2">
            <a:schemeClr val="accent1"/>
          </a:lnRef>
          <a:fillRef idx="0">
            <a:schemeClr val="accent1"/>
          </a:fillRef>
          <a:effectRef idx="1">
            <a:schemeClr val="accent1"/>
          </a:effectRef>
          <a:fontRef idx="minor">
            <a:schemeClr val="tx1"/>
          </a:fontRef>
        </p:style>
      </p:cxnSp>
      <p:grpSp>
        <p:nvGrpSpPr>
          <p:cNvPr id="2" name="Gruppo 1">
            <a:extLst>
              <a:ext uri="{FF2B5EF4-FFF2-40B4-BE49-F238E27FC236}">
                <a16:creationId xmlns:a16="http://schemas.microsoft.com/office/drawing/2014/main" id="{5BFBF040-E810-EEF7-F79B-2D68CA02F1D8}"/>
              </a:ext>
            </a:extLst>
          </p:cNvPr>
          <p:cNvGrpSpPr>
            <a:grpSpLocks noChangeAspect="1"/>
          </p:cNvGrpSpPr>
          <p:nvPr/>
        </p:nvGrpSpPr>
        <p:grpSpPr>
          <a:xfrm>
            <a:off x="0" y="88185"/>
            <a:ext cx="3382152" cy="792000"/>
            <a:chOff x="0" y="88185"/>
            <a:chExt cx="3843354" cy="900000"/>
          </a:xfrm>
        </p:grpSpPr>
        <p:pic>
          <p:nvPicPr>
            <p:cNvPr id="6" name="Immagine 9" descr="Immagine che contiene schermata, logo, simbolo, cerchio&#10;&#10;Descrizione generata automaticamente">
              <a:extLst>
                <a:ext uri="{FF2B5EF4-FFF2-40B4-BE49-F238E27FC236}">
                  <a16:creationId xmlns:a16="http://schemas.microsoft.com/office/drawing/2014/main" id="{274FA169-2A64-D4B3-CB49-B40DA0111606}"/>
                </a:ext>
              </a:extLst>
            </p:cNvPr>
            <p:cNvPicPr>
              <a:picLocks noChangeAspect="1"/>
            </p:cNvPicPr>
            <p:nvPr/>
          </p:nvPicPr>
          <p:blipFill rotWithShape="1">
            <a:blip r:embed="rId5">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9" name="Picture 5" descr="A black and white logo&#10;&#10;Description automatically generated">
              <a:extLst>
                <a:ext uri="{FF2B5EF4-FFF2-40B4-BE49-F238E27FC236}">
                  <a16:creationId xmlns:a16="http://schemas.microsoft.com/office/drawing/2014/main" id="{6CADD9C0-4C99-F40F-4357-230A0B413147}"/>
                </a:ext>
              </a:extLst>
            </p:cNvPr>
            <p:cNvPicPr>
              <a:picLocks noChangeAspect="1"/>
            </p:cNvPicPr>
            <p:nvPr/>
          </p:nvPicPr>
          <p:blipFill>
            <a:blip r:embed="rId6"/>
            <a:stretch>
              <a:fillRect/>
            </a:stretch>
          </p:blipFill>
          <p:spPr>
            <a:xfrm>
              <a:off x="0" y="88185"/>
              <a:ext cx="2779409" cy="900000"/>
            </a:xfrm>
            <a:prstGeom prst="rect">
              <a:avLst/>
            </a:prstGeom>
          </p:spPr>
        </p:pic>
      </p:grpSp>
    </p:spTree>
    <p:extLst>
      <p:ext uri="{BB962C8B-B14F-4D97-AF65-F5344CB8AC3E}">
        <p14:creationId xmlns:p14="http://schemas.microsoft.com/office/powerpoint/2010/main" val="31304916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88C93-EE5E-BF12-2CA6-1F7F84E780A3}"/>
            </a:ext>
          </a:extLst>
        </p:cNvPr>
        <p:cNvGrpSpPr/>
        <p:nvPr/>
      </p:nvGrpSpPr>
      <p:grpSpPr>
        <a:xfrm>
          <a:off x="0" y="0"/>
          <a:ext cx="0" cy="0"/>
          <a:chOff x="0" y="0"/>
          <a:chExt cx="0" cy="0"/>
        </a:xfrm>
      </p:grpSpPr>
      <p:sp>
        <p:nvSpPr>
          <p:cNvPr id="457" name="Rectangle">
            <a:extLst>
              <a:ext uri="{FF2B5EF4-FFF2-40B4-BE49-F238E27FC236}">
                <a16:creationId xmlns:a16="http://schemas.microsoft.com/office/drawing/2014/main" id="{B091BDA5-87B6-D834-686A-C6CF017F6E65}"/>
              </a:ext>
            </a:extLst>
          </p:cNvPr>
          <p:cNvSpPr/>
          <p:nvPr/>
        </p:nvSpPr>
        <p:spPr>
          <a:xfrm>
            <a:off x="605333" y="1620165"/>
            <a:ext cx="6467701" cy="4680000"/>
          </a:xfrm>
          <a:prstGeom prst="rect">
            <a:avLst/>
          </a:prstGeom>
          <a:solidFill>
            <a:srgbClr val="FFFFFF"/>
          </a:solidFill>
          <a:ln w="9525">
            <a:solidFill>
              <a:schemeClr val="tx1"/>
            </a:solidFill>
            <a:miter lim="400000"/>
          </a:ln>
        </p:spPr>
        <p:txBody>
          <a:bodyPr lIns="35718" tIns="35718" rIns="35718" bIns="35718" anchor="ctr"/>
          <a:lstStyle/>
          <a:p>
            <a:endParaRPr lang="it-IT" sz="900"/>
          </a:p>
        </p:txBody>
      </p:sp>
      <p:sp>
        <p:nvSpPr>
          <p:cNvPr id="4" name="VHEE perché VHEET pro e contro prospettiva flash…">
            <a:extLst>
              <a:ext uri="{FF2B5EF4-FFF2-40B4-BE49-F238E27FC236}">
                <a16:creationId xmlns:a16="http://schemas.microsoft.com/office/drawing/2014/main" id="{EBBDFD62-005F-3EA3-6F6D-019CE3F05DAB}"/>
              </a:ext>
            </a:extLst>
          </p:cNvPr>
          <p:cNvSpPr txBox="1"/>
          <p:nvPr/>
        </p:nvSpPr>
        <p:spPr>
          <a:xfrm>
            <a:off x="2087894" y="3311839"/>
            <a:ext cx="8016213" cy="16725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p>
            <a:pPr defTabSz="228600">
              <a:defRPr sz="5100">
                <a:solidFill>
                  <a:srgbClr val="FFFFFF"/>
                </a:solidFill>
                <a:latin typeface="Avenir Next Ultra Light"/>
                <a:ea typeface="Avenir Next Ultra Light"/>
                <a:cs typeface="Avenir Next Ultra Light"/>
                <a:sym typeface="Avenir Next Ultra Light"/>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algn="just" defTabSz="228600">
              <a:defRPr sz="5100">
                <a:solidFill>
                  <a:srgbClr val="FFFFFF"/>
                </a:solidFill>
                <a:latin typeface="Avenir Next Medium"/>
                <a:ea typeface="Avenir Next Medium"/>
                <a:cs typeface="Avenir Next Medium"/>
                <a:sym typeface="Avenir Next Medium"/>
              </a:defRPr>
            </a:pPr>
            <a:endParaRPr sz="2550"/>
          </a:p>
          <a:p>
            <a:pPr defTabSz="228600">
              <a:defRPr sz="5500">
                <a:solidFill>
                  <a:srgbClr val="FFFFFF"/>
                </a:solidFill>
                <a:latin typeface="Avenir Next Medium"/>
                <a:ea typeface="Avenir Next Medium"/>
                <a:cs typeface="Avenir Next Medium"/>
                <a:sym typeface="Avenir Next Medium"/>
              </a:defRPr>
            </a:pPr>
            <a:endParaRPr sz="2750"/>
          </a:p>
        </p:txBody>
      </p:sp>
      <p:sp>
        <p:nvSpPr>
          <p:cNvPr id="17" name="TextBox 16">
            <a:extLst>
              <a:ext uri="{FF2B5EF4-FFF2-40B4-BE49-F238E27FC236}">
                <a16:creationId xmlns:a16="http://schemas.microsoft.com/office/drawing/2014/main" id="{AFB8D92B-48C4-84D0-F215-2201D3AC19E6}"/>
              </a:ext>
            </a:extLst>
          </p:cNvPr>
          <p:cNvSpPr txBox="1"/>
          <p:nvPr/>
        </p:nvSpPr>
        <p:spPr>
          <a:xfrm>
            <a:off x="-2837794" y="5892186"/>
            <a:ext cx="2171952" cy="349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defTabSz="410765" hangingPunct="0"/>
            <a:r>
              <a:rPr lang="it-IT">
                <a:solidFill>
                  <a:srgbClr val="000000"/>
                </a:solidFill>
                <a:ea typeface="Helvetica Neue Medium"/>
                <a:cs typeface="Helvetica Neue Medium"/>
                <a:sym typeface="Helvetica Neue Medium"/>
              </a:rPr>
              <a:t>Energy </a:t>
            </a:r>
            <a:r>
              <a:rPr lang="it-IT" err="1">
                <a:solidFill>
                  <a:srgbClr val="000000"/>
                </a:solidFill>
                <a:ea typeface="Helvetica Neue Medium"/>
                <a:cs typeface="Helvetica Neue Medium"/>
                <a:sym typeface="Helvetica Neue Medium"/>
              </a:rPr>
              <a:t>spectrum</a:t>
            </a:r>
            <a:endParaRPr lang="it-IT">
              <a:solidFill>
                <a:srgbClr val="000000"/>
              </a:solidFill>
              <a:ea typeface="Helvetica Neue Medium"/>
              <a:cs typeface="Helvetica Neue Medium"/>
              <a:sym typeface="Helvetica Neue Medium"/>
            </a:endParaRPr>
          </a:p>
        </p:txBody>
      </p:sp>
      <p:pic>
        <p:nvPicPr>
          <p:cNvPr id="14" name="Picture 13">
            <a:extLst>
              <a:ext uri="{FF2B5EF4-FFF2-40B4-BE49-F238E27FC236}">
                <a16:creationId xmlns:a16="http://schemas.microsoft.com/office/drawing/2014/main" id="{A08464E1-68C2-E85D-ECAC-17CAAB336CC0}"/>
              </a:ext>
            </a:extLst>
          </p:cNvPr>
          <p:cNvPicPr>
            <a:picLocks noChangeAspect="1"/>
          </p:cNvPicPr>
          <p:nvPr/>
        </p:nvPicPr>
        <p:blipFill>
          <a:blip r:embed="rId3">
            <a:alphaModFix amt="0"/>
          </a:blip>
          <a:srcRect/>
          <a:stretch/>
        </p:blipFill>
        <p:spPr>
          <a:xfrm>
            <a:off x="7894378" y="1490420"/>
            <a:ext cx="3585994" cy="2087678"/>
          </a:xfrm>
          <a:prstGeom prst="rect">
            <a:avLst/>
          </a:prstGeom>
          <a:ln>
            <a:noFill/>
          </a:ln>
          <a:effectLst/>
        </p:spPr>
      </p:pic>
      <p:sp>
        <p:nvSpPr>
          <p:cNvPr id="21" name="TextBox 20">
            <a:extLst>
              <a:ext uri="{FF2B5EF4-FFF2-40B4-BE49-F238E27FC236}">
                <a16:creationId xmlns:a16="http://schemas.microsoft.com/office/drawing/2014/main" id="{9A630AF1-6DA6-9664-D9A6-27CAD818230A}"/>
              </a:ext>
            </a:extLst>
          </p:cNvPr>
          <p:cNvSpPr txBox="1"/>
          <p:nvPr/>
        </p:nvSpPr>
        <p:spPr>
          <a:xfrm>
            <a:off x="1740329" y="1724826"/>
            <a:ext cx="4308921" cy="287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8" tIns="35718" rIns="35718" bIns="35718" numCol="1" spcCol="38100" rtlCol="0" anchor="ctr">
            <a:spAutoFit/>
          </a:bodyPr>
          <a:lstStyle/>
          <a:p>
            <a:pPr algn="ctr" defTabSz="410765" hangingPunct="0"/>
            <a:r>
              <a:rPr lang="it-IT" sz="1400">
                <a:latin typeface="Arial" panose="020B0604020202020204" pitchFamily="34" charset="0"/>
                <a:cs typeface="Arial" panose="020B0604020202020204" pitchFamily="34" charset="0"/>
              </a:rPr>
              <a:t>2 cm x 20 cm EBT3: </a:t>
            </a:r>
            <a:r>
              <a:rPr lang="it-IT" sz="1400" err="1">
                <a:latin typeface="Arial" panose="020B0604020202020204" pitchFamily="34" charset="0"/>
                <a:cs typeface="Arial" panose="020B0604020202020204" pitchFamily="34" charset="0"/>
              </a:rPr>
              <a:t>longitudinal</a:t>
            </a:r>
            <a:r>
              <a:rPr lang="it-IT" sz="1400">
                <a:latin typeface="Arial" panose="020B0604020202020204" pitchFamily="34" charset="0"/>
                <a:cs typeface="Arial" panose="020B0604020202020204" pitchFamily="34" charset="0"/>
              </a:rPr>
              <a:t> </a:t>
            </a:r>
            <a:r>
              <a:rPr lang="it-IT" sz="1400" err="1">
                <a:latin typeface="Arial" panose="020B0604020202020204" pitchFamily="34" charset="0"/>
                <a:cs typeface="Arial" panose="020B0604020202020204" pitchFamily="34" charset="0"/>
              </a:rPr>
              <a:t>irradiation</a:t>
            </a:r>
            <a:endParaRPr lang="it-IT" sz="1400">
              <a:solidFill>
                <a:srgbClr val="000000"/>
              </a:solidFill>
              <a:latin typeface="Arial" panose="020B0604020202020204" pitchFamily="34" charset="0"/>
              <a:ea typeface="Helvetica Neue Medium"/>
              <a:cs typeface="Arial" panose="020B0604020202020204" pitchFamily="34" charset="0"/>
              <a:sym typeface="Helvetica Neue Medium"/>
            </a:endParaRPr>
          </a:p>
        </p:txBody>
      </p:sp>
      <p:pic>
        <p:nvPicPr>
          <p:cNvPr id="2" name="Picture 1">
            <a:extLst>
              <a:ext uri="{FF2B5EF4-FFF2-40B4-BE49-F238E27FC236}">
                <a16:creationId xmlns:a16="http://schemas.microsoft.com/office/drawing/2014/main" id="{F0DD10E8-25E2-EB23-8E1B-660C9495F467}"/>
              </a:ext>
            </a:extLst>
          </p:cNvPr>
          <p:cNvPicPr>
            <a:picLocks noChangeAspect="1"/>
          </p:cNvPicPr>
          <p:nvPr/>
        </p:nvPicPr>
        <p:blipFill>
          <a:blip r:embed="rId4"/>
          <a:srcRect/>
          <a:stretch/>
        </p:blipFill>
        <p:spPr>
          <a:xfrm>
            <a:off x="1065600" y="2476800"/>
            <a:ext cx="5154435" cy="3401012"/>
          </a:xfrm>
          <a:prstGeom prst="rect">
            <a:avLst/>
          </a:prstGeom>
          <a:effectLst/>
        </p:spPr>
      </p:pic>
      <p:sp>
        <p:nvSpPr>
          <p:cNvPr id="3" name="CasellaDiTesto 2">
            <a:extLst>
              <a:ext uri="{FF2B5EF4-FFF2-40B4-BE49-F238E27FC236}">
                <a16:creationId xmlns:a16="http://schemas.microsoft.com/office/drawing/2014/main" id="{EEDF4C8B-B0BB-32AC-A182-73281542E4DE}"/>
              </a:ext>
            </a:extLst>
          </p:cNvPr>
          <p:cNvSpPr txBox="1"/>
          <p:nvPr/>
        </p:nvSpPr>
        <p:spPr>
          <a:xfrm>
            <a:off x="2703886" y="2905804"/>
            <a:ext cx="3516149" cy="523220"/>
          </a:xfrm>
          <a:prstGeom prst="rect">
            <a:avLst/>
          </a:prstGeom>
          <a:noFill/>
        </p:spPr>
        <p:txBody>
          <a:bodyPr wrap="square">
            <a:spAutoFit/>
          </a:bodyPr>
          <a:lstStyle/>
          <a:p>
            <a:pPr algn="ctr" defTabSz="849018" hangingPunct="0"/>
            <a:r>
              <a:rPr lang="it-IT" sz="1400" dirty="0">
                <a:solidFill>
                  <a:srgbClr val="000000"/>
                </a:solidFill>
                <a:latin typeface="Arial" panose="020B0604020202020204" pitchFamily="34" charset="0"/>
                <a:ea typeface="Helvetica Neue Medium"/>
                <a:cs typeface="Arial" panose="020B0604020202020204" pitchFamily="34" charset="0"/>
                <a:sym typeface="Helvetica Neue Medium"/>
              </a:rPr>
              <a:t>Depth dose in RCF- EBT3 </a:t>
            </a:r>
            <a:r>
              <a:rPr lang="it-IT" sz="1400" dirty="0" err="1">
                <a:solidFill>
                  <a:srgbClr val="000000"/>
                </a:solidFill>
                <a:latin typeface="Arial" panose="020B0604020202020204" pitchFamily="34" charset="0"/>
                <a:ea typeface="Helvetica Neue Medium"/>
                <a:cs typeface="Arial" panose="020B0604020202020204" pitchFamily="34" charset="0"/>
                <a:sym typeface="Helvetica Neue Medium"/>
              </a:rPr>
              <a:t>stack</a:t>
            </a:r>
            <a:endParaRPr lang="it-IT" sz="1400" dirty="0">
              <a:solidFill>
                <a:srgbClr val="000000"/>
              </a:solidFill>
              <a:latin typeface="Arial" panose="020B0604020202020204" pitchFamily="34" charset="0"/>
              <a:ea typeface="Helvetica Neue Medium"/>
              <a:cs typeface="Arial" panose="020B0604020202020204" pitchFamily="34" charset="0"/>
              <a:sym typeface="Helvetica Neue Medium"/>
            </a:endParaRPr>
          </a:p>
          <a:p>
            <a:pPr algn="ctr" defTabSz="849018" hangingPunct="0"/>
            <a:r>
              <a:rPr lang="it-IT" sz="1400" i="1" dirty="0">
                <a:solidFill>
                  <a:srgbClr val="000000"/>
                </a:solidFill>
                <a:latin typeface="Arial" panose="020B0604020202020204" pitchFamily="34" charset="0"/>
                <a:ea typeface="Helvetica Neue Medium"/>
                <a:cs typeface="Arial" panose="020B0604020202020204" pitchFamily="34" charset="0"/>
                <a:sym typeface="Helvetica Neue Medium"/>
              </a:rPr>
              <a:t>(Cumulative dose of 120 shots)</a:t>
            </a:r>
          </a:p>
        </p:txBody>
      </p:sp>
      <p:sp>
        <p:nvSpPr>
          <p:cNvPr id="5" name="CasellaDiTesto 10">
            <a:extLst>
              <a:ext uri="{FF2B5EF4-FFF2-40B4-BE49-F238E27FC236}">
                <a16:creationId xmlns:a16="http://schemas.microsoft.com/office/drawing/2014/main" id="{547C56C7-C581-767C-D668-BDE2887B9BF0}"/>
              </a:ext>
            </a:extLst>
          </p:cNvPr>
          <p:cNvSpPr txBox="1"/>
          <p:nvPr/>
        </p:nvSpPr>
        <p:spPr>
          <a:xfrm>
            <a:off x="243377" y="5905344"/>
            <a:ext cx="5544380" cy="307777"/>
          </a:xfrm>
          <a:prstGeom prst="rect">
            <a:avLst/>
          </a:prstGeom>
          <a:noFill/>
        </p:spPr>
        <p:txBody>
          <a:bodyPr wrap="square" rtlCol="0">
            <a:spAutoFit/>
          </a:bodyPr>
          <a:lstStyle/>
          <a:p>
            <a:pPr algn="ctr"/>
            <a:r>
              <a:rPr lang="it-IT" sz="1400" i="1">
                <a:latin typeface="Arial" panose="020B0604020202020204" pitchFamily="34" charset="0"/>
                <a:cs typeface="Arial" panose="020B0604020202020204" pitchFamily="34" charset="0"/>
              </a:rPr>
              <a:t>dose per </a:t>
            </a:r>
            <a:r>
              <a:rPr lang="it-IT" sz="1400" i="1" err="1">
                <a:latin typeface="Arial" panose="020B0604020202020204" pitchFamily="34" charset="0"/>
                <a:cs typeface="Arial" panose="020B0604020202020204" pitchFamily="34" charset="0"/>
              </a:rPr>
              <a:t>bunch</a:t>
            </a:r>
            <a:r>
              <a:rPr lang="it-IT" sz="1400" i="1">
                <a:latin typeface="Arial" panose="020B0604020202020204" pitchFamily="34" charset="0"/>
                <a:cs typeface="Arial" panose="020B0604020202020204" pitchFamily="34" charset="0"/>
              </a:rPr>
              <a:t> ≈ </a:t>
            </a:r>
            <a:r>
              <a:rPr lang="it-IT" sz="1400" b="1" i="1">
                <a:solidFill>
                  <a:srgbClr val="981C18"/>
                </a:solidFill>
                <a:latin typeface="Arial" panose="020B0604020202020204" pitchFamily="34" charset="0"/>
                <a:cs typeface="Arial" panose="020B0604020202020204" pitchFamily="34" charset="0"/>
              </a:rPr>
              <a:t>8 </a:t>
            </a:r>
            <a:r>
              <a:rPr lang="it-IT" sz="1400" b="1" i="1" err="1">
                <a:solidFill>
                  <a:srgbClr val="981C18"/>
                </a:solidFill>
                <a:latin typeface="Arial" panose="020B0604020202020204" pitchFamily="34" charset="0"/>
                <a:cs typeface="Arial" panose="020B0604020202020204" pitchFamily="34" charset="0"/>
              </a:rPr>
              <a:t>cGy</a:t>
            </a:r>
            <a:r>
              <a:rPr lang="it-IT" sz="1400" b="1" i="1">
                <a:solidFill>
                  <a:srgbClr val="981C18"/>
                </a:solidFill>
                <a:latin typeface="Arial" panose="020B0604020202020204" pitchFamily="34" charset="0"/>
                <a:cs typeface="Arial" panose="020B0604020202020204" pitchFamily="34" charset="0"/>
              </a:rPr>
              <a:t>, </a:t>
            </a:r>
            <a:r>
              <a:rPr lang="it-IT" sz="1400" i="1" err="1">
                <a:latin typeface="Arial" panose="020B0604020202020204" pitchFamily="34" charset="0"/>
                <a:cs typeface="Arial" panose="020B0604020202020204" pitchFamily="34" charset="0"/>
              </a:rPr>
              <a:t>charge</a:t>
            </a:r>
            <a:r>
              <a:rPr lang="it-IT" sz="1400" i="1">
                <a:latin typeface="Arial" panose="020B0604020202020204" pitchFamily="34" charset="0"/>
                <a:cs typeface="Arial" panose="020B0604020202020204" pitchFamily="34" charset="0"/>
              </a:rPr>
              <a:t> per bunch of ≈ </a:t>
            </a:r>
            <a:r>
              <a:rPr lang="it-IT" sz="1400" b="1" i="1">
                <a:solidFill>
                  <a:srgbClr val="981C18"/>
                </a:solidFill>
                <a:latin typeface="Arial" panose="020B0604020202020204" pitchFamily="34" charset="0"/>
                <a:cs typeface="Arial" panose="020B0604020202020204" pitchFamily="34" charset="0"/>
              </a:rPr>
              <a:t>150 </a:t>
            </a:r>
            <a:r>
              <a:rPr lang="it-IT" sz="1400" b="1" i="1" err="1">
                <a:solidFill>
                  <a:srgbClr val="981C18"/>
                </a:solidFill>
                <a:latin typeface="Arial" panose="020B0604020202020204" pitchFamily="34" charset="0"/>
                <a:cs typeface="Arial" panose="020B0604020202020204" pitchFamily="34" charset="0"/>
              </a:rPr>
              <a:t>pC</a:t>
            </a:r>
            <a:endParaRPr lang="it-IT" sz="1400" i="1">
              <a:latin typeface="Arial" panose="020B060402020202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10883557-0CF2-F27E-3816-CBBE3805F3AB}"/>
              </a:ext>
            </a:extLst>
          </p:cNvPr>
          <p:cNvPicPr>
            <a:picLocks noChangeAspect="1"/>
          </p:cNvPicPr>
          <p:nvPr/>
        </p:nvPicPr>
        <p:blipFill>
          <a:blip r:embed="rId5"/>
          <a:srcRect/>
          <a:stretch/>
        </p:blipFill>
        <p:spPr>
          <a:xfrm>
            <a:off x="1765250" y="2137647"/>
            <a:ext cx="4284000" cy="429004"/>
          </a:xfrm>
          <a:prstGeom prst="rect">
            <a:avLst/>
          </a:prstGeom>
        </p:spPr>
      </p:pic>
      <p:grpSp>
        <p:nvGrpSpPr>
          <p:cNvPr id="29" name="Group 28">
            <a:extLst>
              <a:ext uri="{FF2B5EF4-FFF2-40B4-BE49-F238E27FC236}">
                <a16:creationId xmlns:a16="http://schemas.microsoft.com/office/drawing/2014/main" id="{FA96D8BB-C7C2-A3B2-4FAE-40552FE5C1D4}"/>
              </a:ext>
            </a:extLst>
          </p:cNvPr>
          <p:cNvGrpSpPr/>
          <p:nvPr/>
        </p:nvGrpSpPr>
        <p:grpSpPr>
          <a:xfrm>
            <a:off x="1765250" y="2352149"/>
            <a:ext cx="4284000" cy="1115171"/>
            <a:chOff x="1765250" y="2352149"/>
            <a:chExt cx="4284000" cy="1115171"/>
          </a:xfrm>
        </p:grpSpPr>
        <p:cxnSp>
          <p:nvCxnSpPr>
            <p:cNvPr id="7" name="Straight Connector 6">
              <a:extLst>
                <a:ext uri="{FF2B5EF4-FFF2-40B4-BE49-F238E27FC236}">
                  <a16:creationId xmlns:a16="http://schemas.microsoft.com/office/drawing/2014/main" id="{DDF413CC-9A49-48E5-E358-8DFEBCA1A217}"/>
                </a:ext>
              </a:extLst>
            </p:cNvPr>
            <p:cNvCxnSpPr>
              <a:cxnSpLocks/>
              <a:stCxn id="13" idx="1"/>
              <a:endCxn id="13" idx="3"/>
            </p:cNvCxnSpPr>
            <p:nvPr/>
          </p:nvCxnSpPr>
          <p:spPr>
            <a:xfrm>
              <a:off x="1765250" y="2352149"/>
              <a:ext cx="4284000" cy="0"/>
            </a:xfrm>
            <a:prstGeom prst="line">
              <a:avLst/>
            </a:prstGeom>
            <a:ln>
              <a:solidFill>
                <a:srgbClr val="FFFF00"/>
              </a:solidFill>
              <a:prstDash val="dash"/>
            </a:ln>
          </p:spPr>
          <p:style>
            <a:lnRef idx="2">
              <a:schemeClr val="accent1"/>
            </a:lnRef>
            <a:fillRef idx="0">
              <a:schemeClr val="accent1"/>
            </a:fillRef>
            <a:effectRef idx="1">
              <a:schemeClr val="accent1"/>
            </a:effectRef>
            <a:fontRef idx="minor">
              <a:schemeClr val="tx1"/>
            </a:fontRef>
          </p:style>
        </p:cxnSp>
        <p:sp>
          <p:nvSpPr>
            <p:cNvPr id="25" name="Freeform: Shape 24">
              <a:extLst>
                <a:ext uri="{FF2B5EF4-FFF2-40B4-BE49-F238E27FC236}">
                  <a16:creationId xmlns:a16="http://schemas.microsoft.com/office/drawing/2014/main" id="{A8F28EEF-86BA-8606-6507-1F16BF669DF3}"/>
                </a:ext>
              </a:extLst>
            </p:cNvPr>
            <p:cNvSpPr/>
            <p:nvPr/>
          </p:nvSpPr>
          <p:spPr>
            <a:xfrm>
              <a:off x="2278072" y="2362640"/>
              <a:ext cx="590049" cy="1104680"/>
            </a:xfrm>
            <a:custGeom>
              <a:avLst/>
              <a:gdLst>
                <a:gd name="connsiteX0" fmla="*/ 486270 w 590049"/>
                <a:gd name="connsiteY0" fmla="*/ 0 h 1104680"/>
                <a:gd name="connsiteX1" fmla="*/ 554982 w 590049"/>
                <a:gd name="connsiteY1" fmla="*/ 523270 h 1104680"/>
                <a:gd name="connsiteX2" fmla="*/ 0 w 590049"/>
                <a:gd name="connsiteY2" fmla="*/ 1104680 h 1104680"/>
              </a:gdLst>
              <a:ahLst/>
              <a:cxnLst>
                <a:cxn ang="0">
                  <a:pos x="connsiteX0" y="connsiteY0"/>
                </a:cxn>
                <a:cxn ang="0">
                  <a:pos x="connsiteX1" y="connsiteY1"/>
                </a:cxn>
                <a:cxn ang="0">
                  <a:pos x="connsiteX2" y="connsiteY2"/>
                </a:cxn>
              </a:cxnLst>
              <a:rect l="l" t="t" r="r" b="b"/>
              <a:pathLst>
                <a:path w="590049" h="1104680">
                  <a:moveTo>
                    <a:pt x="486270" y="0"/>
                  </a:moveTo>
                  <a:cubicBezTo>
                    <a:pt x="561148" y="169578"/>
                    <a:pt x="636027" y="339157"/>
                    <a:pt x="554982" y="523270"/>
                  </a:cubicBezTo>
                  <a:cubicBezTo>
                    <a:pt x="473937" y="707383"/>
                    <a:pt x="236968" y="906031"/>
                    <a:pt x="0" y="1104680"/>
                  </a:cubicBezTo>
                </a:path>
              </a:pathLst>
            </a:custGeom>
            <a:noFill/>
            <a:ln>
              <a:solidFill>
                <a:srgbClr val="FFFF00"/>
              </a:solidFill>
              <a:tailEnd type="stealt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a:extLst>
              <a:ext uri="{FF2B5EF4-FFF2-40B4-BE49-F238E27FC236}">
                <a16:creationId xmlns:a16="http://schemas.microsoft.com/office/drawing/2014/main" id="{54316553-3991-B3F4-9B45-3E69ECA2D0A4}"/>
              </a:ext>
            </a:extLst>
          </p:cNvPr>
          <p:cNvGrpSpPr>
            <a:grpSpLocks noChangeAspect="1"/>
          </p:cNvGrpSpPr>
          <p:nvPr/>
        </p:nvGrpSpPr>
        <p:grpSpPr>
          <a:xfrm>
            <a:off x="0" y="88185"/>
            <a:ext cx="3382152" cy="792000"/>
            <a:chOff x="0" y="88185"/>
            <a:chExt cx="3843354" cy="900000"/>
          </a:xfrm>
        </p:grpSpPr>
        <p:pic>
          <p:nvPicPr>
            <p:cNvPr id="9" name="Immagine 9" descr="Immagine che contiene schermata, logo, simbolo, cerchio&#10;&#10;Descrizione generata automaticamente">
              <a:extLst>
                <a:ext uri="{FF2B5EF4-FFF2-40B4-BE49-F238E27FC236}">
                  <a16:creationId xmlns:a16="http://schemas.microsoft.com/office/drawing/2014/main" id="{CE9720CB-CCEE-8569-A137-F31893CAB18C}"/>
                </a:ext>
              </a:extLst>
            </p:cNvPr>
            <p:cNvPicPr>
              <a:picLocks noChangeAspect="1"/>
            </p:cNvPicPr>
            <p:nvPr/>
          </p:nvPicPr>
          <p:blipFill rotWithShape="1">
            <a:blip r:embed="rId6">
              <a:clrChange>
                <a:clrFrom>
                  <a:srgbClr val="FFFFFF"/>
                </a:clrFrom>
                <a:clrTo>
                  <a:srgbClr val="FFFFFF">
                    <a:alpha val="0"/>
                  </a:srgbClr>
                </a:clrTo>
              </a:clrChange>
            </a:blip>
            <a:srcRect l="15474" t="15212" r="15301" b="15408"/>
            <a:stretch/>
          </p:blipFill>
          <p:spPr>
            <a:xfrm>
              <a:off x="3051354" y="142185"/>
              <a:ext cx="792000" cy="792000"/>
            </a:xfrm>
            <a:prstGeom prst="ellipse">
              <a:avLst/>
            </a:prstGeom>
            <a:solidFill>
              <a:schemeClr val="bg1"/>
            </a:solidFill>
          </p:spPr>
        </p:pic>
        <p:pic>
          <p:nvPicPr>
            <p:cNvPr id="10" name="Picture 5" descr="A black and white logo&#10;&#10;Description automatically generated">
              <a:extLst>
                <a:ext uri="{FF2B5EF4-FFF2-40B4-BE49-F238E27FC236}">
                  <a16:creationId xmlns:a16="http://schemas.microsoft.com/office/drawing/2014/main" id="{56B3EE41-CA97-C418-09A6-D1C28DB3FEFC}"/>
                </a:ext>
              </a:extLst>
            </p:cNvPr>
            <p:cNvPicPr>
              <a:picLocks noChangeAspect="1"/>
            </p:cNvPicPr>
            <p:nvPr/>
          </p:nvPicPr>
          <p:blipFill>
            <a:blip r:embed="rId7"/>
            <a:stretch>
              <a:fillRect/>
            </a:stretch>
          </p:blipFill>
          <p:spPr>
            <a:xfrm>
              <a:off x="0" y="88185"/>
              <a:ext cx="2779409" cy="900000"/>
            </a:xfrm>
            <a:prstGeom prst="rect">
              <a:avLst/>
            </a:prstGeom>
          </p:spPr>
        </p:pic>
      </p:grpSp>
      <p:sp>
        <p:nvSpPr>
          <p:cNvPr id="11" name="TextBox 47">
            <a:extLst>
              <a:ext uri="{FF2B5EF4-FFF2-40B4-BE49-F238E27FC236}">
                <a16:creationId xmlns:a16="http://schemas.microsoft.com/office/drawing/2014/main" id="{9661A580-ABDE-DB39-9C99-C935E895B273}"/>
              </a:ext>
            </a:extLst>
          </p:cNvPr>
          <p:cNvSpPr txBox="1"/>
          <p:nvPr/>
        </p:nvSpPr>
        <p:spPr>
          <a:xfrm>
            <a:off x="368300" y="1047600"/>
            <a:ext cx="11455400" cy="492443"/>
          </a:xfrm>
          <a:prstGeom prst="rect">
            <a:avLst/>
          </a:prstGeom>
          <a:no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algn="ctr"/>
            <a:r>
              <a:rPr lang="en-US" sz="2600" b="1" err="1">
                <a:solidFill>
                  <a:schemeClr val="bg1"/>
                </a:solidFill>
                <a:latin typeface="Arial" panose="020B0604020202020204" pitchFamily="34" charset="0"/>
                <a:cs typeface="Arial" panose="020B0604020202020204" pitchFamily="34" charset="0"/>
              </a:rPr>
              <a:t>Dosimetric</a:t>
            </a:r>
            <a:r>
              <a:rPr lang="en-US" sz="2600" b="1">
                <a:solidFill>
                  <a:schemeClr val="bg1"/>
                </a:solidFill>
                <a:latin typeface="Arial" panose="020B0604020202020204" pitchFamily="34" charset="0"/>
                <a:cs typeface="Arial" panose="020B0604020202020204" pitchFamily="34" charset="0"/>
              </a:rPr>
              <a:t> characterization of a 7 mm diameter collimated VHEE beam</a:t>
            </a:r>
            <a:endParaRPr lang="it-IT" sz="2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83158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9194</TotalTime>
  <Words>2163</Words>
  <Application>Microsoft Macintosh PowerPoint</Application>
  <PresentationFormat>Widescreen</PresentationFormat>
  <Paragraphs>238</Paragraphs>
  <Slides>17</Slides>
  <Notes>15</Notes>
  <HiddenSlides>1</HiddenSlides>
  <MMClips>0</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17</vt:i4>
      </vt:variant>
    </vt:vector>
  </HeadingPairs>
  <TitlesOfParts>
    <vt:vector size="32" baseType="lpstr">
      <vt:lpstr>-apple-system</vt:lpstr>
      <vt:lpstr>Aptos</vt:lpstr>
      <vt:lpstr>Aptos Display</vt:lpstr>
      <vt:lpstr>Arial</vt:lpstr>
      <vt:lpstr>Arial Narrow</vt:lpstr>
      <vt:lpstr>Calibri</vt:lpstr>
      <vt:lpstr>Helvetica</vt:lpstr>
      <vt:lpstr>Helvetica Neue Medium</vt:lpstr>
      <vt:lpstr>Helvetica Neue Thin</vt:lpstr>
      <vt:lpstr>Montserrat</vt:lpstr>
      <vt:lpstr>Montserrat Regular</vt:lpstr>
      <vt:lpstr>Symbol</vt:lpstr>
      <vt:lpstr>Trebuchet MS</vt:lpstr>
      <vt:lpstr>Tema di Office</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 Shot: irradiation homogeneity</vt:lpstr>
      <vt:lpstr>Dose distribution (F)</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Alessandra Maiarelli</dc:creator>
  <cp:lastModifiedBy>SIMONA PICCININI</cp:lastModifiedBy>
  <cp:revision>265</cp:revision>
  <cp:lastPrinted>2024-12-10T09:15:07Z</cp:lastPrinted>
  <dcterms:created xsi:type="dcterms:W3CDTF">2024-09-06T16:42:42Z</dcterms:created>
  <dcterms:modified xsi:type="dcterms:W3CDTF">2024-12-11T14:03:23Z</dcterms:modified>
</cp:coreProperties>
</file>