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68" r:id="rId3"/>
    <p:sldId id="273" r:id="rId4"/>
    <p:sldId id="269" r:id="rId5"/>
    <p:sldId id="267" r:id="rId6"/>
    <p:sldId id="258" r:id="rId7"/>
    <p:sldId id="259" r:id="rId8"/>
    <p:sldId id="260" r:id="rId9"/>
    <p:sldId id="265" r:id="rId10"/>
    <p:sldId id="274" r:id="rId11"/>
    <p:sldId id="263" r:id="rId12"/>
    <p:sldId id="262" r:id="rId13"/>
    <p:sldId id="275" r:id="rId14"/>
    <p:sldId id="266" r:id="rId15"/>
    <p:sldId id="264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4A5"/>
    <a:srgbClr val="156082"/>
    <a:srgbClr val="03363D"/>
    <a:srgbClr val="198B53"/>
    <a:srgbClr val="D8242A"/>
    <a:srgbClr val="E6E6E6"/>
    <a:srgbClr val="E8E8E8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726"/>
  </p:normalViewPr>
  <p:slideViewPr>
    <p:cSldViewPr snapToGrid="0" showGuides="1">
      <p:cViewPr varScale="1">
        <p:scale>
          <a:sx n="120" d="100"/>
          <a:sy n="120" d="100"/>
        </p:scale>
        <p:origin x="66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A2D1F-6574-B14E-9A69-8A872FF8BF9C}" type="datetimeFigureOut">
              <a:rPr lang="it-IT" smtClean="0"/>
              <a:t>11/12/24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C220F-96FE-6640-9283-0477857DD2F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2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C220F-96FE-6640-9283-0477857DD2F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lementi grafici, grafica, Carattere, schermata&#10;&#10;Descrizione generata automaticamente">
            <a:extLst>
              <a:ext uri="{FF2B5EF4-FFF2-40B4-BE49-F238E27FC236}">
                <a16:creationId xmlns:a16="http://schemas.microsoft.com/office/drawing/2014/main" id="{15E64B43-8584-B596-44E0-E0B12B3A5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4928" y="1506507"/>
            <a:ext cx="2852660" cy="2222297"/>
          </a:xfrm>
          <a:prstGeom prst="rect">
            <a:avLst/>
          </a:prstGeom>
        </p:spPr>
      </p:pic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DEAA5893-47A2-BA7E-D6EA-1618D63CC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62438" y="3944938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C64A5"/>
                </a:solidFill>
              </a:defRPr>
            </a:lvl1pPr>
            <a:lvl2pPr marL="457200" indent="0" algn="ctr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32D7A048-AC54-85E8-F2C2-2748BEE06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99" y="0"/>
            <a:ext cx="643146" cy="641704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6EF05EAB-01E7-EE26-05A2-164589D438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8" y="218284"/>
            <a:ext cx="1066802" cy="2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1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ertura con titol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5">
            <a:extLst>
              <a:ext uri="{FF2B5EF4-FFF2-40B4-BE49-F238E27FC236}">
                <a16:creationId xmlns:a16="http://schemas.microsoft.com/office/drawing/2014/main" id="{7EB2DB64-FEF9-A645-7A83-582ADD6A79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423219"/>
            <a:ext cx="5956201" cy="424917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A300E79-3191-6F47-909C-3A76EA5C6F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3114" y="3735772"/>
            <a:ext cx="3708400" cy="7826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C64A5"/>
                </a:solidFill>
              </a:defRPr>
            </a:lvl1pPr>
            <a:lvl2pPr marL="457200" indent="0" algn="l">
              <a:buNone/>
              <a:defRPr sz="20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TITOLO EVENTO</a:t>
            </a:r>
          </a:p>
          <a:p>
            <a:pPr lvl="1"/>
            <a:r>
              <a:rPr lang="it-IT" dirty="0"/>
              <a:t>Sottotitolo evento e altre info</a:t>
            </a:r>
          </a:p>
        </p:txBody>
      </p:sp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B9B57420-B5F3-7DC5-2D70-846879573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90" y="2303718"/>
            <a:ext cx="3589660" cy="1019791"/>
          </a:xfrm>
          <a:prstGeom prst="rect">
            <a:avLst/>
          </a:prstGeom>
        </p:spPr>
      </p:pic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8371DBB2-A2BC-5AE4-1862-CC44FDA79B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99" y="0"/>
            <a:ext cx="643146" cy="641704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D4387569-8156-6598-2CAE-E421F2E86F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8" y="218284"/>
            <a:ext cx="1066802" cy="2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4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96E4223B-83FE-0E33-6321-B0CC09E84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144" y="2916821"/>
            <a:ext cx="4641449" cy="118061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C64A5"/>
                </a:solidFill>
                <a:latin typeface="Montserrat" pitchFamily="2" charset="77"/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4" name="Segnaposto immagine 5">
            <a:extLst>
              <a:ext uri="{FF2B5EF4-FFF2-40B4-BE49-F238E27FC236}">
                <a16:creationId xmlns:a16="http://schemas.microsoft.com/office/drawing/2014/main" id="{8B874E0F-2D6E-C7D6-7B7E-49AB9AEAAC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F57DBE64-5D82-DEA0-8B6A-FF4D7D2A17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21463" y="4121150"/>
            <a:ext cx="4618037" cy="14811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BE625122-A5CE-5E01-9CC8-C585B3337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99" y="0"/>
            <a:ext cx="643146" cy="641704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33A43DF-EF81-47CF-BF46-7786D9B2D5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8" y="218284"/>
            <a:ext cx="1066802" cy="2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8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D3EE00E3-BBF0-2C7E-649B-09F019DC5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3"/>
            <a:ext cx="4495800" cy="366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solidFill>
                  <a:srgbClr val="3C64A5"/>
                </a:solidFill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4" name="Segnaposto immagine 5">
            <a:extLst>
              <a:ext uri="{FF2B5EF4-FFF2-40B4-BE49-F238E27FC236}">
                <a16:creationId xmlns:a16="http://schemas.microsoft.com/office/drawing/2014/main" id="{6AA026AF-5F0C-7506-31A2-F9AB83150F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676" y="1944688"/>
            <a:ext cx="5475087" cy="3668712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F6DEDCB3-3D3A-F9D8-26AE-F97B1975BD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99" y="0"/>
            <a:ext cx="643146" cy="641704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C1E4EFF-3735-796B-CA71-A031A9DAD7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8" y="218284"/>
            <a:ext cx="1066802" cy="2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9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BAE40"/>
          </p15:clr>
        </p15:guide>
        <p15:guide id="2" pos="42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+ testo +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68070E09-71D4-3103-FEF4-D5ECD75439AE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26B64E-CEF7-C12A-E394-562F45C8A6DD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5C640DB-CA20-1168-E041-FD09D731ACA4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7A91E861-9217-8BC3-97F7-38E25E84D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963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1" name="Segnaposto immagine 19">
            <a:extLst>
              <a:ext uri="{FF2B5EF4-FFF2-40B4-BE49-F238E27FC236}">
                <a16:creationId xmlns:a16="http://schemas.microsoft.com/office/drawing/2014/main" id="{5E129286-0000-D02C-893B-2EE3333E52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188" y="1947863"/>
            <a:ext cx="5326890" cy="36417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13" name="Segnaposto tabella 12">
            <a:extLst>
              <a:ext uri="{FF2B5EF4-FFF2-40B4-BE49-F238E27FC236}">
                <a16:creationId xmlns:a16="http://schemas.microsoft.com/office/drawing/2014/main" id="{2F6123B1-2713-7A17-70DA-437E2FC40D75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35825" y="2992438"/>
            <a:ext cx="4492625" cy="2622550"/>
          </a:xfrm>
          <a:prstGeom prst="rect">
            <a:avLst/>
          </a:prstGeom>
          <a:ln w="12700">
            <a:solidFill>
              <a:srgbClr val="3C64A5"/>
            </a:solidFill>
          </a:ln>
        </p:spPr>
        <p:txBody>
          <a:bodyPr/>
          <a:lstStyle/>
          <a:p>
            <a:endParaRPr lang="it-IT"/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0AFE80E5-021D-E5EC-5707-64E0222D0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99" y="0"/>
            <a:ext cx="643146" cy="641704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68D388BB-84DF-632D-5C84-F7D6BF9B7A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8" y="218284"/>
            <a:ext cx="1066802" cy="2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7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E4684ABC-A4B5-B84D-ACED-0FBC1EF64B22}"/>
              </a:ext>
            </a:extLst>
          </p:cNvPr>
          <p:cNvSpPr/>
          <p:nvPr userDrawn="1"/>
        </p:nvSpPr>
        <p:spPr>
          <a:xfrm flipV="1">
            <a:off x="6215605" y="6549079"/>
            <a:ext cx="4906282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9D3E24-77C3-B6B6-CC8C-8F6DB8A56D89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sp>
        <p:nvSpPr>
          <p:cNvPr id="9" name="Connettore 1 6">
            <a:extLst>
              <a:ext uri="{FF2B5EF4-FFF2-40B4-BE49-F238E27FC236}">
                <a16:creationId xmlns:a16="http://schemas.microsoft.com/office/drawing/2014/main" id="{21DEC7FA-FD92-1D96-7051-6383CDC9356B}"/>
              </a:ext>
            </a:extLst>
          </p:cNvPr>
          <p:cNvSpPr/>
          <p:nvPr userDrawn="1"/>
        </p:nvSpPr>
        <p:spPr>
          <a:xfrm flipV="1">
            <a:off x="11496261" y="6548637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CDD22886-FBA7-EA59-3494-F7C6BD8B7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2013" y="1928814"/>
            <a:ext cx="4495800" cy="37166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3C64A5"/>
                </a:solidFill>
                <a:latin typeface="Montserrat" pitchFamily="2" charset="77"/>
              </a:defRPr>
            </a:lvl1pPr>
            <a:lvl2pPr marL="457200" indent="0">
              <a:buNone/>
              <a:defRPr sz="1800">
                <a:latin typeface="Montserrat" pitchFamily="2" charset="77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2" name="Segnaposto tabella 12">
            <a:extLst>
              <a:ext uri="{FF2B5EF4-FFF2-40B4-BE49-F238E27FC236}">
                <a16:creationId xmlns:a16="http://schemas.microsoft.com/office/drawing/2014/main" id="{E9A1B941-C501-B3C7-21C9-A1213A31507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4461" y="1948070"/>
            <a:ext cx="4949687" cy="3696736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/>
          <a:lstStyle/>
          <a:p>
            <a:endParaRPr lang="it-IT"/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B8548E0F-D1DF-4C9E-73E1-E99D2F007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99" y="0"/>
            <a:ext cx="643146" cy="641704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4C62E27-E545-12BA-67E4-BD561B7771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8" y="218284"/>
            <a:ext cx="1066802" cy="2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>
            <a:extLst>
              <a:ext uri="{FF2B5EF4-FFF2-40B4-BE49-F238E27FC236}">
                <a16:creationId xmlns:a16="http://schemas.microsoft.com/office/drawing/2014/main" id="{8B793099-D548-E969-18D0-0AAD3B1C825F}"/>
              </a:ext>
            </a:extLst>
          </p:cNvPr>
          <p:cNvSpPr/>
          <p:nvPr userDrawn="1"/>
        </p:nvSpPr>
        <p:spPr>
          <a:xfrm flipV="1">
            <a:off x="4715123" y="6549079"/>
            <a:ext cx="6420963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957EFD13-88C7-F7F3-A909-D3238BAB0369}"/>
              </a:ext>
            </a:extLst>
          </p:cNvPr>
          <p:cNvSpPr txBox="1"/>
          <p:nvPr userDrawn="1"/>
        </p:nvSpPr>
        <p:spPr>
          <a:xfrm>
            <a:off x="839618" y="6375811"/>
            <a:ext cx="54798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1800" b="1" dirty="0">
                <a:solidFill>
                  <a:srgbClr val="3C64A5"/>
                </a:solidFill>
              </a:rPr>
              <a:t>THE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 TUSCANY HEALTH ECOS</a:t>
            </a:r>
            <a:r>
              <a:rPr lang="it-IT"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Y</a:t>
            </a:r>
            <a:r>
              <a:rPr dirty="0">
                <a:solidFill>
                  <a:srgbClr val="3C64A5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STEM</a:t>
            </a:r>
          </a:p>
        </p:txBody>
      </p:sp>
      <p:sp>
        <p:nvSpPr>
          <p:cNvPr id="15" name="Connettore 1 6">
            <a:extLst>
              <a:ext uri="{FF2B5EF4-FFF2-40B4-BE49-F238E27FC236}">
                <a16:creationId xmlns:a16="http://schemas.microsoft.com/office/drawing/2014/main" id="{733E2699-63F6-04F7-6895-57AAD2F3D89A}"/>
              </a:ext>
            </a:extLst>
          </p:cNvPr>
          <p:cNvSpPr/>
          <p:nvPr userDrawn="1"/>
        </p:nvSpPr>
        <p:spPr>
          <a:xfrm flipV="1">
            <a:off x="0" y="655857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7" name="Connettore 1 6">
            <a:extLst>
              <a:ext uri="{FF2B5EF4-FFF2-40B4-BE49-F238E27FC236}">
                <a16:creationId xmlns:a16="http://schemas.microsoft.com/office/drawing/2014/main" id="{4B7EBC58-F4C5-FEE7-9813-4786D8397F0B}"/>
              </a:ext>
            </a:extLst>
          </p:cNvPr>
          <p:cNvSpPr/>
          <p:nvPr userDrawn="1"/>
        </p:nvSpPr>
        <p:spPr>
          <a:xfrm flipV="1">
            <a:off x="11502189" y="6552226"/>
            <a:ext cx="689811" cy="0"/>
          </a:xfrm>
          <a:prstGeom prst="line">
            <a:avLst/>
          </a:prstGeom>
          <a:ln>
            <a:solidFill>
              <a:srgbClr val="3C64A5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72B8879-B0B0-8357-7CF4-AB22F95A047B}"/>
              </a:ext>
            </a:extLst>
          </p:cNvPr>
          <p:cNvSpPr txBox="1"/>
          <p:nvPr userDrawn="1"/>
        </p:nvSpPr>
        <p:spPr>
          <a:xfrm>
            <a:off x="11093820" y="6427694"/>
            <a:ext cx="4235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C48075-744E-1A4C-BA74-3277BD946826}" type="slidenum">
              <a:rPr lang="it-IT" sz="1000" smtClean="0">
                <a:solidFill>
                  <a:srgbClr val="3C64A5"/>
                </a:solidFill>
                <a:latin typeface="Helvetica" pitchFamily="2" charset="0"/>
              </a:rPr>
              <a:pPr algn="ctr"/>
              <a:t>‹#›</a:t>
            </a:fld>
            <a:endParaRPr lang="it-IT" sz="1000" dirty="0">
              <a:solidFill>
                <a:srgbClr val="3C64A5"/>
              </a:solidFill>
              <a:latin typeface="Helvetica" pitchFamily="2" charset="0"/>
            </a:endParaRPr>
          </a:p>
        </p:txBody>
      </p:sp>
      <p:pic>
        <p:nvPicPr>
          <p:cNvPr id="8" name="Immagine 7" descr="Immagine che contiene schermata, grafica, Elementi grafici, pixel&#10;&#10;Descrizione generata automaticamente">
            <a:extLst>
              <a:ext uri="{FF2B5EF4-FFF2-40B4-BE49-F238E27FC236}">
                <a16:creationId xmlns:a16="http://schemas.microsoft.com/office/drawing/2014/main" id="{FD1857EB-2E52-C5CA-F886-39B032F6E1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09" y="228598"/>
            <a:ext cx="1618976" cy="508821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schermata&#10;&#10;Descrizione generata automaticamente">
            <a:extLst>
              <a:ext uri="{FF2B5EF4-FFF2-40B4-BE49-F238E27FC236}">
                <a16:creationId xmlns:a16="http://schemas.microsoft.com/office/drawing/2014/main" id="{E0839A3E-D0EF-F5BC-C145-002040DA16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4" y="220508"/>
            <a:ext cx="1747684" cy="496502"/>
          </a:xfrm>
          <a:prstGeom prst="rect">
            <a:avLst/>
          </a:prstGeom>
        </p:spPr>
      </p:pic>
      <p:pic>
        <p:nvPicPr>
          <p:cNvPr id="10" name="Immagine 9" descr="Immagine che contiene schermata, Carattere, Blu elettrico, Blu intenso&#10;&#10;Descrizione generata automaticamente">
            <a:extLst>
              <a:ext uri="{FF2B5EF4-FFF2-40B4-BE49-F238E27FC236}">
                <a16:creationId xmlns:a16="http://schemas.microsoft.com/office/drawing/2014/main" id="{A0698171-CC6C-796E-82F5-7D957222B23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09" y="234869"/>
            <a:ext cx="1835653" cy="473054"/>
          </a:xfrm>
          <a:prstGeom prst="rect">
            <a:avLst/>
          </a:prstGeom>
        </p:spPr>
      </p:pic>
      <p:pic>
        <p:nvPicPr>
          <p:cNvPr id="3" name="Immagine 2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A4317FE-9017-6963-90DC-861B0F4EB8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453266" y="291475"/>
            <a:ext cx="1311640" cy="393306"/>
          </a:xfrm>
          <a:prstGeom prst="rect">
            <a:avLst/>
          </a:prstGeom>
        </p:spPr>
      </p:pic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39192D05-A15A-CA03-5799-59695256D90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99" y="0"/>
            <a:ext cx="643146" cy="641704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F20E71F-5AEA-FA02-362B-2625319C09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8" y="218284"/>
            <a:ext cx="1066802" cy="2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1" r:id="rId3"/>
    <p:sldLayoutId id="2147483650" r:id="rId4"/>
    <p:sldLayoutId id="2147483652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2.svg"/><Relationship Id="rId7" Type="http://schemas.openxmlformats.org/officeDocument/2006/relationships/image" Target="../media/image45.sv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8.tif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emf"/><Relationship Id="rId4" Type="http://schemas.openxmlformats.org/officeDocument/2006/relationships/image" Target="../media/image54.png"/><Relationship Id="rId9" Type="http://schemas.openxmlformats.org/officeDocument/2006/relationships/image" Target="../media/image46.jpe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9.png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emf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12" Type="http://schemas.openxmlformats.org/officeDocument/2006/relationships/image" Target="../media/image30.emf"/><Relationship Id="rId17" Type="http://schemas.openxmlformats.org/officeDocument/2006/relationships/image" Target="../media/image35.emf"/><Relationship Id="rId2" Type="http://schemas.openxmlformats.org/officeDocument/2006/relationships/image" Target="../media/image20.emf"/><Relationship Id="rId16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11" Type="http://schemas.openxmlformats.org/officeDocument/2006/relationships/image" Target="../media/image29.png"/><Relationship Id="rId5" Type="http://schemas.openxmlformats.org/officeDocument/2006/relationships/image" Target="../media/image23.emf"/><Relationship Id="rId15" Type="http://schemas.openxmlformats.org/officeDocument/2006/relationships/image" Target="../media/image33.emf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image" Target="../media/image32.png"/><Relationship Id="rId4" Type="http://schemas.openxmlformats.org/officeDocument/2006/relationships/image" Target="../media/image8.emf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9.png"/><Relationship Id="rId3" Type="http://schemas.openxmlformats.org/officeDocument/2006/relationships/image" Target="../media/image42.svg"/><Relationship Id="rId7" Type="http://schemas.openxmlformats.org/officeDocument/2006/relationships/image" Target="../media/image44.png"/><Relationship Id="rId12" Type="http://schemas.openxmlformats.org/officeDocument/2006/relationships/image" Target="../media/image48.tif"/><Relationship Id="rId2" Type="http://schemas.openxmlformats.org/officeDocument/2006/relationships/image" Target="../media/image41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7.emf"/><Relationship Id="rId5" Type="http://schemas.openxmlformats.org/officeDocument/2006/relationships/image" Target="../media/image361.pn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2B4FF4-3ABD-D7D4-9EC8-2D23195ABB7F}"/>
              </a:ext>
            </a:extLst>
          </p:cNvPr>
          <p:cNvSpPr/>
          <p:nvPr/>
        </p:nvSpPr>
        <p:spPr>
          <a:xfrm>
            <a:off x="727587" y="878186"/>
            <a:ext cx="2831690" cy="5432078"/>
          </a:xfrm>
          <a:prstGeom prst="rect">
            <a:avLst/>
          </a:prstGeom>
          <a:solidFill>
            <a:srgbClr val="3C64A5"/>
          </a:solidFill>
          <a:ln>
            <a:solidFill>
              <a:srgbClr val="3C64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602F001-E7B0-2FC2-C92E-86895AAD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007" y="2916821"/>
            <a:ext cx="5988231" cy="1180617"/>
          </a:xfrm>
        </p:spPr>
        <p:txBody>
          <a:bodyPr/>
          <a:lstStyle/>
          <a:p>
            <a:r>
              <a:rPr lang="it-IT" dirty="0"/>
              <a:t>VHEE generation and transport: Experimental Work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D8132C-DFBF-3803-FB87-58F2D961B9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9008" y="3938256"/>
            <a:ext cx="6071856" cy="740577"/>
          </a:xfrm>
        </p:spPr>
        <p:txBody>
          <a:bodyPr/>
          <a:lstStyle/>
          <a:p>
            <a:r>
              <a:rPr lang="it-IT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M. Salvadori, F. Avella, F.Baffigi, G. Bandini, G. Benincasa, F. Brandi, M. Ezzat, A. Fregosi, L. Fulgentini, D. Gregocki, P. Koester, L. Labate, D. Palla, M. C. V. Panaino, S. Piccinini, S. G. Vlachos &amp; L. A. Gizzi. </a:t>
            </a:r>
            <a:endParaRPr lang="it-IT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D1F87-AECF-7052-E666-A30463A7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98" t="12436" r="8774"/>
          <a:stretch/>
        </p:blipFill>
        <p:spPr>
          <a:xfrm>
            <a:off x="1308361" y="1854158"/>
            <a:ext cx="4217274" cy="3802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E222CF-A22C-9032-ABDB-DCC9CF9CF2DB}"/>
              </a:ext>
            </a:extLst>
          </p:cNvPr>
          <p:cNvSpPr txBox="1"/>
          <p:nvPr/>
        </p:nvSpPr>
        <p:spPr>
          <a:xfrm>
            <a:off x="9140352" y="5330936"/>
            <a:ext cx="24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C64A5"/>
                </a:solidFill>
                <a:latin typeface="Montserrat" panose="00000500000000000000" pitchFamily="2" charset="0"/>
              </a:rPr>
              <a:t>Milestone 1.1 and 1.6</a:t>
            </a:r>
          </a:p>
        </p:txBody>
      </p:sp>
    </p:spTree>
    <p:extLst>
      <p:ext uri="{BB962C8B-B14F-4D97-AF65-F5344CB8AC3E}">
        <p14:creationId xmlns:p14="http://schemas.microsoft.com/office/powerpoint/2010/main" val="124193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AA72-EF81-C748-DCB5-BDE74130A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47E203-0457-9C9B-2B3C-86C5568344A2}"/>
              </a:ext>
            </a:extLst>
          </p:cNvPr>
          <p:cNvSpPr/>
          <p:nvPr/>
        </p:nvSpPr>
        <p:spPr>
          <a:xfrm>
            <a:off x="86189" y="4512071"/>
            <a:ext cx="5354579" cy="1762503"/>
          </a:xfrm>
          <a:prstGeom prst="rect">
            <a:avLst/>
          </a:prstGeom>
          <a:noFill/>
          <a:ln w="19050">
            <a:solidFill>
              <a:srgbClr val="F4B1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5F2FB2-A451-7174-61F9-645B51AC5610}"/>
              </a:ext>
            </a:extLst>
          </p:cNvPr>
          <p:cNvSpPr/>
          <p:nvPr/>
        </p:nvSpPr>
        <p:spPr>
          <a:xfrm>
            <a:off x="86189" y="890855"/>
            <a:ext cx="5362147" cy="34400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196FA0-D2BA-5604-316A-6AD0BD0DCBB2}"/>
              </a:ext>
            </a:extLst>
          </p:cNvPr>
          <p:cNvSpPr/>
          <p:nvPr/>
        </p:nvSpPr>
        <p:spPr>
          <a:xfrm>
            <a:off x="5486280" y="890855"/>
            <a:ext cx="6650146" cy="5383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DB5DD3-8F0F-915D-6C6E-E11C6661CBB9}"/>
              </a:ext>
            </a:extLst>
          </p:cNvPr>
          <p:cNvSpPr txBox="1"/>
          <p:nvPr/>
        </p:nvSpPr>
        <p:spPr>
          <a:xfrm>
            <a:off x="103457" y="4067801"/>
            <a:ext cx="2130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S. Vlachos paper in preparation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4428D-A1F7-72F7-7E30-10160480A4D1}"/>
              </a:ext>
            </a:extLst>
          </p:cNvPr>
          <p:cNvSpPr txBox="1"/>
          <p:nvPr/>
        </p:nvSpPr>
        <p:spPr>
          <a:xfrm>
            <a:off x="3187731" y="5997575"/>
            <a:ext cx="2216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D. Gregocki paper in preparation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AB8742-9475-B8A4-58F2-74F6772BD786}"/>
              </a:ext>
            </a:extLst>
          </p:cNvPr>
          <p:cNvSpPr txBox="1"/>
          <p:nvPr/>
        </p:nvSpPr>
        <p:spPr>
          <a:xfrm>
            <a:off x="236908" y="4382777"/>
            <a:ext cx="142834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Beam Charge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C71ACA-6ECB-1DC8-99F0-6FC45399ABC3}"/>
              </a:ext>
            </a:extLst>
          </p:cNvPr>
          <p:cNvSpPr txBox="1"/>
          <p:nvPr/>
        </p:nvSpPr>
        <p:spPr>
          <a:xfrm>
            <a:off x="190705" y="718290"/>
            <a:ext cx="1613934" cy="369332"/>
          </a:xfrm>
          <a:prstGeom prst="rect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Beam Spectra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5F8AF8-E35D-7A34-7A37-CCAC456D22BC}"/>
              </a:ext>
            </a:extLst>
          </p:cNvPr>
          <p:cNvSpPr txBox="1"/>
          <p:nvPr/>
        </p:nvSpPr>
        <p:spPr>
          <a:xfrm>
            <a:off x="5595523" y="718290"/>
            <a:ext cx="1613934" cy="369332"/>
          </a:xfrm>
          <a:prstGeom prst="rect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/>
              <a:t>Dose and DPP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B080BC-2DEB-5132-FD3F-71DCCEF2478C}"/>
              </a:ext>
            </a:extLst>
          </p:cNvPr>
          <p:cNvSpPr txBox="1"/>
          <p:nvPr/>
        </p:nvSpPr>
        <p:spPr>
          <a:xfrm>
            <a:off x="11258963" y="598215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S. Piccinini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C27A13C-9716-CB72-940F-EAFC0053E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565" y="4982786"/>
            <a:ext cx="2020977" cy="12553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888D2A-E564-6B7D-EF0E-A457FE29F873}"/>
              </a:ext>
            </a:extLst>
          </p:cNvPr>
          <p:cNvSpPr txBox="1"/>
          <p:nvPr/>
        </p:nvSpPr>
        <p:spPr>
          <a:xfrm>
            <a:off x="1920888" y="5457078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B0E503-DD26-A3F0-181F-6A4FAC21EBDC}"/>
              </a:ext>
            </a:extLst>
          </p:cNvPr>
          <p:cNvSpPr txBox="1"/>
          <p:nvPr/>
        </p:nvSpPr>
        <p:spPr>
          <a:xfrm>
            <a:off x="327964" y="4756674"/>
            <a:ext cx="2887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Integrating Current Transformer (ICT)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8A4EB2-CE30-DD29-C234-D55C775A0EE9}"/>
              </a:ext>
            </a:extLst>
          </p:cNvPr>
          <p:cNvCxnSpPr>
            <a:cxnSpLocks/>
          </p:cNvCxnSpPr>
          <p:nvPr/>
        </p:nvCxnSpPr>
        <p:spPr>
          <a:xfrm>
            <a:off x="1424057" y="5175457"/>
            <a:ext cx="346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D849FC6-0ED9-4AD3-504D-D2DC1AD0D3B4}"/>
              </a:ext>
            </a:extLst>
          </p:cNvPr>
          <p:cNvSpPr txBox="1"/>
          <p:nvPr/>
        </p:nvSpPr>
        <p:spPr>
          <a:xfrm>
            <a:off x="1735883" y="5016491"/>
            <a:ext cx="1166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ICT controller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A89D40-E0FF-86C9-F225-F1C0A48A2FAF}"/>
              </a:ext>
            </a:extLst>
          </p:cNvPr>
          <p:cNvCxnSpPr>
            <a:cxnSpLocks/>
          </p:cNvCxnSpPr>
          <p:nvPr/>
        </p:nvCxnSpPr>
        <p:spPr>
          <a:xfrm>
            <a:off x="2862319" y="5181061"/>
            <a:ext cx="346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DFFA48-774A-A678-41DB-D6D65746D050}"/>
              </a:ext>
            </a:extLst>
          </p:cNvPr>
          <p:cNvSpPr txBox="1"/>
          <p:nvPr/>
        </p:nvSpPr>
        <p:spPr>
          <a:xfrm>
            <a:off x="3189396" y="5016491"/>
            <a:ext cx="619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Scope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F489DC-D0F2-7B3D-2D63-5599896E8790}"/>
              </a:ext>
            </a:extLst>
          </p:cNvPr>
          <p:cNvCxnSpPr>
            <a:cxnSpLocks/>
          </p:cNvCxnSpPr>
          <p:nvPr/>
        </p:nvCxnSpPr>
        <p:spPr>
          <a:xfrm>
            <a:off x="3761084" y="5181061"/>
            <a:ext cx="346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F5A68FC-1A15-0CA2-11D8-21D977E4D9CA}"/>
              </a:ext>
            </a:extLst>
          </p:cNvPr>
          <p:cNvSpPr txBox="1"/>
          <p:nvPr/>
        </p:nvSpPr>
        <p:spPr>
          <a:xfrm>
            <a:off x="4100310" y="4871236"/>
            <a:ext cx="13479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Non destructive</a:t>
            </a:r>
          </a:p>
          <a:p>
            <a:r>
              <a:rPr lang="it-IT" sz="1400" dirty="0"/>
              <a:t>On line charge </a:t>
            </a:r>
          </a:p>
          <a:p>
            <a:r>
              <a:rPr lang="it-IT" sz="1400" dirty="0"/>
              <a:t>estimate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D002A9-CADE-1975-F79F-7B71127BA31E}"/>
                  </a:ext>
                </a:extLst>
              </p:cNvPr>
              <p:cNvSpPr/>
              <p:nvPr/>
            </p:nvSpPr>
            <p:spPr>
              <a:xfrm>
                <a:off x="2548636" y="5605675"/>
                <a:ext cx="2781133" cy="361471"/>
              </a:xfrm>
              <a:prstGeom prst="rect">
                <a:avLst/>
              </a:prstGeom>
              <a:solidFill>
                <a:srgbClr val="F4B18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dirty="0">
                    <a:solidFill>
                      <a:schemeClr val="tx1"/>
                    </a:solidFill>
                  </a:rPr>
                  <a:t>Typical beam charges: </a:t>
                </a:r>
                <a14:m>
                  <m:oMath xmlns:m="http://schemas.openxmlformats.org/officeDocument/2006/math">
                    <m:r>
                      <a:rPr lang="it-IT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150 </m:t>
                    </m:r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𝑝𝐶</m:t>
                    </m:r>
                  </m:oMath>
                </a14:m>
                <a:endParaRPr lang="it-IT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D002A9-CADE-1975-F79F-7B71127BA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36" y="5605675"/>
                <a:ext cx="2781133" cy="361471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A blue and yellow speckled background&#10;&#10;Description automatically generated">
            <a:extLst>
              <a:ext uri="{FF2B5EF4-FFF2-40B4-BE49-F238E27FC236}">
                <a16:creationId xmlns:a16="http://schemas.microsoft.com/office/drawing/2014/main" id="{6893CFCC-A6B3-4A24-35CB-C6F00A339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8" y="1373702"/>
            <a:ext cx="2885885" cy="5500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10C282-3667-B210-2AF4-B0610B9C8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313" y="1688165"/>
            <a:ext cx="1404888" cy="9716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F8C56A-76EC-2E41-19FE-528125256509}"/>
              </a:ext>
            </a:extLst>
          </p:cNvPr>
          <p:cNvSpPr txBox="1"/>
          <p:nvPr/>
        </p:nvSpPr>
        <p:spPr>
          <a:xfrm>
            <a:off x="1457763" y="1506992"/>
            <a:ext cx="606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Lanex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35B039-C27E-5D5E-CA01-6AAE2AFD15CB}"/>
              </a:ext>
            </a:extLst>
          </p:cNvPr>
          <p:cNvSpPr txBox="1"/>
          <p:nvPr/>
        </p:nvSpPr>
        <p:spPr>
          <a:xfrm>
            <a:off x="55575" y="1557914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Mirror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4A696A-153A-95E9-72F2-E856BBE0910A}"/>
              </a:ext>
            </a:extLst>
          </p:cNvPr>
          <p:cNvSpPr txBox="1"/>
          <p:nvPr/>
        </p:nvSpPr>
        <p:spPr>
          <a:xfrm>
            <a:off x="110982" y="2441381"/>
            <a:ext cx="745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Camera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ECF4CF-3507-7022-7F62-4725D9F8D7CD}"/>
              </a:ext>
            </a:extLst>
          </p:cNvPr>
          <p:cNvSpPr txBox="1"/>
          <p:nvPr/>
        </p:nvSpPr>
        <p:spPr>
          <a:xfrm>
            <a:off x="1408131" y="1929478"/>
            <a:ext cx="80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Magnetic </a:t>
            </a:r>
          </a:p>
          <a:p>
            <a:r>
              <a:rPr lang="it-IT" sz="1200" dirty="0"/>
              <a:t>dipole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116E3D2-E4A6-6EFF-9188-53BC8F7A4354}"/>
              </a:ext>
            </a:extLst>
          </p:cNvPr>
          <p:cNvSpPr/>
          <p:nvPr/>
        </p:nvSpPr>
        <p:spPr>
          <a:xfrm rot="13229112">
            <a:off x="1712170" y="2755828"/>
            <a:ext cx="231001" cy="15986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229392-E00C-589B-F4F4-1AE2B721883C}"/>
              </a:ext>
            </a:extLst>
          </p:cNvPr>
          <p:cNvSpPr txBox="1"/>
          <p:nvPr/>
        </p:nvSpPr>
        <p:spPr>
          <a:xfrm>
            <a:off x="1655974" y="2813233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e-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C3A5DC-AE4E-2350-9F52-D696BB189969}"/>
              </a:ext>
            </a:extLst>
          </p:cNvPr>
          <p:cNvGrpSpPr/>
          <p:nvPr/>
        </p:nvGrpSpPr>
        <p:grpSpPr>
          <a:xfrm rot="18695241">
            <a:off x="1513713" y="2519669"/>
            <a:ext cx="433670" cy="167613"/>
            <a:chOff x="1003299" y="2993191"/>
            <a:chExt cx="409575" cy="1583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5E01240-6776-115B-1DF0-4772CF200EAF}"/>
                </a:ext>
              </a:extLst>
            </p:cNvPr>
            <p:cNvSpPr/>
            <p:nvPr/>
          </p:nvSpPr>
          <p:spPr>
            <a:xfrm>
              <a:off x="1003299" y="2994025"/>
              <a:ext cx="409575" cy="157466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82B8F1B-077C-9D62-F251-14EF2D0C2BB0}"/>
                </a:ext>
              </a:extLst>
            </p:cNvPr>
            <p:cNvSpPr/>
            <p:nvPr/>
          </p:nvSpPr>
          <p:spPr>
            <a:xfrm>
              <a:off x="1078233" y="2993191"/>
              <a:ext cx="52862" cy="157466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0FC35E8-2971-2E51-B6E5-8290D4E94648}"/>
              </a:ext>
            </a:extLst>
          </p:cNvPr>
          <p:cNvSpPr txBox="1"/>
          <p:nvPr/>
        </p:nvSpPr>
        <p:spPr>
          <a:xfrm>
            <a:off x="782637" y="2685245"/>
            <a:ext cx="921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collimator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F55211B-141B-C816-B8B0-3ACF5694BDDE}"/>
                  </a:ext>
                </a:extLst>
              </p:cNvPr>
              <p:cNvSpPr/>
              <p:nvPr/>
            </p:nvSpPr>
            <p:spPr>
              <a:xfrm>
                <a:off x="156252" y="3130119"/>
                <a:ext cx="1885707" cy="656482"/>
              </a:xfrm>
              <a:prstGeom prst="rect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dirty="0">
                    <a:solidFill>
                      <a:schemeClr val="tx1"/>
                    </a:solidFill>
                  </a:rPr>
                  <a:t>Typical peak energies: </a:t>
                </a:r>
                <a14:m>
                  <m:oMath xmlns:m="http://schemas.openxmlformats.org/officeDocument/2006/math">
                    <m:r>
                      <a:rPr lang="it-IT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150−200 </m:t>
                    </m:r>
                  </m:oMath>
                </a14:m>
                <a:r>
                  <a:rPr lang="it-IT" sz="1400" dirty="0">
                    <a:solidFill>
                      <a:schemeClr val="tx1"/>
                    </a:solidFill>
                  </a:rPr>
                  <a:t>MeV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F55211B-141B-C816-B8B0-3ACF5694BD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52" y="3130119"/>
                <a:ext cx="1885707" cy="656482"/>
              </a:xfrm>
              <a:prstGeom prst="rect">
                <a:avLst/>
              </a:prstGeom>
              <a:blipFill>
                <a:blip r:embed="rId8"/>
                <a:stretch>
                  <a:fillRect r="-22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 descr="A green light in a circle&#10;&#10;Description automatically generated">
            <a:extLst>
              <a:ext uri="{FF2B5EF4-FFF2-40B4-BE49-F238E27FC236}">
                <a16:creationId xmlns:a16="http://schemas.microsoft.com/office/drawing/2014/main" id="{9AF5024F-EA2A-CEFB-218B-993642B5AB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15304" r="22477" b="11388"/>
          <a:stretch/>
        </p:blipFill>
        <p:spPr>
          <a:xfrm>
            <a:off x="2048561" y="1373235"/>
            <a:ext cx="575965" cy="55005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DF8E534-8F51-190D-8D1E-51EF481D2427}"/>
              </a:ext>
            </a:extLst>
          </p:cNvPr>
          <p:cNvSpPr txBox="1"/>
          <p:nvPr/>
        </p:nvSpPr>
        <p:spPr>
          <a:xfrm>
            <a:off x="3205418" y="1136320"/>
            <a:ext cx="1788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recorded spectrum image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9D81FD-9810-79A4-DE11-199DE7A7F499}"/>
              </a:ext>
            </a:extLst>
          </p:cNvPr>
          <p:cNvCxnSpPr>
            <a:cxnSpLocks/>
          </p:cNvCxnSpPr>
          <p:nvPr/>
        </p:nvCxnSpPr>
        <p:spPr>
          <a:xfrm flipH="1" flipV="1">
            <a:off x="752995" y="1781185"/>
            <a:ext cx="397229" cy="29526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E16FAF3-89A5-8006-D01A-46AD40FC6257}"/>
              </a:ext>
            </a:extLst>
          </p:cNvPr>
          <p:cNvCxnSpPr>
            <a:cxnSpLocks/>
          </p:cNvCxnSpPr>
          <p:nvPr/>
        </p:nvCxnSpPr>
        <p:spPr>
          <a:xfrm flipH="1" flipV="1">
            <a:off x="1004204" y="1770250"/>
            <a:ext cx="222890" cy="25189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FD0868D-30ED-C246-8589-3EC894C1E1AB}"/>
              </a:ext>
            </a:extLst>
          </p:cNvPr>
          <p:cNvCxnSpPr>
            <a:cxnSpLocks/>
          </p:cNvCxnSpPr>
          <p:nvPr/>
        </p:nvCxnSpPr>
        <p:spPr>
          <a:xfrm flipH="1" flipV="1">
            <a:off x="1181780" y="1770250"/>
            <a:ext cx="112347" cy="18839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FCCAC82-A477-74C0-37C3-D21F6BF90E07}"/>
              </a:ext>
            </a:extLst>
          </p:cNvPr>
          <p:cNvCxnSpPr>
            <a:cxnSpLocks/>
          </p:cNvCxnSpPr>
          <p:nvPr/>
        </p:nvCxnSpPr>
        <p:spPr>
          <a:xfrm flipH="1">
            <a:off x="628547" y="1941631"/>
            <a:ext cx="173007" cy="2063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FAC4B04-76D2-8C68-18D0-C452C922D69A}"/>
              </a:ext>
            </a:extLst>
          </p:cNvPr>
          <p:cNvCxnSpPr>
            <a:cxnSpLocks/>
          </p:cNvCxnSpPr>
          <p:nvPr/>
        </p:nvCxnSpPr>
        <p:spPr>
          <a:xfrm flipH="1">
            <a:off x="704764" y="1998756"/>
            <a:ext cx="173007" cy="2063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15C2A53-9862-A3A1-4BF0-571D85D6A973}"/>
              </a:ext>
            </a:extLst>
          </p:cNvPr>
          <p:cNvCxnSpPr>
            <a:cxnSpLocks/>
          </p:cNvCxnSpPr>
          <p:nvPr/>
        </p:nvCxnSpPr>
        <p:spPr>
          <a:xfrm flipH="1">
            <a:off x="778242" y="2062756"/>
            <a:ext cx="173007" cy="2063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E593723A-3910-51B1-86CC-3384B64ECC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2212" y="1149392"/>
            <a:ext cx="2138971" cy="140369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A6A54A5-EB04-B321-9BE7-93F872394DE8}"/>
              </a:ext>
            </a:extLst>
          </p:cNvPr>
          <p:cNvSpPr txBox="1"/>
          <p:nvPr/>
        </p:nvSpPr>
        <p:spPr>
          <a:xfrm>
            <a:off x="5568196" y="1201790"/>
            <a:ext cx="119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RCF stack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D1D868-998E-E6CC-F2DC-6161D8810038}"/>
              </a:ext>
            </a:extLst>
          </p:cNvPr>
          <p:cNvSpPr txBox="1"/>
          <p:nvPr/>
        </p:nvSpPr>
        <p:spPr>
          <a:xfrm>
            <a:off x="5750708" y="2358345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e-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94A5E78-AD4B-A0B6-71F7-F2CA41CE60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2958" y="-121041"/>
            <a:ext cx="504052" cy="5031976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52D662C-CC62-421E-CD46-4DD31B747D49}"/>
              </a:ext>
            </a:extLst>
          </p:cNvPr>
          <p:cNvCxnSpPr>
            <a:cxnSpLocks/>
          </p:cNvCxnSpPr>
          <p:nvPr/>
        </p:nvCxnSpPr>
        <p:spPr>
          <a:xfrm>
            <a:off x="6705600" y="2269094"/>
            <a:ext cx="289560" cy="172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DA239EE7-EE1B-630E-1D5A-C2C7AF3463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4755" y="3850727"/>
            <a:ext cx="3693051" cy="223074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1F7520D-8A86-28F5-EAA3-DDB7CCDFA71A}"/>
              </a:ext>
            </a:extLst>
          </p:cNvPr>
          <p:cNvSpPr txBox="1"/>
          <p:nvPr/>
        </p:nvSpPr>
        <p:spPr>
          <a:xfrm>
            <a:off x="6422679" y="3455836"/>
            <a:ext cx="209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Longitudianl profile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1FA7777-88D6-F79E-B8AC-2843C0667D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86345" y="3869441"/>
            <a:ext cx="2658005" cy="215640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E17E91B-6342-D11F-0762-F6BD05500A4E}"/>
              </a:ext>
            </a:extLst>
          </p:cNvPr>
          <p:cNvSpPr txBox="1"/>
          <p:nvPr/>
        </p:nvSpPr>
        <p:spPr>
          <a:xfrm>
            <a:off x="9761625" y="3451471"/>
            <a:ext cx="19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Transverse profile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9FC6A02-6CE1-C179-E0E5-5029610CF340}"/>
              </a:ext>
            </a:extLst>
          </p:cNvPr>
          <p:cNvSpPr txBox="1"/>
          <p:nvPr/>
        </p:nvSpPr>
        <p:spPr>
          <a:xfrm>
            <a:off x="7950264" y="1728068"/>
            <a:ext cx="362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Cumulating 120 consecutive shots</a:t>
            </a:r>
          </a:p>
        </p:txBody>
      </p:sp>
      <p:pic>
        <p:nvPicPr>
          <p:cNvPr id="56" name="Picture 55" descr="A red and black gradient&#10;&#10;Description automatically generated">
            <a:extLst>
              <a:ext uri="{FF2B5EF4-FFF2-40B4-BE49-F238E27FC236}">
                <a16:creationId xmlns:a16="http://schemas.microsoft.com/office/drawing/2014/main" id="{A690CBDC-08B0-CAA2-6365-313E44D93A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3510" y="420403"/>
            <a:ext cx="487793" cy="5031975"/>
          </a:xfrm>
          <a:prstGeom prst="rect">
            <a:avLst/>
          </a:prstGeom>
        </p:spPr>
      </p:pic>
      <p:pic>
        <p:nvPicPr>
          <p:cNvPr id="4" name="Picture 3" descr="A graph of energy&#10;&#10;Description automatically generated">
            <a:extLst>
              <a:ext uri="{FF2B5EF4-FFF2-40B4-BE49-F238E27FC236}">
                <a16:creationId xmlns:a16="http://schemas.microsoft.com/office/drawing/2014/main" id="{499AF96E-1438-3F69-4A9C-CAF10D9BE1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5179" y="1979472"/>
            <a:ext cx="3192376" cy="2276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36CA9-5CE2-17E4-BB04-E7691E696862}"/>
              </a:ext>
            </a:extLst>
          </p:cNvPr>
          <p:cNvSpPr txBox="1"/>
          <p:nvPr/>
        </p:nvSpPr>
        <p:spPr>
          <a:xfrm>
            <a:off x="1393603" y="2288989"/>
            <a:ext cx="261142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b="1" i="1" dirty="0"/>
              <a:t>Follow S. Vlachos Talk 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7FFCF-71AE-E5DB-CDDB-97109FA110F4}"/>
              </a:ext>
            </a:extLst>
          </p:cNvPr>
          <p:cNvSpPr txBox="1"/>
          <p:nvPr/>
        </p:nvSpPr>
        <p:spPr>
          <a:xfrm>
            <a:off x="1489038" y="5010658"/>
            <a:ext cx="271830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b="1" i="1" dirty="0"/>
              <a:t>Follow D. Gregocki Talk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31DF4-4D4D-440A-F819-D3BF6E3FA08F}"/>
              </a:ext>
            </a:extLst>
          </p:cNvPr>
          <p:cNvSpPr txBox="1"/>
          <p:nvPr/>
        </p:nvSpPr>
        <p:spPr>
          <a:xfrm>
            <a:off x="7793202" y="3042877"/>
            <a:ext cx="267073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b="1" i="1" dirty="0"/>
              <a:t>Follow S. Piccinini Talk !</a:t>
            </a:r>
          </a:p>
        </p:txBody>
      </p:sp>
    </p:spTree>
    <p:extLst>
      <p:ext uri="{BB962C8B-B14F-4D97-AF65-F5344CB8AC3E}">
        <p14:creationId xmlns:p14="http://schemas.microsoft.com/office/powerpoint/2010/main" val="3816842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FE4F11-878C-FF29-4115-76385577546E}"/>
              </a:ext>
            </a:extLst>
          </p:cNvPr>
          <p:cNvSpPr/>
          <p:nvPr/>
        </p:nvSpPr>
        <p:spPr>
          <a:xfrm>
            <a:off x="91140" y="720210"/>
            <a:ext cx="12009720" cy="563524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FEABB-B18B-4430-4FBA-BD4DA864792F}"/>
              </a:ext>
            </a:extLst>
          </p:cNvPr>
          <p:cNvSpPr txBox="1"/>
          <p:nvPr/>
        </p:nvSpPr>
        <p:spPr>
          <a:xfrm>
            <a:off x="192386" y="520717"/>
            <a:ext cx="2529224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Beam Size and Pointing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811BB-7EC3-98A4-EE6E-8A856436744A}"/>
              </a:ext>
            </a:extLst>
          </p:cNvPr>
          <p:cNvSpPr txBox="1"/>
          <p:nvPr/>
        </p:nvSpPr>
        <p:spPr>
          <a:xfrm>
            <a:off x="11220682" y="6078460"/>
            <a:ext cx="899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D. Gregocki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91F4FC-EFA5-0A59-E6F7-E2F550D50BC6}"/>
              </a:ext>
            </a:extLst>
          </p:cNvPr>
          <p:cNvGrpSpPr/>
          <p:nvPr/>
        </p:nvGrpSpPr>
        <p:grpSpPr>
          <a:xfrm>
            <a:off x="2527124" y="1183467"/>
            <a:ext cx="2139450" cy="1552490"/>
            <a:chOff x="463611" y="1682276"/>
            <a:chExt cx="2139450" cy="15524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05E142-6EE3-95F4-D2AA-6F96AE094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611" y="1682276"/>
              <a:ext cx="2139450" cy="155249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433E729-9B04-4BAF-540F-F213C68D7DFC}"/>
                </a:ext>
              </a:extLst>
            </p:cNvPr>
            <p:cNvCxnSpPr/>
            <p:nvPr/>
          </p:nvCxnSpPr>
          <p:spPr>
            <a:xfrm>
              <a:off x="1788181" y="2250130"/>
              <a:ext cx="707586" cy="0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3256CC-1F56-32C8-0D9A-BE9459CA98E5}"/>
              </a:ext>
            </a:extLst>
          </p:cNvPr>
          <p:cNvGrpSpPr/>
          <p:nvPr/>
        </p:nvGrpSpPr>
        <p:grpSpPr>
          <a:xfrm>
            <a:off x="384348" y="1079332"/>
            <a:ext cx="1640978" cy="1656625"/>
            <a:chOff x="6662111" y="709112"/>
            <a:chExt cx="1640978" cy="16566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87281D1-B609-F2FF-3791-90BD5C05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5536" t="32323" r="34203" b="40402"/>
            <a:stretch/>
          </p:blipFill>
          <p:spPr>
            <a:xfrm>
              <a:off x="6662111" y="709112"/>
              <a:ext cx="1640978" cy="165662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9DFA69B-1C16-A771-3203-245D0AA65C13}"/>
                </a:ext>
              </a:extLst>
            </p:cNvPr>
            <p:cNvSpPr/>
            <p:nvPr/>
          </p:nvSpPr>
          <p:spPr>
            <a:xfrm>
              <a:off x="6919235" y="1029455"/>
              <a:ext cx="1090517" cy="104775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D4CADC6-6BBC-DE4C-D0C8-A7C135B86FF8}"/>
              </a:ext>
            </a:extLst>
          </p:cNvPr>
          <p:cNvSpPr txBox="1"/>
          <p:nvPr/>
        </p:nvSpPr>
        <p:spPr>
          <a:xfrm>
            <a:off x="6811670" y="2551285"/>
            <a:ext cx="420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Distance Lanex screen to source: 57 cm.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A277EF-C82D-6991-E9DE-A7CE22ACEA66}"/>
              </a:ext>
            </a:extLst>
          </p:cNvPr>
          <p:cNvCxnSpPr>
            <a:cxnSpLocks/>
          </p:cNvCxnSpPr>
          <p:nvPr/>
        </p:nvCxnSpPr>
        <p:spPr>
          <a:xfrm flipV="1">
            <a:off x="1819747" y="1686074"/>
            <a:ext cx="707377" cy="2215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E1ADBED-3162-BEF5-6A79-BA4C88159C7D}"/>
              </a:ext>
            </a:extLst>
          </p:cNvPr>
          <p:cNvSpPr/>
          <p:nvPr/>
        </p:nvSpPr>
        <p:spPr>
          <a:xfrm>
            <a:off x="4264182" y="2064200"/>
            <a:ext cx="583935" cy="671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F19BD4-AF3A-23C0-97EA-CAF427B023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189" b="49633"/>
          <a:stretch/>
        </p:blipFill>
        <p:spPr>
          <a:xfrm>
            <a:off x="384348" y="3841452"/>
            <a:ext cx="3194339" cy="24396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BA0291-A384-C620-6B42-E0AC050D08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0300"/>
          <a:stretch/>
        </p:blipFill>
        <p:spPr>
          <a:xfrm>
            <a:off x="4848117" y="769647"/>
            <a:ext cx="7115283" cy="13387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B9B136-B2D9-67E2-671B-50D4E11B58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040" r="-1"/>
          <a:stretch/>
        </p:blipFill>
        <p:spPr>
          <a:xfrm>
            <a:off x="4848117" y="2113356"/>
            <a:ext cx="1782010" cy="133876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DC2A154-9C99-949D-9179-3DFA68989504}"/>
              </a:ext>
            </a:extLst>
          </p:cNvPr>
          <p:cNvSpPr/>
          <p:nvPr/>
        </p:nvSpPr>
        <p:spPr>
          <a:xfrm>
            <a:off x="5313703" y="886583"/>
            <a:ext cx="1090517" cy="104775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34B58A-AF54-87A0-FF92-D28BC60A581A}"/>
              </a:ext>
            </a:extLst>
          </p:cNvPr>
          <p:cNvSpPr txBox="1"/>
          <p:nvPr/>
        </p:nvSpPr>
        <p:spPr>
          <a:xfrm>
            <a:off x="6816577" y="2181953"/>
            <a:ext cx="446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Typical signal acquired during experiments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990F26C-3895-4F4D-5E51-147F83D73F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70" r="50000"/>
          <a:stretch/>
        </p:blipFill>
        <p:spPr>
          <a:xfrm>
            <a:off x="3729593" y="3878111"/>
            <a:ext cx="3082077" cy="23008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44B4E03-75CE-D679-8A15-D70A8857ED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26" t="49570"/>
          <a:stretch/>
        </p:blipFill>
        <p:spPr>
          <a:xfrm>
            <a:off x="6846012" y="3855620"/>
            <a:ext cx="3043192" cy="22821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5D48AC-CCB4-AD21-F034-D88519A0B3BC}"/>
                  </a:ext>
                </a:extLst>
              </p:cNvPr>
              <p:cNvSpPr txBox="1"/>
              <p:nvPr/>
            </p:nvSpPr>
            <p:spPr>
              <a:xfrm>
                <a:off x="6811670" y="2920792"/>
                <a:ext cx="4592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Typical measured beam size: 1.15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0.90 cm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5D48AC-CCB4-AD21-F034-D88519A0B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70" y="2920792"/>
                <a:ext cx="4592860" cy="369332"/>
              </a:xfrm>
              <a:prstGeom prst="rect">
                <a:avLst/>
              </a:prstGeom>
              <a:blipFill>
                <a:blip r:embed="rId6"/>
                <a:stretch>
                  <a:fillRect l="-1061" t="-6557" r="-133"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A61CE78-2FB9-C7C7-C6D0-9DAA31B84B7B}"/>
                  </a:ext>
                </a:extLst>
              </p:cNvPr>
              <p:cNvSpPr txBox="1"/>
              <p:nvPr/>
            </p:nvSpPr>
            <p:spPr>
              <a:xfrm>
                <a:off x="6811670" y="3301447"/>
                <a:ext cx="5199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Typical fluctuation around centroid: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=1.99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A61CE78-2FB9-C7C7-C6D0-9DAA31B84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70" y="3301447"/>
                <a:ext cx="5199308" cy="369332"/>
              </a:xfrm>
              <a:prstGeom prst="rect">
                <a:avLst/>
              </a:prstGeom>
              <a:blipFill>
                <a:blip r:embed="rId7"/>
                <a:stretch>
                  <a:fillRect l="-938" t="-8333" b="-2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265D76-B2E1-1BC6-CFF6-16E3AE21FE84}"/>
                  </a:ext>
                </a:extLst>
              </p:cNvPr>
              <p:cNvSpPr txBox="1"/>
              <p:nvPr/>
            </p:nvSpPr>
            <p:spPr>
              <a:xfrm>
                <a:off x="10299217" y="3595603"/>
                <a:ext cx="1664183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it-IT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2.81 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9265D76-B2E1-1BC6-CFF6-16E3AE21F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9217" y="3595603"/>
                <a:ext cx="1664183" cy="391261"/>
              </a:xfrm>
              <a:prstGeom prst="rect">
                <a:avLst/>
              </a:prstGeom>
              <a:blipFill>
                <a:blip r:embed="rId8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469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EB9271-AA3C-ED76-6260-E6F19A0FA14F}"/>
              </a:ext>
            </a:extLst>
          </p:cNvPr>
          <p:cNvSpPr/>
          <p:nvPr/>
        </p:nvSpPr>
        <p:spPr>
          <a:xfrm>
            <a:off x="368928" y="4794252"/>
            <a:ext cx="3717206" cy="12106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12CB3-DB09-CCB4-F284-562AED0EB2C2}"/>
              </a:ext>
            </a:extLst>
          </p:cNvPr>
          <p:cNvSpPr txBox="1"/>
          <p:nvPr/>
        </p:nvSpPr>
        <p:spPr>
          <a:xfrm>
            <a:off x="2933873" y="5575524"/>
            <a:ext cx="11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C. M. V. Panaino</a:t>
            </a:r>
            <a:br>
              <a:rPr lang="it-IT" sz="1200" dirty="0"/>
            </a:br>
            <a:r>
              <a:rPr lang="it-IT" sz="1200" dirty="0"/>
              <a:t>L. Labate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689CE-91D0-78DD-AD7D-EEBD8B38D02A}"/>
              </a:ext>
            </a:extLst>
          </p:cNvPr>
          <p:cNvSpPr txBox="1"/>
          <p:nvPr/>
        </p:nvSpPr>
        <p:spPr>
          <a:xfrm>
            <a:off x="386029" y="4804594"/>
            <a:ext cx="3251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Magnetic Beamline main effects: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Enhance pointing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Energy selector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Reducing beam size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99061D-F62D-C39C-420A-C6D37BEB4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 b="50000"/>
          <a:stretch/>
        </p:blipFill>
        <p:spPr>
          <a:xfrm>
            <a:off x="9275323" y="3188746"/>
            <a:ext cx="2783725" cy="2223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3A4F79-7C78-5B23-4819-C023ACA2259D}"/>
              </a:ext>
            </a:extLst>
          </p:cNvPr>
          <p:cNvSpPr txBox="1"/>
          <p:nvPr/>
        </p:nvSpPr>
        <p:spPr>
          <a:xfrm>
            <a:off x="5846007" y="2504222"/>
            <a:ext cx="595485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Beam Size and Pointing with MBL during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D1FD9B-7CCB-C2B9-F2A8-D61461BF82DD}"/>
                  </a:ext>
                </a:extLst>
              </p:cNvPr>
              <p:cNvSpPr txBox="1"/>
              <p:nvPr/>
            </p:nvSpPr>
            <p:spPr>
              <a:xfrm>
                <a:off x="5929064" y="5715353"/>
                <a:ext cx="5679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Typical beam size at 57 cm from source: 0.60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0.44 cm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D1FD9B-7CCB-C2B9-F2A8-D61461BF8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64" y="5715353"/>
                <a:ext cx="5679151" cy="369332"/>
              </a:xfrm>
              <a:prstGeom prst="rect">
                <a:avLst/>
              </a:prstGeom>
              <a:blipFill>
                <a:blip r:embed="rId3"/>
                <a:stretch>
                  <a:fillRect l="-967" t="-8333" r="-107" b="-2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2291F0F-3987-510A-A4FC-17E0174BF3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0070"/>
          <a:stretch/>
        </p:blipFill>
        <p:spPr>
          <a:xfrm>
            <a:off x="5743765" y="2948921"/>
            <a:ext cx="3564756" cy="1328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96DCFA-52E9-8610-B10F-1A5D971472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070" r="425"/>
          <a:stretch/>
        </p:blipFill>
        <p:spPr>
          <a:xfrm>
            <a:off x="5724573" y="4294725"/>
            <a:ext cx="3569316" cy="1344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23C11-B71D-A54E-31C7-B8E5B683E67C}"/>
                  </a:ext>
                </a:extLst>
              </p:cNvPr>
              <p:cNvSpPr txBox="1"/>
              <p:nvPr/>
            </p:nvSpPr>
            <p:spPr>
              <a:xfrm>
                <a:off x="5929064" y="6021269"/>
                <a:ext cx="6144748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0" dirty="0"/>
                  <a:t>Fluctuations around centroid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=0.55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/>
                  <a:t> 0.46 mm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23C11-B71D-A54E-31C7-B8E5B683E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64" y="6021269"/>
                <a:ext cx="6144748" cy="391261"/>
              </a:xfrm>
              <a:prstGeom prst="rect">
                <a:avLst/>
              </a:prstGeom>
              <a:blipFill>
                <a:blip r:embed="rId5"/>
                <a:stretch>
                  <a:fillRect l="-893" t="-6250" b="-218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1FE4FF2-C0BF-4610-0228-3A4A1AD8F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t="35859" r="4518" b="38820"/>
          <a:stretch/>
        </p:blipFill>
        <p:spPr>
          <a:xfrm>
            <a:off x="368928" y="863329"/>
            <a:ext cx="11462320" cy="1518098"/>
          </a:xfrm>
          <a:prstGeom prst="rect">
            <a:avLst/>
          </a:prstGeom>
        </p:spPr>
      </p:pic>
      <p:pic>
        <p:nvPicPr>
          <p:cNvPr id="16" name="Picture 15" descr="A group of grey squares with different colored squares&#10;&#10;Description automatically generated">
            <a:extLst>
              <a:ext uri="{FF2B5EF4-FFF2-40B4-BE49-F238E27FC236}">
                <a16:creationId xmlns:a16="http://schemas.microsoft.com/office/drawing/2014/main" id="{CFBA41DC-378A-CCB2-E8BF-9DB7A381F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8334" r="27457" b="26174"/>
          <a:stretch/>
        </p:blipFill>
        <p:spPr>
          <a:xfrm>
            <a:off x="368928" y="2438370"/>
            <a:ext cx="3735380" cy="2271467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D357E1FA-3165-1FA8-6BB3-61DCC0C7BBE2}"/>
              </a:ext>
            </a:extLst>
          </p:cNvPr>
          <p:cNvSpPr/>
          <p:nvPr/>
        </p:nvSpPr>
        <p:spPr>
          <a:xfrm rot="17631451">
            <a:off x="253524" y="2950328"/>
            <a:ext cx="144689" cy="352834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CE7107-198D-C2AB-4336-7396FC41B76F}"/>
              </a:ext>
            </a:extLst>
          </p:cNvPr>
          <p:cNvSpPr txBox="1"/>
          <p:nvPr/>
        </p:nvSpPr>
        <p:spPr>
          <a:xfrm>
            <a:off x="7645" y="2989227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D6444-3ADF-D623-3E65-C97D6CF0F77C}"/>
              </a:ext>
            </a:extLst>
          </p:cNvPr>
          <p:cNvSpPr txBox="1"/>
          <p:nvPr/>
        </p:nvSpPr>
        <p:spPr>
          <a:xfrm>
            <a:off x="10908110" y="863329"/>
            <a:ext cx="9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Geant4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6938C9-D7DA-F4EF-ADA1-645C86679A8A}"/>
              </a:ext>
            </a:extLst>
          </p:cNvPr>
          <p:cNvSpPr txBox="1"/>
          <p:nvPr/>
        </p:nvSpPr>
        <p:spPr>
          <a:xfrm>
            <a:off x="3229760" y="2406104"/>
            <a:ext cx="9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Geant4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7C3D88-C448-B8C3-5CAB-1C4FEC83D70C}"/>
              </a:ext>
            </a:extLst>
          </p:cNvPr>
          <p:cNvGrpSpPr/>
          <p:nvPr/>
        </p:nvGrpSpPr>
        <p:grpSpPr>
          <a:xfrm>
            <a:off x="4152897" y="2432131"/>
            <a:ext cx="1544517" cy="3604922"/>
            <a:chOff x="4577817" y="2611386"/>
            <a:chExt cx="1575929" cy="36311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0B07DF-FA4B-1B06-8F10-875013C02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0144" r="23707"/>
            <a:stretch/>
          </p:blipFill>
          <p:spPr>
            <a:xfrm>
              <a:off x="4577817" y="2611386"/>
              <a:ext cx="1575929" cy="3598819"/>
            </a:xfrm>
            <a:prstGeom prst="rect">
              <a:avLst/>
            </a:prstGeom>
          </p:spPr>
        </p:pic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C912507C-AB71-F3B0-3288-617612433F02}"/>
                </a:ext>
              </a:extLst>
            </p:cNvPr>
            <p:cNvSpPr/>
            <p:nvPr/>
          </p:nvSpPr>
          <p:spPr>
            <a:xfrm rot="11655273">
              <a:off x="4894657" y="5895836"/>
              <a:ext cx="173151" cy="346734"/>
            </a:xfrm>
            <a:prstGeom prst="down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E4AFDA9-1AF9-B20D-0185-F3CE4A53352B}"/>
              </a:ext>
            </a:extLst>
          </p:cNvPr>
          <p:cNvSpPr/>
          <p:nvPr/>
        </p:nvSpPr>
        <p:spPr>
          <a:xfrm flipH="1">
            <a:off x="9258126" y="2936814"/>
            <a:ext cx="118306" cy="282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9CFBF-3FF9-94C5-25AA-C6D78992F7E9}"/>
              </a:ext>
            </a:extLst>
          </p:cNvPr>
          <p:cNvSpPr/>
          <p:nvPr/>
        </p:nvSpPr>
        <p:spPr>
          <a:xfrm flipH="1">
            <a:off x="5714310" y="2813732"/>
            <a:ext cx="118307" cy="2951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5D9513-9331-9F34-87EF-353F6E6E9E24}"/>
              </a:ext>
            </a:extLst>
          </p:cNvPr>
          <p:cNvSpPr/>
          <p:nvPr/>
        </p:nvSpPr>
        <p:spPr>
          <a:xfrm>
            <a:off x="7496525" y="2948921"/>
            <a:ext cx="45719" cy="2702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963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4D1B3-AC55-A6AD-AF4C-1585160AF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202437-77CD-88DD-F709-C999477ED6C7}"/>
              </a:ext>
            </a:extLst>
          </p:cNvPr>
          <p:cNvSpPr/>
          <p:nvPr/>
        </p:nvSpPr>
        <p:spPr>
          <a:xfrm>
            <a:off x="368928" y="4794252"/>
            <a:ext cx="3717206" cy="12106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2539D-3FD9-9EE2-35DB-E032D1C86F40}"/>
              </a:ext>
            </a:extLst>
          </p:cNvPr>
          <p:cNvSpPr txBox="1"/>
          <p:nvPr/>
        </p:nvSpPr>
        <p:spPr>
          <a:xfrm>
            <a:off x="2933873" y="5575524"/>
            <a:ext cx="1191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C. M. V. Panaino</a:t>
            </a:r>
            <a:br>
              <a:rPr lang="it-IT" sz="1200" dirty="0"/>
            </a:br>
            <a:r>
              <a:rPr lang="it-IT" sz="1200" dirty="0"/>
              <a:t>L. Labate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8F704-8C34-723D-044F-2B731DC4246A}"/>
              </a:ext>
            </a:extLst>
          </p:cNvPr>
          <p:cNvSpPr txBox="1"/>
          <p:nvPr/>
        </p:nvSpPr>
        <p:spPr>
          <a:xfrm>
            <a:off x="386029" y="4804594"/>
            <a:ext cx="3251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Magnetic Beamline main effects: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Enhance pointing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Energy selector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Reducing beam size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87A778-36E6-812E-122B-6E357561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 b="50000"/>
          <a:stretch/>
        </p:blipFill>
        <p:spPr>
          <a:xfrm>
            <a:off x="9275323" y="3188746"/>
            <a:ext cx="2783725" cy="2223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BF318E-B0B6-1A02-D451-DD2628E440A5}"/>
              </a:ext>
            </a:extLst>
          </p:cNvPr>
          <p:cNvSpPr txBox="1"/>
          <p:nvPr/>
        </p:nvSpPr>
        <p:spPr>
          <a:xfrm>
            <a:off x="5846007" y="2504222"/>
            <a:ext cx="5954858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Beam Size and Pointing with MBL during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8DBADE-B63B-51B3-FA5B-9AE66255CA4A}"/>
                  </a:ext>
                </a:extLst>
              </p:cNvPr>
              <p:cNvSpPr txBox="1"/>
              <p:nvPr/>
            </p:nvSpPr>
            <p:spPr>
              <a:xfrm>
                <a:off x="5929064" y="5715353"/>
                <a:ext cx="56791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Typical beam size at 57 cm from source: 0.60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0.44 cm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8DBADE-B63B-51B3-FA5B-9AE66255C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64" y="5715353"/>
                <a:ext cx="5679151" cy="369332"/>
              </a:xfrm>
              <a:prstGeom prst="rect">
                <a:avLst/>
              </a:prstGeom>
              <a:blipFill>
                <a:blip r:embed="rId3"/>
                <a:stretch>
                  <a:fillRect l="-967" t="-8333" r="-107" b="-2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9DC7705-076B-6A63-112A-3098A93A66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0070"/>
          <a:stretch/>
        </p:blipFill>
        <p:spPr>
          <a:xfrm>
            <a:off x="5743765" y="2948921"/>
            <a:ext cx="3564756" cy="1328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450EFB-2DD6-B7EF-A229-F2760D1F4C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070" r="425"/>
          <a:stretch/>
        </p:blipFill>
        <p:spPr>
          <a:xfrm>
            <a:off x="5724573" y="4294725"/>
            <a:ext cx="3569316" cy="1344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DC5371-4494-19AD-151B-91362C63B97D}"/>
                  </a:ext>
                </a:extLst>
              </p:cNvPr>
              <p:cNvSpPr txBox="1"/>
              <p:nvPr/>
            </p:nvSpPr>
            <p:spPr>
              <a:xfrm>
                <a:off x="5929064" y="6021269"/>
                <a:ext cx="6144748" cy="391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0" dirty="0"/>
                  <a:t>Fluctuations around centroid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=0.55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/>
                  <a:t> 0.46 mm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DC5371-4494-19AD-151B-91362C63B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064" y="6021269"/>
                <a:ext cx="6144748" cy="391261"/>
              </a:xfrm>
              <a:prstGeom prst="rect">
                <a:avLst/>
              </a:prstGeom>
              <a:blipFill>
                <a:blip r:embed="rId5"/>
                <a:stretch>
                  <a:fillRect l="-893" t="-6250" b="-218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screenshot of a video game&#10;&#10;Description automatically generated">
            <a:extLst>
              <a:ext uri="{FF2B5EF4-FFF2-40B4-BE49-F238E27FC236}">
                <a16:creationId xmlns:a16="http://schemas.microsoft.com/office/drawing/2014/main" id="{70A19737-CE2E-128B-3EE3-68FDECF58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9" t="35859" r="4518" b="38820"/>
          <a:stretch/>
        </p:blipFill>
        <p:spPr>
          <a:xfrm>
            <a:off x="368928" y="863329"/>
            <a:ext cx="11462320" cy="1518098"/>
          </a:xfrm>
          <a:prstGeom prst="rect">
            <a:avLst/>
          </a:prstGeom>
        </p:spPr>
      </p:pic>
      <p:pic>
        <p:nvPicPr>
          <p:cNvPr id="16" name="Picture 15" descr="A group of grey squares with different colored squares&#10;&#10;Description automatically generated">
            <a:extLst>
              <a:ext uri="{FF2B5EF4-FFF2-40B4-BE49-F238E27FC236}">
                <a16:creationId xmlns:a16="http://schemas.microsoft.com/office/drawing/2014/main" id="{7A578E05-93F7-6641-5408-8756DE3756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8334" r="27457" b="26174"/>
          <a:stretch/>
        </p:blipFill>
        <p:spPr>
          <a:xfrm>
            <a:off x="368928" y="2438370"/>
            <a:ext cx="3735380" cy="2271467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033AD8FE-C84A-5EE8-D1EE-40341E75B867}"/>
              </a:ext>
            </a:extLst>
          </p:cNvPr>
          <p:cNvSpPr/>
          <p:nvPr/>
        </p:nvSpPr>
        <p:spPr>
          <a:xfrm rot="17631451">
            <a:off x="253524" y="2950328"/>
            <a:ext cx="144689" cy="352834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2A32C0-5C24-003E-736D-C220FBB4E62C}"/>
              </a:ext>
            </a:extLst>
          </p:cNvPr>
          <p:cNvSpPr txBox="1"/>
          <p:nvPr/>
        </p:nvSpPr>
        <p:spPr>
          <a:xfrm>
            <a:off x="7645" y="2989227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0A9D47-2390-7D61-DF1B-042E607DB0AD}"/>
              </a:ext>
            </a:extLst>
          </p:cNvPr>
          <p:cNvSpPr txBox="1"/>
          <p:nvPr/>
        </p:nvSpPr>
        <p:spPr>
          <a:xfrm>
            <a:off x="10908110" y="863329"/>
            <a:ext cx="9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Geant4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02876A-FB7F-8AA6-7EAD-4ECECE62D6A2}"/>
              </a:ext>
            </a:extLst>
          </p:cNvPr>
          <p:cNvSpPr txBox="1"/>
          <p:nvPr/>
        </p:nvSpPr>
        <p:spPr>
          <a:xfrm>
            <a:off x="3229760" y="2406104"/>
            <a:ext cx="9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Geant4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A279C4-D1F7-1722-69A3-ACF6D5AE8ACE}"/>
              </a:ext>
            </a:extLst>
          </p:cNvPr>
          <p:cNvGrpSpPr/>
          <p:nvPr/>
        </p:nvGrpSpPr>
        <p:grpSpPr>
          <a:xfrm>
            <a:off x="4152897" y="2432131"/>
            <a:ext cx="1544517" cy="3604922"/>
            <a:chOff x="4577817" y="2611386"/>
            <a:chExt cx="1575929" cy="36311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21AE92-BFDF-3570-6EE4-7A9DDBB3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0144" r="23707"/>
            <a:stretch/>
          </p:blipFill>
          <p:spPr>
            <a:xfrm>
              <a:off x="4577817" y="2611386"/>
              <a:ext cx="1575929" cy="3598819"/>
            </a:xfrm>
            <a:prstGeom prst="rect">
              <a:avLst/>
            </a:prstGeom>
          </p:spPr>
        </p:pic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F44334E9-E61B-DE96-F860-8E06EA70A587}"/>
                </a:ext>
              </a:extLst>
            </p:cNvPr>
            <p:cNvSpPr/>
            <p:nvPr/>
          </p:nvSpPr>
          <p:spPr>
            <a:xfrm rot="11655273">
              <a:off x="4894657" y="5895836"/>
              <a:ext cx="173151" cy="346734"/>
            </a:xfrm>
            <a:prstGeom prst="down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46BE665-7A27-FCB3-AFA3-A45C01DE62D1}"/>
              </a:ext>
            </a:extLst>
          </p:cNvPr>
          <p:cNvSpPr/>
          <p:nvPr/>
        </p:nvSpPr>
        <p:spPr>
          <a:xfrm flipH="1">
            <a:off x="9258126" y="2936814"/>
            <a:ext cx="118306" cy="2828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59D933-E641-50A1-76D9-0C44C843704E}"/>
              </a:ext>
            </a:extLst>
          </p:cNvPr>
          <p:cNvSpPr/>
          <p:nvPr/>
        </p:nvSpPr>
        <p:spPr>
          <a:xfrm flipH="1">
            <a:off x="5714310" y="2813732"/>
            <a:ext cx="118307" cy="2951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D8E0B7-F46A-19A0-B124-736D7960FB4A}"/>
              </a:ext>
            </a:extLst>
          </p:cNvPr>
          <p:cNvSpPr/>
          <p:nvPr/>
        </p:nvSpPr>
        <p:spPr>
          <a:xfrm>
            <a:off x="7496525" y="2948921"/>
            <a:ext cx="45719" cy="2702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41898-69FD-E8B3-F631-A84FD1A58154}"/>
              </a:ext>
            </a:extLst>
          </p:cNvPr>
          <p:cNvSpPr txBox="1"/>
          <p:nvPr/>
        </p:nvSpPr>
        <p:spPr>
          <a:xfrm>
            <a:off x="-15275" y="6070753"/>
            <a:ext cx="567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Further investigated in LPA-STAR cascading calls</a:t>
            </a:r>
          </a:p>
        </p:txBody>
      </p:sp>
    </p:spTree>
    <p:extLst>
      <p:ext uri="{BB962C8B-B14F-4D97-AF65-F5344CB8AC3E}">
        <p14:creationId xmlns:p14="http://schemas.microsoft.com/office/powerpoint/2010/main" val="189986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B2BE65-4163-45C7-F9B6-4105503DE949}"/>
              </a:ext>
            </a:extLst>
          </p:cNvPr>
          <p:cNvSpPr txBox="1"/>
          <p:nvPr/>
        </p:nvSpPr>
        <p:spPr>
          <a:xfrm>
            <a:off x="6932762" y="2955985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Relatore: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A3EFEF3F-8953-51FA-EC31-F9F44B409380}"/>
              </a:ext>
            </a:extLst>
          </p:cNvPr>
          <p:cNvSpPr txBox="1"/>
          <p:nvPr/>
        </p:nvSpPr>
        <p:spPr>
          <a:xfrm>
            <a:off x="6932762" y="3325317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Nome relatore</a:t>
            </a:r>
          </a:p>
        </p:txBody>
      </p:sp>
      <p:sp>
        <p:nvSpPr>
          <p:cNvPr id="7" name="CasellaDiTesto 1">
            <a:extLst>
              <a:ext uri="{FF2B5EF4-FFF2-40B4-BE49-F238E27FC236}">
                <a16:creationId xmlns:a16="http://schemas.microsoft.com/office/drawing/2014/main" id="{05D682C3-3621-CBF2-BC1D-0914D44111FE}"/>
              </a:ext>
            </a:extLst>
          </p:cNvPr>
          <p:cNvSpPr txBox="1"/>
          <p:nvPr/>
        </p:nvSpPr>
        <p:spPr>
          <a:xfrm>
            <a:off x="9098732" y="5907129"/>
            <a:ext cx="347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/>
              <a:t>Thank</a:t>
            </a:r>
            <a:r>
              <a:rPr lang="it-IT" i="1" dirty="0"/>
              <a:t> </a:t>
            </a:r>
            <a:r>
              <a:rPr lang="it-IT" i="1" dirty="0" err="1"/>
              <a:t>you</a:t>
            </a:r>
            <a:r>
              <a:rPr lang="it-IT" i="1" dirty="0"/>
              <a:t> for </a:t>
            </a:r>
            <a:r>
              <a:rPr lang="it-IT" i="1" dirty="0" err="1"/>
              <a:t>your</a:t>
            </a:r>
            <a:r>
              <a:rPr lang="it-IT" i="1" dirty="0"/>
              <a:t> </a:t>
            </a:r>
            <a:r>
              <a:rPr lang="it-IT" i="1" dirty="0" err="1"/>
              <a:t>atttention</a:t>
            </a:r>
            <a:r>
              <a:rPr lang="it-IT" i="1" dirty="0"/>
              <a:t>!</a:t>
            </a:r>
          </a:p>
        </p:txBody>
      </p:sp>
      <p:sp>
        <p:nvSpPr>
          <p:cNvPr id="8" name="CasellaDiTesto 3">
            <a:extLst>
              <a:ext uri="{FF2B5EF4-FFF2-40B4-BE49-F238E27FC236}">
                <a16:creationId xmlns:a16="http://schemas.microsoft.com/office/drawing/2014/main" id="{CA40C252-5ED8-C1B1-492C-573679C35438}"/>
              </a:ext>
            </a:extLst>
          </p:cNvPr>
          <p:cNvSpPr txBox="1"/>
          <p:nvPr/>
        </p:nvSpPr>
        <p:spPr>
          <a:xfrm>
            <a:off x="313449" y="1166804"/>
            <a:ext cx="11491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1"/>
                </a:solidFill>
              </a:rPr>
              <a:t>Very High Energy Electron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/>
              <a:t>have an extraordinary potential for the application in radiation therapy. The possibility of deliver them in short-temporal bunches characterized by an ultra-high dose rate pave the way to a </a:t>
            </a:r>
            <a:r>
              <a:rPr lang="it-IT" b="1" dirty="0">
                <a:solidFill>
                  <a:schemeClr val="accent1"/>
                </a:solidFill>
              </a:rPr>
              <a:t>VHEE</a:t>
            </a:r>
            <a:r>
              <a:rPr lang="it-IT" b="1" dirty="0">
                <a:solidFill>
                  <a:srgbClr val="981C18"/>
                </a:solidFill>
              </a:rPr>
              <a:t> </a:t>
            </a:r>
            <a:r>
              <a:rPr lang="it-IT" b="1" dirty="0">
                <a:solidFill>
                  <a:schemeClr val="accent1"/>
                </a:solidFill>
              </a:rPr>
              <a:t>FLASH-RT</a:t>
            </a:r>
            <a:r>
              <a:rPr lang="it-IT" b="1" dirty="0">
                <a:solidFill>
                  <a:srgbClr val="981C18"/>
                </a:solidFill>
              </a:rPr>
              <a:t> </a:t>
            </a:r>
            <a:r>
              <a:rPr lang="it-IT" dirty="0"/>
              <a:t>combining the benefits of both.</a:t>
            </a:r>
          </a:p>
        </p:txBody>
      </p:sp>
      <p:sp>
        <p:nvSpPr>
          <p:cNvPr id="9" name="CasellaDiTesto 9">
            <a:extLst>
              <a:ext uri="{FF2B5EF4-FFF2-40B4-BE49-F238E27FC236}">
                <a16:creationId xmlns:a16="http://schemas.microsoft.com/office/drawing/2014/main" id="{634EE60F-1644-6FFA-3687-33B0342F4804}"/>
              </a:ext>
            </a:extLst>
          </p:cNvPr>
          <p:cNvSpPr txBox="1"/>
          <p:nvPr/>
        </p:nvSpPr>
        <p:spPr>
          <a:xfrm>
            <a:off x="313449" y="2161451"/>
            <a:ext cx="1149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Laser-driven electron acceleration can be used to drive such electron bunches.</a:t>
            </a:r>
          </a:p>
        </p:txBody>
      </p:sp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BFD3BCE9-C717-BB1A-34E6-B6A9AE2797A6}"/>
              </a:ext>
            </a:extLst>
          </p:cNvPr>
          <p:cNvSpPr txBox="1"/>
          <p:nvPr/>
        </p:nvSpPr>
        <p:spPr>
          <a:xfrm>
            <a:off x="330075" y="2650148"/>
            <a:ext cx="1149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A brief overview of the laser-driven electron beamline at ILIL has been given providing its main features. Electron spectra peaked beyond </a:t>
            </a:r>
            <a:r>
              <a:rPr lang="it-IT" b="1" dirty="0">
                <a:solidFill>
                  <a:schemeClr val="accent1"/>
                </a:solidFill>
              </a:rPr>
              <a:t>150 MeV</a:t>
            </a:r>
            <a:r>
              <a:rPr lang="it-IT" dirty="0"/>
              <a:t>, charge per bunch of ≈ </a:t>
            </a:r>
            <a:r>
              <a:rPr lang="it-IT" b="1" dirty="0">
                <a:solidFill>
                  <a:schemeClr val="accent1"/>
                </a:solidFill>
              </a:rPr>
              <a:t>150 pC </a:t>
            </a:r>
            <a:r>
              <a:rPr lang="it-IT" dirty="0"/>
              <a:t>delivered in tens of fs are routinely obtained.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F9D0BB1-59FC-0675-FA7D-0EFFD9A76A8B}"/>
              </a:ext>
            </a:extLst>
          </p:cNvPr>
          <p:cNvSpPr txBox="1"/>
          <p:nvPr/>
        </p:nvSpPr>
        <p:spPr>
          <a:xfrm>
            <a:off x="313449" y="4563972"/>
            <a:ext cx="11491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b="1" dirty="0">
                <a:solidFill>
                  <a:srgbClr val="156082"/>
                </a:solidFill>
              </a:rPr>
              <a:t>VHEE beamline </a:t>
            </a:r>
            <a:r>
              <a:rPr lang="it-IT" dirty="0"/>
              <a:t>has already been </a:t>
            </a:r>
            <a:r>
              <a:rPr lang="it-IT" b="1" dirty="0">
                <a:solidFill>
                  <a:srgbClr val="156082"/>
                </a:solidFill>
              </a:rPr>
              <a:t>used to</a:t>
            </a:r>
            <a:r>
              <a:rPr lang="it-IT" dirty="0">
                <a:solidFill>
                  <a:srgbClr val="156082"/>
                </a:solidFill>
              </a:rPr>
              <a:t> </a:t>
            </a:r>
            <a:r>
              <a:rPr lang="it-IT" b="1" dirty="0">
                <a:solidFill>
                  <a:srgbClr val="156082"/>
                </a:solidFill>
              </a:rPr>
              <a:t>irradiate peripherical human blood samples</a:t>
            </a:r>
            <a:r>
              <a:rPr lang="it-IT" dirty="0"/>
              <a:t>. The radiation damage has been evaluated through the </a:t>
            </a:r>
            <a:r>
              <a:rPr lang="it-IT" b="1" dirty="0">
                <a:solidFill>
                  <a:srgbClr val="156082"/>
                </a:solidFill>
              </a:rPr>
              <a:t>micronuclei</a:t>
            </a:r>
            <a:r>
              <a:rPr lang="it-IT" dirty="0"/>
              <a:t> and </a:t>
            </a:r>
            <a:r>
              <a:rPr lang="it-IT" b="1" dirty="0">
                <a:solidFill>
                  <a:srgbClr val="156082"/>
                </a:solidFill>
              </a:rPr>
              <a:t>telomere shortening </a:t>
            </a:r>
            <a:r>
              <a:rPr lang="it-IT" dirty="0"/>
              <a:t>biological endpoints. A new set of measurements on cancer cell is scheduled with an improved irradiation system which is currently being developed.</a:t>
            </a:r>
          </a:p>
        </p:txBody>
      </p:sp>
      <p:sp>
        <p:nvSpPr>
          <p:cNvPr id="13" name="CasellaDiTesto 11">
            <a:extLst>
              <a:ext uri="{FF2B5EF4-FFF2-40B4-BE49-F238E27FC236}">
                <a16:creationId xmlns:a16="http://schemas.microsoft.com/office/drawing/2014/main" id="{2BCEA5CA-3F74-726E-0E80-A75E7FED1BAD}"/>
              </a:ext>
            </a:extLst>
          </p:cNvPr>
          <p:cNvSpPr txBox="1"/>
          <p:nvPr/>
        </p:nvSpPr>
        <p:spPr>
          <a:xfrm>
            <a:off x="313449" y="4144729"/>
            <a:ext cx="1149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A new gas system is currently being tested as a preparatory phase for enabling high-repetition rate workflow.</a:t>
            </a:r>
          </a:p>
        </p:txBody>
      </p:sp>
      <p:sp>
        <p:nvSpPr>
          <p:cNvPr id="14" name="CasellaDiTesto 11">
            <a:extLst>
              <a:ext uri="{FF2B5EF4-FFF2-40B4-BE49-F238E27FC236}">
                <a16:creationId xmlns:a16="http://schemas.microsoft.com/office/drawing/2014/main" id="{91339320-5C04-2BBC-A740-AFE01E25AD4F}"/>
              </a:ext>
            </a:extLst>
          </p:cNvPr>
          <p:cNvSpPr txBox="1"/>
          <p:nvPr/>
        </p:nvSpPr>
        <p:spPr>
          <a:xfrm>
            <a:off x="330075" y="3426757"/>
            <a:ext cx="1149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A </a:t>
            </a:r>
            <a:r>
              <a:rPr lang="it-IT" b="1" dirty="0">
                <a:solidFill>
                  <a:srgbClr val="156082"/>
                </a:solidFill>
              </a:rPr>
              <a:t>modular</a:t>
            </a:r>
            <a:r>
              <a:rPr lang="it-IT" dirty="0"/>
              <a:t> and </a:t>
            </a:r>
            <a:r>
              <a:rPr lang="it-IT" b="1" dirty="0">
                <a:solidFill>
                  <a:srgbClr val="156082"/>
                </a:solidFill>
              </a:rPr>
              <a:t>cost-effective</a:t>
            </a:r>
            <a:r>
              <a:rPr lang="it-IT" dirty="0"/>
              <a:t> </a:t>
            </a:r>
            <a:r>
              <a:rPr lang="it-IT" b="1" dirty="0">
                <a:solidFill>
                  <a:srgbClr val="156082"/>
                </a:solidFill>
              </a:rPr>
              <a:t>magnetic beamline </a:t>
            </a:r>
            <a:r>
              <a:rPr lang="it-IT" dirty="0"/>
              <a:t>has been designed. Its capability of </a:t>
            </a:r>
            <a:r>
              <a:rPr lang="it-IT" b="1" dirty="0">
                <a:solidFill>
                  <a:srgbClr val="156082"/>
                </a:solidFill>
              </a:rPr>
              <a:t>reducing beam size </a:t>
            </a:r>
            <a:r>
              <a:rPr lang="it-IT" dirty="0"/>
              <a:t>and </a:t>
            </a:r>
            <a:r>
              <a:rPr lang="it-IT" b="1" dirty="0">
                <a:solidFill>
                  <a:srgbClr val="156082"/>
                </a:solidFill>
              </a:rPr>
              <a:t>enhancing pointing stability </a:t>
            </a:r>
            <a:r>
              <a:rPr lang="it-IT" dirty="0"/>
              <a:t>has been experimentally demonstrated.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F5941-2F6D-EA5C-2D42-5BD3474AB224}"/>
              </a:ext>
            </a:extLst>
          </p:cNvPr>
          <p:cNvSpPr txBox="1"/>
          <p:nvPr/>
        </p:nvSpPr>
        <p:spPr>
          <a:xfrm>
            <a:off x="2072613" y="5500947"/>
            <a:ext cx="263918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b="1" i="1" dirty="0"/>
              <a:t>Follow A. Borghini Talk !</a:t>
            </a:r>
          </a:p>
        </p:txBody>
      </p:sp>
    </p:spTree>
    <p:extLst>
      <p:ext uri="{BB962C8B-B14F-4D97-AF65-F5344CB8AC3E}">
        <p14:creationId xmlns:p14="http://schemas.microsoft.com/office/powerpoint/2010/main" val="2325308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4">
            <a:extLst>
              <a:ext uri="{FF2B5EF4-FFF2-40B4-BE49-F238E27FC236}">
                <a16:creationId xmlns:a16="http://schemas.microsoft.com/office/drawing/2014/main" id="{B7CA6BDC-ED6A-8552-EA53-D64E3988844A}"/>
              </a:ext>
            </a:extLst>
          </p:cNvPr>
          <p:cNvSpPr txBox="1"/>
          <p:nvPr/>
        </p:nvSpPr>
        <p:spPr>
          <a:xfrm>
            <a:off x="6932762" y="2955985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Relatore:</a:t>
            </a:r>
          </a:p>
        </p:txBody>
      </p:sp>
      <p:sp>
        <p:nvSpPr>
          <p:cNvPr id="27" name="CasellaDiTesto 5">
            <a:extLst>
              <a:ext uri="{FF2B5EF4-FFF2-40B4-BE49-F238E27FC236}">
                <a16:creationId xmlns:a16="http://schemas.microsoft.com/office/drawing/2014/main" id="{6AE2FE78-6AFF-1FCC-E348-07A3B56191E8}"/>
              </a:ext>
            </a:extLst>
          </p:cNvPr>
          <p:cNvSpPr txBox="1"/>
          <p:nvPr/>
        </p:nvSpPr>
        <p:spPr>
          <a:xfrm>
            <a:off x="6932762" y="5126966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Evento:</a:t>
            </a:r>
          </a:p>
        </p:txBody>
      </p:sp>
      <p:sp>
        <p:nvSpPr>
          <p:cNvPr id="28" name="CasellaDiTesto 6">
            <a:extLst>
              <a:ext uri="{FF2B5EF4-FFF2-40B4-BE49-F238E27FC236}">
                <a16:creationId xmlns:a16="http://schemas.microsoft.com/office/drawing/2014/main" id="{BBFC41E8-485A-89C7-64E1-0C813D0E34DD}"/>
              </a:ext>
            </a:extLst>
          </p:cNvPr>
          <p:cNvSpPr txBox="1"/>
          <p:nvPr/>
        </p:nvSpPr>
        <p:spPr>
          <a:xfrm>
            <a:off x="6932762" y="3325317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Nome relatore</a:t>
            </a:r>
          </a:p>
        </p:txBody>
      </p:sp>
      <p:sp>
        <p:nvSpPr>
          <p:cNvPr id="29" name="CasellaDiTesto 7">
            <a:extLst>
              <a:ext uri="{FF2B5EF4-FFF2-40B4-BE49-F238E27FC236}">
                <a16:creationId xmlns:a16="http://schemas.microsoft.com/office/drawing/2014/main" id="{20A90DD2-12A6-5BC2-6334-66A17CBE5F26}"/>
              </a:ext>
            </a:extLst>
          </p:cNvPr>
          <p:cNvSpPr txBox="1"/>
          <p:nvPr/>
        </p:nvSpPr>
        <p:spPr>
          <a:xfrm>
            <a:off x="6932762" y="5496298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Nome evento</a:t>
            </a:r>
          </a:p>
        </p:txBody>
      </p:sp>
      <p:pic>
        <p:nvPicPr>
          <p:cNvPr id="30" name="Picture 2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B3F7A72-F54B-7F58-CCAA-EA4569B702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11627" r="8193" b="5278"/>
          <a:stretch/>
        </p:blipFill>
        <p:spPr>
          <a:xfrm>
            <a:off x="-2" y="839754"/>
            <a:ext cx="12192001" cy="549203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8C1A29D-E071-D5FF-7673-63422F281C0A}"/>
              </a:ext>
            </a:extLst>
          </p:cNvPr>
          <p:cNvGrpSpPr/>
          <p:nvPr/>
        </p:nvGrpSpPr>
        <p:grpSpPr>
          <a:xfrm>
            <a:off x="408990" y="1173359"/>
            <a:ext cx="11374016" cy="2243700"/>
            <a:chOff x="3071252" y="3472277"/>
            <a:chExt cx="11374016" cy="224370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573961-B3B0-9CE2-231B-7265660F8C9D}"/>
                </a:ext>
              </a:extLst>
            </p:cNvPr>
            <p:cNvSpPr txBox="1"/>
            <p:nvPr/>
          </p:nvSpPr>
          <p:spPr>
            <a:xfrm>
              <a:off x="3071252" y="5192757"/>
              <a:ext cx="1137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 dirty="0">
                  <a:solidFill>
                    <a:srgbClr val="1D1E27"/>
                  </a:solidFill>
                  <a:effectLst/>
                  <a:latin typeface="Noto Sans" panose="020B0502040504020204" pitchFamily="34"/>
                </a:rPr>
                <a:t>This work was supported by the PNRR MUR project ECS00000017-THE “Tuscany Health Ecosystem”, funded by the European Union –Next Generation EU.</a:t>
              </a:r>
              <a:endParaRPr lang="it-IT" sz="1400" dirty="0"/>
            </a:p>
          </p:txBody>
        </p:sp>
        <p:pic>
          <p:nvPicPr>
            <p:cNvPr id="39" name="Picture 38" descr="A black and blue text&#10;&#10;Description automatically generated">
              <a:extLst>
                <a:ext uri="{FF2B5EF4-FFF2-40B4-BE49-F238E27FC236}">
                  <a16:creationId xmlns:a16="http://schemas.microsoft.com/office/drawing/2014/main" id="{8E765DFF-F6C3-43E7-2281-B6152246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557" y="3472277"/>
              <a:ext cx="5884157" cy="171376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030796-A8CA-DA9F-6411-8959D0D27A92}"/>
                </a:ext>
              </a:extLst>
            </p:cNvPr>
            <p:cNvSpPr txBox="1"/>
            <p:nvPr/>
          </p:nvSpPr>
          <p:spPr>
            <a:xfrm>
              <a:off x="6153201" y="3608098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sz="2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pic>
        <p:nvPicPr>
          <p:cNvPr id="2" name="Picture 1" descr="A black and red logo&#10;&#10;Description automatically generated">
            <a:extLst>
              <a:ext uri="{FF2B5EF4-FFF2-40B4-BE49-F238E27FC236}">
                <a16:creationId xmlns:a16="http://schemas.microsoft.com/office/drawing/2014/main" id="{AF23D278-A684-E1E2-0FD8-9AFA8829E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8" y="3984440"/>
            <a:ext cx="2939519" cy="841141"/>
          </a:xfrm>
          <a:prstGeom prst="rect">
            <a:avLst/>
          </a:prstGeom>
        </p:spPr>
      </p:pic>
      <p:pic>
        <p:nvPicPr>
          <p:cNvPr id="3" name="Picture 2" descr="A blue and purple circle with a black background&#10;&#10;Description automatically generated">
            <a:extLst>
              <a:ext uri="{FF2B5EF4-FFF2-40B4-BE49-F238E27FC236}">
                <a16:creationId xmlns:a16="http://schemas.microsoft.com/office/drawing/2014/main" id="{FE35E2E8-0B59-94FA-25BD-79E71CCF05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08" y="3819802"/>
            <a:ext cx="1837648" cy="10462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9DC89C-E91F-0BEA-4019-A3AAD77002BD}"/>
              </a:ext>
            </a:extLst>
          </p:cNvPr>
          <p:cNvGrpSpPr/>
          <p:nvPr/>
        </p:nvGrpSpPr>
        <p:grpSpPr>
          <a:xfrm>
            <a:off x="4824111" y="3601578"/>
            <a:ext cx="2543774" cy="1376819"/>
            <a:chOff x="1213929" y="5262069"/>
            <a:chExt cx="2957127" cy="1526113"/>
          </a:xfrm>
        </p:grpSpPr>
        <p:pic>
          <p:nvPicPr>
            <p:cNvPr id="5" name="Picture 4" descr="A blue and yellow text with stars&#10;&#10;Description automatically generated">
              <a:extLst>
                <a:ext uri="{FF2B5EF4-FFF2-40B4-BE49-F238E27FC236}">
                  <a16:creationId xmlns:a16="http://schemas.microsoft.com/office/drawing/2014/main" id="{B40C5FEB-59D4-4E29-741A-CD82E1B68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87" y="5262069"/>
              <a:ext cx="2849169" cy="12233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7575D5-32C7-1496-5BC5-8319FF91573E}"/>
                </a:ext>
              </a:extLst>
            </p:cNvPr>
            <p:cNvSpPr txBox="1"/>
            <p:nvPr/>
          </p:nvSpPr>
          <p:spPr>
            <a:xfrm>
              <a:off x="1213929" y="6388073"/>
              <a:ext cx="294952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B519"/>
                  </a:solidFill>
                </a:rPr>
                <a:t>A</a:t>
              </a:r>
              <a:r>
                <a:rPr lang="it-IT" sz="2000" b="1" dirty="0">
                  <a:solidFill>
                    <a:srgbClr val="2C3981"/>
                  </a:solidFill>
                </a:rPr>
                <a:t>dvanced</a:t>
              </a:r>
              <a:r>
                <a:rPr lang="it-IT" sz="2000" b="1" dirty="0"/>
                <a:t> </a:t>
              </a:r>
              <a:r>
                <a:rPr lang="it-IT" sz="2000" b="1" dirty="0">
                  <a:solidFill>
                    <a:srgbClr val="FFB519"/>
                  </a:solidFill>
                </a:rPr>
                <a:t>P</a:t>
              </a:r>
              <a:r>
                <a:rPr lang="it-IT" sz="2000" b="1" dirty="0">
                  <a:solidFill>
                    <a:srgbClr val="2C3981"/>
                  </a:solidFill>
                </a:rPr>
                <a:t>hoton</a:t>
              </a:r>
              <a:r>
                <a:rPr lang="it-IT" sz="2000" b="1" dirty="0"/>
                <a:t> </a:t>
              </a:r>
              <a:r>
                <a:rPr lang="it-IT" sz="2000" b="1" dirty="0">
                  <a:solidFill>
                    <a:srgbClr val="FFB519"/>
                  </a:solidFill>
                </a:rPr>
                <a:t>S</a:t>
              </a:r>
              <a:r>
                <a:rPr lang="it-IT" sz="2000" b="1" dirty="0">
                  <a:solidFill>
                    <a:srgbClr val="2C3981"/>
                  </a:solidFill>
                </a:rPr>
                <a:t>ources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2C922F-5DB7-5697-50A9-4E3AD0831234}"/>
              </a:ext>
            </a:extLst>
          </p:cNvPr>
          <p:cNvSpPr txBox="1"/>
          <p:nvPr/>
        </p:nvSpPr>
        <p:spPr>
          <a:xfrm>
            <a:off x="675087" y="4942987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1D1E27"/>
                </a:solidFill>
                <a:effectLst/>
                <a:latin typeface="Noto Sans" panose="020B0502040504020204" pitchFamily="34"/>
              </a:rPr>
              <a:t>PNRR MUR project IR0000016-I-PHOQS, funded by the European Union –Next Generation EU</a:t>
            </a:r>
            <a:endParaRPr lang="it-IT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B61D9-9D2A-E70D-9CD6-3FEA62199853}"/>
              </a:ext>
            </a:extLst>
          </p:cNvPr>
          <p:cNvSpPr txBox="1"/>
          <p:nvPr/>
        </p:nvSpPr>
        <p:spPr>
          <a:xfrm>
            <a:off x="8571809" y="4929412"/>
            <a:ext cx="2817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dirty="0">
                <a:solidFill>
                  <a:srgbClr val="1D1E27"/>
                </a:solidFill>
                <a:effectLst/>
                <a:latin typeface="Noto Sans" panose="020B0502040504020204" pitchFamily="34"/>
              </a:rPr>
              <a:t>EU Horizon IFAST, under Grant Agreement No.101004730</a:t>
            </a:r>
            <a:endParaRPr lang="it-IT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2B99B5-5A89-2330-E746-54FB47A34414}"/>
              </a:ext>
            </a:extLst>
          </p:cNvPr>
          <p:cNvSpPr txBox="1"/>
          <p:nvPr/>
        </p:nvSpPr>
        <p:spPr>
          <a:xfrm>
            <a:off x="4824111" y="4943172"/>
            <a:ext cx="30043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dirty="0" err="1">
                <a:solidFill>
                  <a:srgbClr val="1D1E27"/>
                </a:solidFill>
                <a:effectLst/>
                <a:latin typeface="Noto Sans" panose="020B0502040504020204" pitchFamily="34"/>
              </a:rPr>
              <a:t>EuPRAXIA</a:t>
            </a:r>
            <a:r>
              <a:rPr lang="en-US" sz="1400" b="0" i="0" dirty="0">
                <a:solidFill>
                  <a:srgbClr val="1D1E27"/>
                </a:solidFill>
                <a:effectLst/>
                <a:latin typeface="Noto Sans" panose="020B0502040504020204" pitchFamily="34"/>
              </a:rPr>
              <a:t> Advanced Photon Sources - </a:t>
            </a:r>
            <a:r>
              <a:rPr lang="en-US" sz="1400" b="0" i="0" dirty="0" err="1">
                <a:solidFill>
                  <a:srgbClr val="1D1E27"/>
                </a:solidFill>
                <a:effectLst/>
                <a:latin typeface="Noto Sans" panose="020B0502040504020204" pitchFamily="34"/>
              </a:rPr>
              <a:t>EuAps</a:t>
            </a:r>
            <a:r>
              <a:rPr lang="en-US" sz="1400" b="0" i="0" dirty="0">
                <a:solidFill>
                  <a:srgbClr val="1D1E27"/>
                </a:solidFill>
                <a:effectLst/>
                <a:latin typeface="Noto Sans" panose="020B0502040504020204" pitchFamily="34"/>
              </a:rPr>
              <a:t> (IR0000030, CUP I93C21000160006).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28231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0AD7B22-5671-CD4B-AAFB-3E1650C8CB5D}"/>
              </a:ext>
            </a:extLst>
          </p:cNvPr>
          <p:cNvSpPr txBox="1"/>
          <p:nvPr/>
        </p:nvSpPr>
        <p:spPr>
          <a:xfrm>
            <a:off x="104405" y="975112"/>
            <a:ext cx="766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Radiation therapy is used to treat around 60% of all cancer cases worldwide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268F0B-0A3D-C9C3-6A5A-1E85D21E4007}"/>
              </a:ext>
            </a:extLst>
          </p:cNvPr>
          <p:cNvSpPr txBox="1"/>
          <p:nvPr/>
        </p:nvSpPr>
        <p:spPr>
          <a:xfrm>
            <a:off x="1212024" y="1398508"/>
            <a:ext cx="4504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Deliver lethal dose of radiation to tumor cells</a:t>
            </a:r>
          </a:p>
          <a:p>
            <a:r>
              <a:rPr lang="it-IT" b="1" dirty="0"/>
              <a:t>Sparing healthy tissues</a:t>
            </a:r>
          </a:p>
        </p:txBody>
      </p:sp>
      <p:pic>
        <p:nvPicPr>
          <p:cNvPr id="32" name="Graphic 31" descr="Bullseye outline">
            <a:extLst>
              <a:ext uri="{FF2B5EF4-FFF2-40B4-BE49-F238E27FC236}">
                <a16:creationId xmlns:a16="http://schemas.microsoft.com/office/drawing/2014/main" id="{389B861F-3AD8-6C17-709E-18BD7188F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932" y="1365895"/>
            <a:ext cx="675652" cy="6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8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09434-20E3-2752-02FA-095BBA962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DB6E1463-A1A8-82AE-1F23-B10152B16E3A}"/>
              </a:ext>
            </a:extLst>
          </p:cNvPr>
          <p:cNvSpPr txBox="1"/>
          <p:nvPr/>
        </p:nvSpPr>
        <p:spPr>
          <a:xfrm>
            <a:off x="104405" y="975112"/>
            <a:ext cx="766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Radiation therapy is used to treat around 60% of all cancer cases worldwide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F21B47-81E6-82D0-C14D-E27E78465E8A}"/>
              </a:ext>
            </a:extLst>
          </p:cNvPr>
          <p:cNvSpPr txBox="1"/>
          <p:nvPr/>
        </p:nvSpPr>
        <p:spPr>
          <a:xfrm>
            <a:off x="1212024" y="1398508"/>
            <a:ext cx="4504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Deliver lethal dose of radiation to tumor cells</a:t>
            </a:r>
          </a:p>
          <a:p>
            <a:r>
              <a:rPr lang="it-IT" b="1" dirty="0"/>
              <a:t>Sparing healthy tissues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193A0D-F21B-5DEA-C7F4-BC687089C9B0}"/>
              </a:ext>
            </a:extLst>
          </p:cNvPr>
          <p:cNvGrpSpPr/>
          <p:nvPr/>
        </p:nvGrpSpPr>
        <p:grpSpPr>
          <a:xfrm>
            <a:off x="394900" y="2523849"/>
            <a:ext cx="4450010" cy="3572959"/>
            <a:chOff x="6709633" y="1666605"/>
            <a:chExt cx="5235828" cy="368324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7C39908-DA5D-E3C7-2C23-E6454F1B5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9633" y="1666605"/>
              <a:ext cx="5235828" cy="34021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CB0E747-D1ED-D4A9-5D11-C553FC45E6F9}"/>
                </a:ext>
              </a:extLst>
            </p:cNvPr>
            <p:cNvSpPr txBox="1"/>
            <p:nvPr/>
          </p:nvSpPr>
          <p:spPr>
            <a:xfrm>
              <a:off x="7565174" y="5072847"/>
              <a:ext cx="3524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L. Whitmore et al., Scientific Reports 11,14013 (2021)</a:t>
              </a:r>
            </a:p>
          </p:txBody>
        </p:sp>
      </p:grpSp>
      <p:pic>
        <p:nvPicPr>
          <p:cNvPr id="32" name="Graphic 31" descr="Bullseye outline">
            <a:extLst>
              <a:ext uri="{FF2B5EF4-FFF2-40B4-BE49-F238E27FC236}">
                <a16:creationId xmlns:a16="http://schemas.microsoft.com/office/drawing/2014/main" id="{2E4405B8-F787-EA04-0324-7B0945A4D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932" y="1365895"/>
            <a:ext cx="675652" cy="67565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9E6A1B3-E2D5-00B5-EF07-477F1F240729}"/>
              </a:ext>
            </a:extLst>
          </p:cNvPr>
          <p:cNvGrpSpPr/>
          <p:nvPr/>
        </p:nvGrpSpPr>
        <p:grpSpPr>
          <a:xfrm>
            <a:off x="5314450" y="2218423"/>
            <a:ext cx="3429913" cy="1175143"/>
            <a:chOff x="8866840" y="3918223"/>
            <a:chExt cx="3429913" cy="117514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2BC1C81-AA9F-E754-07BB-06763B306AC2}"/>
                </a:ext>
              </a:extLst>
            </p:cNvPr>
            <p:cNvSpPr/>
            <p:nvPr/>
          </p:nvSpPr>
          <p:spPr>
            <a:xfrm>
              <a:off x="9003274" y="3918223"/>
              <a:ext cx="1380317" cy="375737"/>
            </a:xfrm>
            <a:prstGeom prst="roundRect">
              <a:avLst/>
            </a:prstGeom>
            <a:solidFill>
              <a:srgbClr val="A5A5A5">
                <a:alpha val="27843"/>
              </a:srgbClr>
            </a:solidFill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2">
                      <a:lumMod val="50000"/>
                    </a:schemeClr>
                  </a:solidFill>
                </a:rPr>
                <a:t>Photons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6D7ED7-B07C-8009-785D-1ACF8FA2D7F2}"/>
                </a:ext>
              </a:extLst>
            </p:cNvPr>
            <p:cNvSpPr txBox="1"/>
            <p:nvPr/>
          </p:nvSpPr>
          <p:spPr>
            <a:xfrm>
              <a:off x="8866840" y="4269860"/>
              <a:ext cx="3429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198B53"/>
                  </a:solidFill>
                </a:rPr>
                <a:t>ease of production, routinely applied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D928C5-F488-91EC-ED3E-FABC9AB947BB}"/>
                </a:ext>
              </a:extLst>
            </p:cNvPr>
            <p:cNvSpPr txBox="1"/>
            <p:nvPr/>
          </p:nvSpPr>
          <p:spPr>
            <a:xfrm>
              <a:off x="8866840" y="4508591"/>
              <a:ext cx="33984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Not suitable for deep seated tumors </a:t>
              </a:r>
            </a:p>
            <a:p>
              <a:r>
                <a:rPr lang="it-IT" sz="1600" dirty="0"/>
                <a:t>High entrance dose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49716A-9353-BF31-70C8-41A3A863C8FD}"/>
              </a:ext>
            </a:extLst>
          </p:cNvPr>
          <p:cNvGrpSpPr/>
          <p:nvPr/>
        </p:nvGrpSpPr>
        <p:grpSpPr>
          <a:xfrm>
            <a:off x="8711457" y="2222285"/>
            <a:ext cx="4760197" cy="1383081"/>
            <a:chOff x="173577" y="3722859"/>
            <a:chExt cx="4760197" cy="138308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36C8822-5F4F-7815-B966-0F70EEB15851}"/>
                </a:ext>
              </a:extLst>
            </p:cNvPr>
            <p:cNvSpPr/>
            <p:nvPr/>
          </p:nvSpPr>
          <p:spPr>
            <a:xfrm>
              <a:off x="233758" y="3722859"/>
              <a:ext cx="1380317" cy="372213"/>
            </a:xfrm>
            <a:prstGeom prst="roundRect">
              <a:avLst/>
            </a:prstGeom>
            <a:solidFill>
              <a:srgbClr val="010ABF">
                <a:alpha val="30196"/>
              </a:srgbClr>
            </a:solidFill>
            <a:ln w="19050">
              <a:solidFill>
                <a:srgbClr val="010AB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rgbClr val="010ABF"/>
                  </a:solidFill>
                </a:rPr>
                <a:t>Protons</a:t>
              </a:r>
              <a:r>
                <a:rPr lang="it-IT" dirty="0"/>
                <a:t> 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E97A01-ADA3-6FF4-565F-358CE7FAED9B}"/>
                </a:ext>
              </a:extLst>
            </p:cNvPr>
            <p:cNvSpPr txBox="1"/>
            <p:nvPr/>
          </p:nvSpPr>
          <p:spPr>
            <a:xfrm>
              <a:off x="173577" y="4078692"/>
              <a:ext cx="2737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198B53"/>
                  </a:solidFill>
                </a:rPr>
                <a:t>Dose deposition Bragg Peak, </a:t>
              </a:r>
            </a:p>
            <a:p>
              <a:r>
                <a:rPr lang="it-IT" sz="1600" dirty="0">
                  <a:solidFill>
                    <a:srgbClr val="198B53"/>
                  </a:solidFill>
                </a:rPr>
                <a:t>Ok for deep-seated tumors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6240396-6041-F26E-42B7-07BBE9F54E16}"/>
                </a:ext>
              </a:extLst>
            </p:cNvPr>
            <p:cNvSpPr txBox="1"/>
            <p:nvPr/>
          </p:nvSpPr>
          <p:spPr>
            <a:xfrm>
              <a:off x="173577" y="4521165"/>
              <a:ext cx="4760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Cost and facility availability, </a:t>
              </a:r>
            </a:p>
            <a:p>
              <a:r>
                <a:rPr lang="it-IT" sz="1600" dirty="0"/>
                <a:t>highly affected by inhomogeneities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41B1704-B99E-5C62-E215-7E2E425B9E04}"/>
              </a:ext>
            </a:extLst>
          </p:cNvPr>
          <p:cNvGrpSpPr/>
          <p:nvPr/>
        </p:nvGrpSpPr>
        <p:grpSpPr>
          <a:xfrm>
            <a:off x="7265476" y="5241591"/>
            <a:ext cx="4337085" cy="1197897"/>
            <a:chOff x="176221" y="5116989"/>
            <a:chExt cx="4337085" cy="119789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B1FE6B3-5C48-9BDB-71FC-AD86C456FE9A}"/>
                </a:ext>
              </a:extLst>
            </p:cNvPr>
            <p:cNvSpPr/>
            <p:nvPr/>
          </p:nvSpPr>
          <p:spPr>
            <a:xfrm>
              <a:off x="233757" y="5116989"/>
              <a:ext cx="1567845" cy="372831"/>
            </a:xfrm>
            <a:prstGeom prst="roundRect">
              <a:avLst/>
            </a:prstGeom>
            <a:solidFill>
              <a:srgbClr val="8A1C89">
                <a:alpha val="30196"/>
              </a:srgbClr>
            </a:solidFill>
            <a:ln w="28575">
              <a:solidFill>
                <a:srgbClr val="8A1C89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rgbClr val="8A1C89"/>
                  </a:solidFill>
                </a:rPr>
                <a:t>Carbon</a:t>
              </a:r>
              <a:r>
                <a:rPr lang="it-IT" dirty="0">
                  <a:solidFill>
                    <a:schemeClr val="tx1"/>
                  </a:solidFill>
                </a:rPr>
                <a:t> </a:t>
              </a:r>
              <a:r>
                <a:rPr lang="it-IT" dirty="0">
                  <a:solidFill>
                    <a:srgbClr val="8A1C89"/>
                  </a:solidFill>
                </a:rPr>
                <a:t>ions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B131852-2226-7DE1-F1C6-3399735EF43B}"/>
                </a:ext>
              </a:extLst>
            </p:cNvPr>
            <p:cNvSpPr txBox="1"/>
            <p:nvPr/>
          </p:nvSpPr>
          <p:spPr>
            <a:xfrm>
              <a:off x="176221" y="5470409"/>
              <a:ext cx="33750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198B53"/>
                  </a:solidFill>
                </a:rPr>
                <a:t>Even sharper Bragg peak</a:t>
              </a:r>
            </a:p>
            <a:p>
              <a:r>
                <a:rPr lang="it-IT" sz="1600" dirty="0">
                  <a:solidFill>
                    <a:srgbClr val="198B53"/>
                  </a:solidFill>
                </a:rPr>
                <a:t>high relative biological effectiveness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6B689D-6988-54C2-B8C6-44E7A5FA8295}"/>
                </a:ext>
              </a:extLst>
            </p:cNvPr>
            <p:cNvSpPr txBox="1"/>
            <p:nvPr/>
          </p:nvSpPr>
          <p:spPr>
            <a:xfrm>
              <a:off x="176221" y="5976332"/>
              <a:ext cx="4337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Cost and facility availability, affected by inhom.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30CFC86-D6CA-1F7C-B629-06599CDFC89C}"/>
              </a:ext>
            </a:extLst>
          </p:cNvPr>
          <p:cNvGrpSpPr/>
          <p:nvPr/>
        </p:nvGrpSpPr>
        <p:grpSpPr>
          <a:xfrm>
            <a:off x="8784289" y="3716762"/>
            <a:ext cx="3248710" cy="1462658"/>
            <a:chOff x="4178959" y="4104429"/>
            <a:chExt cx="3248710" cy="14626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EB6AB8A4-3E68-0658-277C-CB8FB68C5D74}"/>
                    </a:ext>
                  </a:extLst>
                </p:cNvPr>
                <p:cNvSpPr/>
                <p:nvPr/>
              </p:nvSpPr>
              <p:spPr>
                <a:xfrm>
                  <a:off x="4285528" y="4104429"/>
                  <a:ext cx="3088096" cy="399393"/>
                </a:xfrm>
                <a:prstGeom prst="roundRect">
                  <a:avLst/>
                </a:prstGeom>
                <a:solidFill>
                  <a:srgbClr val="FF0000">
                    <a:alpha val="30196"/>
                  </a:srgbClr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it-IT" dirty="0">
                      <a:solidFill>
                        <a:srgbClr val="FF0000"/>
                      </a:solidFill>
                    </a:rPr>
                    <a:t>VHEE 50 MeV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it-IT" dirty="0">
                      <a:solidFill>
                        <a:srgbClr val="FF0000"/>
                      </a:solidFill>
                    </a:rPr>
                    <a:t> E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it-IT" dirty="0">
                      <a:solidFill>
                        <a:srgbClr val="FF0000"/>
                      </a:solidFill>
                    </a:rPr>
                    <a:t> 350 MeV</a:t>
                  </a:r>
                </a:p>
              </p:txBody>
            </p:sp>
          </mc:Choice>
          <mc:Fallback xmlns=""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EB6AB8A4-3E68-0658-277C-CB8FB68C5D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5528" y="4104429"/>
                  <a:ext cx="3088096" cy="399393"/>
                </a:xfrm>
                <a:prstGeom prst="roundRect">
                  <a:avLst/>
                </a:prstGeom>
                <a:blipFill>
                  <a:blip r:embed="rId5"/>
                  <a:stretch>
                    <a:fillRect l="-586" b="-15714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7EF7D69-21A6-8A8D-CFDA-EB7C74A365DD}"/>
                </a:ext>
              </a:extLst>
            </p:cNvPr>
            <p:cNvSpPr txBox="1"/>
            <p:nvPr/>
          </p:nvSpPr>
          <p:spPr>
            <a:xfrm>
              <a:off x="4178959" y="5228533"/>
              <a:ext cx="263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High entrance and exit dose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0C217F5-B5A9-32A8-7CDA-0F86DD9334AF}"/>
                </a:ext>
              </a:extLst>
            </p:cNvPr>
            <p:cNvSpPr txBox="1"/>
            <p:nvPr/>
          </p:nvSpPr>
          <p:spPr>
            <a:xfrm>
              <a:off x="4212493" y="4493483"/>
              <a:ext cx="3215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198B53"/>
                  </a:solidFill>
                </a:rPr>
                <a:t>Ok for deep-seated tumors</a:t>
              </a:r>
            </a:p>
            <a:p>
              <a:r>
                <a:rPr lang="it-IT" sz="1600" dirty="0">
                  <a:solidFill>
                    <a:srgbClr val="198B53"/>
                  </a:solidFill>
                </a:rPr>
                <a:t>Sharp beam penumbra</a:t>
              </a:r>
            </a:p>
            <a:p>
              <a:r>
                <a:rPr lang="it-IT" sz="1600" dirty="0">
                  <a:solidFill>
                    <a:srgbClr val="198B53"/>
                  </a:solidFill>
                </a:rPr>
                <a:t>Low sensitivity to inhomogeneities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935E39-40B6-FE2B-186D-5B57ABA39E00}"/>
              </a:ext>
            </a:extLst>
          </p:cNvPr>
          <p:cNvGrpSpPr/>
          <p:nvPr/>
        </p:nvGrpSpPr>
        <p:grpSpPr>
          <a:xfrm>
            <a:off x="5314450" y="3728343"/>
            <a:ext cx="3401903" cy="1419557"/>
            <a:chOff x="3397963" y="2457619"/>
            <a:chExt cx="3401903" cy="14195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43FC654E-A053-CB6A-766B-FEF4B2440D5D}"/>
                    </a:ext>
                  </a:extLst>
                </p:cNvPr>
                <p:cNvSpPr/>
                <p:nvPr/>
              </p:nvSpPr>
              <p:spPr>
                <a:xfrm>
                  <a:off x="3523779" y="2457619"/>
                  <a:ext cx="3088097" cy="372831"/>
                </a:xfrm>
                <a:prstGeom prst="roundRect">
                  <a:avLst/>
                </a:prstGeom>
                <a:solidFill>
                  <a:srgbClr val="000000">
                    <a:alpha val="30196"/>
                  </a:srgb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>
                      <a:solidFill>
                        <a:schemeClr val="tx1"/>
                      </a:solidFill>
                    </a:rPr>
                    <a:t>Electron 5 MeV </a:t>
                  </a:r>
                  <a14:m>
                    <m:oMath xmlns:m="http://schemas.openxmlformats.org/officeDocument/2006/math">
                      <m:r>
                        <a:rPr lang="it-IT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it-IT" dirty="0">
                      <a:solidFill>
                        <a:schemeClr val="tx1"/>
                      </a:solidFill>
                    </a:rPr>
                    <a:t> E </a:t>
                  </a:r>
                  <a14:m>
                    <m:oMath xmlns:m="http://schemas.openxmlformats.org/officeDocument/2006/math">
                      <m:r>
                        <a:rPr lang="it-IT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it-IT" dirty="0">
                      <a:solidFill>
                        <a:schemeClr val="tx1"/>
                      </a:solidFill>
                    </a:rPr>
                    <a:t> 20 MeV</a:t>
                  </a:r>
                  <a:endParaRPr lang="it-IT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43FC654E-A053-CB6A-766B-FEF4B2440D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3779" y="2457619"/>
                  <a:ext cx="3088097" cy="372831"/>
                </a:xfrm>
                <a:prstGeom prst="roundRect">
                  <a:avLst/>
                </a:prstGeom>
                <a:blipFill>
                  <a:blip r:embed="rId6"/>
                  <a:stretch>
                    <a:fillRect l="-195" t="-3030" b="-19697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DECA60F-DBFD-5D73-F05A-3CC05B40C52C}"/>
                </a:ext>
              </a:extLst>
            </p:cNvPr>
            <p:cNvSpPr txBox="1"/>
            <p:nvPr/>
          </p:nvSpPr>
          <p:spPr>
            <a:xfrm>
              <a:off x="3401435" y="3046179"/>
              <a:ext cx="33984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Not suitable for deep seated tumors </a:t>
              </a:r>
            </a:p>
            <a:p>
              <a:r>
                <a:rPr lang="it-IT" sz="1600" dirty="0"/>
                <a:t>High entrance dose</a:t>
              </a:r>
            </a:p>
            <a:p>
              <a:r>
                <a:rPr lang="it-IT" sz="1600" dirty="0"/>
                <a:t>High lateral spread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275EF2-4E49-4193-6DD8-C9CF3340DB5D}"/>
                </a:ext>
              </a:extLst>
            </p:cNvPr>
            <p:cNvSpPr txBox="1"/>
            <p:nvPr/>
          </p:nvSpPr>
          <p:spPr>
            <a:xfrm>
              <a:off x="3397963" y="2822029"/>
              <a:ext cx="33979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198B53"/>
                  </a:solidFill>
                </a:rPr>
                <a:t>Sharp fall off after 5cm (IORT, TSEBT)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8C2CEA-F385-BA91-C2B6-59FFCED507D7}"/>
              </a:ext>
            </a:extLst>
          </p:cNvPr>
          <p:cNvSpPr txBox="1"/>
          <p:nvPr/>
        </p:nvSpPr>
        <p:spPr>
          <a:xfrm>
            <a:off x="846751" y="2212134"/>
            <a:ext cx="4134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Dose deposition profiles in tissue equivalent media</a:t>
            </a:r>
          </a:p>
        </p:txBody>
      </p:sp>
    </p:spTree>
    <p:extLst>
      <p:ext uri="{BB962C8B-B14F-4D97-AF65-F5344CB8AC3E}">
        <p14:creationId xmlns:p14="http://schemas.microsoft.com/office/powerpoint/2010/main" val="116059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C166-71BA-538D-65DE-7B02BE62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5F0189D-B29E-9B89-4923-49ED062AE14E}"/>
              </a:ext>
            </a:extLst>
          </p:cNvPr>
          <p:cNvGrpSpPr/>
          <p:nvPr/>
        </p:nvGrpSpPr>
        <p:grpSpPr>
          <a:xfrm>
            <a:off x="394900" y="2523849"/>
            <a:ext cx="4450010" cy="3572959"/>
            <a:chOff x="6709633" y="1666605"/>
            <a:chExt cx="5235828" cy="368324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8A2EF4-ECD1-F60B-9422-A2E4D5841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9633" y="1666605"/>
              <a:ext cx="5235828" cy="34021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2E93CE-57E9-6303-D3B4-B263D284C620}"/>
                </a:ext>
              </a:extLst>
            </p:cNvPr>
            <p:cNvSpPr txBox="1"/>
            <p:nvPr/>
          </p:nvSpPr>
          <p:spPr>
            <a:xfrm>
              <a:off x="7565174" y="5072847"/>
              <a:ext cx="35247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L. Whitmore et al., Scientific Reports 11,14013 (2021)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B57D8A-0B34-2B00-7CB5-383B6A9F9AD2}"/>
              </a:ext>
            </a:extLst>
          </p:cNvPr>
          <p:cNvGrpSpPr/>
          <p:nvPr/>
        </p:nvGrpSpPr>
        <p:grpSpPr>
          <a:xfrm>
            <a:off x="5314450" y="2218423"/>
            <a:ext cx="3429913" cy="1175143"/>
            <a:chOff x="8866840" y="3918223"/>
            <a:chExt cx="3429913" cy="117514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7DECD51-3738-1C54-6657-C4881034E2EF}"/>
                </a:ext>
              </a:extLst>
            </p:cNvPr>
            <p:cNvSpPr/>
            <p:nvPr/>
          </p:nvSpPr>
          <p:spPr>
            <a:xfrm>
              <a:off x="9003274" y="3918223"/>
              <a:ext cx="1380317" cy="375737"/>
            </a:xfrm>
            <a:prstGeom prst="roundRect">
              <a:avLst/>
            </a:prstGeom>
            <a:solidFill>
              <a:srgbClr val="A5A5A5">
                <a:alpha val="27843"/>
              </a:srgbClr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2">
                      <a:lumMod val="90000"/>
                    </a:schemeClr>
                  </a:solidFill>
                </a:rPr>
                <a:t>Photons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6D322-9BEE-2AE1-AC29-BE14A510A523}"/>
                </a:ext>
              </a:extLst>
            </p:cNvPr>
            <p:cNvSpPr txBox="1"/>
            <p:nvPr/>
          </p:nvSpPr>
          <p:spPr>
            <a:xfrm>
              <a:off x="8866840" y="4269860"/>
              <a:ext cx="3429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ease of production, routinely applied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60D461-C8EE-C2AD-FF18-F411EAB06804}"/>
                </a:ext>
              </a:extLst>
            </p:cNvPr>
            <p:cNvSpPr txBox="1"/>
            <p:nvPr/>
          </p:nvSpPr>
          <p:spPr>
            <a:xfrm>
              <a:off x="8866840" y="4508591"/>
              <a:ext cx="33984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Not suitable for deep seated tumors </a:t>
              </a:r>
            </a:p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High entrance dose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8370585-E55F-FFB5-84AD-E4A36F1ACD72}"/>
              </a:ext>
            </a:extLst>
          </p:cNvPr>
          <p:cNvGrpSpPr/>
          <p:nvPr/>
        </p:nvGrpSpPr>
        <p:grpSpPr>
          <a:xfrm>
            <a:off x="8711457" y="2222285"/>
            <a:ext cx="4760197" cy="1383081"/>
            <a:chOff x="173577" y="3722859"/>
            <a:chExt cx="4760197" cy="138308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E9CBC7C-3172-80CD-73E5-058169028510}"/>
                </a:ext>
              </a:extLst>
            </p:cNvPr>
            <p:cNvSpPr/>
            <p:nvPr/>
          </p:nvSpPr>
          <p:spPr>
            <a:xfrm>
              <a:off x="233758" y="3722859"/>
              <a:ext cx="1380317" cy="372213"/>
            </a:xfrm>
            <a:prstGeom prst="roundRect">
              <a:avLst/>
            </a:prstGeom>
            <a:solidFill>
              <a:srgbClr val="E6E6E6"/>
            </a:solidFill>
            <a:ln w="19050">
              <a:solidFill>
                <a:schemeClr val="bg2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2">
                      <a:lumMod val="90000"/>
                    </a:schemeClr>
                  </a:solidFill>
                </a:rPr>
                <a:t>Protons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ED6EB7-694A-B05D-47D6-9DDE67E6068E}"/>
                </a:ext>
              </a:extLst>
            </p:cNvPr>
            <p:cNvSpPr txBox="1"/>
            <p:nvPr/>
          </p:nvSpPr>
          <p:spPr>
            <a:xfrm>
              <a:off x="173577" y="4078692"/>
              <a:ext cx="2737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Dose deposition Bragg Peak, </a:t>
              </a:r>
            </a:p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Ok for deep-seated tumors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46BE421-2593-6B4C-E690-3E92D10ACD1F}"/>
                </a:ext>
              </a:extLst>
            </p:cNvPr>
            <p:cNvSpPr txBox="1"/>
            <p:nvPr/>
          </p:nvSpPr>
          <p:spPr>
            <a:xfrm>
              <a:off x="173577" y="4521165"/>
              <a:ext cx="47601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Cost and facility availability, </a:t>
              </a:r>
            </a:p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highly affected by inhomogeneities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5B969D-0A33-D250-B880-1B6334830217}"/>
              </a:ext>
            </a:extLst>
          </p:cNvPr>
          <p:cNvGrpSpPr/>
          <p:nvPr/>
        </p:nvGrpSpPr>
        <p:grpSpPr>
          <a:xfrm>
            <a:off x="7265476" y="5241591"/>
            <a:ext cx="4337085" cy="1197897"/>
            <a:chOff x="176221" y="5116989"/>
            <a:chExt cx="4337085" cy="119789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A777D78-7CCF-4A98-91C5-630EFBC56E73}"/>
                </a:ext>
              </a:extLst>
            </p:cNvPr>
            <p:cNvSpPr/>
            <p:nvPr/>
          </p:nvSpPr>
          <p:spPr>
            <a:xfrm>
              <a:off x="233757" y="5116989"/>
              <a:ext cx="1567845" cy="372831"/>
            </a:xfrm>
            <a:prstGeom prst="roundRect">
              <a:avLst/>
            </a:prstGeom>
            <a:solidFill>
              <a:srgbClr val="E6E6E6"/>
            </a:solidFill>
            <a:ln w="28575">
              <a:solidFill>
                <a:srgbClr val="E8E8E8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bg2">
                      <a:lumMod val="90000"/>
                    </a:schemeClr>
                  </a:solidFill>
                </a:rPr>
                <a:t>Carbon ions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E4DE58A-CE95-841C-1E4B-E846E10A655E}"/>
                </a:ext>
              </a:extLst>
            </p:cNvPr>
            <p:cNvSpPr txBox="1"/>
            <p:nvPr/>
          </p:nvSpPr>
          <p:spPr>
            <a:xfrm>
              <a:off x="176221" y="5470409"/>
              <a:ext cx="33750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Even sharper Bragg peak</a:t>
              </a:r>
            </a:p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high relative biological effectiveness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099B4CA-8082-C990-1CD3-EF16B0278083}"/>
                </a:ext>
              </a:extLst>
            </p:cNvPr>
            <p:cNvSpPr txBox="1"/>
            <p:nvPr/>
          </p:nvSpPr>
          <p:spPr>
            <a:xfrm>
              <a:off x="176221" y="5976332"/>
              <a:ext cx="4337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Cost and facility availability, affected by inhom.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A06FE0-0B07-B6A4-A6BF-ACD78F30DD48}"/>
              </a:ext>
            </a:extLst>
          </p:cNvPr>
          <p:cNvGrpSpPr/>
          <p:nvPr/>
        </p:nvGrpSpPr>
        <p:grpSpPr>
          <a:xfrm>
            <a:off x="8784289" y="3716762"/>
            <a:ext cx="3248710" cy="1462658"/>
            <a:chOff x="4178959" y="4104429"/>
            <a:chExt cx="3248710" cy="14626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66159859-85F7-279F-3512-AE682EBD44A0}"/>
                    </a:ext>
                  </a:extLst>
                </p:cNvPr>
                <p:cNvSpPr/>
                <p:nvPr/>
              </p:nvSpPr>
              <p:spPr>
                <a:xfrm>
                  <a:off x="4285528" y="4104429"/>
                  <a:ext cx="3106204" cy="399393"/>
                </a:xfrm>
                <a:prstGeom prst="roundRect">
                  <a:avLst/>
                </a:prstGeom>
                <a:solidFill>
                  <a:srgbClr val="FF0000">
                    <a:alpha val="30196"/>
                  </a:srgbClr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it-IT" dirty="0">
                      <a:solidFill>
                        <a:srgbClr val="FF0000"/>
                      </a:solidFill>
                    </a:rPr>
                    <a:t>VHEE 50 MeV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it-IT" dirty="0">
                      <a:solidFill>
                        <a:srgbClr val="FF0000"/>
                      </a:solidFill>
                    </a:rPr>
                    <a:t> E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it-IT" dirty="0">
                      <a:solidFill>
                        <a:srgbClr val="FF0000"/>
                      </a:solidFill>
                    </a:rPr>
                    <a:t> 350 MeV</a:t>
                  </a:r>
                </a:p>
              </p:txBody>
            </p:sp>
          </mc:Choice>
          <mc:Fallback xmlns=""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66159859-85F7-279F-3512-AE682EBD44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5528" y="4104429"/>
                  <a:ext cx="3106204" cy="399393"/>
                </a:xfrm>
                <a:prstGeom prst="roundRect">
                  <a:avLst/>
                </a:prstGeom>
                <a:blipFill>
                  <a:blip r:embed="rId3"/>
                  <a:stretch>
                    <a:fillRect l="-583" b="-15714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A19025-C0EF-0932-C4CE-EB4E4FDE78DA}"/>
                </a:ext>
              </a:extLst>
            </p:cNvPr>
            <p:cNvSpPr txBox="1"/>
            <p:nvPr/>
          </p:nvSpPr>
          <p:spPr>
            <a:xfrm>
              <a:off x="4178959" y="5228533"/>
              <a:ext cx="263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High entrance and exit dose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9699181-256E-5D90-0310-175554EFC1C4}"/>
                </a:ext>
              </a:extLst>
            </p:cNvPr>
            <p:cNvSpPr txBox="1"/>
            <p:nvPr/>
          </p:nvSpPr>
          <p:spPr>
            <a:xfrm>
              <a:off x="4212493" y="4493483"/>
              <a:ext cx="3215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198B53"/>
                  </a:solidFill>
                </a:rPr>
                <a:t>Ok for deep-seated tumors</a:t>
              </a:r>
            </a:p>
            <a:p>
              <a:r>
                <a:rPr lang="it-IT" sz="1600" dirty="0">
                  <a:solidFill>
                    <a:srgbClr val="198B53"/>
                  </a:solidFill>
                </a:rPr>
                <a:t>Sharp beam penumbra</a:t>
              </a:r>
            </a:p>
            <a:p>
              <a:r>
                <a:rPr lang="it-IT" sz="1600" dirty="0">
                  <a:solidFill>
                    <a:srgbClr val="198B53"/>
                  </a:solidFill>
                </a:rPr>
                <a:t>Low sensitivity to inhomogeneities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21A47AC-6C15-497A-8821-78701F0D5458}"/>
              </a:ext>
            </a:extLst>
          </p:cNvPr>
          <p:cNvGrpSpPr/>
          <p:nvPr/>
        </p:nvGrpSpPr>
        <p:grpSpPr>
          <a:xfrm>
            <a:off x="5314450" y="3728343"/>
            <a:ext cx="3401903" cy="1419557"/>
            <a:chOff x="3397963" y="2457619"/>
            <a:chExt cx="3401903" cy="14195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B3857D10-1555-0999-7451-493D2EFADF5F}"/>
                    </a:ext>
                  </a:extLst>
                </p:cNvPr>
                <p:cNvSpPr/>
                <p:nvPr/>
              </p:nvSpPr>
              <p:spPr>
                <a:xfrm>
                  <a:off x="3523780" y="2457619"/>
                  <a:ext cx="3106204" cy="372831"/>
                </a:xfrm>
                <a:prstGeom prst="roundRect">
                  <a:avLst/>
                </a:prstGeom>
                <a:solidFill>
                  <a:srgbClr val="E6E6E6"/>
                </a:solidFill>
                <a:ln w="28575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it-IT" dirty="0">
                      <a:solidFill>
                        <a:schemeClr val="bg2">
                          <a:lumMod val="90000"/>
                        </a:schemeClr>
                      </a:solidFill>
                    </a:rPr>
                    <a:t>Electron 5 MeV </a:t>
                  </a:r>
                  <a14:m>
                    <m:oMath xmlns:m="http://schemas.openxmlformats.org/officeDocument/2006/math">
                      <m:r>
                        <a:rPr lang="it-IT" i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it-IT" dirty="0">
                      <a:solidFill>
                        <a:schemeClr val="bg2">
                          <a:lumMod val="90000"/>
                        </a:schemeClr>
                      </a:solidFill>
                    </a:rPr>
                    <a:t> E </a:t>
                  </a:r>
                  <a14:m>
                    <m:oMath xmlns:m="http://schemas.openxmlformats.org/officeDocument/2006/math">
                      <m:r>
                        <a:rPr lang="it-IT" i="1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it-IT" dirty="0">
                      <a:solidFill>
                        <a:schemeClr val="bg2">
                          <a:lumMod val="90000"/>
                        </a:schemeClr>
                      </a:solidFill>
                    </a:rPr>
                    <a:t> 20 MeV</a:t>
                  </a:r>
                  <a:endParaRPr lang="it-IT" b="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B3857D10-1555-0999-7451-493D2EFADF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3780" y="2457619"/>
                  <a:ext cx="3106204" cy="372831"/>
                </a:xfrm>
                <a:prstGeom prst="roundRect">
                  <a:avLst/>
                </a:prstGeom>
                <a:blipFill>
                  <a:blip r:embed="rId4"/>
                  <a:stretch>
                    <a:fillRect l="-583" t="-3030" b="-19697"/>
                  </a:stretch>
                </a:blipFill>
                <a:ln w="28575"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FF65DE2-B69F-8128-E9BA-8DD47844288A}"/>
                </a:ext>
              </a:extLst>
            </p:cNvPr>
            <p:cNvSpPr txBox="1"/>
            <p:nvPr/>
          </p:nvSpPr>
          <p:spPr>
            <a:xfrm>
              <a:off x="3401435" y="3046179"/>
              <a:ext cx="33984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Not suitable for deep seated tumors </a:t>
              </a:r>
            </a:p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High entrance dose</a:t>
              </a:r>
            </a:p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High lateral spread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537B7EC-4275-6C0E-7D75-C53E8375C922}"/>
                </a:ext>
              </a:extLst>
            </p:cNvPr>
            <p:cNvSpPr txBox="1"/>
            <p:nvPr/>
          </p:nvSpPr>
          <p:spPr>
            <a:xfrm>
              <a:off x="3397963" y="2822029"/>
              <a:ext cx="33979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chemeClr val="bg2">
                      <a:lumMod val="90000"/>
                    </a:schemeClr>
                  </a:solidFill>
                </a:rPr>
                <a:t>Sharp fall off after 5cm (IORT, TSEBT)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8AFC1E-1252-0D1F-2D50-4EED261233DE}"/>
              </a:ext>
            </a:extLst>
          </p:cNvPr>
          <p:cNvSpPr txBox="1"/>
          <p:nvPr/>
        </p:nvSpPr>
        <p:spPr>
          <a:xfrm>
            <a:off x="104405" y="975112"/>
            <a:ext cx="766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Radiation therapy is used to treat around 60% of all cancer cases worldwide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9B79E-2476-65AB-D611-423C8EC2696C}"/>
              </a:ext>
            </a:extLst>
          </p:cNvPr>
          <p:cNvSpPr txBox="1"/>
          <p:nvPr/>
        </p:nvSpPr>
        <p:spPr>
          <a:xfrm>
            <a:off x="1212024" y="1398508"/>
            <a:ext cx="4504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Deliver lethal dose of radiation to tumor cells</a:t>
            </a:r>
          </a:p>
          <a:p>
            <a:r>
              <a:rPr lang="it-IT" b="1" dirty="0"/>
              <a:t>Sparing healthy tissues</a:t>
            </a:r>
          </a:p>
        </p:txBody>
      </p:sp>
      <p:pic>
        <p:nvPicPr>
          <p:cNvPr id="4" name="Graphic 3" descr="Bullseye outline">
            <a:extLst>
              <a:ext uri="{FF2B5EF4-FFF2-40B4-BE49-F238E27FC236}">
                <a16:creationId xmlns:a16="http://schemas.microsoft.com/office/drawing/2014/main" id="{D7E075B2-AD7E-E9DB-1ABC-879A4938D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932" y="1365895"/>
            <a:ext cx="675652" cy="6756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A710C2-CE46-90C5-6F49-4DC5152B7940}"/>
              </a:ext>
            </a:extLst>
          </p:cNvPr>
          <p:cNvSpPr txBox="1"/>
          <p:nvPr/>
        </p:nvSpPr>
        <p:spPr>
          <a:xfrm>
            <a:off x="846751" y="2212134"/>
            <a:ext cx="4134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Dose deposition profiles in tissue equivalent media</a:t>
            </a:r>
          </a:p>
        </p:txBody>
      </p:sp>
    </p:spTree>
    <p:extLst>
      <p:ext uri="{BB962C8B-B14F-4D97-AF65-F5344CB8AC3E}">
        <p14:creationId xmlns:p14="http://schemas.microsoft.com/office/powerpoint/2010/main" val="120658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FB0CE6-69A9-553B-0447-911E6BCCCF4E}"/>
              </a:ext>
            </a:extLst>
          </p:cNvPr>
          <p:cNvSpPr txBox="1"/>
          <p:nvPr/>
        </p:nvSpPr>
        <p:spPr>
          <a:xfrm>
            <a:off x="147879" y="1342435"/>
            <a:ext cx="1309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FLASH - 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926C0A-1611-05DA-CF70-151CE316A32E}"/>
                  </a:ext>
                </a:extLst>
              </p:cNvPr>
              <p:cNvSpPr txBox="1"/>
              <p:nvPr/>
            </p:nvSpPr>
            <p:spPr>
              <a:xfrm>
                <a:off x="1326795" y="1163233"/>
                <a:ext cx="9055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/>
                  <a:t>Delivering </a:t>
                </a:r>
                <a:r>
                  <a:rPr lang="it-IT" sz="1600" b="1" dirty="0">
                    <a:solidFill>
                      <a:schemeClr val="accent1"/>
                    </a:solidFill>
                  </a:rPr>
                  <a:t>high doses </a:t>
                </a:r>
                <a:r>
                  <a:rPr lang="it-IT" sz="1600" dirty="0"/>
                  <a:t>in an extremely </a:t>
                </a:r>
                <a:r>
                  <a:rPr lang="it-IT" sz="1600" b="1" dirty="0">
                    <a:solidFill>
                      <a:schemeClr val="accent1"/>
                    </a:solidFill>
                  </a:rPr>
                  <a:t>short irradiation time </a:t>
                </a:r>
                <a:r>
                  <a:rPr lang="en-US" sz="1600" kern="100" dirty="0">
                    <a:solidFill>
                      <a:schemeClr val="tx1"/>
                    </a:solidFill>
                    <a:latin typeface="+mn-lt"/>
                    <a:ea typeface="Aptos" panose="020B0004020202020204" pitchFamily="34" charset="0"/>
                    <a:cs typeface="Times New Roman" panose="02020603050405020304" pitchFamily="18" charset="0"/>
                  </a:rPr>
                  <a:t>(Dose rate &gt;40 Gy/s, </a:t>
                </a:r>
                <a14:m>
                  <m:oMath xmlns:m="http://schemas.openxmlformats.org/officeDocument/2006/math">
                    <m:r>
                      <a:rPr lang="it-IT" sz="1600" b="0" i="1" kern="1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∼</m:t>
                    </m:r>
                  </m:oMath>
                </a14:m>
                <a:r>
                  <a:rPr lang="en-US" sz="1600" kern="100" dirty="0">
                    <a:solidFill>
                      <a:schemeClr val="tx1"/>
                    </a:solidFill>
                    <a:latin typeface="+mn-lt"/>
                    <a:ea typeface="Aptos" panose="020B0004020202020204" pitchFamily="34" charset="0"/>
                    <a:cs typeface="Times New Roman" panose="02020603050405020304" pitchFamily="18" charset="0"/>
                  </a:rPr>
                  <a:t> 1 Gy per pulse…) </a:t>
                </a:r>
                <a:endParaRPr lang="it-IT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926C0A-1611-05DA-CF70-151CE316A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795" y="1163233"/>
                <a:ext cx="9055236" cy="338554"/>
              </a:xfrm>
              <a:prstGeom prst="rect">
                <a:avLst/>
              </a:prstGeom>
              <a:blipFill>
                <a:blip r:embed="rId2"/>
                <a:stretch>
                  <a:fillRect l="-404" t="-5455" b="-2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05C93B1-2E65-B543-661C-42145BF33B0B}"/>
              </a:ext>
            </a:extLst>
          </p:cNvPr>
          <p:cNvSpPr txBox="1"/>
          <p:nvPr/>
        </p:nvSpPr>
        <p:spPr>
          <a:xfrm>
            <a:off x="1326795" y="1495094"/>
            <a:ext cx="8934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Damages to cancer cells equivalent to conventional RT </a:t>
            </a:r>
            <a:r>
              <a:rPr lang="it-IT" sz="1600" b="1" dirty="0">
                <a:solidFill>
                  <a:schemeClr val="accent1"/>
                </a:solidFill>
              </a:rPr>
              <a:t>but reduced toxicity </a:t>
            </a:r>
            <a:r>
              <a:rPr lang="it-IT" sz="1600" dirty="0"/>
              <a:t>for healthy tissues!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742217-5F35-0092-3C0D-C6B11F1E0777}"/>
              </a:ext>
            </a:extLst>
          </p:cNvPr>
          <p:cNvGrpSpPr/>
          <p:nvPr/>
        </p:nvGrpSpPr>
        <p:grpSpPr>
          <a:xfrm>
            <a:off x="702363" y="2355622"/>
            <a:ext cx="3876062" cy="4046179"/>
            <a:chOff x="41963" y="2333642"/>
            <a:chExt cx="3876062" cy="404617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2C3BB6D-0771-DA18-01DF-CE785076262D}"/>
                </a:ext>
              </a:extLst>
            </p:cNvPr>
            <p:cNvSpPr/>
            <p:nvPr/>
          </p:nvSpPr>
          <p:spPr>
            <a:xfrm>
              <a:off x="280761" y="2333642"/>
              <a:ext cx="2173340" cy="2175918"/>
            </a:xfrm>
            <a:prstGeom prst="ellipse">
              <a:avLst/>
            </a:prstGeom>
            <a:solidFill>
              <a:schemeClr val="accent4">
                <a:alpha val="38824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2B492B1-274A-11E4-24B1-9E3D89D1C096}"/>
                </a:ext>
              </a:extLst>
            </p:cNvPr>
            <p:cNvSpPr/>
            <p:nvPr/>
          </p:nvSpPr>
          <p:spPr>
            <a:xfrm>
              <a:off x="1460521" y="2369676"/>
              <a:ext cx="2215828" cy="2189924"/>
            </a:xfrm>
            <a:prstGeom prst="ellipse">
              <a:avLst/>
            </a:prstGeom>
            <a:solidFill>
              <a:schemeClr val="accent6">
                <a:alpha val="38039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E37617-6872-63F3-F9B3-677A1C8A589B}"/>
                </a:ext>
              </a:extLst>
            </p:cNvPr>
            <p:cNvSpPr txBox="1"/>
            <p:nvPr/>
          </p:nvSpPr>
          <p:spPr>
            <a:xfrm>
              <a:off x="1594311" y="3161372"/>
              <a:ext cx="7825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VHEE </a:t>
              </a:r>
            </a:p>
            <a:p>
              <a:r>
                <a:rPr lang="it-IT" b="1" dirty="0"/>
                <a:t>FLASH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051B28-F3D5-2349-BCFE-363C87223405}"/>
                </a:ext>
              </a:extLst>
            </p:cNvPr>
            <p:cNvSpPr txBox="1"/>
            <p:nvPr/>
          </p:nvSpPr>
          <p:spPr>
            <a:xfrm>
              <a:off x="694054" y="3229521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VHEE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1A8F90-A9E8-F8F6-BE3E-74AA77E8179C}"/>
                </a:ext>
              </a:extLst>
            </p:cNvPr>
            <p:cNvSpPr txBox="1"/>
            <p:nvPr/>
          </p:nvSpPr>
          <p:spPr>
            <a:xfrm>
              <a:off x="2552612" y="3241027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FLASH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79A8E8FF-AFF7-991E-5827-D3FFBAE2E353}"/>
                </a:ext>
              </a:extLst>
            </p:cNvPr>
            <p:cNvSpPr/>
            <p:nvPr/>
          </p:nvSpPr>
          <p:spPr>
            <a:xfrm rot="16200000">
              <a:off x="1461417" y="4259849"/>
              <a:ext cx="940038" cy="231944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VHEE perché VHEET pro e contro prospettiva flash…" descr="The radiotherapeutic application of Very High Energy Electron (VHEE)&#10;beams, with energies ranging from 50 to 250 MeV, has garnered significant attention&#10;over the past two decades. VHEE beams offer advantageous dosimetric properties,&#10;including deep tissue penetration, sharp beam penumbra, and minimal sensitivity&#10;to tissue density variations. Their precise manipulation using magnetic components&#10;positions VHEE therapy as a potentially cost-effective alternative between conventional&#10;photon and proton therapies. However, the clinical implementation of VHEE Therapy&#10;(VHEET) still requires significant advancements in key areas, such as the development&#10;of 1) compact, stable, and efficient accelerator systems that can be easily housed&#10;within hospitals, 2) advanced software suites for treatment planning, and 3) clinically&#10;validated therapeutic protocols. In addition, the perspective of VHEE to access&#10;ultra-high dose rate regime presents a promising avenue to practical integration of&#10;FLASH radiotherapy of deep tumors and metastases with VHEET (FLASH-VHEET),&#10;potentially enhancing normal tissue sparing while maintaining the inherent dosimetric&#10;advantages of VHEET. However, FLASH-VHEET systems require validation of time-&#10;dependent dose parameters, thus introducing additional technological challenges. Here&#10;we review the recent advancements in VHEET research, covering both conventional and&#10;FLASH modalities, including the physical and dosimetric properties of VHEE beams,&#10;CONTENTS 2&#10;radioprotection considerations, accelerator technologies, beam focusing techniques,&#10;radiobiological evidence, and dosimetry. Furthermore, we provide a comprehensive&#10;analysis of clinical outcomes across various tumor sites, with a focus on prostate, lung,&#10;pediatric brain, non-pediatric intracranial &amp; head, and gastrointestinal cancers.">
              <a:extLst>
                <a:ext uri="{FF2B5EF4-FFF2-40B4-BE49-F238E27FC236}">
                  <a16:creationId xmlns:a16="http://schemas.microsoft.com/office/drawing/2014/main" id="{6F9A4AED-B8B2-259E-AAEE-09F791984D9A}"/>
                </a:ext>
              </a:extLst>
            </p:cNvPr>
            <p:cNvSpPr txBox="1"/>
            <p:nvPr/>
          </p:nvSpPr>
          <p:spPr>
            <a:xfrm>
              <a:off x="1196205" y="4865421"/>
              <a:ext cx="1610872" cy="3960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anchor="ctr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b="1" kern="100" dirty="0">
                  <a:solidFill>
                    <a:schemeClr val="accent1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VHEE FLASH-RT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1B878F-90C7-5293-4A84-C53C21694891}"/>
                </a:ext>
              </a:extLst>
            </p:cNvPr>
            <p:cNvSpPr txBox="1"/>
            <p:nvPr/>
          </p:nvSpPr>
          <p:spPr>
            <a:xfrm>
              <a:off x="41963" y="5179492"/>
              <a:ext cx="38760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kern="100" dirty="0" err="1">
                  <a:solidFill>
                    <a:schemeClr val="accent1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dosimetric</a:t>
              </a:r>
              <a:r>
                <a:rPr lang="en-US" sz="1800" b="1" kern="100" dirty="0">
                  <a:solidFill>
                    <a:schemeClr val="accent1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characteristics of VHEE </a:t>
              </a:r>
            </a:p>
            <a:p>
              <a:pPr algn="ctr"/>
              <a:r>
                <a:rPr lang="en-US" b="1" kern="100" dirty="0">
                  <a:solidFill>
                    <a:srgbClr val="FF0000"/>
                  </a:solidFill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b="1" kern="100" dirty="0">
                  <a:solidFill>
                    <a:schemeClr val="accent1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+</a:t>
              </a:r>
            </a:p>
            <a:p>
              <a:pPr algn="ctr"/>
              <a:r>
                <a:rPr lang="en-US" sz="1800" b="1" kern="100" dirty="0">
                  <a:solidFill>
                    <a:schemeClr val="accent1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Sparing capability of FLASH</a:t>
              </a:r>
              <a:endParaRPr lang="en-US" sz="1800" dirty="0">
                <a:solidFill>
                  <a:schemeClr val="accent1"/>
                </a:solidFill>
              </a:endParaRPr>
            </a:p>
            <a:p>
              <a:endParaRPr lang="it-IT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A3E4049-C8DF-470A-DA30-1C429F04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609"/>
          <a:stretch/>
        </p:blipFill>
        <p:spPr>
          <a:xfrm>
            <a:off x="5091133" y="2228377"/>
            <a:ext cx="6637308" cy="3259643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7524E491-B3AC-3A48-79C6-6D23D6EFD449}"/>
              </a:ext>
            </a:extLst>
          </p:cNvPr>
          <p:cNvSpPr/>
          <p:nvPr/>
        </p:nvSpPr>
        <p:spPr>
          <a:xfrm rot="16200000">
            <a:off x="8733749" y="5463455"/>
            <a:ext cx="230873" cy="22748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18" descr="A red and green light&#10;&#10;Description automatically generated">
            <a:extLst>
              <a:ext uri="{FF2B5EF4-FFF2-40B4-BE49-F238E27FC236}">
                <a16:creationId xmlns:a16="http://schemas.microsoft.com/office/drawing/2014/main" id="{762F55CD-9115-F766-0E7E-DDAB46FD6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17658" r="30860" b="26833"/>
          <a:stretch/>
        </p:blipFill>
        <p:spPr>
          <a:xfrm>
            <a:off x="8231506" y="5641860"/>
            <a:ext cx="1279120" cy="9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3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ideo.mp4">
            <a:hlinkClick r:id="" action="ppaction://media"/>
            <a:extLst>
              <a:ext uri="{FF2B5EF4-FFF2-40B4-BE49-F238E27FC236}">
                <a16:creationId xmlns:a16="http://schemas.microsoft.com/office/drawing/2014/main" id="{BC366753-CE4D-227E-E37C-CF54D31200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49" y="4256933"/>
            <a:ext cx="2949588" cy="2212191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DBB5D73-DCDF-D310-E486-18870101B93B}"/>
              </a:ext>
            </a:extLst>
          </p:cNvPr>
          <p:cNvSpPr/>
          <p:nvPr/>
        </p:nvSpPr>
        <p:spPr>
          <a:xfrm>
            <a:off x="3977585" y="1494971"/>
            <a:ext cx="7828252" cy="4267200"/>
          </a:xfrm>
          <a:custGeom>
            <a:avLst/>
            <a:gdLst>
              <a:gd name="connsiteX0" fmla="*/ 260586 w 7828252"/>
              <a:gd name="connsiteY0" fmla="*/ 0 h 4267200"/>
              <a:gd name="connsiteX1" fmla="*/ 7416129 w 7828252"/>
              <a:gd name="connsiteY1" fmla="*/ 769258 h 4267200"/>
              <a:gd name="connsiteX2" fmla="*/ 6269501 w 7828252"/>
              <a:gd name="connsiteY2" fmla="*/ 1770743 h 4267200"/>
              <a:gd name="connsiteX3" fmla="*/ 507329 w 7828252"/>
              <a:gd name="connsiteY3" fmla="*/ 2293258 h 4267200"/>
              <a:gd name="connsiteX4" fmla="*/ 1087901 w 7828252"/>
              <a:gd name="connsiteY4" fmla="*/ 3367315 h 4267200"/>
              <a:gd name="connsiteX5" fmla="*/ 7561272 w 7828252"/>
              <a:gd name="connsiteY5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8252" h="4267200">
                <a:moveTo>
                  <a:pt x="260586" y="0"/>
                </a:moveTo>
                <a:cubicBezTo>
                  <a:pt x="3337614" y="237067"/>
                  <a:pt x="6414643" y="474134"/>
                  <a:pt x="7416129" y="769258"/>
                </a:cubicBezTo>
                <a:cubicBezTo>
                  <a:pt x="8417615" y="1064382"/>
                  <a:pt x="7420968" y="1516743"/>
                  <a:pt x="6269501" y="1770743"/>
                </a:cubicBezTo>
                <a:cubicBezTo>
                  <a:pt x="5118034" y="2024743"/>
                  <a:pt x="1370929" y="2027163"/>
                  <a:pt x="507329" y="2293258"/>
                </a:cubicBezTo>
                <a:cubicBezTo>
                  <a:pt x="-356271" y="2559353"/>
                  <a:pt x="-87756" y="3038325"/>
                  <a:pt x="1087901" y="3367315"/>
                </a:cubicBezTo>
                <a:cubicBezTo>
                  <a:pt x="2263558" y="3696305"/>
                  <a:pt x="4912415" y="3981752"/>
                  <a:pt x="7561272" y="426720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73AC53C8-4D7E-A817-E9A4-C2E3731EC85B}"/>
              </a:ext>
            </a:extLst>
          </p:cNvPr>
          <p:cNvSpPr txBox="1"/>
          <p:nvPr/>
        </p:nvSpPr>
        <p:spPr>
          <a:xfrm>
            <a:off x="10163410" y="2046487"/>
            <a:ext cx="1973125" cy="784830"/>
          </a:xfrm>
          <a:prstGeom prst="rect">
            <a:avLst/>
          </a:prstGeom>
          <a:solidFill>
            <a:schemeClr val="bg1"/>
          </a:solidFill>
          <a:ln>
            <a:solidFill>
              <a:srgbClr val="017B6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500" dirty="0"/>
              <a:t>An emptying zone is created: </a:t>
            </a:r>
          </a:p>
          <a:p>
            <a:pPr algn="just"/>
            <a:r>
              <a:rPr lang="it-IT" sz="1500" dirty="0"/>
              <a:t>The </a:t>
            </a:r>
            <a:r>
              <a:rPr lang="it-IT" sz="1500" b="1" dirty="0"/>
              <a:t>plasma bubble.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16B9D-5F39-2F7A-EEDC-BC41F6AF9AD9}"/>
              </a:ext>
            </a:extLst>
          </p:cNvPr>
          <p:cNvSpPr txBox="1"/>
          <p:nvPr/>
        </p:nvSpPr>
        <p:spPr>
          <a:xfrm>
            <a:off x="5864163" y="6096462"/>
            <a:ext cx="423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T. Tajima and J. M. Dawson Physical Reviev Letters 43, 267 (1979)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8C6A9-1454-CF22-22EA-1F21B976EB66}"/>
              </a:ext>
            </a:extLst>
          </p:cNvPr>
          <p:cNvSpPr txBox="1"/>
          <p:nvPr/>
        </p:nvSpPr>
        <p:spPr>
          <a:xfrm>
            <a:off x="4601547" y="1173713"/>
            <a:ext cx="2449144" cy="780037"/>
          </a:xfrm>
          <a:prstGeom prst="rect">
            <a:avLst/>
          </a:prstGeom>
          <a:solidFill>
            <a:schemeClr val="bg1"/>
          </a:solidFill>
          <a:ln>
            <a:solidFill>
              <a:srgbClr val="017B6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500" b="1" dirty="0"/>
              <a:t>High intensity laser </a:t>
            </a:r>
            <a:r>
              <a:rPr lang="it-IT" sz="1500" dirty="0"/>
              <a:t>pulse exerts a </a:t>
            </a:r>
            <a:r>
              <a:rPr lang="it-IT" sz="1500" b="1" dirty="0"/>
              <a:t>ponderomotive force </a:t>
            </a:r>
            <a:r>
              <a:rPr lang="it-IT" sz="1500" dirty="0"/>
              <a:t>on plasma charges.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EDAA50-706E-224D-D235-76917432F8E4}"/>
              </a:ext>
            </a:extLst>
          </p:cNvPr>
          <p:cNvSpPr txBox="1"/>
          <p:nvPr/>
        </p:nvSpPr>
        <p:spPr>
          <a:xfrm>
            <a:off x="7457881" y="1318595"/>
            <a:ext cx="2517033" cy="1015663"/>
          </a:xfrm>
          <a:prstGeom prst="rect">
            <a:avLst/>
          </a:prstGeom>
          <a:solidFill>
            <a:schemeClr val="bg1"/>
          </a:solidFill>
          <a:ln>
            <a:solidFill>
              <a:srgbClr val="017B6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500" dirty="0"/>
              <a:t>Electrons, being lighter than ions, experience a larger displacement from their rest position.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FA73D-A7AE-15CC-3DB2-D6B5D2D8D7A7}"/>
              </a:ext>
            </a:extLst>
          </p:cNvPr>
          <p:cNvSpPr txBox="1"/>
          <p:nvPr/>
        </p:nvSpPr>
        <p:spPr>
          <a:xfrm>
            <a:off x="7891711" y="3000439"/>
            <a:ext cx="3041757" cy="784830"/>
          </a:xfrm>
          <a:prstGeom prst="rect">
            <a:avLst/>
          </a:prstGeom>
          <a:solidFill>
            <a:schemeClr val="bg1"/>
          </a:solidFill>
          <a:ln>
            <a:solidFill>
              <a:srgbClr val="017B6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500" dirty="0"/>
              <a:t>The displaced electrons oscillate around their rest position at the plasma frequency.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EFD17-5DA2-D96D-4633-C9E8F6FDAD9C}"/>
              </a:ext>
            </a:extLst>
          </p:cNvPr>
          <p:cNvSpPr txBox="1"/>
          <p:nvPr/>
        </p:nvSpPr>
        <p:spPr>
          <a:xfrm>
            <a:off x="4178474" y="3202036"/>
            <a:ext cx="3295290" cy="1015663"/>
          </a:xfrm>
          <a:prstGeom prst="rect">
            <a:avLst/>
          </a:prstGeom>
          <a:solidFill>
            <a:schemeClr val="bg1"/>
          </a:solidFill>
          <a:ln>
            <a:solidFill>
              <a:srgbClr val="017B6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500" dirty="0"/>
              <a:t>As the </a:t>
            </a:r>
            <a:r>
              <a:rPr lang="it-IT" sz="1500" b="1" dirty="0"/>
              <a:t>driver</a:t>
            </a:r>
            <a:r>
              <a:rPr lang="it-IT" sz="1500" dirty="0"/>
              <a:t> pulse travels in the plasma the </a:t>
            </a:r>
            <a:r>
              <a:rPr lang="it-IT" sz="1500" b="1" dirty="0"/>
              <a:t>negative charges accumulate at the back </a:t>
            </a:r>
            <a:r>
              <a:rPr lang="it-IT" sz="1500" dirty="0"/>
              <a:t>of the bubble.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7CEEC-6970-E0F0-BE94-2A8B2E015452}"/>
              </a:ext>
            </a:extLst>
          </p:cNvPr>
          <p:cNvSpPr txBox="1"/>
          <p:nvPr/>
        </p:nvSpPr>
        <p:spPr>
          <a:xfrm>
            <a:off x="8276095" y="5106809"/>
            <a:ext cx="3041757" cy="784830"/>
          </a:xfrm>
          <a:prstGeom prst="rect">
            <a:avLst/>
          </a:prstGeom>
          <a:solidFill>
            <a:schemeClr val="bg1"/>
          </a:solidFill>
          <a:ln>
            <a:solidFill>
              <a:srgbClr val="017B6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500" b="1" dirty="0"/>
              <a:t>Charged</a:t>
            </a:r>
            <a:r>
              <a:rPr lang="it-IT" sz="1500" dirty="0"/>
              <a:t> </a:t>
            </a:r>
            <a:r>
              <a:rPr lang="it-IT" sz="1500" b="1" dirty="0"/>
              <a:t>particles</a:t>
            </a:r>
            <a:r>
              <a:rPr lang="it-IT" sz="1500" dirty="0"/>
              <a:t> moving in the same direction as the laser pulse are </a:t>
            </a:r>
            <a:r>
              <a:rPr lang="it-IT" sz="1500" b="1" dirty="0"/>
              <a:t>accelerated</a:t>
            </a:r>
            <a:r>
              <a:rPr lang="it-IT" sz="1500" dirty="0"/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C3804-1EE8-246F-FF8C-835D5CCE162F}"/>
              </a:ext>
            </a:extLst>
          </p:cNvPr>
          <p:cNvSpPr txBox="1"/>
          <p:nvPr/>
        </p:nvSpPr>
        <p:spPr>
          <a:xfrm>
            <a:off x="4832641" y="4578199"/>
            <a:ext cx="2873877" cy="784830"/>
          </a:xfrm>
          <a:prstGeom prst="rect">
            <a:avLst/>
          </a:prstGeom>
          <a:solidFill>
            <a:schemeClr val="bg1"/>
          </a:solidFill>
          <a:ln>
            <a:solidFill>
              <a:srgbClr val="017B64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500" dirty="0"/>
              <a:t>The </a:t>
            </a:r>
            <a:r>
              <a:rPr lang="it-IT" sz="1500" b="1" dirty="0"/>
              <a:t>electric field </a:t>
            </a:r>
            <a:r>
              <a:rPr lang="it-IT" sz="1500" dirty="0"/>
              <a:t>generated by the charge separation exhibits a </a:t>
            </a:r>
            <a:r>
              <a:rPr lang="it-IT" sz="1500" b="1" dirty="0"/>
              <a:t>longitudinal</a:t>
            </a:r>
            <a:r>
              <a:rPr lang="it-IT" sz="1500" dirty="0"/>
              <a:t> component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C65FBDD-FF43-6350-539A-CF3BFB6E689F}"/>
              </a:ext>
            </a:extLst>
          </p:cNvPr>
          <p:cNvSpPr/>
          <p:nvPr/>
        </p:nvSpPr>
        <p:spPr>
          <a:xfrm>
            <a:off x="3984845" y="1487717"/>
            <a:ext cx="7828252" cy="4267200"/>
          </a:xfrm>
          <a:custGeom>
            <a:avLst/>
            <a:gdLst>
              <a:gd name="connsiteX0" fmla="*/ 260586 w 7828252"/>
              <a:gd name="connsiteY0" fmla="*/ 0 h 4267200"/>
              <a:gd name="connsiteX1" fmla="*/ 7416129 w 7828252"/>
              <a:gd name="connsiteY1" fmla="*/ 769258 h 4267200"/>
              <a:gd name="connsiteX2" fmla="*/ 6269501 w 7828252"/>
              <a:gd name="connsiteY2" fmla="*/ 1770743 h 4267200"/>
              <a:gd name="connsiteX3" fmla="*/ 507329 w 7828252"/>
              <a:gd name="connsiteY3" fmla="*/ 2293258 h 4267200"/>
              <a:gd name="connsiteX4" fmla="*/ 1087901 w 7828252"/>
              <a:gd name="connsiteY4" fmla="*/ 3367315 h 4267200"/>
              <a:gd name="connsiteX5" fmla="*/ 7561272 w 7828252"/>
              <a:gd name="connsiteY5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28252" h="4267200">
                <a:moveTo>
                  <a:pt x="260586" y="0"/>
                </a:moveTo>
                <a:cubicBezTo>
                  <a:pt x="3337614" y="237067"/>
                  <a:pt x="6414643" y="474134"/>
                  <a:pt x="7416129" y="769258"/>
                </a:cubicBezTo>
                <a:cubicBezTo>
                  <a:pt x="8417615" y="1064382"/>
                  <a:pt x="7420968" y="1516743"/>
                  <a:pt x="6269501" y="1770743"/>
                </a:cubicBezTo>
                <a:cubicBezTo>
                  <a:pt x="5118034" y="2024743"/>
                  <a:pt x="1370929" y="2027163"/>
                  <a:pt x="507329" y="2293258"/>
                </a:cubicBezTo>
                <a:cubicBezTo>
                  <a:pt x="-356271" y="2559353"/>
                  <a:pt x="-87756" y="3038325"/>
                  <a:pt x="1087901" y="3367315"/>
                </a:cubicBezTo>
                <a:cubicBezTo>
                  <a:pt x="2263558" y="3696305"/>
                  <a:pt x="4912415" y="3981752"/>
                  <a:pt x="7561272" y="4267200"/>
                </a:cubicBezTo>
              </a:path>
            </a:pathLst>
          </a:custGeom>
          <a:noFill/>
          <a:ln w="76200">
            <a:solidFill>
              <a:srgbClr val="017B64">
                <a:alpha val="2117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EAF5C9-D7F8-0713-A74C-3697C73F3152}"/>
              </a:ext>
            </a:extLst>
          </p:cNvPr>
          <p:cNvSpPr txBox="1"/>
          <p:nvPr/>
        </p:nvSpPr>
        <p:spPr>
          <a:xfrm>
            <a:off x="2434166" y="59086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B7053B-1B82-A826-1A56-59E217B9B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14" y="1127038"/>
            <a:ext cx="5264254" cy="50581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E433C6-0215-E90C-D618-769A2DE9D4A5}"/>
              </a:ext>
            </a:extLst>
          </p:cNvPr>
          <p:cNvSpPr txBox="1"/>
          <p:nvPr/>
        </p:nvSpPr>
        <p:spPr>
          <a:xfrm>
            <a:off x="629400" y="4529455"/>
            <a:ext cx="775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F. Avella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E5699-6358-3042-3290-5DB721F5EA59}"/>
              </a:ext>
            </a:extLst>
          </p:cNvPr>
          <p:cNvSpPr txBox="1"/>
          <p:nvPr/>
        </p:nvSpPr>
        <p:spPr>
          <a:xfrm>
            <a:off x="167877" y="738569"/>
            <a:ext cx="1806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High intensity laser,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4395B-AEF1-2C7A-288C-76AAAA021347}"/>
              </a:ext>
            </a:extLst>
          </p:cNvPr>
          <p:cNvSpPr txBox="1"/>
          <p:nvPr/>
        </p:nvSpPr>
        <p:spPr>
          <a:xfrm>
            <a:off x="1846442" y="738569"/>
            <a:ext cx="1610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  Gaseous target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39F396-ED1E-207C-350A-3463B6BDCF40}"/>
              </a:ext>
            </a:extLst>
          </p:cNvPr>
          <p:cNvCxnSpPr>
            <a:cxnSpLocks/>
          </p:cNvCxnSpPr>
          <p:nvPr/>
        </p:nvCxnSpPr>
        <p:spPr>
          <a:xfrm>
            <a:off x="1846442" y="1091067"/>
            <a:ext cx="0" cy="233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599F784-A3A8-3015-33C6-9FA0F36E0DD4}"/>
              </a:ext>
            </a:extLst>
          </p:cNvPr>
          <p:cNvSpPr txBox="1"/>
          <p:nvPr/>
        </p:nvSpPr>
        <p:spPr>
          <a:xfrm>
            <a:off x="886912" y="1298731"/>
            <a:ext cx="1993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Plasma Generation</a:t>
            </a:r>
          </a:p>
        </p:txBody>
      </p:sp>
    </p:spTree>
    <p:extLst>
      <p:ext uri="{BB962C8B-B14F-4D97-AF65-F5344CB8AC3E}">
        <p14:creationId xmlns:p14="http://schemas.microsoft.com/office/powerpoint/2010/main" val="247471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6AE018-9D94-8177-F382-92B55269F9D0}"/>
              </a:ext>
            </a:extLst>
          </p:cNvPr>
          <p:cNvSpPr txBox="1"/>
          <p:nvPr/>
        </p:nvSpPr>
        <p:spPr>
          <a:xfrm>
            <a:off x="6932762" y="2738713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Relatore: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185509-8939-9FDF-4EA9-2BC1651A54D8}"/>
              </a:ext>
            </a:extLst>
          </p:cNvPr>
          <p:cNvSpPr txBox="1"/>
          <p:nvPr/>
        </p:nvSpPr>
        <p:spPr>
          <a:xfrm>
            <a:off x="6932762" y="4909694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Evento: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71C0C6-FC6A-81A0-725D-990F9607657C}"/>
              </a:ext>
            </a:extLst>
          </p:cNvPr>
          <p:cNvSpPr txBox="1"/>
          <p:nvPr/>
        </p:nvSpPr>
        <p:spPr>
          <a:xfrm>
            <a:off x="6932762" y="3108045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Nome relatore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A62F37D-AA6A-688B-BDA3-4CB485A2B226}"/>
              </a:ext>
            </a:extLst>
          </p:cNvPr>
          <p:cNvSpPr txBox="1"/>
          <p:nvPr/>
        </p:nvSpPr>
        <p:spPr>
          <a:xfrm>
            <a:off x="6932762" y="5279026"/>
            <a:ext cx="32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Nome evento</a:t>
            </a:r>
          </a:p>
        </p:txBody>
      </p:sp>
      <p:grpSp>
        <p:nvGrpSpPr>
          <p:cNvPr id="9" name="Gruppo 21">
            <a:extLst>
              <a:ext uri="{FF2B5EF4-FFF2-40B4-BE49-F238E27FC236}">
                <a16:creationId xmlns:a16="http://schemas.microsoft.com/office/drawing/2014/main" id="{08085923-261B-3D5E-48C0-FED923B28324}"/>
              </a:ext>
            </a:extLst>
          </p:cNvPr>
          <p:cNvGrpSpPr/>
          <p:nvPr/>
        </p:nvGrpSpPr>
        <p:grpSpPr>
          <a:xfrm>
            <a:off x="3049419" y="2496408"/>
            <a:ext cx="8996831" cy="2882388"/>
            <a:chOff x="3016536" y="1362973"/>
            <a:chExt cx="9280729" cy="3185055"/>
          </a:xfrm>
        </p:grpSpPr>
        <p:pic>
          <p:nvPicPr>
            <p:cNvPr id="10" name="Immagine 10">
              <a:extLst>
                <a:ext uri="{FF2B5EF4-FFF2-40B4-BE49-F238E27FC236}">
                  <a16:creationId xmlns:a16="http://schemas.microsoft.com/office/drawing/2014/main" id="{20797CE5-B45D-81CE-CD84-4063C68D1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8" t="23727" r="-268" b="18834"/>
            <a:stretch/>
          </p:blipFill>
          <p:spPr>
            <a:xfrm>
              <a:off x="4241330" y="1362973"/>
              <a:ext cx="6436602" cy="2631057"/>
            </a:xfrm>
            <a:prstGeom prst="rect">
              <a:avLst/>
            </a:prstGeom>
          </p:spPr>
        </p:pic>
        <p:sp>
          <p:nvSpPr>
            <p:cNvPr id="11" name="Rettangolo 11">
              <a:extLst>
                <a:ext uri="{FF2B5EF4-FFF2-40B4-BE49-F238E27FC236}">
                  <a16:creationId xmlns:a16="http://schemas.microsoft.com/office/drawing/2014/main" id="{F379609C-AAE5-A5F3-1598-32DEAA23C1DD}"/>
                </a:ext>
              </a:extLst>
            </p:cNvPr>
            <p:cNvSpPr/>
            <p:nvPr/>
          </p:nvSpPr>
          <p:spPr>
            <a:xfrm>
              <a:off x="3317267" y="2557186"/>
              <a:ext cx="13631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USER CONTROL</a:t>
              </a:r>
            </a:p>
            <a:p>
              <a:pPr algn="ctr"/>
              <a:r>
                <a:rPr lang="it-IT" sz="1000" dirty="0"/>
                <a:t>ROOM</a:t>
              </a:r>
            </a:p>
          </p:txBody>
        </p:sp>
        <p:sp>
          <p:nvSpPr>
            <p:cNvPr id="12" name="Rettangolo 12">
              <a:extLst>
                <a:ext uri="{FF2B5EF4-FFF2-40B4-BE49-F238E27FC236}">
                  <a16:creationId xmlns:a16="http://schemas.microsoft.com/office/drawing/2014/main" id="{30D39E21-F8FF-DC78-759A-83872FCA3D3D}"/>
                </a:ext>
              </a:extLst>
            </p:cNvPr>
            <p:cNvSpPr/>
            <p:nvPr/>
          </p:nvSpPr>
          <p:spPr>
            <a:xfrm>
              <a:off x="4266750" y="2884046"/>
              <a:ext cx="1797285" cy="272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TESTING AND PROTOTYPING</a:t>
              </a:r>
              <a:endParaRPr lang="it-IT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ttangolo 13">
              <a:extLst>
                <a:ext uri="{FF2B5EF4-FFF2-40B4-BE49-F238E27FC236}">
                  <a16:creationId xmlns:a16="http://schemas.microsoft.com/office/drawing/2014/main" id="{441F2A8A-C19A-8AA5-6404-F499BEB13BDA}"/>
                </a:ext>
              </a:extLst>
            </p:cNvPr>
            <p:cNvSpPr/>
            <p:nvPr/>
          </p:nvSpPr>
          <p:spPr>
            <a:xfrm>
              <a:off x="5926464" y="3176434"/>
              <a:ext cx="1253927" cy="442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LASER FRONT END </a:t>
              </a:r>
            </a:p>
            <a:p>
              <a:pPr algn="ctr"/>
              <a:r>
                <a:rPr lang="it-IT" sz="1000" dirty="0"/>
                <a:t>10 TW, 10Hz</a:t>
              </a:r>
            </a:p>
          </p:txBody>
        </p:sp>
        <p:sp>
          <p:nvSpPr>
            <p:cNvPr id="14" name="Rettangolo 14">
              <a:extLst>
                <a:ext uri="{FF2B5EF4-FFF2-40B4-BE49-F238E27FC236}">
                  <a16:creationId xmlns:a16="http://schemas.microsoft.com/office/drawing/2014/main" id="{4AEDA6E6-1250-B2F9-2A6E-B7449291E3BB}"/>
                </a:ext>
              </a:extLst>
            </p:cNvPr>
            <p:cNvSpPr/>
            <p:nvPr/>
          </p:nvSpPr>
          <p:spPr>
            <a:xfrm>
              <a:off x="7180391" y="3457536"/>
              <a:ext cx="125392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POWER AMPLIFIER Up to 240 TW</a:t>
              </a:r>
            </a:p>
          </p:txBody>
        </p:sp>
        <p:sp>
          <p:nvSpPr>
            <p:cNvPr id="15" name="Rettangolo 15">
              <a:extLst>
                <a:ext uri="{FF2B5EF4-FFF2-40B4-BE49-F238E27FC236}">
                  <a16:creationId xmlns:a16="http://schemas.microsoft.com/office/drawing/2014/main" id="{D98B44B4-AC1D-A5D1-E91D-94C24F37BFA7}"/>
                </a:ext>
              </a:extLst>
            </p:cNvPr>
            <p:cNvSpPr/>
            <p:nvPr/>
          </p:nvSpPr>
          <p:spPr>
            <a:xfrm>
              <a:off x="8345745" y="3717031"/>
              <a:ext cx="1342500" cy="635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SHIELDED TARGET AREA FOR PARTICLE ACCELERATION</a:t>
              </a:r>
            </a:p>
          </p:txBody>
        </p:sp>
        <p:sp>
          <p:nvSpPr>
            <p:cNvPr id="16" name="Rettangolo 16">
              <a:extLst>
                <a:ext uri="{FF2B5EF4-FFF2-40B4-BE49-F238E27FC236}">
                  <a16:creationId xmlns:a16="http://schemas.microsoft.com/office/drawing/2014/main" id="{7E00247C-2B24-BB3C-A756-A4DAF818003F}"/>
                </a:ext>
              </a:extLst>
            </p:cNvPr>
            <p:cNvSpPr/>
            <p:nvPr/>
          </p:nvSpPr>
          <p:spPr>
            <a:xfrm>
              <a:off x="9803043" y="3994030"/>
              <a:ext cx="125392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NEW BEAMLINE FOR PRE-CLINICAL STUDIES</a:t>
              </a:r>
            </a:p>
          </p:txBody>
        </p:sp>
        <p:sp>
          <p:nvSpPr>
            <p:cNvPr id="17" name="Freccia a destra 17">
              <a:extLst>
                <a:ext uri="{FF2B5EF4-FFF2-40B4-BE49-F238E27FC236}">
                  <a16:creationId xmlns:a16="http://schemas.microsoft.com/office/drawing/2014/main" id="{30A3074F-0B0A-B575-5F0B-D825ACD2CE58}"/>
                </a:ext>
              </a:extLst>
            </p:cNvPr>
            <p:cNvSpPr/>
            <p:nvPr/>
          </p:nvSpPr>
          <p:spPr>
            <a:xfrm rot="11578978">
              <a:off x="3751620" y="1606156"/>
              <a:ext cx="377198" cy="259708"/>
            </a:xfrm>
            <a:prstGeom prst="rightArrow">
              <a:avLst/>
            </a:prstGeom>
            <a:solidFill>
              <a:srgbClr val="8AE51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Freccia a destra 18">
              <a:extLst>
                <a:ext uri="{FF2B5EF4-FFF2-40B4-BE49-F238E27FC236}">
                  <a16:creationId xmlns:a16="http://schemas.microsoft.com/office/drawing/2014/main" id="{7F404852-31DC-D067-3C78-76CEE0E9500A}"/>
                </a:ext>
              </a:extLst>
            </p:cNvPr>
            <p:cNvSpPr/>
            <p:nvPr/>
          </p:nvSpPr>
          <p:spPr>
            <a:xfrm rot="783506">
              <a:off x="10779710" y="3158573"/>
              <a:ext cx="377198" cy="259708"/>
            </a:xfrm>
            <a:prstGeom prst="rightArrow">
              <a:avLst/>
            </a:prstGeom>
            <a:solidFill>
              <a:srgbClr val="8AE51B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9">
              <a:extLst>
                <a:ext uri="{FF2B5EF4-FFF2-40B4-BE49-F238E27FC236}">
                  <a16:creationId xmlns:a16="http://schemas.microsoft.com/office/drawing/2014/main" id="{0983D3F8-3FFC-0554-AA6C-2DC8FEC9687C}"/>
                </a:ext>
              </a:extLst>
            </p:cNvPr>
            <p:cNvSpPr/>
            <p:nvPr/>
          </p:nvSpPr>
          <p:spPr>
            <a:xfrm>
              <a:off x="3016536" y="1422419"/>
              <a:ext cx="73986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LASER DEV. LAB</a:t>
              </a:r>
            </a:p>
          </p:txBody>
        </p:sp>
        <p:sp>
          <p:nvSpPr>
            <p:cNvPr id="20" name="Rettangolo 20">
              <a:extLst>
                <a:ext uri="{FF2B5EF4-FFF2-40B4-BE49-F238E27FC236}">
                  <a16:creationId xmlns:a16="http://schemas.microsoft.com/office/drawing/2014/main" id="{DFC3BD33-2DC6-C41A-0552-A774CF45BB89}"/>
                </a:ext>
              </a:extLst>
            </p:cNvPr>
            <p:cNvSpPr/>
            <p:nvPr/>
          </p:nvSpPr>
          <p:spPr>
            <a:xfrm>
              <a:off x="11092029" y="3202090"/>
              <a:ext cx="1205236" cy="635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/>
                <a:t>NEW HIGH DOSE UNDERGROUND BUNKER</a:t>
              </a:r>
            </a:p>
          </p:txBody>
        </p:sp>
      </p:grpSp>
      <p:pic>
        <p:nvPicPr>
          <p:cNvPr id="21" name="Immagine 50">
            <a:extLst>
              <a:ext uri="{FF2B5EF4-FFF2-40B4-BE49-F238E27FC236}">
                <a16:creationId xmlns:a16="http://schemas.microsoft.com/office/drawing/2014/main" id="{A902CCDD-90C0-A1DE-1859-F219898D5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6" y="784546"/>
            <a:ext cx="5556385" cy="1002799"/>
          </a:xfrm>
          <a:prstGeom prst="rect">
            <a:avLst/>
          </a:prstGeom>
        </p:spPr>
      </p:pic>
      <p:pic>
        <p:nvPicPr>
          <p:cNvPr id="22" name="Immagine 51">
            <a:extLst>
              <a:ext uri="{FF2B5EF4-FFF2-40B4-BE49-F238E27FC236}">
                <a16:creationId xmlns:a16="http://schemas.microsoft.com/office/drawing/2014/main" id="{75CA65BA-CD65-E030-69BD-01F3AC4BF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6" r="1768" b="1"/>
          <a:stretch/>
        </p:blipFill>
        <p:spPr>
          <a:xfrm>
            <a:off x="8902946" y="820220"/>
            <a:ext cx="3256815" cy="1422757"/>
          </a:xfrm>
          <a:prstGeom prst="rect">
            <a:avLst/>
          </a:prstGeom>
        </p:spPr>
      </p:pic>
      <p:pic>
        <p:nvPicPr>
          <p:cNvPr id="23" name="Immagine 52">
            <a:extLst>
              <a:ext uri="{FF2B5EF4-FFF2-40B4-BE49-F238E27FC236}">
                <a16:creationId xmlns:a16="http://schemas.microsoft.com/office/drawing/2014/main" id="{2BF7951D-CFC6-AD0B-5DE7-6ECFF4FC0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46" y="1873093"/>
            <a:ext cx="2848444" cy="1229221"/>
          </a:xfrm>
          <a:prstGeom prst="rect">
            <a:avLst/>
          </a:prstGeom>
        </p:spPr>
      </p:pic>
      <p:pic>
        <p:nvPicPr>
          <p:cNvPr id="24" name="Immagine 54">
            <a:extLst>
              <a:ext uri="{FF2B5EF4-FFF2-40B4-BE49-F238E27FC236}">
                <a16:creationId xmlns:a16="http://schemas.microsoft.com/office/drawing/2014/main" id="{9E18D5E0-C012-C149-B88B-99B27C586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07"/>
          <a:stretch/>
        </p:blipFill>
        <p:spPr>
          <a:xfrm>
            <a:off x="6293589" y="820220"/>
            <a:ext cx="2577361" cy="1419649"/>
          </a:xfrm>
          <a:prstGeom prst="rect">
            <a:avLst/>
          </a:prstGeom>
        </p:spPr>
      </p:pic>
      <p:sp>
        <p:nvSpPr>
          <p:cNvPr id="25" name="Rettangolo 55">
            <a:extLst>
              <a:ext uri="{FF2B5EF4-FFF2-40B4-BE49-F238E27FC236}">
                <a16:creationId xmlns:a16="http://schemas.microsoft.com/office/drawing/2014/main" id="{C0FC63E5-2A64-7092-2F5F-A5F32E1344D7}"/>
              </a:ext>
            </a:extLst>
          </p:cNvPr>
          <p:cNvSpPr/>
          <p:nvPr/>
        </p:nvSpPr>
        <p:spPr>
          <a:xfrm>
            <a:off x="3079889" y="4749874"/>
            <a:ext cx="4326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LASER CAPABILITIES:</a:t>
            </a:r>
          </a:p>
          <a:p>
            <a:r>
              <a:rPr lang="en-US" sz="1400" dirty="0"/>
              <a:t>• 240 TW, </a:t>
            </a:r>
            <a:r>
              <a:rPr lang="en-US" sz="1400" dirty="0" err="1"/>
              <a:t>Ti:Sa</a:t>
            </a:r>
            <a:r>
              <a:rPr lang="en-US" sz="1400" dirty="0"/>
              <a:t>, up to 5 Hz, 27 fs;</a:t>
            </a:r>
          </a:p>
          <a:p>
            <a:r>
              <a:rPr lang="it-IT" sz="1400" dirty="0"/>
              <a:t>• 1kHz, &gt;20 </a:t>
            </a:r>
            <a:r>
              <a:rPr lang="it-IT" sz="1400" dirty="0" err="1"/>
              <a:t>mJ</a:t>
            </a:r>
            <a:r>
              <a:rPr lang="it-IT" sz="1400" dirty="0"/>
              <a:t>, </a:t>
            </a:r>
            <a:r>
              <a:rPr lang="it-IT" sz="1400" dirty="0" err="1"/>
              <a:t>Ti:Sa</a:t>
            </a:r>
            <a:r>
              <a:rPr lang="it-IT" sz="1400" dirty="0"/>
              <a:t> + OPA (</a:t>
            </a:r>
            <a:r>
              <a:rPr lang="it-IT" sz="1400" dirty="0" err="1"/>
              <a:t>commissioning</a:t>
            </a:r>
            <a:r>
              <a:rPr lang="it-IT" sz="1400" dirty="0"/>
              <a:t> in progress)</a:t>
            </a:r>
          </a:p>
          <a:p>
            <a:r>
              <a:rPr lang="it-IT" sz="1400" dirty="0"/>
              <a:t>• 100 Hz, &gt;1J, </a:t>
            </a:r>
            <a:r>
              <a:rPr lang="it-IT" sz="1400" dirty="0" err="1"/>
              <a:t>TiSA</a:t>
            </a:r>
            <a:r>
              <a:rPr lang="it-IT" sz="1400" dirty="0"/>
              <a:t> (</a:t>
            </a:r>
            <a:r>
              <a:rPr lang="it-IT" sz="1400" dirty="0" err="1"/>
              <a:t>procurement</a:t>
            </a:r>
            <a:r>
              <a:rPr lang="it-IT" sz="1400" dirty="0"/>
              <a:t> in progress)</a:t>
            </a:r>
          </a:p>
        </p:txBody>
      </p:sp>
      <p:pic>
        <p:nvPicPr>
          <p:cNvPr id="26" name="Immagine 59">
            <a:extLst>
              <a:ext uri="{FF2B5EF4-FFF2-40B4-BE49-F238E27FC236}">
                <a16:creationId xmlns:a16="http://schemas.microsoft.com/office/drawing/2014/main" id="{ED64D060-E9E4-8C66-189A-1B29E7101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188" b="6163"/>
          <a:stretch/>
        </p:blipFill>
        <p:spPr>
          <a:xfrm>
            <a:off x="104733" y="4573275"/>
            <a:ext cx="2853957" cy="1372863"/>
          </a:xfrm>
          <a:prstGeom prst="rect">
            <a:avLst/>
          </a:prstGeom>
        </p:spPr>
      </p:pic>
      <p:pic>
        <p:nvPicPr>
          <p:cNvPr id="27" name="Immagine 60">
            <a:extLst>
              <a:ext uri="{FF2B5EF4-FFF2-40B4-BE49-F238E27FC236}">
                <a16:creationId xmlns:a16="http://schemas.microsoft.com/office/drawing/2014/main" id="{1DFB8BE8-9038-A01E-1AAF-6340BF1A6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3" y="3180651"/>
            <a:ext cx="2853957" cy="1358778"/>
          </a:xfrm>
          <a:prstGeom prst="rect">
            <a:avLst/>
          </a:prstGeom>
        </p:spPr>
      </p:pic>
      <p:pic>
        <p:nvPicPr>
          <p:cNvPr id="28" name="Immagine 62">
            <a:extLst>
              <a:ext uri="{FF2B5EF4-FFF2-40B4-BE49-F238E27FC236}">
                <a16:creationId xmlns:a16="http://schemas.microsoft.com/office/drawing/2014/main" id="{ABAC1529-278C-10EC-BAC8-8F4708B6B2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61" t="6256" b="10141"/>
          <a:stretch/>
        </p:blipFill>
        <p:spPr>
          <a:xfrm>
            <a:off x="8898731" y="2269370"/>
            <a:ext cx="3267307" cy="785004"/>
          </a:xfrm>
          <a:prstGeom prst="rect">
            <a:avLst/>
          </a:prstGeom>
        </p:spPr>
      </p:pic>
      <p:pic>
        <p:nvPicPr>
          <p:cNvPr id="29" name="Picture 28" descr="A black and red logo&#10;&#10;Description automatically generated">
            <a:extLst>
              <a:ext uri="{FF2B5EF4-FFF2-40B4-BE49-F238E27FC236}">
                <a16:creationId xmlns:a16="http://schemas.microsoft.com/office/drawing/2014/main" id="{6892900F-40AB-72BA-1A1A-AAC6FDFBBF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70" y="4718259"/>
            <a:ext cx="994136" cy="284471"/>
          </a:xfrm>
          <a:prstGeom prst="rect">
            <a:avLst/>
          </a:prstGeom>
        </p:spPr>
      </p:pic>
      <p:pic>
        <p:nvPicPr>
          <p:cNvPr id="30" name="Picture 29" descr="A black and white sign&#10;&#10;Description automatically generated">
            <a:extLst>
              <a:ext uri="{FF2B5EF4-FFF2-40B4-BE49-F238E27FC236}">
                <a16:creationId xmlns:a16="http://schemas.microsoft.com/office/drawing/2014/main" id="{E1A20491-32E7-A049-46CF-30087B2459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81" y="5094181"/>
            <a:ext cx="994136" cy="282688"/>
          </a:xfrm>
          <a:prstGeom prst="rect">
            <a:avLst/>
          </a:prstGeom>
          <a:solidFill>
            <a:srgbClr val="002060"/>
          </a:solidFill>
          <a:ln w="38100">
            <a:solidFill>
              <a:srgbClr val="002060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0E0C40-7CDC-713A-0CE4-848E561B83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1671" y="5490219"/>
            <a:ext cx="635480" cy="3612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97F2269-999F-D650-5152-9B1FB45E93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03565" y="5535206"/>
            <a:ext cx="631285" cy="2963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0C2074F-1C57-739E-CE5E-DD57E3A09E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57081" y="5902453"/>
            <a:ext cx="950625" cy="5260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D9A4847-C51E-16FC-6813-71091624FE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6794" y="5855910"/>
            <a:ext cx="1215569" cy="6191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DDAADC-EB64-0A1D-DF2D-95B1EF0B6B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3082" y="5444119"/>
            <a:ext cx="778837" cy="5070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9654AB-DA89-4A84-5F1D-DFECC59840F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1782" t="32323" r="3000" b="31590"/>
          <a:stretch/>
        </p:blipFill>
        <p:spPr>
          <a:xfrm>
            <a:off x="10689735" y="3073112"/>
            <a:ext cx="1466807" cy="74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4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CF62FCD-5B80-5A8D-6A02-6D6EDEE66110}"/>
              </a:ext>
            </a:extLst>
          </p:cNvPr>
          <p:cNvGrpSpPr/>
          <p:nvPr/>
        </p:nvGrpSpPr>
        <p:grpSpPr>
          <a:xfrm>
            <a:off x="7016499" y="1093957"/>
            <a:ext cx="4901181" cy="4167673"/>
            <a:chOff x="7016499" y="1093958"/>
            <a:chExt cx="4675833" cy="39760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4EFAAE-85A1-0000-5989-F21734541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6499" y="1093958"/>
              <a:ext cx="4675833" cy="39760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1F6A0F-CEE8-E50E-1D47-8FAE5581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4198" t="12436" r="8774"/>
            <a:stretch/>
          </p:blipFill>
          <p:spPr>
            <a:xfrm>
              <a:off x="9650565" y="1308936"/>
              <a:ext cx="1337747" cy="12061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0AAE66-DD6D-D594-46B6-8591194FB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46" t="7007" r="7326" b="4728"/>
            <a:stretch/>
          </p:blipFill>
          <p:spPr>
            <a:xfrm>
              <a:off x="7037961" y="3883487"/>
              <a:ext cx="1295291" cy="11865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92421A-2484-9BD0-635D-E40070B32AF8}"/>
              </a:ext>
            </a:extLst>
          </p:cNvPr>
          <p:cNvGrpSpPr/>
          <p:nvPr/>
        </p:nvGrpSpPr>
        <p:grpSpPr>
          <a:xfrm>
            <a:off x="151853" y="1488577"/>
            <a:ext cx="6693201" cy="4781446"/>
            <a:chOff x="151853" y="1549537"/>
            <a:chExt cx="6693201" cy="478144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1889EF0-AE9B-DDF2-0AA3-4B36CF2CE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1576" y="4853051"/>
              <a:ext cx="357106" cy="31989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506BF9-009C-79AF-8A5C-122E4A120EC9}"/>
                </a:ext>
              </a:extLst>
            </p:cNvPr>
            <p:cNvSpPr txBox="1"/>
            <p:nvPr/>
          </p:nvSpPr>
          <p:spPr>
            <a:xfrm>
              <a:off x="3577547" y="4749460"/>
              <a:ext cx="163429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/>
                <a:t>Circular aperture 2 mm</a:t>
              </a:r>
            </a:p>
          </p:txBody>
        </p:sp>
        <p:pic>
          <p:nvPicPr>
            <p:cNvPr id="12" name="Picture 11" descr="A machine with a red and green laser&#10;&#10;Description automatically generated">
              <a:extLst>
                <a:ext uri="{FF2B5EF4-FFF2-40B4-BE49-F238E27FC236}">
                  <a16:creationId xmlns:a16="http://schemas.microsoft.com/office/drawing/2014/main" id="{995D29C6-4EE5-52FE-7303-6FC8B720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" t="9802" r="13449" b="4094"/>
            <a:stretch/>
          </p:blipFill>
          <p:spPr>
            <a:xfrm>
              <a:off x="685799" y="1549537"/>
              <a:ext cx="4192883" cy="283574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D9AF6AF-9637-0D2B-F146-123ED225E26F}"/>
                    </a:ext>
                  </a:extLst>
                </p:cNvPr>
                <p:cNvSpPr txBox="1"/>
                <p:nvPr/>
              </p:nvSpPr>
              <p:spPr>
                <a:xfrm>
                  <a:off x="4878682" y="2921977"/>
                  <a:ext cx="1966372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400" dirty="0">
                      <a:solidFill>
                        <a:srgbClr val="FF0000"/>
                      </a:solidFill>
                    </a:rPr>
                    <a:t>ILIL laser 240 TW system</a:t>
                  </a:r>
                </a:p>
                <a:p>
                  <a:r>
                    <a:rPr lang="it-IT" sz="1400" dirty="0">
                      <a:solidFill>
                        <a:srgbClr val="FF0000"/>
                      </a:solidFill>
                    </a:rPr>
                    <a:t>10</a:t>
                  </a:r>
                  <a:r>
                    <a:rPr lang="it-IT" sz="1400" baseline="30000" dirty="0">
                      <a:solidFill>
                        <a:srgbClr val="FF0000"/>
                      </a:solidFill>
                    </a:rPr>
                    <a:t>18 </a:t>
                  </a:r>
                  <a:r>
                    <a:rPr lang="it-IT" sz="1400" dirty="0">
                      <a:solidFill>
                        <a:srgbClr val="FF0000"/>
                      </a:solidFill>
                    </a:rPr>
                    <a:t>Wcm</a:t>
                  </a:r>
                  <a:r>
                    <a:rPr lang="it-IT" sz="1400" baseline="30000" dirty="0">
                      <a:solidFill>
                        <a:srgbClr val="FF0000"/>
                      </a:solidFill>
                    </a:rPr>
                    <a:t>-2</a:t>
                  </a:r>
                </a:p>
                <a:p>
                  <a:r>
                    <a:rPr lang="it-IT" sz="1400" dirty="0">
                      <a:solidFill>
                        <a:srgbClr val="FF0000"/>
                      </a:solidFill>
                    </a:rPr>
                    <a:t>3 J in </a:t>
                  </a:r>
                  <a14:m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≃ </m:t>
                      </m:r>
                    </m:oMath>
                  </a14:m>
                  <a:r>
                    <a:rPr lang="it-IT" sz="1400" dirty="0">
                      <a:solidFill>
                        <a:srgbClr val="FF0000"/>
                      </a:solidFill>
                    </a:rPr>
                    <a:t>27 fs</a:t>
                  </a:r>
                </a:p>
                <a:p>
                  <a14:m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it-IT" sz="1400" dirty="0">
                      <a:solidFill>
                        <a:srgbClr val="FF0000"/>
                      </a:solidFill>
                    </a:rPr>
                    <a:t> 800 nm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0FF4B69-32D0-3831-11DB-15C2BBF81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8682" y="2921977"/>
                  <a:ext cx="1966372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929" t="-637" b="-573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74260C-C0EC-96F6-C3FD-E578EC4EFA4B}"/>
                </a:ext>
              </a:extLst>
            </p:cNvPr>
            <p:cNvSpPr txBox="1"/>
            <p:nvPr/>
          </p:nvSpPr>
          <p:spPr>
            <a:xfrm>
              <a:off x="1638300" y="2148840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B050"/>
                  </a:solidFill>
                </a:rPr>
                <a:t>e</a:t>
              </a:r>
              <a:r>
                <a:rPr lang="it-IT" baseline="30000" dirty="0">
                  <a:solidFill>
                    <a:srgbClr val="00B050"/>
                  </a:solidFill>
                </a:rPr>
                <a:t>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61E7C6-9D0E-FEFE-95E5-A5F1606375D9}"/>
                </a:ext>
              </a:extLst>
            </p:cNvPr>
            <p:cNvSpPr txBox="1"/>
            <p:nvPr/>
          </p:nvSpPr>
          <p:spPr>
            <a:xfrm>
              <a:off x="2267672" y="5209410"/>
              <a:ext cx="3707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Supersonic flow of Helium Gas with 1% Nitrogen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1F9E89-DFD2-CB8C-875F-45E09AC10ECD}"/>
                </a:ext>
              </a:extLst>
            </p:cNvPr>
            <p:cNvSpPr txBox="1"/>
            <p:nvPr/>
          </p:nvSpPr>
          <p:spPr>
            <a:xfrm>
              <a:off x="3608686" y="5679608"/>
              <a:ext cx="29768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LWFA	Ionization Injection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066913E4-EC35-D504-CF8E-ECE476C76E23}"/>
                </a:ext>
              </a:extLst>
            </p:cNvPr>
            <p:cNvSpPr/>
            <p:nvPr/>
          </p:nvSpPr>
          <p:spPr>
            <a:xfrm>
              <a:off x="4247485" y="5770205"/>
              <a:ext cx="272363" cy="11973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99C457B-005A-BB45-E75C-95B1A9A968B5}"/>
                </a:ext>
              </a:extLst>
            </p:cNvPr>
            <p:cNvSpPr/>
            <p:nvPr/>
          </p:nvSpPr>
          <p:spPr>
            <a:xfrm>
              <a:off x="2360294" y="2226070"/>
              <a:ext cx="521495" cy="77239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6940D23-2EAA-EDE6-73D4-589B5A41EB21}"/>
                </a:ext>
              </a:extLst>
            </p:cNvPr>
            <p:cNvSpPr/>
            <p:nvPr/>
          </p:nvSpPr>
          <p:spPr>
            <a:xfrm>
              <a:off x="197761" y="3184560"/>
              <a:ext cx="1766958" cy="24014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D88B7A-2087-C744-A93F-193197E24841}"/>
                </a:ext>
              </a:extLst>
            </p:cNvPr>
            <p:cNvCxnSpPr>
              <a:cxnSpLocks/>
              <a:stCxn id="18" idx="3"/>
              <a:endCxn id="19" idx="7"/>
            </p:cNvCxnSpPr>
            <p:nvPr/>
          </p:nvCxnSpPr>
          <p:spPr>
            <a:xfrm flipH="1">
              <a:off x="1705954" y="2885354"/>
              <a:ext cx="730711" cy="650888"/>
            </a:xfrm>
            <a:prstGeom prst="line">
              <a:avLst/>
            </a:pr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CC086DF-1E43-DABF-A7A9-C6B41F504478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>
              <a:off x="2647741" y="2745209"/>
              <a:ext cx="1525173" cy="125922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diagram of a driver&#10;&#10;Description automatically generated">
              <a:extLst>
                <a:ext uri="{FF2B5EF4-FFF2-40B4-BE49-F238E27FC236}">
                  <a16:creationId xmlns:a16="http://schemas.microsoft.com/office/drawing/2014/main" id="{2D29FC2F-D884-FDC4-F646-6BF9DA82A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0" y="3383172"/>
              <a:ext cx="2065826" cy="20012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1FDD1F-9115-698E-9625-541909884CF6}"/>
                </a:ext>
              </a:extLst>
            </p:cNvPr>
            <p:cNvSpPr txBox="1"/>
            <p:nvPr/>
          </p:nvSpPr>
          <p:spPr>
            <a:xfrm>
              <a:off x="2881789" y="6069373"/>
              <a:ext cx="3183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100" dirty="0"/>
                <a:t>M. Chen et al., Physics of Plasmas 19, 033101 (2012)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671B34-F9AE-0D61-1F95-708A7BF9F957}"/>
                </a:ext>
              </a:extLst>
            </p:cNvPr>
            <p:cNvSpPr txBox="1"/>
            <p:nvPr/>
          </p:nvSpPr>
          <p:spPr>
            <a:xfrm>
              <a:off x="151853" y="1738059"/>
              <a:ext cx="133010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Output window</a:t>
              </a:r>
            </a:p>
          </p:txBody>
        </p:sp>
        <p:pic>
          <p:nvPicPr>
            <p:cNvPr id="25" name="Picture 24" descr="A close up of a metal object&#10;&#10;Description automatically generated">
              <a:extLst>
                <a:ext uri="{FF2B5EF4-FFF2-40B4-BE49-F238E27FC236}">
                  <a16:creationId xmlns:a16="http://schemas.microsoft.com/office/drawing/2014/main" id="{E2D58026-C050-B12C-33B8-8E99113F7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679" y="4004436"/>
              <a:ext cx="3562469" cy="1144420"/>
            </a:xfrm>
            <a:prstGeom prst="rect">
              <a:avLst/>
            </a:prstGeom>
            <a:ln w="28575">
              <a:solidFill>
                <a:srgbClr val="5B9BD5"/>
              </a:solidFill>
            </a:ln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71E1E97-F3F4-1D15-3088-4645314DB760}"/>
              </a:ext>
            </a:extLst>
          </p:cNvPr>
          <p:cNvSpPr txBox="1"/>
          <p:nvPr/>
        </p:nvSpPr>
        <p:spPr>
          <a:xfrm>
            <a:off x="9138391" y="5529252"/>
            <a:ext cx="249513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Beam Size and Pointing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A3A887-8A8D-46D8-067B-776EC231E06B}"/>
              </a:ext>
            </a:extLst>
          </p:cNvPr>
          <p:cNvSpPr txBox="1"/>
          <p:nvPr/>
        </p:nvSpPr>
        <p:spPr>
          <a:xfrm>
            <a:off x="7044640" y="5549760"/>
            <a:ext cx="152868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Beam Charge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629CE9-7185-0401-24A3-1F25DE8DA653}"/>
              </a:ext>
            </a:extLst>
          </p:cNvPr>
          <p:cNvSpPr txBox="1"/>
          <p:nvPr/>
        </p:nvSpPr>
        <p:spPr>
          <a:xfrm>
            <a:off x="8039242" y="5986127"/>
            <a:ext cx="1575537" cy="36933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Beam Spectra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BA07EA-32A6-3E3C-3D8F-59A9E68BE234}"/>
              </a:ext>
            </a:extLst>
          </p:cNvPr>
          <p:cNvSpPr txBox="1"/>
          <p:nvPr/>
        </p:nvSpPr>
        <p:spPr>
          <a:xfrm>
            <a:off x="10270960" y="5986127"/>
            <a:ext cx="1646720" cy="369332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dirty="0"/>
              <a:t>Dose and DPP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E220BE1-29C6-61E7-A43E-FFDFFA3A74D2}"/>
                  </a:ext>
                </a:extLst>
              </p:cNvPr>
              <p:cNvSpPr txBox="1"/>
              <p:nvPr/>
            </p:nvSpPr>
            <p:spPr>
              <a:xfrm>
                <a:off x="2815482" y="5377624"/>
                <a:ext cx="31618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/>
                  <a:t>Operative electron density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it-IT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E220BE1-29C6-61E7-A43E-FFDFFA3A7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482" y="5377624"/>
                <a:ext cx="3161891" cy="307777"/>
              </a:xfrm>
              <a:prstGeom prst="rect">
                <a:avLst/>
              </a:prstGeom>
              <a:blipFill>
                <a:blip r:embed="rId10"/>
                <a:stretch>
                  <a:fillRect l="-578" t="-3922" b="-196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C622A979-9979-4E12-50E6-D3C69C4E4534}"/>
              </a:ext>
            </a:extLst>
          </p:cNvPr>
          <p:cNvSpPr txBox="1"/>
          <p:nvPr/>
        </p:nvSpPr>
        <p:spPr>
          <a:xfrm>
            <a:off x="1848939" y="1095212"/>
            <a:ext cx="179267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287156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B7AD-C091-C5BA-CE8F-D77F1EF3A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DA91C8-4804-6D20-B273-4BB3866808D8}"/>
              </a:ext>
            </a:extLst>
          </p:cNvPr>
          <p:cNvSpPr/>
          <p:nvPr/>
        </p:nvSpPr>
        <p:spPr>
          <a:xfrm>
            <a:off x="86189" y="4512071"/>
            <a:ext cx="5354579" cy="1762503"/>
          </a:xfrm>
          <a:prstGeom prst="rect">
            <a:avLst/>
          </a:prstGeom>
          <a:noFill/>
          <a:ln w="19050">
            <a:solidFill>
              <a:srgbClr val="F4B1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84C289-3474-F4D3-068A-1E0F953005A9}"/>
              </a:ext>
            </a:extLst>
          </p:cNvPr>
          <p:cNvSpPr/>
          <p:nvPr/>
        </p:nvSpPr>
        <p:spPr>
          <a:xfrm>
            <a:off x="86189" y="890855"/>
            <a:ext cx="5362147" cy="34400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DE617C-6FCF-9E7B-CCA4-C4C7CFEDAE72}"/>
              </a:ext>
            </a:extLst>
          </p:cNvPr>
          <p:cNvSpPr/>
          <p:nvPr/>
        </p:nvSpPr>
        <p:spPr>
          <a:xfrm>
            <a:off x="5486280" y="890855"/>
            <a:ext cx="6650146" cy="5383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0D359-DD67-7041-3BB9-BDC45FBD3D54}"/>
              </a:ext>
            </a:extLst>
          </p:cNvPr>
          <p:cNvSpPr txBox="1"/>
          <p:nvPr/>
        </p:nvSpPr>
        <p:spPr>
          <a:xfrm>
            <a:off x="103457" y="4067801"/>
            <a:ext cx="2130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S. Vlachos paper in preparation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9FA959-9D5B-4171-C196-1CCB2C0DBE2B}"/>
              </a:ext>
            </a:extLst>
          </p:cNvPr>
          <p:cNvSpPr txBox="1"/>
          <p:nvPr/>
        </p:nvSpPr>
        <p:spPr>
          <a:xfrm>
            <a:off x="3187731" y="5997575"/>
            <a:ext cx="2216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D. Gregocki paper in preparation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E84FE-977A-39F0-2A27-777BA03520E6}"/>
              </a:ext>
            </a:extLst>
          </p:cNvPr>
          <p:cNvSpPr txBox="1"/>
          <p:nvPr/>
        </p:nvSpPr>
        <p:spPr>
          <a:xfrm>
            <a:off x="236908" y="4382777"/>
            <a:ext cx="142834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Beam Charge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0ADBA5-03E0-ABAD-D1EA-99AB199BE5A1}"/>
              </a:ext>
            </a:extLst>
          </p:cNvPr>
          <p:cNvSpPr txBox="1"/>
          <p:nvPr/>
        </p:nvSpPr>
        <p:spPr>
          <a:xfrm>
            <a:off x="190705" y="718290"/>
            <a:ext cx="1613934" cy="369332"/>
          </a:xfrm>
          <a:prstGeom prst="rect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Beam Spectra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BB99C-9FE1-9790-00BC-57F8CA40B6CE}"/>
              </a:ext>
            </a:extLst>
          </p:cNvPr>
          <p:cNvSpPr txBox="1"/>
          <p:nvPr/>
        </p:nvSpPr>
        <p:spPr>
          <a:xfrm>
            <a:off x="5595523" y="718290"/>
            <a:ext cx="1613934" cy="369332"/>
          </a:xfrm>
          <a:prstGeom prst="rect">
            <a:avLst/>
          </a:prstGeom>
          <a:solidFill>
            <a:srgbClr val="FF7C8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/>
              <a:t>Dose and DPP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C5AB9-6563-5EA2-2A66-449DA3C1079D}"/>
              </a:ext>
            </a:extLst>
          </p:cNvPr>
          <p:cNvSpPr txBox="1"/>
          <p:nvPr/>
        </p:nvSpPr>
        <p:spPr>
          <a:xfrm>
            <a:off x="11258963" y="5982152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S. Piccinini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EBBC7DE-17DB-3EBB-48BD-1281C5B9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565" y="4982786"/>
            <a:ext cx="2020977" cy="12553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559DF5-1218-A274-106B-17E44180616B}"/>
              </a:ext>
            </a:extLst>
          </p:cNvPr>
          <p:cNvSpPr txBox="1"/>
          <p:nvPr/>
        </p:nvSpPr>
        <p:spPr>
          <a:xfrm>
            <a:off x="1920888" y="5457078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1209E1-4330-8201-04EF-CD035CB3C092}"/>
              </a:ext>
            </a:extLst>
          </p:cNvPr>
          <p:cNvSpPr txBox="1"/>
          <p:nvPr/>
        </p:nvSpPr>
        <p:spPr>
          <a:xfrm>
            <a:off x="327964" y="4756674"/>
            <a:ext cx="2887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Integrating Current Transformer (ICT)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FDBA23-7FCF-7046-500D-B3A98DD29453}"/>
              </a:ext>
            </a:extLst>
          </p:cNvPr>
          <p:cNvCxnSpPr>
            <a:cxnSpLocks/>
          </p:cNvCxnSpPr>
          <p:nvPr/>
        </p:nvCxnSpPr>
        <p:spPr>
          <a:xfrm>
            <a:off x="1424057" y="5175457"/>
            <a:ext cx="346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42D14D-EF0D-1B06-D67D-D8A37F38634A}"/>
              </a:ext>
            </a:extLst>
          </p:cNvPr>
          <p:cNvSpPr txBox="1"/>
          <p:nvPr/>
        </p:nvSpPr>
        <p:spPr>
          <a:xfrm>
            <a:off x="1735883" y="5016491"/>
            <a:ext cx="1166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ICT controller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1FFCE7-6DB7-A85E-9182-4232FD3A9EC8}"/>
              </a:ext>
            </a:extLst>
          </p:cNvPr>
          <p:cNvCxnSpPr>
            <a:cxnSpLocks/>
          </p:cNvCxnSpPr>
          <p:nvPr/>
        </p:nvCxnSpPr>
        <p:spPr>
          <a:xfrm>
            <a:off x="2862319" y="5181061"/>
            <a:ext cx="346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47C7DEA-5AC4-D984-5288-65BDD327B74E}"/>
              </a:ext>
            </a:extLst>
          </p:cNvPr>
          <p:cNvSpPr txBox="1"/>
          <p:nvPr/>
        </p:nvSpPr>
        <p:spPr>
          <a:xfrm>
            <a:off x="3189396" y="5016491"/>
            <a:ext cx="619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Scope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F136F7-30DF-356C-E00B-5EE212D476C3}"/>
              </a:ext>
            </a:extLst>
          </p:cNvPr>
          <p:cNvCxnSpPr>
            <a:cxnSpLocks/>
          </p:cNvCxnSpPr>
          <p:nvPr/>
        </p:nvCxnSpPr>
        <p:spPr>
          <a:xfrm>
            <a:off x="3761084" y="5181061"/>
            <a:ext cx="346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E25BEA-9B73-696F-EBA4-46CAB8EEDAC3}"/>
              </a:ext>
            </a:extLst>
          </p:cNvPr>
          <p:cNvSpPr txBox="1"/>
          <p:nvPr/>
        </p:nvSpPr>
        <p:spPr>
          <a:xfrm>
            <a:off x="4100310" y="4871236"/>
            <a:ext cx="13479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Non destructive</a:t>
            </a:r>
          </a:p>
          <a:p>
            <a:r>
              <a:rPr lang="it-IT" sz="1400" dirty="0"/>
              <a:t>On line charge </a:t>
            </a:r>
          </a:p>
          <a:p>
            <a:r>
              <a:rPr lang="it-IT" sz="1400" dirty="0"/>
              <a:t>estimate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8CDF702-64B7-A2E0-07AA-813BC5AAFCFF}"/>
                  </a:ext>
                </a:extLst>
              </p:cNvPr>
              <p:cNvSpPr/>
              <p:nvPr/>
            </p:nvSpPr>
            <p:spPr>
              <a:xfrm>
                <a:off x="2548636" y="5605675"/>
                <a:ext cx="2781133" cy="361471"/>
              </a:xfrm>
              <a:prstGeom prst="rect">
                <a:avLst/>
              </a:prstGeom>
              <a:solidFill>
                <a:srgbClr val="F4B183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dirty="0">
                    <a:solidFill>
                      <a:schemeClr val="tx1"/>
                    </a:solidFill>
                  </a:rPr>
                  <a:t>Typical beam charges: </a:t>
                </a:r>
                <a14:m>
                  <m:oMath xmlns:m="http://schemas.openxmlformats.org/officeDocument/2006/math">
                    <m:r>
                      <a:rPr lang="it-IT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150 </m:t>
                    </m:r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𝑝𝐶</m:t>
                    </m:r>
                  </m:oMath>
                </a14:m>
                <a:endParaRPr lang="it-IT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8CDF702-64B7-A2E0-07AA-813BC5AAF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636" y="5605675"/>
                <a:ext cx="2781133" cy="361471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A blue and yellow speckled background&#10;&#10;Description automatically generated">
            <a:extLst>
              <a:ext uri="{FF2B5EF4-FFF2-40B4-BE49-F238E27FC236}">
                <a16:creationId xmlns:a16="http://schemas.microsoft.com/office/drawing/2014/main" id="{067F293E-7FFC-C399-E06F-2E3276D989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8" y="1373702"/>
            <a:ext cx="2885885" cy="5500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B3BA9F3-8211-69AB-02A7-CBABDDF5F1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313" y="1688165"/>
            <a:ext cx="1404888" cy="9716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21897F5-5CD5-D826-97F9-454663DEEDAC}"/>
              </a:ext>
            </a:extLst>
          </p:cNvPr>
          <p:cNvSpPr txBox="1"/>
          <p:nvPr/>
        </p:nvSpPr>
        <p:spPr>
          <a:xfrm>
            <a:off x="1457763" y="1506992"/>
            <a:ext cx="606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Lanex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F08507-470E-90B1-0AC5-52E0B982CC79}"/>
              </a:ext>
            </a:extLst>
          </p:cNvPr>
          <p:cNvSpPr txBox="1"/>
          <p:nvPr/>
        </p:nvSpPr>
        <p:spPr>
          <a:xfrm>
            <a:off x="55575" y="1557914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Mirror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CAB171-9E90-87D9-7AEB-FAE121042D36}"/>
              </a:ext>
            </a:extLst>
          </p:cNvPr>
          <p:cNvSpPr txBox="1"/>
          <p:nvPr/>
        </p:nvSpPr>
        <p:spPr>
          <a:xfrm>
            <a:off x="110982" y="2441381"/>
            <a:ext cx="745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Camera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F69424-2B50-93AB-3790-BFDB8FAA15E4}"/>
              </a:ext>
            </a:extLst>
          </p:cNvPr>
          <p:cNvSpPr txBox="1"/>
          <p:nvPr/>
        </p:nvSpPr>
        <p:spPr>
          <a:xfrm>
            <a:off x="1408131" y="1929478"/>
            <a:ext cx="80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Magnetic </a:t>
            </a:r>
          </a:p>
          <a:p>
            <a:r>
              <a:rPr lang="it-IT" sz="1200" dirty="0"/>
              <a:t>dipole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A94C2320-1EBC-8BD8-5734-057C1CFB1428}"/>
              </a:ext>
            </a:extLst>
          </p:cNvPr>
          <p:cNvSpPr/>
          <p:nvPr/>
        </p:nvSpPr>
        <p:spPr>
          <a:xfrm rot="13229112">
            <a:off x="1712170" y="2755828"/>
            <a:ext cx="231001" cy="159861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07E27C-4DC4-2A4F-AFB8-0956423001DA}"/>
              </a:ext>
            </a:extLst>
          </p:cNvPr>
          <p:cNvSpPr txBox="1"/>
          <p:nvPr/>
        </p:nvSpPr>
        <p:spPr>
          <a:xfrm>
            <a:off x="1655974" y="2813233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e-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8AF048-670A-A819-BFD4-DD3D76F88434}"/>
              </a:ext>
            </a:extLst>
          </p:cNvPr>
          <p:cNvGrpSpPr/>
          <p:nvPr/>
        </p:nvGrpSpPr>
        <p:grpSpPr>
          <a:xfrm rot="18695241">
            <a:off x="1513713" y="2519669"/>
            <a:ext cx="433670" cy="167613"/>
            <a:chOff x="1003299" y="2993191"/>
            <a:chExt cx="409575" cy="1583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7360F0-4B66-C8B8-8696-15938DC11430}"/>
                </a:ext>
              </a:extLst>
            </p:cNvPr>
            <p:cNvSpPr/>
            <p:nvPr/>
          </p:nvSpPr>
          <p:spPr>
            <a:xfrm>
              <a:off x="1003299" y="2994025"/>
              <a:ext cx="409575" cy="157466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EDAA1DA-9775-4F60-8854-2F494FBD9BA9}"/>
                </a:ext>
              </a:extLst>
            </p:cNvPr>
            <p:cNvSpPr/>
            <p:nvPr/>
          </p:nvSpPr>
          <p:spPr>
            <a:xfrm>
              <a:off x="1078233" y="2993191"/>
              <a:ext cx="52862" cy="157466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1BA9F1A-0B06-5E33-0828-92D7D72C6F63}"/>
              </a:ext>
            </a:extLst>
          </p:cNvPr>
          <p:cNvSpPr txBox="1"/>
          <p:nvPr/>
        </p:nvSpPr>
        <p:spPr>
          <a:xfrm>
            <a:off x="782637" y="2685245"/>
            <a:ext cx="921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collimator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10B6454-5DF4-9C29-CB98-BC73747F24F3}"/>
                  </a:ext>
                </a:extLst>
              </p:cNvPr>
              <p:cNvSpPr/>
              <p:nvPr/>
            </p:nvSpPr>
            <p:spPr>
              <a:xfrm>
                <a:off x="156252" y="3130119"/>
                <a:ext cx="1885707" cy="656482"/>
              </a:xfrm>
              <a:prstGeom prst="rect">
                <a:avLst/>
              </a:prstGeom>
              <a:solidFill>
                <a:srgbClr val="4472C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dirty="0">
                    <a:solidFill>
                      <a:schemeClr val="tx1"/>
                    </a:solidFill>
                  </a:rPr>
                  <a:t>Typical peak energies: </a:t>
                </a:r>
                <a14:m>
                  <m:oMath xmlns:m="http://schemas.openxmlformats.org/officeDocument/2006/math">
                    <m:r>
                      <a:rPr lang="it-IT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it-IT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150−200 </m:t>
                    </m:r>
                  </m:oMath>
                </a14:m>
                <a:r>
                  <a:rPr lang="it-IT" sz="1400" dirty="0">
                    <a:solidFill>
                      <a:schemeClr val="tx1"/>
                    </a:solidFill>
                  </a:rPr>
                  <a:t>MeV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10B6454-5DF4-9C29-CB98-BC73747F24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52" y="3130119"/>
                <a:ext cx="1885707" cy="656482"/>
              </a:xfrm>
              <a:prstGeom prst="rect">
                <a:avLst/>
              </a:prstGeom>
              <a:blipFill>
                <a:blip r:embed="rId9"/>
                <a:stretch>
                  <a:fillRect r="-22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 descr="A green light in a circle&#10;&#10;Description automatically generated">
            <a:extLst>
              <a:ext uri="{FF2B5EF4-FFF2-40B4-BE49-F238E27FC236}">
                <a16:creationId xmlns:a16="http://schemas.microsoft.com/office/drawing/2014/main" id="{C4A2E02C-876E-1C15-DA58-9BD7D5949F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15304" r="22477" b="11388"/>
          <a:stretch/>
        </p:blipFill>
        <p:spPr>
          <a:xfrm>
            <a:off x="2048561" y="1373235"/>
            <a:ext cx="575965" cy="55005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7887521-56E3-DE67-3725-B41A000FF398}"/>
              </a:ext>
            </a:extLst>
          </p:cNvPr>
          <p:cNvSpPr txBox="1"/>
          <p:nvPr/>
        </p:nvSpPr>
        <p:spPr>
          <a:xfrm>
            <a:off x="3205418" y="1136320"/>
            <a:ext cx="1788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recorded spectrum image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907F55B-EE6F-365B-BF10-CE5417340703}"/>
              </a:ext>
            </a:extLst>
          </p:cNvPr>
          <p:cNvCxnSpPr>
            <a:cxnSpLocks/>
          </p:cNvCxnSpPr>
          <p:nvPr/>
        </p:nvCxnSpPr>
        <p:spPr>
          <a:xfrm flipH="1" flipV="1">
            <a:off x="752995" y="1781185"/>
            <a:ext cx="397229" cy="29526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0E58304-192F-5BED-CCAC-5D02451E6C34}"/>
              </a:ext>
            </a:extLst>
          </p:cNvPr>
          <p:cNvCxnSpPr>
            <a:cxnSpLocks/>
          </p:cNvCxnSpPr>
          <p:nvPr/>
        </p:nvCxnSpPr>
        <p:spPr>
          <a:xfrm flipH="1" flipV="1">
            <a:off x="1004204" y="1770250"/>
            <a:ext cx="222890" cy="25189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57084F3-863A-2184-EC15-17E8EF956D38}"/>
              </a:ext>
            </a:extLst>
          </p:cNvPr>
          <p:cNvCxnSpPr>
            <a:cxnSpLocks/>
          </p:cNvCxnSpPr>
          <p:nvPr/>
        </p:nvCxnSpPr>
        <p:spPr>
          <a:xfrm flipH="1" flipV="1">
            <a:off x="1181780" y="1770250"/>
            <a:ext cx="112347" cy="18839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826E137-3A81-12CC-4FB8-0FCEC3A3FEF0}"/>
              </a:ext>
            </a:extLst>
          </p:cNvPr>
          <p:cNvCxnSpPr>
            <a:cxnSpLocks/>
          </p:cNvCxnSpPr>
          <p:nvPr/>
        </p:nvCxnSpPr>
        <p:spPr>
          <a:xfrm flipH="1">
            <a:off x="628547" y="1941631"/>
            <a:ext cx="173007" cy="2063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430B6D-D610-5E89-7500-23BD8158880E}"/>
              </a:ext>
            </a:extLst>
          </p:cNvPr>
          <p:cNvCxnSpPr>
            <a:cxnSpLocks/>
          </p:cNvCxnSpPr>
          <p:nvPr/>
        </p:nvCxnSpPr>
        <p:spPr>
          <a:xfrm flipH="1">
            <a:off x="704764" y="1998756"/>
            <a:ext cx="173007" cy="2063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7DEEAA1-6B54-194A-F966-7BEEA38D9B5D}"/>
              </a:ext>
            </a:extLst>
          </p:cNvPr>
          <p:cNvCxnSpPr>
            <a:cxnSpLocks/>
          </p:cNvCxnSpPr>
          <p:nvPr/>
        </p:nvCxnSpPr>
        <p:spPr>
          <a:xfrm flipH="1">
            <a:off x="778242" y="2062756"/>
            <a:ext cx="173007" cy="2063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DD4AC150-ACFD-7D73-7C13-64BB2EB96F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2212" y="1149392"/>
            <a:ext cx="2138971" cy="140369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0839EA5-FD84-FC97-9EFA-D30D69FA60D9}"/>
              </a:ext>
            </a:extLst>
          </p:cNvPr>
          <p:cNvSpPr txBox="1"/>
          <p:nvPr/>
        </p:nvSpPr>
        <p:spPr>
          <a:xfrm>
            <a:off x="5568196" y="1201790"/>
            <a:ext cx="119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RCF stack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B9F057-7EE0-96CA-8A99-7DF8784995FD}"/>
              </a:ext>
            </a:extLst>
          </p:cNvPr>
          <p:cNvSpPr txBox="1"/>
          <p:nvPr/>
        </p:nvSpPr>
        <p:spPr>
          <a:xfrm>
            <a:off x="5750708" y="2358345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e-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84B6C33-BB77-FE4B-1EBD-6AFE647A9A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2958" y="-121041"/>
            <a:ext cx="504052" cy="5031976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AF8ABAF-2E74-B684-7733-859B03D348CC}"/>
              </a:ext>
            </a:extLst>
          </p:cNvPr>
          <p:cNvCxnSpPr>
            <a:cxnSpLocks/>
          </p:cNvCxnSpPr>
          <p:nvPr/>
        </p:nvCxnSpPr>
        <p:spPr>
          <a:xfrm>
            <a:off x="6705600" y="2269094"/>
            <a:ext cx="289560" cy="172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5B383B5-74B5-3E8F-4F2C-A8D3944BB1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4755" y="3850727"/>
            <a:ext cx="3693051" cy="223074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72471F-A3BD-8CD2-7170-AEF075ECB765}"/>
              </a:ext>
            </a:extLst>
          </p:cNvPr>
          <p:cNvSpPr txBox="1"/>
          <p:nvPr/>
        </p:nvSpPr>
        <p:spPr>
          <a:xfrm>
            <a:off x="6422679" y="3455836"/>
            <a:ext cx="209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Longitudianl profile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093FDCE-A828-56D9-10FF-92341336ED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86345" y="3869441"/>
            <a:ext cx="2658005" cy="215640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41ED82A-1814-3ABB-A46A-C22A2DD4190F}"/>
              </a:ext>
            </a:extLst>
          </p:cNvPr>
          <p:cNvSpPr txBox="1"/>
          <p:nvPr/>
        </p:nvSpPr>
        <p:spPr>
          <a:xfrm>
            <a:off x="9761625" y="3451471"/>
            <a:ext cx="19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Transverse profile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BEDE65-CDA8-0A9C-7FB7-7BB3C978CA9A}"/>
              </a:ext>
            </a:extLst>
          </p:cNvPr>
          <p:cNvSpPr txBox="1"/>
          <p:nvPr/>
        </p:nvSpPr>
        <p:spPr>
          <a:xfrm>
            <a:off x="7950264" y="1728068"/>
            <a:ext cx="362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Cumulating 120 consecutive shots</a:t>
            </a:r>
          </a:p>
        </p:txBody>
      </p:sp>
      <p:pic>
        <p:nvPicPr>
          <p:cNvPr id="56" name="Picture 55" descr="A red and black gradient&#10;&#10;Description automatically generated">
            <a:extLst>
              <a:ext uri="{FF2B5EF4-FFF2-40B4-BE49-F238E27FC236}">
                <a16:creationId xmlns:a16="http://schemas.microsoft.com/office/drawing/2014/main" id="{22375FB4-9564-4960-FA6F-2B938DD8B4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3510" y="420403"/>
            <a:ext cx="487793" cy="5031975"/>
          </a:xfrm>
          <a:prstGeom prst="rect">
            <a:avLst/>
          </a:prstGeom>
        </p:spPr>
      </p:pic>
      <p:pic>
        <p:nvPicPr>
          <p:cNvPr id="4" name="Picture 3" descr="A graph of energy&#10;&#10;Description automatically generated">
            <a:extLst>
              <a:ext uri="{FF2B5EF4-FFF2-40B4-BE49-F238E27FC236}">
                <a16:creationId xmlns:a16="http://schemas.microsoft.com/office/drawing/2014/main" id="{9DE60228-4BC8-FF3F-4934-0A1E042BB4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5179" y="1979472"/>
            <a:ext cx="3192376" cy="22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687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1383</Words>
  <Application>Microsoft Macintosh PowerPoint</Application>
  <PresentationFormat>Widescreen</PresentationFormat>
  <Paragraphs>229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Arial</vt:lpstr>
      <vt:lpstr>Calibri</vt:lpstr>
      <vt:lpstr>Cambria Math</vt:lpstr>
      <vt:lpstr>Helvetica</vt:lpstr>
      <vt:lpstr>Montserrat</vt:lpstr>
      <vt:lpstr>Montserrat Bold</vt:lpstr>
      <vt:lpstr>Montserrat Regular</vt:lpstr>
      <vt:lpstr>Noto Sans</vt:lpstr>
      <vt:lpstr>Open Sans</vt:lpstr>
      <vt:lpstr>Tema di Office</vt:lpstr>
      <vt:lpstr>VHEE generation and transport: Experimental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Alessandra Maiarelli</dc:creator>
  <cp:lastModifiedBy>LEONIDA ANTONIO GIZZI</cp:lastModifiedBy>
  <cp:revision>27</cp:revision>
  <dcterms:created xsi:type="dcterms:W3CDTF">2024-09-06T16:42:42Z</dcterms:created>
  <dcterms:modified xsi:type="dcterms:W3CDTF">2024-12-11T17:11:41Z</dcterms:modified>
</cp:coreProperties>
</file>