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56" r:id="rId2"/>
  </p:sldMasterIdLst>
  <p:notesMasterIdLst>
    <p:notesMasterId r:id="rId16"/>
  </p:notesMasterIdLst>
  <p:sldIdLst>
    <p:sldId id="257" r:id="rId3"/>
    <p:sldId id="259" r:id="rId4"/>
    <p:sldId id="260" r:id="rId5"/>
    <p:sldId id="261" r:id="rId6"/>
    <p:sldId id="262" r:id="rId7"/>
    <p:sldId id="267" r:id="rId8"/>
    <p:sldId id="263" r:id="rId9"/>
    <p:sldId id="270" r:id="rId10"/>
    <p:sldId id="264" r:id="rId11"/>
    <p:sldId id="269" r:id="rId12"/>
    <p:sldId id="271" r:id="rId13"/>
    <p:sldId id="266" r:id="rId14"/>
    <p:sldId id="268" r:id="rId1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64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86" autoAdjust="0"/>
    <p:restoredTop sz="94673" autoAdjust="0"/>
  </p:normalViewPr>
  <p:slideViewPr>
    <p:cSldViewPr snapToGrid="0" showGuides="1">
      <p:cViewPr varScale="1">
        <p:scale>
          <a:sx n="105" d="100"/>
          <a:sy n="105" d="100"/>
        </p:scale>
        <p:origin x="846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microsoft.com/office/2016/11/relationships/changesInfo" Target="changesInfos/changesInfo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ola Cassone" userId="0db1bf31-c0b1-450f-862e-6df6090334cf" providerId="ADAL" clId="{096D45F7-2AF9-4DB8-9AA6-CB4C58C4B330}"/>
    <pc:docChg chg="custSel addSld modSld">
      <pc:chgData name="Paola Cassone" userId="0db1bf31-c0b1-450f-862e-6df6090334cf" providerId="ADAL" clId="{096D45F7-2AF9-4DB8-9AA6-CB4C58C4B330}" dt="2024-09-09T09:17:49.958" v="8" actId="700"/>
      <pc:docMkLst>
        <pc:docMk/>
      </pc:docMkLst>
      <pc:sldChg chg="modSp mod chgLayout">
        <pc:chgData name="Paola Cassone" userId="0db1bf31-c0b1-450f-862e-6df6090334cf" providerId="ADAL" clId="{096D45F7-2AF9-4DB8-9AA6-CB4C58C4B330}" dt="2024-09-09T09:16:26.080" v="0" actId="700"/>
        <pc:sldMkLst>
          <pc:docMk/>
          <pc:sldMk cId="1241934170" sldId="257"/>
        </pc:sldMkLst>
        <pc:spChg chg="mod ord">
          <ac:chgData name="Paola Cassone" userId="0db1bf31-c0b1-450f-862e-6df6090334cf" providerId="ADAL" clId="{096D45F7-2AF9-4DB8-9AA6-CB4C58C4B330}" dt="2024-09-09T09:16:26.080" v="0" actId="700"/>
          <ac:spMkLst>
            <pc:docMk/>
            <pc:sldMk cId="1241934170" sldId="257"/>
            <ac:spMk id="2" creationId="{4602F001-E7B0-2FC2-C92E-86895AAD2E3F}"/>
          </ac:spMkLst>
        </pc:spChg>
        <pc:spChg chg="mod ord">
          <ac:chgData name="Paola Cassone" userId="0db1bf31-c0b1-450f-862e-6df6090334cf" providerId="ADAL" clId="{096D45F7-2AF9-4DB8-9AA6-CB4C58C4B330}" dt="2024-09-09T09:16:26.080" v="0" actId="700"/>
          <ac:spMkLst>
            <pc:docMk/>
            <pc:sldMk cId="1241934170" sldId="257"/>
            <ac:spMk id="4" creationId="{DED8132C-DFBF-3803-FB87-58F2D961B965}"/>
          </ac:spMkLst>
        </pc:spChg>
        <pc:picChg chg="mod ord">
          <ac:chgData name="Paola Cassone" userId="0db1bf31-c0b1-450f-862e-6df6090334cf" providerId="ADAL" clId="{096D45F7-2AF9-4DB8-9AA6-CB4C58C4B330}" dt="2024-09-09T09:16:26.080" v="0" actId="700"/>
          <ac:picMkLst>
            <pc:docMk/>
            <pc:sldMk cId="1241934170" sldId="257"/>
            <ac:picMk id="6" creationId="{FE5244F4-C666-F16D-4AB0-B58DEA60EFC0}"/>
          </ac:picMkLst>
        </pc:picChg>
      </pc:sldChg>
      <pc:sldChg chg="addSp delSp modSp new mod modClrScheme chgLayout">
        <pc:chgData name="Paola Cassone" userId="0db1bf31-c0b1-450f-862e-6df6090334cf" providerId="ADAL" clId="{096D45F7-2AF9-4DB8-9AA6-CB4C58C4B330}" dt="2024-09-09T09:17:49.958" v="8" actId="700"/>
        <pc:sldMkLst>
          <pc:docMk/>
          <pc:sldMk cId="2474710494" sldId="258"/>
        </pc:sldMkLst>
        <pc:spChg chg="del">
          <ac:chgData name="Paola Cassone" userId="0db1bf31-c0b1-450f-862e-6df6090334cf" providerId="ADAL" clId="{096D45F7-2AF9-4DB8-9AA6-CB4C58C4B330}" dt="2024-09-09T09:16:39.325" v="2" actId="700"/>
          <ac:spMkLst>
            <pc:docMk/>
            <pc:sldMk cId="2474710494" sldId="258"/>
            <ac:spMk id="2" creationId="{811713A7-46AC-3AFA-96BA-FD71EA44AF6D}"/>
          </ac:spMkLst>
        </pc:spChg>
        <pc:spChg chg="del">
          <ac:chgData name="Paola Cassone" userId="0db1bf31-c0b1-450f-862e-6df6090334cf" providerId="ADAL" clId="{096D45F7-2AF9-4DB8-9AA6-CB4C58C4B330}" dt="2024-09-09T09:16:39.325" v="2" actId="700"/>
          <ac:spMkLst>
            <pc:docMk/>
            <pc:sldMk cId="2474710494" sldId="258"/>
            <ac:spMk id="3" creationId="{01842FC6-81F6-1166-9143-29848E07117C}"/>
          </ac:spMkLst>
        </pc:spChg>
        <pc:spChg chg="del">
          <ac:chgData name="Paola Cassone" userId="0db1bf31-c0b1-450f-862e-6df6090334cf" providerId="ADAL" clId="{096D45F7-2AF9-4DB8-9AA6-CB4C58C4B330}" dt="2024-09-09T09:16:39.325" v="2" actId="700"/>
          <ac:spMkLst>
            <pc:docMk/>
            <pc:sldMk cId="2474710494" sldId="258"/>
            <ac:spMk id="4" creationId="{37664864-9A00-18C8-8D29-06F8F12C9399}"/>
          </ac:spMkLst>
        </pc:spChg>
        <pc:spChg chg="add del mod ord">
          <ac:chgData name="Paola Cassone" userId="0db1bf31-c0b1-450f-862e-6df6090334cf" providerId="ADAL" clId="{096D45F7-2AF9-4DB8-9AA6-CB4C58C4B330}" dt="2024-09-09T09:16:54.066" v="3" actId="700"/>
          <ac:spMkLst>
            <pc:docMk/>
            <pc:sldMk cId="2474710494" sldId="258"/>
            <ac:spMk id="5" creationId="{1CFAAF3B-780E-3A6F-4E6A-BB2CA548E084}"/>
          </ac:spMkLst>
        </pc:spChg>
        <pc:spChg chg="add del mod ord">
          <ac:chgData name="Paola Cassone" userId="0db1bf31-c0b1-450f-862e-6df6090334cf" providerId="ADAL" clId="{096D45F7-2AF9-4DB8-9AA6-CB4C58C4B330}" dt="2024-09-09T09:16:54.066" v="3" actId="700"/>
          <ac:spMkLst>
            <pc:docMk/>
            <pc:sldMk cId="2474710494" sldId="258"/>
            <ac:spMk id="6" creationId="{C6E1A814-4FC0-5EBC-1903-CC5BFE6C9B1C}"/>
          </ac:spMkLst>
        </pc:spChg>
        <pc:spChg chg="add del mod ord">
          <ac:chgData name="Paola Cassone" userId="0db1bf31-c0b1-450f-862e-6df6090334cf" providerId="ADAL" clId="{096D45F7-2AF9-4DB8-9AA6-CB4C58C4B330}" dt="2024-09-09T09:16:54.066" v="3" actId="700"/>
          <ac:spMkLst>
            <pc:docMk/>
            <pc:sldMk cId="2474710494" sldId="258"/>
            <ac:spMk id="7" creationId="{7572DDF7-ED36-F952-115D-15E77DB9DC4C}"/>
          </ac:spMkLst>
        </pc:spChg>
        <pc:spChg chg="add del mod ord">
          <ac:chgData name="Paola Cassone" userId="0db1bf31-c0b1-450f-862e-6df6090334cf" providerId="ADAL" clId="{096D45F7-2AF9-4DB8-9AA6-CB4C58C4B330}" dt="2024-09-09T09:16:58.195" v="4" actId="700"/>
          <ac:spMkLst>
            <pc:docMk/>
            <pc:sldMk cId="2474710494" sldId="258"/>
            <ac:spMk id="8" creationId="{E24B5FAA-AB3E-3A78-4C81-68DED8DE8BD5}"/>
          </ac:spMkLst>
        </pc:spChg>
        <pc:spChg chg="add del mod ord">
          <ac:chgData name="Paola Cassone" userId="0db1bf31-c0b1-450f-862e-6df6090334cf" providerId="ADAL" clId="{096D45F7-2AF9-4DB8-9AA6-CB4C58C4B330}" dt="2024-09-09T09:16:58.195" v="4" actId="700"/>
          <ac:spMkLst>
            <pc:docMk/>
            <pc:sldMk cId="2474710494" sldId="258"/>
            <ac:spMk id="9" creationId="{97ADC2A0-EA1D-B81E-318B-D5D4F92EAA81}"/>
          </ac:spMkLst>
        </pc:spChg>
        <pc:spChg chg="add del mod ord">
          <ac:chgData name="Paola Cassone" userId="0db1bf31-c0b1-450f-862e-6df6090334cf" providerId="ADAL" clId="{096D45F7-2AF9-4DB8-9AA6-CB4C58C4B330}" dt="2024-09-09T09:17:02.982" v="5" actId="700"/>
          <ac:spMkLst>
            <pc:docMk/>
            <pc:sldMk cId="2474710494" sldId="258"/>
            <ac:spMk id="10" creationId="{8995AA02-D7E8-85E7-7962-57BA74363773}"/>
          </ac:spMkLst>
        </pc:spChg>
        <pc:spChg chg="add del mod ord">
          <ac:chgData name="Paola Cassone" userId="0db1bf31-c0b1-450f-862e-6df6090334cf" providerId="ADAL" clId="{096D45F7-2AF9-4DB8-9AA6-CB4C58C4B330}" dt="2024-09-09T09:17:02.982" v="5" actId="700"/>
          <ac:spMkLst>
            <pc:docMk/>
            <pc:sldMk cId="2474710494" sldId="258"/>
            <ac:spMk id="11" creationId="{A76D9C18-D027-84D4-0C6B-F871A537A186}"/>
          </ac:spMkLst>
        </pc:spChg>
        <pc:spChg chg="add del mod ord">
          <ac:chgData name="Paola Cassone" userId="0db1bf31-c0b1-450f-862e-6df6090334cf" providerId="ADAL" clId="{096D45F7-2AF9-4DB8-9AA6-CB4C58C4B330}" dt="2024-09-09T09:17:02.982" v="5" actId="700"/>
          <ac:spMkLst>
            <pc:docMk/>
            <pc:sldMk cId="2474710494" sldId="258"/>
            <ac:spMk id="12" creationId="{30300934-45BE-0638-51CE-4D786B021611}"/>
          </ac:spMkLst>
        </pc:spChg>
        <pc:spChg chg="add del mod ord">
          <ac:chgData name="Paola Cassone" userId="0db1bf31-c0b1-450f-862e-6df6090334cf" providerId="ADAL" clId="{096D45F7-2AF9-4DB8-9AA6-CB4C58C4B330}" dt="2024-09-09T09:17:07.326" v="6" actId="700"/>
          <ac:spMkLst>
            <pc:docMk/>
            <pc:sldMk cId="2474710494" sldId="258"/>
            <ac:spMk id="13" creationId="{91055A54-998F-E7D5-9474-823F54483BB0}"/>
          </ac:spMkLst>
        </pc:spChg>
        <pc:spChg chg="add del mod ord">
          <ac:chgData name="Paola Cassone" userId="0db1bf31-c0b1-450f-862e-6df6090334cf" providerId="ADAL" clId="{096D45F7-2AF9-4DB8-9AA6-CB4C58C4B330}" dt="2024-09-09T09:17:07.326" v="6" actId="700"/>
          <ac:spMkLst>
            <pc:docMk/>
            <pc:sldMk cId="2474710494" sldId="258"/>
            <ac:spMk id="14" creationId="{D23D94CE-1B36-7BE7-D90A-8BC9BA586D2E}"/>
          </ac:spMkLst>
        </pc:spChg>
        <pc:spChg chg="add del mod ord">
          <ac:chgData name="Paola Cassone" userId="0db1bf31-c0b1-450f-862e-6df6090334cf" providerId="ADAL" clId="{096D45F7-2AF9-4DB8-9AA6-CB4C58C4B330}" dt="2024-09-09T09:17:11.553" v="7" actId="700"/>
          <ac:spMkLst>
            <pc:docMk/>
            <pc:sldMk cId="2474710494" sldId="258"/>
            <ac:spMk id="15" creationId="{E45DB0F0-F340-2E76-74EE-91AD3915F70E}"/>
          </ac:spMkLst>
        </pc:spChg>
        <pc:spChg chg="add del mod ord">
          <ac:chgData name="Paola Cassone" userId="0db1bf31-c0b1-450f-862e-6df6090334cf" providerId="ADAL" clId="{096D45F7-2AF9-4DB8-9AA6-CB4C58C4B330}" dt="2024-09-09T09:17:49.958" v="8" actId="700"/>
          <ac:spMkLst>
            <pc:docMk/>
            <pc:sldMk cId="2474710494" sldId="258"/>
            <ac:spMk id="16" creationId="{ED8473D8-CDF5-214A-078E-26037A8CC61B}"/>
          </ac:spMkLst>
        </pc:spChg>
        <pc:spChg chg="add del mod ord">
          <ac:chgData name="Paola Cassone" userId="0db1bf31-c0b1-450f-862e-6df6090334cf" providerId="ADAL" clId="{096D45F7-2AF9-4DB8-9AA6-CB4C58C4B330}" dt="2024-09-09T09:17:49.958" v="8" actId="700"/>
          <ac:spMkLst>
            <pc:docMk/>
            <pc:sldMk cId="2474710494" sldId="258"/>
            <ac:spMk id="17" creationId="{32CA9CA5-B839-CB1B-E585-6DCE93256B25}"/>
          </ac:spMkLst>
        </pc:spChg>
        <pc:spChg chg="add mod ord">
          <ac:chgData name="Paola Cassone" userId="0db1bf31-c0b1-450f-862e-6df6090334cf" providerId="ADAL" clId="{096D45F7-2AF9-4DB8-9AA6-CB4C58C4B330}" dt="2024-09-09T09:17:49.958" v="8" actId="700"/>
          <ac:spMkLst>
            <pc:docMk/>
            <pc:sldMk cId="2474710494" sldId="258"/>
            <ac:spMk id="18" creationId="{9EADF661-B8B2-F5A1-6BC6-4C287BEA13DE}"/>
          </ac:spMkLst>
        </pc:spChg>
        <pc:spChg chg="add mod ord">
          <ac:chgData name="Paola Cassone" userId="0db1bf31-c0b1-450f-862e-6df6090334cf" providerId="ADAL" clId="{096D45F7-2AF9-4DB8-9AA6-CB4C58C4B330}" dt="2024-09-09T09:17:49.958" v="8" actId="700"/>
          <ac:spMkLst>
            <pc:docMk/>
            <pc:sldMk cId="2474710494" sldId="258"/>
            <ac:spMk id="19" creationId="{E7FA35C2-A3CF-7922-9D5A-EDC82B86931D}"/>
          </ac:spMkLst>
        </pc:spChg>
        <pc:spChg chg="add mod ord">
          <ac:chgData name="Paola Cassone" userId="0db1bf31-c0b1-450f-862e-6df6090334cf" providerId="ADAL" clId="{096D45F7-2AF9-4DB8-9AA6-CB4C58C4B330}" dt="2024-09-09T09:17:49.958" v="8" actId="700"/>
          <ac:spMkLst>
            <pc:docMk/>
            <pc:sldMk cId="2474710494" sldId="258"/>
            <ac:spMk id="20" creationId="{9968697D-FA88-B15F-FEF0-32A846232BC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FA2D1F-6574-B14E-9A69-8A872FF8BF9C}" type="datetimeFigureOut">
              <a:rPr lang="it-IT" smtClean="0"/>
              <a:t>11/12/2024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0C220F-96FE-6640-9283-0477857DD2F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020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0C220F-96FE-6640-9283-0477857DD2FE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086571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ertura con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Elementi grafici, grafica, Carattere, schermata&#10;&#10;Descrizione generata automaticamente">
            <a:extLst>
              <a:ext uri="{FF2B5EF4-FFF2-40B4-BE49-F238E27FC236}">
                <a16:creationId xmlns:a16="http://schemas.microsoft.com/office/drawing/2014/main" id="{15E64B43-8584-B596-44E0-E0B12B3A53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34928" y="1506507"/>
            <a:ext cx="2852660" cy="2222297"/>
          </a:xfrm>
          <a:prstGeom prst="rect">
            <a:avLst/>
          </a:prstGeom>
        </p:spPr>
      </p:pic>
      <p:sp>
        <p:nvSpPr>
          <p:cNvPr id="6" name="Segnaposto testo 4">
            <a:extLst>
              <a:ext uri="{FF2B5EF4-FFF2-40B4-BE49-F238E27FC236}">
                <a16:creationId xmlns:a16="http://schemas.microsoft.com/office/drawing/2014/main" id="{DEAA5893-47A2-BA7E-D6EA-1618D63CC70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62438" y="3944938"/>
            <a:ext cx="3708400" cy="7826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C64A5"/>
                </a:solidFill>
              </a:defRPr>
            </a:lvl1pPr>
            <a:lvl2pPr marL="457200" indent="0" algn="ctr">
              <a:buNone/>
              <a:defRPr sz="2000">
                <a:solidFill>
                  <a:srgbClr val="3C64A5"/>
                </a:solidFill>
                <a:latin typeface="Montserrat" pitchFamily="2" charset="77"/>
              </a:defRPr>
            </a:lvl2pPr>
          </a:lstStyle>
          <a:p>
            <a:pPr lvl="0"/>
            <a:r>
              <a:rPr lang="it-IT" dirty="0"/>
              <a:t>TITOLO EVENTO</a:t>
            </a:r>
          </a:p>
          <a:p>
            <a:pPr lvl="1"/>
            <a:r>
              <a:rPr lang="it-IT" dirty="0"/>
              <a:t>Sottotitolo evento e altre info</a:t>
            </a:r>
          </a:p>
        </p:txBody>
      </p:sp>
    </p:spTree>
    <p:extLst>
      <p:ext uri="{BB962C8B-B14F-4D97-AF65-F5344CB8AC3E}">
        <p14:creationId xmlns:p14="http://schemas.microsoft.com/office/powerpoint/2010/main" val="2429411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+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8BAB68DF-F545-3339-5923-3AE603143D99}"/>
              </a:ext>
            </a:extLst>
          </p:cNvPr>
          <p:cNvSpPr/>
          <p:nvPr userDrawn="1"/>
        </p:nvSpPr>
        <p:spPr>
          <a:xfrm>
            <a:off x="6147187" y="0"/>
            <a:ext cx="604481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3" name="Gruppo 22">
            <a:extLst>
              <a:ext uri="{FF2B5EF4-FFF2-40B4-BE49-F238E27FC236}">
                <a16:creationId xmlns:a16="http://schemas.microsoft.com/office/drawing/2014/main" id="{8564F84C-4F18-FFE6-5589-A74FE3FBAB51}"/>
              </a:ext>
            </a:extLst>
          </p:cNvPr>
          <p:cNvGrpSpPr/>
          <p:nvPr userDrawn="1"/>
        </p:nvGrpSpPr>
        <p:grpSpPr>
          <a:xfrm>
            <a:off x="3922642" y="0"/>
            <a:ext cx="8269358" cy="861391"/>
            <a:chOff x="3922643" y="0"/>
            <a:chExt cx="8269358" cy="861391"/>
          </a:xfrm>
          <a:solidFill>
            <a:schemeClr val="bg1"/>
          </a:solidFill>
        </p:grpSpPr>
        <p:sp>
          <p:nvSpPr>
            <p:cNvPr id="24" name="Rettangolo 23">
              <a:extLst>
                <a:ext uri="{FF2B5EF4-FFF2-40B4-BE49-F238E27FC236}">
                  <a16:creationId xmlns:a16="http://schemas.microsoft.com/office/drawing/2014/main" id="{BDBC818C-8F79-4C44-287F-1801CD9BBFA1}"/>
                </a:ext>
              </a:extLst>
            </p:cNvPr>
            <p:cNvSpPr/>
            <p:nvPr userDrawn="1"/>
          </p:nvSpPr>
          <p:spPr>
            <a:xfrm>
              <a:off x="11596914" y="0"/>
              <a:ext cx="595086" cy="86139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5" name="Rettangolo con angoli arrotondati 24">
              <a:extLst>
                <a:ext uri="{FF2B5EF4-FFF2-40B4-BE49-F238E27FC236}">
                  <a16:creationId xmlns:a16="http://schemas.microsoft.com/office/drawing/2014/main" id="{A8371DF0-A4C7-5A43-3177-4BE2071155C9}"/>
                </a:ext>
              </a:extLst>
            </p:cNvPr>
            <p:cNvSpPr/>
            <p:nvPr userDrawn="1"/>
          </p:nvSpPr>
          <p:spPr>
            <a:xfrm>
              <a:off x="3922643" y="1"/>
              <a:ext cx="8269358" cy="86139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7" name="Segnaposto testo 16">
            <a:extLst>
              <a:ext uri="{FF2B5EF4-FFF2-40B4-BE49-F238E27FC236}">
                <a16:creationId xmlns:a16="http://schemas.microsoft.com/office/drawing/2014/main" id="{1474B36D-80C1-31E6-F5AB-8C53A607A8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12013" y="1928813"/>
            <a:ext cx="4495800" cy="36607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rgbClr val="3C64A5"/>
                </a:solidFill>
                <a:latin typeface="Montserrat" pitchFamily="2" charset="77"/>
              </a:defRPr>
            </a:lvl1pPr>
            <a:lvl2pPr marL="457200" indent="0">
              <a:buNone/>
              <a:defRPr sz="1800">
                <a:latin typeface="Montserrat" pitchFamily="2" charset="77"/>
              </a:defRPr>
            </a:lvl2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</p:txBody>
      </p:sp>
      <p:sp>
        <p:nvSpPr>
          <p:cNvPr id="20" name="Segnaposto immagine 19">
            <a:extLst>
              <a:ext uri="{FF2B5EF4-FFF2-40B4-BE49-F238E27FC236}">
                <a16:creationId xmlns:a16="http://schemas.microsoft.com/office/drawing/2014/main" id="{EA45B8B8-D0E1-1058-C587-014C257033B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5188" y="1947863"/>
            <a:ext cx="5803900" cy="36417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A42A9744-0C5F-5519-E7CA-8BB2518040E8}"/>
              </a:ext>
            </a:extLst>
          </p:cNvPr>
          <p:cNvSpPr/>
          <p:nvPr userDrawn="1"/>
        </p:nvSpPr>
        <p:spPr>
          <a:xfrm>
            <a:off x="6147186" y="-2"/>
            <a:ext cx="6044814" cy="861389"/>
          </a:xfrm>
          <a:prstGeom prst="rect">
            <a:avLst/>
          </a:prstGeom>
          <a:solidFill>
            <a:srgbClr val="3C64A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ln>
                <a:noFill/>
              </a:ln>
            </a:endParaRPr>
          </a:p>
        </p:txBody>
      </p:sp>
      <p:pic>
        <p:nvPicPr>
          <p:cNvPr id="26" name="Immagine 25" descr="Immagine che contiene schermata, Carattere, Blu elettrico, Blu intenso&#10;&#10;Descrizione generata automaticamente">
            <a:extLst>
              <a:ext uri="{FF2B5EF4-FFF2-40B4-BE49-F238E27FC236}">
                <a16:creationId xmlns:a16="http://schemas.microsoft.com/office/drawing/2014/main" id="{B508E05A-B067-2D61-C2E9-41A23650B8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440" y="239631"/>
            <a:ext cx="1816493" cy="473054"/>
          </a:xfrm>
          <a:prstGeom prst="rect">
            <a:avLst/>
          </a:prstGeom>
        </p:spPr>
      </p:pic>
      <p:cxnSp>
        <p:nvCxnSpPr>
          <p:cNvPr id="34" name="Connettore diritto 33">
            <a:extLst>
              <a:ext uri="{FF2B5EF4-FFF2-40B4-BE49-F238E27FC236}">
                <a16:creationId xmlns:a16="http://schemas.microsoft.com/office/drawing/2014/main" id="{20ABE230-074D-4912-6185-9A1E5DF88FC6}"/>
              </a:ext>
            </a:extLst>
          </p:cNvPr>
          <p:cNvCxnSpPr/>
          <p:nvPr userDrawn="1"/>
        </p:nvCxnSpPr>
        <p:spPr>
          <a:xfrm>
            <a:off x="7981950" y="193555"/>
            <a:ext cx="0" cy="6096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onnettore diritto 34">
            <a:extLst>
              <a:ext uri="{FF2B5EF4-FFF2-40B4-BE49-F238E27FC236}">
                <a16:creationId xmlns:a16="http://schemas.microsoft.com/office/drawing/2014/main" id="{B1ABB2D1-7C78-C7B5-39A0-1946AE3ED12F}"/>
              </a:ext>
            </a:extLst>
          </p:cNvPr>
          <p:cNvCxnSpPr/>
          <p:nvPr userDrawn="1"/>
        </p:nvCxnSpPr>
        <p:spPr>
          <a:xfrm>
            <a:off x="9881416" y="195465"/>
            <a:ext cx="0" cy="6096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6" name="Immagine 35" descr="Immagine che contiene testo, grafica, Elementi grafici, schermata&#10;&#10;Descrizione generata automaticamente">
            <a:extLst>
              <a:ext uri="{FF2B5EF4-FFF2-40B4-BE49-F238E27FC236}">
                <a16:creationId xmlns:a16="http://schemas.microsoft.com/office/drawing/2014/main" id="{D98A64D2-D9B4-9DA9-A796-BE6FEEA0BE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485" y="212605"/>
            <a:ext cx="1604162" cy="458332"/>
          </a:xfrm>
          <a:prstGeom prst="rect">
            <a:avLst/>
          </a:prstGeom>
        </p:spPr>
      </p:pic>
      <p:pic>
        <p:nvPicPr>
          <p:cNvPr id="38" name="Immagine 37" descr="Immagine che contiene Carattere, Elementi grafici, logo, grafica&#10;&#10;Descrizione generata automaticamente">
            <a:extLst>
              <a:ext uri="{FF2B5EF4-FFF2-40B4-BE49-F238E27FC236}">
                <a16:creationId xmlns:a16="http://schemas.microsoft.com/office/drawing/2014/main" id="{86E342AF-F77C-6D91-5B00-5C78B337310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795" y="195156"/>
            <a:ext cx="1736170" cy="493230"/>
          </a:xfrm>
          <a:prstGeom prst="rect">
            <a:avLst/>
          </a:prstGeom>
        </p:spPr>
      </p:pic>
      <p:pic>
        <p:nvPicPr>
          <p:cNvPr id="39" name="Immagine 38" descr="Immagine che contiene testo, Carattere, simbolo, logo&#10;&#10;Descrizione generata automaticamente">
            <a:extLst>
              <a:ext uri="{FF2B5EF4-FFF2-40B4-BE49-F238E27FC236}">
                <a16:creationId xmlns:a16="http://schemas.microsoft.com/office/drawing/2014/main" id="{99C52B79-CAD4-BE51-41AE-3C85FBCA59A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70446" y="268634"/>
            <a:ext cx="1341643" cy="402303"/>
          </a:xfrm>
          <a:prstGeom prst="rect">
            <a:avLst/>
          </a:prstGeom>
        </p:spPr>
      </p:pic>
      <p:sp>
        <p:nvSpPr>
          <p:cNvPr id="6" name="Connettore 1 6">
            <a:extLst>
              <a:ext uri="{FF2B5EF4-FFF2-40B4-BE49-F238E27FC236}">
                <a16:creationId xmlns:a16="http://schemas.microsoft.com/office/drawing/2014/main" id="{7E7D1AD5-B70B-D967-35DF-26B7C2421697}"/>
              </a:ext>
            </a:extLst>
          </p:cNvPr>
          <p:cNvSpPr/>
          <p:nvPr userDrawn="1"/>
        </p:nvSpPr>
        <p:spPr>
          <a:xfrm flipV="1">
            <a:off x="11768417" y="6564925"/>
            <a:ext cx="423583" cy="0"/>
          </a:xfrm>
          <a:prstGeom prst="line">
            <a:avLst/>
          </a:prstGeom>
          <a:ln>
            <a:solidFill>
              <a:srgbClr val="3C64A5"/>
            </a:solidFill>
            <a:miter/>
          </a:ln>
        </p:spPr>
        <p:txBody>
          <a:bodyPr lIns="45719" rIns="45719"/>
          <a:lstStyle/>
          <a:p>
            <a:endParaRPr>
              <a:solidFill>
                <a:srgbClr val="3C64A5"/>
              </a:solidFill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9B511119-F1FD-38E8-1DFD-406117FDD809}"/>
              </a:ext>
            </a:extLst>
          </p:cNvPr>
          <p:cNvSpPr txBox="1"/>
          <p:nvPr userDrawn="1"/>
        </p:nvSpPr>
        <p:spPr>
          <a:xfrm>
            <a:off x="11390478" y="6435464"/>
            <a:ext cx="423583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fld id="{D9C48075-744E-1A4C-BA74-3277BD946826}" type="slidenum">
              <a:rPr lang="it-IT" sz="1000" smtClean="0">
                <a:solidFill>
                  <a:srgbClr val="3C64A5"/>
                </a:solidFill>
                <a:latin typeface="Helvetica" pitchFamily="2" charset="0"/>
              </a:rPr>
              <a:pPr algn="ctr"/>
              <a:t>‹#›</a:t>
            </a:fld>
            <a:endParaRPr lang="it-IT" sz="1000" dirty="0">
              <a:solidFill>
                <a:srgbClr val="3C64A5"/>
              </a:solidFill>
              <a:latin typeface="Helvetica" pitchFamily="2" charset="0"/>
            </a:endParaRPr>
          </a:p>
        </p:txBody>
      </p:sp>
      <p:sp>
        <p:nvSpPr>
          <p:cNvPr id="9" name="Connettore 1 6">
            <a:extLst>
              <a:ext uri="{FF2B5EF4-FFF2-40B4-BE49-F238E27FC236}">
                <a16:creationId xmlns:a16="http://schemas.microsoft.com/office/drawing/2014/main" id="{1A1DAD9E-DADB-3171-E9C6-6B6C7AEE0AA2}"/>
              </a:ext>
            </a:extLst>
          </p:cNvPr>
          <p:cNvSpPr/>
          <p:nvPr userDrawn="1"/>
        </p:nvSpPr>
        <p:spPr>
          <a:xfrm flipH="1">
            <a:off x="11257970" y="6562362"/>
            <a:ext cx="180022" cy="0"/>
          </a:xfrm>
          <a:prstGeom prst="line">
            <a:avLst/>
          </a:prstGeom>
          <a:ln>
            <a:solidFill>
              <a:srgbClr val="3C64A5"/>
            </a:solidFill>
            <a:miter/>
          </a:ln>
        </p:spPr>
        <p:txBody>
          <a:bodyPr lIns="45719" rIns="45719"/>
          <a:lstStyle/>
          <a:p>
            <a:endParaRPr>
              <a:solidFill>
                <a:srgbClr val="3C64A5"/>
              </a:solidFill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B316A750-6229-A8F1-EA1D-F731EEC9C2C7}"/>
              </a:ext>
            </a:extLst>
          </p:cNvPr>
          <p:cNvSpPr txBox="1"/>
          <p:nvPr userDrawn="1"/>
        </p:nvSpPr>
        <p:spPr>
          <a:xfrm>
            <a:off x="6061166" y="6375811"/>
            <a:ext cx="516881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rgbClr val="3C64A5"/>
                </a:solidFill>
                <a:latin typeface="Montserrat Regular"/>
                <a:ea typeface="Montserrat Regular"/>
                <a:cs typeface="Montserrat Regular"/>
                <a:sym typeface="Montserrat Regular"/>
              </a:rPr>
              <a:t> 4° Meeting </a:t>
            </a:r>
            <a:r>
              <a:rPr lang="it-IT" sz="1600" b="1" dirty="0">
                <a:solidFill>
                  <a:srgbClr val="3C64A5"/>
                </a:solidFill>
                <a:latin typeface="Montserrat Regular"/>
                <a:ea typeface="Montserrat Regular"/>
                <a:cs typeface="Montserrat Regular"/>
                <a:sym typeface="Montserrat Regular"/>
              </a:rPr>
              <a:t>SPOKE 1 – </a:t>
            </a:r>
            <a:r>
              <a:rPr lang="it-IT" sz="1600" b="0" dirty="0" err="1">
                <a:solidFill>
                  <a:srgbClr val="3C64A5"/>
                </a:solidFill>
                <a:latin typeface="Montserrat Regular"/>
                <a:ea typeface="Montserrat Regular"/>
                <a:cs typeface="Montserrat Regular"/>
                <a:sym typeface="Montserrat Regular"/>
              </a:rPr>
              <a:t>December</a:t>
            </a:r>
            <a:r>
              <a:rPr lang="it-IT" sz="1600" b="0" dirty="0">
                <a:solidFill>
                  <a:srgbClr val="3C64A5"/>
                </a:solidFill>
                <a:latin typeface="Montserrat Regular"/>
                <a:ea typeface="Montserrat Regular"/>
                <a:cs typeface="Montserrat Regular"/>
                <a:sym typeface="Montserrat Regular"/>
              </a:rPr>
              <a:t> 12th 2024, Pisa</a:t>
            </a:r>
            <a:endParaRPr lang="it-IT" sz="1600" dirty="0">
              <a:solidFill>
                <a:srgbClr val="3C64A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668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21">
          <p15:clr>
            <a:srgbClr val="FBAE40"/>
          </p15:clr>
        </p15:guide>
        <p15:guide id="2" pos="4543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magine + tes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8BAB68DF-F545-3339-5923-3AE603143D99}"/>
              </a:ext>
            </a:extLst>
          </p:cNvPr>
          <p:cNvSpPr/>
          <p:nvPr userDrawn="1"/>
        </p:nvSpPr>
        <p:spPr>
          <a:xfrm>
            <a:off x="6147187" y="0"/>
            <a:ext cx="6044814" cy="6858000"/>
          </a:xfrm>
          <a:prstGeom prst="rect">
            <a:avLst/>
          </a:prstGeom>
          <a:solidFill>
            <a:srgbClr val="3C64A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3" name="Gruppo 22">
            <a:extLst>
              <a:ext uri="{FF2B5EF4-FFF2-40B4-BE49-F238E27FC236}">
                <a16:creationId xmlns:a16="http://schemas.microsoft.com/office/drawing/2014/main" id="{8564F84C-4F18-FFE6-5589-A74FE3FBAB51}"/>
              </a:ext>
            </a:extLst>
          </p:cNvPr>
          <p:cNvGrpSpPr/>
          <p:nvPr userDrawn="1"/>
        </p:nvGrpSpPr>
        <p:grpSpPr>
          <a:xfrm>
            <a:off x="3922642" y="0"/>
            <a:ext cx="8269358" cy="861391"/>
            <a:chOff x="3922643" y="0"/>
            <a:chExt cx="8269358" cy="861391"/>
          </a:xfrm>
          <a:solidFill>
            <a:srgbClr val="3C64A5"/>
          </a:solidFill>
        </p:grpSpPr>
        <p:sp>
          <p:nvSpPr>
            <p:cNvPr id="24" name="Rettangolo 23">
              <a:extLst>
                <a:ext uri="{FF2B5EF4-FFF2-40B4-BE49-F238E27FC236}">
                  <a16:creationId xmlns:a16="http://schemas.microsoft.com/office/drawing/2014/main" id="{BDBC818C-8F79-4C44-287F-1801CD9BBFA1}"/>
                </a:ext>
              </a:extLst>
            </p:cNvPr>
            <p:cNvSpPr/>
            <p:nvPr userDrawn="1"/>
          </p:nvSpPr>
          <p:spPr>
            <a:xfrm>
              <a:off x="11596914" y="0"/>
              <a:ext cx="595086" cy="86139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5" name="Rettangolo con angoli arrotondati 24">
              <a:extLst>
                <a:ext uri="{FF2B5EF4-FFF2-40B4-BE49-F238E27FC236}">
                  <a16:creationId xmlns:a16="http://schemas.microsoft.com/office/drawing/2014/main" id="{A8371DF0-A4C7-5A43-3177-4BE2071155C9}"/>
                </a:ext>
              </a:extLst>
            </p:cNvPr>
            <p:cNvSpPr/>
            <p:nvPr userDrawn="1"/>
          </p:nvSpPr>
          <p:spPr>
            <a:xfrm>
              <a:off x="3922643" y="1"/>
              <a:ext cx="8269358" cy="86139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7" name="Segnaposto testo 16">
            <a:extLst>
              <a:ext uri="{FF2B5EF4-FFF2-40B4-BE49-F238E27FC236}">
                <a16:creationId xmlns:a16="http://schemas.microsoft.com/office/drawing/2014/main" id="{1474B36D-80C1-31E6-F5AB-8C53A607A8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12013" y="1928813"/>
            <a:ext cx="4495800" cy="36607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chemeClr val="bg1"/>
                </a:solidFill>
                <a:latin typeface="Montserrat" pitchFamily="2" charset="77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Montserrat" pitchFamily="2" charset="77"/>
              </a:defRPr>
            </a:lvl2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</p:txBody>
      </p:sp>
      <p:sp>
        <p:nvSpPr>
          <p:cNvPr id="20" name="Segnaposto immagine 19">
            <a:extLst>
              <a:ext uri="{FF2B5EF4-FFF2-40B4-BE49-F238E27FC236}">
                <a16:creationId xmlns:a16="http://schemas.microsoft.com/office/drawing/2014/main" id="{EA45B8B8-D0E1-1058-C587-014C257033B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5188" y="1947863"/>
            <a:ext cx="5803900" cy="36417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A42A9744-0C5F-5519-E7CA-8BB2518040E8}"/>
              </a:ext>
            </a:extLst>
          </p:cNvPr>
          <p:cNvSpPr/>
          <p:nvPr userDrawn="1"/>
        </p:nvSpPr>
        <p:spPr>
          <a:xfrm>
            <a:off x="6147186" y="-2"/>
            <a:ext cx="6044814" cy="861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ln>
                <a:noFill/>
              </a:ln>
            </a:endParaRPr>
          </a:p>
        </p:txBody>
      </p:sp>
      <p:sp>
        <p:nvSpPr>
          <p:cNvPr id="21" name="Connettore 1 6">
            <a:extLst>
              <a:ext uri="{FF2B5EF4-FFF2-40B4-BE49-F238E27FC236}">
                <a16:creationId xmlns:a16="http://schemas.microsoft.com/office/drawing/2014/main" id="{E2FE83F9-9A78-E116-27D1-DC9AC8103A81}"/>
              </a:ext>
            </a:extLst>
          </p:cNvPr>
          <p:cNvSpPr/>
          <p:nvPr userDrawn="1"/>
        </p:nvSpPr>
        <p:spPr>
          <a:xfrm>
            <a:off x="11136086" y="6564925"/>
            <a:ext cx="216296" cy="0"/>
          </a:xfrm>
          <a:prstGeom prst="line">
            <a:avLst/>
          </a:prstGeom>
          <a:ln>
            <a:solidFill>
              <a:srgbClr val="3C64A5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3" name="Immagine 2" descr="Immagine che contiene testo, Carattere, schermata, simbolo&#10;&#10;Descrizione generata automaticamente">
            <a:extLst>
              <a:ext uri="{FF2B5EF4-FFF2-40B4-BE49-F238E27FC236}">
                <a16:creationId xmlns:a16="http://schemas.microsoft.com/office/drawing/2014/main" id="{B5FA895B-F992-9131-1232-13ED0BAE3A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441" y="240628"/>
            <a:ext cx="1811730" cy="468200"/>
          </a:xfrm>
          <a:prstGeom prst="rect">
            <a:avLst/>
          </a:prstGeom>
        </p:spPr>
      </p:pic>
      <p:pic>
        <p:nvPicPr>
          <p:cNvPr id="4" name="Immagine 3" descr="Immagine che contiene schermata, grafica, Elementi grafici, pixel&#10;&#10;Descrizione generata automaticamente">
            <a:extLst>
              <a:ext uri="{FF2B5EF4-FFF2-40B4-BE49-F238E27FC236}">
                <a16:creationId xmlns:a16="http://schemas.microsoft.com/office/drawing/2014/main" id="{5B4C560A-AB73-BFEB-70FE-4EECCC905C4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1403" y="228598"/>
            <a:ext cx="1618976" cy="508821"/>
          </a:xfrm>
          <a:prstGeom prst="rect">
            <a:avLst/>
          </a:prstGeom>
        </p:spPr>
      </p:pic>
      <p:pic>
        <p:nvPicPr>
          <p:cNvPr id="5" name="Immagine 4" descr="Immagine che contiene Elementi grafici, Carattere, grafica, schermata&#10;&#10;Descrizione generata automaticamente">
            <a:extLst>
              <a:ext uri="{FF2B5EF4-FFF2-40B4-BE49-F238E27FC236}">
                <a16:creationId xmlns:a16="http://schemas.microsoft.com/office/drawing/2014/main" id="{3AF15EDA-8615-B8F2-14E8-07C0175D7FF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8904" y="220508"/>
            <a:ext cx="1747684" cy="496502"/>
          </a:xfrm>
          <a:prstGeom prst="rect">
            <a:avLst/>
          </a:prstGeom>
        </p:spPr>
      </p:pic>
      <p:pic>
        <p:nvPicPr>
          <p:cNvPr id="15" name="Immagine 14" descr="Immagine che contiene testo, Carattere, Elementi grafici, logo&#10;&#10;Descrizione generata automaticamente">
            <a:extLst>
              <a:ext uri="{FF2B5EF4-FFF2-40B4-BE49-F238E27FC236}">
                <a16:creationId xmlns:a16="http://schemas.microsoft.com/office/drawing/2014/main" id="{B2930740-D87D-628C-A91A-FA7B472B438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351309" y="264583"/>
            <a:ext cx="1361817" cy="408352"/>
          </a:xfrm>
          <a:prstGeom prst="rect">
            <a:avLst/>
          </a:prstGeom>
        </p:spPr>
      </p:pic>
      <p:cxnSp>
        <p:nvCxnSpPr>
          <p:cNvPr id="30" name="Connettore diritto 29">
            <a:extLst>
              <a:ext uri="{FF2B5EF4-FFF2-40B4-BE49-F238E27FC236}">
                <a16:creationId xmlns:a16="http://schemas.microsoft.com/office/drawing/2014/main" id="{6FBBCEC8-349F-471B-CAA0-755908EA407B}"/>
              </a:ext>
            </a:extLst>
          </p:cNvPr>
          <p:cNvCxnSpPr/>
          <p:nvPr userDrawn="1"/>
        </p:nvCxnSpPr>
        <p:spPr>
          <a:xfrm>
            <a:off x="7981950" y="193555"/>
            <a:ext cx="0" cy="609600"/>
          </a:xfrm>
          <a:prstGeom prst="line">
            <a:avLst/>
          </a:prstGeom>
          <a:ln>
            <a:solidFill>
              <a:srgbClr val="3C64A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diritto 30">
            <a:extLst>
              <a:ext uri="{FF2B5EF4-FFF2-40B4-BE49-F238E27FC236}">
                <a16:creationId xmlns:a16="http://schemas.microsoft.com/office/drawing/2014/main" id="{639B6602-2B74-9261-279B-5478EBB4111C}"/>
              </a:ext>
            </a:extLst>
          </p:cNvPr>
          <p:cNvCxnSpPr/>
          <p:nvPr userDrawn="1"/>
        </p:nvCxnSpPr>
        <p:spPr>
          <a:xfrm>
            <a:off x="9881416" y="195465"/>
            <a:ext cx="0" cy="609600"/>
          </a:xfrm>
          <a:prstGeom prst="line">
            <a:avLst/>
          </a:prstGeom>
          <a:ln>
            <a:solidFill>
              <a:srgbClr val="3C64A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Connettore 1 6">
            <a:extLst>
              <a:ext uri="{FF2B5EF4-FFF2-40B4-BE49-F238E27FC236}">
                <a16:creationId xmlns:a16="http://schemas.microsoft.com/office/drawing/2014/main" id="{19FDD203-B7C9-130B-5E00-9D6E9A328543}"/>
              </a:ext>
            </a:extLst>
          </p:cNvPr>
          <p:cNvSpPr/>
          <p:nvPr userDrawn="1"/>
        </p:nvSpPr>
        <p:spPr>
          <a:xfrm flipV="1">
            <a:off x="4704522" y="6558575"/>
            <a:ext cx="1328649" cy="0"/>
          </a:xfrm>
          <a:prstGeom prst="line">
            <a:avLst/>
          </a:prstGeom>
          <a:ln>
            <a:solidFill>
              <a:srgbClr val="3C64A5"/>
            </a:solidFill>
            <a:miter/>
          </a:ln>
        </p:spPr>
        <p:txBody>
          <a:bodyPr lIns="45719" rIns="45719"/>
          <a:lstStyle/>
          <a:p>
            <a:endParaRPr>
              <a:solidFill>
                <a:srgbClr val="3C64A5"/>
              </a:solidFill>
            </a:endParaRPr>
          </a:p>
        </p:txBody>
      </p:sp>
      <p:sp>
        <p:nvSpPr>
          <p:cNvPr id="16" name="CasellaDiTesto 8">
            <a:extLst>
              <a:ext uri="{FF2B5EF4-FFF2-40B4-BE49-F238E27FC236}">
                <a16:creationId xmlns:a16="http://schemas.microsoft.com/office/drawing/2014/main" id="{EC0A936E-C937-C70C-1F3B-8A91533A0AB9}"/>
              </a:ext>
            </a:extLst>
          </p:cNvPr>
          <p:cNvSpPr txBox="1"/>
          <p:nvPr userDrawn="1"/>
        </p:nvSpPr>
        <p:spPr>
          <a:xfrm>
            <a:off x="839618" y="6375811"/>
            <a:ext cx="3864904" cy="369332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16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sz="1800" b="1" dirty="0">
                <a:solidFill>
                  <a:srgbClr val="3C64A5"/>
                </a:solidFill>
              </a:rPr>
              <a:t>THE</a:t>
            </a:r>
            <a:r>
              <a:rPr dirty="0">
                <a:solidFill>
                  <a:srgbClr val="3C64A5"/>
                </a:solidFill>
                <a:latin typeface="Montserrat Regular"/>
                <a:ea typeface="Montserrat Regular"/>
                <a:cs typeface="Montserrat Regular"/>
                <a:sym typeface="Montserrat Regular"/>
              </a:rPr>
              <a:t> TUSCANY HEALTH ECOS</a:t>
            </a:r>
            <a:r>
              <a:rPr lang="it-IT" dirty="0">
                <a:solidFill>
                  <a:srgbClr val="3C64A5"/>
                </a:solidFill>
                <a:latin typeface="Montserrat Regular"/>
                <a:ea typeface="Montserrat Regular"/>
                <a:cs typeface="Montserrat Regular"/>
                <a:sym typeface="Montserrat Regular"/>
              </a:rPr>
              <a:t>Y</a:t>
            </a:r>
            <a:r>
              <a:rPr dirty="0">
                <a:solidFill>
                  <a:srgbClr val="3C64A5"/>
                </a:solidFill>
                <a:latin typeface="Montserrat Regular"/>
                <a:ea typeface="Montserrat Regular"/>
                <a:cs typeface="Montserrat Regular"/>
                <a:sym typeface="Montserrat Regular"/>
              </a:rPr>
              <a:t>STEM</a:t>
            </a:r>
          </a:p>
        </p:txBody>
      </p:sp>
      <p:sp>
        <p:nvSpPr>
          <p:cNvPr id="18" name="Connettore 1 6">
            <a:extLst>
              <a:ext uri="{FF2B5EF4-FFF2-40B4-BE49-F238E27FC236}">
                <a16:creationId xmlns:a16="http://schemas.microsoft.com/office/drawing/2014/main" id="{46CC39BF-EA24-C662-15F1-7A280521F3B9}"/>
              </a:ext>
            </a:extLst>
          </p:cNvPr>
          <p:cNvSpPr/>
          <p:nvPr userDrawn="1"/>
        </p:nvSpPr>
        <p:spPr>
          <a:xfrm flipV="1">
            <a:off x="0" y="6558576"/>
            <a:ext cx="689811" cy="0"/>
          </a:xfrm>
          <a:prstGeom prst="line">
            <a:avLst/>
          </a:prstGeom>
          <a:ln>
            <a:solidFill>
              <a:srgbClr val="3C64A5"/>
            </a:solidFill>
            <a:miter/>
          </a:ln>
        </p:spPr>
        <p:txBody>
          <a:bodyPr lIns="45719" rIns="45719"/>
          <a:lstStyle/>
          <a:p>
            <a:endParaRPr>
              <a:solidFill>
                <a:srgbClr val="3C64A5"/>
              </a:solidFill>
            </a:endParaRPr>
          </a:p>
        </p:txBody>
      </p:sp>
      <p:sp>
        <p:nvSpPr>
          <p:cNvPr id="19" name="Connettore 1 6">
            <a:extLst>
              <a:ext uri="{FF2B5EF4-FFF2-40B4-BE49-F238E27FC236}">
                <a16:creationId xmlns:a16="http://schemas.microsoft.com/office/drawing/2014/main" id="{8BDEB7B3-CCB4-7C1E-4228-3CCF0CBBE477}"/>
              </a:ext>
            </a:extLst>
          </p:cNvPr>
          <p:cNvSpPr/>
          <p:nvPr userDrawn="1"/>
        </p:nvSpPr>
        <p:spPr>
          <a:xfrm flipV="1">
            <a:off x="11768417" y="6564925"/>
            <a:ext cx="423583" cy="0"/>
          </a:xfrm>
          <a:prstGeom prst="line">
            <a:avLst/>
          </a:prstGeom>
          <a:ln>
            <a:solidFill>
              <a:schemeClr val="bg1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87AD1796-AF62-F6C2-B376-16B92D0C29FA}"/>
              </a:ext>
            </a:extLst>
          </p:cNvPr>
          <p:cNvSpPr txBox="1"/>
          <p:nvPr userDrawn="1"/>
        </p:nvSpPr>
        <p:spPr>
          <a:xfrm>
            <a:off x="11390478" y="6435464"/>
            <a:ext cx="4235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D9C48075-744E-1A4C-BA74-3277BD946826}" type="slidenum">
              <a:rPr lang="it-IT" sz="1000" smtClean="0">
                <a:solidFill>
                  <a:schemeClr val="bg1"/>
                </a:solidFill>
                <a:latin typeface="Helvetica" pitchFamily="2" charset="0"/>
              </a:rPr>
              <a:pPr algn="ctr"/>
              <a:t>‹#›</a:t>
            </a:fld>
            <a:endParaRPr lang="it-IT" sz="1000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26" name="Connettore 1 6">
            <a:extLst>
              <a:ext uri="{FF2B5EF4-FFF2-40B4-BE49-F238E27FC236}">
                <a16:creationId xmlns:a16="http://schemas.microsoft.com/office/drawing/2014/main" id="{08B5CE85-477F-EEC4-0DB6-BA48BFE5EE54}"/>
              </a:ext>
            </a:extLst>
          </p:cNvPr>
          <p:cNvSpPr/>
          <p:nvPr userDrawn="1"/>
        </p:nvSpPr>
        <p:spPr>
          <a:xfrm flipH="1">
            <a:off x="11257970" y="6562362"/>
            <a:ext cx="180022" cy="0"/>
          </a:xfrm>
          <a:prstGeom prst="line">
            <a:avLst/>
          </a:prstGeom>
          <a:ln>
            <a:solidFill>
              <a:schemeClr val="bg1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23C3022A-2D72-F1FE-F4EF-4C4DE22E3628}"/>
              </a:ext>
            </a:extLst>
          </p:cNvPr>
          <p:cNvSpPr txBox="1"/>
          <p:nvPr userDrawn="1"/>
        </p:nvSpPr>
        <p:spPr>
          <a:xfrm>
            <a:off x="6061166" y="6375811"/>
            <a:ext cx="51688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chemeClr val="bg1"/>
                </a:solidFill>
                <a:latin typeface="Montserrat Regular"/>
                <a:ea typeface="Montserrat Regular"/>
                <a:cs typeface="Montserrat Regular"/>
                <a:sym typeface="Montserrat Regular"/>
              </a:rPr>
              <a:t> 4° Meeting </a:t>
            </a:r>
            <a:r>
              <a:rPr lang="it-IT" sz="1600" b="1" dirty="0">
                <a:solidFill>
                  <a:schemeClr val="bg1"/>
                </a:solidFill>
                <a:latin typeface="Montserrat Regular"/>
                <a:ea typeface="Montserrat Regular"/>
                <a:cs typeface="Montserrat Regular"/>
                <a:sym typeface="Montserrat Regular"/>
              </a:rPr>
              <a:t>SPOKE 1 – </a:t>
            </a:r>
            <a:r>
              <a:rPr lang="it-IT" sz="1600" b="0" dirty="0" err="1">
                <a:solidFill>
                  <a:schemeClr val="bg1"/>
                </a:solidFill>
                <a:latin typeface="Montserrat Regular"/>
                <a:ea typeface="Montserrat Regular"/>
                <a:cs typeface="Montserrat Regular"/>
                <a:sym typeface="Montserrat Regular"/>
              </a:rPr>
              <a:t>December</a:t>
            </a:r>
            <a:r>
              <a:rPr lang="it-IT" sz="1600" b="0" dirty="0">
                <a:solidFill>
                  <a:schemeClr val="bg1"/>
                </a:solidFill>
                <a:latin typeface="Montserrat Regular"/>
                <a:ea typeface="Montserrat Regular"/>
                <a:cs typeface="Montserrat Regular"/>
                <a:sym typeface="Montserrat Regular"/>
              </a:rPr>
              <a:t> 12th 2024, Pisa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27342293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3521">
          <p15:clr>
            <a:srgbClr val="FBAE40"/>
          </p15:clr>
        </p15:guide>
        <p15:guide id="2" pos="4543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+ testo su b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>
            <a:extLst>
              <a:ext uri="{FF2B5EF4-FFF2-40B4-BE49-F238E27FC236}">
                <a16:creationId xmlns:a16="http://schemas.microsoft.com/office/drawing/2014/main" id="{B8B7A411-81B6-4168-87CD-61087CC607BB}"/>
              </a:ext>
            </a:extLst>
          </p:cNvPr>
          <p:cNvGrpSpPr/>
          <p:nvPr userDrawn="1"/>
        </p:nvGrpSpPr>
        <p:grpSpPr>
          <a:xfrm>
            <a:off x="3922643" y="0"/>
            <a:ext cx="8269358" cy="861391"/>
            <a:chOff x="3922643" y="0"/>
            <a:chExt cx="8269358" cy="861391"/>
          </a:xfrm>
        </p:grpSpPr>
        <p:sp>
          <p:nvSpPr>
            <p:cNvPr id="2" name="Rettangolo 1">
              <a:extLst>
                <a:ext uri="{FF2B5EF4-FFF2-40B4-BE49-F238E27FC236}">
                  <a16:creationId xmlns:a16="http://schemas.microsoft.com/office/drawing/2014/main" id="{AB42D8FC-C61C-7F63-6810-F7FABF65FB50}"/>
                </a:ext>
              </a:extLst>
            </p:cNvPr>
            <p:cNvSpPr/>
            <p:nvPr userDrawn="1"/>
          </p:nvSpPr>
          <p:spPr>
            <a:xfrm>
              <a:off x="11596914" y="0"/>
              <a:ext cx="595086" cy="8613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" name="Rettangolo con angoli arrotondati 2">
              <a:extLst>
                <a:ext uri="{FF2B5EF4-FFF2-40B4-BE49-F238E27FC236}">
                  <a16:creationId xmlns:a16="http://schemas.microsoft.com/office/drawing/2014/main" id="{D0A35CE1-2B35-BD8A-06E0-C37C4DD28C70}"/>
                </a:ext>
              </a:extLst>
            </p:cNvPr>
            <p:cNvSpPr/>
            <p:nvPr userDrawn="1"/>
          </p:nvSpPr>
          <p:spPr>
            <a:xfrm>
              <a:off x="3922643" y="1"/>
              <a:ext cx="8269358" cy="86139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1" name="Segnaposto testo 16">
            <a:extLst>
              <a:ext uri="{FF2B5EF4-FFF2-40B4-BE49-F238E27FC236}">
                <a16:creationId xmlns:a16="http://schemas.microsoft.com/office/drawing/2014/main" id="{D3EE00E3-BBF0-2C7E-649B-09F019DC58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12013" y="1928813"/>
            <a:ext cx="4495800" cy="36607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chemeClr val="bg1"/>
                </a:solidFill>
                <a:latin typeface="Montserrat" pitchFamily="2" charset="77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Montserrat" pitchFamily="2" charset="77"/>
              </a:defRPr>
            </a:lvl2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</p:txBody>
      </p:sp>
      <p:sp>
        <p:nvSpPr>
          <p:cNvPr id="14" name="Segnaposto immagine 5">
            <a:extLst>
              <a:ext uri="{FF2B5EF4-FFF2-40B4-BE49-F238E27FC236}">
                <a16:creationId xmlns:a16="http://schemas.microsoft.com/office/drawing/2014/main" id="{6AA026AF-5F0C-7506-31A2-F9AB83150F7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79676" y="1944688"/>
            <a:ext cx="5475087" cy="3668712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pic>
        <p:nvPicPr>
          <p:cNvPr id="6" name="Immagine 5" descr="Immagine che contiene schermata, grafica, Elementi grafici, pixel&#10;&#10;Descrizione generata automaticamente">
            <a:extLst>
              <a:ext uri="{FF2B5EF4-FFF2-40B4-BE49-F238E27FC236}">
                <a16:creationId xmlns:a16="http://schemas.microsoft.com/office/drawing/2014/main" id="{30CDC8DD-00F8-8C03-7983-2393071CDC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1403" y="228598"/>
            <a:ext cx="1618976" cy="508821"/>
          </a:xfrm>
          <a:prstGeom prst="rect">
            <a:avLst/>
          </a:prstGeom>
        </p:spPr>
      </p:pic>
      <p:pic>
        <p:nvPicPr>
          <p:cNvPr id="8" name="Immagine 7" descr="Immagine che contiene Elementi grafici, Carattere, grafica, schermata&#10;&#10;Descrizione generata automaticamente">
            <a:extLst>
              <a:ext uri="{FF2B5EF4-FFF2-40B4-BE49-F238E27FC236}">
                <a16:creationId xmlns:a16="http://schemas.microsoft.com/office/drawing/2014/main" id="{48879355-9A9E-3233-D0DA-9074094F04D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8904" y="220508"/>
            <a:ext cx="1747684" cy="496502"/>
          </a:xfrm>
          <a:prstGeom prst="rect">
            <a:avLst/>
          </a:prstGeom>
        </p:spPr>
      </p:pic>
      <p:pic>
        <p:nvPicPr>
          <p:cNvPr id="9" name="Immagine 8" descr="Immagine che contiene schermata, Carattere, Blu elettrico, Blu intenso&#10;&#10;Descrizione generata automaticamente">
            <a:extLst>
              <a:ext uri="{FF2B5EF4-FFF2-40B4-BE49-F238E27FC236}">
                <a16:creationId xmlns:a16="http://schemas.microsoft.com/office/drawing/2014/main" id="{5C74C56C-24B6-5C07-FD93-C3EDA78EE10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609" y="234869"/>
            <a:ext cx="1835653" cy="473054"/>
          </a:xfrm>
          <a:prstGeom prst="rect">
            <a:avLst/>
          </a:prstGeom>
        </p:spPr>
      </p:pic>
      <p:pic>
        <p:nvPicPr>
          <p:cNvPr id="13" name="Immagine 12" descr="Immagine che contiene testo, Carattere, Elementi grafici, logo&#10;&#10;Descrizione generata automaticamente">
            <a:extLst>
              <a:ext uri="{FF2B5EF4-FFF2-40B4-BE49-F238E27FC236}">
                <a16:creationId xmlns:a16="http://schemas.microsoft.com/office/drawing/2014/main" id="{10AE5BD1-FF41-293C-479C-A5ABA0713D0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351309" y="264583"/>
            <a:ext cx="1361817" cy="408352"/>
          </a:xfrm>
          <a:prstGeom prst="rect">
            <a:avLst/>
          </a:prstGeom>
        </p:spPr>
      </p:pic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4C060648-5457-DA17-ED3D-CCDC8FB3BD03}"/>
              </a:ext>
            </a:extLst>
          </p:cNvPr>
          <p:cNvCxnSpPr/>
          <p:nvPr userDrawn="1"/>
        </p:nvCxnSpPr>
        <p:spPr>
          <a:xfrm>
            <a:off x="6210300" y="184150"/>
            <a:ext cx="0" cy="609600"/>
          </a:xfrm>
          <a:prstGeom prst="line">
            <a:avLst/>
          </a:prstGeom>
          <a:ln>
            <a:solidFill>
              <a:srgbClr val="3C64A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diritto 15">
            <a:extLst>
              <a:ext uri="{FF2B5EF4-FFF2-40B4-BE49-F238E27FC236}">
                <a16:creationId xmlns:a16="http://schemas.microsoft.com/office/drawing/2014/main" id="{77C7BD8E-325A-A430-9956-C57BE987680C}"/>
              </a:ext>
            </a:extLst>
          </p:cNvPr>
          <p:cNvCxnSpPr/>
          <p:nvPr userDrawn="1"/>
        </p:nvCxnSpPr>
        <p:spPr>
          <a:xfrm>
            <a:off x="7981950" y="193555"/>
            <a:ext cx="0" cy="609600"/>
          </a:xfrm>
          <a:prstGeom prst="line">
            <a:avLst/>
          </a:prstGeom>
          <a:ln>
            <a:solidFill>
              <a:srgbClr val="3C64A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diritto 16">
            <a:extLst>
              <a:ext uri="{FF2B5EF4-FFF2-40B4-BE49-F238E27FC236}">
                <a16:creationId xmlns:a16="http://schemas.microsoft.com/office/drawing/2014/main" id="{95DB8A4A-1B88-CD19-4BC0-D4FA1A5EB850}"/>
              </a:ext>
            </a:extLst>
          </p:cNvPr>
          <p:cNvCxnSpPr/>
          <p:nvPr userDrawn="1"/>
        </p:nvCxnSpPr>
        <p:spPr>
          <a:xfrm>
            <a:off x="9881416" y="195465"/>
            <a:ext cx="0" cy="609600"/>
          </a:xfrm>
          <a:prstGeom prst="line">
            <a:avLst/>
          </a:prstGeom>
          <a:ln>
            <a:solidFill>
              <a:srgbClr val="3C64A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98121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21">
          <p15:clr>
            <a:srgbClr val="FBAE40"/>
          </p15:clr>
        </p15:guide>
        <p15:guide id="2" pos="4203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+ test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9AAC929A-63FC-0091-F8C9-87663D6AE4B8}"/>
              </a:ext>
            </a:extLst>
          </p:cNvPr>
          <p:cNvSpPr/>
          <p:nvPr userDrawn="1"/>
        </p:nvSpPr>
        <p:spPr>
          <a:xfrm>
            <a:off x="6096001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Segnaposto testo 16">
            <a:extLst>
              <a:ext uri="{FF2B5EF4-FFF2-40B4-BE49-F238E27FC236}">
                <a16:creationId xmlns:a16="http://schemas.microsoft.com/office/drawing/2014/main" id="{7A91E861-9217-8BC3-97F7-38E25E84D8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12013" y="1928814"/>
            <a:ext cx="4495800" cy="9634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rgbClr val="3C64A5"/>
                </a:solidFill>
                <a:latin typeface="Montserrat" pitchFamily="2" charset="77"/>
              </a:defRPr>
            </a:lvl1pPr>
            <a:lvl2pPr marL="457200" indent="0">
              <a:buNone/>
              <a:defRPr sz="1800">
                <a:latin typeface="Montserrat" pitchFamily="2" charset="77"/>
              </a:defRPr>
            </a:lvl2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</p:txBody>
      </p:sp>
      <p:sp>
        <p:nvSpPr>
          <p:cNvPr id="11" name="Segnaposto immagine 19">
            <a:extLst>
              <a:ext uri="{FF2B5EF4-FFF2-40B4-BE49-F238E27FC236}">
                <a16:creationId xmlns:a16="http://schemas.microsoft.com/office/drawing/2014/main" id="{5E129286-0000-D02C-893B-2EE3333E522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5188" y="1947863"/>
            <a:ext cx="5326890" cy="36417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13" name="Segnaposto tabella 12">
            <a:extLst>
              <a:ext uri="{FF2B5EF4-FFF2-40B4-BE49-F238E27FC236}">
                <a16:creationId xmlns:a16="http://schemas.microsoft.com/office/drawing/2014/main" id="{2F6123B1-2713-7A17-70DA-437E2FC40D75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7235825" y="2992438"/>
            <a:ext cx="4492625" cy="2622550"/>
          </a:xfrm>
          <a:prstGeom prst="rect">
            <a:avLst/>
          </a:prstGeom>
          <a:ln w="12700">
            <a:solidFill>
              <a:srgbClr val="3C64A5"/>
            </a:solidFill>
          </a:ln>
        </p:spPr>
        <p:txBody>
          <a:bodyPr/>
          <a:lstStyle/>
          <a:p>
            <a:endParaRPr lang="it-IT"/>
          </a:p>
        </p:txBody>
      </p:sp>
      <p:pic>
        <p:nvPicPr>
          <p:cNvPr id="12" name="Immagine 11" descr="Immagine che contiene schermata, grafica, Elementi grafici, pixel&#10;&#10;Descrizione generata automaticamente">
            <a:extLst>
              <a:ext uri="{FF2B5EF4-FFF2-40B4-BE49-F238E27FC236}">
                <a16:creationId xmlns:a16="http://schemas.microsoft.com/office/drawing/2014/main" id="{404E1C00-9855-4949-C394-3617FA42A6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1403" y="228598"/>
            <a:ext cx="1618976" cy="508821"/>
          </a:xfrm>
          <a:prstGeom prst="rect">
            <a:avLst/>
          </a:prstGeom>
        </p:spPr>
      </p:pic>
      <p:pic>
        <p:nvPicPr>
          <p:cNvPr id="14" name="Immagine 13" descr="Immagine che contiene Elementi grafici, Carattere, grafica, schermata&#10;&#10;Descrizione generata automaticamente">
            <a:extLst>
              <a:ext uri="{FF2B5EF4-FFF2-40B4-BE49-F238E27FC236}">
                <a16:creationId xmlns:a16="http://schemas.microsoft.com/office/drawing/2014/main" id="{BC5FCF81-B45B-C168-6402-8C57F53E50D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8904" y="220508"/>
            <a:ext cx="1747684" cy="496502"/>
          </a:xfrm>
          <a:prstGeom prst="rect">
            <a:avLst/>
          </a:prstGeom>
        </p:spPr>
      </p:pic>
      <p:pic>
        <p:nvPicPr>
          <p:cNvPr id="19" name="Immagine 18" descr="Immagine che contiene testo, Carattere, Elementi grafici, logo&#10;&#10;Descrizione generata automaticamente">
            <a:extLst>
              <a:ext uri="{FF2B5EF4-FFF2-40B4-BE49-F238E27FC236}">
                <a16:creationId xmlns:a16="http://schemas.microsoft.com/office/drawing/2014/main" id="{F4E2A293-3CD5-8C9A-4AB5-F7598663A38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351309" y="264583"/>
            <a:ext cx="1361817" cy="408352"/>
          </a:xfrm>
          <a:prstGeom prst="rect">
            <a:avLst/>
          </a:prstGeom>
        </p:spPr>
      </p:pic>
      <p:cxnSp>
        <p:nvCxnSpPr>
          <p:cNvPr id="21" name="Connettore diritto 20">
            <a:extLst>
              <a:ext uri="{FF2B5EF4-FFF2-40B4-BE49-F238E27FC236}">
                <a16:creationId xmlns:a16="http://schemas.microsoft.com/office/drawing/2014/main" id="{2F75DD10-1B47-2C35-6A7A-1A5F425000AB}"/>
              </a:ext>
            </a:extLst>
          </p:cNvPr>
          <p:cNvCxnSpPr/>
          <p:nvPr userDrawn="1"/>
        </p:nvCxnSpPr>
        <p:spPr>
          <a:xfrm>
            <a:off x="7981950" y="193555"/>
            <a:ext cx="0" cy="609600"/>
          </a:xfrm>
          <a:prstGeom prst="line">
            <a:avLst/>
          </a:prstGeom>
          <a:ln>
            <a:solidFill>
              <a:srgbClr val="3C64A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diritto 21">
            <a:extLst>
              <a:ext uri="{FF2B5EF4-FFF2-40B4-BE49-F238E27FC236}">
                <a16:creationId xmlns:a16="http://schemas.microsoft.com/office/drawing/2014/main" id="{6DF63D51-DCE1-BCCE-DD69-ADA30885A635}"/>
              </a:ext>
            </a:extLst>
          </p:cNvPr>
          <p:cNvCxnSpPr/>
          <p:nvPr userDrawn="1"/>
        </p:nvCxnSpPr>
        <p:spPr>
          <a:xfrm>
            <a:off x="9881416" y="195465"/>
            <a:ext cx="0" cy="609600"/>
          </a:xfrm>
          <a:prstGeom prst="line">
            <a:avLst/>
          </a:prstGeom>
          <a:ln>
            <a:solidFill>
              <a:srgbClr val="3C64A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onnettore 1 6">
            <a:extLst>
              <a:ext uri="{FF2B5EF4-FFF2-40B4-BE49-F238E27FC236}">
                <a16:creationId xmlns:a16="http://schemas.microsoft.com/office/drawing/2014/main" id="{F445CBFA-C44E-E04D-0CEB-610A58831E3E}"/>
              </a:ext>
            </a:extLst>
          </p:cNvPr>
          <p:cNvSpPr/>
          <p:nvPr userDrawn="1"/>
        </p:nvSpPr>
        <p:spPr>
          <a:xfrm flipV="1">
            <a:off x="11768417" y="6564925"/>
            <a:ext cx="423583" cy="0"/>
          </a:xfrm>
          <a:prstGeom prst="line">
            <a:avLst/>
          </a:prstGeom>
          <a:ln>
            <a:solidFill>
              <a:srgbClr val="3C64A5"/>
            </a:solidFill>
            <a:miter/>
          </a:ln>
        </p:spPr>
        <p:txBody>
          <a:bodyPr lIns="45719" rIns="45719"/>
          <a:lstStyle/>
          <a:p>
            <a:endParaRPr>
              <a:solidFill>
                <a:srgbClr val="3C64A5"/>
              </a:solidFill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42B19481-E904-041E-4B79-5E8312A6FC9A}"/>
              </a:ext>
            </a:extLst>
          </p:cNvPr>
          <p:cNvSpPr txBox="1"/>
          <p:nvPr userDrawn="1"/>
        </p:nvSpPr>
        <p:spPr>
          <a:xfrm>
            <a:off x="11390478" y="6435464"/>
            <a:ext cx="423583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fld id="{D9C48075-744E-1A4C-BA74-3277BD946826}" type="slidenum">
              <a:rPr lang="it-IT" sz="1000" smtClean="0">
                <a:solidFill>
                  <a:srgbClr val="3C64A5"/>
                </a:solidFill>
                <a:latin typeface="Helvetica" pitchFamily="2" charset="0"/>
              </a:rPr>
              <a:pPr algn="ctr"/>
              <a:t>‹#›</a:t>
            </a:fld>
            <a:endParaRPr lang="it-IT" sz="1000" dirty="0">
              <a:solidFill>
                <a:srgbClr val="3C64A5"/>
              </a:solidFill>
              <a:latin typeface="Helvetica" pitchFamily="2" charset="0"/>
            </a:endParaRPr>
          </a:p>
        </p:txBody>
      </p:sp>
      <p:sp>
        <p:nvSpPr>
          <p:cNvPr id="17" name="Connettore 1 6">
            <a:extLst>
              <a:ext uri="{FF2B5EF4-FFF2-40B4-BE49-F238E27FC236}">
                <a16:creationId xmlns:a16="http://schemas.microsoft.com/office/drawing/2014/main" id="{23012D28-FB5D-292C-811F-A763C2A9DD0D}"/>
              </a:ext>
            </a:extLst>
          </p:cNvPr>
          <p:cNvSpPr/>
          <p:nvPr userDrawn="1"/>
        </p:nvSpPr>
        <p:spPr>
          <a:xfrm flipH="1">
            <a:off x="11257970" y="6562362"/>
            <a:ext cx="180022" cy="0"/>
          </a:xfrm>
          <a:prstGeom prst="line">
            <a:avLst/>
          </a:prstGeom>
          <a:ln>
            <a:solidFill>
              <a:srgbClr val="3C64A5"/>
            </a:solidFill>
            <a:miter/>
          </a:ln>
        </p:spPr>
        <p:txBody>
          <a:bodyPr lIns="45719" rIns="45719"/>
          <a:lstStyle/>
          <a:p>
            <a:endParaRPr>
              <a:solidFill>
                <a:srgbClr val="3C64A5"/>
              </a:solidFill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4BDB7F5F-1CAD-9E18-BBFA-5542FC949C20}"/>
              </a:ext>
            </a:extLst>
          </p:cNvPr>
          <p:cNvSpPr txBox="1"/>
          <p:nvPr userDrawn="1"/>
        </p:nvSpPr>
        <p:spPr>
          <a:xfrm>
            <a:off x="6061166" y="6375811"/>
            <a:ext cx="516881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rgbClr val="3C64A5"/>
                </a:solidFill>
                <a:latin typeface="Montserrat Regular"/>
                <a:ea typeface="Montserrat Regular"/>
                <a:cs typeface="Montserrat Regular"/>
                <a:sym typeface="Montserrat Regular"/>
              </a:rPr>
              <a:t> 4° Meeting </a:t>
            </a:r>
            <a:r>
              <a:rPr lang="it-IT" sz="1600" b="1" dirty="0">
                <a:solidFill>
                  <a:srgbClr val="3C64A5"/>
                </a:solidFill>
                <a:latin typeface="Montserrat Regular"/>
                <a:ea typeface="Montserrat Regular"/>
                <a:cs typeface="Montserrat Regular"/>
                <a:sym typeface="Montserrat Regular"/>
              </a:rPr>
              <a:t>SPOKE 1 – </a:t>
            </a:r>
            <a:r>
              <a:rPr lang="it-IT" sz="1600" b="0" dirty="0" err="1">
                <a:solidFill>
                  <a:srgbClr val="3C64A5"/>
                </a:solidFill>
                <a:latin typeface="Montserrat Regular"/>
                <a:ea typeface="Montserrat Regular"/>
                <a:cs typeface="Montserrat Regular"/>
                <a:sym typeface="Montserrat Regular"/>
              </a:rPr>
              <a:t>December</a:t>
            </a:r>
            <a:r>
              <a:rPr lang="it-IT" sz="1600" b="0" dirty="0">
                <a:solidFill>
                  <a:srgbClr val="3C64A5"/>
                </a:solidFill>
                <a:latin typeface="Montserrat Regular"/>
                <a:ea typeface="Montserrat Regular"/>
                <a:cs typeface="Montserrat Regular"/>
                <a:sym typeface="Montserrat Regular"/>
              </a:rPr>
              <a:t> 12th 2024, Pisa</a:t>
            </a:r>
            <a:endParaRPr lang="it-IT" sz="1600" dirty="0">
              <a:solidFill>
                <a:srgbClr val="3C64A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7589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a +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31FC4E51-B4D2-BCD9-CF8D-41AC2DDDEF7A}"/>
              </a:ext>
            </a:extLst>
          </p:cNvPr>
          <p:cNvSpPr/>
          <p:nvPr userDrawn="1"/>
        </p:nvSpPr>
        <p:spPr>
          <a:xfrm>
            <a:off x="6096001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Segnaposto testo 16">
            <a:extLst>
              <a:ext uri="{FF2B5EF4-FFF2-40B4-BE49-F238E27FC236}">
                <a16:creationId xmlns:a16="http://schemas.microsoft.com/office/drawing/2014/main" id="{CDD22886-FBA7-EA59-3494-F7C6BD8B73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12013" y="1928814"/>
            <a:ext cx="4495800" cy="37166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solidFill>
                  <a:srgbClr val="3C64A5"/>
                </a:solidFill>
                <a:latin typeface="Montserrat" pitchFamily="2" charset="77"/>
              </a:defRPr>
            </a:lvl1pPr>
            <a:lvl2pPr marL="457200" indent="0">
              <a:buNone/>
              <a:defRPr sz="1800">
                <a:latin typeface="Montserrat" pitchFamily="2" charset="77"/>
              </a:defRPr>
            </a:lvl2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</p:txBody>
      </p:sp>
      <p:sp>
        <p:nvSpPr>
          <p:cNvPr id="12" name="Segnaposto tabella 12">
            <a:extLst>
              <a:ext uri="{FF2B5EF4-FFF2-40B4-BE49-F238E27FC236}">
                <a16:creationId xmlns:a16="http://schemas.microsoft.com/office/drawing/2014/main" id="{E9A1B941-C501-B3C7-21C9-A1213A315074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904461" y="1948070"/>
            <a:ext cx="4949687" cy="3696736"/>
          </a:xfrm>
          <a:prstGeom prst="rect">
            <a:avLst/>
          </a:prstGeom>
          <a:ln w="12700">
            <a:solidFill>
              <a:schemeClr val="bg1"/>
            </a:solidFill>
          </a:ln>
        </p:spPr>
        <p:txBody>
          <a:bodyPr/>
          <a:lstStyle/>
          <a:p>
            <a:endParaRPr lang="it-IT"/>
          </a:p>
        </p:txBody>
      </p:sp>
      <p:pic>
        <p:nvPicPr>
          <p:cNvPr id="11" name="Immagine 10" descr="Immagine che contiene schermata, grafica, Elementi grafici, pixel&#10;&#10;Descrizione generata automaticamente">
            <a:extLst>
              <a:ext uri="{FF2B5EF4-FFF2-40B4-BE49-F238E27FC236}">
                <a16:creationId xmlns:a16="http://schemas.microsoft.com/office/drawing/2014/main" id="{61E43EEF-1B3B-8671-7430-064B5F8B0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1403" y="228598"/>
            <a:ext cx="1618976" cy="508821"/>
          </a:xfrm>
          <a:prstGeom prst="rect">
            <a:avLst/>
          </a:prstGeom>
        </p:spPr>
      </p:pic>
      <p:pic>
        <p:nvPicPr>
          <p:cNvPr id="13" name="Immagine 12" descr="Immagine che contiene Elementi grafici, Carattere, grafica, schermata&#10;&#10;Descrizione generata automaticamente">
            <a:extLst>
              <a:ext uri="{FF2B5EF4-FFF2-40B4-BE49-F238E27FC236}">
                <a16:creationId xmlns:a16="http://schemas.microsoft.com/office/drawing/2014/main" id="{B5581DC5-8F4D-1E68-4FFE-E15840135F1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8904" y="220508"/>
            <a:ext cx="1747684" cy="496502"/>
          </a:xfrm>
          <a:prstGeom prst="rect">
            <a:avLst/>
          </a:prstGeom>
        </p:spPr>
      </p:pic>
      <p:pic>
        <p:nvPicPr>
          <p:cNvPr id="4" name="Immagine 3" descr="Immagine che contiene testo, Carattere, Elementi grafici, logo&#10;&#10;Descrizione generata automaticamente">
            <a:extLst>
              <a:ext uri="{FF2B5EF4-FFF2-40B4-BE49-F238E27FC236}">
                <a16:creationId xmlns:a16="http://schemas.microsoft.com/office/drawing/2014/main" id="{C24662F7-B09B-0FF2-1DB2-EA43ECD870B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351309" y="264583"/>
            <a:ext cx="1361817" cy="408352"/>
          </a:xfrm>
          <a:prstGeom prst="rect">
            <a:avLst/>
          </a:prstGeom>
        </p:spPr>
      </p:pic>
      <p:cxnSp>
        <p:nvCxnSpPr>
          <p:cNvPr id="19" name="Connettore diritto 18">
            <a:extLst>
              <a:ext uri="{FF2B5EF4-FFF2-40B4-BE49-F238E27FC236}">
                <a16:creationId xmlns:a16="http://schemas.microsoft.com/office/drawing/2014/main" id="{7CB0186D-5EBC-DFDD-5221-F7994717B9DB}"/>
              </a:ext>
            </a:extLst>
          </p:cNvPr>
          <p:cNvCxnSpPr/>
          <p:nvPr userDrawn="1"/>
        </p:nvCxnSpPr>
        <p:spPr>
          <a:xfrm>
            <a:off x="7981950" y="193555"/>
            <a:ext cx="0" cy="609600"/>
          </a:xfrm>
          <a:prstGeom prst="line">
            <a:avLst/>
          </a:prstGeom>
          <a:ln>
            <a:solidFill>
              <a:srgbClr val="3C64A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diritto 19">
            <a:extLst>
              <a:ext uri="{FF2B5EF4-FFF2-40B4-BE49-F238E27FC236}">
                <a16:creationId xmlns:a16="http://schemas.microsoft.com/office/drawing/2014/main" id="{55119526-7AAC-4CCE-FE7E-CE49F9FE740B}"/>
              </a:ext>
            </a:extLst>
          </p:cNvPr>
          <p:cNvCxnSpPr/>
          <p:nvPr userDrawn="1"/>
        </p:nvCxnSpPr>
        <p:spPr>
          <a:xfrm>
            <a:off x="9881416" y="195465"/>
            <a:ext cx="0" cy="609600"/>
          </a:xfrm>
          <a:prstGeom prst="line">
            <a:avLst/>
          </a:prstGeom>
          <a:ln>
            <a:solidFill>
              <a:srgbClr val="3C64A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Connettore 1 6">
            <a:extLst>
              <a:ext uri="{FF2B5EF4-FFF2-40B4-BE49-F238E27FC236}">
                <a16:creationId xmlns:a16="http://schemas.microsoft.com/office/drawing/2014/main" id="{0D42C444-EC72-98FB-6623-89E1BF929542}"/>
              </a:ext>
            </a:extLst>
          </p:cNvPr>
          <p:cNvSpPr/>
          <p:nvPr userDrawn="1"/>
        </p:nvSpPr>
        <p:spPr>
          <a:xfrm flipV="1">
            <a:off x="11768417" y="6564925"/>
            <a:ext cx="423583" cy="0"/>
          </a:xfrm>
          <a:prstGeom prst="line">
            <a:avLst/>
          </a:prstGeom>
          <a:ln>
            <a:solidFill>
              <a:srgbClr val="3C64A5"/>
            </a:solidFill>
            <a:miter/>
          </a:ln>
        </p:spPr>
        <p:txBody>
          <a:bodyPr lIns="45719" rIns="45719"/>
          <a:lstStyle/>
          <a:p>
            <a:endParaRPr>
              <a:solidFill>
                <a:srgbClr val="3C64A5"/>
              </a:solidFill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0769B753-BC89-0D9B-19F5-49760388ECE4}"/>
              </a:ext>
            </a:extLst>
          </p:cNvPr>
          <p:cNvSpPr txBox="1"/>
          <p:nvPr userDrawn="1"/>
        </p:nvSpPr>
        <p:spPr>
          <a:xfrm>
            <a:off x="11390478" y="6435464"/>
            <a:ext cx="423583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fld id="{D9C48075-744E-1A4C-BA74-3277BD946826}" type="slidenum">
              <a:rPr lang="it-IT" sz="1000" smtClean="0">
                <a:solidFill>
                  <a:srgbClr val="3C64A5"/>
                </a:solidFill>
                <a:latin typeface="Helvetica" pitchFamily="2" charset="0"/>
              </a:rPr>
              <a:pPr algn="ctr"/>
              <a:t>‹#›</a:t>
            </a:fld>
            <a:endParaRPr lang="it-IT" sz="1000" dirty="0">
              <a:solidFill>
                <a:srgbClr val="3C64A5"/>
              </a:solidFill>
              <a:latin typeface="Helvetica" pitchFamily="2" charset="0"/>
            </a:endParaRPr>
          </a:p>
        </p:txBody>
      </p:sp>
      <p:sp>
        <p:nvSpPr>
          <p:cNvPr id="17" name="Connettore 1 6">
            <a:extLst>
              <a:ext uri="{FF2B5EF4-FFF2-40B4-BE49-F238E27FC236}">
                <a16:creationId xmlns:a16="http://schemas.microsoft.com/office/drawing/2014/main" id="{1CA11AA5-7A51-D8D2-C5C8-517F506B772E}"/>
              </a:ext>
            </a:extLst>
          </p:cNvPr>
          <p:cNvSpPr/>
          <p:nvPr userDrawn="1"/>
        </p:nvSpPr>
        <p:spPr>
          <a:xfrm flipH="1">
            <a:off x="11257970" y="6562362"/>
            <a:ext cx="180022" cy="0"/>
          </a:xfrm>
          <a:prstGeom prst="line">
            <a:avLst/>
          </a:prstGeom>
          <a:ln>
            <a:solidFill>
              <a:srgbClr val="3C64A5"/>
            </a:solidFill>
            <a:miter/>
          </a:ln>
        </p:spPr>
        <p:txBody>
          <a:bodyPr lIns="45719" rIns="45719"/>
          <a:lstStyle/>
          <a:p>
            <a:endParaRPr>
              <a:solidFill>
                <a:srgbClr val="3C64A5"/>
              </a:solidFill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E219CB6B-4ACA-0B0F-42C1-076179C4131E}"/>
              </a:ext>
            </a:extLst>
          </p:cNvPr>
          <p:cNvSpPr txBox="1"/>
          <p:nvPr userDrawn="1"/>
        </p:nvSpPr>
        <p:spPr>
          <a:xfrm>
            <a:off x="6061166" y="6375811"/>
            <a:ext cx="516881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rgbClr val="3C64A5"/>
                </a:solidFill>
                <a:latin typeface="Montserrat Regular"/>
                <a:ea typeface="Montserrat Regular"/>
                <a:cs typeface="Montserrat Regular"/>
                <a:sym typeface="Montserrat Regular"/>
              </a:rPr>
              <a:t> 4° Meeting </a:t>
            </a:r>
            <a:r>
              <a:rPr lang="it-IT" sz="1600" b="1" dirty="0">
                <a:solidFill>
                  <a:srgbClr val="3C64A5"/>
                </a:solidFill>
                <a:latin typeface="Montserrat Regular"/>
                <a:ea typeface="Montserrat Regular"/>
                <a:cs typeface="Montserrat Regular"/>
                <a:sym typeface="Montserrat Regular"/>
              </a:rPr>
              <a:t>SPOKE 1 – </a:t>
            </a:r>
            <a:r>
              <a:rPr lang="it-IT" sz="1600" b="0" dirty="0" err="1">
                <a:solidFill>
                  <a:srgbClr val="3C64A5"/>
                </a:solidFill>
                <a:latin typeface="Montserrat Regular"/>
                <a:ea typeface="Montserrat Regular"/>
                <a:cs typeface="Montserrat Regular"/>
                <a:sym typeface="Montserrat Regular"/>
              </a:rPr>
              <a:t>December</a:t>
            </a:r>
            <a:r>
              <a:rPr lang="it-IT" sz="1600" b="0" dirty="0">
                <a:solidFill>
                  <a:srgbClr val="3C64A5"/>
                </a:solidFill>
                <a:latin typeface="Montserrat Regular"/>
                <a:ea typeface="Montserrat Regular"/>
                <a:cs typeface="Montserrat Regular"/>
                <a:sym typeface="Montserrat Regular"/>
              </a:rPr>
              <a:t> 12th 2024, Pisa</a:t>
            </a:r>
            <a:endParaRPr lang="it-IT" sz="1600" dirty="0">
              <a:solidFill>
                <a:srgbClr val="3C64A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7746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ertura con titolo +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5">
            <a:extLst>
              <a:ext uri="{FF2B5EF4-FFF2-40B4-BE49-F238E27FC236}">
                <a16:creationId xmlns:a16="http://schemas.microsoft.com/office/drawing/2014/main" id="{7EB2DB64-FEF9-A645-7A83-582ADD6A791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79676" y="1423219"/>
            <a:ext cx="5956201" cy="4249174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testo 4">
            <a:extLst>
              <a:ext uri="{FF2B5EF4-FFF2-40B4-BE49-F238E27FC236}">
                <a16:creationId xmlns:a16="http://schemas.microsoft.com/office/drawing/2014/main" id="{9A300E79-3191-6F47-909C-3A76EA5C6F2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93114" y="3735772"/>
            <a:ext cx="3708400" cy="78263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3C64A5"/>
                </a:solidFill>
              </a:defRPr>
            </a:lvl1pPr>
            <a:lvl2pPr marL="457200" indent="0" algn="l">
              <a:buNone/>
              <a:defRPr sz="2000">
                <a:solidFill>
                  <a:srgbClr val="3C64A5"/>
                </a:solidFill>
                <a:latin typeface="Montserrat" pitchFamily="2" charset="77"/>
              </a:defRPr>
            </a:lvl2pPr>
          </a:lstStyle>
          <a:p>
            <a:pPr lvl="0"/>
            <a:r>
              <a:rPr lang="it-IT" dirty="0"/>
              <a:t>TITOLO EVENTO</a:t>
            </a:r>
          </a:p>
          <a:p>
            <a:pPr lvl="1"/>
            <a:r>
              <a:rPr lang="it-IT" dirty="0"/>
              <a:t>Sottotitolo evento e altre info</a:t>
            </a:r>
          </a:p>
        </p:txBody>
      </p:sp>
      <p:pic>
        <p:nvPicPr>
          <p:cNvPr id="9" name="Immagine 8" descr="Immagine che contiene Elementi grafici, Carattere, grafica, schermata&#10;&#10;Descrizione generata automaticamente">
            <a:extLst>
              <a:ext uri="{FF2B5EF4-FFF2-40B4-BE49-F238E27FC236}">
                <a16:creationId xmlns:a16="http://schemas.microsoft.com/office/drawing/2014/main" id="{B9B57420-B5F3-7DC5-2D70-846879573E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090" y="2303718"/>
            <a:ext cx="3589660" cy="1019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949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+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>
            <a:extLst>
              <a:ext uri="{FF2B5EF4-FFF2-40B4-BE49-F238E27FC236}">
                <a16:creationId xmlns:a16="http://schemas.microsoft.com/office/drawing/2014/main" id="{96E4223B-83FE-0E33-6321-B0CC09E84F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09144" y="2916821"/>
            <a:ext cx="4641449" cy="1180617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3C64A5"/>
                </a:solidFill>
                <a:latin typeface="Montserrat" pitchFamily="2" charset="77"/>
              </a:defRPr>
            </a:lvl1pPr>
          </a:lstStyle>
          <a:p>
            <a:r>
              <a:rPr lang="it-IT" dirty="0"/>
              <a:t>FARE CLIC PER MODIFICARE LO STILE</a:t>
            </a:r>
          </a:p>
        </p:txBody>
      </p:sp>
      <p:sp>
        <p:nvSpPr>
          <p:cNvPr id="4" name="Segnaposto immagine 5">
            <a:extLst>
              <a:ext uri="{FF2B5EF4-FFF2-40B4-BE49-F238E27FC236}">
                <a16:creationId xmlns:a16="http://schemas.microsoft.com/office/drawing/2014/main" id="{8B874E0F-2D6E-C7D6-7B7E-49AB9AEAACE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79676" y="1944688"/>
            <a:ext cx="5475087" cy="3668712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testo 7">
            <a:extLst>
              <a:ext uri="{FF2B5EF4-FFF2-40B4-BE49-F238E27FC236}">
                <a16:creationId xmlns:a16="http://schemas.microsoft.com/office/drawing/2014/main" id="{F57DBE64-5D82-DEA0-8B6A-FF4D7D2A17F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21463" y="4121150"/>
            <a:ext cx="4618037" cy="148113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200">
                <a:solidFill>
                  <a:srgbClr val="3C64A5"/>
                </a:solidFill>
                <a:latin typeface="Montserrat" pitchFamily="2" charset="77"/>
              </a:defRPr>
            </a:lvl1pPr>
            <a:lvl2pPr marL="457200" indent="0">
              <a:buNone/>
              <a:defRPr sz="1800">
                <a:solidFill>
                  <a:srgbClr val="3C64A5"/>
                </a:solidFill>
                <a:latin typeface="Montserrat" pitchFamily="2" charset="77"/>
              </a:defRPr>
            </a:lvl2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</p:txBody>
      </p:sp>
    </p:spTree>
    <p:extLst>
      <p:ext uri="{BB962C8B-B14F-4D97-AF65-F5344CB8AC3E}">
        <p14:creationId xmlns:p14="http://schemas.microsoft.com/office/powerpoint/2010/main" val="16312876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+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testo 16">
            <a:extLst>
              <a:ext uri="{FF2B5EF4-FFF2-40B4-BE49-F238E27FC236}">
                <a16:creationId xmlns:a16="http://schemas.microsoft.com/office/drawing/2014/main" id="{D3EE00E3-BBF0-2C7E-649B-09F019DC58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12013" y="1928813"/>
            <a:ext cx="4495800" cy="36607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rgbClr val="3C64A5"/>
                </a:solidFill>
                <a:latin typeface="Montserrat" pitchFamily="2" charset="77"/>
              </a:defRPr>
            </a:lvl1pPr>
            <a:lvl2pPr marL="457200" indent="0">
              <a:buNone/>
              <a:defRPr sz="1800">
                <a:solidFill>
                  <a:srgbClr val="3C64A5"/>
                </a:solidFill>
                <a:latin typeface="Montserrat" pitchFamily="2" charset="77"/>
              </a:defRPr>
            </a:lvl2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</p:txBody>
      </p:sp>
      <p:sp>
        <p:nvSpPr>
          <p:cNvPr id="14" name="Segnaposto immagine 5">
            <a:extLst>
              <a:ext uri="{FF2B5EF4-FFF2-40B4-BE49-F238E27FC236}">
                <a16:creationId xmlns:a16="http://schemas.microsoft.com/office/drawing/2014/main" id="{6AA026AF-5F0C-7506-31A2-F9AB83150F7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79676" y="1944688"/>
            <a:ext cx="5475087" cy="3668712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63931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21" userDrawn="1">
          <p15:clr>
            <a:srgbClr val="FBAE40"/>
          </p15:clr>
        </p15:guide>
        <p15:guide id="2" pos="4203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+ testo +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nettore 1 6">
            <a:extLst>
              <a:ext uri="{FF2B5EF4-FFF2-40B4-BE49-F238E27FC236}">
                <a16:creationId xmlns:a16="http://schemas.microsoft.com/office/drawing/2014/main" id="{68070E09-71D4-3103-FEF4-D5ECD75439AE}"/>
              </a:ext>
            </a:extLst>
          </p:cNvPr>
          <p:cNvSpPr/>
          <p:nvPr userDrawn="1"/>
        </p:nvSpPr>
        <p:spPr>
          <a:xfrm flipV="1">
            <a:off x="6215605" y="6549079"/>
            <a:ext cx="4906282" cy="0"/>
          </a:xfrm>
          <a:prstGeom prst="line">
            <a:avLst/>
          </a:prstGeom>
          <a:ln>
            <a:solidFill>
              <a:srgbClr val="3C64A5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3326B64E-CEF7-C12A-E394-562F45C8A6DD}"/>
              </a:ext>
            </a:extLst>
          </p:cNvPr>
          <p:cNvSpPr txBox="1"/>
          <p:nvPr userDrawn="1"/>
        </p:nvSpPr>
        <p:spPr>
          <a:xfrm>
            <a:off x="11093820" y="6427694"/>
            <a:ext cx="4235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D9C48075-744E-1A4C-BA74-3277BD946826}" type="slidenum">
              <a:rPr lang="it-IT" sz="1000" smtClean="0">
                <a:solidFill>
                  <a:srgbClr val="3C64A5"/>
                </a:solidFill>
                <a:latin typeface="Helvetica" pitchFamily="2" charset="0"/>
              </a:rPr>
              <a:pPr algn="ctr"/>
              <a:t>‹#›</a:t>
            </a:fld>
            <a:endParaRPr lang="it-IT" sz="1000" dirty="0">
              <a:solidFill>
                <a:srgbClr val="3C64A5"/>
              </a:solidFill>
              <a:latin typeface="Helvetica" pitchFamily="2" charset="0"/>
            </a:endParaRPr>
          </a:p>
        </p:txBody>
      </p:sp>
      <p:sp>
        <p:nvSpPr>
          <p:cNvPr id="9" name="Connettore 1 6">
            <a:extLst>
              <a:ext uri="{FF2B5EF4-FFF2-40B4-BE49-F238E27FC236}">
                <a16:creationId xmlns:a16="http://schemas.microsoft.com/office/drawing/2014/main" id="{25C640DB-CA20-1168-E041-FD09D731ACA4}"/>
              </a:ext>
            </a:extLst>
          </p:cNvPr>
          <p:cNvSpPr/>
          <p:nvPr userDrawn="1"/>
        </p:nvSpPr>
        <p:spPr>
          <a:xfrm flipV="1">
            <a:off x="11496261" y="6548637"/>
            <a:ext cx="689811" cy="0"/>
          </a:xfrm>
          <a:prstGeom prst="line">
            <a:avLst/>
          </a:prstGeom>
          <a:ln>
            <a:solidFill>
              <a:srgbClr val="3C64A5"/>
            </a:solidFill>
            <a:miter/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10" name="Segnaposto testo 16">
            <a:extLst>
              <a:ext uri="{FF2B5EF4-FFF2-40B4-BE49-F238E27FC236}">
                <a16:creationId xmlns:a16="http://schemas.microsoft.com/office/drawing/2014/main" id="{7A91E861-9217-8BC3-97F7-38E25E84D8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12013" y="1928814"/>
            <a:ext cx="4495800" cy="9634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rgbClr val="3C64A5"/>
                </a:solidFill>
                <a:latin typeface="Montserrat" pitchFamily="2" charset="77"/>
              </a:defRPr>
            </a:lvl1pPr>
            <a:lvl2pPr marL="457200" indent="0">
              <a:buNone/>
              <a:defRPr sz="1800">
                <a:latin typeface="Montserrat" pitchFamily="2" charset="77"/>
              </a:defRPr>
            </a:lvl2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</p:txBody>
      </p:sp>
      <p:sp>
        <p:nvSpPr>
          <p:cNvPr id="11" name="Segnaposto immagine 19">
            <a:extLst>
              <a:ext uri="{FF2B5EF4-FFF2-40B4-BE49-F238E27FC236}">
                <a16:creationId xmlns:a16="http://schemas.microsoft.com/office/drawing/2014/main" id="{5E129286-0000-D02C-893B-2EE3333E522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5188" y="1947863"/>
            <a:ext cx="5326890" cy="3641725"/>
          </a:xfrm>
          <a:prstGeom prst="rect">
            <a:avLst/>
          </a:prstGeom>
        </p:spPr>
        <p:txBody>
          <a:bodyPr/>
          <a:lstStyle/>
          <a:p>
            <a:endParaRPr lang="it-IT" dirty="0"/>
          </a:p>
        </p:txBody>
      </p:sp>
      <p:sp>
        <p:nvSpPr>
          <p:cNvPr id="13" name="Segnaposto tabella 12">
            <a:extLst>
              <a:ext uri="{FF2B5EF4-FFF2-40B4-BE49-F238E27FC236}">
                <a16:creationId xmlns:a16="http://schemas.microsoft.com/office/drawing/2014/main" id="{2F6123B1-2713-7A17-70DA-437E2FC40D75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7235825" y="2992438"/>
            <a:ext cx="4492625" cy="2622550"/>
          </a:xfrm>
          <a:prstGeom prst="rect">
            <a:avLst/>
          </a:prstGeom>
          <a:ln w="12700">
            <a:solidFill>
              <a:srgbClr val="3C64A5"/>
            </a:solidFill>
          </a:ln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74769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a +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nettore 1 6">
            <a:extLst>
              <a:ext uri="{FF2B5EF4-FFF2-40B4-BE49-F238E27FC236}">
                <a16:creationId xmlns:a16="http://schemas.microsoft.com/office/drawing/2014/main" id="{E4684ABC-A4B5-B84D-ACED-0FBC1EF64B22}"/>
              </a:ext>
            </a:extLst>
          </p:cNvPr>
          <p:cNvSpPr/>
          <p:nvPr userDrawn="1"/>
        </p:nvSpPr>
        <p:spPr>
          <a:xfrm flipV="1">
            <a:off x="6215605" y="6549079"/>
            <a:ext cx="4906282" cy="0"/>
          </a:xfrm>
          <a:prstGeom prst="line">
            <a:avLst/>
          </a:prstGeom>
          <a:ln>
            <a:solidFill>
              <a:srgbClr val="3C64A5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709D3E24-77C3-B6B6-CC8C-8F6DB8A56D89}"/>
              </a:ext>
            </a:extLst>
          </p:cNvPr>
          <p:cNvSpPr txBox="1"/>
          <p:nvPr userDrawn="1"/>
        </p:nvSpPr>
        <p:spPr>
          <a:xfrm>
            <a:off x="11093820" y="6427694"/>
            <a:ext cx="4235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D9C48075-744E-1A4C-BA74-3277BD946826}" type="slidenum">
              <a:rPr lang="it-IT" sz="1000" smtClean="0">
                <a:solidFill>
                  <a:srgbClr val="3C64A5"/>
                </a:solidFill>
                <a:latin typeface="Helvetica" pitchFamily="2" charset="0"/>
              </a:rPr>
              <a:pPr algn="ctr"/>
              <a:t>‹#›</a:t>
            </a:fld>
            <a:endParaRPr lang="it-IT" sz="1000" dirty="0">
              <a:solidFill>
                <a:srgbClr val="3C64A5"/>
              </a:solidFill>
              <a:latin typeface="Helvetica" pitchFamily="2" charset="0"/>
            </a:endParaRPr>
          </a:p>
        </p:txBody>
      </p:sp>
      <p:sp>
        <p:nvSpPr>
          <p:cNvPr id="9" name="Connettore 1 6">
            <a:extLst>
              <a:ext uri="{FF2B5EF4-FFF2-40B4-BE49-F238E27FC236}">
                <a16:creationId xmlns:a16="http://schemas.microsoft.com/office/drawing/2014/main" id="{21DEC7FA-FD92-1D96-7051-6383CDC9356B}"/>
              </a:ext>
            </a:extLst>
          </p:cNvPr>
          <p:cNvSpPr/>
          <p:nvPr userDrawn="1"/>
        </p:nvSpPr>
        <p:spPr>
          <a:xfrm flipV="1">
            <a:off x="11496261" y="6548637"/>
            <a:ext cx="689811" cy="0"/>
          </a:xfrm>
          <a:prstGeom prst="line">
            <a:avLst/>
          </a:prstGeom>
          <a:ln>
            <a:solidFill>
              <a:srgbClr val="3C64A5"/>
            </a:solidFill>
            <a:miter/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10" name="Segnaposto testo 16">
            <a:extLst>
              <a:ext uri="{FF2B5EF4-FFF2-40B4-BE49-F238E27FC236}">
                <a16:creationId xmlns:a16="http://schemas.microsoft.com/office/drawing/2014/main" id="{CDD22886-FBA7-EA59-3494-F7C6BD8B73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12013" y="1928814"/>
            <a:ext cx="4495800" cy="37166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solidFill>
                  <a:srgbClr val="3C64A5"/>
                </a:solidFill>
                <a:latin typeface="Montserrat" pitchFamily="2" charset="77"/>
              </a:defRPr>
            </a:lvl1pPr>
            <a:lvl2pPr marL="457200" indent="0">
              <a:buNone/>
              <a:defRPr sz="1800">
                <a:latin typeface="Montserrat" pitchFamily="2" charset="77"/>
              </a:defRPr>
            </a:lvl2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</p:txBody>
      </p:sp>
      <p:sp>
        <p:nvSpPr>
          <p:cNvPr id="12" name="Segnaposto tabella 12">
            <a:extLst>
              <a:ext uri="{FF2B5EF4-FFF2-40B4-BE49-F238E27FC236}">
                <a16:creationId xmlns:a16="http://schemas.microsoft.com/office/drawing/2014/main" id="{E9A1B941-C501-B3C7-21C9-A1213A315074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904461" y="1948070"/>
            <a:ext cx="4949687" cy="3696736"/>
          </a:xfrm>
          <a:prstGeom prst="rect">
            <a:avLst/>
          </a:prstGeom>
          <a:ln w="12700">
            <a:solidFill>
              <a:schemeClr val="bg1"/>
            </a:solidFill>
          </a:ln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5982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ertura senza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54008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ertura con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12724709-C46B-5D47-3534-2978B0F1D4F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40714" y="3583372"/>
            <a:ext cx="3708400" cy="78263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l">
              <a:buNone/>
              <a:defRPr sz="2000">
                <a:solidFill>
                  <a:schemeClr val="bg1"/>
                </a:solidFill>
                <a:latin typeface="Montserrat" pitchFamily="2" charset="77"/>
              </a:defRPr>
            </a:lvl2pPr>
          </a:lstStyle>
          <a:p>
            <a:pPr lvl="0"/>
            <a:r>
              <a:rPr lang="it-IT"/>
              <a:t>TITOLO EVENTO</a:t>
            </a:r>
          </a:p>
          <a:p>
            <a:pPr lvl="1"/>
            <a:r>
              <a:rPr lang="it-IT"/>
              <a:t>Sottotitolo evento e altre info</a:t>
            </a:r>
          </a:p>
        </p:txBody>
      </p:sp>
      <p:sp>
        <p:nvSpPr>
          <p:cNvPr id="7" name="Segnaposto immagine 5">
            <a:extLst>
              <a:ext uri="{FF2B5EF4-FFF2-40B4-BE49-F238E27FC236}">
                <a16:creationId xmlns:a16="http://schemas.microsoft.com/office/drawing/2014/main" id="{EFF1F790-08B6-F66C-889D-98F45944001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79676" y="1423219"/>
            <a:ext cx="5956201" cy="4249174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62275577-BDD7-7A66-EA40-4FB1489457E5}"/>
              </a:ext>
            </a:extLst>
          </p:cNvPr>
          <p:cNvCxnSpPr/>
          <p:nvPr userDrawn="1"/>
        </p:nvCxnSpPr>
        <p:spPr>
          <a:xfrm>
            <a:off x="6210300" y="184150"/>
            <a:ext cx="0" cy="6096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40652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+ titol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po 18">
            <a:extLst>
              <a:ext uri="{FF2B5EF4-FFF2-40B4-BE49-F238E27FC236}">
                <a16:creationId xmlns:a16="http://schemas.microsoft.com/office/drawing/2014/main" id="{32706C14-0CBA-5C04-2D2D-24A509A753C6}"/>
              </a:ext>
            </a:extLst>
          </p:cNvPr>
          <p:cNvGrpSpPr/>
          <p:nvPr userDrawn="1"/>
        </p:nvGrpSpPr>
        <p:grpSpPr>
          <a:xfrm>
            <a:off x="3922643" y="0"/>
            <a:ext cx="8269358" cy="861391"/>
            <a:chOff x="3922643" y="0"/>
            <a:chExt cx="8269358" cy="861391"/>
          </a:xfrm>
          <a:solidFill>
            <a:srgbClr val="3C64A5"/>
          </a:solidFill>
        </p:grpSpPr>
        <p:sp>
          <p:nvSpPr>
            <p:cNvPr id="20" name="Rettangolo 19">
              <a:extLst>
                <a:ext uri="{FF2B5EF4-FFF2-40B4-BE49-F238E27FC236}">
                  <a16:creationId xmlns:a16="http://schemas.microsoft.com/office/drawing/2014/main" id="{6EB97181-D4A3-4759-1287-C04B8CC8D929}"/>
                </a:ext>
              </a:extLst>
            </p:cNvPr>
            <p:cNvSpPr/>
            <p:nvPr userDrawn="1"/>
          </p:nvSpPr>
          <p:spPr>
            <a:xfrm>
              <a:off x="11596914" y="0"/>
              <a:ext cx="595086" cy="86139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1" name="Rettangolo con angoli arrotondati 20">
              <a:extLst>
                <a:ext uri="{FF2B5EF4-FFF2-40B4-BE49-F238E27FC236}">
                  <a16:creationId xmlns:a16="http://schemas.microsoft.com/office/drawing/2014/main" id="{751B2D12-22C7-58D6-83C5-103DE425351C}"/>
                </a:ext>
              </a:extLst>
            </p:cNvPr>
            <p:cNvSpPr/>
            <p:nvPr userDrawn="1"/>
          </p:nvSpPr>
          <p:spPr>
            <a:xfrm>
              <a:off x="3922643" y="1"/>
              <a:ext cx="8269358" cy="86139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AE9BEC3B-DD1A-3773-6C95-49602D40AB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09144" y="2916821"/>
            <a:ext cx="4641449" cy="1180617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3C64A5"/>
                </a:solidFill>
                <a:latin typeface="Montserrat" pitchFamily="2" charset="77"/>
              </a:defRPr>
            </a:lvl1pPr>
          </a:lstStyle>
          <a:p>
            <a:r>
              <a:rPr lang="it-IT" dirty="0"/>
              <a:t>FARE CLIC PER MODIFICARE LO STILE</a:t>
            </a:r>
          </a:p>
        </p:txBody>
      </p:sp>
      <p:sp>
        <p:nvSpPr>
          <p:cNvPr id="6" name="Segnaposto immagine 5">
            <a:extLst>
              <a:ext uri="{FF2B5EF4-FFF2-40B4-BE49-F238E27FC236}">
                <a16:creationId xmlns:a16="http://schemas.microsoft.com/office/drawing/2014/main" id="{8E49A6B8-BFAC-F9AE-C40E-63205868B31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79676" y="1944688"/>
            <a:ext cx="5475087" cy="3668712"/>
          </a:xfrm>
          <a:prstGeom prst="rect">
            <a:avLst/>
          </a:prstGeom>
        </p:spPr>
        <p:txBody>
          <a:bodyPr/>
          <a:lstStyle/>
          <a:p>
            <a:endParaRPr lang="it-IT" dirty="0"/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686F8B0B-9150-217E-C58B-E2E8294B6C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21463" y="4121150"/>
            <a:ext cx="4618037" cy="148113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200">
                <a:solidFill>
                  <a:srgbClr val="3C64A5"/>
                </a:solidFill>
                <a:latin typeface="Montserrat" pitchFamily="2" charset="77"/>
              </a:defRPr>
            </a:lvl1pPr>
            <a:lvl2pPr marL="457200" indent="0">
              <a:buNone/>
              <a:defRPr sz="1800">
                <a:solidFill>
                  <a:srgbClr val="3C64A5"/>
                </a:solidFill>
                <a:latin typeface="Montserrat" pitchFamily="2" charset="77"/>
              </a:defRPr>
            </a:lvl2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</p:txBody>
      </p:sp>
      <p:pic>
        <p:nvPicPr>
          <p:cNvPr id="25" name="Immagine 24" descr="Immagine che contiene testo, grafica, Elementi grafici, schermata&#10;&#10;Descrizione generata automaticamente">
            <a:extLst>
              <a:ext uri="{FF2B5EF4-FFF2-40B4-BE49-F238E27FC236}">
                <a16:creationId xmlns:a16="http://schemas.microsoft.com/office/drawing/2014/main" id="{EBB9F4D5-4293-5A77-6216-BE2ADEBB8E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485" y="212605"/>
            <a:ext cx="1604162" cy="458332"/>
          </a:xfrm>
          <a:prstGeom prst="rect">
            <a:avLst/>
          </a:prstGeom>
        </p:spPr>
      </p:pic>
      <p:pic>
        <p:nvPicPr>
          <p:cNvPr id="26" name="Immagine 25" descr="Immagine che contiene testo, Carattere, schermata, simbolo&#10;&#10;Descrizione generata automaticamente">
            <a:extLst>
              <a:ext uri="{FF2B5EF4-FFF2-40B4-BE49-F238E27FC236}">
                <a16:creationId xmlns:a16="http://schemas.microsoft.com/office/drawing/2014/main" id="{092E07A8-DAFC-A2F1-D5CA-4D4CDB6BE99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441" y="240628"/>
            <a:ext cx="1811730" cy="468200"/>
          </a:xfrm>
          <a:prstGeom prst="rect">
            <a:avLst/>
          </a:prstGeom>
        </p:spPr>
      </p:pic>
      <p:pic>
        <p:nvPicPr>
          <p:cNvPr id="27" name="Immagine 26" descr="Immagine che contiene Carattere, Elementi grafici, logo, grafica&#10;&#10;Descrizione generata automaticamente">
            <a:extLst>
              <a:ext uri="{FF2B5EF4-FFF2-40B4-BE49-F238E27FC236}">
                <a16:creationId xmlns:a16="http://schemas.microsoft.com/office/drawing/2014/main" id="{02C3101B-D69A-06A5-E463-AD4447DCF85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795" y="195156"/>
            <a:ext cx="1736170" cy="493230"/>
          </a:xfrm>
          <a:prstGeom prst="rect">
            <a:avLst/>
          </a:prstGeom>
        </p:spPr>
      </p:pic>
      <p:pic>
        <p:nvPicPr>
          <p:cNvPr id="28" name="Immagine 27" descr="Immagine che contiene testo, Carattere, simbolo, logo&#10;&#10;Descrizione generata automaticamente">
            <a:extLst>
              <a:ext uri="{FF2B5EF4-FFF2-40B4-BE49-F238E27FC236}">
                <a16:creationId xmlns:a16="http://schemas.microsoft.com/office/drawing/2014/main" id="{9063875B-4C92-D1FD-C043-E7CF73CF0F4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70446" y="268634"/>
            <a:ext cx="1341643" cy="402303"/>
          </a:xfrm>
          <a:prstGeom prst="rect">
            <a:avLst/>
          </a:prstGeom>
        </p:spPr>
      </p:pic>
      <p:cxnSp>
        <p:nvCxnSpPr>
          <p:cNvPr id="33" name="Connettore diritto 32">
            <a:extLst>
              <a:ext uri="{FF2B5EF4-FFF2-40B4-BE49-F238E27FC236}">
                <a16:creationId xmlns:a16="http://schemas.microsoft.com/office/drawing/2014/main" id="{0EA8679D-20BB-C132-E71D-7A9DF70D049A}"/>
              </a:ext>
            </a:extLst>
          </p:cNvPr>
          <p:cNvCxnSpPr/>
          <p:nvPr userDrawn="1"/>
        </p:nvCxnSpPr>
        <p:spPr>
          <a:xfrm>
            <a:off x="6210300" y="184150"/>
            <a:ext cx="0" cy="6096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diritto 33">
            <a:extLst>
              <a:ext uri="{FF2B5EF4-FFF2-40B4-BE49-F238E27FC236}">
                <a16:creationId xmlns:a16="http://schemas.microsoft.com/office/drawing/2014/main" id="{22182B22-1FAC-5217-A8F0-BC8B3DCB70C0}"/>
              </a:ext>
            </a:extLst>
          </p:cNvPr>
          <p:cNvCxnSpPr/>
          <p:nvPr userDrawn="1"/>
        </p:nvCxnSpPr>
        <p:spPr>
          <a:xfrm>
            <a:off x="7981950" y="193555"/>
            <a:ext cx="0" cy="6096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onnettore diritto 34">
            <a:extLst>
              <a:ext uri="{FF2B5EF4-FFF2-40B4-BE49-F238E27FC236}">
                <a16:creationId xmlns:a16="http://schemas.microsoft.com/office/drawing/2014/main" id="{CFA9E3AF-0C0A-4B3E-1F3B-BB8CBD0A6385}"/>
              </a:ext>
            </a:extLst>
          </p:cNvPr>
          <p:cNvCxnSpPr/>
          <p:nvPr userDrawn="1"/>
        </p:nvCxnSpPr>
        <p:spPr>
          <a:xfrm>
            <a:off x="9881416" y="195465"/>
            <a:ext cx="0" cy="6096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nettore 1 6">
            <a:extLst>
              <a:ext uri="{FF2B5EF4-FFF2-40B4-BE49-F238E27FC236}">
                <a16:creationId xmlns:a16="http://schemas.microsoft.com/office/drawing/2014/main" id="{FB1D119E-2A25-0B76-4C56-E0E4B406DD0C}"/>
              </a:ext>
            </a:extLst>
          </p:cNvPr>
          <p:cNvSpPr/>
          <p:nvPr userDrawn="1"/>
        </p:nvSpPr>
        <p:spPr>
          <a:xfrm flipV="1">
            <a:off x="4704522" y="6558575"/>
            <a:ext cx="1328649" cy="0"/>
          </a:xfrm>
          <a:prstGeom prst="line">
            <a:avLst/>
          </a:prstGeom>
          <a:ln>
            <a:solidFill>
              <a:srgbClr val="3C64A5"/>
            </a:solidFill>
            <a:miter/>
          </a:ln>
        </p:spPr>
        <p:txBody>
          <a:bodyPr lIns="45719" rIns="45719"/>
          <a:lstStyle/>
          <a:p>
            <a:endParaRPr>
              <a:solidFill>
                <a:srgbClr val="3C64A5"/>
              </a:solidFill>
            </a:endParaRPr>
          </a:p>
        </p:txBody>
      </p:sp>
      <p:sp>
        <p:nvSpPr>
          <p:cNvPr id="4" name="CasellaDiTesto 8">
            <a:extLst>
              <a:ext uri="{FF2B5EF4-FFF2-40B4-BE49-F238E27FC236}">
                <a16:creationId xmlns:a16="http://schemas.microsoft.com/office/drawing/2014/main" id="{FF102486-45AF-6F7C-48FD-26216CA08C00}"/>
              </a:ext>
            </a:extLst>
          </p:cNvPr>
          <p:cNvSpPr txBox="1"/>
          <p:nvPr userDrawn="1"/>
        </p:nvSpPr>
        <p:spPr>
          <a:xfrm>
            <a:off x="839618" y="6375811"/>
            <a:ext cx="3864904" cy="369332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16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sz="1800" b="1" dirty="0">
                <a:solidFill>
                  <a:srgbClr val="3C64A5"/>
                </a:solidFill>
              </a:rPr>
              <a:t>THE</a:t>
            </a:r>
            <a:r>
              <a:rPr dirty="0">
                <a:solidFill>
                  <a:srgbClr val="3C64A5"/>
                </a:solidFill>
                <a:latin typeface="Montserrat Regular"/>
                <a:ea typeface="Montserrat Regular"/>
                <a:cs typeface="Montserrat Regular"/>
                <a:sym typeface="Montserrat Regular"/>
              </a:rPr>
              <a:t> TUSCANY HEALTH ECOS</a:t>
            </a:r>
            <a:r>
              <a:rPr lang="it-IT" dirty="0">
                <a:solidFill>
                  <a:srgbClr val="3C64A5"/>
                </a:solidFill>
                <a:latin typeface="Montserrat Regular"/>
                <a:ea typeface="Montserrat Regular"/>
                <a:cs typeface="Montserrat Regular"/>
                <a:sym typeface="Montserrat Regular"/>
              </a:rPr>
              <a:t>Y</a:t>
            </a:r>
            <a:r>
              <a:rPr dirty="0">
                <a:solidFill>
                  <a:srgbClr val="3C64A5"/>
                </a:solidFill>
                <a:latin typeface="Montserrat Regular"/>
                <a:ea typeface="Montserrat Regular"/>
                <a:cs typeface="Montserrat Regular"/>
                <a:sym typeface="Montserrat Regular"/>
              </a:rPr>
              <a:t>STEM</a:t>
            </a:r>
          </a:p>
        </p:txBody>
      </p:sp>
      <p:sp>
        <p:nvSpPr>
          <p:cNvPr id="5" name="Connettore 1 6">
            <a:extLst>
              <a:ext uri="{FF2B5EF4-FFF2-40B4-BE49-F238E27FC236}">
                <a16:creationId xmlns:a16="http://schemas.microsoft.com/office/drawing/2014/main" id="{B159FD1F-7871-60E7-A67A-C3710E24F3F6}"/>
              </a:ext>
            </a:extLst>
          </p:cNvPr>
          <p:cNvSpPr/>
          <p:nvPr userDrawn="1"/>
        </p:nvSpPr>
        <p:spPr>
          <a:xfrm flipV="1">
            <a:off x="0" y="6558576"/>
            <a:ext cx="689811" cy="0"/>
          </a:xfrm>
          <a:prstGeom prst="line">
            <a:avLst/>
          </a:prstGeom>
          <a:ln>
            <a:solidFill>
              <a:srgbClr val="3C64A5"/>
            </a:solidFill>
            <a:miter/>
          </a:ln>
        </p:spPr>
        <p:txBody>
          <a:bodyPr lIns="45719" rIns="45719"/>
          <a:lstStyle/>
          <a:p>
            <a:endParaRPr>
              <a:solidFill>
                <a:srgbClr val="3C64A5"/>
              </a:solidFill>
            </a:endParaRPr>
          </a:p>
        </p:txBody>
      </p:sp>
      <p:sp>
        <p:nvSpPr>
          <p:cNvPr id="7" name="Connettore 1 6">
            <a:extLst>
              <a:ext uri="{FF2B5EF4-FFF2-40B4-BE49-F238E27FC236}">
                <a16:creationId xmlns:a16="http://schemas.microsoft.com/office/drawing/2014/main" id="{83FE277F-6840-0EA2-D745-17EAFEA5C49A}"/>
              </a:ext>
            </a:extLst>
          </p:cNvPr>
          <p:cNvSpPr/>
          <p:nvPr userDrawn="1"/>
        </p:nvSpPr>
        <p:spPr>
          <a:xfrm flipV="1">
            <a:off x="11768417" y="6564925"/>
            <a:ext cx="423583" cy="0"/>
          </a:xfrm>
          <a:prstGeom prst="line">
            <a:avLst/>
          </a:prstGeom>
          <a:ln>
            <a:solidFill>
              <a:srgbClr val="3C64A5"/>
            </a:solidFill>
            <a:miter/>
          </a:ln>
        </p:spPr>
        <p:txBody>
          <a:bodyPr lIns="45719" rIns="45719"/>
          <a:lstStyle/>
          <a:p>
            <a:endParaRPr>
              <a:solidFill>
                <a:srgbClr val="3C64A5"/>
              </a:solidFill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CCB1ECB4-ADC9-18AF-AC9B-49DC6080BAD9}"/>
              </a:ext>
            </a:extLst>
          </p:cNvPr>
          <p:cNvSpPr txBox="1"/>
          <p:nvPr userDrawn="1"/>
        </p:nvSpPr>
        <p:spPr>
          <a:xfrm>
            <a:off x="11390478" y="6435464"/>
            <a:ext cx="423583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fld id="{D9C48075-744E-1A4C-BA74-3277BD946826}" type="slidenum">
              <a:rPr lang="it-IT" sz="1000" smtClean="0">
                <a:solidFill>
                  <a:srgbClr val="3C64A5"/>
                </a:solidFill>
                <a:latin typeface="Helvetica" pitchFamily="2" charset="0"/>
              </a:rPr>
              <a:pPr algn="ctr"/>
              <a:t>‹#›</a:t>
            </a:fld>
            <a:endParaRPr lang="it-IT" sz="1000" dirty="0">
              <a:solidFill>
                <a:srgbClr val="3C64A5"/>
              </a:solidFill>
              <a:latin typeface="Helvetica" pitchFamily="2" charset="0"/>
            </a:endParaRPr>
          </a:p>
        </p:txBody>
      </p:sp>
      <p:sp>
        <p:nvSpPr>
          <p:cNvPr id="17" name="Connettore 1 6">
            <a:extLst>
              <a:ext uri="{FF2B5EF4-FFF2-40B4-BE49-F238E27FC236}">
                <a16:creationId xmlns:a16="http://schemas.microsoft.com/office/drawing/2014/main" id="{B4E7264C-3FB8-F46B-6537-F2859376B6A3}"/>
              </a:ext>
            </a:extLst>
          </p:cNvPr>
          <p:cNvSpPr/>
          <p:nvPr userDrawn="1"/>
        </p:nvSpPr>
        <p:spPr>
          <a:xfrm flipH="1">
            <a:off x="11257970" y="6562362"/>
            <a:ext cx="180022" cy="0"/>
          </a:xfrm>
          <a:prstGeom prst="line">
            <a:avLst/>
          </a:prstGeom>
          <a:ln>
            <a:solidFill>
              <a:srgbClr val="3C64A5"/>
            </a:solidFill>
            <a:miter/>
          </a:ln>
        </p:spPr>
        <p:txBody>
          <a:bodyPr lIns="45719" rIns="45719"/>
          <a:lstStyle/>
          <a:p>
            <a:endParaRPr>
              <a:solidFill>
                <a:srgbClr val="3C64A5"/>
              </a:solidFill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417646BF-93B6-CED5-A201-B27C0589FA16}"/>
              </a:ext>
            </a:extLst>
          </p:cNvPr>
          <p:cNvSpPr txBox="1"/>
          <p:nvPr userDrawn="1"/>
        </p:nvSpPr>
        <p:spPr>
          <a:xfrm>
            <a:off x="6061166" y="6375811"/>
            <a:ext cx="516881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rgbClr val="3C64A5"/>
                </a:solidFill>
                <a:latin typeface="Montserrat Regular"/>
                <a:ea typeface="Montserrat Regular"/>
                <a:cs typeface="Montserrat Regular"/>
                <a:sym typeface="Montserrat Regular"/>
              </a:rPr>
              <a:t> 4° Meeting </a:t>
            </a:r>
            <a:r>
              <a:rPr lang="it-IT" sz="1600" b="1" dirty="0">
                <a:solidFill>
                  <a:srgbClr val="3C64A5"/>
                </a:solidFill>
                <a:latin typeface="Montserrat Regular"/>
                <a:ea typeface="Montserrat Regular"/>
                <a:cs typeface="Montserrat Regular"/>
                <a:sym typeface="Montserrat Regular"/>
              </a:rPr>
              <a:t>SPOKE 1 – </a:t>
            </a:r>
            <a:r>
              <a:rPr lang="it-IT" sz="1600" b="0" dirty="0" err="1">
                <a:solidFill>
                  <a:srgbClr val="3C64A5"/>
                </a:solidFill>
                <a:latin typeface="Montserrat Regular"/>
                <a:ea typeface="Montserrat Regular"/>
                <a:cs typeface="Montserrat Regular"/>
                <a:sym typeface="Montserrat Regular"/>
              </a:rPr>
              <a:t>December</a:t>
            </a:r>
            <a:r>
              <a:rPr lang="it-IT" sz="1600" b="0" dirty="0">
                <a:solidFill>
                  <a:srgbClr val="3C64A5"/>
                </a:solidFill>
                <a:latin typeface="Montserrat Regular"/>
                <a:ea typeface="Montserrat Regular"/>
                <a:cs typeface="Montserrat Regular"/>
                <a:sym typeface="Montserrat Regular"/>
              </a:rPr>
              <a:t> 12th 2024, Pisa</a:t>
            </a:r>
            <a:endParaRPr lang="it-IT" sz="1600" dirty="0">
              <a:solidFill>
                <a:srgbClr val="3C64A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0483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11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10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nettore 1 6">
            <a:extLst>
              <a:ext uri="{FF2B5EF4-FFF2-40B4-BE49-F238E27FC236}">
                <a16:creationId xmlns:a16="http://schemas.microsoft.com/office/drawing/2014/main" id="{8B793099-D548-E969-18D0-0AAD3B1C825F}"/>
              </a:ext>
            </a:extLst>
          </p:cNvPr>
          <p:cNvSpPr/>
          <p:nvPr userDrawn="1"/>
        </p:nvSpPr>
        <p:spPr>
          <a:xfrm flipV="1">
            <a:off x="4715123" y="6549079"/>
            <a:ext cx="6420963" cy="0"/>
          </a:xfrm>
          <a:prstGeom prst="line">
            <a:avLst/>
          </a:prstGeom>
          <a:ln>
            <a:solidFill>
              <a:srgbClr val="3C64A5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2" name="CasellaDiTesto 8">
            <a:extLst>
              <a:ext uri="{FF2B5EF4-FFF2-40B4-BE49-F238E27FC236}">
                <a16:creationId xmlns:a16="http://schemas.microsoft.com/office/drawing/2014/main" id="{957EFD13-88C7-F7F3-A909-D3238BAB0369}"/>
              </a:ext>
            </a:extLst>
          </p:cNvPr>
          <p:cNvSpPr txBox="1"/>
          <p:nvPr userDrawn="1"/>
        </p:nvSpPr>
        <p:spPr>
          <a:xfrm>
            <a:off x="839618" y="6375811"/>
            <a:ext cx="5479838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16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sz="1800" b="1" dirty="0">
                <a:solidFill>
                  <a:srgbClr val="3C64A5"/>
                </a:solidFill>
              </a:rPr>
              <a:t>THE</a:t>
            </a:r>
            <a:r>
              <a:rPr dirty="0">
                <a:solidFill>
                  <a:srgbClr val="3C64A5"/>
                </a:solidFill>
                <a:latin typeface="Montserrat Regular"/>
                <a:ea typeface="Montserrat Regular"/>
                <a:cs typeface="Montserrat Regular"/>
                <a:sym typeface="Montserrat Regular"/>
              </a:rPr>
              <a:t> TUSCANY HEALTH ECOS</a:t>
            </a:r>
            <a:r>
              <a:rPr lang="it-IT" dirty="0">
                <a:solidFill>
                  <a:srgbClr val="3C64A5"/>
                </a:solidFill>
                <a:latin typeface="Montserrat Regular"/>
                <a:ea typeface="Montserrat Regular"/>
                <a:cs typeface="Montserrat Regular"/>
                <a:sym typeface="Montserrat Regular"/>
              </a:rPr>
              <a:t>Y</a:t>
            </a:r>
            <a:r>
              <a:rPr dirty="0">
                <a:solidFill>
                  <a:srgbClr val="3C64A5"/>
                </a:solidFill>
                <a:latin typeface="Montserrat Regular"/>
                <a:ea typeface="Montserrat Regular"/>
                <a:cs typeface="Montserrat Regular"/>
                <a:sym typeface="Montserrat Regular"/>
              </a:rPr>
              <a:t>STEM</a:t>
            </a:r>
          </a:p>
        </p:txBody>
      </p:sp>
      <p:sp>
        <p:nvSpPr>
          <p:cNvPr id="15" name="Connettore 1 6">
            <a:extLst>
              <a:ext uri="{FF2B5EF4-FFF2-40B4-BE49-F238E27FC236}">
                <a16:creationId xmlns:a16="http://schemas.microsoft.com/office/drawing/2014/main" id="{733E2699-63F6-04F7-6895-57AAD2F3D89A}"/>
              </a:ext>
            </a:extLst>
          </p:cNvPr>
          <p:cNvSpPr/>
          <p:nvPr userDrawn="1"/>
        </p:nvSpPr>
        <p:spPr>
          <a:xfrm flipV="1">
            <a:off x="0" y="6558576"/>
            <a:ext cx="689811" cy="0"/>
          </a:xfrm>
          <a:prstGeom prst="line">
            <a:avLst/>
          </a:prstGeom>
          <a:ln>
            <a:solidFill>
              <a:srgbClr val="3C64A5"/>
            </a:solidFill>
            <a:miter/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17" name="Connettore 1 6">
            <a:extLst>
              <a:ext uri="{FF2B5EF4-FFF2-40B4-BE49-F238E27FC236}">
                <a16:creationId xmlns:a16="http://schemas.microsoft.com/office/drawing/2014/main" id="{4B7EBC58-F4C5-FEE7-9813-4786D8397F0B}"/>
              </a:ext>
            </a:extLst>
          </p:cNvPr>
          <p:cNvSpPr/>
          <p:nvPr userDrawn="1"/>
        </p:nvSpPr>
        <p:spPr>
          <a:xfrm flipV="1">
            <a:off x="11502189" y="6552226"/>
            <a:ext cx="689811" cy="0"/>
          </a:xfrm>
          <a:prstGeom prst="line">
            <a:avLst/>
          </a:prstGeom>
          <a:ln>
            <a:solidFill>
              <a:srgbClr val="3C64A5"/>
            </a:solidFill>
            <a:miter/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272B8879-B0B0-8357-7CF4-AB22F95A047B}"/>
              </a:ext>
            </a:extLst>
          </p:cNvPr>
          <p:cNvSpPr txBox="1"/>
          <p:nvPr userDrawn="1"/>
        </p:nvSpPr>
        <p:spPr>
          <a:xfrm>
            <a:off x="11093820" y="6427694"/>
            <a:ext cx="4235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D9C48075-744E-1A4C-BA74-3277BD946826}" type="slidenum">
              <a:rPr lang="it-IT" sz="1000" smtClean="0">
                <a:solidFill>
                  <a:srgbClr val="3C64A5"/>
                </a:solidFill>
                <a:latin typeface="Helvetica" pitchFamily="2" charset="0"/>
              </a:rPr>
              <a:pPr algn="ctr"/>
              <a:t>‹#›</a:t>
            </a:fld>
            <a:endParaRPr lang="it-IT" sz="1000" dirty="0">
              <a:solidFill>
                <a:srgbClr val="3C64A5"/>
              </a:solidFill>
              <a:latin typeface="Helvetica" pitchFamily="2" charset="0"/>
            </a:endParaRPr>
          </a:p>
        </p:txBody>
      </p:sp>
      <p:pic>
        <p:nvPicPr>
          <p:cNvPr id="8" name="Immagine 7" descr="Immagine che contiene schermata, grafica, Elementi grafici, pixel&#10;&#10;Descrizione generata automaticamente">
            <a:extLst>
              <a:ext uri="{FF2B5EF4-FFF2-40B4-BE49-F238E27FC236}">
                <a16:creationId xmlns:a16="http://schemas.microsoft.com/office/drawing/2014/main" id="{FD1857EB-2E52-C5CA-F886-39B032F6E14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509" y="228598"/>
            <a:ext cx="1618976" cy="508821"/>
          </a:xfrm>
          <a:prstGeom prst="rect">
            <a:avLst/>
          </a:prstGeom>
        </p:spPr>
      </p:pic>
      <p:pic>
        <p:nvPicPr>
          <p:cNvPr id="9" name="Immagine 8" descr="Immagine che contiene Elementi grafici, Carattere, grafica, schermata&#10;&#10;Descrizione generata automaticamente">
            <a:extLst>
              <a:ext uri="{FF2B5EF4-FFF2-40B4-BE49-F238E27FC236}">
                <a16:creationId xmlns:a16="http://schemas.microsoft.com/office/drawing/2014/main" id="{E0839A3E-D0EF-F5BC-C145-002040DA16E7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8904" y="220508"/>
            <a:ext cx="1747684" cy="496502"/>
          </a:xfrm>
          <a:prstGeom prst="rect">
            <a:avLst/>
          </a:prstGeom>
        </p:spPr>
      </p:pic>
      <p:pic>
        <p:nvPicPr>
          <p:cNvPr id="10" name="Immagine 9" descr="Immagine che contiene schermata, Carattere, Blu elettrico, Blu intenso&#10;&#10;Descrizione generata automaticamente">
            <a:extLst>
              <a:ext uri="{FF2B5EF4-FFF2-40B4-BE49-F238E27FC236}">
                <a16:creationId xmlns:a16="http://schemas.microsoft.com/office/drawing/2014/main" id="{A0698171-CC6C-796E-82F5-7D957222B238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609" y="234869"/>
            <a:ext cx="1835653" cy="473054"/>
          </a:xfrm>
          <a:prstGeom prst="rect">
            <a:avLst/>
          </a:prstGeom>
        </p:spPr>
      </p:pic>
      <p:pic>
        <p:nvPicPr>
          <p:cNvPr id="3" name="Immagine 2" descr="Immagine che contiene testo, Carattere, Elementi grafici, logo&#10;&#10;Descrizione generata automaticamente">
            <a:extLst>
              <a:ext uri="{FF2B5EF4-FFF2-40B4-BE49-F238E27FC236}">
                <a16:creationId xmlns:a16="http://schemas.microsoft.com/office/drawing/2014/main" id="{CA4317FE-9017-6963-90DC-861B0F4EB815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6453266" y="291475"/>
            <a:ext cx="1311640" cy="393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014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1" r:id="rId3"/>
    <p:sldLayoutId id="2147483650" r:id="rId4"/>
    <p:sldLayoutId id="2147483652" r:id="rId5"/>
    <p:sldLayoutId id="2147483653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3C64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nettore 1 6">
            <a:extLst>
              <a:ext uri="{FF2B5EF4-FFF2-40B4-BE49-F238E27FC236}">
                <a16:creationId xmlns:a16="http://schemas.microsoft.com/office/drawing/2014/main" id="{8B793099-D548-E969-18D0-0AAD3B1C825F}"/>
              </a:ext>
            </a:extLst>
          </p:cNvPr>
          <p:cNvSpPr/>
          <p:nvPr userDrawn="1"/>
        </p:nvSpPr>
        <p:spPr>
          <a:xfrm>
            <a:off x="4652763" y="6558573"/>
            <a:ext cx="6751345" cy="6351"/>
          </a:xfrm>
          <a:prstGeom prst="line">
            <a:avLst/>
          </a:prstGeom>
          <a:ln>
            <a:solidFill>
              <a:schemeClr val="bg1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8" name="Immagine 7" descr="Immagine che contiene testo, grafica, Elementi grafici, schermata&#10;&#10;Descrizione generata automaticamente">
            <a:extLst>
              <a:ext uri="{FF2B5EF4-FFF2-40B4-BE49-F238E27FC236}">
                <a16:creationId xmlns:a16="http://schemas.microsoft.com/office/drawing/2014/main" id="{B9103F38-6D95-AD55-0E98-B81E91F0ACCE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485" y="212605"/>
            <a:ext cx="1604162" cy="458332"/>
          </a:xfrm>
          <a:prstGeom prst="rect">
            <a:avLst/>
          </a:prstGeom>
        </p:spPr>
      </p:pic>
      <p:pic>
        <p:nvPicPr>
          <p:cNvPr id="10" name="Immagine 9" descr="Immagine che contiene testo, Carattere, schermata, simbolo&#10;&#10;Descrizione generata automaticamente">
            <a:extLst>
              <a:ext uri="{FF2B5EF4-FFF2-40B4-BE49-F238E27FC236}">
                <a16:creationId xmlns:a16="http://schemas.microsoft.com/office/drawing/2014/main" id="{9661DF13-53DA-15D4-0AE4-A50BE76A97AC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441" y="240628"/>
            <a:ext cx="1811730" cy="468200"/>
          </a:xfrm>
          <a:prstGeom prst="rect">
            <a:avLst/>
          </a:prstGeom>
        </p:spPr>
      </p:pic>
      <p:pic>
        <p:nvPicPr>
          <p:cNvPr id="11" name="Immagine 10" descr="Immagine che contiene Carattere, Elementi grafici, logo, grafica&#10;&#10;Descrizione generata automaticamente">
            <a:extLst>
              <a:ext uri="{FF2B5EF4-FFF2-40B4-BE49-F238E27FC236}">
                <a16:creationId xmlns:a16="http://schemas.microsoft.com/office/drawing/2014/main" id="{9352F742-AB47-292B-B93B-D432A8D0352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795" y="195156"/>
            <a:ext cx="1736170" cy="493230"/>
          </a:xfrm>
          <a:prstGeom prst="rect">
            <a:avLst/>
          </a:prstGeom>
        </p:spPr>
      </p:pic>
      <p:sp>
        <p:nvSpPr>
          <p:cNvPr id="12" name="CasellaDiTesto 8">
            <a:extLst>
              <a:ext uri="{FF2B5EF4-FFF2-40B4-BE49-F238E27FC236}">
                <a16:creationId xmlns:a16="http://schemas.microsoft.com/office/drawing/2014/main" id="{957EFD13-88C7-F7F3-A909-D3238BAB0369}"/>
              </a:ext>
            </a:extLst>
          </p:cNvPr>
          <p:cNvSpPr txBox="1"/>
          <p:nvPr userDrawn="1"/>
        </p:nvSpPr>
        <p:spPr>
          <a:xfrm>
            <a:off x="839618" y="6375811"/>
            <a:ext cx="3864904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16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sz="1800" b="1" dirty="0">
                <a:solidFill>
                  <a:schemeClr val="bg1"/>
                </a:solidFill>
              </a:rPr>
              <a:t>THE</a:t>
            </a:r>
            <a:r>
              <a:rPr dirty="0">
                <a:solidFill>
                  <a:schemeClr val="bg1"/>
                </a:solidFill>
                <a:latin typeface="Montserrat Regular"/>
                <a:ea typeface="Montserrat Regular"/>
                <a:cs typeface="Montserrat Regular"/>
                <a:sym typeface="Montserrat Regular"/>
              </a:rPr>
              <a:t> TUSCANY HEALTH ECOS</a:t>
            </a:r>
            <a:r>
              <a:rPr lang="it-IT" dirty="0">
                <a:solidFill>
                  <a:schemeClr val="bg1"/>
                </a:solidFill>
                <a:latin typeface="Montserrat Regular"/>
                <a:ea typeface="Montserrat Regular"/>
                <a:cs typeface="Montserrat Regular"/>
                <a:sym typeface="Montserrat Regular"/>
              </a:rPr>
              <a:t>Y</a:t>
            </a:r>
            <a:r>
              <a:rPr dirty="0">
                <a:solidFill>
                  <a:schemeClr val="bg1"/>
                </a:solidFill>
                <a:latin typeface="Montserrat Regular"/>
                <a:ea typeface="Montserrat Regular"/>
                <a:cs typeface="Montserrat Regular"/>
                <a:sym typeface="Montserrat Regular"/>
              </a:rPr>
              <a:t>STEM</a:t>
            </a:r>
          </a:p>
        </p:txBody>
      </p:sp>
      <p:sp>
        <p:nvSpPr>
          <p:cNvPr id="15" name="Connettore 1 6">
            <a:extLst>
              <a:ext uri="{FF2B5EF4-FFF2-40B4-BE49-F238E27FC236}">
                <a16:creationId xmlns:a16="http://schemas.microsoft.com/office/drawing/2014/main" id="{733E2699-63F6-04F7-6895-57AAD2F3D89A}"/>
              </a:ext>
            </a:extLst>
          </p:cNvPr>
          <p:cNvSpPr/>
          <p:nvPr userDrawn="1"/>
        </p:nvSpPr>
        <p:spPr>
          <a:xfrm flipV="1">
            <a:off x="0" y="6558576"/>
            <a:ext cx="689811" cy="0"/>
          </a:xfrm>
          <a:prstGeom prst="line">
            <a:avLst/>
          </a:prstGeom>
          <a:ln>
            <a:solidFill>
              <a:schemeClr val="bg1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7" name="Connettore 1 6">
            <a:extLst>
              <a:ext uri="{FF2B5EF4-FFF2-40B4-BE49-F238E27FC236}">
                <a16:creationId xmlns:a16="http://schemas.microsoft.com/office/drawing/2014/main" id="{4B7EBC58-F4C5-FEE7-9813-4786D8397F0B}"/>
              </a:ext>
            </a:extLst>
          </p:cNvPr>
          <p:cNvSpPr/>
          <p:nvPr userDrawn="1"/>
        </p:nvSpPr>
        <p:spPr>
          <a:xfrm flipV="1">
            <a:off x="11768417" y="6564925"/>
            <a:ext cx="423583" cy="0"/>
          </a:xfrm>
          <a:prstGeom prst="line">
            <a:avLst/>
          </a:prstGeom>
          <a:ln>
            <a:solidFill>
              <a:schemeClr val="bg1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272B8879-B0B0-8357-7CF4-AB22F95A047B}"/>
              </a:ext>
            </a:extLst>
          </p:cNvPr>
          <p:cNvSpPr txBox="1"/>
          <p:nvPr userDrawn="1"/>
        </p:nvSpPr>
        <p:spPr>
          <a:xfrm>
            <a:off x="11390478" y="6435464"/>
            <a:ext cx="4235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D9C48075-744E-1A4C-BA74-3277BD946826}" type="slidenum">
              <a:rPr lang="it-IT" sz="1000" smtClean="0">
                <a:solidFill>
                  <a:schemeClr val="bg1"/>
                </a:solidFill>
                <a:latin typeface="Helvetica" pitchFamily="2" charset="0"/>
              </a:rPr>
              <a:pPr algn="ctr"/>
              <a:t>‹#›</a:t>
            </a:fld>
            <a:endParaRPr lang="it-IT" sz="1000" dirty="0">
              <a:solidFill>
                <a:schemeClr val="bg1"/>
              </a:solidFill>
              <a:latin typeface="Helvetica" pitchFamily="2" charset="0"/>
            </a:endParaRPr>
          </a:p>
        </p:txBody>
      </p:sp>
      <p:pic>
        <p:nvPicPr>
          <p:cNvPr id="3" name="Immagine 2" descr="Immagine che contiene testo, Carattere, simbolo, logo&#10;&#10;Descrizione generata automaticamente">
            <a:extLst>
              <a:ext uri="{FF2B5EF4-FFF2-40B4-BE49-F238E27FC236}">
                <a16:creationId xmlns:a16="http://schemas.microsoft.com/office/drawing/2014/main" id="{6ECC37FB-3040-0DAB-A78A-7DB1FF66FF71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6470446" y="268634"/>
            <a:ext cx="1341643" cy="402303"/>
          </a:xfrm>
          <a:prstGeom prst="rect">
            <a:avLst/>
          </a:prstGeom>
        </p:spPr>
      </p:pic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6502C5D7-F0A3-0BCC-95BE-756D703548DC}"/>
              </a:ext>
            </a:extLst>
          </p:cNvPr>
          <p:cNvCxnSpPr/>
          <p:nvPr userDrawn="1"/>
        </p:nvCxnSpPr>
        <p:spPr>
          <a:xfrm>
            <a:off x="6210300" y="184150"/>
            <a:ext cx="0" cy="6096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5B8FE548-B4EA-3D72-06C1-990C10BCE1A1}"/>
              </a:ext>
            </a:extLst>
          </p:cNvPr>
          <p:cNvCxnSpPr/>
          <p:nvPr userDrawn="1"/>
        </p:nvCxnSpPr>
        <p:spPr>
          <a:xfrm>
            <a:off x="7981950" y="193555"/>
            <a:ext cx="0" cy="6096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diritto 15">
            <a:extLst>
              <a:ext uri="{FF2B5EF4-FFF2-40B4-BE49-F238E27FC236}">
                <a16:creationId xmlns:a16="http://schemas.microsoft.com/office/drawing/2014/main" id="{0E3F745A-B896-062F-7180-0F71DD497D26}"/>
              </a:ext>
            </a:extLst>
          </p:cNvPr>
          <p:cNvCxnSpPr/>
          <p:nvPr userDrawn="1"/>
        </p:nvCxnSpPr>
        <p:spPr>
          <a:xfrm>
            <a:off x="9881416" y="195465"/>
            <a:ext cx="0" cy="6096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4420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1.png"/><Relationship Id="rId7" Type="http://schemas.openxmlformats.org/officeDocument/2006/relationships/image" Target="../media/image1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11" Type="http://schemas.microsoft.com/office/2007/relationships/hdphoto" Target="../media/hdphoto1.wdp"/><Relationship Id="rId5" Type="http://schemas.openxmlformats.org/officeDocument/2006/relationships/image" Target="../media/image37.png"/><Relationship Id="rId10" Type="http://schemas.openxmlformats.org/officeDocument/2006/relationships/image" Target="../media/image14.png"/><Relationship Id="rId4" Type="http://schemas.openxmlformats.org/officeDocument/2006/relationships/image" Target="../media/image36.png"/><Relationship Id="rId9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2.png"/><Relationship Id="rId7" Type="http://schemas.microsoft.com/office/2007/relationships/hdphoto" Target="../media/hdphoto1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4" Type="http://schemas.openxmlformats.org/officeDocument/2006/relationships/image" Target="../media/image1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2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602F001-E7B0-2FC2-C92E-86895AAD2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356" y="1556233"/>
            <a:ext cx="10563288" cy="1180617"/>
          </a:xfrm>
        </p:spPr>
        <p:txBody>
          <a:bodyPr/>
          <a:lstStyle/>
          <a:p>
            <a:pPr algn="ctr"/>
            <a:r>
              <a:rPr lang="en-US" b="1" dirty="0"/>
              <a:t>Correlation Study of Integrating Current Transformer Charge and </a:t>
            </a:r>
            <a:r>
              <a:rPr lang="en-US" b="1" dirty="0" err="1"/>
              <a:t>Lanex</a:t>
            </a:r>
            <a:r>
              <a:rPr lang="en-US" b="1" dirty="0"/>
              <a:t> Screen Emission Signal in High-Energy Beam Measurements</a:t>
            </a:r>
            <a:endParaRPr lang="it-IT" b="1" dirty="0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ED8132C-DFBF-3803-FB87-58F2D961B96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51517" y="4069856"/>
            <a:ext cx="9488966" cy="1323006"/>
          </a:xfrm>
        </p:spPr>
        <p:txBody>
          <a:bodyPr anchor="t"/>
          <a:lstStyle/>
          <a:p>
            <a:pPr marL="0" indent="0" algn="ctr">
              <a:buNone/>
            </a:pPr>
            <a:r>
              <a:rPr lang="sk-SK" b="1" dirty="0"/>
              <a:t>D. Gregocki</a:t>
            </a:r>
            <a:r>
              <a:rPr lang="it-IT" dirty="0"/>
              <a:t>, F. Avella, F.Baffigi, G. Bandini, G. Benincasa, F. Brandi, M. Ezzat, A. Fregosi, L. Fulgentini, P. Koester, L. Labate, D. Palla, M. C. V. Panaino, S. Piccinini,</a:t>
            </a:r>
            <a:r>
              <a:rPr lang="sk-SK" dirty="0"/>
              <a:t> </a:t>
            </a:r>
            <a:r>
              <a:rPr lang="it-IT" dirty="0"/>
              <a:t>M. Salvadori</a:t>
            </a:r>
            <a:r>
              <a:rPr lang="sk-SK" dirty="0"/>
              <a:t>,</a:t>
            </a:r>
            <a:r>
              <a:rPr lang="it-IT" dirty="0"/>
              <a:t> S. G. Vlachos &amp; L. A. Gizzi. </a:t>
            </a:r>
          </a:p>
        </p:txBody>
      </p:sp>
      <p:sp>
        <p:nvSpPr>
          <p:cNvPr id="7" name="Line 1">
            <a:extLst>
              <a:ext uri="{FF2B5EF4-FFF2-40B4-BE49-F238E27FC236}">
                <a16:creationId xmlns:a16="http://schemas.microsoft.com/office/drawing/2014/main" id="{49CCDBF7-DBED-2EEF-B5CB-C1E5ECFF6D74}"/>
              </a:ext>
            </a:extLst>
          </p:cNvPr>
          <p:cNvSpPr/>
          <p:nvPr/>
        </p:nvSpPr>
        <p:spPr>
          <a:xfrm>
            <a:off x="812556" y="1413883"/>
            <a:ext cx="1800" cy="811440"/>
          </a:xfrm>
          <a:prstGeom prst="line">
            <a:avLst/>
          </a:prstGeom>
          <a:ln w="127080">
            <a:solidFill>
              <a:srgbClr val="3C64A5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5D4A797-19B6-FEA3-5B6A-1DE15F98DC45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6282628" y="5233287"/>
            <a:ext cx="988167" cy="975600"/>
          </a:xfrm>
          <a:prstGeom prst="rect">
            <a:avLst/>
          </a:prstGeom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50C444-14CB-110F-97C1-9795AD6E9A8E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7514197" y="5233287"/>
            <a:ext cx="1344240" cy="975600"/>
          </a:xfrm>
          <a:prstGeom prst="rect">
            <a:avLst/>
          </a:prstGeom>
          <a:ln>
            <a:noFill/>
          </a:ln>
          <a:effectLst>
            <a:outerShdw dist="37674" dir="2700000">
              <a:srgbClr val="000000">
                <a:alpha val="27000"/>
              </a:srgbClr>
            </a:outerShdw>
          </a:effectLst>
        </p:spPr>
      </p:pic>
      <p:pic>
        <p:nvPicPr>
          <p:cNvPr id="11" name="Picture 10" descr="A logo for a medical network&#10;&#10;Description automatically generated">
            <a:extLst>
              <a:ext uri="{FF2B5EF4-FFF2-40B4-BE49-F238E27FC236}">
                <a16:creationId xmlns:a16="http://schemas.microsoft.com/office/drawing/2014/main" id="{D406B21B-9609-C633-20C8-A19C6FC844B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4" t="23203" r="24843" b="22772"/>
          <a:stretch/>
        </p:blipFill>
        <p:spPr>
          <a:xfrm>
            <a:off x="9101839" y="5233287"/>
            <a:ext cx="1650206" cy="975601"/>
          </a:xfrm>
          <a:prstGeom prst="rect">
            <a:avLst/>
          </a:prstGeom>
        </p:spPr>
      </p:pic>
      <p:pic>
        <p:nvPicPr>
          <p:cNvPr id="12" name="Picture 11" descr="A blue logo with a black background&#10;&#10;Description automatically generated">
            <a:extLst>
              <a:ext uri="{FF2B5EF4-FFF2-40B4-BE49-F238E27FC236}">
                <a16:creationId xmlns:a16="http://schemas.microsoft.com/office/drawing/2014/main" id="{19D42A6E-D5C4-866A-808C-78CF93E309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5447" y="5233287"/>
            <a:ext cx="955691" cy="975601"/>
          </a:xfrm>
          <a:prstGeom prst="rect">
            <a:avLst/>
          </a:prstGeom>
        </p:spPr>
      </p:pic>
      <p:sp>
        <p:nvSpPr>
          <p:cNvPr id="13" name="Segnaposto testo 3">
            <a:extLst>
              <a:ext uri="{FF2B5EF4-FFF2-40B4-BE49-F238E27FC236}">
                <a16:creationId xmlns:a16="http://schemas.microsoft.com/office/drawing/2014/main" id="{FA705893-A634-DBD5-8607-160679E9389F}"/>
              </a:ext>
            </a:extLst>
          </p:cNvPr>
          <p:cNvSpPr txBox="1">
            <a:spLocks/>
          </p:cNvSpPr>
          <p:nvPr/>
        </p:nvSpPr>
        <p:spPr>
          <a:xfrm>
            <a:off x="1263079" y="4308013"/>
            <a:ext cx="10323595" cy="1565245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rgbClr val="3C64A5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3C64A5"/>
                </a:solidFill>
                <a:latin typeface="Montserra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sz="1600" dirty="0"/>
          </a:p>
        </p:txBody>
      </p:sp>
      <p:sp>
        <p:nvSpPr>
          <p:cNvPr id="3" name="Segnaposto testo 3">
            <a:extLst>
              <a:ext uri="{FF2B5EF4-FFF2-40B4-BE49-F238E27FC236}">
                <a16:creationId xmlns:a16="http://schemas.microsoft.com/office/drawing/2014/main" id="{6F8B9388-C329-F796-F60A-160FEAFDDAD4}"/>
              </a:ext>
            </a:extLst>
          </p:cNvPr>
          <p:cNvSpPr txBox="1">
            <a:spLocks/>
          </p:cNvSpPr>
          <p:nvPr/>
        </p:nvSpPr>
        <p:spPr>
          <a:xfrm>
            <a:off x="4115509" y="2970862"/>
            <a:ext cx="3960981" cy="969231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rgbClr val="3C64A5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3C64A5"/>
                </a:solidFill>
                <a:latin typeface="Montserra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dirty="0"/>
              <a:t>Milestones 1.1 and 1.6</a:t>
            </a:r>
            <a:endParaRPr lang="sk-SK" dirty="0"/>
          </a:p>
          <a:p>
            <a:pPr algn="ctr"/>
            <a:r>
              <a:rPr lang="sk-SK" dirty="0">
                <a:latin typeface="Montserrat" panose="00000500000000000000" pitchFamily="2" charset="-18"/>
                <a:ea typeface="Calibri" panose="020F0502020204030204" pitchFamily="34" charset="0"/>
                <a:cs typeface="Aptos" panose="020B0004020202020204" pitchFamily="34" charset="0"/>
              </a:rPr>
              <a:t>C</a:t>
            </a:r>
            <a:r>
              <a:rPr lang="en-US" dirty="0" err="1">
                <a:effectLst/>
                <a:latin typeface="Montserrat" panose="00000500000000000000" pitchFamily="2" charset="-18"/>
                <a:ea typeface="Calibri" panose="020F0502020204030204" pitchFamily="34" charset="0"/>
                <a:cs typeface="Aptos" panose="020B0004020202020204" pitchFamily="34" charset="0"/>
              </a:rPr>
              <a:t>ascade</a:t>
            </a:r>
            <a:r>
              <a:rPr lang="en-US" dirty="0">
                <a:effectLst/>
                <a:latin typeface="Montserrat" panose="00000500000000000000" pitchFamily="2" charset="-18"/>
                <a:ea typeface="Calibri" panose="020F0502020204030204" pitchFamily="34" charset="0"/>
                <a:cs typeface="Aptos" panose="020B0004020202020204" pitchFamily="34" charset="0"/>
              </a:rPr>
              <a:t> grant</a:t>
            </a:r>
            <a:r>
              <a:rPr lang="sk-SK" dirty="0">
                <a:latin typeface="Montserrat" panose="00000500000000000000" pitchFamily="2" charset="-18"/>
                <a:ea typeface="Calibri" panose="020F0502020204030204" pitchFamily="34" charset="0"/>
                <a:cs typeface="Aptos" panose="020B0004020202020204" pitchFamily="34" charset="0"/>
              </a:rPr>
              <a:t> LPA-STAR</a:t>
            </a:r>
          </a:p>
          <a:p>
            <a:pPr algn="ctr"/>
            <a:endParaRPr lang="it-IT" dirty="0">
              <a:latin typeface="Montserrat" panose="000005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2419341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8DBC78C-0AEA-6496-0304-2D50865CCF01}"/>
              </a:ext>
            </a:extLst>
          </p:cNvPr>
          <p:cNvSpPr txBox="1">
            <a:spLocks/>
          </p:cNvSpPr>
          <p:nvPr/>
        </p:nvSpPr>
        <p:spPr>
          <a:xfrm>
            <a:off x="528384" y="1033157"/>
            <a:ext cx="5250624" cy="5944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3C64A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</a:rPr>
              <a:t>Summary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C5232F50-1E48-63DF-D3D4-1915480C932E}"/>
              </a:ext>
            </a:extLst>
          </p:cNvPr>
          <p:cNvSpPr txBox="1">
            <a:spLocks/>
          </p:cNvSpPr>
          <p:nvPr/>
        </p:nvSpPr>
        <p:spPr>
          <a:xfrm>
            <a:off x="455676" y="1810512"/>
            <a:ext cx="11212068" cy="4470991"/>
          </a:xfrm>
          <a:prstGeom prst="rect">
            <a:avLst/>
          </a:prstGeom>
        </p:spPr>
        <p:txBody>
          <a:bodyPr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/>
            <a:r>
              <a:rPr lang="en-US" sz="2400" dirty="0">
                <a:solidFill>
                  <a:schemeClr val="bg1"/>
                </a:solidFill>
                <a:latin typeface="Montserrat" panose="00000500000000000000" pitchFamily="2" charset="-18"/>
              </a:rPr>
              <a:t>ICTs provide noninvasive, energy-independent charge measurements</a:t>
            </a:r>
          </a:p>
          <a:p>
            <a:pPr marL="342900" indent="-342900" algn="just"/>
            <a:r>
              <a:rPr lang="en-US" sz="2400" dirty="0">
                <a:solidFill>
                  <a:schemeClr val="bg1"/>
                </a:solidFill>
                <a:latin typeface="Montserrat" panose="00000500000000000000" pitchFamily="2" charset="-18"/>
              </a:rPr>
              <a:t>In laser-plasma acceleration, EMP signals can influence ICT results</a:t>
            </a:r>
          </a:p>
          <a:p>
            <a:pPr marL="342900" indent="-342900" algn="just"/>
            <a:r>
              <a:rPr lang="en-US" sz="2400" dirty="0">
                <a:solidFill>
                  <a:schemeClr val="bg1"/>
                </a:solidFill>
                <a:latin typeface="Montserrat" panose="00000500000000000000" pitchFamily="2" charset="-18"/>
              </a:rPr>
              <a:t>During the experiment, EMP signal spikes were observed</a:t>
            </a:r>
          </a:p>
          <a:p>
            <a:pPr marL="800100" lvl="1" indent="-342900" algn="just"/>
            <a:r>
              <a:rPr lang="en-US" dirty="0">
                <a:solidFill>
                  <a:schemeClr val="bg1"/>
                </a:solidFill>
                <a:latin typeface="Montserrat" panose="00000500000000000000" pitchFamily="2" charset="-18"/>
              </a:rPr>
              <a:t>However, correlation between the ICT charge and </a:t>
            </a:r>
            <a:r>
              <a:rPr lang="en-US" dirty="0" err="1">
                <a:solidFill>
                  <a:schemeClr val="bg1"/>
                </a:solidFill>
                <a:latin typeface="Montserrat" panose="00000500000000000000" pitchFamily="2" charset="-18"/>
              </a:rPr>
              <a:t>Lanex</a:t>
            </a:r>
            <a:r>
              <a:rPr lang="en-US" dirty="0">
                <a:solidFill>
                  <a:schemeClr val="bg1"/>
                </a:solidFill>
                <a:latin typeface="Montserrat" panose="00000500000000000000" pitchFamily="2" charset="-18"/>
              </a:rPr>
              <a:t> emission signal was still preserved </a:t>
            </a:r>
          </a:p>
          <a:p>
            <a:pPr marL="342900" indent="-342900" algn="just"/>
            <a:endParaRPr lang="en-US" sz="2400" dirty="0">
              <a:solidFill>
                <a:schemeClr val="bg1"/>
              </a:solidFill>
              <a:latin typeface="Montserrat" panose="00000500000000000000" pitchFamily="2" charset="-18"/>
            </a:endParaRPr>
          </a:p>
          <a:p>
            <a:pPr marL="342900" indent="-342900" algn="just"/>
            <a:r>
              <a:rPr lang="en-US" sz="2400" dirty="0">
                <a:solidFill>
                  <a:schemeClr val="bg1"/>
                </a:solidFill>
                <a:latin typeface="Montserrat" panose="00000500000000000000" pitchFamily="2" charset="-18"/>
              </a:rPr>
              <a:t>At the moment, an experiment aimed at retrieving the charge from the </a:t>
            </a:r>
            <a:r>
              <a:rPr lang="en-US" sz="2400" dirty="0" err="1">
                <a:solidFill>
                  <a:schemeClr val="bg1"/>
                </a:solidFill>
                <a:latin typeface="Montserrat" panose="00000500000000000000" pitchFamily="2" charset="-18"/>
              </a:rPr>
              <a:t>radiochromic</a:t>
            </a:r>
            <a:r>
              <a:rPr lang="en-US" sz="2400" dirty="0">
                <a:solidFill>
                  <a:schemeClr val="bg1"/>
                </a:solidFill>
                <a:latin typeface="Montserrat" panose="00000500000000000000" pitchFamily="2" charset="-18"/>
              </a:rPr>
              <a:t> films is being conducted</a:t>
            </a:r>
            <a:endParaRPr lang="en-US" sz="2000" dirty="0">
              <a:solidFill>
                <a:schemeClr val="bg1"/>
              </a:solidFill>
              <a:latin typeface="Montserrat" panose="00000500000000000000" pitchFamily="2" charset="-18"/>
            </a:endParaRPr>
          </a:p>
          <a:p>
            <a:pPr marL="800100" lvl="1" indent="-342900" algn="just"/>
            <a:r>
              <a:rPr lang="en-US" dirty="0">
                <a:solidFill>
                  <a:schemeClr val="bg1"/>
                </a:solidFill>
                <a:latin typeface="Montserrat" panose="00000500000000000000" pitchFamily="2" charset="-18"/>
              </a:rPr>
              <a:t>To assess whether the ICT is overestimating the measured charge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9613853-E52D-3159-1666-A2DAD76F0575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3044952" y="127254"/>
            <a:ext cx="899072" cy="592607"/>
          </a:xfrm>
          <a:prstGeom prst="rect">
            <a:avLst/>
          </a:prstGeom>
          <a:ln>
            <a:noFill/>
          </a:ln>
          <a:effectLst>
            <a:outerShdw dist="37674" dir="2700000">
              <a:srgbClr val="000000">
                <a:alpha val="27000"/>
              </a:srgbClr>
            </a:outerShdw>
          </a:effec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61C9EE0-6060-2076-672D-F06875E58695}"/>
              </a:ext>
            </a:extLst>
          </p:cNvPr>
          <p:cNvCxnSpPr>
            <a:cxnSpLocks/>
          </p:cNvCxnSpPr>
          <p:nvPr/>
        </p:nvCxnSpPr>
        <p:spPr>
          <a:xfrm>
            <a:off x="4057616" y="181698"/>
            <a:ext cx="0" cy="61912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3275C47B-1218-23B2-2851-5872E715B72D}"/>
              </a:ext>
            </a:extLst>
          </p:cNvPr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26" b="96621" l="1997" r="97849">
                        <a14:foregroundMark x1="43164" y1="16590" x2="19969" y2="63748"/>
                        <a14:foregroundMark x1="19969" y1="63748" x2="47926" y2="23502"/>
                        <a14:foregroundMark x1="47926" y1="23502" x2="38556" y2="23041"/>
                        <a14:foregroundMark x1="53456" y1="42704" x2="34101" y2="88479"/>
                        <a14:foregroundMark x1="34101" y1="88479" x2="9217" y2="46083"/>
                        <a14:foregroundMark x1="9217" y1="46083" x2="31183" y2="15515"/>
                        <a14:foregroundMark x1="10906" y1="57757" x2="63748" y2="92473"/>
                        <a14:foregroundMark x1="63748" y1="92473" x2="76498" y2="84025"/>
                        <a14:foregroundMark x1="54378" y1="15515" x2="70968" y2="57757"/>
                        <a14:foregroundMark x1="66359" y1="24885" x2="80184" y2="69892"/>
                        <a14:foregroundMark x1="19201" y1="18740" x2="9831" y2="66052"/>
                        <a14:foregroundMark x1="5991" y1="45776" x2="42550" y2="7680"/>
                        <a14:foregroundMark x1="42550" y1="7680" x2="93395" y2="47773"/>
                        <a14:foregroundMark x1="93395" y1="47773" x2="90783" y2="70200"/>
                        <a14:foregroundMark x1="89094" y1="32104" x2="48233" y2="4455"/>
                        <a14:foregroundMark x1="48233" y1="4455" x2="6605" y2="40553"/>
                        <a14:foregroundMark x1="6605" y1="40553" x2="4762" y2="46237"/>
                        <a14:foregroundMark x1="11982" y1="24731" x2="20276" y2="82642"/>
                        <a14:foregroundMark x1="20276" y1="82642" x2="80645" y2="85253"/>
                        <a14:foregroundMark x1="80645" y1="85253" x2="89862" y2="74808"/>
                        <a14:foregroundMark x1="82642" y1="77266" x2="70353" y2="89247"/>
                        <a14:foregroundMark x1="80492" y1="78187" x2="52995" y2="94777"/>
                        <a14:foregroundMark x1="62673" y1="90937" x2="37174" y2="95392"/>
                        <a14:foregroundMark x1="60983" y1="95545" x2="39785" y2="95545"/>
                        <a14:foregroundMark x1="55146" y1="94316" x2="41014" y2="95392"/>
                        <a14:foregroundMark x1="59447" y1="96621" x2="39017" y2="96774"/>
                        <a14:foregroundMark x1="5530" y1="63594" x2="5069" y2="38710"/>
                        <a14:foregroundMark x1="11060" y1="41935" x2="11521" y2="61905"/>
                        <a14:foregroundMark x1="14747" y1="72197" x2="6912" y2="51613"/>
                        <a14:foregroundMark x1="10906" y1="69432" x2="6759" y2="37481"/>
                        <a14:foregroundMark x1="9831" y1="37788" x2="34101" y2="87558"/>
                        <a14:foregroundMark x1="34101" y1="87558" x2="40246" y2="92166"/>
                        <a14:foregroundMark x1="39785" y1="92166" x2="27650" y2="84793"/>
                        <a14:foregroundMark x1="37634" y1="91705" x2="24270" y2="84332"/>
                        <a14:foregroundMark x1="84793" y1="73886" x2="89862" y2="53610"/>
                        <a14:foregroundMark x1="86943" y1="72657" x2="92473" y2="51459"/>
                        <a14:foregroundMark x1="92780" y1="72197" x2="90323" y2="28725"/>
                        <a14:foregroundMark x1="93241" y1="64363" x2="92012" y2="32873"/>
                        <a14:foregroundMark x1="94624" y1="61598" x2="87250" y2="22273"/>
                        <a14:foregroundMark x1="96928" y1="59908" x2="72965" y2="13518"/>
                        <a14:foregroundMark x1="72965" y1="13518" x2="38095" y2="8449"/>
                        <a14:foregroundMark x1="89401" y1="26267" x2="43164" y2="4455"/>
                        <a14:foregroundMark x1="43164" y1="4455" x2="42857" y2="4455"/>
                        <a14:foregroundMark x1="74040" y1="13364" x2="46697" y2="4762"/>
                        <a14:foregroundMark x1="71275" y1="8909" x2="52227" y2="3379"/>
                        <a14:foregroundMark x1="94009" y1="34255" x2="98003" y2="57450"/>
                        <a14:foregroundMark x1="41475" y1="5069" x2="8909" y2="28725"/>
                        <a14:foregroundMark x1="37174" y1="6452" x2="10906" y2="27957"/>
                        <a14:foregroundMark x1="33026" y1="7220" x2="5223" y2="42089"/>
                        <a14:foregroundMark x1="5837" y1="39017" x2="16897" y2="79416"/>
                        <a14:foregroundMark x1="4762" y1="40399" x2="16436" y2="82642"/>
                        <a14:foregroundMark x1="6912" y1="64823" x2="1997" y2="41628"/>
                      </a14:backgroundRemoval>
                    </a14:imgEffect>
                  </a14:imgLayer>
                </a14:imgProps>
              </a:ext>
            </a:extLst>
          </a:blip>
          <a:stretch/>
        </p:blipFill>
        <p:spPr>
          <a:xfrm>
            <a:off x="2027657" y="181696"/>
            <a:ext cx="640333" cy="592607"/>
          </a:xfrm>
          <a:prstGeom prst="rect">
            <a:avLst/>
          </a:prstGeom>
          <a:ln>
            <a:noFill/>
          </a:ln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681DA69-3CD9-CBB8-132E-336083DB8B75}"/>
              </a:ext>
            </a:extLst>
          </p:cNvPr>
          <p:cNvCxnSpPr>
            <a:cxnSpLocks/>
          </p:cNvCxnSpPr>
          <p:nvPr/>
        </p:nvCxnSpPr>
        <p:spPr>
          <a:xfrm>
            <a:off x="2914594" y="181696"/>
            <a:ext cx="0" cy="61912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31751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ack and red logo&#10;&#10;Description automatically generated">
            <a:extLst>
              <a:ext uri="{FF2B5EF4-FFF2-40B4-BE49-F238E27FC236}">
                <a16:creationId xmlns:a16="http://schemas.microsoft.com/office/drawing/2014/main" id="{D2131516-C72F-D2E2-0234-C5583A68CC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75" y="3483857"/>
            <a:ext cx="3432470" cy="982198"/>
          </a:xfrm>
          <a:prstGeom prst="rect">
            <a:avLst/>
          </a:prstGeom>
        </p:spPr>
      </p:pic>
      <p:pic>
        <p:nvPicPr>
          <p:cNvPr id="13" name="Picture 12" descr="A blue and purple circle with a black background&#10;&#10;Description automatically generated">
            <a:extLst>
              <a:ext uri="{FF2B5EF4-FFF2-40B4-BE49-F238E27FC236}">
                <a16:creationId xmlns:a16="http://schemas.microsoft.com/office/drawing/2014/main" id="{9BE3E7B2-FF3D-1686-9059-DFE656E086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5569" y="3328279"/>
            <a:ext cx="2271688" cy="129335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93E34E4-6F9E-594C-F2CA-FE25B1E43D77}"/>
              </a:ext>
            </a:extLst>
          </p:cNvPr>
          <p:cNvSpPr txBox="1"/>
          <p:nvPr/>
        </p:nvSpPr>
        <p:spPr>
          <a:xfrm>
            <a:off x="500408" y="4779503"/>
            <a:ext cx="1143698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>
                <a:solidFill>
                  <a:schemeClr val="bg1"/>
                </a:solidFill>
                <a:latin typeface="Montserrat" panose="00000500000000000000" pitchFamily="2" charset="-18"/>
                <a:ea typeface="Noto Sans" panose="020B0502040504020204" pitchFamily="34"/>
                <a:cs typeface="Noto Sans" panose="020B0502040504020204" pitchFamily="34"/>
              </a:rPr>
              <a:t>Experimental investigation on biomedicine</a:t>
            </a:r>
          </a:p>
          <a:p>
            <a:r>
              <a:rPr lang="en-US" sz="1200" b="0" i="0" dirty="0">
                <a:solidFill>
                  <a:schemeClr val="bg1"/>
                </a:solidFill>
                <a:effectLst/>
                <a:latin typeface="Montserrat" panose="00000500000000000000" pitchFamily="2" charset="-18"/>
              </a:rPr>
              <a:t>This work was supported by the PNRR MUR project ECS00000017-"Tuscany Health Ecosystem &amp; the LPA – STAR project,  funded by the European Union – Next Generation EU</a:t>
            </a:r>
            <a:endParaRPr lang="sk-SK" sz="1200" b="1" dirty="0">
              <a:solidFill>
                <a:schemeClr val="bg1"/>
              </a:solidFill>
              <a:latin typeface="Montserrat" panose="00000500000000000000" pitchFamily="2" charset="-18"/>
              <a:ea typeface="Noto Sans" panose="020B0502040504020204" pitchFamily="34"/>
              <a:cs typeface="Noto Sans" panose="020B0502040504020204" pitchFamily="34"/>
            </a:endParaRPr>
          </a:p>
          <a:p>
            <a:r>
              <a:rPr lang="it-IT" sz="1400" b="1" dirty="0">
                <a:solidFill>
                  <a:schemeClr val="bg1"/>
                </a:solidFill>
                <a:latin typeface="Montserrat" panose="00000500000000000000" pitchFamily="2" charset="-18"/>
                <a:ea typeface="Noto Sans" panose="020B0502040504020204" pitchFamily="34"/>
                <a:cs typeface="Noto Sans" panose="020B0502040504020204" pitchFamily="34"/>
              </a:rPr>
              <a:t>Laser Development</a:t>
            </a:r>
          </a:p>
          <a:p>
            <a:r>
              <a:rPr lang="en-US" sz="1200" b="0" i="0" dirty="0">
                <a:solidFill>
                  <a:schemeClr val="bg1"/>
                </a:solidFill>
                <a:effectLst/>
                <a:latin typeface="Montserrat" panose="00000500000000000000" pitchFamily="2" charset="-18"/>
              </a:rPr>
              <a:t>This work was supported by the EU Horizon IFAST, under Grant Agreement No.101004730</a:t>
            </a:r>
          </a:p>
          <a:p>
            <a:r>
              <a:rPr lang="it-IT" sz="1400" b="1" dirty="0">
                <a:solidFill>
                  <a:schemeClr val="bg1"/>
                </a:solidFill>
                <a:latin typeface="Montserrat" panose="00000500000000000000" pitchFamily="2" charset="-18"/>
                <a:ea typeface="Noto Sans" panose="020B0502040504020204" pitchFamily="34"/>
                <a:cs typeface="Noto Sans" panose="020B0502040504020204" pitchFamily="34"/>
              </a:rPr>
              <a:t>Infrastructure Development</a:t>
            </a:r>
          </a:p>
          <a:p>
            <a:r>
              <a:rPr lang="en-US" sz="1200" b="0" i="0" dirty="0">
                <a:solidFill>
                  <a:schemeClr val="bg1"/>
                </a:solidFill>
                <a:effectLst/>
                <a:latin typeface="Montserrat" panose="00000500000000000000" pitchFamily="2" charset="-18"/>
              </a:rPr>
              <a:t>This work was supported by the PNRR MUR project IR0000016-I-PHOQS, funded by the European Union – Next Generation EU and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Montserrat" panose="00000500000000000000" pitchFamily="2" charset="-18"/>
              </a:rPr>
              <a:t>EuPRAXIA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Montserrat" panose="00000500000000000000" pitchFamily="2" charset="-18"/>
              </a:rPr>
              <a:t> Advanced Photon Sources –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Montserrat" panose="00000500000000000000" pitchFamily="2" charset="-18"/>
              </a:rPr>
              <a:t>EuAps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Montserrat" panose="00000500000000000000" pitchFamily="2" charset="-18"/>
              </a:rPr>
              <a:t> (IR0000030, CUP I93C21000160006).</a:t>
            </a:r>
            <a:endParaRPr lang="it-IT" sz="1400" b="1" dirty="0">
              <a:solidFill>
                <a:schemeClr val="bg1"/>
              </a:solidFill>
              <a:latin typeface="Montserrat" panose="00000500000000000000" pitchFamily="2" charset="-18"/>
              <a:ea typeface="Noto Sans" panose="020B0502040504020204" pitchFamily="34"/>
              <a:cs typeface="Noto Sans" panose="020B0502040504020204" pitchFamily="34"/>
            </a:endParaRPr>
          </a:p>
          <a:p>
            <a:endParaRPr lang="it-IT" sz="1200" dirty="0">
              <a:solidFill>
                <a:schemeClr val="bg1"/>
              </a:solidFill>
              <a:latin typeface="Montserrat" panose="00000500000000000000" pitchFamily="2" charset="-18"/>
            </a:endParaRPr>
          </a:p>
          <a:p>
            <a:endParaRPr lang="it-IT" sz="1400" dirty="0">
              <a:solidFill>
                <a:schemeClr val="bg1"/>
              </a:solidFill>
              <a:latin typeface="Montserrat" panose="00000500000000000000" pitchFamily="2" charset="-18"/>
              <a:ea typeface="Noto Sans" panose="020B0502040504020204" pitchFamily="34"/>
              <a:cs typeface="Noto Sans" panose="020B0502040504020204" pitchFamily="34"/>
            </a:endParaRPr>
          </a:p>
          <a:p>
            <a:endParaRPr lang="it-IT" sz="1200" b="1" dirty="0">
              <a:solidFill>
                <a:schemeClr val="bg1"/>
              </a:solidFill>
              <a:latin typeface="Montserrat" panose="00000500000000000000" pitchFamily="2" charset="-18"/>
              <a:ea typeface="Noto Sans" panose="020B0502040504020204" pitchFamily="34"/>
              <a:cs typeface="Noto Sans" panose="020B0502040504020204" pitchFamily="34"/>
            </a:endParaRPr>
          </a:p>
        </p:txBody>
      </p:sp>
      <p:pic>
        <p:nvPicPr>
          <p:cNvPr id="17" name="Picture 16" descr="A black and blue text&#10;&#10;Description automatically generated">
            <a:extLst>
              <a:ext uri="{FF2B5EF4-FFF2-40B4-BE49-F238E27FC236}">
                <a16:creationId xmlns:a16="http://schemas.microsoft.com/office/drawing/2014/main" id="{CA303C4D-5BEA-2E2A-CBBF-DD5512760F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696" y="1519686"/>
            <a:ext cx="5885464" cy="1714143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A2242B83-90AB-C813-D645-AA3299671E20}"/>
              </a:ext>
            </a:extLst>
          </p:cNvPr>
          <p:cNvGrpSpPr/>
          <p:nvPr/>
        </p:nvGrpSpPr>
        <p:grpSpPr>
          <a:xfrm>
            <a:off x="4931765" y="3196388"/>
            <a:ext cx="2957127" cy="1557135"/>
            <a:chOff x="1213929" y="5365506"/>
            <a:chExt cx="2957127" cy="1557135"/>
          </a:xfrm>
        </p:grpSpPr>
        <p:pic>
          <p:nvPicPr>
            <p:cNvPr id="21" name="Picture 20" descr="A blue and yellow text with stars&#10;&#10;Description automatically generated">
              <a:extLst>
                <a:ext uri="{FF2B5EF4-FFF2-40B4-BE49-F238E27FC236}">
                  <a16:creationId xmlns:a16="http://schemas.microsoft.com/office/drawing/2014/main" id="{F6E4CD80-1897-C212-1FCF-7F89A32B541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86" y="5365506"/>
              <a:ext cx="2849170" cy="1223343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C0CB854-2208-EDD2-12EA-AC8B82A969FD}"/>
                </a:ext>
              </a:extLst>
            </p:cNvPr>
            <p:cNvSpPr txBox="1"/>
            <p:nvPr/>
          </p:nvSpPr>
          <p:spPr>
            <a:xfrm>
              <a:off x="1213929" y="6522531"/>
              <a:ext cx="294952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b="1" dirty="0">
                  <a:solidFill>
                    <a:srgbClr val="FFB519"/>
                  </a:solidFill>
                </a:rPr>
                <a:t>A</a:t>
              </a:r>
              <a:r>
                <a:rPr lang="it-IT" sz="2000" b="1" dirty="0">
                  <a:solidFill>
                    <a:srgbClr val="2C3981"/>
                  </a:solidFill>
                </a:rPr>
                <a:t>dvanced</a:t>
              </a:r>
              <a:r>
                <a:rPr lang="it-IT" sz="2000" b="1" dirty="0"/>
                <a:t> </a:t>
              </a:r>
              <a:r>
                <a:rPr lang="it-IT" sz="2000" b="1" dirty="0">
                  <a:solidFill>
                    <a:srgbClr val="FFB519"/>
                  </a:solidFill>
                </a:rPr>
                <a:t>P</a:t>
              </a:r>
              <a:r>
                <a:rPr lang="it-IT" sz="2000" b="1" dirty="0">
                  <a:solidFill>
                    <a:srgbClr val="2C3981"/>
                  </a:solidFill>
                </a:rPr>
                <a:t>hoton</a:t>
              </a:r>
              <a:r>
                <a:rPr lang="it-IT" sz="2000" b="1" dirty="0"/>
                <a:t> </a:t>
              </a:r>
              <a:r>
                <a:rPr lang="it-IT" sz="2000" b="1" dirty="0">
                  <a:solidFill>
                    <a:srgbClr val="FFB519"/>
                  </a:solidFill>
                </a:rPr>
                <a:t>S</a:t>
              </a:r>
              <a:r>
                <a:rPr lang="it-IT" sz="2000" b="1" dirty="0">
                  <a:solidFill>
                    <a:srgbClr val="2C3981"/>
                  </a:solidFill>
                </a:rPr>
                <a:t>ources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3C3EFD4-2427-1CF1-F7E5-DA2D55989732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3044952" y="127254"/>
            <a:ext cx="899072" cy="592607"/>
          </a:xfrm>
          <a:prstGeom prst="rect">
            <a:avLst/>
          </a:prstGeom>
          <a:ln>
            <a:noFill/>
          </a:ln>
          <a:effectLst>
            <a:outerShdw dist="37674" dir="2700000">
              <a:srgbClr val="000000">
                <a:alpha val="27000"/>
              </a:srgbClr>
            </a:outerShdw>
          </a:effec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5BAA106-71F2-061C-D349-DD168FAEB3FE}"/>
              </a:ext>
            </a:extLst>
          </p:cNvPr>
          <p:cNvCxnSpPr>
            <a:cxnSpLocks/>
          </p:cNvCxnSpPr>
          <p:nvPr/>
        </p:nvCxnSpPr>
        <p:spPr>
          <a:xfrm>
            <a:off x="4057616" y="181698"/>
            <a:ext cx="0" cy="61912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144E4C32-5525-4203-7877-BCF6306E6FF7}"/>
              </a:ext>
            </a:extLst>
          </p:cNvPr>
          <p:cNvPicPr/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26" b="96621" l="1997" r="97849">
                        <a14:foregroundMark x1="43164" y1="16590" x2="19969" y2="63748"/>
                        <a14:foregroundMark x1="19969" y1="63748" x2="47926" y2="23502"/>
                        <a14:foregroundMark x1="47926" y1="23502" x2="38556" y2="23041"/>
                        <a14:foregroundMark x1="53456" y1="42704" x2="34101" y2="88479"/>
                        <a14:foregroundMark x1="34101" y1="88479" x2="9217" y2="46083"/>
                        <a14:foregroundMark x1="9217" y1="46083" x2="31183" y2="15515"/>
                        <a14:foregroundMark x1="10906" y1="57757" x2="63748" y2="92473"/>
                        <a14:foregroundMark x1="63748" y1="92473" x2="76498" y2="84025"/>
                        <a14:foregroundMark x1="54378" y1="15515" x2="70968" y2="57757"/>
                        <a14:foregroundMark x1="66359" y1="24885" x2="80184" y2="69892"/>
                        <a14:foregroundMark x1="19201" y1="18740" x2="9831" y2="66052"/>
                        <a14:foregroundMark x1="5991" y1="45776" x2="42550" y2="7680"/>
                        <a14:foregroundMark x1="42550" y1="7680" x2="93395" y2="47773"/>
                        <a14:foregroundMark x1="93395" y1="47773" x2="90783" y2="70200"/>
                        <a14:foregroundMark x1="89094" y1="32104" x2="48233" y2="4455"/>
                        <a14:foregroundMark x1="48233" y1="4455" x2="6605" y2="40553"/>
                        <a14:foregroundMark x1="6605" y1="40553" x2="4762" y2="46237"/>
                        <a14:foregroundMark x1="11982" y1="24731" x2="20276" y2="82642"/>
                        <a14:foregroundMark x1="20276" y1="82642" x2="80645" y2="85253"/>
                        <a14:foregroundMark x1="80645" y1="85253" x2="89862" y2="74808"/>
                        <a14:foregroundMark x1="82642" y1="77266" x2="70353" y2="89247"/>
                        <a14:foregroundMark x1="80492" y1="78187" x2="52995" y2="94777"/>
                        <a14:foregroundMark x1="62673" y1="90937" x2="37174" y2="95392"/>
                        <a14:foregroundMark x1="60983" y1="95545" x2="39785" y2="95545"/>
                        <a14:foregroundMark x1="55146" y1="94316" x2="41014" y2="95392"/>
                        <a14:foregroundMark x1="59447" y1="96621" x2="39017" y2="96774"/>
                        <a14:foregroundMark x1="5530" y1="63594" x2="5069" y2="38710"/>
                        <a14:foregroundMark x1="11060" y1="41935" x2="11521" y2="61905"/>
                        <a14:foregroundMark x1="14747" y1="72197" x2="6912" y2="51613"/>
                        <a14:foregroundMark x1="10906" y1="69432" x2="6759" y2="37481"/>
                        <a14:foregroundMark x1="9831" y1="37788" x2="34101" y2="87558"/>
                        <a14:foregroundMark x1="34101" y1="87558" x2="40246" y2="92166"/>
                        <a14:foregroundMark x1="39785" y1="92166" x2="27650" y2="84793"/>
                        <a14:foregroundMark x1="37634" y1="91705" x2="24270" y2="84332"/>
                        <a14:foregroundMark x1="84793" y1="73886" x2="89862" y2="53610"/>
                        <a14:foregroundMark x1="86943" y1="72657" x2="92473" y2="51459"/>
                        <a14:foregroundMark x1="92780" y1="72197" x2="90323" y2="28725"/>
                        <a14:foregroundMark x1="93241" y1="64363" x2="92012" y2="32873"/>
                        <a14:foregroundMark x1="94624" y1="61598" x2="87250" y2="22273"/>
                        <a14:foregroundMark x1="96928" y1="59908" x2="72965" y2="13518"/>
                        <a14:foregroundMark x1="72965" y1="13518" x2="38095" y2="8449"/>
                        <a14:foregroundMark x1="89401" y1="26267" x2="43164" y2="4455"/>
                        <a14:foregroundMark x1="43164" y1="4455" x2="42857" y2="4455"/>
                        <a14:foregroundMark x1="74040" y1="13364" x2="46697" y2="4762"/>
                        <a14:foregroundMark x1="71275" y1="8909" x2="52227" y2="3379"/>
                        <a14:foregroundMark x1="94009" y1="34255" x2="98003" y2="57450"/>
                        <a14:foregroundMark x1="41475" y1="5069" x2="8909" y2="28725"/>
                        <a14:foregroundMark x1="37174" y1="6452" x2="10906" y2="27957"/>
                        <a14:foregroundMark x1="33026" y1="7220" x2="5223" y2="42089"/>
                        <a14:foregroundMark x1="5837" y1="39017" x2="16897" y2="79416"/>
                        <a14:foregroundMark x1="4762" y1="40399" x2="16436" y2="82642"/>
                        <a14:foregroundMark x1="6912" y1="64823" x2="1997" y2="41628"/>
                      </a14:backgroundRemoval>
                    </a14:imgEffect>
                  </a14:imgLayer>
                </a14:imgProps>
              </a:ext>
            </a:extLst>
          </a:blip>
          <a:stretch/>
        </p:blipFill>
        <p:spPr>
          <a:xfrm>
            <a:off x="2027657" y="181696"/>
            <a:ext cx="640333" cy="592607"/>
          </a:xfrm>
          <a:prstGeom prst="rect">
            <a:avLst/>
          </a:prstGeom>
          <a:ln>
            <a:noFill/>
          </a:ln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CFEE67B-C27D-49DD-68C1-83638E3C4C0E}"/>
              </a:ext>
            </a:extLst>
          </p:cNvPr>
          <p:cNvCxnSpPr>
            <a:cxnSpLocks/>
          </p:cNvCxnSpPr>
          <p:nvPr/>
        </p:nvCxnSpPr>
        <p:spPr>
          <a:xfrm>
            <a:off x="2914594" y="181696"/>
            <a:ext cx="0" cy="61912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5954CB62-AD9D-C30A-7833-1ECE8F2615CB}"/>
              </a:ext>
            </a:extLst>
          </p:cNvPr>
          <p:cNvSpPr txBox="1">
            <a:spLocks/>
          </p:cNvSpPr>
          <p:nvPr/>
        </p:nvSpPr>
        <p:spPr>
          <a:xfrm>
            <a:off x="528384" y="1033157"/>
            <a:ext cx="5250624" cy="5944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3C64A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</a:rPr>
              <a:t>Acknowledgement</a:t>
            </a:r>
          </a:p>
        </p:txBody>
      </p:sp>
    </p:spTree>
    <p:extLst>
      <p:ext uri="{BB962C8B-B14F-4D97-AF65-F5344CB8AC3E}">
        <p14:creationId xmlns:p14="http://schemas.microsoft.com/office/powerpoint/2010/main" val="33490401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16F0B04-E0D8-A61B-D97B-8885FBE545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536" y="1704670"/>
            <a:ext cx="5087060" cy="4467849"/>
          </a:xfrm>
          <a:prstGeom prst="roundRect">
            <a:avLst>
              <a:gd name="adj" fmla="val 807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50E994F-D7E1-E807-5607-4A31060F4DC0}"/>
              </a:ext>
            </a:extLst>
          </p:cNvPr>
          <p:cNvSpPr txBox="1">
            <a:spLocks/>
          </p:cNvSpPr>
          <p:nvPr/>
        </p:nvSpPr>
        <p:spPr>
          <a:xfrm>
            <a:off x="528384" y="1033157"/>
            <a:ext cx="5250624" cy="5944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3C64A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r>
              <a:rPr lang="en-US" b="1" dirty="0"/>
              <a:t>Backups</a:t>
            </a:r>
            <a:br>
              <a:rPr lang="sk-SK" b="1" dirty="0"/>
            </a:br>
            <a:endParaRPr lang="en-US" b="1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AF92AEC-8C16-4156-54EF-64DF33A3C1D5}"/>
              </a:ext>
            </a:extLst>
          </p:cNvPr>
          <p:cNvSpPr/>
          <p:nvPr/>
        </p:nvSpPr>
        <p:spPr>
          <a:xfrm>
            <a:off x="4012067" y="3499069"/>
            <a:ext cx="360807" cy="33642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152B88D-2E14-3047-D4FB-F66EAAC23A3F}"/>
              </a:ext>
            </a:extLst>
          </p:cNvPr>
          <p:cNvSpPr/>
          <p:nvPr/>
        </p:nvSpPr>
        <p:spPr>
          <a:xfrm>
            <a:off x="2167419" y="4312885"/>
            <a:ext cx="360807" cy="336423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93FE7EC-C3F1-E39B-577F-3F715E5FC7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8760" y="4089264"/>
            <a:ext cx="1964988" cy="1737276"/>
          </a:xfrm>
          <a:prstGeom prst="rect">
            <a:avLst/>
          </a:prstGeom>
          <a:ln w="38100" cap="sq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6658DE3-C8A2-6FCF-72F5-218DB74C9C1E}"/>
              </a:ext>
            </a:extLst>
          </p:cNvPr>
          <p:cNvSpPr txBox="1"/>
          <p:nvPr/>
        </p:nvSpPr>
        <p:spPr>
          <a:xfrm>
            <a:off x="9961024" y="1406390"/>
            <a:ext cx="1628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C64A5"/>
                </a:solidFill>
                <a:latin typeface="Montserrat" panose="00000500000000000000" pitchFamily="2" charset="-18"/>
              </a:rPr>
              <a:t>Background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D171DAD-CAEA-A628-F121-FF201B1BAB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28721" y="1864895"/>
            <a:ext cx="1975119" cy="1737276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688CAF9-3BB0-3F07-3452-F5179EFA00E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5109"/>
          <a:stretch/>
        </p:blipFill>
        <p:spPr>
          <a:xfrm>
            <a:off x="5638096" y="1832105"/>
            <a:ext cx="1964988" cy="1733876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E66C649-915C-021D-5625-328CE39F248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301"/>
          <a:stretch/>
        </p:blipFill>
        <p:spPr>
          <a:xfrm>
            <a:off x="7805879" y="1828704"/>
            <a:ext cx="2020047" cy="1737277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461E940-26C4-7656-F83C-4B4B32D5FE3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3577" t="9829" r="11016" b="11583"/>
          <a:stretch/>
        </p:blipFill>
        <p:spPr>
          <a:xfrm>
            <a:off x="5638096" y="4108485"/>
            <a:ext cx="1964988" cy="1733876"/>
          </a:xfrm>
          <a:prstGeom prst="rect">
            <a:avLst/>
          </a:prstGeom>
          <a:ln w="38100" cap="sq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5552C27-B4EA-73F4-A272-2D27BFFAF8D5}"/>
              </a:ext>
            </a:extLst>
          </p:cNvPr>
          <p:cNvCxnSpPr>
            <a:cxnSpLocks/>
          </p:cNvCxnSpPr>
          <p:nvPr/>
        </p:nvCxnSpPr>
        <p:spPr>
          <a:xfrm flipV="1">
            <a:off x="4386122" y="3127447"/>
            <a:ext cx="1578803" cy="49317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2" name="Picture 31">
            <a:extLst>
              <a:ext uri="{FF2B5EF4-FFF2-40B4-BE49-F238E27FC236}">
                <a16:creationId xmlns:a16="http://schemas.microsoft.com/office/drawing/2014/main" id="{EAD454C7-BB85-BAE2-F80E-067D936048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05879" y="4089264"/>
            <a:ext cx="1980086" cy="1737277"/>
          </a:xfrm>
          <a:prstGeom prst="rect">
            <a:avLst/>
          </a:prstGeom>
          <a:ln w="38100" cap="sq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906E6C3-9BC0-ECF6-B305-ED4345A8FEBE}"/>
              </a:ext>
            </a:extLst>
          </p:cNvPr>
          <p:cNvPicPr/>
          <p:nvPr/>
        </p:nvPicPr>
        <p:blipFill>
          <a:blip r:embed="rId9"/>
          <a:stretch/>
        </p:blipFill>
        <p:spPr>
          <a:xfrm>
            <a:off x="3044952" y="127254"/>
            <a:ext cx="899072" cy="592607"/>
          </a:xfrm>
          <a:prstGeom prst="rect">
            <a:avLst/>
          </a:prstGeom>
          <a:ln>
            <a:noFill/>
          </a:ln>
          <a:effectLst>
            <a:outerShdw dist="37674" dir="2700000">
              <a:srgbClr val="000000">
                <a:alpha val="27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0EE65C7-3693-DF47-FC14-77665AB92812}"/>
              </a:ext>
            </a:extLst>
          </p:cNvPr>
          <p:cNvPicPr/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26" b="96621" l="1997" r="97849">
                        <a14:foregroundMark x1="43164" y1="16590" x2="19969" y2="63748"/>
                        <a14:foregroundMark x1="19969" y1="63748" x2="47926" y2="23502"/>
                        <a14:foregroundMark x1="47926" y1="23502" x2="38556" y2="23041"/>
                        <a14:foregroundMark x1="53456" y1="42704" x2="34101" y2="88479"/>
                        <a14:foregroundMark x1="34101" y1="88479" x2="9217" y2="46083"/>
                        <a14:foregroundMark x1="9217" y1="46083" x2="31183" y2="15515"/>
                        <a14:foregroundMark x1="10906" y1="57757" x2="63748" y2="92473"/>
                        <a14:foregroundMark x1="63748" y1="92473" x2="76498" y2="84025"/>
                        <a14:foregroundMark x1="54378" y1="15515" x2="70968" y2="57757"/>
                        <a14:foregroundMark x1="66359" y1="24885" x2="80184" y2="69892"/>
                        <a14:foregroundMark x1="19201" y1="18740" x2="9831" y2="66052"/>
                        <a14:foregroundMark x1="5991" y1="45776" x2="42550" y2="7680"/>
                        <a14:foregroundMark x1="42550" y1="7680" x2="93395" y2="47773"/>
                        <a14:foregroundMark x1="93395" y1="47773" x2="90783" y2="70200"/>
                        <a14:foregroundMark x1="89094" y1="32104" x2="48233" y2="4455"/>
                        <a14:foregroundMark x1="48233" y1="4455" x2="6605" y2="40553"/>
                        <a14:foregroundMark x1="6605" y1="40553" x2="4762" y2="46237"/>
                        <a14:foregroundMark x1="11982" y1="24731" x2="20276" y2="82642"/>
                        <a14:foregroundMark x1="20276" y1="82642" x2="80645" y2="85253"/>
                        <a14:foregroundMark x1="80645" y1="85253" x2="89862" y2="74808"/>
                        <a14:foregroundMark x1="82642" y1="77266" x2="70353" y2="89247"/>
                        <a14:foregroundMark x1="80492" y1="78187" x2="52995" y2="94777"/>
                        <a14:foregroundMark x1="62673" y1="90937" x2="37174" y2="95392"/>
                        <a14:foregroundMark x1="60983" y1="95545" x2="39785" y2="95545"/>
                        <a14:foregroundMark x1="55146" y1="94316" x2="41014" y2="95392"/>
                        <a14:foregroundMark x1="59447" y1="96621" x2="39017" y2="96774"/>
                        <a14:foregroundMark x1="5530" y1="63594" x2="5069" y2="38710"/>
                        <a14:foregroundMark x1="11060" y1="41935" x2="11521" y2="61905"/>
                        <a14:foregroundMark x1="14747" y1="72197" x2="6912" y2="51613"/>
                        <a14:foregroundMark x1="10906" y1="69432" x2="6759" y2="37481"/>
                        <a14:foregroundMark x1="9831" y1="37788" x2="34101" y2="87558"/>
                        <a14:foregroundMark x1="34101" y1="87558" x2="40246" y2="92166"/>
                        <a14:foregroundMark x1="39785" y1="92166" x2="27650" y2="84793"/>
                        <a14:foregroundMark x1="37634" y1="91705" x2="24270" y2="84332"/>
                        <a14:foregroundMark x1="84793" y1="73886" x2="89862" y2="53610"/>
                        <a14:foregroundMark x1="86943" y1="72657" x2="92473" y2="51459"/>
                        <a14:foregroundMark x1="92780" y1="72197" x2="90323" y2="28725"/>
                        <a14:foregroundMark x1="93241" y1="64363" x2="92012" y2="32873"/>
                        <a14:foregroundMark x1="94624" y1="61598" x2="87250" y2="22273"/>
                        <a14:foregroundMark x1="96928" y1="59908" x2="72965" y2="13518"/>
                        <a14:foregroundMark x1="72965" y1="13518" x2="38095" y2="8449"/>
                        <a14:foregroundMark x1="89401" y1="26267" x2="43164" y2="4455"/>
                        <a14:foregroundMark x1="43164" y1="4455" x2="42857" y2="4455"/>
                        <a14:foregroundMark x1="74040" y1="13364" x2="46697" y2="4762"/>
                        <a14:foregroundMark x1="71275" y1="8909" x2="52227" y2="3379"/>
                        <a14:foregroundMark x1="94009" y1="34255" x2="98003" y2="57450"/>
                        <a14:foregroundMark x1="41475" y1="5069" x2="8909" y2="28725"/>
                        <a14:foregroundMark x1="37174" y1="6452" x2="10906" y2="27957"/>
                        <a14:foregroundMark x1="33026" y1="7220" x2="5223" y2="42089"/>
                        <a14:foregroundMark x1="5837" y1="39017" x2="16897" y2="79416"/>
                        <a14:foregroundMark x1="4762" y1="40399" x2="16436" y2="82642"/>
                        <a14:foregroundMark x1="6912" y1="64823" x2="1997" y2="41628"/>
                      </a14:backgroundRemoval>
                    </a14:imgEffect>
                  </a14:imgLayer>
                </a14:imgProps>
              </a:ext>
            </a:extLst>
          </a:blip>
          <a:stretch/>
        </p:blipFill>
        <p:spPr>
          <a:xfrm>
            <a:off x="2027657" y="181696"/>
            <a:ext cx="640333" cy="592607"/>
          </a:xfrm>
          <a:prstGeom prst="rect">
            <a:avLst/>
          </a:prstGeom>
          <a:ln>
            <a:noFill/>
          </a:ln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19B967F-E0FD-B9ED-442A-465022F9B337}"/>
              </a:ext>
            </a:extLst>
          </p:cNvPr>
          <p:cNvCxnSpPr>
            <a:cxnSpLocks/>
            <a:stCxn id="9" idx="6"/>
          </p:cNvCxnSpPr>
          <p:nvPr/>
        </p:nvCxnSpPr>
        <p:spPr>
          <a:xfrm>
            <a:off x="2528226" y="4481097"/>
            <a:ext cx="3333625" cy="58499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75306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F30EE8-E565-0D95-AA92-D68C4509F0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819FEB3-AF62-391E-01A4-DE5D94D30489}"/>
              </a:ext>
            </a:extLst>
          </p:cNvPr>
          <p:cNvSpPr txBox="1">
            <a:spLocks/>
          </p:cNvSpPr>
          <p:nvPr/>
        </p:nvSpPr>
        <p:spPr>
          <a:xfrm>
            <a:off x="528384" y="1033157"/>
            <a:ext cx="5250624" cy="5944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3C64A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r>
              <a:rPr lang="en-US" b="1" dirty="0"/>
              <a:t>Backups</a:t>
            </a:r>
            <a:br>
              <a:rPr lang="sk-SK" b="1" dirty="0"/>
            </a:br>
            <a:endParaRPr lang="en-US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204E084-C4BB-0849-75A4-282A7B54E53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837" t="21744" r="26960" b="26995"/>
          <a:stretch/>
        </p:blipFill>
        <p:spPr>
          <a:xfrm>
            <a:off x="5695728" y="1463037"/>
            <a:ext cx="2432304" cy="2308437"/>
          </a:xfrm>
          <a:prstGeom prst="rect">
            <a:avLst/>
          </a:prstGeom>
          <a:ln w="38100" cap="sq">
            <a:solidFill>
              <a:schemeClr val="accent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A8B9A7A-7A36-3835-6C8D-143EE1E354B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809" t="10270" r="14809" b="18608"/>
          <a:stretch/>
        </p:blipFill>
        <p:spPr>
          <a:xfrm>
            <a:off x="8439912" y="1463038"/>
            <a:ext cx="2432304" cy="2308437"/>
          </a:xfrm>
          <a:prstGeom prst="rect">
            <a:avLst/>
          </a:prstGeom>
          <a:ln w="38100" cap="sq">
            <a:solidFill>
              <a:schemeClr val="bg1">
                <a:lumMod val="6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31BA6EE-73D5-6BCA-8849-B1EB6E5C31A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5764" t="8101" r="16545" b="22679"/>
          <a:stretch/>
        </p:blipFill>
        <p:spPr>
          <a:xfrm>
            <a:off x="8439912" y="4076150"/>
            <a:ext cx="2432304" cy="2308437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D19C760-AB61-0140-3CFD-BD5D4CB53E3B}"/>
              </a:ext>
            </a:extLst>
          </p:cNvPr>
          <p:cNvSpPr txBox="1"/>
          <p:nvPr/>
        </p:nvSpPr>
        <p:spPr>
          <a:xfrm>
            <a:off x="5631720" y="1033157"/>
            <a:ext cx="2597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C64A5"/>
                </a:solidFill>
                <a:latin typeface="Montserrat" panose="00000500000000000000" pitchFamily="2" charset="-18"/>
              </a:rPr>
              <a:t>Beam went through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76E8BF-B9D7-41E1-660C-590ABC1EB647}"/>
              </a:ext>
            </a:extLst>
          </p:cNvPr>
          <p:cNvSpPr txBox="1"/>
          <p:nvPr/>
        </p:nvSpPr>
        <p:spPr>
          <a:xfrm>
            <a:off x="8467344" y="1033157"/>
            <a:ext cx="241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C64A5"/>
                </a:solidFill>
                <a:latin typeface="Montserrat" panose="00000500000000000000" pitchFamily="2" charset="-18"/>
              </a:rPr>
              <a:t>Low </a:t>
            </a:r>
            <a:r>
              <a:rPr lang="en-US" dirty="0" err="1">
                <a:solidFill>
                  <a:srgbClr val="3C64A5"/>
                </a:solidFill>
                <a:latin typeface="Montserrat" panose="00000500000000000000" pitchFamily="2" charset="-18"/>
              </a:rPr>
              <a:t>Lanex</a:t>
            </a:r>
            <a:r>
              <a:rPr lang="en-US" dirty="0">
                <a:solidFill>
                  <a:srgbClr val="3C64A5"/>
                </a:solidFill>
                <a:latin typeface="Montserrat" panose="00000500000000000000" pitchFamily="2" charset="-18"/>
              </a:rPr>
              <a:t> Signal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8D1430-7BE2-5158-5FA9-44A2CFAE193C}"/>
              </a:ext>
            </a:extLst>
          </p:cNvPr>
          <p:cNvSpPr txBox="1"/>
          <p:nvPr/>
        </p:nvSpPr>
        <p:spPr>
          <a:xfrm>
            <a:off x="6699505" y="5726149"/>
            <a:ext cx="241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C64A5"/>
                </a:solidFill>
                <a:latin typeface="Montserrat" panose="00000500000000000000" pitchFamily="2" charset="-18"/>
              </a:rPr>
              <a:t>Partial ICT hit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93144A-F8DF-B98F-39E7-EB20F1D9B7BB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3044952" y="127254"/>
            <a:ext cx="899072" cy="592607"/>
          </a:xfrm>
          <a:prstGeom prst="rect">
            <a:avLst/>
          </a:prstGeom>
          <a:ln>
            <a:noFill/>
          </a:ln>
          <a:effectLst>
            <a:outerShdw dist="37674" dir="2700000">
              <a:srgbClr val="000000">
                <a:alpha val="27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60DBCC4-1A53-37BB-13B0-045B77071D6A}"/>
              </a:ext>
            </a:extLst>
          </p:cNvPr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26" b="96621" l="1997" r="97849">
                        <a14:foregroundMark x1="43164" y1="16590" x2="19969" y2="63748"/>
                        <a14:foregroundMark x1="19969" y1="63748" x2="47926" y2="23502"/>
                        <a14:foregroundMark x1="47926" y1="23502" x2="38556" y2="23041"/>
                        <a14:foregroundMark x1="53456" y1="42704" x2="34101" y2="88479"/>
                        <a14:foregroundMark x1="34101" y1="88479" x2="9217" y2="46083"/>
                        <a14:foregroundMark x1="9217" y1="46083" x2="31183" y2="15515"/>
                        <a14:foregroundMark x1="10906" y1="57757" x2="63748" y2="92473"/>
                        <a14:foregroundMark x1="63748" y1="92473" x2="76498" y2="84025"/>
                        <a14:foregroundMark x1="54378" y1="15515" x2="70968" y2="57757"/>
                        <a14:foregroundMark x1="66359" y1="24885" x2="80184" y2="69892"/>
                        <a14:foregroundMark x1="19201" y1="18740" x2="9831" y2="66052"/>
                        <a14:foregroundMark x1="5991" y1="45776" x2="42550" y2="7680"/>
                        <a14:foregroundMark x1="42550" y1="7680" x2="93395" y2="47773"/>
                        <a14:foregroundMark x1="93395" y1="47773" x2="90783" y2="70200"/>
                        <a14:foregroundMark x1="89094" y1="32104" x2="48233" y2="4455"/>
                        <a14:foregroundMark x1="48233" y1="4455" x2="6605" y2="40553"/>
                        <a14:foregroundMark x1="6605" y1="40553" x2="4762" y2="46237"/>
                        <a14:foregroundMark x1="11982" y1="24731" x2="20276" y2="82642"/>
                        <a14:foregroundMark x1="20276" y1="82642" x2="80645" y2="85253"/>
                        <a14:foregroundMark x1="80645" y1="85253" x2="89862" y2="74808"/>
                        <a14:foregroundMark x1="82642" y1="77266" x2="70353" y2="89247"/>
                        <a14:foregroundMark x1="80492" y1="78187" x2="52995" y2="94777"/>
                        <a14:foregroundMark x1="62673" y1="90937" x2="37174" y2="95392"/>
                        <a14:foregroundMark x1="60983" y1="95545" x2="39785" y2="95545"/>
                        <a14:foregroundMark x1="55146" y1="94316" x2="41014" y2="95392"/>
                        <a14:foregroundMark x1="59447" y1="96621" x2="39017" y2="96774"/>
                        <a14:foregroundMark x1="5530" y1="63594" x2="5069" y2="38710"/>
                        <a14:foregroundMark x1="11060" y1="41935" x2="11521" y2="61905"/>
                        <a14:foregroundMark x1="14747" y1="72197" x2="6912" y2="51613"/>
                        <a14:foregroundMark x1="10906" y1="69432" x2="6759" y2="37481"/>
                        <a14:foregroundMark x1="9831" y1="37788" x2="34101" y2="87558"/>
                        <a14:foregroundMark x1="34101" y1="87558" x2="40246" y2="92166"/>
                        <a14:foregroundMark x1="39785" y1="92166" x2="27650" y2="84793"/>
                        <a14:foregroundMark x1="37634" y1="91705" x2="24270" y2="84332"/>
                        <a14:foregroundMark x1="84793" y1="73886" x2="89862" y2="53610"/>
                        <a14:foregroundMark x1="86943" y1="72657" x2="92473" y2="51459"/>
                        <a14:foregroundMark x1="92780" y1="72197" x2="90323" y2="28725"/>
                        <a14:foregroundMark x1="93241" y1="64363" x2="92012" y2="32873"/>
                        <a14:foregroundMark x1="94624" y1="61598" x2="87250" y2="22273"/>
                        <a14:foregroundMark x1="96928" y1="59908" x2="72965" y2="13518"/>
                        <a14:foregroundMark x1="72965" y1="13518" x2="38095" y2="8449"/>
                        <a14:foregroundMark x1="89401" y1="26267" x2="43164" y2="4455"/>
                        <a14:foregroundMark x1="43164" y1="4455" x2="42857" y2="4455"/>
                        <a14:foregroundMark x1="74040" y1="13364" x2="46697" y2="4762"/>
                        <a14:foregroundMark x1="71275" y1="8909" x2="52227" y2="3379"/>
                        <a14:foregroundMark x1="94009" y1="34255" x2="98003" y2="57450"/>
                        <a14:foregroundMark x1="41475" y1="5069" x2="8909" y2="28725"/>
                        <a14:foregroundMark x1="37174" y1="6452" x2="10906" y2="27957"/>
                        <a14:foregroundMark x1="33026" y1="7220" x2="5223" y2="42089"/>
                        <a14:foregroundMark x1="5837" y1="39017" x2="16897" y2="79416"/>
                        <a14:foregroundMark x1="4762" y1="40399" x2="16436" y2="82642"/>
                        <a14:foregroundMark x1="6912" y1="64823" x2="1997" y2="41628"/>
                      </a14:backgroundRemoval>
                    </a14:imgEffect>
                  </a14:imgLayer>
                </a14:imgProps>
              </a:ext>
            </a:extLst>
          </a:blip>
          <a:stretch/>
        </p:blipFill>
        <p:spPr>
          <a:xfrm>
            <a:off x="2027657" y="181696"/>
            <a:ext cx="640333" cy="592607"/>
          </a:xfrm>
          <a:prstGeom prst="rect">
            <a:avLst/>
          </a:prstGeom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A9CC37B-044F-3FD8-F423-DE3FE66322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8752" y="1645920"/>
            <a:ext cx="5153744" cy="4467849"/>
          </a:xfrm>
          <a:prstGeom prst="roundRect">
            <a:avLst>
              <a:gd name="adj" fmla="val 8685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284171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>
            <a:extLst>
              <a:ext uri="{FF2B5EF4-FFF2-40B4-BE49-F238E27FC236}">
                <a16:creationId xmlns:a16="http://schemas.microsoft.com/office/drawing/2014/main" id="{68F78961-CBD9-C367-CE87-6199094F65E4}"/>
              </a:ext>
            </a:extLst>
          </p:cNvPr>
          <p:cNvSpPr txBox="1">
            <a:spLocks/>
          </p:cNvSpPr>
          <p:nvPr/>
        </p:nvSpPr>
        <p:spPr>
          <a:xfrm>
            <a:off x="749808" y="1382497"/>
            <a:ext cx="3724116" cy="59260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  <a:latin typeface="Montserrat" panose="00000500000000000000" pitchFamily="2" charset="-18"/>
              </a:rPr>
              <a:t>Table of contents:</a:t>
            </a:r>
            <a:endParaRPr lang="it-IT" sz="2800" b="1" dirty="0">
              <a:solidFill>
                <a:schemeClr val="bg1"/>
              </a:solidFill>
              <a:latin typeface="Montserrat" panose="00000500000000000000" pitchFamily="2" charset="-18"/>
            </a:endParaRPr>
          </a:p>
        </p:txBody>
      </p:sp>
      <p:sp>
        <p:nvSpPr>
          <p:cNvPr id="8" name="Segnaposto testo 3">
            <a:extLst>
              <a:ext uri="{FF2B5EF4-FFF2-40B4-BE49-F238E27FC236}">
                <a16:creationId xmlns:a16="http://schemas.microsoft.com/office/drawing/2014/main" id="{D11B188A-94F6-1994-5D5D-17CF965AA514}"/>
              </a:ext>
            </a:extLst>
          </p:cNvPr>
          <p:cNvSpPr txBox="1">
            <a:spLocks/>
          </p:cNvSpPr>
          <p:nvPr/>
        </p:nvSpPr>
        <p:spPr>
          <a:xfrm>
            <a:off x="1007047" y="2043731"/>
            <a:ext cx="10678985" cy="400045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sz="2400" b="1" dirty="0">
                <a:solidFill>
                  <a:schemeClr val="bg1"/>
                </a:solidFill>
                <a:latin typeface="Montserrat" panose="00000500000000000000" pitchFamily="2" charset="-18"/>
              </a:rPr>
              <a:t>01 - Motivation </a:t>
            </a:r>
          </a:p>
          <a:p>
            <a:pPr marL="0" indent="0" defTabSz="540000">
              <a:buFont typeface="Arial" panose="020B0604020202020204" pitchFamily="34" charset="0"/>
              <a:buNone/>
            </a:pPr>
            <a:r>
              <a:rPr lang="it-IT" sz="2400" b="1" dirty="0">
                <a:solidFill>
                  <a:schemeClr val="bg1"/>
                </a:solidFill>
                <a:latin typeface="Montserrat" panose="00000500000000000000" pitchFamily="2" charset="-18"/>
              </a:rPr>
              <a:t>	</a:t>
            </a:r>
            <a:r>
              <a:rPr lang="it-IT" sz="2000" dirty="0">
                <a:solidFill>
                  <a:schemeClr val="bg1"/>
                </a:solidFill>
                <a:latin typeface="Montserrat" panose="00000500000000000000" pitchFamily="2" charset="-18"/>
              </a:rPr>
              <a:t>Why integrating current transformers are usefull</a:t>
            </a:r>
          </a:p>
          <a:p>
            <a:pPr marL="0" indent="0" defTabSz="540000">
              <a:buFont typeface="Arial" panose="020B0604020202020204" pitchFamily="34" charset="0"/>
              <a:buNone/>
            </a:pPr>
            <a:r>
              <a:rPr lang="it-IT" sz="2400" b="1" dirty="0">
                <a:solidFill>
                  <a:schemeClr val="bg1"/>
                </a:solidFill>
                <a:latin typeface="Montserrat" panose="00000500000000000000" pitchFamily="2" charset="-18"/>
              </a:rPr>
              <a:t>02 -  General description</a:t>
            </a:r>
          </a:p>
          <a:p>
            <a:pPr marL="0" indent="0" defTabSz="540000">
              <a:buFont typeface="Arial" panose="020B0604020202020204" pitchFamily="34" charset="0"/>
              <a:buNone/>
            </a:pPr>
            <a:r>
              <a:rPr lang="it-IT" sz="2400" b="1" dirty="0">
                <a:solidFill>
                  <a:schemeClr val="bg1"/>
                </a:solidFill>
                <a:latin typeface="Montserrat" panose="00000500000000000000" pitchFamily="2" charset="-18"/>
              </a:rPr>
              <a:t>	</a:t>
            </a:r>
            <a:r>
              <a:rPr lang="it-IT" sz="2000" dirty="0">
                <a:solidFill>
                  <a:schemeClr val="bg1"/>
                </a:solidFill>
                <a:latin typeface="Montserrat" panose="00000500000000000000" pitchFamily="2" charset="-18"/>
              </a:rPr>
              <a:t>Operating principle and signal processing </a:t>
            </a:r>
            <a:endParaRPr lang="it-IT" sz="2000" b="1" dirty="0">
              <a:solidFill>
                <a:schemeClr val="bg1"/>
              </a:solidFill>
              <a:latin typeface="Montserrat" panose="00000500000000000000" pitchFamily="2" charset="-18"/>
            </a:endParaRPr>
          </a:p>
          <a:p>
            <a:pPr marL="0" indent="0" defTabSz="540000">
              <a:buFont typeface="Arial" panose="020B0604020202020204" pitchFamily="34" charset="0"/>
              <a:buNone/>
            </a:pPr>
            <a:r>
              <a:rPr lang="it-IT" sz="2400" b="1" dirty="0">
                <a:solidFill>
                  <a:schemeClr val="bg1"/>
                </a:solidFill>
                <a:latin typeface="Montserrat" panose="00000500000000000000" pitchFamily="2" charset="-18"/>
              </a:rPr>
              <a:t>03 – Experimental setup </a:t>
            </a:r>
          </a:p>
          <a:p>
            <a:pPr marL="0" indent="0" defTabSz="540000">
              <a:buFont typeface="Arial" panose="020B0604020202020204" pitchFamily="34" charset="0"/>
              <a:buNone/>
            </a:pPr>
            <a:r>
              <a:rPr lang="it-IT" sz="2400" b="1" dirty="0">
                <a:solidFill>
                  <a:schemeClr val="bg1"/>
                </a:solidFill>
                <a:latin typeface="Montserrat" panose="00000500000000000000" pitchFamily="2" charset="-18"/>
              </a:rPr>
              <a:t>	</a:t>
            </a:r>
            <a:r>
              <a:rPr lang="it-IT" sz="2000" dirty="0">
                <a:solidFill>
                  <a:schemeClr val="bg1"/>
                </a:solidFill>
                <a:latin typeface="Montserrat" panose="00000500000000000000" pitchFamily="2" charset="-18"/>
              </a:rPr>
              <a:t>Measuremetns performed at ILIL, CNR-INO</a:t>
            </a:r>
          </a:p>
          <a:p>
            <a:pPr marL="0" indent="0" defTabSz="540000">
              <a:buFont typeface="Arial" panose="020B0604020202020204" pitchFamily="34" charset="0"/>
              <a:buNone/>
            </a:pPr>
            <a:r>
              <a:rPr lang="it-IT" sz="2400" b="1" dirty="0">
                <a:solidFill>
                  <a:schemeClr val="bg1"/>
                </a:solidFill>
                <a:latin typeface="Montserrat" panose="00000500000000000000" pitchFamily="2" charset="-18"/>
              </a:rPr>
              <a:t>04 - Results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13ED500-3033-9953-E40A-191291486E16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3044952" y="127254"/>
            <a:ext cx="899072" cy="592607"/>
          </a:xfrm>
          <a:prstGeom prst="rect">
            <a:avLst/>
          </a:prstGeom>
          <a:ln>
            <a:noFill/>
          </a:ln>
          <a:effectLst>
            <a:outerShdw dist="37674" dir="2700000">
              <a:srgbClr val="000000">
                <a:alpha val="27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BE52C6-9460-0C26-A576-4C17F1F99947}"/>
              </a:ext>
            </a:extLst>
          </p:cNvPr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26" b="96621" l="1997" r="97849">
                        <a14:foregroundMark x1="43164" y1="16590" x2="19969" y2="63748"/>
                        <a14:foregroundMark x1="19969" y1="63748" x2="47926" y2="23502"/>
                        <a14:foregroundMark x1="47926" y1="23502" x2="38556" y2="23041"/>
                        <a14:foregroundMark x1="53456" y1="42704" x2="34101" y2="88479"/>
                        <a14:foregroundMark x1="34101" y1="88479" x2="9217" y2="46083"/>
                        <a14:foregroundMark x1="9217" y1="46083" x2="31183" y2="15515"/>
                        <a14:foregroundMark x1="10906" y1="57757" x2="63748" y2="92473"/>
                        <a14:foregroundMark x1="63748" y1="92473" x2="76498" y2="84025"/>
                        <a14:foregroundMark x1="54378" y1="15515" x2="70968" y2="57757"/>
                        <a14:foregroundMark x1="66359" y1="24885" x2="80184" y2="69892"/>
                        <a14:foregroundMark x1="19201" y1="18740" x2="9831" y2="66052"/>
                        <a14:foregroundMark x1="5991" y1="45776" x2="42550" y2="7680"/>
                        <a14:foregroundMark x1="42550" y1="7680" x2="93395" y2="47773"/>
                        <a14:foregroundMark x1="93395" y1="47773" x2="90783" y2="70200"/>
                        <a14:foregroundMark x1="89094" y1="32104" x2="48233" y2="4455"/>
                        <a14:foregroundMark x1="48233" y1="4455" x2="6605" y2="40553"/>
                        <a14:foregroundMark x1="6605" y1="40553" x2="4762" y2="46237"/>
                        <a14:foregroundMark x1="11982" y1="24731" x2="20276" y2="82642"/>
                        <a14:foregroundMark x1="20276" y1="82642" x2="80645" y2="85253"/>
                        <a14:foregroundMark x1="80645" y1="85253" x2="89862" y2="74808"/>
                        <a14:foregroundMark x1="82642" y1="77266" x2="70353" y2="89247"/>
                        <a14:foregroundMark x1="80492" y1="78187" x2="52995" y2="94777"/>
                        <a14:foregroundMark x1="62673" y1="90937" x2="37174" y2="95392"/>
                        <a14:foregroundMark x1="60983" y1="95545" x2="39785" y2="95545"/>
                        <a14:foregroundMark x1="55146" y1="94316" x2="41014" y2="95392"/>
                        <a14:foregroundMark x1="59447" y1="96621" x2="39017" y2="96774"/>
                        <a14:foregroundMark x1="5530" y1="63594" x2="5069" y2="38710"/>
                        <a14:foregroundMark x1="11060" y1="41935" x2="11521" y2="61905"/>
                        <a14:foregroundMark x1="14747" y1="72197" x2="6912" y2="51613"/>
                        <a14:foregroundMark x1="10906" y1="69432" x2="6759" y2="37481"/>
                        <a14:foregroundMark x1="9831" y1="37788" x2="34101" y2="87558"/>
                        <a14:foregroundMark x1="34101" y1="87558" x2="40246" y2="92166"/>
                        <a14:foregroundMark x1="39785" y1="92166" x2="27650" y2="84793"/>
                        <a14:foregroundMark x1="37634" y1="91705" x2="24270" y2="84332"/>
                        <a14:foregroundMark x1="84793" y1="73886" x2="89862" y2="53610"/>
                        <a14:foregroundMark x1="86943" y1="72657" x2="92473" y2="51459"/>
                        <a14:foregroundMark x1="92780" y1="72197" x2="90323" y2="28725"/>
                        <a14:foregroundMark x1="93241" y1="64363" x2="92012" y2="32873"/>
                        <a14:foregroundMark x1="94624" y1="61598" x2="87250" y2="22273"/>
                        <a14:foregroundMark x1="96928" y1="59908" x2="72965" y2="13518"/>
                        <a14:foregroundMark x1="72965" y1="13518" x2="38095" y2="8449"/>
                        <a14:foregroundMark x1="89401" y1="26267" x2="43164" y2="4455"/>
                        <a14:foregroundMark x1="43164" y1="4455" x2="42857" y2="4455"/>
                        <a14:foregroundMark x1="74040" y1="13364" x2="46697" y2="4762"/>
                        <a14:foregroundMark x1="71275" y1="8909" x2="52227" y2="3379"/>
                        <a14:foregroundMark x1="94009" y1="34255" x2="98003" y2="57450"/>
                        <a14:foregroundMark x1="41475" y1="5069" x2="8909" y2="28725"/>
                        <a14:foregroundMark x1="37174" y1="6452" x2="10906" y2="27957"/>
                        <a14:foregroundMark x1="33026" y1="7220" x2="5223" y2="42089"/>
                        <a14:foregroundMark x1="5837" y1="39017" x2="16897" y2="79416"/>
                        <a14:foregroundMark x1="4762" y1="40399" x2="16436" y2="82642"/>
                        <a14:foregroundMark x1="6912" y1="64823" x2="1997" y2="41628"/>
                      </a14:backgroundRemoval>
                    </a14:imgEffect>
                  </a14:imgLayer>
                </a14:imgProps>
              </a:ext>
            </a:extLst>
          </a:blip>
          <a:stretch/>
        </p:blipFill>
        <p:spPr>
          <a:xfrm>
            <a:off x="2027657" y="181696"/>
            <a:ext cx="640333" cy="592607"/>
          </a:xfrm>
          <a:prstGeom prst="rect">
            <a:avLst/>
          </a:prstGeom>
          <a:ln>
            <a:noFill/>
          </a:ln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5ACDB93-1B60-417A-D5C7-012FF7D5AB4A}"/>
              </a:ext>
            </a:extLst>
          </p:cNvPr>
          <p:cNvCxnSpPr>
            <a:cxnSpLocks/>
          </p:cNvCxnSpPr>
          <p:nvPr/>
        </p:nvCxnSpPr>
        <p:spPr>
          <a:xfrm>
            <a:off x="4057616" y="181698"/>
            <a:ext cx="0" cy="61912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D18BB3E-753A-764D-B2F5-9D933A131A3B}"/>
              </a:ext>
            </a:extLst>
          </p:cNvPr>
          <p:cNvCxnSpPr>
            <a:cxnSpLocks/>
          </p:cNvCxnSpPr>
          <p:nvPr/>
        </p:nvCxnSpPr>
        <p:spPr>
          <a:xfrm>
            <a:off x="2914594" y="181696"/>
            <a:ext cx="0" cy="61912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11738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7C595D-0424-CE63-A61B-D681ECFD7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384" y="1033157"/>
            <a:ext cx="3494976" cy="493891"/>
          </a:xfrm>
        </p:spPr>
        <p:txBody>
          <a:bodyPr/>
          <a:lstStyle/>
          <a:p>
            <a:r>
              <a:rPr lang="sk-SK" b="1" dirty="0"/>
              <a:t>01 -</a:t>
            </a:r>
            <a:r>
              <a:rPr lang="en-US" b="1" dirty="0"/>
              <a:t>Motivation</a:t>
            </a:r>
            <a:br>
              <a:rPr lang="sk-SK" b="1" dirty="0"/>
            </a:br>
            <a:br>
              <a:rPr lang="sk-SK" b="1" dirty="0"/>
            </a:br>
            <a:br>
              <a:rPr lang="sk-SK" b="1" dirty="0"/>
            </a:br>
            <a:endParaRPr lang="en-US" b="1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002562D6-7258-0449-7FFA-44E537B519D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4064" y="1641348"/>
            <a:ext cx="11700192" cy="4549140"/>
          </a:xfrm>
        </p:spPr>
        <p:txBody>
          <a:bodyPr anchor="t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dirty="0" err="1"/>
              <a:t>Integrating</a:t>
            </a:r>
            <a:r>
              <a:rPr lang="sk-SK" dirty="0"/>
              <a:t> </a:t>
            </a:r>
            <a:r>
              <a:rPr lang="sk-SK" dirty="0" err="1"/>
              <a:t>current</a:t>
            </a:r>
            <a:r>
              <a:rPr lang="sk-SK" dirty="0"/>
              <a:t> </a:t>
            </a:r>
            <a:r>
              <a:rPr lang="sk-SK" dirty="0" err="1"/>
              <a:t>transformers</a:t>
            </a:r>
            <a:r>
              <a:rPr lang="sk-SK" dirty="0"/>
              <a:t> </a:t>
            </a:r>
            <a:r>
              <a:rPr lang="en-US" dirty="0"/>
              <a:t>(</a:t>
            </a:r>
            <a:r>
              <a:rPr lang="en-US" b="1" dirty="0"/>
              <a:t>ICT</a:t>
            </a:r>
            <a:r>
              <a:rPr lang="en-US" dirty="0"/>
              <a:t>) have been used as reliable charge diagnostics in the radio-frequency acceleration’s community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Quickly gained popularity also in </a:t>
            </a:r>
            <a:r>
              <a:rPr lang="sk-SK" dirty="0"/>
              <a:t>laser-</a:t>
            </a:r>
            <a:r>
              <a:rPr lang="sk-SK" dirty="0" err="1"/>
              <a:t>plasma</a:t>
            </a:r>
            <a:r>
              <a:rPr lang="sk-SK" dirty="0"/>
              <a:t> </a:t>
            </a:r>
            <a:r>
              <a:rPr lang="sk-SK" dirty="0" err="1"/>
              <a:t>acceleration</a:t>
            </a:r>
            <a:r>
              <a:rPr lang="sk-SK" dirty="0"/>
              <a:t> (LPA)</a:t>
            </a:r>
            <a:r>
              <a:rPr lang="en-US" dirty="0"/>
              <a:t> field thanks to </a:t>
            </a:r>
            <a:r>
              <a:rPr lang="en-US" b="1" dirty="0"/>
              <a:t>nondestructive, energy independent </a:t>
            </a:r>
            <a:r>
              <a:rPr lang="en-US" dirty="0"/>
              <a:t>(and compact)</a:t>
            </a:r>
            <a:r>
              <a:rPr lang="en-US" b="1" dirty="0"/>
              <a:t> charge measurement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b="1" dirty="0"/>
              <a:t>However, </a:t>
            </a:r>
            <a:r>
              <a:rPr lang="en-US" sz="2200" dirty="0"/>
              <a:t>in some cases</a:t>
            </a:r>
            <a:r>
              <a:rPr lang="en-US" sz="2200" b="1" dirty="0"/>
              <a:t> </a:t>
            </a:r>
            <a:endParaRPr lang="en-US" sz="2200" dirty="0"/>
          </a:p>
          <a:p>
            <a:pPr marL="1080000" lvl="2" indent="-342900"/>
            <a:r>
              <a:rPr lang="en-US" dirty="0">
                <a:solidFill>
                  <a:srgbClr val="3C64A5"/>
                </a:solidFill>
                <a:latin typeface="Montserrat" panose="00000500000000000000" pitchFamily="2" charset="-18"/>
              </a:rPr>
              <a:t>ICT measurements </a:t>
            </a:r>
            <a:r>
              <a:rPr lang="en-US" b="1" dirty="0">
                <a:solidFill>
                  <a:srgbClr val="3C64A5"/>
                </a:solidFill>
                <a:latin typeface="Montserrat" panose="00000500000000000000" pitchFamily="2" charset="-18"/>
              </a:rPr>
              <a:t>overestimated charge</a:t>
            </a:r>
            <a:r>
              <a:rPr lang="en-US" dirty="0">
                <a:solidFill>
                  <a:srgbClr val="3C64A5"/>
                </a:solidFill>
                <a:latin typeface="Montserrat" panose="00000500000000000000" pitchFamily="2" charset="-18"/>
              </a:rPr>
              <a:t> by more than an order of magnitude</a:t>
            </a:r>
            <a:r>
              <a:rPr lang="en-US" i="1" baseline="30000" dirty="0">
                <a:solidFill>
                  <a:srgbClr val="3C64A5"/>
                </a:solidFill>
                <a:latin typeface="Montserrat" panose="00000500000000000000" pitchFamily="2" charset="-18"/>
              </a:rPr>
              <a:t>1</a:t>
            </a:r>
            <a:r>
              <a:rPr lang="en-US" dirty="0">
                <a:solidFill>
                  <a:srgbClr val="3C64A5"/>
                </a:solidFill>
                <a:latin typeface="Montserrat" panose="00000500000000000000" pitchFamily="2" charset="-18"/>
              </a:rPr>
              <a:t>.</a:t>
            </a:r>
            <a:endParaRPr lang="sk-SK" dirty="0">
              <a:solidFill>
                <a:srgbClr val="3C64A5"/>
              </a:solidFill>
              <a:latin typeface="Montserrat" panose="00000500000000000000" pitchFamily="2" charset="-18"/>
            </a:endParaRPr>
          </a:p>
          <a:p>
            <a:pPr marL="1080000" lvl="2" indent="-342900"/>
            <a:r>
              <a:rPr lang="en-US" dirty="0">
                <a:solidFill>
                  <a:srgbClr val="3C64A5"/>
                </a:solidFill>
                <a:latin typeface="Montserrat" panose="00000500000000000000" pitchFamily="2" charset="-18"/>
              </a:rPr>
              <a:t>ICT measurements </a:t>
            </a:r>
            <a:r>
              <a:rPr lang="en-US" b="1" dirty="0">
                <a:solidFill>
                  <a:srgbClr val="3C64A5"/>
                </a:solidFill>
                <a:latin typeface="Montserrat" panose="00000500000000000000" pitchFamily="2" charset="-18"/>
              </a:rPr>
              <a:t>overestimated charge</a:t>
            </a:r>
            <a:r>
              <a:rPr lang="en-US" dirty="0">
                <a:solidFill>
                  <a:srgbClr val="3C64A5"/>
                </a:solidFill>
                <a:latin typeface="Montserrat" panose="00000500000000000000" pitchFamily="2" charset="-18"/>
              </a:rPr>
              <a:t> by 3-4 times</a:t>
            </a:r>
            <a:r>
              <a:rPr lang="en-US" i="1" baseline="30000" dirty="0">
                <a:solidFill>
                  <a:srgbClr val="3C64A5"/>
                </a:solidFill>
                <a:latin typeface="Montserrat" panose="00000500000000000000" pitchFamily="2" charset="-18"/>
              </a:rPr>
              <a:t>2</a:t>
            </a:r>
            <a:r>
              <a:rPr lang="en-US" dirty="0">
                <a:solidFill>
                  <a:srgbClr val="3C64A5"/>
                </a:solidFill>
                <a:latin typeface="Montserrat" panose="00000500000000000000" pitchFamily="2" charset="-18"/>
              </a:rPr>
              <a:t>.</a:t>
            </a:r>
            <a:endParaRPr lang="sk-SK" dirty="0">
              <a:solidFill>
                <a:srgbClr val="3C64A5"/>
              </a:solidFill>
              <a:latin typeface="Montserrat" panose="00000500000000000000" pitchFamily="2" charset="-18"/>
            </a:endParaRPr>
          </a:p>
          <a:p>
            <a:pPr marL="1080000" lvl="2" indent="-342900"/>
            <a:r>
              <a:rPr lang="en-US" dirty="0">
                <a:solidFill>
                  <a:srgbClr val="3C64A5"/>
                </a:solidFill>
                <a:latin typeface="Montserrat" panose="00000500000000000000" pitchFamily="2" charset="-18"/>
              </a:rPr>
              <a:t>Charge measurement </a:t>
            </a:r>
            <a:r>
              <a:rPr lang="en-US" b="1" dirty="0">
                <a:solidFill>
                  <a:srgbClr val="3C64A5"/>
                </a:solidFill>
                <a:latin typeface="Montserrat" panose="00000500000000000000" pitchFamily="2" charset="-18"/>
              </a:rPr>
              <a:t>consistent with calibration</a:t>
            </a:r>
            <a:r>
              <a:rPr lang="en-US" dirty="0">
                <a:solidFill>
                  <a:srgbClr val="3C64A5"/>
                </a:solidFill>
                <a:latin typeface="Montserrat" panose="00000500000000000000" pitchFamily="2" charset="-18"/>
              </a:rPr>
              <a:t> – Measurement at large distance (</a:t>
            </a:r>
            <a:r>
              <a:rPr lang="en-US" b="1" dirty="0">
                <a:solidFill>
                  <a:srgbClr val="3C64A5"/>
                </a:solidFill>
                <a:latin typeface="Montserrat" panose="00000500000000000000" pitchFamily="2" charset="-18"/>
              </a:rPr>
              <a:t>4m</a:t>
            </a:r>
            <a:r>
              <a:rPr lang="en-US" dirty="0">
                <a:solidFill>
                  <a:srgbClr val="3C64A5"/>
                </a:solidFill>
                <a:latin typeface="Montserrat" panose="00000500000000000000" pitchFamily="2" charset="-18"/>
              </a:rPr>
              <a:t>) from interaction region</a:t>
            </a:r>
            <a:r>
              <a:rPr lang="en-US" i="1" baseline="30000" dirty="0">
                <a:solidFill>
                  <a:srgbClr val="3C64A5"/>
                </a:solidFill>
                <a:latin typeface="Montserrat" panose="00000500000000000000" pitchFamily="2" charset="-18"/>
              </a:rPr>
              <a:t>3</a:t>
            </a:r>
            <a:r>
              <a:rPr lang="en-US" dirty="0">
                <a:solidFill>
                  <a:srgbClr val="3C64A5"/>
                </a:solidFill>
                <a:latin typeface="Montserrat" panose="00000500000000000000" pitchFamily="2" charset="-18"/>
              </a:rPr>
              <a:t>.</a:t>
            </a:r>
            <a:endParaRPr lang="sk-SK" dirty="0">
              <a:solidFill>
                <a:srgbClr val="3C64A5"/>
              </a:solidFill>
              <a:latin typeface="Montserrat" panose="00000500000000000000" pitchFamily="2" charset="-18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/>
              <a:t>Main </a:t>
            </a:r>
            <a:r>
              <a:rPr lang="en-US" sz="2200" b="1" dirty="0"/>
              <a:t>unwanted contributor</a:t>
            </a:r>
            <a:r>
              <a:rPr lang="en-US" sz="2200" dirty="0"/>
              <a:t> to charge overestimation </a:t>
            </a:r>
            <a:r>
              <a:rPr lang="en-US" sz="2200" b="1" dirty="0"/>
              <a:t>was</a:t>
            </a:r>
            <a:r>
              <a:rPr lang="en-US" sz="2200" dirty="0"/>
              <a:t> electro-magnetic pulse (</a:t>
            </a:r>
            <a:r>
              <a:rPr lang="en-US" sz="2200" b="1" dirty="0"/>
              <a:t>EMP</a:t>
            </a:r>
            <a:r>
              <a:rPr lang="en-US" sz="2200" dirty="0"/>
              <a:t>)</a:t>
            </a:r>
            <a:r>
              <a:rPr lang="sk-SK" sz="2200" b="1" dirty="0"/>
              <a:t> </a:t>
            </a:r>
            <a:r>
              <a:rPr lang="en-US" sz="2200" b="1" dirty="0"/>
              <a:t>signal</a:t>
            </a:r>
          </a:p>
          <a:p>
            <a:pPr marL="1080000" lvl="2" indent="-342900"/>
            <a:r>
              <a:rPr lang="en-US" dirty="0">
                <a:solidFill>
                  <a:srgbClr val="3C64A5"/>
                </a:solidFill>
                <a:latin typeface="Montserrat" panose="00000500000000000000" pitchFamily="2" charset="-18"/>
              </a:rPr>
              <a:t>Can we co</a:t>
            </a:r>
            <a:r>
              <a:rPr lang="sk-SK" dirty="0">
                <a:solidFill>
                  <a:srgbClr val="3C64A5"/>
                </a:solidFill>
                <a:latin typeface="Montserrat" panose="00000500000000000000" pitchFamily="2" charset="-18"/>
              </a:rPr>
              <a:t>r</a:t>
            </a:r>
            <a:r>
              <a:rPr lang="en-US" dirty="0">
                <a:solidFill>
                  <a:srgbClr val="3C64A5"/>
                </a:solidFill>
                <a:latin typeface="Montserrat" panose="00000500000000000000" pitchFamily="2" charset="-18"/>
              </a:rPr>
              <a:t>relate ICT charge and </a:t>
            </a:r>
            <a:r>
              <a:rPr lang="en-US" dirty="0" err="1">
                <a:solidFill>
                  <a:srgbClr val="3C64A5"/>
                </a:solidFill>
                <a:latin typeface="Montserrat" panose="00000500000000000000" pitchFamily="2" charset="-18"/>
              </a:rPr>
              <a:t>Lanex</a:t>
            </a:r>
            <a:r>
              <a:rPr lang="en-US" dirty="0">
                <a:solidFill>
                  <a:srgbClr val="3C64A5"/>
                </a:solidFill>
                <a:latin typeface="Montserrat" panose="00000500000000000000" pitchFamily="2" charset="-18"/>
              </a:rPr>
              <a:t> screen emission signal</a:t>
            </a:r>
            <a:r>
              <a:rPr lang="sk-SK" dirty="0">
                <a:solidFill>
                  <a:srgbClr val="3C64A5"/>
                </a:solidFill>
                <a:latin typeface="Montserrat" panose="00000500000000000000" pitchFamily="2" charset="-18"/>
              </a:rPr>
              <a:t>?</a:t>
            </a:r>
            <a:endParaRPr lang="en-US" dirty="0">
              <a:solidFill>
                <a:srgbClr val="3C64A5"/>
              </a:solidFill>
              <a:latin typeface="Montserrat" panose="00000500000000000000" pitchFamily="2" charset="-18"/>
            </a:endParaRPr>
          </a:p>
          <a:p>
            <a:pPr marL="1080000" lvl="2" indent="-342900"/>
            <a:r>
              <a:rPr lang="en-US" dirty="0">
                <a:solidFill>
                  <a:srgbClr val="3C64A5"/>
                </a:solidFill>
                <a:latin typeface="Montserrat" panose="00000500000000000000" pitchFamily="2" charset="-18"/>
              </a:rPr>
              <a:t>Is EMP influence observed also in our case</a:t>
            </a:r>
            <a:r>
              <a:rPr lang="sk-SK" dirty="0">
                <a:solidFill>
                  <a:srgbClr val="3C64A5"/>
                </a:solidFill>
                <a:latin typeface="Montserrat" panose="00000500000000000000" pitchFamily="2" charset="-18"/>
              </a:rPr>
              <a:t>?</a:t>
            </a:r>
            <a:endParaRPr lang="en-US" dirty="0">
              <a:solidFill>
                <a:srgbClr val="3C64A5"/>
              </a:solidFill>
              <a:latin typeface="Montserrat" panose="00000500000000000000" pitchFamily="2" charset="-1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2777F9-B778-8ACA-FD47-9867822D7A4F}"/>
              </a:ext>
            </a:extLst>
          </p:cNvPr>
          <p:cNvSpPr txBox="1"/>
          <p:nvPr/>
        </p:nvSpPr>
        <p:spPr>
          <a:xfrm>
            <a:off x="7967767" y="5824728"/>
            <a:ext cx="3868367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100" i="1" baseline="30000" dirty="0">
                <a:solidFill>
                  <a:srgbClr val="3C64A5"/>
                </a:solidFill>
                <a:latin typeface="Montserrat" panose="00000500000000000000" pitchFamily="2" charset="-18"/>
              </a:rPr>
              <a:t>1</a:t>
            </a:r>
            <a:r>
              <a:rPr lang="da-DK" sz="1100" i="1" dirty="0">
                <a:solidFill>
                  <a:srgbClr val="3C64A5"/>
                </a:solidFill>
                <a:latin typeface="Montserrat" panose="00000500000000000000" pitchFamily="2" charset="-18"/>
              </a:rPr>
              <a:t>Glinec et al., Rev. Sci. Instrum. 77, 103301 (2006)</a:t>
            </a:r>
          </a:p>
          <a:p>
            <a:r>
              <a:rPr lang="da-DK" sz="1100" i="1" baseline="30000" dirty="0">
                <a:solidFill>
                  <a:srgbClr val="3C64A5"/>
                </a:solidFill>
                <a:latin typeface="Montserrat" panose="00000500000000000000" pitchFamily="2" charset="-18"/>
              </a:rPr>
              <a:t>2</a:t>
            </a:r>
            <a:r>
              <a:rPr lang="da-DK" sz="1100" i="1" dirty="0">
                <a:solidFill>
                  <a:srgbClr val="3C64A5"/>
                </a:solidFill>
                <a:latin typeface="Montserrat" panose="00000500000000000000" pitchFamily="2" charset="-18"/>
              </a:rPr>
              <a:t>B. Hidding et al., Rev. Sci. Instrum. 78, 083301 (2007)</a:t>
            </a:r>
          </a:p>
          <a:p>
            <a:r>
              <a:rPr lang="da-DK" sz="1100" i="1" baseline="30000" dirty="0">
                <a:solidFill>
                  <a:srgbClr val="3C64A5"/>
                </a:solidFill>
                <a:latin typeface="Montserrat" panose="00000500000000000000" pitchFamily="2" charset="-18"/>
              </a:rPr>
              <a:t>3</a:t>
            </a:r>
            <a:r>
              <a:rPr lang="da-DK" sz="1100" i="1" dirty="0">
                <a:solidFill>
                  <a:srgbClr val="3C64A5"/>
                </a:solidFill>
                <a:latin typeface="Montserrat" panose="00000500000000000000" pitchFamily="2" charset="-18"/>
              </a:rPr>
              <a:t>K. Nakamura et al., PRST-AB 14, 062801 (2011)</a:t>
            </a:r>
            <a:endParaRPr lang="en-US" sz="1100" i="1" dirty="0">
              <a:solidFill>
                <a:srgbClr val="3C64A5"/>
              </a:solidFill>
              <a:latin typeface="Montserrat" panose="00000500000000000000" pitchFamily="2" charset="-1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FEE741-D71D-609B-AA38-41CD6C00839D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3044952" y="127254"/>
            <a:ext cx="899072" cy="592607"/>
          </a:xfrm>
          <a:prstGeom prst="rect">
            <a:avLst/>
          </a:prstGeom>
          <a:ln>
            <a:noFill/>
          </a:ln>
          <a:effectLst>
            <a:outerShdw dist="37674" dir="2700000">
              <a:srgbClr val="000000">
                <a:alpha val="27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5F3880-A320-C225-9EA1-1F2CAA3139AE}"/>
              </a:ext>
            </a:extLst>
          </p:cNvPr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26" b="96621" l="1997" r="97849">
                        <a14:foregroundMark x1="43164" y1="16590" x2="19969" y2="63748"/>
                        <a14:foregroundMark x1="19969" y1="63748" x2="47926" y2="23502"/>
                        <a14:foregroundMark x1="47926" y1="23502" x2="38556" y2="23041"/>
                        <a14:foregroundMark x1="53456" y1="42704" x2="34101" y2="88479"/>
                        <a14:foregroundMark x1="34101" y1="88479" x2="9217" y2="46083"/>
                        <a14:foregroundMark x1="9217" y1="46083" x2="31183" y2="15515"/>
                        <a14:foregroundMark x1="10906" y1="57757" x2="63748" y2="92473"/>
                        <a14:foregroundMark x1="63748" y1="92473" x2="76498" y2="84025"/>
                        <a14:foregroundMark x1="54378" y1="15515" x2="70968" y2="57757"/>
                        <a14:foregroundMark x1="66359" y1="24885" x2="80184" y2="69892"/>
                        <a14:foregroundMark x1="19201" y1="18740" x2="9831" y2="66052"/>
                        <a14:foregroundMark x1="5991" y1="45776" x2="42550" y2="7680"/>
                        <a14:foregroundMark x1="42550" y1="7680" x2="93395" y2="47773"/>
                        <a14:foregroundMark x1="93395" y1="47773" x2="90783" y2="70200"/>
                        <a14:foregroundMark x1="89094" y1="32104" x2="48233" y2="4455"/>
                        <a14:foregroundMark x1="48233" y1="4455" x2="6605" y2="40553"/>
                        <a14:foregroundMark x1="6605" y1="40553" x2="4762" y2="46237"/>
                        <a14:foregroundMark x1="11982" y1="24731" x2="20276" y2="82642"/>
                        <a14:foregroundMark x1="20276" y1="82642" x2="80645" y2="85253"/>
                        <a14:foregroundMark x1="80645" y1="85253" x2="89862" y2="74808"/>
                        <a14:foregroundMark x1="82642" y1="77266" x2="70353" y2="89247"/>
                        <a14:foregroundMark x1="80492" y1="78187" x2="52995" y2="94777"/>
                        <a14:foregroundMark x1="62673" y1="90937" x2="37174" y2="95392"/>
                        <a14:foregroundMark x1="60983" y1="95545" x2="39785" y2="95545"/>
                        <a14:foregroundMark x1="55146" y1="94316" x2="41014" y2="95392"/>
                        <a14:foregroundMark x1="59447" y1="96621" x2="39017" y2="96774"/>
                        <a14:foregroundMark x1="5530" y1="63594" x2="5069" y2="38710"/>
                        <a14:foregroundMark x1="11060" y1="41935" x2="11521" y2="61905"/>
                        <a14:foregroundMark x1="14747" y1="72197" x2="6912" y2="51613"/>
                        <a14:foregroundMark x1="10906" y1="69432" x2="6759" y2="37481"/>
                        <a14:foregroundMark x1="9831" y1="37788" x2="34101" y2="87558"/>
                        <a14:foregroundMark x1="34101" y1="87558" x2="40246" y2="92166"/>
                        <a14:foregroundMark x1="39785" y1="92166" x2="27650" y2="84793"/>
                        <a14:foregroundMark x1="37634" y1="91705" x2="24270" y2="84332"/>
                        <a14:foregroundMark x1="84793" y1="73886" x2="89862" y2="53610"/>
                        <a14:foregroundMark x1="86943" y1="72657" x2="92473" y2="51459"/>
                        <a14:foregroundMark x1="92780" y1="72197" x2="90323" y2="28725"/>
                        <a14:foregroundMark x1="93241" y1="64363" x2="92012" y2="32873"/>
                        <a14:foregroundMark x1="94624" y1="61598" x2="87250" y2="22273"/>
                        <a14:foregroundMark x1="96928" y1="59908" x2="72965" y2="13518"/>
                        <a14:foregroundMark x1="72965" y1="13518" x2="38095" y2="8449"/>
                        <a14:foregroundMark x1="89401" y1="26267" x2="43164" y2="4455"/>
                        <a14:foregroundMark x1="43164" y1="4455" x2="42857" y2="4455"/>
                        <a14:foregroundMark x1="74040" y1="13364" x2="46697" y2="4762"/>
                        <a14:foregroundMark x1="71275" y1="8909" x2="52227" y2="3379"/>
                        <a14:foregroundMark x1="94009" y1="34255" x2="98003" y2="57450"/>
                        <a14:foregroundMark x1="41475" y1="5069" x2="8909" y2="28725"/>
                        <a14:foregroundMark x1="37174" y1="6452" x2="10906" y2="27957"/>
                        <a14:foregroundMark x1="33026" y1="7220" x2="5223" y2="42089"/>
                        <a14:foregroundMark x1="5837" y1="39017" x2="16897" y2="79416"/>
                        <a14:foregroundMark x1="4762" y1="40399" x2="16436" y2="82642"/>
                        <a14:foregroundMark x1="6912" y1="64823" x2="1997" y2="41628"/>
                      </a14:backgroundRemoval>
                    </a14:imgEffect>
                  </a14:imgLayer>
                </a14:imgProps>
              </a:ext>
            </a:extLst>
          </a:blip>
          <a:stretch/>
        </p:blipFill>
        <p:spPr>
          <a:xfrm>
            <a:off x="2027657" y="181696"/>
            <a:ext cx="640333" cy="59260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04820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9DACA4-D0C5-2B23-A11D-CF5477BECAD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9770" y="1700048"/>
            <a:ext cx="11318558" cy="2414751"/>
          </a:xfrm>
        </p:spPr>
        <p:txBody>
          <a:bodyPr anchor="t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ICT consists of a coil with magnetic core shaped into a loop through which electron bunches can pass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Electron charge induces a voltage in the coil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Integrating over this voltage produces an output voltage proportional to the electron beam charge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Integrator (part of the ICT controller) consists of op-amp, filter … 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671B3B1-9B5F-DDE0-0233-8818C6C3666C}"/>
              </a:ext>
            </a:extLst>
          </p:cNvPr>
          <p:cNvSpPr txBox="1">
            <a:spLocks/>
          </p:cNvSpPr>
          <p:nvPr/>
        </p:nvSpPr>
        <p:spPr>
          <a:xfrm>
            <a:off x="528384" y="1033157"/>
            <a:ext cx="5250624" cy="5944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3C64A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r>
              <a:rPr lang="sk-SK" b="1" dirty="0"/>
              <a:t>0</a:t>
            </a:r>
            <a:r>
              <a:rPr lang="en-US" b="1" dirty="0"/>
              <a:t>2</a:t>
            </a:r>
            <a:r>
              <a:rPr lang="sk-SK" b="1" dirty="0"/>
              <a:t> –</a:t>
            </a:r>
            <a:r>
              <a:rPr lang="en-US" b="1" dirty="0"/>
              <a:t> General description</a:t>
            </a:r>
            <a:br>
              <a:rPr lang="sk-SK" b="1" dirty="0"/>
            </a:br>
            <a:endParaRPr lang="en-US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483BB5-9D3F-5BF8-6061-04C3BA9EDA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3115" y="4520643"/>
            <a:ext cx="4391785" cy="1746733"/>
          </a:xfrm>
          <a:prstGeom prst="roundRect">
            <a:avLst>
              <a:gd name="adj" fmla="val 9578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CB702C-49CF-0A04-9060-E90BD6036E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0291" y="4011380"/>
            <a:ext cx="3566027" cy="2317559"/>
          </a:xfrm>
          <a:prstGeom prst="roundRect">
            <a:avLst>
              <a:gd name="adj" fmla="val 798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B0A5D50-7B89-BFD2-B7CD-147FB699FF27}"/>
              </a:ext>
            </a:extLst>
          </p:cNvPr>
          <p:cNvSpPr txBox="1"/>
          <p:nvPr/>
        </p:nvSpPr>
        <p:spPr>
          <a:xfrm>
            <a:off x="431824" y="4128485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3C64A5"/>
                </a:solidFill>
                <a:latin typeface="Montserrat" panose="00000500000000000000" pitchFamily="2" charset="-18"/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D8BF9D-887E-0499-78E6-F47C017F8368}"/>
              </a:ext>
            </a:extLst>
          </p:cNvPr>
          <p:cNvSpPr txBox="1"/>
          <p:nvPr/>
        </p:nvSpPr>
        <p:spPr>
          <a:xfrm>
            <a:off x="3577769" y="4114799"/>
            <a:ext cx="320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3C64A5"/>
                </a:solidFill>
                <a:latin typeface="Montserrat" panose="00000500000000000000" pitchFamily="2" charset="-18"/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B351C5-C4EC-64BF-F31A-17029251240F}"/>
              </a:ext>
            </a:extLst>
          </p:cNvPr>
          <p:cNvSpPr txBox="1"/>
          <p:nvPr/>
        </p:nvSpPr>
        <p:spPr>
          <a:xfrm>
            <a:off x="7958030" y="3964924"/>
            <a:ext cx="320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3C64A5"/>
                </a:solidFill>
                <a:latin typeface="Montserrat" panose="00000500000000000000" pitchFamily="2" charset="-18"/>
              </a:rPr>
              <a:t>3</a:t>
            </a:r>
          </a:p>
        </p:txBody>
      </p:sp>
      <p:pic>
        <p:nvPicPr>
          <p:cNvPr id="13" name="Picture 12" descr="A red tape on a metal surface&#10;&#10;Description automatically generated">
            <a:extLst>
              <a:ext uri="{FF2B5EF4-FFF2-40B4-BE49-F238E27FC236}">
                <a16:creationId xmlns:a16="http://schemas.microsoft.com/office/drawing/2014/main" id="{1388972C-912E-F4B5-A824-4CCADBE3E8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225" y="4334256"/>
            <a:ext cx="2401471" cy="1896609"/>
          </a:xfrm>
          <a:prstGeom prst="roundRect">
            <a:avLst>
              <a:gd name="adj" fmla="val 991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F0F891F-F583-B049-D716-F1D22F5A1D93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3044952" y="127254"/>
            <a:ext cx="899072" cy="592607"/>
          </a:xfrm>
          <a:prstGeom prst="rect">
            <a:avLst/>
          </a:prstGeom>
          <a:ln>
            <a:noFill/>
          </a:ln>
          <a:effectLst>
            <a:outerShdw dist="37674" dir="2700000">
              <a:srgbClr val="000000">
                <a:alpha val="27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22EBA08-8C0C-D45B-930F-B5720DA34DF2}"/>
              </a:ext>
            </a:extLst>
          </p:cNvPr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26" b="96621" l="1997" r="97849">
                        <a14:foregroundMark x1="43164" y1="16590" x2="19969" y2="63748"/>
                        <a14:foregroundMark x1="19969" y1="63748" x2="47926" y2="23502"/>
                        <a14:foregroundMark x1="47926" y1="23502" x2="38556" y2="23041"/>
                        <a14:foregroundMark x1="53456" y1="42704" x2="34101" y2="88479"/>
                        <a14:foregroundMark x1="34101" y1="88479" x2="9217" y2="46083"/>
                        <a14:foregroundMark x1="9217" y1="46083" x2="31183" y2="15515"/>
                        <a14:foregroundMark x1="10906" y1="57757" x2="63748" y2="92473"/>
                        <a14:foregroundMark x1="63748" y1="92473" x2="76498" y2="84025"/>
                        <a14:foregroundMark x1="54378" y1="15515" x2="70968" y2="57757"/>
                        <a14:foregroundMark x1="66359" y1="24885" x2="80184" y2="69892"/>
                        <a14:foregroundMark x1="19201" y1="18740" x2="9831" y2="66052"/>
                        <a14:foregroundMark x1="5991" y1="45776" x2="42550" y2="7680"/>
                        <a14:foregroundMark x1="42550" y1="7680" x2="93395" y2="47773"/>
                        <a14:foregroundMark x1="93395" y1="47773" x2="90783" y2="70200"/>
                        <a14:foregroundMark x1="89094" y1="32104" x2="48233" y2="4455"/>
                        <a14:foregroundMark x1="48233" y1="4455" x2="6605" y2="40553"/>
                        <a14:foregroundMark x1="6605" y1="40553" x2="4762" y2="46237"/>
                        <a14:foregroundMark x1="11982" y1="24731" x2="20276" y2="82642"/>
                        <a14:foregroundMark x1="20276" y1="82642" x2="80645" y2="85253"/>
                        <a14:foregroundMark x1="80645" y1="85253" x2="89862" y2="74808"/>
                        <a14:foregroundMark x1="82642" y1="77266" x2="70353" y2="89247"/>
                        <a14:foregroundMark x1="80492" y1="78187" x2="52995" y2="94777"/>
                        <a14:foregroundMark x1="62673" y1="90937" x2="37174" y2="95392"/>
                        <a14:foregroundMark x1="60983" y1="95545" x2="39785" y2="95545"/>
                        <a14:foregroundMark x1="55146" y1="94316" x2="41014" y2="95392"/>
                        <a14:foregroundMark x1="59447" y1="96621" x2="39017" y2="96774"/>
                        <a14:foregroundMark x1="5530" y1="63594" x2="5069" y2="38710"/>
                        <a14:foregroundMark x1="11060" y1="41935" x2="11521" y2="61905"/>
                        <a14:foregroundMark x1="14747" y1="72197" x2="6912" y2="51613"/>
                        <a14:foregroundMark x1="10906" y1="69432" x2="6759" y2="37481"/>
                        <a14:foregroundMark x1="9831" y1="37788" x2="34101" y2="87558"/>
                        <a14:foregroundMark x1="34101" y1="87558" x2="40246" y2="92166"/>
                        <a14:foregroundMark x1="39785" y1="92166" x2="27650" y2="84793"/>
                        <a14:foregroundMark x1="37634" y1="91705" x2="24270" y2="84332"/>
                        <a14:foregroundMark x1="84793" y1="73886" x2="89862" y2="53610"/>
                        <a14:foregroundMark x1="86943" y1="72657" x2="92473" y2="51459"/>
                        <a14:foregroundMark x1="92780" y1="72197" x2="90323" y2="28725"/>
                        <a14:foregroundMark x1="93241" y1="64363" x2="92012" y2="32873"/>
                        <a14:foregroundMark x1="94624" y1="61598" x2="87250" y2="22273"/>
                        <a14:foregroundMark x1="96928" y1="59908" x2="72965" y2="13518"/>
                        <a14:foregroundMark x1="72965" y1="13518" x2="38095" y2="8449"/>
                        <a14:foregroundMark x1="89401" y1="26267" x2="43164" y2="4455"/>
                        <a14:foregroundMark x1="43164" y1="4455" x2="42857" y2="4455"/>
                        <a14:foregroundMark x1="74040" y1="13364" x2="46697" y2="4762"/>
                        <a14:foregroundMark x1="71275" y1="8909" x2="52227" y2="3379"/>
                        <a14:foregroundMark x1="94009" y1="34255" x2="98003" y2="57450"/>
                        <a14:foregroundMark x1="41475" y1="5069" x2="8909" y2="28725"/>
                        <a14:foregroundMark x1="37174" y1="6452" x2="10906" y2="27957"/>
                        <a14:foregroundMark x1="33026" y1="7220" x2="5223" y2="42089"/>
                        <a14:foregroundMark x1="5837" y1="39017" x2="16897" y2="79416"/>
                        <a14:foregroundMark x1="4762" y1="40399" x2="16436" y2="82642"/>
                        <a14:foregroundMark x1="6912" y1="64823" x2="1997" y2="41628"/>
                      </a14:backgroundRemoval>
                    </a14:imgEffect>
                  </a14:imgLayer>
                </a14:imgProps>
              </a:ext>
            </a:extLst>
          </a:blip>
          <a:stretch/>
        </p:blipFill>
        <p:spPr>
          <a:xfrm>
            <a:off x="2027657" y="181696"/>
            <a:ext cx="640333" cy="59260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39243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9FF0D7-C2E1-DC90-5357-FA037F17147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8384" y="1549147"/>
            <a:ext cx="10486961" cy="1481138"/>
          </a:xfrm>
        </p:spPr>
        <p:txBody>
          <a:bodyPr anchor="t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One window integrates the signal, and the second one integrates the background for noise reduction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F7AB0E1-CDC0-D00A-E965-2120ABF0651F}"/>
              </a:ext>
            </a:extLst>
          </p:cNvPr>
          <p:cNvSpPr txBox="1">
            <a:spLocks/>
          </p:cNvSpPr>
          <p:nvPr/>
        </p:nvSpPr>
        <p:spPr>
          <a:xfrm>
            <a:off x="528384" y="1033157"/>
            <a:ext cx="5250624" cy="5944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3C64A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r>
              <a:rPr lang="sk-SK" b="1" dirty="0"/>
              <a:t>0</a:t>
            </a:r>
            <a:r>
              <a:rPr lang="en-US" b="1" dirty="0"/>
              <a:t>2</a:t>
            </a:r>
            <a:r>
              <a:rPr lang="sk-SK" b="1" dirty="0"/>
              <a:t> –</a:t>
            </a:r>
            <a:r>
              <a:rPr lang="en-US" b="1" dirty="0"/>
              <a:t> General description</a:t>
            </a:r>
            <a:br>
              <a:rPr lang="sk-SK" b="1" dirty="0"/>
            </a:br>
            <a:endParaRPr lang="en-US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48F91F-2B19-25BF-0676-132542E325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890" y="2929859"/>
            <a:ext cx="4919612" cy="3001474"/>
          </a:xfrm>
          <a:prstGeom prst="roundRect">
            <a:avLst>
              <a:gd name="adj" fmla="val 6739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1EBD3D2-82F4-C90C-E0DC-522F97D3484F}"/>
              </a:ext>
            </a:extLst>
          </p:cNvPr>
          <p:cNvSpPr txBox="1"/>
          <p:nvPr/>
        </p:nvSpPr>
        <p:spPr>
          <a:xfrm>
            <a:off x="729107" y="2524158"/>
            <a:ext cx="3228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C64A5"/>
                </a:solidFill>
                <a:latin typeface="Montserrat" panose="00000500000000000000" pitchFamily="2" charset="-18"/>
              </a:rPr>
              <a:t>Ideal signal for integration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6C8D5B8-DF1C-AEC4-C0D0-F8204DB875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929859"/>
            <a:ext cx="5612346" cy="3001474"/>
          </a:xfrm>
          <a:prstGeom prst="roundRect">
            <a:avLst>
              <a:gd name="adj" fmla="val 613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0176FD-FDE2-F9C7-78DB-D5AAD23594DB}"/>
              </a:ext>
            </a:extLst>
          </p:cNvPr>
          <p:cNvSpPr txBox="1"/>
          <p:nvPr/>
        </p:nvSpPr>
        <p:spPr>
          <a:xfrm>
            <a:off x="6189504" y="2524158"/>
            <a:ext cx="4646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C64A5"/>
                </a:solidFill>
                <a:latin typeface="Montserrat" panose="00000500000000000000" pitchFamily="2" charset="-18"/>
              </a:rPr>
              <a:t>Signal from LPA generated electrons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D527C31-7372-9E45-9438-B3DAC538A49D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3044952" y="127254"/>
            <a:ext cx="899072" cy="592607"/>
          </a:xfrm>
          <a:prstGeom prst="rect">
            <a:avLst/>
          </a:prstGeom>
          <a:ln>
            <a:noFill/>
          </a:ln>
          <a:effectLst>
            <a:outerShdw dist="37674" dir="2700000">
              <a:srgbClr val="000000">
                <a:alpha val="27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93F86C-2CF6-7F71-E785-BAAFE630300C}"/>
              </a:ext>
            </a:extLst>
          </p:cNvPr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26" b="96621" l="1997" r="97849">
                        <a14:foregroundMark x1="43164" y1="16590" x2="19969" y2="63748"/>
                        <a14:foregroundMark x1="19969" y1="63748" x2="47926" y2="23502"/>
                        <a14:foregroundMark x1="47926" y1="23502" x2="38556" y2="23041"/>
                        <a14:foregroundMark x1="53456" y1="42704" x2="34101" y2="88479"/>
                        <a14:foregroundMark x1="34101" y1="88479" x2="9217" y2="46083"/>
                        <a14:foregroundMark x1="9217" y1="46083" x2="31183" y2="15515"/>
                        <a14:foregroundMark x1="10906" y1="57757" x2="63748" y2="92473"/>
                        <a14:foregroundMark x1="63748" y1="92473" x2="76498" y2="84025"/>
                        <a14:foregroundMark x1="54378" y1="15515" x2="70968" y2="57757"/>
                        <a14:foregroundMark x1="66359" y1="24885" x2="80184" y2="69892"/>
                        <a14:foregroundMark x1="19201" y1="18740" x2="9831" y2="66052"/>
                        <a14:foregroundMark x1="5991" y1="45776" x2="42550" y2="7680"/>
                        <a14:foregroundMark x1="42550" y1="7680" x2="93395" y2="47773"/>
                        <a14:foregroundMark x1="93395" y1="47773" x2="90783" y2="70200"/>
                        <a14:foregroundMark x1="89094" y1="32104" x2="48233" y2="4455"/>
                        <a14:foregroundMark x1="48233" y1="4455" x2="6605" y2="40553"/>
                        <a14:foregroundMark x1="6605" y1="40553" x2="4762" y2="46237"/>
                        <a14:foregroundMark x1="11982" y1="24731" x2="20276" y2="82642"/>
                        <a14:foregroundMark x1="20276" y1="82642" x2="80645" y2="85253"/>
                        <a14:foregroundMark x1="80645" y1="85253" x2="89862" y2="74808"/>
                        <a14:foregroundMark x1="82642" y1="77266" x2="70353" y2="89247"/>
                        <a14:foregroundMark x1="80492" y1="78187" x2="52995" y2="94777"/>
                        <a14:foregroundMark x1="62673" y1="90937" x2="37174" y2="95392"/>
                        <a14:foregroundMark x1="60983" y1="95545" x2="39785" y2="95545"/>
                        <a14:foregroundMark x1="55146" y1="94316" x2="41014" y2="95392"/>
                        <a14:foregroundMark x1="59447" y1="96621" x2="39017" y2="96774"/>
                        <a14:foregroundMark x1="5530" y1="63594" x2="5069" y2="38710"/>
                        <a14:foregroundMark x1="11060" y1="41935" x2="11521" y2="61905"/>
                        <a14:foregroundMark x1="14747" y1="72197" x2="6912" y2="51613"/>
                        <a14:foregroundMark x1="10906" y1="69432" x2="6759" y2="37481"/>
                        <a14:foregroundMark x1="9831" y1="37788" x2="34101" y2="87558"/>
                        <a14:foregroundMark x1="34101" y1="87558" x2="40246" y2="92166"/>
                        <a14:foregroundMark x1="39785" y1="92166" x2="27650" y2="84793"/>
                        <a14:foregroundMark x1="37634" y1="91705" x2="24270" y2="84332"/>
                        <a14:foregroundMark x1="84793" y1="73886" x2="89862" y2="53610"/>
                        <a14:foregroundMark x1="86943" y1="72657" x2="92473" y2="51459"/>
                        <a14:foregroundMark x1="92780" y1="72197" x2="90323" y2="28725"/>
                        <a14:foregroundMark x1="93241" y1="64363" x2="92012" y2="32873"/>
                        <a14:foregroundMark x1="94624" y1="61598" x2="87250" y2="22273"/>
                        <a14:foregroundMark x1="96928" y1="59908" x2="72965" y2="13518"/>
                        <a14:foregroundMark x1="72965" y1="13518" x2="38095" y2="8449"/>
                        <a14:foregroundMark x1="89401" y1="26267" x2="43164" y2="4455"/>
                        <a14:foregroundMark x1="43164" y1="4455" x2="42857" y2="4455"/>
                        <a14:foregroundMark x1="74040" y1="13364" x2="46697" y2="4762"/>
                        <a14:foregroundMark x1="71275" y1="8909" x2="52227" y2="3379"/>
                        <a14:foregroundMark x1="94009" y1="34255" x2="98003" y2="57450"/>
                        <a14:foregroundMark x1="41475" y1="5069" x2="8909" y2="28725"/>
                        <a14:foregroundMark x1="37174" y1="6452" x2="10906" y2="27957"/>
                        <a14:foregroundMark x1="33026" y1="7220" x2="5223" y2="42089"/>
                        <a14:foregroundMark x1="5837" y1="39017" x2="16897" y2="79416"/>
                        <a14:foregroundMark x1="4762" y1="40399" x2="16436" y2="82642"/>
                        <a14:foregroundMark x1="6912" y1="64823" x2="1997" y2="41628"/>
                      </a14:backgroundRemoval>
                    </a14:imgEffect>
                  </a14:imgLayer>
                </a14:imgProps>
              </a:ext>
            </a:extLst>
          </a:blip>
          <a:stretch/>
        </p:blipFill>
        <p:spPr>
          <a:xfrm>
            <a:off x="2027657" y="181696"/>
            <a:ext cx="640333" cy="59260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26261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98199E-5957-3810-26AD-D89C5E1EBA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52FD7D-9C64-C8EE-D8E9-2D7210A948C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8384" y="1549147"/>
            <a:ext cx="10486961" cy="1481138"/>
          </a:xfrm>
        </p:spPr>
        <p:txBody>
          <a:bodyPr anchor="t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One window integrates the signal, and the second one integrates the background for noise reduction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F73FE16-A819-AA4E-EE21-D167F6A7AD67}"/>
              </a:ext>
            </a:extLst>
          </p:cNvPr>
          <p:cNvSpPr txBox="1">
            <a:spLocks/>
          </p:cNvSpPr>
          <p:nvPr/>
        </p:nvSpPr>
        <p:spPr>
          <a:xfrm>
            <a:off x="528384" y="1033157"/>
            <a:ext cx="5250624" cy="5944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3C64A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r>
              <a:rPr lang="sk-SK" b="1" dirty="0"/>
              <a:t>0</a:t>
            </a:r>
            <a:r>
              <a:rPr lang="en-US" b="1" dirty="0"/>
              <a:t>2</a:t>
            </a:r>
            <a:r>
              <a:rPr lang="sk-SK" b="1" dirty="0"/>
              <a:t> –</a:t>
            </a:r>
            <a:r>
              <a:rPr lang="en-US" b="1" dirty="0"/>
              <a:t> General description</a:t>
            </a:r>
            <a:br>
              <a:rPr lang="sk-SK" b="1" dirty="0"/>
            </a:br>
            <a:endParaRPr lang="en-US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74ADA3-3BDF-9064-2C18-D392E7178083}"/>
              </a:ext>
            </a:extLst>
          </p:cNvPr>
          <p:cNvSpPr txBox="1"/>
          <p:nvPr/>
        </p:nvSpPr>
        <p:spPr>
          <a:xfrm>
            <a:off x="729107" y="2524158"/>
            <a:ext cx="4458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C64A5"/>
                </a:solidFill>
                <a:latin typeface="Montserrat" panose="00000500000000000000" pitchFamily="2" charset="-18"/>
              </a:rPr>
              <a:t>Ideal signal for integration (Example)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CE266D-2F84-4035-F207-4F760EF06FDD}"/>
              </a:ext>
            </a:extLst>
          </p:cNvPr>
          <p:cNvSpPr txBox="1"/>
          <p:nvPr/>
        </p:nvSpPr>
        <p:spPr>
          <a:xfrm>
            <a:off x="6189504" y="2524158"/>
            <a:ext cx="4646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C64A5"/>
                </a:solidFill>
                <a:latin typeface="Montserrat" panose="00000500000000000000" pitchFamily="2" charset="-18"/>
              </a:rPr>
              <a:t>Signal from LPA generated electrons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97F750-9857-5DFD-198B-7A751ED999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107" y="2970073"/>
            <a:ext cx="5092191" cy="3127487"/>
          </a:xfrm>
          <a:prstGeom prst="roundRect">
            <a:avLst>
              <a:gd name="adj" fmla="val 6589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D04B10-21B4-E022-F57C-0A28B5CC46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0704" y="2970073"/>
            <a:ext cx="5128548" cy="3127487"/>
          </a:xfrm>
          <a:prstGeom prst="roundRect">
            <a:avLst>
              <a:gd name="adj" fmla="val 4972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828EE4E-2EE9-D91A-3389-21BC25C71DF2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3044952" y="127254"/>
            <a:ext cx="899072" cy="592607"/>
          </a:xfrm>
          <a:prstGeom prst="rect">
            <a:avLst/>
          </a:prstGeom>
          <a:ln>
            <a:noFill/>
          </a:ln>
          <a:effectLst>
            <a:outerShdw dist="37674" dir="2700000">
              <a:srgbClr val="000000">
                <a:alpha val="27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D8FDE7-F9C8-A894-54E5-2A9F9D12F075}"/>
              </a:ext>
            </a:extLst>
          </p:cNvPr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26" b="96621" l="1997" r="97849">
                        <a14:foregroundMark x1="43164" y1="16590" x2="19969" y2="63748"/>
                        <a14:foregroundMark x1="19969" y1="63748" x2="47926" y2="23502"/>
                        <a14:foregroundMark x1="47926" y1="23502" x2="38556" y2="23041"/>
                        <a14:foregroundMark x1="53456" y1="42704" x2="34101" y2="88479"/>
                        <a14:foregroundMark x1="34101" y1="88479" x2="9217" y2="46083"/>
                        <a14:foregroundMark x1="9217" y1="46083" x2="31183" y2="15515"/>
                        <a14:foregroundMark x1="10906" y1="57757" x2="63748" y2="92473"/>
                        <a14:foregroundMark x1="63748" y1="92473" x2="76498" y2="84025"/>
                        <a14:foregroundMark x1="54378" y1="15515" x2="70968" y2="57757"/>
                        <a14:foregroundMark x1="66359" y1="24885" x2="80184" y2="69892"/>
                        <a14:foregroundMark x1="19201" y1="18740" x2="9831" y2="66052"/>
                        <a14:foregroundMark x1="5991" y1="45776" x2="42550" y2="7680"/>
                        <a14:foregroundMark x1="42550" y1="7680" x2="93395" y2="47773"/>
                        <a14:foregroundMark x1="93395" y1="47773" x2="90783" y2="70200"/>
                        <a14:foregroundMark x1="89094" y1="32104" x2="48233" y2="4455"/>
                        <a14:foregroundMark x1="48233" y1="4455" x2="6605" y2="40553"/>
                        <a14:foregroundMark x1="6605" y1="40553" x2="4762" y2="46237"/>
                        <a14:foregroundMark x1="11982" y1="24731" x2="20276" y2="82642"/>
                        <a14:foregroundMark x1="20276" y1="82642" x2="80645" y2="85253"/>
                        <a14:foregroundMark x1="80645" y1="85253" x2="89862" y2="74808"/>
                        <a14:foregroundMark x1="82642" y1="77266" x2="70353" y2="89247"/>
                        <a14:foregroundMark x1="80492" y1="78187" x2="52995" y2="94777"/>
                        <a14:foregroundMark x1="62673" y1="90937" x2="37174" y2="95392"/>
                        <a14:foregroundMark x1="60983" y1="95545" x2="39785" y2="95545"/>
                        <a14:foregroundMark x1="55146" y1="94316" x2="41014" y2="95392"/>
                        <a14:foregroundMark x1="59447" y1="96621" x2="39017" y2="96774"/>
                        <a14:foregroundMark x1="5530" y1="63594" x2="5069" y2="38710"/>
                        <a14:foregroundMark x1="11060" y1="41935" x2="11521" y2="61905"/>
                        <a14:foregroundMark x1="14747" y1="72197" x2="6912" y2="51613"/>
                        <a14:foregroundMark x1="10906" y1="69432" x2="6759" y2="37481"/>
                        <a14:foregroundMark x1="9831" y1="37788" x2="34101" y2="87558"/>
                        <a14:foregroundMark x1="34101" y1="87558" x2="40246" y2="92166"/>
                        <a14:foregroundMark x1="39785" y1="92166" x2="27650" y2="84793"/>
                        <a14:foregroundMark x1="37634" y1="91705" x2="24270" y2="84332"/>
                        <a14:foregroundMark x1="84793" y1="73886" x2="89862" y2="53610"/>
                        <a14:foregroundMark x1="86943" y1="72657" x2="92473" y2="51459"/>
                        <a14:foregroundMark x1="92780" y1="72197" x2="90323" y2="28725"/>
                        <a14:foregroundMark x1="93241" y1="64363" x2="92012" y2="32873"/>
                        <a14:foregroundMark x1="94624" y1="61598" x2="87250" y2="22273"/>
                        <a14:foregroundMark x1="96928" y1="59908" x2="72965" y2="13518"/>
                        <a14:foregroundMark x1="72965" y1="13518" x2="38095" y2="8449"/>
                        <a14:foregroundMark x1="89401" y1="26267" x2="43164" y2="4455"/>
                        <a14:foregroundMark x1="43164" y1="4455" x2="42857" y2="4455"/>
                        <a14:foregroundMark x1="74040" y1="13364" x2="46697" y2="4762"/>
                        <a14:foregroundMark x1="71275" y1="8909" x2="52227" y2="3379"/>
                        <a14:foregroundMark x1="94009" y1="34255" x2="98003" y2="57450"/>
                        <a14:foregroundMark x1="41475" y1="5069" x2="8909" y2="28725"/>
                        <a14:foregroundMark x1="37174" y1="6452" x2="10906" y2="27957"/>
                        <a14:foregroundMark x1="33026" y1="7220" x2="5223" y2="42089"/>
                        <a14:foregroundMark x1="5837" y1="39017" x2="16897" y2="79416"/>
                        <a14:foregroundMark x1="4762" y1="40399" x2="16436" y2="82642"/>
                        <a14:foregroundMark x1="6912" y1="64823" x2="1997" y2="41628"/>
                      </a14:backgroundRemoval>
                    </a14:imgEffect>
                  </a14:imgLayer>
                </a14:imgProps>
              </a:ext>
            </a:extLst>
          </a:blip>
          <a:stretch/>
        </p:blipFill>
        <p:spPr>
          <a:xfrm>
            <a:off x="2027657" y="181696"/>
            <a:ext cx="640333" cy="59260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07072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machine&#10;&#10;Description automatically generated">
            <a:extLst>
              <a:ext uri="{FF2B5EF4-FFF2-40B4-BE49-F238E27FC236}">
                <a16:creationId xmlns:a16="http://schemas.microsoft.com/office/drawing/2014/main" id="{D3857C9B-F632-71E7-57B5-55332B7763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2742" y="3026236"/>
            <a:ext cx="5579903" cy="3352515"/>
          </a:xfrm>
          <a:prstGeom prst="roundRect">
            <a:avLst>
              <a:gd name="adj" fmla="val 9673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27C92D-7F12-EA1F-5260-8ADF0CA6C7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1121" y="4702494"/>
            <a:ext cx="6361621" cy="1481138"/>
          </a:xfrm>
        </p:spPr>
        <p:txBody>
          <a:bodyPr anchor="t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LPA generated electrons passed through the </a:t>
            </a:r>
            <a:r>
              <a:rPr lang="en-US" sz="2000" dirty="0" err="1"/>
              <a:t>Lanex</a:t>
            </a:r>
            <a:r>
              <a:rPr lang="en-US" sz="2000" dirty="0"/>
              <a:t> screen after the vacuum-air transition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Afterwards they passed through ICT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/>
              <a:t>Lanex</a:t>
            </a:r>
            <a:r>
              <a:rPr lang="en-US" sz="2000" dirty="0"/>
              <a:t> emission signal was captured by CCD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A591E04-CB23-3B14-9D05-E4316FA4C40A}"/>
              </a:ext>
            </a:extLst>
          </p:cNvPr>
          <p:cNvSpPr txBox="1">
            <a:spLocks/>
          </p:cNvSpPr>
          <p:nvPr/>
        </p:nvSpPr>
        <p:spPr>
          <a:xfrm>
            <a:off x="528384" y="1033157"/>
            <a:ext cx="5250624" cy="5944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3C64A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r>
              <a:rPr lang="sk-SK" b="1" dirty="0"/>
              <a:t>0</a:t>
            </a:r>
            <a:r>
              <a:rPr lang="en-US" b="1" dirty="0"/>
              <a:t>3</a:t>
            </a:r>
            <a:r>
              <a:rPr lang="sk-SK" b="1" dirty="0"/>
              <a:t> –</a:t>
            </a:r>
            <a:r>
              <a:rPr lang="en-US" b="1" dirty="0"/>
              <a:t> Experimental setup</a:t>
            </a:r>
            <a:br>
              <a:rPr lang="sk-SK" b="1" dirty="0"/>
            </a:br>
            <a:endParaRPr lang="en-US" b="1" dirty="0"/>
          </a:p>
        </p:txBody>
      </p:sp>
      <p:pic>
        <p:nvPicPr>
          <p:cNvPr id="8" name="image4.png" descr="image4.png">
            <a:extLst>
              <a:ext uri="{FF2B5EF4-FFF2-40B4-BE49-F238E27FC236}">
                <a16:creationId xmlns:a16="http://schemas.microsoft.com/office/drawing/2014/main" id="{93472765-0069-F197-40DD-0AF515EB13B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2031"/>
          <a:stretch>
            <a:fillRect/>
          </a:stretch>
        </p:blipFill>
        <p:spPr>
          <a:xfrm>
            <a:off x="676384" y="1627632"/>
            <a:ext cx="2718329" cy="2826649"/>
          </a:xfrm>
          <a:prstGeom prst="roundRect">
            <a:avLst>
              <a:gd name="adj" fmla="val 10276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2A57DD9-6087-5702-776C-220F2EE0106E}"/>
              </a:ext>
            </a:extLst>
          </p:cNvPr>
          <p:cNvSpPr txBox="1"/>
          <p:nvPr/>
        </p:nvSpPr>
        <p:spPr>
          <a:xfrm>
            <a:off x="404788" y="1491737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3C64A5"/>
                </a:solidFill>
                <a:latin typeface="Montserrat" panose="00000500000000000000" pitchFamily="2" charset="-18"/>
              </a:rPr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996FC5-2767-65CF-D9F4-65815E8376BA}"/>
              </a:ext>
            </a:extLst>
          </p:cNvPr>
          <p:cNvSpPr txBox="1"/>
          <p:nvPr/>
        </p:nvSpPr>
        <p:spPr>
          <a:xfrm>
            <a:off x="3478943" y="1491737"/>
            <a:ext cx="320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3C64A5"/>
                </a:solidFill>
                <a:latin typeface="Montserrat" panose="00000500000000000000" pitchFamily="2" charset="-18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115ECEA-19BB-71AC-C9D3-EE93E278FE8A}"/>
              </a:ext>
            </a:extLst>
          </p:cNvPr>
          <p:cNvSpPr txBox="1"/>
          <p:nvPr/>
        </p:nvSpPr>
        <p:spPr>
          <a:xfrm>
            <a:off x="6170054" y="4269615"/>
            <a:ext cx="320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3C64A5"/>
                </a:solidFill>
                <a:latin typeface="Montserrat" panose="00000500000000000000" pitchFamily="2" charset="-18"/>
              </a:rPr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3042823-45A3-3C4D-D5F7-B7D601ADC589}"/>
              </a:ext>
            </a:extLst>
          </p:cNvPr>
          <p:cNvSpPr txBox="1"/>
          <p:nvPr/>
        </p:nvSpPr>
        <p:spPr>
          <a:xfrm>
            <a:off x="7284366" y="1071268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3C64A5"/>
                </a:solidFill>
                <a:latin typeface="Montserrat" panose="00000500000000000000" pitchFamily="2" charset="-18"/>
              </a:rPr>
              <a:t>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72D5DB7-9973-FECA-244E-315A5AAFA97B}"/>
              </a:ext>
            </a:extLst>
          </p:cNvPr>
          <p:cNvSpPr txBox="1"/>
          <p:nvPr/>
        </p:nvSpPr>
        <p:spPr>
          <a:xfrm>
            <a:off x="3676517" y="1822716"/>
            <a:ext cx="91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3C64A5"/>
                </a:solidFill>
                <a:latin typeface="Montserrat" panose="00000500000000000000" pitchFamily="2" charset="-18"/>
              </a:rPr>
              <a:t>Lanex</a:t>
            </a:r>
            <a:endParaRPr lang="en-US" b="1" dirty="0">
              <a:solidFill>
                <a:srgbClr val="3C64A5"/>
              </a:solidFill>
              <a:latin typeface="Montserrat" panose="00000500000000000000" pitchFamily="2" charset="-18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373E8E5-4646-3403-8059-FCABA94A75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4762" y="946865"/>
            <a:ext cx="2957048" cy="2176387"/>
          </a:xfrm>
          <a:prstGeom prst="roundRect">
            <a:avLst>
              <a:gd name="adj" fmla="val 10088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9A5576-E70B-8EC2-FF4A-CB10591AA7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7403" y="1725174"/>
            <a:ext cx="3075829" cy="2412904"/>
          </a:xfrm>
          <a:prstGeom prst="roundRect">
            <a:avLst>
              <a:gd name="adj" fmla="val 10225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7C28D90-AFE8-2C53-AB7B-4FD11CA652A9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3044952" y="127254"/>
            <a:ext cx="899072" cy="592607"/>
          </a:xfrm>
          <a:prstGeom prst="rect">
            <a:avLst/>
          </a:prstGeom>
          <a:ln>
            <a:noFill/>
          </a:ln>
          <a:effectLst>
            <a:outerShdw dist="37674" dir="2700000">
              <a:srgbClr val="000000">
                <a:alpha val="27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B39846F-7A4D-3257-D256-1FCC9299ADBC}"/>
              </a:ext>
            </a:extLst>
          </p:cNvPr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26" b="96621" l="1997" r="97849">
                        <a14:foregroundMark x1="43164" y1="16590" x2="19969" y2="63748"/>
                        <a14:foregroundMark x1="19969" y1="63748" x2="47926" y2="23502"/>
                        <a14:foregroundMark x1="47926" y1="23502" x2="38556" y2="23041"/>
                        <a14:foregroundMark x1="53456" y1="42704" x2="34101" y2="88479"/>
                        <a14:foregroundMark x1="34101" y1="88479" x2="9217" y2="46083"/>
                        <a14:foregroundMark x1="9217" y1="46083" x2="31183" y2="15515"/>
                        <a14:foregroundMark x1="10906" y1="57757" x2="63748" y2="92473"/>
                        <a14:foregroundMark x1="63748" y1="92473" x2="76498" y2="84025"/>
                        <a14:foregroundMark x1="54378" y1="15515" x2="70968" y2="57757"/>
                        <a14:foregroundMark x1="66359" y1="24885" x2="80184" y2="69892"/>
                        <a14:foregroundMark x1="19201" y1="18740" x2="9831" y2="66052"/>
                        <a14:foregroundMark x1="5991" y1="45776" x2="42550" y2="7680"/>
                        <a14:foregroundMark x1="42550" y1="7680" x2="93395" y2="47773"/>
                        <a14:foregroundMark x1="93395" y1="47773" x2="90783" y2="70200"/>
                        <a14:foregroundMark x1="89094" y1="32104" x2="48233" y2="4455"/>
                        <a14:foregroundMark x1="48233" y1="4455" x2="6605" y2="40553"/>
                        <a14:foregroundMark x1="6605" y1="40553" x2="4762" y2="46237"/>
                        <a14:foregroundMark x1="11982" y1="24731" x2="20276" y2="82642"/>
                        <a14:foregroundMark x1="20276" y1="82642" x2="80645" y2="85253"/>
                        <a14:foregroundMark x1="80645" y1="85253" x2="89862" y2="74808"/>
                        <a14:foregroundMark x1="82642" y1="77266" x2="70353" y2="89247"/>
                        <a14:foregroundMark x1="80492" y1="78187" x2="52995" y2="94777"/>
                        <a14:foregroundMark x1="62673" y1="90937" x2="37174" y2="95392"/>
                        <a14:foregroundMark x1="60983" y1="95545" x2="39785" y2="95545"/>
                        <a14:foregroundMark x1="55146" y1="94316" x2="41014" y2="95392"/>
                        <a14:foregroundMark x1="59447" y1="96621" x2="39017" y2="96774"/>
                        <a14:foregroundMark x1="5530" y1="63594" x2="5069" y2="38710"/>
                        <a14:foregroundMark x1="11060" y1="41935" x2="11521" y2="61905"/>
                        <a14:foregroundMark x1="14747" y1="72197" x2="6912" y2="51613"/>
                        <a14:foregroundMark x1="10906" y1="69432" x2="6759" y2="37481"/>
                        <a14:foregroundMark x1="9831" y1="37788" x2="34101" y2="87558"/>
                        <a14:foregroundMark x1="34101" y1="87558" x2="40246" y2="92166"/>
                        <a14:foregroundMark x1="39785" y1="92166" x2="27650" y2="84793"/>
                        <a14:foregroundMark x1="37634" y1="91705" x2="24270" y2="84332"/>
                        <a14:foregroundMark x1="84793" y1="73886" x2="89862" y2="53610"/>
                        <a14:foregroundMark x1="86943" y1="72657" x2="92473" y2="51459"/>
                        <a14:foregroundMark x1="92780" y1="72197" x2="90323" y2="28725"/>
                        <a14:foregroundMark x1="93241" y1="64363" x2="92012" y2="32873"/>
                        <a14:foregroundMark x1="94624" y1="61598" x2="87250" y2="22273"/>
                        <a14:foregroundMark x1="96928" y1="59908" x2="72965" y2="13518"/>
                        <a14:foregroundMark x1="72965" y1="13518" x2="38095" y2="8449"/>
                        <a14:foregroundMark x1="89401" y1="26267" x2="43164" y2="4455"/>
                        <a14:foregroundMark x1="43164" y1="4455" x2="42857" y2="4455"/>
                        <a14:foregroundMark x1="74040" y1="13364" x2="46697" y2="4762"/>
                        <a14:foregroundMark x1="71275" y1="8909" x2="52227" y2="3379"/>
                        <a14:foregroundMark x1="94009" y1="34255" x2="98003" y2="57450"/>
                        <a14:foregroundMark x1="41475" y1="5069" x2="8909" y2="28725"/>
                        <a14:foregroundMark x1="37174" y1="6452" x2="10906" y2="27957"/>
                        <a14:foregroundMark x1="33026" y1="7220" x2="5223" y2="42089"/>
                        <a14:foregroundMark x1="5837" y1="39017" x2="16897" y2="79416"/>
                        <a14:foregroundMark x1="4762" y1="40399" x2="16436" y2="82642"/>
                        <a14:foregroundMark x1="6912" y1="64823" x2="1997" y2="41628"/>
                      </a14:backgroundRemoval>
                    </a14:imgEffect>
                  </a14:imgLayer>
                </a14:imgProps>
              </a:ext>
            </a:extLst>
          </a:blip>
          <a:stretch/>
        </p:blipFill>
        <p:spPr>
          <a:xfrm>
            <a:off x="2027657" y="181696"/>
            <a:ext cx="640333" cy="59260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9011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24679D-60AF-E43C-97CD-89FB25259F4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83064" y="4881548"/>
            <a:ext cx="8359584" cy="1481138"/>
          </a:xfrm>
        </p:spPr>
        <p:txBody>
          <a:bodyPr anchor="t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dirty="0"/>
              <a:t>ICT </a:t>
            </a:r>
            <a:r>
              <a:rPr lang="sk-SK" dirty="0" err="1"/>
              <a:t>mount</a:t>
            </a:r>
            <a:r>
              <a:rPr lang="en-US" dirty="0"/>
              <a:t>/shielding was designed in Blender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3D printed with PLA filament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 front part allows the main shielding to be replaced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CD605A4-6F9C-2E3F-9BAF-170F939FA275}"/>
              </a:ext>
            </a:extLst>
          </p:cNvPr>
          <p:cNvSpPr txBox="1">
            <a:spLocks/>
          </p:cNvSpPr>
          <p:nvPr/>
        </p:nvSpPr>
        <p:spPr>
          <a:xfrm>
            <a:off x="528384" y="1033157"/>
            <a:ext cx="5250624" cy="5944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3C64A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r>
              <a:rPr lang="sk-SK" b="1" dirty="0"/>
              <a:t>0</a:t>
            </a:r>
            <a:r>
              <a:rPr lang="en-US" b="1" dirty="0"/>
              <a:t>3</a:t>
            </a:r>
            <a:r>
              <a:rPr lang="sk-SK" b="1" dirty="0"/>
              <a:t> –</a:t>
            </a:r>
            <a:r>
              <a:rPr lang="en-US" b="1" dirty="0"/>
              <a:t> Experimental setup</a:t>
            </a:r>
            <a:br>
              <a:rPr lang="sk-SK" b="1" dirty="0"/>
            </a:br>
            <a:endParaRPr lang="en-US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E446C1-3B49-E0D2-6675-6958743439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433" y="1590524"/>
            <a:ext cx="4082526" cy="2733657"/>
          </a:xfrm>
          <a:prstGeom prst="roundRect">
            <a:avLst>
              <a:gd name="adj" fmla="val 14535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C5BAD3-CD6E-4875-4577-944E4594B6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292" y="3429000"/>
            <a:ext cx="3005976" cy="2936302"/>
          </a:xfrm>
          <a:prstGeom prst="roundRect">
            <a:avLst>
              <a:gd name="adj" fmla="val 14272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" name="Picture 8" descr="A close-up of a computer generated object&#10;&#10;Description automatically generated">
            <a:extLst>
              <a:ext uri="{FF2B5EF4-FFF2-40B4-BE49-F238E27FC236}">
                <a16:creationId xmlns:a16="http://schemas.microsoft.com/office/drawing/2014/main" id="{BE6C5A7B-7B8F-E5AF-DF5F-8B37B924573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41883"/>
          <a:stretch/>
        </p:blipFill>
        <p:spPr>
          <a:xfrm>
            <a:off x="5487703" y="1304068"/>
            <a:ext cx="5227101" cy="3306571"/>
          </a:xfrm>
          <a:prstGeom prst="roundRect">
            <a:avLst>
              <a:gd name="adj" fmla="val 9058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04297EA-7C9C-06DB-E266-A89422683EB4}"/>
              </a:ext>
            </a:extLst>
          </p:cNvPr>
          <p:cNvSpPr txBox="1"/>
          <p:nvPr/>
        </p:nvSpPr>
        <p:spPr>
          <a:xfrm>
            <a:off x="1578529" y="3954849"/>
            <a:ext cx="843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>
                <a:solidFill>
                  <a:srgbClr val="3C64A5"/>
                </a:solidFill>
                <a:latin typeface="Montserrat" panose="00000500000000000000" pitchFamily="2" charset="-18"/>
              </a:rPr>
              <a:t>Front</a:t>
            </a:r>
            <a:endParaRPr lang="en-US" b="1" dirty="0">
              <a:solidFill>
                <a:srgbClr val="3C64A5"/>
              </a:solidFill>
              <a:latin typeface="Montserrat" panose="00000500000000000000" pitchFamily="2" charset="-1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B327C37-25AE-CB47-E209-AD16A8523D8E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3044952" y="127254"/>
            <a:ext cx="899072" cy="592607"/>
          </a:xfrm>
          <a:prstGeom prst="rect">
            <a:avLst/>
          </a:prstGeom>
          <a:ln>
            <a:noFill/>
          </a:ln>
          <a:effectLst>
            <a:outerShdw dist="37674" dir="2700000">
              <a:srgbClr val="000000">
                <a:alpha val="27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6AFA09F-E94E-F8A1-BF91-7EA97C20A3EA}"/>
              </a:ext>
            </a:extLst>
          </p:cNvPr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26" b="96621" l="1997" r="97849">
                        <a14:foregroundMark x1="43164" y1="16590" x2="19969" y2="63748"/>
                        <a14:foregroundMark x1="19969" y1="63748" x2="47926" y2="23502"/>
                        <a14:foregroundMark x1="47926" y1="23502" x2="38556" y2="23041"/>
                        <a14:foregroundMark x1="53456" y1="42704" x2="34101" y2="88479"/>
                        <a14:foregroundMark x1="34101" y1="88479" x2="9217" y2="46083"/>
                        <a14:foregroundMark x1="9217" y1="46083" x2="31183" y2="15515"/>
                        <a14:foregroundMark x1="10906" y1="57757" x2="63748" y2="92473"/>
                        <a14:foregroundMark x1="63748" y1="92473" x2="76498" y2="84025"/>
                        <a14:foregroundMark x1="54378" y1="15515" x2="70968" y2="57757"/>
                        <a14:foregroundMark x1="66359" y1="24885" x2="80184" y2="69892"/>
                        <a14:foregroundMark x1="19201" y1="18740" x2="9831" y2="66052"/>
                        <a14:foregroundMark x1="5991" y1="45776" x2="42550" y2="7680"/>
                        <a14:foregroundMark x1="42550" y1="7680" x2="93395" y2="47773"/>
                        <a14:foregroundMark x1="93395" y1="47773" x2="90783" y2="70200"/>
                        <a14:foregroundMark x1="89094" y1="32104" x2="48233" y2="4455"/>
                        <a14:foregroundMark x1="48233" y1="4455" x2="6605" y2="40553"/>
                        <a14:foregroundMark x1="6605" y1="40553" x2="4762" y2="46237"/>
                        <a14:foregroundMark x1="11982" y1="24731" x2="20276" y2="82642"/>
                        <a14:foregroundMark x1="20276" y1="82642" x2="80645" y2="85253"/>
                        <a14:foregroundMark x1="80645" y1="85253" x2="89862" y2="74808"/>
                        <a14:foregroundMark x1="82642" y1="77266" x2="70353" y2="89247"/>
                        <a14:foregroundMark x1="80492" y1="78187" x2="52995" y2="94777"/>
                        <a14:foregroundMark x1="62673" y1="90937" x2="37174" y2="95392"/>
                        <a14:foregroundMark x1="60983" y1="95545" x2="39785" y2="95545"/>
                        <a14:foregroundMark x1="55146" y1="94316" x2="41014" y2="95392"/>
                        <a14:foregroundMark x1="59447" y1="96621" x2="39017" y2="96774"/>
                        <a14:foregroundMark x1="5530" y1="63594" x2="5069" y2="38710"/>
                        <a14:foregroundMark x1="11060" y1="41935" x2="11521" y2="61905"/>
                        <a14:foregroundMark x1="14747" y1="72197" x2="6912" y2="51613"/>
                        <a14:foregroundMark x1="10906" y1="69432" x2="6759" y2="37481"/>
                        <a14:foregroundMark x1="9831" y1="37788" x2="34101" y2="87558"/>
                        <a14:foregroundMark x1="34101" y1="87558" x2="40246" y2="92166"/>
                        <a14:foregroundMark x1="39785" y1="92166" x2="27650" y2="84793"/>
                        <a14:foregroundMark x1="37634" y1="91705" x2="24270" y2="84332"/>
                        <a14:foregroundMark x1="84793" y1="73886" x2="89862" y2="53610"/>
                        <a14:foregroundMark x1="86943" y1="72657" x2="92473" y2="51459"/>
                        <a14:foregroundMark x1="92780" y1="72197" x2="90323" y2="28725"/>
                        <a14:foregroundMark x1="93241" y1="64363" x2="92012" y2="32873"/>
                        <a14:foregroundMark x1="94624" y1="61598" x2="87250" y2="22273"/>
                        <a14:foregroundMark x1="96928" y1="59908" x2="72965" y2="13518"/>
                        <a14:foregroundMark x1="72965" y1="13518" x2="38095" y2="8449"/>
                        <a14:foregroundMark x1="89401" y1="26267" x2="43164" y2="4455"/>
                        <a14:foregroundMark x1="43164" y1="4455" x2="42857" y2="4455"/>
                        <a14:foregroundMark x1="74040" y1="13364" x2="46697" y2="4762"/>
                        <a14:foregroundMark x1="71275" y1="8909" x2="52227" y2="3379"/>
                        <a14:foregroundMark x1="94009" y1="34255" x2="98003" y2="57450"/>
                        <a14:foregroundMark x1="41475" y1="5069" x2="8909" y2="28725"/>
                        <a14:foregroundMark x1="37174" y1="6452" x2="10906" y2="27957"/>
                        <a14:foregroundMark x1="33026" y1="7220" x2="5223" y2="42089"/>
                        <a14:foregroundMark x1="5837" y1="39017" x2="16897" y2="79416"/>
                        <a14:foregroundMark x1="4762" y1="40399" x2="16436" y2="82642"/>
                        <a14:foregroundMark x1="6912" y1="64823" x2="1997" y2="41628"/>
                      </a14:backgroundRemoval>
                    </a14:imgEffect>
                  </a14:imgLayer>
                </a14:imgProps>
              </a:ext>
            </a:extLst>
          </a:blip>
          <a:stretch/>
        </p:blipFill>
        <p:spPr>
          <a:xfrm>
            <a:off x="2027657" y="181696"/>
            <a:ext cx="640333" cy="59260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65079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FA95C083-1E96-FB54-D4D3-B064869AB88E}"/>
                  </a:ext>
                </a:extLst>
              </p:cNvPr>
              <p:cNvSpPr>
                <a:spLocks noGrp="1"/>
              </p:cNvSpPr>
              <p:nvPr>
                <p:ph type="body" sz="quarter" idx="11"/>
              </p:nvPr>
            </p:nvSpPr>
            <p:spPr>
              <a:xfrm>
                <a:off x="6412992" y="2057710"/>
                <a:ext cx="5547360" cy="3959042"/>
              </a:xfrm>
            </p:spPr>
            <p:txBody>
              <a:bodyPr anchor="t"/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From the linear regression: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R</a:t>
                </a:r>
                <a:r>
                  <a:rPr lang="en-US" baseline="30000" dirty="0"/>
                  <a:t>2 </a:t>
                </a:r>
                <a:r>
                  <a:rPr lang="en-US" dirty="0"/>
                  <a:t>= 0.97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Montserrat" panose="00000500000000000000" pitchFamily="2" charset="-18"/>
                    <a:ea typeface="Cambria Math" panose="02040503050406030204" pitchFamily="18" charset="0"/>
                  </a:rPr>
                  <a:t>𝜒</a:t>
                </a:r>
                <a:r>
                  <a:rPr lang="en-US" baseline="30000" dirty="0">
                    <a:latin typeface="Montserrat" panose="00000500000000000000" pitchFamily="2" charset="-18"/>
                    <a:ea typeface="Cambria Math" panose="02040503050406030204" pitchFamily="18" charset="0"/>
                  </a:rPr>
                  <a:t>2</a:t>
                </a:r>
                <a:r>
                  <a:rPr lang="en-US" dirty="0">
                    <a:latin typeface="Montserrat" panose="00000500000000000000" pitchFamily="2" charset="-18"/>
                    <a:ea typeface="Cambria Math" panose="02040503050406030204" pitchFamily="18" charset="0"/>
                  </a:rPr>
                  <a:t> = 3.06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Montserrat" panose="00000500000000000000" pitchFamily="2" charset="-18"/>
                    <a:ea typeface="Cambria Math" panose="02040503050406030204" pitchFamily="18" charset="0"/>
                  </a:rPr>
                  <a:t>Pearson coefficient = 0.98 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=54602∙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+260277</m:t>
                    </m:r>
                  </m:oMath>
                </a14:m>
                <a:endParaRPr lang="en-US" dirty="0">
                  <a:latin typeface="Montserrat" panose="00000500000000000000" pitchFamily="2" charset="-18"/>
                  <a:ea typeface="Cambria Math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dirty="0">
                  <a:latin typeface="Montserrat" panose="00000500000000000000" pitchFamily="2" charset="-18"/>
                  <a:ea typeface="Cambria Math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b="1" dirty="0">
                    <a:latin typeface="Montserrat" panose="00000500000000000000" pitchFamily="2" charset="-18"/>
                    <a:ea typeface="Cambria Math" panose="02040503050406030204" pitchFamily="18" charset="0"/>
                  </a:rPr>
                  <a:t>Correlation</a:t>
                </a:r>
                <a:r>
                  <a:rPr lang="en-US" dirty="0">
                    <a:latin typeface="Montserrat" panose="00000500000000000000" pitchFamily="2" charset="-18"/>
                    <a:ea typeface="Cambria Math" panose="02040503050406030204" pitchFamily="18" charset="0"/>
                  </a:rPr>
                  <a:t> between the electron charge and </a:t>
                </a:r>
                <a:r>
                  <a:rPr lang="en-US" dirty="0" err="1">
                    <a:latin typeface="Montserrat" panose="00000500000000000000" pitchFamily="2" charset="-18"/>
                    <a:ea typeface="Cambria Math" panose="02040503050406030204" pitchFamily="18" charset="0"/>
                  </a:rPr>
                  <a:t>Lanex</a:t>
                </a:r>
                <a:r>
                  <a:rPr lang="en-US" dirty="0">
                    <a:latin typeface="Montserrat" panose="00000500000000000000" pitchFamily="2" charset="-18"/>
                    <a:ea typeface="Cambria Math" panose="02040503050406030204" pitchFamily="18" charset="0"/>
                  </a:rPr>
                  <a:t> emission signal </a:t>
                </a:r>
                <a:r>
                  <a:rPr lang="en-US" b="1" dirty="0">
                    <a:latin typeface="Montserrat" panose="00000500000000000000" pitchFamily="2" charset="-18"/>
                    <a:ea typeface="Cambria Math" panose="02040503050406030204" pitchFamily="18" charset="0"/>
                  </a:rPr>
                  <a:t>is present  </a:t>
                </a:r>
                <a:r>
                  <a:rPr lang="en-US" b="1" dirty="0">
                    <a:latin typeface="Montserrat" panose="00000500000000000000" pitchFamily="2" charset="-18"/>
                  </a:rPr>
                  <a:t> </a:t>
                </a:r>
              </a:p>
            </p:txBody>
          </p:sp>
        </mc:Choice>
        <mc:Fallback xmlns=""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FA95C083-1E96-FB54-D4D3-B064869AB88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1"/>
              </p:nvPr>
            </p:nvSpPr>
            <p:spPr>
              <a:xfrm>
                <a:off x="6412992" y="2057710"/>
                <a:ext cx="5547360" cy="3959042"/>
              </a:xfrm>
              <a:blipFill>
                <a:blip r:embed="rId2"/>
                <a:stretch>
                  <a:fillRect l="-1209" t="-18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itle 1">
            <a:extLst>
              <a:ext uri="{FF2B5EF4-FFF2-40B4-BE49-F238E27FC236}">
                <a16:creationId xmlns:a16="http://schemas.microsoft.com/office/drawing/2014/main" id="{6614E198-1F91-973F-03EC-2AB21DBC86DA}"/>
              </a:ext>
            </a:extLst>
          </p:cNvPr>
          <p:cNvSpPr txBox="1">
            <a:spLocks/>
          </p:cNvSpPr>
          <p:nvPr/>
        </p:nvSpPr>
        <p:spPr>
          <a:xfrm>
            <a:off x="528384" y="1033157"/>
            <a:ext cx="5250624" cy="5944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3C64A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r>
              <a:rPr lang="sk-SK" b="1" dirty="0"/>
              <a:t>0</a:t>
            </a:r>
            <a:r>
              <a:rPr lang="en-US" b="1" dirty="0"/>
              <a:t>4</a:t>
            </a:r>
            <a:r>
              <a:rPr lang="sk-SK" b="1" dirty="0"/>
              <a:t> –</a:t>
            </a:r>
            <a:r>
              <a:rPr lang="en-US" b="1" dirty="0"/>
              <a:t> Results</a:t>
            </a:r>
            <a:br>
              <a:rPr lang="sk-SK" b="1" dirty="0"/>
            </a:br>
            <a:endParaRPr lang="en-US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CB36D8E-8BE3-A81F-67A2-B66A43780D8A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3044952" y="127254"/>
            <a:ext cx="899072" cy="592607"/>
          </a:xfrm>
          <a:prstGeom prst="rect">
            <a:avLst/>
          </a:prstGeom>
          <a:ln>
            <a:noFill/>
          </a:ln>
          <a:effectLst>
            <a:outerShdw dist="37674" dir="2700000">
              <a:srgbClr val="000000">
                <a:alpha val="27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E3C7B5B-6910-501A-9010-A84571B61713}"/>
              </a:ext>
            </a:extLst>
          </p:cNvPr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26" b="96621" l="1997" r="97849">
                        <a14:foregroundMark x1="43164" y1="16590" x2="19969" y2="63748"/>
                        <a14:foregroundMark x1="19969" y1="63748" x2="47926" y2="23502"/>
                        <a14:foregroundMark x1="47926" y1="23502" x2="38556" y2="23041"/>
                        <a14:foregroundMark x1="53456" y1="42704" x2="34101" y2="88479"/>
                        <a14:foregroundMark x1="34101" y1="88479" x2="9217" y2="46083"/>
                        <a14:foregroundMark x1="9217" y1="46083" x2="31183" y2="15515"/>
                        <a14:foregroundMark x1="10906" y1="57757" x2="63748" y2="92473"/>
                        <a14:foregroundMark x1="63748" y1="92473" x2="76498" y2="84025"/>
                        <a14:foregroundMark x1="54378" y1="15515" x2="70968" y2="57757"/>
                        <a14:foregroundMark x1="66359" y1="24885" x2="80184" y2="69892"/>
                        <a14:foregroundMark x1="19201" y1="18740" x2="9831" y2="66052"/>
                        <a14:foregroundMark x1="5991" y1="45776" x2="42550" y2="7680"/>
                        <a14:foregroundMark x1="42550" y1="7680" x2="93395" y2="47773"/>
                        <a14:foregroundMark x1="93395" y1="47773" x2="90783" y2="70200"/>
                        <a14:foregroundMark x1="89094" y1="32104" x2="48233" y2="4455"/>
                        <a14:foregroundMark x1="48233" y1="4455" x2="6605" y2="40553"/>
                        <a14:foregroundMark x1="6605" y1="40553" x2="4762" y2="46237"/>
                        <a14:foregroundMark x1="11982" y1="24731" x2="20276" y2="82642"/>
                        <a14:foregroundMark x1="20276" y1="82642" x2="80645" y2="85253"/>
                        <a14:foregroundMark x1="80645" y1="85253" x2="89862" y2="74808"/>
                        <a14:foregroundMark x1="82642" y1="77266" x2="70353" y2="89247"/>
                        <a14:foregroundMark x1="80492" y1="78187" x2="52995" y2="94777"/>
                        <a14:foregroundMark x1="62673" y1="90937" x2="37174" y2="95392"/>
                        <a14:foregroundMark x1="60983" y1="95545" x2="39785" y2="95545"/>
                        <a14:foregroundMark x1="55146" y1="94316" x2="41014" y2="95392"/>
                        <a14:foregroundMark x1="59447" y1="96621" x2="39017" y2="96774"/>
                        <a14:foregroundMark x1="5530" y1="63594" x2="5069" y2="38710"/>
                        <a14:foregroundMark x1="11060" y1="41935" x2="11521" y2="61905"/>
                        <a14:foregroundMark x1="14747" y1="72197" x2="6912" y2="51613"/>
                        <a14:foregroundMark x1="10906" y1="69432" x2="6759" y2="37481"/>
                        <a14:foregroundMark x1="9831" y1="37788" x2="34101" y2="87558"/>
                        <a14:foregroundMark x1="34101" y1="87558" x2="40246" y2="92166"/>
                        <a14:foregroundMark x1="39785" y1="92166" x2="27650" y2="84793"/>
                        <a14:foregroundMark x1="37634" y1="91705" x2="24270" y2="84332"/>
                        <a14:foregroundMark x1="84793" y1="73886" x2="89862" y2="53610"/>
                        <a14:foregroundMark x1="86943" y1="72657" x2="92473" y2="51459"/>
                        <a14:foregroundMark x1="92780" y1="72197" x2="90323" y2="28725"/>
                        <a14:foregroundMark x1="93241" y1="64363" x2="92012" y2="32873"/>
                        <a14:foregroundMark x1="94624" y1="61598" x2="87250" y2="22273"/>
                        <a14:foregroundMark x1="96928" y1="59908" x2="72965" y2="13518"/>
                        <a14:foregroundMark x1="72965" y1="13518" x2="38095" y2="8449"/>
                        <a14:foregroundMark x1="89401" y1="26267" x2="43164" y2="4455"/>
                        <a14:foregroundMark x1="43164" y1="4455" x2="42857" y2="4455"/>
                        <a14:foregroundMark x1="74040" y1="13364" x2="46697" y2="4762"/>
                        <a14:foregroundMark x1="71275" y1="8909" x2="52227" y2="3379"/>
                        <a14:foregroundMark x1="94009" y1="34255" x2="98003" y2="57450"/>
                        <a14:foregroundMark x1="41475" y1="5069" x2="8909" y2="28725"/>
                        <a14:foregroundMark x1="37174" y1="6452" x2="10906" y2="27957"/>
                        <a14:foregroundMark x1="33026" y1="7220" x2="5223" y2="42089"/>
                        <a14:foregroundMark x1="5837" y1="39017" x2="16897" y2="79416"/>
                        <a14:foregroundMark x1="4762" y1="40399" x2="16436" y2="82642"/>
                        <a14:foregroundMark x1="6912" y1="64823" x2="1997" y2="41628"/>
                      </a14:backgroundRemoval>
                    </a14:imgEffect>
                  </a14:imgLayer>
                </a14:imgProps>
              </a:ext>
            </a:extLst>
          </a:blip>
          <a:stretch/>
        </p:blipFill>
        <p:spPr>
          <a:xfrm>
            <a:off x="2027657" y="181696"/>
            <a:ext cx="640333" cy="592607"/>
          </a:xfrm>
          <a:prstGeom prst="rect">
            <a:avLst/>
          </a:prstGeom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FDA451-56EC-286F-7F8E-310D77EA99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192" y="1559894"/>
            <a:ext cx="5321808" cy="4625497"/>
          </a:xfrm>
          <a:prstGeom prst="roundRect">
            <a:avLst>
              <a:gd name="adj" fmla="val 6552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9605359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2438</TotalTime>
  <Words>716</Words>
  <Application>Microsoft Office PowerPoint</Application>
  <PresentationFormat>Widescreen</PresentationFormat>
  <Paragraphs>87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Aptos</vt:lpstr>
      <vt:lpstr>Arial</vt:lpstr>
      <vt:lpstr>Cambria Math</vt:lpstr>
      <vt:lpstr>Helvetica</vt:lpstr>
      <vt:lpstr>Montserrat</vt:lpstr>
      <vt:lpstr>Montserrat Bold</vt:lpstr>
      <vt:lpstr>Montserrat Regular</vt:lpstr>
      <vt:lpstr>Tema di Office</vt:lpstr>
      <vt:lpstr>1_Tema di Office</vt:lpstr>
      <vt:lpstr>Correlation Study of Integrating Current Transformer Charge and Lanex Screen Emission Signal in High-Energy Beam Measurements</vt:lpstr>
      <vt:lpstr>PowerPoint Presentation</vt:lpstr>
      <vt:lpstr>01 -Motivation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Alessandra Maiarelli</dc:creator>
  <cp:lastModifiedBy>David</cp:lastModifiedBy>
  <cp:revision>46</cp:revision>
  <dcterms:created xsi:type="dcterms:W3CDTF">2024-09-06T16:42:42Z</dcterms:created>
  <dcterms:modified xsi:type="dcterms:W3CDTF">2024-12-11T13:07:23Z</dcterms:modified>
</cp:coreProperties>
</file>