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61" r:id="rId4"/>
    <p:sldId id="266" r:id="rId5"/>
    <p:sldId id="262" r:id="rId6"/>
    <p:sldId id="265" r:id="rId7"/>
    <p:sldId id="268" r:id="rId8"/>
    <p:sldId id="267" r:id="rId9"/>
    <p:sldId id="270" r:id="rId10"/>
    <p:sldId id="27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4A5"/>
    <a:srgbClr val="B44644"/>
    <a:srgbClr val="A72421"/>
    <a:srgbClr val="0000FF"/>
    <a:srgbClr val="FF0000"/>
    <a:srgbClr val="FF0707"/>
    <a:srgbClr val="71B571"/>
    <a:srgbClr val="6B6B6B"/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714"/>
  </p:normalViewPr>
  <p:slideViewPr>
    <p:cSldViewPr snapToGrid="0" showGuides="1">
      <p:cViewPr varScale="1">
        <p:scale>
          <a:sx n="101" d="100"/>
          <a:sy n="101" d="100"/>
        </p:scale>
        <p:origin x="216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96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29D4C-391D-0DB6-0526-A78B0C8FC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F0D20-ACF2-FC64-6439-8B9938120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5FD5C-2984-448C-337D-0E2B8BFFC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4D57-0731-5E4F-E3C1-A1790F44B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2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15E64B43-8584-B596-44E0-E0B12B3A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061" y="1523440"/>
            <a:ext cx="2852660" cy="222229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EAA5893-47A2-BA7E-D6EA-1618D63CC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2438" y="3944938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C64A5"/>
                </a:solidFill>
              </a:defRPr>
            </a:lvl1pPr>
            <a:lvl2pPr marL="457200" indent="0" algn="ctr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42941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7EB2DB64-FEF9-A645-7A83-582ADD6A79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A300E79-3191-6F47-909C-3A76EA5C6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114" y="37357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C64A5"/>
                </a:solidFill>
              </a:defRPr>
            </a:lvl1pPr>
            <a:lvl2pPr marL="457200" indent="0" algn="l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9B57420-B5F3-7DC5-2D70-846879573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2303718"/>
            <a:ext cx="3589660" cy="10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6312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68070E09-71D4-3103-FEF4-D5ECD75439AE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6B64E-CEF7-C12A-E394-562F45C8A6DD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5C640DB-CA20-1168-E041-FD09D731ACA4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E4684ABC-A4B5-B84D-ACED-0FBC1EF64B22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9D3E24-77C3-B6B6-CC8C-8F6DB8A56D89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1DEC7FA-FD92-1D96-7051-6383CDC9356B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15123" y="6549079"/>
            <a:ext cx="642096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54798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502189" y="655222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pic>
        <p:nvPicPr>
          <p:cNvPr id="8" name="Immagine 7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FD1857EB-2E52-C5CA-F886-39B032F6E1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27" y="57522"/>
            <a:ext cx="1618976" cy="508821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0839A3E-D0EF-F5BC-C145-002040DA16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571" y="57522"/>
            <a:ext cx="1747684" cy="496502"/>
          </a:xfrm>
          <a:prstGeom prst="rect">
            <a:avLst/>
          </a:prstGeom>
        </p:spPr>
      </p:pic>
      <p:pic>
        <p:nvPicPr>
          <p:cNvPr id="10" name="Immagine 9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A0698171-CC6C-796E-82F5-7D957222B2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73" y="66894"/>
            <a:ext cx="1835653" cy="473054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4317FE-9017-6963-90DC-861B0F4EB8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34463" y="92189"/>
            <a:ext cx="1311640" cy="3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0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12" Type="http://schemas.openxmlformats.org/officeDocument/2006/relationships/image" Target="../media/image6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2.jpg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1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30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24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9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9.png"/><Relationship Id="rId5" Type="http://schemas.openxmlformats.org/officeDocument/2006/relationships/image" Target="../media/image62.png"/><Relationship Id="rId10" Type="http://schemas.microsoft.com/office/2007/relationships/hdphoto" Target="../media/hdphoto1.wdp"/><Relationship Id="rId4" Type="http://schemas.openxmlformats.org/officeDocument/2006/relationships/image" Target="../media/image61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2F001-E7B0-2FC2-C92E-86895AAD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2" y="1631911"/>
            <a:ext cx="11112500" cy="764690"/>
          </a:xfrm>
        </p:spPr>
        <p:txBody>
          <a:bodyPr/>
          <a:lstStyle/>
          <a:p>
            <a:pPr algn="ctr"/>
            <a:r>
              <a:rPr lang="it-IT" sz="4500" b="1" dirty="0"/>
              <a:t>Spectral features </a:t>
            </a:r>
            <a:br>
              <a:rPr lang="it-IT" sz="4500" b="1" dirty="0"/>
            </a:br>
            <a:r>
              <a:rPr lang="it-IT" sz="4500" b="1" dirty="0"/>
              <a:t>of very high-energy electron beams</a:t>
            </a: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B1E05C32-D169-5248-A21B-4184F85F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62" y="5843140"/>
            <a:ext cx="2170700" cy="535147"/>
          </a:xfrm>
          <a:prstGeom prst="rect">
            <a:avLst/>
          </a:prstGeom>
          <a:noFill/>
        </p:spPr>
      </p:pic>
      <p:pic>
        <p:nvPicPr>
          <p:cNvPr id="5" name="Picture 4" descr="A black and red logo&#10;&#10;Description automatically generated">
            <a:extLst>
              <a:ext uri="{FF2B5EF4-FFF2-40B4-BE49-F238E27FC236}">
                <a16:creationId xmlns:a16="http://schemas.microsoft.com/office/drawing/2014/main" id="{8C29E65F-C4CA-9E77-C553-529E829A8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49" y="5814950"/>
            <a:ext cx="1902573" cy="544419"/>
          </a:xfrm>
          <a:prstGeom prst="rect">
            <a:avLst/>
          </a:prstGeom>
        </p:spPr>
      </p:pic>
      <p:pic>
        <p:nvPicPr>
          <p:cNvPr id="7" name="Picture 6" descr="A logo with a face and text&#10;&#10;Description automatically generated">
            <a:extLst>
              <a:ext uri="{FF2B5EF4-FFF2-40B4-BE49-F238E27FC236}">
                <a16:creationId xmlns:a16="http://schemas.microsoft.com/office/drawing/2014/main" id="{0C23C586-19EF-7885-115F-EF251908C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1"/>
          <a:stretch/>
        </p:blipFill>
        <p:spPr>
          <a:xfrm>
            <a:off x="9656522" y="5615574"/>
            <a:ext cx="1662317" cy="764689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4E529390-B8B4-89C0-CD5B-03AA5B806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16" y="5413547"/>
            <a:ext cx="1168684" cy="116478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FBAD13C-0E98-C519-8E02-7D8C067BAE87}"/>
              </a:ext>
            </a:extLst>
          </p:cNvPr>
          <p:cNvSpPr txBox="1">
            <a:spLocks/>
          </p:cNvSpPr>
          <p:nvPr/>
        </p:nvSpPr>
        <p:spPr>
          <a:xfrm>
            <a:off x="420429" y="3594994"/>
            <a:ext cx="11345333" cy="4041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2600" dirty="0">
                <a:solidFill>
                  <a:srgbClr val="3C64A5"/>
                </a:solidFill>
                <a:latin typeface="Montserrat" panose="00000500000000000000" pitchFamily="2" charset="0"/>
              </a:rPr>
              <a:t>S. G. Vlachos</a:t>
            </a:r>
            <a:endParaRPr lang="en-US" sz="2600" dirty="0">
              <a:solidFill>
                <a:srgbClr val="3C64A5"/>
              </a:solidFill>
              <a:latin typeface="Gill Sans MT" panose="020B0502020104020203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u="sng" dirty="0">
                <a:solidFill>
                  <a:srgbClr val="3C64A5"/>
                </a:solidFill>
                <a:latin typeface="Montserrat" panose="00000500000000000000" pitchFamily="2" charset="0"/>
              </a:rPr>
              <a:t>The ILIL team</a:t>
            </a:r>
            <a:r>
              <a:rPr lang="en-US" sz="2000" dirty="0">
                <a:solidFill>
                  <a:srgbClr val="3C64A5"/>
                </a:solidFill>
                <a:latin typeface="Montserrat" panose="00000500000000000000" pitchFamily="2" charset="0"/>
              </a:rPr>
              <a:t>: </a:t>
            </a:r>
            <a:r>
              <a:rPr lang="en-US" sz="2000" dirty="0">
                <a:latin typeface="Montserrat" panose="00000500000000000000" pitchFamily="2" charset="0"/>
              </a:rPr>
              <a:t>F. Avella, F. </a:t>
            </a:r>
            <a:r>
              <a:rPr lang="en-US" sz="2000" dirty="0" err="1">
                <a:latin typeface="Montserrat" panose="00000500000000000000" pitchFamily="2" charset="0"/>
              </a:rPr>
              <a:t>Baffigi</a:t>
            </a:r>
            <a:r>
              <a:rPr lang="en-US" sz="2000" dirty="0">
                <a:latin typeface="Montserrat" panose="00000500000000000000" pitchFamily="2" charset="0"/>
              </a:rPr>
              <a:t>, G. Bandini, G. Benincasa, F. Brandi, G. Cristoforetti, M. Ezzat, A. Fregosi, L. </a:t>
            </a:r>
            <a:r>
              <a:rPr lang="en-US" sz="2000" dirty="0" err="1">
                <a:latin typeface="Montserrat" panose="00000500000000000000" pitchFamily="2" charset="0"/>
              </a:rPr>
              <a:t>Fulgentini</a:t>
            </a:r>
            <a:r>
              <a:rPr lang="en-US" sz="2000" dirty="0">
                <a:latin typeface="Montserrat" panose="00000500000000000000" pitchFamily="2" charset="0"/>
              </a:rPr>
              <a:t>, D. Gregocki, E. Hume, P. Koester, L. </a:t>
            </a:r>
            <a:r>
              <a:rPr lang="en-US" sz="2000" dirty="0" err="1">
                <a:latin typeface="Montserrat" panose="00000500000000000000" pitchFamily="2" charset="0"/>
              </a:rPr>
              <a:t>Labate</a:t>
            </a:r>
            <a:r>
              <a:rPr lang="en-US" sz="2000" dirty="0">
                <a:latin typeface="Montserrat" panose="00000500000000000000" pitchFamily="2" charset="0"/>
              </a:rPr>
              <a:t>, D. Palla, M. C. V. </a:t>
            </a:r>
            <a:r>
              <a:rPr lang="en-US" sz="2000" dirty="0" err="1">
                <a:latin typeface="Montserrat" panose="00000500000000000000" pitchFamily="2" charset="0"/>
              </a:rPr>
              <a:t>Panaino</a:t>
            </a:r>
            <a:r>
              <a:rPr lang="en-US" sz="2000" dirty="0">
                <a:latin typeface="Montserrat" panose="00000500000000000000" pitchFamily="2" charset="0"/>
              </a:rPr>
              <a:t>, S. Piccinini, M. Salvadori &amp; L. A. Gizzi.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1E9D2-0993-8E49-F568-3A424587040D}"/>
              </a:ext>
            </a:extLst>
          </p:cNvPr>
          <p:cNvSpPr txBox="1"/>
          <p:nvPr/>
        </p:nvSpPr>
        <p:spPr>
          <a:xfrm>
            <a:off x="0" y="0"/>
            <a:ext cx="254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Milestones 1.1</a:t>
            </a:r>
            <a:r>
              <a:rPr lang="el-GR" dirty="0">
                <a:latin typeface="Montserrat" panose="00000500000000000000" pitchFamily="2" charset="0"/>
              </a:rPr>
              <a:t> &amp; </a:t>
            </a:r>
            <a:r>
              <a:rPr lang="en-US" dirty="0">
                <a:latin typeface="Montserrat" panose="00000500000000000000" pitchFamily="2" charset="0"/>
              </a:rPr>
              <a:t>1.6</a:t>
            </a:r>
          </a:p>
        </p:txBody>
      </p:sp>
    </p:spTree>
    <p:extLst>
      <p:ext uri="{BB962C8B-B14F-4D97-AF65-F5344CB8AC3E}">
        <p14:creationId xmlns:p14="http://schemas.microsoft.com/office/powerpoint/2010/main" val="124193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3"/>
    </mc:Choice>
    <mc:Fallback>
      <p:transition spd="slow" advTm="113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CB16E-EEED-59EE-4C9F-9C63AB72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7">
            <a:extLst>
              <a:ext uri="{FF2B5EF4-FFF2-40B4-BE49-F238E27FC236}">
                <a16:creationId xmlns:a16="http://schemas.microsoft.com/office/drawing/2014/main" id="{C75BE6BD-C814-44B7-338F-CD4E195CB610}"/>
              </a:ext>
            </a:extLst>
          </p:cNvPr>
          <p:cNvSpPr txBox="1">
            <a:spLocks/>
          </p:cNvSpPr>
          <p:nvPr/>
        </p:nvSpPr>
        <p:spPr>
          <a:xfrm>
            <a:off x="155671" y="685307"/>
            <a:ext cx="11880655" cy="545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Montserrat" panose="00000500000000000000" pitchFamily="2" charset="0"/>
              </a:rPr>
              <a:t>Acknowledgements</a:t>
            </a:r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CEE2E1FB-8161-3CBC-794D-D940CF9077BE}"/>
              </a:ext>
            </a:extLst>
          </p:cNvPr>
          <p:cNvSpPr txBox="1">
            <a:spLocks/>
          </p:cNvSpPr>
          <p:nvPr/>
        </p:nvSpPr>
        <p:spPr>
          <a:xfrm>
            <a:off x="155671" y="1236017"/>
            <a:ext cx="11880655" cy="4931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it-IT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41BAE2CE-CCEF-35FF-2F31-943555F4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3E49C4B5-1D05-4E21-FBE5-77F2DD7EB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776EA-BDAB-88F9-7E7C-E201925F31F3}"/>
              </a:ext>
            </a:extLst>
          </p:cNvPr>
          <p:cNvSpPr txBox="1"/>
          <p:nvPr/>
        </p:nvSpPr>
        <p:spPr>
          <a:xfrm>
            <a:off x="155671" y="3932705"/>
            <a:ext cx="3481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Montserrat" panose="00000500000000000000" pitchFamily="2" charset="0"/>
              </a:rPr>
              <a:t>This work was supported by the PNRR MUR project IR0000016-I-PHOQS, funded by the European Union – Next Generation EU.</a:t>
            </a:r>
          </a:p>
        </p:txBody>
      </p: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9C56C041-FF93-3115-F8F9-896A3831D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" y="5412745"/>
            <a:ext cx="2817024" cy="806088"/>
          </a:xfrm>
          <a:prstGeom prst="rect">
            <a:avLst/>
          </a:prstGeom>
        </p:spPr>
      </p:pic>
      <p:pic>
        <p:nvPicPr>
          <p:cNvPr id="8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CE96BB67-74CB-9472-B4EE-28E6F322D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2" y="1545803"/>
            <a:ext cx="4710563" cy="1338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0F52D-E70E-C525-A354-F4B1625814C0}"/>
              </a:ext>
            </a:extLst>
          </p:cNvPr>
          <p:cNvSpPr txBox="1"/>
          <p:nvPr/>
        </p:nvSpPr>
        <p:spPr>
          <a:xfrm>
            <a:off x="5760369" y="1868886"/>
            <a:ext cx="61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Montserrat" panose="00000500000000000000" pitchFamily="2" charset="0"/>
              </a:rPr>
              <a:t>This work was supported by the PNRR MUR project ECS00000017-"Tuscany Health Ecosystem &amp; the LPA – STAR project,  funded by the European Union – Next Generation EU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E33FD-6CA2-875A-0639-5456E2863BFB}"/>
              </a:ext>
            </a:extLst>
          </p:cNvPr>
          <p:cNvGrpSpPr/>
          <p:nvPr/>
        </p:nvGrpSpPr>
        <p:grpSpPr>
          <a:xfrm>
            <a:off x="4687486" y="4832398"/>
            <a:ext cx="2817024" cy="1293936"/>
            <a:chOff x="1213929" y="5365506"/>
            <a:chExt cx="4023931" cy="1951879"/>
          </a:xfrm>
        </p:grpSpPr>
        <p:pic>
          <p:nvPicPr>
            <p:cNvPr id="12" name="Picture 11" descr="A blue and yellow text with stars&#10;&#10;Description automatically generated">
              <a:extLst>
                <a:ext uri="{FF2B5EF4-FFF2-40B4-BE49-F238E27FC236}">
                  <a16:creationId xmlns:a16="http://schemas.microsoft.com/office/drawing/2014/main" id="{3B3B366A-C894-677B-9EDE-1D8CD7145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86" y="5365506"/>
              <a:ext cx="2849170" cy="122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68FEC5-0053-6C05-1828-2E561D8C3AF6}"/>
                </a:ext>
              </a:extLst>
            </p:cNvPr>
            <p:cNvSpPr txBox="1"/>
            <p:nvPr/>
          </p:nvSpPr>
          <p:spPr>
            <a:xfrm>
              <a:off x="1213929" y="6522532"/>
              <a:ext cx="4023931" cy="79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A</a:t>
              </a:r>
              <a:r>
                <a:rPr lang="it-IT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dvanced</a:t>
              </a:r>
              <a:r>
                <a:rPr lang="it-IT" b="1" dirty="0">
                  <a:latin typeface="Montserrat" panose="00000500000000000000" pitchFamily="2" charset="0"/>
                </a:rPr>
                <a:t> </a:t>
              </a:r>
              <a:r>
                <a:rPr lang="it-IT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P</a:t>
              </a:r>
              <a:r>
                <a:rPr lang="it-IT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hoton</a:t>
              </a:r>
              <a:r>
                <a:rPr lang="it-IT" b="1" dirty="0">
                  <a:latin typeface="Montserrat" panose="00000500000000000000" pitchFamily="2" charset="0"/>
                </a:rPr>
                <a:t> </a:t>
              </a:r>
              <a:r>
                <a:rPr lang="it-IT" b="1" dirty="0">
                  <a:solidFill>
                    <a:srgbClr val="FFB519"/>
                  </a:solidFill>
                  <a:latin typeface="Montserrat" panose="00000500000000000000" pitchFamily="2" charset="0"/>
                </a:rPr>
                <a:t>S</a:t>
              </a:r>
              <a:r>
                <a:rPr lang="it-IT" b="1" dirty="0">
                  <a:solidFill>
                    <a:srgbClr val="2C3981"/>
                  </a:solidFill>
                  <a:latin typeface="Montserrat" panose="00000500000000000000" pitchFamily="2" charset="0"/>
                </a:rPr>
                <a:t>ources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08BE4D-923C-6E3D-E4A1-364A5211DEEE}"/>
              </a:ext>
            </a:extLst>
          </p:cNvPr>
          <p:cNvSpPr txBox="1"/>
          <p:nvPr/>
        </p:nvSpPr>
        <p:spPr>
          <a:xfrm>
            <a:off x="830507" y="3526152"/>
            <a:ext cx="6100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C64A5"/>
                </a:solidFill>
                <a:latin typeface="Montserrat" panose="00000500000000000000" pitchFamily="2" charset="0"/>
              </a:rPr>
              <a:t>Infrastructure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19D8C-7DB2-2FCA-7DE9-ECFC7F02FE74}"/>
              </a:ext>
            </a:extLst>
          </p:cNvPr>
          <p:cNvSpPr txBox="1"/>
          <p:nvPr/>
        </p:nvSpPr>
        <p:spPr>
          <a:xfrm>
            <a:off x="4103644" y="3932705"/>
            <a:ext cx="356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Montserrat" panose="00000500000000000000" pitchFamily="2" charset="0"/>
              </a:rPr>
              <a:t>EuPRAXIA</a:t>
            </a:r>
            <a:r>
              <a:rPr lang="en-US" dirty="0">
                <a:latin typeface="Montserrat" panose="00000500000000000000" pitchFamily="2" charset="0"/>
              </a:rPr>
              <a:t> Advanced Photon Sources – </a:t>
            </a:r>
            <a:r>
              <a:rPr lang="en-US" dirty="0" err="1">
                <a:latin typeface="Montserrat" panose="00000500000000000000" pitchFamily="2" charset="0"/>
              </a:rPr>
              <a:t>EuAps</a:t>
            </a:r>
            <a:r>
              <a:rPr lang="en-US" dirty="0">
                <a:latin typeface="Montserrat" panose="00000500000000000000" pitchFamily="2" charset="0"/>
              </a:rPr>
              <a:t> (IR0000030, CUP I93C21000160006).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06327-EDDF-ABC4-AB14-136634D40761}"/>
              </a:ext>
            </a:extLst>
          </p:cNvPr>
          <p:cNvSpPr txBox="1"/>
          <p:nvPr/>
        </p:nvSpPr>
        <p:spPr>
          <a:xfrm>
            <a:off x="3505429" y="4268186"/>
            <a:ext cx="750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&amp;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DA175-5602-744A-1280-C55392DF2EDD}"/>
              </a:ext>
            </a:extLst>
          </p:cNvPr>
          <p:cNvSpPr txBox="1"/>
          <p:nvPr/>
        </p:nvSpPr>
        <p:spPr>
          <a:xfrm>
            <a:off x="8874000" y="3526152"/>
            <a:ext cx="6100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0"/>
              </a:rPr>
              <a:t>Laser Development</a:t>
            </a:r>
          </a:p>
        </p:txBody>
      </p:sp>
      <p:pic>
        <p:nvPicPr>
          <p:cNvPr id="20" name="Picture 19" descr="A blue and purple circle with a black background&#10;&#10;Description automatically generated">
            <a:extLst>
              <a:ext uri="{FF2B5EF4-FFF2-40B4-BE49-F238E27FC236}">
                <a16:creationId xmlns:a16="http://schemas.microsoft.com/office/drawing/2014/main" id="{FBD20EA3-C14F-0AF8-072C-0BF4817229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99" y="5067805"/>
            <a:ext cx="1837648" cy="10462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708CBB-EB49-179C-2568-9FA98501BC84}"/>
              </a:ext>
            </a:extLst>
          </p:cNvPr>
          <p:cNvSpPr txBox="1"/>
          <p:nvPr/>
        </p:nvSpPr>
        <p:spPr>
          <a:xfrm>
            <a:off x="8137483" y="3932705"/>
            <a:ext cx="3927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1D1E27"/>
                </a:solidFill>
                <a:effectLst/>
                <a:latin typeface="Montserrat" panose="00000500000000000000" pitchFamily="2" charset="0"/>
              </a:rPr>
              <a:t>This work was supported by the EU Horizon IFAST, under Grant Agreement No.101004730</a:t>
            </a:r>
            <a:endParaRPr lang="it-IT" dirty="0"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A613B6-BBAB-BF00-2408-7CE98D5085F8}"/>
              </a:ext>
            </a:extLst>
          </p:cNvPr>
          <p:cNvSpPr txBox="1"/>
          <p:nvPr/>
        </p:nvSpPr>
        <p:spPr>
          <a:xfrm>
            <a:off x="6095998" y="1499554"/>
            <a:ext cx="7488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0"/>
              </a:rPr>
              <a:t>Experimental investigation on biomedicine</a:t>
            </a:r>
          </a:p>
        </p:txBody>
      </p:sp>
    </p:spTree>
    <p:extLst>
      <p:ext uri="{BB962C8B-B14F-4D97-AF65-F5344CB8AC3E}">
        <p14:creationId xmlns:p14="http://schemas.microsoft.com/office/powerpoint/2010/main" val="388373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1"/>
    </mc:Choice>
    <mc:Fallback>
      <p:transition spd="slow" advTm="35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6801-BC63-D4A2-6543-2BA5C1736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>
            <a:extLst>
              <a:ext uri="{FF2B5EF4-FFF2-40B4-BE49-F238E27FC236}">
                <a16:creationId xmlns:a16="http://schemas.microsoft.com/office/drawing/2014/main" id="{3C2326AE-5358-3F80-94A8-18BCBE76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2" y="690731"/>
            <a:ext cx="11880655" cy="545286"/>
          </a:xfrm>
        </p:spPr>
        <p:txBody>
          <a:bodyPr/>
          <a:lstStyle/>
          <a:p>
            <a:r>
              <a:rPr lang="it-IT" b="1" dirty="0"/>
              <a:t>Progress &amp;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9CB9A2E8-1F2C-1911-D6C9-491D5067FD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671" y="1236017"/>
                <a:ext cx="11880655" cy="4931252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rgbClr val="3C64A5"/>
                    </a:solidFill>
                    <a:latin typeface="Montserrat" pitchFamily="2" charset="77"/>
                    <a:ea typeface="+mj-ea"/>
                    <a:cs typeface="+mj-cs"/>
                  </a:defRPr>
                </a:lvl1pPr>
              </a:lstStyle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Multi-GeV peak energy - record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7.8 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.</a:t>
                </a:r>
                <a:r>
                  <a:rPr lang="it-IT" sz="2000" baseline="30000" dirty="0">
                    <a:solidFill>
                      <a:schemeClr val="tx1"/>
                    </a:solidFill>
                  </a:rPr>
                  <a:t>1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Divergence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and energy spread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≤1%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.</a:t>
                </a:r>
                <a:r>
                  <a:rPr lang="it-IT" sz="2000" baseline="30000" dirty="0">
                    <a:solidFill>
                      <a:schemeClr val="tx1"/>
                    </a:solidFill>
                  </a:rPr>
                  <a:t>2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Charge above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𝑛𝐶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reached in a single shot.</a:t>
                </a:r>
                <a:r>
                  <a:rPr lang="it-IT" sz="2000" baseline="30000" dirty="0">
                    <a:solidFill>
                      <a:schemeClr val="tx1"/>
                    </a:solidFill>
                  </a:rPr>
                  <a:t>3</a:t>
                </a: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rgbClr val="C00000"/>
                    </a:solidFill>
                  </a:rPr>
                  <a:t>Shot-to-shot stability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Electron beam pointing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 Energy miscalculations.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Horizintal mean deviation: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1.7 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it-IT" sz="2000">
                    <a:solidFill>
                      <a:schemeClr val="tx1"/>
                    </a:solidFill>
                  </a:rPr>
                  <a:t>, Vertical </a:t>
                </a:r>
                <a:r>
                  <a:rPr lang="it-IT" sz="2000" dirty="0">
                    <a:solidFill>
                      <a:schemeClr val="tx1"/>
                    </a:solidFill>
                  </a:rPr>
                  <a:t>mean deviation: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.8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9CB9A2E8-1F2C-1911-D6C9-491D5067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1" y="1236017"/>
                <a:ext cx="11880655" cy="4931252"/>
              </a:xfrm>
              <a:prstGeom prst="rect">
                <a:avLst/>
              </a:prstGeom>
              <a:blipFill>
                <a:blip r:embed="rId2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34616FFF-527B-B10A-B335-05184B6BA4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17" t="13118" r="26070" b="12616"/>
          <a:stretch/>
        </p:blipFill>
        <p:spPr>
          <a:xfrm>
            <a:off x="155670" y="3208305"/>
            <a:ext cx="1805107" cy="1772872"/>
          </a:xfrm>
          <a:prstGeom prst="rect">
            <a:avLst/>
          </a:prstGeom>
        </p:spPr>
      </p:pic>
      <p:pic>
        <p:nvPicPr>
          <p:cNvPr id="13" name="Picture 12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05A1D7AD-8148-E98C-6B4C-3A3627CBD8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47" t="13895" r="26105" b="13188"/>
          <a:stretch/>
        </p:blipFill>
        <p:spPr>
          <a:xfrm>
            <a:off x="3896515" y="3208305"/>
            <a:ext cx="1816955" cy="1772872"/>
          </a:xfrm>
          <a:prstGeom prst="rect">
            <a:avLst/>
          </a:prstGeom>
        </p:spPr>
      </p:pic>
      <p:pic>
        <p:nvPicPr>
          <p:cNvPr id="15" name="Picture 14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267A5AE6-1C13-5CFF-CCC2-91343411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84" t="12933" r="25869" b="13671"/>
          <a:stretch/>
        </p:blipFill>
        <p:spPr>
          <a:xfrm>
            <a:off x="7649207" y="3208306"/>
            <a:ext cx="1805107" cy="1772871"/>
          </a:xfrm>
          <a:prstGeom prst="rect">
            <a:avLst/>
          </a:prstGeom>
        </p:spPr>
      </p:pic>
      <p:pic>
        <p:nvPicPr>
          <p:cNvPr id="17" name="Picture 16" descr="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09E8D282-5465-6C09-1A3C-AA31A58355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33" t="13538" r="25728" b="12423"/>
          <a:stretch/>
        </p:blipFill>
        <p:spPr>
          <a:xfrm>
            <a:off x="9525553" y="3208305"/>
            <a:ext cx="1805107" cy="1772872"/>
          </a:xfrm>
          <a:prstGeom prst="rect">
            <a:avLst/>
          </a:prstGeom>
        </p:spPr>
      </p:pic>
      <p:pic>
        <p:nvPicPr>
          <p:cNvPr id="20" name="Picture 19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81577B7B-5054-6109-5780-1D21F17A2C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460" t="13773" r="25827" b="11961"/>
          <a:stretch/>
        </p:blipFill>
        <p:spPr>
          <a:xfrm>
            <a:off x="2032017" y="3208305"/>
            <a:ext cx="1805107" cy="1772873"/>
          </a:xfrm>
          <a:prstGeom prst="rect">
            <a:avLst/>
          </a:prstGeom>
        </p:spPr>
      </p:pic>
      <p:pic>
        <p:nvPicPr>
          <p:cNvPr id="22" name="Picture 21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B5DFF0ED-6BFF-A5D3-9976-4BE8E83C55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800" t="13203" r="25488" b="12530"/>
          <a:stretch/>
        </p:blipFill>
        <p:spPr>
          <a:xfrm>
            <a:off x="5772861" y="3208306"/>
            <a:ext cx="1805107" cy="1772872"/>
          </a:xfrm>
          <a:prstGeom prst="rect">
            <a:avLst/>
          </a:prstGeom>
        </p:spPr>
      </p:pic>
      <p:pic>
        <p:nvPicPr>
          <p:cNvPr id="24" name="Picture 23" descr="A blue grid with numbers and letters&#10;&#10;Description automatically generated">
            <a:extLst>
              <a:ext uri="{FF2B5EF4-FFF2-40B4-BE49-F238E27FC236}">
                <a16:creationId xmlns:a16="http://schemas.microsoft.com/office/drawing/2014/main" id="{B69A1065-6FB5-410A-BD20-CB7FFDC863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67" t="9375" r="11695" b="9186"/>
          <a:stretch/>
        </p:blipFill>
        <p:spPr>
          <a:xfrm>
            <a:off x="11395411" y="2871463"/>
            <a:ext cx="436418" cy="24371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1A871D-439A-2F0A-97F7-152B2EB2A3FD}"/>
              </a:ext>
            </a:extLst>
          </p:cNvPr>
          <p:cNvSpPr txBox="1"/>
          <p:nvPr/>
        </p:nvSpPr>
        <p:spPr>
          <a:xfrm rot="5400000">
            <a:off x="11144593" y="4214758"/>
            <a:ext cx="15595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Pixel value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395435-1CC4-48D6-80A7-1497897AAB01}"/>
              </a:ext>
            </a:extLst>
          </p:cNvPr>
          <p:cNvSpPr txBox="1"/>
          <p:nvPr/>
        </p:nvSpPr>
        <p:spPr>
          <a:xfrm>
            <a:off x="8467" y="5760773"/>
            <a:ext cx="12320337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A. J. Gonsalves et al., Phys. Rev. Lett. </a:t>
            </a:r>
            <a:r>
              <a:rPr lang="en-US" sz="13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122</a:t>
            </a: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084801 (2019).</a:t>
            </a:r>
          </a:p>
          <a:p>
            <a:pPr marL="342900" indent="-342900">
              <a:buFontTx/>
              <a:buAutoNum type="arabicPeriod"/>
            </a:pP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W. T. Wang et al., Phys. Rev. Lett. </a:t>
            </a:r>
            <a:r>
              <a:rPr lang="en-US" sz="13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117</a:t>
            </a: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124801 (2016).</a:t>
            </a:r>
          </a:p>
          <a:p>
            <a:pPr marL="342900" indent="-342900">
              <a:buAutoNum type="arabicPeriod"/>
            </a:pP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J. Götzfried et al., Phys. Rev. X. </a:t>
            </a:r>
            <a:r>
              <a:rPr lang="en-US" sz="13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n-US" sz="13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041015 (2020).</a:t>
            </a:r>
          </a:p>
          <a:p>
            <a:endParaRPr lang="en-US" sz="14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9EF25D0A-5033-1455-9A9D-47D6A0C0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DD3B2B13-C91E-D582-4C19-D150639EE8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22"/>
    </mc:Choice>
    <mc:Fallback>
      <p:transition spd="slow" advTm="6512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513A-44EB-4CBE-855B-C7972186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>
            <a:extLst>
              <a:ext uri="{FF2B5EF4-FFF2-40B4-BE49-F238E27FC236}">
                <a16:creationId xmlns:a16="http://schemas.microsoft.com/office/drawing/2014/main" id="{037E636A-56A2-F3D3-58D2-0883B2A7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2" y="690731"/>
            <a:ext cx="11880655" cy="545286"/>
          </a:xfrm>
        </p:spPr>
        <p:txBody>
          <a:bodyPr/>
          <a:lstStyle/>
          <a:p>
            <a:r>
              <a:rPr lang="it-IT" b="1" dirty="0"/>
              <a:t>Spectrometer setup</a:t>
            </a:r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0FB748C1-60DF-FABC-6857-B4D1A3AE4970}"/>
              </a:ext>
            </a:extLst>
          </p:cNvPr>
          <p:cNvSpPr txBox="1">
            <a:spLocks/>
          </p:cNvSpPr>
          <p:nvPr/>
        </p:nvSpPr>
        <p:spPr>
          <a:xfrm>
            <a:off x="155671" y="1236017"/>
            <a:ext cx="11880655" cy="4931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A diagram of a laser beam&#10;&#10;Description automatically generated">
            <a:extLst>
              <a:ext uri="{FF2B5EF4-FFF2-40B4-BE49-F238E27FC236}">
                <a16:creationId xmlns:a16="http://schemas.microsoft.com/office/drawing/2014/main" id="{27D159C3-1DA3-9E14-5654-AB00CC1C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66" y="1781303"/>
            <a:ext cx="4741772" cy="3380684"/>
          </a:xfrm>
          <a:prstGeom prst="rect">
            <a:avLst/>
          </a:prstGeom>
        </p:spPr>
      </p:pic>
      <p:pic>
        <p:nvPicPr>
          <p:cNvPr id="19" name="Picture 18" descr="A screen shot of a graph&#10;&#10;Description automatically generated">
            <a:extLst>
              <a:ext uri="{FF2B5EF4-FFF2-40B4-BE49-F238E27FC236}">
                <a16:creationId xmlns:a16="http://schemas.microsoft.com/office/drawing/2014/main" id="{5DFC3CCB-31DC-6219-4C1E-109429BDB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353" y="2196503"/>
            <a:ext cx="6444698" cy="2095622"/>
          </a:xfrm>
          <a:prstGeom prst="rect">
            <a:avLst/>
          </a:prstGeom>
        </p:spPr>
      </p:pic>
      <p:pic>
        <p:nvPicPr>
          <p:cNvPr id="26" name="Picture 25" descr="A screen shot of a computer&#10;&#10;Description automatically generated">
            <a:extLst>
              <a:ext uri="{FF2B5EF4-FFF2-40B4-BE49-F238E27FC236}">
                <a16:creationId xmlns:a16="http://schemas.microsoft.com/office/drawing/2014/main" id="{EBF2E9C4-5233-D890-0732-490BD0067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353" y="2206323"/>
            <a:ext cx="6444699" cy="1861802"/>
          </a:xfrm>
          <a:prstGeom prst="rect">
            <a:avLst/>
          </a:prstGeom>
        </p:spPr>
      </p:pic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D3491616-3840-A98E-CE01-A349D93E1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352" y="2199973"/>
            <a:ext cx="6444699" cy="1861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BF5927B-04A7-3E96-55E7-A48CC9270545}"/>
                  </a:ext>
                </a:extLst>
              </p:cNvPr>
              <p:cNvSpPr txBox="1"/>
              <p:nvPr/>
            </p:nvSpPr>
            <p:spPr>
              <a:xfrm>
                <a:off x="8386519" y="4611791"/>
                <a:ext cx="2238703" cy="697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rgbClr val="3D73A7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𝑒𝐵𝑐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BF5927B-04A7-3E96-55E7-A48CC9270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519" y="4611791"/>
                <a:ext cx="2238703" cy="6978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3B8D16-1264-C770-65B6-A63D699430E8}"/>
                  </a:ext>
                </a:extLst>
              </p:cNvPr>
              <p:cNvSpPr txBox="1"/>
              <p:nvPr/>
            </p:nvSpPr>
            <p:spPr>
              <a:xfrm>
                <a:off x="6297814" y="4727464"/>
                <a:ext cx="2547431" cy="582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d>
                      <m:dPr>
                        <m:ctrlPr>
                          <a:rPr lang="en-US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l-GR" b="1" i="1">
                            <a:solidFill>
                              <a:srgbClr val="B446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</m:d>
                    <m:r>
                      <a:rPr lang="el-GR" b="1" i="1">
                        <a:solidFill>
                          <a:srgbClr val="B446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l-GR" b="0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  <a:endParaRPr lang="el-GR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3B8D16-1264-C770-65B6-A63D69943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814" y="4727464"/>
                <a:ext cx="2547431" cy="5821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1A2DD5-FA4A-08E0-671D-F68F7AA9ADBE}"/>
                  </a:ext>
                </a:extLst>
              </p:cNvPr>
              <p:cNvSpPr txBox="1"/>
              <p:nvPr/>
            </p:nvSpPr>
            <p:spPr>
              <a:xfrm>
                <a:off x="5800051" y="5243455"/>
                <a:ext cx="61740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magnetic field strength,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𝒆</m:t>
                    </m:r>
                    <m:r>
                      <a:rPr lang="el-GR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electron charge &amp; mass,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 speed of light,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𝑬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Gill Sans MT" panose="020B0502020104020203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electron energy</a:t>
                </a:r>
                <a:endParaRPr lang="el-G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l Sans MT" panose="020B0502020104020203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1A2DD5-FA4A-08E0-671D-F68F7AA9A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51" y="5243455"/>
                <a:ext cx="6174000" cy="584775"/>
              </a:xfrm>
              <a:prstGeom prst="rect">
                <a:avLst/>
              </a:prstGeom>
              <a:blipFill>
                <a:blip r:embed="rId10"/>
                <a:stretch>
                  <a:fillRect t="-3125" r="-9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BBB1A32-A9F4-F4FA-42E1-AEC74E072037}"/>
                  </a:ext>
                </a:extLst>
              </p:cNvPr>
              <p:cNvSpPr txBox="1"/>
              <p:nvPr/>
            </p:nvSpPr>
            <p:spPr>
              <a:xfrm>
                <a:off x="5387159" y="4624190"/>
                <a:ext cx="6729083" cy="661720"/>
              </a:xfrm>
              <a:prstGeom prst="rect">
                <a:avLst/>
              </a:prstGeom>
              <a:noFill/>
              <a:ln w="28575" cap="flat" cmpd="sng" algn="ctr">
                <a:solidFill>
                  <a:srgbClr val="B4464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𝒙</m:t>
                      </m:r>
                      <m:d>
                        <m:dPr>
                          <m:ctrlPr>
                            <a:rPr lang="en-US" sz="1400" b="1" i="1" smtClean="0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l-GR" sz="1400" b="1" i="1" smtClean="0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  <m:r>
                            <a:rPr lang="el-GR" sz="1400" b="1" i="1" smtClean="0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l-GR" sz="1400" b="1" i="1" smtClean="0">
                              <a:solidFill>
                                <a:srgbClr val="B44644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𝝆</m:t>
                          </m:r>
                        </m:e>
                      </m:d>
                      <m:r>
                        <a:rPr lang="el-GR" sz="1400" b="1" i="1" smtClean="0">
                          <a:solidFill>
                            <a:srgbClr val="B44644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</m:d>
                      <m:d>
                        <m:d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l-G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𝝆</m:t>
                              </m:r>
                            </m:den>
                          </m:f>
                        </m:e>
                      </m:d>
                      <m:r>
                        <a:rPr lang="el-G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l-G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d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l-G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  <m:t>𝒂</m:t>
                                      </m:r>
                                    </m:num>
                                    <m:den>
                                      <m:r>
                                        <a:rPr lang="el-GR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  <a:cs typeface="Arial" panose="020B0604020202020204" pitchFamily="34" charset="0"/>
                                        </a:rPr>
                                        <m:t>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l-G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l-G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𝜽</m:t>
                      </m:r>
                      <m:r>
                        <a:rPr lang="el-G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el-GR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𝝆</m:t>
                                  </m:r>
                                </m:den>
                              </m:f>
                            </m:e>
                          </m:d>
                        </m:e>
                      </m:d>
                      <m:sSup>
                        <m:sSupPr>
                          <m:ctrl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𝜽</m:t>
                          </m:r>
                        </m:e>
                        <m:sup>
                          <m: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l-GR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BBB1A32-A9F4-F4FA-42E1-AEC74E072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159" y="4624190"/>
                <a:ext cx="6729083" cy="6617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rgbClr val="B4464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5A542DB-0F1C-C870-9369-4538296523CA}"/>
              </a:ext>
            </a:extLst>
          </p:cNvPr>
          <p:cNvSpPr txBox="1"/>
          <p:nvPr/>
        </p:nvSpPr>
        <p:spPr>
          <a:xfrm>
            <a:off x="0" y="6147897"/>
            <a:ext cx="12112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H. J. Cha et al., Rev. Sci. </a:t>
            </a:r>
            <a:r>
              <a:rPr lang="en-US" sz="1400" dirty="0" err="1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Instrum</a:t>
            </a:r>
            <a:r>
              <a:rPr lang="en-US" sz="14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4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83</a:t>
            </a:r>
            <a:r>
              <a:rPr lang="en-US" sz="14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063301 (2012).</a:t>
            </a:r>
            <a:endParaRPr lang="en-US" sz="14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135D6A6F-93B5-047C-638F-52AAFFCF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071F9985-7873-2756-B495-7F1CA35EF2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  <p:pic>
        <p:nvPicPr>
          <p:cNvPr id="8" name="Picture 7" descr="A machine with a large metal object&#10;&#10;Description automatically generated with medium confidence">
            <a:extLst>
              <a:ext uri="{FF2B5EF4-FFF2-40B4-BE49-F238E27FC236}">
                <a16:creationId xmlns:a16="http://schemas.microsoft.com/office/drawing/2014/main" id="{5B9F38EC-661A-B999-95B3-2532263E5F3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4417" r="5581"/>
          <a:stretch/>
        </p:blipFill>
        <p:spPr>
          <a:xfrm>
            <a:off x="147998" y="1818790"/>
            <a:ext cx="5124005" cy="3487399"/>
          </a:xfrm>
          <a:prstGeom prst="rect">
            <a:avLst/>
          </a:prstGeom>
        </p:spPr>
      </p:pic>
      <p:pic>
        <p:nvPicPr>
          <p:cNvPr id="10" name="Picture 9" descr="A metal object with a hole in it&#10;&#10;Description automatically generated">
            <a:extLst>
              <a:ext uri="{FF2B5EF4-FFF2-40B4-BE49-F238E27FC236}">
                <a16:creationId xmlns:a16="http://schemas.microsoft.com/office/drawing/2014/main" id="{2B49A4A7-ADE1-733B-104B-07DE479A78B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519" t="16184" r="10104" b="22299"/>
          <a:stretch/>
        </p:blipFill>
        <p:spPr>
          <a:xfrm>
            <a:off x="932648" y="1947270"/>
            <a:ext cx="3276252" cy="31812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F9B6FA-BF2C-536B-5835-E80924A089A9}"/>
              </a:ext>
            </a:extLst>
          </p:cNvPr>
          <p:cNvCxnSpPr>
            <a:cxnSpLocks/>
          </p:cNvCxnSpPr>
          <p:nvPr/>
        </p:nvCxnSpPr>
        <p:spPr>
          <a:xfrm flipH="1" flipV="1">
            <a:off x="1102631" y="2531027"/>
            <a:ext cx="2082529" cy="110573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14B85-9FA0-5ADD-C473-32153B2BF6D3}"/>
              </a:ext>
            </a:extLst>
          </p:cNvPr>
          <p:cNvSpPr/>
          <p:nvPr/>
        </p:nvSpPr>
        <p:spPr>
          <a:xfrm rot="20850153">
            <a:off x="102072" y="2306732"/>
            <a:ext cx="970280" cy="38608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C57917-2BE9-B27F-97C2-35525175FC98}"/>
              </a:ext>
            </a:extLst>
          </p:cNvPr>
          <p:cNvCxnSpPr>
            <a:cxnSpLocks/>
          </p:cNvCxnSpPr>
          <p:nvPr/>
        </p:nvCxnSpPr>
        <p:spPr>
          <a:xfrm>
            <a:off x="681325" y="2445592"/>
            <a:ext cx="897467" cy="4918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3BF294-85F5-4423-8069-B00CBF5333E6}"/>
              </a:ext>
            </a:extLst>
          </p:cNvPr>
          <p:cNvCxnSpPr>
            <a:cxnSpLocks/>
          </p:cNvCxnSpPr>
          <p:nvPr/>
        </p:nvCxnSpPr>
        <p:spPr>
          <a:xfrm>
            <a:off x="2107987" y="3266181"/>
            <a:ext cx="258581" cy="437489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9C2317-9EB7-EE0C-DBA0-E58D7B9719FE}"/>
              </a:ext>
            </a:extLst>
          </p:cNvPr>
          <p:cNvCxnSpPr>
            <a:cxnSpLocks/>
          </p:cNvCxnSpPr>
          <p:nvPr/>
        </p:nvCxnSpPr>
        <p:spPr>
          <a:xfrm>
            <a:off x="2107986" y="3261101"/>
            <a:ext cx="505039" cy="276773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C2FCFC1-CAE5-7371-1028-162D9902F543}"/>
              </a:ext>
            </a:extLst>
          </p:cNvPr>
          <p:cNvSpPr/>
          <p:nvPr/>
        </p:nvSpPr>
        <p:spPr>
          <a:xfrm>
            <a:off x="2381250" y="3416300"/>
            <a:ext cx="927100" cy="1346200"/>
          </a:xfrm>
          <a:custGeom>
            <a:avLst/>
            <a:gdLst>
              <a:gd name="connsiteX0" fmla="*/ 0 w 1962150"/>
              <a:gd name="connsiteY0" fmla="*/ 0 h 800100"/>
              <a:gd name="connsiteX1" fmla="*/ 1962150 w 1962150"/>
              <a:gd name="connsiteY1" fmla="*/ 0 h 800100"/>
              <a:gd name="connsiteX2" fmla="*/ 1962150 w 1962150"/>
              <a:gd name="connsiteY2" fmla="*/ 800100 h 800100"/>
              <a:gd name="connsiteX3" fmla="*/ 0 w 1962150"/>
              <a:gd name="connsiteY3" fmla="*/ 800100 h 800100"/>
              <a:gd name="connsiteX4" fmla="*/ 0 w 1962150"/>
              <a:gd name="connsiteY4" fmla="*/ 0 h 800100"/>
              <a:gd name="connsiteX0" fmla="*/ 0 w 1962150"/>
              <a:gd name="connsiteY0" fmla="*/ 558800 h 1358900"/>
              <a:gd name="connsiteX1" fmla="*/ 793750 w 1962150"/>
              <a:gd name="connsiteY1" fmla="*/ 0 h 1358900"/>
              <a:gd name="connsiteX2" fmla="*/ 1962150 w 1962150"/>
              <a:gd name="connsiteY2" fmla="*/ 1358900 h 1358900"/>
              <a:gd name="connsiteX3" fmla="*/ 0 w 1962150"/>
              <a:gd name="connsiteY3" fmla="*/ 1358900 h 1358900"/>
              <a:gd name="connsiteX4" fmla="*/ 0 w 1962150"/>
              <a:gd name="connsiteY4" fmla="*/ 558800 h 1358900"/>
              <a:gd name="connsiteX0" fmla="*/ 0 w 2089150"/>
              <a:gd name="connsiteY0" fmla="*/ 730250 h 1358900"/>
              <a:gd name="connsiteX1" fmla="*/ 920750 w 2089150"/>
              <a:gd name="connsiteY1" fmla="*/ 0 h 1358900"/>
              <a:gd name="connsiteX2" fmla="*/ 2089150 w 2089150"/>
              <a:gd name="connsiteY2" fmla="*/ 1358900 h 1358900"/>
              <a:gd name="connsiteX3" fmla="*/ 127000 w 2089150"/>
              <a:gd name="connsiteY3" fmla="*/ 1358900 h 1358900"/>
              <a:gd name="connsiteX4" fmla="*/ 0 w 2089150"/>
              <a:gd name="connsiteY4" fmla="*/ 730250 h 1358900"/>
              <a:gd name="connsiteX0" fmla="*/ 0 w 2089150"/>
              <a:gd name="connsiteY0" fmla="*/ 730250 h 1377950"/>
              <a:gd name="connsiteX1" fmla="*/ 920750 w 2089150"/>
              <a:gd name="connsiteY1" fmla="*/ 0 h 1377950"/>
              <a:gd name="connsiteX2" fmla="*/ 2089150 w 2089150"/>
              <a:gd name="connsiteY2" fmla="*/ 1358900 h 1377950"/>
              <a:gd name="connsiteX3" fmla="*/ 57150 w 2089150"/>
              <a:gd name="connsiteY3" fmla="*/ 1377950 h 1377950"/>
              <a:gd name="connsiteX4" fmla="*/ 0 w 2089150"/>
              <a:gd name="connsiteY4" fmla="*/ 730250 h 1377950"/>
              <a:gd name="connsiteX0" fmla="*/ 0 w 920750"/>
              <a:gd name="connsiteY0" fmla="*/ 730250 h 1377950"/>
              <a:gd name="connsiteX1" fmla="*/ 920750 w 920750"/>
              <a:gd name="connsiteY1" fmla="*/ 0 h 1377950"/>
              <a:gd name="connsiteX2" fmla="*/ 889000 w 920750"/>
              <a:gd name="connsiteY2" fmla="*/ 641350 h 1377950"/>
              <a:gd name="connsiteX3" fmla="*/ 57150 w 920750"/>
              <a:gd name="connsiteY3" fmla="*/ 1377950 h 1377950"/>
              <a:gd name="connsiteX4" fmla="*/ 0 w 920750"/>
              <a:gd name="connsiteY4" fmla="*/ 730250 h 1377950"/>
              <a:gd name="connsiteX0" fmla="*/ 0 w 927100"/>
              <a:gd name="connsiteY0" fmla="*/ 711200 h 1377950"/>
              <a:gd name="connsiteX1" fmla="*/ 927100 w 927100"/>
              <a:gd name="connsiteY1" fmla="*/ 0 h 1377950"/>
              <a:gd name="connsiteX2" fmla="*/ 895350 w 927100"/>
              <a:gd name="connsiteY2" fmla="*/ 641350 h 1377950"/>
              <a:gd name="connsiteX3" fmla="*/ 63500 w 927100"/>
              <a:gd name="connsiteY3" fmla="*/ 1377950 h 1377950"/>
              <a:gd name="connsiteX4" fmla="*/ 0 w 927100"/>
              <a:gd name="connsiteY4" fmla="*/ 711200 h 1377950"/>
              <a:gd name="connsiteX0" fmla="*/ 0 w 927100"/>
              <a:gd name="connsiteY0" fmla="*/ 711200 h 1346200"/>
              <a:gd name="connsiteX1" fmla="*/ 927100 w 927100"/>
              <a:gd name="connsiteY1" fmla="*/ 0 h 1346200"/>
              <a:gd name="connsiteX2" fmla="*/ 895350 w 927100"/>
              <a:gd name="connsiteY2" fmla="*/ 641350 h 1346200"/>
              <a:gd name="connsiteX3" fmla="*/ 76200 w 927100"/>
              <a:gd name="connsiteY3" fmla="*/ 1346200 h 1346200"/>
              <a:gd name="connsiteX4" fmla="*/ 0 w 927100"/>
              <a:gd name="connsiteY4" fmla="*/ 7112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00" h="1346200">
                <a:moveTo>
                  <a:pt x="0" y="711200"/>
                </a:moveTo>
                <a:lnTo>
                  <a:pt x="927100" y="0"/>
                </a:lnTo>
                <a:lnTo>
                  <a:pt x="895350" y="641350"/>
                </a:lnTo>
                <a:lnTo>
                  <a:pt x="76200" y="1346200"/>
                </a:lnTo>
                <a:lnTo>
                  <a:pt x="0" y="711200"/>
                </a:lnTo>
                <a:close/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CC900CD-BD71-5C86-FF55-2251A6011CEC}"/>
              </a:ext>
            </a:extLst>
          </p:cNvPr>
          <p:cNvCxnSpPr>
            <a:cxnSpLocks/>
          </p:cNvCxnSpPr>
          <p:nvPr/>
        </p:nvCxnSpPr>
        <p:spPr>
          <a:xfrm flipV="1">
            <a:off x="468356" y="2388779"/>
            <a:ext cx="241257" cy="69691"/>
          </a:xfrm>
          <a:prstGeom prst="straightConnector1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7281B4-7E71-6C16-8AF1-87854B77677D}"/>
                  </a:ext>
                </a:extLst>
              </p:cNvPr>
              <p:cNvSpPr txBox="1"/>
              <p:nvPr/>
            </p:nvSpPr>
            <p:spPr>
              <a:xfrm>
                <a:off x="440802" y="2132942"/>
                <a:ext cx="2129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27281B4-7E71-6C16-8AF1-87854B776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02" y="2132942"/>
                <a:ext cx="212969" cy="338554"/>
              </a:xfrm>
              <a:prstGeom prst="rect">
                <a:avLst/>
              </a:prstGeom>
              <a:blipFill>
                <a:blip r:embed="rId17"/>
                <a:stretch>
                  <a:fillRect r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947FC26-DC6D-EB10-9DCC-34157C52F6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48941" y="3127375"/>
            <a:ext cx="435009" cy="29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7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28"/>
    </mc:Choice>
    <mc:Fallback>
      <p:transition spd="slow" advTm="11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7" grpId="0" animBg="1"/>
      <p:bldP spid="14" grpId="0" animBg="1"/>
      <p:bldP spid="14" grpId="1" animBg="1"/>
      <p:bldP spid="37" grpId="0" animBg="1"/>
      <p:bldP spid="37" grpId="1" animBg="1"/>
      <p:bldP spid="43" grpId="0"/>
      <p:bldP spid="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93321-346D-A97E-71B4-88B5992F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>
            <a:extLst>
              <a:ext uri="{FF2B5EF4-FFF2-40B4-BE49-F238E27FC236}">
                <a16:creationId xmlns:a16="http://schemas.microsoft.com/office/drawing/2014/main" id="{F178DBC5-A2FF-335C-DA21-C963D5F2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2" y="690731"/>
            <a:ext cx="11880655" cy="545286"/>
          </a:xfrm>
        </p:spPr>
        <p:txBody>
          <a:bodyPr/>
          <a:lstStyle/>
          <a:p>
            <a:r>
              <a:rPr lang="en-US" b="1" dirty="0"/>
              <a:t>Rear Lanex analysis</a:t>
            </a:r>
            <a:endParaRPr lang="it-IT" b="1" dirty="0"/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D688AA34-794E-B640-58E4-F9B6485D21AF}"/>
              </a:ext>
            </a:extLst>
          </p:cNvPr>
          <p:cNvSpPr txBox="1">
            <a:spLocks/>
          </p:cNvSpPr>
          <p:nvPr/>
        </p:nvSpPr>
        <p:spPr>
          <a:xfrm>
            <a:off x="155671" y="1236017"/>
            <a:ext cx="11880655" cy="4931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9F5C59B8-B061-6B80-483D-25430449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C6E5802-3FFC-C17C-EBDB-91B9F8307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64FE9797-8C6D-B0FD-5FD8-9C4553AA3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996" t="4784" b="49339"/>
          <a:stretch/>
        </p:blipFill>
        <p:spPr>
          <a:xfrm>
            <a:off x="3770587" y="1004877"/>
            <a:ext cx="3889479" cy="2694202"/>
          </a:xfrm>
          <a:prstGeom prst="rect">
            <a:avLst/>
          </a:prstGeom>
        </p:spPr>
      </p:pic>
      <p:pic>
        <p:nvPicPr>
          <p:cNvPr id="9" name="Picture 8" descr="A collage of graphs&#10;&#10;Description automatically generated">
            <a:extLst>
              <a:ext uri="{FF2B5EF4-FFF2-40B4-BE49-F238E27FC236}">
                <a16:creationId xmlns:a16="http://schemas.microsoft.com/office/drawing/2014/main" id="{027AD791-AFC5-7EA5-5CFB-D4EE2B7362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456" t="55198" b="-435"/>
          <a:stretch/>
        </p:blipFill>
        <p:spPr>
          <a:xfrm>
            <a:off x="7893468" y="3773777"/>
            <a:ext cx="3909456" cy="2641748"/>
          </a:xfrm>
          <a:prstGeom prst="rect">
            <a:avLst/>
          </a:prstGeom>
        </p:spPr>
      </p:pic>
      <p:pic>
        <p:nvPicPr>
          <p:cNvPr id="20" name="Picture 19" descr="A collage of graphs&#10;&#10;Description automatically generated">
            <a:extLst>
              <a:ext uri="{FF2B5EF4-FFF2-40B4-BE49-F238E27FC236}">
                <a16:creationId xmlns:a16="http://schemas.microsoft.com/office/drawing/2014/main" id="{E886E92A-AA57-B915-4DB2-D0F11990FB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763" r="51200"/>
          <a:stretch/>
        </p:blipFill>
        <p:spPr>
          <a:xfrm>
            <a:off x="7960870" y="1092296"/>
            <a:ext cx="3774652" cy="2641841"/>
          </a:xfrm>
          <a:prstGeom prst="rect">
            <a:avLst/>
          </a:prstGeom>
        </p:spPr>
      </p:pic>
      <p:pic>
        <p:nvPicPr>
          <p:cNvPr id="22" name="Picture 21" descr="A collage of graphs&#10;&#10;Description automatically generated">
            <a:extLst>
              <a:ext uri="{FF2B5EF4-FFF2-40B4-BE49-F238E27FC236}">
                <a16:creationId xmlns:a16="http://schemas.microsoft.com/office/drawing/2014/main" id="{877980DE-5414-62AD-E05F-2738EE5FFA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84" r="50125" b="49339"/>
          <a:stretch/>
        </p:blipFill>
        <p:spPr>
          <a:xfrm>
            <a:off x="155670" y="1164452"/>
            <a:ext cx="3483233" cy="2419057"/>
          </a:xfrm>
          <a:prstGeom prst="rect">
            <a:avLst/>
          </a:prstGeom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5B9C2A-274E-F1B6-46C8-22538D3C01A3}"/>
              </a:ext>
            </a:extLst>
          </p:cNvPr>
          <p:cNvSpPr/>
          <p:nvPr/>
        </p:nvSpPr>
        <p:spPr>
          <a:xfrm>
            <a:off x="5247358" y="4908105"/>
            <a:ext cx="2387292" cy="323850"/>
          </a:xfrm>
          <a:prstGeom prst="rightArrow">
            <a:avLst>
              <a:gd name="adj1" fmla="val 36866"/>
              <a:gd name="adj2" fmla="val 86080"/>
            </a:avLst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CE206C-547A-1B9A-1352-F7B363EBF1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04" t="5380" b="1173"/>
          <a:stretch/>
        </p:blipFill>
        <p:spPr>
          <a:xfrm>
            <a:off x="330658" y="3508269"/>
            <a:ext cx="3139124" cy="27305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B23F7B-FDE4-7E62-66E9-D38BC72DCAA1}"/>
              </a:ext>
            </a:extLst>
          </p:cNvPr>
          <p:cNvSpPr txBox="1"/>
          <p:nvPr/>
        </p:nvSpPr>
        <p:spPr>
          <a:xfrm>
            <a:off x="2000256" y="3955978"/>
            <a:ext cx="9377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857C83-9F5A-1248-7B60-05EAAB4AFDFF}"/>
              </a:ext>
            </a:extLst>
          </p:cNvPr>
          <p:cNvSpPr txBox="1"/>
          <p:nvPr/>
        </p:nvSpPr>
        <p:spPr>
          <a:xfrm>
            <a:off x="734739" y="3852103"/>
            <a:ext cx="9377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94778F-B707-A025-D5F6-54DC3DC635DA}"/>
              </a:ext>
            </a:extLst>
          </p:cNvPr>
          <p:cNvSpPr txBox="1"/>
          <p:nvPr/>
        </p:nvSpPr>
        <p:spPr>
          <a:xfrm>
            <a:off x="356136" y="4379932"/>
            <a:ext cx="93775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6B6B6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2D63BE-E77B-3E34-F6AF-5DF2AC8DE2C4}"/>
              </a:ext>
            </a:extLst>
          </p:cNvPr>
          <p:cNvSpPr txBox="1"/>
          <p:nvPr/>
        </p:nvSpPr>
        <p:spPr>
          <a:xfrm>
            <a:off x="0" y="6194961"/>
            <a:ext cx="690407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O. </a:t>
            </a:r>
            <a:r>
              <a:rPr lang="en-US" sz="1300" dirty="0" err="1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Chubar</a:t>
            </a: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P. </a:t>
            </a:r>
            <a:r>
              <a:rPr lang="en-US" sz="1300" dirty="0" err="1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Elleaume</a:t>
            </a: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J. </a:t>
            </a:r>
            <a:r>
              <a:rPr lang="en-US" sz="1300" dirty="0" err="1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Chavanne</a:t>
            </a: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300" i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J. Synchrotron </a:t>
            </a:r>
            <a:r>
              <a:rPr lang="en-US" sz="1300" i="1" dirty="0" err="1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Radiat</a:t>
            </a:r>
            <a:r>
              <a:rPr lang="en-US" sz="1300" i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en-US" sz="13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481–484 (1998)</a:t>
            </a:r>
            <a:endParaRPr lang="en-US" sz="1300" dirty="0">
              <a:latin typeface="Montserrat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CDCE2EF-BAD5-7BF3-96B0-5A03770D180B}"/>
                  </a:ext>
                </a:extLst>
              </p:cNvPr>
              <p:cNvSpPr txBox="1"/>
              <p:nvPr/>
            </p:nvSpPr>
            <p:spPr>
              <a:xfrm>
                <a:off x="5399802" y="4358034"/>
                <a:ext cx="1963609" cy="618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CDCE2EF-BAD5-7BF3-96B0-5A03770D1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802" y="4358034"/>
                <a:ext cx="1963609" cy="6182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9ADB30-353D-28F4-FEC4-E78B4A9DFB98}"/>
                  </a:ext>
                </a:extLst>
              </p:cNvPr>
              <p:cNvSpPr txBox="1"/>
              <p:nvPr/>
            </p:nvSpPr>
            <p:spPr>
              <a:xfrm>
                <a:off x="3761749" y="4763664"/>
                <a:ext cx="1469364" cy="612732"/>
              </a:xfrm>
              <a:prstGeom prst="rect">
                <a:avLst/>
              </a:prstGeom>
              <a:noFill/>
              <a:ln w="28575">
                <a:solidFill>
                  <a:srgbClr val="3C64A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3C64A5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rgbClr val="3C64A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3C64A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3C64A5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3C64A5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3C64A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3C64A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3C64A5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9ADB30-353D-28F4-FEC4-E78B4A9DF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749" y="4763664"/>
                <a:ext cx="1469364" cy="612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3C64A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B16990-755E-92CA-F8A8-1661390B9589}"/>
                  </a:ext>
                </a:extLst>
              </p:cNvPr>
              <p:cNvSpPr txBox="1"/>
              <p:nvPr/>
            </p:nvSpPr>
            <p:spPr>
              <a:xfrm>
                <a:off x="3638903" y="5375676"/>
                <a:ext cx="17150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7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</a:rPr>
                  <a:t> constants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AB16990-755E-92CA-F8A8-1661390B9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903" y="5375676"/>
                <a:ext cx="1715056" cy="353943"/>
              </a:xfrm>
              <a:prstGeom prst="rect">
                <a:avLst/>
              </a:prstGeom>
              <a:blipFill>
                <a:blip r:embed="rId10"/>
                <a:stretch>
                  <a:fillRect t="-6897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95333E-3BD4-D5CB-DBD7-0E40BF63DDAF}"/>
                  </a:ext>
                </a:extLst>
              </p:cNvPr>
              <p:cNvSpPr txBox="1"/>
              <p:nvPr/>
            </p:nvSpPr>
            <p:spPr>
              <a:xfrm>
                <a:off x="7152859" y="2081914"/>
                <a:ext cx="61030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95333E-3BD4-D5CB-DBD7-0E40BF63D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859" y="2081914"/>
                <a:ext cx="6103088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78E37C-4E1F-4143-AF5B-5B04AE6B4376}"/>
                  </a:ext>
                </a:extLst>
              </p:cNvPr>
              <p:cNvSpPr txBox="1"/>
              <p:nvPr/>
            </p:nvSpPr>
            <p:spPr>
              <a:xfrm>
                <a:off x="7152859" y="4387402"/>
                <a:ext cx="66311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78E37C-4E1F-4143-AF5B-5B04AE6B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859" y="4387402"/>
                <a:ext cx="663117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C9DAE2-1DDA-1328-623A-D8F4AB45D99D}"/>
                  </a:ext>
                </a:extLst>
              </p:cNvPr>
              <p:cNvSpPr txBox="1"/>
              <p:nvPr/>
            </p:nvSpPr>
            <p:spPr>
              <a:xfrm rot="19580404">
                <a:off x="2696573" y="5434363"/>
                <a:ext cx="789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3C64A5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3C64A5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dirty="0">
                  <a:solidFill>
                    <a:srgbClr val="3C64A5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C9DAE2-1DDA-1328-623A-D8F4AB45D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80404">
                <a:off x="2696573" y="5434363"/>
                <a:ext cx="78936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66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1"/>
    </mc:Choice>
    <mc:Fallback>
      <p:transition spd="slow" advTm="6974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C66CE-8F3D-5643-FABD-993CDB45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green light in the sky&#10;&#10;Description automatically generated">
            <a:extLst>
              <a:ext uri="{FF2B5EF4-FFF2-40B4-BE49-F238E27FC236}">
                <a16:creationId xmlns:a16="http://schemas.microsoft.com/office/drawing/2014/main" id="{1232E397-C7F9-53A0-F239-DD33740E3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409" t="40446" r="34913" b="46181"/>
          <a:stretch/>
        </p:blipFill>
        <p:spPr>
          <a:xfrm>
            <a:off x="155672" y="1423190"/>
            <a:ext cx="2876734" cy="1915253"/>
          </a:xfrm>
          <a:prstGeom prst="rect">
            <a:avLst/>
          </a:prstGeom>
        </p:spPr>
      </p:pic>
      <p:sp>
        <p:nvSpPr>
          <p:cNvPr id="18" name="Titolo 17">
            <a:extLst>
              <a:ext uri="{FF2B5EF4-FFF2-40B4-BE49-F238E27FC236}">
                <a16:creationId xmlns:a16="http://schemas.microsoft.com/office/drawing/2014/main" id="{E6DAD76A-48B2-D026-6E1A-D71157B7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2" y="647969"/>
            <a:ext cx="11880655" cy="545286"/>
          </a:xfrm>
        </p:spPr>
        <p:txBody>
          <a:bodyPr/>
          <a:lstStyle/>
          <a:p>
            <a:r>
              <a:rPr lang="it-IT" b="1" dirty="0"/>
              <a:t>Front Lanex analysis</a:t>
            </a:r>
          </a:p>
        </p:txBody>
      </p:sp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AD8EE6A3-EAB4-441C-52F5-B0DC8025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D90B37FB-4AE6-7699-EA1A-79AADC5FF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512636-778B-4C55-B027-6391282C4B4E}"/>
                  </a:ext>
                </a:extLst>
              </p:cNvPr>
              <p:cNvSpPr txBox="1"/>
              <p:nvPr/>
            </p:nvSpPr>
            <p:spPr>
              <a:xfrm>
                <a:off x="1142683" y="1868548"/>
                <a:ext cx="7937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512636-778B-4C55-B027-6391282C4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83" y="1868548"/>
                <a:ext cx="79375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781F9C-6E11-5551-4BB0-2B019F61FFA1}"/>
                  </a:ext>
                </a:extLst>
              </p:cNvPr>
              <p:cNvSpPr txBox="1"/>
              <p:nvPr/>
            </p:nvSpPr>
            <p:spPr>
              <a:xfrm>
                <a:off x="1429347" y="2443891"/>
                <a:ext cx="2103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=−2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781F9C-6E11-5551-4BB0-2B019F61F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47" y="2443891"/>
                <a:ext cx="210307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A green circle with a black square and a black square with a black square with a black square with a black square with a black square with a black square with a green circle with a black square&#10;&#10;Description automatically generated">
            <a:extLst>
              <a:ext uri="{FF2B5EF4-FFF2-40B4-BE49-F238E27FC236}">
                <a16:creationId xmlns:a16="http://schemas.microsoft.com/office/drawing/2014/main" id="{9E3DD224-3694-1149-92B1-8A1D7C881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8822" t="4837" r="1352" b="5580"/>
          <a:stretch/>
        </p:blipFill>
        <p:spPr>
          <a:xfrm>
            <a:off x="5549253" y="4015510"/>
            <a:ext cx="2923047" cy="2102204"/>
          </a:xfrm>
          <a:prstGeom prst="rect">
            <a:avLst/>
          </a:prstGeom>
        </p:spPr>
      </p:pic>
      <p:pic>
        <p:nvPicPr>
          <p:cNvPr id="48" name="Picture 47" descr="A green circle with a black square and a black square with a black square with a black square with a black square with a black square with a black square with a green circle with a black square&#10;&#10;Description automatically generated">
            <a:extLst>
              <a:ext uri="{FF2B5EF4-FFF2-40B4-BE49-F238E27FC236}">
                <a16:creationId xmlns:a16="http://schemas.microsoft.com/office/drawing/2014/main" id="{3CC48C63-7603-247D-CB92-9905D0528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547" t="4605" r="56168" b="5580"/>
          <a:stretch/>
        </p:blipFill>
        <p:spPr>
          <a:xfrm>
            <a:off x="3122190" y="3943926"/>
            <a:ext cx="2427063" cy="2277531"/>
          </a:xfrm>
          <a:prstGeom prst="rect">
            <a:avLst/>
          </a:prstGeom>
        </p:spPr>
      </p:pic>
      <p:pic>
        <p:nvPicPr>
          <p:cNvPr id="53" name="Picture 52" descr="A green circle in the sky&#10;&#10;Description automatically generated">
            <a:extLst>
              <a:ext uri="{FF2B5EF4-FFF2-40B4-BE49-F238E27FC236}">
                <a16:creationId xmlns:a16="http://schemas.microsoft.com/office/drawing/2014/main" id="{92984FCB-5BFE-A2EE-C98F-341B7F629A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506" t="40331" r="35168" b="46667"/>
          <a:stretch/>
        </p:blipFill>
        <p:spPr>
          <a:xfrm>
            <a:off x="207169" y="4015510"/>
            <a:ext cx="2876733" cy="1915252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0CB1464-F57A-5709-AA07-3A6C0D514322}"/>
              </a:ext>
            </a:extLst>
          </p:cNvPr>
          <p:cNvSpPr/>
          <p:nvPr/>
        </p:nvSpPr>
        <p:spPr>
          <a:xfrm>
            <a:off x="1240896" y="2138261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263C90-4E07-53A8-E230-664792941D6F}"/>
              </a:ext>
            </a:extLst>
          </p:cNvPr>
          <p:cNvSpPr/>
          <p:nvPr/>
        </p:nvSpPr>
        <p:spPr>
          <a:xfrm>
            <a:off x="1548362" y="237321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A diagram of a signal&#10;&#10;Description automatically generated">
            <a:extLst>
              <a:ext uri="{FF2B5EF4-FFF2-40B4-BE49-F238E27FC236}">
                <a16:creationId xmlns:a16="http://schemas.microsoft.com/office/drawing/2014/main" id="{8FA982D4-6144-06DA-4DE9-9AFF3A7F0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8571" t="5396" r="1988" b="5960"/>
          <a:stretch/>
        </p:blipFill>
        <p:spPr>
          <a:xfrm>
            <a:off x="5533588" y="4020419"/>
            <a:ext cx="2924434" cy="2097295"/>
          </a:xfrm>
          <a:prstGeom prst="rect">
            <a:avLst/>
          </a:prstGeom>
        </p:spPr>
      </p:pic>
      <p:pic>
        <p:nvPicPr>
          <p:cNvPr id="70" name="Picture 69" descr="A diagram of a signal&#10;&#10;Description automatically generated">
            <a:extLst>
              <a:ext uri="{FF2B5EF4-FFF2-40B4-BE49-F238E27FC236}">
                <a16:creationId xmlns:a16="http://schemas.microsoft.com/office/drawing/2014/main" id="{EDD22F72-21BD-9B8B-27DE-B641E2B1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28" t="5396" r="55979" b="5000"/>
          <a:stretch/>
        </p:blipFill>
        <p:spPr>
          <a:xfrm>
            <a:off x="3115313" y="3975495"/>
            <a:ext cx="2423228" cy="2238874"/>
          </a:xfrm>
          <a:prstGeom prst="rect">
            <a:avLst/>
          </a:prstGeom>
        </p:spPr>
      </p:pic>
      <p:pic>
        <p:nvPicPr>
          <p:cNvPr id="72" name="Picture 71" descr="A green dot in the sky&#10;&#10;Description automatically generated">
            <a:extLst>
              <a:ext uri="{FF2B5EF4-FFF2-40B4-BE49-F238E27FC236}">
                <a16:creationId xmlns:a16="http://schemas.microsoft.com/office/drawing/2014/main" id="{4EE97CDD-51C8-05F5-1AB1-44FDC2E089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2999" t="40882" r="35368" b="46820"/>
          <a:stretch/>
        </p:blipFill>
        <p:spPr>
          <a:xfrm>
            <a:off x="207169" y="4015510"/>
            <a:ext cx="2869856" cy="19152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FB73BC-1FF2-EB1A-1DEF-65D8A00896A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128"/>
          <a:stretch/>
        </p:blipFill>
        <p:spPr>
          <a:xfrm>
            <a:off x="8539189" y="1033836"/>
            <a:ext cx="3253955" cy="2687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C0CF96-511B-AB61-8E8A-0827934282B0}"/>
                  </a:ext>
                </a:extLst>
              </p:cNvPr>
              <p:cNvSpPr txBox="1"/>
              <p:nvPr/>
            </p:nvSpPr>
            <p:spPr>
              <a:xfrm>
                <a:off x="9327707" y="1477454"/>
                <a:ext cx="2599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151 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C0CF96-511B-AB61-8E8A-082793428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707" y="1477454"/>
                <a:ext cx="2599267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19176-2723-CA73-4B9E-EA702FDCFEDC}"/>
                  </a:ext>
                </a:extLst>
              </p:cNvPr>
              <p:cNvSpPr txBox="1"/>
              <p:nvPr/>
            </p:nvSpPr>
            <p:spPr>
              <a:xfrm>
                <a:off x="6371387" y="1038482"/>
                <a:ext cx="614561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130 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119176-2723-CA73-4B9E-EA702FDCF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387" y="1038482"/>
                <a:ext cx="6145618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EEDE8B6-49B0-43D5-E8A4-1F45AA3849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34891" y="3820116"/>
            <a:ext cx="3277513" cy="25421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00FA041-8918-52FA-7CD7-C193A16F30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51869" y="3770758"/>
            <a:ext cx="3355751" cy="2591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D7753B-2D7C-024C-101E-D08CB214FA8F}"/>
              </a:ext>
            </a:extLst>
          </p:cNvPr>
          <p:cNvSpPr/>
          <p:nvPr/>
        </p:nvSpPr>
        <p:spPr>
          <a:xfrm>
            <a:off x="8500282" y="3811635"/>
            <a:ext cx="3287007" cy="2542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BE091-0FA7-BD7F-D6A1-3E1108D5A271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387" t="1772"/>
          <a:stretch/>
        </p:blipFill>
        <p:spPr>
          <a:xfrm>
            <a:off x="8500282" y="3915368"/>
            <a:ext cx="3426692" cy="2446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2215B-9A99-8DE3-6794-1ADBAFF5FB2A}"/>
                  </a:ext>
                </a:extLst>
              </p:cNvPr>
              <p:cNvSpPr txBox="1"/>
              <p:nvPr/>
            </p:nvSpPr>
            <p:spPr>
              <a:xfrm>
                <a:off x="9218518" y="3922196"/>
                <a:ext cx="2599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154 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2215B-9A99-8DE3-6794-1ADBAFF5F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518" y="3922196"/>
                <a:ext cx="2599267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736CB-694E-76B5-004F-D2FA3ECE6787}"/>
                  </a:ext>
                </a:extLst>
              </p:cNvPr>
              <p:cNvSpPr txBox="1"/>
              <p:nvPr/>
            </p:nvSpPr>
            <p:spPr>
              <a:xfrm>
                <a:off x="1362439" y="4053849"/>
                <a:ext cx="2103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mrad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D736CB-694E-76B5-004F-D2FA3ECE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439" y="4053849"/>
                <a:ext cx="2103072" cy="3385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552C333-620E-1225-D603-F47B9AC14315}"/>
              </a:ext>
            </a:extLst>
          </p:cNvPr>
          <p:cNvSpPr/>
          <p:nvPr/>
        </p:nvSpPr>
        <p:spPr>
          <a:xfrm>
            <a:off x="1051243" y="443959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C35ECC-5DAD-3672-B725-A11BD959670B}"/>
              </a:ext>
            </a:extLst>
          </p:cNvPr>
          <p:cNvSpPr/>
          <p:nvPr/>
        </p:nvSpPr>
        <p:spPr>
          <a:xfrm>
            <a:off x="1207240" y="4753295"/>
            <a:ext cx="91440" cy="9144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FC0F8-F981-0908-2943-E37FEAFD8BE2}"/>
                  </a:ext>
                </a:extLst>
              </p:cNvPr>
              <p:cNvSpPr txBox="1"/>
              <p:nvPr/>
            </p:nvSpPr>
            <p:spPr>
              <a:xfrm>
                <a:off x="1214860" y="4629738"/>
                <a:ext cx="7937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FC0F8-F981-0908-2943-E37FEAFD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860" y="4629738"/>
                <a:ext cx="793750" cy="33855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C9BF3-59C3-0BCE-68F1-961153ACF905}"/>
              </a:ext>
            </a:extLst>
          </p:cNvPr>
          <p:cNvCxnSpPr>
            <a:cxnSpLocks/>
          </p:cNvCxnSpPr>
          <p:nvPr/>
        </p:nvCxnSpPr>
        <p:spPr>
          <a:xfrm>
            <a:off x="3590198" y="2353495"/>
            <a:ext cx="4569026" cy="0"/>
          </a:xfrm>
          <a:prstGeom prst="straightConnector1">
            <a:avLst/>
          </a:prstGeom>
          <a:ln w="38100">
            <a:solidFill>
              <a:srgbClr val="3C64A5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353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25"/>
    </mc:Choice>
    <mc:Fallback>
      <p:transition spd="slow" advTm="14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9" grpId="0" animBg="1"/>
      <p:bldP spid="60" grpId="0" animBg="1"/>
      <p:bldP spid="45" grpId="0"/>
      <p:bldP spid="27" grpId="0"/>
      <p:bldP spid="6" grpId="0" animBg="1"/>
      <p:bldP spid="10" grpId="0"/>
      <p:bldP spid="2" grpId="0"/>
      <p:bldP spid="7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180D-BD3E-4DB4-7707-0ABBA7BFB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E44F2-CFD8-0C92-B89C-2B4C8D2F8052}"/>
              </a:ext>
            </a:extLst>
          </p:cNvPr>
          <p:cNvCxnSpPr>
            <a:cxnSpLocks/>
          </p:cNvCxnSpPr>
          <p:nvPr/>
        </p:nvCxnSpPr>
        <p:spPr>
          <a:xfrm flipH="1">
            <a:off x="1001535" y="4236817"/>
            <a:ext cx="385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itolo 17">
            <a:extLst>
              <a:ext uri="{FF2B5EF4-FFF2-40B4-BE49-F238E27FC236}">
                <a16:creationId xmlns:a16="http://schemas.microsoft.com/office/drawing/2014/main" id="{C2424E39-1BFF-51D4-CCCA-F9887A61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1" y="685307"/>
            <a:ext cx="11880655" cy="545286"/>
          </a:xfrm>
        </p:spPr>
        <p:txBody>
          <a:bodyPr/>
          <a:lstStyle/>
          <a:p>
            <a:r>
              <a:rPr lang="it-IT" b="1" dirty="0"/>
              <a:t>Lanex scattering – Fluka</a:t>
            </a:r>
          </a:p>
        </p:txBody>
      </p:sp>
      <p:sp>
        <p:nvSpPr>
          <p:cNvPr id="2" name="Titolo 17">
            <a:extLst>
              <a:ext uri="{FF2B5EF4-FFF2-40B4-BE49-F238E27FC236}">
                <a16:creationId xmlns:a16="http://schemas.microsoft.com/office/drawing/2014/main" id="{EB4A55C2-411C-17FD-24E0-6EE94E781D72}"/>
              </a:ext>
            </a:extLst>
          </p:cNvPr>
          <p:cNvSpPr txBox="1">
            <a:spLocks/>
          </p:cNvSpPr>
          <p:nvPr/>
        </p:nvSpPr>
        <p:spPr>
          <a:xfrm>
            <a:off x="155672" y="1058217"/>
            <a:ext cx="11880655" cy="4931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271BD7-EABC-9B45-B833-4C54233378CC}"/>
                  </a:ext>
                </a:extLst>
              </p:cNvPr>
              <p:cNvSpPr txBox="1"/>
              <p:nvPr/>
            </p:nvSpPr>
            <p:spPr>
              <a:xfrm>
                <a:off x="386181" y="1037670"/>
                <a:ext cx="11650146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Fluence measured at the exit of the Lanex and at the entrance of the collimator.</a:t>
                </a:r>
              </a:p>
              <a:p>
                <a:pPr marL="285750" indent="-28575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Montserrat" panose="00000500000000000000" pitchFamily="2" charset="0"/>
                  </a:rPr>
                  <a:t>Monoenergetic pencil-like electron beams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−400 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Montserrat" panose="00000500000000000000" pitchFamily="2" charset="0"/>
                  </a:rPr>
                  <a:t>Statistical errors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 except in the case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8%</m:t>
                    </m:r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271BD7-EABC-9B45-B833-4C542333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81" y="1037670"/>
                <a:ext cx="11650146" cy="1369606"/>
              </a:xfrm>
              <a:prstGeom prst="rect">
                <a:avLst/>
              </a:prstGeom>
              <a:blipFill>
                <a:blip r:embed="rId2"/>
                <a:stretch>
                  <a:fillRect l="-314" b="-6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23F40AA9-47FE-0665-24E8-0A8AD36B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3D743354-7B54-CFB9-35A3-DEE8E9B15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  <p:sp>
        <p:nvSpPr>
          <p:cNvPr id="9" name="Cylinder 8">
            <a:extLst>
              <a:ext uri="{FF2B5EF4-FFF2-40B4-BE49-F238E27FC236}">
                <a16:creationId xmlns:a16="http://schemas.microsoft.com/office/drawing/2014/main" id="{9A3A32DC-5A4F-08A7-1F36-6D26ADF9C0C1}"/>
              </a:ext>
            </a:extLst>
          </p:cNvPr>
          <p:cNvSpPr/>
          <p:nvPr/>
        </p:nvSpPr>
        <p:spPr>
          <a:xfrm rot="16200000">
            <a:off x="4036607" y="4159164"/>
            <a:ext cx="233316" cy="164641"/>
          </a:xfrm>
          <a:prstGeom prst="can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94F5D7-C9FA-1246-9E36-6BC468561170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367965" y="2879162"/>
            <a:ext cx="468696" cy="3084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075177-9112-49EC-5554-A49C7FFDFC80}"/>
              </a:ext>
            </a:extLst>
          </p:cNvPr>
          <p:cNvCxnSpPr>
            <a:cxnSpLocks/>
          </p:cNvCxnSpPr>
          <p:nvPr/>
        </p:nvCxnSpPr>
        <p:spPr>
          <a:xfrm>
            <a:off x="1836661" y="2879162"/>
            <a:ext cx="393980" cy="0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nd green circle&#10;&#10;Description automatically generated">
            <a:extLst>
              <a:ext uri="{FF2B5EF4-FFF2-40B4-BE49-F238E27FC236}">
                <a16:creationId xmlns:a16="http://schemas.microsoft.com/office/drawing/2014/main" id="{F39E1150-442B-85FE-986D-4B8292F45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6196">
            <a:off x="95586" y="2361155"/>
            <a:ext cx="3778479" cy="3778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C0B55F-B61C-4173-C8F7-F001C92B5046}"/>
                  </a:ext>
                </a:extLst>
              </p:cNvPr>
              <p:cNvSpPr txBox="1"/>
              <p:nvPr/>
            </p:nvSpPr>
            <p:spPr>
              <a:xfrm>
                <a:off x="1291799" y="2583795"/>
                <a:ext cx="3724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C0B55F-B61C-4173-C8F7-F001C92B5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799" y="2583795"/>
                <a:ext cx="372443" cy="338554"/>
              </a:xfrm>
              <a:prstGeom prst="rect">
                <a:avLst/>
              </a:prstGeom>
              <a:blipFill>
                <a:blip r:embed="rId7"/>
                <a:stretch>
                  <a:fillRect r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D4B263-44E2-5F19-9C96-732AC96CC25F}"/>
                  </a:ext>
                </a:extLst>
              </p:cNvPr>
              <p:cNvSpPr txBox="1"/>
              <p:nvPr/>
            </p:nvSpPr>
            <p:spPr>
              <a:xfrm>
                <a:off x="1733109" y="2586607"/>
                <a:ext cx="3724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D4B263-44E2-5F19-9C96-732AC96CC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109" y="2586607"/>
                <a:ext cx="372443" cy="338554"/>
              </a:xfrm>
              <a:prstGeom prst="rect">
                <a:avLst/>
              </a:prstGeom>
              <a:blipFill>
                <a:blip r:embed="rId8"/>
                <a:stretch>
                  <a:fillRect r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88E0DD-9D1D-EF4A-70E0-CCF2CE099682}"/>
              </a:ext>
            </a:extLst>
          </p:cNvPr>
          <p:cNvCxnSpPr>
            <a:cxnSpLocks/>
          </p:cNvCxnSpPr>
          <p:nvPr/>
        </p:nvCxnSpPr>
        <p:spPr>
          <a:xfrm>
            <a:off x="2230641" y="2879162"/>
            <a:ext cx="1869363" cy="0"/>
          </a:xfrm>
          <a:prstGeom prst="straightConnector1">
            <a:avLst/>
          </a:prstGeom>
          <a:ln>
            <a:solidFill>
              <a:srgbClr val="3C64A5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D1BAD-7E0A-ECF9-A6D9-23440AF9F27B}"/>
                  </a:ext>
                </a:extLst>
              </p:cNvPr>
              <p:cNvSpPr txBox="1"/>
              <p:nvPr/>
            </p:nvSpPr>
            <p:spPr>
              <a:xfrm>
                <a:off x="2753581" y="2560127"/>
                <a:ext cx="3724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42 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D1BAD-7E0A-ECF9-A6D9-23440AF9F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81" y="2560127"/>
                <a:ext cx="372443" cy="338554"/>
              </a:xfrm>
              <a:prstGeom prst="rect">
                <a:avLst/>
              </a:prstGeom>
              <a:blipFill>
                <a:blip r:embed="rId9"/>
                <a:stretch>
                  <a:fillRect r="-78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60CB80-0146-6189-CD8A-0DF5D772B8F1}"/>
              </a:ext>
            </a:extLst>
          </p:cNvPr>
          <p:cNvCxnSpPr>
            <a:cxnSpLocks/>
          </p:cNvCxnSpPr>
          <p:nvPr/>
        </p:nvCxnSpPr>
        <p:spPr>
          <a:xfrm flipV="1">
            <a:off x="4100004" y="2881190"/>
            <a:ext cx="0" cy="123406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C1AE00D-4F15-E341-CF96-97FDE6E4484A}"/>
              </a:ext>
            </a:extLst>
          </p:cNvPr>
          <p:cNvSpPr txBox="1"/>
          <p:nvPr/>
        </p:nvSpPr>
        <p:spPr>
          <a:xfrm rot="16893951">
            <a:off x="560721" y="3356353"/>
            <a:ext cx="134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58D49-F658-7D23-F25D-540789541FC8}"/>
              </a:ext>
            </a:extLst>
          </p:cNvPr>
          <p:cNvSpPr txBox="1"/>
          <p:nvPr/>
        </p:nvSpPr>
        <p:spPr>
          <a:xfrm rot="16893951">
            <a:off x="870037" y="3443754"/>
            <a:ext cx="134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Mylar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87EC5-E0C6-6EA5-46AF-EC1C7A3837DD}"/>
              </a:ext>
            </a:extLst>
          </p:cNvPr>
          <p:cNvSpPr txBox="1"/>
          <p:nvPr/>
        </p:nvSpPr>
        <p:spPr>
          <a:xfrm rot="16893951">
            <a:off x="1159289" y="3477694"/>
            <a:ext cx="134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Lanex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BA369A-DF3F-7DC7-3235-69FB07FCEE78}"/>
              </a:ext>
            </a:extLst>
          </p:cNvPr>
          <p:cNvCxnSpPr>
            <a:cxnSpLocks/>
          </p:cNvCxnSpPr>
          <p:nvPr/>
        </p:nvCxnSpPr>
        <p:spPr>
          <a:xfrm flipH="1">
            <a:off x="2188636" y="4234811"/>
            <a:ext cx="547891" cy="3117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0E3BB6-7C18-51E6-9551-31DC84F79850}"/>
              </a:ext>
            </a:extLst>
          </p:cNvPr>
          <p:cNvCxnSpPr>
            <a:cxnSpLocks/>
          </p:cNvCxnSpPr>
          <p:nvPr/>
        </p:nvCxnSpPr>
        <p:spPr>
          <a:xfrm flipH="1">
            <a:off x="520894" y="4235446"/>
            <a:ext cx="438150" cy="0"/>
          </a:xfrm>
          <a:prstGeom prst="line">
            <a:avLst/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CE914-4E02-473D-CA2C-E62849C3E538}"/>
                  </a:ext>
                </a:extLst>
              </p:cNvPr>
              <p:cNvSpPr txBox="1"/>
              <p:nvPr/>
            </p:nvSpPr>
            <p:spPr>
              <a:xfrm>
                <a:off x="588498" y="3922126"/>
                <a:ext cx="197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CE914-4E02-473D-CA2C-E62849C3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8" y="3922126"/>
                <a:ext cx="197928" cy="369332"/>
              </a:xfrm>
              <a:prstGeom prst="rect">
                <a:avLst/>
              </a:prstGeom>
              <a:blipFill>
                <a:blip r:embed="rId10"/>
                <a:stretch>
                  <a:fillRect r="-90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7F898F8A-A424-8985-8E1B-C72C64ECE41E}"/>
              </a:ext>
            </a:extLst>
          </p:cNvPr>
          <p:cNvSpPr txBox="1"/>
          <p:nvPr/>
        </p:nvSpPr>
        <p:spPr>
          <a:xfrm>
            <a:off x="3739402" y="4304026"/>
            <a:ext cx="230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Fluence </a:t>
            </a:r>
          </a:p>
          <a:p>
            <a:r>
              <a:rPr lang="en-US" dirty="0">
                <a:latin typeface="Gill Sans MT" panose="020B0502020104020203" pitchFamily="34" charset="0"/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60C3D152-FEFA-20EC-F688-5D28A0369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4071222"/>
                  </p:ext>
                </p:extLst>
              </p:nvPr>
            </p:nvGraphicFramePr>
            <p:xfrm>
              <a:off x="5688764" y="2932622"/>
              <a:ext cx="5975248" cy="2946331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748751">
                      <a:extLst>
                        <a:ext uri="{9D8B030D-6E8A-4147-A177-3AD203B41FA5}">
                          <a16:colId xmlns:a16="http://schemas.microsoft.com/office/drawing/2014/main" val="506624558"/>
                        </a:ext>
                      </a:extLst>
                    </a:gridCol>
                    <a:gridCol w="1733550">
                      <a:extLst>
                        <a:ext uri="{9D8B030D-6E8A-4147-A177-3AD203B41FA5}">
                          <a16:colId xmlns:a16="http://schemas.microsoft.com/office/drawing/2014/main" val="1565719280"/>
                        </a:ext>
                      </a:extLst>
                    </a:gridCol>
                    <a:gridCol w="1079500">
                      <a:extLst>
                        <a:ext uri="{9D8B030D-6E8A-4147-A177-3AD203B41FA5}">
                          <a16:colId xmlns:a16="http://schemas.microsoft.com/office/drawing/2014/main" val="3629488409"/>
                        </a:ext>
                      </a:extLst>
                    </a:gridCol>
                    <a:gridCol w="1413447">
                      <a:extLst>
                        <a:ext uri="{9D8B030D-6E8A-4147-A177-3AD203B41FA5}">
                          <a16:colId xmlns:a16="http://schemas.microsoft.com/office/drawing/2014/main" val="1825240166"/>
                        </a:ext>
                      </a:extLst>
                    </a:gridCol>
                  </a:tblGrid>
                  <a:tr h="584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Name </a:t>
                          </a:r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Material</a:t>
                          </a:r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Density</a:t>
                          </a:r>
                        </a:p>
                        <a:p>
                          <a:pPr algn="ctr"/>
                          <a:r>
                            <a:rPr lang="en-US" sz="1600" b="1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𝐠</m:t>
                              </m:r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600" b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/>
                            <a:t>)</a:t>
                          </a:r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Thickness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l-GR" sz="1600" b="1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  <a:endParaRPr lang="en-US" sz="1600" i="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139007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(93% Phosphor)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Gd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1%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Tb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33407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(7% Binder)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La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1%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1800" b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Tb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68056397"/>
                      </a:ext>
                    </a:extLst>
                  </a:tr>
                  <a:tr h="4493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Mylar window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10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8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1.40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5630004"/>
                      </a:ext>
                    </a:extLst>
                  </a:tr>
                  <a:tr h="4493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Aluminum foil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Al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2.69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12641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60C3D152-FEFA-20EC-F688-5D28A0369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4071222"/>
                  </p:ext>
                </p:extLst>
              </p:nvPr>
            </p:nvGraphicFramePr>
            <p:xfrm>
              <a:off x="5688764" y="2932622"/>
              <a:ext cx="5975248" cy="2946331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748751">
                      <a:extLst>
                        <a:ext uri="{9D8B030D-6E8A-4147-A177-3AD203B41FA5}">
                          <a16:colId xmlns:a16="http://schemas.microsoft.com/office/drawing/2014/main" val="506624558"/>
                        </a:ext>
                      </a:extLst>
                    </a:gridCol>
                    <a:gridCol w="1733550">
                      <a:extLst>
                        <a:ext uri="{9D8B030D-6E8A-4147-A177-3AD203B41FA5}">
                          <a16:colId xmlns:a16="http://schemas.microsoft.com/office/drawing/2014/main" val="1565719280"/>
                        </a:ext>
                      </a:extLst>
                    </a:gridCol>
                    <a:gridCol w="1079500">
                      <a:extLst>
                        <a:ext uri="{9D8B030D-6E8A-4147-A177-3AD203B41FA5}">
                          <a16:colId xmlns:a16="http://schemas.microsoft.com/office/drawing/2014/main" val="3629488409"/>
                        </a:ext>
                      </a:extLst>
                    </a:gridCol>
                    <a:gridCol w="1413447">
                      <a:extLst>
                        <a:ext uri="{9D8B030D-6E8A-4147-A177-3AD203B41FA5}">
                          <a16:colId xmlns:a16="http://schemas.microsoft.com/office/drawing/2014/main" val="1825240166"/>
                        </a:ext>
                      </a:extLst>
                    </a:gridCol>
                  </a:tblGrid>
                  <a:tr h="584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Name </a:t>
                          </a:r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Material</a:t>
                          </a:r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3C64A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323729" t="-3125" r="-132203" b="-4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323276" t="-3125" r="-862" b="-4135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139007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(93% Phosphor)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101053" t="-73333" r="-144211" b="-1940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33407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Lanex Regular</a:t>
                          </a:r>
                        </a:p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(7% Binder)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101053" t="-222857" r="-144211" b="-14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5.75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68056397"/>
                      </a:ext>
                    </a:extLst>
                  </a:tr>
                  <a:tr h="4493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Mylar window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101053" t="-458108" r="-144211" b="-112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1.40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5630004"/>
                      </a:ext>
                    </a:extLst>
                  </a:tr>
                  <a:tr h="4493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Gill Sans MT" panose="020B0502020104020203" pitchFamily="34" charset="0"/>
                            </a:rPr>
                            <a:t>Aluminum foil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Al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2.69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12641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2879587-139D-829A-FC4F-5ACB83AEDFFA}"/>
              </a:ext>
            </a:extLst>
          </p:cNvPr>
          <p:cNvSpPr txBox="1"/>
          <p:nvPr/>
        </p:nvSpPr>
        <p:spPr>
          <a:xfrm>
            <a:off x="7014165" y="2574973"/>
            <a:ext cx="332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Material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60616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71"/>
    </mc:Choice>
    <mc:Fallback>
      <p:transition spd="slow" advTm="695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D643-0588-F1D7-DAFC-C08934A6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CFFD047D-99A3-BF97-52A8-2FE85F449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1086" y="1432439"/>
            <a:ext cx="5108400" cy="4646211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0D85D130-9130-64B0-1EEE-F5D104E5FF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223" y="1431890"/>
            <a:ext cx="5109003" cy="4646760"/>
          </a:xfrm>
          <a:prstGeom prst="rect">
            <a:avLst/>
          </a:prstGeom>
        </p:spPr>
      </p:pic>
      <p:sp>
        <p:nvSpPr>
          <p:cNvPr id="7" name="Titolo 17">
            <a:extLst>
              <a:ext uri="{FF2B5EF4-FFF2-40B4-BE49-F238E27FC236}">
                <a16:creationId xmlns:a16="http://schemas.microsoft.com/office/drawing/2014/main" id="{3072E611-08AA-F67A-DA84-C805E164AC11}"/>
              </a:ext>
            </a:extLst>
          </p:cNvPr>
          <p:cNvSpPr txBox="1">
            <a:spLocks/>
          </p:cNvSpPr>
          <p:nvPr/>
        </p:nvSpPr>
        <p:spPr>
          <a:xfrm>
            <a:off x="155671" y="685307"/>
            <a:ext cx="11880655" cy="545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b="1" dirty="0"/>
              <a:t>2D electron fluence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32C1E-A3E6-4F77-E167-494D27CEA67C}"/>
              </a:ext>
            </a:extLst>
          </p:cNvPr>
          <p:cNvSpPr txBox="1"/>
          <p:nvPr/>
        </p:nvSpPr>
        <p:spPr>
          <a:xfrm>
            <a:off x="2406650" y="1338543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Montserrat" panose="00000500000000000000" pitchFamily="2" charset="0"/>
              </a:rPr>
              <a:t>Lanex exit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6FEAE-1085-A802-FB41-5E2F399F52E9}"/>
              </a:ext>
            </a:extLst>
          </p:cNvPr>
          <p:cNvSpPr txBox="1"/>
          <p:nvPr/>
        </p:nvSpPr>
        <p:spPr>
          <a:xfrm>
            <a:off x="7556500" y="1338543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Montserrat" panose="00000500000000000000" pitchFamily="2" charset="0"/>
              </a:rPr>
              <a:t>Collimator entrance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B8119-A43A-0FE7-AF5B-1A43E79FA4B3}"/>
              </a:ext>
            </a:extLst>
          </p:cNvPr>
          <p:cNvSpPr/>
          <p:nvPr/>
        </p:nvSpPr>
        <p:spPr>
          <a:xfrm>
            <a:off x="2533649" y="1830400"/>
            <a:ext cx="946150" cy="15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157A7-E458-4D17-8018-01B383933939}"/>
              </a:ext>
            </a:extLst>
          </p:cNvPr>
          <p:cNvSpPr/>
          <p:nvPr/>
        </p:nvSpPr>
        <p:spPr>
          <a:xfrm>
            <a:off x="8189999" y="1858242"/>
            <a:ext cx="946150" cy="15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A12B18-0788-7A5A-6933-B36BE51CB232}"/>
              </a:ext>
            </a:extLst>
          </p:cNvPr>
          <p:cNvSpPr/>
          <p:nvPr/>
        </p:nvSpPr>
        <p:spPr>
          <a:xfrm>
            <a:off x="2928981" y="3684177"/>
            <a:ext cx="155575" cy="1548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15B65B-9B5A-A032-01E7-94F022F78936}"/>
              </a:ext>
            </a:extLst>
          </p:cNvPr>
          <p:cNvSpPr/>
          <p:nvPr/>
        </p:nvSpPr>
        <p:spPr>
          <a:xfrm>
            <a:off x="8507498" y="3684177"/>
            <a:ext cx="155575" cy="154800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CNR – Istituto Nazionale di Ottica">
            <a:extLst>
              <a:ext uri="{FF2B5EF4-FFF2-40B4-BE49-F238E27FC236}">
                <a16:creationId xmlns:a16="http://schemas.microsoft.com/office/drawing/2014/main" id="{4E8F92DE-43FE-E518-99FF-E8783059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F45205A9-A2D2-552F-F13E-7B24480C0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9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"/>
    </mc:Choice>
    <mc:Fallback>
      <p:transition spd="slow" advTm="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7">
            <a:extLst>
              <a:ext uri="{FF2B5EF4-FFF2-40B4-BE49-F238E27FC236}">
                <a16:creationId xmlns:a16="http://schemas.microsoft.com/office/drawing/2014/main" id="{332F2FE1-59E5-1E8E-E796-D001D446DD32}"/>
              </a:ext>
            </a:extLst>
          </p:cNvPr>
          <p:cNvSpPr txBox="1">
            <a:spLocks/>
          </p:cNvSpPr>
          <p:nvPr/>
        </p:nvSpPr>
        <p:spPr>
          <a:xfrm>
            <a:off x="155671" y="685307"/>
            <a:ext cx="11880655" cy="545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b="1" dirty="0"/>
              <a:t>Scattering correction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FD24D1-BDB8-E7AF-6801-DD849D73A607}"/>
              </a:ext>
            </a:extLst>
          </p:cNvPr>
          <p:cNvSpPr/>
          <p:nvPr/>
        </p:nvSpPr>
        <p:spPr>
          <a:xfrm>
            <a:off x="2533650" y="1974850"/>
            <a:ext cx="946150" cy="15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778ECB-5749-733B-AE7E-B0D6D42B0690}"/>
              </a:ext>
            </a:extLst>
          </p:cNvPr>
          <p:cNvSpPr/>
          <p:nvPr/>
        </p:nvSpPr>
        <p:spPr>
          <a:xfrm>
            <a:off x="8197850" y="2024443"/>
            <a:ext cx="946150" cy="15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graph of energy and energy&#10;&#10;Description automatically generated">
            <a:extLst>
              <a:ext uri="{FF2B5EF4-FFF2-40B4-BE49-F238E27FC236}">
                <a16:creationId xmlns:a16="http://schemas.microsoft.com/office/drawing/2014/main" id="{431BA3C0-B3E6-DD9B-4055-771CB368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3" t="9379" r="8844"/>
          <a:stretch/>
        </p:blipFill>
        <p:spPr>
          <a:xfrm>
            <a:off x="209774" y="2275871"/>
            <a:ext cx="4083190" cy="28041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BC3155-C834-EF73-BB28-CEC0D86C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7" t="1772"/>
          <a:stretch/>
        </p:blipFill>
        <p:spPr>
          <a:xfrm>
            <a:off x="8555534" y="1350737"/>
            <a:ext cx="3426692" cy="2446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4D7FA-B53E-A667-486D-4ADAE90E841C}"/>
                  </a:ext>
                </a:extLst>
              </p:cNvPr>
              <p:cNvSpPr txBox="1"/>
              <p:nvPr/>
            </p:nvSpPr>
            <p:spPr>
              <a:xfrm>
                <a:off x="9318220" y="1473132"/>
                <a:ext cx="2599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154 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4D7FA-B53E-A667-486D-4ADAE90E8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220" y="1473132"/>
                <a:ext cx="259926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5380902-2D6E-74B8-C5BC-9D98F324B1DB}"/>
              </a:ext>
            </a:extLst>
          </p:cNvPr>
          <p:cNvSpPr/>
          <p:nvPr/>
        </p:nvSpPr>
        <p:spPr>
          <a:xfrm>
            <a:off x="7791231" y="2404084"/>
            <a:ext cx="657256" cy="220476"/>
          </a:xfrm>
          <a:prstGeom prst="rightArrow">
            <a:avLst>
              <a:gd name="adj1" fmla="val 36866"/>
              <a:gd name="adj2" fmla="val 86080"/>
            </a:avLst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FBB9E94-18A8-EEC7-C599-281577A551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3"/>
          <a:stretch/>
        </p:blipFill>
        <p:spPr>
          <a:xfrm>
            <a:off x="8513226" y="4016255"/>
            <a:ext cx="3469000" cy="24537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F749CB-1332-B4E3-8B32-FC29E2EFC2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55"/>
          <a:stretch/>
        </p:blipFill>
        <p:spPr>
          <a:xfrm>
            <a:off x="4535229" y="3908468"/>
            <a:ext cx="3371865" cy="25481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AF4572-8563-0821-B27E-03AF0017C1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97"/>
          <a:stretch/>
        </p:blipFill>
        <p:spPr>
          <a:xfrm>
            <a:off x="4584323" y="1255484"/>
            <a:ext cx="3322771" cy="2568542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D3725656-4EBB-8BCB-2633-96245A26DB33}"/>
              </a:ext>
            </a:extLst>
          </p:cNvPr>
          <p:cNvSpPr/>
          <p:nvPr/>
        </p:nvSpPr>
        <p:spPr>
          <a:xfrm>
            <a:off x="7958924" y="5016205"/>
            <a:ext cx="502471" cy="220476"/>
          </a:xfrm>
          <a:prstGeom prst="rightArrow">
            <a:avLst>
              <a:gd name="adj1" fmla="val 36866"/>
              <a:gd name="adj2" fmla="val 86080"/>
            </a:avLst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C34CBF-11B0-9EE3-61D0-556047956390}"/>
              </a:ext>
            </a:extLst>
          </p:cNvPr>
          <p:cNvSpPr txBox="1"/>
          <p:nvPr/>
        </p:nvSpPr>
        <p:spPr>
          <a:xfrm>
            <a:off x="7805277" y="951613"/>
            <a:ext cx="316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Montserrat" panose="00000500000000000000" pitchFamily="2" charset="0"/>
              </a:rPr>
              <a:t>Before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8AE5EB-0EBA-F624-10A2-380949788BE2}"/>
              </a:ext>
            </a:extLst>
          </p:cNvPr>
          <p:cNvSpPr txBox="1"/>
          <p:nvPr/>
        </p:nvSpPr>
        <p:spPr>
          <a:xfrm>
            <a:off x="7958924" y="3635097"/>
            <a:ext cx="316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Montserrat" panose="00000500000000000000" pitchFamily="2" charset="0"/>
              </a:rPr>
              <a:t>After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E7BB7A-4836-1212-D754-20A4E564B919}"/>
                  </a:ext>
                </a:extLst>
              </p:cNvPr>
              <p:cNvSpPr txBox="1"/>
              <p:nvPr/>
            </p:nvSpPr>
            <p:spPr>
              <a:xfrm>
                <a:off x="8884186" y="4053691"/>
                <a:ext cx="25992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104 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E7BB7A-4836-1212-D754-20A4E564B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4186" y="4053691"/>
                <a:ext cx="259926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4" descr="CNR – Istituto Nazionale di Ottica">
            <a:extLst>
              <a:ext uri="{FF2B5EF4-FFF2-40B4-BE49-F238E27FC236}">
                <a16:creationId xmlns:a16="http://schemas.microsoft.com/office/drawing/2014/main" id="{127AD907-1920-0ECB-954C-1786C51D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53" name="Picture 52" descr="A logo with text on it&#10;&#10;Description automatically generated">
            <a:extLst>
              <a:ext uri="{FF2B5EF4-FFF2-40B4-BE49-F238E27FC236}">
                <a16:creationId xmlns:a16="http://schemas.microsoft.com/office/drawing/2014/main" id="{9AB658E0-EA5E-3C0D-F430-B3ED818B2E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"/>
    </mc:Choice>
    <mc:Fallback>
      <p:transition spd="slow" advTm="24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A8A8-5E87-9E2B-CCBF-CB1054D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7">
            <a:extLst>
              <a:ext uri="{FF2B5EF4-FFF2-40B4-BE49-F238E27FC236}">
                <a16:creationId xmlns:a16="http://schemas.microsoft.com/office/drawing/2014/main" id="{7B114166-E003-BE87-F37F-964B7CA73478}"/>
              </a:ext>
            </a:extLst>
          </p:cNvPr>
          <p:cNvSpPr txBox="1">
            <a:spLocks/>
          </p:cNvSpPr>
          <p:nvPr/>
        </p:nvSpPr>
        <p:spPr>
          <a:xfrm>
            <a:off x="155671" y="685307"/>
            <a:ext cx="11880655" cy="545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b="1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8DA5E848-636B-0E49-5317-1735F042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671" y="1236017"/>
                <a:ext cx="11880655" cy="4931252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rgbClr val="3C64A5"/>
                    </a:solidFill>
                    <a:latin typeface="Montserrat" pitchFamily="2" charset="77"/>
                    <a:ea typeface="+mj-ea"/>
                    <a:cs typeface="+mj-cs"/>
                  </a:defRPr>
                </a:lvl1pPr>
              </a:lstStyle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</a:rPr>
                  <a:t>Pointing instability </a:t>
                </a:r>
                <a:r>
                  <a:rPr lang="it-IT" sz="1800" dirty="0">
                    <a:solidFill>
                      <a:schemeClr val="tx1"/>
                    </a:solidFill>
                  </a:rPr>
                  <a:t>needs to be considered when measuring energy.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</a:rPr>
                  <a:t>Scattering</a:t>
                </a:r>
                <a:r>
                  <a:rPr lang="it-IT" sz="1800" dirty="0">
                    <a:solidFill>
                      <a:schemeClr val="tx1"/>
                    </a:solidFill>
                  </a:rPr>
                  <a:t> caused by the </a:t>
                </a:r>
                <a:r>
                  <a:rPr lang="it-IT" sz="1800" b="1" dirty="0">
                    <a:solidFill>
                      <a:schemeClr val="tx1"/>
                    </a:solidFill>
                  </a:rPr>
                  <a:t>Lanex </a:t>
                </a:r>
                <a:r>
                  <a:rPr lang="it-IT" sz="1800" dirty="0">
                    <a:solidFill>
                      <a:schemeClr val="tx1"/>
                    </a:solidFill>
                  </a:rPr>
                  <a:t>and the mylar window </a:t>
                </a:r>
                <a:r>
                  <a:rPr lang="it-IT" sz="1800" dirty="0">
                    <a:solidFill>
                      <a:srgbClr val="C00000"/>
                    </a:solidFill>
                  </a:rPr>
                  <a:t>significantly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rgbClr val="C00000"/>
                    </a:solidFill>
                  </a:rPr>
                  <a:t>changes</a:t>
                </a:r>
                <a:r>
                  <a:rPr lang="it-IT" sz="1800" dirty="0">
                    <a:solidFill>
                      <a:schemeClr val="tx1"/>
                    </a:solidFill>
                  </a:rPr>
                  <a:t> the arriving charge.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</a:rPr>
                  <a:t>Other spectrometers may remove front Lanex but are either </a:t>
                </a:r>
                <a:r>
                  <a:rPr lang="it-IT" sz="1800" dirty="0">
                    <a:solidFill>
                      <a:srgbClr val="C00000"/>
                    </a:solidFill>
                  </a:rPr>
                  <a:t>slow</a:t>
                </a:r>
                <a:r>
                  <a:rPr lang="it-IT" sz="1800" dirty="0">
                    <a:solidFill>
                      <a:schemeClr val="tx1"/>
                    </a:solidFill>
                  </a:rPr>
                  <a:t>, </a:t>
                </a:r>
                <a:r>
                  <a:rPr lang="it-IT" sz="1800" dirty="0">
                    <a:solidFill>
                      <a:srgbClr val="C00000"/>
                    </a:solidFill>
                  </a:rPr>
                  <a:t>large</a:t>
                </a:r>
                <a:r>
                  <a:rPr lang="it-IT" sz="1800" dirty="0">
                    <a:solidFill>
                      <a:schemeClr val="tx1"/>
                    </a:solidFill>
                  </a:rPr>
                  <a:t> or </a:t>
                </a:r>
                <a:r>
                  <a:rPr lang="it-IT" sz="1800" dirty="0">
                    <a:solidFill>
                      <a:srgbClr val="C00000"/>
                    </a:solidFill>
                  </a:rPr>
                  <a:t>require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energies.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</a:rPr>
                  <a:t>Our method: 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     - Compact, non-invasive, on-shot measurements of energy.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it-IT" sz="1800" dirty="0">
                    <a:solidFill>
                      <a:srgbClr val="C00000"/>
                    </a:solidFill>
                  </a:rPr>
                  <a:t>      - Assumes electron trajectories are parallel.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tx1"/>
                    </a:solidFill>
                  </a:rPr>
                  <a:t>Calibrating the rear Lanex for charge measurements becomes challenging. An Integrating Current Transformer (ICT) is recommended.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it-IT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olo 17">
                <a:extLst>
                  <a:ext uri="{FF2B5EF4-FFF2-40B4-BE49-F238E27FC236}">
                    <a16:creationId xmlns:a16="http://schemas.microsoft.com/office/drawing/2014/main" id="{8DA5E848-636B-0E49-5317-1735F042F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1" y="1236017"/>
                <a:ext cx="11880655" cy="4931252"/>
              </a:xfrm>
              <a:prstGeom prst="rect">
                <a:avLst/>
              </a:prstGeom>
              <a:blipFill>
                <a:blip r:embed="rId2"/>
                <a:stretch>
                  <a:fillRect l="-359"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NR – Istituto Nazionale di Ottica">
            <a:extLst>
              <a:ext uri="{FF2B5EF4-FFF2-40B4-BE49-F238E27FC236}">
                <a16:creationId xmlns:a16="http://schemas.microsoft.com/office/drawing/2014/main" id="{78F64DCE-486C-1B61-0A78-799FD7EF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2"/>
            <a:ext cx="1921041" cy="473598"/>
          </a:xfrm>
          <a:prstGeom prst="rect">
            <a:avLst/>
          </a:prstGeom>
          <a:noFill/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6284A92B-1407-983D-3062-1500F2B26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1" y="-116768"/>
            <a:ext cx="810200" cy="8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2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"/>
    </mc:Choice>
    <mc:Fallback>
      <p:transition spd="slow" advTm="21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28.1|7.4|5.1|2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3.2|58.2|24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680</Words>
  <Application>Microsoft Office PowerPoint</Application>
  <PresentationFormat>Widescreen</PresentationFormat>
  <Paragraphs>116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Cambria Math</vt:lpstr>
      <vt:lpstr>Gill Sans MT</vt:lpstr>
      <vt:lpstr>Helvetica</vt:lpstr>
      <vt:lpstr>Montserrat</vt:lpstr>
      <vt:lpstr>Montserrat Bold</vt:lpstr>
      <vt:lpstr>Montserrat Regular</vt:lpstr>
      <vt:lpstr>Tema di Office</vt:lpstr>
      <vt:lpstr>Spectral features  of very high-energy electron beams</vt:lpstr>
      <vt:lpstr>Progress &amp; challenges</vt:lpstr>
      <vt:lpstr>Spectrometer setup</vt:lpstr>
      <vt:lpstr>Rear Lanex analysis</vt:lpstr>
      <vt:lpstr>Front Lanex analysis</vt:lpstr>
      <vt:lpstr>Lanex scattering – Fluka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 Maiarelli</dc:creator>
  <cp:lastModifiedBy>Simon Vlachos</cp:lastModifiedBy>
  <cp:revision>24</cp:revision>
  <dcterms:created xsi:type="dcterms:W3CDTF">2024-09-06T16:42:42Z</dcterms:created>
  <dcterms:modified xsi:type="dcterms:W3CDTF">2024-12-11T22:33:13Z</dcterms:modified>
</cp:coreProperties>
</file>