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1" r:id="rId5"/>
    <p:sldId id="262" r:id="rId6"/>
    <p:sldId id="263" r:id="rId7"/>
    <p:sldId id="267" r:id="rId8"/>
    <p:sldId id="265" r:id="rId9"/>
    <p:sldId id="266" r:id="rId10"/>
    <p:sldId id="268" r:id="rId11"/>
    <p:sldId id="269" r:id="rId12"/>
    <p:sldId id="270" r:id="rId13"/>
    <p:sldId id="281" r:id="rId14"/>
    <p:sldId id="271" r:id="rId15"/>
    <p:sldId id="282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85" r:id="rId24"/>
    <p:sldId id="286" r:id="rId25"/>
    <p:sldId id="278" r:id="rId26"/>
    <p:sldId id="284" r:id="rId27"/>
    <p:sldId id="287" r:id="rId28"/>
    <p:sldId id="260" r:id="rId29"/>
    <p:sldId id="279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3D7"/>
    <a:srgbClr val="3C64A5"/>
    <a:srgbClr val="404977"/>
    <a:srgbClr val="1975BE"/>
    <a:srgbClr val="E7EBED"/>
    <a:srgbClr val="CCD3D9"/>
    <a:srgbClr val="042433"/>
    <a:srgbClr val="F9F9F9"/>
    <a:srgbClr val="B79C46"/>
    <a:srgbClr val="EAB3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8" autoAdjust="0"/>
    <p:restoredTop sz="94759"/>
  </p:normalViewPr>
  <p:slideViewPr>
    <p:cSldViewPr snapToGrid="0" showGuides="1">
      <p:cViewPr varScale="1">
        <p:scale>
          <a:sx n="116" d="100"/>
          <a:sy n="116" d="100"/>
        </p:scale>
        <p:origin x="68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A2D1F-6574-B14E-9A69-8A872FF8BF9C}" type="datetimeFigureOut">
              <a:rPr lang="it-IT" smtClean="0"/>
              <a:t>10/12/24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C220F-96FE-6640-9283-0477857DD2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2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350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0277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973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563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1153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531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A2098-FDCA-2D0E-5AC2-3C153D22F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6243C7C-6E7F-9675-8C13-8970170FC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A14C223-A886-B858-EBA0-3D741C793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3C64A5"/>
                </a:solidFill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7963D7-D015-031E-E9A7-55192D96F2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7183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E4C6F-F759-D7CB-24B3-8B72CE9DD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0DDB17E-39F5-05F2-1B55-656F579205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C60ED08-94BC-62CD-089E-52C26F0CA7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B0D9246-FD1F-2384-ADD9-1E243EC79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91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ertura con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lementi grafici, grafica, Carattere, schermata&#10;&#10;Descrizione generata automaticamente">
            <a:extLst>
              <a:ext uri="{FF2B5EF4-FFF2-40B4-BE49-F238E27FC236}">
                <a16:creationId xmlns:a16="http://schemas.microsoft.com/office/drawing/2014/main" id="{15E64B43-8584-B596-44E0-E0B12B3A5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4928" y="1506507"/>
            <a:ext cx="2852660" cy="2222297"/>
          </a:xfrm>
          <a:prstGeom prst="rect">
            <a:avLst/>
          </a:prstGeom>
        </p:spPr>
      </p:pic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DEAA5893-47A2-BA7E-D6EA-1618D63CC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2438" y="3944938"/>
            <a:ext cx="3708400" cy="7826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C64A5"/>
                </a:solidFill>
              </a:defRPr>
            </a:lvl1pPr>
            <a:lvl2pPr marL="457200" indent="0" algn="ctr">
              <a:buNone/>
              <a:defRPr sz="20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TITOLO EVENTO</a:t>
            </a:r>
          </a:p>
          <a:p>
            <a:pPr lvl="1"/>
            <a:r>
              <a:rPr lang="it-IT" dirty="0"/>
              <a:t>Sottotitolo evento e altre info</a:t>
            </a:r>
          </a:p>
        </p:txBody>
      </p:sp>
    </p:spTree>
    <p:extLst>
      <p:ext uri="{BB962C8B-B14F-4D97-AF65-F5344CB8AC3E}">
        <p14:creationId xmlns:p14="http://schemas.microsoft.com/office/powerpoint/2010/main" val="2429411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ertura con titol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5">
            <a:extLst>
              <a:ext uri="{FF2B5EF4-FFF2-40B4-BE49-F238E27FC236}">
                <a16:creationId xmlns:a16="http://schemas.microsoft.com/office/drawing/2014/main" id="{7EB2DB64-FEF9-A645-7A83-582ADD6A79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676" y="1423219"/>
            <a:ext cx="5956201" cy="424917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9A300E79-3191-6F47-909C-3A76EA5C6F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3114" y="3735772"/>
            <a:ext cx="3708400" cy="7826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C64A5"/>
                </a:solidFill>
              </a:defRPr>
            </a:lvl1pPr>
            <a:lvl2pPr marL="457200" indent="0" algn="l">
              <a:buNone/>
              <a:defRPr sz="20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TITOLO EVENTO</a:t>
            </a:r>
          </a:p>
          <a:p>
            <a:pPr lvl="1"/>
            <a:r>
              <a:rPr lang="it-IT" dirty="0"/>
              <a:t>Sottotitolo evento e altre info</a:t>
            </a:r>
          </a:p>
        </p:txBody>
      </p:sp>
      <p:pic>
        <p:nvPicPr>
          <p:cNvPr id="9" name="Immagine 8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B9B57420-B5F3-7DC5-2D70-846879573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90" y="2303718"/>
            <a:ext cx="3589660" cy="10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4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96E4223B-83FE-0E33-6321-B0CC09E84F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9144" y="2916821"/>
            <a:ext cx="4641449" cy="118061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C64A5"/>
                </a:solidFill>
                <a:latin typeface="Montserrat" pitchFamily="2" charset="77"/>
              </a:defRPr>
            </a:lvl1pPr>
          </a:lstStyle>
          <a:p>
            <a:r>
              <a:rPr lang="it-IT" dirty="0"/>
              <a:t>FARE CLIC PER MODIFICARE LO STILE</a:t>
            </a:r>
          </a:p>
        </p:txBody>
      </p:sp>
      <p:sp>
        <p:nvSpPr>
          <p:cNvPr id="4" name="Segnaposto immagine 5">
            <a:extLst>
              <a:ext uri="{FF2B5EF4-FFF2-40B4-BE49-F238E27FC236}">
                <a16:creationId xmlns:a16="http://schemas.microsoft.com/office/drawing/2014/main" id="{8B874E0F-2D6E-C7D6-7B7E-49AB9AEAAC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676" y="1944688"/>
            <a:ext cx="5475087" cy="366871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F57DBE64-5D82-DEA0-8B6A-FF4D7D2A17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21463" y="4121150"/>
            <a:ext cx="4618037" cy="14811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163128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6">
            <a:extLst>
              <a:ext uri="{FF2B5EF4-FFF2-40B4-BE49-F238E27FC236}">
                <a16:creationId xmlns:a16="http://schemas.microsoft.com/office/drawing/2014/main" id="{D3EE00E3-BBF0-2C7E-649B-09F019DC5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3"/>
            <a:ext cx="4495800" cy="3660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4" name="Segnaposto immagine 5">
            <a:extLst>
              <a:ext uri="{FF2B5EF4-FFF2-40B4-BE49-F238E27FC236}">
                <a16:creationId xmlns:a16="http://schemas.microsoft.com/office/drawing/2014/main" id="{6AA026AF-5F0C-7506-31A2-F9AB83150F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676" y="1944688"/>
            <a:ext cx="5475087" cy="366871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393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 userDrawn="1">
          <p15:clr>
            <a:srgbClr val="FBAE40"/>
          </p15:clr>
        </p15:guide>
        <p15:guide id="2" pos="420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esto +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>
            <a:extLst>
              <a:ext uri="{FF2B5EF4-FFF2-40B4-BE49-F238E27FC236}">
                <a16:creationId xmlns:a16="http://schemas.microsoft.com/office/drawing/2014/main" id="{68070E09-71D4-3103-FEF4-D5ECD75439AE}"/>
              </a:ext>
            </a:extLst>
          </p:cNvPr>
          <p:cNvSpPr/>
          <p:nvPr userDrawn="1"/>
        </p:nvSpPr>
        <p:spPr>
          <a:xfrm flipV="1">
            <a:off x="6215605" y="6549079"/>
            <a:ext cx="4906282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26B64E-CEF7-C12A-E394-562F45C8A6DD}"/>
              </a:ext>
            </a:extLst>
          </p:cNvPr>
          <p:cNvSpPr txBox="1"/>
          <p:nvPr userDrawn="1"/>
        </p:nvSpPr>
        <p:spPr>
          <a:xfrm>
            <a:off x="11093820" y="642769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‹N›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sp>
        <p:nvSpPr>
          <p:cNvPr id="9" name="Connettore 1 6">
            <a:extLst>
              <a:ext uri="{FF2B5EF4-FFF2-40B4-BE49-F238E27FC236}">
                <a16:creationId xmlns:a16="http://schemas.microsoft.com/office/drawing/2014/main" id="{25C640DB-CA20-1168-E041-FD09D731ACA4}"/>
              </a:ext>
            </a:extLst>
          </p:cNvPr>
          <p:cNvSpPr/>
          <p:nvPr userDrawn="1"/>
        </p:nvSpPr>
        <p:spPr>
          <a:xfrm flipV="1">
            <a:off x="11496261" y="6548637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7A91E861-9217-8BC3-97F7-38E25E84D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4"/>
            <a:ext cx="4495800" cy="963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1" name="Segnaposto immagine 19">
            <a:extLst>
              <a:ext uri="{FF2B5EF4-FFF2-40B4-BE49-F238E27FC236}">
                <a16:creationId xmlns:a16="http://schemas.microsoft.com/office/drawing/2014/main" id="{5E129286-0000-D02C-893B-2EE3333E52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5188" y="1947863"/>
            <a:ext cx="5326890" cy="36417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13" name="Segnaposto tabella 12">
            <a:extLst>
              <a:ext uri="{FF2B5EF4-FFF2-40B4-BE49-F238E27FC236}">
                <a16:creationId xmlns:a16="http://schemas.microsoft.com/office/drawing/2014/main" id="{2F6123B1-2713-7A17-70DA-437E2FC40D75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35825" y="2992438"/>
            <a:ext cx="4492625" cy="2622550"/>
          </a:xfrm>
          <a:prstGeom prst="rect">
            <a:avLst/>
          </a:prstGeom>
          <a:ln w="12700">
            <a:solidFill>
              <a:srgbClr val="3C64A5"/>
            </a:solidFill>
          </a:ln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476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>
            <a:extLst>
              <a:ext uri="{FF2B5EF4-FFF2-40B4-BE49-F238E27FC236}">
                <a16:creationId xmlns:a16="http://schemas.microsoft.com/office/drawing/2014/main" id="{E4684ABC-A4B5-B84D-ACED-0FBC1EF64B22}"/>
              </a:ext>
            </a:extLst>
          </p:cNvPr>
          <p:cNvSpPr/>
          <p:nvPr userDrawn="1"/>
        </p:nvSpPr>
        <p:spPr>
          <a:xfrm flipV="1">
            <a:off x="6215605" y="6549079"/>
            <a:ext cx="4906282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09D3E24-77C3-B6B6-CC8C-8F6DB8A56D89}"/>
              </a:ext>
            </a:extLst>
          </p:cNvPr>
          <p:cNvSpPr txBox="1"/>
          <p:nvPr userDrawn="1"/>
        </p:nvSpPr>
        <p:spPr>
          <a:xfrm>
            <a:off x="11093820" y="642769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‹N›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sp>
        <p:nvSpPr>
          <p:cNvPr id="9" name="Connettore 1 6">
            <a:extLst>
              <a:ext uri="{FF2B5EF4-FFF2-40B4-BE49-F238E27FC236}">
                <a16:creationId xmlns:a16="http://schemas.microsoft.com/office/drawing/2014/main" id="{21DEC7FA-FD92-1D96-7051-6383CDC9356B}"/>
              </a:ext>
            </a:extLst>
          </p:cNvPr>
          <p:cNvSpPr/>
          <p:nvPr userDrawn="1"/>
        </p:nvSpPr>
        <p:spPr>
          <a:xfrm flipV="1">
            <a:off x="11496261" y="6548637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CDD22886-FBA7-EA59-3494-F7C6BD8B7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4"/>
            <a:ext cx="4495800" cy="37166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2" name="Segnaposto tabella 12">
            <a:extLst>
              <a:ext uri="{FF2B5EF4-FFF2-40B4-BE49-F238E27FC236}">
                <a16:creationId xmlns:a16="http://schemas.microsoft.com/office/drawing/2014/main" id="{E9A1B941-C501-B3C7-21C9-A1213A315074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904461" y="1948070"/>
            <a:ext cx="4949687" cy="3696736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98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>
            <a:extLst>
              <a:ext uri="{FF2B5EF4-FFF2-40B4-BE49-F238E27FC236}">
                <a16:creationId xmlns:a16="http://schemas.microsoft.com/office/drawing/2014/main" id="{8B793099-D548-E969-18D0-0AAD3B1C825F}"/>
              </a:ext>
            </a:extLst>
          </p:cNvPr>
          <p:cNvSpPr/>
          <p:nvPr userDrawn="1"/>
        </p:nvSpPr>
        <p:spPr>
          <a:xfrm flipV="1">
            <a:off x="4715123" y="6549079"/>
            <a:ext cx="6420963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CasellaDiTesto 8">
            <a:extLst>
              <a:ext uri="{FF2B5EF4-FFF2-40B4-BE49-F238E27FC236}">
                <a16:creationId xmlns:a16="http://schemas.microsoft.com/office/drawing/2014/main" id="{957EFD13-88C7-F7F3-A909-D3238BAB0369}"/>
              </a:ext>
            </a:extLst>
          </p:cNvPr>
          <p:cNvSpPr txBox="1"/>
          <p:nvPr userDrawn="1"/>
        </p:nvSpPr>
        <p:spPr>
          <a:xfrm>
            <a:off x="839618" y="6375811"/>
            <a:ext cx="547983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800" b="1" dirty="0">
                <a:solidFill>
                  <a:srgbClr val="3C64A5"/>
                </a:solidFill>
              </a:rPr>
              <a:t>THE</a:t>
            </a:r>
            <a:r>
              <a:rPr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TUSCANY HEALTH ECOS</a:t>
            </a:r>
            <a:r>
              <a:rPr lang="it-IT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Y</a:t>
            </a:r>
            <a:r>
              <a:rPr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STEM</a:t>
            </a:r>
          </a:p>
        </p:txBody>
      </p:sp>
      <p:sp>
        <p:nvSpPr>
          <p:cNvPr id="15" name="Connettore 1 6">
            <a:extLst>
              <a:ext uri="{FF2B5EF4-FFF2-40B4-BE49-F238E27FC236}">
                <a16:creationId xmlns:a16="http://schemas.microsoft.com/office/drawing/2014/main" id="{733E2699-63F6-04F7-6895-57AAD2F3D89A}"/>
              </a:ext>
            </a:extLst>
          </p:cNvPr>
          <p:cNvSpPr/>
          <p:nvPr userDrawn="1"/>
        </p:nvSpPr>
        <p:spPr>
          <a:xfrm flipV="1">
            <a:off x="0" y="6558576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7" name="Connettore 1 6">
            <a:extLst>
              <a:ext uri="{FF2B5EF4-FFF2-40B4-BE49-F238E27FC236}">
                <a16:creationId xmlns:a16="http://schemas.microsoft.com/office/drawing/2014/main" id="{4B7EBC58-F4C5-FEE7-9813-4786D8397F0B}"/>
              </a:ext>
            </a:extLst>
          </p:cNvPr>
          <p:cNvSpPr/>
          <p:nvPr userDrawn="1"/>
        </p:nvSpPr>
        <p:spPr>
          <a:xfrm flipV="1">
            <a:off x="11502189" y="6552226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72B8879-B0B0-8357-7CF4-AB22F95A047B}"/>
              </a:ext>
            </a:extLst>
          </p:cNvPr>
          <p:cNvSpPr txBox="1"/>
          <p:nvPr userDrawn="1"/>
        </p:nvSpPr>
        <p:spPr>
          <a:xfrm>
            <a:off x="11093820" y="642769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‹N›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pic>
        <p:nvPicPr>
          <p:cNvPr id="8" name="Immagine 7" descr="Immagine che contiene schermata, grafica, Elementi grafici, pixel&#10;&#10;Descrizione generata automaticamente">
            <a:extLst>
              <a:ext uri="{FF2B5EF4-FFF2-40B4-BE49-F238E27FC236}">
                <a16:creationId xmlns:a16="http://schemas.microsoft.com/office/drawing/2014/main" id="{FD1857EB-2E52-C5CA-F886-39B032F6E14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509" y="228598"/>
            <a:ext cx="1618976" cy="508821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E0839A3E-D0EF-F5BC-C145-002040DA16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4" y="220508"/>
            <a:ext cx="1747684" cy="496502"/>
          </a:xfrm>
          <a:prstGeom prst="rect">
            <a:avLst/>
          </a:prstGeom>
        </p:spPr>
      </p:pic>
      <p:pic>
        <p:nvPicPr>
          <p:cNvPr id="10" name="Immagine 9" descr="Immagine che contiene schermata, Carattere, Blu elettrico, Blu intenso&#10;&#10;Descrizione generata automaticamente">
            <a:extLst>
              <a:ext uri="{FF2B5EF4-FFF2-40B4-BE49-F238E27FC236}">
                <a16:creationId xmlns:a16="http://schemas.microsoft.com/office/drawing/2014/main" id="{A0698171-CC6C-796E-82F5-7D957222B23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09" y="234869"/>
            <a:ext cx="1835653" cy="473054"/>
          </a:xfrm>
          <a:prstGeom prst="rect">
            <a:avLst/>
          </a:prstGeom>
        </p:spPr>
      </p:pic>
      <p:pic>
        <p:nvPicPr>
          <p:cNvPr id="3" name="Immagine 2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CA4317FE-9017-6963-90DC-861B0F4EB8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453266" y="291475"/>
            <a:ext cx="1311640" cy="39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1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1" r:id="rId3"/>
    <p:sldLayoutId id="2147483650" r:id="rId4"/>
    <p:sldLayoutId id="2147483652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sv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svg"/><Relationship Id="rId5" Type="http://schemas.openxmlformats.org/officeDocument/2006/relationships/image" Target="../media/image48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6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sv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svg"/><Relationship Id="rId5" Type="http://schemas.openxmlformats.org/officeDocument/2006/relationships/image" Target="../media/image48.png"/><Relationship Id="rId4" Type="http://schemas.openxmlformats.org/officeDocument/2006/relationships/image" Target="../media/image7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svg"/><Relationship Id="rId15" Type="http://schemas.openxmlformats.org/officeDocument/2006/relationships/image" Target="../media/image21.svg"/><Relationship Id="rId10" Type="http://schemas.openxmlformats.org/officeDocument/2006/relationships/image" Target="../media/image6.jp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gif"/><Relationship Id="rId5" Type="http://schemas.openxmlformats.org/officeDocument/2006/relationships/image" Target="../media/image6.jp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2.svg"/><Relationship Id="rId7" Type="http://schemas.openxmlformats.org/officeDocument/2006/relationships/image" Target="../media/image7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hyperlink" Target="https://www.xnat.org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6.jp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11" Type="http://schemas.openxmlformats.org/officeDocument/2006/relationships/image" Target="../media/image6.jp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4.svg"/><Relationship Id="rId7" Type="http://schemas.openxmlformats.org/officeDocument/2006/relationships/image" Target="../media/image45.png"/><Relationship Id="rId12" Type="http://schemas.openxmlformats.org/officeDocument/2006/relationships/image" Target="../media/image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24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vUbWzewvD6BrRaoZA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02F001-E7B0-2FC2-C92E-86895AAD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051" y="1862572"/>
            <a:ext cx="4641449" cy="1180617"/>
          </a:xfrm>
        </p:spPr>
        <p:txBody>
          <a:bodyPr/>
          <a:lstStyle/>
          <a:p>
            <a:r>
              <a:rPr lang="it-IT" dirty="0"/>
              <a:t>UPDATE ON REQUIREMENTS COLLECTION AND FIRST PROTOTYPES OF THE DATA PLATFORM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D8132C-DFBF-3803-FB87-58F2D961B9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8051" y="4184725"/>
            <a:ext cx="5007553" cy="48164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Camilla </a:t>
            </a:r>
            <a:r>
              <a:rPr lang="it-IT" dirty="0" err="1"/>
              <a:t>Scapicchio</a:t>
            </a:r>
            <a:r>
              <a:rPr lang="it-IT" dirty="0"/>
              <a:t>, PhD</a:t>
            </a:r>
          </a:p>
          <a:p>
            <a:pPr marL="0" indent="0">
              <a:buNone/>
            </a:pPr>
            <a:r>
              <a:rPr lang="it-IT" sz="1600" dirty="0"/>
              <a:t>INFN, Sezione di Pisa</a:t>
            </a:r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88C07B3F-CA07-61AF-7320-C63E310868E4}"/>
              </a:ext>
            </a:extLst>
          </p:cNvPr>
          <p:cNvSpPr txBox="1">
            <a:spLocks/>
          </p:cNvSpPr>
          <p:nvPr/>
        </p:nvSpPr>
        <p:spPr>
          <a:xfrm>
            <a:off x="6598051" y="5828204"/>
            <a:ext cx="4815813" cy="481648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rgbClr val="3C64A5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64A5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/>
              <a:t>INFN Team: </a:t>
            </a:r>
          </a:p>
          <a:p>
            <a:r>
              <a:rPr lang="it-IT" sz="1600" dirty="0"/>
              <a:t>S. Arezzini, T. Boccali, M. Celentano, A. </a:t>
            </a:r>
            <a:r>
              <a:rPr lang="it-IT" sz="1600" dirty="0" err="1"/>
              <a:t>Formuso</a:t>
            </a:r>
            <a:r>
              <a:rPr lang="it-IT" sz="1600" dirty="0"/>
              <a:t>, A. </a:t>
            </a:r>
            <a:r>
              <a:rPr lang="it-IT" sz="1600" dirty="0" err="1"/>
              <a:t>Kraan</a:t>
            </a:r>
            <a:r>
              <a:rPr lang="it-IT" sz="1600" dirty="0"/>
              <a:t>, S. </a:t>
            </a:r>
            <a:r>
              <a:rPr lang="it-IT" sz="1600" dirty="0" err="1"/>
              <a:t>Lossano</a:t>
            </a:r>
            <a:r>
              <a:rPr lang="it-IT" sz="1600" dirty="0"/>
              <a:t>, E. Mazzoni, A. Moggi, A. Retico</a:t>
            </a:r>
          </a:p>
        </p:txBody>
      </p:sp>
      <p:pic>
        <p:nvPicPr>
          <p:cNvPr id="8" name="Immagine 7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5D7CF317-2B9D-E1FE-3382-21A67BD5E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69" y="240704"/>
            <a:ext cx="2199621" cy="1220790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4C853A3A-6697-B4A1-3BE8-AB1B87997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" b="1268"/>
          <a:stretch/>
        </p:blipFill>
        <p:spPr bwMode="auto">
          <a:xfrm>
            <a:off x="563297" y="1570668"/>
            <a:ext cx="5686897" cy="44949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XNAT Logo">
            <a:extLst>
              <a:ext uri="{FF2B5EF4-FFF2-40B4-BE49-F238E27FC236}">
                <a16:creationId xmlns:a16="http://schemas.microsoft.com/office/drawing/2014/main" id="{3C0C92C2-83F8-1DF8-8DEA-61DB2F690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382" y="3160418"/>
            <a:ext cx="1994982" cy="7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934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7">
            <a:extLst>
              <a:ext uri="{FF2B5EF4-FFF2-40B4-BE49-F238E27FC236}">
                <a16:creationId xmlns:a16="http://schemas.microsoft.com/office/drawing/2014/main" id="{59274B50-A78D-ED47-C937-B0A973B102CB}"/>
              </a:ext>
            </a:extLst>
          </p:cNvPr>
          <p:cNvSpPr txBox="1">
            <a:spLocks/>
          </p:cNvSpPr>
          <p:nvPr/>
        </p:nvSpPr>
        <p:spPr>
          <a:xfrm>
            <a:off x="954177" y="1154222"/>
            <a:ext cx="10341352" cy="1180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UNDERSTAND REQUIREMENTS AND TRANSLATION INTO XNAT MODEL</a:t>
            </a:r>
          </a:p>
        </p:txBody>
      </p:sp>
      <p:pic>
        <p:nvPicPr>
          <p:cNvPr id="9" name="Immagine 8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7C611516-ABB0-51AC-1CAE-8AF742129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71" y="2334839"/>
            <a:ext cx="5711902" cy="400881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0F84458-0205-A10C-7C92-2CAA360B391A}"/>
              </a:ext>
            </a:extLst>
          </p:cNvPr>
          <p:cNvSpPr txBox="1"/>
          <p:nvPr/>
        </p:nvSpPr>
        <p:spPr>
          <a:xfrm>
            <a:off x="1935646" y="2027062"/>
            <a:ext cx="10436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3C64A5"/>
                </a:solidFill>
              </a:rPr>
              <a:t>https://</a:t>
            </a:r>
            <a:r>
              <a:rPr lang="it-IT" sz="1400" dirty="0" err="1">
                <a:solidFill>
                  <a:srgbClr val="3C64A5"/>
                </a:solidFill>
              </a:rPr>
              <a:t>drive.google.com</a:t>
            </a:r>
            <a:r>
              <a:rPr lang="it-IT" sz="1400" dirty="0">
                <a:solidFill>
                  <a:srgbClr val="3C64A5"/>
                </a:solidFill>
              </a:rPr>
              <a:t>/drive/folders/1ezm03A8leOfFoR04tp81xYYb0XXVh4Wv?usp=</a:t>
            </a:r>
            <a:r>
              <a:rPr lang="it-IT" sz="1400" dirty="0" err="1">
                <a:solidFill>
                  <a:srgbClr val="3C64A5"/>
                </a:solidFill>
              </a:rPr>
              <a:t>drive_link</a:t>
            </a:r>
            <a:endParaRPr lang="it-IT" sz="1400" dirty="0">
              <a:solidFill>
                <a:srgbClr val="3C64A5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73B8658-C4C8-8173-0D01-CC4EDDE3635B}"/>
              </a:ext>
            </a:extLst>
          </p:cNvPr>
          <p:cNvSpPr txBox="1"/>
          <p:nvPr/>
        </p:nvSpPr>
        <p:spPr>
          <a:xfrm>
            <a:off x="7153835" y="2678654"/>
            <a:ext cx="3743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3C64A5"/>
                </a:solidFill>
              </a:rPr>
              <a:t>+ </a:t>
            </a:r>
            <a:r>
              <a:rPr lang="it-IT" b="1" dirty="0" err="1">
                <a:solidFill>
                  <a:srgbClr val="3C64A5"/>
                </a:solidFill>
              </a:rPr>
              <a:t>Example</a:t>
            </a:r>
            <a:r>
              <a:rPr lang="it-IT" b="1" dirty="0">
                <a:solidFill>
                  <a:srgbClr val="3C64A5"/>
                </a:solidFill>
              </a:rPr>
              <a:t> DATA or </a:t>
            </a:r>
            <a:r>
              <a:rPr lang="it-IT" b="1" dirty="0" err="1">
                <a:solidFill>
                  <a:srgbClr val="3C64A5"/>
                </a:solidFill>
              </a:rPr>
              <a:t>logbook</a:t>
            </a:r>
            <a:endParaRPr lang="it-IT" b="1" dirty="0">
              <a:solidFill>
                <a:srgbClr val="3C64A5"/>
              </a:solidFill>
            </a:endParaRPr>
          </a:p>
        </p:txBody>
      </p:sp>
      <p:pic>
        <p:nvPicPr>
          <p:cNvPr id="6" name="Immagine 5" descr="Immagine che contiene testo, schermata, ricevuta&#10;&#10;Descrizione generata automaticamente">
            <a:extLst>
              <a:ext uri="{FF2B5EF4-FFF2-40B4-BE49-F238E27FC236}">
                <a16:creationId xmlns:a16="http://schemas.microsoft.com/office/drawing/2014/main" id="{4FBD103E-CA4A-62DF-6738-A0F544D1B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632" y="4122803"/>
            <a:ext cx="4048730" cy="2400574"/>
          </a:xfrm>
          <a:prstGeom prst="rect">
            <a:avLst/>
          </a:prstGeom>
        </p:spPr>
      </p:pic>
      <p:pic>
        <p:nvPicPr>
          <p:cNvPr id="3" name="Immagine 2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939648F1-D3ED-E2C4-D29A-9C410B341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968" y="3132375"/>
            <a:ext cx="3897394" cy="1609317"/>
          </a:xfrm>
          <a:prstGeom prst="rect">
            <a:avLst/>
          </a:prstGeom>
        </p:spPr>
      </p:pic>
      <p:pic>
        <p:nvPicPr>
          <p:cNvPr id="4" name="Immagine 3" descr="Immagine che contiene interno, mammifero, topo&#10;&#10;Descrizione generata automaticamente">
            <a:extLst>
              <a:ext uri="{FF2B5EF4-FFF2-40B4-BE49-F238E27FC236}">
                <a16:creationId xmlns:a16="http://schemas.microsoft.com/office/drawing/2014/main" id="{0E50535B-38E6-AB9D-0080-5DC9C1649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563118" y="4734317"/>
            <a:ext cx="1689235" cy="1266926"/>
          </a:xfrm>
          <a:prstGeom prst="rect">
            <a:avLst/>
          </a:prstGeom>
        </p:spPr>
      </p:pic>
      <p:pic>
        <p:nvPicPr>
          <p:cNvPr id="2" name="Immagine 1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314C78E9-546C-E98E-18F3-A453E3462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15" y="90957"/>
            <a:ext cx="1760323" cy="97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98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7AB62254-26E1-2EF6-C1AE-2AC77306E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446" y="1071308"/>
            <a:ext cx="5765928" cy="7355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kern="1200" dirty="0">
                <a:latin typeface="+mj-lt"/>
                <a:ea typeface="+mj-ea"/>
                <a:cs typeface="+mj-cs"/>
              </a:rPr>
              <a:t>First use-case</a:t>
            </a:r>
          </a:p>
        </p:txBody>
      </p:sp>
      <p:pic>
        <p:nvPicPr>
          <p:cNvPr id="6" name="Elemento grafico 5" descr="Topo con riempimento a tinta unita">
            <a:extLst>
              <a:ext uri="{FF2B5EF4-FFF2-40B4-BE49-F238E27FC236}">
                <a16:creationId xmlns:a16="http://schemas.microsoft.com/office/drawing/2014/main" id="{837A1C3E-3557-1F23-5E85-209FD43D1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0990" y="651818"/>
            <a:ext cx="1574550" cy="1574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3CDA1B-1866-EB7E-D47F-E51664D155C7}"/>
              </a:ext>
            </a:extLst>
          </p:cNvPr>
          <p:cNvSpPr txBox="1"/>
          <p:nvPr/>
        </p:nvSpPr>
        <p:spPr>
          <a:xfrm>
            <a:off x="885712" y="1013025"/>
            <a:ext cx="1861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Project</a:t>
            </a:r>
          </a:p>
        </p:txBody>
      </p:sp>
      <p:sp>
        <p:nvSpPr>
          <p:cNvPr id="8" name="Freccia angolare in su 7">
            <a:extLst>
              <a:ext uri="{FF2B5EF4-FFF2-40B4-BE49-F238E27FC236}">
                <a16:creationId xmlns:a16="http://schemas.microsoft.com/office/drawing/2014/main" id="{C570E2D4-97C3-9E56-DE57-934EFBEAE1B6}"/>
              </a:ext>
            </a:extLst>
          </p:cNvPr>
          <p:cNvSpPr/>
          <p:nvPr/>
        </p:nvSpPr>
        <p:spPr>
          <a:xfrm rot="5400000">
            <a:off x="1337533" y="1310627"/>
            <a:ext cx="656217" cy="88212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ED5E874-A471-9A56-55EB-71FF2044962F}"/>
              </a:ext>
            </a:extLst>
          </p:cNvPr>
          <p:cNvSpPr txBox="1"/>
          <p:nvPr/>
        </p:nvSpPr>
        <p:spPr>
          <a:xfrm>
            <a:off x="2106705" y="1751690"/>
            <a:ext cx="1861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Naive</a:t>
            </a:r>
            <a:r>
              <a:rPr lang="it-IT" dirty="0"/>
              <a:t> Group</a:t>
            </a:r>
          </a:p>
        </p:txBody>
      </p:sp>
      <p:sp>
        <p:nvSpPr>
          <p:cNvPr id="10" name="Freccia angolare in su 9">
            <a:extLst>
              <a:ext uri="{FF2B5EF4-FFF2-40B4-BE49-F238E27FC236}">
                <a16:creationId xmlns:a16="http://schemas.microsoft.com/office/drawing/2014/main" id="{DF07AF73-3826-708E-CFBB-395E82379F15}"/>
              </a:ext>
            </a:extLst>
          </p:cNvPr>
          <p:cNvSpPr/>
          <p:nvPr/>
        </p:nvSpPr>
        <p:spPr>
          <a:xfrm rot="5400000">
            <a:off x="302549" y="2345608"/>
            <a:ext cx="2726182" cy="88212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58B5164-6AEA-5EB8-29B5-636C2204B726}"/>
              </a:ext>
            </a:extLst>
          </p:cNvPr>
          <p:cNvSpPr txBox="1"/>
          <p:nvPr/>
        </p:nvSpPr>
        <p:spPr>
          <a:xfrm>
            <a:off x="2106705" y="3758902"/>
            <a:ext cx="1861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Tumor</a:t>
            </a:r>
            <a:r>
              <a:rPr lang="it-IT" dirty="0"/>
              <a:t> Group</a:t>
            </a:r>
          </a:p>
        </p:txBody>
      </p:sp>
      <p:sp>
        <p:nvSpPr>
          <p:cNvPr id="12" name="Freccia angolare in su 11">
            <a:extLst>
              <a:ext uri="{FF2B5EF4-FFF2-40B4-BE49-F238E27FC236}">
                <a16:creationId xmlns:a16="http://schemas.microsoft.com/office/drawing/2014/main" id="{4FFD0B10-A377-2FE7-9F63-0D879676902C}"/>
              </a:ext>
            </a:extLst>
          </p:cNvPr>
          <p:cNvSpPr/>
          <p:nvPr/>
        </p:nvSpPr>
        <p:spPr>
          <a:xfrm rot="5400000">
            <a:off x="3023793" y="1885237"/>
            <a:ext cx="328109" cy="88212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265A996-01C8-1C27-EACB-31499296F531}"/>
              </a:ext>
            </a:extLst>
          </p:cNvPr>
          <p:cNvSpPr txBox="1"/>
          <p:nvPr/>
        </p:nvSpPr>
        <p:spPr>
          <a:xfrm>
            <a:off x="3628911" y="2212040"/>
            <a:ext cx="1861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FLASH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70F42C6-8223-E095-37BE-5B8828DB969B}"/>
              </a:ext>
            </a:extLst>
          </p:cNvPr>
          <p:cNvSpPr txBox="1"/>
          <p:nvPr/>
        </p:nvSpPr>
        <p:spPr>
          <a:xfrm>
            <a:off x="3634288" y="2490355"/>
            <a:ext cx="1861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Conv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B5E6DF1-8B32-DE84-C310-DB8C36AD7671}"/>
              </a:ext>
            </a:extLst>
          </p:cNvPr>
          <p:cNvSpPr txBox="1"/>
          <p:nvPr/>
        </p:nvSpPr>
        <p:spPr>
          <a:xfrm>
            <a:off x="3639665" y="2768670"/>
            <a:ext cx="1861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Control</a:t>
            </a:r>
          </a:p>
        </p:txBody>
      </p:sp>
      <p:sp>
        <p:nvSpPr>
          <p:cNvPr id="16" name="Freccia angolare in su 15">
            <a:extLst>
              <a:ext uri="{FF2B5EF4-FFF2-40B4-BE49-F238E27FC236}">
                <a16:creationId xmlns:a16="http://schemas.microsoft.com/office/drawing/2014/main" id="{C7574F2A-DA33-12BD-B377-63AD49308282}"/>
              </a:ext>
            </a:extLst>
          </p:cNvPr>
          <p:cNvSpPr/>
          <p:nvPr/>
        </p:nvSpPr>
        <p:spPr>
          <a:xfrm rot="5400000">
            <a:off x="3029170" y="2176133"/>
            <a:ext cx="328109" cy="88212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ngolare in su 16">
            <a:extLst>
              <a:ext uri="{FF2B5EF4-FFF2-40B4-BE49-F238E27FC236}">
                <a16:creationId xmlns:a16="http://schemas.microsoft.com/office/drawing/2014/main" id="{1BB07719-9EB6-DB3C-6CBE-C1DEC1644DA1}"/>
              </a:ext>
            </a:extLst>
          </p:cNvPr>
          <p:cNvSpPr/>
          <p:nvPr/>
        </p:nvSpPr>
        <p:spPr>
          <a:xfrm rot="5400000">
            <a:off x="3034547" y="2479345"/>
            <a:ext cx="328109" cy="88212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angolare in su 17">
            <a:extLst>
              <a:ext uri="{FF2B5EF4-FFF2-40B4-BE49-F238E27FC236}">
                <a16:creationId xmlns:a16="http://schemas.microsoft.com/office/drawing/2014/main" id="{32EF7130-AAC7-7BBF-D648-FE51133DEE98}"/>
              </a:ext>
            </a:extLst>
          </p:cNvPr>
          <p:cNvSpPr/>
          <p:nvPr/>
        </p:nvSpPr>
        <p:spPr>
          <a:xfrm rot="5400000">
            <a:off x="3034547" y="3841541"/>
            <a:ext cx="328109" cy="88212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D5FE7FD-934B-0283-1A18-FA6406B18B74}"/>
              </a:ext>
            </a:extLst>
          </p:cNvPr>
          <p:cNvSpPr txBox="1"/>
          <p:nvPr/>
        </p:nvSpPr>
        <p:spPr>
          <a:xfrm>
            <a:off x="3639665" y="4168344"/>
            <a:ext cx="1861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FLASH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C1DC90D-0552-9007-29A7-F7DD59891661}"/>
              </a:ext>
            </a:extLst>
          </p:cNvPr>
          <p:cNvSpPr txBox="1"/>
          <p:nvPr/>
        </p:nvSpPr>
        <p:spPr>
          <a:xfrm>
            <a:off x="3645042" y="4446659"/>
            <a:ext cx="1861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Conv</a:t>
            </a:r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3394EFB-36A0-DABD-8053-179A5C8E52B9}"/>
              </a:ext>
            </a:extLst>
          </p:cNvPr>
          <p:cNvSpPr txBox="1"/>
          <p:nvPr/>
        </p:nvSpPr>
        <p:spPr>
          <a:xfrm>
            <a:off x="3650419" y="4724974"/>
            <a:ext cx="1861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Control</a:t>
            </a:r>
          </a:p>
        </p:txBody>
      </p:sp>
      <p:sp>
        <p:nvSpPr>
          <p:cNvPr id="22" name="Freccia angolare in su 21">
            <a:extLst>
              <a:ext uri="{FF2B5EF4-FFF2-40B4-BE49-F238E27FC236}">
                <a16:creationId xmlns:a16="http://schemas.microsoft.com/office/drawing/2014/main" id="{ADE02BC4-BAF9-D8AF-76E8-33C7124BB642}"/>
              </a:ext>
            </a:extLst>
          </p:cNvPr>
          <p:cNvSpPr/>
          <p:nvPr/>
        </p:nvSpPr>
        <p:spPr>
          <a:xfrm rot="5400000">
            <a:off x="3039924" y="4132437"/>
            <a:ext cx="328109" cy="88212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angolare in su 22">
            <a:extLst>
              <a:ext uri="{FF2B5EF4-FFF2-40B4-BE49-F238E27FC236}">
                <a16:creationId xmlns:a16="http://schemas.microsoft.com/office/drawing/2014/main" id="{65972A2F-4F77-C9EB-94C2-B4DBDC7905FA}"/>
              </a:ext>
            </a:extLst>
          </p:cNvPr>
          <p:cNvSpPr/>
          <p:nvPr/>
        </p:nvSpPr>
        <p:spPr>
          <a:xfrm rot="5400000">
            <a:off x="3045301" y="4435649"/>
            <a:ext cx="328109" cy="88212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Parentesi graffa chiusa 23">
            <a:extLst>
              <a:ext uri="{FF2B5EF4-FFF2-40B4-BE49-F238E27FC236}">
                <a16:creationId xmlns:a16="http://schemas.microsoft.com/office/drawing/2014/main" id="{9E069EA4-E521-3F39-417E-943960A82697}"/>
              </a:ext>
            </a:extLst>
          </p:cNvPr>
          <p:cNvSpPr/>
          <p:nvPr/>
        </p:nvSpPr>
        <p:spPr>
          <a:xfrm>
            <a:off x="4580955" y="2260218"/>
            <a:ext cx="225910" cy="83586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Parentesi graffa chiusa 24">
            <a:extLst>
              <a:ext uri="{FF2B5EF4-FFF2-40B4-BE49-F238E27FC236}">
                <a16:creationId xmlns:a16="http://schemas.microsoft.com/office/drawing/2014/main" id="{EDB76F81-AECA-F674-F76B-342BEBCD6E28}"/>
              </a:ext>
            </a:extLst>
          </p:cNvPr>
          <p:cNvSpPr/>
          <p:nvPr/>
        </p:nvSpPr>
        <p:spPr>
          <a:xfrm>
            <a:off x="4570201" y="4213392"/>
            <a:ext cx="225910" cy="83586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angolare in su 25">
            <a:extLst>
              <a:ext uri="{FF2B5EF4-FFF2-40B4-BE49-F238E27FC236}">
                <a16:creationId xmlns:a16="http://schemas.microsoft.com/office/drawing/2014/main" id="{98B08ECC-C953-E073-54F7-0B0EB5578E7C}"/>
              </a:ext>
            </a:extLst>
          </p:cNvPr>
          <p:cNvSpPr/>
          <p:nvPr/>
        </p:nvSpPr>
        <p:spPr>
          <a:xfrm rot="5400000">
            <a:off x="4895620" y="2835883"/>
            <a:ext cx="328109" cy="88212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angolare in su 26">
            <a:extLst>
              <a:ext uri="{FF2B5EF4-FFF2-40B4-BE49-F238E27FC236}">
                <a16:creationId xmlns:a16="http://schemas.microsoft.com/office/drawing/2014/main" id="{2C09830A-838B-564D-5D9E-D4F3F70FD3FF}"/>
              </a:ext>
            </a:extLst>
          </p:cNvPr>
          <p:cNvSpPr/>
          <p:nvPr/>
        </p:nvSpPr>
        <p:spPr>
          <a:xfrm rot="5400000">
            <a:off x="4895620" y="4763758"/>
            <a:ext cx="328109" cy="88212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41CFFE0-26FD-F1A8-F1EC-BA91693B2212}"/>
              </a:ext>
            </a:extLst>
          </p:cNvPr>
          <p:cNvSpPr txBox="1"/>
          <p:nvPr/>
        </p:nvSpPr>
        <p:spPr>
          <a:xfrm>
            <a:off x="5511492" y="3144684"/>
            <a:ext cx="1861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Subject</a:t>
            </a:r>
            <a:r>
              <a:rPr lang="it-IT" dirty="0"/>
              <a:t> ID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E52489B-8C42-6992-5F0D-9879563976CB}"/>
              </a:ext>
            </a:extLst>
          </p:cNvPr>
          <p:cNvSpPr txBox="1"/>
          <p:nvPr/>
        </p:nvSpPr>
        <p:spPr>
          <a:xfrm>
            <a:off x="5549148" y="5100494"/>
            <a:ext cx="1861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Subject</a:t>
            </a:r>
            <a:r>
              <a:rPr lang="it-IT" dirty="0"/>
              <a:t> ID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BCF95DB-964F-8064-7D46-CA6BE0F70354}"/>
              </a:ext>
            </a:extLst>
          </p:cNvPr>
          <p:cNvSpPr txBox="1"/>
          <p:nvPr/>
        </p:nvSpPr>
        <p:spPr>
          <a:xfrm>
            <a:off x="6476103" y="2432530"/>
            <a:ext cx="365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Identified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a set of </a:t>
            </a:r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endParaRPr lang="it-IT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6F2726E-27DA-91F2-7252-11210D3C29F8}"/>
              </a:ext>
            </a:extLst>
          </p:cNvPr>
          <p:cNvSpPr txBox="1"/>
          <p:nvPr/>
        </p:nvSpPr>
        <p:spPr>
          <a:xfrm>
            <a:off x="6531709" y="4671435"/>
            <a:ext cx="365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Identified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a set of </a:t>
            </a:r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endParaRPr lang="it-IT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B1398554-5745-FD12-43FF-6AE4B828A01B}"/>
              </a:ext>
            </a:extLst>
          </p:cNvPr>
          <p:cNvCxnSpPr>
            <a:cxnSpLocks/>
          </p:cNvCxnSpPr>
          <p:nvPr/>
        </p:nvCxnSpPr>
        <p:spPr>
          <a:xfrm flipH="1">
            <a:off x="6058372" y="2781251"/>
            <a:ext cx="417731" cy="357862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E740180E-5C68-31C9-5AFE-435FD6B97483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6122968" y="4856101"/>
            <a:ext cx="408741" cy="287272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reccia angolare in su 33">
            <a:extLst>
              <a:ext uri="{FF2B5EF4-FFF2-40B4-BE49-F238E27FC236}">
                <a16:creationId xmlns:a16="http://schemas.microsoft.com/office/drawing/2014/main" id="{96C311AD-62C0-4901-E674-61BF967A3EDA}"/>
              </a:ext>
            </a:extLst>
          </p:cNvPr>
          <p:cNvSpPr/>
          <p:nvPr/>
        </p:nvSpPr>
        <p:spPr>
          <a:xfrm rot="5400000">
            <a:off x="6445183" y="3132776"/>
            <a:ext cx="108504" cy="88212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9BD19A0-9DE2-B218-A06D-D37B3921A57D}"/>
              </a:ext>
            </a:extLst>
          </p:cNvPr>
          <p:cNvSpPr txBox="1"/>
          <p:nvPr/>
        </p:nvSpPr>
        <p:spPr>
          <a:xfrm>
            <a:off x="6940499" y="3394163"/>
            <a:ext cx="365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Experiment  «</a:t>
            </a:r>
            <a:r>
              <a:rPr lang="it-IT" sz="1600" dirty="0" err="1"/>
              <a:t>Periodical</a:t>
            </a:r>
            <a:r>
              <a:rPr lang="it-IT" sz="1600" dirty="0"/>
              <a:t> </a:t>
            </a:r>
            <a:r>
              <a:rPr lang="it-IT" sz="1600" dirty="0" err="1"/>
              <a:t>Assessment</a:t>
            </a:r>
            <a:r>
              <a:rPr lang="it-IT" sz="1600" dirty="0"/>
              <a:t>» </a:t>
            </a:r>
          </a:p>
        </p:txBody>
      </p:sp>
      <p:sp>
        <p:nvSpPr>
          <p:cNvPr id="36" name="Freccia angolare in su 35">
            <a:extLst>
              <a:ext uri="{FF2B5EF4-FFF2-40B4-BE49-F238E27FC236}">
                <a16:creationId xmlns:a16="http://schemas.microsoft.com/office/drawing/2014/main" id="{C04B6BF3-F2EC-4D51-B033-84DD57141C28}"/>
              </a:ext>
            </a:extLst>
          </p:cNvPr>
          <p:cNvSpPr/>
          <p:nvPr/>
        </p:nvSpPr>
        <p:spPr>
          <a:xfrm rot="5400000">
            <a:off x="6445183" y="3317443"/>
            <a:ext cx="108504" cy="88212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3CE2DF6-0E66-8C24-5C0A-4810AF3A3058}"/>
              </a:ext>
            </a:extLst>
          </p:cNvPr>
          <p:cNvSpPr txBox="1"/>
          <p:nvPr/>
        </p:nvSpPr>
        <p:spPr>
          <a:xfrm>
            <a:off x="6940499" y="3611664"/>
            <a:ext cx="365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Experiment  «</a:t>
            </a:r>
            <a:r>
              <a:rPr lang="it-IT" sz="1600" dirty="0" err="1"/>
              <a:t>Circulating</a:t>
            </a:r>
            <a:r>
              <a:rPr lang="it-IT" sz="1600" dirty="0"/>
              <a:t> </a:t>
            </a:r>
            <a:r>
              <a:rPr lang="it-IT" sz="1600" dirty="0" err="1"/>
              <a:t>Biomarkers</a:t>
            </a:r>
            <a:r>
              <a:rPr lang="it-IT" sz="1600" dirty="0"/>
              <a:t>» </a:t>
            </a:r>
          </a:p>
        </p:txBody>
      </p:sp>
      <p:sp>
        <p:nvSpPr>
          <p:cNvPr id="38" name="Freccia angolare in su 37">
            <a:extLst>
              <a:ext uri="{FF2B5EF4-FFF2-40B4-BE49-F238E27FC236}">
                <a16:creationId xmlns:a16="http://schemas.microsoft.com/office/drawing/2014/main" id="{949986EC-3952-FA6A-0FDF-30532BAFD955}"/>
              </a:ext>
            </a:extLst>
          </p:cNvPr>
          <p:cNvSpPr/>
          <p:nvPr/>
        </p:nvSpPr>
        <p:spPr>
          <a:xfrm rot="5400000">
            <a:off x="6445183" y="3513295"/>
            <a:ext cx="108504" cy="88212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4A99679-3ED2-E189-3F04-6EE78DFEAE56}"/>
              </a:ext>
            </a:extLst>
          </p:cNvPr>
          <p:cNvSpPr txBox="1"/>
          <p:nvPr/>
        </p:nvSpPr>
        <p:spPr>
          <a:xfrm>
            <a:off x="6933335" y="3829165"/>
            <a:ext cx="365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Experiment  «</a:t>
            </a:r>
            <a:r>
              <a:rPr lang="it-IT" sz="1600" dirty="0" err="1">
                <a:solidFill>
                  <a:srgbClr val="C00000"/>
                </a:solidFill>
              </a:rPr>
              <a:t>Metabolic</a:t>
            </a:r>
            <a:r>
              <a:rPr lang="it-IT" sz="1600" dirty="0">
                <a:solidFill>
                  <a:srgbClr val="C00000"/>
                </a:solidFill>
              </a:rPr>
              <a:t> </a:t>
            </a:r>
            <a:r>
              <a:rPr lang="it-IT" sz="1600" dirty="0" err="1">
                <a:solidFill>
                  <a:srgbClr val="C00000"/>
                </a:solidFill>
              </a:rPr>
              <a:t>cages</a:t>
            </a:r>
            <a:r>
              <a:rPr lang="it-IT" sz="1600" dirty="0"/>
              <a:t>» </a:t>
            </a:r>
          </a:p>
        </p:txBody>
      </p:sp>
      <p:sp>
        <p:nvSpPr>
          <p:cNvPr id="40" name="Freccia angolare in su 39">
            <a:extLst>
              <a:ext uri="{FF2B5EF4-FFF2-40B4-BE49-F238E27FC236}">
                <a16:creationId xmlns:a16="http://schemas.microsoft.com/office/drawing/2014/main" id="{384FD872-2417-676E-56CC-E75B8ACC17B7}"/>
              </a:ext>
            </a:extLst>
          </p:cNvPr>
          <p:cNvSpPr/>
          <p:nvPr/>
        </p:nvSpPr>
        <p:spPr>
          <a:xfrm rot="5400000">
            <a:off x="6445183" y="3719506"/>
            <a:ext cx="108504" cy="88212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4361CEDA-D160-3E44-464E-3D7653058ECF}"/>
              </a:ext>
            </a:extLst>
          </p:cNvPr>
          <p:cNvSpPr txBox="1"/>
          <p:nvPr/>
        </p:nvSpPr>
        <p:spPr>
          <a:xfrm>
            <a:off x="6940499" y="4032799"/>
            <a:ext cx="4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Experiment  «</a:t>
            </a:r>
            <a:r>
              <a:rPr lang="it-IT" sz="1600" dirty="0" err="1"/>
              <a:t>Sacrifice-Collected</a:t>
            </a:r>
            <a:r>
              <a:rPr lang="it-IT" sz="1600" dirty="0"/>
              <a:t> samples» </a:t>
            </a:r>
          </a:p>
        </p:txBody>
      </p:sp>
      <p:sp>
        <p:nvSpPr>
          <p:cNvPr id="42" name="Freccia angolare in su 41">
            <a:extLst>
              <a:ext uri="{FF2B5EF4-FFF2-40B4-BE49-F238E27FC236}">
                <a16:creationId xmlns:a16="http://schemas.microsoft.com/office/drawing/2014/main" id="{EAB3B73D-E639-CF7D-D9CC-892BD3BAF66D}"/>
              </a:ext>
            </a:extLst>
          </p:cNvPr>
          <p:cNvSpPr/>
          <p:nvPr/>
        </p:nvSpPr>
        <p:spPr>
          <a:xfrm rot="5400000">
            <a:off x="6445183" y="5154256"/>
            <a:ext cx="108504" cy="88212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91BC5C17-9318-2D3B-7384-FFB9F14E63BA}"/>
              </a:ext>
            </a:extLst>
          </p:cNvPr>
          <p:cNvSpPr txBox="1"/>
          <p:nvPr/>
        </p:nvSpPr>
        <p:spPr>
          <a:xfrm>
            <a:off x="6940499" y="5415643"/>
            <a:ext cx="365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Experiment  «</a:t>
            </a:r>
            <a:r>
              <a:rPr lang="it-IT" sz="1600" dirty="0" err="1"/>
              <a:t>Periodical</a:t>
            </a:r>
            <a:r>
              <a:rPr lang="it-IT" sz="1600" dirty="0"/>
              <a:t> </a:t>
            </a:r>
            <a:r>
              <a:rPr lang="it-IT" sz="1600" dirty="0" err="1"/>
              <a:t>Assessment</a:t>
            </a:r>
            <a:r>
              <a:rPr lang="it-IT" sz="1600" dirty="0"/>
              <a:t>» </a:t>
            </a:r>
          </a:p>
        </p:txBody>
      </p:sp>
      <p:sp>
        <p:nvSpPr>
          <p:cNvPr id="44" name="Freccia angolare in su 43">
            <a:extLst>
              <a:ext uri="{FF2B5EF4-FFF2-40B4-BE49-F238E27FC236}">
                <a16:creationId xmlns:a16="http://schemas.microsoft.com/office/drawing/2014/main" id="{FD9855FF-FAAA-A39B-4588-5CC5A0431DF1}"/>
              </a:ext>
            </a:extLst>
          </p:cNvPr>
          <p:cNvSpPr/>
          <p:nvPr/>
        </p:nvSpPr>
        <p:spPr>
          <a:xfrm rot="5400000">
            <a:off x="6445183" y="5338923"/>
            <a:ext cx="108504" cy="88212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FA99ACB9-6DC0-F04D-65CC-BD46B6BDE579}"/>
              </a:ext>
            </a:extLst>
          </p:cNvPr>
          <p:cNvSpPr txBox="1"/>
          <p:nvPr/>
        </p:nvSpPr>
        <p:spPr>
          <a:xfrm>
            <a:off x="6940499" y="5633144"/>
            <a:ext cx="365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Experiment  «</a:t>
            </a:r>
            <a:r>
              <a:rPr lang="it-IT" sz="1600" dirty="0" err="1"/>
              <a:t>Circulating</a:t>
            </a:r>
            <a:r>
              <a:rPr lang="it-IT" sz="1600" dirty="0"/>
              <a:t> </a:t>
            </a:r>
            <a:r>
              <a:rPr lang="it-IT" sz="1600" dirty="0" err="1"/>
              <a:t>Biomarkers</a:t>
            </a:r>
            <a:r>
              <a:rPr lang="it-IT" sz="1600" dirty="0"/>
              <a:t>» </a:t>
            </a:r>
          </a:p>
        </p:txBody>
      </p:sp>
      <p:sp>
        <p:nvSpPr>
          <p:cNvPr id="46" name="Freccia angolare in su 45">
            <a:extLst>
              <a:ext uri="{FF2B5EF4-FFF2-40B4-BE49-F238E27FC236}">
                <a16:creationId xmlns:a16="http://schemas.microsoft.com/office/drawing/2014/main" id="{5D4D6203-E821-A0CD-F7CD-495948B09F6A}"/>
              </a:ext>
            </a:extLst>
          </p:cNvPr>
          <p:cNvSpPr/>
          <p:nvPr/>
        </p:nvSpPr>
        <p:spPr>
          <a:xfrm rot="5400000">
            <a:off x="6445183" y="5534775"/>
            <a:ext cx="108504" cy="88212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260CB36E-A3AC-0B6D-8FE5-A89AF3D6D023}"/>
              </a:ext>
            </a:extLst>
          </p:cNvPr>
          <p:cNvSpPr txBox="1"/>
          <p:nvPr/>
        </p:nvSpPr>
        <p:spPr>
          <a:xfrm>
            <a:off x="6933335" y="5850645"/>
            <a:ext cx="365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Experiment  «</a:t>
            </a:r>
            <a:r>
              <a:rPr lang="it-IT" sz="1600" dirty="0" err="1">
                <a:solidFill>
                  <a:srgbClr val="C00000"/>
                </a:solidFill>
              </a:rPr>
              <a:t>Ultrasound</a:t>
            </a:r>
            <a:r>
              <a:rPr lang="it-IT" sz="1600" dirty="0">
                <a:solidFill>
                  <a:srgbClr val="C00000"/>
                </a:solidFill>
              </a:rPr>
              <a:t> Evaluation</a:t>
            </a:r>
            <a:r>
              <a:rPr lang="it-IT" sz="1600" dirty="0"/>
              <a:t>» </a:t>
            </a:r>
          </a:p>
        </p:txBody>
      </p:sp>
      <p:sp>
        <p:nvSpPr>
          <p:cNvPr id="48" name="Freccia angolare in su 47">
            <a:extLst>
              <a:ext uri="{FF2B5EF4-FFF2-40B4-BE49-F238E27FC236}">
                <a16:creationId xmlns:a16="http://schemas.microsoft.com/office/drawing/2014/main" id="{C0EF729E-6FE1-D114-F59D-E0847651D11B}"/>
              </a:ext>
            </a:extLst>
          </p:cNvPr>
          <p:cNvSpPr/>
          <p:nvPr/>
        </p:nvSpPr>
        <p:spPr>
          <a:xfrm rot="5400000">
            <a:off x="6445183" y="5740986"/>
            <a:ext cx="108504" cy="88212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713A5680-7E67-E82E-8BB4-CAC7A1D98D0B}"/>
              </a:ext>
            </a:extLst>
          </p:cNvPr>
          <p:cNvSpPr txBox="1"/>
          <p:nvPr/>
        </p:nvSpPr>
        <p:spPr>
          <a:xfrm>
            <a:off x="6940499" y="6054279"/>
            <a:ext cx="4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Experiment  «</a:t>
            </a:r>
            <a:r>
              <a:rPr lang="it-IT" sz="1600" dirty="0" err="1"/>
              <a:t>Sacrifice-Collected</a:t>
            </a:r>
            <a:r>
              <a:rPr lang="it-IT" sz="1600" dirty="0"/>
              <a:t> samples» </a:t>
            </a:r>
          </a:p>
        </p:txBody>
      </p:sp>
      <p:pic>
        <p:nvPicPr>
          <p:cNvPr id="2" name="Immagine 1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9F993DFA-6E42-5B00-739F-C21570E87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6" y="90957"/>
            <a:ext cx="1668724" cy="92614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6E8BCA-2B72-01D2-4F29-237F70BE74D5}"/>
              </a:ext>
            </a:extLst>
          </p:cNvPr>
          <p:cNvSpPr txBox="1"/>
          <p:nvPr/>
        </p:nvSpPr>
        <p:spPr>
          <a:xfrm>
            <a:off x="600626" y="5743213"/>
            <a:ext cx="6099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E. Mota Da Silva </a:t>
            </a:r>
            <a:r>
              <a:rPr lang="it-IT" dirty="0" err="1">
                <a:solidFill>
                  <a:srgbClr val="C00000"/>
                </a:solidFill>
              </a:rPr>
              <a:t>experiments</a:t>
            </a:r>
            <a:r>
              <a:rPr lang="it-IT" dirty="0">
                <a:solidFill>
                  <a:srgbClr val="C00000"/>
                </a:solidFill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4577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numero, Carattere, linea&#10;&#10;Descrizione generata automaticamente">
            <a:extLst>
              <a:ext uri="{FF2B5EF4-FFF2-40B4-BE49-F238E27FC236}">
                <a16:creationId xmlns:a16="http://schemas.microsoft.com/office/drawing/2014/main" id="{0D480E19-40E4-B810-AEEE-B2AF79C6AD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889"/>
          <a:stretch/>
        </p:blipFill>
        <p:spPr>
          <a:xfrm>
            <a:off x="402264" y="699248"/>
            <a:ext cx="10778185" cy="582608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FB37662-9A92-9600-784B-24DF5883297A}"/>
              </a:ext>
            </a:extLst>
          </p:cNvPr>
          <p:cNvSpPr/>
          <p:nvPr/>
        </p:nvSpPr>
        <p:spPr>
          <a:xfrm>
            <a:off x="501373" y="711748"/>
            <a:ext cx="219358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PROJECT NAME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7A9CD5A-3B00-4B98-F394-53E63F454028}"/>
              </a:ext>
            </a:extLst>
          </p:cNvPr>
          <p:cNvSpPr/>
          <p:nvPr/>
        </p:nvSpPr>
        <p:spPr>
          <a:xfrm>
            <a:off x="1844607" y="4165399"/>
            <a:ext cx="2193583" cy="39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7BB66A7-8B40-A99A-546F-E79698FA2102}"/>
              </a:ext>
            </a:extLst>
          </p:cNvPr>
          <p:cNvSpPr/>
          <p:nvPr/>
        </p:nvSpPr>
        <p:spPr>
          <a:xfrm>
            <a:off x="703810" y="5089826"/>
            <a:ext cx="10376566" cy="1394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0EDA826D-BF0E-19B7-CE86-5B277A551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834484"/>
              </p:ext>
            </p:extLst>
          </p:nvPr>
        </p:nvGraphicFramePr>
        <p:xfrm>
          <a:off x="402264" y="5022930"/>
          <a:ext cx="11488190" cy="150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034">
                  <a:extLst>
                    <a:ext uri="{9D8B030D-6E8A-4147-A177-3AD203B41FA5}">
                      <a16:colId xmlns:a16="http://schemas.microsoft.com/office/drawing/2014/main" val="2880488199"/>
                    </a:ext>
                  </a:extLst>
                </a:gridCol>
                <a:gridCol w="709838">
                  <a:extLst>
                    <a:ext uri="{9D8B030D-6E8A-4147-A177-3AD203B41FA5}">
                      <a16:colId xmlns:a16="http://schemas.microsoft.com/office/drawing/2014/main" val="2214622431"/>
                    </a:ext>
                  </a:extLst>
                </a:gridCol>
                <a:gridCol w="613106">
                  <a:extLst>
                    <a:ext uri="{9D8B030D-6E8A-4147-A177-3AD203B41FA5}">
                      <a16:colId xmlns:a16="http://schemas.microsoft.com/office/drawing/2014/main" val="2777337716"/>
                    </a:ext>
                  </a:extLst>
                </a:gridCol>
                <a:gridCol w="646545">
                  <a:extLst>
                    <a:ext uri="{9D8B030D-6E8A-4147-A177-3AD203B41FA5}">
                      <a16:colId xmlns:a16="http://schemas.microsoft.com/office/drawing/2014/main" val="2457090702"/>
                    </a:ext>
                  </a:extLst>
                </a:gridCol>
                <a:gridCol w="925231">
                  <a:extLst>
                    <a:ext uri="{9D8B030D-6E8A-4147-A177-3AD203B41FA5}">
                      <a16:colId xmlns:a16="http://schemas.microsoft.com/office/drawing/2014/main" val="2843257882"/>
                    </a:ext>
                  </a:extLst>
                </a:gridCol>
                <a:gridCol w="758020">
                  <a:extLst>
                    <a:ext uri="{9D8B030D-6E8A-4147-A177-3AD203B41FA5}">
                      <a16:colId xmlns:a16="http://schemas.microsoft.com/office/drawing/2014/main" val="552887344"/>
                    </a:ext>
                  </a:extLst>
                </a:gridCol>
                <a:gridCol w="891789">
                  <a:extLst>
                    <a:ext uri="{9D8B030D-6E8A-4147-A177-3AD203B41FA5}">
                      <a16:colId xmlns:a16="http://schemas.microsoft.com/office/drawing/2014/main" val="4243185994"/>
                    </a:ext>
                  </a:extLst>
                </a:gridCol>
                <a:gridCol w="590810">
                  <a:extLst>
                    <a:ext uri="{9D8B030D-6E8A-4147-A177-3AD203B41FA5}">
                      <a16:colId xmlns:a16="http://schemas.microsoft.com/office/drawing/2014/main" val="948997724"/>
                    </a:ext>
                  </a:extLst>
                </a:gridCol>
                <a:gridCol w="914083">
                  <a:extLst>
                    <a:ext uri="{9D8B030D-6E8A-4147-A177-3AD203B41FA5}">
                      <a16:colId xmlns:a16="http://schemas.microsoft.com/office/drawing/2014/main" val="304161397"/>
                    </a:ext>
                  </a:extLst>
                </a:gridCol>
                <a:gridCol w="813757">
                  <a:extLst>
                    <a:ext uri="{9D8B030D-6E8A-4147-A177-3AD203B41FA5}">
                      <a16:colId xmlns:a16="http://schemas.microsoft.com/office/drawing/2014/main" val="3017102916"/>
                    </a:ext>
                  </a:extLst>
                </a:gridCol>
                <a:gridCol w="813758">
                  <a:extLst>
                    <a:ext uri="{9D8B030D-6E8A-4147-A177-3AD203B41FA5}">
                      <a16:colId xmlns:a16="http://schemas.microsoft.com/office/drawing/2014/main" val="1822178211"/>
                    </a:ext>
                  </a:extLst>
                </a:gridCol>
                <a:gridCol w="535073">
                  <a:extLst>
                    <a:ext uri="{9D8B030D-6E8A-4147-A177-3AD203B41FA5}">
                      <a16:colId xmlns:a16="http://schemas.microsoft.com/office/drawing/2014/main" val="2361226880"/>
                    </a:ext>
                  </a:extLst>
                </a:gridCol>
                <a:gridCol w="1036704">
                  <a:extLst>
                    <a:ext uri="{9D8B030D-6E8A-4147-A177-3AD203B41FA5}">
                      <a16:colId xmlns:a16="http://schemas.microsoft.com/office/drawing/2014/main" val="1527883188"/>
                    </a:ext>
                  </a:extLst>
                </a:gridCol>
                <a:gridCol w="735721">
                  <a:extLst>
                    <a:ext uri="{9D8B030D-6E8A-4147-A177-3AD203B41FA5}">
                      <a16:colId xmlns:a16="http://schemas.microsoft.com/office/drawing/2014/main" val="3199477076"/>
                    </a:ext>
                  </a:extLst>
                </a:gridCol>
                <a:gridCol w="735721">
                  <a:extLst>
                    <a:ext uri="{9D8B030D-6E8A-4147-A177-3AD203B41FA5}">
                      <a16:colId xmlns:a16="http://schemas.microsoft.com/office/drawing/2014/main" val="4107682984"/>
                    </a:ext>
                  </a:extLst>
                </a:gridCol>
              </a:tblGrid>
              <a:tr h="701120">
                <a:tc>
                  <a:txBody>
                    <a:bodyPr/>
                    <a:lstStyle/>
                    <a:p>
                      <a:r>
                        <a:rPr lang="it-IT" sz="1200" dirty="0" err="1"/>
                        <a:t>Subject</a:t>
                      </a:r>
                      <a:r>
                        <a:rPr lang="it-IT" sz="1200" dirty="0"/>
                        <a:t>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Mouse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/>
                        <a:t>Ear</a:t>
                      </a:r>
                      <a:r>
                        <a:rPr lang="it-IT" sz="1200" dirty="0"/>
                        <a:t>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RT Dose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/>
                        <a:t>Protocol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Starting</a:t>
                      </a:r>
                      <a:r>
                        <a:rPr lang="it-IT" sz="1200" dirty="0"/>
                        <a:t>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Cage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/>
                        <a:t>Irradiated</a:t>
                      </a:r>
                      <a:r>
                        <a:rPr lang="it-IT" sz="1200" dirty="0"/>
                        <a:t>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RT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Day after </a:t>
                      </a:r>
                    </a:p>
                    <a:p>
                      <a:r>
                        <a:rPr lang="it-IT" sz="1200" dirty="0"/>
                        <a:t>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/>
                        <a:t>Initial</a:t>
                      </a:r>
                      <a:endParaRPr lang="it-IT" sz="1200" dirty="0"/>
                    </a:p>
                    <a:p>
                      <a:r>
                        <a:rPr lang="it-IT" sz="1200" dirty="0"/>
                        <a:t>Body</a:t>
                      </a:r>
                    </a:p>
                    <a:p>
                      <a:r>
                        <a:rPr lang="it-IT" sz="1200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Experiment ID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506612"/>
                  </a:ext>
                </a:extLst>
              </a:tr>
              <a:tr h="400640">
                <a:tc>
                  <a:txBody>
                    <a:bodyPr/>
                    <a:lstStyle/>
                    <a:p>
                      <a:r>
                        <a:rPr lang="it-IT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2sx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/>
                        <a:t>Tumor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Flash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12/01/24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/>
                        <a:t>Leg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13/01/24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16/01/24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#1TF 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802184"/>
                  </a:ext>
                </a:extLst>
              </a:tr>
              <a:tr h="4006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#4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/>
                        <a:t>sxdx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/>
                        <a:t>Naive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/>
                        <a:t>Conv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02/01/24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/>
                        <a:t>Torax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04/01/24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05/01/24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TX25#4 1D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234255"/>
                  </a:ext>
                </a:extLst>
              </a:tr>
            </a:tbl>
          </a:graphicData>
        </a:graphic>
      </p:graphicFrame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8C135048-50D8-792D-28EB-4B8EC546B75A}"/>
              </a:ext>
            </a:extLst>
          </p:cNvPr>
          <p:cNvCxnSpPr>
            <a:cxnSpLocks/>
          </p:cNvCxnSpPr>
          <p:nvPr/>
        </p:nvCxnSpPr>
        <p:spPr>
          <a:xfrm flipV="1">
            <a:off x="849522" y="3775934"/>
            <a:ext cx="1269402" cy="205544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EA92C8C-BE8A-E4A7-88CA-BEA1D0A6CCD8}"/>
              </a:ext>
            </a:extLst>
          </p:cNvPr>
          <p:cNvSpPr txBox="1"/>
          <p:nvPr/>
        </p:nvSpPr>
        <p:spPr>
          <a:xfrm>
            <a:off x="1122382" y="3332469"/>
            <a:ext cx="7600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MouseID</a:t>
            </a:r>
            <a:r>
              <a:rPr lang="it-IT" sz="1600" dirty="0"/>
              <a:t> + </a:t>
            </a:r>
            <a:r>
              <a:rPr lang="it-IT" sz="1600" dirty="0" err="1"/>
              <a:t>EarCode</a:t>
            </a:r>
            <a:r>
              <a:rPr lang="it-IT" sz="1600" dirty="0"/>
              <a:t> + Group +Treatment + Dose + </a:t>
            </a:r>
            <a:r>
              <a:rPr lang="it-IT" sz="1600" dirty="0" err="1"/>
              <a:t>ProtocolStartingDate</a:t>
            </a:r>
            <a:endParaRPr lang="it-IT" sz="1600" dirty="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5DE1023-5F0C-F332-B6DD-710B0558D26A}"/>
              </a:ext>
            </a:extLst>
          </p:cNvPr>
          <p:cNvCxnSpPr>
            <a:cxnSpLocks/>
          </p:cNvCxnSpPr>
          <p:nvPr/>
        </p:nvCxnSpPr>
        <p:spPr>
          <a:xfrm>
            <a:off x="11318340" y="3501746"/>
            <a:ext cx="173104" cy="149600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Elemento grafico 16" descr="Cursore con riempimento a tinta unita">
            <a:extLst>
              <a:ext uri="{FF2B5EF4-FFF2-40B4-BE49-F238E27FC236}">
                <a16:creationId xmlns:a16="http://schemas.microsoft.com/office/drawing/2014/main" id="{90E12376-5101-7A7B-437C-6A9B7176E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604" y="5877591"/>
            <a:ext cx="517616" cy="517616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66E79812-1AB2-5E34-BD52-5C2C77071B18}"/>
              </a:ext>
            </a:extLst>
          </p:cNvPr>
          <p:cNvSpPr/>
          <p:nvPr/>
        </p:nvSpPr>
        <p:spPr>
          <a:xfrm>
            <a:off x="1962528" y="4650136"/>
            <a:ext cx="2193583" cy="39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4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software, Pagina Web&#10;&#10;Descrizione generata automaticamente">
            <a:extLst>
              <a:ext uri="{FF2B5EF4-FFF2-40B4-BE49-F238E27FC236}">
                <a16:creationId xmlns:a16="http://schemas.microsoft.com/office/drawing/2014/main" id="{3416A5E3-5FAE-5FCE-FB0A-56F7F543E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487" y="204396"/>
            <a:ext cx="7751117" cy="620089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1BF70D47-9AA2-E783-6B30-95DB69B05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5" y="90957"/>
            <a:ext cx="1760323" cy="97698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4D0D770-0C9D-DF47-26D1-AEBF04A37802}"/>
              </a:ext>
            </a:extLst>
          </p:cNvPr>
          <p:cNvSpPr/>
          <p:nvPr/>
        </p:nvSpPr>
        <p:spPr>
          <a:xfrm>
            <a:off x="3281082" y="5132862"/>
            <a:ext cx="1041536" cy="381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000" u="sng" dirty="0">
                <a:solidFill>
                  <a:srgbClr val="1975BE"/>
                </a:solidFill>
              </a:rPr>
              <a:t>Photo ID</a:t>
            </a:r>
          </a:p>
          <a:p>
            <a:r>
              <a:rPr lang="it-IT" sz="1000" u="sng" dirty="0">
                <a:solidFill>
                  <a:srgbClr val="1975BE"/>
                </a:solidFill>
              </a:rPr>
              <a:t>Photo ID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359D717-D0E5-3F28-10BC-85504D99500C}"/>
              </a:ext>
            </a:extLst>
          </p:cNvPr>
          <p:cNvSpPr/>
          <p:nvPr/>
        </p:nvSpPr>
        <p:spPr>
          <a:xfrm>
            <a:off x="4350327" y="5132862"/>
            <a:ext cx="1143596" cy="422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000" dirty="0">
                <a:solidFill>
                  <a:schemeClr val="tx1"/>
                </a:solidFill>
              </a:rPr>
              <a:t>Project ID</a:t>
            </a:r>
          </a:p>
          <a:p>
            <a:r>
              <a:rPr lang="it-IT" sz="1000" dirty="0">
                <a:solidFill>
                  <a:schemeClr val="tx1"/>
                </a:solidFill>
              </a:rPr>
              <a:t>Project ID</a:t>
            </a:r>
          </a:p>
        </p:txBody>
      </p:sp>
    </p:spTree>
    <p:extLst>
      <p:ext uri="{BB962C8B-B14F-4D97-AF65-F5344CB8AC3E}">
        <p14:creationId xmlns:p14="http://schemas.microsoft.com/office/powerpoint/2010/main" val="2612510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42B1BC9-1343-C254-68C8-3A9A093B39F6}"/>
              </a:ext>
            </a:extLst>
          </p:cNvPr>
          <p:cNvSpPr/>
          <p:nvPr/>
        </p:nvSpPr>
        <p:spPr>
          <a:xfrm>
            <a:off x="2592755" y="4483331"/>
            <a:ext cx="1757572" cy="102524"/>
          </a:xfrm>
          <a:prstGeom prst="rect">
            <a:avLst/>
          </a:prstGeom>
          <a:solidFill>
            <a:srgbClr val="1975BE"/>
          </a:solidFill>
          <a:ln>
            <a:solidFill>
              <a:srgbClr val="1975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369A142-945C-7D6D-1A2D-761AA43A0D7A}"/>
              </a:ext>
            </a:extLst>
          </p:cNvPr>
          <p:cNvSpPr/>
          <p:nvPr/>
        </p:nvSpPr>
        <p:spPr>
          <a:xfrm flipV="1">
            <a:off x="4546246" y="4408516"/>
            <a:ext cx="704627" cy="45719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372DCD7-9F21-CB96-C528-9295EEA86F4D}"/>
              </a:ext>
            </a:extLst>
          </p:cNvPr>
          <p:cNvSpPr/>
          <p:nvPr/>
        </p:nvSpPr>
        <p:spPr>
          <a:xfrm flipV="1">
            <a:off x="5474499" y="4402280"/>
            <a:ext cx="621501" cy="45719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ECD39EF-0067-3394-EF24-ED68FB978B12}"/>
              </a:ext>
            </a:extLst>
          </p:cNvPr>
          <p:cNvSpPr/>
          <p:nvPr/>
        </p:nvSpPr>
        <p:spPr>
          <a:xfrm>
            <a:off x="5474499" y="4558145"/>
            <a:ext cx="2159354" cy="46404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594BBF9-9F35-539C-C766-E7159512F96C}"/>
              </a:ext>
            </a:extLst>
          </p:cNvPr>
          <p:cNvSpPr/>
          <p:nvPr/>
        </p:nvSpPr>
        <p:spPr>
          <a:xfrm>
            <a:off x="6941130" y="4407130"/>
            <a:ext cx="692724" cy="45719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Immagine che contiene testo, software, schermata, numero&#10;&#10;Descrizione generata automaticamente">
            <a:extLst>
              <a:ext uri="{FF2B5EF4-FFF2-40B4-BE49-F238E27FC236}">
                <a16:creationId xmlns:a16="http://schemas.microsoft.com/office/drawing/2014/main" id="{80CAF9A6-F2C7-08C2-DE9A-46D99AA4A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657" y="774549"/>
            <a:ext cx="9243590" cy="56370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66FA700B-9E1E-1278-894E-FAB7282425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9" t="3779"/>
          <a:stretch/>
        </p:blipFill>
        <p:spPr>
          <a:xfrm>
            <a:off x="4171485" y="4249271"/>
            <a:ext cx="2638106" cy="39714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E2A5EDFC-CA44-9E63-98BF-3E310C47326A}"/>
              </a:ext>
            </a:extLst>
          </p:cNvPr>
          <p:cNvSpPr/>
          <p:nvPr/>
        </p:nvSpPr>
        <p:spPr>
          <a:xfrm>
            <a:off x="6809590" y="4249271"/>
            <a:ext cx="1287735" cy="397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1A731C50-E0A5-736C-D319-C5A0F83F2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649"/>
            <a:ext cx="1645086" cy="91302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CD93474-2F52-48AC-6538-363FFEB408E0}"/>
              </a:ext>
            </a:extLst>
          </p:cNvPr>
          <p:cNvSpPr/>
          <p:nvPr/>
        </p:nvSpPr>
        <p:spPr>
          <a:xfrm>
            <a:off x="2851672" y="4249271"/>
            <a:ext cx="2159354" cy="430797"/>
          </a:xfrm>
          <a:prstGeom prst="rect">
            <a:avLst/>
          </a:prstGeom>
          <a:solidFill>
            <a:srgbClr val="1975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>
                <a:solidFill>
                  <a:schemeClr val="bg1"/>
                </a:solidFill>
              </a:rPr>
              <a:t>Periodical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Assessment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4A7E494-AD32-D542-6941-7DC8391C648F}"/>
              </a:ext>
            </a:extLst>
          </p:cNvPr>
          <p:cNvSpPr/>
          <p:nvPr/>
        </p:nvSpPr>
        <p:spPr>
          <a:xfrm>
            <a:off x="2964873" y="5432613"/>
            <a:ext cx="435870" cy="220928"/>
          </a:xfrm>
          <a:prstGeom prst="rect">
            <a:avLst/>
          </a:prstGeom>
          <a:solidFill>
            <a:srgbClr val="CCD3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2DB4845-5C5C-C2DE-ED42-1BBE48C6DA62}"/>
              </a:ext>
            </a:extLst>
          </p:cNvPr>
          <p:cNvSpPr/>
          <p:nvPr/>
        </p:nvSpPr>
        <p:spPr>
          <a:xfrm>
            <a:off x="2912411" y="5650931"/>
            <a:ext cx="488332" cy="220928"/>
          </a:xfrm>
          <a:prstGeom prst="rect">
            <a:avLst/>
          </a:prstGeom>
          <a:solidFill>
            <a:srgbClr val="E7EB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Elemento grafico 13" descr="Cursore con riempimento a tinta unita">
            <a:extLst>
              <a:ext uri="{FF2B5EF4-FFF2-40B4-BE49-F238E27FC236}">
                <a16:creationId xmlns:a16="http://schemas.microsoft.com/office/drawing/2014/main" id="{524DDFA7-8BC8-832B-40B3-622AD59A95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12411" y="5354243"/>
            <a:ext cx="517616" cy="51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3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oftware, Pagina Web, numero&#10;&#10;Descrizione generata automaticamente">
            <a:extLst>
              <a:ext uri="{FF2B5EF4-FFF2-40B4-BE49-F238E27FC236}">
                <a16:creationId xmlns:a16="http://schemas.microsoft.com/office/drawing/2014/main" id="{DACD8CC8-968B-8AC8-DD39-48CAE004E7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9"/>
          <a:stretch/>
        </p:blipFill>
        <p:spPr>
          <a:xfrm>
            <a:off x="995210" y="197817"/>
            <a:ext cx="9018732" cy="614919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3AEB6A7-5383-33A9-2D2F-D10B09893056}"/>
              </a:ext>
            </a:extLst>
          </p:cNvPr>
          <p:cNvSpPr/>
          <p:nvPr/>
        </p:nvSpPr>
        <p:spPr>
          <a:xfrm>
            <a:off x="1342913" y="4748686"/>
            <a:ext cx="1455705" cy="1258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u="sng" dirty="0">
                <a:solidFill>
                  <a:srgbClr val="1975BE"/>
                </a:solidFill>
                <a:effectLst/>
                <a:latin typeface="Calibri" panose="020F0502020204030204" pitchFamily="34" charset="0"/>
              </a:rPr>
              <a:t>#</a:t>
            </a:r>
            <a:r>
              <a:rPr lang="en-GB" sz="1000" u="sng" dirty="0">
                <a:solidFill>
                  <a:srgbClr val="1975BE"/>
                </a:solidFill>
                <a:latin typeface="Calibri" panose="020F0502020204030204" pitchFamily="34" charset="0"/>
              </a:rPr>
              <a:t>10TF</a:t>
            </a:r>
            <a:r>
              <a:rPr lang="en-GB" sz="1000" u="sng" dirty="0">
                <a:solidFill>
                  <a:srgbClr val="1975BE"/>
                </a:solidFill>
                <a:effectLst/>
                <a:latin typeface="Calibri" panose="020F0502020204030204" pitchFamily="34" charset="0"/>
              </a:rPr>
              <a:t>  20D + Tissue</a:t>
            </a:r>
          </a:p>
          <a:p>
            <a:endParaRPr lang="en-GB" sz="1000" u="sng" dirty="0">
              <a:solidFill>
                <a:srgbClr val="1975BE"/>
              </a:solidFill>
              <a:effectLst/>
              <a:latin typeface="Calibri" panose="020F0502020204030204" pitchFamily="34" charset="0"/>
            </a:endParaRPr>
          </a:p>
          <a:p>
            <a:endParaRPr lang="en-GB" sz="1000" u="sng" dirty="0">
              <a:solidFill>
                <a:srgbClr val="1975BE"/>
              </a:solidFill>
              <a:latin typeface="Calibri" panose="020F0502020204030204" pitchFamily="34" charset="0"/>
            </a:endParaRPr>
          </a:p>
          <a:p>
            <a:endParaRPr lang="en-GB" sz="800" u="sng" dirty="0">
              <a:solidFill>
                <a:srgbClr val="1975BE"/>
              </a:solidFill>
              <a:effectLst/>
              <a:latin typeface="Calibri" panose="020F0502020204030204" pitchFamily="34" charset="0"/>
            </a:endParaRPr>
          </a:p>
          <a:p>
            <a:endParaRPr lang="en-GB" sz="400" u="sng" dirty="0">
              <a:solidFill>
                <a:srgbClr val="1975BE"/>
              </a:solidFill>
              <a:effectLst/>
              <a:latin typeface="Calibri" panose="020F0502020204030204" pitchFamily="34" charset="0"/>
            </a:endParaRPr>
          </a:p>
          <a:p>
            <a:r>
              <a:rPr lang="en-GB" sz="1000" u="sng" dirty="0">
                <a:solidFill>
                  <a:srgbClr val="1975BE"/>
                </a:solidFill>
                <a:effectLst/>
                <a:latin typeface="Calibri" panose="020F0502020204030204" pitchFamily="34" charset="0"/>
              </a:rPr>
              <a:t>NZ35#3F  20D + Tissue</a:t>
            </a:r>
          </a:p>
          <a:p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CBA9BCD-FD5D-8603-432C-4A6CB5273013}"/>
              </a:ext>
            </a:extLst>
          </p:cNvPr>
          <p:cNvSpPr/>
          <p:nvPr/>
        </p:nvSpPr>
        <p:spPr>
          <a:xfrm>
            <a:off x="4432007" y="6048896"/>
            <a:ext cx="1316182" cy="387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4 images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F70FA87-3AD4-73B9-7810-FE04AA73E46E}"/>
              </a:ext>
            </a:extLst>
          </p:cNvPr>
          <p:cNvSpPr/>
          <p:nvPr/>
        </p:nvSpPr>
        <p:spPr>
          <a:xfrm>
            <a:off x="2700659" y="4748686"/>
            <a:ext cx="2106868" cy="1258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4158A99-4512-F21A-5A59-92A4F6ABE4B1}"/>
              </a:ext>
            </a:extLst>
          </p:cNvPr>
          <p:cNvSpPr/>
          <p:nvPr/>
        </p:nvSpPr>
        <p:spPr>
          <a:xfrm>
            <a:off x="7078225" y="1823260"/>
            <a:ext cx="597193" cy="387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9" name="Elemento grafico 8" descr="Cursore con riempimento a tinta unita">
            <a:extLst>
              <a:ext uri="{FF2B5EF4-FFF2-40B4-BE49-F238E27FC236}">
                <a16:creationId xmlns:a16="http://schemas.microsoft.com/office/drawing/2014/main" id="{0E9AAF81-D79A-375F-B736-4441A2D67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5648" y="1813835"/>
            <a:ext cx="517616" cy="51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3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0390FB8-0E23-44AB-9A34-AAA7225DB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7" y="120993"/>
            <a:ext cx="12058465" cy="6572982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41C8008A-9AAA-864C-D92B-49086FB65376}"/>
              </a:ext>
            </a:extLst>
          </p:cNvPr>
          <p:cNvCxnSpPr>
            <a:cxnSpLocks/>
          </p:cNvCxnSpPr>
          <p:nvPr/>
        </p:nvCxnSpPr>
        <p:spPr>
          <a:xfrm flipV="1">
            <a:off x="3700630" y="3021028"/>
            <a:ext cx="1420010" cy="71000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028C943-0951-1DDE-A0C5-67EECF28AFA7}"/>
              </a:ext>
            </a:extLst>
          </p:cNvPr>
          <p:cNvSpPr txBox="1"/>
          <p:nvPr/>
        </p:nvSpPr>
        <p:spPr>
          <a:xfrm>
            <a:off x="3205779" y="3737462"/>
            <a:ext cx="2108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Previously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converted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into</a:t>
            </a:r>
            <a:r>
              <a:rPr lang="it-IT" dirty="0">
                <a:solidFill>
                  <a:srgbClr val="FF0000"/>
                </a:solidFill>
              </a:rPr>
              <a:t> DICOM file</a:t>
            </a:r>
          </a:p>
        </p:txBody>
      </p:sp>
      <p:pic>
        <p:nvPicPr>
          <p:cNvPr id="8" name="Immagine 7" descr="Immagine che contiene interno, mammifero, topo&#10;&#10;Descrizione generata automaticamente">
            <a:extLst>
              <a:ext uri="{FF2B5EF4-FFF2-40B4-BE49-F238E27FC236}">
                <a16:creationId xmlns:a16="http://schemas.microsoft.com/office/drawing/2014/main" id="{ACD1E975-A69E-5775-5434-330407CA6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83737" y="1935478"/>
            <a:ext cx="1140849" cy="855637"/>
          </a:xfrm>
          <a:prstGeom prst="rect">
            <a:avLst/>
          </a:prstGeom>
        </p:spPr>
      </p:pic>
      <p:pic>
        <p:nvPicPr>
          <p:cNvPr id="9" name="Immagine 8" descr="Immagine che contiene topo, interno, gatto, mammifero&#10;&#10;Descrizione generata automaticamente">
            <a:extLst>
              <a:ext uri="{FF2B5EF4-FFF2-40B4-BE49-F238E27FC236}">
                <a16:creationId xmlns:a16="http://schemas.microsoft.com/office/drawing/2014/main" id="{7B3EDDC9-DF43-D850-7393-3B67458FE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83996" y="3703387"/>
            <a:ext cx="1138777" cy="854083"/>
          </a:xfrm>
          <a:prstGeom prst="rect">
            <a:avLst/>
          </a:prstGeom>
        </p:spPr>
      </p:pic>
      <p:pic>
        <p:nvPicPr>
          <p:cNvPr id="10" name="Immagine 9" descr="Immagine che contiene topo, interno, mammifero, gatto&#10;&#10;Descrizione generata automaticamente">
            <a:extLst>
              <a:ext uri="{FF2B5EF4-FFF2-40B4-BE49-F238E27FC236}">
                <a16:creationId xmlns:a16="http://schemas.microsoft.com/office/drawing/2014/main" id="{2015A068-BD7E-4038-3834-2456280DC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85551" y="5361856"/>
            <a:ext cx="1138776" cy="854083"/>
          </a:xfrm>
          <a:prstGeom prst="rect">
            <a:avLst/>
          </a:prstGeom>
        </p:spPr>
      </p:pic>
      <p:pic>
        <p:nvPicPr>
          <p:cNvPr id="11" name="Immagine 10" descr="Immagine che contiene interno, mammifero, topo&#10;&#10;Descrizione generata automaticamente">
            <a:extLst>
              <a:ext uri="{FF2B5EF4-FFF2-40B4-BE49-F238E27FC236}">
                <a16:creationId xmlns:a16="http://schemas.microsoft.com/office/drawing/2014/main" id="{63A2B5CC-4AD9-6107-C57A-A017A9E91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88354" y="2016962"/>
            <a:ext cx="5265678" cy="394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29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software, Software multimediale&#10;&#10;Descrizione generata automaticamente">
            <a:extLst>
              <a:ext uri="{FF2B5EF4-FFF2-40B4-BE49-F238E27FC236}">
                <a16:creationId xmlns:a16="http://schemas.microsoft.com/office/drawing/2014/main" id="{FB54D2B0-8212-F465-A5B7-1AB59DB65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63" y="896521"/>
            <a:ext cx="9688239" cy="531537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Elemento grafico 8" descr="Cursore con riempimento a tinta unita">
            <a:extLst>
              <a:ext uri="{FF2B5EF4-FFF2-40B4-BE49-F238E27FC236}">
                <a16:creationId xmlns:a16="http://schemas.microsoft.com/office/drawing/2014/main" id="{3ECDB858-55FD-104A-E98E-ABF5C65D2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2285" y="2677592"/>
            <a:ext cx="517616" cy="517616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69FBA7DB-FF0E-9A4C-597C-F5DD2D17B418}"/>
              </a:ext>
            </a:extLst>
          </p:cNvPr>
          <p:cNvSpPr/>
          <p:nvPr/>
        </p:nvSpPr>
        <p:spPr>
          <a:xfrm>
            <a:off x="727288" y="897172"/>
            <a:ext cx="3887746" cy="39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Circulating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Biomarkers</a:t>
            </a:r>
            <a:r>
              <a:rPr lang="it-IT" dirty="0">
                <a:solidFill>
                  <a:schemeClr val="tx1"/>
                </a:solidFill>
              </a:rPr>
              <a:t> Experiment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DA9B7CF1-EC8C-AF63-5621-857FF36F9B9D}"/>
              </a:ext>
            </a:extLst>
          </p:cNvPr>
          <p:cNvCxnSpPr>
            <a:cxnSpLocks/>
          </p:cNvCxnSpPr>
          <p:nvPr/>
        </p:nvCxnSpPr>
        <p:spPr>
          <a:xfrm flipH="1">
            <a:off x="1887156" y="2103190"/>
            <a:ext cx="192105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D34A059-0989-9747-7C81-62A8FC7F39C8}"/>
              </a:ext>
            </a:extLst>
          </p:cNvPr>
          <p:cNvSpPr txBox="1"/>
          <p:nvPr/>
        </p:nvSpPr>
        <p:spPr>
          <a:xfrm>
            <a:off x="3808207" y="1949301"/>
            <a:ext cx="2528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CONV/FLASH-date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A66FFDF8-B5AD-34DD-7B45-CB80E8667B07}"/>
              </a:ext>
            </a:extLst>
          </p:cNvPr>
          <p:cNvCxnSpPr>
            <a:cxnSpLocks/>
          </p:cNvCxnSpPr>
          <p:nvPr/>
        </p:nvCxnSpPr>
        <p:spPr>
          <a:xfrm flipH="1">
            <a:off x="3018505" y="2645318"/>
            <a:ext cx="192105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8A60FB3-6205-4815-8655-2B610E65D480}"/>
              </a:ext>
            </a:extLst>
          </p:cNvPr>
          <p:cNvSpPr txBox="1"/>
          <p:nvPr/>
        </p:nvSpPr>
        <p:spPr>
          <a:xfrm>
            <a:off x="4939556" y="2491429"/>
            <a:ext cx="2528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biomarker names </a:t>
            </a:r>
          </a:p>
          <a:p>
            <a:r>
              <a:rPr lang="it-IT" sz="1400" dirty="0">
                <a:solidFill>
                  <a:srgbClr val="FF0000"/>
                </a:solidFill>
              </a:rPr>
              <a:t>(</a:t>
            </a:r>
            <a:r>
              <a:rPr lang="en-GB" sz="1400" dirty="0"/>
              <a:t>GLP-1, Ghrelin, IL-6, </a:t>
            </a:r>
            <a:r>
              <a:rPr lang="en-GB" sz="1400" dirty="0" err="1"/>
              <a:t>TNFa</a:t>
            </a:r>
            <a:r>
              <a:rPr lang="en-GB" sz="1400" dirty="0"/>
              <a:t>, Leptin</a:t>
            </a:r>
            <a:r>
              <a:rPr lang="it-IT" sz="1400" dirty="0">
                <a:solidFill>
                  <a:srgbClr val="FF0000"/>
                </a:solidFill>
              </a:rPr>
              <a:t>)</a:t>
            </a:r>
            <a:endParaRPr lang="it-IT" sz="1400" dirty="0"/>
          </a:p>
        </p:txBody>
      </p:sp>
      <p:pic>
        <p:nvPicPr>
          <p:cNvPr id="16" name="Immagine 15" descr="Immagine che contiene testo, schermata, ricevuta&#10;&#10;Descrizione generata automaticamente">
            <a:extLst>
              <a:ext uri="{FF2B5EF4-FFF2-40B4-BE49-F238E27FC236}">
                <a16:creationId xmlns:a16="http://schemas.microsoft.com/office/drawing/2014/main" id="{CDD3A7C9-83E1-AF6F-76FA-822634C2B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106" y="731801"/>
            <a:ext cx="9520352" cy="564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6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oftware, Pagina Web, schermata&#10;&#10;Descrizione generata automaticamente">
            <a:extLst>
              <a:ext uri="{FF2B5EF4-FFF2-40B4-BE49-F238E27FC236}">
                <a16:creationId xmlns:a16="http://schemas.microsoft.com/office/drawing/2014/main" id="{DB086BF4-377E-72C9-7EDB-20096F984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34" y="737062"/>
            <a:ext cx="9412940" cy="572991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Segnaposto contenuto 4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48CA2224-4305-6FA6-5614-0ADB6E405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94" y="254387"/>
            <a:ext cx="9119220" cy="607021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7DD11D1-A53A-BEF4-CFE5-E574386F4F19}"/>
              </a:ext>
            </a:extLst>
          </p:cNvPr>
          <p:cNvSpPr/>
          <p:nvPr/>
        </p:nvSpPr>
        <p:spPr>
          <a:xfrm>
            <a:off x="7869377" y="5278582"/>
            <a:ext cx="435870" cy="111714"/>
          </a:xfrm>
          <a:prstGeom prst="rect">
            <a:avLst/>
          </a:prstGeom>
          <a:solidFill>
            <a:srgbClr val="CCD3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21D5938-D5F4-CC3F-48FD-8A8CC4899AFF}"/>
              </a:ext>
            </a:extLst>
          </p:cNvPr>
          <p:cNvSpPr/>
          <p:nvPr/>
        </p:nvSpPr>
        <p:spPr>
          <a:xfrm>
            <a:off x="7816915" y="5387686"/>
            <a:ext cx="488332" cy="220928"/>
          </a:xfrm>
          <a:prstGeom prst="rect">
            <a:avLst/>
          </a:prstGeom>
          <a:solidFill>
            <a:srgbClr val="E7EB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Elemento grafico 4" descr="Cursore con riempimento a tinta unita">
            <a:extLst>
              <a:ext uri="{FF2B5EF4-FFF2-40B4-BE49-F238E27FC236}">
                <a16:creationId xmlns:a16="http://schemas.microsoft.com/office/drawing/2014/main" id="{7BDC633C-606A-5702-09FB-49258DD90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9377" y="5128878"/>
            <a:ext cx="517616" cy="51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2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oftware, numero, Pagina Web&#10;&#10;Descrizione generata automaticamente">
            <a:extLst>
              <a:ext uri="{FF2B5EF4-FFF2-40B4-BE49-F238E27FC236}">
                <a16:creationId xmlns:a16="http://schemas.microsoft.com/office/drawing/2014/main" id="{C796DD29-E369-B2F0-157D-3A651EB21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569" y="584093"/>
            <a:ext cx="9808862" cy="57559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13A5C5D-B559-A9DE-776C-8685A0279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5" y="142509"/>
            <a:ext cx="12058465" cy="6572982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425CABC1-2E77-C17B-3FFB-F2DF39A1F0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01" t="19053" r="14079" b="10939"/>
          <a:stretch/>
        </p:blipFill>
        <p:spPr>
          <a:xfrm>
            <a:off x="4453638" y="1954908"/>
            <a:ext cx="6934391" cy="3608140"/>
          </a:xfrm>
          <a:prstGeom prst="rect">
            <a:avLst/>
          </a:prstGeom>
        </p:spPr>
      </p:pic>
      <p:pic>
        <p:nvPicPr>
          <p:cNvPr id="4" name="Elemento grafico 3" descr="Cursore con riempimento a tinta unita">
            <a:extLst>
              <a:ext uri="{FF2B5EF4-FFF2-40B4-BE49-F238E27FC236}">
                <a16:creationId xmlns:a16="http://schemas.microsoft.com/office/drawing/2014/main" id="{39A240A4-5FEB-286C-4C94-B49A9BD88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04953" y="5161736"/>
            <a:ext cx="517616" cy="51761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963C752-797E-5C53-5F86-8ADAD81B59DF}"/>
              </a:ext>
            </a:extLst>
          </p:cNvPr>
          <p:cNvSpPr/>
          <p:nvPr/>
        </p:nvSpPr>
        <p:spPr>
          <a:xfrm>
            <a:off x="1787236" y="3429000"/>
            <a:ext cx="2135333" cy="329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Tumor</a:t>
            </a:r>
            <a:r>
              <a:rPr lang="it-IT" dirty="0">
                <a:solidFill>
                  <a:schemeClr val="tx1"/>
                </a:solidFill>
              </a:rPr>
              <a:t> group </a:t>
            </a:r>
            <a:r>
              <a:rPr lang="it-IT" dirty="0" err="1">
                <a:solidFill>
                  <a:schemeClr val="tx1"/>
                </a:solidFill>
              </a:rPr>
              <a:t>only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9234FF6-B752-C190-627E-54F472569FCD}"/>
              </a:ext>
            </a:extLst>
          </p:cNvPr>
          <p:cNvSpPr/>
          <p:nvPr/>
        </p:nvSpPr>
        <p:spPr>
          <a:xfrm>
            <a:off x="8853055" y="510804"/>
            <a:ext cx="1634836" cy="8567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53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26">
            <a:extLst>
              <a:ext uri="{FF2B5EF4-FFF2-40B4-BE49-F238E27FC236}">
                <a16:creationId xmlns:a16="http://schemas.microsoft.com/office/drawing/2014/main" id="{FC57BA8B-C973-FBDB-B314-3DB8478309C4}"/>
              </a:ext>
            </a:extLst>
          </p:cNvPr>
          <p:cNvSpPr/>
          <p:nvPr/>
        </p:nvSpPr>
        <p:spPr>
          <a:xfrm>
            <a:off x="954177" y="3292280"/>
            <a:ext cx="10233776" cy="3011712"/>
          </a:xfrm>
          <a:prstGeom prst="rect">
            <a:avLst/>
          </a:prstGeom>
          <a:solidFill>
            <a:srgbClr val="FFF3D7"/>
          </a:solidFill>
          <a:ln w="34925">
            <a:solidFill>
              <a:srgbClr val="3C64A5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E00A176-BFF9-1545-8B6C-C2BBD659A5D7}"/>
              </a:ext>
            </a:extLst>
          </p:cNvPr>
          <p:cNvSpPr/>
          <p:nvPr/>
        </p:nvSpPr>
        <p:spPr>
          <a:xfrm>
            <a:off x="3797449" y="1131351"/>
            <a:ext cx="6454589" cy="2347789"/>
          </a:xfrm>
          <a:prstGeom prst="rect">
            <a:avLst/>
          </a:prstGeom>
          <a:solidFill>
            <a:srgbClr val="FFF3D7"/>
          </a:solidFill>
          <a:ln w="38100">
            <a:solidFill>
              <a:srgbClr val="3C64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Elemento grafico 2" descr="Ricerca cartelle con riempimento a tinta unita">
            <a:extLst>
              <a:ext uri="{FF2B5EF4-FFF2-40B4-BE49-F238E27FC236}">
                <a16:creationId xmlns:a16="http://schemas.microsoft.com/office/drawing/2014/main" id="{A6295C80-FE93-89BB-8ED4-E05041AF2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2188" y="3665756"/>
            <a:ext cx="1053239" cy="1053239"/>
          </a:xfrm>
          <a:prstGeom prst="rect">
            <a:avLst/>
          </a:prstGeom>
        </p:spPr>
      </p:pic>
      <p:pic>
        <p:nvPicPr>
          <p:cNvPr id="5" name="Elemento grafico 4" descr="Computer con riempimento a tinta unita">
            <a:extLst>
              <a:ext uri="{FF2B5EF4-FFF2-40B4-BE49-F238E27FC236}">
                <a16:creationId xmlns:a16="http://schemas.microsoft.com/office/drawing/2014/main" id="{0DAD6594-12E8-1699-7434-6005550F7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54227" y="3600016"/>
            <a:ext cx="1053238" cy="1053238"/>
          </a:xfrm>
          <a:prstGeom prst="rect">
            <a:avLst/>
          </a:prstGeom>
        </p:spPr>
      </p:pic>
      <p:pic>
        <p:nvPicPr>
          <p:cNvPr id="11" name="Elemento grafico 10" descr="Docente con riempimento a tinta unita">
            <a:extLst>
              <a:ext uri="{FF2B5EF4-FFF2-40B4-BE49-F238E27FC236}">
                <a16:creationId xmlns:a16="http://schemas.microsoft.com/office/drawing/2014/main" id="{08500F3C-F631-1AFA-992D-3FE30F6741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96086" y="3665756"/>
            <a:ext cx="1053239" cy="1053239"/>
          </a:xfrm>
          <a:prstGeom prst="rect">
            <a:avLst/>
          </a:prstGeom>
        </p:spPr>
      </p:pic>
      <p:pic>
        <p:nvPicPr>
          <p:cNvPr id="13" name="Elemento grafico 12" descr="Persona con idea con riempimento a tinta unita">
            <a:extLst>
              <a:ext uri="{FF2B5EF4-FFF2-40B4-BE49-F238E27FC236}">
                <a16:creationId xmlns:a16="http://schemas.microsoft.com/office/drawing/2014/main" id="{E87F23CC-6EC7-0FB8-AF37-C66564863B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46885" y="3600016"/>
            <a:ext cx="1053238" cy="105323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7D89930-24CD-B51C-A206-E4E70243E440}"/>
              </a:ext>
            </a:extLst>
          </p:cNvPr>
          <p:cNvSpPr txBox="1"/>
          <p:nvPr/>
        </p:nvSpPr>
        <p:spPr>
          <a:xfrm>
            <a:off x="1067041" y="4787350"/>
            <a:ext cx="23505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dirty="0" err="1"/>
              <a:t>Why</a:t>
            </a:r>
            <a:r>
              <a:rPr lang="it-IT" dirty="0"/>
              <a:t> a </a:t>
            </a:r>
          </a:p>
          <a:p>
            <a:pPr lvl="0" algn="ctr">
              <a:lnSpc>
                <a:spcPct val="100000"/>
              </a:lnSpc>
            </a:pPr>
            <a:r>
              <a:rPr lang="it-IT" dirty="0"/>
              <a:t>Data Platform in </a:t>
            </a:r>
          </a:p>
          <a:p>
            <a:pPr lvl="0" algn="ctr">
              <a:lnSpc>
                <a:spcPct val="100000"/>
              </a:lnSpc>
            </a:pPr>
            <a:r>
              <a:rPr lang="it-IT" dirty="0"/>
              <a:t>THE-</a:t>
            </a:r>
            <a:r>
              <a:rPr lang="it-IT" dirty="0" err="1"/>
              <a:t>Spoke</a:t>
            </a:r>
            <a:r>
              <a:rPr lang="it-IT" dirty="0"/>
              <a:t> 1</a:t>
            </a:r>
            <a:endParaRPr lang="en-US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2BEB931-9E78-CCCF-0C13-86101B06C7EB}"/>
              </a:ext>
            </a:extLst>
          </p:cNvPr>
          <p:cNvSpPr txBox="1"/>
          <p:nvPr/>
        </p:nvSpPr>
        <p:spPr>
          <a:xfrm>
            <a:off x="3715658" y="4787534"/>
            <a:ext cx="1541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dirty="0"/>
              <a:t>Demo of first </a:t>
            </a:r>
            <a:r>
              <a:rPr lang="it-IT" dirty="0" err="1"/>
              <a:t>prototype</a:t>
            </a:r>
            <a:endParaRPr lang="en-US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17E9D36-25F6-F0FA-3E84-ECDEF44CB4FA}"/>
              </a:ext>
            </a:extLst>
          </p:cNvPr>
          <p:cNvSpPr txBox="1"/>
          <p:nvPr/>
        </p:nvSpPr>
        <p:spPr>
          <a:xfrm>
            <a:off x="5605399" y="4787350"/>
            <a:ext cx="2563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dirty="0" err="1"/>
              <a:t>Translation</a:t>
            </a:r>
            <a:r>
              <a:rPr lang="it-IT" dirty="0"/>
              <a:t> of the </a:t>
            </a:r>
            <a:r>
              <a:rPr lang="it-IT" dirty="0" err="1"/>
              <a:t>collected</a:t>
            </a:r>
            <a:r>
              <a:rPr lang="it-IT" dirty="0"/>
              <a:t> </a:t>
            </a:r>
            <a:r>
              <a:rPr lang="it-IT" dirty="0" err="1"/>
              <a:t>requirements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an XNAT </a:t>
            </a:r>
            <a:r>
              <a:rPr lang="it-IT" dirty="0" err="1"/>
              <a:t>organizational</a:t>
            </a:r>
            <a:r>
              <a:rPr lang="it-IT" dirty="0"/>
              <a:t> </a:t>
            </a:r>
            <a:r>
              <a:rPr lang="it-IT" dirty="0" err="1"/>
              <a:t>scheme</a:t>
            </a:r>
            <a:endParaRPr lang="en-US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4B18E2F-4C13-FA30-B548-7E0844248BB3}"/>
              </a:ext>
            </a:extLst>
          </p:cNvPr>
          <p:cNvSpPr txBox="1"/>
          <p:nvPr/>
        </p:nvSpPr>
        <p:spPr>
          <a:xfrm>
            <a:off x="8570419" y="4717394"/>
            <a:ext cx="2274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dirty="0" err="1"/>
              <a:t>Overview</a:t>
            </a:r>
            <a:r>
              <a:rPr lang="it-IT" dirty="0"/>
              <a:t> of </a:t>
            </a:r>
            <a:r>
              <a:rPr lang="it-IT" dirty="0" err="1"/>
              <a:t>possible</a:t>
            </a:r>
            <a:r>
              <a:rPr lang="it-IT" dirty="0"/>
              <a:t> AI-</a:t>
            </a:r>
            <a:r>
              <a:rPr lang="it-IT" dirty="0" err="1"/>
              <a:t>assisted</a:t>
            </a:r>
            <a:r>
              <a:rPr lang="it-IT" dirty="0"/>
              <a:t> </a:t>
            </a:r>
            <a:r>
              <a:rPr lang="it-IT" dirty="0" err="1"/>
              <a:t>analysis</a:t>
            </a:r>
            <a:endParaRPr lang="en-US" dirty="0"/>
          </a:p>
        </p:txBody>
      </p:sp>
      <p:sp>
        <p:nvSpPr>
          <p:cNvPr id="31" name="Titolo 17">
            <a:extLst>
              <a:ext uri="{FF2B5EF4-FFF2-40B4-BE49-F238E27FC236}">
                <a16:creationId xmlns:a16="http://schemas.microsoft.com/office/drawing/2014/main" id="{1A334192-B438-EDC1-7DD4-A3E359AE71D5}"/>
              </a:ext>
            </a:extLst>
          </p:cNvPr>
          <p:cNvSpPr txBox="1">
            <a:spLocks/>
          </p:cNvSpPr>
          <p:nvPr/>
        </p:nvSpPr>
        <p:spPr>
          <a:xfrm>
            <a:off x="846601" y="2082049"/>
            <a:ext cx="10341352" cy="1180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OVERVIEW</a:t>
            </a:r>
          </a:p>
        </p:txBody>
      </p:sp>
      <p:pic>
        <p:nvPicPr>
          <p:cNvPr id="33" name="Immagine 32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887B1D76-1E05-37E4-643E-9AE8629C88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569" y="240704"/>
            <a:ext cx="2199621" cy="1220790"/>
          </a:xfrm>
          <a:prstGeom prst="rect">
            <a:avLst/>
          </a:prstGeom>
        </p:spPr>
      </p:pic>
      <p:pic>
        <p:nvPicPr>
          <p:cNvPr id="4" name="Immagine 3" descr="Immagine che contiene testo, multimediale, software, schermo/paravento&#10;&#10;Descrizione generata automaticamente">
            <a:extLst>
              <a:ext uri="{FF2B5EF4-FFF2-40B4-BE49-F238E27FC236}">
                <a16:creationId xmlns:a16="http://schemas.microsoft.com/office/drawing/2014/main" id="{A5FEECFF-1236-A214-A701-50A6099A69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47819" y="2066770"/>
            <a:ext cx="1497560" cy="1316820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A9CF1046-8A9E-4170-2AFC-05F7AC88596C}"/>
              </a:ext>
            </a:extLst>
          </p:cNvPr>
          <p:cNvCxnSpPr/>
          <p:nvPr/>
        </p:nvCxnSpPr>
        <p:spPr>
          <a:xfrm>
            <a:off x="5099125" y="2725180"/>
            <a:ext cx="996875" cy="0"/>
          </a:xfrm>
          <a:prstGeom prst="line">
            <a:avLst/>
          </a:prstGeom>
          <a:ln w="31750"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72620DC3-FF79-AC47-1816-FA40E3A96CDA}"/>
              </a:ext>
            </a:extLst>
          </p:cNvPr>
          <p:cNvCxnSpPr/>
          <p:nvPr/>
        </p:nvCxnSpPr>
        <p:spPr>
          <a:xfrm>
            <a:off x="8057352" y="2696391"/>
            <a:ext cx="996875" cy="0"/>
          </a:xfrm>
          <a:prstGeom prst="line">
            <a:avLst/>
          </a:prstGeom>
          <a:ln w="34925"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B25D2B9B-84C5-924F-E97C-EFABCEC765C6}"/>
              </a:ext>
            </a:extLst>
          </p:cNvPr>
          <p:cNvCxnSpPr>
            <a:cxnSpLocks/>
          </p:cNvCxnSpPr>
          <p:nvPr/>
        </p:nvCxnSpPr>
        <p:spPr>
          <a:xfrm flipV="1">
            <a:off x="8057351" y="1818301"/>
            <a:ext cx="806950" cy="406546"/>
          </a:xfrm>
          <a:prstGeom prst="line">
            <a:avLst/>
          </a:prstGeom>
          <a:ln w="34925"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1E40C44C-9FA6-7DE9-E503-C5AAB8151300}"/>
              </a:ext>
            </a:extLst>
          </p:cNvPr>
          <p:cNvCxnSpPr>
            <a:cxnSpLocks/>
          </p:cNvCxnSpPr>
          <p:nvPr/>
        </p:nvCxnSpPr>
        <p:spPr>
          <a:xfrm>
            <a:off x="5348038" y="1818301"/>
            <a:ext cx="777050" cy="411848"/>
          </a:xfrm>
          <a:prstGeom prst="line">
            <a:avLst/>
          </a:prstGeom>
          <a:ln w="34925"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B09F084E-8E76-AA6E-8A63-910BEF70EECC}"/>
              </a:ext>
            </a:extLst>
          </p:cNvPr>
          <p:cNvCxnSpPr>
            <a:cxnSpLocks/>
          </p:cNvCxnSpPr>
          <p:nvPr/>
        </p:nvCxnSpPr>
        <p:spPr>
          <a:xfrm flipV="1">
            <a:off x="7096599" y="1620108"/>
            <a:ext cx="0" cy="339658"/>
          </a:xfrm>
          <a:prstGeom prst="line">
            <a:avLst/>
          </a:prstGeom>
          <a:ln w="31750"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Elemento grafico 23" descr="Topo con riempimento a tinta unita">
            <a:extLst>
              <a:ext uri="{FF2B5EF4-FFF2-40B4-BE49-F238E27FC236}">
                <a16:creationId xmlns:a16="http://schemas.microsoft.com/office/drawing/2014/main" id="{8E76A4BE-BB1A-274B-5622-41E46FFE86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34368" y="2388912"/>
            <a:ext cx="614957" cy="614957"/>
          </a:xfrm>
          <a:prstGeom prst="rect">
            <a:avLst/>
          </a:prstGeom>
        </p:spPr>
      </p:pic>
      <p:pic>
        <p:nvPicPr>
          <p:cNvPr id="29" name="Elemento grafico 28" descr="Microscopio con riempimento a tinta unita">
            <a:extLst>
              <a:ext uri="{FF2B5EF4-FFF2-40B4-BE49-F238E27FC236}">
                <a16:creationId xmlns:a16="http://schemas.microsoft.com/office/drawing/2014/main" id="{297DC851-1D63-262D-51DC-497DBD5BB6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54227" y="2295150"/>
            <a:ext cx="653655" cy="653655"/>
          </a:xfrm>
          <a:prstGeom prst="rect">
            <a:avLst/>
          </a:prstGeom>
        </p:spPr>
      </p:pic>
      <p:pic>
        <p:nvPicPr>
          <p:cNvPr id="32" name="Immagine 31" descr="Immagine che contiene Policromia, arte&#10;&#10;Descrizione generata automaticamente">
            <a:extLst>
              <a:ext uri="{FF2B5EF4-FFF2-40B4-BE49-F238E27FC236}">
                <a16:creationId xmlns:a16="http://schemas.microsoft.com/office/drawing/2014/main" id="{1F6230ED-846B-50F9-059F-711E85BC7A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50281" y="1279048"/>
            <a:ext cx="1292636" cy="294645"/>
          </a:xfrm>
          <a:prstGeom prst="rect">
            <a:avLst/>
          </a:prstGeom>
        </p:spPr>
      </p:pic>
      <p:pic>
        <p:nvPicPr>
          <p:cNvPr id="1026" name="Picture 2" descr="Open Microsoft Excel XLS and XLSX Files">
            <a:extLst>
              <a:ext uri="{FF2B5EF4-FFF2-40B4-BE49-F238E27FC236}">
                <a16:creationId xmlns:a16="http://schemas.microsoft.com/office/drawing/2014/main" id="{87A43DF7-8FDD-2F18-2988-C506328C7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902" y="1346380"/>
            <a:ext cx="761980" cy="76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oogle Shape;112;p14">
            <a:extLst>
              <a:ext uri="{FF2B5EF4-FFF2-40B4-BE49-F238E27FC236}">
                <a16:creationId xmlns:a16="http://schemas.microsoft.com/office/drawing/2014/main" id="{4166AF09-EDED-2C0E-0FAB-5F24417C6B19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l="5500" r="5500"/>
          <a:stretch/>
        </p:blipFill>
        <p:spPr>
          <a:xfrm>
            <a:off x="4650248" y="1346380"/>
            <a:ext cx="576306" cy="4971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4710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software, Carattere, Pagina Web&#10;&#10;Descrizione generata automaticamente">
            <a:extLst>
              <a:ext uri="{FF2B5EF4-FFF2-40B4-BE49-F238E27FC236}">
                <a16:creationId xmlns:a16="http://schemas.microsoft.com/office/drawing/2014/main" id="{94DC928B-65B8-49C7-ADF1-12CAD6FC1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017" y="827347"/>
            <a:ext cx="9409761" cy="5411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" name="Immagine 1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C16D0D3C-933D-D55C-6017-30AE141D2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649"/>
            <a:ext cx="1645086" cy="91302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210627F-9E16-EA41-30B5-1AA2D2CA387D}"/>
              </a:ext>
            </a:extLst>
          </p:cNvPr>
          <p:cNvSpPr/>
          <p:nvPr/>
        </p:nvSpPr>
        <p:spPr>
          <a:xfrm>
            <a:off x="2102286" y="3186544"/>
            <a:ext cx="6127314" cy="692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>
                <a:solidFill>
                  <a:schemeClr val="tx1"/>
                </a:solidFill>
              </a:rPr>
              <a:t>Possible</a:t>
            </a:r>
            <a:r>
              <a:rPr lang="it-IT" sz="1600" dirty="0">
                <a:solidFill>
                  <a:schemeClr val="tx1"/>
                </a:solidFill>
              </a:rPr>
              <a:t> sharing of </a:t>
            </a:r>
            <a:r>
              <a:rPr lang="it-IT" sz="1600" dirty="0" err="1">
                <a:solidFill>
                  <a:schemeClr val="tx1"/>
                </a:solidFill>
              </a:rPr>
              <a:t>subjects</a:t>
            </a:r>
            <a:r>
              <a:rPr lang="it-IT" sz="1600" dirty="0">
                <a:solidFill>
                  <a:schemeClr val="tx1"/>
                </a:solidFill>
              </a:rPr>
              <a:t>/</a:t>
            </a:r>
            <a:r>
              <a:rPr lang="it-IT" sz="1600" dirty="0" err="1">
                <a:solidFill>
                  <a:schemeClr val="tx1"/>
                </a:solidFill>
              </a:rPr>
              <a:t>experiments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into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another</a:t>
            </a:r>
            <a:r>
              <a:rPr lang="it-IT" sz="1600" dirty="0">
                <a:solidFill>
                  <a:schemeClr val="tx1"/>
                </a:solidFill>
              </a:rPr>
              <a:t> project in </a:t>
            </a:r>
            <a:r>
              <a:rPr lang="it-IT" sz="1600" dirty="0" err="1">
                <a:solidFill>
                  <a:schemeClr val="tx1"/>
                </a:solidFill>
              </a:rPr>
              <a:t>which</a:t>
            </a:r>
            <a:r>
              <a:rPr lang="it-IT" sz="1600" dirty="0">
                <a:solidFill>
                  <a:schemeClr val="tx1"/>
                </a:solidFill>
              </a:rPr>
              <a:t> the </a:t>
            </a:r>
            <a:r>
              <a:rPr lang="it-IT" sz="1600" dirty="0" err="1">
                <a:solidFill>
                  <a:schemeClr val="tx1"/>
                </a:solidFill>
              </a:rPr>
              <a:t>analysis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is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developed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7930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oftware, schermata, numero&#10;&#10;Descrizione generata automaticamente">
            <a:extLst>
              <a:ext uri="{FF2B5EF4-FFF2-40B4-BE49-F238E27FC236}">
                <a16:creationId xmlns:a16="http://schemas.microsoft.com/office/drawing/2014/main" id="{E2D5F46D-1DB2-D528-29D4-6B0F8008A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512" y="3350402"/>
            <a:ext cx="4514711" cy="2514678"/>
          </a:xfrm>
          <a:prstGeom prst="rect">
            <a:avLst/>
          </a:prstGeom>
        </p:spPr>
      </p:pic>
      <p:pic>
        <p:nvPicPr>
          <p:cNvPr id="3" name="Immagine 2" descr="Immagine che contiene schermata, Blu elettrico, blu&#10;&#10;Descrizione generata automaticamente">
            <a:extLst>
              <a:ext uri="{FF2B5EF4-FFF2-40B4-BE49-F238E27FC236}">
                <a16:creationId xmlns:a16="http://schemas.microsoft.com/office/drawing/2014/main" id="{E0DD80AB-5F44-DE12-2C90-0F8483C4D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186" y="4284008"/>
            <a:ext cx="2903339" cy="2111794"/>
          </a:xfrm>
          <a:prstGeom prst="rect">
            <a:avLst/>
          </a:prstGeom>
        </p:spPr>
      </p:pic>
      <p:sp>
        <p:nvSpPr>
          <p:cNvPr id="5" name="Titolo 17">
            <a:extLst>
              <a:ext uri="{FF2B5EF4-FFF2-40B4-BE49-F238E27FC236}">
                <a16:creationId xmlns:a16="http://schemas.microsoft.com/office/drawing/2014/main" id="{27D3C0C1-DD33-0E00-CDF1-372C548407F9}"/>
              </a:ext>
            </a:extLst>
          </p:cNvPr>
          <p:cNvSpPr txBox="1">
            <a:spLocks/>
          </p:cNvSpPr>
          <p:nvPr/>
        </p:nvSpPr>
        <p:spPr>
          <a:xfrm>
            <a:off x="954177" y="1154222"/>
            <a:ext cx="10341352" cy="1180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UNDERSTAND REQUIREMENTS AND TRANSLATION INTO XNAT MODEL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F6F89C-5736-9AA7-B598-FC28DFE33FB6}"/>
              </a:ext>
            </a:extLst>
          </p:cNvPr>
          <p:cNvSpPr txBox="1"/>
          <p:nvPr/>
        </p:nvSpPr>
        <p:spPr>
          <a:xfrm>
            <a:off x="647940" y="2130208"/>
            <a:ext cx="113780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3C64A5"/>
                </a:solidFill>
              </a:rPr>
              <a:t>This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is</a:t>
            </a:r>
            <a:r>
              <a:rPr lang="it-IT" dirty="0">
                <a:solidFill>
                  <a:srgbClr val="3C64A5"/>
                </a:solidFill>
              </a:rPr>
              <a:t> just a single use-case…</a:t>
            </a:r>
            <a:r>
              <a:rPr lang="it-IT" dirty="0" err="1">
                <a:solidFill>
                  <a:srgbClr val="3C64A5"/>
                </a:solidFill>
              </a:rPr>
              <a:t>it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seems</a:t>
            </a:r>
            <a:r>
              <a:rPr lang="it-IT" dirty="0">
                <a:solidFill>
                  <a:srgbClr val="3C64A5"/>
                </a:solidFill>
              </a:rPr>
              <a:t> easy, </a:t>
            </a:r>
            <a:r>
              <a:rPr lang="it-IT" dirty="0" err="1">
                <a:solidFill>
                  <a:srgbClr val="3C64A5"/>
                </a:solidFill>
              </a:rPr>
              <a:t>but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it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requires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not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trivial</a:t>
            </a:r>
            <a:r>
              <a:rPr lang="it-IT" dirty="0">
                <a:solidFill>
                  <a:srgbClr val="3C64A5"/>
                </a:solidFill>
              </a:rPr>
              <a:t> technical </a:t>
            </a:r>
            <a:r>
              <a:rPr lang="it-IT" dirty="0" err="1">
                <a:solidFill>
                  <a:srgbClr val="3C64A5"/>
                </a:solidFill>
              </a:rPr>
              <a:t>configuration</a:t>
            </a:r>
            <a:r>
              <a:rPr lang="it-IT" dirty="0">
                <a:solidFill>
                  <a:srgbClr val="3C64A5"/>
                </a:solidFill>
              </a:rPr>
              <a:t> steps!</a:t>
            </a:r>
          </a:p>
          <a:p>
            <a:r>
              <a:rPr lang="it-IT" dirty="0">
                <a:solidFill>
                  <a:srgbClr val="3C64A5"/>
                </a:solidFill>
              </a:rPr>
              <a:t>	(The </a:t>
            </a:r>
            <a:r>
              <a:rPr lang="it-IT" dirty="0" err="1">
                <a:solidFill>
                  <a:srgbClr val="3C64A5"/>
                </a:solidFill>
              </a:rPr>
              <a:t>involvement</a:t>
            </a:r>
            <a:r>
              <a:rPr lang="it-IT" dirty="0">
                <a:solidFill>
                  <a:srgbClr val="3C64A5"/>
                </a:solidFill>
              </a:rPr>
              <a:t> of </a:t>
            </a:r>
            <a:r>
              <a:rPr lang="it-IT" dirty="0" err="1">
                <a:solidFill>
                  <a:srgbClr val="3C64A5"/>
                </a:solidFill>
              </a:rPr>
              <a:t>collaborators</a:t>
            </a:r>
            <a:r>
              <a:rPr lang="it-IT" dirty="0">
                <a:solidFill>
                  <a:srgbClr val="3C64A5"/>
                </a:solidFill>
              </a:rPr>
              <a:t> from the </a:t>
            </a:r>
            <a:r>
              <a:rPr lang="it-IT" dirty="0" err="1">
                <a:solidFill>
                  <a:srgbClr val="3C64A5"/>
                </a:solidFill>
              </a:rPr>
              <a:t>cascade</a:t>
            </a:r>
            <a:r>
              <a:rPr lang="it-IT" dirty="0">
                <a:solidFill>
                  <a:srgbClr val="3C64A5"/>
                </a:solidFill>
              </a:rPr>
              <a:t> call «</a:t>
            </a:r>
            <a:r>
              <a:rPr lang="it-IT" b="1" dirty="0">
                <a:solidFill>
                  <a:srgbClr val="C00000"/>
                </a:solidFill>
              </a:rPr>
              <a:t>FLASH_IT</a:t>
            </a:r>
            <a:r>
              <a:rPr lang="it-IT" dirty="0">
                <a:solidFill>
                  <a:srgbClr val="3C64A5"/>
                </a:solidFill>
              </a:rPr>
              <a:t>» project </a:t>
            </a:r>
            <a:r>
              <a:rPr lang="it-IT" dirty="0" err="1">
                <a:solidFill>
                  <a:srgbClr val="3C64A5"/>
                </a:solidFill>
              </a:rPr>
              <a:t>is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fundamental</a:t>
            </a:r>
            <a:r>
              <a:rPr lang="it-IT" dirty="0">
                <a:solidFill>
                  <a:srgbClr val="3C64A5"/>
                </a:solidFill>
              </a:rPr>
              <a:t>)</a:t>
            </a:r>
          </a:p>
          <a:p>
            <a:endParaRPr lang="it-IT" sz="800" dirty="0">
              <a:solidFill>
                <a:srgbClr val="3C64A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3C64A5"/>
                </a:solidFill>
              </a:rPr>
              <a:t>Other</a:t>
            </a:r>
            <a:r>
              <a:rPr lang="it-IT" dirty="0">
                <a:solidFill>
                  <a:srgbClr val="3C64A5"/>
                </a:solidFill>
              </a:rPr>
              <a:t> use-</a:t>
            </a:r>
            <a:r>
              <a:rPr lang="it-IT" dirty="0" err="1">
                <a:solidFill>
                  <a:srgbClr val="3C64A5"/>
                </a:solidFill>
              </a:rPr>
              <a:t>cases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have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been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translated</a:t>
            </a:r>
            <a:r>
              <a:rPr lang="it-IT" dirty="0">
                <a:solidFill>
                  <a:srgbClr val="3C64A5"/>
                </a:solidFill>
              </a:rPr>
              <a:t> (</a:t>
            </a:r>
            <a:r>
              <a:rPr lang="it-IT" dirty="0">
                <a:solidFill>
                  <a:srgbClr val="C00000"/>
                </a:solidFill>
              </a:rPr>
              <a:t>G. Sansevero, V. Pillai, M. Costa, G. Scabia, A. Usai, M. Maffei,</a:t>
            </a:r>
            <a:r>
              <a:rPr lang="it-IT" dirty="0">
                <a:solidFill>
                  <a:srgbClr val="3C64A5"/>
                </a:solidFill>
              </a:rPr>
              <a:t> …) </a:t>
            </a:r>
          </a:p>
          <a:p>
            <a:r>
              <a:rPr lang="it-IT" dirty="0">
                <a:solidFill>
                  <a:srgbClr val="3C64A5"/>
                </a:solidFill>
              </a:rPr>
              <a:t>	(1-1 meeting for feedback…)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3C64A5"/>
              </a:solidFill>
            </a:endParaRPr>
          </a:p>
        </p:txBody>
      </p:sp>
      <p:pic>
        <p:nvPicPr>
          <p:cNvPr id="2" name="Immagine 1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A6148DD0-57FC-2D68-9D7F-265A31AAA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7649"/>
            <a:ext cx="1645086" cy="913023"/>
          </a:xfrm>
          <a:prstGeom prst="rect">
            <a:avLst/>
          </a:prstGeom>
        </p:spPr>
      </p:pic>
      <p:pic>
        <p:nvPicPr>
          <p:cNvPr id="6" name="Immagine 5" descr="Immagine che contiene schermata, nero, oscurità, bianco e nero&#10;&#10;Descrizione generata automaticamente">
            <a:extLst>
              <a:ext uri="{FF2B5EF4-FFF2-40B4-BE49-F238E27FC236}">
                <a16:creationId xmlns:a16="http://schemas.microsoft.com/office/drawing/2014/main" id="{A7F422A1-7778-BC65-B6DB-C0E795903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730" y="3585719"/>
            <a:ext cx="2286000" cy="2286000"/>
          </a:xfrm>
          <a:prstGeom prst="rect">
            <a:avLst/>
          </a:prstGeom>
        </p:spPr>
      </p:pic>
      <p:pic>
        <p:nvPicPr>
          <p:cNvPr id="9" name="Immagine 8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A8315662-A1EF-857D-A2B9-EAEEB0AA38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9805"/>
          <a:stretch/>
        </p:blipFill>
        <p:spPr>
          <a:xfrm>
            <a:off x="2577730" y="3900035"/>
            <a:ext cx="2607456" cy="232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21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82B2BD7-B6DA-9CB6-2B5C-94F4AA9D4D37}"/>
              </a:ext>
            </a:extLst>
          </p:cNvPr>
          <p:cNvSpPr txBox="1"/>
          <p:nvPr/>
        </p:nvSpPr>
        <p:spPr>
          <a:xfrm>
            <a:off x="385196" y="4479789"/>
            <a:ext cx="41148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3C64A5"/>
                </a:solidFill>
              </a:rPr>
              <a:t>Leveraging</a:t>
            </a:r>
            <a:r>
              <a:rPr lang="it-IT" dirty="0">
                <a:solidFill>
                  <a:srgbClr val="3C64A5"/>
                </a:solidFill>
              </a:rPr>
              <a:t> the </a:t>
            </a:r>
            <a:r>
              <a:rPr lang="it-IT" dirty="0" err="1">
                <a:solidFill>
                  <a:srgbClr val="3C64A5"/>
                </a:solidFill>
              </a:rPr>
              <a:t>Umbrella</a:t>
            </a:r>
            <a:r>
              <a:rPr lang="it-IT" dirty="0">
                <a:solidFill>
                  <a:srgbClr val="3C64A5"/>
                </a:solidFill>
              </a:rPr>
              <a:t> Project </a:t>
            </a:r>
            <a:r>
              <a:rPr lang="it-IT" dirty="0" err="1">
                <a:solidFill>
                  <a:srgbClr val="3C64A5"/>
                </a:solidFill>
              </a:rPr>
              <a:t>type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available</a:t>
            </a:r>
            <a:r>
              <a:rPr lang="it-IT" dirty="0">
                <a:solidFill>
                  <a:srgbClr val="3C64A5"/>
                </a:solidFill>
              </a:rPr>
              <a:t> in XNAT </a:t>
            </a:r>
            <a:r>
              <a:rPr lang="it-IT" dirty="0" err="1">
                <a:solidFill>
                  <a:srgbClr val="3C64A5"/>
                </a:solidFill>
              </a:rPr>
              <a:t>as</a:t>
            </a:r>
            <a:r>
              <a:rPr lang="it-IT" dirty="0">
                <a:solidFill>
                  <a:srgbClr val="3C64A5"/>
                </a:solidFill>
              </a:rPr>
              <a:t> a project-</a:t>
            </a:r>
            <a:r>
              <a:rPr lang="it-IT" dirty="0" err="1">
                <a:solidFill>
                  <a:srgbClr val="3C64A5"/>
                </a:solidFill>
              </a:rPr>
              <a:t>subproject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structure</a:t>
            </a:r>
            <a:r>
              <a:rPr lang="it-IT" dirty="0">
                <a:solidFill>
                  <a:srgbClr val="3C64A5"/>
                </a:solidFill>
              </a:rPr>
              <a:t> in the end. </a:t>
            </a:r>
            <a:endParaRPr lang="it-IT" dirty="0"/>
          </a:p>
        </p:txBody>
      </p:sp>
      <p:sp>
        <p:nvSpPr>
          <p:cNvPr id="4" name="Titolo 17">
            <a:extLst>
              <a:ext uri="{FF2B5EF4-FFF2-40B4-BE49-F238E27FC236}">
                <a16:creationId xmlns:a16="http://schemas.microsoft.com/office/drawing/2014/main" id="{402EC7EC-1412-2921-AD5D-8FBA66B57B7C}"/>
              </a:ext>
            </a:extLst>
          </p:cNvPr>
          <p:cNvSpPr txBox="1">
            <a:spLocks/>
          </p:cNvSpPr>
          <p:nvPr/>
        </p:nvSpPr>
        <p:spPr>
          <a:xfrm>
            <a:off x="954177" y="1154222"/>
            <a:ext cx="10341352" cy="1180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UNDERSTAND REQUIREMENTS AND TRANSLATION INTO XNAT MODEL</a:t>
            </a:r>
          </a:p>
        </p:txBody>
      </p:sp>
      <p:pic>
        <p:nvPicPr>
          <p:cNvPr id="2" name="Immagine 1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60A65CC6-6FFD-4647-635B-29B024FF6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649"/>
            <a:ext cx="1645086" cy="91302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7F7D94-DBDD-3FD4-2AFE-0FC1DBD07F7A}"/>
              </a:ext>
            </a:extLst>
          </p:cNvPr>
          <p:cNvSpPr txBox="1"/>
          <p:nvPr/>
        </p:nvSpPr>
        <p:spPr>
          <a:xfrm>
            <a:off x="385196" y="2756265"/>
            <a:ext cx="3778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3C64A5"/>
                </a:solidFill>
              </a:rPr>
              <a:t>Starting</a:t>
            </a:r>
            <a:r>
              <a:rPr lang="it-IT" dirty="0">
                <a:solidFill>
                  <a:srgbClr val="3C64A5"/>
                </a:solidFill>
              </a:rPr>
              <a:t> from </a:t>
            </a:r>
            <a:r>
              <a:rPr lang="it-IT" dirty="0" err="1">
                <a:solidFill>
                  <a:srgbClr val="3C64A5"/>
                </a:solidFill>
              </a:rPr>
              <a:t>individual</a:t>
            </a:r>
            <a:r>
              <a:rPr lang="it-IT" dirty="0">
                <a:solidFill>
                  <a:srgbClr val="3C64A5"/>
                </a:solidFill>
              </a:rPr>
              <a:t> use-</a:t>
            </a:r>
            <a:r>
              <a:rPr lang="it-IT" dirty="0" err="1">
                <a:solidFill>
                  <a:srgbClr val="3C64A5"/>
                </a:solidFill>
              </a:rPr>
              <a:t>cases</a:t>
            </a:r>
            <a:r>
              <a:rPr lang="it-IT" dirty="0">
                <a:solidFill>
                  <a:srgbClr val="3C64A5"/>
                </a:solidFill>
              </a:rPr>
              <a:t> and </a:t>
            </a:r>
            <a:r>
              <a:rPr lang="it-IT" dirty="0" err="1">
                <a:solidFill>
                  <a:srgbClr val="3C64A5"/>
                </a:solidFill>
              </a:rPr>
              <a:t>prototypes</a:t>
            </a:r>
            <a:r>
              <a:rPr lang="it-IT" dirty="0">
                <a:solidFill>
                  <a:srgbClr val="3C64A5"/>
                </a:solidFill>
              </a:rPr>
              <a:t> for the </a:t>
            </a:r>
            <a:r>
              <a:rPr lang="it-IT" dirty="0" err="1">
                <a:solidFill>
                  <a:srgbClr val="3C64A5"/>
                </a:solidFill>
              </a:rPr>
              <a:t>different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experimental</a:t>
            </a:r>
            <a:r>
              <a:rPr lang="it-IT" dirty="0">
                <a:solidFill>
                  <a:srgbClr val="3C64A5"/>
                </a:solidFill>
              </a:rPr>
              <a:t> groups, </a:t>
            </a:r>
            <a:r>
              <a:rPr lang="it-IT" b="1" dirty="0">
                <a:solidFill>
                  <a:srgbClr val="C00000"/>
                </a:solidFill>
              </a:rPr>
              <a:t>BUT</a:t>
            </a:r>
            <a:r>
              <a:rPr lang="it-IT" dirty="0">
                <a:solidFill>
                  <a:srgbClr val="3C64A5"/>
                </a:solidFill>
              </a:rPr>
              <a:t>…</a:t>
            </a:r>
          </a:p>
          <a:p>
            <a:r>
              <a:rPr lang="it-IT" dirty="0">
                <a:solidFill>
                  <a:srgbClr val="3C64A5"/>
                </a:solidFill>
              </a:rPr>
              <a:t>	</a:t>
            </a:r>
          </a:p>
        </p:txBody>
      </p:sp>
      <p:pic>
        <p:nvPicPr>
          <p:cNvPr id="8" name="Immagine 7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FF4646A1-C50E-DEA6-C065-31B37D0FE4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748" y="2150095"/>
            <a:ext cx="7470056" cy="4069079"/>
          </a:xfrm>
          <a:prstGeom prst="rect">
            <a:avLst/>
          </a:prstGeom>
        </p:spPr>
      </p:pic>
      <p:pic>
        <p:nvPicPr>
          <p:cNvPr id="9" name="Immagine 8" descr="Immagine che contiene Carattere, schermata, simbolo, testo&#10;&#10;Descrizione generata automaticamente">
            <a:extLst>
              <a:ext uri="{FF2B5EF4-FFF2-40B4-BE49-F238E27FC236}">
                <a16:creationId xmlns:a16="http://schemas.microsoft.com/office/drawing/2014/main" id="{5CC8528C-0A7F-2416-AC8B-125F69F28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363" y="3554145"/>
            <a:ext cx="915137" cy="489492"/>
          </a:xfrm>
          <a:prstGeom prst="rect">
            <a:avLst/>
          </a:prstGeom>
        </p:spPr>
      </p:pic>
      <p:pic>
        <p:nvPicPr>
          <p:cNvPr id="10" name="Immagine 9" descr="Immagine che contiene Carattere, schermata, simbolo, testo&#10;&#10;Descrizione generata automaticamente">
            <a:extLst>
              <a:ext uri="{FF2B5EF4-FFF2-40B4-BE49-F238E27FC236}">
                <a16:creationId xmlns:a16="http://schemas.microsoft.com/office/drawing/2014/main" id="{7477C35D-7DEC-4D35-A538-E5AA5814A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349" y="3554145"/>
            <a:ext cx="915137" cy="489492"/>
          </a:xfrm>
          <a:prstGeom prst="rect">
            <a:avLst/>
          </a:prstGeom>
        </p:spPr>
      </p:pic>
      <p:pic>
        <p:nvPicPr>
          <p:cNvPr id="11" name="Immagine 10" descr="Immagine che contiene Carattere, schermata, simbolo, testo&#10;&#10;Descrizione generata automaticamente">
            <a:extLst>
              <a:ext uri="{FF2B5EF4-FFF2-40B4-BE49-F238E27FC236}">
                <a16:creationId xmlns:a16="http://schemas.microsoft.com/office/drawing/2014/main" id="{06D5AD2A-6BDD-2603-7186-A3A4DB4AC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4013" y="3576899"/>
            <a:ext cx="915137" cy="48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52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13DE4-6E35-F348-613E-F2917A7CF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D9D81BE1-9EA8-88D8-BC6E-82E280256D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748" y="2150095"/>
            <a:ext cx="7470056" cy="4069079"/>
          </a:xfrm>
          <a:prstGeom prst="rect">
            <a:avLst/>
          </a:prstGeom>
        </p:spPr>
      </p:pic>
      <p:pic>
        <p:nvPicPr>
          <p:cNvPr id="2" name="Immagine 1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3BE6640B-B95B-0B73-54CE-5EE4DAE3D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649"/>
            <a:ext cx="1645086" cy="913023"/>
          </a:xfrm>
          <a:prstGeom prst="rect">
            <a:avLst/>
          </a:prstGeom>
        </p:spPr>
      </p:pic>
      <p:pic>
        <p:nvPicPr>
          <p:cNvPr id="8" name="Immagine 7" descr="Immagine che contiene Carattere, schermata, simbolo, testo&#10;&#10;Descrizione generata automaticamente">
            <a:extLst>
              <a:ext uri="{FF2B5EF4-FFF2-40B4-BE49-F238E27FC236}">
                <a16:creationId xmlns:a16="http://schemas.microsoft.com/office/drawing/2014/main" id="{A38D6617-73E4-6B42-859F-C88EF4463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10" y="2297454"/>
            <a:ext cx="915137" cy="489492"/>
          </a:xfrm>
          <a:prstGeom prst="rect">
            <a:avLst/>
          </a:prstGeom>
        </p:spPr>
      </p:pic>
      <p:pic>
        <p:nvPicPr>
          <p:cNvPr id="9" name="Immagine 8" descr="Immagine che contiene Carattere, schermata, simbolo, testo&#10;&#10;Descrizione generata automaticamente">
            <a:extLst>
              <a:ext uri="{FF2B5EF4-FFF2-40B4-BE49-F238E27FC236}">
                <a16:creationId xmlns:a16="http://schemas.microsoft.com/office/drawing/2014/main" id="{51E9F3DD-5289-4EAA-71D7-951D7A007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692" y="2297454"/>
            <a:ext cx="915137" cy="489492"/>
          </a:xfrm>
          <a:prstGeom prst="rect">
            <a:avLst/>
          </a:prstGeom>
        </p:spPr>
      </p:pic>
      <p:pic>
        <p:nvPicPr>
          <p:cNvPr id="10" name="Immagine 9" descr="Immagine che contiene Carattere, schermata, simbolo, testo&#10;&#10;Descrizione generata automaticamente">
            <a:extLst>
              <a:ext uri="{FF2B5EF4-FFF2-40B4-BE49-F238E27FC236}">
                <a16:creationId xmlns:a16="http://schemas.microsoft.com/office/drawing/2014/main" id="{D08AF043-A85C-E669-D9EB-8C150A7F1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8174" y="2297454"/>
            <a:ext cx="915137" cy="48949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570C41-4252-BCAA-8237-4413991FF52C}"/>
              </a:ext>
            </a:extLst>
          </p:cNvPr>
          <p:cNvSpPr txBox="1"/>
          <p:nvPr/>
        </p:nvSpPr>
        <p:spPr>
          <a:xfrm>
            <a:off x="818046" y="2786946"/>
            <a:ext cx="12586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Dose</a:t>
            </a:r>
          </a:p>
          <a:p>
            <a:r>
              <a:rPr lang="it-IT" sz="1400" dirty="0"/>
              <a:t>Dose Rate</a:t>
            </a:r>
          </a:p>
          <a:p>
            <a:r>
              <a:rPr lang="it-IT" sz="1400" dirty="0"/>
              <a:t>…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876234F-D699-1BE9-AC9C-3D9139A65640}"/>
              </a:ext>
            </a:extLst>
          </p:cNvPr>
          <p:cNvSpPr txBox="1"/>
          <p:nvPr/>
        </p:nvSpPr>
        <p:spPr>
          <a:xfrm>
            <a:off x="2055080" y="2787661"/>
            <a:ext cx="1109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Cell line</a:t>
            </a:r>
          </a:p>
          <a:p>
            <a:r>
              <a:rPr lang="it-IT" sz="1400" dirty="0"/>
              <a:t>Cell group</a:t>
            </a:r>
          </a:p>
          <a:p>
            <a:r>
              <a:rPr lang="it-IT" sz="1400" dirty="0"/>
              <a:t>…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83B0B48-A272-009B-B6C3-55AA45FF0809}"/>
              </a:ext>
            </a:extLst>
          </p:cNvPr>
          <p:cNvSpPr txBox="1"/>
          <p:nvPr/>
        </p:nvSpPr>
        <p:spPr>
          <a:xfrm>
            <a:off x="3164871" y="2790169"/>
            <a:ext cx="1915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DNA Content</a:t>
            </a:r>
          </a:p>
          <a:p>
            <a:r>
              <a:rPr lang="it-IT" sz="1400" dirty="0"/>
              <a:t>Quantitative output (</a:t>
            </a:r>
            <a:r>
              <a:rPr lang="it-IT" sz="1400" dirty="0" err="1"/>
              <a:t>average</a:t>
            </a:r>
            <a:r>
              <a:rPr lang="it-IT" sz="1400" dirty="0"/>
              <a:t> </a:t>
            </a:r>
            <a:r>
              <a:rPr lang="it-IT" sz="1400" dirty="0" err="1"/>
              <a:t>voltage</a:t>
            </a:r>
            <a:r>
              <a:rPr lang="it-IT" sz="1400" dirty="0"/>
              <a:t>)</a:t>
            </a:r>
          </a:p>
        </p:txBody>
      </p:sp>
      <p:sp>
        <p:nvSpPr>
          <p:cNvPr id="14" name="Freccia destra 13">
            <a:extLst>
              <a:ext uri="{FF2B5EF4-FFF2-40B4-BE49-F238E27FC236}">
                <a16:creationId xmlns:a16="http://schemas.microsoft.com/office/drawing/2014/main" id="{7AA5BB08-87F7-0D94-34FF-CA50A19E8363}"/>
              </a:ext>
            </a:extLst>
          </p:cNvPr>
          <p:cNvSpPr/>
          <p:nvPr/>
        </p:nvSpPr>
        <p:spPr>
          <a:xfrm rot="10800000">
            <a:off x="4822492" y="2443190"/>
            <a:ext cx="1718126" cy="34375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158AB34-32BF-E68E-DFEE-C00F52A60D29}"/>
              </a:ext>
            </a:extLst>
          </p:cNvPr>
          <p:cNvSpPr txBox="1"/>
          <p:nvPr/>
        </p:nvSpPr>
        <p:spPr>
          <a:xfrm>
            <a:off x="7116496" y="2389014"/>
            <a:ext cx="3691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Physics</a:t>
            </a:r>
            <a:r>
              <a:rPr lang="it-IT" dirty="0"/>
              <a:t> and </a:t>
            </a:r>
            <a:r>
              <a:rPr lang="it-IT" dirty="0" err="1"/>
              <a:t>biology</a:t>
            </a:r>
            <a:r>
              <a:rPr lang="it-IT" dirty="0"/>
              <a:t> </a:t>
            </a:r>
            <a:r>
              <a:rPr lang="it-IT" dirty="0" err="1"/>
              <a:t>variables</a:t>
            </a:r>
            <a:endParaRPr lang="it-IT" dirty="0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1E84E2B-AAFA-5D5C-279D-9AFA11786DD3}"/>
              </a:ext>
            </a:extLst>
          </p:cNvPr>
          <p:cNvCxnSpPr>
            <a:stCxn id="11" idx="2"/>
          </p:cNvCxnSpPr>
          <p:nvPr/>
        </p:nvCxnSpPr>
        <p:spPr>
          <a:xfrm>
            <a:off x="1447369" y="3525610"/>
            <a:ext cx="770228" cy="5667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723D4140-F13F-3E1E-BE0E-316005D14603}"/>
              </a:ext>
            </a:extLst>
          </p:cNvPr>
          <p:cNvCxnSpPr>
            <a:cxnSpLocks/>
          </p:cNvCxnSpPr>
          <p:nvPr/>
        </p:nvCxnSpPr>
        <p:spPr>
          <a:xfrm flipH="1">
            <a:off x="2874414" y="3478071"/>
            <a:ext cx="831328" cy="614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F8265609-0438-801E-D0D5-43F27F2442B4}"/>
              </a:ext>
            </a:extLst>
          </p:cNvPr>
          <p:cNvSpPr/>
          <p:nvPr/>
        </p:nvSpPr>
        <p:spPr>
          <a:xfrm>
            <a:off x="1546815" y="4262844"/>
            <a:ext cx="2126320" cy="498764"/>
          </a:xfrm>
          <a:prstGeom prst="rect">
            <a:avLst/>
          </a:prstGeom>
          <a:solidFill>
            <a:schemeClr val="bg2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Predictive</a:t>
            </a:r>
            <a:r>
              <a:rPr lang="it-IT" dirty="0">
                <a:solidFill>
                  <a:schemeClr val="tx1"/>
                </a:solidFill>
              </a:rPr>
              <a:t> Model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A81727C-70D0-39E7-309F-1CCF73E4AFB0}"/>
              </a:ext>
            </a:extLst>
          </p:cNvPr>
          <p:cNvCxnSpPr>
            <a:cxnSpLocks/>
          </p:cNvCxnSpPr>
          <p:nvPr/>
        </p:nvCxnSpPr>
        <p:spPr>
          <a:xfrm>
            <a:off x="2609975" y="4912027"/>
            <a:ext cx="0" cy="4420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ccia destra 19">
            <a:extLst>
              <a:ext uri="{FF2B5EF4-FFF2-40B4-BE49-F238E27FC236}">
                <a16:creationId xmlns:a16="http://schemas.microsoft.com/office/drawing/2014/main" id="{9DA8F9BA-1DCE-3BD9-2077-34C515597027}"/>
              </a:ext>
            </a:extLst>
          </p:cNvPr>
          <p:cNvSpPr/>
          <p:nvPr/>
        </p:nvSpPr>
        <p:spPr>
          <a:xfrm rot="10800000">
            <a:off x="4115733" y="4263559"/>
            <a:ext cx="1718126" cy="34375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A1FB1CB-C916-3996-9EB4-732256798F2A}"/>
              </a:ext>
            </a:extLst>
          </p:cNvPr>
          <p:cNvSpPr txBox="1"/>
          <p:nvPr/>
        </p:nvSpPr>
        <p:spPr>
          <a:xfrm>
            <a:off x="6096568" y="4219161"/>
            <a:ext cx="5545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Artificial</a:t>
            </a:r>
            <a:r>
              <a:rPr lang="it-IT" dirty="0"/>
              <a:t> Intelligence (ML) – </a:t>
            </a:r>
            <a:r>
              <a:rPr lang="it-IT" dirty="0" err="1"/>
              <a:t>Simulation</a:t>
            </a:r>
            <a:r>
              <a:rPr lang="it-IT" dirty="0"/>
              <a:t> </a:t>
            </a:r>
            <a:r>
              <a:rPr lang="it-IT" dirty="0" err="1"/>
              <a:t>Modelling</a:t>
            </a:r>
            <a:endParaRPr lang="it-IT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A9D8F31-6D44-4D03-28B4-1984BEBA85C9}"/>
              </a:ext>
            </a:extLst>
          </p:cNvPr>
          <p:cNvSpPr txBox="1"/>
          <p:nvPr/>
        </p:nvSpPr>
        <p:spPr>
          <a:xfrm>
            <a:off x="2163552" y="5499557"/>
            <a:ext cx="108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Output</a:t>
            </a:r>
          </a:p>
        </p:txBody>
      </p:sp>
      <p:sp>
        <p:nvSpPr>
          <p:cNvPr id="24" name="Freccia destra 23">
            <a:extLst>
              <a:ext uri="{FF2B5EF4-FFF2-40B4-BE49-F238E27FC236}">
                <a16:creationId xmlns:a16="http://schemas.microsoft.com/office/drawing/2014/main" id="{37B22DDE-16FE-F43C-926C-3DEC5EDA3978}"/>
              </a:ext>
            </a:extLst>
          </p:cNvPr>
          <p:cNvSpPr/>
          <p:nvPr/>
        </p:nvSpPr>
        <p:spPr>
          <a:xfrm rot="10800000">
            <a:off x="3534182" y="5531900"/>
            <a:ext cx="1718126" cy="34375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209BD83-DB55-58EB-0464-724DD944363A}"/>
              </a:ext>
            </a:extLst>
          </p:cNvPr>
          <p:cNvSpPr txBox="1"/>
          <p:nvPr/>
        </p:nvSpPr>
        <p:spPr>
          <a:xfrm>
            <a:off x="5645479" y="5493447"/>
            <a:ext cx="5545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Radiobiological</a:t>
            </a:r>
            <a:r>
              <a:rPr lang="it-IT" dirty="0"/>
              <a:t> Endpoint (Survival </a:t>
            </a:r>
            <a:r>
              <a:rPr lang="it-IT" dirty="0" err="1"/>
              <a:t>Fraction</a:t>
            </a:r>
            <a:r>
              <a:rPr lang="it-IT" dirty="0"/>
              <a:t>, ROS,…)</a:t>
            </a:r>
          </a:p>
        </p:txBody>
      </p:sp>
      <p:sp>
        <p:nvSpPr>
          <p:cNvPr id="29" name="Titolo 17">
            <a:extLst>
              <a:ext uri="{FF2B5EF4-FFF2-40B4-BE49-F238E27FC236}">
                <a16:creationId xmlns:a16="http://schemas.microsoft.com/office/drawing/2014/main" id="{D6B3912D-FB1E-E035-A6FB-61823B66CC3C}"/>
              </a:ext>
            </a:extLst>
          </p:cNvPr>
          <p:cNvSpPr txBox="1">
            <a:spLocks/>
          </p:cNvSpPr>
          <p:nvPr/>
        </p:nvSpPr>
        <p:spPr>
          <a:xfrm>
            <a:off x="954177" y="1154222"/>
            <a:ext cx="10341352" cy="1180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UNDERSTAND REQUIREMENTS AND TRANSLATION INTO XNAT MODEL</a:t>
            </a:r>
          </a:p>
        </p:txBody>
      </p:sp>
    </p:spTree>
    <p:extLst>
      <p:ext uri="{BB962C8B-B14F-4D97-AF65-F5344CB8AC3E}">
        <p14:creationId xmlns:p14="http://schemas.microsoft.com/office/powerpoint/2010/main" val="156076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0" grpId="0" animBg="1"/>
      <p:bldP spid="21" grpId="0"/>
      <p:bldP spid="24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D80D4-5BFF-C676-1977-5AF995D08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7">
            <a:extLst>
              <a:ext uri="{FF2B5EF4-FFF2-40B4-BE49-F238E27FC236}">
                <a16:creationId xmlns:a16="http://schemas.microsoft.com/office/drawing/2014/main" id="{03345FC4-77D1-9EF6-BE42-0631F86D8582}"/>
              </a:ext>
            </a:extLst>
          </p:cNvPr>
          <p:cNvSpPr txBox="1">
            <a:spLocks/>
          </p:cNvSpPr>
          <p:nvPr/>
        </p:nvSpPr>
        <p:spPr>
          <a:xfrm>
            <a:off x="954177" y="1154222"/>
            <a:ext cx="10341352" cy="1180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UNDERSTAND REQUIREMENTS AND TRANSLATION INTO XNAT MODEL</a:t>
            </a:r>
          </a:p>
        </p:txBody>
      </p:sp>
      <p:pic>
        <p:nvPicPr>
          <p:cNvPr id="2" name="Immagine 1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1D5C5844-38EB-F3BF-DBEE-DD1047BC7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649"/>
            <a:ext cx="1645086" cy="913023"/>
          </a:xfrm>
          <a:prstGeom prst="rect">
            <a:avLst/>
          </a:prstGeom>
        </p:spPr>
      </p:pic>
      <p:sp>
        <p:nvSpPr>
          <p:cNvPr id="33" name="Rettangolo 32">
            <a:extLst>
              <a:ext uri="{FF2B5EF4-FFF2-40B4-BE49-F238E27FC236}">
                <a16:creationId xmlns:a16="http://schemas.microsoft.com/office/drawing/2014/main" id="{687752C8-4163-6294-D385-73584C8A1930}"/>
              </a:ext>
            </a:extLst>
          </p:cNvPr>
          <p:cNvSpPr/>
          <p:nvPr/>
        </p:nvSpPr>
        <p:spPr>
          <a:xfrm>
            <a:off x="1200448" y="2364765"/>
            <a:ext cx="2126320" cy="498764"/>
          </a:xfrm>
          <a:prstGeom prst="rect">
            <a:avLst/>
          </a:prstGeom>
          <a:solidFill>
            <a:schemeClr val="bg2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Predictive</a:t>
            </a:r>
            <a:r>
              <a:rPr lang="it-IT" dirty="0">
                <a:solidFill>
                  <a:schemeClr val="tx1"/>
                </a:solidFill>
              </a:rPr>
              <a:t> Model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FE3C4501-F442-A4F4-6D4F-2E020F3D309A}"/>
              </a:ext>
            </a:extLst>
          </p:cNvPr>
          <p:cNvCxnSpPr>
            <a:cxnSpLocks/>
          </p:cNvCxnSpPr>
          <p:nvPr/>
        </p:nvCxnSpPr>
        <p:spPr>
          <a:xfrm>
            <a:off x="2263608" y="3013948"/>
            <a:ext cx="0" cy="4420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Freccia destra 34">
            <a:extLst>
              <a:ext uri="{FF2B5EF4-FFF2-40B4-BE49-F238E27FC236}">
                <a16:creationId xmlns:a16="http://schemas.microsoft.com/office/drawing/2014/main" id="{A9C697D1-95C9-610C-8621-12D6695AD1DF}"/>
              </a:ext>
            </a:extLst>
          </p:cNvPr>
          <p:cNvSpPr/>
          <p:nvPr/>
        </p:nvSpPr>
        <p:spPr>
          <a:xfrm rot="10800000">
            <a:off x="3769366" y="2365480"/>
            <a:ext cx="1718126" cy="34375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B0F4373-171F-115E-FC73-5AA99B9980A5}"/>
              </a:ext>
            </a:extLst>
          </p:cNvPr>
          <p:cNvSpPr txBox="1"/>
          <p:nvPr/>
        </p:nvSpPr>
        <p:spPr>
          <a:xfrm>
            <a:off x="5750201" y="2321082"/>
            <a:ext cx="5545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Artificial</a:t>
            </a:r>
            <a:r>
              <a:rPr lang="it-IT" dirty="0"/>
              <a:t> Intelligence </a:t>
            </a:r>
          </a:p>
          <a:p>
            <a:r>
              <a:rPr lang="it-IT" dirty="0"/>
              <a:t>(Machine Learning)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B793DF9-98B4-F378-CF02-576A7D483FD9}"/>
              </a:ext>
            </a:extLst>
          </p:cNvPr>
          <p:cNvSpPr txBox="1"/>
          <p:nvPr/>
        </p:nvSpPr>
        <p:spPr>
          <a:xfrm>
            <a:off x="1817185" y="3601478"/>
            <a:ext cx="108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Output</a:t>
            </a:r>
          </a:p>
        </p:txBody>
      </p:sp>
      <p:pic>
        <p:nvPicPr>
          <p:cNvPr id="39" name="Immagine 38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B95B8FA9-9474-F8FC-CA29-91AC79A83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09" y="2959421"/>
            <a:ext cx="5019594" cy="3514353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1621206-0DF3-A0DE-3A53-2166F26CE6AE}"/>
              </a:ext>
            </a:extLst>
          </p:cNvPr>
          <p:cNvSpPr txBox="1"/>
          <p:nvPr/>
        </p:nvSpPr>
        <p:spPr>
          <a:xfrm>
            <a:off x="9153827" y="1720917"/>
            <a:ext cx="285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EXPLAINABLE AI</a:t>
            </a:r>
          </a:p>
          <a:p>
            <a:endParaRPr lang="it-IT" b="1" dirty="0">
              <a:solidFill>
                <a:srgbClr val="C00000"/>
              </a:solidFill>
            </a:endParaRPr>
          </a:p>
          <a:p>
            <a:r>
              <a:rPr lang="it-IT" b="1" dirty="0"/>
              <a:t>Feature </a:t>
            </a:r>
            <a:r>
              <a:rPr lang="it-IT" b="1" dirty="0" err="1"/>
              <a:t>Importance</a:t>
            </a:r>
            <a:endParaRPr lang="it-IT" b="1" dirty="0"/>
          </a:p>
          <a:p>
            <a:r>
              <a:rPr lang="it-IT" b="1" dirty="0" err="1"/>
              <a:t>Shap</a:t>
            </a:r>
            <a:r>
              <a:rPr lang="it-IT" b="1" dirty="0"/>
              <a:t> </a:t>
            </a:r>
            <a:r>
              <a:rPr lang="it-IT" b="1" dirty="0" err="1"/>
              <a:t>method</a:t>
            </a:r>
            <a:endParaRPr lang="it-IT" b="1" dirty="0"/>
          </a:p>
        </p:txBody>
      </p:sp>
      <p:pic>
        <p:nvPicPr>
          <p:cNvPr id="41" name="Immagine 40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BC94EF79-4E76-AC34-A640-DE4725BC5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013" y="3850894"/>
            <a:ext cx="3265244" cy="2565184"/>
          </a:xfrm>
          <a:prstGeom prst="rect">
            <a:avLst/>
          </a:prstGeom>
        </p:spPr>
      </p:pic>
      <p:pic>
        <p:nvPicPr>
          <p:cNvPr id="42" name="Immagine 41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745C566E-1A62-A986-7826-DFC3F31C0A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89" t="51783" r="56601" b="2872"/>
          <a:stretch/>
        </p:blipFill>
        <p:spPr>
          <a:xfrm>
            <a:off x="611879" y="4277068"/>
            <a:ext cx="2672086" cy="179523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6A08BD-701E-CF77-CBD0-08C7723DDDC4}"/>
              </a:ext>
            </a:extLst>
          </p:cNvPr>
          <p:cNvSpPr txBox="1"/>
          <p:nvPr/>
        </p:nvSpPr>
        <p:spPr>
          <a:xfrm>
            <a:off x="3048918" y="3108589"/>
            <a:ext cx="4850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Understand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which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parameters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characterize</a:t>
            </a:r>
            <a:r>
              <a:rPr lang="it-IT" dirty="0">
                <a:solidFill>
                  <a:srgbClr val="C00000"/>
                </a:solidFill>
              </a:rPr>
              <a:t> the </a:t>
            </a:r>
            <a:r>
              <a:rPr lang="it-IT" dirty="0" err="1">
                <a:solidFill>
                  <a:srgbClr val="C00000"/>
                </a:solidFill>
              </a:rPr>
              <a:t>effect</a:t>
            </a:r>
            <a:r>
              <a:rPr lang="it-IT" dirty="0">
                <a:solidFill>
                  <a:srgbClr val="C00000"/>
                </a:solidFill>
              </a:rPr>
              <a:t> and study the impact of </a:t>
            </a:r>
            <a:r>
              <a:rPr lang="it-IT" dirty="0" err="1">
                <a:solidFill>
                  <a:srgbClr val="C00000"/>
                </a:solidFill>
              </a:rPr>
              <a:t>each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separately</a:t>
            </a:r>
            <a:r>
              <a:rPr lang="it-IT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054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7">
            <a:extLst>
              <a:ext uri="{FF2B5EF4-FFF2-40B4-BE49-F238E27FC236}">
                <a16:creationId xmlns:a16="http://schemas.microsoft.com/office/drawing/2014/main" id="{C12BF01A-E2A8-82E1-12F9-E5F6DBA2C66B}"/>
              </a:ext>
            </a:extLst>
          </p:cNvPr>
          <p:cNvSpPr txBox="1">
            <a:spLocks/>
          </p:cNvSpPr>
          <p:nvPr/>
        </p:nvSpPr>
        <p:spPr>
          <a:xfrm>
            <a:off x="954177" y="1154222"/>
            <a:ext cx="10223018" cy="1180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OVERVIEW OF POSSIBLE AUTOMATED/AI-ASSISTED ANALYSIS TOOLS</a:t>
            </a:r>
          </a:p>
        </p:txBody>
      </p:sp>
      <p:pic>
        <p:nvPicPr>
          <p:cNvPr id="7" name="Elemento grafico 6" descr="Computer con riempimento a tinta unita">
            <a:extLst>
              <a:ext uri="{FF2B5EF4-FFF2-40B4-BE49-F238E27FC236}">
                <a16:creationId xmlns:a16="http://schemas.microsoft.com/office/drawing/2014/main" id="{BC4A471F-D43B-02FB-9E4D-CCD26D146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1566" y="1009728"/>
            <a:ext cx="813768" cy="813768"/>
          </a:xfrm>
          <a:prstGeom prst="rect">
            <a:avLst/>
          </a:prstGeom>
        </p:spPr>
      </p:pic>
      <p:pic>
        <p:nvPicPr>
          <p:cNvPr id="3" name="Immagine 2" descr="Immagine che contiene schermata, cerchio, stoviglie&#10;&#10;Descrizione generata automaticamente">
            <a:extLst>
              <a:ext uri="{FF2B5EF4-FFF2-40B4-BE49-F238E27FC236}">
                <a16:creationId xmlns:a16="http://schemas.microsoft.com/office/drawing/2014/main" id="{8F5340D2-1F9F-07D4-EABB-9D5F129D7C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769" t="32900" r="8130" b="31673"/>
          <a:stretch/>
        </p:blipFill>
        <p:spPr>
          <a:xfrm>
            <a:off x="4845806" y="2461939"/>
            <a:ext cx="1407708" cy="1391814"/>
          </a:xfrm>
          <a:prstGeom prst="rect">
            <a:avLst/>
          </a:prstGeom>
        </p:spPr>
      </p:pic>
      <p:pic>
        <p:nvPicPr>
          <p:cNvPr id="8" name="Immagine 7" descr="Immagine che contiene luna, schermata, natura, astronomia&#10;&#10;Descrizione generata automaticamente">
            <a:extLst>
              <a:ext uri="{FF2B5EF4-FFF2-40B4-BE49-F238E27FC236}">
                <a16:creationId xmlns:a16="http://schemas.microsoft.com/office/drawing/2014/main" id="{4111FBBF-DC3C-6763-33B4-42798F8BD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670" y="2383745"/>
            <a:ext cx="1585805" cy="1602498"/>
          </a:xfrm>
          <a:prstGeom prst="rect">
            <a:avLst/>
          </a:prstGeom>
        </p:spPr>
      </p:pic>
      <p:pic>
        <p:nvPicPr>
          <p:cNvPr id="14" name="Immagine 13" descr="Immagine che contiene testo, schermata, cerchio, astronomia&#10;&#10;Descrizione generata automaticamente">
            <a:extLst>
              <a:ext uri="{FF2B5EF4-FFF2-40B4-BE49-F238E27FC236}">
                <a16:creationId xmlns:a16="http://schemas.microsoft.com/office/drawing/2014/main" id="{130EA7B0-D261-24E3-9B00-515ED72DA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9090" y="2263678"/>
            <a:ext cx="1914638" cy="193173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10F610C-BBF7-E591-1D12-08AB7413AD9A}"/>
              </a:ext>
            </a:extLst>
          </p:cNvPr>
          <p:cNvSpPr txBox="1"/>
          <p:nvPr/>
        </p:nvSpPr>
        <p:spPr>
          <a:xfrm>
            <a:off x="679849" y="2458389"/>
            <a:ext cx="378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3C64A5"/>
                </a:solidFill>
              </a:rPr>
              <a:t>Automated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quantification</a:t>
            </a:r>
            <a:r>
              <a:rPr lang="it-IT" dirty="0">
                <a:solidFill>
                  <a:srgbClr val="3C64A5"/>
                </a:solidFill>
              </a:rPr>
              <a:t> of </a:t>
            </a:r>
            <a:r>
              <a:rPr lang="it-IT" dirty="0" err="1">
                <a:solidFill>
                  <a:srgbClr val="3C64A5"/>
                </a:solidFill>
              </a:rPr>
              <a:t>cell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colonies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concentration</a:t>
            </a:r>
            <a:r>
              <a:rPr lang="it-IT" dirty="0">
                <a:solidFill>
                  <a:srgbClr val="3C64A5"/>
                </a:solidFill>
              </a:rPr>
              <a:t> in </a:t>
            </a:r>
            <a:r>
              <a:rPr lang="it-IT" dirty="0" err="1">
                <a:solidFill>
                  <a:srgbClr val="3C64A5"/>
                </a:solidFill>
              </a:rPr>
              <a:t>clonogenic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assay</a:t>
            </a:r>
            <a:endParaRPr lang="it-IT" dirty="0">
              <a:solidFill>
                <a:srgbClr val="3C64A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3C64A5"/>
              </a:solidFill>
            </a:endParaRP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FD334F52-3AF2-59D6-BC8C-08688442EE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01" t="19053" r="14079" b="10939"/>
          <a:stretch/>
        </p:blipFill>
        <p:spPr>
          <a:xfrm>
            <a:off x="6145219" y="4260208"/>
            <a:ext cx="3935694" cy="2047841"/>
          </a:xfrm>
          <a:prstGeom prst="rect">
            <a:avLst/>
          </a:prstGeom>
        </p:spPr>
      </p:pic>
      <p:pic>
        <p:nvPicPr>
          <p:cNvPr id="2" name="Immagine 1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F11FD912-3E36-588D-4232-15B5386FB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7649"/>
            <a:ext cx="1645086" cy="91302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E33708B-44A4-6665-8FCF-9AE6920914CD}"/>
              </a:ext>
            </a:extLst>
          </p:cNvPr>
          <p:cNvSpPr txBox="1"/>
          <p:nvPr/>
        </p:nvSpPr>
        <p:spPr>
          <a:xfrm>
            <a:off x="673956" y="3853753"/>
            <a:ext cx="40606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>
              <a:solidFill>
                <a:srgbClr val="3C64A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3C64A5"/>
                </a:solidFill>
              </a:rPr>
              <a:t>Automated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tumor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segmentation</a:t>
            </a:r>
            <a:r>
              <a:rPr lang="it-IT" dirty="0">
                <a:solidFill>
                  <a:srgbClr val="3C64A5"/>
                </a:solidFill>
              </a:rPr>
              <a:t> in US images of mice</a:t>
            </a:r>
          </a:p>
          <a:p>
            <a:endParaRPr lang="it-IT" dirty="0">
              <a:solidFill>
                <a:srgbClr val="3C64A5"/>
              </a:solidFill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543D4C2-7787-8CDA-5A2F-B11592BB5FAE}"/>
              </a:ext>
            </a:extLst>
          </p:cNvPr>
          <p:cNvCxnSpPr>
            <a:stCxn id="14" idx="3"/>
          </p:cNvCxnSpPr>
          <p:nvPr/>
        </p:nvCxnSpPr>
        <p:spPr>
          <a:xfrm flipV="1">
            <a:off x="9823728" y="3229544"/>
            <a:ext cx="514371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99DF57D-807D-D5B3-AEFE-9606C92B261A}"/>
              </a:ext>
            </a:extLst>
          </p:cNvPr>
          <p:cNvSpPr txBox="1"/>
          <p:nvPr/>
        </p:nvSpPr>
        <p:spPr>
          <a:xfrm>
            <a:off x="10467191" y="3058553"/>
            <a:ext cx="102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280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1E4CF9C-1591-79C3-5C4F-7626A3263B2E}"/>
              </a:ext>
            </a:extLst>
          </p:cNvPr>
          <p:cNvSpPr txBox="1"/>
          <p:nvPr/>
        </p:nvSpPr>
        <p:spPr>
          <a:xfrm>
            <a:off x="692657" y="5380612"/>
            <a:ext cx="3898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3C64A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C64A5"/>
                </a:solidFill>
              </a:rPr>
              <a:t>…</a:t>
            </a:r>
            <a:r>
              <a:rPr lang="it-IT" dirty="0" err="1">
                <a:solidFill>
                  <a:srgbClr val="3C64A5"/>
                </a:solidFill>
              </a:rPr>
              <a:t>Explainable</a:t>
            </a:r>
            <a:r>
              <a:rPr lang="it-IT" dirty="0">
                <a:solidFill>
                  <a:srgbClr val="3C64A5"/>
                </a:solidFill>
              </a:rPr>
              <a:t> Machine Learning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DBD871B9-0E90-7BFF-3A15-016C950A5676}"/>
              </a:ext>
            </a:extLst>
          </p:cNvPr>
          <p:cNvSpPr/>
          <p:nvPr/>
        </p:nvSpPr>
        <p:spPr>
          <a:xfrm>
            <a:off x="4734650" y="1719652"/>
            <a:ext cx="4509903" cy="415637"/>
          </a:xfrm>
          <a:prstGeom prst="rect">
            <a:avLst/>
          </a:prstGeom>
          <a:solidFill>
            <a:srgbClr val="FFF3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25A067A-B6E4-0E29-DA8B-A772DDCC17B3}"/>
              </a:ext>
            </a:extLst>
          </p:cNvPr>
          <p:cNvSpPr txBox="1"/>
          <p:nvPr/>
        </p:nvSpPr>
        <p:spPr>
          <a:xfrm>
            <a:off x="4778718" y="1728216"/>
            <a:ext cx="9326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00000"/>
                </a:solidFill>
              </a:rPr>
              <a:t>IT Data Platform </a:t>
            </a:r>
            <a:r>
              <a:rPr lang="it-IT" sz="2000" b="0" i="0" dirty="0">
                <a:solidFill>
                  <a:srgbClr val="C00000"/>
                </a:solidFill>
                <a:effectLst/>
              </a:rPr>
              <a:t>≠ </a:t>
            </a:r>
            <a:r>
              <a:rPr lang="it-IT" sz="2000" dirty="0" err="1">
                <a:solidFill>
                  <a:srgbClr val="C00000"/>
                </a:solidFill>
              </a:rPr>
              <a:t>Artificial</a:t>
            </a:r>
            <a:r>
              <a:rPr lang="it-IT" sz="2000" dirty="0">
                <a:solidFill>
                  <a:srgbClr val="C00000"/>
                </a:solidFill>
              </a:rPr>
              <a:t> Intelligence</a:t>
            </a:r>
          </a:p>
        </p:txBody>
      </p:sp>
    </p:spTree>
    <p:extLst>
      <p:ext uri="{BB962C8B-B14F-4D97-AF65-F5344CB8AC3E}">
        <p14:creationId xmlns:p14="http://schemas.microsoft.com/office/powerpoint/2010/main" val="94881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  <p:bldP spid="12" grpId="0"/>
      <p:bldP spid="19" grpId="0"/>
      <p:bldP spid="21" grpId="0" animBg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F379BF-1921-D5D3-8118-16E9F8F43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835" y="1325741"/>
            <a:ext cx="8960513" cy="1180617"/>
          </a:xfrm>
        </p:spPr>
        <p:txBody>
          <a:bodyPr/>
          <a:lstStyle/>
          <a:p>
            <a:r>
              <a:rPr lang="it-IT" dirty="0">
                <a:solidFill>
                  <a:srgbClr val="C00000"/>
                </a:solidFill>
              </a:rPr>
              <a:t>THANK YOU FOR YOUR ATTENTION!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298A2AC-D0E4-3295-59EA-7E96ACEE50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08724" y="890974"/>
            <a:ext cx="4618037" cy="1481138"/>
          </a:xfrm>
        </p:spPr>
        <p:txBody>
          <a:bodyPr/>
          <a:lstStyle/>
          <a:p>
            <a:r>
              <a:rPr lang="it-IT" dirty="0" err="1">
                <a:solidFill>
                  <a:srgbClr val="1975BE"/>
                </a:solidFill>
              </a:rPr>
              <a:t>camilla.scapicchio@pi.infn.it</a:t>
            </a:r>
            <a:endParaRPr lang="it-IT" dirty="0">
              <a:solidFill>
                <a:srgbClr val="1975BE"/>
              </a:solidFill>
            </a:endParaRPr>
          </a:p>
        </p:txBody>
      </p:sp>
      <p:pic>
        <p:nvPicPr>
          <p:cNvPr id="5" name="Immagine 4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B42E3C14-5EE2-275F-8004-55D190D2F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649"/>
            <a:ext cx="1645086" cy="91302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F48C668-47BB-7896-13E5-0AB2C66BA4C0}"/>
              </a:ext>
            </a:extLst>
          </p:cNvPr>
          <p:cNvSpPr txBox="1"/>
          <p:nvPr/>
        </p:nvSpPr>
        <p:spPr>
          <a:xfrm>
            <a:off x="655204" y="4213445"/>
            <a:ext cx="461803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fontAlgn="base">
              <a:buNone/>
            </a:pP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Funded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by the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European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Union - Next Generation EU.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Views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and opinions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expressed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are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however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those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author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only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and do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not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necessarily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reflect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those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European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Union or the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European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Commission.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Neither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European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Union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nor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European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Commission can be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held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responsible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for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them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. PNRR MUR M4 C2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Inv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. 1.5  CUP I53C21000350006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D2C291-EF5D-8C82-E589-44E219C37826}"/>
              </a:ext>
            </a:extLst>
          </p:cNvPr>
          <p:cNvSpPr txBox="1"/>
          <p:nvPr/>
        </p:nvSpPr>
        <p:spPr>
          <a:xfrm>
            <a:off x="655204" y="1970191"/>
            <a:ext cx="47601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3C64A5"/>
                </a:solidFill>
              </a:rPr>
              <a:t>Acknowledgement</a:t>
            </a:r>
            <a:endParaRPr lang="it-IT" dirty="0">
              <a:solidFill>
                <a:srgbClr val="3C64A5"/>
              </a:solidFill>
            </a:endParaRPr>
          </a:p>
          <a:p>
            <a:endParaRPr lang="it-IT" sz="1000" dirty="0">
              <a:solidFill>
                <a:srgbClr val="3C64A5"/>
              </a:solidFill>
            </a:endParaRPr>
          </a:p>
          <a:p>
            <a:r>
              <a:rPr lang="it-IT" dirty="0">
                <a:solidFill>
                  <a:srgbClr val="3C64A5"/>
                </a:solidFill>
              </a:rPr>
              <a:t>INFN Team: </a:t>
            </a:r>
          </a:p>
          <a:p>
            <a:r>
              <a:rPr lang="it-IT" dirty="0">
                <a:solidFill>
                  <a:srgbClr val="3C64A5"/>
                </a:solidFill>
              </a:rPr>
              <a:t>S. Arezzini, T. Boccali, M. Celentano, </a:t>
            </a:r>
          </a:p>
          <a:p>
            <a:r>
              <a:rPr lang="it-IT" dirty="0">
                <a:solidFill>
                  <a:srgbClr val="3C64A5"/>
                </a:solidFill>
              </a:rPr>
              <a:t>A. </a:t>
            </a:r>
            <a:r>
              <a:rPr lang="it-IT" dirty="0" err="1">
                <a:solidFill>
                  <a:srgbClr val="3C64A5"/>
                </a:solidFill>
              </a:rPr>
              <a:t>Formuso</a:t>
            </a:r>
            <a:r>
              <a:rPr lang="it-IT" dirty="0">
                <a:solidFill>
                  <a:srgbClr val="3C64A5"/>
                </a:solidFill>
              </a:rPr>
              <a:t>, A. </a:t>
            </a:r>
            <a:r>
              <a:rPr lang="it-IT" dirty="0" err="1">
                <a:solidFill>
                  <a:srgbClr val="3C64A5"/>
                </a:solidFill>
              </a:rPr>
              <a:t>Kraan</a:t>
            </a:r>
            <a:r>
              <a:rPr lang="it-IT" dirty="0">
                <a:solidFill>
                  <a:srgbClr val="3C64A5"/>
                </a:solidFill>
              </a:rPr>
              <a:t>, S. </a:t>
            </a:r>
            <a:r>
              <a:rPr lang="it-IT" dirty="0" err="1">
                <a:solidFill>
                  <a:srgbClr val="3C64A5"/>
                </a:solidFill>
              </a:rPr>
              <a:t>Lossano</a:t>
            </a:r>
            <a:r>
              <a:rPr lang="it-IT" dirty="0">
                <a:solidFill>
                  <a:srgbClr val="3C64A5"/>
                </a:solidFill>
              </a:rPr>
              <a:t>, </a:t>
            </a:r>
          </a:p>
          <a:p>
            <a:r>
              <a:rPr lang="it-IT" dirty="0">
                <a:solidFill>
                  <a:srgbClr val="3C64A5"/>
                </a:solidFill>
              </a:rPr>
              <a:t>E. Mazzoni, A. Moggi, A. Retico</a:t>
            </a:r>
          </a:p>
        </p:txBody>
      </p:sp>
      <p:pic>
        <p:nvPicPr>
          <p:cNvPr id="9" name="Immagine 8" descr="Immagine che contiene vestiti, persona, muro, Viso umano&#10;&#10;Descrizione generata automaticamente">
            <a:extLst>
              <a:ext uri="{FF2B5EF4-FFF2-40B4-BE49-F238E27FC236}">
                <a16:creationId xmlns:a16="http://schemas.microsoft.com/office/drawing/2014/main" id="{BF0F36C1-FDE9-8A5C-9F8F-AF2388888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34054"/>
            <a:ext cx="4760144" cy="357382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B520BDC-7FA8-9EE5-4934-71F4709D37DF}"/>
              </a:ext>
            </a:extLst>
          </p:cNvPr>
          <p:cNvSpPr txBox="1"/>
          <p:nvPr/>
        </p:nvSpPr>
        <p:spPr>
          <a:xfrm>
            <a:off x="7274760" y="3429000"/>
            <a:ext cx="255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404977"/>
                </a:solidFill>
              </a:rPr>
              <a:t>FRPT 2024</a:t>
            </a:r>
          </a:p>
        </p:txBody>
      </p:sp>
    </p:spTree>
    <p:extLst>
      <p:ext uri="{BB962C8B-B14F-4D97-AF65-F5344CB8AC3E}">
        <p14:creationId xmlns:p14="http://schemas.microsoft.com/office/powerpoint/2010/main" val="2483617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2953A7-D014-5073-BF7F-7D1F4A0F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BACK-UP SLIDES</a:t>
            </a:r>
          </a:p>
        </p:txBody>
      </p:sp>
    </p:spTree>
    <p:extLst>
      <p:ext uri="{BB962C8B-B14F-4D97-AF65-F5344CB8AC3E}">
        <p14:creationId xmlns:p14="http://schemas.microsoft.com/office/powerpoint/2010/main" val="412547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7">
            <a:extLst>
              <a:ext uri="{FF2B5EF4-FFF2-40B4-BE49-F238E27FC236}">
                <a16:creationId xmlns:a16="http://schemas.microsoft.com/office/drawing/2014/main" id="{F92043BD-3388-80E0-7646-C8D824420D2A}"/>
              </a:ext>
            </a:extLst>
          </p:cNvPr>
          <p:cNvSpPr txBox="1">
            <a:spLocks/>
          </p:cNvSpPr>
          <p:nvPr/>
        </p:nvSpPr>
        <p:spPr>
          <a:xfrm>
            <a:off x="954177" y="1154222"/>
            <a:ext cx="10341352" cy="1180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pic>
        <p:nvPicPr>
          <p:cNvPr id="6" name="Immagine 5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E23BB1E3-83D6-0810-C065-22508810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649"/>
            <a:ext cx="1645086" cy="91302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5D24D39-0AAB-FB43-2FE1-368C96E32F8B}"/>
              </a:ext>
            </a:extLst>
          </p:cNvPr>
          <p:cNvSpPr txBox="1"/>
          <p:nvPr/>
        </p:nvSpPr>
        <p:spPr>
          <a:xfrm>
            <a:off x="591670" y="2241247"/>
            <a:ext cx="1099431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C00000"/>
                </a:solidFill>
              </a:rPr>
              <a:t>Work in progress</a:t>
            </a:r>
            <a:r>
              <a:rPr lang="it-IT" dirty="0">
                <a:solidFill>
                  <a:srgbClr val="3C64A5"/>
                </a:solidFill>
              </a:rPr>
              <a:t>...</a:t>
            </a:r>
            <a:r>
              <a:rPr lang="it-IT" dirty="0" err="1">
                <a:solidFill>
                  <a:srgbClr val="3C64A5"/>
                </a:solidFill>
              </a:rPr>
              <a:t>but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we</a:t>
            </a:r>
            <a:r>
              <a:rPr lang="it-IT" dirty="0">
                <a:solidFill>
                  <a:srgbClr val="3C64A5"/>
                </a:solidFill>
              </a:rPr>
              <a:t> are </a:t>
            </a:r>
            <a:r>
              <a:rPr lang="it-IT" dirty="0" err="1">
                <a:solidFill>
                  <a:srgbClr val="3C64A5"/>
                </a:solidFill>
              </a:rPr>
              <a:t>well</a:t>
            </a:r>
            <a:r>
              <a:rPr lang="it-IT" dirty="0">
                <a:solidFill>
                  <a:srgbClr val="3C64A5"/>
                </a:solidFill>
              </a:rPr>
              <a:t> on </a:t>
            </a:r>
            <a:r>
              <a:rPr lang="it-IT" dirty="0" err="1">
                <a:solidFill>
                  <a:srgbClr val="3C64A5"/>
                </a:solidFill>
              </a:rPr>
              <a:t>our</a:t>
            </a:r>
            <a:r>
              <a:rPr lang="it-IT" dirty="0">
                <a:solidFill>
                  <a:srgbClr val="3C64A5"/>
                </a:solidFill>
              </a:rPr>
              <a:t> way (Your </a:t>
            </a:r>
            <a:r>
              <a:rPr lang="it-IT" dirty="0" err="1">
                <a:solidFill>
                  <a:srgbClr val="3C64A5"/>
                </a:solidFill>
              </a:rPr>
              <a:t>cooperation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is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crucial</a:t>
            </a:r>
            <a:r>
              <a:rPr lang="it-IT" dirty="0">
                <a:solidFill>
                  <a:srgbClr val="3C64A5"/>
                </a:solidFill>
              </a:rPr>
              <a:t>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3C64A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3C64A5"/>
                </a:solidFill>
              </a:rPr>
              <a:t>Essential</a:t>
            </a:r>
            <a:r>
              <a:rPr lang="it-IT" dirty="0">
                <a:solidFill>
                  <a:srgbClr val="3C64A5"/>
                </a:solidFill>
              </a:rPr>
              <a:t> from the </a:t>
            </a:r>
            <a:r>
              <a:rPr lang="it-IT" b="1" dirty="0" err="1">
                <a:solidFill>
                  <a:srgbClr val="C00000"/>
                </a:solidFill>
              </a:rPr>
              <a:t>scientific</a:t>
            </a:r>
            <a:r>
              <a:rPr lang="it-IT" b="1" dirty="0">
                <a:solidFill>
                  <a:srgbClr val="C00000"/>
                </a:solidFill>
              </a:rPr>
              <a:t> point of </a:t>
            </a:r>
            <a:r>
              <a:rPr lang="it-IT" b="1" dirty="0" err="1">
                <a:solidFill>
                  <a:srgbClr val="C00000"/>
                </a:solidFill>
              </a:rPr>
              <a:t>view</a:t>
            </a:r>
            <a:r>
              <a:rPr lang="it-IT" dirty="0">
                <a:solidFill>
                  <a:srgbClr val="3C64A5"/>
                </a:solidFill>
              </a:rPr>
              <a:t>: </a:t>
            </a:r>
            <a:r>
              <a:rPr lang="it-IT" dirty="0" err="1">
                <a:solidFill>
                  <a:srgbClr val="3C64A5"/>
                </a:solidFill>
              </a:rPr>
              <a:t>only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through</a:t>
            </a:r>
            <a:r>
              <a:rPr lang="it-IT" dirty="0">
                <a:solidFill>
                  <a:srgbClr val="3C64A5"/>
                </a:solidFill>
              </a:rPr>
              <a:t> an </a:t>
            </a:r>
            <a:r>
              <a:rPr lang="it-IT" dirty="0" err="1">
                <a:solidFill>
                  <a:srgbClr val="3C64A5"/>
                </a:solidFill>
              </a:rPr>
              <a:t>organized</a:t>
            </a:r>
            <a:r>
              <a:rPr lang="it-IT" dirty="0">
                <a:solidFill>
                  <a:srgbClr val="3C64A5"/>
                </a:solidFill>
              </a:rPr>
              <a:t> and </a:t>
            </a:r>
            <a:r>
              <a:rPr lang="it-IT" dirty="0" err="1">
                <a:solidFill>
                  <a:srgbClr val="3C64A5"/>
                </a:solidFill>
              </a:rPr>
              <a:t>properly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indexed</a:t>
            </a:r>
            <a:r>
              <a:rPr lang="it-IT" dirty="0">
                <a:solidFill>
                  <a:srgbClr val="3C64A5"/>
                </a:solidFill>
              </a:rPr>
              <a:t> database, </a:t>
            </a:r>
            <a:r>
              <a:rPr lang="it-IT" dirty="0" err="1">
                <a:solidFill>
                  <a:srgbClr val="3C64A5"/>
                </a:solidFill>
              </a:rPr>
              <a:t>it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is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possible</a:t>
            </a:r>
            <a:r>
              <a:rPr lang="it-IT" dirty="0">
                <a:solidFill>
                  <a:srgbClr val="3C64A5"/>
                </a:solidFill>
              </a:rPr>
              <a:t> to </a:t>
            </a:r>
            <a:r>
              <a:rPr lang="it-IT" dirty="0" err="1">
                <a:solidFill>
                  <a:srgbClr val="3C64A5"/>
                </a:solidFill>
              </a:rPr>
              <a:t>perform</a:t>
            </a:r>
            <a:r>
              <a:rPr lang="it-IT" dirty="0">
                <a:solidFill>
                  <a:srgbClr val="3C64A5"/>
                </a:solidFill>
              </a:rPr>
              <a:t> an </a:t>
            </a:r>
            <a:r>
              <a:rPr lang="it-IT" dirty="0" err="1">
                <a:solidFill>
                  <a:srgbClr val="3C64A5"/>
                </a:solidFill>
              </a:rPr>
              <a:t>advanced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statistical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analysis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that</a:t>
            </a:r>
            <a:r>
              <a:rPr lang="it-IT" dirty="0">
                <a:solidFill>
                  <a:srgbClr val="3C64A5"/>
                </a:solidFill>
              </a:rPr>
              <a:t> can </a:t>
            </a:r>
            <a:r>
              <a:rPr lang="it-IT" dirty="0" err="1">
                <a:solidFill>
                  <a:srgbClr val="3C64A5"/>
                </a:solidFill>
              </a:rPr>
              <a:t>reveal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nontrivial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emergent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properties</a:t>
            </a:r>
            <a:r>
              <a:rPr lang="it-IT" dirty="0">
                <a:solidFill>
                  <a:srgbClr val="3C64A5"/>
                </a:solidFill>
              </a:rPr>
              <a:t>, </a:t>
            </a:r>
            <a:r>
              <a:rPr lang="it-IT" dirty="0" err="1">
                <a:solidFill>
                  <a:srgbClr val="3C64A5"/>
                </a:solidFill>
              </a:rPr>
              <a:t>associations</a:t>
            </a:r>
            <a:r>
              <a:rPr lang="it-IT" dirty="0">
                <a:solidFill>
                  <a:srgbClr val="3C64A5"/>
                </a:solidFill>
              </a:rPr>
              <a:t> and </a:t>
            </a:r>
            <a:r>
              <a:rPr lang="it-IT" dirty="0" err="1">
                <a:solidFill>
                  <a:srgbClr val="3C64A5"/>
                </a:solidFill>
              </a:rPr>
              <a:t>relationships</a:t>
            </a:r>
            <a:r>
              <a:rPr lang="it-IT" dirty="0">
                <a:solidFill>
                  <a:srgbClr val="3C64A5"/>
                </a:solidFill>
              </a:rPr>
              <a:t> (FLASH </a:t>
            </a:r>
            <a:r>
              <a:rPr lang="it-IT" dirty="0" err="1">
                <a:solidFill>
                  <a:srgbClr val="3C64A5"/>
                </a:solidFill>
              </a:rPr>
              <a:t>effect</a:t>
            </a:r>
            <a:r>
              <a:rPr lang="it-IT" dirty="0">
                <a:solidFill>
                  <a:srgbClr val="3C64A5"/>
                </a:solidFill>
              </a:rPr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3C64A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C64A5"/>
                </a:solidFill>
              </a:rPr>
              <a:t>A </a:t>
            </a:r>
            <a:r>
              <a:rPr lang="it-IT" b="1" dirty="0" err="1">
                <a:solidFill>
                  <a:srgbClr val="C00000"/>
                </a:solidFill>
              </a:rPr>
              <a:t>comprehensive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object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that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could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remain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at</a:t>
            </a:r>
            <a:r>
              <a:rPr lang="it-IT" dirty="0">
                <a:solidFill>
                  <a:srgbClr val="3C64A5"/>
                </a:solidFill>
              </a:rPr>
              <a:t> the end of the project, </a:t>
            </a:r>
            <a:r>
              <a:rPr lang="it-IT" dirty="0" err="1">
                <a:solidFill>
                  <a:srgbClr val="3C64A5"/>
                </a:solidFill>
              </a:rPr>
              <a:t>around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which</a:t>
            </a:r>
            <a:r>
              <a:rPr lang="it-IT" dirty="0">
                <a:solidFill>
                  <a:srgbClr val="3C64A5"/>
                </a:solidFill>
              </a:rPr>
              <a:t> a </a:t>
            </a:r>
            <a:r>
              <a:rPr lang="it-IT" dirty="0" err="1">
                <a:solidFill>
                  <a:srgbClr val="3C64A5"/>
                </a:solidFill>
              </a:rPr>
              <a:t>possible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continuation</a:t>
            </a:r>
            <a:r>
              <a:rPr lang="it-IT" dirty="0">
                <a:solidFill>
                  <a:srgbClr val="3C64A5"/>
                </a:solidFill>
              </a:rPr>
              <a:t> can be </a:t>
            </a:r>
            <a:r>
              <a:rPr lang="it-IT" dirty="0" err="1">
                <a:solidFill>
                  <a:srgbClr val="3C64A5"/>
                </a:solidFill>
              </a:rPr>
              <a:t>built</a:t>
            </a:r>
            <a:r>
              <a:rPr lang="it-IT" dirty="0">
                <a:solidFill>
                  <a:srgbClr val="3C64A5"/>
                </a:solidFill>
              </a:rPr>
              <a:t>. The </a:t>
            </a:r>
            <a:r>
              <a:rPr lang="it-IT" dirty="0" err="1">
                <a:solidFill>
                  <a:srgbClr val="3C64A5"/>
                </a:solidFill>
              </a:rPr>
              <a:t>possibility</a:t>
            </a:r>
            <a:r>
              <a:rPr lang="it-IT" dirty="0">
                <a:solidFill>
                  <a:srgbClr val="3C64A5"/>
                </a:solidFill>
              </a:rPr>
              <a:t> to open the data </a:t>
            </a:r>
            <a:r>
              <a:rPr lang="it-IT" dirty="0" err="1">
                <a:solidFill>
                  <a:srgbClr val="3C64A5"/>
                </a:solidFill>
              </a:rPr>
              <a:t>platform</a:t>
            </a:r>
            <a:r>
              <a:rPr lang="it-IT" dirty="0">
                <a:solidFill>
                  <a:srgbClr val="3C64A5"/>
                </a:solidFill>
              </a:rPr>
              <a:t> to </a:t>
            </a:r>
            <a:r>
              <a:rPr lang="it-IT" dirty="0" err="1">
                <a:solidFill>
                  <a:srgbClr val="3C64A5"/>
                </a:solidFill>
              </a:rPr>
              <a:t>other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research</a:t>
            </a:r>
            <a:r>
              <a:rPr lang="it-IT" dirty="0">
                <a:solidFill>
                  <a:srgbClr val="3C64A5"/>
                </a:solidFill>
              </a:rPr>
              <a:t> groups and </a:t>
            </a:r>
            <a:r>
              <a:rPr lang="it-IT" dirty="0" err="1">
                <a:solidFill>
                  <a:srgbClr val="3C64A5"/>
                </a:solidFill>
              </a:rPr>
              <a:t>experiments</a:t>
            </a:r>
            <a:r>
              <a:rPr lang="it-IT" dirty="0">
                <a:solidFill>
                  <a:srgbClr val="3C64A5"/>
                </a:solidFill>
              </a:rPr>
              <a:t> to force the </a:t>
            </a:r>
            <a:r>
              <a:rPr lang="it-IT" b="1" dirty="0" err="1">
                <a:solidFill>
                  <a:srgbClr val="C00000"/>
                </a:solidFill>
              </a:rPr>
              <a:t>standardization</a:t>
            </a:r>
            <a:r>
              <a:rPr lang="it-IT" b="1" dirty="0">
                <a:solidFill>
                  <a:srgbClr val="3C64A5"/>
                </a:solidFill>
              </a:rPr>
              <a:t> </a:t>
            </a:r>
            <a:r>
              <a:rPr lang="it-IT" dirty="0">
                <a:solidFill>
                  <a:srgbClr val="3C64A5"/>
                </a:solidFill>
              </a:rPr>
              <a:t>of data, formats, </a:t>
            </a:r>
            <a:r>
              <a:rPr lang="it-IT" dirty="0" err="1">
                <a:solidFill>
                  <a:srgbClr val="3C64A5"/>
                </a:solidFill>
              </a:rPr>
              <a:t>parameters</a:t>
            </a:r>
            <a:r>
              <a:rPr lang="it-IT" dirty="0">
                <a:solidFill>
                  <a:srgbClr val="3C64A5"/>
                </a:solidFill>
              </a:rPr>
              <a:t> and </a:t>
            </a:r>
            <a:r>
              <a:rPr lang="it-IT" dirty="0" err="1">
                <a:solidFill>
                  <a:srgbClr val="3C64A5"/>
                </a:solidFill>
              </a:rPr>
              <a:t>definitions</a:t>
            </a:r>
            <a:r>
              <a:rPr lang="it-IT" dirty="0">
                <a:solidFill>
                  <a:srgbClr val="3C64A5"/>
                </a:solidFill>
              </a:rPr>
              <a:t>. </a:t>
            </a:r>
          </a:p>
        </p:txBody>
      </p:sp>
      <p:sp>
        <p:nvSpPr>
          <p:cNvPr id="9" name="Titolo 17">
            <a:extLst>
              <a:ext uri="{FF2B5EF4-FFF2-40B4-BE49-F238E27FC236}">
                <a16:creationId xmlns:a16="http://schemas.microsoft.com/office/drawing/2014/main" id="{431DDB36-173C-B533-FECA-8930094F089C}"/>
              </a:ext>
            </a:extLst>
          </p:cNvPr>
          <p:cNvSpPr txBox="1">
            <a:spLocks/>
          </p:cNvSpPr>
          <p:nvPr/>
        </p:nvSpPr>
        <p:spPr>
          <a:xfrm>
            <a:off x="1106577" y="1306622"/>
            <a:ext cx="10341352" cy="1180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045178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7">
            <a:extLst>
              <a:ext uri="{FF2B5EF4-FFF2-40B4-BE49-F238E27FC236}">
                <a16:creationId xmlns:a16="http://schemas.microsoft.com/office/drawing/2014/main" id="{B41B2738-B72C-26F2-6206-FB2D83560D08}"/>
              </a:ext>
            </a:extLst>
          </p:cNvPr>
          <p:cNvSpPr txBox="1">
            <a:spLocks/>
          </p:cNvSpPr>
          <p:nvPr/>
        </p:nvSpPr>
        <p:spPr>
          <a:xfrm>
            <a:off x="954177" y="1154222"/>
            <a:ext cx="10341352" cy="1180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USER PERMISSIONS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B65377-7E7B-C947-742A-636827E10FF7}"/>
              </a:ext>
            </a:extLst>
          </p:cNvPr>
          <p:cNvSpPr txBox="1"/>
          <p:nvPr/>
        </p:nvSpPr>
        <p:spPr>
          <a:xfrm>
            <a:off x="838200" y="1884862"/>
            <a:ext cx="111066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>
              <a:solidFill>
                <a:srgbClr val="3C64A5"/>
              </a:solidFill>
            </a:endParaRPr>
          </a:p>
          <a:p>
            <a:r>
              <a:rPr lang="it-IT" dirty="0">
                <a:solidFill>
                  <a:srgbClr val="3C64A5"/>
                </a:solidFill>
              </a:rPr>
              <a:t>● 5 activities: </a:t>
            </a:r>
            <a:r>
              <a:rPr lang="it-IT" dirty="0">
                <a:solidFill>
                  <a:srgbClr val="C00000"/>
                </a:solidFill>
              </a:rPr>
              <a:t>Create, </a:t>
            </a:r>
            <a:r>
              <a:rPr lang="it-IT" dirty="0" err="1">
                <a:solidFill>
                  <a:srgbClr val="C00000"/>
                </a:solidFill>
              </a:rPr>
              <a:t>Reade</a:t>
            </a:r>
            <a:r>
              <a:rPr lang="it-IT" dirty="0">
                <a:solidFill>
                  <a:srgbClr val="C00000"/>
                </a:solidFill>
              </a:rPr>
              <a:t>, Update, Delete, Share</a:t>
            </a:r>
          </a:p>
          <a:p>
            <a:endParaRPr lang="it-IT" dirty="0">
              <a:solidFill>
                <a:srgbClr val="C00000"/>
              </a:solidFill>
            </a:endParaRPr>
          </a:p>
          <a:p>
            <a:r>
              <a:rPr lang="it-IT" dirty="0">
                <a:solidFill>
                  <a:srgbClr val="3C64A5"/>
                </a:solidFill>
              </a:rPr>
              <a:t>● 3 default </a:t>
            </a:r>
            <a:r>
              <a:rPr lang="it-IT" dirty="0" err="1">
                <a:solidFill>
                  <a:srgbClr val="3C64A5"/>
                </a:solidFill>
              </a:rPr>
              <a:t>permissions</a:t>
            </a:r>
            <a:r>
              <a:rPr lang="it-IT" dirty="0">
                <a:solidFill>
                  <a:srgbClr val="3C64A5"/>
                </a:solidFill>
              </a:rPr>
              <a:t> group: </a:t>
            </a:r>
            <a:r>
              <a:rPr lang="it-IT" dirty="0" err="1">
                <a:solidFill>
                  <a:srgbClr val="C00000"/>
                </a:solidFill>
              </a:rPr>
              <a:t>Owner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Member</a:t>
            </a:r>
            <a:r>
              <a:rPr lang="it-IT" dirty="0">
                <a:solidFill>
                  <a:srgbClr val="C00000"/>
                </a:solidFill>
              </a:rPr>
              <a:t>, Collaborator</a:t>
            </a:r>
          </a:p>
          <a:p>
            <a:endParaRPr lang="it-IT" dirty="0">
              <a:solidFill>
                <a:srgbClr val="C00000"/>
              </a:solidFill>
            </a:endParaRPr>
          </a:p>
          <a:p>
            <a:r>
              <a:rPr lang="it-IT" dirty="0">
                <a:solidFill>
                  <a:srgbClr val="3C64A5"/>
                </a:solidFill>
              </a:rPr>
              <a:t>● </a:t>
            </a:r>
            <a:r>
              <a:rPr lang="it-IT" dirty="0" err="1">
                <a:solidFill>
                  <a:srgbClr val="3C64A5"/>
                </a:solidFill>
              </a:rPr>
              <a:t>It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is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possible</a:t>
            </a:r>
            <a:r>
              <a:rPr lang="it-IT" dirty="0">
                <a:solidFill>
                  <a:srgbClr val="3C64A5"/>
                </a:solidFill>
              </a:rPr>
              <a:t> to create </a:t>
            </a:r>
            <a:r>
              <a:rPr lang="it-IT" dirty="0">
                <a:solidFill>
                  <a:srgbClr val="C00000"/>
                </a:solidFill>
              </a:rPr>
              <a:t>custom groups </a:t>
            </a:r>
            <a:r>
              <a:rPr lang="it-IT" dirty="0">
                <a:solidFill>
                  <a:srgbClr val="3C64A5"/>
                </a:solidFill>
              </a:rPr>
              <a:t>with </a:t>
            </a:r>
            <a:r>
              <a:rPr lang="it-IT" dirty="0" err="1">
                <a:solidFill>
                  <a:srgbClr val="3C64A5"/>
                </a:solidFill>
              </a:rPr>
              <a:t>different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permissions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depending</a:t>
            </a:r>
            <a:r>
              <a:rPr lang="it-IT" dirty="0">
                <a:solidFill>
                  <a:srgbClr val="3C64A5"/>
                </a:solidFill>
              </a:rPr>
              <a:t> on the </a:t>
            </a:r>
            <a:r>
              <a:rPr lang="it-IT" dirty="0" err="1">
                <a:solidFill>
                  <a:srgbClr val="C00000"/>
                </a:solidFill>
              </a:rPr>
              <a:t>type</a:t>
            </a:r>
            <a:r>
              <a:rPr lang="it-IT" dirty="0">
                <a:solidFill>
                  <a:srgbClr val="C00000"/>
                </a:solidFill>
              </a:rPr>
              <a:t> of data</a:t>
            </a:r>
          </a:p>
        </p:txBody>
      </p:sp>
      <p:pic>
        <p:nvPicPr>
          <p:cNvPr id="7" name="Immagine 6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0A74DA5B-D51E-DC12-B9EE-FF4803DD1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66" y="4148405"/>
            <a:ext cx="3511198" cy="2080918"/>
          </a:xfrm>
          <a:prstGeom prst="rect">
            <a:avLst/>
          </a:prstGeom>
        </p:spPr>
      </p:pic>
      <p:pic>
        <p:nvPicPr>
          <p:cNvPr id="8" name="Immagine 7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FEC2A3D0-C469-FEF8-C07B-CD8D06229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22" y="4148405"/>
            <a:ext cx="3685202" cy="2080918"/>
          </a:xfrm>
          <a:prstGeom prst="rect">
            <a:avLst/>
          </a:prstGeom>
        </p:spPr>
      </p:pic>
      <p:pic>
        <p:nvPicPr>
          <p:cNvPr id="9" name="Immagine 8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CFBCFD91-58D5-1913-029B-3E4CD15A0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382" y="4148405"/>
            <a:ext cx="4105763" cy="2080918"/>
          </a:xfrm>
          <a:prstGeom prst="rect">
            <a:avLst/>
          </a:prstGeom>
        </p:spPr>
      </p:pic>
      <p:pic>
        <p:nvPicPr>
          <p:cNvPr id="2" name="Immagine 1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80C8A7EA-39B4-A4AD-22B8-3CB868199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7649"/>
            <a:ext cx="1645086" cy="91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23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7">
            <a:extLst>
              <a:ext uri="{FF2B5EF4-FFF2-40B4-BE49-F238E27FC236}">
                <a16:creationId xmlns:a16="http://schemas.microsoft.com/office/drawing/2014/main" id="{BE72A644-A618-5253-76C8-0E5CF8C803BE}"/>
              </a:ext>
            </a:extLst>
          </p:cNvPr>
          <p:cNvSpPr txBox="1">
            <a:spLocks/>
          </p:cNvSpPr>
          <p:nvPr/>
        </p:nvSpPr>
        <p:spPr>
          <a:xfrm>
            <a:off x="954177" y="1154222"/>
            <a:ext cx="10341352" cy="1180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WHY A DATA PLATFORM IN THE-SPOKE 1</a:t>
            </a:r>
          </a:p>
        </p:txBody>
      </p:sp>
      <p:pic>
        <p:nvPicPr>
          <p:cNvPr id="6" name="Immagine 5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09AC4BD7-ACB5-6689-FCC1-01B172F5E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649"/>
            <a:ext cx="1645086" cy="91302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814A584-80BF-C07E-44D1-CA2C2193778A}"/>
              </a:ext>
            </a:extLst>
          </p:cNvPr>
          <p:cNvSpPr txBox="1"/>
          <p:nvPr/>
        </p:nvSpPr>
        <p:spPr>
          <a:xfrm>
            <a:off x="588285" y="1772160"/>
            <a:ext cx="1094391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3C64A5"/>
                </a:solidFill>
              </a:rPr>
              <a:t>A common database to </a:t>
            </a:r>
            <a:r>
              <a:rPr lang="it-IT" sz="1800" b="1" dirty="0">
                <a:solidFill>
                  <a:srgbClr val="3C64A5"/>
                </a:solidFill>
              </a:rPr>
              <a:t>store </a:t>
            </a:r>
            <a:r>
              <a:rPr lang="it-IT" sz="1800" dirty="0">
                <a:solidFill>
                  <a:srgbClr val="3C64A5"/>
                </a:solidFill>
              </a:rPr>
              <a:t>and </a:t>
            </a:r>
            <a:r>
              <a:rPr lang="it-IT" sz="1800" b="1" dirty="0">
                <a:solidFill>
                  <a:srgbClr val="3C64A5"/>
                </a:solidFill>
              </a:rPr>
              <a:t>compare</a:t>
            </a:r>
            <a:r>
              <a:rPr lang="it-IT" sz="1800" dirty="0">
                <a:solidFill>
                  <a:srgbClr val="3C64A5"/>
                </a:solidFill>
              </a:rPr>
              <a:t> </a:t>
            </a:r>
            <a:r>
              <a:rPr lang="it-IT" sz="1800" b="1" dirty="0" err="1">
                <a:solidFill>
                  <a:srgbClr val="3C64A5"/>
                </a:solidFill>
              </a:rPr>
              <a:t>heterogeneous</a:t>
            </a:r>
            <a:r>
              <a:rPr lang="it-IT" sz="1800" b="1" dirty="0">
                <a:solidFill>
                  <a:srgbClr val="3C64A5"/>
                </a:solidFill>
              </a:rPr>
              <a:t> data</a:t>
            </a:r>
            <a:r>
              <a:rPr lang="it-IT" sz="1800" dirty="0">
                <a:solidFill>
                  <a:srgbClr val="3C64A5"/>
                </a:solidFill>
              </a:rPr>
              <a:t> coming from </a:t>
            </a:r>
            <a:r>
              <a:rPr lang="it-IT" sz="1800" dirty="0" err="1">
                <a:solidFill>
                  <a:srgbClr val="3C64A5"/>
                </a:solidFill>
              </a:rPr>
              <a:t>different</a:t>
            </a:r>
            <a:r>
              <a:rPr lang="it-IT" sz="1800" dirty="0">
                <a:solidFill>
                  <a:srgbClr val="3C64A5"/>
                </a:solidFill>
              </a:rPr>
              <a:t> </a:t>
            </a:r>
            <a:r>
              <a:rPr lang="it-IT" sz="1800" dirty="0" err="1">
                <a:solidFill>
                  <a:srgbClr val="3C64A5"/>
                </a:solidFill>
              </a:rPr>
              <a:t>experiments</a:t>
            </a:r>
            <a:r>
              <a:rPr lang="it-IT" sz="1800" dirty="0">
                <a:solidFill>
                  <a:srgbClr val="3C64A5"/>
                </a:solidFill>
              </a:rPr>
              <a:t> </a:t>
            </a:r>
            <a:r>
              <a:rPr lang="it-IT" sz="1800" dirty="0" err="1">
                <a:solidFill>
                  <a:srgbClr val="3C64A5"/>
                </a:solidFill>
              </a:rPr>
              <a:t>within</a:t>
            </a:r>
            <a:r>
              <a:rPr lang="it-IT" sz="1800" dirty="0">
                <a:solidFill>
                  <a:srgbClr val="3C64A5"/>
                </a:solidFill>
              </a:rPr>
              <a:t> the THE-</a:t>
            </a:r>
            <a:r>
              <a:rPr lang="it-IT" sz="1800" dirty="0" err="1">
                <a:solidFill>
                  <a:srgbClr val="3C64A5"/>
                </a:solidFill>
              </a:rPr>
              <a:t>Spoke</a:t>
            </a:r>
            <a:r>
              <a:rPr lang="it-IT" sz="1800" dirty="0">
                <a:solidFill>
                  <a:srgbClr val="3C64A5"/>
                </a:solidFill>
              </a:rPr>
              <a:t> 1 project. </a:t>
            </a:r>
          </a:p>
          <a:p>
            <a:endParaRPr lang="it-IT" sz="800" dirty="0">
              <a:solidFill>
                <a:srgbClr val="3C64A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solidFill>
                  <a:srgbClr val="3C64A5"/>
                </a:solidFill>
              </a:rPr>
              <a:t>Useful</a:t>
            </a:r>
            <a:r>
              <a:rPr lang="it-IT" sz="1800" dirty="0">
                <a:solidFill>
                  <a:srgbClr val="3C64A5"/>
                </a:solidFill>
              </a:rPr>
              <a:t> </a:t>
            </a:r>
            <a:r>
              <a:rPr lang="it-IT" sz="1800" dirty="0" err="1">
                <a:solidFill>
                  <a:srgbClr val="3C64A5"/>
                </a:solidFill>
              </a:rPr>
              <a:t>across</a:t>
            </a:r>
            <a:r>
              <a:rPr lang="it-IT" sz="1800" dirty="0">
                <a:solidFill>
                  <a:srgbClr val="3C64A5"/>
                </a:solidFill>
              </a:rPr>
              <a:t> </a:t>
            </a:r>
            <a:r>
              <a:rPr lang="it-IT" b="1" dirty="0" err="1">
                <a:solidFill>
                  <a:srgbClr val="3C64A5"/>
                </a:solidFill>
              </a:rPr>
              <a:t>different</a:t>
            </a:r>
            <a:r>
              <a:rPr lang="it-IT" sz="1800" b="1" dirty="0">
                <a:solidFill>
                  <a:srgbClr val="3C64A5"/>
                </a:solidFill>
              </a:rPr>
              <a:t> </a:t>
            </a:r>
            <a:r>
              <a:rPr lang="it-IT" sz="1800" b="1" dirty="0" err="1">
                <a:solidFill>
                  <a:srgbClr val="3C64A5"/>
                </a:solidFill>
              </a:rPr>
              <a:t>WPs</a:t>
            </a:r>
            <a:r>
              <a:rPr lang="it-IT" sz="1800" dirty="0">
                <a:solidFill>
                  <a:srgbClr val="3C64A5"/>
                </a:solidFill>
              </a:rPr>
              <a:t> to </a:t>
            </a:r>
            <a:r>
              <a:rPr lang="it-IT" sz="1800" dirty="0" err="1">
                <a:solidFill>
                  <a:srgbClr val="3C64A5"/>
                </a:solidFill>
              </a:rPr>
              <a:t>avoid</a:t>
            </a:r>
            <a:r>
              <a:rPr lang="it-IT" sz="1800" dirty="0">
                <a:solidFill>
                  <a:srgbClr val="3C64A5"/>
                </a:solidFill>
              </a:rPr>
              <a:t> an </a:t>
            </a:r>
            <a:r>
              <a:rPr lang="it-IT" sz="1800" dirty="0" err="1">
                <a:solidFill>
                  <a:srgbClr val="3C64A5"/>
                </a:solidFill>
              </a:rPr>
              <a:t>inhomogeneous</a:t>
            </a:r>
            <a:r>
              <a:rPr lang="it-IT" sz="1800" dirty="0">
                <a:solidFill>
                  <a:srgbClr val="3C64A5"/>
                </a:solidFill>
              </a:rPr>
              <a:t>,</a:t>
            </a:r>
            <a:r>
              <a:rPr lang="it-IT" sz="1800" dirty="0">
                <a:solidFill>
                  <a:srgbClr val="3C64A5"/>
                </a:solidFill>
                <a:latin typeface="Roboto Condensed" panose="02000000000000000000" pitchFamily="2" charset="0"/>
              </a:rPr>
              <a:t> </a:t>
            </a:r>
            <a:r>
              <a:rPr lang="it-IT" sz="1800" dirty="0" err="1">
                <a:solidFill>
                  <a:srgbClr val="3C64A5"/>
                </a:solidFill>
              </a:rPr>
              <a:t>patchy</a:t>
            </a:r>
            <a:r>
              <a:rPr lang="it-IT" sz="1800" dirty="0">
                <a:solidFill>
                  <a:srgbClr val="3C64A5"/>
                </a:solidFill>
              </a:rPr>
              <a:t>, and </a:t>
            </a:r>
            <a:r>
              <a:rPr lang="it-IT" sz="1800" dirty="0" err="1">
                <a:solidFill>
                  <a:srgbClr val="3C64A5"/>
                </a:solidFill>
              </a:rPr>
              <a:t>sporadic</a:t>
            </a:r>
            <a:r>
              <a:rPr lang="it-IT" sz="1800" dirty="0">
                <a:solidFill>
                  <a:srgbClr val="3C64A5"/>
                </a:solidFill>
              </a:rPr>
              <a:t> </a:t>
            </a:r>
            <a:r>
              <a:rPr lang="it-IT" sz="1800" dirty="0" err="1">
                <a:solidFill>
                  <a:srgbClr val="3C64A5"/>
                </a:solidFill>
              </a:rPr>
              <a:t>organization</a:t>
            </a:r>
            <a:r>
              <a:rPr lang="it-IT" sz="1800" dirty="0">
                <a:solidFill>
                  <a:srgbClr val="3C64A5"/>
                </a:solidFill>
              </a:rPr>
              <a:t> of the data.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B0E626E-3C47-2EC7-ECFF-81F880DEE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898" y="3006567"/>
            <a:ext cx="8264203" cy="3281284"/>
          </a:xfrm>
          <a:prstGeom prst="rect">
            <a:avLst/>
          </a:prstGeom>
          <a:effectLst/>
        </p:spPr>
      </p:pic>
      <p:pic>
        <p:nvPicPr>
          <p:cNvPr id="9" name="Elemento grafico 8" descr="Ricerca cartelle con riempimento a tinta unita">
            <a:extLst>
              <a:ext uri="{FF2B5EF4-FFF2-40B4-BE49-F238E27FC236}">
                <a16:creationId xmlns:a16="http://schemas.microsoft.com/office/drawing/2014/main" id="{E8B153BD-E10B-426F-BA1F-03450711A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50876" y="892819"/>
            <a:ext cx="935948" cy="93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9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7">
            <a:extLst>
              <a:ext uri="{FF2B5EF4-FFF2-40B4-BE49-F238E27FC236}">
                <a16:creationId xmlns:a16="http://schemas.microsoft.com/office/drawing/2014/main" id="{27C12ABE-6AE4-2CBB-B5F2-CC121C4B8F17}"/>
              </a:ext>
            </a:extLst>
          </p:cNvPr>
          <p:cNvSpPr txBox="1">
            <a:spLocks/>
          </p:cNvSpPr>
          <p:nvPr/>
        </p:nvSpPr>
        <p:spPr>
          <a:xfrm>
            <a:off x="954177" y="1154222"/>
            <a:ext cx="10341352" cy="1180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PLANNED APPROACH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00AE30-939C-522E-4B8E-334346E0BBF1}"/>
              </a:ext>
            </a:extLst>
          </p:cNvPr>
          <p:cNvSpPr txBox="1"/>
          <p:nvPr/>
        </p:nvSpPr>
        <p:spPr>
          <a:xfrm>
            <a:off x="7529098" y="1274861"/>
            <a:ext cx="286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>
                <a:hlinkClick r:id="rId2"/>
              </a:rPr>
              <a:t>https://</a:t>
            </a:r>
            <a:r>
              <a:rPr lang="it-IT" dirty="0" err="1">
                <a:hlinkClick r:id="rId2"/>
              </a:rPr>
              <a:t>www.xnat.org</a:t>
            </a:r>
            <a:r>
              <a:rPr lang="it-IT" dirty="0">
                <a:hlinkClick r:id="rId2"/>
              </a:rPr>
              <a:t>/</a:t>
            </a:r>
            <a:endParaRPr lang="it-IT" dirty="0"/>
          </a:p>
        </p:txBody>
      </p:sp>
      <p:pic>
        <p:nvPicPr>
          <p:cNvPr id="3" name="Immagine 2" descr="Immagine che contiene Elementi grafici, grafica, Carattere, logo&#10;&#10;Descrizione generata automaticamente">
            <a:extLst>
              <a:ext uri="{FF2B5EF4-FFF2-40B4-BE49-F238E27FC236}">
                <a16:creationId xmlns:a16="http://schemas.microsoft.com/office/drawing/2014/main" id="{6AD58DC7-0C61-0C45-5B09-A97EA808C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932" y="983845"/>
            <a:ext cx="1966764" cy="95136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3AF83FA-862D-37D0-92BB-3561E0FA35E6}"/>
              </a:ext>
            </a:extLst>
          </p:cNvPr>
          <p:cNvSpPr txBox="1"/>
          <p:nvPr/>
        </p:nvSpPr>
        <p:spPr>
          <a:xfrm>
            <a:off x="731520" y="1487365"/>
            <a:ext cx="113062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it-IT" dirty="0">
                <a:effectLst/>
                <a:latin typeface="Helvetica" pitchFamily="2" charset="0"/>
              </a:rPr>
            </a:br>
            <a:endParaRPr lang="it-IT" dirty="0">
              <a:effectLst/>
              <a:latin typeface="Helvetica" pitchFamily="2" charset="0"/>
            </a:endParaRPr>
          </a:p>
          <a:p>
            <a:r>
              <a:rPr lang="it-IT" dirty="0">
                <a:solidFill>
                  <a:srgbClr val="3C64A5"/>
                </a:solidFill>
              </a:rPr>
              <a:t>An </a:t>
            </a:r>
            <a:r>
              <a:rPr lang="it-IT" b="1" dirty="0">
                <a:solidFill>
                  <a:srgbClr val="C00000"/>
                </a:solidFill>
              </a:rPr>
              <a:t>open source </a:t>
            </a:r>
            <a:r>
              <a:rPr lang="it-IT" dirty="0">
                <a:solidFill>
                  <a:srgbClr val="3C64A5"/>
                </a:solidFill>
              </a:rPr>
              <a:t>imaging </a:t>
            </a:r>
            <a:r>
              <a:rPr lang="it-IT" dirty="0" err="1">
                <a:solidFill>
                  <a:srgbClr val="3C64A5"/>
                </a:solidFill>
              </a:rPr>
              <a:t>informatics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platform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dirty="0" err="1">
                <a:solidFill>
                  <a:srgbClr val="3C64A5"/>
                </a:solidFill>
              </a:rPr>
              <a:t>developed</a:t>
            </a:r>
            <a:r>
              <a:rPr lang="it-IT" dirty="0">
                <a:solidFill>
                  <a:srgbClr val="3C64A5"/>
                </a:solidFill>
              </a:rPr>
              <a:t> by neuroimaging data (Washington University).</a:t>
            </a:r>
          </a:p>
          <a:p>
            <a:r>
              <a:rPr lang="it-IT" dirty="0">
                <a:solidFill>
                  <a:srgbClr val="3C64A5"/>
                </a:solidFill>
              </a:rPr>
              <a:t>Thanks to </a:t>
            </a:r>
            <a:r>
              <a:rPr lang="it-IT" dirty="0" err="1">
                <a:solidFill>
                  <a:srgbClr val="3C64A5"/>
                </a:solidFill>
              </a:rPr>
              <a:t>its</a:t>
            </a:r>
            <a:r>
              <a:rPr lang="it-IT" dirty="0">
                <a:solidFill>
                  <a:srgbClr val="3C64A5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extensibility</a:t>
            </a:r>
            <a:r>
              <a:rPr lang="it-IT" dirty="0">
                <a:solidFill>
                  <a:srgbClr val="3C64A5"/>
                </a:solidFill>
              </a:rPr>
              <a:t>, XNAT can be </a:t>
            </a:r>
            <a:r>
              <a:rPr lang="it-IT" dirty="0" err="1">
                <a:solidFill>
                  <a:srgbClr val="3C64A5"/>
                </a:solidFill>
              </a:rPr>
              <a:t>used</a:t>
            </a:r>
            <a:r>
              <a:rPr lang="it-IT" dirty="0">
                <a:solidFill>
                  <a:srgbClr val="3C64A5"/>
                </a:solidFill>
              </a:rPr>
              <a:t> to support a wide range of projects.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4E69A45A-CCD1-C269-A2F9-C5422DE4A43E}"/>
              </a:ext>
            </a:extLst>
          </p:cNvPr>
          <p:cNvGrpSpPr/>
          <p:nvPr/>
        </p:nvGrpSpPr>
        <p:grpSpPr>
          <a:xfrm>
            <a:off x="6663554" y="2696903"/>
            <a:ext cx="1184142" cy="1086093"/>
            <a:chOff x="649616" y="2271829"/>
            <a:chExt cx="1184142" cy="1086093"/>
          </a:xfrm>
        </p:grpSpPr>
        <p:pic>
          <p:nvPicPr>
            <p:cNvPr id="8" name="Picture 2" descr="Upload Data">
              <a:extLst>
                <a:ext uri="{FF2B5EF4-FFF2-40B4-BE49-F238E27FC236}">
                  <a16:creationId xmlns:a16="http://schemas.microsoft.com/office/drawing/2014/main" id="{B3997929-0598-DB54-BDA4-E12B5F37A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470" y="2407579"/>
              <a:ext cx="838435" cy="838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77EE13CB-368E-B203-9E20-B9ACBE7BBC48}"/>
                </a:ext>
              </a:extLst>
            </p:cNvPr>
            <p:cNvSpPr/>
            <p:nvPr/>
          </p:nvSpPr>
          <p:spPr>
            <a:xfrm>
              <a:off x="649616" y="2271829"/>
              <a:ext cx="1184142" cy="1086093"/>
            </a:xfrm>
            <a:prstGeom prst="ellipse">
              <a:avLst/>
            </a:prstGeom>
            <a:noFill/>
            <a:ln w="41275">
              <a:solidFill>
                <a:srgbClr val="C48E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7B8F87A-CC0C-37BF-16BA-5B3122DE593A}"/>
              </a:ext>
            </a:extLst>
          </p:cNvPr>
          <p:cNvGrpSpPr/>
          <p:nvPr/>
        </p:nvGrpSpPr>
        <p:grpSpPr>
          <a:xfrm>
            <a:off x="8439267" y="2643722"/>
            <a:ext cx="1184142" cy="1086093"/>
            <a:chOff x="649616" y="3705892"/>
            <a:chExt cx="1184142" cy="1086093"/>
          </a:xfrm>
        </p:grpSpPr>
        <p:pic>
          <p:nvPicPr>
            <p:cNvPr id="11" name="Picture 4" descr="Download and View Data">
              <a:extLst>
                <a:ext uri="{FF2B5EF4-FFF2-40B4-BE49-F238E27FC236}">
                  <a16:creationId xmlns:a16="http://schemas.microsoft.com/office/drawing/2014/main" id="{FFE8D068-65C6-3C39-95C5-861A6924D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469" y="3829721"/>
              <a:ext cx="838436" cy="838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88705B07-6304-395B-E153-2D31675BE9BE}"/>
                </a:ext>
              </a:extLst>
            </p:cNvPr>
            <p:cNvSpPr/>
            <p:nvPr/>
          </p:nvSpPr>
          <p:spPr>
            <a:xfrm>
              <a:off x="649616" y="3705892"/>
              <a:ext cx="1184142" cy="1086093"/>
            </a:xfrm>
            <a:prstGeom prst="ellipse">
              <a:avLst/>
            </a:prstGeom>
            <a:noFill/>
            <a:ln w="41275">
              <a:solidFill>
                <a:srgbClr val="C48E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18E1E5A8-1EE4-EEE8-DEB0-D32D67C1CBF0}"/>
              </a:ext>
            </a:extLst>
          </p:cNvPr>
          <p:cNvGrpSpPr/>
          <p:nvPr/>
        </p:nvGrpSpPr>
        <p:grpSpPr>
          <a:xfrm>
            <a:off x="10187222" y="2643722"/>
            <a:ext cx="1184142" cy="1086093"/>
            <a:chOff x="649616" y="5097875"/>
            <a:chExt cx="1184142" cy="1086093"/>
          </a:xfrm>
        </p:grpSpPr>
        <p:pic>
          <p:nvPicPr>
            <p:cNvPr id="14" name="Picture 6" descr="Search and Find">
              <a:extLst>
                <a:ext uri="{FF2B5EF4-FFF2-40B4-BE49-F238E27FC236}">
                  <a16:creationId xmlns:a16="http://schemas.microsoft.com/office/drawing/2014/main" id="{568F237B-0103-03B1-5853-0E09A3A2A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36287" y="5170044"/>
              <a:ext cx="799256" cy="799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05A6DCB4-AF11-246D-DA8D-AA008CADC6FF}"/>
                </a:ext>
              </a:extLst>
            </p:cNvPr>
            <p:cNvSpPr/>
            <p:nvPr/>
          </p:nvSpPr>
          <p:spPr>
            <a:xfrm>
              <a:off x="649616" y="5097875"/>
              <a:ext cx="1184142" cy="1086093"/>
            </a:xfrm>
            <a:prstGeom prst="ellipse">
              <a:avLst/>
            </a:prstGeom>
            <a:noFill/>
            <a:ln w="41275">
              <a:solidFill>
                <a:srgbClr val="C48E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F0C07BF-CCE7-12B0-791F-C0E0BBB17592}"/>
              </a:ext>
            </a:extLst>
          </p:cNvPr>
          <p:cNvSpPr txBox="1"/>
          <p:nvPr/>
        </p:nvSpPr>
        <p:spPr>
          <a:xfrm>
            <a:off x="6661967" y="3838100"/>
            <a:ext cx="116970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it-IT" sz="1600" b="1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</a:rPr>
              <a:t>Upload Data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4F73E3E-7D6F-DBB2-DE92-DD8810AE97D4}"/>
              </a:ext>
            </a:extLst>
          </p:cNvPr>
          <p:cNvSpPr txBox="1"/>
          <p:nvPr/>
        </p:nvSpPr>
        <p:spPr>
          <a:xfrm>
            <a:off x="8166693" y="3784918"/>
            <a:ext cx="1643658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1600" b="1" dirty="0">
                <a:solidFill>
                  <a:srgbClr val="595959"/>
                </a:solidFill>
              </a:rPr>
              <a:t>View and Download Data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D3AD04F-97A3-DAC5-BE6A-F62D766E97F2}"/>
              </a:ext>
            </a:extLst>
          </p:cNvPr>
          <p:cNvSpPr txBox="1"/>
          <p:nvPr/>
        </p:nvSpPr>
        <p:spPr>
          <a:xfrm>
            <a:off x="9812630" y="3800529"/>
            <a:ext cx="187821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altLang="it-IT" sz="1600" b="1" dirty="0">
                <a:solidFill>
                  <a:srgbClr val="595959"/>
                </a:solidFill>
              </a:rPr>
              <a:t>Search and Explore Large Data Sets</a:t>
            </a:r>
            <a:endParaRPr lang="it-IT" sz="1600" b="1" dirty="0">
              <a:solidFill>
                <a:srgbClr val="595959"/>
              </a:solidFill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A91E151F-B59C-5AD4-5087-8125F32B1FF8}"/>
              </a:ext>
            </a:extLst>
          </p:cNvPr>
          <p:cNvGrpSpPr/>
          <p:nvPr/>
        </p:nvGrpSpPr>
        <p:grpSpPr>
          <a:xfrm>
            <a:off x="6692299" y="4589368"/>
            <a:ext cx="1184142" cy="1086093"/>
            <a:chOff x="6350699" y="2276170"/>
            <a:chExt cx="1184142" cy="1086093"/>
          </a:xfrm>
        </p:grpSpPr>
        <p:pic>
          <p:nvPicPr>
            <p:cNvPr id="20" name="Picture 3" descr="File Management">
              <a:extLst>
                <a:ext uri="{FF2B5EF4-FFF2-40B4-BE49-F238E27FC236}">
                  <a16:creationId xmlns:a16="http://schemas.microsoft.com/office/drawing/2014/main" id="{0DF6CFA8-9CC2-014E-5E1F-994BA8516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3553" y="2375987"/>
              <a:ext cx="838435" cy="838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116D1C43-2794-AE2B-5505-371CC0E66508}"/>
                </a:ext>
              </a:extLst>
            </p:cNvPr>
            <p:cNvSpPr/>
            <p:nvPr/>
          </p:nvSpPr>
          <p:spPr>
            <a:xfrm>
              <a:off x="6350699" y="2276170"/>
              <a:ext cx="1184142" cy="1086093"/>
            </a:xfrm>
            <a:prstGeom prst="ellipse">
              <a:avLst/>
            </a:prstGeom>
            <a:noFill/>
            <a:ln w="41275">
              <a:solidFill>
                <a:srgbClr val="C48E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F38878A8-FE5D-6FDE-BE94-12990A58B065}"/>
              </a:ext>
            </a:extLst>
          </p:cNvPr>
          <p:cNvGrpSpPr/>
          <p:nvPr/>
        </p:nvGrpSpPr>
        <p:grpSpPr>
          <a:xfrm>
            <a:off x="8439267" y="4581323"/>
            <a:ext cx="1184142" cy="1086093"/>
            <a:chOff x="6334926" y="3702615"/>
            <a:chExt cx="1184142" cy="1086093"/>
          </a:xfrm>
        </p:grpSpPr>
        <p:pic>
          <p:nvPicPr>
            <p:cNvPr id="23" name="Picture 5" descr="Data Security">
              <a:extLst>
                <a:ext uri="{FF2B5EF4-FFF2-40B4-BE49-F238E27FC236}">
                  <a16:creationId xmlns:a16="http://schemas.microsoft.com/office/drawing/2014/main" id="{E8E6C1B9-D660-589F-6B7C-2D9ED9B3B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27369" y="3846034"/>
              <a:ext cx="799256" cy="799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1C72B9D6-B0C4-1553-1F31-252AC25ED0EF}"/>
                </a:ext>
              </a:extLst>
            </p:cNvPr>
            <p:cNvSpPr/>
            <p:nvPr/>
          </p:nvSpPr>
          <p:spPr>
            <a:xfrm>
              <a:off x="6334926" y="3702615"/>
              <a:ext cx="1184142" cy="1086093"/>
            </a:xfrm>
            <a:prstGeom prst="ellipse">
              <a:avLst/>
            </a:prstGeom>
            <a:noFill/>
            <a:ln w="41275">
              <a:solidFill>
                <a:srgbClr val="C48E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338EF6E7-143C-69A3-7E44-595F9B8E179B}"/>
              </a:ext>
            </a:extLst>
          </p:cNvPr>
          <p:cNvGrpSpPr/>
          <p:nvPr/>
        </p:nvGrpSpPr>
        <p:grpSpPr>
          <a:xfrm>
            <a:off x="10139340" y="4578140"/>
            <a:ext cx="1184142" cy="1086093"/>
            <a:chOff x="6328226" y="5106103"/>
            <a:chExt cx="1184142" cy="1086093"/>
          </a:xfrm>
        </p:grpSpPr>
        <p:pic>
          <p:nvPicPr>
            <p:cNvPr id="26" name="Picture 7" descr="Data Processing Pipelines">
              <a:extLst>
                <a:ext uri="{FF2B5EF4-FFF2-40B4-BE49-F238E27FC236}">
                  <a16:creationId xmlns:a16="http://schemas.microsoft.com/office/drawing/2014/main" id="{64875F35-F986-45DF-E703-4780F305B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16737" y="5273598"/>
              <a:ext cx="838436" cy="838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5EF13671-017A-7189-534A-92FEDA0B1054}"/>
                </a:ext>
              </a:extLst>
            </p:cNvPr>
            <p:cNvSpPr/>
            <p:nvPr/>
          </p:nvSpPr>
          <p:spPr>
            <a:xfrm>
              <a:off x="6328226" y="5106103"/>
              <a:ext cx="1184142" cy="1086093"/>
            </a:xfrm>
            <a:prstGeom prst="ellipse">
              <a:avLst/>
            </a:prstGeom>
            <a:noFill/>
            <a:ln w="41275">
              <a:solidFill>
                <a:srgbClr val="C48E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7578687-34AD-9554-9503-02FB3F12CA54}"/>
              </a:ext>
            </a:extLst>
          </p:cNvPr>
          <p:cNvSpPr txBox="1"/>
          <p:nvPr/>
        </p:nvSpPr>
        <p:spPr>
          <a:xfrm>
            <a:off x="6573636" y="5728642"/>
            <a:ext cx="143977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altLang="it-IT" sz="1600" b="1" dirty="0">
                <a:solidFill>
                  <a:srgbClr val="595959"/>
                </a:solidFill>
              </a:rPr>
              <a:t>Organize and Share Data</a:t>
            </a:r>
            <a:endParaRPr lang="it-IT" sz="1600" b="1" dirty="0">
              <a:solidFill>
                <a:srgbClr val="595959"/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3A1F733-6442-83F8-EC98-92634E92D720}"/>
              </a:ext>
            </a:extLst>
          </p:cNvPr>
          <p:cNvSpPr txBox="1"/>
          <p:nvPr/>
        </p:nvSpPr>
        <p:spPr>
          <a:xfrm>
            <a:off x="8175163" y="5719335"/>
            <a:ext cx="171234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altLang="it-IT" sz="1600" b="1" dirty="0">
                <a:solidFill>
                  <a:srgbClr val="595959"/>
                </a:solidFill>
              </a:rPr>
              <a:t>Securing and Managing Access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7F4E9B5-D871-D292-D2D4-602F4C76867C}"/>
              </a:ext>
            </a:extLst>
          </p:cNvPr>
          <p:cNvSpPr txBox="1"/>
          <p:nvPr/>
        </p:nvSpPr>
        <p:spPr>
          <a:xfrm>
            <a:off x="9860139" y="5746543"/>
            <a:ext cx="1774825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altLang="it-IT" sz="1600" b="1" dirty="0">
                <a:solidFill>
                  <a:srgbClr val="595959"/>
                </a:solidFill>
              </a:rPr>
              <a:t>Run Complex Processing (HPC)</a:t>
            </a:r>
          </a:p>
        </p:txBody>
      </p:sp>
      <p:pic>
        <p:nvPicPr>
          <p:cNvPr id="31" name="Picture 2" descr="Immagine che contiene testo, schermata, diagramma, viola&#10;&#10;Descrizione generata automaticamente">
            <a:extLst>
              <a:ext uri="{FF2B5EF4-FFF2-40B4-BE49-F238E27FC236}">
                <a16:creationId xmlns:a16="http://schemas.microsoft.com/office/drawing/2014/main" id="{1A52086D-1E72-D9AB-12F0-EF83D7E6D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515" y="2715890"/>
            <a:ext cx="6034589" cy="339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E24A8A9D-42F4-C430-E438-991F895D17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15" y="90957"/>
            <a:ext cx="1760323" cy="97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04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e 32">
            <a:extLst>
              <a:ext uri="{FF2B5EF4-FFF2-40B4-BE49-F238E27FC236}">
                <a16:creationId xmlns:a16="http://schemas.microsoft.com/office/drawing/2014/main" id="{6BA39E58-2B3C-44BD-17CC-6D13326B8EF4}"/>
              </a:ext>
            </a:extLst>
          </p:cNvPr>
          <p:cNvSpPr/>
          <p:nvPr/>
        </p:nvSpPr>
        <p:spPr>
          <a:xfrm>
            <a:off x="6650958" y="4441530"/>
            <a:ext cx="4785204" cy="1472490"/>
          </a:xfrm>
          <a:prstGeom prst="ellipse">
            <a:avLst/>
          </a:prstGeom>
          <a:solidFill>
            <a:srgbClr val="B79C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09521DF-E4A7-E2D3-2E7C-BDF3E7D3F934}"/>
              </a:ext>
            </a:extLst>
          </p:cNvPr>
          <p:cNvSpPr txBox="1"/>
          <p:nvPr/>
        </p:nvSpPr>
        <p:spPr>
          <a:xfrm>
            <a:off x="412043" y="1941091"/>
            <a:ext cx="850956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b="1" kern="0" dirty="0">
                <a:solidFill>
                  <a:srgbClr val="3C64A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Study XNAT </a:t>
            </a:r>
            <a:r>
              <a:rPr lang="it-IT" b="1" kern="0" dirty="0" err="1">
                <a:solidFill>
                  <a:srgbClr val="3C64A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documentation</a:t>
            </a:r>
            <a:r>
              <a:rPr lang="it-IT" b="1" kern="0" dirty="0">
                <a:solidFill>
                  <a:srgbClr val="3C64A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b="1" kern="0" dirty="0">
              <a:solidFill>
                <a:srgbClr val="3C64A5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endParaRPr lang="it-IT" b="1" kern="0" dirty="0">
              <a:solidFill>
                <a:srgbClr val="3C64A5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b="1" kern="0" dirty="0" err="1">
                <a:solidFill>
                  <a:srgbClr val="3C64A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Install</a:t>
            </a:r>
            <a:r>
              <a:rPr lang="it-IT" b="1" kern="0" dirty="0">
                <a:solidFill>
                  <a:srgbClr val="3C64A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b="1" kern="0" dirty="0" err="1">
                <a:solidFill>
                  <a:srgbClr val="3C64A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configure</a:t>
            </a:r>
            <a:r>
              <a:rPr lang="it-IT" b="1" kern="0" dirty="0">
                <a:solidFill>
                  <a:srgbClr val="3C64A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XNAT on the computing center of INFN Pisa </a:t>
            </a:r>
          </a:p>
          <a:p>
            <a:pPr>
              <a:tabLst>
                <a:tab pos="457200" algn="l"/>
              </a:tabLst>
            </a:pPr>
            <a:endParaRPr lang="it-IT" b="1" kern="0" dirty="0">
              <a:solidFill>
                <a:srgbClr val="3C64A5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b="1" kern="0" dirty="0" err="1">
                <a:solidFill>
                  <a:srgbClr val="3C64A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Requirements</a:t>
            </a:r>
            <a:r>
              <a:rPr lang="it-IT" b="1" kern="0" dirty="0">
                <a:solidFill>
                  <a:srgbClr val="3C64A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kern="0" dirty="0" err="1">
                <a:solidFill>
                  <a:srgbClr val="3C64A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collection</a:t>
            </a:r>
            <a:endParaRPr lang="it-IT" b="1" kern="0" dirty="0">
              <a:solidFill>
                <a:srgbClr val="3C64A5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tabLst>
                <a:tab pos="457200" algn="l"/>
              </a:tabLst>
            </a:pPr>
            <a:endParaRPr lang="it-IT" b="1" kern="0" dirty="0">
              <a:solidFill>
                <a:srgbClr val="3C64A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b="1" kern="0" dirty="0" err="1">
                <a:solidFill>
                  <a:srgbClr val="3C64A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Translation</a:t>
            </a:r>
            <a:r>
              <a:rPr lang="it-IT" b="1" kern="0" dirty="0">
                <a:solidFill>
                  <a:srgbClr val="3C64A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it-IT" b="1" kern="0" dirty="0" err="1">
                <a:solidFill>
                  <a:srgbClr val="3C64A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requirements</a:t>
            </a:r>
            <a:r>
              <a:rPr lang="it-IT" b="1" kern="0" dirty="0">
                <a:solidFill>
                  <a:srgbClr val="3C64A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 an XNAT </a:t>
            </a:r>
            <a:r>
              <a:rPr lang="it-IT" b="1" kern="0" dirty="0" err="1">
                <a:solidFill>
                  <a:srgbClr val="3C64A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organizational</a:t>
            </a:r>
            <a:r>
              <a:rPr lang="it-IT" b="1" kern="0" dirty="0">
                <a:solidFill>
                  <a:srgbClr val="3C64A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b="1" kern="0" dirty="0" err="1">
                <a:solidFill>
                  <a:srgbClr val="3C64A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sche</a:t>
            </a:r>
            <a:r>
              <a:rPr lang="it-IT" b="1" kern="0" dirty="0" err="1">
                <a:solidFill>
                  <a:srgbClr val="3C64A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</a:t>
            </a:r>
            <a:endParaRPr lang="it-IT" kern="100" dirty="0">
              <a:solidFill>
                <a:srgbClr val="3C64A5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457200" algn="l"/>
              </a:tabLst>
            </a:pPr>
            <a:endParaRPr lang="it-IT" kern="100" dirty="0">
              <a:solidFill>
                <a:srgbClr val="3C64A5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b="1" kern="0" dirty="0">
                <a:solidFill>
                  <a:srgbClr val="3C64A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Integrate data </a:t>
            </a:r>
            <a:r>
              <a:rPr lang="it-IT" b="1" kern="0" dirty="0" err="1">
                <a:solidFill>
                  <a:srgbClr val="3C64A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it-IT" b="1" kern="0" dirty="0">
                <a:solidFill>
                  <a:srgbClr val="3C64A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kern="0" dirty="0">
                <a:solidFill>
                  <a:srgbClr val="3C64A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pipelines </a:t>
            </a:r>
          </a:p>
          <a:p>
            <a:pPr lvl="0">
              <a:tabLst>
                <a:tab pos="457200" algn="l"/>
              </a:tabLst>
            </a:pPr>
            <a:endParaRPr lang="it-IT" kern="100" dirty="0">
              <a:solidFill>
                <a:srgbClr val="3C64A5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b="1" kern="0" dirty="0">
                <a:solidFill>
                  <a:srgbClr val="3C64A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Testing and </a:t>
            </a:r>
            <a:r>
              <a:rPr lang="it-IT" b="1" kern="0" dirty="0" err="1">
                <a:solidFill>
                  <a:srgbClr val="3C64A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validation</a:t>
            </a:r>
            <a:endParaRPr lang="it-IT" b="1" kern="0" dirty="0">
              <a:solidFill>
                <a:srgbClr val="3C64A5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tabLst>
                <a:tab pos="457200" algn="l"/>
              </a:tabLst>
            </a:pPr>
            <a:endParaRPr lang="it-IT" kern="100" dirty="0">
              <a:solidFill>
                <a:srgbClr val="3C64A5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b="1" kern="0" dirty="0" err="1">
                <a:solidFill>
                  <a:srgbClr val="3C64A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Maintenance</a:t>
            </a:r>
            <a:r>
              <a:rPr lang="it-IT" b="1" kern="0" dirty="0">
                <a:solidFill>
                  <a:srgbClr val="3C64A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b="1" kern="0" dirty="0" err="1">
                <a:solidFill>
                  <a:srgbClr val="3C64A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continuous</a:t>
            </a:r>
            <a:r>
              <a:rPr lang="it-IT" b="1" kern="0" dirty="0">
                <a:solidFill>
                  <a:srgbClr val="3C64A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kern="0" dirty="0" err="1">
                <a:solidFill>
                  <a:srgbClr val="3C64A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integration</a:t>
            </a:r>
            <a:endParaRPr lang="it-IT" kern="100" dirty="0">
              <a:solidFill>
                <a:srgbClr val="3C64A5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olo 17">
            <a:extLst>
              <a:ext uri="{FF2B5EF4-FFF2-40B4-BE49-F238E27FC236}">
                <a16:creationId xmlns:a16="http://schemas.microsoft.com/office/drawing/2014/main" id="{CBC343D8-C390-1E17-87CE-DCBE540473AA}"/>
              </a:ext>
            </a:extLst>
          </p:cNvPr>
          <p:cNvSpPr txBox="1">
            <a:spLocks/>
          </p:cNvSpPr>
          <p:nvPr/>
        </p:nvSpPr>
        <p:spPr>
          <a:xfrm>
            <a:off x="954177" y="1154222"/>
            <a:ext cx="10341352" cy="1180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PLANNED APPROACH</a:t>
            </a:r>
          </a:p>
        </p:txBody>
      </p:sp>
      <p:pic>
        <p:nvPicPr>
          <p:cNvPr id="12" name="Elemento grafico 11" descr="Badge Segno di spunta con riempimento a tinta unita">
            <a:extLst>
              <a:ext uri="{FF2B5EF4-FFF2-40B4-BE49-F238E27FC236}">
                <a16:creationId xmlns:a16="http://schemas.microsoft.com/office/drawing/2014/main" id="{DF3C5B6B-388C-2BEB-E5FE-7E4A45F97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9014" y="1755288"/>
            <a:ext cx="713509" cy="713509"/>
          </a:xfrm>
          <a:prstGeom prst="rect">
            <a:avLst/>
          </a:prstGeom>
        </p:spPr>
      </p:pic>
      <p:pic>
        <p:nvPicPr>
          <p:cNvPr id="13" name="Elemento grafico 12" descr="Badge Segno di spunta con riempimento a tinta unita">
            <a:extLst>
              <a:ext uri="{FF2B5EF4-FFF2-40B4-BE49-F238E27FC236}">
                <a16:creationId xmlns:a16="http://schemas.microsoft.com/office/drawing/2014/main" id="{E1474F63-7C28-93BE-D088-8A2ED6899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1054" y="2304032"/>
            <a:ext cx="713509" cy="713509"/>
          </a:xfrm>
          <a:prstGeom prst="rect">
            <a:avLst/>
          </a:prstGeom>
        </p:spPr>
      </p:pic>
      <p:pic>
        <p:nvPicPr>
          <p:cNvPr id="14" name="Picture 2" descr="INFN – Pisa – Istituto Nazionale di Fisica Nucleare">
            <a:extLst>
              <a:ext uri="{FF2B5EF4-FFF2-40B4-BE49-F238E27FC236}">
                <a16:creationId xmlns:a16="http://schemas.microsoft.com/office/drawing/2014/main" id="{362625D1-DFBB-55BA-DC25-0C57AC9FC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r="6571"/>
          <a:stretch/>
        </p:blipFill>
        <p:spPr bwMode="auto">
          <a:xfrm>
            <a:off x="8390381" y="2274489"/>
            <a:ext cx="3386066" cy="74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Elemento grafico 18" descr="Caricamento in corso con riempimento a tinta unita">
            <a:extLst>
              <a:ext uri="{FF2B5EF4-FFF2-40B4-BE49-F238E27FC236}">
                <a16:creationId xmlns:a16="http://schemas.microsoft.com/office/drawing/2014/main" id="{D0D29840-81F4-E171-4EA3-FBD73968D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35461" y="2766192"/>
            <a:ext cx="914400" cy="914400"/>
          </a:xfrm>
          <a:prstGeom prst="rect">
            <a:avLst/>
          </a:prstGeom>
        </p:spPr>
      </p:pic>
      <p:pic>
        <p:nvPicPr>
          <p:cNvPr id="20" name="Elemento grafico 19" descr="Caricamento in corso con riempimento a tinta unita">
            <a:extLst>
              <a:ext uri="{FF2B5EF4-FFF2-40B4-BE49-F238E27FC236}">
                <a16:creationId xmlns:a16="http://schemas.microsoft.com/office/drawing/2014/main" id="{9A782BD1-4DE1-3D38-8198-ACA767920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3657" y="3855637"/>
            <a:ext cx="914400" cy="914400"/>
          </a:xfrm>
          <a:prstGeom prst="rect">
            <a:avLst/>
          </a:prstGeom>
        </p:spPr>
      </p:pic>
      <p:pic>
        <p:nvPicPr>
          <p:cNvPr id="21" name="Elemento grafico 20" descr="Caricamento in corso con riempimento a tinta unita">
            <a:extLst>
              <a:ext uri="{FF2B5EF4-FFF2-40B4-BE49-F238E27FC236}">
                <a16:creationId xmlns:a16="http://schemas.microsoft.com/office/drawing/2014/main" id="{D813C5D8-4079-46DE-E7C8-EF4DF78D5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40423" y="3315936"/>
            <a:ext cx="914400" cy="914400"/>
          </a:xfrm>
          <a:prstGeom prst="rect">
            <a:avLst/>
          </a:prstGeom>
        </p:spPr>
      </p:pic>
      <p:pic>
        <p:nvPicPr>
          <p:cNvPr id="25" name="Elemento grafico 24" descr="Fine con riempimento a tinta unita">
            <a:extLst>
              <a:ext uri="{FF2B5EF4-FFF2-40B4-BE49-F238E27FC236}">
                <a16:creationId xmlns:a16="http://schemas.microsoft.com/office/drawing/2014/main" id="{C04F0300-3BBB-2671-0939-E27A8805D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40978" y="4625788"/>
            <a:ext cx="596793" cy="596793"/>
          </a:xfrm>
          <a:prstGeom prst="rect">
            <a:avLst/>
          </a:prstGeom>
        </p:spPr>
      </p:pic>
      <p:pic>
        <p:nvPicPr>
          <p:cNvPr id="26" name="Elemento grafico 25" descr="Fine con riempimento a tinta unita">
            <a:extLst>
              <a:ext uri="{FF2B5EF4-FFF2-40B4-BE49-F238E27FC236}">
                <a16:creationId xmlns:a16="http://schemas.microsoft.com/office/drawing/2014/main" id="{E0A0108F-0955-74F6-61AB-1E985B88E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23251" y="5188533"/>
            <a:ext cx="596794" cy="59679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D8C01FC-C1D6-ADBF-3CD8-1E9852ED0676}"/>
              </a:ext>
            </a:extLst>
          </p:cNvPr>
          <p:cNvSpPr txBox="1"/>
          <p:nvPr/>
        </p:nvSpPr>
        <p:spPr>
          <a:xfrm>
            <a:off x="7458056" y="4762276"/>
            <a:ext cx="3171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chemeClr val="bg1"/>
                </a:solidFill>
              </a:rPr>
              <a:t>Cascade</a:t>
            </a:r>
            <a:r>
              <a:rPr lang="it-IT" sz="2400" b="1" dirty="0">
                <a:solidFill>
                  <a:schemeClr val="bg1"/>
                </a:solidFill>
              </a:rPr>
              <a:t> Call Project «FLASH_IT»</a:t>
            </a:r>
          </a:p>
        </p:txBody>
      </p:sp>
      <p:pic>
        <p:nvPicPr>
          <p:cNvPr id="35" name="Elemento grafico 34" descr="Ingranaggi con riempimento a tinta unita">
            <a:extLst>
              <a:ext uri="{FF2B5EF4-FFF2-40B4-BE49-F238E27FC236}">
                <a16:creationId xmlns:a16="http://schemas.microsoft.com/office/drawing/2014/main" id="{D6BD71A8-2F0C-D8D4-0D2E-4B0BC2082F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25007" y="4806760"/>
            <a:ext cx="830997" cy="830997"/>
          </a:xfrm>
          <a:prstGeom prst="rect">
            <a:avLst/>
          </a:prstGeom>
        </p:spPr>
      </p:pic>
      <p:pic>
        <p:nvPicPr>
          <p:cNvPr id="2" name="Immagine 1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E65F1490-ADD2-B427-C093-6E9E47E108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15" y="90957"/>
            <a:ext cx="1760323" cy="97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31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7">
            <a:extLst>
              <a:ext uri="{FF2B5EF4-FFF2-40B4-BE49-F238E27FC236}">
                <a16:creationId xmlns:a16="http://schemas.microsoft.com/office/drawing/2014/main" id="{33063D9F-E131-9A41-5275-D0D4DBDA6D9A}"/>
              </a:ext>
            </a:extLst>
          </p:cNvPr>
          <p:cNvSpPr txBox="1">
            <a:spLocks/>
          </p:cNvSpPr>
          <p:nvPr/>
        </p:nvSpPr>
        <p:spPr>
          <a:xfrm>
            <a:off x="954177" y="1154222"/>
            <a:ext cx="10341352" cy="1180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DEMO OF FIRST PROTOTYPE</a:t>
            </a:r>
          </a:p>
        </p:txBody>
      </p:sp>
      <p:pic>
        <p:nvPicPr>
          <p:cNvPr id="7" name="Elemento grafico 6" descr="Docente con riempimento a tinta unita">
            <a:extLst>
              <a:ext uri="{FF2B5EF4-FFF2-40B4-BE49-F238E27FC236}">
                <a16:creationId xmlns:a16="http://schemas.microsoft.com/office/drawing/2014/main" id="{74F64A21-B0F2-73F3-E987-9FD3BF807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4141" y="881311"/>
            <a:ext cx="863220" cy="86322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6184A6-E0E1-D8FF-B122-CE66BABB26CF}"/>
              </a:ext>
            </a:extLst>
          </p:cNvPr>
          <p:cNvSpPr txBox="1"/>
          <p:nvPr/>
        </p:nvSpPr>
        <p:spPr>
          <a:xfrm>
            <a:off x="954177" y="1081426"/>
            <a:ext cx="1130628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2400" dirty="0">
              <a:latin typeface="Helvetica" pitchFamily="2" charset="0"/>
            </a:endParaRPr>
          </a:p>
          <a:p>
            <a:endParaRPr lang="it-IT" sz="1000" dirty="0">
              <a:effectLst/>
              <a:latin typeface="Helvetica" pitchFamily="2" charset="0"/>
            </a:endParaRPr>
          </a:p>
          <a:p>
            <a:r>
              <a:rPr lang="it-IT" sz="2400" dirty="0">
                <a:solidFill>
                  <a:srgbClr val="3C64A5"/>
                </a:solidFill>
              </a:rPr>
              <a:t>Super </a:t>
            </a:r>
            <a:r>
              <a:rPr lang="it-IT" sz="2400" dirty="0" err="1">
                <a:solidFill>
                  <a:srgbClr val="3C64A5"/>
                </a:solidFill>
              </a:rPr>
              <a:t>Resolution</a:t>
            </a:r>
            <a:r>
              <a:rPr lang="it-IT" sz="2400" dirty="0">
                <a:solidFill>
                  <a:srgbClr val="3C64A5"/>
                </a:solidFill>
              </a:rPr>
              <a:t> </a:t>
            </a:r>
            <a:r>
              <a:rPr lang="it-IT" sz="2400" dirty="0" err="1">
                <a:solidFill>
                  <a:srgbClr val="3C64A5"/>
                </a:solidFill>
              </a:rPr>
              <a:t>Microscopy</a:t>
            </a:r>
            <a:r>
              <a:rPr lang="it-IT" sz="2400" dirty="0">
                <a:solidFill>
                  <a:srgbClr val="3C64A5"/>
                </a:solidFill>
              </a:rPr>
              <a:t> (Collaboration with </a:t>
            </a:r>
            <a:r>
              <a:rPr lang="it-IT" sz="2400" dirty="0" err="1">
                <a:solidFill>
                  <a:srgbClr val="3C64A5"/>
                </a:solidFill>
              </a:rPr>
              <a:t>Spoke</a:t>
            </a:r>
            <a:r>
              <a:rPr lang="it-IT" sz="2400" dirty="0">
                <a:solidFill>
                  <a:srgbClr val="3C64A5"/>
                </a:solidFill>
              </a:rPr>
              <a:t> 4)</a:t>
            </a:r>
          </a:p>
        </p:txBody>
      </p:sp>
      <p:pic>
        <p:nvPicPr>
          <p:cNvPr id="3" name="Google Shape;112;p14">
            <a:extLst>
              <a:ext uri="{FF2B5EF4-FFF2-40B4-BE49-F238E27FC236}">
                <a16:creationId xmlns:a16="http://schemas.microsoft.com/office/drawing/2014/main" id="{9477599B-698C-AFF0-3CB4-53DBE400B4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500" r="5500"/>
          <a:stretch/>
        </p:blipFill>
        <p:spPr>
          <a:xfrm>
            <a:off x="6265384" y="4600786"/>
            <a:ext cx="1703597" cy="1621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2;p14">
            <a:extLst>
              <a:ext uri="{FF2B5EF4-FFF2-40B4-BE49-F238E27FC236}">
                <a16:creationId xmlns:a16="http://schemas.microsoft.com/office/drawing/2014/main" id="{714D9654-005B-5077-0700-1053006361F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3143" y="4194867"/>
            <a:ext cx="3767924" cy="96927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D9C6DA67-F4A6-B3F2-D320-BD490B319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665739"/>
              </p:ext>
            </p:extLst>
          </p:nvPr>
        </p:nvGraphicFramePr>
        <p:xfrm>
          <a:off x="391633" y="3738110"/>
          <a:ext cx="4858870" cy="1981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8824">
                  <a:extLst>
                    <a:ext uri="{9D8B030D-6E8A-4147-A177-3AD203B41FA5}">
                      <a16:colId xmlns:a16="http://schemas.microsoft.com/office/drawing/2014/main" val="2604658507"/>
                    </a:ext>
                  </a:extLst>
                </a:gridCol>
                <a:gridCol w="966152">
                  <a:extLst>
                    <a:ext uri="{9D8B030D-6E8A-4147-A177-3AD203B41FA5}">
                      <a16:colId xmlns:a16="http://schemas.microsoft.com/office/drawing/2014/main" val="4114119053"/>
                    </a:ext>
                  </a:extLst>
                </a:gridCol>
                <a:gridCol w="861747">
                  <a:extLst>
                    <a:ext uri="{9D8B030D-6E8A-4147-A177-3AD203B41FA5}">
                      <a16:colId xmlns:a16="http://schemas.microsoft.com/office/drawing/2014/main" val="3711243486"/>
                    </a:ext>
                  </a:extLst>
                </a:gridCol>
                <a:gridCol w="964643">
                  <a:extLst>
                    <a:ext uri="{9D8B030D-6E8A-4147-A177-3AD203B41FA5}">
                      <a16:colId xmlns:a16="http://schemas.microsoft.com/office/drawing/2014/main" val="1485687582"/>
                    </a:ext>
                  </a:extLst>
                </a:gridCol>
                <a:gridCol w="977504">
                  <a:extLst>
                    <a:ext uri="{9D8B030D-6E8A-4147-A177-3AD203B41FA5}">
                      <a16:colId xmlns:a16="http://schemas.microsoft.com/office/drawing/2014/main" val="289987732"/>
                    </a:ext>
                  </a:extLst>
                </a:gridCol>
              </a:tblGrid>
              <a:tr h="463315">
                <a:tc>
                  <a:txBody>
                    <a:bodyPr/>
                    <a:lstStyle/>
                    <a:p>
                      <a:r>
                        <a:rPr lang="it-IT" sz="1400" dirty="0" err="1"/>
                        <a:t>Subject_ID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Protein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Quality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Widefield</a:t>
                      </a:r>
                      <a:r>
                        <a:rPr lang="it-IT" sz="1400" dirty="0"/>
                        <a:t> image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SR image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367606"/>
                  </a:ext>
                </a:extLst>
              </a:tr>
              <a:tr h="482346">
                <a:tc>
                  <a:txBody>
                    <a:bodyPr/>
                    <a:lstStyle/>
                    <a:p>
                      <a:r>
                        <a:rPr lang="it-IT" sz="1400" dirty="0"/>
                        <a:t>sample_1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Alpha-</a:t>
                      </a:r>
                      <a:r>
                        <a:rPr lang="it-IT" sz="1400" dirty="0" err="1"/>
                        <a:t>tub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738998"/>
                  </a:ext>
                </a:extLst>
              </a:tr>
              <a:tr h="490345">
                <a:tc>
                  <a:txBody>
                    <a:bodyPr/>
                    <a:lstStyle/>
                    <a:p>
                      <a:r>
                        <a:rPr lang="it-IT" sz="1400" dirty="0"/>
                        <a:t>sample_2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Beta-</a:t>
                      </a:r>
                      <a:r>
                        <a:rPr lang="it-IT" sz="1400" dirty="0" err="1"/>
                        <a:t>tub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Fair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639158"/>
                  </a:ext>
                </a:extLst>
              </a:tr>
              <a:tr h="490345">
                <a:tc>
                  <a:txBody>
                    <a:bodyPr/>
                    <a:lstStyle/>
                    <a:p>
                      <a:r>
                        <a:rPr lang="it-IT" sz="1400" dirty="0"/>
                        <a:t>sample_3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Alpha-</a:t>
                      </a:r>
                      <a:r>
                        <a:rPr lang="it-IT" sz="1400" dirty="0" err="1"/>
                        <a:t>tub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Fair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732399"/>
                  </a:ext>
                </a:extLst>
              </a:tr>
            </a:tbl>
          </a:graphicData>
        </a:graphic>
      </p:graphicFrame>
      <p:pic>
        <p:nvPicPr>
          <p:cNvPr id="9" name="Google Shape;109;p14">
            <a:extLst>
              <a:ext uri="{FF2B5EF4-FFF2-40B4-BE49-F238E27FC236}">
                <a16:creationId xmlns:a16="http://schemas.microsoft.com/office/drawing/2014/main" id="{AB9D7EBF-4616-B7BE-56E6-9083978F789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500" r="5500"/>
          <a:stretch/>
        </p:blipFill>
        <p:spPr>
          <a:xfrm>
            <a:off x="3571743" y="4794355"/>
            <a:ext cx="355631" cy="37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Immagine che contiene verde, luce&#10;&#10;Descrizione generata automaticamente">
            <a:extLst>
              <a:ext uri="{FF2B5EF4-FFF2-40B4-BE49-F238E27FC236}">
                <a16:creationId xmlns:a16="http://schemas.microsoft.com/office/drawing/2014/main" id="{2B6903FC-303B-4A3F-6AA5-02CDF91EB1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482" t="23496" r="5250" b="19706"/>
          <a:stretch/>
        </p:blipFill>
        <p:spPr>
          <a:xfrm>
            <a:off x="3570773" y="4325448"/>
            <a:ext cx="357574" cy="336993"/>
          </a:xfrm>
          <a:prstGeom prst="rect">
            <a:avLst/>
          </a:prstGeom>
        </p:spPr>
      </p:pic>
      <p:pic>
        <p:nvPicPr>
          <p:cNvPr id="11" name="Immagine 10" descr="Immagine che contiene verde, luce&#10;&#10;Descrizione generata automaticamente">
            <a:extLst>
              <a:ext uri="{FF2B5EF4-FFF2-40B4-BE49-F238E27FC236}">
                <a16:creationId xmlns:a16="http://schemas.microsoft.com/office/drawing/2014/main" id="{948A6CA2-9ABA-3429-64F7-822DC97146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476" t="26179" r="16113" b="8334"/>
          <a:stretch/>
        </p:blipFill>
        <p:spPr>
          <a:xfrm>
            <a:off x="3571775" y="5279232"/>
            <a:ext cx="355569" cy="361508"/>
          </a:xfrm>
          <a:prstGeom prst="rect">
            <a:avLst/>
          </a:prstGeom>
        </p:spPr>
      </p:pic>
      <p:pic>
        <p:nvPicPr>
          <p:cNvPr id="12" name="Google Shape;112;p14">
            <a:extLst>
              <a:ext uri="{FF2B5EF4-FFF2-40B4-BE49-F238E27FC236}">
                <a16:creationId xmlns:a16="http://schemas.microsoft.com/office/drawing/2014/main" id="{417A43D0-F3F6-8576-B46C-89D6BA1092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500" r="5500"/>
          <a:stretch/>
        </p:blipFill>
        <p:spPr>
          <a:xfrm>
            <a:off x="4591057" y="4792988"/>
            <a:ext cx="355631" cy="3711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2B52B221-0858-825A-9776-13CD88D5471C}"/>
              </a:ext>
            </a:extLst>
          </p:cNvPr>
          <p:cNvCxnSpPr>
            <a:cxnSpLocks/>
          </p:cNvCxnSpPr>
          <p:nvPr/>
        </p:nvCxnSpPr>
        <p:spPr>
          <a:xfrm flipV="1">
            <a:off x="3570773" y="2592591"/>
            <a:ext cx="1853717" cy="22355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D8C64A7-D731-FC24-3D9F-F736551D671A}"/>
              </a:ext>
            </a:extLst>
          </p:cNvPr>
          <p:cNvCxnSpPr>
            <a:cxnSpLocks/>
          </p:cNvCxnSpPr>
          <p:nvPr/>
        </p:nvCxnSpPr>
        <p:spPr>
          <a:xfrm flipV="1">
            <a:off x="3927344" y="2592590"/>
            <a:ext cx="3187500" cy="2209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oogle Shape;109;p14">
            <a:extLst>
              <a:ext uri="{FF2B5EF4-FFF2-40B4-BE49-F238E27FC236}">
                <a16:creationId xmlns:a16="http://schemas.microsoft.com/office/drawing/2014/main" id="{EFA43F08-C6D8-092D-13AD-400BB7BD956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500" r="5500"/>
          <a:stretch/>
        </p:blipFill>
        <p:spPr>
          <a:xfrm>
            <a:off x="5408566" y="2592592"/>
            <a:ext cx="1703597" cy="16219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D25055FF-4553-BF52-CD1C-9A2A81DA2B54}"/>
              </a:ext>
            </a:extLst>
          </p:cNvPr>
          <p:cNvCxnSpPr>
            <a:cxnSpLocks/>
          </p:cNvCxnSpPr>
          <p:nvPr/>
        </p:nvCxnSpPr>
        <p:spPr>
          <a:xfrm flipV="1">
            <a:off x="3568092" y="4214545"/>
            <a:ext cx="1837793" cy="950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DF6B4541-2F3B-CE79-263A-1F0CDD38FA79}"/>
              </a:ext>
            </a:extLst>
          </p:cNvPr>
          <p:cNvCxnSpPr>
            <a:cxnSpLocks/>
          </p:cNvCxnSpPr>
          <p:nvPr/>
        </p:nvCxnSpPr>
        <p:spPr>
          <a:xfrm flipV="1">
            <a:off x="3927344" y="4214545"/>
            <a:ext cx="3180143" cy="950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Disegno di Emoji pezzo di puzzle da colorare | Disegni da colorare e  stampare gratis">
            <a:extLst>
              <a:ext uri="{FF2B5EF4-FFF2-40B4-BE49-F238E27FC236}">
                <a16:creationId xmlns:a16="http://schemas.microsoft.com/office/drawing/2014/main" id="{CD12F41D-2C46-8113-55E4-8AECCB3D7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94" y="2116156"/>
            <a:ext cx="1621954" cy="16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CCF79C7-962C-FBA3-29B1-2602EDDE2350}"/>
              </a:ext>
            </a:extLst>
          </p:cNvPr>
          <p:cNvSpPr txBox="1"/>
          <p:nvPr/>
        </p:nvSpPr>
        <p:spPr>
          <a:xfrm rot="1304582">
            <a:off x="7901540" y="2534714"/>
            <a:ext cx="1338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Super </a:t>
            </a:r>
            <a:r>
              <a:rPr lang="it-IT" sz="1600" dirty="0" err="1"/>
              <a:t>Resolution</a:t>
            </a:r>
            <a:r>
              <a:rPr lang="it-IT" sz="1600" dirty="0"/>
              <a:t> GAN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F8F12AC-4742-85F5-2CCC-4E57F32CC486}"/>
              </a:ext>
            </a:extLst>
          </p:cNvPr>
          <p:cNvCxnSpPr/>
          <p:nvPr/>
        </p:nvCxnSpPr>
        <p:spPr>
          <a:xfrm>
            <a:off x="7114844" y="3084966"/>
            <a:ext cx="79872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9B5795DC-E064-1A6C-19C9-A0BF33148C35}"/>
              </a:ext>
            </a:extLst>
          </p:cNvPr>
          <p:cNvCxnSpPr>
            <a:cxnSpLocks/>
          </p:cNvCxnSpPr>
          <p:nvPr/>
        </p:nvCxnSpPr>
        <p:spPr>
          <a:xfrm flipH="1">
            <a:off x="7963681" y="3827021"/>
            <a:ext cx="518924" cy="6572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Elemento grafico 21" descr="Cursore con riempimento a tinta unita">
            <a:extLst>
              <a:ext uri="{FF2B5EF4-FFF2-40B4-BE49-F238E27FC236}">
                <a16:creationId xmlns:a16="http://schemas.microsoft.com/office/drawing/2014/main" id="{35DBB449-911C-9087-F5C9-BBE59E2B4E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40491" y="3319173"/>
            <a:ext cx="782425" cy="782425"/>
          </a:xfrm>
          <a:prstGeom prst="rect">
            <a:avLst/>
          </a:prstGeom>
        </p:spPr>
      </p:pic>
      <p:sp>
        <p:nvSpPr>
          <p:cNvPr id="23" name="Freccia circolare in giù 22">
            <a:extLst>
              <a:ext uri="{FF2B5EF4-FFF2-40B4-BE49-F238E27FC236}">
                <a16:creationId xmlns:a16="http://schemas.microsoft.com/office/drawing/2014/main" id="{BBCB34A8-E36D-021E-D980-75CDCEC8BCF3}"/>
              </a:ext>
            </a:extLst>
          </p:cNvPr>
          <p:cNvSpPr/>
          <p:nvPr/>
        </p:nvSpPr>
        <p:spPr>
          <a:xfrm rot="11945378">
            <a:off x="4534849" y="5479075"/>
            <a:ext cx="1564892" cy="555813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4D7D446-F520-2409-7698-7F656C29A49B}"/>
              </a:ext>
            </a:extLst>
          </p:cNvPr>
          <p:cNvSpPr txBox="1"/>
          <p:nvPr/>
        </p:nvSpPr>
        <p:spPr>
          <a:xfrm>
            <a:off x="9537074" y="2137990"/>
            <a:ext cx="23520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 err="1">
                <a:solidFill>
                  <a:srgbClr val="A93B20"/>
                </a:solidFill>
              </a:rPr>
              <a:t>Lossano</a:t>
            </a:r>
            <a:r>
              <a:rPr lang="it-IT" sz="1200" dirty="0">
                <a:solidFill>
                  <a:srgbClr val="A93B20"/>
                </a:solidFill>
              </a:rPr>
              <a:t> </a:t>
            </a:r>
            <a:r>
              <a:rPr lang="it-IT" sz="1200" dirty="0" err="1">
                <a:solidFill>
                  <a:srgbClr val="A93B20"/>
                </a:solidFill>
              </a:rPr>
              <a:t>S</a:t>
            </a:r>
            <a:r>
              <a:rPr lang="it-IT" sz="1200" dirty="0">
                <a:solidFill>
                  <a:srgbClr val="A93B20"/>
                </a:solidFill>
              </a:rPr>
              <a:t>, </a:t>
            </a:r>
            <a:r>
              <a:rPr lang="it-IT" sz="1200" dirty="0" err="1">
                <a:solidFill>
                  <a:srgbClr val="A93B20"/>
                </a:solidFill>
              </a:rPr>
              <a:t>Scapicchio</a:t>
            </a:r>
            <a:r>
              <a:rPr lang="it-IT" sz="1200" dirty="0">
                <a:solidFill>
                  <a:srgbClr val="A93B20"/>
                </a:solidFill>
              </a:rPr>
              <a:t> C, et al, </a:t>
            </a:r>
            <a:r>
              <a:rPr lang="it-IT" sz="1200" i="1" dirty="0">
                <a:solidFill>
                  <a:srgbClr val="A93B20"/>
                </a:solidFill>
              </a:rPr>
              <a:t>A generative deep learning </a:t>
            </a:r>
            <a:r>
              <a:rPr lang="it-IT" sz="1200" i="1" dirty="0" err="1">
                <a:solidFill>
                  <a:srgbClr val="A93B20"/>
                </a:solidFill>
              </a:rPr>
              <a:t>approach</a:t>
            </a:r>
            <a:r>
              <a:rPr lang="it-IT" sz="1200" i="1" dirty="0">
                <a:solidFill>
                  <a:srgbClr val="A93B20"/>
                </a:solidFill>
              </a:rPr>
              <a:t> for super-</a:t>
            </a:r>
            <a:r>
              <a:rPr lang="it-IT" sz="1200" i="1" dirty="0" err="1">
                <a:solidFill>
                  <a:srgbClr val="A93B20"/>
                </a:solidFill>
              </a:rPr>
              <a:t>resolution</a:t>
            </a:r>
            <a:r>
              <a:rPr lang="it-IT" sz="1200" i="1" dirty="0">
                <a:solidFill>
                  <a:srgbClr val="A93B20"/>
                </a:solidFill>
              </a:rPr>
              <a:t> </a:t>
            </a:r>
            <a:r>
              <a:rPr lang="it-IT" sz="1200" i="1" dirty="0" err="1">
                <a:solidFill>
                  <a:srgbClr val="A93B20"/>
                </a:solidFill>
              </a:rPr>
              <a:t>microscopy</a:t>
            </a:r>
            <a:r>
              <a:rPr lang="it-IT" sz="1200" dirty="0">
                <a:solidFill>
                  <a:srgbClr val="A93B20"/>
                </a:solidFill>
              </a:rPr>
              <a:t>, WS INFN CCR, 2024</a:t>
            </a:r>
          </a:p>
        </p:txBody>
      </p:sp>
      <p:pic>
        <p:nvPicPr>
          <p:cNvPr id="6" name="Immagine 5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57A80C90-F9BD-0D9D-2B99-BBE521F3AA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15" y="90957"/>
            <a:ext cx="1760323" cy="97698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A4EB37E-1A0F-DE78-0026-C0D075E5C1C9}"/>
              </a:ext>
            </a:extLst>
          </p:cNvPr>
          <p:cNvSpPr txBox="1"/>
          <p:nvPr/>
        </p:nvSpPr>
        <p:spPr>
          <a:xfrm>
            <a:off x="9004533" y="1238524"/>
            <a:ext cx="28726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 sz="1200" i="1" dirty="0">
                <a:solidFill>
                  <a:srgbClr val="A93B20"/>
                </a:solidFill>
                <a:sym typeface="Calibri"/>
              </a:rPr>
              <a:t>A generative deep learning  </a:t>
            </a:r>
            <a:r>
              <a:rPr lang="it-IT" sz="1200" i="1" dirty="0" err="1">
                <a:solidFill>
                  <a:srgbClr val="A93B20"/>
                </a:solidFill>
                <a:sym typeface="Calibri"/>
              </a:rPr>
              <a:t>approach</a:t>
            </a:r>
            <a:r>
              <a:rPr lang="it-IT" sz="1200" i="1" dirty="0">
                <a:solidFill>
                  <a:srgbClr val="A93B20"/>
                </a:solidFill>
                <a:sym typeface="Calibri"/>
              </a:rPr>
              <a:t> for super-</a:t>
            </a:r>
            <a:r>
              <a:rPr lang="it-IT" sz="1200" i="1" dirty="0" err="1">
                <a:solidFill>
                  <a:srgbClr val="A93B20"/>
                </a:solidFill>
                <a:sym typeface="Calibri"/>
              </a:rPr>
              <a:t>resolution</a:t>
            </a:r>
            <a:r>
              <a:rPr lang="it-IT" sz="1200" i="1" dirty="0">
                <a:solidFill>
                  <a:srgbClr val="A93B20"/>
                </a:solidFill>
                <a:sym typeface="Calibri"/>
              </a:rPr>
              <a:t> </a:t>
            </a:r>
            <a:r>
              <a:rPr lang="it-IT" sz="1200" i="1" dirty="0" err="1">
                <a:solidFill>
                  <a:srgbClr val="A93B20"/>
                </a:solidFill>
                <a:sym typeface="Calibri"/>
              </a:rPr>
              <a:t>microscopy</a:t>
            </a:r>
            <a:r>
              <a:rPr lang="it-IT" sz="1200" dirty="0">
                <a:solidFill>
                  <a:srgbClr val="A93B20"/>
                </a:solidFill>
                <a:sym typeface="Calibri"/>
              </a:rPr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 sz="1200" dirty="0" err="1">
                <a:solidFill>
                  <a:srgbClr val="A93B20"/>
                </a:solidFill>
                <a:sym typeface="Calibri"/>
              </a:rPr>
              <a:t>Lossano</a:t>
            </a:r>
            <a:r>
              <a:rPr lang="it-IT" sz="1200" dirty="0">
                <a:solidFill>
                  <a:srgbClr val="A93B20"/>
                </a:solidFill>
                <a:sym typeface="Calibri"/>
              </a:rPr>
              <a:t> S., </a:t>
            </a:r>
            <a:r>
              <a:rPr lang="it-IT" sz="1200" dirty="0" err="1">
                <a:solidFill>
                  <a:srgbClr val="A93B20"/>
                </a:solidFill>
                <a:sym typeface="Calibri"/>
              </a:rPr>
              <a:t>Scapicchio</a:t>
            </a:r>
            <a:r>
              <a:rPr lang="it-IT" sz="1200" dirty="0">
                <a:solidFill>
                  <a:srgbClr val="A93B20"/>
                </a:solidFill>
                <a:sym typeface="Calibri"/>
              </a:rPr>
              <a:t> C., Retico A., et al, FRPT2024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282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7">
            <a:extLst>
              <a:ext uri="{FF2B5EF4-FFF2-40B4-BE49-F238E27FC236}">
                <a16:creationId xmlns:a16="http://schemas.microsoft.com/office/drawing/2014/main" id="{0C6E686E-26B7-3E48-4CBB-2328BD2B9A6D}"/>
              </a:ext>
            </a:extLst>
          </p:cNvPr>
          <p:cNvSpPr txBox="1">
            <a:spLocks/>
          </p:cNvSpPr>
          <p:nvPr/>
        </p:nvSpPr>
        <p:spPr>
          <a:xfrm>
            <a:off x="214489" y="151946"/>
            <a:ext cx="3188332" cy="1180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DEMO</a:t>
            </a:r>
          </a:p>
        </p:txBody>
      </p:sp>
      <p:pic>
        <p:nvPicPr>
          <p:cNvPr id="3" name="Registrazione schermo 2024-12-09 alle 13.12.10.mov">
            <a:hlinkClick r:id="" action="ppaction://media"/>
            <a:extLst>
              <a:ext uri="{FF2B5EF4-FFF2-40B4-BE49-F238E27FC236}">
                <a16:creationId xmlns:a16="http://schemas.microsoft.com/office/drawing/2014/main" id="{7C77C939-6F06-43F7-DA94-7E12F3BD46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44" y="151946"/>
            <a:ext cx="11977511" cy="617378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195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7">
            <a:extLst>
              <a:ext uri="{FF2B5EF4-FFF2-40B4-BE49-F238E27FC236}">
                <a16:creationId xmlns:a16="http://schemas.microsoft.com/office/drawing/2014/main" id="{E31012DE-3D5F-80ED-0074-A697700B14F2}"/>
              </a:ext>
            </a:extLst>
          </p:cNvPr>
          <p:cNvSpPr txBox="1">
            <a:spLocks/>
          </p:cNvSpPr>
          <p:nvPr/>
        </p:nvSpPr>
        <p:spPr>
          <a:xfrm>
            <a:off x="214489" y="151946"/>
            <a:ext cx="3188332" cy="1180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DEMO</a:t>
            </a:r>
          </a:p>
        </p:txBody>
      </p:sp>
      <p:pic>
        <p:nvPicPr>
          <p:cNvPr id="3" name="Immagine 2" descr="Immagine che contiene testo, software, schermata, numero&#10;&#10;Descrizione generata automaticamente">
            <a:extLst>
              <a:ext uri="{FF2B5EF4-FFF2-40B4-BE49-F238E27FC236}">
                <a16:creationId xmlns:a16="http://schemas.microsoft.com/office/drawing/2014/main" id="{F7CF039E-C15A-CFA6-3485-4E098589E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442" y="831274"/>
            <a:ext cx="8153115" cy="563729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3305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7">
            <a:extLst>
              <a:ext uri="{FF2B5EF4-FFF2-40B4-BE49-F238E27FC236}">
                <a16:creationId xmlns:a16="http://schemas.microsoft.com/office/drawing/2014/main" id="{9E17BD9E-96D2-26FF-D91B-73751E45A821}"/>
              </a:ext>
            </a:extLst>
          </p:cNvPr>
          <p:cNvSpPr txBox="1">
            <a:spLocks/>
          </p:cNvSpPr>
          <p:nvPr/>
        </p:nvSpPr>
        <p:spPr>
          <a:xfrm>
            <a:off x="954177" y="1154222"/>
            <a:ext cx="8523310" cy="1180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UNDERSTAND REQUIREMENTS AND TRANSLATION INTO XNAT MODEL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30C6C08-C4B8-0132-BD86-D8860D507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681" y="2195999"/>
            <a:ext cx="9743142" cy="407581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26FFF0-72F2-42FD-25F9-87177880278C}"/>
              </a:ext>
            </a:extLst>
          </p:cNvPr>
          <p:cNvSpPr txBox="1"/>
          <p:nvPr/>
        </p:nvSpPr>
        <p:spPr>
          <a:xfrm>
            <a:off x="623943" y="4725771"/>
            <a:ext cx="7949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3C64A5"/>
                </a:solidFill>
              </a:rPr>
              <a:t>GOOGLE FORM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B3FAB2F-A1E9-B1E0-4D47-3240DA2CB4E1}"/>
              </a:ext>
            </a:extLst>
          </p:cNvPr>
          <p:cNvSpPr txBox="1"/>
          <p:nvPr/>
        </p:nvSpPr>
        <p:spPr>
          <a:xfrm>
            <a:off x="7433532" y="6102538"/>
            <a:ext cx="60995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u="sng" strike="noStrike" dirty="0">
                <a:solidFill>
                  <a:srgbClr val="3C64A5"/>
                </a:solidFill>
                <a:effectLst/>
                <a:latin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https://forms.gle/vUbWzewvD6BrRaoZA</a:t>
            </a:r>
            <a:endParaRPr lang="it-IT" sz="1600" dirty="0">
              <a:solidFill>
                <a:srgbClr val="3C64A5"/>
              </a:solidFill>
            </a:endParaRPr>
          </a:p>
        </p:txBody>
      </p:sp>
      <p:pic>
        <p:nvPicPr>
          <p:cNvPr id="10" name="Elemento grafico 9" descr="Persona con idea con riempimento a tinta unita">
            <a:extLst>
              <a:ext uri="{FF2B5EF4-FFF2-40B4-BE49-F238E27FC236}">
                <a16:creationId xmlns:a16="http://schemas.microsoft.com/office/drawing/2014/main" id="{E6744D33-D337-FBA0-4ECF-F7C931BFF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84022" y="1035888"/>
            <a:ext cx="889823" cy="889823"/>
          </a:xfrm>
          <a:prstGeom prst="rect">
            <a:avLst/>
          </a:prstGeom>
        </p:spPr>
      </p:pic>
      <p:pic>
        <p:nvPicPr>
          <p:cNvPr id="2" name="Immagine 1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C8784BD0-1DC5-2BBE-FC52-26B4D78DB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15" y="90957"/>
            <a:ext cx="1760323" cy="97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09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1106</Words>
  <Application>Microsoft Macintosh PowerPoint</Application>
  <PresentationFormat>Widescreen</PresentationFormat>
  <Paragraphs>234</Paragraphs>
  <Slides>29</Slides>
  <Notes>8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40" baseType="lpstr">
      <vt:lpstr>Aptos</vt:lpstr>
      <vt:lpstr>Arial</vt:lpstr>
      <vt:lpstr>Calibri</vt:lpstr>
      <vt:lpstr>Helvetica</vt:lpstr>
      <vt:lpstr>Montserrat</vt:lpstr>
      <vt:lpstr>Montserrat Bold</vt:lpstr>
      <vt:lpstr>Montserrat Regular</vt:lpstr>
      <vt:lpstr>Roboto</vt:lpstr>
      <vt:lpstr>Roboto Condensed</vt:lpstr>
      <vt:lpstr>Times New Roman</vt:lpstr>
      <vt:lpstr>Tema di Office</vt:lpstr>
      <vt:lpstr>UPDATE ON REQUIREMENTS COLLECTION AND FIRST PROTOTYPES OF THE DATA PLATFORM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First use-case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 FOR YOUR ATTENTION!</vt:lpstr>
      <vt:lpstr>BACK-UP SLIDES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Alessandra Maiarelli</dc:creator>
  <cp:lastModifiedBy>Camilla Scapicchio</cp:lastModifiedBy>
  <cp:revision>28</cp:revision>
  <dcterms:created xsi:type="dcterms:W3CDTF">2024-09-06T16:42:42Z</dcterms:created>
  <dcterms:modified xsi:type="dcterms:W3CDTF">2024-12-10T16:00:18Z</dcterms:modified>
</cp:coreProperties>
</file>