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68" r:id="rId3"/>
    <p:sldId id="258" r:id="rId4"/>
    <p:sldId id="269" r:id="rId5"/>
    <p:sldId id="260" r:id="rId6"/>
    <p:sldId id="259" r:id="rId7"/>
    <p:sldId id="263" r:id="rId8"/>
    <p:sldId id="267" r:id="rId9"/>
    <p:sldId id="262" r:id="rId10"/>
    <p:sldId id="264" r:id="rId11"/>
    <p:sldId id="270" r:id="rId12"/>
    <p:sldId id="265" r:id="rId13"/>
    <p:sldId id="382" r:id="rId14"/>
    <p:sldId id="261" r:id="rId15"/>
    <p:sldId id="381" r:id="rId16"/>
    <p:sldId id="273" r:id="rId17"/>
    <p:sldId id="266" r:id="rId18"/>
    <p:sldId id="271" r:id="rId19"/>
    <p:sldId id="378" r:id="rId20"/>
    <p:sldId id="256" r:id="rId21"/>
    <p:sldId id="375" r:id="rId22"/>
    <p:sldId id="376" r:id="rId23"/>
    <p:sldId id="377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C64A5"/>
    <a:srgbClr val="D8FBFF"/>
    <a:srgbClr val="E4F9FC"/>
    <a:srgbClr val="D9F6FB"/>
    <a:srgbClr val="D5F6FB"/>
    <a:srgbClr val="DCF8FC"/>
    <a:srgbClr val="E0F9FC"/>
    <a:srgbClr val="CEF6FA"/>
    <a:srgbClr val="BE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4714"/>
  </p:normalViewPr>
  <p:slideViewPr>
    <p:cSldViewPr snapToGrid="0" showGuides="1">
      <p:cViewPr varScale="1">
        <p:scale>
          <a:sx n="105" d="100"/>
          <a:sy n="105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A2D1F-6574-B14E-9A69-8A872FF8BF9C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C220F-96FE-6640-9283-0477857DD2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2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Tissue sparing is the ability to save healthy tissue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C220F-96FE-6640-9283-0477857DD2F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70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Mice was given by </a:t>
            </a:r>
            <a:r>
              <a:rPr lang="en-US" dirty="0" err="1"/>
              <a:t>simona</a:t>
            </a:r>
            <a:r>
              <a:rPr lang="en-US" dirty="0"/>
              <a:t> </a:t>
            </a:r>
            <a:r>
              <a:rPr lang="en-US" dirty="0" err="1"/>
              <a:t>capsoni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C220F-96FE-6640-9283-0477857DD2F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29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rtur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lementi grafici, grafica, Carattere, schermata&#10;&#10;Descrizione generata automaticamente">
            <a:extLst>
              <a:ext uri="{FF2B5EF4-FFF2-40B4-BE49-F238E27FC236}">
                <a16:creationId xmlns:a16="http://schemas.microsoft.com/office/drawing/2014/main" id="{15E64B43-8584-B596-44E0-E0B12B3A5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4928" y="1506507"/>
            <a:ext cx="2852660" cy="2222297"/>
          </a:xfrm>
          <a:prstGeom prst="rect">
            <a:avLst/>
          </a:prstGeom>
        </p:spPr>
      </p:pic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DEAA5893-47A2-BA7E-D6EA-1618D63CC7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62438" y="3944938"/>
            <a:ext cx="3708400" cy="7826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C64A5"/>
                </a:solidFill>
              </a:defRPr>
            </a:lvl1pPr>
            <a:lvl2pPr marL="457200" indent="0" algn="ctr">
              <a:buNone/>
              <a:defRPr sz="2000">
                <a:solidFill>
                  <a:srgbClr val="3C64A5"/>
                </a:solidFill>
                <a:latin typeface="Montserrat" pitchFamily="2" charset="77"/>
              </a:defRPr>
            </a:lvl2pPr>
          </a:lstStyle>
          <a:p>
            <a:pPr lvl="0"/>
            <a:r>
              <a:rPr lang="it-IT" dirty="0"/>
              <a:t>TITOLO EVENTO</a:t>
            </a:r>
          </a:p>
          <a:p>
            <a:pPr lvl="1"/>
            <a:r>
              <a:rPr lang="it-IT" dirty="0"/>
              <a:t>Sottotitolo evento e altre info</a:t>
            </a:r>
          </a:p>
        </p:txBody>
      </p:sp>
    </p:spTree>
    <p:extLst>
      <p:ext uri="{BB962C8B-B14F-4D97-AF65-F5344CB8AC3E}">
        <p14:creationId xmlns:p14="http://schemas.microsoft.com/office/powerpoint/2010/main" val="242941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rtura con titol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5">
            <a:extLst>
              <a:ext uri="{FF2B5EF4-FFF2-40B4-BE49-F238E27FC236}">
                <a16:creationId xmlns:a16="http://schemas.microsoft.com/office/drawing/2014/main" id="{7EB2DB64-FEF9-A645-7A83-582ADD6A79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676" y="1423219"/>
            <a:ext cx="5956201" cy="424917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9A300E79-3191-6F47-909C-3A76EA5C6F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93114" y="3735772"/>
            <a:ext cx="3708400" cy="7826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3C64A5"/>
                </a:solidFill>
              </a:defRPr>
            </a:lvl1pPr>
            <a:lvl2pPr marL="457200" indent="0" algn="l">
              <a:buNone/>
              <a:defRPr sz="2000">
                <a:solidFill>
                  <a:srgbClr val="3C64A5"/>
                </a:solidFill>
                <a:latin typeface="Montserrat" pitchFamily="2" charset="77"/>
              </a:defRPr>
            </a:lvl2pPr>
          </a:lstStyle>
          <a:p>
            <a:pPr lvl="0"/>
            <a:r>
              <a:rPr lang="it-IT" dirty="0"/>
              <a:t>TITOLO EVENTO</a:t>
            </a:r>
          </a:p>
          <a:p>
            <a:pPr lvl="1"/>
            <a:r>
              <a:rPr lang="it-IT" dirty="0"/>
              <a:t>Sottotitolo evento e altre info</a:t>
            </a:r>
          </a:p>
        </p:txBody>
      </p:sp>
      <p:pic>
        <p:nvPicPr>
          <p:cNvPr id="9" name="Immagine 8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B9B57420-B5F3-7DC5-2D70-846879573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90" y="2303718"/>
            <a:ext cx="3589660" cy="10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4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+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6E4223B-83FE-0E33-6321-B0CC09E84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9144" y="2916821"/>
            <a:ext cx="4641449" cy="118061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C64A5"/>
                </a:solidFill>
                <a:latin typeface="Montserrat" pitchFamily="2" charset="77"/>
              </a:defRPr>
            </a:lvl1pPr>
          </a:lstStyle>
          <a:p>
            <a:r>
              <a:rPr lang="it-IT" dirty="0"/>
              <a:t>FARE CLIC PER MODIFICARE LO STILE</a:t>
            </a:r>
          </a:p>
        </p:txBody>
      </p:sp>
      <p:sp>
        <p:nvSpPr>
          <p:cNvPr id="4" name="Segnaposto immagine 5">
            <a:extLst>
              <a:ext uri="{FF2B5EF4-FFF2-40B4-BE49-F238E27FC236}">
                <a16:creationId xmlns:a16="http://schemas.microsoft.com/office/drawing/2014/main" id="{8B874E0F-2D6E-C7D6-7B7E-49AB9AEAAC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9676" y="1944688"/>
            <a:ext cx="5475087" cy="3668712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testo 7">
            <a:extLst>
              <a:ext uri="{FF2B5EF4-FFF2-40B4-BE49-F238E27FC236}">
                <a16:creationId xmlns:a16="http://schemas.microsoft.com/office/drawing/2014/main" id="{F57DBE64-5D82-DEA0-8B6A-FF4D7D2A17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1463" y="4121150"/>
            <a:ext cx="4618037" cy="14811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3C64A5"/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solidFill>
                  <a:srgbClr val="3C64A5"/>
                </a:solidFill>
                <a:latin typeface="Montserrat" pitchFamily="2" charset="77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163128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D3EE00E3-BBF0-2C7E-649B-09F019DC58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2013" y="1928813"/>
            <a:ext cx="4495800" cy="3660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3C64A5"/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solidFill>
                  <a:srgbClr val="3C64A5"/>
                </a:solidFill>
                <a:latin typeface="Montserrat" pitchFamily="2" charset="77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14" name="Segnaposto immagine 5">
            <a:extLst>
              <a:ext uri="{FF2B5EF4-FFF2-40B4-BE49-F238E27FC236}">
                <a16:creationId xmlns:a16="http://schemas.microsoft.com/office/drawing/2014/main" id="{6AA026AF-5F0C-7506-31A2-F9AB83150F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676" y="1944688"/>
            <a:ext cx="5475087" cy="3668712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39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 userDrawn="1">
          <p15:clr>
            <a:srgbClr val="FBAE40"/>
          </p15:clr>
        </p15:guide>
        <p15:guide id="2" pos="420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+ testo +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>
            <a:extLst>
              <a:ext uri="{FF2B5EF4-FFF2-40B4-BE49-F238E27FC236}">
                <a16:creationId xmlns:a16="http://schemas.microsoft.com/office/drawing/2014/main" id="{68070E09-71D4-3103-FEF4-D5ECD75439AE}"/>
              </a:ext>
            </a:extLst>
          </p:cNvPr>
          <p:cNvSpPr/>
          <p:nvPr userDrawn="1"/>
        </p:nvSpPr>
        <p:spPr>
          <a:xfrm flipV="1">
            <a:off x="6215605" y="6549079"/>
            <a:ext cx="4906282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26B64E-CEF7-C12A-E394-562F45C8A6DD}"/>
              </a:ext>
            </a:extLst>
          </p:cNvPr>
          <p:cNvSpPr txBox="1"/>
          <p:nvPr userDrawn="1"/>
        </p:nvSpPr>
        <p:spPr>
          <a:xfrm>
            <a:off x="11093820" y="6427694"/>
            <a:ext cx="423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‹#›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5C640DB-CA20-1168-E041-FD09D731ACA4}"/>
              </a:ext>
            </a:extLst>
          </p:cNvPr>
          <p:cNvSpPr/>
          <p:nvPr userDrawn="1"/>
        </p:nvSpPr>
        <p:spPr>
          <a:xfrm flipV="1">
            <a:off x="11496261" y="6548637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7A91E861-9217-8BC3-97F7-38E25E84D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2013" y="1928814"/>
            <a:ext cx="4495800" cy="963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3C64A5"/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latin typeface="Montserrat" pitchFamily="2" charset="77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11" name="Segnaposto immagine 19">
            <a:extLst>
              <a:ext uri="{FF2B5EF4-FFF2-40B4-BE49-F238E27FC236}">
                <a16:creationId xmlns:a16="http://schemas.microsoft.com/office/drawing/2014/main" id="{5E129286-0000-D02C-893B-2EE3333E52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5188" y="1947863"/>
            <a:ext cx="5326890" cy="36417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13" name="Segnaposto tabella 12">
            <a:extLst>
              <a:ext uri="{FF2B5EF4-FFF2-40B4-BE49-F238E27FC236}">
                <a16:creationId xmlns:a16="http://schemas.microsoft.com/office/drawing/2014/main" id="{2F6123B1-2713-7A17-70DA-437E2FC40D7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235825" y="2992438"/>
            <a:ext cx="4492625" cy="2622550"/>
          </a:xfrm>
          <a:prstGeom prst="rect">
            <a:avLst/>
          </a:prstGeom>
          <a:ln w="12700">
            <a:solidFill>
              <a:srgbClr val="3C64A5"/>
            </a:solidFill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47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>
            <a:extLst>
              <a:ext uri="{FF2B5EF4-FFF2-40B4-BE49-F238E27FC236}">
                <a16:creationId xmlns:a16="http://schemas.microsoft.com/office/drawing/2014/main" id="{E4684ABC-A4B5-B84D-ACED-0FBC1EF64B22}"/>
              </a:ext>
            </a:extLst>
          </p:cNvPr>
          <p:cNvSpPr/>
          <p:nvPr userDrawn="1"/>
        </p:nvSpPr>
        <p:spPr>
          <a:xfrm flipV="1">
            <a:off x="6215605" y="6549079"/>
            <a:ext cx="4906282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09D3E24-77C3-B6B6-CC8C-8F6DB8A56D89}"/>
              </a:ext>
            </a:extLst>
          </p:cNvPr>
          <p:cNvSpPr txBox="1"/>
          <p:nvPr userDrawn="1"/>
        </p:nvSpPr>
        <p:spPr>
          <a:xfrm>
            <a:off x="11093820" y="6427694"/>
            <a:ext cx="423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‹#›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sp>
        <p:nvSpPr>
          <p:cNvPr id="9" name="Connettore 1 6">
            <a:extLst>
              <a:ext uri="{FF2B5EF4-FFF2-40B4-BE49-F238E27FC236}">
                <a16:creationId xmlns:a16="http://schemas.microsoft.com/office/drawing/2014/main" id="{21DEC7FA-FD92-1D96-7051-6383CDC9356B}"/>
              </a:ext>
            </a:extLst>
          </p:cNvPr>
          <p:cNvSpPr/>
          <p:nvPr userDrawn="1"/>
        </p:nvSpPr>
        <p:spPr>
          <a:xfrm flipV="1">
            <a:off x="11496261" y="6548637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CDD22886-FBA7-EA59-3494-F7C6BD8B7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2013" y="1928814"/>
            <a:ext cx="4495800" cy="37166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3C64A5"/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latin typeface="Montserrat" pitchFamily="2" charset="77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12" name="Segnaposto tabella 12">
            <a:extLst>
              <a:ext uri="{FF2B5EF4-FFF2-40B4-BE49-F238E27FC236}">
                <a16:creationId xmlns:a16="http://schemas.microsoft.com/office/drawing/2014/main" id="{E9A1B941-C501-B3C7-21C9-A1213A31507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904461" y="1948070"/>
            <a:ext cx="4949687" cy="369673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98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8AC3-F9BB-0C66-74BB-8F336117F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CEBB3-549E-A1FF-E256-FE55AAE8D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AB039-9CBD-A6FC-B486-1FD98963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54DA-722C-4313-B412-B3CCDD9D107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28A52-9B6D-5EF2-1E14-52117202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35637-76BA-8E68-1830-E14B8B2F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AC1-8F80-4647-8EC9-EE29F4C91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5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>
            <a:extLst>
              <a:ext uri="{FF2B5EF4-FFF2-40B4-BE49-F238E27FC236}">
                <a16:creationId xmlns:a16="http://schemas.microsoft.com/office/drawing/2014/main" id="{8B793099-D548-E969-18D0-0AAD3B1C825F}"/>
              </a:ext>
            </a:extLst>
          </p:cNvPr>
          <p:cNvSpPr/>
          <p:nvPr userDrawn="1"/>
        </p:nvSpPr>
        <p:spPr>
          <a:xfrm flipV="1">
            <a:off x="4715123" y="6549079"/>
            <a:ext cx="6420963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CasellaDiTesto 8">
            <a:extLst>
              <a:ext uri="{FF2B5EF4-FFF2-40B4-BE49-F238E27FC236}">
                <a16:creationId xmlns:a16="http://schemas.microsoft.com/office/drawing/2014/main" id="{957EFD13-88C7-F7F3-A909-D3238BAB0369}"/>
              </a:ext>
            </a:extLst>
          </p:cNvPr>
          <p:cNvSpPr txBox="1"/>
          <p:nvPr userDrawn="1"/>
        </p:nvSpPr>
        <p:spPr>
          <a:xfrm>
            <a:off x="839618" y="6375811"/>
            <a:ext cx="54798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800" b="1" dirty="0">
                <a:solidFill>
                  <a:srgbClr val="3C64A5"/>
                </a:solidFill>
              </a:rPr>
              <a:t>THE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 TUSCANY HEALTH ECOS</a:t>
            </a:r>
            <a:r>
              <a:rPr lang="it-IT"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Y</a:t>
            </a:r>
            <a:r>
              <a:rPr dirty="0">
                <a:solidFill>
                  <a:srgbClr val="3C64A5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STEM</a:t>
            </a:r>
          </a:p>
        </p:txBody>
      </p:sp>
      <p:sp>
        <p:nvSpPr>
          <p:cNvPr id="15" name="Connettore 1 6">
            <a:extLst>
              <a:ext uri="{FF2B5EF4-FFF2-40B4-BE49-F238E27FC236}">
                <a16:creationId xmlns:a16="http://schemas.microsoft.com/office/drawing/2014/main" id="{733E2699-63F6-04F7-6895-57AAD2F3D89A}"/>
              </a:ext>
            </a:extLst>
          </p:cNvPr>
          <p:cNvSpPr/>
          <p:nvPr userDrawn="1"/>
        </p:nvSpPr>
        <p:spPr>
          <a:xfrm flipV="1">
            <a:off x="0" y="655857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" name="Connettore 1 6">
            <a:extLst>
              <a:ext uri="{FF2B5EF4-FFF2-40B4-BE49-F238E27FC236}">
                <a16:creationId xmlns:a16="http://schemas.microsoft.com/office/drawing/2014/main" id="{4B7EBC58-F4C5-FEE7-9813-4786D8397F0B}"/>
              </a:ext>
            </a:extLst>
          </p:cNvPr>
          <p:cNvSpPr/>
          <p:nvPr userDrawn="1"/>
        </p:nvSpPr>
        <p:spPr>
          <a:xfrm flipV="1">
            <a:off x="11502189" y="6552226"/>
            <a:ext cx="689811" cy="0"/>
          </a:xfrm>
          <a:prstGeom prst="line">
            <a:avLst/>
          </a:prstGeom>
          <a:ln>
            <a:solidFill>
              <a:srgbClr val="3C64A5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72B8879-B0B0-8357-7CF4-AB22F95A047B}"/>
              </a:ext>
            </a:extLst>
          </p:cNvPr>
          <p:cNvSpPr txBox="1"/>
          <p:nvPr userDrawn="1"/>
        </p:nvSpPr>
        <p:spPr>
          <a:xfrm>
            <a:off x="11093820" y="6427694"/>
            <a:ext cx="423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9C48075-744E-1A4C-BA74-3277BD946826}" type="slidenum">
              <a:rPr lang="it-IT" sz="1000" smtClean="0">
                <a:solidFill>
                  <a:srgbClr val="3C64A5"/>
                </a:solidFill>
                <a:latin typeface="Helvetica" pitchFamily="2" charset="0"/>
              </a:rPr>
              <a:pPr algn="ctr"/>
              <a:t>‹#›</a:t>
            </a:fld>
            <a:endParaRPr lang="it-IT" sz="1000" dirty="0">
              <a:solidFill>
                <a:srgbClr val="3C64A5"/>
              </a:solidFill>
              <a:latin typeface="Helvetica" pitchFamily="2" charset="0"/>
            </a:endParaRPr>
          </a:p>
        </p:txBody>
      </p:sp>
      <p:pic>
        <p:nvPicPr>
          <p:cNvPr id="8" name="Immagine 7" descr="Immagine che contiene schermata, grafica, Elementi grafici, pixel&#10;&#10;Descrizione generata automaticamente">
            <a:extLst>
              <a:ext uri="{FF2B5EF4-FFF2-40B4-BE49-F238E27FC236}">
                <a16:creationId xmlns:a16="http://schemas.microsoft.com/office/drawing/2014/main" id="{FD1857EB-2E52-C5CA-F886-39B032F6E1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09" y="228598"/>
            <a:ext cx="1618976" cy="508821"/>
          </a:xfrm>
          <a:prstGeom prst="rect">
            <a:avLst/>
          </a:prstGeom>
        </p:spPr>
      </p:pic>
      <p:pic>
        <p:nvPicPr>
          <p:cNvPr id="9" name="Immagine 8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E0839A3E-D0EF-F5BC-C145-002040DA16E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4" y="220508"/>
            <a:ext cx="1747684" cy="496502"/>
          </a:xfrm>
          <a:prstGeom prst="rect">
            <a:avLst/>
          </a:prstGeom>
        </p:spPr>
      </p:pic>
      <p:pic>
        <p:nvPicPr>
          <p:cNvPr id="10" name="Immagine 9" descr="Immagine che contiene schermata, Carattere, Blu elettrico, Blu intenso&#10;&#10;Descrizione generata automaticamente">
            <a:extLst>
              <a:ext uri="{FF2B5EF4-FFF2-40B4-BE49-F238E27FC236}">
                <a16:creationId xmlns:a16="http://schemas.microsoft.com/office/drawing/2014/main" id="{A0698171-CC6C-796E-82F5-7D957222B23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09" y="234869"/>
            <a:ext cx="1835653" cy="473054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CA4317FE-9017-6963-90DC-861B0F4EB81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453266" y="291475"/>
            <a:ext cx="1311640" cy="3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1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1" r:id="rId3"/>
    <p:sldLayoutId id="2147483650" r:id="rId4"/>
    <p:sldLayoutId id="2147483652" r:id="rId5"/>
    <p:sldLayoutId id="2147483653" r:id="rId6"/>
    <p:sldLayoutId id="214748365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10.wdp"/><Relationship Id="rId18" Type="http://schemas.openxmlformats.org/officeDocument/2006/relationships/image" Target="../media/image34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31.png"/><Relationship Id="rId17" Type="http://schemas.microsoft.com/office/2007/relationships/hdphoto" Target="../media/hdphoto12.wdp"/><Relationship Id="rId2" Type="http://schemas.openxmlformats.org/officeDocument/2006/relationships/image" Target="../media/image26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30.png"/><Relationship Id="rId19" Type="http://schemas.microsoft.com/office/2007/relationships/hdphoto" Target="../media/hdphoto13.wdp"/><Relationship Id="rId4" Type="http://schemas.openxmlformats.org/officeDocument/2006/relationships/image" Target="../media/image27.png"/><Relationship Id="rId9" Type="http://schemas.microsoft.com/office/2007/relationships/hdphoto" Target="../media/hdphoto8.wdp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10.wdp"/><Relationship Id="rId18" Type="http://schemas.openxmlformats.org/officeDocument/2006/relationships/image" Target="../media/image34.png"/><Relationship Id="rId3" Type="http://schemas.microsoft.com/office/2007/relationships/hdphoto" Target="../media/hdphoto5.wdp"/><Relationship Id="rId21" Type="http://schemas.openxmlformats.org/officeDocument/2006/relationships/image" Target="../media/image35.emf"/><Relationship Id="rId7" Type="http://schemas.microsoft.com/office/2007/relationships/hdphoto" Target="../media/hdphoto7.wdp"/><Relationship Id="rId12" Type="http://schemas.openxmlformats.org/officeDocument/2006/relationships/image" Target="../media/image31.png"/><Relationship Id="rId17" Type="http://schemas.microsoft.com/office/2007/relationships/hdphoto" Target="../media/hdphoto12.wdp"/><Relationship Id="rId2" Type="http://schemas.openxmlformats.org/officeDocument/2006/relationships/image" Target="../media/image26.png"/><Relationship Id="rId16" Type="http://schemas.openxmlformats.org/officeDocument/2006/relationships/image" Target="../media/image33.png"/><Relationship Id="rId20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30.png"/><Relationship Id="rId19" Type="http://schemas.microsoft.com/office/2007/relationships/hdphoto" Target="../media/hdphoto13.wdp"/><Relationship Id="rId4" Type="http://schemas.openxmlformats.org/officeDocument/2006/relationships/image" Target="../media/image27.png"/><Relationship Id="rId9" Type="http://schemas.microsoft.com/office/2007/relationships/hdphoto" Target="../media/hdphoto8.wdp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png"/><Relationship Id="rId7" Type="http://schemas.openxmlformats.org/officeDocument/2006/relationships/image" Target="../media/image44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microsoft.com/office/2007/relationships/hdphoto" Target="../media/hdphoto14.wdp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emf"/><Relationship Id="rId7" Type="http://schemas.openxmlformats.org/officeDocument/2006/relationships/image" Target="../media/image15.jp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D8EC5606-15DB-CE4A-058D-95D060EA8178}"/>
              </a:ext>
            </a:extLst>
          </p:cNvPr>
          <p:cNvSpPr txBox="1">
            <a:spLocks/>
          </p:cNvSpPr>
          <p:nvPr/>
        </p:nvSpPr>
        <p:spPr>
          <a:xfrm>
            <a:off x="1524000" y="4664450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Vinoshene Pillai Rajan</a:t>
            </a:r>
          </a:p>
          <a:p>
            <a:pPr marL="0" indent="0" algn="ctr">
              <a:buNone/>
            </a:pPr>
            <a:r>
              <a:rPr lang="en-US" dirty="0"/>
              <a:t>Institute of Neuroscience, CNR Pisa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D042E8-DBC2-7162-B2AE-ABAE082F0ECA}"/>
              </a:ext>
            </a:extLst>
          </p:cNvPr>
          <p:cNvSpPr txBox="1">
            <a:spLocks/>
          </p:cNvSpPr>
          <p:nvPr/>
        </p:nvSpPr>
        <p:spPr>
          <a:xfrm>
            <a:off x="1162049" y="1935799"/>
            <a:ext cx="9686925" cy="25523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3C64A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Evaluating FLASH and Conventional radiation response on brain-resident microglia</a:t>
            </a:r>
            <a:endParaRPr lang="en-US" sz="3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98"/>
    </mc:Choice>
    <mc:Fallback xmlns="">
      <p:transition spd="slow" advTm="3959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7232C0-A051-22D8-2B9E-E684A830358E}"/>
              </a:ext>
            </a:extLst>
          </p:cNvPr>
          <p:cNvSpPr txBox="1"/>
          <p:nvPr/>
        </p:nvSpPr>
        <p:spPr>
          <a:xfrm>
            <a:off x="9525" y="219075"/>
            <a:ext cx="1723549" cy="523220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E53E62-62EB-BD96-EC71-6C352E1B804A}"/>
              </a:ext>
            </a:extLst>
          </p:cNvPr>
          <p:cNvSpPr txBox="1"/>
          <p:nvPr/>
        </p:nvSpPr>
        <p:spPr>
          <a:xfrm>
            <a:off x="1254443" y="1453896"/>
            <a:ext cx="9683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FLASH-RT induced lower % of cell loss and did not significantly affect microglia soma size compared to CONV-RT demonstrating its tissue sparing effect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FB61A-798E-8CF6-B6FA-C61416D06535}"/>
              </a:ext>
            </a:extLst>
          </p:cNvPr>
          <p:cNvSpPr txBox="1"/>
          <p:nvPr/>
        </p:nvSpPr>
        <p:spPr>
          <a:xfrm>
            <a:off x="0" y="3114675"/>
            <a:ext cx="3164649" cy="523220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Future perspective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8E091B-664D-CE13-DC4A-93ECE9112916}"/>
              </a:ext>
            </a:extLst>
          </p:cNvPr>
          <p:cNvSpPr txBox="1"/>
          <p:nvPr/>
        </p:nvSpPr>
        <p:spPr>
          <a:xfrm>
            <a:off x="1254443" y="4166616"/>
            <a:ext cx="9683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 number of animals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Additional analysis of collected data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Possibility of performing immunohistochemistry on collected brains slices against marker for activated microglia (CD68..)</a:t>
            </a:r>
          </a:p>
        </p:txBody>
      </p:sp>
    </p:spTree>
    <p:extLst>
      <p:ext uri="{BB962C8B-B14F-4D97-AF65-F5344CB8AC3E}">
        <p14:creationId xmlns:p14="http://schemas.microsoft.com/office/powerpoint/2010/main" val="9171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1F032-8DE2-6638-12AC-D3759BE50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3B454C-1AA8-DE76-500A-631ABD6B215E}"/>
              </a:ext>
            </a:extLst>
          </p:cNvPr>
          <p:cNvSpPr txBox="1"/>
          <p:nvPr/>
        </p:nvSpPr>
        <p:spPr>
          <a:xfrm>
            <a:off x="4087" y="219075"/>
            <a:ext cx="4022255" cy="1384995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Parallel experiment:</a:t>
            </a: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In vivo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imaging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murine GBM (GL261)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5BA8D-DDC0-5C7A-980D-0DDD42735EA8}"/>
              </a:ext>
            </a:extLst>
          </p:cNvPr>
          <p:cNvSpPr txBox="1"/>
          <p:nvPr/>
        </p:nvSpPr>
        <p:spPr>
          <a:xfrm>
            <a:off x="109727" y="5052305"/>
            <a:ext cx="1179576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Intracellular Ca</a:t>
            </a:r>
            <a:r>
              <a:rPr lang="en-GB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2+</a:t>
            </a:r>
            <a:r>
              <a:rPr lang="en-GB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elevation from ER and extracellular region affects glioma cell migration and invasion. Ca</a:t>
            </a:r>
            <a:r>
              <a:rPr lang="en-GB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2+</a:t>
            </a:r>
            <a:r>
              <a:rPr lang="en-GB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influx through </a:t>
            </a:r>
            <a:r>
              <a:rPr lang="en-GB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TRP</a:t>
            </a:r>
            <a:r>
              <a:rPr lang="en-GB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channels</a:t>
            </a: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</a:t>
            </a:r>
            <a:r>
              <a:rPr lang="en-GB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P2X7Rs</a:t>
            </a: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and</a:t>
            </a:r>
            <a:r>
              <a:rPr lang="en-GB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t-type Ca</a:t>
            </a:r>
            <a:r>
              <a:rPr lang="en-GB" sz="2000" b="1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2+</a:t>
            </a:r>
            <a:r>
              <a:rPr lang="en-GB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channels </a:t>
            </a:r>
            <a:r>
              <a:rPr lang="en-GB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are </a:t>
            </a:r>
            <a:r>
              <a:rPr lang="en-GB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critically involved in glioma cell infiltration</a:t>
            </a:r>
            <a:r>
              <a:rPr lang="en-GB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0B8407-40AD-0F23-BF21-FA0D86464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357" y="1673352"/>
            <a:ext cx="7648501" cy="32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5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EF962E-022B-23FD-B956-A2A74A79C47B}"/>
              </a:ext>
            </a:extLst>
          </p:cNvPr>
          <p:cNvSpPr txBox="1"/>
          <p:nvPr/>
        </p:nvSpPr>
        <p:spPr>
          <a:xfrm>
            <a:off x="9525" y="219075"/>
            <a:ext cx="3626314" cy="523220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Experimental pipeline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60190B6-957B-AB3B-06B9-5CDB0CB134F5}"/>
              </a:ext>
            </a:extLst>
          </p:cNvPr>
          <p:cNvGrpSpPr/>
          <p:nvPr/>
        </p:nvGrpSpPr>
        <p:grpSpPr>
          <a:xfrm>
            <a:off x="291698" y="1264026"/>
            <a:ext cx="10680586" cy="4547463"/>
            <a:chOff x="291698" y="1264026"/>
            <a:chExt cx="10680586" cy="454746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C7D0461-3334-395F-6FD0-C71C2FD9C387}"/>
                </a:ext>
              </a:extLst>
            </p:cNvPr>
            <p:cNvGrpSpPr/>
            <p:nvPr/>
          </p:nvGrpSpPr>
          <p:grpSpPr>
            <a:xfrm>
              <a:off x="1219715" y="1376783"/>
              <a:ext cx="9752569" cy="4434706"/>
              <a:chOff x="726455" y="1148183"/>
              <a:chExt cx="9752569" cy="443470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720A17-88A1-CCC7-2994-043E8B02157B}"/>
                  </a:ext>
                </a:extLst>
              </p:cNvPr>
              <p:cNvSpPr txBox="1"/>
              <p:nvPr/>
            </p:nvSpPr>
            <p:spPr>
              <a:xfrm>
                <a:off x="5044663" y="1148183"/>
                <a:ext cx="34684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Longitudinal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in vivo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two photon </a:t>
                </a: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calcium imaging</a:t>
                </a:r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9FEBCB58-A1F5-DD0E-2782-226C8B48A281}"/>
                  </a:ext>
                </a:extLst>
              </p:cNvPr>
              <p:cNvSpPr/>
              <p:nvPr/>
            </p:nvSpPr>
            <p:spPr>
              <a:xfrm>
                <a:off x="1508760" y="3955065"/>
                <a:ext cx="8970264" cy="409903"/>
              </a:xfrm>
              <a:prstGeom prst="rightArrow">
                <a:avLst/>
              </a:prstGeom>
              <a:solidFill>
                <a:schemeClr val="tx1">
                  <a:alpha val="51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EE61BD3-B4EE-CBE1-F5BF-AF27BABC3F3B}"/>
                  </a:ext>
                </a:extLst>
              </p:cNvPr>
              <p:cNvCxnSpPr/>
              <p:nvPr/>
            </p:nvCxnSpPr>
            <p:spPr>
              <a:xfrm>
                <a:off x="1528953" y="3893328"/>
                <a:ext cx="0" cy="548640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A802144-9415-92B5-3421-550E4051DB62}"/>
                  </a:ext>
                </a:extLst>
              </p:cNvPr>
              <p:cNvCxnSpPr/>
              <p:nvPr/>
            </p:nvCxnSpPr>
            <p:spPr>
              <a:xfrm>
                <a:off x="5141796" y="3885696"/>
                <a:ext cx="0" cy="548640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55D84E6-617E-F5FA-AE32-895BAC117A64}"/>
                  </a:ext>
                </a:extLst>
              </p:cNvPr>
              <p:cNvCxnSpPr/>
              <p:nvPr/>
            </p:nvCxnSpPr>
            <p:spPr>
              <a:xfrm>
                <a:off x="5958339" y="3885696"/>
                <a:ext cx="0" cy="548640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8E35DF5-D6D3-A5B1-A849-6B7C67B67E85}"/>
                  </a:ext>
                </a:extLst>
              </p:cNvPr>
              <p:cNvCxnSpPr/>
              <p:nvPr/>
            </p:nvCxnSpPr>
            <p:spPr>
              <a:xfrm>
                <a:off x="6767730" y="3893328"/>
                <a:ext cx="0" cy="548640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C426899-A1FE-0B8A-6CFD-A7EE2AAFF493}"/>
                  </a:ext>
                </a:extLst>
              </p:cNvPr>
              <p:cNvCxnSpPr/>
              <p:nvPr/>
            </p:nvCxnSpPr>
            <p:spPr>
              <a:xfrm>
                <a:off x="7580096" y="3893328"/>
                <a:ext cx="0" cy="548640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3642462-5FD7-C06A-AEA6-17037F36EBDC}"/>
                  </a:ext>
                </a:extLst>
              </p:cNvPr>
              <p:cNvCxnSpPr/>
              <p:nvPr/>
            </p:nvCxnSpPr>
            <p:spPr>
              <a:xfrm>
                <a:off x="8391191" y="3893328"/>
                <a:ext cx="0" cy="548640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E1E9D8-6A08-BE69-C44F-522C377EDB58}"/>
                  </a:ext>
                </a:extLst>
              </p:cNvPr>
              <p:cNvSpPr txBox="1"/>
              <p:nvPr/>
            </p:nvSpPr>
            <p:spPr>
              <a:xfrm rot="17922562">
                <a:off x="693233" y="4815916"/>
                <a:ext cx="11338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Week -2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5AD3FF-64C4-F2CD-5244-CF47ECF4E5D5}"/>
                  </a:ext>
                </a:extLst>
              </p:cNvPr>
              <p:cNvSpPr txBox="1"/>
              <p:nvPr/>
            </p:nvSpPr>
            <p:spPr>
              <a:xfrm rot="17922562">
                <a:off x="4504808" y="4692471"/>
                <a:ext cx="8547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Day 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46B267-A50E-F203-D0CE-D15AEF5CB8DF}"/>
                  </a:ext>
                </a:extLst>
              </p:cNvPr>
              <p:cNvSpPr txBox="1"/>
              <p:nvPr/>
            </p:nvSpPr>
            <p:spPr>
              <a:xfrm rot="17922562">
                <a:off x="5242868" y="4735771"/>
                <a:ext cx="1048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Week 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BA267D-2817-807E-8AA7-09B694F715D7}"/>
                  </a:ext>
                </a:extLst>
              </p:cNvPr>
              <p:cNvSpPr txBox="1"/>
              <p:nvPr/>
            </p:nvSpPr>
            <p:spPr>
              <a:xfrm rot="17922562">
                <a:off x="6046838" y="4735185"/>
                <a:ext cx="1048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Week 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6D9912-C4EE-3239-C390-0540B3E69561}"/>
                  </a:ext>
                </a:extLst>
              </p:cNvPr>
              <p:cNvSpPr txBox="1"/>
              <p:nvPr/>
            </p:nvSpPr>
            <p:spPr>
              <a:xfrm rot="17922562">
                <a:off x="6857934" y="4743900"/>
                <a:ext cx="1048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Week 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9638CB-E4F7-FCA8-78D0-468376C1FC7E}"/>
                  </a:ext>
                </a:extLst>
              </p:cNvPr>
              <p:cNvSpPr txBox="1"/>
              <p:nvPr/>
            </p:nvSpPr>
            <p:spPr>
              <a:xfrm rot="17922562">
                <a:off x="7670019" y="4738206"/>
                <a:ext cx="1048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Week 4</a:t>
                </a:r>
              </a:p>
            </p:txBody>
          </p:sp>
          <p:sp>
            <p:nvSpPr>
              <p:cNvPr id="11" name="Left Brace 10">
                <a:extLst>
                  <a:ext uri="{FF2B5EF4-FFF2-40B4-BE49-F238E27FC236}">
                    <a16:creationId xmlns:a16="http://schemas.microsoft.com/office/drawing/2014/main" id="{076C4ADF-C1E6-1924-1924-2F7E862B7201}"/>
                  </a:ext>
                </a:extLst>
              </p:cNvPr>
              <p:cNvSpPr/>
              <p:nvPr/>
            </p:nvSpPr>
            <p:spPr>
              <a:xfrm rot="5400000">
                <a:off x="6490587" y="517678"/>
                <a:ext cx="576557" cy="3186863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4D80083-EF1C-70CC-DE12-661A3B5D94F7}"/>
                  </a:ext>
                </a:extLst>
              </p:cNvPr>
              <p:cNvGrpSpPr/>
              <p:nvPr/>
            </p:nvGrpSpPr>
            <p:grpSpPr>
              <a:xfrm>
                <a:off x="4676519" y="2403746"/>
                <a:ext cx="955298" cy="1388319"/>
                <a:chOff x="5605979" y="1773355"/>
                <a:chExt cx="955298" cy="1388319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3539E814-E4FF-43D9-5658-37F236840D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873070" y="2238344"/>
                  <a:ext cx="483649" cy="923330"/>
                </a:xfrm>
                <a:prstGeom prst="rect">
                  <a:avLst/>
                </a:prstGeom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E12B008-24D2-ED08-3210-D5457F5A1266}"/>
                    </a:ext>
                  </a:extLst>
                </p:cNvPr>
                <p:cNvSpPr txBox="1"/>
                <p:nvPr/>
              </p:nvSpPr>
              <p:spPr>
                <a:xfrm>
                  <a:off x="5605979" y="1773355"/>
                  <a:ext cx="9552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15 Gy</a:t>
                  </a: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770037-EA25-F160-42A2-6AC5820C4FAA}"/>
                  </a:ext>
                </a:extLst>
              </p:cNvPr>
              <p:cNvSpPr txBox="1"/>
              <p:nvPr/>
            </p:nvSpPr>
            <p:spPr>
              <a:xfrm rot="17922562">
                <a:off x="3283232" y="4687298"/>
                <a:ext cx="9396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Day -2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165352A-FC5C-D3AE-367A-EC08AF52129B}"/>
                  </a:ext>
                </a:extLst>
              </p:cNvPr>
              <p:cNvCxnSpPr/>
              <p:nvPr/>
            </p:nvCxnSpPr>
            <p:spPr>
              <a:xfrm>
                <a:off x="3959172" y="3893328"/>
                <a:ext cx="0" cy="548640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291E01E-AE58-BF8A-6B56-634F58160035}"/>
                  </a:ext>
                </a:extLst>
              </p:cNvPr>
              <p:cNvGrpSpPr/>
              <p:nvPr/>
            </p:nvGrpSpPr>
            <p:grpSpPr>
              <a:xfrm>
                <a:off x="3266412" y="2455105"/>
                <a:ext cx="1402938" cy="1297152"/>
                <a:chOff x="3645315" y="2447557"/>
                <a:chExt cx="1402938" cy="1297152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FB8ABFD-2D37-D32E-F363-0F8135A3C019}"/>
                    </a:ext>
                  </a:extLst>
                </p:cNvPr>
                <p:cNvGrpSpPr/>
                <p:nvPr/>
              </p:nvGrpSpPr>
              <p:grpSpPr>
                <a:xfrm>
                  <a:off x="3645315" y="2447557"/>
                  <a:ext cx="1402938" cy="1297152"/>
                  <a:chOff x="3645315" y="2447557"/>
                  <a:chExt cx="1402938" cy="1297152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3A4D2DD2-DB15-7912-351A-E03674D6B71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645315" y="2447557"/>
                    <a:ext cx="627713" cy="1297152"/>
                    <a:chOff x="4055788" y="992549"/>
                    <a:chExt cx="1019376" cy="2106512"/>
                  </a:xfrm>
                </p:grpSpPr>
                <p:pic>
                  <p:nvPicPr>
                    <p:cNvPr id="14" name="Picture 13">
                      <a:extLst>
                        <a:ext uri="{FF2B5EF4-FFF2-40B4-BE49-F238E27FC236}">
                          <a16:creationId xmlns:a16="http://schemas.microsoft.com/office/drawing/2014/main" id="{AC9485C0-25BC-259D-BB95-E1AC8E05F30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4055788" y="2202124"/>
                      <a:ext cx="1019376" cy="89693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Picture 14">
                      <a:extLst>
                        <a:ext uri="{FF2B5EF4-FFF2-40B4-BE49-F238E27FC236}">
                          <a16:creationId xmlns:a16="http://schemas.microsoft.com/office/drawing/2014/main" id="{6BA186FD-B055-31C2-C251-F23BC47A2AC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rightnessContrast contrast="40000"/>
                              </a14:imgEffect>
                            </a14:imgLayer>
                          </a14:imgProps>
                        </a:ext>
                      </a:extLst>
                    </a:blip>
                    <a:srcRect l="32498" t="11745" r="46380" b="62223"/>
                    <a:stretch/>
                  </p:blipFill>
                  <p:spPr>
                    <a:xfrm>
                      <a:off x="4196887" y="992549"/>
                      <a:ext cx="713650" cy="71365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6" name="Straight Connector 15">
                      <a:extLst>
                        <a:ext uri="{FF2B5EF4-FFF2-40B4-BE49-F238E27FC236}">
                          <a16:creationId xmlns:a16="http://schemas.microsoft.com/office/drawing/2014/main" id="{B18C58AC-79CA-333F-087B-C007EA09A4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90639" y="1716125"/>
                      <a:ext cx="211982" cy="691319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>
                      <a:extLst>
                        <a:ext uri="{FF2B5EF4-FFF2-40B4-BE49-F238E27FC236}">
                          <a16:creationId xmlns:a16="http://schemas.microsoft.com/office/drawing/2014/main" id="{A8B26034-1239-6FAA-2A47-FD53F077C3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553712" y="1716125"/>
                      <a:ext cx="356825" cy="722275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DE919B6-FD2B-6648-18A4-8A187DF87092}"/>
                      </a:ext>
                    </a:extLst>
                  </p:cNvPr>
                  <p:cNvSpPr txBox="1"/>
                  <p:nvPr/>
                </p:nvSpPr>
                <p:spPr>
                  <a:xfrm>
                    <a:off x="4393907" y="2763907"/>
                    <a:ext cx="6543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MRI</a:t>
                    </a: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F6B8FA8-1A3A-6DE2-D68B-4C2B78B18609}"/>
                    </a:ext>
                  </a:extLst>
                </p:cNvPr>
                <p:cNvSpPr txBox="1"/>
                <p:nvPr/>
              </p:nvSpPr>
              <p:spPr>
                <a:xfrm>
                  <a:off x="4175501" y="2724614"/>
                  <a:ext cx="36420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1FA3EA8-C8E0-A895-0E64-E8D1DC5BD4D1}"/>
                  </a:ext>
                </a:extLst>
              </p:cNvPr>
              <p:cNvSpPr txBox="1"/>
              <p:nvPr/>
            </p:nvSpPr>
            <p:spPr>
              <a:xfrm>
                <a:off x="6434526" y="3343441"/>
                <a:ext cx="654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MRI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4799741-9FF2-E703-C129-2C86B36823B4}"/>
                  </a:ext>
                </a:extLst>
              </p:cNvPr>
              <p:cNvSpPr txBox="1"/>
              <p:nvPr/>
            </p:nvSpPr>
            <p:spPr>
              <a:xfrm>
                <a:off x="8064018" y="3350885"/>
                <a:ext cx="654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MRI</a:t>
                </a:r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549F1F02-81E4-4228-D907-B2A6AB3973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26637" t="19786" r="39144" b="12150"/>
              <a:stretch/>
            </p:blipFill>
            <p:spPr>
              <a:xfrm>
                <a:off x="726455" y="1988601"/>
                <a:ext cx="1362521" cy="1897095"/>
              </a:xfrm>
              <a:prstGeom prst="rect">
                <a:avLst/>
              </a:prstGeom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ED1739C-80B7-DC61-0B55-CFA8A4267634}"/>
                </a:ext>
              </a:extLst>
            </p:cNvPr>
            <p:cNvSpPr txBox="1"/>
            <p:nvPr/>
          </p:nvSpPr>
          <p:spPr>
            <a:xfrm>
              <a:off x="291698" y="1264026"/>
              <a:ext cx="38190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Injection of murine GBM cells (GL261) expressing Ca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sensor (GCaMP6s) into the occipital cortex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419BEC8-9D39-4421-DA3F-96A8BF849C2E}"/>
              </a:ext>
            </a:extLst>
          </p:cNvPr>
          <p:cNvSpPr txBox="1"/>
          <p:nvPr/>
        </p:nvSpPr>
        <p:spPr>
          <a:xfrm>
            <a:off x="7943" y="6184524"/>
            <a:ext cx="3861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 collaboration with Alessandra Flori &amp; Gian Michele Ratto</a:t>
            </a:r>
          </a:p>
        </p:txBody>
      </p:sp>
    </p:spTree>
    <p:extLst>
      <p:ext uri="{BB962C8B-B14F-4D97-AF65-F5344CB8AC3E}">
        <p14:creationId xmlns:p14="http://schemas.microsoft.com/office/powerpoint/2010/main" val="3729114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DE943-DC49-83AA-1AA8-FB087D626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D29096-B8F8-4364-997C-58F7C5A901BE}"/>
              </a:ext>
            </a:extLst>
          </p:cNvPr>
          <p:cNvSpPr txBox="1"/>
          <p:nvPr/>
        </p:nvSpPr>
        <p:spPr>
          <a:xfrm>
            <a:off x="9525" y="219075"/>
            <a:ext cx="3626314" cy="523220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Experimental pipeline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9E3E25F-6F41-DCDB-3CAD-79E4E81C4A77}"/>
              </a:ext>
            </a:extLst>
          </p:cNvPr>
          <p:cNvGrpSpPr/>
          <p:nvPr/>
        </p:nvGrpSpPr>
        <p:grpSpPr>
          <a:xfrm>
            <a:off x="291698" y="1264026"/>
            <a:ext cx="10680586" cy="4547463"/>
            <a:chOff x="291698" y="1264026"/>
            <a:chExt cx="10680586" cy="454746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041C5E0-CA74-B055-A91F-E0A611E54B64}"/>
                </a:ext>
              </a:extLst>
            </p:cNvPr>
            <p:cNvGrpSpPr/>
            <p:nvPr/>
          </p:nvGrpSpPr>
          <p:grpSpPr>
            <a:xfrm>
              <a:off x="1219715" y="1376783"/>
              <a:ext cx="9752569" cy="4434706"/>
              <a:chOff x="726455" y="1148183"/>
              <a:chExt cx="9752569" cy="443470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0E8E99-D27B-BB9B-B878-0750DFB015D7}"/>
                  </a:ext>
                </a:extLst>
              </p:cNvPr>
              <p:cNvSpPr txBox="1"/>
              <p:nvPr/>
            </p:nvSpPr>
            <p:spPr>
              <a:xfrm>
                <a:off x="5044663" y="1148183"/>
                <a:ext cx="34684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Longitudinal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in vivo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two photon </a:t>
                </a: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calcium imaging</a:t>
                </a:r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25A0254A-45B3-D7CF-5B4F-1EF29D223793}"/>
                  </a:ext>
                </a:extLst>
              </p:cNvPr>
              <p:cNvSpPr/>
              <p:nvPr/>
            </p:nvSpPr>
            <p:spPr>
              <a:xfrm>
                <a:off x="1508760" y="3955065"/>
                <a:ext cx="8970264" cy="409903"/>
              </a:xfrm>
              <a:prstGeom prst="rightArrow">
                <a:avLst/>
              </a:prstGeom>
              <a:solidFill>
                <a:schemeClr val="tx1">
                  <a:alpha val="51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C850BA0-24E1-56FC-3B00-8730ECA9225B}"/>
                  </a:ext>
                </a:extLst>
              </p:cNvPr>
              <p:cNvCxnSpPr/>
              <p:nvPr/>
            </p:nvCxnSpPr>
            <p:spPr>
              <a:xfrm>
                <a:off x="1528953" y="3893328"/>
                <a:ext cx="0" cy="548640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D0182EF-12D2-7D38-C584-379B636F7B4E}"/>
                  </a:ext>
                </a:extLst>
              </p:cNvPr>
              <p:cNvCxnSpPr/>
              <p:nvPr/>
            </p:nvCxnSpPr>
            <p:spPr>
              <a:xfrm>
                <a:off x="5141796" y="3885696"/>
                <a:ext cx="0" cy="548640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B8AC9F1-B812-64B1-B512-FF39474227A9}"/>
                  </a:ext>
                </a:extLst>
              </p:cNvPr>
              <p:cNvCxnSpPr/>
              <p:nvPr/>
            </p:nvCxnSpPr>
            <p:spPr>
              <a:xfrm>
                <a:off x="5958339" y="3885696"/>
                <a:ext cx="0" cy="548640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617BDE6-91DC-2804-9F36-B5088784D7A8}"/>
                  </a:ext>
                </a:extLst>
              </p:cNvPr>
              <p:cNvCxnSpPr/>
              <p:nvPr/>
            </p:nvCxnSpPr>
            <p:spPr>
              <a:xfrm>
                <a:off x="6767730" y="3893328"/>
                <a:ext cx="0" cy="548640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3DB940B-E02F-0CED-56EA-BAD6C2DB8DEE}"/>
                  </a:ext>
                </a:extLst>
              </p:cNvPr>
              <p:cNvCxnSpPr/>
              <p:nvPr/>
            </p:nvCxnSpPr>
            <p:spPr>
              <a:xfrm>
                <a:off x="7580096" y="3893328"/>
                <a:ext cx="0" cy="548640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E761A7-9223-62FA-D55A-DE2DDA88C980}"/>
                  </a:ext>
                </a:extLst>
              </p:cNvPr>
              <p:cNvCxnSpPr/>
              <p:nvPr/>
            </p:nvCxnSpPr>
            <p:spPr>
              <a:xfrm>
                <a:off x="8391191" y="3893328"/>
                <a:ext cx="0" cy="548640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4496B2-C3F6-FB16-D5E3-AD423B35242C}"/>
                  </a:ext>
                </a:extLst>
              </p:cNvPr>
              <p:cNvSpPr txBox="1"/>
              <p:nvPr/>
            </p:nvSpPr>
            <p:spPr>
              <a:xfrm rot="17922562">
                <a:off x="693233" y="4815916"/>
                <a:ext cx="11338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Week -2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B646EF-E56E-1D62-156E-7EF950EDC8B3}"/>
                  </a:ext>
                </a:extLst>
              </p:cNvPr>
              <p:cNvSpPr txBox="1"/>
              <p:nvPr/>
            </p:nvSpPr>
            <p:spPr>
              <a:xfrm rot="17922562">
                <a:off x="4504808" y="4692471"/>
                <a:ext cx="8547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Day 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E43D21-F9FF-B871-DA5E-E6510E12BB10}"/>
                  </a:ext>
                </a:extLst>
              </p:cNvPr>
              <p:cNvSpPr txBox="1"/>
              <p:nvPr/>
            </p:nvSpPr>
            <p:spPr>
              <a:xfrm rot="17922562">
                <a:off x="5242868" y="4735771"/>
                <a:ext cx="1048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Week 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A93EB5-6000-BA98-2118-450C7C33F73A}"/>
                  </a:ext>
                </a:extLst>
              </p:cNvPr>
              <p:cNvSpPr txBox="1"/>
              <p:nvPr/>
            </p:nvSpPr>
            <p:spPr>
              <a:xfrm rot="17922562">
                <a:off x="6046838" y="4735185"/>
                <a:ext cx="1048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Week 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6568BF-D783-A3E9-69EC-E441ED723928}"/>
                  </a:ext>
                </a:extLst>
              </p:cNvPr>
              <p:cNvSpPr txBox="1"/>
              <p:nvPr/>
            </p:nvSpPr>
            <p:spPr>
              <a:xfrm rot="17922562">
                <a:off x="6857934" y="4743900"/>
                <a:ext cx="1048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Week 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756B64-2C84-5A13-B718-B6348597F738}"/>
                  </a:ext>
                </a:extLst>
              </p:cNvPr>
              <p:cNvSpPr txBox="1"/>
              <p:nvPr/>
            </p:nvSpPr>
            <p:spPr>
              <a:xfrm rot="17922562">
                <a:off x="7670019" y="4738206"/>
                <a:ext cx="1048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Week 4</a:t>
                </a:r>
              </a:p>
            </p:txBody>
          </p:sp>
          <p:sp>
            <p:nvSpPr>
              <p:cNvPr id="11" name="Left Brace 10">
                <a:extLst>
                  <a:ext uri="{FF2B5EF4-FFF2-40B4-BE49-F238E27FC236}">
                    <a16:creationId xmlns:a16="http://schemas.microsoft.com/office/drawing/2014/main" id="{3D5CDDC7-5FC5-503D-99DC-C6528F020099}"/>
                  </a:ext>
                </a:extLst>
              </p:cNvPr>
              <p:cNvSpPr/>
              <p:nvPr/>
            </p:nvSpPr>
            <p:spPr>
              <a:xfrm rot="5400000">
                <a:off x="6490587" y="517678"/>
                <a:ext cx="576557" cy="3186863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68C6C60C-C91F-6794-585C-E4C1EC7C19BD}"/>
                  </a:ext>
                </a:extLst>
              </p:cNvPr>
              <p:cNvGrpSpPr/>
              <p:nvPr/>
            </p:nvGrpSpPr>
            <p:grpSpPr>
              <a:xfrm>
                <a:off x="4676519" y="2403746"/>
                <a:ext cx="955298" cy="1388319"/>
                <a:chOff x="5605979" y="1773355"/>
                <a:chExt cx="955298" cy="1388319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AC8861DA-7AE5-6D94-C3E5-6B1CE5B168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873070" y="2238344"/>
                  <a:ext cx="483649" cy="923330"/>
                </a:xfrm>
                <a:prstGeom prst="rect">
                  <a:avLst/>
                </a:prstGeom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BB12029-0828-E6BF-6CBE-2423255D2F0A}"/>
                    </a:ext>
                  </a:extLst>
                </p:cNvPr>
                <p:cNvSpPr txBox="1"/>
                <p:nvPr/>
              </p:nvSpPr>
              <p:spPr>
                <a:xfrm>
                  <a:off x="5605979" y="1773355"/>
                  <a:ext cx="9552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15 Gy</a:t>
                  </a: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80A0EDA-C65F-F061-9ECC-0833F1CC6B81}"/>
                  </a:ext>
                </a:extLst>
              </p:cNvPr>
              <p:cNvSpPr txBox="1"/>
              <p:nvPr/>
            </p:nvSpPr>
            <p:spPr>
              <a:xfrm rot="17922562">
                <a:off x="3283232" y="4687298"/>
                <a:ext cx="9396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Day -2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DE4971F-EC00-0975-8F3A-CEF63144F92A}"/>
                  </a:ext>
                </a:extLst>
              </p:cNvPr>
              <p:cNvCxnSpPr/>
              <p:nvPr/>
            </p:nvCxnSpPr>
            <p:spPr>
              <a:xfrm>
                <a:off x="3959172" y="3893328"/>
                <a:ext cx="0" cy="548640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8DFBA20-D5F4-0686-90E7-7E00F52187F5}"/>
                  </a:ext>
                </a:extLst>
              </p:cNvPr>
              <p:cNvGrpSpPr/>
              <p:nvPr/>
            </p:nvGrpSpPr>
            <p:grpSpPr>
              <a:xfrm>
                <a:off x="3266412" y="2455105"/>
                <a:ext cx="1402938" cy="1297152"/>
                <a:chOff x="3645315" y="2447557"/>
                <a:chExt cx="1402938" cy="1297152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AAEBDB5B-29A4-9B81-29F7-FF18CB3AB9EC}"/>
                    </a:ext>
                  </a:extLst>
                </p:cNvPr>
                <p:cNvGrpSpPr/>
                <p:nvPr/>
              </p:nvGrpSpPr>
              <p:grpSpPr>
                <a:xfrm>
                  <a:off x="3645315" y="2447557"/>
                  <a:ext cx="1402938" cy="1297152"/>
                  <a:chOff x="3645315" y="2447557"/>
                  <a:chExt cx="1402938" cy="1297152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CC4CD3A5-2D7A-2B68-BF8F-D101FAD62E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645315" y="2447557"/>
                    <a:ext cx="627713" cy="1297152"/>
                    <a:chOff x="4055788" y="992549"/>
                    <a:chExt cx="1019376" cy="2106512"/>
                  </a:xfrm>
                </p:grpSpPr>
                <p:pic>
                  <p:nvPicPr>
                    <p:cNvPr id="14" name="Picture 13">
                      <a:extLst>
                        <a:ext uri="{FF2B5EF4-FFF2-40B4-BE49-F238E27FC236}">
                          <a16:creationId xmlns:a16="http://schemas.microsoft.com/office/drawing/2014/main" id="{359D32DB-FF70-DA29-0673-5CA641CC461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4055788" y="2202124"/>
                      <a:ext cx="1019376" cy="89693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Picture 14">
                      <a:extLst>
                        <a:ext uri="{FF2B5EF4-FFF2-40B4-BE49-F238E27FC236}">
                          <a16:creationId xmlns:a16="http://schemas.microsoft.com/office/drawing/2014/main" id="{11954974-E4C9-C86D-DAD1-3A5F7D591F8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rightnessContrast contrast="40000"/>
                              </a14:imgEffect>
                            </a14:imgLayer>
                          </a14:imgProps>
                        </a:ext>
                      </a:extLst>
                    </a:blip>
                    <a:srcRect l="32498" t="11745" r="46380" b="62223"/>
                    <a:stretch/>
                  </p:blipFill>
                  <p:spPr>
                    <a:xfrm>
                      <a:off x="4196887" y="992549"/>
                      <a:ext cx="713650" cy="71365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6" name="Straight Connector 15">
                      <a:extLst>
                        <a:ext uri="{FF2B5EF4-FFF2-40B4-BE49-F238E27FC236}">
                          <a16:creationId xmlns:a16="http://schemas.microsoft.com/office/drawing/2014/main" id="{1B72E75C-C232-C43F-8353-6F79FFFDF7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90639" y="1716125"/>
                      <a:ext cx="211982" cy="691319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>
                      <a:extLst>
                        <a:ext uri="{FF2B5EF4-FFF2-40B4-BE49-F238E27FC236}">
                          <a16:creationId xmlns:a16="http://schemas.microsoft.com/office/drawing/2014/main" id="{FDA76DD3-9196-E37A-8E74-DF30D0430F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553712" y="1716125"/>
                      <a:ext cx="356825" cy="722275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0E6CF8F-2BE4-F52A-802C-8AEDCF507F22}"/>
                      </a:ext>
                    </a:extLst>
                  </p:cNvPr>
                  <p:cNvSpPr txBox="1"/>
                  <p:nvPr/>
                </p:nvSpPr>
                <p:spPr>
                  <a:xfrm>
                    <a:off x="4393907" y="2763907"/>
                    <a:ext cx="6543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MRI</a:t>
                    </a: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A8761D0-ABBD-4F49-66D0-570A93EAE3FB}"/>
                    </a:ext>
                  </a:extLst>
                </p:cNvPr>
                <p:cNvSpPr txBox="1"/>
                <p:nvPr/>
              </p:nvSpPr>
              <p:spPr>
                <a:xfrm>
                  <a:off x="4175501" y="2724614"/>
                  <a:ext cx="36420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38A4C86-B825-735C-57E4-28A2374BB295}"/>
                  </a:ext>
                </a:extLst>
              </p:cNvPr>
              <p:cNvSpPr txBox="1"/>
              <p:nvPr/>
            </p:nvSpPr>
            <p:spPr>
              <a:xfrm>
                <a:off x="6434526" y="3343441"/>
                <a:ext cx="654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MRI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6E67387-884B-5349-DE85-6B79054A6730}"/>
                  </a:ext>
                </a:extLst>
              </p:cNvPr>
              <p:cNvSpPr txBox="1"/>
              <p:nvPr/>
            </p:nvSpPr>
            <p:spPr>
              <a:xfrm>
                <a:off x="8064018" y="3350885"/>
                <a:ext cx="654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MRI</a:t>
                </a:r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C8F296B3-C566-E930-5B50-E40EA047C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26637" t="19786" r="39144" b="12150"/>
              <a:stretch/>
            </p:blipFill>
            <p:spPr>
              <a:xfrm>
                <a:off x="726455" y="1988601"/>
                <a:ext cx="1362521" cy="1897095"/>
              </a:xfrm>
              <a:prstGeom prst="rect">
                <a:avLst/>
              </a:prstGeom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97A6A8D-A52D-CCAE-FEBB-D2CFD3D407A1}"/>
                </a:ext>
              </a:extLst>
            </p:cNvPr>
            <p:cNvSpPr txBox="1"/>
            <p:nvPr/>
          </p:nvSpPr>
          <p:spPr>
            <a:xfrm>
              <a:off x="291698" y="1264026"/>
              <a:ext cx="38190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Injection of murine GBM cells (GL261) expressing Ca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sensor (GCaMP6s) into the occipital cortex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C422853-711B-5632-1B3F-1B4675340350}"/>
              </a:ext>
            </a:extLst>
          </p:cNvPr>
          <p:cNvSpPr/>
          <p:nvPr/>
        </p:nvSpPr>
        <p:spPr>
          <a:xfrm>
            <a:off x="4949072" y="4035454"/>
            <a:ext cx="971446" cy="1556595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6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2FC7F6-3283-2E6F-129D-47FDCED6BF3F}"/>
              </a:ext>
            </a:extLst>
          </p:cNvPr>
          <p:cNvSpPr txBox="1"/>
          <p:nvPr/>
        </p:nvSpPr>
        <p:spPr>
          <a:xfrm>
            <a:off x="9525" y="219075"/>
            <a:ext cx="4003019" cy="523220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Preliminary MRI images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187AD89-6C6C-4F6E-AF02-D820572CAC0B}"/>
              </a:ext>
            </a:extLst>
          </p:cNvPr>
          <p:cNvGrpSpPr/>
          <p:nvPr/>
        </p:nvGrpSpPr>
        <p:grpSpPr>
          <a:xfrm>
            <a:off x="240298" y="1061044"/>
            <a:ext cx="8922620" cy="5321468"/>
            <a:chOff x="1538746" y="1061044"/>
            <a:chExt cx="8922620" cy="532146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4321FED-9BDC-1742-029E-340F997F2721}"/>
                </a:ext>
              </a:extLst>
            </p:cNvPr>
            <p:cNvGrpSpPr/>
            <p:nvPr/>
          </p:nvGrpSpPr>
          <p:grpSpPr>
            <a:xfrm>
              <a:off x="1538746" y="1707375"/>
              <a:ext cx="8922619" cy="1561040"/>
              <a:chOff x="558265" y="1250568"/>
              <a:chExt cx="8922619" cy="1561040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5445A4E-76C4-829A-BD5F-BB9D6D42727A}"/>
                  </a:ext>
                </a:extLst>
              </p:cNvPr>
              <p:cNvGrpSpPr/>
              <p:nvPr/>
            </p:nvGrpSpPr>
            <p:grpSpPr>
              <a:xfrm>
                <a:off x="740664" y="1321988"/>
                <a:ext cx="8600507" cy="1399032"/>
                <a:chOff x="740664" y="1321988"/>
                <a:chExt cx="8600507" cy="1399032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4A3DC20-1EB1-6235-5FEB-980DA46919C8}"/>
                    </a:ext>
                  </a:extLst>
                </p:cNvPr>
                <p:cNvSpPr txBox="1"/>
                <p:nvPr/>
              </p:nvSpPr>
              <p:spPr>
                <a:xfrm>
                  <a:off x="740664" y="1788725"/>
                  <a:ext cx="15647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CONV-RT</a:t>
                  </a: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0A51956D-3378-F2C8-2331-AAFE95E6A96F}"/>
                    </a:ext>
                  </a:extLst>
                </p:cNvPr>
                <p:cNvGrpSpPr/>
                <p:nvPr/>
              </p:nvGrpSpPr>
              <p:grpSpPr>
                <a:xfrm>
                  <a:off x="2631511" y="1321988"/>
                  <a:ext cx="6709660" cy="1399032"/>
                  <a:chOff x="2631511" y="1321988"/>
                  <a:chExt cx="6709660" cy="1399032"/>
                </a:xfrm>
              </p:grpSpPr>
              <p:pic>
                <p:nvPicPr>
                  <p:cNvPr id="3" name="Picture 2">
                    <a:extLst>
                      <a:ext uri="{FF2B5EF4-FFF2-40B4-BE49-F238E27FC236}">
                        <a16:creationId xmlns:a16="http://schemas.microsoft.com/office/drawing/2014/main" id="{B01CD9BA-918F-9057-7053-282B315470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25000"/>
                            </a14:imgEffect>
                            <a14:imgEffect>
                              <a14:brightnessContrast contrast="20000"/>
                            </a14:imgEffect>
                          </a14:imgLayer>
                        </a14:imgProps>
                      </a:ext>
                    </a:extLst>
                  </a:blip>
                  <a:srcRect l="30250" t="32374" r="31875" b="42501"/>
                  <a:stretch/>
                </p:blipFill>
                <p:spPr>
                  <a:xfrm>
                    <a:off x="2631511" y="1321988"/>
                    <a:ext cx="2103120" cy="1395141"/>
                  </a:xfrm>
                  <a:prstGeom prst="rect">
                    <a:avLst/>
                  </a:prstGeom>
                </p:spPr>
              </p:pic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27CA0EAB-A4AB-EED2-34BC-EB42DE6039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sharpenSoften amount="25000"/>
                            </a14:imgEffect>
                          </a14:imgLayer>
                        </a14:imgProps>
                      </a:ext>
                    </a:extLst>
                  </a:blip>
                  <a:srcRect l="31000" t="28250" r="31500" b="47000"/>
                  <a:stretch/>
                </p:blipFill>
                <p:spPr>
                  <a:xfrm>
                    <a:off x="4948497" y="1321988"/>
                    <a:ext cx="2103120" cy="1399032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5DF2AC33-CF14-733F-EBAF-EEC3F2E5FB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sharpenSoften amount="25000"/>
                            </a14:imgEffect>
                            <a14:imgEffect>
                              <a14:brightnessContrast contrast="-20000"/>
                            </a14:imgEffect>
                          </a14:imgLayer>
                        </a14:imgProps>
                      </a:ext>
                    </a:extLst>
                  </a:blip>
                  <a:srcRect l="29875" t="26375" r="32625" b="47375"/>
                  <a:stretch/>
                </p:blipFill>
                <p:spPr>
                  <a:xfrm>
                    <a:off x="7238051" y="1321988"/>
                    <a:ext cx="2103120" cy="1399032"/>
                  </a:xfrm>
                  <a:prstGeom prst="rect">
                    <a:avLst/>
                  </a:prstGeom>
                </p:spPr>
              </p:pic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F7A8AD6C-64B8-5F03-A234-63E8F18B6FD1}"/>
                      </a:ext>
                    </a:extLst>
                  </p:cNvPr>
                  <p:cNvSpPr/>
                  <p:nvPr/>
                </p:nvSpPr>
                <p:spPr>
                  <a:xfrm>
                    <a:off x="3683071" y="1321988"/>
                    <a:ext cx="596321" cy="497668"/>
                  </a:xfrm>
                  <a:prstGeom prst="rect">
                    <a:avLst/>
                  </a:prstGeom>
                  <a:noFill/>
                  <a:ln w="41275">
                    <a:solidFill>
                      <a:srgbClr val="C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359B5731-FBE8-6DEB-FE28-DAA2D681C9F1}"/>
                      </a:ext>
                    </a:extLst>
                  </p:cNvPr>
                  <p:cNvSpPr/>
                  <p:nvPr/>
                </p:nvSpPr>
                <p:spPr>
                  <a:xfrm>
                    <a:off x="6000057" y="1337870"/>
                    <a:ext cx="596321" cy="497668"/>
                  </a:xfrm>
                  <a:prstGeom prst="rect">
                    <a:avLst/>
                  </a:prstGeom>
                  <a:noFill/>
                  <a:ln w="41275">
                    <a:solidFill>
                      <a:srgbClr val="C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7BC9E130-8C74-54C2-B0EC-F53EF96AE5C9}"/>
                      </a:ext>
                    </a:extLst>
                  </p:cNvPr>
                  <p:cNvSpPr/>
                  <p:nvPr/>
                </p:nvSpPr>
                <p:spPr>
                  <a:xfrm>
                    <a:off x="8318672" y="1321988"/>
                    <a:ext cx="596321" cy="497668"/>
                  </a:xfrm>
                  <a:prstGeom prst="rect">
                    <a:avLst/>
                  </a:prstGeom>
                  <a:noFill/>
                  <a:ln w="41275">
                    <a:solidFill>
                      <a:srgbClr val="C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E0A71F8-7FFE-C461-F614-B61CFC3A2069}"/>
                  </a:ext>
                </a:extLst>
              </p:cNvPr>
              <p:cNvSpPr/>
              <p:nvPr/>
            </p:nvSpPr>
            <p:spPr>
              <a:xfrm>
                <a:off x="558265" y="1250568"/>
                <a:ext cx="8922619" cy="1561040"/>
              </a:xfrm>
              <a:prstGeom prst="rect">
                <a:avLst/>
              </a:prstGeom>
              <a:noFill/>
              <a:ln w="25400"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1DA538C-1F0B-9BC3-D150-BCBA0D8D90F3}"/>
                </a:ext>
              </a:extLst>
            </p:cNvPr>
            <p:cNvSpPr txBox="1"/>
            <p:nvPr/>
          </p:nvSpPr>
          <p:spPr>
            <a:xfrm>
              <a:off x="2949985" y="1080308"/>
              <a:ext cx="3427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 days before </a:t>
              </a:r>
            </a:p>
            <a:p>
              <a:pPr algn="ctr"/>
              <a:r>
                <a:rPr lang="en-US" dirty="0"/>
                <a:t>irradiation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0F49B73-42BD-4D17-64BB-C8E4E9F62C2D}"/>
                </a:ext>
              </a:extLst>
            </p:cNvPr>
            <p:cNvSpPr txBox="1"/>
            <p:nvPr/>
          </p:nvSpPr>
          <p:spPr>
            <a:xfrm>
              <a:off x="5928978" y="1061044"/>
              <a:ext cx="2130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 week post irradiation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94F6D31-BD62-4B2F-E9E8-7E33BCF1BEDF}"/>
                </a:ext>
              </a:extLst>
            </p:cNvPr>
            <p:cNvSpPr txBox="1"/>
            <p:nvPr/>
          </p:nvSpPr>
          <p:spPr>
            <a:xfrm>
              <a:off x="8232934" y="1075078"/>
              <a:ext cx="2130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 month post irradiation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AFF9344-27F7-D829-D24D-744E6F9752FE}"/>
                </a:ext>
              </a:extLst>
            </p:cNvPr>
            <p:cNvGrpSpPr/>
            <p:nvPr/>
          </p:nvGrpSpPr>
          <p:grpSpPr>
            <a:xfrm>
              <a:off x="1538747" y="3328416"/>
              <a:ext cx="8922619" cy="3054096"/>
              <a:chOff x="1538747" y="3328416"/>
              <a:chExt cx="8922619" cy="3054096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76228C9E-7387-75B3-0526-69B5BF6AF1F6}"/>
                  </a:ext>
                </a:extLst>
              </p:cNvPr>
              <p:cNvGrpSpPr/>
              <p:nvPr/>
            </p:nvGrpSpPr>
            <p:grpSpPr>
              <a:xfrm>
                <a:off x="1538747" y="3328416"/>
                <a:ext cx="8922619" cy="3054096"/>
                <a:chOff x="558265" y="3043269"/>
                <a:chExt cx="8922619" cy="3054096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2182B40E-7050-0644-E352-A9ECBAC16650}"/>
                    </a:ext>
                  </a:extLst>
                </p:cNvPr>
                <p:cNvGrpSpPr/>
                <p:nvPr/>
              </p:nvGrpSpPr>
              <p:grpSpPr>
                <a:xfrm>
                  <a:off x="661251" y="3113292"/>
                  <a:ext cx="8673811" cy="2918297"/>
                  <a:chOff x="661251" y="3113292"/>
                  <a:chExt cx="8673811" cy="2918297"/>
                </a:xfrm>
              </p:grpSpPr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8B66BF7C-10EE-16DF-69C0-062C91C91807}"/>
                      </a:ext>
                    </a:extLst>
                  </p:cNvPr>
                  <p:cNvSpPr txBox="1"/>
                  <p:nvPr/>
                </p:nvSpPr>
                <p:spPr>
                  <a:xfrm>
                    <a:off x="661251" y="4290635"/>
                    <a:ext cx="172354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FLASH-RT</a:t>
                    </a:r>
                  </a:p>
                </p:txBody>
              </p: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55BBF368-3EB0-A1D2-3875-021229E828AF}"/>
                      </a:ext>
                    </a:extLst>
                  </p:cNvPr>
                  <p:cNvGrpSpPr/>
                  <p:nvPr/>
                </p:nvGrpSpPr>
                <p:grpSpPr>
                  <a:xfrm>
                    <a:off x="2615253" y="3113292"/>
                    <a:ext cx="6719809" cy="2918297"/>
                    <a:chOff x="2615253" y="3113292"/>
                    <a:chExt cx="6719809" cy="2918297"/>
                  </a:xfrm>
                </p:grpSpPr>
                <p:pic>
                  <p:nvPicPr>
                    <p:cNvPr id="43" name="Picture 42">
                      <a:extLst>
                        <a:ext uri="{FF2B5EF4-FFF2-40B4-BE49-F238E27FC236}">
                          <a16:creationId xmlns:a16="http://schemas.microsoft.com/office/drawing/2014/main" id="{458873B9-42C8-4591-541A-BB4A89CE03B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sharpenSoften amount="25000"/>
                              </a14:imgEffect>
                              <a14:imgEffect>
                                <a14:brightnessContrast bright="-20000"/>
                              </a14:imgEffect>
                            </a14:imgLayer>
                          </a14:imgProps>
                        </a:ext>
                      </a:extLst>
                    </a:blip>
                    <a:srcRect l="27625" t="30125" r="31125" b="44375"/>
                    <a:stretch/>
                  </p:blipFill>
                  <p:spPr>
                    <a:xfrm>
                      <a:off x="2615253" y="3122436"/>
                      <a:ext cx="2103120" cy="13990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45" name="Picture 44">
                      <a:extLst>
                        <a:ext uri="{FF2B5EF4-FFF2-40B4-BE49-F238E27FC236}">
                          <a16:creationId xmlns:a16="http://schemas.microsoft.com/office/drawing/2014/main" id="{622CE89E-29DF-233F-732F-56DA524913DD}"/>
                        </a:ext>
                      </a:extLst>
                    </p:cNvPr>
                    <p:cNvPicPr preferRelativeResize="0">
                      <a:picLocks/>
                    </p:cNvPicPr>
                    <p:nvPr/>
                  </p:nvPicPr>
                  <p:blipFill>
                    <a:blip r:embed="rId10">
                      <a:extLst>
                        <a:ext uri="{BEBA8EAE-BF5A-486C-A8C5-ECC9F3942E4B}">
                          <a14:imgProps xmlns:a14="http://schemas.microsoft.com/office/drawing/2010/main">
                            <a14:imgLayer r:embed="rId11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</a:extLst>
                    </a:blip>
                    <a:srcRect l="29342" t="27402" r="31184" b="43783"/>
                    <a:stretch/>
                  </p:blipFill>
                  <p:spPr>
                    <a:xfrm>
                      <a:off x="4930209" y="3122436"/>
                      <a:ext cx="2103120" cy="13990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47" name="Picture 46">
                      <a:extLst>
                        <a:ext uri="{FF2B5EF4-FFF2-40B4-BE49-F238E27FC236}">
                          <a16:creationId xmlns:a16="http://schemas.microsoft.com/office/drawing/2014/main" id="{04C12E89-77D5-69E5-54D6-A8DF9DE82B6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2">
                      <a:extLst>
                        <a:ext uri="{BEBA8EAE-BF5A-486C-A8C5-ECC9F3942E4B}">
                          <a14:imgProps xmlns:a14="http://schemas.microsoft.com/office/drawing/2010/main">
                            <a14:imgLayer r:embed="rId13">
                              <a14:imgEffect>
                                <a14:sharpenSoften amount="25000"/>
                              </a14:imgEffect>
                              <a14:imgEffect>
                                <a14:brightnessContrast bright="20000" contrast="20000"/>
                              </a14:imgEffect>
                            </a14:imgLayer>
                          </a14:imgProps>
                        </a:ext>
                      </a:extLst>
                    </a:blip>
                    <a:srcRect l="28158" t="23849" r="31184" b="50000"/>
                    <a:stretch/>
                  </p:blipFill>
                  <p:spPr>
                    <a:xfrm>
                      <a:off x="7231942" y="3113292"/>
                      <a:ext cx="2103120" cy="13990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51" name="Picture 50">
                      <a:extLst>
                        <a:ext uri="{FF2B5EF4-FFF2-40B4-BE49-F238E27FC236}">
                          <a16:creationId xmlns:a16="http://schemas.microsoft.com/office/drawing/2014/main" id="{63AA1EF6-A78E-58F4-FBF1-37693E07D70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sharpenSoften amount="25000"/>
                              </a14:imgEffect>
                              <a14:imgEffect>
                                <a14:brightnessContrast bright="20000"/>
                              </a14:imgEffect>
                            </a14:imgLayer>
                          </a14:imgProps>
                        </a:ext>
                      </a:extLst>
                    </a:blip>
                    <a:srcRect l="29342" t="20806" r="30790" b="50000"/>
                    <a:stretch/>
                  </p:blipFill>
                  <p:spPr>
                    <a:xfrm>
                      <a:off x="2622367" y="4632557"/>
                      <a:ext cx="2103120" cy="13990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53" name="Picture 52">
                      <a:extLst>
                        <a:ext uri="{FF2B5EF4-FFF2-40B4-BE49-F238E27FC236}">
                          <a16:creationId xmlns:a16="http://schemas.microsoft.com/office/drawing/2014/main" id="{70741DE5-BCE6-E1BB-54C3-C6BCD8E10EC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</a:extLst>
                    </a:blip>
                    <a:srcRect l="29342" t="24244" r="33947" b="46941"/>
                    <a:stretch/>
                  </p:blipFill>
                  <p:spPr>
                    <a:xfrm>
                      <a:off x="4936798" y="4632557"/>
                      <a:ext cx="2103120" cy="13990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55" name="Picture 54">
                      <a:extLst>
                        <a:ext uri="{FF2B5EF4-FFF2-40B4-BE49-F238E27FC236}">
                          <a16:creationId xmlns:a16="http://schemas.microsoft.com/office/drawing/2014/main" id="{CE688A65-3439-EDAC-9BE0-8F596E9D32E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>
                      <a:extLst>
                        <a:ext uri="{BEBA8EAE-BF5A-486C-A8C5-ECC9F3942E4B}">
                          <a14:imgProps xmlns:a14="http://schemas.microsoft.com/office/drawing/2010/main">
                            <a14:imgLayer r:embed="rId19">
                              <a14:imgEffect>
                                <a14:sharpenSoften amount="25000"/>
                              </a14:imgEffect>
                              <a14:imgEffect>
                                <a14:brightnessContrast bright="20000"/>
                              </a14:imgEffect>
                            </a14:imgLayer>
                          </a14:imgProps>
                        </a:ext>
                      </a:extLst>
                    </a:blip>
                    <a:srcRect l="30526" t="28896" r="31974" b="43783"/>
                    <a:stretch/>
                  </p:blipFill>
                  <p:spPr>
                    <a:xfrm>
                      <a:off x="7228907" y="4632557"/>
                      <a:ext cx="2103120" cy="13990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7C991819-F2B7-5190-CE08-53371FD887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1382" y="3122436"/>
                      <a:ext cx="596321" cy="497668"/>
                    </a:xfrm>
                    <a:prstGeom prst="rect">
                      <a:avLst/>
                    </a:prstGeom>
                    <a:noFill/>
                    <a:ln w="41275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0E43C379-C332-AF4C-8384-81A0E6F98B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544" y="3122436"/>
                      <a:ext cx="596321" cy="497668"/>
                    </a:xfrm>
                    <a:prstGeom prst="rect">
                      <a:avLst/>
                    </a:prstGeom>
                    <a:noFill/>
                    <a:ln w="41275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2E31BF2A-32E2-D441-CA45-8B60575D5C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2763" y="3124278"/>
                      <a:ext cx="596321" cy="497668"/>
                    </a:xfrm>
                    <a:prstGeom prst="rect">
                      <a:avLst/>
                    </a:prstGeom>
                    <a:noFill/>
                    <a:ln w="41275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19093263-6797-B8D9-ADF2-220B1D4A3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6808" y="4632557"/>
                      <a:ext cx="596321" cy="497668"/>
                    </a:xfrm>
                    <a:prstGeom prst="rect">
                      <a:avLst/>
                    </a:prstGeom>
                    <a:noFill/>
                    <a:ln w="41275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DB4880B3-2C3A-0447-2F28-2FDAD9A690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1776" y="4652006"/>
                      <a:ext cx="596321" cy="497668"/>
                    </a:xfrm>
                    <a:prstGeom prst="rect">
                      <a:avLst/>
                    </a:prstGeom>
                    <a:noFill/>
                    <a:ln w="41275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624AD3F5-797D-CCD4-6189-A12F80DDE7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2548" y="4662794"/>
                      <a:ext cx="596321" cy="497668"/>
                    </a:xfrm>
                    <a:prstGeom prst="rect">
                      <a:avLst/>
                    </a:prstGeom>
                    <a:noFill/>
                    <a:ln w="41275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D305B0F-61D1-2491-AE89-CBE6441B2C2A}"/>
                    </a:ext>
                  </a:extLst>
                </p:cNvPr>
                <p:cNvSpPr/>
                <p:nvPr/>
              </p:nvSpPr>
              <p:spPr>
                <a:xfrm>
                  <a:off x="558265" y="3043269"/>
                  <a:ext cx="8922619" cy="3054096"/>
                </a:xfrm>
                <a:prstGeom prst="rect">
                  <a:avLst/>
                </a:pr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1D3E283-83C0-9603-5761-1829B4C128B0}"/>
                  </a:ext>
                </a:extLst>
              </p:cNvPr>
              <p:cNvSpPr/>
              <p:nvPr/>
            </p:nvSpPr>
            <p:spPr>
              <a:xfrm>
                <a:off x="4663551" y="3419672"/>
                <a:ext cx="596321" cy="497668"/>
              </a:xfrm>
              <a:prstGeom prst="rect">
                <a:avLst/>
              </a:prstGeom>
              <a:noFill/>
              <a:ln w="412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DE87283-F598-4E5C-3DA6-0F5F1097BF50}"/>
                  </a:ext>
                </a:extLst>
              </p:cNvPr>
              <p:cNvSpPr/>
              <p:nvPr/>
            </p:nvSpPr>
            <p:spPr>
              <a:xfrm>
                <a:off x="6975616" y="3420970"/>
                <a:ext cx="596321" cy="497668"/>
              </a:xfrm>
              <a:prstGeom prst="rect">
                <a:avLst/>
              </a:prstGeom>
              <a:noFill/>
              <a:ln w="412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C1380CB-958B-4E55-DFB8-7CF493B87E76}"/>
                  </a:ext>
                </a:extLst>
              </p:cNvPr>
              <p:cNvSpPr/>
              <p:nvPr/>
            </p:nvSpPr>
            <p:spPr>
              <a:xfrm>
                <a:off x="9299153" y="3403044"/>
                <a:ext cx="596321" cy="497668"/>
              </a:xfrm>
              <a:prstGeom prst="rect">
                <a:avLst/>
              </a:prstGeom>
              <a:noFill/>
              <a:ln w="412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016195C-C2B8-CFE8-469B-402A8AECB5C8}"/>
                  </a:ext>
                </a:extLst>
              </p:cNvPr>
              <p:cNvSpPr/>
              <p:nvPr/>
            </p:nvSpPr>
            <p:spPr>
              <a:xfrm>
                <a:off x="4665623" y="4917704"/>
                <a:ext cx="596321" cy="497668"/>
              </a:xfrm>
              <a:prstGeom prst="rect">
                <a:avLst/>
              </a:prstGeom>
              <a:noFill/>
              <a:ln w="412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2DD2B7A-DA09-9CC6-FEF9-2D3FD01C5F83}"/>
                  </a:ext>
                </a:extLst>
              </p:cNvPr>
              <p:cNvSpPr/>
              <p:nvPr/>
            </p:nvSpPr>
            <p:spPr>
              <a:xfrm>
                <a:off x="7147779" y="4934846"/>
                <a:ext cx="596321" cy="497668"/>
              </a:xfrm>
              <a:prstGeom prst="rect">
                <a:avLst/>
              </a:prstGeom>
              <a:noFill/>
              <a:ln w="412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95FD3BB-C8A2-33A2-6BDD-7BB2588181D7}"/>
                  </a:ext>
                </a:extLst>
              </p:cNvPr>
              <p:cNvSpPr/>
              <p:nvPr/>
            </p:nvSpPr>
            <p:spPr>
              <a:xfrm>
                <a:off x="9463029" y="4923395"/>
                <a:ext cx="596321" cy="497668"/>
              </a:xfrm>
              <a:prstGeom prst="rect">
                <a:avLst/>
              </a:prstGeom>
              <a:noFill/>
              <a:ln w="412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4680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30969-DCAF-3E64-6A10-44100F427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20C06E-A5E7-A722-5EB2-6D1D7DCD9D12}"/>
              </a:ext>
            </a:extLst>
          </p:cNvPr>
          <p:cNvSpPr txBox="1"/>
          <p:nvPr/>
        </p:nvSpPr>
        <p:spPr>
          <a:xfrm>
            <a:off x="9525" y="219075"/>
            <a:ext cx="4003019" cy="523220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Preliminary MRI images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2F46838-2540-9010-6816-1E800BB871F7}"/>
              </a:ext>
            </a:extLst>
          </p:cNvPr>
          <p:cNvGrpSpPr/>
          <p:nvPr/>
        </p:nvGrpSpPr>
        <p:grpSpPr>
          <a:xfrm>
            <a:off x="240298" y="1061044"/>
            <a:ext cx="8922620" cy="5321468"/>
            <a:chOff x="1538746" y="1061044"/>
            <a:chExt cx="8922620" cy="532146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E0AF904-9854-522B-51C3-9DB4B8AD0022}"/>
                </a:ext>
              </a:extLst>
            </p:cNvPr>
            <p:cNvGrpSpPr/>
            <p:nvPr/>
          </p:nvGrpSpPr>
          <p:grpSpPr>
            <a:xfrm>
              <a:off x="1538746" y="1707375"/>
              <a:ext cx="8922619" cy="1561040"/>
              <a:chOff x="558265" y="1250568"/>
              <a:chExt cx="8922619" cy="1561040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31CCEA2-2D66-5684-94EE-0EBD3828AB86}"/>
                  </a:ext>
                </a:extLst>
              </p:cNvPr>
              <p:cNvGrpSpPr/>
              <p:nvPr/>
            </p:nvGrpSpPr>
            <p:grpSpPr>
              <a:xfrm>
                <a:off x="740664" y="1321988"/>
                <a:ext cx="8600507" cy="1399032"/>
                <a:chOff x="740664" y="1321988"/>
                <a:chExt cx="8600507" cy="1399032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1221A51-95BD-8761-E609-E549FE00D9F7}"/>
                    </a:ext>
                  </a:extLst>
                </p:cNvPr>
                <p:cNvSpPr txBox="1"/>
                <p:nvPr/>
              </p:nvSpPr>
              <p:spPr>
                <a:xfrm>
                  <a:off x="740664" y="1788725"/>
                  <a:ext cx="15647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CONV-RT</a:t>
                  </a: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62D087F2-38A8-8D56-416B-7FAA3F69A3F6}"/>
                    </a:ext>
                  </a:extLst>
                </p:cNvPr>
                <p:cNvGrpSpPr/>
                <p:nvPr/>
              </p:nvGrpSpPr>
              <p:grpSpPr>
                <a:xfrm>
                  <a:off x="2631511" y="1321988"/>
                  <a:ext cx="6709660" cy="1399032"/>
                  <a:chOff x="2631511" y="1321988"/>
                  <a:chExt cx="6709660" cy="1399032"/>
                </a:xfrm>
              </p:grpSpPr>
              <p:pic>
                <p:nvPicPr>
                  <p:cNvPr id="3" name="Picture 2">
                    <a:extLst>
                      <a:ext uri="{FF2B5EF4-FFF2-40B4-BE49-F238E27FC236}">
                        <a16:creationId xmlns:a16="http://schemas.microsoft.com/office/drawing/2014/main" id="{A05B75E9-CD6E-48FA-621B-F2E965BA6A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25000"/>
                            </a14:imgEffect>
                            <a14:imgEffect>
                              <a14:brightnessContrast contrast="20000"/>
                            </a14:imgEffect>
                          </a14:imgLayer>
                        </a14:imgProps>
                      </a:ext>
                    </a:extLst>
                  </a:blip>
                  <a:srcRect l="30250" t="32374" r="31875" b="42501"/>
                  <a:stretch/>
                </p:blipFill>
                <p:spPr>
                  <a:xfrm>
                    <a:off x="2631511" y="1321988"/>
                    <a:ext cx="2103120" cy="1395141"/>
                  </a:xfrm>
                  <a:prstGeom prst="rect">
                    <a:avLst/>
                  </a:prstGeom>
                </p:spPr>
              </p:pic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D3E2B4EA-04CB-70D6-E9C8-E6F6182FCB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sharpenSoften amount="25000"/>
                            </a14:imgEffect>
                          </a14:imgLayer>
                        </a14:imgProps>
                      </a:ext>
                    </a:extLst>
                  </a:blip>
                  <a:srcRect l="31000" t="28250" r="31500" b="47000"/>
                  <a:stretch/>
                </p:blipFill>
                <p:spPr>
                  <a:xfrm>
                    <a:off x="4948497" y="1321988"/>
                    <a:ext cx="2103120" cy="1399032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00CE3F2E-049C-347B-0A2E-ED579784A6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sharpenSoften amount="25000"/>
                            </a14:imgEffect>
                            <a14:imgEffect>
                              <a14:brightnessContrast contrast="-20000"/>
                            </a14:imgEffect>
                          </a14:imgLayer>
                        </a14:imgProps>
                      </a:ext>
                    </a:extLst>
                  </a:blip>
                  <a:srcRect l="29875" t="26375" r="32625" b="47375"/>
                  <a:stretch/>
                </p:blipFill>
                <p:spPr>
                  <a:xfrm>
                    <a:off x="7238051" y="1321988"/>
                    <a:ext cx="2103120" cy="1399032"/>
                  </a:xfrm>
                  <a:prstGeom prst="rect">
                    <a:avLst/>
                  </a:prstGeom>
                </p:spPr>
              </p:pic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145CACD0-2095-7299-E3FB-E61980E94A4D}"/>
                      </a:ext>
                    </a:extLst>
                  </p:cNvPr>
                  <p:cNvSpPr/>
                  <p:nvPr/>
                </p:nvSpPr>
                <p:spPr>
                  <a:xfrm>
                    <a:off x="3683071" y="1321988"/>
                    <a:ext cx="596321" cy="497668"/>
                  </a:xfrm>
                  <a:prstGeom prst="rect">
                    <a:avLst/>
                  </a:prstGeom>
                  <a:noFill/>
                  <a:ln w="41275">
                    <a:solidFill>
                      <a:srgbClr val="C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AB0E1CC2-8708-0388-43EA-790CC78A8A16}"/>
                      </a:ext>
                    </a:extLst>
                  </p:cNvPr>
                  <p:cNvSpPr/>
                  <p:nvPr/>
                </p:nvSpPr>
                <p:spPr>
                  <a:xfrm>
                    <a:off x="6000057" y="1337870"/>
                    <a:ext cx="596321" cy="497668"/>
                  </a:xfrm>
                  <a:prstGeom prst="rect">
                    <a:avLst/>
                  </a:prstGeom>
                  <a:noFill/>
                  <a:ln w="41275">
                    <a:solidFill>
                      <a:srgbClr val="C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CF35A5C0-5BD9-1724-AC0E-06232076620F}"/>
                      </a:ext>
                    </a:extLst>
                  </p:cNvPr>
                  <p:cNvSpPr/>
                  <p:nvPr/>
                </p:nvSpPr>
                <p:spPr>
                  <a:xfrm>
                    <a:off x="8318672" y="1321988"/>
                    <a:ext cx="596321" cy="497668"/>
                  </a:xfrm>
                  <a:prstGeom prst="rect">
                    <a:avLst/>
                  </a:prstGeom>
                  <a:noFill/>
                  <a:ln w="41275">
                    <a:solidFill>
                      <a:srgbClr val="C0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9F4C559-1492-9403-46F5-909E57389E8A}"/>
                  </a:ext>
                </a:extLst>
              </p:cNvPr>
              <p:cNvSpPr/>
              <p:nvPr/>
            </p:nvSpPr>
            <p:spPr>
              <a:xfrm>
                <a:off x="558265" y="1250568"/>
                <a:ext cx="8922619" cy="1561040"/>
              </a:xfrm>
              <a:prstGeom prst="rect">
                <a:avLst/>
              </a:prstGeom>
              <a:noFill/>
              <a:ln w="25400"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3A274BF-F1E0-420A-038C-B82A7F89BBBC}"/>
                </a:ext>
              </a:extLst>
            </p:cNvPr>
            <p:cNvSpPr txBox="1"/>
            <p:nvPr/>
          </p:nvSpPr>
          <p:spPr>
            <a:xfrm>
              <a:off x="2949985" y="1080308"/>
              <a:ext cx="3427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 days before </a:t>
              </a:r>
            </a:p>
            <a:p>
              <a:pPr algn="ctr"/>
              <a:r>
                <a:rPr lang="en-US" dirty="0"/>
                <a:t>irradiation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7AA9779-AC19-DA47-9B6C-1ECA9E7C3959}"/>
                </a:ext>
              </a:extLst>
            </p:cNvPr>
            <p:cNvSpPr txBox="1"/>
            <p:nvPr/>
          </p:nvSpPr>
          <p:spPr>
            <a:xfrm>
              <a:off x="5928978" y="1061044"/>
              <a:ext cx="2130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 week post irradiation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60010EE-A615-75C9-83D8-CA4C82F48F31}"/>
                </a:ext>
              </a:extLst>
            </p:cNvPr>
            <p:cNvSpPr txBox="1"/>
            <p:nvPr/>
          </p:nvSpPr>
          <p:spPr>
            <a:xfrm>
              <a:off x="8232934" y="1075078"/>
              <a:ext cx="2130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 month post irradiation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1F20A97-D5D7-20B0-2CC1-CB1BB7519009}"/>
                </a:ext>
              </a:extLst>
            </p:cNvPr>
            <p:cNvGrpSpPr/>
            <p:nvPr/>
          </p:nvGrpSpPr>
          <p:grpSpPr>
            <a:xfrm>
              <a:off x="1538747" y="3328416"/>
              <a:ext cx="8922619" cy="3054096"/>
              <a:chOff x="1538747" y="3328416"/>
              <a:chExt cx="8922619" cy="3054096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DA23B736-BA14-572A-E6F9-9568D4FBAF17}"/>
                  </a:ext>
                </a:extLst>
              </p:cNvPr>
              <p:cNvGrpSpPr/>
              <p:nvPr/>
            </p:nvGrpSpPr>
            <p:grpSpPr>
              <a:xfrm>
                <a:off x="1538747" y="3328416"/>
                <a:ext cx="8922619" cy="3054096"/>
                <a:chOff x="558265" y="3043269"/>
                <a:chExt cx="8922619" cy="3054096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300D1D3D-1232-AADA-D93A-4DFFA1DA15D8}"/>
                    </a:ext>
                  </a:extLst>
                </p:cNvPr>
                <p:cNvGrpSpPr/>
                <p:nvPr/>
              </p:nvGrpSpPr>
              <p:grpSpPr>
                <a:xfrm>
                  <a:off x="661251" y="3113292"/>
                  <a:ext cx="8673811" cy="2918297"/>
                  <a:chOff x="661251" y="3113292"/>
                  <a:chExt cx="8673811" cy="2918297"/>
                </a:xfrm>
              </p:grpSpPr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C15CC6C-BF90-A837-2771-9611C446BB4D}"/>
                      </a:ext>
                    </a:extLst>
                  </p:cNvPr>
                  <p:cNvSpPr txBox="1"/>
                  <p:nvPr/>
                </p:nvSpPr>
                <p:spPr>
                  <a:xfrm>
                    <a:off x="661251" y="4290635"/>
                    <a:ext cx="172354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FLASH-RT</a:t>
                    </a:r>
                  </a:p>
                </p:txBody>
              </p: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DC6D7F43-B0FE-B951-54A9-855A69D18AC3}"/>
                      </a:ext>
                    </a:extLst>
                  </p:cNvPr>
                  <p:cNvGrpSpPr/>
                  <p:nvPr/>
                </p:nvGrpSpPr>
                <p:grpSpPr>
                  <a:xfrm>
                    <a:off x="2615253" y="3113292"/>
                    <a:ext cx="6719809" cy="2918297"/>
                    <a:chOff x="2615253" y="3113292"/>
                    <a:chExt cx="6719809" cy="2918297"/>
                  </a:xfrm>
                </p:grpSpPr>
                <p:pic>
                  <p:nvPicPr>
                    <p:cNvPr id="43" name="Picture 42">
                      <a:extLst>
                        <a:ext uri="{FF2B5EF4-FFF2-40B4-BE49-F238E27FC236}">
                          <a16:creationId xmlns:a16="http://schemas.microsoft.com/office/drawing/2014/main" id="{855B7BC6-96CB-68E3-16B6-BB2A653F0DE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sharpenSoften amount="25000"/>
                              </a14:imgEffect>
                              <a14:imgEffect>
                                <a14:brightnessContrast bright="-20000"/>
                              </a14:imgEffect>
                            </a14:imgLayer>
                          </a14:imgProps>
                        </a:ext>
                      </a:extLst>
                    </a:blip>
                    <a:srcRect l="27625" t="30125" r="31125" b="44375"/>
                    <a:stretch/>
                  </p:blipFill>
                  <p:spPr>
                    <a:xfrm>
                      <a:off x="2615253" y="3122436"/>
                      <a:ext cx="2103120" cy="13990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45" name="Picture 44">
                      <a:extLst>
                        <a:ext uri="{FF2B5EF4-FFF2-40B4-BE49-F238E27FC236}">
                          <a16:creationId xmlns:a16="http://schemas.microsoft.com/office/drawing/2014/main" id="{C2B2F426-4D94-848C-9AF8-209688B5E9FF}"/>
                        </a:ext>
                      </a:extLst>
                    </p:cNvPr>
                    <p:cNvPicPr preferRelativeResize="0">
                      <a:picLocks/>
                    </p:cNvPicPr>
                    <p:nvPr/>
                  </p:nvPicPr>
                  <p:blipFill>
                    <a:blip r:embed="rId10">
                      <a:extLst>
                        <a:ext uri="{BEBA8EAE-BF5A-486C-A8C5-ECC9F3942E4B}">
                          <a14:imgProps xmlns:a14="http://schemas.microsoft.com/office/drawing/2010/main">
                            <a14:imgLayer r:embed="rId11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</a:extLst>
                    </a:blip>
                    <a:srcRect l="29342" t="27402" r="31184" b="43783"/>
                    <a:stretch/>
                  </p:blipFill>
                  <p:spPr>
                    <a:xfrm>
                      <a:off x="4930209" y="3122436"/>
                      <a:ext cx="2103120" cy="13990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47" name="Picture 46">
                      <a:extLst>
                        <a:ext uri="{FF2B5EF4-FFF2-40B4-BE49-F238E27FC236}">
                          <a16:creationId xmlns:a16="http://schemas.microsoft.com/office/drawing/2014/main" id="{A6D7C69B-1CF5-5915-647A-AD66EFAEC3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2">
                      <a:extLst>
                        <a:ext uri="{BEBA8EAE-BF5A-486C-A8C5-ECC9F3942E4B}">
                          <a14:imgProps xmlns:a14="http://schemas.microsoft.com/office/drawing/2010/main">
                            <a14:imgLayer r:embed="rId13">
                              <a14:imgEffect>
                                <a14:sharpenSoften amount="25000"/>
                              </a14:imgEffect>
                              <a14:imgEffect>
                                <a14:brightnessContrast bright="20000" contrast="20000"/>
                              </a14:imgEffect>
                            </a14:imgLayer>
                          </a14:imgProps>
                        </a:ext>
                      </a:extLst>
                    </a:blip>
                    <a:srcRect l="28158" t="23849" r="31184" b="50000"/>
                    <a:stretch/>
                  </p:blipFill>
                  <p:spPr>
                    <a:xfrm>
                      <a:off x="7231942" y="3113292"/>
                      <a:ext cx="2103120" cy="13990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51" name="Picture 50">
                      <a:extLst>
                        <a:ext uri="{FF2B5EF4-FFF2-40B4-BE49-F238E27FC236}">
                          <a16:creationId xmlns:a16="http://schemas.microsoft.com/office/drawing/2014/main" id="{B0FB2C2F-14BB-1170-E69F-F4952563729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sharpenSoften amount="25000"/>
                              </a14:imgEffect>
                              <a14:imgEffect>
                                <a14:brightnessContrast bright="20000"/>
                              </a14:imgEffect>
                            </a14:imgLayer>
                          </a14:imgProps>
                        </a:ext>
                      </a:extLst>
                    </a:blip>
                    <a:srcRect l="29342" t="20806" r="30790" b="50000"/>
                    <a:stretch/>
                  </p:blipFill>
                  <p:spPr>
                    <a:xfrm>
                      <a:off x="2622367" y="4632557"/>
                      <a:ext cx="2103120" cy="13990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53" name="Picture 52">
                      <a:extLst>
                        <a:ext uri="{FF2B5EF4-FFF2-40B4-BE49-F238E27FC236}">
                          <a16:creationId xmlns:a16="http://schemas.microsoft.com/office/drawing/2014/main" id="{1DA5420D-0BA1-8634-769C-F8C82DD42DD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</a:extLst>
                    </a:blip>
                    <a:srcRect l="29342" t="24244" r="33947" b="46941"/>
                    <a:stretch/>
                  </p:blipFill>
                  <p:spPr>
                    <a:xfrm>
                      <a:off x="4936798" y="4632557"/>
                      <a:ext cx="2103120" cy="13990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55" name="Picture 54">
                      <a:extLst>
                        <a:ext uri="{FF2B5EF4-FFF2-40B4-BE49-F238E27FC236}">
                          <a16:creationId xmlns:a16="http://schemas.microsoft.com/office/drawing/2014/main" id="{9605E82E-A932-FF3B-31CA-02FD55DEC4B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>
                      <a:extLst>
                        <a:ext uri="{BEBA8EAE-BF5A-486C-A8C5-ECC9F3942E4B}">
                          <a14:imgProps xmlns:a14="http://schemas.microsoft.com/office/drawing/2010/main">
                            <a14:imgLayer r:embed="rId19">
                              <a14:imgEffect>
                                <a14:sharpenSoften amount="25000"/>
                              </a14:imgEffect>
                              <a14:imgEffect>
                                <a14:brightnessContrast bright="20000"/>
                              </a14:imgEffect>
                            </a14:imgLayer>
                          </a14:imgProps>
                        </a:ext>
                      </a:extLst>
                    </a:blip>
                    <a:srcRect l="30526" t="28896" r="31974" b="43783"/>
                    <a:stretch/>
                  </p:blipFill>
                  <p:spPr>
                    <a:xfrm>
                      <a:off x="7228907" y="4632557"/>
                      <a:ext cx="2103120" cy="13990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0E469B8D-EA87-4117-B7AF-029C96CE71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1382" y="3122436"/>
                      <a:ext cx="596321" cy="497668"/>
                    </a:xfrm>
                    <a:prstGeom prst="rect">
                      <a:avLst/>
                    </a:prstGeom>
                    <a:noFill/>
                    <a:ln w="41275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E4E23F94-1E97-5506-19CB-FCF985E8F3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7544" y="3122436"/>
                      <a:ext cx="596321" cy="497668"/>
                    </a:xfrm>
                    <a:prstGeom prst="rect">
                      <a:avLst/>
                    </a:prstGeom>
                    <a:noFill/>
                    <a:ln w="41275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39C84064-5441-349D-62D3-57698CB92A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2763" y="3124278"/>
                      <a:ext cx="596321" cy="497668"/>
                    </a:xfrm>
                    <a:prstGeom prst="rect">
                      <a:avLst/>
                    </a:prstGeom>
                    <a:noFill/>
                    <a:ln w="41275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7D38C428-AA54-247C-FBC1-FFB914D7DF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6808" y="4632557"/>
                      <a:ext cx="596321" cy="497668"/>
                    </a:xfrm>
                    <a:prstGeom prst="rect">
                      <a:avLst/>
                    </a:prstGeom>
                    <a:noFill/>
                    <a:ln w="41275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23B7088D-77A8-507D-4A4F-A730522644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1776" y="4652006"/>
                      <a:ext cx="596321" cy="497668"/>
                    </a:xfrm>
                    <a:prstGeom prst="rect">
                      <a:avLst/>
                    </a:prstGeom>
                    <a:noFill/>
                    <a:ln w="41275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BAF7D109-2100-0FD5-F291-857CEF271F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2548" y="4662794"/>
                      <a:ext cx="596321" cy="497668"/>
                    </a:xfrm>
                    <a:prstGeom prst="rect">
                      <a:avLst/>
                    </a:prstGeom>
                    <a:noFill/>
                    <a:ln w="41275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E018A6ED-13AA-4157-8A7C-E698AEC2F238}"/>
                    </a:ext>
                  </a:extLst>
                </p:cNvPr>
                <p:cNvSpPr/>
                <p:nvPr/>
              </p:nvSpPr>
              <p:spPr>
                <a:xfrm>
                  <a:off x="558265" y="3043269"/>
                  <a:ext cx="8922619" cy="3054096"/>
                </a:xfrm>
                <a:prstGeom prst="rect">
                  <a:avLst/>
                </a:pr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AB10AB8-E100-113B-FF6E-3D666DC9CF51}"/>
                  </a:ext>
                </a:extLst>
              </p:cNvPr>
              <p:cNvSpPr/>
              <p:nvPr/>
            </p:nvSpPr>
            <p:spPr>
              <a:xfrm>
                <a:off x="4663551" y="3419672"/>
                <a:ext cx="596321" cy="497668"/>
              </a:xfrm>
              <a:prstGeom prst="rect">
                <a:avLst/>
              </a:prstGeom>
              <a:noFill/>
              <a:ln w="412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B1B2817-7455-7C80-C692-CDBAB73B78D1}"/>
                  </a:ext>
                </a:extLst>
              </p:cNvPr>
              <p:cNvSpPr/>
              <p:nvPr/>
            </p:nvSpPr>
            <p:spPr>
              <a:xfrm>
                <a:off x="6975616" y="3420970"/>
                <a:ext cx="596321" cy="497668"/>
              </a:xfrm>
              <a:prstGeom prst="rect">
                <a:avLst/>
              </a:prstGeom>
              <a:noFill/>
              <a:ln w="412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F9F8FAE-B3FD-BD55-2743-5378BFEFBD7E}"/>
                  </a:ext>
                </a:extLst>
              </p:cNvPr>
              <p:cNvSpPr/>
              <p:nvPr/>
            </p:nvSpPr>
            <p:spPr>
              <a:xfrm>
                <a:off x="9299153" y="3403044"/>
                <a:ext cx="596321" cy="497668"/>
              </a:xfrm>
              <a:prstGeom prst="rect">
                <a:avLst/>
              </a:prstGeom>
              <a:noFill/>
              <a:ln w="412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A0BEBD0-FD04-5CDA-06D7-CDDEA43B7F08}"/>
                  </a:ext>
                </a:extLst>
              </p:cNvPr>
              <p:cNvSpPr/>
              <p:nvPr/>
            </p:nvSpPr>
            <p:spPr>
              <a:xfrm>
                <a:off x="4665623" y="4917704"/>
                <a:ext cx="596321" cy="497668"/>
              </a:xfrm>
              <a:prstGeom prst="rect">
                <a:avLst/>
              </a:prstGeom>
              <a:noFill/>
              <a:ln w="412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DB6DF5C-2895-0B90-83A2-5925DCC24D26}"/>
                  </a:ext>
                </a:extLst>
              </p:cNvPr>
              <p:cNvSpPr/>
              <p:nvPr/>
            </p:nvSpPr>
            <p:spPr>
              <a:xfrm>
                <a:off x="7147779" y="4934846"/>
                <a:ext cx="596321" cy="497668"/>
              </a:xfrm>
              <a:prstGeom prst="rect">
                <a:avLst/>
              </a:prstGeom>
              <a:noFill/>
              <a:ln w="412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0C85480-1D9E-8581-1C9D-CDAD197815D2}"/>
                  </a:ext>
                </a:extLst>
              </p:cNvPr>
              <p:cNvSpPr/>
              <p:nvPr/>
            </p:nvSpPr>
            <p:spPr>
              <a:xfrm>
                <a:off x="9463029" y="4923395"/>
                <a:ext cx="596321" cy="497668"/>
              </a:xfrm>
              <a:prstGeom prst="rect">
                <a:avLst/>
              </a:prstGeom>
              <a:noFill/>
              <a:ln w="412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EBFE1B-A59A-CBE1-D7AF-C31BF481409B}"/>
              </a:ext>
            </a:extLst>
          </p:cNvPr>
          <p:cNvGrpSpPr>
            <a:grpSpLocks noChangeAspect="1"/>
          </p:cNvGrpSpPr>
          <p:nvPr/>
        </p:nvGrpSpPr>
        <p:grpSpPr>
          <a:xfrm>
            <a:off x="8891435" y="1743600"/>
            <a:ext cx="4927515" cy="3634756"/>
            <a:chOff x="1281816" y="621260"/>
            <a:chExt cx="6790290" cy="5021418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15E68DAC-616A-96C9-8829-4606E1DA5D9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281816" y="621260"/>
            <a:ext cx="6790290" cy="4717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20" imgW="5540160" imgH="3873007" progId="Origin50.Graph">
                    <p:embed/>
                  </p:oleObj>
                </mc:Choice>
                <mc:Fallback>
                  <p:oleObj name="Graph" r:id="rId20" imgW="5540160" imgH="3873007" progId="Origin50.Graph">
                    <p:embed/>
                    <p:pic>
                      <p:nvPicPr>
                        <p:cNvPr id="88" name="Object 87">
                          <a:extLst>
                            <a:ext uri="{FF2B5EF4-FFF2-40B4-BE49-F238E27FC236}">
                              <a16:creationId xmlns:a16="http://schemas.microsoft.com/office/drawing/2014/main" id="{7032C0D3-6666-CA18-5D30-53357EB277C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281816" y="621260"/>
                          <a:ext cx="6790290" cy="47174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1EC707-0971-F2A2-D8F1-0086A3AEE968}"/>
                </a:ext>
              </a:extLst>
            </p:cNvPr>
            <p:cNvSpPr txBox="1"/>
            <p:nvPr/>
          </p:nvSpPr>
          <p:spPr>
            <a:xfrm>
              <a:off x="2530144" y="627218"/>
              <a:ext cx="154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Survival curve 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D56737-DFE3-C1CD-57C1-E01A0AD9D6EC}"/>
                </a:ext>
              </a:extLst>
            </p:cNvPr>
            <p:cNvSpPr txBox="1"/>
            <p:nvPr/>
          </p:nvSpPr>
          <p:spPr>
            <a:xfrm>
              <a:off x="3321431" y="5262992"/>
              <a:ext cx="1237195" cy="3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(n=6 mice)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362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3EC5D-74FD-D0ED-3117-AEEFA1C03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7DD71E-36CF-7736-3C0F-AB1DE3ADD3E8}"/>
              </a:ext>
            </a:extLst>
          </p:cNvPr>
          <p:cNvSpPr txBox="1"/>
          <p:nvPr/>
        </p:nvSpPr>
        <p:spPr>
          <a:xfrm>
            <a:off x="9525" y="219075"/>
            <a:ext cx="2055306" cy="523220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What’s next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9050E-A827-7385-44EF-22FD0074E4B5}"/>
              </a:ext>
            </a:extLst>
          </p:cNvPr>
          <p:cNvSpPr txBox="1"/>
          <p:nvPr/>
        </p:nvSpPr>
        <p:spPr>
          <a:xfrm>
            <a:off x="1190435" y="2828835"/>
            <a:ext cx="9683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Establish a working protocol for the continuation of this experiment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 number of animals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Analysis of Ca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imaging data</a:t>
            </a:r>
          </a:p>
        </p:txBody>
      </p:sp>
    </p:spTree>
    <p:extLst>
      <p:ext uri="{BB962C8B-B14F-4D97-AF65-F5344CB8AC3E}">
        <p14:creationId xmlns:p14="http://schemas.microsoft.com/office/powerpoint/2010/main" val="3834450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50C94-F4C3-6EF2-0E0D-EE4E28F77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1859" r="10438" b="20576"/>
          <a:stretch/>
        </p:blipFill>
        <p:spPr>
          <a:xfrm>
            <a:off x="5679141" y="1320753"/>
            <a:ext cx="5115464" cy="158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C6A9C8-0F05-D08C-5354-DBDE3D3BAA1A}"/>
              </a:ext>
            </a:extLst>
          </p:cNvPr>
          <p:cNvSpPr txBox="1"/>
          <p:nvPr/>
        </p:nvSpPr>
        <p:spPr>
          <a:xfrm>
            <a:off x="-818817" y="1092357"/>
            <a:ext cx="610496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Silvia Landi</a:t>
            </a:r>
          </a:p>
          <a:p>
            <a:pPr algn="ctr">
              <a:lnSpc>
                <a:spcPct val="100000"/>
              </a:lnSpc>
            </a:pPr>
            <a:r>
              <a:rPr lang="it-I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Gabriele Sansevero</a:t>
            </a:r>
          </a:p>
          <a:p>
            <a:pPr algn="ctr"/>
            <a:r>
              <a:rPr lang="it-IT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Alessandra Flori </a:t>
            </a:r>
            <a:endParaRPr lang="it-IT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it-I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Simona Capsoni</a:t>
            </a:r>
          </a:p>
          <a:p>
            <a:pPr algn="ctr"/>
            <a:r>
              <a:rPr lang="it-IT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 Michele Ratto</a:t>
            </a:r>
          </a:p>
          <a:p>
            <a:pPr algn="ctr"/>
            <a:r>
              <a:rPr lang="it-I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Luigi Masturzo</a:t>
            </a:r>
            <a:endParaRPr lang="it-IT" sz="2800" baseline="30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Andrea Cavalieri</a:t>
            </a:r>
          </a:p>
          <a:p>
            <a:pPr algn="ctr">
              <a:lnSpc>
                <a:spcPct val="100000"/>
              </a:lnSpc>
            </a:pPr>
            <a:r>
              <a:rPr lang="it-I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Fabio Di Martino</a:t>
            </a:r>
            <a:endParaRPr lang="it-IT" sz="2800" baseline="30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it-I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Fabiola Paiar</a:t>
            </a:r>
            <a:endParaRPr lang="it-IT" sz="2800" baseline="30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it-I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Simone Capaccioli</a:t>
            </a:r>
          </a:p>
          <a:p>
            <a:pPr algn="ctr">
              <a:lnSpc>
                <a:spcPct val="100000"/>
              </a:lnSpc>
            </a:pPr>
            <a:r>
              <a:rPr lang="it-I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Mario Costa</a:t>
            </a:r>
            <a:endParaRPr lang="it-IT" sz="2800" baseline="30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0D6AEC-181C-AE6A-57C0-3C33A11A834F}"/>
              </a:ext>
            </a:extLst>
          </p:cNvPr>
          <p:cNvGrpSpPr>
            <a:grpSpLocks noChangeAspect="1"/>
          </p:cNvGrpSpPr>
          <p:nvPr/>
        </p:nvGrpSpPr>
        <p:grpSpPr>
          <a:xfrm>
            <a:off x="4529557" y="3875262"/>
            <a:ext cx="7478666" cy="2294965"/>
            <a:chOff x="8165934" y="6024884"/>
            <a:chExt cx="2443420" cy="742811"/>
          </a:xfrm>
        </p:grpSpPr>
        <p:pic>
          <p:nvPicPr>
            <p:cNvPr id="7" name="Immagine 1">
              <a:extLst>
                <a:ext uri="{FF2B5EF4-FFF2-40B4-BE49-F238E27FC236}">
                  <a16:creationId xmlns:a16="http://schemas.microsoft.com/office/drawing/2014/main" id="{708A6C01-27B8-D756-D7D8-D3D2EA57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13126" y="6024884"/>
              <a:ext cx="396437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998239-5CA3-3EED-2D9B-AED5E54C3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669" t="20157" r="27716" b="31129"/>
            <a:stretch>
              <a:fillRect/>
            </a:stretch>
          </p:blipFill>
          <p:spPr bwMode="auto">
            <a:xfrm>
              <a:off x="8165934" y="6401935"/>
              <a:ext cx="890822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9888CF-A28F-7E3E-FB31-E79E8FED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" t="11113" r="1619" b="19821"/>
            <a:stretch/>
          </p:blipFill>
          <p:spPr>
            <a:xfrm>
              <a:off x="9106338" y="6082693"/>
              <a:ext cx="1503016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432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8E8D3-C062-2B93-D362-07F0296BB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623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B8D7A-60FF-DF76-4F58-D0C9AE9AC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16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D432F-86EA-238C-AB36-AAEDC677C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757985-3825-6406-CD03-8C4BB6067670}"/>
              </a:ext>
            </a:extLst>
          </p:cNvPr>
          <p:cNvSpPr txBox="1"/>
          <p:nvPr/>
        </p:nvSpPr>
        <p:spPr>
          <a:xfrm>
            <a:off x="9525" y="219075"/>
            <a:ext cx="3563796" cy="954107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do microglia do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the brain?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FE671E-1687-1BEE-B33E-ACEC102EF675}"/>
              </a:ext>
            </a:extLst>
          </p:cNvPr>
          <p:cNvGrpSpPr/>
          <p:nvPr/>
        </p:nvGrpSpPr>
        <p:grpSpPr>
          <a:xfrm>
            <a:off x="1143000" y="1824051"/>
            <a:ext cx="6096000" cy="3400397"/>
            <a:chOff x="1143000" y="1824051"/>
            <a:chExt cx="6096000" cy="34003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A3C7596-98E4-9BAE-C293-BD8A1BF8C533}"/>
                </a:ext>
              </a:extLst>
            </p:cNvPr>
            <p:cNvSpPr/>
            <p:nvPr/>
          </p:nvSpPr>
          <p:spPr>
            <a:xfrm>
              <a:off x="1207008" y="1852926"/>
              <a:ext cx="2770632" cy="23639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0299C7-7B01-E479-8B44-0AE1B25DE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3000" y="1824051"/>
              <a:ext cx="6096000" cy="3400397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44F9DF6-CA2F-C04F-E19A-9C8FDB5DAA05}"/>
                </a:ext>
              </a:extLst>
            </p:cNvPr>
            <p:cNvSpPr/>
            <p:nvPr/>
          </p:nvSpPr>
          <p:spPr>
            <a:xfrm>
              <a:off x="1193533" y="1838425"/>
              <a:ext cx="2945330" cy="2435192"/>
            </a:xfrm>
            <a:custGeom>
              <a:avLst/>
              <a:gdLst>
                <a:gd name="connsiteX0" fmla="*/ 596766 w 2945330"/>
                <a:gd name="connsiteY0" fmla="*/ 96253 h 2435192"/>
                <a:gd name="connsiteX1" fmla="*/ 481263 w 2945330"/>
                <a:gd name="connsiteY1" fmla="*/ 115503 h 2435192"/>
                <a:gd name="connsiteX2" fmla="*/ 375385 w 2945330"/>
                <a:gd name="connsiteY2" fmla="*/ 154004 h 2435192"/>
                <a:gd name="connsiteX3" fmla="*/ 308008 w 2945330"/>
                <a:gd name="connsiteY3" fmla="*/ 192506 h 2435192"/>
                <a:gd name="connsiteX4" fmla="*/ 269507 w 2945330"/>
                <a:gd name="connsiteY4" fmla="*/ 231007 h 2435192"/>
                <a:gd name="connsiteX5" fmla="*/ 163629 w 2945330"/>
                <a:gd name="connsiteY5" fmla="*/ 317634 h 2435192"/>
                <a:gd name="connsiteX6" fmla="*/ 57751 w 2945330"/>
                <a:gd name="connsiteY6" fmla="*/ 558266 h 2435192"/>
                <a:gd name="connsiteX7" fmla="*/ 48126 w 2945330"/>
                <a:gd name="connsiteY7" fmla="*/ 644893 h 2435192"/>
                <a:gd name="connsiteX8" fmla="*/ 38501 w 2945330"/>
                <a:gd name="connsiteY8" fmla="*/ 808522 h 2435192"/>
                <a:gd name="connsiteX9" fmla="*/ 28875 w 2945330"/>
                <a:gd name="connsiteY9" fmla="*/ 856649 h 2435192"/>
                <a:gd name="connsiteX10" fmla="*/ 0 w 2945330"/>
                <a:gd name="connsiteY10" fmla="*/ 1001028 h 2435192"/>
                <a:gd name="connsiteX11" fmla="*/ 28875 w 2945330"/>
                <a:gd name="connsiteY11" fmla="*/ 1183908 h 2435192"/>
                <a:gd name="connsiteX12" fmla="*/ 57751 w 2945330"/>
                <a:gd name="connsiteY12" fmla="*/ 1251284 h 2435192"/>
                <a:gd name="connsiteX13" fmla="*/ 77002 w 2945330"/>
                <a:gd name="connsiteY13" fmla="*/ 1472666 h 2435192"/>
                <a:gd name="connsiteX14" fmla="*/ 86627 w 2945330"/>
                <a:gd name="connsiteY14" fmla="*/ 1530417 h 2435192"/>
                <a:gd name="connsiteX15" fmla="*/ 105878 w 2945330"/>
                <a:gd name="connsiteY15" fmla="*/ 1588169 h 2435192"/>
                <a:gd name="connsiteX16" fmla="*/ 96252 w 2945330"/>
                <a:gd name="connsiteY16" fmla="*/ 1819175 h 2435192"/>
                <a:gd name="connsiteX17" fmla="*/ 86627 w 2945330"/>
                <a:gd name="connsiteY17" fmla="*/ 1857676 h 2435192"/>
                <a:gd name="connsiteX18" fmla="*/ 67376 w 2945330"/>
                <a:gd name="connsiteY18" fmla="*/ 2011680 h 2435192"/>
                <a:gd name="connsiteX19" fmla="*/ 86627 w 2945330"/>
                <a:gd name="connsiteY19" fmla="*/ 2156059 h 2435192"/>
                <a:gd name="connsiteX20" fmla="*/ 105878 w 2945330"/>
                <a:gd name="connsiteY20" fmla="*/ 2184935 h 2435192"/>
                <a:gd name="connsiteX21" fmla="*/ 115503 w 2945330"/>
                <a:gd name="connsiteY21" fmla="*/ 2233061 h 2435192"/>
                <a:gd name="connsiteX22" fmla="*/ 279132 w 2945330"/>
                <a:gd name="connsiteY22" fmla="*/ 2329314 h 2435192"/>
                <a:gd name="connsiteX23" fmla="*/ 336884 w 2945330"/>
                <a:gd name="connsiteY23" fmla="*/ 2338939 h 2435192"/>
                <a:gd name="connsiteX24" fmla="*/ 365760 w 2945330"/>
                <a:gd name="connsiteY24" fmla="*/ 2358190 h 2435192"/>
                <a:gd name="connsiteX25" fmla="*/ 394635 w 2945330"/>
                <a:gd name="connsiteY25" fmla="*/ 2367815 h 2435192"/>
                <a:gd name="connsiteX26" fmla="*/ 548640 w 2945330"/>
                <a:gd name="connsiteY26" fmla="*/ 2396691 h 2435192"/>
                <a:gd name="connsiteX27" fmla="*/ 683393 w 2945330"/>
                <a:gd name="connsiteY27" fmla="*/ 2435192 h 2435192"/>
                <a:gd name="connsiteX28" fmla="*/ 933650 w 2945330"/>
                <a:gd name="connsiteY28" fmla="*/ 2415941 h 2435192"/>
                <a:gd name="connsiteX29" fmla="*/ 1097280 w 2945330"/>
                <a:gd name="connsiteY29" fmla="*/ 2406316 h 2435192"/>
                <a:gd name="connsiteX30" fmla="*/ 1135781 w 2945330"/>
                <a:gd name="connsiteY30" fmla="*/ 2396691 h 2435192"/>
                <a:gd name="connsiteX31" fmla="*/ 1337911 w 2945330"/>
                <a:gd name="connsiteY31" fmla="*/ 2338939 h 2435192"/>
                <a:gd name="connsiteX32" fmla="*/ 1405288 w 2945330"/>
                <a:gd name="connsiteY32" fmla="*/ 2310063 h 2435192"/>
                <a:gd name="connsiteX33" fmla="*/ 1434164 w 2945330"/>
                <a:gd name="connsiteY33" fmla="*/ 2290813 h 2435192"/>
                <a:gd name="connsiteX34" fmla="*/ 1463040 w 2945330"/>
                <a:gd name="connsiteY34" fmla="*/ 2261937 h 2435192"/>
                <a:gd name="connsiteX35" fmla="*/ 1501541 w 2945330"/>
                <a:gd name="connsiteY35" fmla="*/ 2252312 h 2435192"/>
                <a:gd name="connsiteX36" fmla="*/ 1540042 w 2945330"/>
                <a:gd name="connsiteY36" fmla="*/ 2204186 h 2435192"/>
                <a:gd name="connsiteX37" fmla="*/ 1568918 w 2945330"/>
                <a:gd name="connsiteY37" fmla="*/ 2175310 h 2435192"/>
                <a:gd name="connsiteX38" fmla="*/ 1636294 w 2945330"/>
                <a:gd name="connsiteY38" fmla="*/ 2088682 h 2435192"/>
                <a:gd name="connsiteX39" fmla="*/ 1694046 w 2945330"/>
                <a:gd name="connsiteY39" fmla="*/ 2050181 h 2435192"/>
                <a:gd name="connsiteX40" fmla="*/ 1790299 w 2945330"/>
                <a:gd name="connsiteY40" fmla="*/ 1992430 h 2435192"/>
                <a:gd name="connsiteX41" fmla="*/ 1819174 w 2945330"/>
                <a:gd name="connsiteY41" fmla="*/ 1963554 h 2435192"/>
                <a:gd name="connsiteX42" fmla="*/ 1886551 w 2945330"/>
                <a:gd name="connsiteY42" fmla="*/ 1905802 h 2435192"/>
                <a:gd name="connsiteX43" fmla="*/ 1953928 w 2945330"/>
                <a:gd name="connsiteY43" fmla="*/ 1819175 h 2435192"/>
                <a:gd name="connsiteX44" fmla="*/ 2021305 w 2945330"/>
                <a:gd name="connsiteY44" fmla="*/ 1732548 h 2435192"/>
                <a:gd name="connsiteX45" fmla="*/ 2107932 w 2945330"/>
                <a:gd name="connsiteY45" fmla="*/ 1626670 h 2435192"/>
                <a:gd name="connsiteX46" fmla="*/ 2146433 w 2945330"/>
                <a:gd name="connsiteY46" fmla="*/ 1578543 h 2435192"/>
                <a:gd name="connsiteX47" fmla="*/ 2165684 w 2945330"/>
                <a:gd name="connsiteY47" fmla="*/ 1540042 h 2435192"/>
                <a:gd name="connsiteX48" fmla="*/ 2194560 w 2945330"/>
                <a:gd name="connsiteY48" fmla="*/ 1463040 h 2435192"/>
                <a:gd name="connsiteX49" fmla="*/ 2213810 w 2945330"/>
                <a:gd name="connsiteY49" fmla="*/ 1395663 h 2435192"/>
                <a:gd name="connsiteX50" fmla="*/ 2252311 w 2945330"/>
                <a:gd name="connsiteY50" fmla="*/ 1347537 h 2435192"/>
                <a:gd name="connsiteX51" fmla="*/ 2300438 w 2945330"/>
                <a:gd name="connsiteY51" fmla="*/ 1270535 h 2435192"/>
                <a:gd name="connsiteX52" fmla="*/ 2338939 w 2945330"/>
                <a:gd name="connsiteY52" fmla="*/ 1241659 h 2435192"/>
                <a:gd name="connsiteX53" fmla="*/ 2396690 w 2945330"/>
                <a:gd name="connsiteY53" fmla="*/ 1183908 h 2435192"/>
                <a:gd name="connsiteX54" fmla="*/ 2492943 w 2945330"/>
                <a:gd name="connsiteY54" fmla="*/ 1126156 h 2435192"/>
                <a:gd name="connsiteX55" fmla="*/ 2685448 w 2945330"/>
                <a:gd name="connsiteY55" fmla="*/ 981777 h 2435192"/>
                <a:gd name="connsiteX56" fmla="*/ 2772075 w 2945330"/>
                <a:gd name="connsiteY56" fmla="*/ 856649 h 2435192"/>
                <a:gd name="connsiteX57" fmla="*/ 2868328 w 2945330"/>
                <a:gd name="connsiteY57" fmla="*/ 702644 h 2435192"/>
                <a:gd name="connsiteX58" fmla="*/ 2906829 w 2945330"/>
                <a:gd name="connsiteY58" fmla="*/ 606392 h 2435192"/>
                <a:gd name="connsiteX59" fmla="*/ 2945330 w 2945330"/>
                <a:gd name="connsiteY59" fmla="*/ 481263 h 2435192"/>
                <a:gd name="connsiteX60" fmla="*/ 2906829 w 2945330"/>
                <a:gd name="connsiteY60" fmla="*/ 279133 h 2435192"/>
                <a:gd name="connsiteX61" fmla="*/ 2887579 w 2945330"/>
                <a:gd name="connsiteY61" fmla="*/ 240632 h 2435192"/>
                <a:gd name="connsiteX62" fmla="*/ 2772075 w 2945330"/>
                <a:gd name="connsiteY62" fmla="*/ 144379 h 2435192"/>
                <a:gd name="connsiteX63" fmla="*/ 2675823 w 2945330"/>
                <a:gd name="connsiteY63" fmla="*/ 115503 h 2435192"/>
                <a:gd name="connsiteX64" fmla="*/ 2608446 w 2945330"/>
                <a:gd name="connsiteY64" fmla="*/ 105878 h 2435192"/>
                <a:gd name="connsiteX65" fmla="*/ 2502568 w 2945330"/>
                <a:gd name="connsiteY65" fmla="*/ 96253 h 2435192"/>
                <a:gd name="connsiteX66" fmla="*/ 2329313 w 2945330"/>
                <a:gd name="connsiteY66" fmla="*/ 86628 h 2435192"/>
                <a:gd name="connsiteX67" fmla="*/ 2242686 w 2945330"/>
                <a:gd name="connsiteY67" fmla="*/ 67377 h 2435192"/>
                <a:gd name="connsiteX68" fmla="*/ 2204185 w 2945330"/>
                <a:gd name="connsiteY68" fmla="*/ 57752 h 2435192"/>
                <a:gd name="connsiteX69" fmla="*/ 1626669 w 2945330"/>
                <a:gd name="connsiteY69" fmla="*/ 48127 h 2435192"/>
                <a:gd name="connsiteX70" fmla="*/ 1482290 w 2945330"/>
                <a:gd name="connsiteY70" fmla="*/ 28876 h 2435192"/>
                <a:gd name="connsiteX71" fmla="*/ 1366787 w 2945330"/>
                <a:gd name="connsiteY71" fmla="*/ 19251 h 2435192"/>
                <a:gd name="connsiteX72" fmla="*/ 1280160 w 2945330"/>
                <a:gd name="connsiteY72" fmla="*/ 0 h 2435192"/>
                <a:gd name="connsiteX73" fmla="*/ 856648 w 2945330"/>
                <a:gd name="connsiteY73" fmla="*/ 9626 h 2435192"/>
                <a:gd name="connsiteX74" fmla="*/ 798896 w 2945330"/>
                <a:gd name="connsiteY74" fmla="*/ 28876 h 2435192"/>
                <a:gd name="connsiteX75" fmla="*/ 721894 w 2945330"/>
                <a:gd name="connsiteY75" fmla="*/ 38501 h 2435192"/>
                <a:gd name="connsiteX76" fmla="*/ 616016 w 2945330"/>
                <a:gd name="connsiteY76" fmla="*/ 67377 h 2435192"/>
                <a:gd name="connsiteX77" fmla="*/ 596766 w 2945330"/>
                <a:gd name="connsiteY77" fmla="*/ 96253 h 243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45330" h="2435192">
                  <a:moveTo>
                    <a:pt x="596766" y="96253"/>
                  </a:moveTo>
                  <a:cubicBezTo>
                    <a:pt x="574307" y="104274"/>
                    <a:pt x="519366" y="107036"/>
                    <a:pt x="481263" y="115503"/>
                  </a:cubicBezTo>
                  <a:cubicBezTo>
                    <a:pt x="459927" y="120244"/>
                    <a:pt x="397389" y="144224"/>
                    <a:pt x="375385" y="154004"/>
                  </a:cubicBezTo>
                  <a:cubicBezTo>
                    <a:pt x="356478" y="162407"/>
                    <a:pt x="324683" y="178213"/>
                    <a:pt x="308008" y="192506"/>
                  </a:cubicBezTo>
                  <a:cubicBezTo>
                    <a:pt x="294228" y="204318"/>
                    <a:pt x="283222" y="219120"/>
                    <a:pt x="269507" y="231007"/>
                  </a:cubicBezTo>
                  <a:cubicBezTo>
                    <a:pt x="235047" y="260872"/>
                    <a:pt x="163629" y="317634"/>
                    <a:pt x="163629" y="317634"/>
                  </a:cubicBezTo>
                  <a:cubicBezTo>
                    <a:pt x="73015" y="498863"/>
                    <a:pt x="104777" y="417189"/>
                    <a:pt x="57751" y="558266"/>
                  </a:cubicBezTo>
                  <a:cubicBezTo>
                    <a:pt x="54543" y="587142"/>
                    <a:pt x="50354" y="615925"/>
                    <a:pt x="48126" y="644893"/>
                  </a:cubicBezTo>
                  <a:cubicBezTo>
                    <a:pt x="43936" y="699369"/>
                    <a:pt x="43448" y="754109"/>
                    <a:pt x="38501" y="808522"/>
                  </a:cubicBezTo>
                  <a:cubicBezTo>
                    <a:pt x="37020" y="824815"/>
                    <a:pt x="31189" y="840453"/>
                    <a:pt x="28875" y="856649"/>
                  </a:cubicBezTo>
                  <a:cubicBezTo>
                    <a:pt x="11075" y="981248"/>
                    <a:pt x="32582" y="903279"/>
                    <a:pt x="0" y="1001028"/>
                  </a:cubicBezTo>
                  <a:cubicBezTo>
                    <a:pt x="9625" y="1061988"/>
                    <a:pt x="14998" y="1123773"/>
                    <a:pt x="28875" y="1183908"/>
                  </a:cubicBezTo>
                  <a:cubicBezTo>
                    <a:pt x="34369" y="1207717"/>
                    <a:pt x="53734" y="1227182"/>
                    <a:pt x="57751" y="1251284"/>
                  </a:cubicBezTo>
                  <a:cubicBezTo>
                    <a:pt x="69929" y="1324349"/>
                    <a:pt x="69380" y="1398987"/>
                    <a:pt x="77002" y="1472666"/>
                  </a:cubicBezTo>
                  <a:cubicBezTo>
                    <a:pt x="79010" y="1492078"/>
                    <a:pt x="81894" y="1511484"/>
                    <a:pt x="86627" y="1530417"/>
                  </a:cubicBezTo>
                  <a:cubicBezTo>
                    <a:pt x="91549" y="1550103"/>
                    <a:pt x="99461" y="1568918"/>
                    <a:pt x="105878" y="1588169"/>
                  </a:cubicBezTo>
                  <a:cubicBezTo>
                    <a:pt x="102669" y="1665171"/>
                    <a:pt x="101743" y="1742302"/>
                    <a:pt x="96252" y="1819175"/>
                  </a:cubicBezTo>
                  <a:cubicBezTo>
                    <a:pt x="95309" y="1832370"/>
                    <a:pt x="88993" y="1844661"/>
                    <a:pt x="86627" y="1857676"/>
                  </a:cubicBezTo>
                  <a:cubicBezTo>
                    <a:pt x="78781" y="1900831"/>
                    <a:pt x="71968" y="1970357"/>
                    <a:pt x="67376" y="2011680"/>
                  </a:cubicBezTo>
                  <a:cubicBezTo>
                    <a:pt x="67914" y="2015986"/>
                    <a:pt x="83783" y="2146578"/>
                    <a:pt x="86627" y="2156059"/>
                  </a:cubicBezTo>
                  <a:cubicBezTo>
                    <a:pt x="89951" y="2167139"/>
                    <a:pt x="99461" y="2175310"/>
                    <a:pt x="105878" y="2184935"/>
                  </a:cubicBezTo>
                  <a:cubicBezTo>
                    <a:pt x="109086" y="2200977"/>
                    <a:pt x="105030" y="2220493"/>
                    <a:pt x="115503" y="2233061"/>
                  </a:cubicBezTo>
                  <a:cubicBezTo>
                    <a:pt x="159272" y="2285584"/>
                    <a:pt x="216209" y="2311336"/>
                    <a:pt x="279132" y="2329314"/>
                  </a:cubicBezTo>
                  <a:cubicBezTo>
                    <a:pt x="297897" y="2334675"/>
                    <a:pt x="317633" y="2335731"/>
                    <a:pt x="336884" y="2338939"/>
                  </a:cubicBezTo>
                  <a:cubicBezTo>
                    <a:pt x="346509" y="2345356"/>
                    <a:pt x="355413" y="2353016"/>
                    <a:pt x="365760" y="2358190"/>
                  </a:cubicBezTo>
                  <a:cubicBezTo>
                    <a:pt x="374835" y="2362727"/>
                    <a:pt x="384880" y="2365028"/>
                    <a:pt x="394635" y="2367815"/>
                  </a:cubicBezTo>
                  <a:cubicBezTo>
                    <a:pt x="472189" y="2389973"/>
                    <a:pt x="416587" y="2366217"/>
                    <a:pt x="548640" y="2396691"/>
                  </a:cubicBezTo>
                  <a:cubicBezTo>
                    <a:pt x="594159" y="2407195"/>
                    <a:pt x="638475" y="2422358"/>
                    <a:pt x="683393" y="2435192"/>
                  </a:cubicBezTo>
                  <a:lnTo>
                    <a:pt x="933650" y="2415941"/>
                  </a:lnTo>
                  <a:cubicBezTo>
                    <a:pt x="988155" y="2412138"/>
                    <a:pt x="1042888" y="2411496"/>
                    <a:pt x="1097280" y="2406316"/>
                  </a:cubicBezTo>
                  <a:cubicBezTo>
                    <a:pt x="1110449" y="2405062"/>
                    <a:pt x="1122891" y="2399666"/>
                    <a:pt x="1135781" y="2396691"/>
                  </a:cubicBezTo>
                  <a:cubicBezTo>
                    <a:pt x="1184482" y="2385452"/>
                    <a:pt x="1300735" y="2363722"/>
                    <a:pt x="1337911" y="2338939"/>
                  </a:cubicBezTo>
                  <a:cubicBezTo>
                    <a:pt x="1377794" y="2312351"/>
                    <a:pt x="1355564" y="2322495"/>
                    <a:pt x="1405288" y="2310063"/>
                  </a:cubicBezTo>
                  <a:cubicBezTo>
                    <a:pt x="1414913" y="2303646"/>
                    <a:pt x="1425277" y="2298219"/>
                    <a:pt x="1434164" y="2290813"/>
                  </a:cubicBezTo>
                  <a:cubicBezTo>
                    <a:pt x="1444621" y="2282099"/>
                    <a:pt x="1451221" y="2268691"/>
                    <a:pt x="1463040" y="2261937"/>
                  </a:cubicBezTo>
                  <a:cubicBezTo>
                    <a:pt x="1474526" y="2255374"/>
                    <a:pt x="1488707" y="2255520"/>
                    <a:pt x="1501541" y="2252312"/>
                  </a:cubicBezTo>
                  <a:cubicBezTo>
                    <a:pt x="1514375" y="2236270"/>
                    <a:pt x="1526514" y="2219647"/>
                    <a:pt x="1540042" y="2204186"/>
                  </a:cubicBezTo>
                  <a:cubicBezTo>
                    <a:pt x="1549006" y="2193942"/>
                    <a:pt x="1561006" y="2186387"/>
                    <a:pt x="1568918" y="2175310"/>
                  </a:cubicBezTo>
                  <a:cubicBezTo>
                    <a:pt x="1617112" y="2107838"/>
                    <a:pt x="1548299" y="2160678"/>
                    <a:pt x="1636294" y="2088682"/>
                  </a:cubicBezTo>
                  <a:cubicBezTo>
                    <a:pt x="1654201" y="2074031"/>
                    <a:pt x="1674426" y="2062443"/>
                    <a:pt x="1694046" y="2050181"/>
                  </a:cubicBezTo>
                  <a:cubicBezTo>
                    <a:pt x="1725775" y="2030351"/>
                    <a:pt x="1763842" y="2018888"/>
                    <a:pt x="1790299" y="1992430"/>
                  </a:cubicBezTo>
                  <a:cubicBezTo>
                    <a:pt x="1799924" y="1982805"/>
                    <a:pt x="1809056" y="1972660"/>
                    <a:pt x="1819174" y="1963554"/>
                  </a:cubicBezTo>
                  <a:cubicBezTo>
                    <a:pt x="1841161" y="1943766"/>
                    <a:pt x="1866368" y="1927427"/>
                    <a:pt x="1886551" y="1905802"/>
                  </a:cubicBezTo>
                  <a:cubicBezTo>
                    <a:pt x="1911511" y="1879059"/>
                    <a:pt x="1931624" y="1848170"/>
                    <a:pt x="1953928" y="1819175"/>
                  </a:cubicBezTo>
                  <a:cubicBezTo>
                    <a:pt x="1999262" y="1760241"/>
                    <a:pt x="1967491" y="1798321"/>
                    <a:pt x="2021305" y="1732548"/>
                  </a:cubicBezTo>
                  <a:cubicBezTo>
                    <a:pt x="2131551" y="1597802"/>
                    <a:pt x="2013631" y="1744547"/>
                    <a:pt x="2107932" y="1626670"/>
                  </a:cubicBezTo>
                  <a:cubicBezTo>
                    <a:pt x="2120766" y="1610628"/>
                    <a:pt x="2137245" y="1596918"/>
                    <a:pt x="2146433" y="1578543"/>
                  </a:cubicBezTo>
                  <a:lnTo>
                    <a:pt x="2165684" y="1540042"/>
                  </a:lnTo>
                  <a:cubicBezTo>
                    <a:pt x="2192711" y="1431933"/>
                    <a:pt x="2154293" y="1573776"/>
                    <a:pt x="2194560" y="1463040"/>
                  </a:cubicBezTo>
                  <a:cubicBezTo>
                    <a:pt x="2202542" y="1441089"/>
                    <a:pt x="2203364" y="1416555"/>
                    <a:pt x="2213810" y="1395663"/>
                  </a:cubicBezTo>
                  <a:cubicBezTo>
                    <a:pt x="2222997" y="1377288"/>
                    <a:pt x="2240617" y="1364428"/>
                    <a:pt x="2252311" y="1347537"/>
                  </a:cubicBezTo>
                  <a:cubicBezTo>
                    <a:pt x="2269540" y="1322651"/>
                    <a:pt x="2281271" y="1293961"/>
                    <a:pt x="2300438" y="1270535"/>
                  </a:cubicBezTo>
                  <a:cubicBezTo>
                    <a:pt x="2310597" y="1258119"/>
                    <a:pt x="2327015" y="1252391"/>
                    <a:pt x="2338939" y="1241659"/>
                  </a:cubicBezTo>
                  <a:cubicBezTo>
                    <a:pt x="2359174" y="1223447"/>
                    <a:pt x="2374911" y="1200242"/>
                    <a:pt x="2396690" y="1183908"/>
                  </a:cubicBezTo>
                  <a:cubicBezTo>
                    <a:pt x="2426623" y="1161458"/>
                    <a:pt x="2461376" y="1146244"/>
                    <a:pt x="2492943" y="1126156"/>
                  </a:cubicBezTo>
                  <a:cubicBezTo>
                    <a:pt x="2544069" y="1093621"/>
                    <a:pt x="2641989" y="1032905"/>
                    <a:pt x="2685448" y="981777"/>
                  </a:cubicBezTo>
                  <a:cubicBezTo>
                    <a:pt x="2718303" y="943124"/>
                    <a:pt x="2743429" y="898516"/>
                    <a:pt x="2772075" y="856649"/>
                  </a:cubicBezTo>
                  <a:cubicBezTo>
                    <a:pt x="2800434" y="815202"/>
                    <a:pt x="2848640" y="742020"/>
                    <a:pt x="2868328" y="702644"/>
                  </a:cubicBezTo>
                  <a:cubicBezTo>
                    <a:pt x="2883782" y="671737"/>
                    <a:pt x="2894883" y="638817"/>
                    <a:pt x="2906829" y="606392"/>
                  </a:cubicBezTo>
                  <a:cubicBezTo>
                    <a:pt x="2932542" y="536599"/>
                    <a:pt x="2931516" y="536522"/>
                    <a:pt x="2945330" y="481263"/>
                  </a:cubicBezTo>
                  <a:cubicBezTo>
                    <a:pt x="2932496" y="413886"/>
                    <a:pt x="2922835" y="345827"/>
                    <a:pt x="2906829" y="279133"/>
                  </a:cubicBezTo>
                  <a:cubicBezTo>
                    <a:pt x="2903480" y="265181"/>
                    <a:pt x="2897725" y="250778"/>
                    <a:pt x="2887579" y="240632"/>
                  </a:cubicBezTo>
                  <a:cubicBezTo>
                    <a:pt x="2852141" y="205194"/>
                    <a:pt x="2819621" y="160227"/>
                    <a:pt x="2772075" y="144379"/>
                  </a:cubicBezTo>
                  <a:cubicBezTo>
                    <a:pt x="2741950" y="134337"/>
                    <a:pt x="2707818" y="121320"/>
                    <a:pt x="2675823" y="115503"/>
                  </a:cubicBezTo>
                  <a:cubicBezTo>
                    <a:pt x="2653502" y="111445"/>
                    <a:pt x="2630994" y="108383"/>
                    <a:pt x="2608446" y="105878"/>
                  </a:cubicBezTo>
                  <a:cubicBezTo>
                    <a:pt x="2573225" y="101965"/>
                    <a:pt x="2537922" y="98691"/>
                    <a:pt x="2502568" y="96253"/>
                  </a:cubicBezTo>
                  <a:cubicBezTo>
                    <a:pt x="2444864" y="92274"/>
                    <a:pt x="2387065" y="89836"/>
                    <a:pt x="2329313" y="86628"/>
                  </a:cubicBezTo>
                  <a:lnTo>
                    <a:pt x="2242686" y="67377"/>
                  </a:lnTo>
                  <a:cubicBezTo>
                    <a:pt x="2229796" y="64402"/>
                    <a:pt x="2217407" y="58165"/>
                    <a:pt x="2204185" y="57752"/>
                  </a:cubicBezTo>
                  <a:cubicBezTo>
                    <a:pt x="2011747" y="51738"/>
                    <a:pt x="1819174" y="51335"/>
                    <a:pt x="1626669" y="48127"/>
                  </a:cubicBezTo>
                  <a:cubicBezTo>
                    <a:pt x="1578543" y="41710"/>
                    <a:pt x="1530545" y="34238"/>
                    <a:pt x="1482290" y="28876"/>
                  </a:cubicBezTo>
                  <a:cubicBezTo>
                    <a:pt x="1443892" y="24610"/>
                    <a:pt x="1405033" y="24715"/>
                    <a:pt x="1366787" y="19251"/>
                  </a:cubicBezTo>
                  <a:cubicBezTo>
                    <a:pt x="1337504" y="15068"/>
                    <a:pt x="1309036" y="6417"/>
                    <a:pt x="1280160" y="0"/>
                  </a:cubicBezTo>
                  <a:cubicBezTo>
                    <a:pt x="1138989" y="3209"/>
                    <a:pt x="997602" y="1169"/>
                    <a:pt x="856648" y="9626"/>
                  </a:cubicBezTo>
                  <a:cubicBezTo>
                    <a:pt x="836393" y="10841"/>
                    <a:pt x="818738" y="24624"/>
                    <a:pt x="798896" y="28876"/>
                  </a:cubicBezTo>
                  <a:cubicBezTo>
                    <a:pt x="773603" y="34296"/>
                    <a:pt x="747561" y="35293"/>
                    <a:pt x="721894" y="38501"/>
                  </a:cubicBezTo>
                  <a:cubicBezTo>
                    <a:pt x="656784" y="71057"/>
                    <a:pt x="707586" y="50728"/>
                    <a:pt x="616016" y="67377"/>
                  </a:cubicBezTo>
                  <a:cubicBezTo>
                    <a:pt x="603001" y="69743"/>
                    <a:pt x="619225" y="88232"/>
                    <a:pt x="596766" y="96253"/>
                  </a:cubicBezTo>
                  <a:close/>
                </a:path>
              </a:pathLst>
            </a:custGeom>
            <a:solidFill>
              <a:srgbClr val="D8F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2956D54-8300-CD67-BA0C-BAB0C9B84290}"/>
              </a:ext>
            </a:extLst>
          </p:cNvPr>
          <p:cNvSpPr txBox="1"/>
          <p:nvPr/>
        </p:nvSpPr>
        <p:spPr>
          <a:xfrm>
            <a:off x="7289533" y="2054349"/>
            <a:ext cx="4847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Immune cells that makes up to 10% of all brain cells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Fighting off infections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Maintenance of neuronal functions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Phagocytosis</a:t>
            </a:r>
          </a:p>
          <a:p>
            <a:pPr marL="800100" lvl="1" indent="-342900" algn="ctr"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Cellular waste </a:t>
            </a:r>
          </a:p>
          <a:p>
            <a:pPr marL="800100" lvl="1" indent="-342900" algn="ctr"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Germs, like bacteria and viruses</a:t>
            </a:r>
          </a:p>
          <a:p>
            <a:pPr marL="800100" lvl="1" indent="-342900" algn="ctr"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Dead cells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FBB83-ACCB-7ECC-8490-AACEBAD1EC7C}"/>
              </a:ext>
            </a:extLst>
          </p:cNvPr>
          <p:cNvSpPr txBox="1"/>
          <p:nvPr/>
        </p:nvSpPr>
        <p:spPr>
          <a:xfrm>
            <a:off x="6993141" y="6208776"/>
            <a:ext cx="5198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3C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https://sitn.hms.harvard.edu/flash/2023/are-microglia-the-hero-or-the-villain-in-alzheimers-disease/</a:t>
            </a:r>
          </a:p>
        </p:txBody>
      </p:sp>
    </p:spTree>
    <p:extLst>
      <p:ext uri="{BB962C8B-B14F-4D97-AF65-F5344CB8AC3E}">
        <p14:creationId xmlns:p14="http://schemas.microsoft.com/office/powerpoint/2010/main" val="47586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DE0E5D8B-F4D0-5DF9-D8A8-90299C183333}"/>
              </a:ext>
            </a:extLst>
          </p:cNvPr>
          <p:cNvGrpSpPr/>
          <p:nvPr/>
        </p:nvGrpSpPr>
        <p:grpSpPr>
          <a:xfrm>
            <a:off x="366206" y="1036917"/>
            <a:ext cx="11395718" cy="2486128"/>
            <a:chOff x="366206" y="314919"/>
            <a:chExt cx="11395718" cy="248612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8A8D579-6428-EFBB-3AD0-9FCAFA21A248}"/>
                </a:ext>
              </a:extLst>
            </p:cNvPr>
            <p:cNvGrpSpPr/>
            <p:nvPr/>
          </p:nvGrpSpPr>
          <p:grpSpPr>
            <a:xfrm>
              <a:off x="366206" y="314919"/>
              <a:ext cx="11395718" cy="2486128"/>
              <a:chOff x="166718" y="357589"/>
              <a:chExt cx="11395718" cy="248612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1615991-EBE5-69CF-63C7-DEDA6993768E}"/>
                  </a:ext>
                </a:extLst>
              </p:cNvPr>
              <p:cNvSpPr txBox="1"/>
              <p:nvPr/>
            </p:nvSpPr>
            <p:spPr>
              <a:xfrm>
                <a:off x="166718" y="357589"/>
                <a:ext cx="10859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(a) Dose maps: 4cm applicator, 1.3x1cm2 shaper; (b) Dose profile (see red dashed line); (c) Dose-volume histogram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D9A7E80-E4BB-27EC-4F62-883BEE741D41}"/>
                  </a:ext>
                </a:extLst>
              </p:cNvPr>
              <p:cNvGrpSpPr/>
              <p:nvPr/>
            </p:nvGrpSpPr>
            <p:grpSpPr>
              <a:xfrm>
                <a:off x="230588" y="770896"/>
                <a:ext cx="5800477" cy="2072821"/>
                <a:chOff x="500931" y="770896"/>
                <a:chExt cx="5800477" cy="2072821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A8CEE43B-BA03-16C2-A94C-0AD62DF962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-1" r="58199"/>
                <a:stretch/>
              </p:blipFill>
              <p:spPr>
                <a:xfrm>
                  <a:off x="693170" y="795283"/>
                  <a:ext cx="2395537" cy="2024047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3D50FBB5-4A02-EE6E-4FAC-EEDE0BE61F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2022" r="1917"/>
                <a:stretch/>
              </p:blipFill>
              <p:spPr>
                <a:xfrm>
                  <a:off x="3088707" y="795283"/>
                  <a:ext cx="3212701" cy="2048434"/>
                </a:xfrm>
                <a:prstGeom prst="rect">
                  <a:avLst/>
                </a:prstGeom>
              </p:spPr>
            </p:pic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8010BE-3101-C48C-DADA-16E807B44581}"/>
                    </a:ext>
                  </a:extLst>
                </p:cNvPr>
                <p:cNvSpPr txBox="1"/>
                <p:nvPr/>
              </p:nvSpPr>
              <p:spPr>
                <a:xfrm>
                  <a:off x="500931" y="770896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33206AB-9167-AA30-A1C8-F99B6A660B64}"/>
                  </a:ext>
                </a:extLst>
              </p:cNvPr>
              <p:cNvGrpSpPr/>
              <p:nvPr/>
            </p:nvGrpSpPr>
            <p:grpSpPr>
              <a:xfrm>
                <a:off x="6036844" y="770896"/>
                <a:ext cx="2483724" cy="2048434"/>
                <a:chOff x="6203818" y="770896"/>
                <a:chExt cx="2483724" cy="2048434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59197EB8-6081-FC07-0BC5-DCBDE96899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58199"/>
                <a:stretch/>
              </p:blipFill>
              <p:spPr>
                <a:xfrm>
                  <a:off x="6292005" y="770896"/>
                  <a:ext cx="2395537" cy="2048434"/>
                </a:xfrm>
                <a:prstGeom prst="rect">
                  <a:avLst/>
                </a:prstGeom>
              </p:spPr>
            </p:pic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C29555A-0B9A-7E03-73EB-C3E5983C8131}"/>
                    </a:ext>
                  </a:extLst>
                </p:cNvPr>
                <p:cNvSpPr txBox="1"/>
                <p:nvPr/>
              </p:nvSpPr>
              <p:spPr>
                <a:xfrm>
                  <a:off x="6203818" y="796155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4F76FCF-6936-575E-F3AA-330C8DD472B8}"/>
                  </a:ext>
                </a:extLst>
              </p:cNvPr>
              <p:cNvGrpSpPr/>
              <p:nvPr/>
            </p:nvGrpSpPr>
            <p:grpSpPr>
              <a:xfrm>
                <a:off x="8568064" y="770896"/>
                <a:ext cx="2994372" cy="1900955"/>
                <a:chOff x="8615771" y="770896"/>
                <a:chExt cx="2994372" cy="1900955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9044ED12-CF55-C0DD-8635-12CC7C94F4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25000"/>
                          </a14:imgEffect>
                        </a14:imgLayer>
                      </a14:imgProps>
                    </a:ext>
                  </a:extLst>
                </a:blip>
                <a:srcRect l="6758" t="3728" r="9114" b="3776"/>
                <a:stretch/>
              </p:blipFill>
              <p:spPr>
                <a:xfrm>
                  <a:off x="8791616" y="934491"/>
                  <a:ext cx="2818527" cy="1737360"/>
                </a:xfrm>
                <a:prstGeom prst="rect">
                  <a:avLst/>
                </a:prstGeom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A1F89ED-DDA5-7BEC-3433-270D7FBA502B}"/>
                    </a:ext>
                  </a:extLst>
                </p:cNvPr>
                <p:cNvSpPr txBox="1"/>
                <p:nvPr/>
              </p:nvSpPr>
              <p:spPr>
                <a:xfrm>
                  <a:off x="8615771" y="770896"/>
                  <a:ext cx="282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</p:grp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45EDC7-755B-9EFF-F4BA-E1FC77A2C8B1}"/>
                </a:ext>
              </a:extLst>
            </p:cNvPr>
            <p:cNvCxnSpPr/>
            <p:nvPr/>
          </p:nvCxnSpPr>
          <p:spPr>
            <a:xfrm>
              <a:off x="3188794" y="2284333"/>
              <a:ext cx="72356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2F2844-FFE4-3F84-AEB7-35F0BFFA7C5D}"/>
              </a:ext>
            </a:extLst>
          </p:cNvPr>
          <p:cNvGrpSpPr/>
          <p:nvPr/>
        </p:nvGrpSpPr>
        <p:grpSpPr>
          <a:xfrm>
            <a:off x="1158240" y="3681809"/>
            <a:ext cx="9875520" cy="2531824"/>
            <a:chOff x="1158240" y="3174031"/>
            <a:chExt cx="9875520" cy="255364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55B86A1-24D3-A17E-7F74-A4DA4334E012}"/>
                </a:ext>
              </a:extLst>
            </p:cNvPr>
            <p:cNvGrpSpPr/>
            <p:nvPr/>
          </p:nvGrpSpPr>
          <p:grpSpPr>
            <a:xfrm>
              <a:off x="1158240" y="3174031"/>
              <a:ext cx="9875520" cy="2553647"/>
              <a:chOff x="1089326" y="3643840"/>
              <a:chExt cx="9875520" cy="255364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8FAB3A7-C8BB-35F2-A291-F3B7E52D5EBE}"/>
                  </a:ext>
                </a:extLst>
              </p:cNvPr>
              <p:cNvGrpSpPr/>
              <p:nvPr/>
            </p:nvGrpSpPr>
            <p:grpSpPr>
              <a:xfrm>
                <a:off x="1089326" y="3673503"/>
                <a:ext cx="9875520" cy="2523984"/>
                <a:chOff x="373709" y="3729162"/>
                <a:chExt cx="9875520" cy="2523984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0A1E679D-4415-35AC-332A-6B32F4CE27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7696"/>
                <a:stretch/>
              </p:blipFill>
              <p:spPr>
                <a:xfrm>
                  <a:off x="6814271" y="4108754"/>
                  <a:ext cx="3387650" cy="2060627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82C0789E-1D82-9533-8A41-1C149302A2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2554"/>
                <a:stretch/>
              </p:blipFill>
              <p:spPr>
                <a:xfrm>
                  <a:off x="1781623" y="4116167"/>
                  <a:ext cx="3351585" cy="2060627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408636F6-601B-844C-8726-19116A5538DF}"/>
                    </a:ext>
                  </a:extLst>
                </p:cNvPr>
                <p:cNvPicPr preferRelativeResize="0"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73" t="2852" r="10425" b="6585"/>
                <a:stretch/>
              </p:blipFill>
              <p:spPr>
                <a:xfrm>
                  <a:off x="408740" y="4369240"/>
                  <a:ext cx="1326995" cy="1554480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66E1F8A2-F64F-4F67-A9C5-C411E3B03117}"/>
                    </a:ext>
                  </a:extLst>
                </p:cNvPr>
                <p:cNvPicPr preferRelativeResize="0"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90" t="13272" b="7049"/>
                <a:stretch/>
              </p:blipFill>
              <p:spPr>
                <a:xfrm>
                  <a:off x="5432502" y="4367792"/>
                  <a:ext cx="1326995" cy="1554480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D552147C-DD69-8479-4E87-76F0DFCE7318}"/>
                    </a:ext>
                  </a:extLst>
                </p:cNvPr>
                <p:cNvGrpSpPr/>
                <p:nvPr/>
              </p:nvGrpSpPr>
              <p:grpSpPr>
                <a:xfrm>
                  <a:off x="373709" y="3729162"/>
                  <a:ext cx="9875520" cy="2523984"/>
                  <a:chOff x="373709" y="3729162"/>
                  <a:chExt cx="9875520" cy="2523984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4AB6C4FA-E280-9AD1-013D-2F6F3105575A}"/>
                      </a:ext>
                    </a:extLst>
                  </p:cNvPr>
                  <p:cNvSpPr/>
                  <p:nvPr/>
                </p:nvSpPr>
                <p:spPr>
                  <a:xfrm>
                    <a:off x="373709" y="3729162"/>
                    <a:ext cx="9875520" cy="2523984"/>
                  </a:xfrm>
                  <a:prstGeom prst="rect">
                    <a:avLst/>
                  </a:prstGeom>
                  <a:noFill/>
                  <a:ln w="15875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5A658EFB-8930-F588-EDF3-583D0147AC7D}"/>
                      </a:ext>
                    </a:extLst>
                  </p:cNvPr>
                  <p:cNvCxnSpPr>
                    <a:cxnSpLocks/>
                    <a:endCxn id="15" idx="2"/>
                  </p:cNvCxnSpPr>
                  <p:nvPr/>
                </p:nvCxnSpPr>
                <p:spPr>
                  <a:xfrm>
                    <a:off x="5311469" y="3729162"/>
                    <a:ext cx="0" cy="252398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95B399B-17E9-EEA4-F6A5-E3217CE9249E}"/>
                  </a:ext>
                </a:extLst>
              </p:cNvPr>
              <p:cNvGrpSpPr/>
              <p:nvPr/>
            </p:nvGrpSpPr>
            <p:grpSpPr>
              <a:xfrm>
                <a:off x="2258944" y="3643840"/>
                <a:ext cx="7387998" cy="374608"/>
                <a:chOff x="2258944" y="3643840"/>
                <a:chExt cx="7387998" cy="374608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0929459-7603-192E-81CF-CEB6BE0E4A0F}"/>
                    </a:ext>
                  </a:extLst>
                </p:cNvPr>
                <p:cNvSpPr txBox="1"/>
                <p:nvPr/>
              </p:nvSpPr>
              <p:spPr>
                <a:xfrm>
                  <a:off x="2258944" y="3649116"/>
                  <a:ext cx="24376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Without cranial window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E2917E6-D194-2192-E61A-148214E76419}"/>
                    </a:ext>
                  </a:extLst>
                </p:cNvPr>
                <p:cNvSpPr txBox="1"/>
                <p:nvPr/>
              </p:nvSpPr>
              <p:spPr>
                <a:xfrm>
                  <a:off x="7529888" y="3643840"/>
                  <a:ext cx="21170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With cranial window</a:t>
                  </a:r>
                </a:p>
              </p:txBody>
            </p:sp>
          </p:grp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71278FB-4744-066C-BE25-D91BD49347D8}"/>
                </a:ext>
              </a:extLst>
            </p:cNvPr>
            <p:cNvCxnSpPr>
              <a:cxnSpLocks/>
            </p:cNvCxnSpPr>
            <p:nvPr/>
          </p:nvCxnSpPr>
          <p:spPr>
            <a:xfrm>
              <a:off x="2187388" y="4673600"/>
              <a:ext cx="882466" cy="32777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84FE4C1-6ADC-9C69-32C9-E62721D718EF}"/>
                </a:ext>
              </a:extLst>
            </p:cNvPr>
            <p:cNvCxnSpPr>
              <a:cxnSpLocks/>
            </p:cNvCxnSpPr>
            <p:nvPr/>
          </p:nvCxnSpPr>
          <p:spPr>
            <a:xfrm>
              <a:off x="2327858" y="5277224"/>
              <a:ext cx="787131" cy="7667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9FC5957-F68B-825B-EC43-BB100AE6B1F3}"/>
                </a:ext>
              </a:extLst>
            </p:cNvPr>
            <p:cNvCxnSpPr>
              <a:cxnSpLocks/>
            </p:cNvCxnSpPr>
            <p:nvPr/>
          </p:nvCxnSpPr>
          <p:spPr>
            <a:xfrm>
              <a:off x="6950635" y="4715435"/>
              <a:ext cx="1238772" cy="28593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F6CB1F-9505-60B8-28DA-F280722CFF43}"/>
                </a:ext>
              </a:extLst>
            </p:cNvPr>
            <p:cNvCxnSpPr>
              <a:cxnSpLocks/>
            </p:cNvCxnSpPr>
            <p:nvPr/>
          </p:nvCxnSpPr>
          <p:spPr>
            <a:xfrm>
              <a:off x="6920753" y="5306814"/>
              <a:ext cx="126362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3610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5AE6D-636F-2CBC-2936-532D5A887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F2D51-2403-ADCB-C4DA-34615AD9B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6" y="1365322"/>
            <a:ext cx="5915536" cy="421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40C844-2537-057C-0CB6-A9F0D71EFBA3}"/>
              </a:ext>
            </a:extLst>
          </p:cNvPr>
          <p:cNvSpPr txBox="1"/>
          <p:nvPr/>
        </p:nvSpPr>
        <p:spPr>
          <a:xfrm>
            <a:off x="1946047" y="636770"/>
            <a:ext cx="705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Calcium (Ca</a:t>
            </a:r>
            <a:r>
              <a:rPr lang="it-IT" sz="2000" baseline="30000" dirty="0"/>
              <a:t>2+</a:t>
            </a:r>
            <a:r>
              <a:rPr lang="it-IT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Secondary messenger involved in a variety of cellular processes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D5261-EB87-2002-210B-ED4B37E4B28E}"/>
              </a:ext>
            </a:extLst>
          </p:cNvPr>
          <p:cNvSpPr txBox="1"/>
          <p:nvPr/>
        </p:nvSpPr>
        <p:spPr>
          <a:xfrm>
            <a:off x="5911298" y="1752409"/>
            <a:ext cx="5766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Calcium signalling in brain cancer:</a:t>
            </a:r>
          </a:p>
          <a:p>
            <a:pPr algn="just"/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Alterations in Ca</a:t>
            </a:r>
            <a:r>
              <a:rPr lang="it-IT" sz="2000" baseline="30000" dirty="0"/>
              <a:t>2+</a:t>
            </a:r>
            <a:r>
              <a:rPr lang="it-IT" sz="2000" dirty="0"/>
              <a:t> signalling can trigger tumorigenic behavior</a:t>
            </a:r>
          </a:p>
          <a:p>
            <a:pPr algn="just"/>
            <a:endParaRPr lang="it-IT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6BE69-6006-260A-70C4-6928A53F3F9F}"/>
              </a:ext>
            </a:extLst>
          </p:cNvPr>
          <p:cNvSpPr txBox="1"/>
          <p:nvPr/>
        </p:nvSpPr>
        <p:spPr>
          <a:xfrm>
            <a:off x="0" y="5777267"/>
            <a:ext cx="4028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Maklad, A. et al. (2019). </a:t>
            </a:r>
            <a:r>
              <a:rPr lang="it-IT" sz="12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</a:t>
            </a:r>
          </a:p>
          <a:p>
            <a:r>
              <a:rPr lang="it-IT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Prevarskaya, N. et al. (2013). </a:t>
            </a:r>
            <a:r>
              <a:rPr lang="it-IT" sz="12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Opin. Ther. Targets</a:t>
            </a:r>
          </a:p>
          <a:p>
            <a:r>
              <a:rPr lang="it-IT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Parkash, J. et al. (2010). </a:t>
            </a:r>
            <a:r>
              <a:rPr lang="it-IT" sz="12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Sci</a:t>
            </a:r>
            <a:endParaRPr lang="en-US" sz="1200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EEACC-E625-9041-4A0D-C72389EAE757}"/>
              </a:ext>
            </a:extLst>
          </p:cNvPr>
          <p:cNvSpPr txBox="1"/>
          <p:nvPr/>
        </p:nvSpPr>
        <p:spPr>
          <a:xfrm>
            <a:off x="5911298" y="3387249"/>
            <a:ext cx="5775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Prolonged Ca</a:t>
            </a:r>
            <a:r>
              <a:rPr lang="it-IT" sz="2000" baseline="30000" dirty="0"/>
              <a:t>2+</a:t>
            </a:r>
            <a:r>
              <a:rPr lang="it-IT" sz="2000" dirty="0"/>
              <a:t> pulses are involved in uncontrolled cell divison, angiogenesis, differentiation and genomic instability in cancer cells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126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77696-B069-491A-6295-07F9CBCE0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D08FBB-0C08-A2E4-1EB4-65E469D52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34922"/>
              </p:ext>
            </p:extLst>
          </p:nvPr>
        </p:nvGraphicFramePr>
        <p:xfrm>
          <a:off x="82296" y="1016501"/>
          <a:ext cx="11969498" cy="54817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40374">
                  <a:extLst>
                    <a:ext uri="{9D8B030D-6E8A-4147-A177-3AD203B41FA5}">
                      <a16:colId xmlns:a16="http://schemas.microsoft.com/office/drawing/2014/main" val="3081459814"/>
                    </a:ext>
                  </a:extLst>
                </a:gridCol>
                <a:gridCol w="2036352">
                  <a:extLst>
                    <a:ext uri="{9D8B030D-6E8A-4147-A177-3AD203B41FA5}">
                      <a16:colId xmlns:a16="http://schemas.microsoft.com/office/drawing/2014/main" val="3224337723"/>
                    </a:ext>
                  </a:extLst>
                </a:gridCol>
                <a:gridCol w="1821303">
                  <a:extLst>
                    <a:ext uri="{9D8B030D-6E8A-4147-A177-3AD203B41FA5}">
                      <a16:colId xmlns:a16="http://schemas.microsoft.com/office/drawing/2014/main" val="572227398"/>
                    </a:ext>
                  </a:extLst>
                </a:gridCol>
                <a:gridCol w="972762">
                  <a:extLst>
                    <a:ext uri="{9D8B030D-6E8A-4147-A177-3AD203B41FA5}">
                      <a16:colId xmlns:a16="http://schemas.microsoft.com/office/drawing/2014/main" val="3766534263"/>
                    </a:ext>
                  </a:extLst>
                </a:gridCol>
                <a:gridCol w="1278642">
                  <a:extLst>
                    <a:ext uri="{9D8B030D-6E8A-4147-A177-3AD203B41FA5}">
                      <a16:colId xmlns:a16="http://schemas.microsoft.com/office/drawing/2014/main" val="860090931"/>
                    </a:ext>
                  </a:extLst>
                </a:gridCol>
                <a:gridCol w="2687513">
                  <a:extLst>
                    <a:ext uri="{9D8B030D-6E8A-4147-A177-3AD203B41FA5}">
                      <a16:colId xmlns:a16="http://schemas.microsoft.com/office/drawing/2014/main" val="3303039907"/>
                    </a:ext>
                  </a:extLst>
                </a:gridCol>
                <a:gridCol w="1432552">
                  <a:extLst>
                    <a:ext uri="{9D8B030D-6E8A-4147-A177-3AD203B41FA5}">
                      <a16:colId xmlns:a16="http://schemas.microsoft.com/office/drawing/2014/main" val="1095216693"/>
                    </a:ext>
                  </a:extLst>
                </a:gridCol>
              </a:tblGrid>
              <a:tr h="455254"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b="1" dirty="0">
                          <a:effectLst/>
                        </a:rPr>
                        <a:t>Interventions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29083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b="1" dirty="0">
                          <a:effectLst/>
                        </a:rPr>
                        <a:t>Channel/</a:t>
                      </a:r>
                      <a:r>
                        <a:rPr lang="en-US" sz="1200" b="1" baseline="0" dirty="0">
                          <a:effectLst/>
                        </a:rPr>
                        <a:t> </a:t>
                      </a:r>
                      <a:r>
                        <a:rPr lang="en-US" sz="1200" b="1" dirty="0">
                          <a:effectLst/>
                        </a:rPr>
                        <a:t>Pump</a:t>
                      </a:r>
                      <a:r>
                        <a:rPr lang="en-US" sz="1200" b="1" baseline="0" dirty="0">
                          <a:effectLst/>
                        </a:rPr>
                        <a:t> </a:t>
                      </a:r>
                      <a:r>
                        <a:rPr lang="en-US" sz="1200" b="1" dirty="0">
                          <a:effectLst/>
                        </a:rPr>
                        <a:t>Targeted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b="1" dirty="0">
                          <a:effectLst/>
                        </a:rPr>
                        <a:t>Type/ Stages of glioma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Clinical Trial</a:t>
                      </a:r>
                    </a:p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b="1" dirty="0">
                          <a:effectLst/>
                        </a:rPr>
                        <a:t>Phase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b="1" dirty="0">
                          <a:effectLst/>
                        </a:rPr>
                        <a:t>Study end year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b="1" dirty="0">
                          <a:effectLst/>
                        </a:rPr>
                        <a:t>Outcomes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b="1" dirty="0">
                          <a:effectLst/>
                        </a:rPr>
                        <a:t>NCT#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extLst>
                  <a:ext uri="{0D108BD9-81ED-4DB2-BD59-A6C34878D82A}">
                    <a16:rowId xmlns:a16="http://schemas.microsoft.com/office/drawing/2014/main" val="2625287700"/>
                  </a:ext>
                </a:extLst>
              </a:tr>
              <a:tr h="677052">
                <a:tc>
                  <a:txBody>
                    <a:bodyPr/>
                    <a:lstStyle/>
                    <a:p>
                      <a:pPr marL="76200" marR="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CAI + Radiation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dirty="0">
                          <a:effectLst/>
                        </a:rPr>
                        <a:t>Non-voltage</a:t>
                      </a:r>
                    </a:p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dirty="0">
                          <a:effectLst/>
                        </a:rPr>
                        <a:t>sensitive  channels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Newly diagnosed</a:t>
                      </a:r>
                    </a:p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GBM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2010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CAI can be safely administered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with cranial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irradiation but there were no significant efficacy on patients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00004146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extLst>
                  <a:ext uri="{0D108BD9-81ED-4DB2-BD59-A6C34878D82A}">
                    <a16:rowId xmlns:a16="http://schemas.microsoft.com/office/drawing/2014/main" val="3096427569"/>
                  </a:ext>
                </a:extLst>
              </a:tr>
              <a:tr h="455254"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Mipsagargin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dirty="0" err="1">
                          <a:effectLst/>
                        </a:rPr>
                        <a:t>Serca</a:t>
                      </a:r>
                      <a:r>
                        <a:rPr lang="en-US" sz="1200" dirty="0">
                          <a:effectLst/>
                        </a:rPr>
                        <a:t> pumps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45"/>
                        </a:spcAft>
                      </a:pPr>
                      <a:r>
                        <a:rPr lang="en-US" sz="1200" dirty="0">
                          <a:effectLst/>
                        </a:rPr>
                        <a:t>Recurrent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or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progressive</a:t>
                      </a:r>
                    </a:p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dirty="0">
                          <a:effectLst/>
                        </a:rPr>
                        <a:t>GBM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2017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Acceptable tolerability and favorable pharmacokinetic profile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02067156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extLst>
                  <a:ext uri="{0D108BD9-81ED-4DB2-BD59-A6C34878D82A}">
                    <a16:rowId xmlns:a16="http://schemas.microsoft.com/office/drawing/2014/main" val="1821782673"/>
                  </a:ext>
                </a:extLst>
              </a:tr>
              <a:tr h="444162"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Mibefradil + Temozolomide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T-type channels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Recurrent</a:t>
                      </a:r>
                    </a:p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dirty="0">
                          <a:effectLst/>
                        </a:rPr>
                        <a:t>Glioma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2017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61595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Well tolerated and promising responses in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patients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01480050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extLst>
                  <a:ext uri="{0D108BD9-81ED-4DB2-BD59-A6C34878D82A}">
                    <a16:rowId xmlns:a16="http://schemas.microsoft.com/office/drawing/2014/main" val="2902164446"/>
                  </a:ext>
                </a:extLst>
              </a:tr>
              <a:tr h="909943"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Mibefradil + Hypofractionated radiation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T-type channels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Recurrent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Glioma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2017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62025" algn="r"/>
                        </a:tabLst>
                      </a:pPr>
                      <a:r>
                        <a:rPr lang="en-US" sz="1200" dirty="0">
                          <a:effectLst/>
                        </a:rPr>
                        <a:t>Safe co-administration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with RT, effective brain penetration</a:t>
                      </a:r>
                    </a:p>
                    <a:p>
                      <a:pPr marL="0" marR="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 promising response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in a selection of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patients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02202993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extLst>
                  <a:ext uri="{0D108BD9-81ED-4DB2-BD59-A6C34878D82A}">
                    <a16:rowId xmlns:a16="http://schemas.microsoft.com/office/drawing/2014/main" val="2031998611"/>
                  </a:ext>
                </a:extLst>
              </a:tr>
              <a:tr h="67705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7885" algn="r"/>
                        </a:tabLst>
                      </a:pPr>
                      <a:r>
                        <a:rPr lang="en-US" sz="1200">
                          <a:effectLst/>
                        </a:rPr>
                        <a:t>CTO +</a:t>
                      </a:r>
                    </a:p>
                    <a:p>
                      <a:pPr marL="290830" marR="0" indent="-29083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45"/>
                        </a:spcAft>
                      </a:pPr>
                      <a:r>
                        <a:rPr lang="en-US" sz="1200">
                          <a:effectLst/>
                        </a:rPr>
                        <a:t>Temozolomide or</a:t>
                      </a:r>
                    </a:p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chemoradiation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Non.voltage sensitive channels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GBM</a:t>
                      </a:r>
                    </a:p>
                    <a:p>
                      <a:pPr marL="0" marR="381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and other anaplastic</a:t>
                      </a:r>
                    </a:p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gliomas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dirty="0">
                          <a:effectLst/>
                        </a:rPr>
                        <a:t>I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Ongoing</a:t>
                      </a:r>
                    </a:p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Acceptable safety profile, favorable brain penetration and promising response in difficult-to-treat patients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dirty="0">
                          <a:effectLst/>
                        </a:rPr>
                        <a:t>01107522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extLst>
                  <a:ext uri="{0D108BD9-81ED-4DB2-BD59-A6C34878D82A}">
                    <a16:rowId xmlns:a16="http://schemas.microsoft.com/office/drawing/2014/main" val="125331836"/>
                  </a:ext>
                </a:extLst>
              </a:tr>
              <a:tr h="677052">
                <a:tc>
                  <a:txBody>
                    <a:bodyPr/>
                    <a:lstStyle/>
                    <a:p>
                      <a:pPr marL="76200" marR="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Levetiracetam</a:t>
                      </a:r>
                    </a:p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+ Temozolomide + Chemotherapy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Partial bloackade of N-type currents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Newly diagnosed</a:t>
                      </a:r>
                    </a:p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GBM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dirty="0">
                          <a:effectLst/>
                        </a:rPr>
                        <a:t>II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Ongoing</a:t>
                      </a:r>
                    </a:p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Survival benefits in patients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02815410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extLst>
                  <a:ext uri="{0D108BD9-81ED-4DB2-BD59-A6C34878D82A}">
                    <a16:rowId xmlns:a16="http://schemas.microsoft.com/office/drawing/2014/main" val="3334241041"/>
                  </a:ext>
                </a:extLst>
              </a:tr>
              <a:tr h="677052"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dirty="0">
                          <a:effectLst/>
                        </a:rPr>
                        <a:t>ST101 channels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dirty="0">
                          <a:effectLst/>
                        </a:rPr>
                        <a:t>T-type channels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Recurrent or progressive GBM and other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solid tumor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>
                          <a:effectLst/>
                        </a:rPr>
                        <a:t>I-II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Ongoing</a:t>
                      </a:r>
                    </a:p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dirty="0">
                          <a:effectLst/>
                        </a:rPr>
                        <a:t>No results available as the study started recently on July 2020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tc>
                  <a:txBody>
                    <a:bodyPr/>
                    <a:lstStyle/>
                    <a:p>
                      <a:pPr marL="0" marR="34290" indent="0" algn="ctr">
                        <a:lnSpc>
                          <a:spcPct val="141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en-US" sz="1200" dirty="0">
                          <a:effectLst/>
                        </a:rPr>
                        <a:t>04478279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7358" marR="27358" marT="0" marB="0"/>
                </a:tc>
                <a:extLst>
                  <a:ext uri="{0D108BD9-81ED-4DB2-BD59-A6C34878D82A}">
                    <a16:rowId xmlns:a16="http://schemas.microsoft.com/office/drawing/2014/main" val="36340459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7125FA-8AE5-3BF9-F78D-8D810C29F919}"/>
              </a:ext>
            </a:extLst>
          </p:cNvPr>
          <p:cNvSpPr txBox="1"/>
          <p:nvPr/>
        </p:nvSpPr>
        <p:spPr>
          <a:xfrm>
            <a:off x="9525" y="219075"/>
            <a:ext cx="2204450" cy="523220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3658844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84AA4-2864-B08F-E9B4-83D956A6E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50A6FF-84CD-C099-4A77-9E40FBC8F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18" y="1914266"/>
            <a:ext cx="9821963" cy="4533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01B986-D5A9-2B25-93A2-E030BDAFB260}"/>
              </a:ext>
            </a:extLst>
          </p:cNvPr>
          <p:cNvSpPr txBox="1"/>
          <p:nvPr/>
        </p:nvSpPr>
        <p:spPr>
          <a:xfrm>
            <a:off x="41147" y="1165826"/>
            <a:ext cx="12109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Cancer cell remodels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it-I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signals in order to promote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tumor progression and alter disease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Elucidating such information would improve our understanding of the mechanisms underlying cancer progression, and may further help to identify molecular targets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B9DD1-3CAE-9933-DB63-D8948A211304}"/>
              </a:ext>
            </a:extLst>
          </p:cNvPr>
          <p:cNvSpPr txBox="1"/>
          <p:nvPr/>
        </p:nvSpPr>
        <p:spPr>
          <a:xfrm>
            <a:off x="-12845" y="211719"/>
            <a:ext cx="4182510" cy="954107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Altered calcium signaling in cancer cells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8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6DE4D8-02E8-0399-ECBC-A4DBB1A29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1824051"/>
            <a:ext cx="6096000" cy="3400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3D3D39-558E-DE30-F00E-AFB77A8742CD}"/>
              </a:ext>
            </a:extLst>
          </p:cNvPr>
          <p:cNvSpPr txBox="1"/>
          <p:nvPr/>
        </p:nvSpPr>
        <p:spPr>
          <a:xfrm>
            <a:off x="9525" y="219075"/>
            <a:ext cx="3563796" cy="954107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do microglia do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the brain?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BE08B-67A4-8A46-46A8-33B53415AFF3}"/>
              </a:ext>
            </a:extLst>
          </p:cNvPr>
          <p:cNvSpPr txBox="1"/>
          <p:nvPr/>
        </p:nvSpPr>
        <p:spPr>
          <a:xfrm>
            <a:off x="7701220" y="1470108"/>
            <a:ext cx="4352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Foreign particles or threat can trigger microglial inflammation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D30E98-E2F8-925A-936A-963BBB6C912D}"/>
              </a:ext>
            </a:extLst>
          </p:cNvPr>
          <p:cNvCxnSpPr/>
          <p:nvPr/>
        </p:nvCxnSpPr>
        <p:spPr>
          <a:xfrm>
            <a:off x="9884664" y="2325249"/>
            <a:ext cx="0" cy="384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159F774-CBE7-713B-06A5-7A9784CCFF64}"/>
              </a:ext>
            </a:extLst>
          </p:cNvPr>
          <p:cNvSpPr txBox="1"/>
          <p:nvPr/>
        </p:nvSpPr>
        <p:spPr>
          <a:xfrm>
            <a:off x="7708529" y="2816363"/>
            <a:ext cx="4352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Microglial release pro-inflammatory molecules to fight it off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83E75A-29A5-0A1A-B05D-23A2005AD345}"/>
              </a:ext>
            </a:extLst>
          </p:cNvPr>
          <p:cNvCxnSpPr/>
          <p:nvPr/>
        </p:nvCxnSpPr>
        <p:spPr>
          <a:xfrm>
            <a:off x="9877354" y="3620649"/>
            <a:ext cx="0" cy="384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DCB6F9-07AC-3060-77AD-CFF7C5A34AEE}"/>
              </a:ext>
            </a:extLst>
          </p:cNvPr>
          <p:cNvSpPr txBox="1"/>
          <p:nvPr/>
        </p:nvSpPr>
        <p:spPr>
          <a:xfrm>
            <a:off x="7708529" y="4044707"/>
            <a:ext cx="4352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Attacks healthy neurons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F2F334-4F16-60E4-3F2A-75C7F50A59C4}"/>
              </a:ext>
            </a:extLst>
          </p:cNvPr>
          <p:cNvSpPr txBox="1"/>
          <p:nvPr/>
        </p:nvSpPr>
        <p:spPr>
          <a:xfrm>
            <a:off x="7708529" y="4870505"/>
            <a:ext cx="4352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Affects neuroplasticity, memory impairment and cognitive decline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1729CD-B2EC-4446-58D1-6304AFA475A9}"/>
              </a:ext>
            </a:extLst>
          </p:cNvPr>
          <p:cNvCxnSpPr/>
          <p:nvPr/>
        </p:nvCxnSpPr>
        <p:spPr>
          <a:xfrm>
            <a:off x="9877354" y="4486457"/>
            <a:ext cx="0" cy="384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844FF0A-CA5C-CFE8-C622-A8A5DA128FD5}"/>
              </a:ext>
            </a:extLst>
          </p:cNvPr>
          <p:cNvSpPr txBox="1"/>
          <p:nvPr/>
        </p:nvSpPr>
        <p:spPr>
          <a:xfrm>
            <a:off x="6993141" y="6208776"/>
            <a:ext cx="5198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3C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https://sitn.hms.harvard.edu/flash/2023/are-microglia-the-hero-or-the-villain-in-alzheimers-disease/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99CAF-CCB8-6E79-8C28-50BEF51C1ABC}"/>
              </a:ext>
            </a:extLst>
          </p:cNvPr>
          <p:cNvSpPr txBox="1"/>
          <p:nvPr/>
        </p:nvSpPr>
        <p:spPr>
          <a:xfrm>
            <a:off x="9884663" y="3630589"/>
            <a:ext cx="2013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inflammation persists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1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5F757-B910-2E37-0969-DB8FA79C7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B9D586-AFD1-6448-36FE-6846EB752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1824051"/>
            <a:ext cx="6096000" cy="3400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B9EDAC-3135-9E61-F123-F30E42D859BF}"/>
              </a:ext>
            </a:extLst>
          </p:cNvPr>
          <p:cNvSpPr txBox="1"/>
          <p:nvPr/>
        </p:nvSpPr>
        <p:spPr>
          <a:xfrm>
            <a:off x="9525" y="219075"/>
            <a:ext cx="3563796" cy="954107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do microglia do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the brain?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C3AD0C-1706-1603-753D-BBAAD7006AFB}"/>
              </a:ext>
            </a:extLst>
          </p:cNvPr>
          <p:cNvSpPr txBox="1"/>
          <p:nvPr/>
        </p:nvSpPr>
        <p:spPr>
          <a:xfrm>
            <a:off x="7655500" y="3680716"/>
            <a:ext cx="4352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Radiation perturbs homeostatic microglial function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343BC4-FE35-1DEC-BBD8-90D8F5F39838}"/>
              </a:ext>
            </a:extLst>
          </p:cNvPr>
          <p:cNvSpPr txBox="1"/>
          <p:nvPr/>
        </p:nvSpPr>
        <p:spPr>
          <a:xfrm>
            <a:off x="6993141" y="6208776"/>
            <a:ext cx="5198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3C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https://sitn.hms.harvard.edu/flash/2023/are-microglia-the-hero-or-the-villain-in-alzheimers-disease/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A0767-CBB0-A355-FC56-B5EE7EA8B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570" y="2306347"/>
            <a:ext cx="588056" cy="1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06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1A0A2B-E65A-C262-8E8E-189A95ED9367}"/>
              </a:ext>
            </a:extLst>
          </p:cNvPr>
          <p:cNvSpPr txBox="1"/>
          <p:nvPr/>
        </p:nvSpPr>
        <p:spPr>
          <a:xfrm>
            <a:off x="4754" y="219075"/>
            <a:ext cx="1964000" cy="523220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BB3F7-F6AD-DE9B-38DD-E470199A806E}"/>
              </a:ext>
            </a:extLst>
          </p:cNvPr>
          <p:cNvSpPr txBox="1"/>
          <p:nvPr/>
        </p:nvSpPr>
        <p:spPr>
          <a:xfrm>
            <a:off x="0" y="192024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 of FLASH radiation therapy (FLASH-RT) on brain resident microglia is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A55DB-5970-E607-5356-8C66F1F80F75}"/>
              </a:ext>
            </a:extLst>
          </p:cNvPr>
          <p:cNvSpPr txBox="1"/>
          <p:nvPr/>
        </p:nvSpPr>
        <p:spPr>
          <a:xfrm>
            <a:off x="0" y="3429000"/>
            <a:ext cx="12192000" cy="830997"/>
          </a:xfrm>
          <a:prstGeom prst="rect">
            <a:avLst/>
          </a:prstGeom>
          <a:solidFill>
            <a:srgbClr val="FF7474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FLASH-RT demonstrates minimized microglial disruption compared to Conventional radiotherapy (CONV-RT)</a:t>
            </a:r>
          </a:p>
        </p:txBody>
      </p:sp>
    </p:spTree>
    <p:extLst>
      <p:ext uri="{BB962C8B-B14F-4D97-AF65-F5344CB8AC3E}">
        <p14:creationId xmlns:p14="http://schemas.microsoft.com/office/powerpoint/2010/main" val="134176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AB49F279-A5B9-7651-2F4F-835BA453FDF7}"/>
              </a:ext>
            </a:extLst>
          </p:cNvPr>
          <p:cNvSpPr txBox="1"/>
          <p:nvPr/>
        </p:nvSpPr>
        <p:spPr>
          <a:xfrm>
            <a:off x="9525" y="219075"/>
            <a:ext cx="3664786" cy="523220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Experimental Pipeline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4CEC76-22BA-0856-BEE4-D8EC050B0044}"/>
              </a:ext>
            </a:extLst>
          </p:cNvPr>
          <p:cNvGrpSpPr/>
          <p:nvPr/>
        </p:nvGrpSpPr>
        <p:grpSpPr>
          <a:xfrm>
            <a:off x="166497" y="1492993"/>
            <a:ext cx="11878687" cy="4375278"/>
            <a:chOff x="166497" y="1492993"/>
            <a:chExt cx="11878687" cy="437527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9BBF753-5FEB-2EAE-C30F-50391FE423D7}"/>
                </a:ext>
              </a:extLst>
            </p:cNvPr>
            <p:cNvGrpSpPr/>
            <p:nvPr/>
          </p:nvGrpSpPr>
          <p:grpSpPr>
            <a:xfrm>
              <a:off x="166497" y="1492993"/>
              <a:ext cx="11878687" cy="4375278"/>
              <a:chOff x="118872" y="740518"/>
              <a:chExt cx="11878687" cy="437527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8F2EE4-28EF-5EEE-1218-7E6B499BBB86}"/>
                  </a:ext>
                </a:extLst>
              </p:cNvPr>
              <p:cNvSpPr txBox="1"/>
              <p:nvPr/>
            </p:nvSpPr>
            <p:spPr>
              <a:xfrm>
                <a:off x="7155465" y="1463382"/>
                <a:ext cx="33519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Longitudinal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in vivo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two photon </a:t>
                </a: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imaging of cortical microglia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C2B0125-6134-82F8-B38A-DA2605CD196E}"/>
                  </a:ext>
                </a:extLst>
              </p:cNvPr>
              <p:cNvGrpSpPr/>
              <p:nvPr/>
            </p:nvGrpSpPr>
            <p:grpSpPr>
              <a:xfrm>
                <a:off x="118872" y="1886582"/>
                <a:ext cx="3970054" cy="3229214"/>
                <a:chOff x="292608" y="1569082"/>
                <a:chExt cx="3970054" cy="3229214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82CB2562-200E-90F9-B6B8-1271AB1F26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rcRect l="6535" t="2846"/>
                <a:stretch/>
              </p:blipFill>
              <p:spPr>
                <a:xfrm>
                  <a:off x="292608" y="1569082"/>
                  <a:ext cx="3970054" cy="3229214"/>
                </a:xfrm>
                <a:prstGeom prst="rect">
                  <a:avLst/>
                </a:prstGeom>
              </p:spPr>
            </p:pic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1CBE812-1C80-9005-AA93-4D54582B6374}"/>
                    </a:ext>
                  </a:extLst>
                </p:cNvPr>
                <p:cNvSpPr txBox="1"/>
                <p:nvPr/>
              </p:nvSpPr>
              <p:spPr>
                <a:xfrm>
                  <a:off x="945931" y="3702688"/>
                  <a:ext cx="143654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Cx3CR1-eGFP </a:t>
                  </a:r>
                </a:p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mice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E55D5D35-B0C8-039F-AD57-EAF8B8FBD00A}"/>
                  </a:ext>
                </a:extLst>
              </p:cNvPr>
              <p:cNvGrpSpPr/>
              <p:nvPr/>
            </p:nvGrpSpPr>
            <p:grpSpPr>
              <a:xfrm>
                <a:off x="4084856" y="3133221"/>
                <a:ext cx="7912703" cy="1697193"/>
                <a:chOff x="4084856" y="2815721"/>
                <a:chExt cx="7912703" cy="1697193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44F557BE-D0F1-D27B-624A-66359C0B6C02}"/>
                    </a:ext>
                  </a:extLst>
                </p:cNvPr>
                <p:cNvGrpSpPr/>
                <p:nvPr/>
              </p:nvGrpSpPr>
              <p:grpSpPr>
                <a:xfrm>
                  <a:off x="4553712" y="2815721"/>
                  <a:ext cx="7443847" cy="564625"/>
                  <a:chOff x="4553712" y="2815721"/>
                  <a:chExt cx="7443847" cy="564625"/>
                </a:xfrm>
              </p:grpSpPr>
              <p:sp>
                <p:nvSpPr>
                  <p:cNvPr id="11" name="Arrow: Right 10">
                    <a:extLst>
                      <a:ext uri="{FF2B5EF4-FFF2-40B4-BE49-F238E27FC236}">
                        <a16:creationId xmlns:a16="http://schemas.microsoft.com/office/drawing/2014/main" id="{08E54659-D084-4F31-BCA4-953FF0D55C1D}"/>
                      </a:ext>
                    </a:extLst>
                  </p:cNvPr>
                  <p:cNvSpPr/>
                  <p:nvPr/>
                </p:nvSpPr>
                <p:spPr>
                  <a:xfrm>
                    <a:off x="4553712" y="2885090"/>
                    <a:ext cx="7443847" cy="409903"/>
                  </a:xfrm>
                  <a:prstGeom prst="rightArrow">
                    <a:avLst/>
                  </a:prstGeom>
                  <a:solidFill>
                    <a:schemeClr val="tx1">
                      <a:alpha val="51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F94B3A83-3255-4479-2709-39D62AB9EE9B}"/>
                      </a:ext>
                    </a:extLst>
                  </p:cNvPr>
                  <p:cNvCxnSpPr/>
                  <p:nvPr/>
                </p:nvCxnSpPr>
                <p:spPr>
                  <a:xfrm>
                    <a:off x="4553712" y="2823353"/>
                    <a:ext cx="0" cy="548640"/>
                  </a:xfrm>
                  <a:prstGeom prst="line">
                    <a:avLst/>
                  </a:prstGeom>
                  <a:ln w="5715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B6F0C0E1-E593-C350-035D-A9FB58AF3978}"/>
                      </a:ext>
                    </a:extLst>
                  </p:cNvPr>
                  <p:cNvCxnSpPr/>
                  <p:nvPr/>
                </p:nvCxnSpPr>
                <p:spPr>
                  <a:xfrm>
                    <a:off x="6036003" y="2815721"/>
                    <a:ext cx="0" cy="548640"/>
                  </a:xfrm>
                  <a:prstGeom prst="line">
                    <a:avLst/>
                  </a:prstGeom>
                  <a:ln w="5715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15FD60BB-138E-7EF4-C346-87767C05287F}"/>
                      </a:ext>
                    </a:extLst>
                  </p:cNvPr>
                  <p:cNvCxnSpPr/>
                  <p:nvPr/>
                </p:nvCxnSpPr>
                <p:spPr>
                  <a:xfrm>
                    <a:off x="6852546" y="2815721"/>
                    <a:ext cx="0" cy="548640"/>
                  </a:xfrm>
                  <a:prstGeom prst="line">
                    <a:avLst/>
                  </a:prstGeom>
                  <a:ln w="5715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FB704F54-B61F-FC6D-A3A1-CE2BE249B0EA}"/>
                      </a:ext>
                    </a:extLst>
                  </p:cNvPr>
                  <p:cNvCxnSpPr/>
                  <p:nvPr/>
                </p:nvCxnSpPr>
                <p:spPr>
                  <a:xfrm>
                    <a:off x="7661937" y="2823353"/>
                    <a:ext cx="0" cy="548640"/>
                  </a:xfrm>
                  <a:prstGeom prst="line">
                    <a:avLst/>
                  </a:prstGeom>
                  <a:ln w="5715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E931B083-20C2-A2E7-9AA1-2A9948F9F44C}"/>
                      </a:ext>
                    </a:extLst>
                  </p:cNvPr>
                  <p:cNvCxnSpPr/>
                  <p:nvPr/>
                </p:nvCxnSpPr>
                <p:spPr>
                  <a:xfrm>
                    <a:off x="8474303" y="2823353"/>
                    <a:ext cx="0" cy="548640"/>
                  </a:xfrm>
                  <a:prstGeom prst="line">
                    <a:avLst/>
                  </a:prstGeom>
                  <a:ln w="5715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BFC84456-58BB-5E89-78CB-7A698F8F4682}"/>
                      </a:ext>
                    </a:extLst>
                  </p:cNvPr>
                  <p:cNvCxnSpPr/>
                  <p:nvPr/>
                </p:nvCxnSpPr>
                <p:spPr>
                  <a:xfrm>
                    <a:off x="9285398" y="2823353"/>
                    <a:ext cx="0" cy="548640"/>
                  </a:xfrm>
                  <a:prstGeom prst="line">
                    <a:avLst/>
                  </a:prstGeom>
                  <a:ln w="5715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DA1F642E-A204-BCC7-2027-B1B7F6186661}"/>
                      </a:ext>
                    </a:extLst>
                  </p:cNvPr>
                  <p:cNvCxnSpPr/>
                  <p:nvPr/>
                </p:nvCxnSpPr>
                <p:spPr>
                  <a:xfrm>
                    <a:off x="11573738" y="2831706"/>
                    <a:ext cx="0" cy="548640"/>
                  </a:xfrm>
                  <a:prstGeom prst="line">
                    <a:avLst/>
                  </a:prstGeom>
                  <a:ln w="5715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490C40C-307A-FA34-154D-52C6CE150351}"/>
                    </a:ext>
                  </a:extLst>
                </p:cNvPr>
                <p:cNvSpPr txBox="1"/>
                <p:nvPr/>
              </p:nvSpPr>
              <p:spPr>
                <a:xfrm rot="17922562">
                  <a:off x="3717992" y="3745941"/>
                  <a:ext cx="11338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Week -2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0A41BB1-B5D9-9486-788F-83B0C6D1EB01}"/>
                    </a:ext>
                  </a:extLst>
                </p:cNvPr>
                <p:cNvSpPr txBox="1"/>
                <p:nvPr/>
              </p:nvSpPr>
              <p:spPr>
                <a:xfrm rot="17922562">
                  <a:off x="5399015" y="3622496"/>
                  <a:ext cx="8547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Day 0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A9D334D-0422-397D-A243-8F0630DE97BB}"/>
                    </a:ext>
                  </a:extLst>
                </p:cNvPr>
                <p:cNvSpPr txBox="1"/>
                <p:nvPr/>
              </p:nvSpPr>
              <p:spPr>
                <a:xfrm rot="17922562">
                  <a:off x="6080171" y="3708961"/>
                  <a:ext cx="10488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Week 1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F5905EB-120B-1CBB-AE37-E70DD0252DE9}"/>
                    </a:ext>
                  </a:extLst>
                </p:cNvPr>
                <p:cNvSpPr txBox="1"/>
                <p:nvPr/>
              </p:nvSpPr>
              <p:spPr>
                <a:xfrm rot="17922562">
                  <a:off x="6884141" y="3708375"/>
                  <a:ext cx="10488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Week 2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F9804D7-FFE2-F59B-8D6E-C56528E2A12B}"/>
                    </a:ext>
                  </a:extLst>
                </p:cNvPr>
                <p:cNvSpPr txBox="1"/>
                <p:nvPr/>
              </p:nvSpPr>
              <p:spPr>
                <a:xfrm rot="17922562">
                  <a:off x="7695237" y="3717090"/>
                  <a:ext cx="10488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Week 3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149DC34-45F7-520F-5B40-E27B09DF8010}"/>
                    </a:ext>
                  </a:extLst>
                </p:cNvPr>
                <p:cNvSpPr txBox="1"/>
                <p:nvPr/>
              </p:nvSpPr>
              <p:spPr>
                <a:xfrm rot="17922562">
                  <a:off x="8507322" y="3711396"/>
                  <a:ext cx="10488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Week 4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E150D02-6E38-C9B2-56DF-9E0EE7A3E0D1}"/>
                    </a:ext>
                  </a:extLst>
                </p:cNvPr>
                <p:cNvSpPr txBox="1"/>
                <p:nvPr/>
              </p:nvSpPr>
              <p:spPr>
                <a:xfrm rot="17922562">
                  <a:off x="10798499" y="3720927"/>
                  <a:ext cx="10488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Week 8</a:t>
                  </a: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D701ADA-F80F-087E-3BCE-1B40B745B6E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81451" y="740518"/>
                <a:ext cx="1141338" cy="2358543"/>
                <a:chOff x="4055788" y="992549"/>
                <a:chExt cx="1019376" cy="2106512"/>
              </a:xfrm>
            </p:grpSpPr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3D005A27-0301-8C3A-02AF-4F9301DF1B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55788" y="2202124"/>
                  <a:ext cx="1019376" cy="896937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012FFDAE-2145-F650-9485-C2A9E9A724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32498" t="11745" r="46380" b="62223"/>
                <a:stretch/>
              </p:blipFill>
              <p:spPr>
                <a:xfrm>
                  <a:off x="4196887" y="992549"/>
                  <a:ext cx="713650" cy="713650"/>
                </a:xfrm>
                <a:prstGeom prst="rect">
                  <a:avLst/>
                </a:prstGeom>
              </p:spPr>
            </p:pic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9A2AE19-2098-12EB-C635-16E1C8187B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90639" y="1716125"/>
                  <a:ext cx="211982" cy="691319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10E246DC-3D9A-2379-1AF7-42A66E03EA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53712" y="1716125"/>
                  <a:ext cx="356825" cy="72227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E7B271D2-0B02-05FA-04CA-06A68CD5EEB5}"/>
                  </a:ext>
                </a:extLst>
              </p:cNvPr>
              <p:cNvGrpSpPr/>
              <p:nvPr/>
            </p:nvGrpSpPr>
            <p:grpSpPr>
              <a:xfrm>
                <a:off x="5767375" y="1414557"/>
                <a:ext cx="588056" cy="1645893"/>
                <a:chOff x="5767375" y="1414557"/>
                <a:chExt cx="588056" cy="1645893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A5112350-87D0-0DAF-461B-6DFB75C11B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7375" y="1414557"/>
                  <a:ext cx="588056" cy="1122653"/>
                </a:xfrm>
                <a:prstGeom prst="rect">
                  <a:avLst/>
                </a:prstGeom>
              </p:spPr>
            </p:pic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91ED4E8-9678-CCA7-138B-D2ECA55641D3}"/>
                    </a:ext>
                  </a:extLst>
                </p:cNvPr>
                <p:cNvCxnSpPr/>
                <p:nvPr/>
              </p:nvCxnSpPr>
              <p:spPr>
                <a:xfrm>
                  <a:off x="6036003" y="2511810"/>
                  <a:ext cx="0" cy="548640"/>
                </a:xfrm>
                <a:prstGeom prst="line">
                  <a:avLst/>
                </a:prstGeom>
                <a:ln w="57150"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Left Brace 42">
                <a:extLst>
                  <a:ext uri="{FF2B5EF4-FFF2-40B4-BE49-F238E27FC236}">
                    <a16:creationId xmlns:a16="http://schemas.microsoft.com/office/drawing/2014/main" id="{A951C40E-1BAF-0C37-D018-9FCC27CDD4C7}"/>
                  </a:ext>
                </a:extLst>
              </p:cNvPr>
              <p:cNvSpPr/>
              <p:nvPr/>
            </p:nvSpPr>
            <p:spPr>
              <a:xfrm rot="5400000">
                <a:off x="8561817" y="-264746"/>
                <a:ext cx="548640" cy="5475204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CAC9BC5-F26C-B5FB-AEEE-AE8143740DBB}"/>
                </a:ext>
              </a:extLst>
            </p:cNvPr>
            <p:cNvSpPr txBox="1"/>
            <p:nvPr/>
          </p:nvSpPr>
          <p:spPr>
            <a:xfrm>
              <a:off x="5605979" y="1773355"/>
              <a:ext cx="955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15 Gy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8CC21F3-71D3-5086-F772-B89AE2F1219C}"/>
              </a:ext>
            </a:extLst>
          </p:cNvPr>
          <p:cNvSpPr txBox="1"/>
          <p:nvPr/>
        </p:nvSpPr>
        <p:spPr>
          <a:xfrm>
            <a:off x="7943" y="6184524"/>
            <a:ext cx="25074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 collaboration with Simona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Capsoni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0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B3B74D-6386-DF58-4587-BEB171089CD5}"/>
              </a:ext>
            </a:extLst>
          </p:cNvPr>
          <p:cNvSpPr txBox="1"/>
          <p:nvPr/>
        </p:nvSpPr>
        <p:spPr>
          <a:xfrm>
            <a:off x="9525" y="219075"/>
            <a:ext cx="3143809" cy="523220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Preliminary results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EE931DB-B1E5-3A0A-D98F-9D93450EB5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034310"/>
              </p:ext>
            </p:extLst>
          </p:nvPr>
        </p:nvGraphicFramePr>
        <p:xfrm>
          <a:off x="7248146" y="1766772"/>
          <a:ext cx="5227637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5227680" imgH="4007123" progId="Origin95.Graph">
                  <p:embed/>
                </p:oleObj>
              </mc:Choice>
              <mc:Fallback>
                <p:oleObj name="Graph" r:id="rId2" imgW="5227680" imgH="4007123" progId="Origin95.Grap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EE931DB-B1E5-3A0A-D98F-9D93450EB5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48146" y="1766772"/>
                        <a:ext cx="5227637" cy="400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FA64C3A8-22A2-0C1F-8FCE-A6E48018C5F6}"/>
              </a:ext>
            </a:extLst>
          </p:cNvPr>
          <p:cNvGrpSpPr/>
          <p:nvPr/>
        </p:nvGrpSpPr>
        <p:grpSpPr>
          <a:xfrm>
            <a:off x="-32803" y="1056673"/>
            <a:ext cx="7402867" cy="5283733"/>
            <a:chOff x="-51091" y="1047529"/>
            <a:chExt cx="7402867" cy="528373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B9BBB4-A5D0-66DF-867C-B5C8790C3A92}"/>
                </a:ext>
              </a:extLst>
            </p:cNvPr>
            <p:cNvGrpSpPr/>
            <p:nvPr/>
          </p:nvGrpSpPr>
          <p:grpSpPr>
            <a:xfrm>
              <a:off x="-51091" y="1047529"/>
              <a:ext cx="7387986" cy="5143340"/>
              <a:chOff x="1841717" y="1148113"/>
              <a:chExt cx="7387986" cy="514334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BBAC165-1882-3F9E-7D2C-E510135B74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0664" y="1584781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ACDAC23-CEC1-4E67-6D59-830D2059C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5913" y="1584781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3BE8A6C-E2EE-F3C5-2090-3ACB03299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3703" y="1584781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5CBD29C-A000-986C-EECE-7A50AAB99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50664" y="4005453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54B5100-4E56-98A5-CDE2-7BF4F2FCE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3703" y="4005453"/>
                <a:ext cx="2286000" cy="22860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BD7D004-CDBA-33C3-D0F6-C6CA47868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75913" y="4005453"/>
                <a:ext cx="2286000" cy="22860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C9EB44-B7A2-324A-DDCF-2E4384C16379}"/>
                  </a:ext>
                </a:extLst>
              </p:cNvPr>
              <p:cNvSpPr txBox="1"/>
              <p:nvPr/>
            </p:nvSpPr>
            <p:spPr>
              <a:xfrm>
                <a:off x="2248940" y="1148113"/>
                <a:ext cx="2139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Day 0: Pre-radiation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8D2FC6-FCFE-C88C-F928-5A0C188B8DE9}"/>
                  </a:ext>
                </a:extLst>
              </p:cNvPr>
              <p:cNvSpPr txBox="1"/>
              <p:nvPr/>
            </p:nvSpPr>
            <p:spPr>
              <a:xfrm>
                <a:off x="5238732" y="1148113"/>
                <a:ext cx="9098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Week 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453CA8-9079-79C8-E555-1B562FB4D020}"/>
                  </a:ext>
                </a:extLst>
              </p:cNvPr>
              <p:cNvSpPr txBox="1"/>
              <p:nvPr/>
            </p:nvSpPr>
            <p:spPr>
              <a:xfrm>
                <a:off x="7631771" y="1171514"/>
                <a:ext cx="9098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Week 4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38948D-3DFD-9A52-14F1-4DED571A872E}"/>
                  </a:ext>
                </a:extLst>
              </p:cNvPr>
              <p:cNvSpPr txBox="1"/>
              <p:nvPr/>
            </p:nvSpPr>
            <p:spPr>
              <a:xfrm rot="16200000">
                <a:off x="1450167" y="2543115"/>
                <a:ext cx="1152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33CC"/>
                    </a:solidFill>
                  </a:rPr>
                  <a:t>CONV-RT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DC42A3E-3773-78DD-B8D2-EE163F67AB43}"/>
                  </a:ext>
                </a:extLst>
              </p:cNvPr>
              <p:cNvSpPr txBox="1"/>
              <p:nvPr/>
            </p:nvSpPr>
            <p:spPr>
              <a:xfrm rot="16200000">
                <a:off x="1418203" y="4963787"/>
                <a:ext cx="1216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FLASH-RT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66441C-50C1-A2A7-DBBF-EAB692E14743}"/>
                </a:ext>
              </a:extLst>
            </p:cNvPr>
            <p:cNvSpPr/>
            <p:nvPr/>
          </p:nvSpPr>
          <p:spPr>
            <a:xfrm>
              <a:off x="0" y="1084378"/>
              <a:ext cx="7351776" cy="2728670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364A95-F022-1C3A-03EE-561AD9F00FA2}"/>
                </a:ext>
              </a:extLst>
            </p:cNvPr>
            <p:cNvSpPr/>
            <p:nvPr/>
          </p:nvSpPr>
          <p:spPr>
            <a:xfrm>
              <a:off x="-5256" y="3844025"/>
              <a:ext cx="7351776" cy="248723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848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0D77E-260E-E411-198D-4D35B3335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7AB4DA-39DC-4783-8956-358E6EEE3C53}"/>
              </a:ext>
            </a:extLst>
          </p:cNvPr>
          <p:cNvSpPr txBox="1"/>
          <p:nvPr/>
        </p:nvSpPr>
        <p:spPr>
          <a:xfrm>
            <a:off x="9525" y="219075"/>
            <a:ext cx="3143809" cy="523220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Preliminary results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1179AC2-3B37-1A5D-9266-C835092F4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640579"/>
              </p:ext>
            </p:extLst>
          </p:nvPr>
        </p:nvGraphicFramePr>
        <p:xfrm>
          <a:off x="582740" y="2467893"/>
          <a:ext cx="5227637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5227680" imgH="4007123" progId="Origin95.Graph">
                  <p:embed/>
                </p:oleObj>
              </mc:Choice>
              <mc:Fallback>
                <p:oleObj name="Graph" r:id="rId2" imgW="5227680" imgH="4007123" progId="Origin95.Grap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1179AC2-3B37-1A5D-9266-C835092F49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2740" y="2467893"/>
                        <a:ext cx="5227637" cy="400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5D01B72-6A34-6A05-BA4C-AD0B005523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32257"/>
              </p:ext>
            </p:extLst>
          </p:nvPr>
        </p:nvGraphicFramePr>
        <p:xfrm>
          <a:off x="6096000" y="2467893"/>
          <a:ext cx="5227637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5227680" imgH="4007123" progId="Origin95.Graph">
                  <p:embed/>
                </p:oleObj>
              </mc:Choice>
              <mc:Fallback>
                <p:oleObj name="Graph" r:id="rId4" imgW="5227680" imgH="4007123" progId="Origin95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5D01B72-6A34-6A05-BA4C-AD0B005523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2467893"/>
                        <a:ext cx="5227637" cy="400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FAF1A68-BC5D-2E33-9BFC-D48F1B100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026" y="1100038"/>
            <a:ext cx="3631599" cy="133595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F6FD50-CD88-1F31-3570-B3E8F14617DD}"/>
              </a:ext>
            </a:extLst>
          </p:cNvPr>
          <p:cNvSpPr/>
          <p:nvPr/>
        </p:nvSpPr>
        <p:spPr>
          <a:xfrm>
            <a:off x="6308992" y="1516099"/>
            <a:ext cx="187287" cy="213550"/>
          </a:xfrm>
          <a:custGeom>
            <a:avLst/>
            <a:gdLst>
              <a:gd name="connsiteX0" fmla="*/ 106497 w 187287"/>
              <a:gd name="connsiteY0" fmla="*/ 557 h 213550"/>
              <a:gd name="connsiteX1" fmla="*/ 77119 w 187287"/>
              <a:gd name="connsiteY1" fmla="*/ 11574 h 213550"/>
              <a:gd name="connsiteX2" fmla="*/ 58757 w 187287"/>
              <a:gd name="connsiteY2" fmla="*/ 15246 h 213550"/>
              <a:gd name="connsiteX3" fmla="*/ 25707 w 187287"/>
              <a:gd name="connsiteY3" fmla="*/ 22591 h 213550"/>
              <a:gd name="connsiteX4" fmla="*/ 14690 w 187287"/>
              <a:gd name="connsiteY4" fmla="*/ 29935 h 213550"/>
              <a:gd name="connsiteX5" fmla="*/ 11017 w 187287"/>
              <a:gd name="connsiteY5" fmla="*/ 44624 h 213550"/>
              <a:gd name="connsiteX6" fmla="*/ 0 w 187287"/>
              <a:gd name="connsiteY6" fmla="*/ 59314 h 213550"/>
              <a:gd name="connsiteX7" fmla="*/ 3673 w 187287"/>
              <a:gd name="connsiteY7" fmla="*/ 154793 h 213550"/>
              <a:gd name="connsiteX8" fmla="*/ 11017 w 187287"/>
              <a:gd name="connsiteY8" fmla="*/ 173155 h 213550"/>
              <a:gd name="connsiteX9" fmla="*/ 22034 w 187287"/>
              <a:gd name="connsiteY9" fmla="*/ 176827 h 213550"/>
              <a:gd name="connsiteX10" fmla="*/ 36723 w 187287"/>
              <a:gd name="connsiteY10" fmla="*/ 191516 h 213550"/>
              <a:gd name="connsiteX11" fmla="*/ 44068 w 187287"/>
              <a:gd name="connsiteY11" fmla="*/ 202533 h 213550"/>
              <a:gd name="connsiteX12" fmla="*/ 55085 w 187287"/>
              <a:gd name="connsiteY12" fmla="*/ 206205 h 213550"/>
              <a:gd name="connsiteX13" fmla="*/ 84463 w 187287"/>
              <a:gd name="connsiteY13" fmla="*/ 213550 h 213550"/>
              <a:gd name="connsiteX14" fmla="*/ 124858 w 187287"/>
              <a:gd name="connsiteY14" fmla="*/ 209877 h 213550"/>
              <a:gd name="connsiteX15" fmla="*/ 139547 w 187287"/>
              <a:gd name="connsiteY15" fmla="*/ 195188 h 213550"/>
              <a:gd name="connsiteX16" fmla="*/ 150564 w 187287"/>
              <a:gd name="connsiteY16" fmla="*/ 187844 h 213550"/>
              <a:gd name="connsiteX17" fmla="*/ 172598 w 187287"/>
              <a:gd name="connsiteY17" fmla="*/ 169482 h 213550"/>
              <a:gd name="connsiteX18" fmla="*/ 176270 w 187287"/>
              <a:gd name="connsiteY18" fmla="*/ 154793 h 213550"/>
              <a:gd name="connsiteX19" fmla="*/ 179943 w 187287"/>
              <a:gd name="connsiteY19" fmla="*/ 136432 h 213550"/>
              <a:gd name="connsiteX20" fmla="*/ 187287 w 187287"/>
              <a:gd name="connsiteY20" fmla="*/ 125415 h 213550"/>
              <a:gd name="connsiteX21" fmla="*/ 176270 w 187287"/>
              <a:gd name="connsiteY21" fmla="*/ 77675 h 213550"/>
              <a:gd name="connsiteX22" fmla="*/ 165253 w 187287"/>
              <a:gd name="connsiteY22" fmla="*/ 70330 h 213550"/>
              <a:gd name="connsiteX23" fmla="*/ 154237 w 187287"/>
              <a:gd name="connsiteY23" fmla="*/ 55641 h 213550"/>
              <a:gd name="connsiteX24" fmla="*/ 143220 w 187287"/>
              <a:gd name="connsiteY24" fmla="*/ 18918 h 213550"/>
              <a:gd name="connsiteX25" fmla="*/ 135875 w 187287"/>
              <a:gd name="connsiteY25" fmla="*/ 4229 h 213550"/>
              <a:gd name="connsiteX26" fmla="*/ 106497 w 187287"/>
              <a:gd name="connsiteY26" fmla="*/ 557 h 21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7287" h="213550">
                <a:moveTo>
                  <a:pt x="106497" y="557"/>
                </a:moveTo>
                <a:cubicBezTo>
                  <a:pt x="96704" y="1781"/>
                  <a:pt x="84794" y="9655"/>
                  <a:pt x="77119" y="11574"/>
                </a:cubicBezTo>
                <a:cubicBezTo>
                  <a:pt x="71063" y="13088"/>
                  <a:pt x="64850" y="13892"/>
                  <a:pt x="58757" y="15246"/>
                </a:cubicBezTo>
                <a:cubicBezTo>
                  <a:pt x="12005" y="25634"/>
                  <a:pt x="81181" y="11494"/>
                  <a:pt x="25707" y="22591"/>
                </a:cubicBezTo>
                <a:cubicBezTo>
                  <a:pt x="22035" y="25039"/>
                  <a:pt x="17138" y="26263"/>
                  <a:pt x="14690" y="29935"/>
                </a:cubicBezTo>
                <a:cubicBezTo>
                  <a:pt x="11890" y="34134"/>
                  <a:pt x="13274" y="40110"/>
                  <a:pt x="11017" y="44624"/>
                </a:cubicBezTo>
                <a:cubicBezTo>
                  <a:pt x="8280" y="50099"/>
                  <a:pt x="3672" y="54417"/>
                  <a:pt x="0" y="59314"/>
                </a:cubicBezTo>
                <a:cubicBezTo>
                  <a:pt x="1224" y="91140"/>
                  <a:pt x="605" y="123091"/>
                  <a:pt x="3673" y="154793"/>
                </a:cubicBezTo>
                <a:cubicBezTo>
                  <a:pt x="4308" y="161354"/>
                  <a:pt x="6797" y="168091"/>
                  <a:pt x="11017" y="173155"/>
                </a:cubicBezTo>
                <a:cubicBezTo>
                  <a:pt x="13495" y="176129"/>
                  <a:pt x="18362" y="175603"/>
                  <a:pt x="22034" y="176827"/>
                </a:cubicBezTo>
                <a:cubicBezTo>
                  <a:pt x="30048" y="200865"/>
                  <a:pt x="18918" y="177272"/>
                  <a:pt x="36723" y="191516"/>
                </a:cubicBezTo>
                <a:cubicBezTo>
                  <a:pt x="40169" y="194273"/>
                  <a:pt x="40621" y="199776"/>
                  <a:pt x="44068" y="202533"/>
                </a:cubicBezTo>
                <a:cubicBezTo>
                  <a:pt x="47091" y="204951"/>
                  <a:pt x="51330" y="205266"/>
                  <a:pt x="55085" y="206205"/>
                </a:cubicBezTo>
                <a:lnTo>
                  <a:pt x="84463" y="213550"/>
                </a:lnTo>
                <a:cubicBezTo>
                  <a:pt x="97928" y="212326"/>
                  <a:pt x="112031" y="214153"/>
                  <a:pt x="124858" y="209877"/>
                </a:cubicBezTo>
                <a:cubicBezTo>
                  <a:pt x="131427" y="207687"/>
                  <a:pt x="134289" y="199694"/>
                  <a:pt x="139547" y="195188"/>
                </a:cubicBezTo>
                <a:cubicBezTo>
                  <a:pt x="142898" y="192316"/>
                  <a:pt x="147173" y="190669"/>
                  <a:pt x="150564" y="187844"/>
                </a:cubicBezTo>
                <a:cubicBezTo>
                  <a:pt x="178848" y="164275"/>
                  <a:pt x="145238" y="187723"/>
                  <a:pt x="172598" y="169482"/>
                </a:cubicBezTo>
                <a:cubicBezTo>
                  <a:pt x="173822" y="164586"/>
                  <a:pt x="175175" y="159720"/>
                  <a:pt x="176270" y="154793"/>
                </a:cubicBezTo>
                <a:cubicBezTo>
                  <a:pt x="177624" y="148700"/>
                  <a:pt x="177751" y="142276"/>
                  <a:pt x="179943" y="136432"/>
                </a:cubicBezTo>
                <a:cubicBezTo>
                  <a:pt x="181493" y="132300"/>
                  <a:pt x="184839" y="129087"/>
                  <a:pt x="187287" y="125415"/>
                </a:cubicBezTo>
                <a:cubicBezTo>
                  <a:pt x="183615" y="109502"/>
                  <a:pt x="182335" y="92838"/>
                  <a:pt x="176270" y="77675"/>
                </a:cubicBezTo>
                <a:cubicBezTo>
                  <a:pt x="174631" y="73577"/>
                  <a:pt x="168374" y="73451"/>
                  <a:pt x="165253" y="70330"/>
                </a:cubicBezTo>
                <a:cubicBezTo>
                  <a:pt x="160925" y="66002"/>
                  <a:pt x="157909" y="60537"/>
                  <a:pt x="154237" y="55641"/>
                </a:cubicBezTo>
                <a:cubicBezTo>
                  <a:pt x="151602" y="45104"/>
                  <a:pt x="147687" y="27851"/>
                  <a:pt x="143220" y="18918"/>
                </a:cubicBezTo>
                <a:cubicBezTo>
                  <a:pt x="140772" y="14022"/>
                  <a:pt x="140031" y="7792"/>
                  <a:pt x="135875" y="4229"/>
                </a:cubicBezTo>
                <a:cubicBezTo>
                  <a:pt x="130870" y="-61"/>
                  <a:pt x="116290" y="-667"/>
                  <a:pt x="106497" y="557"/>
                </a:cubicBezTo>
                <a:close/>
              </a:path>
            </a:pathLst>
          </a:custGeom>
          <a:noFill/>
          <a:ln w="254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3709F0-A2B6-4FBE-9C4F-A351E340F7D9}"/>
              </a:ext>
            </a:extLst>
          </p:cNvPr>
          <p:cNvCxnSpPr/>
          <p:nvPr/>
        </p:nvCxnSpPr>
        <p:spPr>
          <a:xfrm flipV="1">
            <a:off x="6562212" y="1305971"/>
            <a:ext cx="896112" cy="182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B9F7B6-66E9-C368-FC93-3247DEC69A76}"/>
              </a:ext>
            </a:extLst>
          </p:cNvPr>
          <p:cNvCxnSpPr>
            <a:cxnSpLocks/>
          </p:cNvCxnSpPr>
          <p:nvPr/>
        </p:nvCxnSpPr>
        <p:spPr>
          <a:xfrm>
            <a:off x="6559827" y="1703459"/>
            <a:ext cx="898497" cy="182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92DD562-DFD3-3D65-AAB5-96CFF2AEF7CC}"/>
              </a:ext>
            </a:extLst>
          </p:cNvPr>
          <p:cNvSpPr txBox="1"/>
          <p:nvPr/>
        </p:nvSpPr>
        <p:spPr>
          <a:xfrm>
            <a:off x="7458324" y="1121305"/>
            <a:ext cx="127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 (µm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4247CA-1BCC-C2CE-B2E7-AFDDB12BA7FF}"/>
              </a:ext>
            </a:extLst>
          </p:cNvPr>
          <p:cNvGrpSpPr/>
          <p:nvPr/>
        </p:nvGrpSpPr>
        <p:grpSpPr>
          <a:xfrm>
            <a:off x="7458324" y="1499233"/>
            <a:ext cx="3051734" cy="551689"/>
            <a:chOff x="7458324" y="1767782"/>
            <a:chExt cx="3051734" cy="5516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8D7E72-A57A-4480-BA60-1DFE6D2C9752}"/>
                </a:ext>
              </a:extLst>
            </p:cNvPr>
            <p:cNvSpPr txBox="1"/>
            <p:nvPr/>
          </p:nvSpPr>
          <p:spPr>
            <a:xfrm>
              <a:off x="7458324" y="1901493"/>
              <a:ext cx="144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Aspect ratio: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3B54C0A-BD8F-C3D0-D6B1-35023E36BF61}"/>
                    </a:ext>
                  </a:extLst>
                </p:cNvPr>
                <p:cNvSpPr/>
                <p:nvPr/>
              </p:nvSpPr>
              <p:spPr>
                <a:xfrm>
                  <a:off x="8729891" y="1767782"/>
                  <a:ext cx="1780167" cy="5516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𝐴𝑅</m:t>
                        </m:r>
                        <m:r>
                          <a:rPr lang="it-IT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𝑚𝑎𝑗𝑜𝑟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𝑎𝑥𝑖𝑠</m:t>
                            </m:r>
                          </m:num>
                          <m:den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𝑚𝑖𝑛𝑜𝑟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𝑎𝑥𝑖𝑠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3B54C0A-BD8F-C3D0-D6B1-35023E36BF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9891" y="1767782"/>
                  <a:ext cx="1780167" cy="55168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2432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40798E-05F2-5CF2-36FF-1996CD767921}"/>
              </a:ext>
            </a:extLst>
          </p:cNvPr>
          <p:cNvSpPr txBox="1"/>
          <p:nvPr/>
        </p:nvSpPr>
        <p:spPr>
          <a:xfrm>
            <a:off x="9525" y="219075"/>
            <a:ext cx="2624436" cy="523220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Future analysis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45CE6A-5642-7D0A-5C34-2DC60C6C5437}"/>
              </a:ext>
            </a:extLst>
          </p:cNvPr>
          <p:cNvGrpSpPr/>
          <p:nvPr/>
        </p:nvGrpSpPr>
        <p:grpSpPr>
          <a:xfrm>
            <a:off x="2667136" y="2039964"/>
            <a:ext cx="5912472" cy="2760373"/>
            <a:chOff x="2633961" y="2236823"/>
            <a:chExt cx="7201905" cy="31615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7D2D91-215C-CA85-59D9-C2F43120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3961" y="2264255"/>
              <a:ext cx="7201905" cy="313416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859648-E4EE-B1C4-0B55-CCC0CCD9873C}"/>
                </a:ext>
              </a:extLst>
            </p:cNvPr>
            <p:cNvSpPr/>
            <p:nvPr/>
          </p:nvSpPr>
          <p:spPr>
            <a:xfrm>
              <a:off x="2633961" y="2236823"/>
              <a:ext cx="393192" cy="411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E88FA4-908F-807A-A19F-07F3D80BBF6C}"/>
                </a:ext>
              </a:extLst>
            </p:cNvPr>
            <p:cNvSpPr/>
            <p:nvPr/>
          </p:nvSpPr>
          <p:spPr>
            <a:xfrm>
              <a:off x="4942420" y="2236823"/>
              <a:ext cx="393192" cy="411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2E141E-86B2-DD23-457C-F5D126E86126}"/>
                </a:ext>
              </a:extLst>
            </p:cNvPr>
            <p:cNvSpPr/>
            <p:nvPr/>
          </p:nvSpPr>
          <p:spPr>
            <a:xfrm>
              <a:off x="7250879" y="2236823"/>
              <a:ext cx="393192" cy="411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3E5C469-076A-034C-A714-E2F81F3689B4}"/>
              </a:ext>
            </a:extLst>
          </p:cNvPr>
          <p:cNvSpPr txBox="1"/>
          <p:nvPr/>
        </p:nvSpPr>
        <p:spPr>
          <a:xfrm>
            <a:off x="8799065" y="1732099"/>
            <a:ext cx="3012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Sholl analysis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processes/intersections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4EC924-AA1E-8A6D-6210-C77D3AF8ABDF}"/>
              </a:ext>
            </a:extLst>
          </p:cNvPr>
          <p:cNvSpPr txBox="1"/>
          <p:nvPr/>
        </p:nvSpPr>
        <p:spPr>
          <a:xfrm>
            <a:off x="8799064" y="3859603"/>
            <a:ext cx="3012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icroglia processes make dynamic, physical contacts with different components</a:t>
            </a:r>
          </a:p>
          <a:p>
            <a:pPr algn="ctr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of their environment to monitor the functional state of the brain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93FC08-648D-C688-59FC-5EF503930F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1" r="1"/>
          <a:stretch/>
        </p:blipFill>
        <p:spPr>
          <a:xfrm>
            <a:off x="41513" y="1732099"/>
            <a:ext cx="2624436" cy="341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743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945</Words>
  <Application>Microsoft Office PowerPoint</Application>
  <PresentationFormat>Widescreen</PresentationFormat>
  <Paragraphs>227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Aptos</vt:lpstr>
      <vt:lpstr>Arial</vt:lpstr>
      <vt:lpstr>Calibri</vt:lpstr>
      <vt:lpstr>Cambria</vt:lpstr>
      <vt:lpstr>Cambria Math</vt:lpstr>
      <vt:lpstr>Helvetica</vt:lpstr>
      <vt:lpstr>Montserrat</vt:lpstr>
      <vt:lpstr>Montserrat Bold</vt:lpstr>
      <vt:lpstr>Montserrat Regular</vt:lpstr>
      <vt:lpstr>Wingdings</vt:lpstr>
      <vt:lpstr>Tema di Office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Alessandra Maiarelli</dc:creator>
  <cp:lastModifiedBy>Vinoshene Pillai</cp:lastModifiedBy>
  <cp:revision>75</cp:revision>
  <dcterms:created xsi:type="dcterms:W3CDTF">2024-09-06T16:42:42Z</dcterms:created>
  <dcterms:modified xsi:type="dcterms:W3CDTF">2024-12-11T10:13:20Z</dcterms:modified>
</cp:coreProperties>
</file>