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</p:sldMasterIdLst>
  <p:notesMasterIdLst>
    <p:notesMasterId r:id="rId16"/>
  </p:notesMasterIdLst>
  <p:sldIdLst>
    <p:sldId id="259" r:id="rId3"/>
    <p:sldId id="276" r:id="rId4"/>
    <p:sldId id="294" r:id="rId5"/>
    <p:sldId id="282" r:id="rId6"/>
    <p:sldId id="278" r:id="rId7"/>
    <p:sldId id="280" r:id="rId8"/>
    <p:sldId id="281" r:id="rId9"/>
    <p:sldId id="287" r:id="rId10"/>
    <p:sldId id="288" r:id="rId11"/>
    <p:sldId id="291" r:id="rId12"/>
    <p:sldId id="257" r:id="rId13"/>
    <p:sldId id="290" r:id="rId14"/>
    <p:sldId id="292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F473F-A443-404B-B147-97D4E40F4C1F}" v="333" dt="2024-11-21T16:51:19.936"/>
    <p1510:client id="{57247DA4-28BE-C767-1519-C9B4DC6C59F7}" v="13" dt="2024-11-21T14:59:33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8" autoAdjust="0"/>
    <p:restoredTop sz="94648"/>
  </p:normalViewPr>
  <p:slideViewPr>
    <p:cSldViewPr snapToGrid="0">
      <p:cViewPr varScale="1">
        <p:scale>
          <a:sx n="117" d="100"/>
          <a:sy n="117" d="100"/>
        </p:scale>
        <p:origin x="2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2D1F-6574-B14E-9A69-8A872FF8BF9C}" type="datetimeFigureOut">
              <a:rPr lang="it-IT" smtClean="0"/>
              <a:t>10/12/24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C220F-96FE-6640-9283-0477857DD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15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7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senza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71398607-274A-A655-CD20-649EFBD091E7}"/>
              </a:ext>
            </a:extLst>
          </p:cNvPr>
          <p:cNvSpPr/>
          <p:nvPr userDrawn="1"/>
        </p:nvSpPr>
        <p:spPr>
          <a:xfrm>
            <a:off x="4603948" y="921400"/>
            <a:ext cx="2984104" cy="21929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 sz="1200"/>
            </a:pPr>
            <a:endParaRPr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2724709-C46B-5D47-3534-2978B0F1D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0"/>
            <a:ext cx="12192000" cy="7826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</p:spTree>
    <p:extLst>
      <p:ext uri="{BB962C8B-B14F-4D97-AF65-F5344CB8AC3E}">
        <p14:creationId xmlns:p14="http://schemas.microsoft.com/office/powerpoint/2010/main" val="284549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0C3318-A5A0-9463-7FD4-4097F4202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B018C8-5928-00AC-5734-96F2C42C3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34440B-8C93-7426-795F-2260B41D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A3A8-FCF4-9C47-9578-D72A9E51410F}" type="datetime1">
              <a:rPr lang="it-IT" smtClean="0"/>
              <a:t>10/12/24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5C84FA-6A0B-62A6-4B3D-5ECE8147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AC629E-B456-6E35-693D-A979658F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390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CF6E9D-C87A-411B-FB47-855A404F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754B02-A8D8-A2B8-CF27-33B902F22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E298C7-D4C5-3B33-8B33-CF327F67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210-C72E-C74E-B7A0-8A00B0ED57F3}" type="datetime1">
              <a:rPr lang="it-IT" smtClean="0"/>
              <a:t>10/12/24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CDD24C-EB4B-1E2D-305B-A12B7E68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98EDD0-A2B7-46D9-7E90-82B733D3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13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399030-1C57-974F-E6E9-1CEA3D15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900C78-5259-D489-9796-4FA3BB1C3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78F7C1-BACC-4E88-1A0D-0878FE78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2A2-7998-3443-9CA5-E894549546B9}" type="datetime1">
              <a:rPr lang="it-IT" smtClean="0"/>
              <a:t>10/12/24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C62720-CA79-2076-2B4B-4FD5ECCD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44A25E-3827-84BF-1D87-75D3FB39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28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B47B1-E8B0-7D8E-DF78-4A17BE6A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285AF5-2573-1D17-B819-38DBD4CE4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DD2CD77-5A91-3A4D-C427-D82B0E459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2B2F3B-EF2C-710E-CE11-07C3AE52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2CE58-37B1-314E-BAF3-80C873E0B68D}" type="datetime1">
              <a:rPr lang="it-IT" smtClean="0"/>
              <a:t>10/12/24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AE6D2E-CAD0-3418-8C22-CF436FE82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1FC7B2-1E1C-2394-C439-D0892B03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176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189E2-653D-2691-F6AF-93C18988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9F3E1B-A899-8C43-F071-BD418366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2F68D0-8B1C-449F-8584-8F6ADD94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E2B95FD-9C11-8EAA-9F79-1241C97A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ECD2039-6622-EFE0-8516-1CDD5E4E0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3F423E-C862-9B0D-DF11-26FF617F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7EEF-BD1F-8048-A7A8-6290BC4680B1}" type="datetime1">
              <a:rPr lang="it-IT" smtClean="0"/>
              <a:t>10/12/24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695BBA4-5D57-68CC-B7C4-D8B8ACA8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2CE6C0-A641-073A-62CF-DE87C0A1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811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07F38-D38B-579E-97F9-8FAE7611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C63E2E-0283-DDCF-F372-D06DDF20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2F8C-0C48-8243-82C7-FA4EEC4A5E47}" type="datetime1">
              <a:rPr lang="it-IT" smtClean="0"/>
              <a:t>10/12/24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6FBE77-4722-C425-7B39-9EEDA519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88C3FD-EDCC-1765-C64A-A2D72140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1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C61E2A3-71EF-8918-9351-F842BE5E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95A02-F59C-824E-8A0C-A6AC89A1223D}" type="datetime1">
              <a:rPr lang="it-IT" smtClean="0"/>
              <a:t>10/12/24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92490B-AFEE-85DD-22C2-44AE0DA2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D81AF2-90A6-9331-4DF2-C772F546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481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AAB17-8F9C-968F-20E2-F7E0D56C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35B21A-93C6-8CFA-9407-9C3BD7EA4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420C3B-8AD0-5008-71BE-B15761A52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C0E8B4-7DAE-5655-80C5-41C16858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8C51-D262-AD4E-8BB5-3D9B42056A14}" type="datetime1">
              <a:rPr lang="it-IT" smtClean="0"/>
              <a:t>10/12/24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BBBE81-76FC-062A-4704-43D808C5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B01473-DDF3-EE76-796A-4812EB42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9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2903C4-22AB-49FE-B9E8-2F0B10E9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64DC70-F2C9-C7AA-F138-0722B54AC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10D120-E981-2EE6-B9A5-B866828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BA39CF-2AFA-9717-EBA8-9EB6AE6C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77B1-8904-2343-8566-029049E39BBD}" type="datetime1">
              <a:rPr lang="it-IT" smtClean="0"/>
              <a:t>10/12/24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B97E80-1E98-5B2F-7949-4A1ACB0B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3613C8-8B58-488A-410C-4F2532BA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7869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582760-B546-8EC7-F63D-692F4075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866CEF-BA05-F23C-F28C-05461E1C0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266D1E-B89C-BC0A-FA36-ED8AE74E6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C58D1-F1D7-CA40-94D8-878F05F8A176}" type="datetime1">
              <a:rPr lang="it-IT" smtClean="0"/>
              <a:t>10/12/24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D12B68-F658-FBC9-5637-89B970A0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462109-3F03-84C4-CCB2-EC4D4581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48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ertura senza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71398607-274A-A655-CD20-649EFBD091E7}"/>
              </a:ext>
            </a:extLst>
          </p:cNvPr>
          <p:cNvSpPr/>
          <p:nvPr userDrawn="1"/>
        </p:nvSpPr>
        <p:spPr>
          <a:xfrm>
            <a:off x="4603948" y="921400"/>
            <a:ext cx="2984104" cy="219296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 sz="1200"/>
            </a:pPr>
            <a:endParaRPr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2724709-C46B-5D47-3534-2978B0F1D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0"/>
            <a:ext cx="12192000" cy="78263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</p:spTree>
    <p:extLst>
      <p:ext uri="{BB962C8B-B14F-4D97-AF65-F5344CB8AC3E}">
        <p14:creationId xmlns:p14="http://schemas.microsoft.com/office/powerpoint/2010/main" val="248199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3ABB270-24B3-FFD2-CEF6-31698D702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37D7B0-6E3A-137C-E8A3-AAD3BCDF8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92D2B4-756F-4428-52F2-44E46F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ADA2-F333-1D4F-BB03-2FC23909B834}" type="datetime1">
              <a:rPr lang="it-IT" smtClean="0"/>
              <a:t>10/12/24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ABBD01-B608-5907-3A28-30DBBD29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4AE95E-CE80-BAA0-8155-9175F224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38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2724709-C46B-5D47-3534-2978B0F1D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40714" y="35833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None/>
              <a:defRPr sz="20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/>
              <a:t>TITOLO EVENTO</a:t>
            </a:r>
          </a:p>
          <a:p>
            <a:pPr lvl="1"/>
            <a:r>
              <a:rPr lang="it-IT"/>
              <a:t>Sottotitolo evento e altre info</a:t>
            </a:r>
          </a:p>
        </p:txBody>
      </p:sp>
      <p:pic>
        <p:nvPicPr>
          <p:cNvPr id="2" name="Immagine 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55BE882C-A5F3-C644-049C-5EC0A631A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74" y="2306490"/>
            <a:ext cx="3561882" cy="1011898"/>
          </a:xfrm>
          <a:prstGeom prst="rect">
            <a:avLst/>
          </a:prstGeom>
        </p:spPr>
      </p:pic>
      <p:sp>
        <p:nvSpPr>
          <p:cNvPr id="7" name="Segnaposto immagine 5">
            <a:extLst>
              <a:ext uri="{FF2B5EF4-FFF2-40B4-BE49-F238E27FC236}">
                <a16:creationId xmlns:a16="http://schemas.microsoft.com/office/drawing/2014/main" id="{EFF1F790-08B6-F66C-889D-98F4594400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275577-BDD7-7A66-EA40-4FB1489457E5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8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32706C14-0CBA-5C04-2D2D-24A509A753C6}"/>
              </a:ext>
            </a:extLst>
          </p:cNvPr>
          <p:cNvGrpSpPr/>
          <p:nvPr userDrawn="1"/>
        </p:nvGrpSpPr>
        <p:grpSpPr>
          <a:xfrm>
            <a:off x="3922643" y="0"/>
            <a:ext cx="8269358" cy="861391"/>
            <a:chOff x="3922643" y="0"/>
            <a:chExt cx="8269358" cy="861391"/>
          </a:xfrm>
          <a:solidFill>
            <a:srgbClr val="3C64A5"/>
          </a:solidFill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6EB97181-D4A3-4759-1287-C04B8CC8D929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751B2D12-22C7-58D6-83C5-103DE425351C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E9BEC3B-DD1A-3773-6C95-49602D40A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8E49A6B8-BFAC-F9AE-C40E-63205868B3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86F8B0B-9150-217E-C58B-E2E8294B6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0" name="Connettore 1 6">
            <a:extLst>
              <a:ext uri="{FF2B5EF4-FFF2-40B4-BE49-F238E27FC236}">
                <a16:creationId xmlns:a16="http://schemas.microsoft.com/office/drawing/2014/main" id="{D8EF3A46-6B2E-79FF-3C97-B8C6847E1C61}"/>
              </a:ext>
            </a:extLst>
          </p:cNvPr>
          <p:cNvSpPr/>
          <p:nvPr userDrawn="1"/>
        </p:nvSpPr>
        <p:spPr>
          <a:xfrm flipV="1">
            <a:off x="4704522" y="6558575"/>
            <a:ext cx="1328649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1" name="CasellaDiTesto 8">
            <a:extLst>
              <a:ext uri="{FF2B5EF4-FFF2-40B4-BE49-F238E27FC236}">
                <a16:creationId xmlns:a16="http://schemas.microsoft.com/office/drawing/2014/main" id="{6A7886B1-951C-641B-E8D4-6A3AD3E0AC16}"/>
              </a:ext>
            </a:extLst>
          </p:cNvPr>
          <p:cNvSpPr txBox="1"/>
          <p:nvPr userDrawn="1"/>
        </p:nvSpPr>
        <p:spPr>
          <a:xfrm>
            <a:off x="839618" y="6375811"/>
            <a:ext cx="3864904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2" name="Connettore 1 6">
            <a:extLst>
              <a:ext uri="{FF2B5EF4-FFF2-40B4-BE49-F238E27FC236}">
                <a16:creationId xmlns:a16="http://schemas.microsoft.com/office/drawing/2014/main" id="{D28EE0CD-2930-CE2D-6DE4-DF0274683AAF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3" name="Connettore 1 6">
            <a:extLst>
              <a:ext uri="{FF2B5EF4-FFF2-40B4-BE49-F238E27FC236}">
                <a16:creationId xmlns:a16="http://schemas.microsoft.com/office/drawing/2014/main" id="{A051C035-C77A-ACE6-002B-0AA6B53F43E0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45804C2-D0BF-942C-1BAB-D3E9A2994FC9}"/>
              </a:ext>
            </a:extLst>
          </p:cNvPr>
          <p:cNvSpPr txBox="1"/>
          <p:nvPr userDrawn="1"/>
        </p:nvSpPr>
        <p:spPr>
          <a:xfrm>
            <a:off x="11352382" y="6435464"/>
            <a:ext cx="42358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325D497E-07B5-CA44-9E5C-F5F537CE61CA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4AF24E-28A5-2F02-1B8B-6A3A73E12054}"/>
              </a:ext>
            </a:extLst>
          </p:cNvPr>
          <p:cNvSpPr txBox="1"/>
          <p:nvPr userDrawn="1"/>
        </p:nvSpPr>
        <p:spPr>
          <a:xfrm>
            <a:off x="6061166" y="6375811"/>
            <a:ext cx="507492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  <p:pic>
        <p:nvPicPr>
          <p:cNvPr id="25" name="Immagine 24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EBB9F4D5-4293-5A77-6216-BE2ADEBB8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5" y="212605"/>
            <a:ext cx="1604162" cy="458332"/>
          </a:xfrm>
          <a:prstGeom prst="rect">
            <a:avLst/>
          </a:prstGeom>
        </p:spPr>
      </p:pic>
      <p:pic>
        <p:nvPicPr>
          <p:cNvPr id="26" name="Immagine 25" descr="Immagine che contiene testo, Carattere, schermata, simbolo&#10;&#10;Descrizione generata automaticamente">
            <a:extLst>
              <a:ext uri="{FF2B5EF4-FFF2-40B4-BE49-F238E27FC236}">
                <a16:creationId xmlns:a16="http://schemas.microsoft.com/office/drawing/2014/main" id="{092E07A8-DAFC-A2F1-D5CA-4D4CDB6BE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1" y="240628"/>
            <a:ext cx="1811730" cy="468200"/>
          </a:xfrm>
          <a:prstGeom prst="rect">
            <a:avLst/>
          </a:prstGeom>
        </p:spPr>
      </p:pic>
      <p:pic>
        <p:nvPicPr>
          <p:cNvPr id="27" name="Immagine 26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02C3101B-D69A-06A5-E463-AD4447DCF8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95" y="195156"/>
            <a:ext cx="1736170" cy="493230"/>
          </a:xfrm>
          <a:prstGeom prst="rect">
            <a:avLst/>
          </a:prstGeom>
        </p:spPr>
      </p:pic>
      <p:pic>
        <p:nvPicPr>
          <p:cNvPr id="28" name="Immagine 27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9063875B-4C92-D1FD-C043-E7CF73CF0F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0446" y="268634"/>
            <a:ext cx="1341643" cy="402303"/>
          </a:xfrm>
          <a:prstGeom prst="rect">
            <a:avLst/>
          </a:prstGeom>
        </p:spPr>
      </p:pic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0EA8679D-20BB-C132-E71D-7A9DF70D049A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22182B22-1FAC-5217-A8F0-BC8B3DCB70C0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FA9E3AF-0C0A-4B3E-1F3B-BB8CBD0A6385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287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BAB68DF-F545-3339-5923-3AE603143D99}"/>
              </a:ext>
            </a:extLst>
          </p:cNvPr>
          <p:cNvSpPr/>
          <p:nvPr userDrawn="1"/>
        </p:nvSpPr>
        <p:spPr>
          <a:xfrm>
            <a:off x="6147187" y="0"/>
            <a:ext cx="60448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564F84C-4F18-FFE6-5589-A74FE3FBAB51}"/>
              </a:ext>
            </a:extLst>
          </p:cNvPr>
          <p:cNvGrpSpPr/>
          <p:nvPr userDrawn="1"/>
        </p:nvGrpSpPr>
        <p:grpSpPr>
          <a:xfrm>
            <a:off x="3922642" y="0"/>
            <a:ext cx="8269358" cy="861391"/>
            <a:chOff x="3922643" y="0"/>
            <a:chExt cx="8269358" cy="861391"/>
          </a:xfrm>
          <a:solidFill>
            <a:schemeClr val="bg1"/>
          </a:solidFill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DBC818C-8F79-4C44-287F-1801CD9BBFA1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A8371DF0-A4C7-5A43-3177-4BE2071155C9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1474B36D-80C1-31E6-F5AB-8C53A607A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A45B8B8-D0E1-1058-C587-014C257033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803900" cy="36417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42A9744-0C5F-5519-E7CA-8BB2518040E8}"/>
              </a:ext>
            </a:extLst>
          </p:cNvPr>
          <p:cNvSpPr/>
          <p:nvPr userDrawn="1"/>
        </p:nvSpPr>
        <p:spPr>
          <a:xfrm>
            <a:off x="6147186" y="-2"/>
            <a:ext cx="6044814" cy="861389"/>
          </a:xfrm>
          <a:prstGeom prst="rect">
            <a:avLst/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noFill/>
              </a:ln>
            </a:endParaRPr>
          </a:p>
        </p:txBody>
      </p:sp>
      <p:sp>
        <p:nvSpPr>
          <p:cNvPr id="18" name="Connettore 1 6">
            <a:extLst>
              <a:ext uri="{FF2B5EF4-FFF2-40B4-BE49-F238E27FC236}">
                <a16:creationId xmlns:a16="http://schemas.microsoft.com/office/drawing/2014/main" id="{D9E48F69-6243-EE93-7A53-1DDEF97CDD4A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1ADE87D-0EF2-CA9B-AFC1-92D62908CD32}"/>
              </a:ext>
            </a:extLst>
          </p:cNvPr>
          <p:cNvSpPr txBox="1"/>
          <p:nvPr userDrawn="1"/>
        </p:nvSpPr>
        <p:spPr>
          <a:xfrm>
            <a:off x="11352382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21" name="Connettore 1 6">
            <a:extLst>
              <a:ext uri="{FF2B5EF4-FFF2-40B4-BE49-F238E27FC236}">
                <a16:creationId xmlns:a16="http://schemas.microsoft.com/office/drawing/2014/main" id="{E2FE83F9-9A78-E116-27D1-DC9AC8103A81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CFADC7-F237-9371-FC18-420FCBAAABD9}"/>
              </a:ext>
            </a:extLst>
          </p:cNvPr>
          <p:cNvSpPr txBox="1"/>
          <p:nvPr userDrawn="1"/>
        </p:nvSpPr>
        <p:spPr>
          <a:xfrm>
            <a:off x="6061166" y="6375811"/>
            <a:ext cx="5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  <p:pic>
        <p:nvPicPr>
          <p:cNvPr id="26" name="Immagine 25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B508E05A-B067-2D61-C2E9-41A23650B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0" y="239631"/>
            <a:ext cx="1816493" cy="473054"/>
          </a:xfrm>
          <a:prstGeom prst="rect">
            <a:avLst/>
          </a:prstGeom>
        </p:spPr>
      </p:pic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20ABE230-074D-4912-6185-9A1E5DF88FC6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B1ABB2D1-7C78-C7B5-39A0-1946AE3ED12F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35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D98A64D2-D9B4-9DA9-A796-BE6FEEA0BE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5" y="212605"/>
            <a:ext cx="1604162" cy="458332"/>
          </a:xfrm>
          <a:prstGeom prst="rect">
            <a:avLst/>
          </a:prstGeom>
        </p:spPr>
      </p:pic>
      <p:pic>
        <p:nvPicPr>
          <p:cNvPr id="38" name="Immagine 37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86E342AF-F77C-6D91-5B00-5C78B3373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95" y="195156"/>
            <a:ext cx="1736170" cy="493230"/>
          </a:xfrm>
          <a:prstGeom prst="rect">
            <a:avLst/>
          </a:prstGeom>
        </p:spPr>
      </p:pic>
      <p:pic>
        <p:nvPicPr>
          <p:cNvPr id="39" name="Immagine 38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99C52B79-CAD4-BE51-41AE-3C85FBCA5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0446" y="268634"/>
            <a:ext cx="1341643" cy="4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8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5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+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BAB68DF-F545-3339-5923-3AE603143D99}"/>
              </a:ext>
            </a:extLst>
          </p:cNvPr>
          <p:cNvSpPr/>
          <p:nvPr userDrawn="1"/>
        </p:nvSpPr>
        <p:spPr>
          <a:xfrm>
            <a:off x="6147187" y="0"/>
            <a:ext cx="6044814" cy="6858000"/>
          </a:xfrm>
          <a:prstGeom prst="rect">
            <a:avLst/>
          </a:prstGeom>
          <a:solidFill>
            <a:srgbClr val="3C64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8564F84C-4F18-FFE6-5589-A74FE3FBAB51}"/>
              </a:ext>
            </a:extLst>
          </p:cNvPr>
          <p:cNvGrpSpPr/>
          <p:nvPr userDrawn="1"/>
        </p:nvGrpSpPr>
        <p:grpSpPr>
          <a:xfrm>
            <a:off x="3922642" y="0"/>
            <a:ext cx="8269358" cy="861391"/>
            <a:chOff x="3922643" y="0"/>
            <a:chExt cx="8269358" cy="861391"/>
          </a:xfrm>
          <a:solidFill>
            <a:srgbClr val="3C64A5"/>
          </a:solidFill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BDBC818C-8F79-4C44-287F-1801CD9BBFA1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A8371DF0-A4C7-5A43-3177-4BE2071155C9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1474B36D-80C1-31E6-F5AB-8C53A607A8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A45B8B8-D0E1-1058-C587-014C257033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803900" cy="36417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42A9744-0C5F-5519-E7CA-8BB2518040E8}"/>
              </a:ext>
            </a:extLst>
          </p:cNvPr>
          <p:cNvSpPr/>
          <p:nvPr userDrawn="1"/>
        </p:nvSpPr>
        <p:spPr>
          <a:xfrm>
            <a:off x="6147186" y="-2"/>
            <a:ext cx="6044814" cy="861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noFill/>
              </a:ln>
            </a:endParaRPr>
          </a:p>
        </p:txBody>
      </p:sp>
      <p:sp>
        <p:nvSpPr>
          <p:cNvPr id="21" name="Connettore 1 6">
            <a:extLst>
              <a:ext uri="{FF2B5EF4-FFF2-40B4-BE49-F238E27FC236}">
                <a16:creationId xmlns:a16="http://schemas.microsoft.com/office/drawing/2014/main" id="{E2FE83F9-9A78-E116-27D1-DC9AC8103A81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Immagine 2" descr="Immagine che contiene testo, Carattere, schermata, simbolo&#10;&#10;Descrizione generata automaticamente">
            <a:extLst>
              <a:ext uri="{FF2B5EF4-FFF2-40B4-BE49-F238E27FC236}">
                <a16:creationId xmlns:a16="http://schemas.microsoft.com/office/drawing/2014/main" id="{B5FA895B-F992-9131-1232-13ED0BAE3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1" y="240628"/>
            <a:ext cx="1811730" cy="468200"/>
          </a:xfrm>
          <a:prstGeom prst="rect">
            <a:avLst/>
          </a:prstGeom>
        </p:spPr>
      </p:pic>
      <p:pic>
        <p:nvPicPr>
          <p:cNvPr id="4" name="Immagine 3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5B4C560A-AB73-BFEB-70FE-4EECCC905C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5" name="Immagine 4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3AF15EDA-8615-B8F2-14E8-07C0175D7F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sp>
        <p:nvSpPr>
          <p:cNvPr id="7" name="Connettore 1 6">
            <a:extLst>
              <a:ext uri="{FF2B5EF4-FFF2-40B4-BE49-F238E27FC236}">
                <a16:creationId xmlns:a16="http://schemas.microsoft.com/office/drawing/2014/main" id="{6790C554-CEB2-CDB7-8358-DE214D5A286D}"/>
              </a:ext>
            </a:extLst>
          </p:cNvPr>
          <p:cNvSpPr/>
          <p:nvPr userDrawn="1"/>
        </p:nvSpPr>
        <p:spPr>
          <a:xfrm flipV="1">
            <a:off x="4704522" y="6558575"/>
            <a:ext cx="1328649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6CD005-DB1A-90F4-9F4D-4EF16BD5FB36}"/>
              </a:ext>
            </a:extLst>
          </p:cNvPr>
          <p:cNvSpPr txBox="1"/>
          <p:nvPr userDrawn="1"/>
        </p:nvSpPr>
        <p:spPr>
          <a:xfrm>
            <a:off x="839618" y="6375811"/>
            <a:ext cx="3864904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0" name="Connettore 1 6">
            <a:extLst>
              <a:ext uri="{FF2B5EF4-FFF2-40B4-BE49-F238E27FC236}">
                <a16:creationId xmlns:a16="http://schemas.microsoft.com/office/drawing/2014/main" id="{99104131-FBA8-EB1E-F992-7712081CCFD5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>
              <a:solidFill>
                <a:srgbClr val="3C64A5"/>
              </a:solidFill>
            </a:endParaRPr>
          </a:p>
        </p:txBody>
      </p:sp>
      <p:sp>
        <p:nvSpPr>
          <p:cNvPr id="11" name="Connettore 1 6">
            <a:extLst>
              <a:ext uri="{FF2B5EF4-FFF2-40B4-BE49-F238E27FC236}">
                <a16:creationId xmlns:a16="http://schemas.microsoft.com/office/drawing/2014/main" id="{982B9820-5BFE-D6DA-FBA2-1C5E4AD0EDB1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5F0A74-562C-B04B-B289-C28E0524B773}"/>
              </a:ext>
            </a:extLst>
          </p:cNvPr>
          <p:cNvSpPr txBox="1"/>
          <p:nvPr userDrawn="1"/>
        </p:nvSpPr>
        <p:spPr>
          <a:xfrm>
            <a:off x="11352382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chemeClr val="bg1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3" name="Connettore 1 6">
            <a:extLst>
              <a:ext uri="{FF2B5EF4-FFF2-40B4-BE49-F238E27FC236}">
                <a16:creationId xmlns:a16="http://schemas.microsoft.com/office/drawing/2014/main" id="{2C1D3BFE-D547-D990-7F59-1BBA99F612B0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4E4A97C-4206-D07E-E1F6-97C7D085A0E4}"/>
              </a:ext>
            </a:extLst>
          </p:cNvPr>
          <p:cNvSpPr txBox="1"/>
          <p:nvPr userDrawn="1"/>
        </p:nvSpPr>
        <p:spPr>
          <a:xfrm>
            <a:off x="6061166" y="6375811"/>
            <a:ext cx="5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/>
          </a:p>
        </p:txBody>
      </p:sp>
      <p:pic>
        <p:nvPicPr>
          <p:cNvPr id="15" name="Immagine 1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B2930740-D87D-628C-A91A-FA7B472B4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FBBCEC8-349F-471B-CAA0-755908EA407B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639B6602-2B74-9261-279B-5478EBB4111C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40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21">
          <p15:clr>
            <a:srgbClr val="FBAE40"/>
          </p15:clr>
        </p15:guide>
        <p15:guide id="2" pos="454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su 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B8B7A411-81B6-4168-87CD-61087CC607BB}"/>
              </a:ext>
            </a:extLst>
          </p:cNvPr>
          <p:cNvGrpSpPr/>
          <p:nvPr userDrawn="1"/>
        </p:nvGrpSpPr>
        <p:grpSpPr>
          <a:xfrm>
            <a:off x="3922643" y="0"/>
            <a:ext cx="8269358" cy="861391"/>
            <a:chOff x="3922643" y="0"/>
            <a:chExt cx="8269358" cy="861391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AB42D8FC-C61C-7F63-6810-F7FABF65FB50}"/>
                </a:ext>
              </a:extLst>
            </p:cNvPr>
            <p:cNvSpPr/>
            <p:nvPr userDrawn="1"/>
          </p:nvSpPr>
          <p:spPr>
            <a:xfrm>
              <a:off x="11596914" y="0"/>
              <a:ext cx="595086" cy="861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D0A35CE1-2B35-BD8A-06E0-C37C4DD28C70}"/>
                </a:ext>
              </a:extLst>
            </p:cNvPr>
            <p:cNvSpPr/>
            <p:nvPr userDrawn="1"/>
          </p:nvSpPr>
          <p:spPr>
            <a:xfrm>
              <a:off x="3922643" y="1"/>
              <a:ext cx="8269358" cy="8613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6" name="Immagine 5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30CDC8DD-00F8-8C03-7983-2393071C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48879355-9A9E-3233-D0DA-9074094F0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9" name="Immagine 8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5C74C56C-24B6-5C07-FD93-C3EDA78EE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9" y="234869"/>
            <a:ext cx="1835653" cy="473054"/>
          </a:xfrm>
          <a:prstGeom prst="rect">
            <a:avLst/>
          </a:prstGeom>
        </p:spPr>
      </p:pic>
      <p:pic>
        <p:nvPicPr>
          <p:cNvPr id="13" name="Immagine 1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10AE5BD1-FF41-293C-479C-A5ABA0713D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4C060648-5457-DA17-ED3D-CCDC8FB3BD03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7C7BD8E-325A-A430-9956-C57BE987680C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5DB8A4A-1B88-CD19-4BC0-D4FA1A5EB850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39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20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AAC929A-63FC-0091-F8C9-87663D6AE4B8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404E1C00-9855-4949-C394-3617FA42A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14" name="Immagine 13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C5FCF81-B45B-C168-6402-8C57F53E5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sp>
        <p:nvSpPr>
          <p:cNvPr id="2" name="Connettore 1 6">
            <a:extLst>
              <a:ext uri="{FF2B5EF4-FFF2-40B4-BE49-F238E27FC236}">
                <a16:creationId xmlns:a16="http://schemas.microsoft.com/office/drawing/2014/main" id="{C8C830E5-3F3F-6C36-984D-5CC97675548A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4AE26F-3CF1-E712-BF73-BED2E95EF93F}"/>
              </a:ext>
            </a:extLst>
          </p:cNvPr>
          <p:cNvSpPr txBox="1"/>
          <p:nvPr userDrawn="1"/>
        </p:nvSpPr>
        <p:spPr>
          <a:xfrm>
            <a:off x="11352382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6" name="Connettore 1 6">
            <a:extLst>
              <a:ext uri="{FF2B5EF4-FFF2-40B4-BE49-F238E27FC236}">
                <a16:creationId xmlns:a16="http://schemas.microsoft.com/office/drawing/2014/main" id="{99CD39B6-7988-8D71-97F3-34FDECD7FF22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85AE5D9-4C98-4EE7-9580-AE006E8A5EBC}"/>
              </a:ext>
            </a:extLst>
          </p:cNvPr>
          <p:cNvSpPr txBox="1"/>
          <p:nvPr userDrawn="1"/>
        </p:nvSpPr>
        <p:spPr>
          <a:xfrm>
            <a:off x="6061166" y="6375811"/>
            <a:ext cx="5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  <p:pic>
        <p:nvPicPr>
          <p:cNvPr id="19" name="Immagine 18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4E2A293-3CD5-8C9A-4AB5-F7598663A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2F75DD10-1B47-2C35-6A7A-1A5F425000AB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DF63D51-DCE1-BCCE-DD69-ADA30885A635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7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1FC4E51-B4D2-BCD9-CF8D-41AC2DDDEF7A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magine 10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61E43EEF-1B3B-8671-7430-064B5F8B0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03" y="228598"/>
            <a:ext cx="1618976" cy="508821"/>
          </a:xfrm>
          <a:prstGeom prst="rect">
            <a:avLst/>
          </a:prstGeom>
        </p:spPr>
      </p:pic>
      <p:pic>
        <p:nvPicPr>
          <p:cNvPr id="13" name="Immagine 12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5581DC5-8F4D-1E68-4FFE-E15840135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4" name="Immagine 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24662F7-B09B-0FF2-1DB2-EA43ECD870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1309" y="264583"/>
            <a:ext cx="1361817" cy="408352"/>
          </a:xfrm>
          <a:prstGeom prst="rect">
            <a:avLst/>
          </a:prstGeom>
        </p:spPr>
      </p:pic>
      <p:sp>
        <p:nvSpPr>
          <p:cNvPr id="2" name="Connettore 1 6">
            <a:extLst>
              <a:ext uri="{FF2B5EF4-FFF2-40B4-BE49-F238E27FC236}">
                <a16:creationId xmlns:a16="http://schemas.microsoft.com/office/drawing/2014/main" id="{47F41F3C-1B13-4F71-A17D-F1E457F6C344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A9FEAC-EAD1-31BF-085A-505025BF44EC}"/>
              </a:ext>
            </a:extLst>
          </p:cNvPr>
          <p:cNvSpPr txBox="1"/>
          <p:nvPr userDrawn="1"/>
        </p:nvSpPr>
        <p:spPr>
          <a:xfrm>
            <a:off x="11352382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6" name="Connettore 1 6">
            <a:extLst>
              <a:ext uri="{FF2B5EF4-FFF2-40B4-BE49-F238E27FC236}">
                <a16:creationId xmlns:a16="http://schemas.microsoft.com/office/drawing/2014/main" id="{28E6908A-1FD6-A36F-0487-F93537D028DC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2867BE-2A96-84C5-2FA8-00EDCE41C4CD}"/>
              </a:ext>
            </a:extLst>
          </p:cNvPr>
          <p:cNvSpPr txBox="1"/>
          <p:nvPr userDrawn="1"/>
        </p:nvSpPr>
        <p:spPr>
          <a:xfrm>
            <a:off x="6061166" y="6375811"/>
            <a:ext cx="5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</a:t>
            </a:r>
            <a:r>
              <a:rPr lang="it-IT" sz="160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4° Meeting </a:t>
            </a:r>
            <a:r>
              <a:rPr lang="it-IT" sz="1600" b="1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>
              <a:solidFill>
                <a:srgbClr val="3C64A5"/>
              </a:solidFill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CB0186D-5EBC-DFDD-5221-F7994717B9DB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5119526-7AAC-4CCE-FE7E-CE49F9FE740B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rgbClr val="3C64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98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64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 flipV="1">
            <a:off x="4704522" y="6558575"/>
            <a:ext cx="1328649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Immagine 7" descr="Immagine che contiene testo, grafica, Elementi grafici, schermata&#10;&#10;Descrizione generata automaticamente">
            <a:extLst>
              <a:ext uri="{FF2B5EF4-FFF2-40B4-BE49-F238E27FC236}">
                <a16:creationId xmlns:a16="http://schemas.microsoft.com/office/drawing/2014/main" id="{B9103F38-6D95-AD55-0E98-B81E91F0ACC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5" y="212605"/>
            <a:ext cx="1604162" cy="458332"/>
          </a:xfrm>
          <a:prstGeom prst="rect">
            <a:avLst/>
          </a:prstGeom>
        </p:spPr>
      </p:pic>
      <p:pic>
        <p:nvPicPr>
          <p:cNvPr id="10" name="Immagine 9" descr="Immagine che contiene testo, Carattere, schermata, simbolo&#10;&#10;Descrizione generata automaticamente">
            <a:extLst>
              <a:ext uri="{FF2B5EF4-FFF2-40B4-BE49-F238E27FC236}">
                <a16:creationId xmlns:a16="http://schemas.microsoft.com/office/drawing/2014/main" id="{9661DF13-53DA-15D4-0AE4-A50BE76A97A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41" y="240628"/>
            <a:ext cx="1811730" cy="468200"/>
          </a:xfrm>
          <a:prstGeom prst="rect">
            <a:avLst/>
          </a:prstGeom>
        </p:spPr>
      </p:pic>
      <p:pic>
        <p:nvPicPr>
          <p:cNvPr id="11" name="Immagine 10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9352F742-AB47-292B-B93B-D432A8D035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795" y="195156"/>
            <a:ext cx="1736170" cy="493230"/>
          </a:xfrm>
          <a:prstGeom prst="rect">
            <a:avLst/>
          </a:prstGeom>
        </p:spPr>
      </p:pic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386490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chemeClr val="bg1"/>
                </a:solidFill>
              </a:rPr>
              <a:t>THE</a:t>
            </a:r>
            <a:r>
              <a:rPr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768417" y="6564925"/>
            <a:ext cx="423583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352382" y="643546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chemeClr val="bg1"/>
                </a:solidFill>
                <a:latin typeface="Helvetica" pitchFamily="2" charset="0"/>
              </a:rPr>
              <a:pPr algn="ctr"/>
              <a:t>‹N›</a:t>
            </a:fld>
            <a:endParaRPr lang="it-IT" sz="1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Immagine 2" descr="Immagine che contiene testo, Carattere, simbolo, logo&#10;&#10;Descrizione generata automaticamente">
            <a:extLst>
              <a:ext uri="{FF2B5EF4-FFF2-40B4-BE49-F238E27FC236}">
                <a16:creationId xmlns:a16="http://schemas.microsoft.com/office/drawing/2014/main" id="{6ECC37FB-3040-0DAB-A78A-7DB1FF66FF7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70446" y="268634"/>
            <a:ext cx="1341643" cy="402303"/>
          </a:xfrm>
          <a:prstGeom prst="rect">
            <a:avLst/>
          </a:prstGeom>
        </p:spPr>
      </p:pic>
      <p:sp>
        <p:nvSpPr>
          <p:cNvPr id="5" name="Connettore 1 6">
            <a:extLst>
              <a:ext uri="{FF2B5EF4-FFF2-40B4-BE49-F238E27FC236}">
                <a16:creationId xmlns:a16="http://schemas.microsoft.com/office/drawing/2014/main" id="{E923733B-A790-FA87-25A2-9DD3FFC4C4B0}"/>
              </a:ext>
            </a:extLst>
          </p:cNvPr>
          <p:cNvSpPr/>
          <p:nvPr userDrawn="1"/>
        </p:nvSpPr>
        <p:spPr>
          <a:xfrm>
            <a:off x="11136086" y="6564925"/>
            <a:ext cx="216296" cy="0"/>
          </a:xfrm>
          <a:prstGeom prst="line">
            <a:avLst/>
          </a:prstGeom>
          <a:ln>
            <a:solidFill>
              <a:schemeClr val="bg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C3056E-7C31-404E-31F3-9516135705B5}"/>
              </a:ext>
            </a:extLst>
          </p:cNvPr>
          <p:cNvSpPr txBox="1"/>
          <p:nvPr userDrawn="1"/>
        </p:nvSpPr>
        <p:spPr>
          <a:xfrm>
            <a:off x="6061166" y="6375811"/>
            <a:ext cx="507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4° Meeting </a:t>
            </a:r>
            <a:r>
              <a:rPr lang="it-IT" sz="1600" b="1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SPOKE 1 – </a:t>
            </a:r>
            <a:r>
              <a:rPr lang="it-IT" sz="1600" b="0" dirty="0" err="1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December</a:t>
            </a:r>
            <a:r>
              <a:rPr lang="it-IT" sz="1600" b="0" dirty="0">
                <a:solidFill>
                  <a:schemeClr val="bg1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12th 2024, Pisa</a:t>
            </a:r>
            <a:endParaRPr lang="it-IT" sz="1600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502C5D7-F0A3-0BCC-95BE-756D703548DC}"/>
              </a:ext>
            </a:extLst>
          </p:cNvPr>
          <p:cNvCxnSpPr/>
          <p:nvPr userDrawn="1"/>
        </p:nvCxnSpPr>
        <p:spPr>
          <a:xfrm>
            <a:off x="6210300" y="18415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B8FE548-B4EA-3D72-06C1-990C10BCE1A1}"/>
              </a:ext>
            </a:extLst>
          </p:cNvPr>
          <p:cNvCxnSpPr/>
          <p:nvPr userDrawn="1"/>
        </p:nvCxnSpPr>
        <p:spPr>
          <a:xfrm>
            <a:off x="7981950" y="19355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E3F745A-B896-062F-7180-0F71DD497D26}"/>
              </a:ext>
            </a:extLst>
          </p:cNvPr>
          <p:cNvCxnSpPr/>
          <p:nvPr userDrawn="1"/>
        </p:nvCxnSpPr>
        <p:spPr>
          <a:xfrm>
            <a:off x="9881416" y="19546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5" r:id="rId3"/>
    <p:sldLayoutId id="2147483651" r:id="rId4"/>
    <p:sldLayoutId id="2147483649" r:id="rId5"/>
    <p:sldLayoutId id="2147483656" r:id="rId6"/>
    <p:sldLayoutId id="2147483650" r:id="rId7"/>
    <p:sldLayoutId id="2147483652" r:id="rId8"/>
    <p:sldLayoutId id="214748365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F41598-E29E-6AC7-D0DC-FEC6ABD9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189B88-F5A4-C377-A9FB-E9EE61134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222370-5D9E-4231-B9AA-8AF95025E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67AA52-072B-8E45-BC05-18E2A7EA0CB4}" type="datetime1">
              <a:rPr lang="it-IT" smtClean="0"/>
              <a:t>10/12/24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BFBDC-6985-D7BE-2ABD-72E795DBD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30CEF5-A103-8E4F-81A9-E336F02E1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75EE00-7651-F84B-A06B-861BEDDC87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59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CDAFB59-EDB4-FD82-F1DC-A9D1C03806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124200"/>
            <a:ext cx="12192000" cy="1295400"/>
          </a:xfrm>
        </p:spPr>
        <p:txBody>
          <a:bodyPr/>
          <a:lstStyle/>
          <a:p>
            <a:pPr marL="0" indent="0">
              <a:buNone/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Towards the clinical applications of Flash Radiotherapy. </a:t>
            </a:r>
          </a:p>
          <a:p>
            <a:pPr marL="0" indent="0">
              <a:buNone/>
            </a:pPr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overview of the 1.5.4/1.5.8 deliverables.</a:t>
            </a:r>
            <a:endParaRPr lang="it-IT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3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F8E0AB-4922-9159-152A-1B81EFF11C27}"/>
              </a:ext>
            </a:extLst>
          </p:cNvPr>
          <p:cNvSpPr txBox="1"/>
          <p:nvPr/>
        </p:nvSpPr>
        <p:spPr>
          <a:xfrm>
            <a:off x="1962689" y="4419600"/>
            <a:ext cx="9170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u="sng" dirty="0">
                <a:solidFill>
                  <a:schemeClr val="bg1"/>
                </a:solidFill>
              </a:rPr>
              <a:t>A. Cavalieri</a:t>
            </a:r>
            <a:r>
              <a:rPr lang="it-IT" sz="2000" baseline="30000" dirty="0">
                <a:solidFill>
                  <a:schemeClr val="bg1"/>
                </a:solidFill>
              </a:rPr>
              <a:t>1,2,3</a:t>
            </a:r>
            <a:r>
              <a:rPr lang="it-IT" sz="2000" dirty="0">
                <a:solidFill>
                  <a:schemeClr val="bg1"/>
                </a:solidFill>
              </a:rPr>
              <a:t>, M. Celentano</a:t>
            </a:r>
            <a:r>
              <a:rPr lang="it-IT" sz="2000" baseline="30000" dirty="0">
                <a:solidFill>
                  <a:schemeClr val="bg1"/>
                </a:solidFill>
              </a:rPr>
              <a:t>1,2,4</a:t>
            </a:r>
            <a:r>
              <a:rPr lang="it-IT" sz="2000" dirty="0">
                <a:solidFill>
                  <a:schemeClr val="bg1"/>
                </a:solidFill>
              </a:rPr>
              <a:t>, L. Masturzo</a:t>
            </a:r>
            <a:r>
              <a:rPr lang="it-IT" sz="2000" baseline="30000" dirty="0">
                <a:solidFill>
                  <a:schemeClr val="bg1"/>
                </a:solidFill>
              </a:rPr>
              <a:t>1,2</a:t>
            </a:r>
            <a:r>
              <a:rPr lang="it-IT" sz="2000" dirty="0">
                <a:solidFill>
                  <a:schemeClr val="bg1"/>
                </a:solidFill>
              </a:rPr>
              <a:t>, J.H. Pensavalle</a:t>
            </a:r>
            <a:r>
              <a:rPr lang="it-IT" sz="2000" baseline="30000" dirty="0">
                <a:solidFill>
                  <a:schemeClr val="bg1"/>
                </a:solidFill>
              </a:rPr>
              <a:t>1,2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F</a:t>
            </a:r>
            <a:r>
              <a:rPr lang="it-IT" sz="2000" dirty="0">
                <a:solidFill>
                  <a:schemeClr val="bg1"/>
                </a:solidFill>
              </a:rPr>
              <a:t>. Di Martino</a:t>
            </a:r>
            <a:r>
              <a:rPr lang="it-IT" sz="2000" baseline="30000" dirty="0">
                <a:solidFill>
                  <a:schemeClr val="bg1"/>
                </a:solidFill>
              </a:rPr>
              <a:t>1,5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1892CF-BD26-AC21-66FA-5D95E79FC69C}"/>
              </a:ext>
            </a:extLst>
          </p:cNvPr>
          <p:cNvSpPr txBox="1"/>
          <p:nvPr/>
        </p:nvSpPr>
        <p:spPr>
          <a:xfrm>
            <a:off x="0" y="5022502"/>
            <a:ext cx="85395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1) Centro Pisano ricerca e implementazione clinica Flash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Radiotherapy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(CPFR@CISUP), Pisa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2) Department of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University of Pisa, Largo B. Pontecorvo 3, Pisa,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3) Center for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Sharing of the University of Pisa (CISUP), University of Pisa, Pisa,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National Institute of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(INFN),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Pisa, Pisa,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5) Unit of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Pisa University Hospital “Azienda Ospedaliero-Universitaria Pisana” Pisa, </a:t>
            </a:r>
            <a:r>
              <a:rPr lang="it-IT" sz="14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52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8400-847F-44F6-5282-3D036106D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5C3D2E57-8FBA-34BD-5354-120EEAB5D0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4E095FC0-5363-0DA0-B87C-958CAD5F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10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F25323-CD40-B14E-6D37-26EBC5AB4C3D}"/>
              </a:ext>
            </a:extLst>
          </p:cNvPr>
          <p:cNvSpPr txBox="1"/>
          <p:nvPr/>
        </p:nvSpPr>
        <p:spPr>
          <a:xfrm>
            <a:off x="0" y="0"/>
            <a:ext cx="11001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Towards the clinical applications of Flash Radiotherapy: ULISSE clinica</a:t>
            </a:r>
            <a:r>
              <a:rPr lang="en-US" sz="2400" b="1" kern="100" dirty="0">
                <a:solidFill>
                  <a:srgbClr val="3C64A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 trial</a:t>
            </a:r>
            <a:endParaRPr lang="it-IT" sz="2400" b="1" dirty="0">
              <a:solidFill>
                <a:srgbClr val="3C64A5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2F0B23-B5D5-526C-B72E-05FE64D376D8}"/>
              </a:ext>
            </a:extLst>
          </p:cNvPr>
          <p:cNvSpPr txBox="1"/>
          <p:nvPr/>
        </p:nvSpPr>
        <p:spPr>
          <a:xfrm>
            <a:off x="174624" y="1048396"/>
            <a:ext cx="10153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ULISSE (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ultra-high dose-rate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first </a:t>
            </a:r>
            <a:r>
              <a:rPr lang="it-IT" sz="2000" dirty="0" err="1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sz="2000" dirty="0">
                <a:solidFill>
                  <a:srgbClr val="4146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clinical trial on FLASH-RT. The </a:t>
            </a:r>
            <a:r>
              <a:rPr lang="it-IT" sz="2000" dirty="0" err="1">
                <a:solidFill>
                  <a:srgbClr val="414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2000" dirty="0">
                <a:solidFill>
                  <a:srgbClr val="4146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the study are:</a:t>
            </a:r>
          </a:p>
          <a:p>
            <a:endParaRPr lang="it-IT" sz="2000" dirty="0">
              <a:solidFill>
                <a:srgbClr val="41464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T1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dermatologic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treatement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~4 cm</a:t>
            </a:r>
          </a:p>
          <a:p>
            <a:pPr marL="285750" indent="-285750">
              <a:buFontTx/>
              <a:buChar char="-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Total dose in a 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22.5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the 90%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isodose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FLASH and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modalities</a:t>
            </a:r>
            <a:r>
              <a:rPr lang="it-IT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energy: 7/9 MeV for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FLASH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conv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modalities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387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2C2F175B-D126-0FC6-9B39-C429148051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D0CC60-EAAE-838E-ED6D-0C2E9BA6D492}"/>
              </a:ext>
            </a:extLst>
          </p:cNvPr>
          <p:cNvSpPr txBox="1"/>
          <p:nvPr/>
        </p:nvSpPr>
        <p:spPr>
          <a:xfrm>
            <a:off x="0" y="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3C64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it-IT" sz="2800" b="1" dirty="0">
              <a:solidFill>
                <a:srgbClr val="3C64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EDF719-9EB9-B0EF-4475-238DAAAB678C}"/>
              </a:ext>
            </a:extLst>
          </p:cNvPr>
          <p:cNvSpPr txBox="1"/>
          <p:nvPr/>
        </p:nvSpPr>
        <p:spPr>
          <a:xfrm>
            <a:off x="148003" y="1404295"/>
            <a:ext cx="11084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applicator (∅ 100 mm) and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passive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dosimeters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4A24A8-E74C-263B-4E0D-5F13D7AA219C}"/>
              </a:ext>
            </a:extLst>
          </p:cNvPr>
          <p:cNvSpPr txBox="1"/>
          <p:nvPr/>
        </p:nvSpPr>
        <p:spPr>
          <a:xfrm>
            <a:off x="148002" y="3679887"/>
            <a:ext cx="110847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Our planning system is used to calculate the key beam parameters to use in FLASH irradiations. 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Once obtained the experimental thresholds (functions) that describe the FLASH sparing effect, we can incorporate them into the evaluation of DVHs to obtained the RBE-weighted DVHs.</a:t>
            </a:r>
            <a:endParaRPr lang="it-IT" sz="2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C75FF8-1AB5-F037-7B70-AC5A4A49893D}"/>
              </a:ext>
            </a:extLst>
          </p:cNvPr>
          <p:cNvSpPr txBox="1"/>
          <p:nvPr/>
        </p:nvSpPr>
        <p:spPr>
          <a:xfrm>
            <a:off x="148002" y="2379211"/>
            <a:ext cx="11084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Our planning system is based on Monte Carlo simulations validated using a water phantom</a:t>
            </a:r>
            <a:r>
              <a:rPr lang="en-US" sz="20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it is based on PTV coverage optimization. Additionally, we developed a beam shaper device to further optimize the PTV coverage without affecting the beam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dosimetric</a:t>
            </a:r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parameters</a:t>
            </a:r>
            <a:endParaRPr lang="it-IT" sz="2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55D3B416-1503-44BC-C852-2AF982D1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8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D596A-1B2E-DA05-964F-ED2A2FB75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EBDF274C-4BA4-08AE-40E7-24F70414D7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324349C7-4089-21FC-3332-8D547416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12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D59523-6078-39F0-8931-0DA44046EF34}"/>
              </a:ext>
            </a:extLst>
          </p:cNvPr>
          <p:cNvSpPr txBox="1"/>
          <p:nvPr/>
        </p:nvSpPr>
        <p:spPr>
          <a:xfrm>
            <a:off x="0" y="5936604"/>
            <a:ext cx="6216650" cy="283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200" kern="1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it-IT" sz="1200" kern="1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thank Fondazione Pisa for funding CPFR with the </a:t>
            </a:r>
            <a:r>
              <a:rPr lang="it-IT" sz="1200" kern="1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grant</a:t>
            </a:r>
            <a:r>
              <a:rPr lang="it-IT" sz="1200" kern="1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“</a:t>
            </a:r>
            <a:r>
              <a:rPr lang="it-IT" sz="1200" kern="1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</a:t>
            </a:r>
            <a:r>
              <a:rPr lang="it-IT" sz="1200" kern="1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n. 134/2021”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038353-A0E5-7E6E-6150-DBAC544EAAB6}"/>
              </a:ext>
            </a:extLst>
          </p:cNvPr>
          <p:cNvSpPr txBox="1"/>
          <p:nvPr/>
        </p:nvSpPr>
        <p:spPr>
          <a:xfrm>
            <a:off x="0" y="6308079"/>
            <a:ext cx="11014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work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was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funded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Piano Nazionale di Ripresa e Resilienza (PNRR), Missione 4, Componente 2, Ecosistemi dell’Innovazione–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Tuscany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Health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Ecosystem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(THE),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Spoke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 “Advanced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Radiotherapies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Diagnostics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it-IT" sz="12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Oncology</a:t>
            </a:r>
            <a:r>
              <a:rPr lang="it-IT" sz="12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”—CUP I53C22000780001</a:t>
            </a:r>
            <a:r>
              <a:rPr lang="it-IT" sz="1200" dirty="0">
                <a:solidFill>
                  <a:srgbClr val="3C64A5"/>
                </a:solidFill>
                <a:effectLst/>
              </a:rPr>
              <a:t> </a:t>
            </a:r>
            <a:endParaRPr lang="it-IT" sz="1200" dirty="0">
              <a:solidFill>
                <a:srgbClr val="3C64A5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6A89D0-8358-E0C1-BF9B-1894177E2D8D}"/>
              </a:ext>
            </a:extLst>
          </p:cNvPr>
          <p:cNvSpPr txBox="1"/>
          <p:nvPr/>
        </p:nvSpPr>
        <p:spPr>
          <a:xfrm>
            <a:off x="2593278" y="2598003"/>
            <a:ext cx="7005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3C64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</a:t>
            </a:r>
            <a:r>
              <a:rPr lang="it-IT" sz="4800" dirty="0" err="1">
                <a:solidFill>
                  <a:srgbClr val="3C64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sz="4800" dirty="0">
                <a:solidFill>
                  <a:srgbClr val="3C64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800" dirty="0" err="1">
                <a:solidFill>
                  <a:srgbClr val="3C64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it-IT" sz="4800" dirty="0">
              <a:solidFill>
                <a:srgbClr val="3C64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73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742F-E877-B119-8F57-928E3DE0C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C6ABBAFF-0F87-90D9-D76F-ED50BC89F1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66F66A2B-44EA-1E93-7559-FBB8B814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13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922FEE-A1C4-919D-9DC4-1E5874B4902A}"/>
              </a:ext>
            </a:extLst>
          </p:cNvPr>
          <p:cNvSpPr txBox="1"/>
          <p:nvPr/>
        </p:nvSpPr>
        <p:spPr>
          <a:xfrm>
            <a:off x="0" y="0"/>
            <a:ext cx="2801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>
                <a:solidFill>
                  <a:srgbClr val="3C64A5"/>
                </a:solidFill>
              </a:rPr>
              <a:t>Bibliography</a:t>
            </a:r>
            <a:endParaRPr lang="it-IT" sz="3600" b="1" dirty="0">
              <a:solidFill>
                <a:srgbClr val="3C64A5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F8BB33-0417-27A8-D00E-4C3D90D818FC}"/>
              </a:ext>
            </a:extLst>
          </p:cNvPr>
          <p:cNvSpPr txBox="1"/>
          <p:nvPr/>
        </p:nvSpPr>
        <p:spPr>
          <a:xfrm>
            <a:off x="200889" y="3814066"/>
            <a:ext cx="117902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Romano et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al.l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First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silicon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carbide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detectors with  ultra-high dose rate electron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for flash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radiotherapy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Applied Sciences, 13(5):2986, 2023.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04882D-885F-DDB3-66C2-C9FA8C5A9E29}"/>
              </a:ext>
            </a:extLst>
          </p:cNvPr>
          <p:cNvSpPr txBox="1"/>
          <p:nvPr/>
        </p:nvSpPr>
        <p:spPr>
          <a:xfrm>
            <a:off x="200892" y="2194607"/>
            <a:ext cx="11790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SFRM1200"/>
              </a:rPr>
              <a:t>[2] </a:t>
            </a:r>
            <a:r>
              <a:rPr lang="it-IT" sz="1600" dirty="0" err="1">
                <a:effectLst/>
                <a:latin typeface="SFRM1200"/>
              </a:rPr>
              <a:t>F</a:t>
            </a:r>
            <a:r>
              <a:rPr lang="it-IT" sz="1600" dirty="0">
                <a:effectLst/>
                <a:latin typeface="SFRM1200"/>
              </a:rPr>
              <a:t>. Di Martino et al. A new </a:t>
            </a:r>
            <a:r>
              <a:rPr lang="it-IT" sz="1600" dirty="0" err="1">
                <a:effectLst/>
                <a:latin typeface="SFRM1200"/>
              </a:rPr>
              <a:t>solution</a:t>
            </a:r>
            <a:r>
              <a:rPr lang="it-IT" sz="1600" dirty="0">
                <a:effectLst/>
                <a:latin typeface="SFRM1200"/>
              </a:rPr>
              <a:t> for </a:t>
            </a:r>
            <a:r>
              <a:rPr lang="it-IT" sz="1600" dirty="0" err="1">
                <a:effectLst/>
                <a:latin typeface="SFRM1200"/>
              </a:rPr>
              <a:t>uhdp</a:t>
            </a:r>
            <a:r>
              <a:rPr lang="it-IT" sz="1600" dirty="0">
                <a:effectLst/>
                <a:latin typeface="SFRM1200"/>
              </a:rPr>
              <a:t> and </a:t>
            </a:r>
            <a:r>
              <a:rPr lang="it-IT" sz="1600" dirty="0" err="1">
                <a:effectLst/>
                <a:latin typeface="SFRM1200"/>
              </a:rPr>
              <a:t>uhdr</a:t>
            </a:r>
            <a:r>
              <a:rPr lang="it-IT" sz="1600" dirty="0">
                <a:effectLst/>
                <a:latin typeface="SFRM1200"/>
              </a:rPr>
              <a:t> (flash) </a:t>
            </a:r>
            <a:r>
              <a:rPr lang="it-IT" sz="1600" dirty="0" err="1">
                <a:effectLst/>
                <a:latin typeface="SFRM1200"/>
              </a:rPr>
              <a:t>measurements</a:t>
            </a:r>
            <a:r>
              <a:rPr lang="it-IT" sz="1600" dirty="0">
                <a:effectLst/>
                <a:latin typeface="SFRM1200"/>
              </a:rPr>
              <a:t>: Theory and </a:t>
            </a:r>
            <a:r>
              <a:rPr lang="it-IT" sz="1600" dirty="0" err="1">
                <a:effectLst/>
                <a:latin typeface="SFRM1200"/>
              </a:rPr>
              <a:t>conceptual</a:t>
            </a:r>
            <a:r>
              <a:rPr lang="it-IT" sz="1600" dirty="0">
                <a:effectLst/>
                <a:latin typeface="SFRM1200"/>
              </a:rPr>
              <a:t> design of </a:t>
            </a:r>
            <a:r>
              <a:rPr lang="it-IT" sz="1600" dirty="0" err="1">
                <a:effectLst/>
                <a:latin typeface="SFRM1200"/>
              </a:rPr>
              <a:t>alls</a:t>
            </a:r>
            <a:r>
              <a:rPr lang="it-IT" sz="1600" dirty="0">
                <a:effectLst/>
                <a:latin typeface="SFRM1200"/>
              </a:rPr>
              <a:t> </a:t>
            </a:r>
            <a:r>
              <a:rPr lang="it-IT" sz="1600" dirty="0" err="1">
                <a:effectLst/>
                <a:latin typeface="SFRM1200"/>
              </a:rPr>
              <a:t>chamber</a:t>
            </a:r>
            <a:r>
              <a:rPr lang="it-IT" sz="1600" dirty="0">
                <a:effectLst/>
                <a:latin typeface="SFRM1200"/>
              </a:rPr>
              <a:t>. </a:t>
            </a:r>
            <a:r>
              <a:rPr lang="it-IT" sz="1600" dirty="0" err="1">
                <a:effectLst/>
                <a:latin typeface="SFTI1200"/>
              </a:rPr>
              <a:t>Physica</a:t>
            </a:r>
            <a:r>
              <a:rPr lang="it-IT" sz="1600" dirty="0">
                <a:effectLst/>
                <a:latin typeface="SFTI1200"/>
              </a:rPr>
              <a:t> Medica</a:t>
            </a:r>
            <a:r>
              <a:rPr lang="it-IT" sz="1600" dirty="0">
                <a:effectLst/>
                <a:latin typeface="SFRM1200"/>
              </a:rPr>
              <a:t>, 102:9–18, 2022. </a:t>
            </a:r>
            <a:endParaRPr lang="it-IT" sz="1600" dirty="0">
              <a:effectLst/>
            </a:endParaRPr>
          </a:p>
          <a:p>
            <a:endParaRPr lang="it-IT" sz="1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D58C4E-EE4A-6D5C-528F-FF0DAC9240E5}"/>
              </a:ext>
            </a:extLst>
          </p:cNvPr>
          <p:cNvSpPr txBox="1"/>
          <p:nvPr/>
        </p:nvSpPr>
        <p:spPr>
          <a:xfrm>
            <a:off x="200890" y="2983069"/>
            <a:ext cx="11790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[3] </a:t>
            </a:r>
            <a:r>
              <a:rPr lang="it-IT" sz="1600" dirty="0">
                <a:effectLst/>
                <a:latin typeface="SFRM1200"/>
              </a:rPr>
              <a:t>M. Marinelli et al. Design, </a:t>
            </a:r>
            <a:r>
              <a:rPr lang="it-IT" sz="1600" dirty="0" err="1">
                <a:effectLst/>
                <a:latin typeface="SFRM1200"/>
              </a:rPr>
              <a:t>realization</a:t>
            </a:r>
            <a:r>
              <a:rPr lang="it-IT" sz="1600" dirty="0">
                <a:effectLst/>
                <a:latin typeface="SFRM1200"/>
              </a:rPr>
              <a:t>, and </a:t>
            </a:r>
            <a:r>
              <a:rPr lang="it-IT" sz="1600" dirty="0" err="1">
                <a:effectLst/>
                <a:latin typeface="SFRM1200"/>
              </a:rPr>
              <a:t>characterization</a:t>
            </a:r>
            <a:r>
              <a:rPr lang="it-IT" sz="1600" dirty="0">
                <a:effectLst/>
                <a:latin typeface="SFRM1200"/>
              </a:rPr>
              <a:t> of a </a:t>
            </a:r>
            <a:r>
              <a:rPr lang="it-IT" sz="1600" dirty="0" err="1">
                <a:effectLst/>
                <a:latin typeface="SFRM1200"/>
              </a:rPr>
              <a:t>novel</a:t>
            </a:r>
            <a:r>
              <a:rPr lang="it-IT" sz="1600" dirty="0">
                <a:effectLst/>
                <a:latin typeface="SFRM1200"/>
              </a:rPr>
              <a:t> </a:t>
            </a:r>
            <a:r>
              <a:rPr lang="it-IT" sz="1600" dirty="0" err="1">
                <a:effectLst/>
                <a:latin typeface="SFRM1200"/>
              </a:rPr>
              <a:t>diamond</a:t>
            </a:r>
            <a:r>
              <a:rPr lang="it-IT" sz="1600" dirty="0">
                <a:effectLst/>
                <a:latin typeface="SFRM1200"/>
              </a:rPr>
              <a:t> detector </a:t>
            </a:r>
            <a:r>
              <a:rPr lang="it-IT" sz="1600" dirty="0" err="1">
                <a:effectLst/>
                <a:latin typeface="SFRM1200"/>
              </a:rPr>
              <a:t>prototype</a:t>
            </a:r>
            <a:r>
              <a:rPr lang="it-IT" sz="1600" dirty="0">
                <a:effectLst/>
                <a:latin typeface="SFRM1200"/>
              </a:rPr>
              <a:t> for flash </a:t>
            </a:r>
            <a:r>
              <a:rPr lang="it-IT" sz="1600" dirty="0" err="1">
                <a:effectLst/>
                <a:latin typeface="SFRM1200"/>
              </a:rPr>
              <a:t>radiotherapy</a:t>
            </a:r>
            <a:r>
              <a:rPr lang="it-IT" sz="1600" dirty="0">
                <a:effectLst/>
                <a:latin typeface="SFRM1200"/>
              </a:rPr>
              <a:t> </a:t>
            </a:r>
            <a:r>
              <a:rPr lang="it-IT" sz="1600" dirty="0" err="1">
                <a:effectLst/>
                <a:latin typeface="SFRM1200"/>
              </a:rPr>
              <a:t>dosimetry</a:t>
            </a:r>
            <a:r>
              <a:rPr lang="it-IT" sz="1600" dirty="0">
                <a:effectLst/>
                <a:latin typeface="SFRM1200"/>
              </a:rPr>
              <a:t>. </a:t>
            </a:r>
            <a:r>
              <a:rPr lang="it-IT" sz="1600" dirty="0" err="1">
                <a:effectLst/>
                <a:latin typeface="SFTI1200"/>
              </a:rPr>
              <a:t>Medical</a:t>
            </a:r>
            <a:r>
              <a:rPr lang="it-IT" sz="1600" dirty="0">
                <a:effectLst/>
                <a:latin typeface="SFTI1200"/>
              </a:rPr>
              <a:t> </a:t>
            </a:r>
            <a:r>
              <a:rPr lang="it-IT" sz="1600" dirty="0" err="1">
                <a:effectLst/>
                <a:latin typeface="SFTI1200"/>
              </a:rPr>
              <a:t>Physics</a:t>
            </a:r>
            <a:r>
              <a:rPr lang="it-IT" sz="1600" dirty="0">
                <a:effectLst/>
                <a:latin typeface="SFRM1200"/>
              </a:rPr>
              <a:t>, 49(3):1902–1910, 2022. </a:t>
            </a:r>
            <a:endParaRPr lang="it-IT" sz="1600" dirty="0">
              <a:effectLst/>
            </a:endParaRPr>
          </a:p>
          <a:p>
            <a:endParaRPr 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02D8F2-76A5-334D-5125-BF46FBAD1889}"/>
              </a:ext>
            </a:extLst>
          </p:cNvPr>
          <p:cNvSpPr txBox="1"/>
          <p:nvPr/>
        </p:nvSpPr>
        <p:spPr>
          <a:xfrm>
            <a:off x="200892" y="1290987"/>
            <a:ext cx="1179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Di Martino et al. Architecture,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flexibility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performance of a special electron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linac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dedicated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to Flash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radiotherapy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electronFlash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with a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triode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gun of the centro pisano flash </a:t>
            </a:r>
            <a:r>
              <a:rPr lang="it-IT" sz="16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radiotherapy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(CPFR). </a:t>
            </a:r>
            <a:r>
              <a:rPr lang="it-IT" sz="16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</a:t>
            </a:r>
            <a:r>
              <a:rPr lang="it-IT" sz="16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6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Physics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6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it-IT" sz="16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1268310.</a:t>
            </a:r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9DEFD8F-5437-465A-6CEC-86230A023584}"/>
              </a:ext>
            </a:extLst>
          </p:cNvPr>
          <p:cNvSpPr txBox="1"/>
          <p:nvPr/>
        </p:nvSpPr>
        <p:spPr>
          <a:xfrm>
            <a:off x="200888" y="4602528"/>
            <a:ext cx="11790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[5] D. Del Sarto et al. 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systematic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investigation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on the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response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of EBT-XD 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gafchromic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films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to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varying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dose-per-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pulse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,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average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dose-rate and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instantaneous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dose-rate in electron flash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beams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Frontiers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it-IT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Physics</a:t>
            </a:r>
            <a:r>
              <a:rPr lang="it-IT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2024</a:t>
            </a:r>
            <a:endParaRPr lang="it-IT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0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C78B9-363A-65FD-7EAC-769B0389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36121AB5-42F8-81E7-ED25-8235F91EB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1E7E9C2C-0E8A-AA1E-C03F-FA46ABE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2</a:t>
            </a:fld>
            <a:endParaRPr lang="it-IT"/>
          </a:p>
        </p:txBody>
      </p:sp>
      <p:sp>
        <p:nvSpPr>
          <p:cNvPr id="14" name="Titolo 17">
            <a:extLst>
              <a:ext uri="{FF2B5EF4-FFF2-40B4-BE49-F238E27FC236}">
                <a16:creationId xmlns:a16="http://schemas.microsoft.com/office/drawing/2014/main" id="{C8CD5EBE-0E67-3FC7-05C8-081FDB13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" y="-96684"/>
            <a:ext cx="12429850" cy="1035452"/>
          </a:xfrm>
        </p:spPr>
        <p:txBody>
          <a:bodyPr>
            <a:noAutofit/>
          </a:bodyPr>
          <a:lstStyle/>
          <a:p>
            <a:r>
              <a:rPr lang="en-US" sz="2600" b="1" kern="1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Towards the clinical applications of Flash Radiotherapy </a:t>
            </a:r>
            <a:r>
              <a:rPr lang="it-IT" sz="2600" b="1" dirty="0">
                <a:solidFill>
                  <a:srgbClr val="3C64A5"/>
                </a:solidFill>
                <a:latin typeface="Arial" panose="020B0604020202020204" pitchFamily="34" charset="0"/>
              </a:rPr>
              <a:t>: </a:t>
            </a:r>
            <a:r>
              <a:rPr lang="it-IT" sz="2600" b="1" dirty="0" err="1">
                <a:solidFill>
                  <a:srgbClr val="3C64A5"/>
                </a:solidFill>
                <a:latin typeface="Arial" panose="020B0604020202020204" pitchFamily="34" charset="0"/>
              </a:rPr>
              <a:t>t</a:t>
            </a:r>
            <a:r>
              <a:rPr lang="it-IT" sz="2600" b="1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echnological</a:t>
            </a:r>
            <a:r>
              <a:rPr lang="it-IT" sz="2600" b="1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challenges</a:t>
            </a:r>
            <a:endParaRPr lang="it-IT" sz="2600" b="1" dirty="0">
              <a:solidFill>
                <a:srgbClr val="3C64A5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EFDA6A0-0960-8C01-67A4-0FC35A25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87" y="938768"/>
            <a:ext cx="3752245" cy="281784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FAB1D9B-4689-F8F5-0A9C-F83A3392DC24}"/>
              </a:ext>
            </a:extLst>
          </p:cNvPr>
          <p:cNvSpPr txBox="1"/>
          <p:nvPr/>
        </p:nvSpPr>
        <p:spPr>
          <a:xfrm>
            <a:off x="428843" y="4634185"/>
            <a:ext cx="44015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/>
              <a:t>Triode</a:t>
            </a:r>
            <a:r>
              <a:rPr lang="it-IT" dirty="0"/>
              <a:t>-gun-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</a:t>
            </a:r>
          </a:p>
          <a:p>
            <a:pPr marL="285750" indent="-285750">
              <a:buFontTx/>
              <a:buChar char="-"/>
            </a:pPr>
            <a:r>
              <a:rPr lang="it-IT" dirty="0"/>
              <a:t>Electron </a:t>
            </a:r>
            <a:r>
              <a:rPr lang="it-IT" dirty="0" err="1"/>
              <a:t>beam</a:t>
            </a:r>
            <a:r>
              <a:rPr lang="it-IT" dirty="0"/>
              <a:t> energy 7, 9 MeV</a:t>
            </a:r>
          </a:p>
          <a:p>
            <a:pPr marL="285750" indent="-285750">
              <a:buFontTx/>
              <a:buChar char="-"/>
            </a:pPr>
            <a:r>
              <a:rPr lang="it-IT" dirty="0"/>
              <a:t>Passive </a:t>
            </a:r>
            <a:r>
              <a:rPr lang="it-IT" dirty="0" err="1"/>
              <a:t>collimation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Same energy </a:t>
            </a:r>
            <a:r>
              <a:rPr lang="it-IT" dirty="0" err="1"/>
              <a:t>spectrum</a:t>
            </a:r>
            <a:r>
              <a:rPr lang="it-IT" dirty="0"/>
              <a:t> for </a:t>
            </a:r>
            <a:r>
              <a:rPr lang="it-IT" dirty="0" err="1"/>
              <a:t>Conv</a:t>
            </a:r>
            <a:r>
              <a:rPr lang="it-IT" dirty="0"/>
              <a:t> and FLASH regime.</a:t>
            </a:r>
          </a:p>
          <a:p>
            <a:pPr marL="285750" indent="-285750">
              <a:buFontTx/>
              <a:buChar char="-"/>
            </a:pPr>
            <a:r>
              <a:rPr lang="it-IT" dirty="0"/>
              <a:t>Independent </a:t>
            </a:r>
            <a:r>
              <a:rPr lang="it-IT" dirty="0" err="1"/>
              <a:t>parameters</a:t>
            </a:r>
            <a:r>
              <a:rPr lang="it-IT" dirty="0"/>
              <a:t>: </a:t>
            </a:r>
            <a:r>
              <a:rPr lang="it-IT" dirty="0" err="1"/>
              <a:t>D</a:t>
            </a:r>
            <a:r>
              <a:rPr lang="it-IT" baseline="-25000" dirty="0" err="1"/>
              <a:t>p</a:t>
            </a:r>
            <a:r>
              <a:rPr lang="it-IT" baseline="-25000" dirty="0"/>
              <a:t>, </a:t>
            </a:r>
            <a:r>
              <a:rPr lang="it-IT" dirty="0" err="1"/>
              <a:t>ADr</a:t>
            </a:r>
            <a:r>
              <a:rPr lang="it-IT" dirty="0"/>
              <a:t>, </a:t>
            </a:r>
            <a:r>
              <a:rPr lang="it-IT" dirty="0" err="1"/>
              <a:t>Idr</a:t>
            </a:r>
            <a:r>
              <a:rPr lang="it-IT" dirty="0"/>
              <a:t> , PRF, 𝛕.</a:t>
            </a:r>
            <a:endParaRPr lang="it-IT" baseline="-25000" dirty="0"/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90AB60-E642-6770-8E83-267FAB1332CE}"/>
              </a:ext>
            </a:extLst>
          </p:cNvPr>
          <p:cNvSpPr txBox="1"/>
          <p:nvPr/>
        </p:nvSpPr>
        <p:spPr>
          <a:xfrm>
            <a:off x="1196011" y="4150594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ElectronFlash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immagine 2" descr="Immagine che contiene schermata, linea, quadrato, Diagramma&#10;&#10;Descrizione generata automaticamente">
            <a:extLst>
              <a:ext uri="{FF2B5EF4-FFF2-40B4-BE49-F238E27FC236}">
                <a16:creationId xmlns:a16="http://schemas.microsoft.com/office/drawing/2014/main" id="{A962F3E5-BC16-6A33-4477-41CE3273B0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7" r="3207"/>
          <a:stretch>
            <a:fillRect/>
          </a:stretch>
        </p:blipFill>
        <p:spPr>
          <a:xfrm>
            <a:off x="4724192" y="3385086"/>
            <a:ext cx="3785059" cy="2550988"/>
          </a:xfrm>
          <a:prstGeom prst="rect">
            <a:avLst/>
          </a:prstGeom>
        </p:spPr>
      </p:pic>
      <p:pic>
        <p:nvPicPr>
          <p:cNvPr id="6" name="Immagine 5" descr="Immagine che contiene schermata, linea, Diagramma, numero&#10;&#10;Descrizione generata automaticamente">
            <a:extLst>
              <a:ext uri="{FF2B5EF4-FFF2-40B4-BE49-F238E27FC236}">
                <a16:creationId xmlns:a16="http://schemas.microsoft.com/office/drawing/2014/main" id="{F1295A79-31E8-EF94-997A-63750A539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3429000"/>
            <a:ext cx="3545049" cy="25509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F62B8A-7C59-3771-5A9F-81CE2A3C6D65}"/>
              </a:ext>
            </a:extLst>
          </p:cNvPr>
          <p:cNvSpPr txBox="1"/>
          <p:nvPr/>
        </p:nvSpPr>
        <p:spPr>
          <a:xfrm>
            <a:off x="9351417" y="2994286"/>
            <a:ext cx="159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PDD 9 MeV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90346E-0C2C-F91B-C352-EBE1149E4B72}"/>
              </a:ext>
            </a:extLst>
          </p:cNvPr>
          <p:cNvSpPr txBox="1"/>
          <p:nvPr/>
        </p:nvSpPr>
        <p:spPr>
          <a:xfrm>
            <a:off x="5811842" y="3015754"/>
            <a:ext cx="1609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PDD 7 MeV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6EF7DB-2C72-16CF-2531-7D6DC5DEC668}"/>
              </a:ext>
            </a:extLst>
          </p:cNvPr>
          <p:cNvSpPr txBox="1"/>
          <p:nvPr/>
        </p:nvSpPr>
        <p:spPr>
          <a:xfrm>
            <a:off x="5914002" y="6046472"/>
            <a:ext cx="503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work point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energy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40675FD-5E6B-A735-4829-62D55AFF3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093" y="754242"/>
            <a:ext cx="3042047" cy="22941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40FA02-E22C-B6D8-0A87-1E8B46C40FC1}"/>
              </a:ext>
            </a:extLst>
          </p:cNvPr>
          <p:cNvSpPr txBox="1"/>
          <p:nvPr/>
        </p:nvSpPr>
        <p:spPr>
          <a:xfrm>
            <a:off x="8214473" y="1576998"/>
            <a:ext cx="193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profile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applicator</a:t>
            </a:r>
          </a:p>
        </p:txBody>
      </p:sp>
    </p:spTree>
    <p:extLst>
      <p:ext uri="{BB962C8B-B14F-4D97-AF65-F5344CB8AC3E}">
        <p14:creationId xmlns:p14="http://schemas.microsoft.com/office/powerpoint/2010/main" val="29498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FDAA2-2EB3-E77F-25D4-38050E8A3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14F3AD90-4236-611B-34CC-19031EF00D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BC351970-2DB4-3B5A-AC0E-8644F034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3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AC2B54C-1623-828A-964D-A30FE48A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87" y="938768"/>
            <a:ext cx="3752245" cy="281784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7B7FB3F-8687-0ACA-E75C-4FCE20AAA84D}"/>
              </a:ext>
            </a:extLst>
          </p:cNvPr>
          <p:cNvSpPr txBox="1"/>
          <p:nvPr/>
        </p:nvSpPr>
        <p:spPr>
          <a:xfrm>
            <a:off x="428843" y="4634185"/>
            <a:ext cx="44015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/>
              <a:t>Triode</a:t>
            </a:r>
            <a:r>
              <a:rPr lang="it-IT" dirty="0"/>
              <a:t>-gun-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</a:t>
            </a:r>
          </a:p>
          <a:p>
            <a:pPr marL="285750" indent="-285750">
              <a:buFontTx/>
              <a:buChar char="-"/>
            </a:pPr>
            <a:r>
              <a:rPr lang="it-IT" dirty="0"/>
              <a:t>Electron </a:t>
            </a:r>
            <a:r>
              <a:rPr lang="it-IT" dirty="0" err="1"/>
              <a:t>beam</a:t>
            </a:r>
            <a:r>
              <a:rPr lang="it-IT" dirty="0"/>
              <a:t> energy 7, 9 MeV</a:t>
            </a:r>
          </a:p>
          <a:p>
            <a:pPr marL="285750" indent="-285750">
              <a:buFontTx/>
              <a:buChar char="-"/>
            </a:pPr>
            <a:r>
              <a:rPr lang="it-IT" dirty="0"/>
              <a:t>Passive </a:t>
            </a:r>
            <a:r>
              <a:rPr lang="it-IT" dirty="0" err="1"/>
              <a:t>collimation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Same energy </a:t>
            </a:r>
            <a:r>
              <a:rPr lang="it-IT" dirty="0" err="1"/>
              <a:t>spectrum</a:t>
            </a:r>
            <a:r>
              <a:rPr lang="it-IT" dirty="0"/>
              <a:t> for </a:t>
            </a:r>
            <a:r>
              <a:rPr lang="it-IT" dirty="0" err="1"/>
              <a:t>Conv</a:t>
            </a:r>
            <a:r>
              <a:rPr lang="it-IT" dirty="0"/>
              <a:t> and FLASH regime.</a:t>
            </a:r>
          </a:p>
          <a:p>
            <a:pPr marL="285750" indent="-285750">
              <a:buFontTx/>
              <a:buChar char="-"/>
            </a:pPr>
            <a:r>
              <a:rPr lang="it-IT" dirty="0"/>
              <a:t>Independent </a:t>
            </a:r>
            <a:r>
              <a:rPr lang="it-IT" dirty="0" err="1"/>
              <a:t>parameters</a:t>
            </a:r>
            <a:r>
              <a:rPr lang="it-IT" dirty="0"/>
              <a:t>: </a:t>
            </a:r>
            <a:r>
              <a:rPr lang="it-IT" dirty="0" err="1"/>
              <a:t>D</a:t>
            </a:r>
            <a:r>
              <a:rPr lang="it-IT" baseline="-25000" dirty="0" err="1"/>
              <a:t>p</a:t>
            </a:r>
            <a:r>
              <a:rPr lang="it-IT" baseline="-25000" dirty="0"/>
              <a:t>, </a:t>
            </a:r>
            <a:r>
              <a:rPr lang="it-IT" dirty="0" err="1"/>
              <a:t>ADr</a:t>
            </a:r>
            <a:r>
              <a:rPr lang="it-IT" dirty="0"/>
              <a:t>, </a:t>
            </a:r>
            <a:r>
              <a:rPr lang="it-IT" dirty="0" err="1"/>
              <a:t>Idr</a:t>
            </a:r>
            <a:r>
              <a:rPr lang="it-IT" dirty="0"/>
              <a:t> , PRF, 𝛕.</a:t>
            </a:r>
            <a:endParaRPr lang="it-IT" baseline="-25000" dirty="0"/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1B0EF3-1002-0C03-CA06-A3E3B5044EA5}"/>
              </a:ext>
            </a:extLst>
          </p:cNvPr>
          <p:cNvSpPr txBox="1"/>
          <p:nvPr/>
        </p:nvSpPr>
        <p:spPr>
          <a:xfrm>
            <a:off x="1196011" y="4150594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ElectronFlash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immagine 2" descr="Immagine che contiene schermata, linea, quadrato, Diagramma&#10;&#10;Descrizione generata automaticamente">
            <a:extLst>
              <a:ext uri="{FF2B5EF4-FFF2-40B4-BE49-F238E27FC236}">
                <a16:creationId xmlns:a16="http://schemas.microsoft.com/office/drawing/2014/main" id="{8E460104-F343-51AA-200F-63B1405954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l="3207" r="3207"/>
          <a:stretch>
            <a:fillRect/>
          </a:stretch>
        </p:blipFill>
        <p:spPr>
          <a:xfrm>
            <a:off x="4696482" y="3385086"/>
            <a:ext cx="3785059" cy="2550988"/>
          </a:xfrm>
          <a:prstGeom prst="rect">
            <a:avLst/>
          </a:prstGeom>
        </p:spPr>
      </p:pic>
      <p:pic>
        <p:nvPicPr>
          <p:cNvPr id="6" name="Immagine 5" descr="Immagine che contiene schermata, linea, Diagramma, numero&#10;&#10;Descrizione generata automaticamente">
            <a:extLst>
              <a:ext uri="{FF2B5EF4-FFF2-40B4-BE49-F238E27FC236}">
                <a16:creationId xmlns:a16="http://schemas.microsoft.com/office/drawing/2014/main" id="{B02EADD4-C55D-0A28-D2AA-499934D68E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8610600" y="3429000"/>
            <a:ext cx="3545049" cy="25509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0E6F4E-F216-5A63-8FD3-F196A76DE480}"/>
              </a:ext>
            </a:extLst>
          </p:cNvPr>
          <p:cNvSpPr txBox="1"/>
          <p:nvPr/>
        </p:nvSpPr>
        <p:spPr>
          <a:xfrm>
            <a:off x="9351417" y="2994286"/>
            <a:ext cx="159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PDD 9 MeV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46CB64-AE4E-8E05-68BD-61B7BDACDAB1}"/>
              </a:ext>
            </a:extLst>
          </p:cNvPr>
          <p:cNvSpPr txBox="1"/>
          <p:nvPr/>
        </p:nvSpPr>
        <p:spPr>
          <a:xfrm>
            <a:off x="5811842" y="3015754"/>
            <a:ext cx="1609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PDD 7 MeV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A117F0A-E050-2D75-CCDA-6F38BD5522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4831093" y="754242"/>
            <a:ext cx="3042047" cy="229410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4DEE99-C6D1-75AB-A4DD-8616B156501B}"/>
              </a:ext>
            </a:extLst>
          </p:cNvPr>
          <p:cNvSpPr txBox="1"/>
          <p:nvPr/>
        </p:nvSpPr>
        <p:spPr>
          <a:xfrm>
            <a:off x="4443445" y="1737683"/>
            <a:ext cx="7127150" cy="3046988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3C64A5"/>
                </a:solidFill>
              </a:rPr>
              <a:t>ElectronFlash</a:t>
            </a:r>
            <a:r>
              <a:rPr lang="it-IT" sz="3200" b="1" dirty="0">
                <a:solidFill>
                  <a:srgbClr val="3C64A5"/>
                </a:solidFill>
              </a:rPr>
              <a:t> </a:t>
            </a:r>
            <a:r>
              <a:rPr lang="it-IT" sz="3200" b="1" dirty="0" err="1">
                <a:solidFill>
                  <a:srgbClr val="3C64A5"/>
                </a:solidFill>
              </a:rPr>
              <a:t>is</a:t>
            </a:r>
            <a:r>
              <a:rPr lang="it-IT" sz="3200" b="1" dirty="0">
                <a:solidFill>
                  <a:srgbClr val="3C64A5"/>
                </a:solidFill>
              </a:rPr>
              <a:t> </a:t>
            </a:r>
            <a:r>
              <a:rPr lang="it-IT" sz="3200" b="1" dirty="0" err="1">
                <a:solidFill>
                  <a:srgbClr val="3C64A5"/>
                </a:solidFill>
              </a:rPr>
              <a:t>not</a:t>
            </a:r>
            <a:r>
              <a:rPr lang="it-IT" sz="3200" b="1" dirty="0">
                <a:solidFill>
                  <a:srgbClr val="3C64A5"/>
                </a:solidFill>
              </a:rPr>
              <a:t> a clinical </a:t>
            </a:r>
            <a:r>
              <a:rPr lang="it-IT" sz="3200" b="1" dirty="0" err="1">
                <a:solidFill>
                  <a:srgbClr val="3C64A5"/>
                </a:solidFill>
              </a:rPr>
              <a:t>linac</a:t>
            </a:r>
            <a:r>
              <a:rPr lang="it-IT" sz="3200" b="1" dirty="0">
                <a:solidFill>
                  <a:srgbClr val="3C64A5"/>
                </a:solidFill>
              </a:rPr>
              <a:t>!</a:t>
            </a:r>
          </a:p>
          <a:p>
            <a:endParaRPr lang="it-IT" sz="3200" b="1" dirty="0">
              <a:solidFill>
                <a:srgbClr val="3C64A5"/>
              </a:solidFill>
            </a:endParaRPr>
          </a:p>
          <a:p>
            <a:r>
              <a:rPr lang="it-IT" sz="3200" b="1" dirty="0">
                <a:solidFill>
                  <a:srgbClr val="3C64A5"/>
                </a:solidFill>
              </a:rPr>
              <a:t>For clinic:</a:t>
            </a:r>
          </a:p>
          <a:p>
            <a:r>
              <a:rPr lang="it-IT" sz="3200" b="1" dirty="0">
                <a:solidFill>
                  <a:srgbClr val="3C64A5"/>
                </a:solidFill>
              </a:rPr>
              <a:t>-</a:t>
            </a:r>
            <a:r>
              <a:rPr lang="it-IT" sz="3200" b="1" dirty="0" err="1">
                <a:solidFill>
                  <a:srgbClr val="3C64A5"/>
                </a:solidFill>
              </a:rPr>
              <a:t>Additional</a:t>
            </a:r>
            <a:r>
              <a:rPr lang="it-IT" sz="3200" b="1" dirty="0">
                <a:solidFill>
                  <a:srgbClr val="3C64A5"/>
                </a:solidFill>
              </a:rPr>
              <a:t>  </a:t>
            </a:r>
            <a:r>
              <a:rPr lang="it-IT" sz="3200" b="1" dirty="0" err="1">
                <a:solidFill>
                  <a:srgbClr val="3C64A5"/>
                </a:solidFill>
              </a:rPr>
              <a:t>beam</a:t>
            </a:r>
            <a:r>
              <a:rPr lang="it-IT" sz="3200" b="1" dirty="0">
                <a:solidFill>
                  <a:srgbClr val="3C64A5"/>
                </a:solidFill>
              </a:rPr>
              <a:t> </a:t>
            </a:r>
            <a:r>
              <a:rPr lang="it-IT" sz="3200" b="1" dirty="0" err="1">
                <a:solidFill>
                  <a:srgbClr val="3C64A5"/>
                </a:solidFill>
              </a:rPr>
              <a:t>collimation</a:t>
            </a:r>
            <a:r>
              <a:rPr lang="it-IT" sz="3200" b="1" dirty="0">
                <a:solidFill>
                  <a:srgbClr val="3C64A5"/>
                </a:solidFill>
              </a:rPr>
              <a:t> system</a:t>
            </a:r>
          </a:p>
          <a:p>
            <a:r>
              <a:rPr lang="it-IT" sz="3200" b="1" dirty="0">
                <a:solidFill>
                  <a:srgbClr val="3C64A5"/>
                </a:solidFill>
              </a:rPr>
              <a:t>-</a:t>
            </a:r>
            <a:r>
              <a:rPr lang="it-IT" sz="3200" b="1" dirty="0" err="1">
                <a:solidFill>
                  <a:srgbClr val="3C64A5"/>
                </a:solidFill>
              </a:rPr>
              <a:t>Dosimetric</a:t>
            </a:r>
            <a:r>
              <a:rPr lang="it-IT" sz="3200" b="1" dirty="0">
                <a:solidFill>
                  <a:srgbClr val="3C64A5"/>
                </a:solidFill>
              </a:rPr>
              <a:t> </a:t>
            </a:r>
            <a:r>
              <a:rPr lang="it-IT" sz="3200" b="1" dirty="0" err="1">
                <a:solidFill>
                  <a:srgbClr val="3C64A5"/>
                </a:solidFill>
              </a:rPr>
              <a:t>characterization</a:t>
            </a:r>
            <a:endParaRPr lang="it-IT" sz="3200" b="1" dirty="0">
              <a:solidFill>
                <a:srgbClr val="3C64A5"/>
              </a:solidFill>
            </a:endParaRPr>
          </a:p>
          <a:p>
            <a:r>
              <a:rPr lang="it-IT" sz="3200" b="1" dirty="0">
                <a:solidFill>
                  <a:srgbClr val="3C64A5"/>
                </a:solidFill>
              </a:rPr>
              <a:t>-TPS</a:t>
            </a:r>
          </a:p>
        </p:txBody>
      </p:sp>
      <p:sp>
        <p:nvSpPr>
          <p:cNvPr id="17" name="Titolo 17">
            <a:extLst>
              <a:ext uri="{FF2B5EF4-FFF2-40B4-BE49-F238E27FC236}">
                <a16:creationId xmlns:a16="http://schemas.microsoft.com/office/drawing/2014/main" id="{3D11C621-806F-BEBD-8AAB-282A4D5AC994}"/>
              </a:ext>
            </a:extLst>
          </p:cNvPr>
          <p:cNvSpPr txBox="1">
            <a:spLocks/>
          </p:cNvSpPr>
          <p:nvPr/>
        </p:nvSpPr>
        <p:spPr>
          <a:xfrm>
            <a:off x="-207" y="-96684"/>
            <a:ext cx="12429850" cy="10354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kern="100" dirty="0">
                <a:solidFill>
                  <a:srgbClr val="3C64A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Towards the clinical applications of Flash Radiotherapy </a:t>
            </a:r>
            <a:r>
              <a:rPr lang="it-IT" sz="2600" b="1" dirty="0">
                <a:solidFill>
                  <a:srgbClr val="3C64A5"/>
                </a:solidFill>
                <a:latin typeface="Arial" panose="020B0604020202020204" pitchFamily="34" charset="0"/>
              </a:rPr>
              <a:t>: </a:t>
            </a:r>
            <a:r>
              <a:rPr lang="it-IT" sz="2600" b="1" dirty="0" err="1">
                <a:solidFill>
                  <a:srgbClr val="3C64A5"/>
                </a:solidFill>
                <a:latin typeface="Arial" panose="020B0604020202020204" pitchFamily="34" charset="0"/>
              </a:rPr>
              <a:t>technological</a:t>
            </a:r>
            <a:r>
              <a:rPr lang="it-IT" sz="2600" b="1" dirty="0">
                <a:solidFill>
                  <a:srgbClr val="3C64A5"/>
                </a:solidFill>
                <a:latin typeface="Arial" panose="020B0604020202020204" pitchFamily="34" charset="0"/>
              </a:rPr>
              <a:t> challenges</a:t>
            </a:r>
            <a:endParaRPr lang="it-IT" sz="2600" b="1" dirty="0">
              <a:solidFill>
                <a:srgbClr val="3C64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3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C2D3B-FFD0-FCE1-D4EA-0AF811AA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2B82097C-D1B8-F48A-921F-795503341F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0393287C-614B-5D39-60A1-76FCC999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4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B5D4FD-8905-DA3D-B56D-F39E20F58EF4}"/>
              </a:ext>
            </a:extLst>
          </p:cNvPr>
          <p:cNvSpPr txBox="1"/>
          <p:nvPr/>
        </p:nvSpPr>
        <p:spPr>
          <a:xfrm>
            <a:off x="88901" y="42545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shaper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device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mounted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the 70 mm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ø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applicator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EF1C94-7409-1713-FBC9-292FF67A91AD}"/>
              </a:ext>
            </a:extLst>
          </p:cNvPr>
          <p:cNvSpPr txBox="1"/>
          <p:nvPr/>
        </p:nvSpPr>
        <p:spPr>
          <a:xfrm>
            <a:off x="0" y="5805759"/>
            <a:ext cx="10819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characterization</a:t>
            </a:r>
            <a:r>
              <a:rPr lang="it-IT" sz="2000" dirty="0"/>
              <a:t> of the 70 mm </a:t>
            </a:r>
            <a:r>
              <a:rPr lang="it-IT" sz="2000" dirty="0" err="1"/>
              <a:t>ø</a:t>
            </a:r>
            <a:r>
              <a:rPr lang="it-IT" sz="2000" dirty="0"/>
              <a:t> applicator and the </a:t>
            </a:r>
            <a:r>
              <a:rPr lang="it-IT" sz="2000" dirty="0" err="1"/>
              <a:t>beam</a:t>
            </a:r>
            <a:r>
              <a:rPr lang="it-IT" sz="2000" dirty="0"/>
              <a:t> </a:t>
            </a:r>
            <a:r>
              <a:rPr lang="it-IT" sz="2000" dirty="0" err="1"/>
              <a:t>shaper</a:t>
            </a:r>
            <a:r>
              <a:rPr lang="it-IT" sz="2000" dirty="0"/>
              <a:t> device are </a:t>
            </a:r>
            <a:r>
              <a:rPr lang="it-IT" sz="2000" dirty="0" err="1"/>
              <a:t>still</a:t>
            </a:r>
            <a:r>
              <a:rPr lang="it-IT" sz="2000" dirty="0"/>
              <a:t> in progress…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3DB4DD-9E97-4F83-DF54-00803B2A3ABD}"/>
              </a:ext>
            </a:extLst>
          </p:cNvPr>
          <p:cNvSpPr txBox="1"/>
          <p:nvPr/>
        </p:nvSpPr>
        <p:spPr>
          <a:xfrm>
            <a:off x="5278376" y="4395234"/>
            <a:ext cx="691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shaper</a:t>
            </a:r>
            <a:r>
              <a:rPr lang="it-IT" sz="2000" dirty="0"/>
              <a:t> device </a:t>
            </a:r>
            <a:r>
              <a:rPr lang="it-IT" sz="2000" dirty="0" err="1"/>
              <a:t>does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alter the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beam</a:t>
            </a:r>
            <a:r>
              <a:rPr lang="it-IT" sz="2000" dirty="0"/>
              <a:t> </a:t>
            </a:r>
            <a:r>
              <a:rPr lang="it-IT" sz="2000" dirty="0" err="1"/>
              <a:t>parameters</a:t>
            </a:r>
            <a:r>
              <a:rPr lang="it-IT" sz="2000" dirty="0"/>
              <a:t>.</a:t>
            </a:r>
          </a:p>
        </p:txBody>
      </p:sp>
      <p:pic>
        <p:nvPicPr>
          <p:cNvPr id="12" name="Immagine 11" descr="Immagine che contiene schermata, Policromia&#10;&#10;Descrizione generata automaticamente">
            <a:extLst>
              <a:ext uri="{FF2B5EF4-FFF2-40B4-BE49-F238E27FC236}">
                <a16:creationId xmlns:a16="http://schemas.microsoft.com/office/drawing/2014/main" id="{40F80C11-24E1-54B8-14FA-0F842889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17" t="21498" r="5169" b="10854"/>
          <a:stretch/>
        </p:blipFill>
        <p:spPr>
          <a:xfrm>
            <a:off x="88901" y="983673"/>
            <a:ext cx="4871877" cy="2921938"/>
          </a:xfrm>
          <a:prstGeom prst="rect">
            <a:avLst/>
          </a:prstGeom>
        </p:spPr>
      </p:pic>
      <p:pic>
        <p:nvPicPr>
          <p:cNvPr id="17" name="Immagine 16" descr="Immagine che contiene arte, muro, interno&#10;&#10;Descrizione generata automaticamente">
            <a:extLst>
              <a:ext uri="{FF2B5EF4-FFF2-40B4-BE49-F238E27FC236}">
                <a16:creationId xmlns:a16="http://schemas.microsoft.com/office/drawing/2014/main" id="{46B226A6-59BC-2B85-976F-22C3CF2F2A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435" t="29135" r="13353" b="17531"/>
          <a:stretch/>
        </p:blipFill>
        <p:spPr>
          <a:xfrm rot="5400000">
            <a:off x="7984956" y="1224621"/>
            <a:ext cx="3727577" cy="2476289"/>
          </a:xfrm>
          <a:prstGeom prst="rect">
            <a:avLst/>
          </a:prstGeom>
        </p:spPr>
      </p:pic>
      <p:sp>
        <p:nvSpPr>
          <p:cNvPr id="18" name="Titolo 17">
            <a:extLst>
              <a:ext uri="{FF2B5EF4-FFF2-40B4-BE49-F238E27FC236}">
                <a16:creationId xmlns:a16="http://schemas.microsoft.com/office/drawing/2014/main" id="{F2C2B8A3-5382-0A92-E23F-AEBDB98D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" y="-207362"/>
            <a:ext cx="12429850" cy="1035452"/>
          </a:xfrm>
        </p:spPr>
        <p:txBody>
          <a:bodyPr>
            <a:noAutofit/>
          </a:bodyPr>
          <a:lstStyle/>
          <a:p>
            <a:r>
              <a:rPr lang="it-IT" sz="2600" b="1" kern="100" dirty="0" err="1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Technological</a:t>
            </a:r>
            <a:r>
              <a:rPr lang="it-IT" sz="2600" b="1" kern="100" dirty="0">
                <a:solidFill>
                  <a:srgbClr val="3C64A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600" b="1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challenges: </a:t>
            </a:r>
            <a:r>
              <a:rPr lang="it-IT" sz="2600" b="1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beam</a:t>
            </a:r>
            <a:r>
              <a:rPr lang="it-IT" sz="2600" b="1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shaping devices</a:t>
            </a:r>
            <a:endParaRPr lang="it-IT" sz="2600" b="1" dirty="0">
              <a:solidFill>
                <a:srgbClr val="3C64A5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524423F-FD6E-7CAD-2439-C35596309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889" y="594078"/>
            <a:ext cx="2925791" cy="36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6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B38C-F4F3-C7CD-F97B-BAF8B6DD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6E542B45-A5AD-A0F1-9187-8A29D1941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3AEA8A17-202F-D894-F03A-18C2E60EB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5</a:t>
            </a:fld>
            <a:endParaRPr lang="it-IT"/>
          </a:p>
        </p:txBody>
      </p:sp>
      <p:sp>
        <p:nvSpPr>
          <p:cNvPr id="3" name="Titolo 17">
            <a:extLst>
              <a:ext uri="{FF2B5EF4-FFF2-40B4-BE49-F238E27FC236}">
                <a16:creationId xmlns:a16="http://schemas.microsoft.com/office/drawing/2014/main" id="{0B2393C4-677D-96DF-E9F3-72E2A3311ACA}"/>
              </a:ext>
            </a:extLst>
          </p:cNvPr>
          <p:cNvSpPr txBox="1">
            <a:spLocks/>
          </p:cNvSpPr>
          <p:nvPr/>
        </p:nvSpPr>
        <p:spPr>
          <a:xfrm>
            <a:off x="0" y="5740"/>
            <a:ext cx="12192000" cy="5015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3C64A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it-IT" b="1" dirty="0" err="1">
                <a:latin typeface="Arial" panose="020B0604020202020204" pitchFamily="34" charset="0"/>
              </a:rPr>
              <a:t>Dosimetric</a:t>
            </a:r>
            <a:r>
              <a:rPr lang="it-IT" b="1" dirty="0">
                <a:latin typeface="Arial" panose="020B0604020202020204" pitchFamily="34" charset="0"/>
              </a:rPr>
              <a:t> challenges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20CF0A-5AB4-FF90-E2BE-39FE4BE47F89}"/>
              </a:ext>
            </a:extLst>
          </p:cNvPr>
          <p:cNvSpPr txBox="1"/>
          <p:nvPr/>
        </p:nvSpPr>
        <p:spPr>
          <a:xfrm>
            <a:off x="5009805" y="88851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dosimeters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450F8FF-435F-94E9-0481-2330570CBB14}"/>
              </a:ext>
            </a:extLst>
          </p:cNvPr>
          <p:cNvSpPr txBox="1"/>
          <p:nvPr/>
        </p:nvSpPr>
        <p:spPr>
          <a:xfrm>
            <a:off x="4785267" y="4229690"/>
            <a:ext cx="222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Passive </a:t>
            </a:r>
            <a:r>
              <a:rPr lang="it-IT" b="1" dirty="0" err="1"/>
              <a:t>dosimeters</a:t>
            </a:r>
            <a:endParaRPr lang="it-IT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C72E252-4E36-F4CB-7654-690E7BA25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158" y="2073927"/>
            <a:ext cx="2335562" cy="12664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037553E-9799-B6E3-B181-E95AD680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14" t="2841" r="18602" b="52183"/>
          <a:stretch/>
        </p:blipFill>
        <p:spPr>
          <a:xfrm>
            <a:off x="3412327" y="4828548"/>
            <a:ext cx="1523555" cy="15235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37CBBA-F075-7BEA-3300-1AA58C80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609" y="4840101"/>
            <a:ext cx="1581150" cy="1581150"/>
          </a:xfrm>
          <a:prstGeom prst="rect">
            <a:avLst/>
          </a:prstGeom>
        </p:spPr>
      </p:pic>
      <p:pic>
        <p:nvPicPr>
          <p:cNvPr id="16" name="Immagine 15" descr="Immagine che contiene cavo, connettore&#10;&#10;Descrizione generata automaticamente">
            <a:extLst>
              <a:ext uri="{FF2B5EF4-FFF2-40B4-BE49-F238E27FC236}">
                <a16:creationId xmlns:a16="http://schemas.microsoft.com/office/drawing/2014/main" id="{8612FE11-0BFD-1308-3751-CE7F9D4EB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43" y="1483282"/>
            <a:ext cx="1731537" cy="170089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FB0EFA-08BF-D3F1-8BBE-8CA8CB2630FE}"/>
              </a:ext>
            </a:extLst>
          </p:cNvPr>
          <p:cNvSpPr txBox="1"/>
          <p:nvPr/>
        </p:nvSpPr>
        <p:spPr>
          <a:xfrm>
            <a:off x="693047" y="3599455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ALLS </a:t>
            </a:r>
            <a:r>
              <a:rPr lang="it-IT" sz="1400" dirty="0" err="1"/>
              <a:t>chamber</a:t>
            </a:r>
            <a:r>
              <a:rPr lang="it-IT" sz="1400" dirty="0"/>
              <a:t> [2]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4673DD-322C-D92A-BC29-014D076F8835}"/>
              </a:ext>
            </a:extLst>
          </p:cNvPr>
          <p:cNvSpPr txBox="1"/>
          <p:nvPr/>
        </p:nvSpPr>
        <p:spPr>
          <a:xfrm>
            <a:off x="7570230" y="3625988"/>
            <a:ext cx="1563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FlashDiamond</a:t>
            </a:r>
            <a:r>
              <a:rPr lang="it-IT" sz="1400" dirty="0"/>
              <a:t> [3]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BF37FCC-26FD-8819-76FA-2338E969D6AE}"/>
              </a:ext>
            </a:extLst>
          </p:cNvPr>
          <p:cNvSpPr txBox="1"/>
          <p:nvPr/>
        </p:nvSpPr>
        <p:spPr>
          <a:xfrm>
            <a:off x="10043598" y="3595004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SiC</a:t>
            </a:r>
            <a:r>
              <a:rPr lang="it-IT" sz="1400" dirty="0"/>
              <a:t> [4]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DEF9EF-3BEA-2B4D-0D16-FFCA2803A059}"/>
              </a:ext>
            </a:extLst>
          </p:cNvPr>
          <p:cNvSpPr txBox="1"/>
          <p:nvPr/>
        </p:nvSpPr>
        <p:spPr>
          <a:xfrm>
            <a:off x="3679725" y="6452002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Alanine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958F7D2-CB3E-28F8-7875-69F37BCDA841}"/>
              </a:ext>
            </a:extLst>
          </p:cNvPr>
          <p:cNvSpPr txBox="1"/>
          <p:nvPr/>
        </p:nvSpPr>
        <p:spPr>
          <a:xfrm>
            <a:off x="6899609" y="6464145"/>
            <a:ext cx="1762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Gafchromic</a:t>
            </a:r>
            <a:r>
              <a:rPr lang="it-IT" sz="1400" dirty="0"/>
              <a:t> </a:t>
            </a:r>
            <a:r>
              <a:rPr lang="it-IT" sz="1400" dirty="0" err="1"/>
              <a:t>films</a:t>
            </a:r>
            <a:r>
              <a:rPr lang="it-IT" sz="1400" dirty="0"/>
              <a:t> [5]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69A79A7-BCD2-7A6A-131B-BCB5A6829AD5}"/>
              </a:ext>
            </a:extLst>
          </p:cNvPr>
          <p:cNvSpPr txBox="1"/>
          <p:nvPr/>
        </p:nvSpPr>
        <p:spPr>
          <a:xfrm>
            <a:off x="5891174" y="3595005"/>
            <a:ext cx="1113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Calorimeter</a:t>
            </a:r>
            <a:endParaRPr lang="it-IT" sz="1400" dirty="0"/>
          </a:p>
        </p:txBody>
      </p:sp>
      <p:pic>
        <p:nvPicPr>
          <p:cNvPr id="23" name="Immagine 22" descr="Immagine che contiene luce&#10;&#10;Descrizione generata automaticamente">
            <a:extLst>
              <a:ext uri="{FF2B5EF4-FFF2-40B4-BE49-F238E27FC236}">
                <a16:creationId xmlns:a16="http://schemas.microsoft.com/office/drawing/2014/main" id="{FC5B6B45-20E5-854E-B445-267BB5F7F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352" t="-326" r="33082" b="326"/>
          <a:stretch/>
        </p:blipFill>
        <p:spPr>
          <a:xfrm>
            <a:off x="6811960" y="1400403"/>
            <a:ext cx="2335562" cy="1845867"/>
          </a:xfrm>
          <a:prstGeom prst="rect">
            <a:avLst/>
          </a:prstGeom>
        </p:spPr>
      </p:pic>
      <p:pic>
        <p:nvPicPr>
          <p:cNvPr id="24" name="Immagine 23" descr="Immagine che contiene arcobaleno, cerchio, luce&#10;&#10;Descrizione generata automaticamente">
            <a:extLst>
              <a:ext uri="{FF2B5EF4-FFF2-40B4-BE49-F238E27FC236}">
                <a16:creationId xmlns:a16="http://schemas.microsoft.com/office/drawing/2014/main" id="{5E3F74F9-64B6-737A-6613-20611E1025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385" b="14005"/>
          <a:stretch/>
        </p:blipFill>
        <p:spPr>
          <a:xfrm>
            <a:off x="5398584" y="1274405"/>
            <a:ext cx="1677677" cy="2011860"/>
          </a:xfrm>
          <a:prstGeom prst="rect">
            <a:avLst/>
          </a:prstGeom>
        </p:spPr>
      </p:pic>
      <p:pic>
        <p:nvPicPr>
          <p:cNvPr id="28" name="Immagine 27" descr="Immagine che contiene cerchio, arte&#10;&#10;Descrizione generata automaticamente">
            <a:extLst>
              <a:ext uri="{FF2B5EF4-FFF2-40B4-BE49-F238E27FC236}">
                <a16:creationId xmlns:a16="http://schemas.microsoft.com/office/drawing/2014/main" id="{E44F132B-9D3A-D4E6-1EEA-49C4B4E6C3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367" y="1376937"/>
            <a:ext cx="2828444" cy="2181089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0D783A0-707C-A7E1-210B-0ADD2DDB301B}"/>
              </a:ext>
            </a:extLst>
          </p:cNvPr>
          <p:cNvSpPr txBox="1"/>
          <p:nvPr/>
        </p:nvSpPr>
        <p:spPr>
          <a:xfrm>
            <a:off x="2851245" y="3625988"/>
            <a:ext cx="239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Advanced Markus </a:t>
            </a:r>
            <a:r>
              <a:rPr lang="it-IT" sz="1400" dirty="0" err="1"/>
              <a:t>chamber</a:t>
            </a:r>
            <a:r>
              <a:rPr lang="it-IT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2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1058-2802-72AB-86B1-5AFDE8968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FFA8D777-F916-3F7F-C9CB-BFEB8810E1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F45D074A-6FF5-243D-1C04-8DF88269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6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7D5E45-A9B3-6B59-EABF-F2BDF235E9F5}"/>
              </a:ext>
            </a:extLst>
          </p:cNvPr>
          <p:cNvSpPr txBox="1"/>
          <p:nvPr/>
        </p:nvSpPr>
        <p:spPr>
          <a:xfrm>
            <a:off x="0" y="6283"/>
            <a:ext cx="120731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Monte </a:t>
            </a:r>
            <a:r>
              <a:rPr lang="en-US" sz="2600" b="1" dirty="0">
                <a:solidFill>
                  <a:srgbClr val="3C64A5"/>
                </a:solidFill>
                <a:latin typeface="arial" panose="020B0604020202020204" pitchFamily="34" charset="0"/>
              </a:rPr>
              <a:t>C</a:t>
            </a:r>
            <a:r>
              <a:rPr lang="en-US" sz="26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arlo simulation of the dose distribution in water of EF (</a:t>
            </a:r>
            <a:r>
              <a:rPr lang="en-US" sz="26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ElectronFlash</a:t>
            </a:r>
            <a:r>
              <a:rPr lang="en-US" sz="26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) beams: simulation validation</a:t>
            </a:r>
            <a:br>
              <a:rPr lang="en-US" sz="2600" dirty="0"/>
            </a:br>
            <a:endParaRPr lang="it-IT" sz="2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849AFB-9A89-8F76-40FA-DA4650A6E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143" y="987997"/>
            <a:ext cx="5530601" cy="34320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5D5B49-659D-AD99-D24C-540B7EB11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3851"/>
            <a:ext cx="5530601" cy="34129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73F59C-768A-55F4-2405-8712AD101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449" y="4431547"/>
            <a:ext cx="2219702" cy="21904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BC73C5-5618-39B0-3B12-247147BA61E5}"/>
              </a:ext>
            </a:extLst>
          </p:cNvPr>
          <p:cNvSpPr txBox="1"/>
          <p:nvPr/>
        </p:nvSpPr>
        <p:spPr>
          <a:xfrm>
            <a:off x="4874081" y="5275347"/>
            <a:ext cx="708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PDDs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 Gate (Geant4),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the 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data.</a:t>
            </a:r>
          </a:p>
        </p:txBody>
      </p:sp>
    </p:spTree>
    <p:extLst>
      <p:ext uri="{BB962C8B-B14F-4D97-AF65-F5344CB8AC3E}">
        <p14:creationId xmlns:p14="http://schemas.microsoft.com/office/powerpoint/2010/main" val="209006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A0220-8B61-18C7-A57A-AE3126FD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0649FB60-39AC-FF79-85A2-3303F9E33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49F61011-FDBF-6EEA-BC84-590CC771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7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DC9BDA-0E41-216E-1C9C-5FF9387E80F4}"/>
              </a:ext>
            </a:extLst>
          </p:cNvPr>
          <p:cNvSpPr txBox="1"/>
          <p:nvPr/>
        </p:nvSpPr>
        <p:spPr>
          <a:xfrm>
            <a:off x="0" y="-119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Monte </a:t>
            </a:r>
            <a:r>
              <a:rPr lang="en-US" sz="2800" b="1" dirty="0">
                <a:solidFill>
                  <a:srgbClr val="3C64A5"/>
                </a:solidFill>
                <a:latin typeface="arial" panose="020B0604020202020204" pitchFamily="34" charset="0"/>
              </a:rPr>
              <a:t>C</a:t>
            </a:r>
            <a:r>
              <a:rPr lang="en-US" sz="28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arlo simulation of the dose distribution in water of EF (</a:t>
            </a:r>
            <a:r>
              <a:rPr lang="en-US" sz="28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ElectronFlash</a:t>
            </a:r>
            <a:r>
              <a:rPr lang="en-US" sz="28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) beams: in-vivo experiments  </a:t>
            </a:r>
            <a:br>
              <a:rPr lang="en-US" sz="2800" dirty="0"/>
            </a:br>
            <a:endParaRPr lang="it-IT" sz="2800" dirty="0"/>
          </a:p>
        </p:txBody>
      </p:sp>
      <p:pic>
        <p:nvPicPr>
          <p:cNvPr id="3" name="Immagine 2" descr="Immagine che contiene schermata, testo, arcobaleno, Software multimediale&#10;&#10;Descrizione generata automaticamente">
            <a:extLst>
              <a:ext uri="{FF2B5EF4-FFF2-40B4-BE49-F238E27FC236}">
                <a16:creationId xmlns:a16="http://schemas.microsoft.com/office/drawing/2014/main" id="{2217A9B0-A035-06F4-DAF8-FA62697F3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31" y="1085285"/>
            <a:ext cx="4157662" cy="2454039"/>
          </a:xfrm>
          <a:prstGeom prst="rect">
            <a:avLst/>
          </a:prstGeom>
        </p:spPr>
      </p:pic>
      <p:pic>
        <p:nvPicPr>
          <p:cNvPr id="4" name="Immagine 3" descr="Immagine che contiene testo, linea, Diagramma, numero&#10;&#10;Descrizione generata automaticamente">
            <a:extLst>
              <a:ext uri="{FF2B5EF4-FFF2-40B4-BE49-F238E27FC236}">
                <a16:creationId xmlns:a16="http://schemas.microsoft.com/office/drawing/2014/main" id="{A6882704-BA1F-4317-04D0-755A3F64B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74" y="3628977"/>
            <a:ext cx="5133975" cy="2333396"/>
          </a:xfrm>
          <a:prstGeom prst="rect">
            <a:avLst/>
          </a:prstGeom>
        </p:spPr>
      </p:pic>
      <p:pic>
        <p:nvPicPr>
          <p:cNvPr id="6" name="Immagine 5" descr="Immagine che contiene forniture per ufficio, macchina, interno, strumento&#10;&#10;Descrizione generata automaticamente">
            <a:extLst>
              <a:ext uri="{FF2B5EF4-FFF2-40B4-BE49-F238E27FC236}">
                <a16:creationId xmlns:a16="http://schemas.microsoft.com/office/drawing/2014/main" id="{4C3E4E71-6B73-CEBB-4DED-136C34990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28" y="1558925"/>
            <a:ext cx="2805112" cy="37401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F691F3-8A6B-9E38-3451-7DFE67753B9C}"/>
              </a:ext>
            </a:extLst>
          </p:cNvPr>
          <p:cNvSpPr txBox="1"/>
          <p:nvPr/>
        </p:nvSpPr>
        <p:spPr>
          <a:xfrm>
            <a:off x="380746" y="5524796"/>
            <a:ext cx="402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-clinical set-up for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cord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C6C18E-713E-C6CE-6C53-2F62144C42C4}"/>
              </a:ext>
            </a:extLst>
          </p:cNvPr>
          <p:cNvSpPr txBox="1"/>
          <p:nvPr/>
        </p:nvSpPr>
        <p:spPr>
          <a:xfrm>
            <a:off x="5062174" y="5911175"/>
            <a:ext cx="6663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Dose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Monte Carlo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DVHs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microCT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imaging </a:t>
            </a:r>
          </a:p>
        </p:txBody>
      </p:sp>
    </p:spTree>
    <p:extLst>
      <p:ext uri="{BB962C8B-B14F-4D97-AF65-F5344CB8AC3E}">
        <p14:creationId xmlns:p14="http://schemas.microsoft.com/office/powerpoint/2010/main" val="477631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B75E3-3050-4821-4DDB-6F59A720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C874ED3F-3BAE-CBC7-90B0-807CB3E3D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39F6D6B-20A2-DC5E-D13C-E9DA9558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8</a:t>
            </a:fld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B1E8E1-8C2B-E89D-CC65-EE8C43630F80}"/>
              </a:ext>
            </a:extLst>
          </p:cNvPr>
          <p:cNvSpPr txBox="1"/>
          <p:nvPr/>
        </p:nvSpPr>
        <p:spPr>
          <a:xfrm>
            <a:off x="0" y="-5169"/>
            <a:ext cx="11902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Patient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3C64A5"/>
                </a:solidFill>
                <a:latin typeface="arial" panose="020B0604020202020204" pitchFamily="34" charset="0"/>
              </a:rPr>
              <a:t>d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ose </a:t>
            </a:r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distribution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evaluation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CT </a:t>
            </a:r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: TPS</a:t>
            </a:r>
            <a:endParaRPr lang="it-IT" sz="2400" b="1" dirty="0">
              <a:solidFill>
                <a:srgbClr val="3C64A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EE04C15-0519-93DE-A162-AFD9901E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02" y="1038517"/>
            <a:ext cx="3308859" cy="32327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A039BA-49AA-C58F-5140-165179401C13}"/>
              </a:ext>
            </a:extLst>
          </p:cNvPr>
          <p:cNvSpPr txBox="1"/>
          <p:nvPr/>
        </p:nvSpPr>
        <p:spPr>
          <a:xfrm>
            <a:off x="540007" y="464979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67D44A-48D9-82A1-3953-70A6C7CA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232" y="1117123"/>
            <a:ext cx="3512233" cy="30541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1C55F6-381F-36DB-0B8A-81F8AA93BFDE}"/>
              </a:ext>
            </a:extLst>
          </p:cNvPr>
          <p:cNvSpPr txBox="1"/>
          <p:nvPr/>
        </p:nvSpPr>
        <p:spPr>
          <a:xfrm>
            <a:off x="3902644" y="4511298"/>
            <a:ext cx="3804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opening and the dose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3298455-8262-46C0-557B-745E3FDC12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42" r="63726"/>
          <a:stretch/>
        </p:blipFill>
        <p:spPr>
          <a:xfrm>
            <a:off x="8164085" y="1038517"/>
            <a:ext cx="3581173" cy="367176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AAA1EB-D77E-C5D7-2CBC-7BD11B1E9A43}"/>
              </a:ext>
            </a:extLst>
          </p:cNvPr>
          <p:cNvSpPr txBox="1"/>
          <p:nvPr/>
        </p:nvSpPr>
        <p:spPr>
          <a:xfrm>
            <a:off x="8516705" y="4738912"/>
            <a:ext cx="4466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DVHs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51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DCA8A-09EE-3F9E-2661-6B97B264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ntX Life Sciences - Crossroads in healthcare">
            <a:extLst>
              <a:ext uri="{FF2B5EF4-FFF2-40B4-BE49-F238E27FC236}">
                <a16:creationId xmlns:a16="http://schemas.microsoft.com/office/drawing/2014/main" id="{B700D1B3-E876-2957-13CA-484A6DE6F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6"/>
          <a:stretch/>
        </p:blipFill>
        <p:spPr bwMode="auto">
          <a:xfrm>
            <a:off x="7873140" y="2664224"/>
            <a:ext cx="4556502" cy="4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E33EC5FE-D20C-941D-9BF3-D58B90B7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5EE00-7651-F84B-A06B-861BEDDC870B}" type="slidenum">
              <a:rPr lang="it-IT" smtClean="0"/>
              <a:t>9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55805C-7D59-4C80-69B1-29D4C5D5FC10}"/>
              </a:ext>
            </a:extLst>
          </p:cNvPr>
          <p:cNvSpPr txBox="1"/>
          <p:nvPr/>
        </p:nvSpPr>
        <p:spPr>
          <a:xfrm>
            <a:off x="0" y="-13855"/>
            <a:ext cx="11902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Patient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3C64A5"/>
                </a:solidFill>
                <a:latin typeface="arial" panose="020B0604020202020204" pitchFamily="34" charset="0"/>
              </a:rPr>
              <a:t>d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ose </a:t>
            </a:r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distribution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evaluation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 CT </a:t>
            </a:r>
            <a:r>
              <a:rPr lang="it-IT" sz="2400" b="1" i="0" u="none" strike="noStrike" dirty="0" err="1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lang="it-IT" sz="2400" b="1" i="0" u="none" strike="noStrike" dirty="0">
                <a:solidFill>
                  <a:srgbClr val="3C64A5"/>
                </a:solidFill>
                <a:effectLst/>
                <a:latin typeface="arial" panose="020B0604020202020204" pitchFamily="34" charset="0"/>
              </a:rPr>
              <a:t>: TPS</a:t>
            </a:r>
            <a:endParaRPr lang="it-IT" sz="2400" b="1" dirty="0">
              <a:solidFill>
                <a:srgbClr val="3C64A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A45D31-DB5E-DD40-1B6A-475DF5EC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0" y="472302"/>
            <a:ext cx="9780245" cy="37224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D6C279-89C4-2EB8-4BBE-8C7334E9E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8" y="3919607"/>
            <a:ext cx="5582793" cy="24530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EB47CE-4019-4524-6D7D-8ABB0EB21982}"/>
              </a:ext>
            </a:extLst>
          </p:cNvPr>
          <p:cNvSpPr txBox="1"/>
          <p:nvPr/>
        </p:nvSpPr>
        <p:spPr>
          <a:xfrm>
            <a:off x="6480381" y="4083379"/>
            <a:ext cx="4873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TPS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with in-house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the optimization phase, we can also account for water-equivalent bolus.</a:t>
            </a:r>
          </a:p>
          <a:p>
            <a:endParaRPr lang="en-US" sz="20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</a:t>
            </a:r>
            <a:r>
              <a:rPr lang="it-IT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this</a:t>
            </a:r>
            <a:r>
              <a:rPr lang="it-IT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tool </a:t>
            </a:r>
            <a:r>
              <a:rPr lang="it-IT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will</a:t>
            </a:r>
            <a:r>
              <a:rPr lang="it-IT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be </a:t>
            </a:r>
            <a:r>
              <a:rPr lang="it-IT" sz="20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implemented</a:t>
            </a:r>
            <a:r>
              <a:rPr lang="it-IT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experimental FLASH modifying functions that model the FLASH sparing.</a:t>
            </a:r>
            <a:endParaRPr lang="it-IT" sz="2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037393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7036</TotalTime>
  <Words>975</Words>
  <Application>Microsoft Macintosh PowerPoint</Application>
  <PresentationFormat>Widescreen</PresentationFormat>
  <Paragraphs>98</Paragraphs>
  <Slides>13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6" baseType="lpstr">
      <vt:lpstr>Aptos</vt:lpstr>
      <vt:lpstr>Aptos Display</vt:lpstr>
      <vt:lpstr>Arial</vt:lpstr>
      <vt:lpstr>Arial</vt:lpstr>
      <vt:lpstr>Calibri</vt:lpstr>
      <vt:lpstr>Helvetica</vt:lpstr>
      <vt:lpstr>Montserrat</vt:lpstr>
      <vt:lpstr>Montserrat Bold</vt:lpstr>
      <vt:lpstr>Montserrat Regular</vt:lpstr>
      <vt:lpstr>SFRM1200</vt:lpstr>
      <vt:lpstr>SFTI1200</vt:lpstr>
      <vt:lpstr>Tema di Office</vt:lpstr>
      <vt:lpstr>1_Tema di Office</vt:lpstr>
      <vt:lpstr>Presentazione standard di PowerPoint</vt:lpstr>
      <vt:lpstr>Towards the clinical applications of Flash Radiotherapy : technological challenges</vt:lpstr>
      <vt:lpstr>Presentazione standard di PowerPoint</vt:lpstr>
      <vt:lpstr>Technological challenges: beam shaping devices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Maiarelli</dc:creator>
  <cp:lastModifiedBy>Andrea Cavalieri</cp:lastModifiedBy>
  <cp:revision>27</cp:revision>
  <dcterms:created xsi:type="dcterms:W3CDTF">2024-09-06T16:42:42Z</dcterms:created>
  <dcterms:modified xsi:type="dcterms:W3CDTF">2024-12-10T16:46:48Z</dcterms:modified>
</cp:coreProperties>
</file>