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9" r:id="rId2"/>
    <p:sldId id="258" r:id="rId3"/>
    <p:sldId id="275" r:id="rId4"/>
    <p:sldId id="277" r:id="rId5"/>
    <p:sldId id="261" r:id="rId6"/>
    <p:sldId id="276" r:id="rId7"/>
    <p:sldId id="262" r:id="rId8"/>
    <p:sldId id="279" r:id="rId9"/>
    <p:sldId id="263" r:id="rId10"/>
    <p:sldId id="264" r:id="rId11"/>
    <p:sldId id="265" r:id="rId12"/>
    <p:sldId id="273" r:id="rId13"/>
    <p:sldId id="266" r:id="rId14"/>
    <p:sldId id="274" r:id="rId15"/>
    <p:sldId id="267" r:id="rId16"/>
    <p:sldId id="268"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B21"/>
    <a:srgbClr val="00008B"/>
    <a:srgbClr val="2D4B7B"/>
    <a:srgbClr val="3C64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3" autoAdjust="0"/>
    <p:restoredTop sz="86760" autoAdjust="0"/>
  </p:normalViewPr>
  <p:slideViewPr>
    <p:cSldViewPr snapToGrid="0">
      <p:cViewPr varScale="1">
        <p:scale>
          <a:sx n="71" d="100"/>
          <a:sy n="71" d="100"/>
        </p:scale>
        <p:origin x="686"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A2D1F-6574-B14E-9A69-8A872FF8BF9C}" type="datetimeFigureOut">
              <a:rPr lang="it-IT" smtClean="0"/>
              <a:t>10/12/2024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C220F-96FE-6640-9283-0477857DD2FE}" type="slidenum">
              <a:rPr lang="it-IT" smtClean="0"/>
              <a:t>‹#›</a:t>
            </a:fld>
            <a:endParaRPr lang="it-IT"/>
          </a:p>
        </p:txBody>
      </p:sp>
    </p:spTree>
    <p:extLst>
      <p:ext uri="{BB962C8B-B14F-4D97-AF65-F5344CB8AC3E}">
        <p14:creationId xmlns:p14="http://schemas.microsoft.com/office/powerpoint/2010/main" val="28702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Flash radiotherapy is a novel treatment modality which uses the benefits of flash effect to cure the </a:t>
            </a:r>
            <a:r>
              <a:rPr lang="en-GB" dirty="0" err="1"/>
              <a:t>tumor</a:t>
            </a:r>
            <a:r>
              <a:rPr lang="en-GB" dirty="0"/>
              <a:t> while sparing the normal tissue around it. </a:t>
            </a:r>
          </a:p>
          <a:p>
            <a:r>
              <a:rPr lang="en-GB" dirty="0"/>
              <a:t>The aim of this study is to verify the possibility of using Flash Radiotherapy as an alternative treatment method for localized uveal melanoma, a highly radioresistant </a:t>
            </a:r>
            <a:r>
              <a:rPr lang="en-GB" dirty="0" err="1"/>
              <a:t>tumor</a:t>
            </a:r>
            <a:r>
              <a:rPr lang="en-GB" dirty="0"/>
              <a:t> that constitutes the most common primary eye malignancy among adults.</a:t>
            </a:r>
          </a:p>
          <a:p>
            <a:r>
              <a:rPr lang="en-GB" dirty="0"/>
              <a:t>Today, the most common treatment options include enucleation, plaque brachytherapy (which are highly invasive for the patient), stereotactic radiotherapy with photons and particle beam radiotherapy.</a:t>
            </a:r>
          </a:p>
          <a:p>
            <a:endParaRPr lang="en-GB" dirty="0"/>
          </a:p>
        </p:txBody>
      </p:sp>
      <p:sp>
        <p:nvSpPr>
          <p:cNvPr id="4" name="Slide Number Placeholder 3"/>
          <p:cNvSpPr>
            <a:spLocks noGrp="1"/>
          </p:cNvSpPr>
          <p:nvPr>
            <p:ph type="sldNum" sz="quarter" idx="5"/>
          </p:nvPr>
        </p:nvSpPr>
        <p:spPr/>
        <p:txBody>
          <a:bodyPr/>
          <a:lstStyle/>
          <a:p>
            <a:fld id="{110C220F-96FE-6640-9283-0477857DD2FE}" type="slidenum">
              <a:rPr lang="it-IT" smtClean="0"/>
              <a:t>2</a:t>
            </a:fld>
            <a:endParaRPr lang="it-IT"/>
          </a:p>
        </p:txBody>
      </p:sp>
    </p:spTree>
    <p:extLst>
      <p:ext uri="{BB962C8B-B14F-4D97-AF65-F5344CB8AC3E}">
        <p14:creationId xmlns:p14="http://schemas.microsoft.com/office/powerpoint/2010/main" val="137244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I present to you some examples.  This is patient 3, in the table are listed all the different configurations that I used, in particular you can see that the energies are always greater that 20MeV.</a:t>
            </a:r>
          </a:p>
          <a:p>
            <a:r>
              <a:rPr lang="en-GB" dirty="0"/>
              <a:t>They have different angles and you can see the isodose curves in this picture.</a:t>
            </a:r>
          </a:p>
          <a:p>
            <a:r>
              <a:rPr lang="en-GB" dirty="0"/>
              <a:t>The best configuration is achieved adding C1 and C3 beam, weighted 65 and 35%. This was chosen on the basis of the DVH </a:t>
            </a:r>
          </a:p>
          <a:p>
            <a:endParaRPr lang="en-GB" dirty="0"/>
          </a:p>
        </p:txBody>
      </p:sp>
      <p:sp>
        <p:nvSpPr>
          <p:cNvPr id="4" name="Slide Number Placeholder 3"/>
          <p:cNvSpPr>
            <a:spLocks noGrp="1"/>
          </p:cNvSpPr>
          <p:nvPr>
            <p:ph type="sldNum" sz="quarter" idx="5"/>
          </p:nvPr>
        </p:nvSpPr>
        <p:spPr/>
        <p:txBody>
          <a:bodyPr/>
          <a:lstStyle/>
          <a:p>
            <a:fld id="{110C220F-96FE-6640-9283-0477857DD2FE}" type="slidenum">
              <a:rPr lang="it-IT" smtClean="0"/>
              <a:t>11</a:t>
            </a:fld>
            <a:endParaRPr lang="it-IT"/>
          </a:p>
        </p:txBody>
      </p:sp>
    </p:spTree>
    <p:extLst>
      <p:ext uri="{BB962C8B-B14F-4D97-AF65-F5344CB8AC3E}">
        <p14:creationId xmlns:p14="http://schemas.microsoft.com/office/powerpoint/2010/main" val="360213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 see on the right the simulated one, while on the left there is the stereotactic treatment and you can see all the differences between them.</a:t>
            </a:r>
          </a:p>
          <a:p>
            <a:endParaRPr lang="en-GB" dirty="0"/>
          </a:p>
          <a:p>
            <a:r>
              <a:rPr lang="en-GB" dirty="0"/>
              <a:t>For example the Optic Nerve has a radiobiological constraint on the maximum dose, which is 10Gy and both of these plans go above it. However, SRS plan seems to better spare the structure than my simulation.</a:t>
            </a:r>
          </a:p>
          <a:p>
            <a:r>
              <a:rPr lang="en-GB" dirty="0"/>
              <a:t>Also, for the Anterior Chamber, which should reach at maximum 20Gy, the SRS plan seems better, even if the constraint is not respected.</a:t>
            </a:r>
          </a:p>
          <a:p>
            <a:endParaRPr lang="en-GB" dirty="0"/>
          </a:p>
          <a:p>
            <a:r>
              <a:rPr lang="en-GB" dirty="0"/>
              <a:t>I want to point out that the red dot in the DVH represents my normalization point, which I used for my planning but is not the same for the TPS.</a:t>
            </a:r>
          </a:p>
          <a:p>
            <a:r>
              <a:rPr lang="en-GB" dirty="0"/>
              <a:t>In fact the prescription dose is 27Gy to the PTV, while I used 27Gy to the 80% of the GTV, which is totally arbitrary.</a:t>
            </a:r>
          </a:p>
          <a:p>
            <a:endParaRPr lang="en-GB" dirty="0"/>
          </a:p>
          <a:p>
            <a:endParaRPr lang="en-GB" dirty="0"/>
          </a:p>
        </p:txBody>
      </p:sp>
      <p:sp>
        <p:nvSpPr>
          <p:cNvPr id="4" name="Slide Number Placeholder 3"/>
          <p:cNvSpPr>
            <a:spLocks noGrp="1"/>
          </p:cNvSpPr>
          <p:nvPr>
            <p:ph type="sldNum" sz="quarter" idx="5"/>
          </p:nvPr>
        </p:nvSpPr>
        <p:spPr/>
        <p:txBody>
          <a:bodyPr/>
          <a:lstStyle/>
          <a:p>
            <a:fld id="{110C220F-96FE-6640-9283-0477857DD2FE}" type="slidenum">
              <a:rPr lang="it-IT" smtClean="0"/>
              <a:t>12</a:t>
            </a:fld>
            <a:endParaRPr lang="it-IT"/>
          </a:p>
        </p:txBody>
      </p:sp>
    </p:spTree>
    <p:extLst>
      <p:ext uri="{BB962C8B-B14F-4D97-AF65-F5344CB8AC3E}">
        <p14:creationId xmlns:p14="http://schemas.microsoft.com/office/powerpoint/2010/main" val="371668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Then there is patient 1, for whom the best configuration was the single C3, shown in the picture above. </a:t>
            </a:r>
          </a:p>
          <a:p>
            <a:endParaRPr lang="en-GB" dirty="0"/>
          </a:p>
        </p:txBody>
      </p:sp>
      <p:sp>
        <p:nvSpPr>
          <p:cNvPr id="4" name="Slide Number Placeholder 3"/>
          <p:cNvSpPr>
            <a:spLocks noGrp="1"/>
          </p:cNvSpPr>
          <p:nvPr>
            <p:ph type="sldNum" sz="quarter" idx="5"/>
          </p:nvPr>
        </p:nvSpPr>
        <p:spPr/>
        <p:txBody>
          <a:bodyPr/>
          <a:lstStyle/>
          <a:p>
            <a:fld id="{110C220F-96FE-6640-9283-0477857DD2FE}" type="slidenum">
              <a:rPr lang="it-IT" smtClean="0"/>
              <a:t>13</a:t>
            </a:fld>
            <a:endParaRPr lang="it-IT"/>
          </a:p>
        </p:txBody>
      </p:sp>
    </p:spTree>
    <p:extLst>
      <p:ext uri="{BB962C8B-B14F-4D97-AF65-F5344CB8AC3E}">
        <p14:creationId xmlns:p14="http://schemas.microsoft.com/office/powerpoint/2010/main" val="124799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case, you can see that my simulation still doesn’t respect the constraint on the anterior chamber, while it seems to better spare the optic nerve than the SRS plan.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None of my simulations are taking into account the flash sparing effect, which will certainly improve the results. For now my optimization is only based on the geometry and the beam energy and in some cases like this one, it already is comparable with the real treatment.</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10C220F-96FE-6640-9283-0477857DD2FE}" type="slidenum">
              <a:rPr lang="it-IT" smtClean="0"/>
              <a:t>14</a:t>
            </a:fld>
            <a:endParaRPr lang="it-IT"/>
          </a:p>
        </p:txBody>
      </p:sp>
    </p:spTree>
    <p:extLst>
      <p:ext uri="{BB962C8B-B14F-4D97-AF65-F5344CB8AC3E}">
        <p14:creationId xmlns:p14="http://schemas.microsoft.com/office/powerpoint/2010/main" val="204717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finally conclude, the aim of this study is evaluate the effectiveness of a flash treatment on this specific tumoral lesions, comparing it with stereotactic treatment already </a:t>
            </a:r>
            <a:r>
              <a:rPr lang="en-GB" dirty="0" err="1"/>
              <a:t>erogated</a:t>
            </a:r>
            <a:r>
              <a:rPr lang="en-GB" dirty="0"/>
              <a:t> on these patients.</a:t>
            </a:r>
          </a:p>
          <a:p>
            <a:r>
              <a:rPr lang="en-GB" dirty="0"/>
              <a:t>9MeV electron beam is clearly not enough to cover these targets so it’s necessary an upgrade on the beam energies, at least above 20MeV.</a:t>
            </a:r>
          </a:p>
          <a:p>
            <a:r>
              <a:rPr lang="en-GB" dirty="0"/>
              <a:t>In the meantime, radiobiological studies are being performed to quantify the sparing effect of flash radiotherapy and these are necessary to better compare my results with other treatments.</a:t>
            </a:r>
          </a:p>
          <a:p>
            <a:endParaRPr lang="en-GB" dirty="0"/>
          </a:p>
          <a:p>
            <a:r>
              <a:rPr lang="en-GB" dirty="0"/>
              <a:t>We also would like to add the </a:t>
            </a:r>
            <a:r>
              <a:rPr lang="en-GB" dirty="0" err="1"/>
              <a:t>minibeam</a:t>
            </a:r>
            <a:r>
              <a:rPr lang="en-GB" dirty="0"/>
              <a:t> effect, to lower the entrance dose.</a:t>
            </a:r>
          </a:p>
          <a:p>
            <a:endParaRPr lang="en-GB" dirty="0"/>
          </a:p>
        </p:txBody>
      </p:sp>
      <p:sp>
        <p:nvSpPr>
          <p:cNvPr id="4" name="Slide Number Placeholder 3"/>
          <p:cNvSpPr>
            <a:spLocks noGrp="1"/>
          </p:cNvSpPr>
          <p:nvPr>
            <p:ph type="sldNum" sz="quarter" idx="5"/>
          </p:nvPr>
        </p:nvSpPr>
        <p:spPr/>
        <p:txBody>
          <a:bodyPr/>
          <a:lstStyle/>
          <a:p>
            <a:fld id="{110C220F-96FE-6640-9283-0477857DD2FE}" type="slidenum">
              <a:rPr lang="it-IT" smtClean="0"/>
              <a:t>15</a:t>
            </a:fld>
            <a:endParaRPr lang="it-IT"/>
          </a:p>
        </p:txBody>
      </p:sp>
    </p:spTree>
    <p:extLst>
      <p:ext uri="{BB962C8B-B14F-4D97-AF65-F5344CB8AC3E}">
        <p14:creationId xmlns:p14="http://schemas.microsoft.com/office/powerpoint/2010/main" val="354599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DD1C6-6529-7979-77FB-3F1736430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973F0-B51B-FB23-51F5-A181EB8A4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7DD3A-B301-24D7-5FED-8F027138228B}"/>
              </a:ext>
            </a:extLst>
          </p:cNvPr>
          <p:cNvSpPr>
            <a:spLocks noGrp="1"/>
          </p:cNvSpPr>
          <p:nvPr>
            <p:ph type="body" idx="1"/>
          </p:nvPr>
        </p:nvSpPr>
        <p:spPr/>
        <p:txBody>
          <a:bodyPr/>
          <a:lstStyle/>
          <a:p>
            <a:r>
              <a:rPr lang="en-GB" dirty="0"/>
              <a:t>T</a:t>
            </a:r>
            <a:r>
              <a:rPr lang="en-IT" dirty="0"/>
              <a:t>he main steps of this project are:</a:t>
            </a:r>
          </a:p>
          <a:p>
            <a:pPr marL="171450" indent="-171450">
              <a:buFontTx/>
              <a:buChar char="-"/>
            </a:pPr>
            <a:r>
              <a:rPr lang="en-IT" dirty="0"/>
              <a:t>MonteCarlo validation and optimization of geometry</a:t>
            </a:r>
          </a:p>
          <a:p>
            <a:pPr marL="171450" indent="-171450">
              <a:buFontTx/>
              <a:buChar char="-"/>
            </a:pPr>
            <a:r>
              <a:rPr lang="en-GB" dirty="0"/>
              <a:t>I</a:t>
            </a:r>
            <a:r>
              <a:rPr lang="en-IT" dirty="0"/>
              <a:t>mplementation of RBE dose maps and flash sparing effect, using the results from in vivo and in vitro experiments</a:t>
            </a:r>
          </a:p>
          <a:p>
            <a:pPr marL="171450" indent="-171450">
              <a:buFontTx/>
              <a:buChar char="-"/>
            </a:pPr>
            <a:r>
              <a:rPr lang="en-IT" dirty="0"/>
              <a:t>Evaluation of the therapeutic potential of Flash radiotherapy compared with stereotactic treatment al ready erogated on the patient. For that matter, a quantitative comparison using dosiomics and advanced statistics will be implemented</a:t>
            </a:r>
          </a:p>
          <a:p>
            <a:endParaRPr lang="en-GB" dirty="0"/>
          </a:p>
        </p:txBody>
      </p:sp>
      <p:sp>
        <p:nvSpPr>
          <p:cNvPr id="4" name="Slide Number Placeholder 3">
            <a:extLst>
              <a:ext uri="{FF2B5EF4-FFF2-40B4-BE49-F238E27FC236}">
                <a16:creationId xmlns:a16="http://schemas.microsoft.com/office/drawing/2014/main" id="{AE1ED256-42DE-B727-D194-3CDA722E014D}"/>
              </a:ext>
            </a:extLst>
          </p:cNvPr>
          <p:cNvSpPr>
            <a:spLocks noGrp="1"/>
          </p:cNvSpPr>
          <p:nvPr>
            <p:ph type="sldNum" sz="quarter" idx="5"/>
          </p:nvPr>
        </p:nvSpPr>
        <p:spPr/>
        <p:txBody>
          <a:bodyPr/>
          <a:lstStyle/>
          <a:p>
            <a:fld id="{110C220F-96FE-6640-9283-0477857DD2FE}" type="slidenum">
              <a:rPr lang="it-IT" smtClean="0"/>
              <a:t>3</a:t>
            </a:fld>
            <a:endParaRPr lang="it-IT"/>
          </a:p>
        </p:txBody>
      </p:sp>
    </p:spTree>
    <p:extLst>
      <p:ext uri="{BB962C8B-B14F-4D97-AF65-F5344CB8AC3E}">
        <p14:creationId xmlns:p14="http://schemas.microsoft.com/office/powerpoint/2010/main" val="355903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99D47-303F-C663-E2C0-12C42BFAE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0F340-1D93-958B-BCE3-D54A6DC40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1F701-2353-269F-042E-E37BC0C2CFB8}"/>
              </a:ext>
            </a:extLst>
          </p:cNvPr>
          <p:cNvSpPr>
            <a:spLocks noGrp="1"/>
          </p:cNvSpPr>
          <p:nvPr>
            <p:ph type="body" idx="1"/>
          </p:nvPr>
        </p:nvSpPr>
        <p:spPr/>
        <p:txBody>
          <a:bodyPr/>
          <a:lstStyle/>
          <a:p>
            <a:r>
              <a:rPr lang="en-IT" dirty="0"/>
              <a:t>All simulated treatments are planned using ElectronFlash, an electron LINAC based in Santa Chiara Hospital, in Pisa.</a:t>
            </a:r>
          </a:p>
          <a:p>
            <a:r>
              <a:rPr lang="en-IT" dirty="0"/>
              <a:t>This system operated in electron mode only, with two possible energies of 7 and 9 MeV and a passive electron collimation through PMMA collimators, as shown in this photo.</a:t>
            </a:r>
          </a:p>
          <a:p>
            <a:r>
              <a:rPr lang="en-IT" dirty="0"/>
              <a:t>This machine is really unique, as it enable the user to vary independently all beam parameters, such as the beam current, the pulse time width, the dose for each pulse and the dose rate. </a:t>
            </a:r>
          </a:p>
          <a:p>
            <a:endParaRPr lang="en-GB" dirty="0"/>
          </a:p>
        </p:txBody>
      </p:sp>
      <p:sp>
        <p:nvSpPr>
          <p:cNvPr id="4" name="Slide Number Placeholder 3">
            <a:extLst>
              <a:ext uri="{FF2B5EF4-FFF2-40B4-BE49-F238E27FC236}">
                <a16:creationId xmlns:a16="http://schemas.microsoft.com/office/drawing/2014/main" id="{9D38E2B0-3C23-0D28-1426-6AD3B2C4BFA1}"/>
              </a:ext>
            </a:extLst>
          </p:cNvPr>
          <p:cNvSpPr>
            <a:spLocks noGrp="1"/>
          </p:cNvSpPr>
          <p:nvPr>
            <p:ph type="sldNum" sz="quarter" idx="5"/>
          </p:nvPr>
        </p:nvSpPr>
        <p:spPr/>
        <p:txBody>
          <a:bodyPr/>
          <a:lstStyle/>
          <a:p>
            <a:fld id="{110C220F-96FE-6640-9283-0477857DD2FE}" type="slidenum">
              <a:rPr lang="it-IT" smtClean="0"/>
              <a:t>4</a:t>
            </a:fld>
            <a:endParaRPr lang="it-IT"/>
          </a:p>
        </p:txBody>
      </p:sp>
    </p:spTree>
    <p:extLst>
      <p:ext uri="{BB962C8B-B14F-4D97-AF65-F5344CB8AC3E}">
        <p14:creationId xmlns:p14="http://schemas.microsoft.com/office/powerpoint/2010/main" val="1826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The MonteCarlo software used for this study is EGSnrc, developed specifically for electron beams’ simulations.</a:t>
            </a:r>
          </a:p>
          <a:p>
            <a:r>
              <a:rPr lang="en-US" dirty="0"/>
              <a:t>Some of the fixed</a:t>
            </a:r>
            <a:r>
              <a:rPr lang="en-IT" dirty="0"/>
              <a:t> parametrs were:</a:t>
            </a:r>
          </a:p>
          <a:p>
            <a:pPr marL="171450" indent="-171450">
              <a:buFontTx/>
              <a:buChar char="-"/>
            </a:pPr>
            <a:r>
              <a:rPr lang="en-IT" dirty="0"/>
              <a:t>9MeV </a:t>
            </a:r>
            <a:r>
              <a:rPr lang="en-GB" dirty="0"/>
              <a:t>b</a:t>
            </a:r>
            <a:r>
              <a:rPr lang="en-IT" dirty="0"/>
              <a:t>eam energy</a:t>
            </a:r>
            <a:r>
              <a:rPr lang="en-GB" dirty="0"/>
              <a:t>, which covers deeper targets than 7MeV</a:t>
            </a:r>
            <a:endParaRPr lang="en-IT" dirty="0"/>
          </a:p>
          <a:p>
            <a:pPr marL="171450" indent="-171450">
              <a:buFontTx/>
              <a:buChar char="-"/>
            </a:pPr>
            <a:r>
              <a:rPr lang="en-IT" dirty="0"/>
              <a:t>PMMA collimator with 30mm diameter</a:t>
            </a:r>
            <a:r>
              <a:rPr lang="en-GB" dirty="0"/>
              <a:t>, because these targets are not wider than 3cm</a:t>
            </a:r>
            <a:endParaRPr lang="en-IT" dirty="0"/>
          </a:p>
          <a:p>
            <a:pPr marL="171450" indent="-171450">
              <a:buFontTx/>
              <a:buChar char="-"/>
            </a:pPr>
            <a:r>
              <a:rPr lang="en-GB" dirty="0"/>
              <a:t>T</a:t>
            </a:r>
            <a:r>
              <a:rPr lang="en-IT" dirty="0"/>
              <a:t>ungsten shaper </a:t>
            </a:r>
            <a:r>
              <a:rPr lang="en-GB" dirty="0"/>
              <a:t>in to </a:t>
            </a:r>
            <a:r>
              <a:rPr lang="en-IT" dirty="0"/>
              <a:t>further collimate the beam</a:t>
            </a:r>
          </a:p>
          <a:p>
            <a:endParaRPr lang="en-IT" dirty="0"/>
          </a:p>
          <a:p>
            <a:endParaRPr lang="en-GB" dirty="0"/>
          </a:p>
        </p:txBody>
      </p:sp>
      <p:sp>
        <p:nvSpPr>
          <p:cNvPr id="4" name="Slide Number Placeholder 3"/>
          <p:cNvSpPr>
            <a:spLocks noGrp="1"/>
          </p:cNvSpPr>
          <p:nvPr>
            <p:ph type="sldNum" sz="quarter" idx="5"/>
          </p:nvPr>
        </p:nvSpPr>
        <p:spPr/>
        <p:txBody>
          <a:bodyPr/>
          <a:lstStyle/>
          <a:p>
            <a:fld id="{110C220F-96FE-6640-9283-0477857DD2FE}" type="slidenum">
              <a:rPr lang="it-IT" smtClean="0"/>
              <a:t>5</a:t>
            </a:fld>
            <a:endParaRPr lang="it-IT"/>
          </a:p>
        </p:txBody>
      </p:sp>
    </p:spTree>
    <p:extLst>
      <p:ext uri="{BB962C8B-B14F-4D97-AF65-F5344CB8AC3E}">
        <p14:creationId xmlns:p14="http://schemas.microsoft.com/office/powerpoint/2010/main" val="155840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9693B-7DDC-633C-0838-E32B3ECDA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11C22-50D2-917C-BCE7-34FC349A0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EC7F1-F194-595C-D3C5-27E0B40ADD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T" dirty="0"/>
              <a:t>Also, in the optimization phase we requested that the target was covered with at least the R90 (from the PDD curve). This represents the main limiting factor of this study, as the R90 for our 9MeV beam, without any further collimation, is 2</a:t>
            </a:r>
            <a:r>
              <a:rPr lang="en-GB" dirty="0"/>
              <a:t>1</a:t>
            </a:r>
            <a:r>
              <a:rPr lang="en-IT" dirty="0"/>
              <a:t>mm.</a:t>
            </a:r>
          </a:p>
          <a:p>
            <a:endParaRPr lang="en-GB" dirty="0"/>
          </a:p>
        </p:txBody>
      </p:sp>
      <p:sp>
        <p:nvSpPr>
          <p:cNvPr id="4" name="Slide Number Placeholder 3">
            <a:extLst>
              <a:ext uri="{FF2B5EF4-FFF2-40B4-BE49-F238E27FC236}">
                <a16:creationId xmlns:a16="http://schemas.microsoft.com/office/drawing/2014/main" id="{55D027F7-5947-E2F3-AC51-653A47A32FED}"/>
              </a:ext>
            </a:extLst>
          </p:cNvPr>
          <p:cNvSpPr>
            <a:spLocks noGrp="1"/>
          </p:cNvSpPr>
          <p:nvPr>
            <p:ph type="sldNum" sz="quarter" idx="5"/>
          </p:nvPr>
        </p:nvSpPr>
        <p:spPr/>
        <p:txBody>
          <a:bodyPr/>
          <a:lstStyle/>
          <a:p>
            <a:fld id="{110C220F-96FE-6640-9283-0477857DD2FE}" type="slidenum">
              <a:rPr lang="it-IT" smtClean="0"/>
              <a:t>6</a:t>
            </a:fld>
            <a:endParaRPr lang="it-IT"/>
          </a:p>
        </p:txBody>
      </p:sp>
    </p:spTree>
    <p:extLst>
      <p:ext uri="{BB962C8B-B14F-4D97-AF65-F5344CB8AC3E}">
        <p14:creationId xmlns:p14="http://schemas.microsoft.com/office/powerpoint/2010/main" val="243642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The patients for which we tired the optimization are listed in this table</a:t>
            </a:r>
            <a:r>
              <a:rPr lang="en-GB" dirty="0"/>
              <a:t>, with all the different configurations I tried</a:t>
            </a:r>
            <a:r>
              <a:rPr lang="en-IT" dirty="0"/>
              <a:t>. As you can see in this scheme, the beam is erogated in the air outside the patient and inclined with a certain beam angle towards the target.</a:t>
            </a:r>
          </a:p>
          <a:p>
            <a:r>
              <a:rPr lang="en-IT" dirty="0"/>
              <a:t>Both tumor cross dimensions and maximum target depth are calculated along the beam axis and, as you can see, target depth range between 20 and 45 mm, well beyond the R90 of our 9MeV beam.</a:t>
            </a:r>
          </a:p>
          <a:p>
            <a:endParaRPr lang="en-GB" dirty="0"/>
          </a:p>
          <a:p>
            <a:endParaRPr lang="en-GB" dirty="0"/>
          </a:p>
        </p:txBody>
      </p:sp>
      <p:sp>
        <p:nvSpPr>
          <p:cNvPr id="4" name="Slide Number Placeholder 3"/>
          <p:cNvSpPr>
            <a:spLocks noGrp="1"/>
          </p:cNvSpPr>
          <p:nvPr>
            <p:ph type="sldNum" sz="quarter" idx="5"/>
          </p:nvPr>
        </p:nvSpPr>
        <p:spPr/>
        <p:txBody>
          <a:bodyPr/>
          <a:lstStyle/>
          <a:p>
            <a:fld id="{110C220F-96FE-6640-9283-0477857DD2FE}" type="slidenum">
              <a:rPr lang="it-IT" smtClean="0"/>
              <a:t>7</a:t>
            </a:fld>
            <a:endParaRPr lang="it-IT"/>
          </a:p>
        </p:txBody>
      </p:sp>
    </p:spTree>
    <p:extLst>
      <p:ext uri="{BB962C8B-B14F-4D97-AF65-F5344CB8AC3E}">
        <p14:creationId xmlns:p14="http://schemas.microsoft.com/office/powerpoint/2010/main" val="288764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B9963-0BBB-D845-8D8C-E1C7DA54E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834BB-0D00-45B2-BCC4-FC994D849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C66D8-C5BC-A9F3-0562-A267D2451B3D}"/>
              </a:ext>
            </a:extLst>
          </p:cNvPr>
          <p:cNvSpPr>
            <a:spLocks noGrp="1"/>
          </p:cNvSpPr>
          <p:nvPr>
            <p:ph type="body" idx="1"/>
          </p:nvPr>
        </p:nvSpPr>
        <p:spPr/>
        <p:txBody>
          <a:bodyPr/>
          <a:lstStyle/>
          <a:p>
            <a:r>
              <a:rPr lang="en-IT" dirty="0"/>
              <a:t>The patients for which we tired the optimization are listed in this table</a:t>
            </a:r>
            <a:r>
              <a:rPr lang="en-GB" dirty="0"/>
              <a:t>, with all the different configurations I tried</a:t>
            </a:r>
            <a:r>
              <a:rPr lang="en-IT" dirty="0"/>
              <a:t>. As you can see in this scheme, the beam is erogated in the air outside the patient and inclined with a certain beam angle towards the target.</a:t>
            </a:r>
          </a:p>
          <a:p>
            <a:r>
              <a:rPr lang="en-IT" dirty="0"/>
              <a:t>Both tumor cross dimensions and maximum target depth are calculated along the beam axis and, as you can see, target depth range between 20 and 45 mm, well beyond the R90 of our 9MeV beam.</a:t>
            </a:r>
          </a:p>
          <a:p>
            <a:endParaRPr lang="en-GB" dirty="0"/>
          </a:p>
          <a:p>
            <a:endParaRPr lang="en-GB" dirty="0"/>
          </a:p>
        </p:txBody>
      </p:sp>
      <p:sp>
        <p:nvSpPr>
          <p:cNvPr id="4" name="Slide Number Placeholder 3">
            <a:extLst>
              <a:ext uri="{FF2B5EF4-FFF2-40B4-BE49-F238E27FC236}">
                <a16:creationId xmlns:a16="http://schemas.microsoft.com/office/drawing/2014/main" id="{C452F952-7F54-B438-6BE0-335D12910E10}"/>
              </a:ext>
            </a:extLst>
          </p:cNvPr>
          <p:cNvSpPr>
            <a:spLocks noGrp="1"/>
          </p:cNvSpPr>
          <p:nvPr>
            <p:ph type="sldNum" sz="quarter" idx="5"/>
          </p:nvPr>
        </p:nvSpPr>
        <p:spPr/>
        <p:txBody>
          <a:bodyPr/>
          <a:lstStyle/>
          <a:p>
            <a:fld id="{110C220F-96FE-6640-9283-0477857DD2FE}" type="slidenum">
              <a:rPr lang="it-IT" smtClean="0"/>
              <a:t>8</a:t>
            </a:fld>
            <a:endParaRPr lang="it-IT"/>
          </a:p>
        </p:txBody>
      </p:sp>
    </p:spTree>
    <p:extLst>
      <p:ext uri="{BB962C8B-B14F-4D97-AF65-F5344CB8AC3E}">
        <p14:creationId xmlns:p14="http://schemas.microsoft.com/office/powerpoint/2010/main" val="289772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Also, using the tungsten collimation to </a:t>
            </a:r>
            <a:r>
              <a:rPr lang="en-GB" dirty="0"/>
              <a:t>improve beam conformity to the target,</a:t>
            </a:r>
            <a:r>
              <a:rPr lang="en-IT" dirty="0"/>
              <a:t> the R90 is further shrinked, as you can see in this PDD plot vaying the tungsten collimation.</a:t>
            </a:r>
          </a:p>
          <a:p>
            <a:r>
              <a:rPr lang="en-IT" dirty="0"/>
              <a:t>This happens because the lateral particles which contribute to the central dose are lost.</a:t>
            </a:r>
          </a:p>
          <a:p>
            <a:endParaRPr lang="en-GB" dirty="0"/>
          </a:p>
        </p:txBody>
      </p:sp>
      <p:sp>
        <p:nvSpPr>
          <p:cNvPr id="4" name="Slide Number Placeholder 3"/>
          <p:cNvSpPr>
            <a:spLocks noGrp="1"/>
          </p:cNvSpPr>
          <p:nvPr>
            <p:ph type="sldNum" sz="quarter" idx="5"/>
          </p:nvPr>
        </p:nvSpPr>
        <p:spPr/>
        <p:txBody>
          <a:bodyPr/>
          <a:lstStyle/>
          <a:p>
            <a:fld id="{110C220F-96FE-6640-9283-0477857DD2FE}" type="slidenum">
              <a:rPr lang="it-IT" smtClean="0"/>
              <a:t>9</a:t>
            </a:fld>
            <a:endParaRPr lang="it-IT"/>
          </a:p>
        </p:txBody>
      </p:sp>
    </p:spTree>
    <p:extLst>
      <p:ext uri="{BB962C8B-B14F-4D97-AF65-F5344CB8AC3E}">
        <p14:creationId xmlns:p14="http://schemas.microsoft.com/office/powerpoint/2010/main" val="3823605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Magnetron powered LINACS, however, can produce up to 30MeV beams which can be mechanically collimated.</a:t>
            </a:r>
          </a:p>
          <a:p>
            <a:r>
              <a:rPr lang="en-IT" dirty="0"/>
              <a:t>That’s why I produced virtual energy spectra starting from the real 9MeV one, </a:t>
            </a:r>
            <a:r>
              <a:rPr lang="en-GB" dirty="0"/>
              <a:t>in order to cover deeper targets.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Nominal energy degli </a:t>
            </a:r>
            <a:r>
              <a:rPr lang="en-GB" dirty="0" err="1"/>
              <a:t>spettri</a:t>
            </a:r>
            <a:r>
              <a:rPr lang="en-GB" dirty="0"/>
              <a:t> (non è </a:t>
            </a:r>
            <a:r>
              <a:rPr lang="en-GB" dirty="0" err="1"/>
              <a:t>energia</a:t>
            </a:r>
            <a:r>
              <a:rPr lang="en-GB" dirty="0"/>
              <a:t> </a:t>
            </a:r>
            <a:r>
              <a:rPr lang="en-GB" dirty="0" err="1"/>
              <a:t>massima</a:t>
            </a:r>
            <a:r>
              <a:rPr lang="en-GB" dirty="0"/>
              <a:t>)</a:t>
            </a:r>
          </a:p>
          <a:p>
            <a:endParaRPr lang="en-GB" dirty="0"/>
          </a:p>
        </p:txBody>
      </p:sp>
      <p:sp>
        <p:nvSpPr>
          <p:cNvPr id="4" name="Slide Number Placeholder 3"/>
          <p:cNvSpPr>
            <a:spLocks noGrp="1"/>
          </p:cNvSpPr>
          <p:nvPr>
            <p:ph type="sldNum" sz="quarter" idx="5"/>
          </p:nvPr>
        </p:nvSpPr>
        <p:spPr/>
        <p:txBody>
          <a:bodyPr/>
          <a:lstStyle/>
          <a:p>
            <a:fld id="{110C220F-96FE-6640-9283-0477857DD2FE}" type="slidenum">
              <a:rPr lang="it-IT" smtClean="0"/>
              <a:t>10</a:t>
            </a:fld>
            <a:endParaRPr lang="it-IT"/>
          </a:p>
        </p:txBody>
      </p:sp>
    </p:spTree>
    <p:extLst>
      <p:ext uri="{BB962C8B-B14F-4D97-AF65-F5344CB8AC3E}">
        <p14:creationId xmlns:p14="http://schemas.microsoft.com/office/powerpoint/2010/main" val="806264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pertura senza immagine">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71398607-274A-A655-CD20-649EFBD091E7}"/>
              </a:ext>
            </a:extLst>
          </p:cNvPr>
          <p:cNvSpPr/>
          <p:nvPr userDrawn="1"/>
        </p:nvSpPr>
        <p:spPr>
          <a:xfrm>
            <a:off x="4603948" y="921400"/>
            <a:ext cx="2984104" cy="2192968"/>
          </a:xfrm>
          <a:prstGeom prst="rect">
            <a:avLst/>
          </a:prstGeom>
          <a:blipFill>
            <a:blip r:embed="rId2"/>
            <a:stretch>
              <a:fillRect/>
            </a:stretch>
          </a:blipFill>
          <a:ln w="12700">
            <a:miter lim="400000"/>
          </a:ln>
        </p:spPr>
        <p:txBody>
          <a:bodyPr lIns="45719" rIns="45719"/>
          <a:lstStyle/>
          <a:p>
            <a:pPr>
              <a:defRPr sz="1200"/>
            </a:pPr>
            <a:endParaRPr/>
          </a:p>
        </p:txBody>
      </p:sp>
      <p:sp>
        <p:nvSpPr>
          <p:cNvPr id="5" name="Segnaposto testo 4">
            <a:extLst>
              <a:ext uri="{FF2B5EF4-FFF2-40B4-BE49-F238E27FC236}">
                <a16:creationId xmlns:a16="http://schemas.microsoft.com/office/drawing/2014/main" id="{12724709-C46B-5D47-3534-2978B0F1D4F6}"/>
              </a:ext>
            </a:extLst>
          </p:cNvPr>
          <p:cNvSpPr>
            <a:spLocks noGrp="1"/>
          </p:cNvSpPr>
          <p:nvPr>
            <p:ph type="body" sz="quarter" idx="10" hasCustomPrompt="1"/>
          </p:nvPr>
        </p:nvSpPr>
        <p:spPr>
          <a:xfrm>
            <a:off x="0" y="3429000"/>
            <a:ext cx="12192000" cy="782637"/>
          </a:xfrm>
          <a:prstGeom prst="rect">
            <a:avLst/>
          </a:prstGeom>
        </p:spPr>
        <p:txBody>
          <a:bodyPr/>
          <a:lstStyle>
            <a:lvl1pPr algn="ctr">
              <a:defRPr>
                <a:solidFill>
                  <a:schemeClr val="bg1"/>
                </a:solidFill>
              </a:defRPr>
            </a:lvl1pPr>
            <a:lvl2pPr algn="ctr">
              <a:defRPr sz="2000">
                <a:solidFill>
                  <a:schemeClr val="bg1"/>
                </a:solidFill>
                <a:latin typeface="Montserrat" pitchFamily="2" charset="77"/>
              </a:defRPr>
            </a:lvl2pPr>
          </a:lstStyle>
          <a:p>
            <a:pPr lvl="0"/>
            <a:r>
              <a:rPr lang="it-IT" dirty="0"/>
              <a:t>TITOLO EVENTO</a:t>
            </a:r>
          </a:p>
          <a:p>
            <a:pPr lvl="1"/>
            <a:r>
              <a:rPr lang="it-IT" dirty="0"/>
              <a:t>Sottotitolo evento e altre info</a:t>
            </a:r>
          </a:p>
        </p:txBody>
      </p:sp>
    </p:spTree>
    <p:extLst>
      <p:ext uri="{BB962C8B-B14F-4D97-AF65-F5344CB8AC3E}">
        <p14:creationId xmlns:p14="http://schemas.microsoft.com/office/powerpoint/2010/main" val="284549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ertura con immagine">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12724709-C46B-5D47-3534-2978B0F1D4F6}"/>
              </a:ext>
            </a:extLst>
          </p:cNvPr>
          <p:cNvSpPr>
            <a:spLocks noGrp="1"/>
          </p:cNvSpPr>
          <p:nvPr>
            <p:ph type="body" sz="quarter" idx="10" hasCustomPrompt="1"/>
          </p:nvPr>
        </p:nvSpPr>
        <p:spPr>
          <a:xfrm>
            <a:off x="7440714" y="3583372"/>
            <a:ext cx="3708400" cy="782637"/>
          </a:xfrm>
          <a:prstGeom prst="rect">
            <a:avLst/>
          </a:prstGeom>
        </p:spPr>
        <p:txBody>
          <a:bodyPr/>
          <a:lstStyle>
            <a:lvl1pPr marL="0" indent="0" algn="l">
              <a:buNone/>
              <a:defRPr>
                <a:solidFill>
                  <a:schemeClr val="bg1"/>
                </a:solidFill>
              </a:defRPr>
            </a:lvl1pPr>
            <a:lvl2pPr marL="457200" indent="0" algn="l">
              <a:buNone/>
              <a:defRPr sz="2000">
                <a:solidFill>
                  <a:schemeClr val="bg1"/>
                </a:solidFill>
                <a:latin typeface="Montserrat" pitchFamily="2" charset="77"/>
              </a:defRPr>
            </a:lvl2pPr>
          </a:lstStyle>
          <a:p>
            <a:pPr lvl="0"/>
            <a:r>
              <a:rPr lang="it-IT"/>
              <a:t>TITOLO EVENTO</a:t>
            </a:r>
          </a:p>
          <a:p>
            <a:pPr lvl="1"/>
            <a:r>
              <a:rPr lang="it-IT"/>
              <a:t>Sottotitolo evento e altre info</a:t>
            </a:r>
          </a:p>
        </p:txBody>
      </p:sp>
      <p:pic>
        <p:nvPicPr>
          <p:cNvPr id="2" name="Immagine 1" descr="Immagine che contiene Carattere, Elementi grafici, logo, grafica&#10;&#10;Descrizione generata automaticamente">
            <a:extLst>
              <a:ext uri="{FF2B5EF4-FFF2-40B4-BE49-F238E27FC236}">
                <a16:creationId xmlns:a16="http://schemas.microsoft.com/office/drawing/2014/main" id="{55BE882C-A5F3-C644-049C-5EC0A631A1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074" y="2306490"/>
            <a:ext cx="3561882" cy="1011898"/>
          </a:xfrm>
          <a:prstGeom prst="rect">
            <a:avLst/>
          </a:prstGeom>
        </p:spPr>
      </p:pic>
      <p:sp>
        <p:nvSpPr>
          <p:cNvPr id="7" name="Segnaposto immagine 5">
            <a:extLst>
              <a:ext uri="{FF2B5EF4-FFF2-40B4-BE49-F238E27FC236}">
                <a16:creationId xmlns:a16="http://schemas.microsoft.com/office/drawing/2014/main" id="{EFF1F790-08B6-F66C-889D-98F459440012}"/>
              </a:ext>
            </a:extLst>
          </p:cNvPr>
          <p:cNvSpPr>
            <a:spLocks noGrp="1"/>
          </p:cNvSpPr>
          <p:nvPr>
            <p:ph type="pic" sz="quarter" idx="11"/>
          </p:nvPr>
        </p:nvSpPr>
        <p:spPr>
          <a:xfrm>
            <a:off x="879676" y="1423219"/>
            <a:ext cx="5956201" cy="4249174"/>
          </a:xfrm>
          <a:prstGeom prst="rect">
            <a:avLst/>
          </a:prstGeom>
        </p:spPr>
        <p:txBody>
          <a:bodyPr/>
          <a:lstStyle/>
          <a:p>
            <a:endParaRPr lang="it-IT"/>
          </a:p>
        </p:txBody>
      </p:sp>
      <p:cxnSp>
        <p:nvCxnSpPr>
          <p:cNvPr id="8" name="Connettore diritto 7">
            <a:extLst>
              <a:ext uri="{FF2B5EF4-FFF2-40B4-BE49-F238E27FC236}">
                <a16:creationId xmlns:a16="http://schemas.microsoft.com/office/drawing/2014/main" id="{62275577-BDD7-7A66-EA40-4FB1489457E5}"/>
              </a:ext>
            </a:extLst>
          </p:cNvPr>
          <p:cNvCxnSpPr/>
          <p:nvPr userDrawn="1"/>
        </p:nvCxnSpPr>
        <p:spPr>
          <a:xfrm>
            <a:off x="6210300" y="184150"/>
            <a:ext cx="0" cy="6096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08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magine + titolo">
    <p:bg>
      <p:bgRef idx="1001">
        <a:schemeClr val="bg1"/>
      </p:bgRef>
    </p:bg>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32706C14-0CBA-5C04-2D2D-24A509A753C6}"/>
              </a:ext>
            </a:extLst>
          </p:cNvPr>
          <p:cNvGrpSpPr/>
          <p:nvPr userDrawn="1"/>
        </p:nvGrpSpPr>
        <p:grpSpPr>
          <a:xfrm>
            <a:off x="3922643" y="0"/>
            <a:ext cx="8269358" cy="861391"/>
            <a:chOff x="3922643" y="0"/>
            <a:chExt cx="8269358" cy="861391"/>
          </a:xfrm>
          <a:solidFill>
            <a:srgbClr val="3C64A5"/>
          </a:solidFill>
        </p:grpSpPr>
        <p:sp>
          <p:nvSpPr>
            <p:cNvPr id="20" name="Rettangolo 19">
              <a:extLst>
                <a:ext uri="{FF2B5EF4-FFF2-40B4-BE49-F238E27FC236}">
                  <a16:creationId xmlns:a16="http://schemas.microsoft.com/office/drawing/2014/main" id="{6EB97181-D4A3-4759-1287-C04B8CC8D929}"/>
                </a:ext>
              </a:extLst>
            </p:cNvPr>
            <p:cNvSpPr/>
            <p:nvPr userDrawn="1"/>
          </p:nvSpPr>
          <p:spPr>
            <a:xfrm>
              <a:off x="11596914" y="0"/>
              <a:ext cx="595086" cy="8613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con angoli arrotondati 20">
              <a:extLst>
                <a:ext uri="{FF2B5EF4-FFF2-40B4-BE49-F238E27FC236}">
                  <a16:creationId xmlns:a16="http://schemas.microsoft.com/office/drawing/2014/main" id="{751B2D12-22C7-58D6-83C5-103DE425351C}"/>
                </a:ext>
              </a:extLst>
            </p:cNvPr>
            <p:cNvSpPr/>
            <p:nvPr userDrawn="1"/>
          </p:nvSpPr>
          <p:spPr>
            <a:xfrm>
              <a:off x="3922643" y="1"/>
              <a:ext cx="8269358" cy="86139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olo 1">
            <a:extLst>
              <a:ext uri="{FF2B5EF4-FFF2-40B4-BE49-F238E27FC236}">
                <a16:creationId xmlns:a16="http://schemas.microsoft.com/office/drawing/2014/main" id="{AE9BEC3B-DD1A-3773-6C95-49602D40ABD8}"/>
              </a:ext>
            </a:extLst>
          </p:cNvPr>
          <p:cNvSpPr>
            <a:spLocks noGrp="1"/>
          </p:cNvSpPr>
          <p:nvPr>
            <p:ph type="title" hasCustomPrompt="1"/>
          </p:nvPr>
        </p:nvSpPr>
        <p:spPr>
          <a:xfrm>
            <a:off x="6609144" y="2916821"/>
            <a:ext cx="4641449" cy="1180617"/>
          </a:xfrm>
          <a:prstGeom prst="rect">
            <a:avLst/>
          </a:prstGeom>
        </p:spPr>
        <p:txBody>
          <a:bodyPr/>
          <a:lstStyle>
            <a:lvl1pPr>
              <a:defRPr sz="2800">
                <a:solidFill>
                  <a:srgbClr val="3C64A5"/>
                </a:solidFill>
                <a:latin typeface="Montserrat" pitchFamily="2" charset="77"/>
              </a:defRPr>
            </a:lvl1pPr>
          </a:lstStyle>
          <a:p>
            <a:r>
              <a:rPr lang="it-IT" dirty="0"/>
              <a:t>FARE CLIC PER MODIFICARE LO STILE</a:t>
            </a:r>
          </a:p>
        </p:txBody>
      </p:sp>
      <p:sp>
        <p:nvSpPr>
          <p:cNvPr id="6" name="Segnaposto immagine 5">
            <a:extLst>
              <a:ext uri="{FF2B5EF4-FFF2-40B4-BE49-F238E27FC236}">
                <a16:creationId xmlns:a16="http://schemas.microsoft.com/office/drawing/2014/main" id="{8E49A6B8-BFAC-F9AE-C40E-63205868B31E}"/>
              </a:ext>
            </a:extLst>
          </p:cNvPr>
          <p:cNvSpPr>
            <a:spLocks noGrp="1"/>
          </p:cNvSpPr>
          <p:nvPr>
            <p:ph type="pic" sz="quarter" idx="10"/>
          </p:nvPr>
        </p:nvSpPr>
        <p:spPr>
          <a:xfrm>
            <a:off x="879676" y="1944688"/>
            <a:ext cx="5475087" cy="3668712"/>
          </a:xfrm>
          <a:prstGeom prst="rect">
            <a:avLst/>
          </a:prstGeom>
        </p:spPr>
        <p:txBody>
          <a:bodyPr/>
          <a:lstStyle/>
          <a:p>
            <a:endParaRPr lang="it-IT" dirty="0"/>
          </a:p>
        </p:txBody>
      </p:sp>
      <p:sp>
        <p:nvSpPr>
          <p:cNvPr id="8" name="Segnaposto testo 7">
            <a:extLst>
              <a:ext uri="{FF2B5EF4-FFF2-40B4-BE49-F238E27FC236}">
                <a16:creationId xmlns:a16="http://schemas.microsoft.com/office/drawing/2014/main" id="{686F8B0B-9150-217E-C58B-E2E8294B6C5E}"/>
              </a:ext>
            </a:extLst>
          </p:cNvPr>
          <p:cNvSpPr>
            <a:spLocks noGrp="1"/>
          </p:cNvSpPr>
          <p:nvPr>
            <p:ph type="body" sz="quarter" idx="11"/>
          </p:nvPr>
        </p:nvSpPr>
        <p:spPr>
          <a:xfrm>
            <a:off x="6621463" y="4121150"/>
            <a:ext cx="4618037" cy="1481138"/>
          </a:xfrm>
          <a:prstGeom prst="rect">
            <a:avLst/>
          </a:prstGeom>
        </p:spPr>
        <p:txBody>
          <a:bodyPr anchor="b"/>
          <a:lstStyle>
            <a:lvl1pPr marL="0" indent="0">
              <a:buNone/>
              <a:defRPr sz="2200">
                <a:solidFill>
                  <a:srgbClr val="3C64A5"/>
                </a:solidFill>
                <a:latin typeface="Montserrat" pitchFamily="2" charset="77"/>
              </a:defRPr>
            </a:lvl1pPr>
            <a:lvl2pPr marL="457200" indent="0">
              <a:buNone/>
              <a:defRPr sz="1800">
                <a:solidFill>
                  <a:srgbClr val="3C64A5"/>
                </a:solidFill>
                <a:latin typeface="Montserrat" pitchFamily="2" charset="77"/>
              </a:defRPr>
            </a:lvl2pPr>
          </a:lstStyle>
          <a:p>
            <a:pPr lvl="0"/>
            <a:r>
              <a:rPr lang="it-IT" dirty="0"/>
              <a:t>Fare clic per modificare gli stili del testo dello schema</a:t>
            </a:r>
          </a:p>
          <a:p>
            <a:pPr lvl="1"/>
            <a:r>
              <a:rPr lang="it-IT" dirty="0"/>
              <a:t>Secondo livello</a:t>
            </a:r>
          </a:p>
        </p:txBody>
      </p:sp>
      <p:sp>
        <p:nvSpPr>
          <p:cNvPr id="10" name="Connettore 1 6">
            <a:extLst>
              <a:ext uri="{FF2B5EF4-FFF2-40B4-BE49-F238E27FC236}">
                <a16:creationId xmlns:a16="http://schemas.microsoft.com/office/drawing/2014/main" id="{D8EF3A46-6B2E-79FF-3C97-B8C6847E1C61}"/>
              </a:ext>
            </a:extLst>
          </p:cNvPr>
          <p:cNvSpPr/>
          <p:nvPr userDrawn="1"/>
        </p:nvSpPr>
        <p:spPr>
          <a:xfrm flipV="1">
            <a:off x="4704522" y="6558575"/>
            <a:ext cx="1328649" cy="0"/>
          </a:xfrm>
          <a:prstGeom prst="line">
            <a:avLst/>
          </a:prstGeom>
          <a:ln>
            <a:solidFill>
              <a:srgbClr val="3C64A5"/>
            </a:solidFill>
            <a:miter/>
          </a:ln>
        </p:spPr>
        <p:txBody>
          <a:bodyPr lIns="45719" rIns="45719"/>
          <a:lstStyle/>
          <a:p>
            <a:endParaRPr>
              <a:solidFill>
                <a:srgbClr val="3C64A5"/>
              </a:solidFill>
            </a:endParaRPr>
          </a:p>
        </p:txBody>
      </p:sp>
      <p:sp>
        <p:nvSpPr>
          <p:cNvPr id="11" name="CasellaDiTesto 8">
            <a:extLst>
              <a:ext uri="{FF2B5EF4-FFF2-40B4-BE49-F238E27FC236}">
                <a16:creationId xmlns:a16="http://schemas.microsoft.com/office/drawing/2014/main" id="{6A7886B1-951C-641B-E8D4-6A3AD3E0AC16}"/>
              </a:ext>
            </a:extLst>
          </p:cNvPr>
          <p:cNvSpPr txBox="1"/>
          <p:nvPr userDrawn="1"/>
        </p:nvSpPr>
        <p:spPr>
          <a:xfrm>
            <a:off x="839618" y="6375811"/>
            <a:ext cx="3864904" cy="369332"/>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600">
                <a:solidFill>
                  <a:srgbClr val="FFFFFF"/>
                </a:solidFill>
                <a:latin typeface="Montserrat Bold"/>
                <a:ea typeface="Montserrat Bold"/>
                <a:cs typeface="Montserrat Bold"/>
                <a:sym typeface="Montserrat Bold"/>
              </a:defRPr>
            </a:pPr>
            <a:r>
              <a:rPr sz="1800" b="1" dirty="0">
                <a:solidFill>
                  <a:srgbClr val="3C64A5"/>
                </a:solidFill>
              </a:rPr>
              <a:t>THE</a:t>
            </a:r>
            <a:r>
              <a:rPr dirty="0">
                <a:solidFill>
                  <a:srgbClr val="3C64A5"/>
                </a:solidFill>
                <a:latin typeface="Montserrat Regular"/>
                <a:ea typeface="Montserrat Regular"/>
                <a:cs typeface="Montserrat Regular"/>
                <a:sym typeface="Montserrat Regular"/>
              </a:rPr>
              <a:t> TUSCANY HEALTH ECOS</a:t>
            </a:r>
            <a:r>
              <a:rPr lang="it-IT" dirty="0">
                <a:solidFill>
                  <a:srgbClr val="3C64A5"/>
                </a:solidFill>
                <a:latin typeface="Montserrat Regular"/>
                <a:ea typeface="Montserrat Regular"/>
                <a:cs typeface="Montserrat Regular"/>
                <a:sym typeface="Montserrat Regular"/>
              </a:rPr>
              <a:t>Y</a:t>
            </a:r>
            <a:r>
              <a:rPr dirty="0">
                <a:solidFill>
                  <a:srgbClr val="3C64A5"/>
                </a:solidFill>
                <a:latin typeface="Montserrat Regular"/>
                <a:ea typeface="Montserrat Regular"/>
                <a:cs typeface="Montserrat Regular"/>
                <a:sym typeface="Montserrat Regular"/>
              </a:rPr>
              <a:t>STEM</a:t>
            </a:r>
          </a:p>
        </p:txBody>
      </p:sp>
      <p:sp>
        <p:nvSpPr>
          <p:cNvPr id="12" name="Connettore 1 6">
            <a:extLst>
              <a:ext uri="{FF2B5EF4-FFF2-40B4-BE49-F238E27FC236}">
                <a16:creationId xmlns:a16="http://schemas.microsoft.com/office/drawing/2014/main" id="{D28EE0CD-2930-CE2D-6DE4-DF0274683AAF}"/>
              </a:ext>
            </a:extLst>
          </p:cNvPr>
          <p:cNvSpPr/>
          <p:nvPr userDrawn="1"/>
        </p:nvSpPr>
        <p:spPr>
          <a:xfrm flipV="1">
            <a:off x="0" y="6558576"/>
            <a:ext cx="689811" cy="0"/>
          </a:xfrm>
          <a:prstGeom prst="line">
            <a:avLst/>
          </a:prstGeom>
          <a:ln>
            <a:solidFill>
              <a:srgbClr val="3C64A5"/>
            </a:solidFill>
            <a:miter/>
          </a:ln>
        </p:spPr>
        <p:txBody>
          <a:bodyPr lIns="45719" rIns="45719"/>
          <a:lstStyle/>
          <a:p>
            <a:endParaRPr>
              <a:solidFill>
                <a:srgbClr val="3C64A5"/>
              </a:solidFill>
            </a:endParaRPr>
          </a:p>
        </p:txBody>
      </p:sp>
      <p:sp>
        <p:nvSpPr>
          <p:cNvPr id="13" name="Connettore 1 6">
            <a:extLst>
              <a:ext uri="{FF2B5EF4-FFF2-40B4-BE49-F238E27FC236}">
                <a16:creationId xmlns:a16="http://schemas.microsoft.com/office/drawing/2014/main" id="{A051C035-C77A-ACE6-002B-0AA6B53F43E0}"/>
              </a:ext>
            </a:extLst>
          </p:cNvPr>
          <p:cNvSpPr/>
          <p:nvPr userDrawn="1"/>
        </p:nvSpPr>
        <p:spPr>
          <a:xfrm flipV="1">
            <a:off x="11768417" y="6564925"/>
            <a:ext cx="423583" cy="0"/>
          </a:xfrm>
          <a:prstGeom prst="line">
            <a:avLst/>
          </a:prstGeom>
          <a:ln>
            <a:solidFill>
              <a:srgbClr val="3C64A5"/>
            </a:solidFill>
            <a:miter/>
          </a:ln>
        </p:spPr>
        <p:txBody>
          <a:bodyPr lIns="45719" rIns="45719"/>
          <a:lstStyle/>
          <a:p>
            <a:endParaRPr>
              <a:solidFill>
                <a:srgbClr val="3C64A5"/>
              </a:solidFill>
            </a:endParaRPr>
          </a:p>
        </p:txBody>
      </p:sp>
      <p:sp>
        <p:nvSpPr>
          <p:cNvPr id="14" name="CasellaDiTesto 13">
            <a:extLst>
              <a:ext uri="{FF2B5EF4-FFF2-40B4-BE49-F238E27FC236}">
                <a16:creationId xmlns:a16="http://schemas.microsoft.com/office/drawing/2014/main" id="{945804C2-D0BF-942C-1BAB-D3E9A2994FC9}"/>
              </a:ext>
            </a:extLst>
          </p:cNvPr>
          <p:cNvSpPr txBox="1"/>
          <p:nvPr userDrawn="1"/>
        </p:nvSpPr>
        <p:spPr>
          <a:xfrm>
            <a:off x="11352382" y="6435464"/>
            <a:ext cx="423583" cy="246221"/>
          </a:xfrm>
          <a:prstGeom prst="rect">
            <a:avLst/>
          </a:prstGeom>
          <a:noFill/>
          <a:ln>
            <a:noFill/>
          </a:ln>
        </p:spPr>
        <p:txBody>
          <a:bodyPr wrap="square" rtlCol="0">
            <a:spAutoFit/>
          </a:bodyPr>
          <a:lstStyle/>
          <a:p>
            <a:pPr algn="ctr"/>
            <a:fld id="{D9C48075-744E-1A4C-BA74-3277BD946826}" type="slidenum">
              <a:rPr lang="it-IT" sz="1000" smtClean="0">
                <a:solidFill>
                  <a:srgbClr val="3C64A5"/>
                </a:solidFill>
                <a:latin typeface="Helvetica" pitchFamily="2" charset="0"/>
              </a:rPr>
              <a:pPr algn="ctr"/>
              <a:t>‹#›</a:t>
            </a:fld>
            <a:endParaRPr lang="it-IT" sz="1000" dirty="0">
              <a:solidFill>
                <a:srgbClr val="3C64A5"/>
              </a:solidFill>
              <a:latin typeface="Helvetica" pitchFamily="2" charset="0"/>
            </a:endParaRPr>
          </a:p>
        </p:txBody>
      </p:sp>
      <p:sp>
        <p:nvSpPr>
          <p:cNvPr id="15" name="Connettore 1 6">
            <a:extLst>
              <a:ext uri="{FF2B5EF4-FFF2-40B4-BE49-F238E27FC236}">
                <a16:creationId xmlns:a16="http://schemas.microsoft.com/office/drawing/2014/main" id="{325D497E-07B5-CA44-9E5C-F5F537CE61CA}"/>
              </a:ext>
            </a:extLst>
          </p:cNvPr>
          <p:cNvSpPr/>
          <p:nvPr userDrawn="1"/>
        </p:nvSpPr>
        <p:spPr>
          <a:xfrm>
            <a:off x="11136086" y="6564925"/>
            <a:ext cx="216296" cy="0"/>
          </a:xfrm>
          <a:prstGeom prst="line">
            <a:avLst/>
          </a:prstGeom>
          <a:ln>
            <a:solidFill>
              <a:srgbClr val="3C64A5"/>
            </a:solidFill>
            <a:miter/>
          </a:ln>
        </p:spPr>
        <p:txBody>
          <a:bodyPr lIns="45719" rIns="45719"/>
          <a:lstStyle/>
          <a:p>
            <a:endParaRPr>
              <a:solidFill>
                <a:srgbClr val="3C64A5"/>
              </a:solidFill>
            </a:endParaRPr>
          </a:p>
        </p:txBody>
      </p:sp>
      <p:sp>
        <p:nvSpPr>
          <p:cNvPr id="16" name="CasellaDiTesto 15">
            <a:extLst>
              <a:ext uri="{FF2B5EF4-FFF2-40B4-BE49-F238E27FC236}">
                <a16:creationId xmlns:a16="http://schemas.microsoft.com/office/drawing/2014/main" id="{314AF24E-28A5-2F02-1B8B-6A3A73E12054}"/>
              </a:ext>
            </a:extLst>
          </p:cNvPr>
          <p:cNvSpPr txBox="1"/>
          <p:nvPr userDrawn="1"/>
        </p:nvSpPr>
        <p:spPr>
          <a:xfrm>
            <a:off x="6061166" y="6375811"/>
            <a:ext cx="5074920" cy="338554"/>
          </a:xfrm>
          <a:prstGeom prst="rect">
            <a:avLst/>
          </a:prstGeom>
          <a:noFill/>
          <a:ln>
            <a:noFill/>
          </a:ln>
        </p:spPr>
        <p:txBody>
          <a:bodyPr wrap="square" rtlCol="0">
            <a:spAutoFit/>
          </a:bodyPr>
          <a:lstStyle/>
          <a:p>
            <a:r>
              <a:rPr lang="it-IT" sz="1600" dirty="0">
                <a:solidFill>
                  <a:srgbClr val="3C64A5"/>
                </a:solidFill>
                <a:latin typeface="Montserrat Regular"/>
                <a:ea typeface="Montserrat Regular"/>
                <a:cs typeface="Montserrat Regular"/>
                <a:sym typeface="Montserrat Regular"/>
              </a:rPr>
              <a:t> 4° Meeting </a:t>
            </a:r>
            <a:r>
              <a:rPr lang="it-IT" sz="1600" b="1" dirty="0">
                <a:solidFill>
                  <a:srgbClr val="3C64A5"/>
                </a:solidFill>
                <a:latin typeface="Montserrat Regular"/>
                <a:ea typeface="Montserrat Regular"/>
                <a:cs typeface="Montserrat Regular"/>
                <a:sym typeface="Montserrat Regular"/>
              </a:rPr>
              <a:t>SPOKE 1 – </a:t>
            </a:r>
            <a:r>
              <a:rPr lang="it-IT" sz="1600" b="0" dirty="0" err="1">
                <a:solidFill>
                  <a:srgbClr val="3C64A5"/>
                </a:solidFill>
                <a:latin typeface="Montserrat Regular"/>
                <a:ea typeface="Montserrat Regular"/>
                <a:cs typeface="Montserrat Regular"/>
                <a:sym typeface="Montserrat Regular"/>
              </a:rPr>
              <a:t>December</a:t>
            </a:r>
            <a:r>
              <a:rPr lang="it-IT" sz="1600" b="0" dirty="0">
                <a:solidFill>
                  <a:srgbClr val="3C64A5"/>
                </a:solidFill>
                <a:latin typeface="Montserrat Regular"/>
                <a:ea typeface="Montserrat Regular"/>
                <a:cs typeface="Montserrat Regular"/>
                <a:sym typeface="Montserrat Regular"/>
              </a:rPr>
              <a:t> 12th 2024, Pisa</a:t>
            </a:r>
            <a:endParaRPr lang="it-IT" sz="1600" dirty="0">
              <a:solidFill>
                <a:srgbClr val="3C64A5"/>
              </a:solidFill>
            </a:endParaRPr>
          </a:p>
        </p:txBody>
      </p:sp>
      <p:pic>
        <p:nvPicPr>
          <p:cNvPr id="25" name="Immagine 24" descr="Immagine che contiene testo, grafica, Elementi grafici, schermata&#10;&#10;Descrizione generata automaticamente">
            <a:extLst>
              <a:ext uri="{FF2B5EF4-FFF2-40B4-BE49-F238E27FC236}">
                <a16:creationId xmlns:a16="http://schemas.microsoft.com/office/drawing/2014/main" id="{EBB9F4D5-4293-5A77-6216-BE2ADEBB8E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0485" y="212605"/>
            <a:ext cx="1604162" cy="458332"/>
          </a:xfrm>
          <a:prstGeom prst="rect">
            <a:avLst/>
          </a:prstGeom>
        </p:spPr>
      </p:pic>
      <p:pic>
        <p:nvPicPr>
          <p:cNvPr id="26" name="Immagine 25" descr="Immagine che contiene testo, Carattere, schermata, simbolo&#10;&#10;Descrizione generata automaticamente">
            <a:extLst>
              <a:ext uri="{FF2B5EF4-FFF2-40B4-BE49-F238E27FC236}">
                <a16:creationId xmlns:a16="http://schemas.microsoft.com/office/drawing/2014/main" id="{092E07A8-DAFC-A2F1-D5CA-4D4CDB6BE9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1441" y="240628"/>
            <a:ext cx="1811730" cy="468200"/>
          </a:xfrm>
          <a:prstGeom prst="rect">
            <a:avLst/>
          </a:prstGeom>
        </p:spPr>
      </p:pic>
      <p:pic>
        <p:nvPicPr>
          <p:cNvPr id="27" name="Immagine 26" descr="Immagine che contiene Carattere, Elementi grafici, logo, grafica&#10;&#10;Descrizione generata automaticamente">
            <a:extLst>
              <a:ext uri="{FF2B5EF4-FFF2-40B4-BE49-F238E27FC236}">
                <a16:creationId xmlns:a16="http://schemas.microsoft.com/office/drawing/2014/main" id="{02C3101B-D69A-06A5-E463-AD4447DCF8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9795" y="195156"/>
            <a:ext cx="1736170" cy="493230"/>
          </a:xfrm>
          <a:prstGeom prst="rect">
            <a:avLst/>
          </a:prstGeom>
        </p:spPr>
      </p:pic>
      <p:pic>
        <p:nvPicPr>
          <p:cNvPr id="28" name="Immagine 27" descr="Immagine che contiene testo, Carattere, simbolo, logo&#10;&#10;Descrizione generata automaticamente">
            <a:extLst>
              <a:ext uri="{FF2B5EF4-FFF2-40B4-BE49-F238E27FC236}">
                <a16:creationId xmlns:a16="http://schemas.microsoft.com/office/drawing/2014/main" id="{9063875B-4C92-D1FD-C043-E7CF73CF0F43}"/>
              </a:ext>
            </a:extLst>
          </p:cNvPr>
          <p:cNvPicPr>
            <a:picLocks noChangeAspect="1"/>
          </p:cNvPicPr>
          <p:nvPr userDrawn="1"/>
        </p:nvPicPr>
        <p:blipFill>
          <a:blip r:embed="rId5"/>
          <a:stretch>
            <a:fillRect/>
          </a:stretch>
        </p:blipFill>
        <p:spPr>
          <a:xfrm>
            <a:off x="6470446" y="268634"/>
            <a:ext cx="1341643" cy="402303"/>
          </a:xfrm>
          <a:prstGeom prst="rect">
            <a:avLst/>
          </a:prstGeom>
        </p:spPr>
      </p:pic>
      <p:cxnSp>
        <p:nvCxnSpPr>
          <p:cNvPr id="33" name="Connettore diritto 32">
            <a:extLst>
              <a:ext uri="{FF2B5EF4-FFF2-40B4-BE49-F238E27FC236}">
                <a16:creationId xmlns:a16="http://schemas.microsoft.com/office/drawing/2014/main" id="{0EA8679D-20BB-C132-E71D-7A9DF70D049A}"/>
              </a:ext>
            </a:extLst>
          </p:cNvPr>
          <p:cNvCxnSpPr/>
          <p:nvPr userDrawn="1"/>
        </p:nvCxnSpPr>
        <p:spPr>
          <a:xfrm>
            <a:off x="6210300" y="184150"/>
            <a:ext cx="0" cy="6096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Connettore diritto 33">
            <a:extLst>
              <a:ext uri="{FF2B5EF4-FFF2-40B4-BE49-F238E27FC236}">
                <a16:creationId xmlns:a16="http://schemas.microsoft.com/office/drawing/2014/main" id="{22182B22-1FAC-5217-A8F0-BC8B3DCB70C0}"/>
              </a:ext>
            </a:extLst>
          </p:cNvPr>
          <p:cNvCxnSpPr/>
          <p:nvPr userDrawn="1"/>
        </p:nvCxnSpPr>
        <p:spPr>
          <a:xfrm>
            <a:off x="7981950" y="193555"/>
            <a:ext cx="0" cy="6096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Connettore diritto 34">
            <a:extLst>
              <a:ext uri="{FF2B5EF4-FFF2-40B4-BE49-F238E27FC236}">
                <a16:creationId xmlns:a16="http://schemas.microsoft.com/office/drawing/2014/main" id="{CFA9E3AF-0C0A-4B3E-1F3B-BB8CBD0A6385}"/>
              </a:ext>
            </a:extLst>
          </p:cNvPr>
          <p:cNvCxnSpPr/>
          <p:nvPr userDrawn="1"/>
        </p:nvCxnSpPr>
        <p:spPr>
          <a:xfrm>
            <a:off x="9881416" y="195465"/>
            <a:ext cx="0" cy="6096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2876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agine + testo">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8BAB68DF-F545-3339-5923-3AE603143D99}"/>
              </a:ext>
            </a:extLst>
          </p:cNvPr>
          <p:cNvSpPr/>
          <p:nvPr userDrawn="1"/>
        </p:nvSpPr>
        <p:spPr>
          <a:xfrm>
            <a:off x="6147187" y="0"/>
            <a:ext cx="604481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a:extLst>
              <a:ext uri="{FF2B5EF4-FFF2-40B4-BE49-F238E27FC236}">
                <a16:creationId xmlns:a16="http://schemas.microsoft.com/office/drawing/2014/main" id="{8564F84C-4F18-FFE6-5589-A74FE3FBAB51}"/>
              </a:ext>
            </a:extLst>
          </p:cNvPr>
          <p:cNvGrpSpPr/>
          <p:nvPr userDrawn="1"/>
        </p:nvGrpSpPr>
        <p:grpSpPr>
          <a:xfrm>
            <a:off x="3922642" y="0"/>
            <a:ext cx="8269358" cy="861391"/>
            <a:chOff x="3922643" y="0"/>
            <a:chExt cx="8269358" cy="861391"/>
          </a:xfrm>
          <a:solidFill>
            <a:schemeClr val="bg1"/>
          </a:solidFill>
        </p:grpSpPr>
        <p:sp>
          <p:nvSpPr>
            <p:cNvPr id="24" name="Rettangolo 23">
              <a:extLst>
                <a:ext uri="{FF2B5EF4-FFF2-40B4-BE49-F238E27FC236}">
                  <a16:creationId xmlns:a16="http://schemas.microsoft.com/office/drawing/2014/main" id="{BDBC818C-8F79-4C44-287F-1801CD9BBFA1}"/>
                </a:ext>
              </a:extLst>
            </p:cNvPr>
            <p:cNvSpPr/>
            <p:nvPr userDrawn="1"/>
          </p:nvSpPr>
          <p:spPr>
            <a:xfrm>
              <a:off x="11596914" y="0"/>
              <a:ext cx="595086" cy="8613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con angoli arrotondati 24">
              <a:extLst>
                <a:ext uri="{FF2B5EF4-FFF2-40B4-BE49-F238E27FC236}">
                  <a16:creationId xmlns:a16="http://schemas.microsoft.com/office/drawing/2014/main" id="{A8371DF0-A4C7-5A43-3177-4BE2071155C9}"/>
                </a:ext>
              </a:extLst>
            </p:cNvPr>
            <p:cNvSpPr/>
            <p:nvPr userDrawn="1"/>
          </p:nvSpPr>
          <p:spPr>
            <a:xfrm>
              <a:off x="3922643" y="1"/>
              <a:ext cx="8269358" cy="86139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7" name="Segnaposto testo 16">
            <a:extLst>
              <a:ext uri="{FF2B5EF4-FFF2-40B4-BE49-F238E27FC236}">
                <a16:creationId xmlns:a16="http://schemas.microsoft.com/office/drawing/2014/main" id="{1474B36D-80C1-31E6-F5AB-8C53A607A8B0}"/>
              </a:ext>
            </a:extLst>
          </p:cNvPr>
          <p:cNvSpPr>
            <a:spLocks noGrp="1"/>
          </p:cNvSpPr>
          <p:nvPr>
            <p:ph type="body" sz="quarter" idx="10"/>
          </p:nvPr>
        </p:nvSpPr>
        <p:spPr>
          <a:xfrm>
            <a:off x="7212013" y="1928813"/>
            <a:ext cx="4495800" cy="3660775"/>
          </a:xfrm>
          <a:prstGeom prst="rect">
            <a:avLst/>
          </a:prstGeom>
        </p:spPr>
        <p:txBody>
          <a:bodyPr/>
          <a:lstStyle>
            <a:lvl1pPr marL="0" indent="0">
              <a:buNone/>
              <a:defRPr sz="2000" b="1">
                <a:solidFill>
                  <a:srgbClr val="3C64A5"/>
                </a:solidFill>
                <a:latin typeface="Montserrat" pitchFamily="2" charset="77"/>
              </a:defRPr>
            </a:lvl1pPr>
            <a:lvl2pPr marL="457200" indent="0">
              <a:buNone/>
              <a:defRPr sz="1800">
                <a:latin typeface="Montserrat" pitchFamily="2" charset="77"/>
              </a:defRPr>
            </a:lvl2pPr>
          </a:lstStyle>
          <a:p>
            <a:pPr lvl="0"/>
            <a:r>
              <a:rPr lang="it-IT" dirty="0"/>
              <a:t>Fare clic per modificare gli stili del testo dello schema</a:t>
            </a:r>
          </a:p>
          <a:p>
            <a:pPr lvl="1"/>
            <a:r>
              <a:rPr lang="it-IT" dirty="0"/>
              <a:t>Secondo livello</a:t>
            </a:r>
          </a:p>
        </p:txBody>
      </p:sp>
      <p:sp>
        <p:nvSpPr>
          <p:cNvPr id="20" name="Segnaposto immagine 19">
            <a:extLst>
              <a:ext uri="{FF2B5EF4-FFF2-40B4-BE49-F238E27FC236}">
                <a16:creationId xmlns:a16="http://schemas.microsoft.com/office/drawing/2014/main" id="{EA45B8B8-D0E1-1058-C587-014C257033BA}"/>
              </a:ext>
            </a:extLst>
          </p:cNvPr>
          <p:cNvSpPr>
            <a:spLocks noGrp="1"/>
          </p:cNvSpPr>
          <p:nvPr>
            <p:ph type="pic" sz="quarter" idx="11"/>
          </p:nvPr>
        </p:nvSpPr>
        <p:spPr>
          <a:xfrm>
            <a:off x="865188" y="1947863"/>
            <a:ext cx="5803900" cy="3641725"/>
          </a:xfrm>
          <a:prstGeom prst="rect">
            <a:avLst/>
          </a:prstGeom>
        </p:spPr>
        <p:txBody>
          <a:bodyPr/>
          <a:lstStyle/>
          <a:p>
            <a:endParaRPr lang="it-IT"/>
          </a:p>
        </p:txBody>
      </p:sp>
      <p:sp>
        <p:nvSpPr>
          <p:cNvPr id="2" name="Rettangolo 1">
            <a:extLst>
              <a:ext uri="{FF2B5EF4-FFF2-40B4-BE49-F238E27FC236}">
                <a16:creationId xmlns:a16="http://schemas.microsoft.com/office/drawing/2014/main" id="{A42A9744-0C5F-5519-E7CA-8BB2518040E8}"/>
              </a:ext>
            </a:extLst>
          </p:cNvPr>
          <p:cNvSpPr/>
          <p:nvPr userDrawn="1"/>
        </p:nvSpPr>
        <p:spPr>
          <a:xfrm>
            <a:off x="6147186" y="-2"/>
            <a:ext cx="6044814" cy="861389"/>
          </a:xfrm>
          <a:prstGeom prst="rect">
            <a:avLst/>
          </a:prstGeom>
          <a:solidFill>
            <a:srgbClr val="3C6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n>
                <a:noFill/>
              </a:ln>
            </a:endParaRPr>
          </a:p>
        </p:txBody>
      </p:sp>
      <p:sp>
        <p:nvSpPr>
          <p:cNvPr id="18" name="Connettore 1 6">
            <a:extLst>
              <a:ext uri="{FF2B5EF4-FFF2-40B4-BE49-F238E27FC236}">
                <a16:creationId xmlns:a16="http://schemas.microsoft.com/office/drawing/2014/main" id="{D9E48F69-6243-EE93-7A53-1DDEF97CDD4A}"/>
              </a:ext>
            </a:extLst>
          </p:cNvPr>
          <p:cNvSpPr/>
          <p:nvPr userDrawn="1"/>
        </p:nvSpPr>
        <p:spPr>
          <a:xfrm flipV="1">
            <a:off x="11768417" y="6564925"/>
            <a:ext cx="423583" cy="0"/>
          </a:xfrm>
          <a:prstGeom prst="line">
            <a:avLst/>
          </a:prstGeom>
          <a:ln>
            <a:solidFill>
              <a:srgbClr val="3C64A5"/>
            </a:solidFill>
            <a:miter/>
          </a:ln>
        </p:spPr>
        <p:txBody>
          <a:bodyPr lIns="45719" rIns="45719"/>
          <a:lstStyle/>
          <a:p>
            <a:endParaRPr/>
          </a:p>
        </p:txBody>
      </p:sp>
      <p:sp>
        <p:nvSpPr>
          <p:cNvPr id="19" name="CasellaDiTesto 18">
            <a:extLst>
              <a:ext uri="{FF2B5EF4-FFF2-40B4-BE49-F238E27FC236}">
                <a16:creationId xmlns:a16="http://schemas.microsoft.com/office/drawing/2014/main" id="{B1ADE87D-0EF2-CA9B-AFC1-92D62908CD32}"/>
              </a:ext>
            </a:extLst>
          </p:cNvPr>
          <p:cNvSpPr txBox="1"/>
          <p:nvPr userDrawn="1"/>
        </p:nvSpPr>
        <p:spPr>
          <a:xfrm>
            <a:off x="11352382" y="6435464"/>
            <a:ext cx="423583" cy="246221"/>
          </a:xfrm>
          <a:prstGeom prst="rect">
            <a:avLst/>
          </a:prstGeom>
          <a:noFill/>
        </p:spPr>
        <p:txBody>
          <a:bodyPr wrap="square" rtlCol="0">
            <a:spAutoFit/>
          </a:bodyPr>
          <a:lstStyle/>
          <a:p>
            <a:pPr algn="ctr"/>
            <a:fld id="{D9C48075-744E-1A4C-BA74-3277BD946826}" type="slidenum">
              <a:rPr lang="it-IT" sz="1000" smtClean="0">
                <a:solidFill>
                  <a:srgbClr val="3C64A5"/>
                </a:solidFill>
                <a:latin typeface="Helvetica" pitchFamily="2" charset="0"/>
              </a:rPr>
              <a:pPr algn="ctr"/>
              <a:t>‹#›</a:t>
            </a:fld>
            <a:endParaRPr lang="it-IT" sz="1000" dirty="0">
              <a:solidFill>
                <a:srgbClr val="3C64A5"/>
              </a:solidFill>
              <a:latin typeface="Helvetica" pitchFamily="2" charset="0"/>
            </a:endParaRPr>
          </a:p>
        </p:txBody>
      </p:sp>
      <p:sp>
        <p:nvSpPr>
          <p:cNvPr id="21" name="Connettore 1 6">
            <a:extLst>
              <a:ext uri="{FF2B5EF4-FFF2-40B4-BE49-F238E27FC236}">
                <a16:creationId xmlns:a16="http://schemas.microsoft.com/office/drawing/2014/main" id="{E2FE83F9-9A78-E116-27D1-DC9AC8103A81}"/>
              </a:ext>
            </a:extLst>
          </p:cNvPr>
          <p:cNvSpPr/>
          <p:nvPr userDrawn="1"/>
        </p:nvSpPr>
        <p:spPr>
          <a:xfrm>
            <a:off x="11136086" y="6564925"/>
            <a:ext cx="216296" cy="0"/>
          </a:xfrm>
          <a:prstGeom prst="line">
            <a:avLst/>
          </a:prstGeom>
          <a:ln>
            <a:solidFill>
              <a:srgbClr val="3C64A5"/>
            </a:solidFill>
            <a:miter/>
          </a:ln>
        </p:spPr>
        <p:txBody>
          <a:bodyPr lIns="45719" rIns="45719"/>
          <a:lstStyle/>
          <a:p>
            <a:endParaRPr/>
          </a:p>
        </p:txBody>
      </p:sp>
      <p:sp>
        <p:nvSpPr>
          <p:cNvPr id="22" name="CasellaDiTesto 21">
            <a:extLst>
              <a:ext uri="{FF2B5EF4-FFF2-40B4-BE49-F238E27FC236}">
                <a16:creationId xmlns:a16="http://schemas.microsoft.com/office/drawing/2014/main" id="{A7CFADC7-F237-9371-FC18-420FCBAAABD9}"/>
              </a:ext>
            </a:extLst>
          </p:cNvPr>
          <p:cNvSpPr txBox="1"/>
          <p:nvPr userDrawn="1"/>
        </p:nvSpPr>
        <p:spPr>
          <a:xfrm>
            <a:off x="6061166" y="6375811"/>
            <a:ext cx="5074920" cy="338554"/>
          </a:xfrm>
          <a:prstGeom prst="rect">
            <a:avLst/>
          </a:prstGeom>
          <a:noFill/>
        </p:spPr>
        <p:txBody>
          <a:bodyPr wrap="square" rtlCol="0">
            <a:spAutoFit/>
          </a:bodyPr>
          <a:lstStyle/>
          <a:p>
            <a:r>
              <a:rPr lang="it-IT" sz="1600" dirty="0">
                <a:solidFill>
                  <a:schemeClr val="bg1"/>
                </a:solidFill>
                <a:latin typeface="Montserrat Regular"/>
                <a:ea typeface="Montserrat Regular"/>
                <a:cs typeface="Montserrat Regular"/>
                <a:sym typeface="Montserrat Regular"/>
              </a:rPr>
              <a:t> </a:t>
            </a:r>
            <a:r>
              <a:rPr lang="it-IT" sz="1600" dirty="0">
                <a:solidFill>
                  <a:srgbClr val="3C64A5"/>
                </a:solidFill>
                <a:latin typeface="Montserrat Regular"/>
                <a:ea typeface="Montserrat Regular"/>
                <a:cs typeface="Montserrat Regular"/>
                <a:sym typeface="Montserrat Regular"/>
              </a:rPr>
              <a:t>4° Meeting </a:t>
            </a:r>
            <a:r>
              <a:rPr lang="it-IT" sz="1600" b="1" dirty="0">
                <a:solidFill>
                  <a:srgbClr val="3C64A5"/>
                </a:solidFill>
                <a:latin typeface="Montserrat Regular"/>
                <a:ea typeface="Montserrat Regular"/>
                <a:cs typeface="Montserrat Regular"/>
                <a:sym typeface="Montserrat Regular"/>
              </a:rPr>
              <a:t>SPOKE 1 – </a:t>
            </a:r>
            <a:r>
              <a:rPr lang="it-IT" sz="1600" b="0" dirty="0" err="1">
                <a:solidFill>
                  <a:srgbClr val="3C64A5"/>
                </a:solidFill>
                <a:latin typeface="Montserrat Regular"/>
                <a:ea typeface="Montserrat Regular"/>
                <a:cs typeface="Montserrat Regular"/>
                <a:sym typeface="Montserrat Regular"/>
              </a:rPr>
              <a:t>December</a:t>
            </a:r>
            <a:r>
              <a:rPr lang="it-IT" sz="1600" b="0" dirty="0">
                <a:solidFill>
                  <a:srgbClr val="3C64A5"/>
                </a:solidFill>
                <a:latin typeface="Montserrat Regular"/>
                <a:ea typeface="Montserrat Regular"/>
                <a:cs typeface="Montserrat Regular"/>
                <a:sym typeface="Montserrat Regular"/>
              </a:rPr>
              <a:t> 12th 2024, Pisa</a:t>
            </a:r>
            <a:endParaRPr lang="it-IT" sz="1600" dirty="0">
              <a:solidFill>
                <a:srgbClr val="3C64A5"/>
              </a:solidFill>
            </a:endParaRPr>
          </a:p>
        </p:txBody>
      </p:sp>
      <p:pic>
        <p:nvPicPr>
          <p:cNvPr id="26" name="Immagine 25" descr="Immagine che contiene schermata, Carattere, Blu elettrico, Blu intenso&#10;&#10;Descrizione generata automaticamente">
            <a:extLst>
              <a:ext uri="{FF2B5EF4-FFF2-40B4-BE49-F238E27FC236}">
                <a16:creationId xmlns:a16="http://schemas.microsoft.com/office/drawing/2014/main" id="{B508E05A-B067-2D61-C2E9-41A23650B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1440" y="239631"/>
            <a:ext cx="1816493" cy="473054"/>
          </a:xfrm>
          <a:prstGeom prst="rect">
            <a:avLst/>
          </a:prstGeom>
        </p:spPr>
      </p:pic>
      <p:cxnSp>
        <p:nvCxnSpPr>
          <p:cNvPr id="34" name="Connettore diritto 33">
            <a:extLst>
              <a:ext uri="{FF2B5EF4-FFF2-40B4-BE49-F238E27FC236}">
                <a16:creationId xmlns:a16="http://schemas.microsoft.com/office/drawing/2014/main" id="{20ABE230-074D-4912-6185-9A1E5DF88FC6}"/>
              </a:ext>
            </a:extLst>
          </p:cNvPr>
          <p:cNvCxnSpPr/>
          <p:nvPr userDrawn="1"/>
        </p:nvCxnSpPr>
        <p:spPr>
          <a:xfrm>
            <a:off x="7981950" y="193555"/>
            <a:ext cx="0" cy="6096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Connettore diritto 34">
            <a:extLst>
              <a:ext uri="{FF2B5EF4-FFF2-40B4-BE49-F238E27FC236}">
                <a16:creationId xmlns:a16="http://schemas.microsoft.com/office/drawing/2014/main" id="{B1ABB2D1-7C78-C7B5-39A0-1946AE3ED12F}"/>
              </a:ext>
            </a:extLst>
          </p:cNvPr>
          <p:cNvCxnSpPr/>
          <p:nvPr userDrawn="1"/>
        </p:nvCxnSpPr>
        <p:spPr>
          <a:xfrm>
            <a:off x="9881416" y="195465"/>
            <a:ext cx="0" cy="6096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6" name="Immagine 35" descr="Immagine che contiene testo, grafica, Elementi grafici, schermata&#10;&#10;Descrizione generata automaticamente">
            <a:extLst>
              <a:ext uri="{FF2B5EF4-FFF2-40B4-BE49-F238E27FC236}">
                <a16:creationId xmlns:a16="http://schemas.microsoft.com/office/drawing/2014/main" id="{D98A64D2-D9B4-9DA9-A796-BE6FEEA0B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0485" y="212605"/>
            <a:ext cx="1604162" cy="458332"/>
          </a:xfrm>
          <a:prstGeom prst="rect">
            <a:avLst/>
          </a:prstGeom>
        </p:spPr>
      </p:pic>
      <p:pic>
        <p:nvPicPr>
          <p:cNvPr id="38" name="Immagine 37" descr="Immagine che contiene Carattere, Elementi grafici, logo, grafica&#10;&#10;Descrizione generata automaticamente">
            <a:extLst>
              <a:ext uri="{FF2B5EF4-FFF2-40B4-BE49-F238E27FC236}">
                <a16:creationId xmlns:a16="http://schemas.microsoft.com/office/drawing/2014/main" id="{86E342AF-F77C-6D91-5B00-5C78B33731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9795" y="195156"/>
            <a:ext cx="1736170" cy="493230"/>
          </a:xfrm>
          <a:prstGeom prst="rect">
            <a:avLst/>
          </a:prstGeom>
        </p:spPr>
      </p:pic>
      <p:pic>
        <p:nvPicPr>
          <p:cNvPr id="39" name="Immagine 38" descr="Immagine che contiene testo, Carattere, simbolo, logo&#10;&#10;Descrizione generata automaticamente">
            <a:extLst>
              <a:ext uri="{FF2B5EF4-FFF2-40B4-BE49-F238E27FC236}">
                <a16:creationId xmlns:a16="http://schemas.microsoft.com/office/drawing/2014/main" id="{99C52B79-CAD4-BE51-41AE-3C85FBCA59A7}"/>
              </a:ext>
            </a:extLst>
          </p:cNvPr>
          <p:cNvPicPr>
            <a:picLocks noChangeAspect="1"/>
          </p:cNvPicPr>
          <p:nvPr userDrawn="1"/>
        </p:nvPicPr>
        <p:blipFill>
          <a:blip r:embed="rId5"/>
          <a:stretch>
            <a:fillRect/>
          </a:stretch>
        </p:blipFill>
        <p:spPr>
          <a:xfrm>
            <a:off x="6470446" y="268634"/>
            <a:ext cx="1341643" cy="402303"/>
          </a:xfrm>
          <a:prstGeom prst="rect">
            <a:avLst/>
          </a:prstGeom>
        </p:spPr>
      </p:pic>
    </p:spTree>
    <p:extLst>
      <p:ext uri="{BB962C8B-B14F-4D97-AF65-F5344CB8AC3E}">
        <p14:creationId xmlns:p14="http://schemas.microsoft.com/office/powerpoint/2010/main" val="3658884827"/>
      </p:ext>
    </p:extLst>
  </p:cSld>
  <p:clrMapOvr>
    <a:masterClrMapping/>
  </p:clrMapOvr>
  <p:extLst>
    <p:ext uri="{DCECCB84-F9BA-43D5-87BE-67443E8EF086}">
      <p15:sldGuideLst xmlns:p15="http://schemas.microsoft.com/office/powerpoint/2012/main">
        <p15:guide id="1" orient="horz" pos="3521" userDrawn="1">
          <p15:clr>
            <a:srgbClr val="FBAE40"/>
          </p15:clr>
        </p15:guide>
        <p15:guide id="2" pos="45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magine + testo">
    <p:bg>
      <p:bgRef idx="1001">
        <a:schemeClr val="bg1"/>
      </p:bgRef>
    </p:bg>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8BAB68DF-F545-3339-5923-3AE603143D99}"/>
              </a:ext>
            </a:extLst>
          </p:cNvPr>
          <p:cNvSpPr/>
          <p:nvPr userDrawn="1"/>
        </p:nvSpPr>
        <p:spPr>
          <a:xfrm>
            <a:off x="6147187" y="0"/>
            <a:ext cx="6044814" cy="6858000"/>
          </a:xfrm>
          <a:prstGeom prst="rect">
            <a:avLst/>
          </a:prstGeom>
          <a:solidFill>
            <a:srgbClr val="3C6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a:extLst>
              <a:ext uri="{FF2B5EF4-FFF2-40B4-BE49-F238E27FC236}">
                <a16:creationId xmlns:a16="http://schemas.microsoft.com/office/drawing/2014/main" id="{8564F84C-4F18-FFE6-5589-A74FE3FBAB51}"/>
              </a:ext>
            </a:extLst>
          </p:cNvPr>
          <p:cNvGrpSpPr/>
          <p:nvPr userDrawn="1"/>
        </p:nvGrpSpPr>
        <p:grpSpPr>
          <a:xfrm>
            <a:off x="3922642" y="0"/>
            <a:ext cx="8269358" cy="861391"/>
            <a:chOff x="3922643" y="0"/>
            <a:chExt cx="8269358" cy="861391"/>
          </a:xfrm>
          <a:solidFill>
            <a:srgbClr val="3C64A5"/>
          </a:solidFill>
        </p:grpSpPr>
        <p:sp>
          <p:nvSpPr>
            <p:cNvPr id="24" name="Rettangolo 23">
              <a:extLst>
                <a:ext uri="{FF2B5EF4-FFF2-40B4-BE49-F238E27FC236}">
                  <a16:creationId xmlns:a16="http://schemas.microsoft.com/office/drawing/2014/main" id="{BDBC818C-8F79-4C44-287F-1801CD9BBFA1}"/>
                </a:ext>
              </a:extLst>
            </p:cNvPr>
            <p:cNvSpPr/>
            <p:nvPr userDrawn="1"/>
          </p:nvSpPr>
          <p:spPr>
            <a:xfrm>
              <a:off x="11596914" y="0"/>
              <a:ext cx="595086" cy="8613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con angoli arrotondati 24">
              <a:extLst>
                <a:ext uri="{FF2B5EF4-FFF2-40B4-BE49-F238E27FC236}">
                  <a16:creationId xmlns:a16="http://schemas.microsoft.com/office/drawing/2014/main" id="{A8371DF0-A4C7-5A43-3177-4BE2071155C9}"/>
                </a:ext>
              </a:extLst>
            </p:cNvPr>
            <p:cNvSpPr/>
            <p:nvPr userDrawn="1"/>
          </p:nvSpPr>
          <p:spPr>
            <a:xfrm>
              <a:off x="3922643" y="1"/>
              <a:ext cx="8269358" cy="86139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7" name="Segnaposto testo 16">
            <a:extLst>
              <a:ext uri="{FF2B5EF4-FFF2-40B4-BE49-F238E27FC236}">
                <a16:creationId xmlns:a16="http://schemas.microsoft.com/office/drawing/2014/main" id="{1474B36D-80C1-31E6-F5AB-8C53A607A8B0}"/>
              </a:ext>
            </a:extLst>
          </p:cNvPr>
          <p:cNvSpPr>
            <a:spLocks noGrp="1"/>
          </p:cNvSpPr>
          <p:nvPr>
            <p:ph type="body" sz="quarter" idx="10"/>
          </p:nvPr>
        </p:nvSpPr>
        <p:spPr>
          <a:xfrm>
            <a:off x="7212013" y="1928813"/>
            <a:ext cx="4495800" cy="3660775"/>
          </a:xfrm>
          <a:prstGeom prst="rect">
            <a:avLst/>
          </a:prstGeom>
        </p:spPr>
        <p:txBody>
          <a:bodyPr/>
          <a:lstStyle>
            <a:lvl1pPr marL="0" indent="0">
              <a:buNone/>
              <a:defRPr sz="2000" b="1">
                <a:solidFill>
                  <a:schemeClr val="bg1"/>
                </a:solidFill>
                <a:latin typeface="Montserrat" pitchFamily="2" charset="77"/>
              </a:defRPr>
            </a:lvl1pPr>
            <a:lvl2pPr marL="457200" indent="0">
              <a:buNone/>
              <a:defRPr sz="1800">
                <a:solidFill>
                  <a:schemeClr val="bg1"/>
                </a:solidFill>
                <a:latin typeface="Montserrat" pitchFamily="2" charset="77"/>
              </a:defRPr>
            </a:lvl2pPr>
          </a:lstStyle>
          <a:p>
            <a:pPr lvl="0"/>
            <a:r>
              <a:rPr lang="it-IT" dirty="0"/>
              <a:t>Fare clic per modificare gli stili del testo dello schema</a:t>
            </a:r>
          </a:p>
          <a:p>
            <a:pPr lvl="1"/>
            <a:r>
              <a:rPr lang="it-IT" dirty="0"/>
              <a:t>Secondo livello</a:t>
            </a:r>
          </a:p>
        </p:txBody>
      </p:sp>
      <p:sp>
        <p:nvSpPr>
          <p:cNvPr id="20" name="Segnaposto immagine 19">
            <a:extLst>
              <a:ext uri="{FF2B5EF4-FFF2-40B4-BE49-F238E27FC236}">
                <a16:creationId xmlns:a16="http://schemas.microsoft.com/office/drawing/2014/main" id="{EA45B8B8-D0E1-1058-C587-014C257033BA}"/>
              </a:ext>
            </a:extLst>
          </p:cNvPr>
          <p:cNvSpPr>
            <a:spLocks noGrp="1"/>
          </p:cNvSpPr>
          <p:nvPr>
            <p:ph type="pic" sz="quarter" idx="11"/>
          </p:nvPr>
        </p:nvSpPr>
        <p:spPr>
          <a:xfrm>
            <a:off x="865188" y="1947863"/>
            <a:ext cx="5803900" cy="3641725"/>
          </a:xfrm>
          <a:prstGeom prst="rect">
            <a:avLst/>
          </a:prstGeom>
        </p:spPr>
        <p:txBody>
          <a:bodyPr/>
          <a:lstStyle/>
          <a:p>
            <a:endParaRPr lang="it-IT"/>
          </a:p>
        </p:txBody>
      </p:sp>
      <p:sp>
        <p:nvSpPr>
          <p:cNvPr id="2" name="Rettangolo 1">
            <a:extLst>
              <a:ext uri="{FF2B5EF4-FFF2-40B4-BE49-F238E27FC236}">
                <a16:creationId xmlns:a16="http://schemas.microsoft.com/office/drawing/2014/main" id="{A42A9744-0C5F-5519-E7CA-8BB2518040E8}"/>
              </a:ext>
            </a:extLst>
          </p:cNvPr>
          <p:cNvSpPr/>
          <p:nvPr userDrawn="1"/>
        </p:nvSpPr>
        <p:spPr>
          <a:xfrm>
            <a:off x="6147186" y="-2"/>
            <a:ext cx="6044814" cy="8613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n>
                <a:noFill/>
              </a:ln>
            </a:endParaRPr>
          </a:p>
        </p:txBody>
      </p:sp>
      <p:sp>
        <p:nvSpPr>
          <p:cNvPr id="21" name="Connettore 1 6">
            <a:extLst>
              <a:ext uri="{FF2B5EF4-FFF2-40B4-BE49-F238E27FC236}">
                <a16:creationId xmlns:a16="http://schemas.microsoft.com/office/drawing/2014/main" id="{E2FE83F9-9A78-E116-27D1-DC9AC8103A81}"/>
              </a:ext>
            </a:extLst>
          </p:cNvPr>
          <p:cNvSpPr/>
          <p:nvPr userDrawn="1"/>
        </p:nvSpPr>
        <p:spPr>
          <a:xfrm>
            <a:off x="11136086" y="6564925"/>
            <a:ext cx="216296" cy="0"/>
          </a:xfrm>
          <a:prstGeom prst="line">
            <a:avLst/>
          </a:prstGeom>
          <a:ln>
            <a:solidFill>
              <a:srgbClr val="3C64A5"/>
            </a:solidFill>
            <a:miter/>
          </a:ln>
        </p:spPr>
        <p:txBody>
          <a:bodyPr lIns="45719" rIns="45719"/>
          <a:lstStyle/>
          <a:p>
            <a:endParaRPr/>
          </a:p>
        </p:txBody>
      </p:sp>
      <p:pic>
        <p:nvPicPr>
          <p:cNvPr id="3" name="Immagine 2" descr="Immagine che contiene testo, Carattere, schermata, simbolo&#10;&#10;Descrizione generata automaticamente">
            <a:extLst>
              <a:ext uri="{FF2B5EF4-FFF2-40B4-BE49-F238E27FC236}">
                <a16:creationId xmlns:a16="http://schemas.microsoft.com/office/drawing/2014/main" id="{B5FA895B-F992-9131-1232-13ED0BAE3A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1441" y="240628"/>
            <a:ext cx="1811730" cy="468200"/>
          </a:xfrm>
          <a:prstGeom prst="rect">
            <a:avLst/>
          </a:prstGeom>
        </p:spPr>
      </p:pic>
      <p:pic>
        <p:nvPicPr>
          <p:cNvPr id="4" name="Immagine 3" descr="Immagine che contiene schermata, grafica, Elementi grafici, pixel&#10;&#10;Descrizione generata automaticamente">
            <a:extLst>
              <a:ext uri="{FF2B5EF4-FFF2-40B4-BE49-F238E27FC236}">
                <a16:creationId xmlns:a16="http://schemas.microsoft.com/office/drawing/2014/main" id="{5B4C560A-AB73-BFEB-70FE-4EECCC905C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1403" y="228598"/>
            <a:ext cx="1618976" cy="508821"/>
          </a:xfrm>
          <a:prstGeom prst="rect">
            <a:avLst/>
          </a:prstGeom>
        </p:spPr>
      </p:pic>
      <p:pic>
        <p:nvPicPr>
          <p:cNvPr id="5" name="Immagine 4" descr="Immagine che contiene Elementi grafici, Carattere, grafica, schermata&#10;&#10;Descrizione generata automaticamente">
            <a:extLst>
              <a:ext uri="{FF2B5EF4-FFF2-40B4-BE49-F238E27FC236}">
                <a16:creationId xmlns:a16="http://schemas.microsoft.com/office/drawing/2014/main" id="{3AF15EDA-8615-B8F2-14E8-07C0175D7F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28904" y="220508"/>
            <a:ext cx="1747684" cy="496502"/>
          </a:xfrm>
          <a:prstGeom prst="rect">
            <a:avLst/>
          </a:prstGeom>
        </p:spPr>
      </p:pic>
      <p:sp>
        <p:nvSpPr>
          <p:cNvPr id="7" name="Connettore 1 6">
            <a:extLst>
              <a:ext uri="{FF2B5EF4-FFF2-40B4-BE49-F238E27FC236}">
                <a16:creationId xmlns:a16="http://schemas.microsoft.com/office/drawing/2014/main" id="{6790C554-CEB2-CDB7-8358-DE214D5A286D}"/>
              </a:ext>
            </a:extLst>
          </p:cNvPr>
          <p:cNvSpPr/>
          <p:nvPr userDrawn="1"/>
        </p:nvSpPr>
        <p:spPr>
          <a:xfrm flipV="1">
            <a:off x="4704522" y="6558575"/>
            <a:ext cx="1328649" cy="0"/>
          </a:xfrm>
          <a:prstGeom prst="line">
            <a:avLst/>
          </a:prstGeom>
          <a:ln>
            <a:solidFill>
              <a:srgbClr val="3C64A5"/>
            </a:solidFill>
            <a:miter/>
          </a:ln>
        </p:spPr>
        <p:txBody>
          <a:bodyPr lIns="45719" rIns="45719"/>
          <a:lstStyle/>
          <a:p>
            <a:endParaRPr>
              <a:solidFill>
                <a:srgbClr val="3C64A5"/>
              </a:solidFill>
            </a:endParaRPr>
          </a:p>
        </p:txBody>
      </p:sp>
      <p:sp>
        <p:nvSpPr>
          <p:cNvPr id="9" name="CasellaDiTesto 8">
            <a:extLst>
              <a:ext uri="{FF2B5EF4-FFF2-40B4-BE49-F238E27FC236}">
                <a16:creationId xmlns:a16="http://schemas.microsoft.com/office/drawing/2014/main" id="{416CD005-DB1A-90F4-9F4D-4EF16BD5FB36}"/>
              </a:ext>
            </a:extLst>
          </p:cNvPr>
          <p:cNvSpPr txBox="1"/>
          <p:nvPr userDrawn="1"/>
        </p:nvSpPr>
        <p:spPr>
          <a:xfrm>
            <a:off x="839618" y="6375811"/>
            <a:ext cx="3864904" cy="369332"/>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600">
                <a:solidFill>
                  <a:srgbClr val="FFFFFF"/>
                </a:solidFill>
                <a:latin typeface="Montserrat Bold"/>
                <a:ea typeface="Montserrat Bold"/>
                <a:cs typeface="Montserrat Bold"/>
                <a:sym typeface="Montserrat Bold"/>
              </a:defRPr>
            </a:pPr>
            <a:r>
              <a:rPr sz="1800" b="1" dirty="0">
                <a:solidFill>
                  <a:srgbClr val="3C64A5"/>
                </a:solidFill>
              </a:rPr>
              <a:t>THE</a:t>
            </a:r>
            <a:r>
              <a:rPr dirty="0">
                <a:solidFill>
                  <a:srgbClr val="3C64A5"/>
                </a:solidFill>
                <a:latin typeface="Montserrat Regular"/>
                <a:ea typeface="Montserrat Regular"/>
                <a:cs typeface="Montserrat Regular"/>
                <a:sym typeface="Montserrat Regular"/>
              </a:rPr>
              <a:t> TUSCANY HEALTH ECOS</a:t>
            </a:r>
            <a:r>
              <a:rPr lang="it-IT" dirty="0">
                <a:solidFill>
                  <a:srgbClr val="3C64A5"/>
                </a:solidFill>
                <a:latin typeface="Montserrat Regular"/>
                <a:ea typeface="Montserrat Regular"/>
                <a:cs typeface="Montserrat Regular"/>
                <a:sym typeface="Montserrat Regular"/>
              </a:rPr>
              <a:t>Y</a:t>
            </a:r>
            <a:r>
              <a:rPr dirty="0">
                <a:solidFill>
                  <a:srgbClr val="3C64A5"/>
                </a:solidFill>
                <a:latin typeface="Montserrat Regular"/>
                <a:ea typeface="Montserrat Regular"/>
                <a:cs typeface="Montserrat Regular"/>
                <a:sym typeface="Montserrat Regular"/>
              </a:rPr>
              <a:t>STEM</a:t>
            </a:r>
          </a:p>
        </p:txBody>
      </p:sp>
      <p:sp>
        <p:nvSpPr>
          <p:cNvPr id="10" name="Connettore 1 6">
            <a:extLst>
              <a:ext uri="{FF2B5EF4-FFF2-40B4-BE49-F238E27FC236}">
                <a16:creationId xmlns:a16="http://schemas.microsoft.com/office/drawing/2014/main" id="{99104131-FBA8-EB1E-F992-7712081CCFD5}"/>
              </a:ext>
            </a:extLst>
          </p:cNvPr>
          <p:cNvSpPr/>
          <p:nvPr userDrawn="1"/>
        </p:nvSpPr>
        <p:spPr>
          <a:xfrm flipV="1">
            <a:off x="0" y="6558576"/>
            <a:ext cx="689811" cy="0"/>
          </a:xfrm>
          <a:prstGeom prst="line">
            <a:avLst/>
          </a:prstGeom>
          <a:ln>
            <a:solidFill>
              <a:srgbClr val="3C64A5"/>
            </a:solidFill>
            <a:miter/>
          </a:ln>
        </p:spPr>
        <p:txBody>
          <a:bodyPr lIns="45719" rIns="45719"/>
          <a:lstStyle/>
          <a:p>
            <a:endParaRPr>
              <a:solidFill>
                <a:srgbClr val="3C64A5"/>
              </a:solidFill>
            </a:endParaRPr>
          </a:p>
        </p:txBody>
      </p:sp>
      <p:sp>
        <p:nvSpPr>
          <p:cNvPr id="11" name="Connettore 1 6">
            <a:extLst>
              <a:ext uri="{FF2B5EF4-FFF2-40B4-BE49-F238E27FC236}">
                <a16:creationId xmlns:a16="http://schemas.microsoft.com/office/drawing/2014/main" id="{982B9820-5BFE-D6DA-FBA2-1C5E4AD0EDB1}"/>
              </a:ext>
            </a:extLst>
          </p:cNvPr>
          <p:cNvSpPr/>
          <p:nvPr userDrawn="1"/>
        </p:nvSpPr>
        <p:spPr>
          <a:xfrm flipV="1">
            <a:off x="11768417" y="6564925"/>
            <a:ext cx="423583" cy="0"/>
          </a:xfrm>
          <a:prstGeom prst="line">
            <a:avLst/>
          </a:prstGeom>
          <a:ln>
            <a:solidFill>
              <a:schemeClr val="bg1"/>
            </a:solidFill>
            <a:miter/>
          </a:ln>
        </p:spPr>
        <p:txBody>
          <a:bodyPr lIns="45719" rIns="45719"/>
          <a:lstStyle/>
          <a:p>
            <a:endParaRPr/>
          </a:p>
        </p:txBody>
      </p:sp>
      <p:sp>
        <p:nvSpPr>
          <p:cNvPr id="12" name="CasellaDiTesto 11">
            <a:extLst>
              <a:ext uri="{FF2B5EF4-FFF2-40B4-BE49-F238E27FC236}">
                <a16:creationId xmlns:a16="http://schemas.microsoft.com/office/drawing/2014/main" id="{EB5F0A74-562C-B04B-B289-C28E0524B773}"/>
              </a:ext>
            </a:extLst>
          </p:cNvPr>
          <p:cNvSpPr txBox="1"/>
          <p:nvPr userDrawn="1"/>
        </p:nvSpPr>
        <p:spPr>
          <a:xfrm>
            <a:off x="11352382" y="6435464"/>
            <a:ext cx="423583" cy="246221"/>
          </a:xfrm>
          <a:prstGeom prst="rect">
            <a:avLst/>
          </a:prstGeom>
          <a:noFill/>
        </p:spPr>
        <p:txBody>
          <a:bodyPr wrap="square" rtlCol="0">
            <a:spAutoFit/>
          </a:bodyPr>
          <a:lstStyle/>
          <a:p>
            <a:pPr algn="ctr"/>
            <a:fld id="{D9C48075-744E-1A4C-BA74-3277BD946826}" type="slidenum">
              <a:rPr lang="it-IT" sz="1000" smtClean="0">
                <a:solidFill>
                  <a:schemeClr val="bg1"/>
                </a:solidFill>
                <a:latin typeface="Helvetica" pitchFamily="2" charset="0"/>
              </a:rPr>
              <a:pPr algn="ctr"/>
              <a:t>‹#›</a:t>
            </a:fld>
            <a:endParaRPr lang="it-IT" sz="1000" dirty="0">
              <a:solidFill>
                <a:schemeClr val="bg1"/>
              </a:solidFill>
              <a:latin typeface="Helvetica" pitchFamily="2" charset="0"/>
            </a:endParaRPr>
          </a:p>
        </p:txBody>
      </p:sp>
      <p:sp>
        <p:nvSpPr>
          <p:cNvPr id="13" name="Connettore 1 6">
            <a:extLst>
              <a:ext uri="{FF2B5EF4-FFF2-40B4-BE49-F238E27FC236}">
                <a16:creationId xmlns:a16="http://schemas.microsoft.com/office/drawing/2014/main" id="{2C1D3BFE-D547-D990-7F59-1BBA99F612B0}"/>
              </a:ext>
            </a:extLst>
          </p:cNvPr>
          <p:cNvSpPr/>
          <p:nvPr userDrawn="1"/>
        </p:nvSpPr>
        <p:spPr>
          <a:xfrm>
            <a:off x="11136086" y="6564925"/>
            <a:ext cx="216296" cy="0"/>
          </a:xfrm>
          <a:prstGeom prst="line">
            <a:avLst/>
          </a:prstGeom>
          <a:ln>
            <a:solidFill>
              <a:schemeClr val="bg1"/>
            </a:solidFill>
            <a:miter/>
          </a:ln>
        </p:spPr>
        <p:txBody>
          <a:bodyPr lIns="45719" rIns="45719"/>
          <a:lstStyle/>
          <a:p>
            <a:endParaRPr/>
          </a:p>
        </p:txBody>
      </p:sp>
      <p:sp>
        <p:nvSpPr>
          <p:cNvPr id="14" name="CasellaDiTesto 13">
            <a:extLst>
              <a:ext uri="{FF2B5EF4-FFF2-40B4-BE49-F238E27FC236}">
                <a16:creationId xmlns:a16="http://schemas.microsoft.com/office/drawing/2014/main" id="{F4E4A97C-4206-D07E-E1F6-97C7D085A0E4}"/>
              </a:ext>
            </a:extLst>
          </p:cNvPr>
          <p:cNvSpPr txBox="1"/>
          <p:nvPr userDrawn="1"/>
        </p:nvSpPr>
        <p:spPr>
          <a:xfrm>
            <a:off x="6061166" y="6375811"/>
            <a:ext cx="5074920" cy="338554"/>
          </a:xfrm>
          <a:prstGeom prst="rect">
            <a:avLst/>
          </a:prstGeom>
          <a:noFill/>
        </p:spPr>
        <p:txBody>
          <a:bodyPr wrap="square" rtlCol="0">
            <a:spAutoFit/>
          </a:bodyPr>
          <a:lstStyle/>
          <a:p>
            <a:r>
              <a:rPr lang="it-IT" sz="1600" dirty="0">
                <a:solidFill>
                  <a:schemeClr val="bg1"/>
                </a:solidFill>
                <a:latin typeface="Montserrat Regular"/>
                <a:ea typeface="Montserrat Regular"/>
                <a:cs typeface="Montserrat Regular"/>
                <a:sym typeface="Montserrat Regular"/>
              </a:rPr>
              <a:t> 4° Meeting </a:t>
            </a:r>
            <a:r>
              <a:rPr lang="it-IT" sz="1600" b="1" dirty="0">
                <a:solidFill>
                  <a:schemeClr val="bg1"/>
                </a:solidFill>
                <a:latin typeface="Montserrat Regular"/>
                <a:ea typeface="Montserrat Regular"/>
                <a:cs typeface="Montserrat Regular"/>
                <a:sym typeface="Montserrat Regular"/>
              </a:rPr>
              <a:t>SPOKE 1 – </a:t>
            </a:r>
            <a:r>
              <a:rPr lang="it-IT" sz="1600" b="0" dirty="0" err="1">
                <a:solidFill>
                  <a:schemeClr val="bg1"/>
                </a:solidFill>
                <a:latin typeface="Montserrat Regular"/>
                <a:ea typeface="Montserrat Regular"/>
                <a:cs typeface="Montserrat Regular"/>
                <a:sym typeface="Montserrat Regular"/>
              </a:rPr>
              <a:t>December</a:t>
            </a:r>
            <a:r>
              <a:rPr lang="it-IT" sz="1600" b="0" dirty="0">
                <a:solidFill>
                  <a:schemeClr val="bg1"/>
                </a:solidFill>
                <a:latin typeface="Montserrat Regular"/>
                <a:ea typeface="Montserrat Regular"/>
                <a:cs typeface="Montserrat Regular"/>
                <a:sym typeface="Montserrat Regular"/>
              </a:rPr>
              <a:t> 12th 2024, Pisa</a:t>
            </a:r>
            <a:endParaRPr lang="it-IT" sz="1600" dirty="0"/>
          </a:p>
        </p:txBody>
      </p:sp>
      <p:pic>
        <p:nvPicPr>
          <p:cNvPr id="15" name="Immagine 14" descr="Immagine che contiene testo, Carattere, Elementi grafici, logo&#10;&#10;Descrizione generata automaticamente">
            <a:extLst>
              <a:ext uri="{FF2B5EF4-FFF2-40B4-BE49-F238E27FC236}">
                <a16:creationId xmlns:a16="http://schemas.microsoft.com/office/drawing/2014/main" id="{B2930740-D87D-628C-A91A-FA7B472B438E}"/>
              </a:ext>
            </a:extLst>
          </p:cNvPr>
          <p:cNvPicPr>
            <a:picLocks noChangeAspect="1"/>
          </p:cNvPicPr>
          <p:nvPr userDrawn="1"/>
        </p:nvPicPr>
        <p:blipFill>
          <a:blip r:embed="rId5"/>
          <a:stretch>
            <a:fillRect/>
          </a:stretch>
        </p:blipFill>
        <p:spPr>
          <a:xfrm>
            <a:off x="6351309" y="264583"/>
            <a:ext cx="1361817" cy="408352"/>
          </a:xfrm>
          <a:prstGeom prst="rect">
            <a:avLst/>
          </a:prstGeom>
        </p:spPr>
      </p:pic>
      <p:cxnSp>
        <p:nvCxnSpPr>
          <p:cNvPr id="30" name="Connettore diritto 29">
            <a:extLst>
              <a:ext uri="{FF2B5EF4-FFF2-40B4-BE49-F238E27FC236}">
                <a16:creationId xmlns:a16="http://schemas.microsoft.com/office/drawing/2014/main" id="{6FBBCEC8-349F-471B-CAA0-755908EA407B}"/>
              </a:ext>
            </a:extLst>
          </p:cNvPr>
          <p:cNvCxnSpPr/>
          <p:nvPr userDrawn="1"/>
        </p:nvCxnSpPr>
        <p:spPr>
          <a:xfrm>
            <a:off x="7981950" y="193555"/>
            <a:ext cx="0" cy="609600"/>
          </a:xfrm>
          <a:prstGeom prst="line">
            <a:avLst/>
          </a:prstGeom>
          <a:ln>
            <a:solidFill>
              <a:srgbClr val="3C64A5"/>
            </a:solidFill>
          </a:ln>
        </p:spPr>
        <p:style>
          <a:lnRef idx="2">
            <a:schemeClr val="accent1"/>
          </a:lnRef>
          <a:fillRef idx="0">
            <a:schemeClr val="accent1"/>
          </a:fillRef>
          <a:effectRef idx="1">
            <a:schemeClr val="accent1"/>
          </a:effectRef>
          <a:fontRef idx="minor">
            <a:schemeClr val="tx1"/>
          </a:fontRef>
        </p:style>
      </p:cxnSp>
      <p:cxnSp>
        <p:nvCxnSpPr>
          <p:cNvPr id="31" name="Connettore diritto 30">
            <a:extLst>
              <a:ext uri="{FF2B5EF4-FFF2-40B4-BE49-F238E27FC236}">
                <a16:creationId xmlns:a16="http://schemas.microsoft.com/office/drawing/2014/main" id="{639B6602-2B74-9261-279B-5478EBB4111C}"/>
              </a:ext>
            </a:extLst>
          </p:cNvPr>
          <p:cNvCxnSpPr/>
          <p:nvPr userDrawn="1"/>
        </p:nvCxnSpPr>
        <p:spPr>
          <a:xfrm>
            <a:off x="9881416" y="195465"/>
            <a:ext cx="0" cy="609600"/>
          </a:xfrm>
          <a:prstGeom prst="line">
            <a:avLst/>
          </a:prstGeom>
          <a:ln>
            <a:solidFill>
              <a:srgbClr val="3C64A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78406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21">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 testo su blu">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B8B7A411-81B6-4168-87CD-61087CC607BB}"/>
              </a:ext>
            </a:extLst>
          </p:cNvPr>
          <p:cNvGrpSpPr/>
          <p:nvPr userDrawn="1"/>
        </p:nvGrpSpPr>
        <p:grpSpPr>
          <a:xfrm>
            <a:off x="3922643" y="0"/>
            <a:ext cx="8269358" cy="861391"/>
            <a:chOff x="3922643" y="0"/>
            <a:chExt cx="8269358" cy="861391"/>
          </a:xfrm>
        </p:grpSpPr>
        <p:sp>
          <p:nvSpPr>
            <p:cNvPr id="2" name="Rettangolo 1">
              <a:extLst>
                <a:ext uri="{FF2B5EF4-FFF2-40B4-BE49-F238E27FC236}">
                  <a16:creationId xmlns:a16="http://schemas.microsoft.com/office/drawing/2014/main" id="{AB42D8FC-C61C-7F63-6810-F7FABF65FB50}"/>
                </a:ext>
              </a:extLst>
            </p:cNvPr>
            <p:cNvSpPr/>
            <p:nvPr userDrawn="1"/>
          </p:nvSpPr>
          <p:spPr>
            <a:xfrm>
              <a:off x="11596914" y="0"/>
              <a:ext cx="595086" cy="8613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con angoli arrotondati 2">
              <a:extLst>
                <a:ext uri="{FF2B5EF4-FFF2-40B4-BE49-F238E27FC236}">
                  <a16:creationId xmlns:a16="http://schemas.microsoft.com/office/drawing/2014/main" id="{D0A35CE1-2B35-BD8A-06E0-C37C4DD28C70}"/>
                </a:ext>
              </a:extLst>
            </p:cNvPr>
            <p:cNvSpPr/>
            <p:nvPr userDrawn="1"/>
          </p:nvSpPr>
          <p:spPr>
            <a:xfrm>
              <a:off x="3922643" y="1"/>
              <a:ext cx="8269358" cy="86139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Segnaposto testo 16">
            <a:extLst>
              <a:ext uri="{FF2B5EF4-FFF2-40B4-BE49-F238E27FC236}">
                <a16:creationId xmlns:a16="http://schemas.microsoft.com/office/drawing/2014/main" id="{D3EE00E3-BBF0-2C7E-649B-09F019DC588C}"/>
              </a:ext>
            </a:extLst>
          </p:cNvPr>
          <p:cNvSpPr>
            <a:spLocks noGrp="1"/>
          </p:cNvSpPr>
          <p:nvPr>
            <p:ph type="body" sz="quarter" idx="10"/>
          </p:nvPr>
        </p:nvSpPr>
        <p:spPr>
          <a:xfrm>
            <a:off x="7212013" y="1928813"/>
            <a:ext cx="4495800" cy="3660775"/>
          </a:xfrm>
          <a:prstGeom prst="rect">
            <a:avLst/>
          </a:prstGeom>
        </p:spPr>
        <p:txBody>
          <a:bodyPr/>
          <a:lstStyle>
            <a:lvl1pPr marL="0" indent="0">
              <a:buNone/>
              <a:defRPr sz="2000" b="1">
                <a:solidFill>
                  <a:schemeClr val="bg1"/>
                </a:solidFill>
                <a:latin typeface="Montserrat" pitchFamily="2" charset="77"/>
              </a:defRPr>
            </a:lvl1pPr>
            <a:lvl2pPr marL="457200" indent="0">
              <a:buNone/>
              <a:defRPr sz="1800">
                <a:solidFill>
                  <a:schemeClr val="bg1"/>
                </a:solidFill>
                <a:latin typeface="Montserrat" pitchFamily="2" charset="77"/>
              </a:defRPr>
            </a:lvl2pPr>
          </a:lstStyle>
          <a:p>
            <a:pPr lvl="0"/>
            <a:r>
              <a:rPr lang="it-IT"/>
              <a:t>Fare clic per modificare gli stili del testo dello schema</a:t>
            </a:r>
          </a:p>
          <a:p>
            <a:pPr lvl="1"/>
            <a:r>
              <a:rPr lang="it-IT"/>
              <a:t>Secondo livello</a:t>
            </a:r>
          </a:p>
        </p:txBody>
      </p:sp>
      <p:sp>
        <p:nvSpPr>
          <p:cNvPr id="14" name="Segnaposto immagine 5">
            <a:extLst>
              <a:ext uri="{FF2B5EF4-FFF2-40B4-BE49-F238E27FC236}">
                <a16:creationId xmlns:a16="http://schemas.microsoft.com/office/drawing/2014/main" id="{6AA026AF-5F0C-7506-31A2-F9AB83150F76}"/>
              </a:ext>
            </a:extLst>
          </p:cNvPr>
          <p:cNvSpPr>
            <a:spLocks noGrp="1"/>
          </p:cNvSpPr>
          <p:nvPr>
            <p:ph type="pic" sz="quarter" idx="11"/>
          </p:nvPr>
        </p:nvSpPr>
        <p:spPr>
          <a:xfrm>
            <a:off x="879676" y="1944688"/>
            <a:ext cx="5475087" cy="3668712"/>
          </a:xfrm>
          <a:prstGeom prst="rect">
            <a:avLst/>
          </a:prstGeom>
        </p:spPr>
        <p:txBody>
          <a:bodyPr/>
          <a:lstStyle/>
          <a:p>
            <a:endParaRPr lang="it-IT"/>
          </a:p>
        </p:txBody>
      </p:sp>
      <p:pic>
        <p:nvPicPr>
          <p:cNvPr id="6" name="Immagine 5" descr="Immagine che contiene schermata, grafica, Elementi grafici, pixel&#10;&#10;Descrizione generata automaticamente">
            <a:extLst>
              <a:ext uri="{FF2B5EF4-FFF2-40B4-BE49-F238E27FC236}">
                <a16:creationId xmlns:a16="http://schemas.microsoft.com/office/drawing/2014/main" id="{30CDC8DD-00F8-8C03-7983-2393071CDC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1403" y="228598"/>
            <a:ext cx="1618976" cy="508821"/>
          </a:xfrm>
          <a:prstGeom prst="rect">
            <a:avLst/>
          </a:prstGeom>
        </p:spPr>
      </p:pic>
      <p:pic>
        <p:nvPicPr>
          <p:cNvPr id="8" name="Immagine 7" descr="Immagine che contiene Elementi grafici, Carattere, grafica, schermata&#10;&#10;Descrizione generata automaticamente">
            <a:extLst>
              <a:ext uri="{FF2B5EF4-FFF2-40B4-BE49-F238E27FC236}">
                <a16:creationId xmlns:a16="http://schemas.microsoft.com/office/drawing/2014/main" id="{48879355-9A9E-3233-D0DA-9074094F04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8904" y="220508"/>
            <a:ext cx="1747684" cy="496502"/>
          </a:xfrm>
          <a:prstGeom prst="rect">
            <a:avLst/>
          </a:prstGeom>
        </p:spPr>
      </p:pic>
      <p:pic>
        <p:nvPicPr>
          <p:cNvPr id="9" name="Immagine 8" descr="Immagine che contiene schermata, Carattere, Blu elettrico, Blu intenso&#10;&#10;Descrizione generata automaticamente">
            <a:extLst>
              <a:ext uri="{FF2B5EF4-FFF2-40B4-BE49-F238E27FC236}">
                <a16:creationId xmlns:a16="http://schemas.microsoft.com/office/drawing/2014/main" id="{5C74C56C-24B6-5C07-FD93-C3EDA78EE1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4609" y="234869"/>
            <a:ext cx="1835653" cy="473054"/>
          </a:xfrm>
          <a:prstGeom prst="rect">
            <a:avLst/>
          </a:prstGeom>
        </p:spPr>
      </p:pic>
      <p:pic>
        <p:nvPicPr>
          <p:cNvPr id="13" name="Immagine 12" descr="Immagine che contiene testo, Carattere, Elementi grafici, logo&#10;&#10;Descrizione generata automaticamente">
            <a:extLst>
              <a:ext uri="{FF2B5EF4-FFF2-40B4-BE49-F238E27FC236}">
                <a16:creationId xmlns:a16="http://schemas.microsoft.com/office/drawing/2014/main" id="{10AE5BD1-FF41-293C-479C-A5ABA0713D0F}"/>
              </a:ext>
            </a:extLst>
          </p:cNvPr>
          <p:cNvPicPr>
            <a:picLocks noChangeAspect="1"/>
          </p:cNvPicPr>
          <p:nvPr userDrawn="1"/>
        </p:nvPicPr>
        <p:blipFill>
          <a:blip r:embed="rId5"/>
          <a:stretch>
            <a:fillRect/>
          </a:stretch>
        </p:blipFill>
        <p:spPr>
          <a:xfrm>
            <a:off x="6351309" y="264583"/>
            <a:ext cx="1361817" cy="408352"/>
          </a:xfrm>
          <a:prstGeom prst="rect">
            <a:avLst/>
          </a:prstGeom>
        </p:spPr>
      </p:pic>
      <p:cxnSp>
        <p:nvCxnSpPr>
          <p:cNvPr id="15" name="Connettore diritto 14">
            <a:extLst>
              <a:ext uri="{FF2B5EF4-FFF2-40B4-BE49-F238E27FC236}">
                <a16:creationId xmlns:a16="http://schemas.microsoft.com/office/drawing/2014/main" id="{4C060648-5457-DA17-ED3D-CCDC8FB3BD03}"/>
              </a:ext>
            </a:extLst>
          </p:cNvPr>
          <p:cNvCxnSpPr/>
          <p:nvPr userDrawn="1"/>
        </p:nvCxnSpPr>
        <p:spPr>
          <a:xfrm>
            <a:off x="6210300" y="184150"/>
            <a:ext cx="0" cy="609600"/>
          </a:xfrm>
          <a:prstGeom prst="line">
            <a:avLst/>
          </a:prstGeom>
          <a:ln>
            <a:solidFill>
              <a:srgbClr val="3C64A5"/>
            </a:solidFill>
          </a:ln>
        </p:spPr>
        <p:style>
          <a:lnRef idx="2">
            <a:schemeClr val="accent1"/>
          </a:lnRef>
          <a:fillRef idx="0">
            <a:schemeClr val="accent1"/>
          </a:fillRef>
          <a:effectRef idx="1">
            <a:schemeClr val="accent1"/>
          </a:effectRef>
          <a:fontRef idx="minor">
            <a:schemeClr val="tx1"/>
          </a:fontRef>
        </p:style>
      </p:cxnSp>
      <p:cxnSp>
        <p:nvCxnSpPr>
          <p:cNvPr id="16" name="Connettore diritto 15">
            <a:extLst>
              <a:ext uri="{FF2B5EF4-FFF2-40B4-BE49-F238E27FC236}">
                <a16:creationId xmlns:a16="http://schemas.microsoft.com/office/drawing/2014/main" id="{77C7BD8E-325A-A430-9956-C57BE987680C}"/>
              </a:ext>
            </a:extLst>
          </p:cNvPr>
          <p:cNvCxnSpPr/>
          <p:nvPr userDrawn="1"/>
        </p:nvCxnSpPr>
        <p:spPr>
          <a:xfrm>
            <a:off x="7981950" y="193555"/>
            <a:ext cx="0" cy="609600"/>
          </a:xfrm>
          <a:prstGeom prst="line">
            <a:avLst/>
          </a:prstGeom>
          <a:ln>
            <a:solidFill>
              <a:srgbClr val="3C64A5"/>
            </a:solidFill>
          </a:ln>
        </p:spPr>
        <p:style>
          <a:lnRef idx="2">
            <a:schemeClr val="accent1"/>
          </a:lnRef>
          <a:fillRef idx="0">
            <a:schemeClr val="accent1"/>
          </a:fillRef>
          <a:effectRef idx="1">
            <a:schemeClr val="accent1"/>
          </a:effectRef>
          <a:fontRef idx="minor">
            <a:schemeClr val="tx1"/>
          </a:fontRef>
        </p:style>
      </p:cxnSp>
      <p:cxnSp>
        <p:nvCxnSpPr>
          <p:cNvPr id="17" name="Connettore diritto 16">
            <a:extLst>
              <a:ext uri="{FF2B5EF4-FFF2-40B4-BE49-F238E27FC236}">
                <a16:creationId xmlns:a16="http://schemas.microsoft.com/office/drawing/2014/main" id="{95DB8A4A-1B88-CD19-4BC0-D4FA1A5EB850}"/>
              </a:ext>
            </a:extLst>
          </p:cNvPr>
          <p:cNvCxnSpPr/>
          <p:nvPr userDrawn="1"/>
        </p:nvCxnSpPr>
        <p:spPr>
          <a:xfrm>
            <a:off x="9881416" y="195465"/>
            <a:ext cx="0" cy="609600"/>
          </a:xfrm>
          <a:prstGeom prst="line">
            <a:avLst/>
          </a:prstGeom>
          <a:ln>
            <a:solidFill>
              <a:srgbClr val="3C64A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393188"/>
      </p:ext>
    </p:extLst>
  </p:cSld>
  <p:clrMapOvr>
    <a:masterClrMapping/>
  </p:clrMapOvr>
  <p:extLst>
    <p:ext uri="{DCECCB84-F9BA-43D5-87BE-67443E8EF086}">
      <p15:sldGuideLst xmlns:p15="http://schemas.microsoft.com/office/powerpoint/2012/main">
        <p15:guide id="1" orient="horz" pos="3521" userDrawn="1">
          <p15:clr>
            <a:srgbClr val="FBAE40"/>
          </p15:clr>
        </p15:guide>
        <p15:guide id="2" pos="420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agine + testo e tabella">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AAC929A-63FC-0091-F8C9-87663D6AE4B8}"/>
              </a:ext>
            </a:extLst>
          </p:cNvPr>
          <p:cNvSpPr/>
          <p:nvPr userDrawn="1"/>
        </p:nvSpPr>
        <p:spPr>
          <a:xfrm>
            <a:off x="609600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testo 16">
            <a:extLst>
              <a:ext uri="{FF2B5EF4-FFF2-40B4-BE49-F238E27FC236}">
                <a16:creationId xmlns:a16="http://schemas.microsoft.com/office/drawing/2014/main" id="{7A91E861-9217-8BC3-97F7-38E25E84D801}"/>
              </a:ext>
            </a:extLst>
          </p:cNvPr>
          <p:cNvSpPr>
            <a:spLocks noGrp="1"/>
          </p:cNvSpPr>
          <p:nvPr>
            <p:ph type="body" sz="quarter" idx="10"/>
          </p:nvPr>
        </p:nvSpPr>
        <p:spPr>
          <a:xfrm>
            <a:off x="7212013" y="1928814"/>
            <a:ext cx="4495800" cy="963474"/>
          </a:xfrm>
          <a:prstGeom prst="rect">
            <a:avLst/>
          </a:prstGeom>
        </p:spPr>
        <p:txBody>
          <a:bodyPr/>
          <a:lstStyle>
            <a:lvl1pPr marL="0" indent="0">
              <a:buNone/>
              <a:defRPr sz="2000" b="1">
                <a:solidFill>
                  <a:srgbClr val="3C64A5"/>
                </a:solidFill>
                <a:latin typeface="Montserrat" pitchFamily="2" charset="77"/>
              </a:defRPr>
            </a:lvl1pPr>
            <a:lvl2pPr marL="457200" indent="0">
              <a:buNone/>
              <a:defRPr sz="1800">
                <a:latin typeface="Montserrat" pitchFamily="2" charset="77"/>
              </a:defRPr>
            </a:lvl2pPr>
          </a:lstStyle>
          <a:p>
            <a:pPr lvl="0"/>
            <a:r>
              <a:rPr lang="it-IT"/>
              <a:t>Fare clic per modificare gli stili del testo dello schema</a:t>
            </a:r>
          </a:p>
          <a:p>
            <a:pPr lvl="1"/>
            <a:r>
              <a:rPr lang="it-IT"/>
              <a:t>Secondo livello</a:t>
            </a:r>
          </a:p>
        </p:txBody>
      </p:sp>
      <p:sp>
        <p:nvSpPr>
          <p:cNvPr id="11" name="Segnaposto immagine 19">
            <a:extLst>
              <a:ext uri="{FF2B5EF4-FFF2-40B4-BE49-F238E27FC236}">
                <a16:creationId xmlns:a16="http://schemas.microsoft.com/office/drawing/2014/main" id="{5E129286-0000-D02C-893B-2EE3333E522D}"/>
              </a:ext>
            </a:extLst>
          </p:cNvPr>
          <p:cNvSpPr>
            <a:spLocks noGrp="1"/>
          </p:cNvSpPr>
          <p:nvPr>
            <p:ph type="pic" sz="quarter" idx="11"/>
          </p:nvPr>
        </p:nvSpPr>
        <p:spPr>
          <a:xfrm>
            <a:off x="865188" y="1947863"/>
            <a:ext cx="5326890" cy="3641725"/>
          </a:xfrm>
          <a:prstGeom prst="rect">
            <a:avLst/>
          </a:prstGeom>
        </p:spPr>
        <p:txBody>
          <a:bodyPr/>
          <a:lstStyle/>
          <a:p>
            <a:endParaRPr lang="it-IT"/>
          </a:p>
        </p:txBody>
      </p:sp>
      <p:sp>
        <p:nvSpPr>
          <p:cNvPr id="13" name="Segnaposto tabella 12">
            <a:extLst>
              <a:ext uri="{FF2B5EF4-FFF2-40B4-BE49-F238E27FC236}">
                <a16:creationId xmlns:a16="http://schemas.microsoft.com/office/drawing/2014/main" id="{2F6123B1-2713-7A17-70DA-437E2FC40D75}"/>
              </a:ext>
            </a:extLst>
          </p:cNvPr>
          <p:cNvSpPr>
            <a:spLocks noGrp="1"/>
          </p:cNvSpPr>
          <p:nvPr>
            <p:ph type="tbl" sz="quarter" idx="12"/>
          </p:nvPr>
        </p:nvSpPr>
        <p:spPr>
          <a:xfrm>
            <a:off x="7235825" y="2992438"/>
            <a:ext cx="4492625" cy="2622550"/>
          </a:xfrm>
          <a:prstGeom prst="rect">
            <a:avLst/>
          </a:prstGeom>
          <a:ln w="12700">
            <a:solidFill>
              <a:srgbClr val="3C64A5"/>
            </a:solidFill>
          </a:ln>
        </p:spPr>
        <p:txBody>
          <a:bodyPr/>
          <a:lstStyle/>
          <a:p>
            <a:endParaRPr lang="it-IT"/>
          </a:p>
        </p:txBody>
      </p:sp>
      <p:pic>
        <p:nvPicPr>
          <p:cNvPr id="12" name="Immagine 11" descr="Immagine che contiene schermata, grafica, Elementi grafici, pixel&#10;&#10;Descrizione generata automaticamente">
            <a:extLst>
              <a:ext uri="{FF2B5EF4-FFF2-40B4-BE49-F238E27FC236}">
                <a16:creationId xmlns:a16="http://schemas.microsoft.com/office/drawing/2014/main" id="{404E1C00-9855-4949-C394-3617FA4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1403" y="228598"/>
            <a:ext cx="1618976" cy="508821"/>
          </a:xfrm>
          <a:prstGeom prst="rect">
            <a:avLst/>
          </a:prstGeom>
        </p:spPr>
      </p:pic>
      <p:pic>
        <p:nvPicPr>
          <p:cNvPr id="14" name="Immagine 13" descr="Immagine che contiene Elementi grafici, Carattere, grafica, schermata&#10;&#10;Descrizione generata automaticamente">
            <a:extLst>
              <a:ext uri="{FF2B5EF4-FFF2-40B4-BE49-F238E27FC236}">
                <a16:creationId xmlns:a16="http://schemas.microsoft.com/office/drawing/2014/main" id="{BC5FCF81-B45B-C168-6402-8C57F53E50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8904" y="220508"/>
            <a:ext cx="1747684" cy="496502"/>
          </a:xfrm>
          <a:prstGeom prst="rect">
            <a:avLst/>
          </a:prstGeom>
        </p:spPr>
      </p:pic>
      <p:sp>
        <p:nvSpPr>
          <p:cNvPr id="2" name="Connettore 1 6">
            <a:extLst>
              <a:ext uri="{FF2B5EF4-FFF2-40B4-BE49-F238E27FC236}">
                <a16:creationId xmlns:a16="http://schemas.microsoft.com/office/drawing/2014/main" id="{C8C830E5-3F3F-6C36-984D-5CC97675548A}"/>
              </a:ext>
            </a:extLst>
          </p:cNvPr>
          <p:cNvSpPr/>
          <p:nvPr userDrawn="1"/>
        </p:nvSpPr>
        <p:spPr>
          <a:xfrm flipV="1">
            <a:off x="11768417" y="6564925"/>
            <a:ext cx="423583" cy="0"/>
          </a:xfrm>
          <a:prstGeom prst="line">
            <a:avLst/>
          </a:prstGeom>
          <a:ln>
            <a:solidFill>
              <a:srgbClr val="3C64A5"/>
            </a:solidFill>
            <a:miter/>
          </a:ln>
        </p:spPr>
        <p:txBody>
          <a:bodyPr lIns="45719" rIns="45719"/>
          <a:lstStyle/>
          <a:p>
            <a:endParaRPr/>
          </a:p>
        </p:txBody>
      </p:sp>
      <p:sp>
        <p:nvSpPr>
          <p:cNvPr id="5" name="CasellaDiTesto 4">
            <a:extLst>
              <a:ext uri="{FF2B5EF4-FFF2-40B4-BE49-F238E27FC236}">
                <a16:creationId xmlns:a16="http://schemas.microsoft.com/office/drawing/2014/main" id="{D24AE26F-3CF1-E712-BF73-BED2E95EF93F}"/>
              </a:ext>
            </a:extLst>
          </p:cNvPr>
          <p:cNvSpPr txBox="1"/>
          <p:nvPr userDrawn="1"/>
        </p:nvSpPr>
        <p:spPr>
          <a:xfrm>
            <a:off x="11352382" y="6435464"/>
            <a:ext cx="423583" cy="246221"/>
          </a:xfrm>
          <a:prstGeom prst="rect">
            <a:avLst/>
          </a:prstGeom>
          <a:noFill/>
        </p:spPr>
        <p:txBody>
          <a:bodyPr wrap="square" rtlCol="0">
            <a:spAutoFit/>
          </a:bodyPr>
          <a:lstStyle/>
          <a:p>
            <a:pPr algn="ctr"/>
            <a:fld id="{D9C48075-744E-1A4C-BA74-3277BD946826}" type="slidenum">
              <a:rPr lang="it-IT" sz="1000" smtClean="0">
                <a:solidFill>
                  <a:srgbClr val="3C64A5"/>
                </a:solidFill>
                <a:latin typeface="Helvetica" pitchFamily="2" charset="0"/>
              </a:rPr>
              <a:pPr algn="ctr"/>
              <a:t>‹#›</a:t>
            </a:fld>
            <a:endParaRPr lang="it-IT" sz="1000" dirty="0">
              <a:solidFill>
                <a:srgbClr val="3C64A5"/>
              </a:solidFill>
              <a:latin typeface="Helvetica" pitchFamily="2" charset="0"/>
            </a:endParaRPr>
          </a:p>
        </p:txBody>
      </p:sp>
      <p:sp>
        <p:nvSpPr>
          <p:cNvPr id="6" name="Connettore 1 6">
            <a:extLst>
              <a:ext uri="{FF2B5EF4-FFF2-40B4-BE49-F238E27FC236}">
                <a16:creationId xmlns:a16="http://schemas.microsoft.com/office/drawing/2014/main" id="{99CD39B6-7988-8D71-97F3-34FDECD7FF22}"/>
              </a:ext>
            </a:extLst>
          </p:cNvPr>
          <p:cNvSpPr/>
          <p:nvPr userDrawn="1"/>
        </p:nvSpPr>
        <p:spPr>
          <a:xfrm>
            <a:off x="11136086" y="6564925"/>
            <a:ext cx="216296" cy="0"/>
          </a:xfrm>
          <a:prstGeom prst="line">
            <a:avLst/>
          </a:prstGeom>
          <a:ln>
            <a:solidFill>
              <a:srgbClr val="3C64A5"/>
            </a:solidFill>
            <a:miter/>
          </a:ln>
        </p:spPr>
        <p:txBody>
          <a:bodyPr lIns="45719" rIns="45719"/>
          <a:lstStyle/>
          <a:p>
            <a:endParaRPr/>
          </a:p>
        </p:txBody>
      </p:sp>
      <p:sp>
        <p:nvSpPr>
          <p:cNvPr id="15" name="CasellaDiTesto 14">
            <a:extLst>
              <a:ext uri="{FF2B5EF4-FFF2-40B4-BE49-F238E27FC236}">
                <a16:creationId xmlns:a16="http://schemas.microsoft.com/office/drawing/2014/main" id="{D85AE5D9-4C98-4EE7-9580-AE006E8A5EBC}"/>
              </a:ext>
            </a:extLst>
          </p:cNvPr>
          <p:cNvSpPr txBox="1"/>
          <p:nvPr userDrawn="1"/>
        </p:nvSpPr>
        <p:spPr>
          <a:xfrm>
            <a:off x="6061166" y="6375811"/>
            <a:ext cx="5074920" cy="338554"/>
          </a:xfrm>
          <a:prstGeom prst="rect">
            <a:avLst/>
          </a:prstGeom>
          <a:noFill/>
        </p:spPr>
        <p:txBody>
          <a:bodyPr wrap="square" rtlCol="0">
            <a:spAutoFit/>
          </a:bodyPr>
          <a:lstStyle/>
          <a:p>
            <a:r>
              <a:rPr lang="it-IT" sz="1600" dirty="0">
                <a:solidFill>
                  <a:schemeClr val="bg1"/>
                </a:solidFill>
                <a:latin typeface="Montserrat Regular"/>
                <a:ea typeface="Montserrat Regular"/>
                <a:cs typeface="Montserrat Regular"/>
                <a:sym typeface="Montserrat Regular"/>
              </a:rPr>
              <a:t> </a:t>
            </a:r>
            <a:r>
              <a:rPr lang="it-IT" sz="1600" dirty="0">
                <a:solidFill>
                  <a:srgbClr val="3C64A5"/>
                </a:solidFill>
                <a:latin typeface="Montserrat Regular"/>
                <a:ea typeface="Montserrat Regular"/>
                <a:cs typeface="Montserrat Regular"/>
                <a:sym typeface="Montserrat Regular"/>
              </a:rPr>
              <a:t>4° Meeting </a:t>
            </a:r>
            <a:r>
              <a:rPr lang="it-IT" sz="1600" b="1" dirty="0">
                <a:solidFill>
                  <a:srgbClr val="3C64A5"/>
                </a:solidFill>
                <a:latin typeface="Montserrat Regular"/>
                <a:ea typeface="Montserrat Regular"/>
                <a:cs typeface="Montserrat Regular"/>
                <a:sym typeface="Montserrat Regular"/>
              </a:rPr>
              <a:t>SPOKE 1 – </a:t>
            </a:r>
            <a:r>
              <a:rPr lang="it-IT" sz="1600" b="0" dirty="0" err="1">
                <a:solidFill>
                  <a:srgbClr val="3C64A5"/>
                </a:solidFill>
                <a:latin typeface="Montserrat Regular"/>
                <a:ea typeface="Montserrat Regular"/>
                <a:cs typeface="Montserrat Regular"/>
                <a:sym typeface="Montserrat Regular"/>
              </a:rPr>
              <a:t>December</a:t>
            </a:r>
            <a:r>
              <a:rPr lang="it-IT" sz="1600" b="0" dirty="0">
                <a:solidFill>
                  <a:srgbClr val="3C64A5"/>
                </a:solidFill>
                <a:latin typeface="Montserrat Regular"/>
                <a:ea typeface="Montserrat Regular"/>
                <a:cs typeface="Montserrat Regular"/>
                <a:sym typeface="Montserrat Regular"/>
              </a:rPr>
              <a:t> 12th 2024, Pisa</a:t>
            </a:r>
            <a:endParaRPr lang="it-IT" sz="1600" dirty="0">
              <a:solidFill>
                <a:srgbClr val="3C64A5"/>
              </a:solidFill>
            </a:endParaRPr>
          </a:p>
        </p:txBody>
      </p:sp>
      <p:pic>
        <p:nvPicPr>
          <p:cNvPr id="19" name="Immagine 18" descr="Immagine che contiene testo, Carattere, Elementi grafici, logo&#10;&#10;Descrizione generata automaticamente">
            <a:extLst>
              <a:ext uri="{FF2B5EF4-FFF2-40B4-BE49-F238E27FC236}">
                <a16:creationId xmlns:a16="http://schemas.microsoft.com/office/drawing/2014/main" id="{F4E2A293-3CD5-8C9A-4AB5-F7598663A387}"/>
              </a:ext>
            </a:extLst>
          </p:cNvPr>
          <p:cNvPicPr>
            <a:picLocks noChangeAspect="1"/>
          </p:cNvPicPr>
          <p:nvPr userDrawn="1"/>
        </p:nvPicPr>
        <p:blipFill>
          <a:blip r:embed="rId4"/>
          <a:stretch>
            <a:fillRect/>
          </a:stretch>
        </p:blipFill>
        <p:spPr>
          <a:xfrm>
            <a:off x="6351309" y="264583"/>
            <a:ext cx="1361817" cy="408352"/>
          </a:xfrm>
          <a:prstGeom prst="rect">
            <a:avLst/>
          </a:prstGeom>
        </p:spPr>
      </p:pic>
      <p:cxnSp>
        <p:nvCxnSpPr>
          <p:cNvPr id="21" name="Connettore diritto 20">
            <a:extLst>
              <a:ext uri="{FF2B5EF4-FFF2-40B4-BE49-F238E27FC236}">
                <a16:creationId xmlns:a16="http://schemas.microsoft.com/office/drawing/2014/main" id="{2F75DD10-1B47-2C35-6A7A-1A5F425000AB}"/>
              </a:ext>
            </a:extLst>
          </p:cNvPr>
          <p:cNvCxnSpPr/>
          <p:nvPr userDrawn="1"/>
        </p:nvCxnSpPr>
        <p:spPr>
          <a:xfrm>
            <a:off x="7981950" y="193555"/>
            <a:ext cx="0" cy="609600"/>
          </a:xfrm>
          <a:prstGeom prst="line">
            <a:avLst/>
          </a:prstGeom>
          <a:ln>
            <a:solidFill>
              <a:srgbClr val="3C64A5"/>
            </a:solidFill>
          </a:ln>
        </p:spPr>
        <p:style>
          <a:lnRef idx="2">
            <a:schemeClr val="accent1"/>
          </a:lnRef>
          <a:fillRef idx="0">
            <a:schemeClr val="accent1"/>
          </a:fillRef>
          <a:effectRef idx="1">
            <a:schemeClr val="accent1"/>
          </a:effectRef>
          <a:fontRef idx="minor">
            <a:schemeClr val="tx1"/>
          </a:fontRef>
        </p:style>
      </p:cxnSp>
      <p:cxnSp>
        <p:nvCxnSpPr>
          <p:cNvPr id="22" name="Connettore diritto 21">
            <a:extLst>
              <a:ext uri="{FF2B5EF4-FFF2-40B4-BE49-F238E27FC236}">
                <a16:creationId xmlns:a16="http://schemas.microsoft.com/office/drawing/2014/main" id="{6DF63D51-DCE1-BCCE-DD69-ADA30885A635}"/>
              </a:ext>
            </a:extLst>
          </p:cNvPr>
          <p:cNvCxnSpPr/>
          <p:nvPr userDrawn="1"/>
        </p:nvCxnSpPr>
        <p:spPr>
          <a:xfrm>
            <a:off x="9881416" y="195465"/>
            <a:ext cx="0" cy="609600"/>
          </a:xfrm>
          <a:prstGeom prst="line">
            <a:avLst/>
          </a:prstGeom>
          <a:ln>
            <a:solidFill>
              <a:srgbClr val="3C64A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47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a + testo">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1FC4E51-B4D2-BCD9-CF8D-41AC2DDDEF7A}"/>
              </a:ext>
            </a:extLst>
          </p:cNvPr>
          <p:cNvSpPr/>
          <p:nvPr userDrawn="1"/>
        </p:nvSpPr>
        <p:spPr>
          <a:xfrm>
            <a:off x="609600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testo 16">
            <a:extLst>
              <a:ext uri="{FF2B5EF4-FFF2-40B4-BE49-F238E27FC236}">
                <a16:creationId xmlns:a16="http://schemas.microsoft.com/office/drawing/2014/main" id="{CDD22886-FBA7-EA59-3494-F7C6BD8B73B0}"/>
              </a:ext>
            </a:extLst>
          </p:cNvPr>
          <p:cNvSpPr>
            <a:spLocks noGrp="1"/>
          </p:cNvSpPr>
          <p:nvPr>
            <p:ph type="body" sz="quarter" idx="10"/>
          </p:nvPr>
        </p:nvSpPr>
        <p:spPr>
          <a:xfrm>
            <a:off x="7212013" y="1928814"/>
            <a:ext cx="4495800" cy="3716612"/>
          </a:xfrm>
          <a:prstGeom prst="rect">
            <a:avLst/>
          </a:prstGeom>
        </p:spPr>
        <p:txBody>
          <a:bodyPr anchor="b"/>
          <a:lstStyle>
            <a:lvl1pPr marL="0" indent="0">
              <a:buNone/>
              <a:defRPr sz="2000" b="1">
                <a:solidFill>
                  <a:srgbClr val="3C64A5"/>
                </a:solidFill>
                <a:latin typeface="Montserrat" pitchFamily="2" charset="77"/>
              </a:defRPr>
            </a:lvl1pPr>
            <a:lvl2pPr marL="457200" indent="0">
              <a:buNone/>
              <a:defRPr sz="1800">
                <a:latin typeface="Montserrat" pitchFamily="2" charset="77"/>
              </a:defRPr>
            </a:lvl2pPr>
          </a:lstStyle>
          <a:p>
            <a:pPr lvl="0"/>
            <a:r>
              <a:rPr lang="it-IT"/>
              <a:t>Fare clic per modificare gli stili del testo dello schema</a:t>
            </a:r>
          </a:p>
          <a:p>
            <a:pPr lvl="1"/>
            <a:r>
              <a:rPr lang="it-IT"/>
              <a:t>Secondo livello</a:t>
            </a:r>
          </a:p>
        </p:txBody>
      </p:sp>
      <p:sp>
        <p:nvSpPr>
          <p:cNvPr id="12" name="Segnaposto tabella 12">
            <a:extLst>
              <a:ext uri="{FF2B5EF4-FFF2-40B4-BE49-F238E27FC236}">
                <a16:creationId xmlns:a16="http://schemas.microsoft.com/office/drawing/2014/main" id="{E9A1B941-C501-B3C7-21C9-A1213A315074}"/>
              </a:ext>
            </a:extLst>
          </p:cNvPr>
          <p:cNvSpPr>
            <a:spLocks noGrp="1"/>
          </p:cNvSpPr>
          <p:nvPr>
            <p:ph type="tbl" sz="quarter" idx="12"/>
          </p:nvPr>
        </p:nvSpPr>
        <p:spPr>
          <a:xfrm>
            <a:off x="904461" y="1948070"/>
            <a:ext cx="4949687" cy="3696736"/>
          </a:xfrm>
          <a:prstGeom prst="rect">
            <a:avLst/>
          </a:prstGeom>
          <a:ln w="12700">
            <a:solidFill>
              <a:schemeClr val="bg1"/>
            </a:solidFill>
          </a:ln>
        </p:spPr>
        <p:txBody>
          <a:bodyPr/>
          <a:lstStyle/>
          <a:p>
            <a:endParaRPr lang="it-IT"/>
          </a:p>
        </p:txBody>
      </p:sp>
      <p:pic>
        <p:nvPicPr>
          <p:cNvPr id="11" name="Immagine 10" descr="Immagine che contiene schermata, grafica, Elementi grafici, pixel&#10;&#10;Descrizione generata automaticamente">
            <a:extLst>
              <a:ext uri="{FF2B5EF4-FFF2-40B4-BE49-F238E27FC236}">
                <a16:creationId xmlns:a16="http://schemas.microsoft.com/office/drawing/2014/main" id="{61E43EEF-1B3B-8671-7430-064B5F8B0E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1403" y="228598"/>
            <a:ext cx="1618976" cy="508821"/>
          </a:xfrm>
          <a:prstGeom prst="rect">
            <a:avLst/>
          </a:prstGeom>
        </p:spPr>
      </p:pic>
      <p:pic>
        <p:nvPicPr>
          <p:cNvPr id="13" name="Immagine 12" descr="Immagine che contiene Elementi grafici, Carattere, grafica, schermata&#10;&#10;Descrizione generata automaticamente">
            <a:extLst>
              <a:ext uri="{FF2B5EF4-FFF2-40B4-BE49-F238E27FC236}">
                <a16:creationId xmlns:a16="http://schemas.microsoft.com/office/drawing/2014/main" id="{B5581DC5-8F4D-1E68-4FFE-E15840135F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8904" y="220508"/>
            <a:ext cx="1747684" cy="496502"/>
          </a:xfrm>
          <a:prstGeom prst="rect">
            <a:avLst/>
          </a:prstGeom>
        </p:spPr>
      </p:pic>
      <p:pic>
        <p:nvPicPr>
          <p:cNvPr id="4" name="Immagine 3" descr="Immagine che contiene testo, Carattere, Elementi grafici, logo&#10;&#10;Descrizione generata automaticamente">
            <a:extLst>
              <a:ext uri="{FF2B5EF4-FFF2-40B4-BE49-F238E27FC236}">
                <a16:creationId xmlns:a16="http://schemas.microsoft.com/office/drawing/2014/main" id="{C24662F7-B09B-0FF2-1DB2-EA43ECD870B3}"/>
              </a:ext>
            </a:extLst>
          </p:cNvPr>
          <p:cNvPicPr>
            <a:picLocks noChangeAspect="1"/>
          </p:cNvPicPr>
          <p:nvPr userDrawn="1"/>
        </p:nvPicPr>
        <p:blipFill>
          <a:blip r:embed="rId4"/>
          <a:stretch>
            <a:fillRect/>
          </a:stretch>
        </p:blipFill>
        <p:spPr>
          <a:xfrm>
            <a:off x="6351309" y="264583"/>
            <a:ext cx="1361817" cy="408352"/>
          </a:xfrm>
          <a:prstGeom prst="rect">
            <a:avLst/>
          </a:prstGeom>
        </p:spPr>
      </p:pic>
      <p:sp>
        <p:nvSpPr>
          <p:cNvPr id="2" name="Connettore 1 6">
            <a:extLst>
              <a:ext uri="{FF2B5EF4-FFF2-40B4-BE49-F238E27FC236}">
                <a16:creationId xmlns:a16="http://schemas.microsoft.com/office/drawing/2014/main" id="{47F41F3C-1B13-4F71-A17D-F1E457F6C344}"/>
              </a:ext>
            </a:extLst>
          </p:cNvPr>
          <p:cNvSpPr/>
          <p:nvPr userDrawn="1"/>
        </p:nvSpPr>
        <p:spPr>
          <a:xfrm flipV="1">
            <a:off x="11768417" y="6564925"/>
            <a:ext cx="423583" cy="0"/>
          </a:xfrm>
          <a:prstGeom prst="line">
            <a:avLst/>
          </a:prstGeom>
          <a:ln>
            <a:solidFill>
              <a:srgbClr val="3C64A5"/>
            </a:solidFill>
            <a:miter/>
          </a:ln>
        </p:spPr>
        <p:txBody>
          <a:bodyPr lIns="45719" rIns="45719"/>
          <a:lstStyle/>
          <a:p>
            <a:endParaRPr/>
          </a:p>
        </p:txBody>
      </p:sp>
      <p:sp>
        <p:nvSpPr>
          <p:cNvPr id="5" name="CasellaDiTesto 4">
            <a:extLst>
              <a:ext uri="{FF2B5EF4-FFF2-40B4-BE49-F238E27FC236}">
                <a16:creationId xmlns:a16="http://schemas.microsoft.com/office/drawing/2014/main" id="{6DA9FEAC-EAD1-31BF-085A-505025BF44EC}"/>
              </a:ext>
            </a:extLst>
          </p:cNvPr>
          <p:cNvSpPr txBox="1"/>
          <p:nvPr userDrawn="1"/>
        </p:nvSpPr>
        <p:spPr>
          <a:xfrm>
            <a:off x="11352382" y="6435464"/>
            <a:ext cx="423583" cy="246221"/>
          </a:xfrm>
          <a:prstGeom prst="rect">
            <a:avLst/>
          </a:prstGeom>
          <a:noFill/>
        </p:spPr>
        <p:txBody>
          <a:bodyPr wrap="square" rtlCol="0">
            <a:spAutoFit/>
          </a:bodyPr>
          <a:lstStyle/>
          <a:p>
            <a:pPr algn="ctr"/>
            <a:fld id="{D9C48075-744E-1A4C-BA74-3277BD946826}" type="slidenum">
              <a:rPr lang="it-IT" sz="1000" smtClean="0">
                <a:solidFill>
                  <a:srgbClr val="3C64A5"/>
                </a:solidFill>
                <a:latin typeface="Helvetica" pitchFamily="2" charset="0"/>
              </a:rPr>
              <a:pPr algn="ctr"/>
              <a:t>‹#›</a:t>
            </a:fld>
            <a:endParaRPr lang="it-IT" sz="1000" dirty="0">
              <a:solidFill>
                <a:srgbClr val="3C64A5"/>
              </a:solidFill>
              <a:latin typeface="Helvetica" pitchFamily="2" charset="0"/>
            </a:endParaRPr>
          </a:p>
        </p:txBody>
      </p:sp>
      <p:sp>
        <p:nvSpPr>
          <p:cNvPr id="6" name="Connettore 1 6">
            <a:extLst>
              <a:ext uri="{FF2B5EF4-FFF2-40B4-BE49-F238E27FC236}">
                <a16:creationId xmlns:a16="http://schemas.microsoft.com/office/drawing/2014/main" id="{28E6908A-1FD6-A36F-0487-F93537D028DC}"/>
              </a:ext>
            </a:extLst>
          </p:cNvPr>
          <p:cNvSpPr/>
          <p:nvPr userDrawn="1"/>
        </p:nvSpPr>
        <p:spPr>
          <a:xfrm>
            <a:off x="11136086" y="6564925"/>
            <a:ext cx="216296" cy="0"/>
          </a:xfrm>
          <a:prstGeom prst="line">
            <a:avLst/>
          </a:prstGeom>
          <a:ln>
            <a:solidFill>
              <a:srgbClr val="3C64A5"/>
            </a:solidFill>
            <a:miter/>
          </a:ln>
        </p:spPr>
        <p:txBody>
          <a:bodyPr lIns="45719" rIns="45719"/>
          <a:lstStyle/>
          <a:p>
            <a:endParaRPr/>
          </a:p>
        </p:txBody>
      </p:sp>
      <p:sp>
        <p:nvSpPr>
          <p:cNvPr id="14" name="CasellaDiTesto 13">
            <a:extLst>
              <a:ext uri="{FF2B5EF4-FFF2-40B4-BE49-F238E27FC236}">
                <a16:creationId xmlns:a16="http://schemas.microsoft.com/office/drawing/2014/main" id="{382867BE-2A96-84C5-2FA8-00EDCE41C4CD}"/>
              </a:ext>
            </a:extLst>
          </p:cNvPr>
          <p:cNvSpPr txBox="1"/>
          <p:nvPr userDrawn="1"/>
        </p:nvSpPr>
        <p:spPr>
          <a:xfrm>
            <a:off x="6061166" y="6375811"/>
            <a:ext cx="5074920" cy="338554"/>
          </a:xfrm>
          <a:prstGeom prst="rect">
            <a:avLst/>
          </a:prstGeom>
          <a:noFill/>
        </p:spPr>
        <p:txBody>
          <a:bodyPr wrap="square" rtlCol="0">
            <a:spAutoFit/>
          </a:bodyPr>
          <a:lstStyle/>
          <a:p>
            <a:r>
              <a:rPr lang="it-IT" sz="1600" dirty="0">
                <a:solidFill>
                  <a:schemeClr val="bg1"/>
                </a:solidFill>
                <a:latin typeface="Montserrat Regular"/>
                <a:ea typeface="Montserrat Regular"/>
                <a:cs typeface="Montserrat Regular"/>
                <a:sym typeface="Montserrat Regular"/>
              </a:rPr>
              <a:t> </a:t>
            </a:r>
            <a:r>
              <a:rPr lang="it-IT" sz="1600" dirty="0">
                <a:solidFill>
                  <a:srgbClr val="3C64A5"/>
                </a:solidFill>
                <a:latin typeface="Montserrat Regular"/>
                <a:ea typeface="Montserrat Regular"/>
                <a:cs typeface="Montserrat Regular"/>
                <a:sym typeface="Montserrat Regular"/>
              </a:rPr>
              <a:t>4° Meeting </a:t>
            </a:r>
            <a:r>
              <a:rPr lang="it-IT" sz="1600" b="1" dirty="0">
                <a:solidFill>
                  <a:srgbClr val="3C64A5"/>
                </a:solidFill>
                <a:latin typeface="Montserrat Regular"/>
                <a:ea typeface="Montserrat Regular"/>
                <a:cs typeface="Montserrat Regular"/>
                <a:sym typeface="Montserrat Regular"/>
              </a:rPr>
              <a:t>SPOKE 1 – </a:t>
            </a:r>
            <a:r>
              <a:rPr lang="it-IT" sz="1600" b="0" dirty="0" err="1">
                <a:solidFill>
                  <a:srgbClr val="3C64A5"/>
                </a:solidFill>
                <a:latin typeface="Montserrat Regular"/>
                <a:ea typeface="Montserrat Regular"/>
                <a:cs typeface="Montserrat Regular"/>
                <a:sym typeface="Montserrat Regular"/>
              </a:rPr>
              <a:t>December</a:t>
            </a:r>
            <a:r>
              <a:rPr lang="it-IT" sz="1600" b="0" dirty="0">
                <a:solidFill>
                  <a:srgbClr val="3C64A5"/>
                </a:solidFill>
                <a:latin typeface="Montserrat Regular"/>
                <a:ea typeface="Montserrat Regular"/>
                <a:cs typeface="Montserrat Regular"/>
                <a:sym typeface="Montserrat Regular"/>
              </a:rPr>
              <a:t> 12th 2024, Pisa</a:t>
            </a:r>
            <a:endParaRPr lang="it-IT" sz="1600" dirty="0">
              <a:solidFill>
                <a:srgbClr val="3C64A5"/>
              </a:solidFill>
            </a:endParaRPr>
          </a:p>
        </p:txBody>
      </p:sp>
      <p:cxnSp>
        <p:nvCxnSpPr>
          <p:cNvPr id="19" name="Connettore diritto 18">
            <a:extLst>
              <a:ext uri="{FF2B5EF4-FFF2-40B4-BE49-F238E27FC236}">
                <a16:creationId xmlns:a16="http://schemas.microsoft.com/office/drawing/2014/main" id="{7CB0186D-5EBC-DFDD-5221-F7994717B9DB}"/>
              </a:ext>
            </a:extLst>
          </p:cNvPr>
          <p:cNvCxnSpPr/>
          <p:nvPr userDrawn="1"/>
        </p:nvCxnSpPr>
        <p:spPr>
          <a:xfrm>
            <a:off x="7981950" y="193555"/>
            <a:ext cx="0" cy="609600"/>
          </a:xfrm>
          <a:prstGeom prst="line">
            <a:avLst/>
          </a:prstGeom>
          <a:ln>
            <a:solidFill>
              <a:srgbClr val="3C64A5"/>
            </a:solidFill>
          </a:ln>
        </p:spPr>
        <p:style>
          <a:lnRef idx="2">
            <a:schemeClr val="accent1"/>
          </a:lnRef>
          <a:fillRef idx="0">
            <a:schemeClr val="accent1"/>
          </a:fillRef>
          <a:effectRef idx="1">
            <a:schemeClr val="accent1"/>
          </a:effectRef>
          <a:fontRef idx="minor">
            <a:schemeClr val="tx1"/>
          </a:fontRef>
        </p:style>
      </p:cxnSp>
      <p:cxnSp>
        <p:nvCxnSpPr>
          <p:cNvPr id="20" name="Connettore diritto 19">
            <a:extLst>
              <a:ext uri="{FF2B5EF4-FFF2-40B4-BE49-F238E27FC236}">
                <a16:creationId xmlns:a16="http://schemas.microsoft.com/office/drawing/2014/main" id="{55119526-7AAC-4CCE-FE7E-CE49F9FE740B}"/>
              </a:ext>
            </a:extLst>
          </p:cNvPr>
          <p:cNvCxnSpPr/>
          <p:nvPr userDrawn="1"/>
        </p:nvCxnSpPr>
        <p:spPr>
          <a:xfrm>
            <a:off x="9881416" y="195465"/>
            <a:ext cx="0" cy="609600"/>
          </a:xfrm>
          <a:prstGeom prst="line">
            <a:avLst/>
          </a:prstGeom>
          <a:ln>
            <a:solidFill>
              <a:srgbClr val="3C64A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98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64A5"/>
        </a:solidFill>
        <a:effectLst/>
      </p:bgPr>
    </p:bg>
    <p:spTree>
      <p:nvGrpSpPr>
        <p:cNvPr id="1" name=""/>
        <p:cNvGrpSpPr/>
        <p:nvPr/>
      </p:nvGrpSpPr>
      <p:grpSpPr>
        <a:xfrm>
          <a:off x="0" y="0"/>
          <a:ext cx="0" cy="0"/>
          <a:chOff x="0" y="0"/>
          <a:chExt cx="0" cy="0"/>
        </a:xfrm>
      </p:grpSpPr>
      <p:sp>
        <p:nvSpPr>
          <p:cNvPr id="7" name="Connettore 1 6">
            <a:extLst>
              <a:ext uri="{FF2B5EF4-FFF2-40B4-BE49-F238E27FC236}">
                <a16:creationId xmlns:a16="http://schemas.microsoft.com/office/drawing/2014/main" id="{8B793099-D548-E969-18D0-0AAD3B1C825F}"/>
              </a:ext>
            </a:extLst>
          </p:cNvPr>
          <p:cNvSpPr/>
          <p:nvPr userDrawn="1"/>
        </p:nvSpPr>
        <p:spPr>
          <a:xfrm flipV="1">
            <a:off x="4704522" y="6558575"/>
            <a:ext cx="1328649" cy="0"/>
          </a:xfrm>
          <a:prstGeom prst="line">
            <a:avLst/>
          </a:prstGeom>
          <a:ln>
            <a:solidFill>
              <a:schemeClr val="bg1"/>
            </a:solidFill>
            <a:miter/>
          </a:ln>
        </p:spPr>
        <p:txBody>
          <a:bodyPr lIns="45719" rIns="45719"/>
          <a:lstStyle/>
          <a:p>
            <a:endParaRPr/>
          </a:p>
        </p:txBody>
      </p:sp>
      <p:pic>
        <p:nvPicPr>
          <p:cNvPr id="8" name="Immagine 7" descr="Immagine che contiene testo, grafica, Elementi grafici, schermata&#10;&#10;Descrizione generata automaticamente">
            <a:extLst>
              <a:ext uri="{FF2B5EF4-FFF2-40B4-BE49-F238E27FC236}">
                <a16:creationId xmlns:a16="http://schemas.microsoft.com/office/drawing/2014/main" id="{B9103F38-6D95-AD55-0E98-B81E91F0ACC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20485" y="212605"/>
            <a:ext cx="1604162" cy="458332"/>
          </a:xfrm>
          <a:prstGeom prst="rect">
            <a:avLst/>
          </a:prstGeom>
        </p:spPr>
      </p:pic>
      <p:pic>
        <p:nvPicPr>
          <p:cNvPr id="10" name="Immagine 9" descr="Immagine che contiene testo, Carattere, schermata, simbolo&#10;&#10;Descrizione generata automaticamente">
            <a:extLst>
              <a:ext uri="{FF2B5EF4-FFF2-40B4-BE49-F238E27FC236}">
                <a16:creationId xmlns:a16="http://schemas.microsoft.com/office/drawing/2014/main" id="{9661DF13-53DA-15D4-0AE4-A50BE76A97A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21441" y="240628"/>
            <a:ext cx="1811730" cy="468200"/>
          </a:xfrm>
          <a:prstGeom prst="rect">
            <a:avLst/>
          </a:prstGeom>
        </p:spPr>
      </p:pic>
      <p:pic>
        <p:nvPicPr>
          <p:cNvPr id="11" name="Immagine 10" descr="Immagine che contiene Carattere, Elementi grafici, logo, grafica&#10;&#10;Descrizione generata automaticamente">
            <a:extLst>
              <a:ext uri="{FF2B5EF4-FFF2-40B4-BE49-F238E27FC236}">
                <a16:creationId xmlns:a16="http://schemas.microsoft.com/office/drawing/2014/main" id="{9352F742-AB47-292B-B93B-D432A8D0352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39795" y="195156"/>
            <a:ext cx="1736170" cy="493230"/>
          </a:xfrm>
          <a:prstGeom prst="rect">
            <a:avLst/>
          </a:prstGeom>
        </p:spPr>
      </p:pic>
      <p:sp>
        <p:nvSpPr>
          <p:cNvPr id="12" name="CasellaDiTesto 8">
            <a:extLst>
              <a:ext uri="{FF2B5EF4-FFF2-40B4-BE49-F238E27FC236}">
                <a16:creationId xmlns:a16="http://schemas.microsoft.com/office/drawing/2014/main" id="{957EFD13-88C7-F7F3-A909-D3238BAB0369}"/>
              </a:ext>
            </a:extLst>
          </p:cNvPr>
          <p:cNvSpPr txBox="1"/>
          <p:nvPr userDrawn="1"/>
        </p:nvSpPr>
        <p:spPr>
          <a:xfrm>
            <a:off x="839618" y="6375811"/>
            <a:ext cx="386490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600">
                <a:solidFill>
                  <a:srgbClr val="FFFFFF"/>
                </a:solidFill>
                <a:latin typeface="Montserrat Bold"/>
                <a:ea typeface="Montserrat Bold"/>
                <a:cs typeface="Montserrat Bold"/>
                <a:sym typeface="Montserrat Bold"/>
              </a:defRPr>
            </a:pPr>
            <a:r>
              <a:rPr sz="1800" b="1" dirty="0">
                <a:solidFill>
                  <a:schemeClr val="bg1"/>
                </a:solidFill>
              </a:rPr>
              <a:t>THE</a:t>
            </a:r>
            <a:r>
              <a:rPr dirty="0">
                <a:solidFill>
                  <a:schemeClr val="bg1"/>
                </a:solidFill>
                <a:latin typeface="Montserrat Regular"/>
                <a:ea typeface="Montserrat Regular"/>
                <a:cs typeface="Montserrat Regular"/>
                <a:sym typeface="Montserrat Regular"/>
              </a:rPr>
              <a:t> TUSCANY HEALTH ECOS</a:t>
            </a:r>
            <a:r>
              <a:rPr lang="it-IT" dirty="0">
                <a:solidFill>
                  <a:schemeClr val="bg1"/>
                </a:solidFill>
                <a:latin typeface="Montserrat Regular"/>
                <a:ea typeface="Montserrat Regular"/>
                <a:cs typeface="Montserrat Regular"/>
                <a:sym typeface="Montserrat Regular"/>
              </a:rPr>
              <a:t>Y</a:t>
            </a:r>
            <a:r>
              <a:rPr dirty="0">
                <a:solidFill>
                  <a:schemeClr val="bg1"/>
                </a:solidFill>
                <a:latin typeface="Montserrat Regular"/>
                <a:ea typeface="Montserrat Regular"/>
                <a:cs typeface="Montserrat Regular"/>
                <a:sym typeface="Montserrat Regular"/>
              </a:rPr>
              <a:t>STEM</a:t>
            </a:r>
          </a:p>
        </p:txBody>
      </p:sp>
      <p:sp>
        <p:nvSpPr>
          <p:cNvPr id="15" name="Connettore 1 6">
            <a:extLst>
              <a:ext uri="{FF2B5EF4-FFF2-40B4-BE49-F238E27FC236}">
                <a16:creationId xmlns:a16="http://schemas.microsoft.com/office/drawing/2014/main" id="{733E2699-63F6-04F7-6895-57AAD2F3D89A}"/>
              </a:ext>
            </a:extLst>
          </p:cNvPr>
          <p:cNvSpPr/>
          <p:nvPr userDrawn="1"/>
        </p:nvSpPr>
        <p:spPr>
          <a:xfrm flipV="1">
            <a:off x="0" y="6558576"/>
            <a:ext cx="689811" cy="0"/>
          </a:xfrm>
          <a:prstGeom prst="line">
            <a:avLst/>
          </a:prstGeom>
          <a:ln>
            <a:solidFill>
              <a:schemeClr val="bg1"/>
            </a:solidFill>
            <a:miter/>
          </a:ln>
        </p:spPr>
        <p:txBody>
          <a:bodyPr lIns="45719" rIns="45719"/>
          <a:lstStyle/>
          <a:p>
            <a:endParaRPr/>
          </a:p>
        </p:txBody>
      </p:sp>
      <p:sp>
        <p:nvSpPr>
          <p:cNvPr id="17" name="Connettore 1 6">
            <a:extLst>
              <a:ext uri="{FF2B5EF4-FFF2-40B4-BE49-F238E27FC236}">
                <a16:creationId xmlns:a16="http://schemas.microsoft.com/office/drawing/2014/main" id="{4B7EBC58-F4C5-FEE7-9813-4786D8397F0B}"/>
              </a:ext>
            </a:extLst>
          </p:cNvPr>
          <p:cNvSpPr/>
          <p:nvPr userDrawn="1"/>
        </p:nvSpPr>
        <p:spPr>
          <a:xfrm flipV="1">
            <a:off x="11768417" y="6564925"/>
            <a:ext cx="423583" cy="0"/>
          </a:xfrm>
          <a:prstGeom prst="line">
            <a:avLst/>
          </a:prstGeom>
          <a:ln>
            <a:solidFill>
              <a:schemeClr val="bg1"/>
            </a:solidFill>
            <a:miter/>
          </a:ln>
        </p:spPr>
        <p:txBody>
          <a:bodyPr lIns="45719" rIns="45719"/>
          <a:lstStyle/>
          <a:p>
            <a:endParaRPr/>
          </a:p>
        </p:txBody>
      </p:sp>
      <p:sp>
        <p:nvSpPr>
          <p:cNvPr id="18" name="CasellaDiTesto 17">
            <a:extLst>
              <a:ext uri="{FF2B5EF4-FFF2-40B4-BE49-F238E27FC236}">
                <a16:creationId xmlns:a16="http://schemas.microsoft.com/office/drawing/2014/main" id="{272B8879-B0B0-8357-7CF4-AB22F95A047B}"/>
              </a:ext>
            </a:extLst>
          </p:cNvPr>
          <p:cNvSpPr txBox="1"/>
          <p:nvPr userDrawn="1"/>
        </p:nvSpPr>
        <p:spPr>
          <a:xfrm>
            <a:off x="11352382" y="6435464"/>
            <a:ext cx="423583" cy="246221"/>
          </a:xfrm>
          <a:prstGeom prst="rect">
            <a:avLst/>
          </a:prstGeom>
          <a:noFill/>
        </p:spPr>
        <p:txBody>
          <a:bodyPr wrap="square" rtlCol="0">
            <a:spAutoFit/>
          </a:bodyPr>
          <a:lstStyle/>
          <a:p>
            <a:pPr algn="ctr"/>
            <a:fld id="{D9C48075-744E-1A4C-BA74-3277BD946826}" type="slidenum">
              <a:rPr lang="it-IT" sz="1000" smtClean="0">
                <a:solidFill>
                  <a:schemeClr val="bg1"/>
                </a:solidFill>
                <a:latin typeface="Helvetica" pitchFamily="2" charset="0"/>
              </a:rPr>
              <a:pPr algn="ctr"/>
              <a:t>‹#›</a:t>
            </a:fld>
            <a:endParaRPr lang="it-IT" sz="1000" dirty="0">
              <a:solidFill>
                <a:schemeClr val="bg1"/>
              </a:solidFill>
              <a:latin typeface="Helvetica" pitchFamily="2" charset="0"/>
            </a:endParaRPr>
          </a:p>
        </p:txBody>
      </p:sp>
      <p:pic>
        <p:nvPicPr>
          <p:cNvPr id="3" name="Immagine 2" descr="Immagine che contiene testo, Carattere, simbolo, logo&#10;&#10;Descrizione generata automaticamente">
            <a:extLst>
              <a:ext uri="{FF2B5EF4-FFF2-40B4-BE49-F238E27FC236}">
                <a16:creationId xmlns:a16="http://schemas.microsoft.com/office/drawing/2014/main" id="{6ECC37FB-3040-0DAB-A78A-7DB1FF66FF71}"/>
              </a:ext>
            </a:extLst>
          </p:cNvPr>
          <p:cNvPicPr>
            <a:picLocks noChangeAspect="1"/>
          </p:cNvPicPr>
          <p:nvPr userDrawn="1"/>
        </p:nvPicPr>
        <p:blipFill>
          <a:blip r:embed="rId13"/>
          <a:stretch>
            <a:fillRect/>
          </a:stretch>
        </p:blipFill>
        <p:spPr>
          <a:xfrm>
            <a:off x="6470446" y="268634"/>
            <a:ext cx="1341643" cy="402303"/>
          </a:xfrm>
          <a:prstGeom prst="rect">
            <a:avLst/>
          </a:prstGeom>
        </p:spPr>
      </p:pic>
      <p:sp>
        <p:nvSpPr>
          <p:cNvPr id="5" name="Connettore 1 6">
            <a:extLst>
              <a:ext uri="{FF2B5EF4-FFF2-40B4-BE49-F238E27FC236}">
                <a16:creationId xmlns:a16="http://schemas.microsoft.com/office/drawing/2014/main" id="{E923733B-A790-FA87-25A2-9DD3FFC4C4B0}"/>
              </a:ext>
            </a:extLst>
          </p:cNvPr>
          <p:cNvSpPr/>
          <p:nvPr userDrawn="1"/>
        </p:nvSpPr>
        <p:spPr>
          <a:xfrm>
            <a:off x="11136086" y="6564925"/>
            <a:ext cx="216296" cy="0"/>
          </a:xfrm>
          <a:prstGeom prst="line">
            <a:avLst/>
          </a:prstGeom>
          <a:ln>
            <a:solidFill>
              <a:schemeClr val="bg1"/>
            </a:solidFill>
            <a:miter/>
          </a:ln>
        </p:spPr>
        <p:txBody>
          <a:bodyPr lIns="45719" rIns="45719"/>
          <a:lstStyle/>
          <a:p>
            <a:endParaRPr/>
          </a:p>
        </p:txBody>
      </p:sp>
      <p:sp>
        <p:nvSpPr>
          <p:cNvPr id="4" name="CasellaDiTesto 3">
            <a:extLst>
              <a:ext uri="{FF2B5EF4-FFF2-40B4-BE49-F238E27FC236}">
                <a16:creationId xmlns:a16="http://schemas.microsoft.com/office/drawing/2014/main" id="{81C3056E-7C31-404E-31F3-9516135705B5}"/>
              </a:ext>
            </a:extLst>
          </p:cNvPr>
          <p:cNvSpPr txBox="1"/>
          <p:nvPr userDrawn="1"/>
        </p:nvSpPr>
        <p:spPr>
          <a:xfrm>
            <a:off x="6061166" y="6375811"/>
            <a:ext cx="5074920" cy="338554"/>
          </a:xfrm>
          <a:prstGeom prst="rect">
            <a:avLst/>
          </a:prstGeom>
          <a:noFill/>
        </p:spPr>
        <p:txBody>
          <a:bodyPr wrap="square" rtlCol="0">
            <a:spAutoFit/>
          </a:bodyPr>
          <a:lstStyle/>
          <a:p>
            <a:r>
              <a:rPr lang="it-IT" sz="1600" dirty="0">
                <a:solidFill>
                  <a:schemeClr val="bg1"/>
                </a:solidFill>
                <a:latin typeface="Montserrat Regular"/>
                <a:ea typeface="Montserrat Regular"/>
                <a:cs typeface="Montserrat Regular"/>
                <a:sym typeface="Montserrat Regular"/>
              </a:rPr>
              <a:t> 4° Meeting </a:t>
            </a:r>
            <a:r>
              <a:rPr lang="it-IT" sz="1600" b="1" dirty="0">
                <a:solidFill>
                  <a:schemeClr val="bg1"/>
                </a:solidFill>
                <a:latin typeface="Montserrat Regular"/>
                <a:ea typeface="Montserrat Regular"/>
                <a:cs typeface="Montserrat Regular"/>
                <a:sym typeface="Montserrat Regular"/>
              </a:rPr>
              <a:t>SPOKE 1 – </a:t>
            </a:r>
            <a:r>
              <a:rPr lang="it-IT" sz="1600" b="0" dirty="0" err="1">
                <a:solidFill>
                  <a:schemeClr val="bg1"/>
                </a:solidFill>
                <a:latin typeface="Montserrat Regular"/>
                <a:ea typeface="Montserrat Regular"/>
                <a:cs typeface="Montserrat Regular"/>
                <a:sym typeface="Montserrat Regular"/>
              </a:rPr>
              <a:t>December</a:t>
            </a:r>
            <a:r>
              <a:rPr lang="it-IT" sz="1600" b="0" dirty="0">
                <a:solidFill>
                  <a:schemeClr val="bg1"/>
                </a:solidFill>
                <a:latin typeface="Montserrat Regular"/>
                <a:ea typeface="Montserrat Regular"/>
                <a:cs typeface="Montserrat Regular"/>
                <a:sym typeface="Montserrat Regular"/>
              </a:rPr>
              <a:t> 12th 2024, Pisa</a:t>
            </a:r>
            <a:endParaRPr lang="it-IT" sz="1600" dirty="0"/>
          </a:p>
        </p:txBody>
      </p:sp>
      <p:cxnSp>
        <p:nvCxnSpPr>
          <p:cNvPr id="9" name="Connettore diritto 8">
            <a:extLst>
              <a:ext uri="{FF2B5EF4-FFF2-40B4-BE49-F238E27FC236}">
                <a16:creationId xmlns:a16="http://schemas.microsoft.com/office/drawing/2014/main" id="{6502C5D7-F0A3-0BCC-95BE-756D703548DC}"/>
              </a:ext>
            </a:extLst>
          </p:cNvPr>
          <p:cNvCxnSpPr/>
          <p:nvPr userDrawn="1"/>
        </p:nvCxnSpPr>
        <p:spPr>
          <a:xfrm>
            <a:off x="6210300" y="184150"/>
            <a:ext cx="0" cy="6096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Connettore diritto 12">
            <a:extLst>
              <a:ext uri="{FF2B5EF4-FFF2-40B4-BE49-F238E27FC236}">
                <a16:creationId xmlns:a16="http://schemas.microsoft.com/office/drawing/2014/main" id="{5B8FE548-B4EA-3D72-06C1-990C10BCE1A1}"/>
              </a:ext>
            </a:extLst>
          </p:cNvPr>
          <p:cNvCxnSpPr/>
          <p:nvPr userDrawn="1"/>
        </p:nvCxnSpPr>
        <p:spPr>
          <a:xfrm>
            <a:off x="7981950" y="193555"/>
            <a:ext cx="0" cy="6096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Connettore diritto 15">
            <a:extLst>
              <a:ext uri="{FF2B5EF4-FFF2-40B4-BE49-F238E27FC236}">
                <a16:creationId xmlns:a16="http://schemas.microsoft.com/office/drawing/2014/main" id="{0E3F745A-B896-062F-7180-0F71DD497D26}"/>
              </a:ext>
            </a:extLst>
          </p:cNvPr>
          <p:cNvCxnSpPr/>
          <p:nvPr userDrawn="1"/>
        </p:nvCxnSpPr>
        <p:spPr>
          <a:xfrm>
            <a:off x="9881416" y="195465"/>
            <a:ext cx="0" cy="6096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01490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1" r:id="rId3"/>
    <p:sldLayoutId id="2147483649" r:id="rId4"/>
    <p:sldLayoutId id="2147483656" r:id="rId5"/>
    <p:sldLayoutId id="2147483650" r:id="rId6"/>
    <p:sldLayoutId id="2147483652" r:id="rId7"/>
    <p:sldLayoutId id="2147483653"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02/mp.15184" TargetMode="External"/><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doi.org/10.1016/j.radphyschem.2019.02.044" TargetMode="External"/><Relationship Id="rId5" Type="http://schemas.openxmlformats.org/officeDocument/2006/relationships/hyperlink" Target="https://doi.org/10.3389/fphy.2023.1268310" TargetMode="External"/><Relationship Id="rId4" Type="http://schemas.openxmlformats.org/officeDocument/2006/relationships/hyperlink" Target="https://doi.org/10.3390/cancers14010096"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3" Type="http://schemas.openxmlformats.org/officeDocument/2006/relationships/image" Target="../media/image170.png"/><Relationship Id="rId18" Type="http://schemas.openxmlformats.org/officeDocument/2006/relationships/image" Target="../media/image210.png"/><Relationship Id="rId3" Type="http://schemas.openxmlformats.org/officeDocument/2006/relationships/image" Target="../media/image21.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00.png"/><Relationship Id="rId1" Type="http://schemas.openxmlformats.org/officeDocument/2006/relationships/slideLayout" Target="../slideLayouts/slideLayout3.xml"/><Relationship Id="rId15" Type="http://schemas.openxmlformats.org/officeDocument/2006/relationships/image" Target="../media/image190.png"/><Relationship Id="rId19" Type="http://schemas.openxmlformats.org/officeDocument/2006/relationships/image" Target="../media/image220.png"/><Relationship Id="rId4" Type="http://schemas.openxmlformats.org/officeDocument/2006/relationships/image" Target="../media/image22.png"/><Relationship Id="rId14" Type="http://schemas.openxmlformats.org/officeDocument/2006/relationships/image" Target="../media/image1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CDAFB59-EDB4-FD82-F1DC-A9D1C038069C}"/>
              </a:ext>
            </a:extLst>
          </p:cNvPr>
          <p:cNvSpPr>
            <a:spLocks noGrp="1"/>
          </p:cNvSpPr>
          <p:nvPr>
            <p:ph type="body" sz="quarter" idx="10"/>
          </p:nvPr>
        </p:nvSpPr>
        <p:spPr>
          <a:xfrm>
            <a:off x="0" y="3037841"/>
            <a:ext cx="12192000" cy="1478279"/>
          </a:xfrm>
        </p:spPr>
        <p:txBody>
          <a:bodyPr/>
          <a:lstStyle/>
          <a:p>
            <a:pPr marL="0" indent="0">
              <a:buNone/>
            </a:pPr>
            <a:r>
              <a:rPr lang="en-GB" sz="4800" dirty="0">
                <a:latin typeface="+mj-lt"/>
                <a:cs typeface="Calibri Light" panose="020F0302020204030204" pitchFamily="34" charset="0"/>
              </a:rPr>
              <a:t>Preliminary evaluation of FLASH electron radiotherapy in the treatment of uveal melanoma</a:t>
            </a:r>
          </a:p>
        </p:txBody>
      </p:sp>
      <p:sp>
        <p:nvSpPr>
          <p:cNvPr id="3" name="TextBox 2">
            <a:extLst>
              <a:ext uri="{FF2B5EF4-FFF2-40B4-BE49-F238E27FC236}">
                <a16:creationId xmlns:a16="http://schemas.microsoft.com/office/drawing/2014/main" id="{DE3BD661-4C72-581D-A687-77695CCE09C0}"/>
              </a:ext>
            </a:extLst>
          </p:cNvPr>
          <p:cNvSpPr txBox="1">
            <a:spLocks noGrp="1" noRot="1" noMove="1" noResize="1" noEditPoints="1" noAdjustHandles="1" noChangeArrowheads="1" noChangeShapeType="1"/>
          </p:cNvSpPr>
          <p:nvPr/>
        </p:nvSpPr>
        <p:spPr>
          <a:xfrm>
            <a:off x="11433639" y="6423941"/>
            <a:ext cx="291002" cy="276999"/>
          </a:xfrm>
          <a:prstGeom prst="rect">
            <a:avLst/>
          </a:prstGeom>
          <a:solidFill>
            <a:srgbClr val="3C64A5"/>
          </a:solidFill>
          <a:ln>
            <a:noFill/>
          </a:ln>
        </p:spPr>
        <p:txBody>
          <a:bodyPr wrap="square" rtlCol="0">
            <a:spAutoFit/>
          </a:bodyPr>
          <a:lstStyle/>
          <a:p>
            <a:endParaRPr lang="en-GB" sz="1200" dirty="0">
              <a:solidFill>
                <a:schemeClr val="bg1"/>
              </a:solidFill>
              <a:latin typeface="+mj-lt"/>
            </a:endParaRPr>
          </a:p>
        </p:txBody>
      </p:sp>
      <p:cxnSp>
        <p:nvCxnSpPr>
          <p:cNvPr id="6" name="Straight Connector 5">
            <a:extLst>
              <a:ext uri="{FF2B5EF4-FFF2-40B4-BE49-F238E27FC236}">
                <a16:creationId xmlns:a16="http://schemas.microsoft.com/office/drawing/2014/main" id="{F7D6C422-4CED-C6DC-7BBC-BEE50B239E65}"/>
              </a:ext>
            </a:extLst>
          </p:cNvPr>
          <p:cNvCxnSpPr>
            <a:cxnSpLocks noGrp="1" noRot="1" noMove="1" noResize="1" noEditPoints="1" noAdjustHandles="1" noChangeArrowheads="1" noChangeShapeType="1"/>
          </p:cNvCxnSpPr>
          <p:nvPr/>
        </p:nvCxnSpPr>
        <p:spPr>
          <a:xfrm>
            <a:off x="11319510" y="6564911"/>
            <a:ext cx="6667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6EB0EF3D-1CCD-08B9-8330-3D0B7CC8CB60}"/>
              </a:ext>
            </a:extLst>
          </p:cNvPr>
          <p:cNvSpPr/>
          <p:nvPr/>
        </p:nvSpPr>
        <p:spPr>
          <a:xfrm>
            <a:off x="0" y="4597400"/>
            <a:ext cx="6545581" cy="17473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u="sng" dirty="0">
                <a:cs typeface="Calibri Light" panose="020F0302020204030204" pitchFamily="34" charset="0"/>
              </a:rPr>
              <a:t>M. Celentano</a:t>
            </a:r>
            <a:r>
              <a:rPr lang="en-GB" sz="2000" baseline="30000" dirty="0">
                <a:cs typeface="Calibri Light" panose="020F0302020204030204" pitchFamily="34" charset="0"/>
              </a:rPr>
              <a:t>1,2,4,6</a:t>
            </a:r>
            <a:r>
              <a:rPr lang="en-GB" sz="2000" dirty="0">
                <a:cs typeface="Calibri Light" panose="020F0302020204030204" pitchFamily="34" charset="0"/>
              </a:rPr>
              <a:t>, T. </a:t>
            </a:r>
            <a:r>
              <a:rPr lang="it-IT" sz="2000" dirty="0">
                <a:cs typeface="Calibri Light" panose="020F0302020204030204" pitchFamily="34" charset="0"/>
              </a:rPr>
              <a:t>Fuentes</a:t>
            </a:r>
            <a:r>
              <a:rPr lang="it-IT" sz="2000" baseline="30000" dirty="0">
                <a:cs typeface="Calibri Light" panose="020F0302020204030204" pitchFamily="34" charset="0"/>
              </a:rPr>
              <a:t>3</a:t>
            </a:r>
            <a:r>
              <a:rPr lang="it-IT" sz="2000" dirty="0">
                <a:cs typeface="Calibri Light" panose="020F0302020204030204" pitchFamily="34" charset="0"/>
              </a:rPr>
              <a:t>, J. H. Pensavalle</a:t>
            </a:r>
            <a:r>
              <a:rPr lang="it-IT" sz="2000" baseline="30000" dirty="0">
                <a:cs typeface="Calibri Light" panose="020F0302020204030204" pitchFamily="34" charset="0"/>
              </a:rPr>
              <a:t>1,4,6</a:t>
            </a:r>
            <a:r>
              <a:rPr lang="it-IT" sz="2000" dirty="0">
                <a:cs typeface="Calibri Light" panose="020F0302020204030204" pitchFamily="34" charset="0"/>
              </a:rPr>
              <a:t>, A. Giuliano</a:t>
            </a:r>
            <a:r>
              <a:rPr lang="it-IT" sz="2000" baseline="30000" dirty="0">
                <a:cs typeface="Calibri Light" panose="020F0302020204030204" pitchFamily="34" charset="0"/>
              </a:rPr>
              <a:t>6</a:t>
            </a:r>
            <a:r>
              <a:rPr lang="it-IT" sz="2000" dirty="0">
                <a:cs typeface="Calibri Light" panose="020F0302020204030204" pitchFamily="34" charset="0"/>
              </a:rPr>
              <a:t>, C. Scapicchio</a:t>
            </a:r>
            <a:r>
              <a:rPr lang="it-IT" sz="2000" baseline="30000" dirty="0">
                <a:cs typeface="Calibri Light" panose="020F0302020204030204" pitchFamily="34" charset="0"/>
              </a:rPr>
              <a:t>1,2</a:t>
            </a:r>
            <a:r>
              <a:rPr lang="it-IT" sz="2000" dirty="0">
                <a:cs typeface="Calibri Light" panose="020F0302020204030204" pitchFamily="34" charset="0"/>
              </a:rPr>
              <a:t>, A. Retico</a:t>
            </a:r>
            <a:r>
              <a:rPr lang="it-IT" sz="2000" baseline="30000" dirty="0">
                <a:cs typeface="Calibri Light" panose="020F0302020204030204" pitchFamily="34" charset="0"/>
              </a:rPr>
              <a:t>1,2</a:t>
            </a:r>
            <a:r>
              <a:rPr lang="it-IT" sz="2000" dirty="0">
                <a:cs typeface="Calibri Light" panose="020F0302020204030204" pitchFamily="34" charset="0"/>
              </a:rPr>
              <a:t>, L. Masturzo</a:t>
            </a:r>
            <a:r>
              <a:rPr lang="it-IT" sz="2000" baseline="30000" dirty="0">
                <a:cs typeface="Calibri Light" panose="020F0302020204030204" pitchFamily="34" charset="0"/>
              </a:rPr>
              <a:t>1,4,6</a:t>
            </a:r>
            <a:r>
              <a:rPr lang="it-IT" sz="2000" dirty="0">
                <a:cs typeface="Calibri Light" panose="020F0302020204030204" pitchFamily="34" charset="0"/>
              </a:rPr>
              <a:t>, A. Cavalieri</a:t>
            </a:r>
            <a:r>
              <a:rPr lang="it-IT" sz="2000" baseline="30000" dirty="0">
                <a:cs typeface="Calibri Light" panose="020F0302020204030204" pitchFamily="34" charset="0"/>
              </a:rPr>
              <a:t>1,4,5</a:t>
            </a:r>
            <a:r>
              <a:rPr lang="it-IT" sz="2000" dirty="0">
                <a:cs typeface="Calibri Light" panose="020F0302020204030204" pitchFamily="34" charset="0"/>
              </a:rPr>
              <a:t>, F. Paiar</a:t>
            </a:r>
            <a:r>
              <a:rPr lang="it-IT" sz="2000" baseline="30000" dirty="0">
                <a:cs typeface="Calibri Light" panose="020F0302020204030204" pitchFamily="34" charset="0"/>
              </a:rPr>
              <a:t>3,4</a:t>
            </a:r>
            <a:r>
              <a:rPr lang="it-IT" sz="2000" dirty="0">
                <a:cs typeface="Calibri Light" panose="020F0302020204030204" pitchFamily="34" charset="0"/>
              </a:rPr>
              <a:t>, F. Di Martino</a:t>
            </a:r>
            <a:r>
              <a:rPr lang="it-IT" sz="2000" baseline="30000" dirty="0">
                <a:cs typeface="Calibri Light" panose="020F0302020204030204" pitchFamily="34" charset="0"/>
              </a:rPr>
              <a:t>4,6</a:t>
            </a:r>
            <a:endParaRPr lang="it-IT" sz="2000" dirty="0">
              <a:cs typeface="Calibri Light" panose="020F0302020204030204" pitchFamily="34" charset="0"/>
            </a:endParaRPr>
          </a:p>
        </p:txBody>
      </p:sp>
      <p:sp>
        <p:nvSpPr>
          <p:cNvPr id="16" name="TextBox 15">
            <a:extLst>
              <a:ext uri="{FF2B5EF4-FFF2-40B4-BE49-F238E27FC236}">
                <a16:creationId xmlns:a16="http://schemas.microsoft.com/office/drawing/2014/main" id="{566A0070-BF45-69E8-0A57-17F5A70B43C2}"/>
              </a:ext>
            </a:extLst>
          </p:cNvPr>
          <p:cNvSpPr txBox="1"/>
          <p:nvPr/>
        </p:nvSpPr>
        <p:spPr>
          <a:xfrm>
            <a:off x="6807200" y="4590447"/>
            <a:ext cx="5384800" cy="1754326"/>
          </a:xfrm>
          <a:prstGeom prst="rect">
            <a:avLst/>
          </a:prstGeom>
          <a:noFill/>
        </p:spPr>
        <p:txBody>
          <a:bodyPr wrap="square">
            <a:spAutoFit/>
          </a:bodyPr>
          <a:lstStyle/>
          <a:p>
            <a:pPr marL="228600" indent="-228600">
              <a:buAutoNum type="arabicParenR"/>
            </a:pPr>
            <a:r>
              <a:rPr lang="en-GB" sz="1200" dirty="0">
                <a:solidFill>
                  <a:schemeClr val="bg1"/>
                </a:solidFill>
                <a:cs typeface="Calibri Light" panose="020F0302020204030204" pitchFamily="34" charset="0"/>
              </a:rPr>
              <a:t>University of Pisa, Physics Department “E. Fermi”, Pisa, Italy;</a:t>
            </a:r>
          </a:p>
          <a:p>
            <a:pPr marL="228600" indent="-228600">
              <a:buFontTx/>
              <a:buAutoNum type="arabicParenR"/>
            </a:pPr>
            <a:r>
              <a:rPr lang="en-GB" sz="1200" dirty="0">
                <a:solidFill>
                  <a:schemeClr val="bg1"/>
                </a:solidFill>
                <a:cs typeface="Calibri Light" panose="020F0302020204030204" pitchFamily="34" charset="0"/>
              </a:rPr>
              <a:t>INFN, Pisa Section, Pisa, Italy;</a:t>
            </a:r>
          </a:p>
          <a:p>
            <a:pPr marL="228600" indent="-228600">
              <a:buFontTx/>
              <a:buAutoNum type="arabicParenR"/>
            </a:pPr>
            <a:r>
              <a:rPr lang="en-GB" sz="1200" dirty="0">
                <a:solidFill>
                  <a:schemeClr val="bg1"/>
                </a:solidFill>
                <a:cs typeface="Calibri Light" panose="020F0302020204030204" pitchFamily="34" charset="0"/>
              </a:rPr>
              <a:t>Department of Translational Research and New Technologies in Medicine and Surgery, University of Pisa, Pisa, Italy;</a:t>
            </a:r>
          </a:p>
          <a:p>
            <a:pPr marL="228600" indent="-228600">
              <a:buFontTx/>
              <a:buAutoNum type="arabicParenR"/>
            </a:pPr>
            <a:r>
              <a:rPr lang="en-GB" sz="1200" dirty="0">
                <a:solidFill>
                  <a:schemeClr val="bg1"/>
                </a:solidFill>
                <a:cs typeface="Calibri Light" panose="020F0302020204030204" pitchFamily="34" charset="0"/>
              </a:rPr>
              <a:t>Centro Pisano </a:t>
            </a:r>
            <a:r>
              <a:rPr lang="en-GB" sz="1200" dirty="0" err="1">
                <a:solidFill>
                  <a:schemeClr val="bg1"/>
                </a:solidFill>
                <a:cs typeface="Calibri Light" panose="020F0302020204030204" pitchFamily="34" charset="0"/>
              </a:rPr>
              <a:t>Multidisciplinare</a:t>
            </a:r>
            <a:r>
              <a:rPr lang="en-GB" sz="1200" dirty="0">
                <a:solidFill>
                  <a:schemeClr val="bg1"/>
                </a:solidFill>
                <a:cs typeface="Calibri Light" panose="020F0302020204030204" pitchFamily="34" charset="0"/>
              </a:rPr>
              <a:t> Sulla Ricerca e </a:t>
            </a:r>
            <a:r>
              <a:rPr lang="en-GB" sz="1200" dirty="0" err="1">
                <a:solidFill>
                  <a:schemeClr val="bg1"/>
                </a:solidFill>
                <a:cs typeface="Calibri Light" panose="020F0302020204030204" pitchFamily="34" charset="0"/>
              </a:rPr>
              <a:t>Implementazione</a:t>
            </a:r>
            <a:r>
              <a:rPr lang="en-GB" sz="1200" dirty="0">
                <a:solidFill>
                  <a:schemeClr val="bg1"/>
                </a:solidFill>
                <a:cs typeface="Calibri Light" panose="020F0302020204030204" pitchFamily="34" charset="0"/>
              </a:rPr>
              <a:t> Clinica Della Flash Radiotherapy (CPFR), University of Pisa, Pisa, Italy;</a:t>
            </a:r>
          </a:p>
          <a:p>
            <a:pPr marL="228600" indent="-228600">
              <a:buFontTx/>
              <a:buAutoNum type="arabicParenR"/>
            </a:pPr>
            <a:r>
              <a:rPr lang="en-GB" sz="1200" dirty="0" err="1">
                <a:solidFill>
                  <a:schemeClr val="bg1"/>
                </a:solidFill>
                <a:cs typeface="Calibri Light" panose="020F0302020204030204" pitchFamily="34" charset="0"/>
              </a:rPr>
              <a:t>Center</a:t>
            </a:r>
            <a:r>
              <a:rPr lang="en-GB" sz="1200" dirty="0">
                <a:solidFill>
                  <a:schemeClr val="bg1"/>
                </a:solidFill>
                <a:cs typeface="Calibri Light" panose="020F0302020204030204" pitchFamily="34" charset="0"/>
              </a:rPr>
              <a:t> for Instrument Sharing of the University of Pisa (CISUP), University of Pisa, Pisa, Italy;</a:t>
            </a:r>
          </a:p>
          <a:p>
            <a:pPr marL="228600" indent="-228600">
              <a:buFontTx/>
              <a:buAutoNum type="arabicParenR"/>
            </a:pPr>
            <a:r>
              <a:rPr lang="en-GB" sz="1200" dirty="0" err="1">
                <a:solidFill>
                  <a:schemeClr val="bg1"/>
                </a:solidFill>
                <a:cs typeface="Calibri Light" panose="020F0302020204030204" pitchFamily="34" charset="0"/>
              </a:rPr>
              <a:t>Azienda</a:t>
            </a:r>
            <a:r>
              <a:rPr lang="en-GB" sz="1200" dirty="0">
                <a:solidFill>
                  <a:schemeClr val="bg1"/>
                </a:solidFill>
                <a:cs typeface="Calibri Light" panose="020F0302020204030204" pitchFamily="34" charset="0"/>
              </a:rPr>
              <a:t> </a:t>
            </a:r>
            <a:r>
              <a:rPr lang="en-GB" sz="1200" dirty="0" err="1">
                <a:solidFill>
                  <a:schemeClr val="bg1"/>
                </a:solidFill>
                <a:cs typeface="Calibri Light" panose="020F0302020204030204" pitchFamily="34" charset="0"/>
              </a:rPr>
              <a:t>Ospedaliero-Universitaria</a:t>
            </a:r>
            <a:r>
              <a:rPr lang="en-GB" sz="1200" dirty="0">
                <a:solidFill>
                  <a:schemeClr val="bg1"/>
                </a:solidFill>
                <a:cs typeface="Calibri Light" panose="020F0302020204030204" pitchFamily="34" charset="0"/>
              </a:rPr>
              <a:t> </a:t>
            </a:r>
            <a:r>
              <a:rPr lang="en-GB" sz="1200" dirty="0" err="1">
                <a:solidFill>
                  <a:schemeClr val="bg1"/>
                </a:solidFill>
                <a:cs typeface="Calibri Light" panose="020F0302020204030204" pitchFamily="34" charset="0"/>
              </a:rPr>
              <a:t>Pisana</a:t>
            </a:r>
            <a:r>
              <a:rPr lang="en-GB" sz="1200" dirty="0">
                <a:solidFill>
                  <a:schemeClr val="bg1"/>
                </a:solidFill>
                <a:cs typeface="Calibri Light" panose="020F0302020204030204" pitchFamily="34" charset="0"/>
              </a:rPr>
              <a:t>, U.O. Fisica Sanitaria, Pisa, Italy.</a:t>
            </a:r>
          </a:p>
        </p:txBody>
      </p:sp>
      <p:grpSp>
        <p:nvGrpSpPr>
          <p:cNvPr id="21" name="Group 20">
            <a:extLst>
              <a:ext uri="{FF2B5EF4-FFF2-40B4-BE49-F238E27FC236}">
                <a16:creationId xmlns:a16="http://schemas.microsoft.com/office/drawing/2014/main" id="{CA01C0A8-9A76-7316-82AC-3A0C0513BF7A}"/>
              </a:ext>
            </a:extLst>
          </p:cNvPr>
          <p:cNvGrpSpPr/>
          <p:nvPr/>
        </p:nvGrpSpPr>
        <p:grpSpPr>
          <a:xfrm>
            <a:off x="361244" y="149169"/>
            <a:ext cx="676873" cy="626512"/>
            <a:chOff x="578414" y="227943"/>
            <a:chExt cx="676873" cy="626512"/>
          </a:xfrm>
        </p:grpSpPr>
        <p:sp>
          <p:nvSpPr>
            <p:cNvPr id="19" name="Rectangle 18">
              <a:extLst>
                <a:ext uri="{FF2B5EF4-FFF2-40B4-BE49-F238E27FC236}">
                  <a16:creationId xmlns:a16="http://schemas.microsoft.com/office/drawing/2014/main" id="{436C7E0E-8A45-2819-04B6-ECBD17C67D70}"/>
                </a:ext>
              </a:extLst>
            </p:cNvPr>
            <p:cNvSpPr/>
            <p:nvPr/>
          </p:nvSpPr>
          <p:spPr>
            <a:xfrm>
              <a:off x="578414" y="227943"/>
              <a:ext cx="676871" cy="6265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C7E9B7E-6C44-9A23-36EF-02119304328B}"/>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78415" y="227944"/>
              <a:ext cx="676872" cy="626511"/>
            </a:xfrm>
            <a:prstGeom prst="rect">
              <a:avLst/>
            </a:prstGeom>
            <a:noFill/>
          </p:spPr>
        </p:pic>
      </p:grpSp>
      <p:pic>
        <p:nvPicPr>
          <p:cNvPr id="1026" name="Picture 2" descr="CISUP">
            <a:extLst>
              <a:ext uri="{FF2B5EF4-FFF2-40B4-BE49-F238E27FC236}">
                <a16:creationId xmlns:a16="http://schemas.microsoft.com/office/drawing/2014/main" id="{61B8D581-086C-B2FA-99BB-702F559DBA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86" r="7387" b="7385"/>
          <a:stretch/>
        </p:blipFill>
        <p:spPr bwMode="auto">
          <a:xfrm>
            <a:off x="1581150" y="179649"/>
            <a:ext cx="1859280" cy="52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52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4DCC3-A019-71B1-184A-A6C46F0B323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2A45A7-CF32-6C0E-F7F2-7BEC184E5751}"/>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6</a:t>
            </a:r>
          </a:p>
        </p:txBody>
      </p:sp>
      <p:sp>
        <p:nvSpPr>
          <p:cNvPr id="5" name="Rectangle 4">
            <a:extLst>
              <a:ext uri="{FF2B5EF4-FFF2-40B4-BE49-F238E27FC236}">
                <a16:creationId xmlns:a16="http://schemas.microsoft.com/office/drawing/2014/main" id="{09E1F3BB-06C5-6235-245E-CD0593877D93}"/>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New possibilities</a:t>
            </a:r>
          </a:p>
        </p:txBody>
      </p:sp>
      <p:pic>
        <p:nvPicPr>
          <p:cNvPr id="2" name="Picture 1">
            <a:extLst>
              <a:ext uri="{FF2B5EF4-FFF2-40B4-BE49-F238E27FC236}">
                <a16:creationId xmlns:a16="http://schemas.microsoft.com/office/drawing/2014/main" id="{91632D0D-5868-5B87-3023-ABEB7EBA1CE8}"/>
              </a:ext>
            </a:extLst>
          </p:cNvPr>
          <p:cNvPicPr>
            <a:picLocks noChangeAspect="1"/>
          </p:cNvPicPr>
          <p:nvPr/>
        </p:nvPicPr>
        <p:blipFill>
          <a:blip r:embed="rId3"/>
          <a:srcRect/>
          <a:stretch/>
        </p:blipFill>
        <p:spPr>
          <a:xfrm>
            <a:off x="5917851" y="1862779"/>
            <a:ext cx="6186467" cy="4182051"/>
          </a:xfrm>
          <a:prstGeom prst="rect">
            <a:avLst/>
          </a:prstGeom>
          <a:ln w="19050">
            <a:solidFill>
              <a:srgbClr val="3C64A5"/>
            </a:solidFill>
          </a:ln>
        </p:spPr>
      </p:pic>
      <p:pic>
        <p:nvPicPr>
          <p:cNvPr id="4" name="Picture 3">
            <a:extLst>
              <a:ext uri="{FF2B5EF4-FFF2-40B4-BE49-F238E27FC236}">
                <a16:creationId xmlns:a16="http://schemas.microsoft.com/office/drawing/2014/main" id="{7AC9BCF7-690C-A1E3-19DC-70E728A626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4485" y="1005517"/>
            <a:ext cx="5590333" cy="3512039"/>
          </a:xfrm>
          <a:prstGeom prst="rect">
            <a:avLst/>
          </a:prstGeom>
          <a:ln w="19050">
            <a:solidFill>
              <a:srgbClr val="3C64A5"/>
            </a:solidFill>
          </a:ln>
        </p:spPr>
      </p:pic>
      <p:sp>
        <p:nvSpPr>
          <p:cNvPr id="6" name="TextBox 5">
            <a:extLst>
              <a:ext uri="{FF2B5EF4-FFF2-40B4-BE49-F238E27FC236}">
                <a16:creationId xmlns:a16="http://schemas.microsoft.com/office/drawing/2014/main" id="{D626A37C-D7F4-C063-094C-A835B52A5146}"/>
              </a:ext>
            </a:extLst>
          </p:cNvPr>
          <p:cNvSpPr txBox="1"/>
          <p:nvPr/>
        </p:nvSpPr>
        <p:spPr>
          <a:xfrm>
            <a:off x="10164421" y="3081539"/>
            <a:ext cx="1542022" cy="369332"/>
          </a:xfrm>
          <a:prstGeom prst="rect">
            <a:avLst/>
          </a:prstGeom>
          <a:noFill/>
        </p:spPr>
        <p:txBody>
          <a:bodyPr wrap="square" rtlCol="0">
            <a:spAutoFit/>
          </a:bodyPr>
          <a:lstStyle/>
          <a:p>
            <a:r>
              <a:rPr lang="en-US" b="1" dirty="0">
                <a:solidFill>
                  <a:srgbClr val="FF0000"/>
                </a:solidFill>
              </a:rPr>
              <a:t>Open Field</a:t>
            </a:r>
            <a:endParaRPr lang="en-IT" b="1" dirty="0">
              <a:solidFill>
                <a:srgbClr val="FF0000"/>
              </a:solidFill>
            </a:endParaRPr>
          </a:p>
        </p:txBody>
      </p:sp>
      <p:sp>
        <p:nvSpPr>
          <p:cNvPr id="7" name="Rectangle 6">
            <a:extLst>
              <a:ext uri="{FF2B5EF4-FFF2-40B4-BE49-F238E27FC236}">
                <a16:creationId xmlns:a16="http://schemas.microsoft.com/office/drawing/2014/main" id="{2AD315D4-8E4C-3716-E39D-99C83E91185E}"/>
              </a:ext>
            </a:extLst>
          </p:cNvPr>
          <p:cNvSpPr/>
          <p:nvPr/>
        </p:nvSpPr>
        <p:spPr>
          <a:xfrm>
            <a:off x="6760466" y="2268968"/>
            <a:ext cx="1567441" cy="3316584"/>
          </a:xfrm>
          <a:prstGeom prst="rect">
            <a:avLst/>
          </a:prstGeom>
          <a:solidFill>
            <a:schemeClr val="accent2">
              <a:lumMod val="20000"/>
              <a:lumOff val="80000"/>
              <a:alpha val="474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grpSp>
        <p:nvGrpSpPr>
          <p:cNvPr id="8" name="Group 7">
            <a:extLst>
              <a:ext uri="{FF2B5EF4-FFF2-40B4-BE49-F238E27FC236}">
                <a16:creationId xmlns:a16="http://schemas.microsoft.com/office/drawing/2014/main" id="{AE7A63A8-3206-19B4-8A7C-BA8A17F7B115}"/>
              </a:ext>
            </a:extLst>
          </p:cNvPr>
          <p:cNvGrpSpPr/>
          <p:nvPr/>
        </p:nvGrpSpPr>
        <p:grpSpPr>
          <a:xfrm>
            <a:off x="8931349" y="1080244"/>
            <a:ext cx="3037788" cy="1685398"/>
            <a:chOff x="8931349" y="1080244"/>
            <a:chExt cx="3037788" cy="1685398"/>
          </a:xfrm>
        </p:grpSpPr>
        <p:pic>
          <p:nvPicPr>
            <p:cNvPr id="9" name="Picture 8" descr="A black and white table with white text&#10;&#10;Description automatically generated">
              <a:extLst>
                <a:ext uri="{FF2B5EF4-FFF2-40B4-BE49-F238E27FC236}">
                  <a16:creationId xmlns:a16="http://schemas.microsoft.com/office/drawing/2014/main" id="{9D2A1FB0-85ED-949A-EC3C-789399C201F0}"/>
                </a:ext>
              </a:extLst>
            </p:cNvPr>
            <p:cNvPicPr>
              <a:picLocks noChangeAspect="1"/>
            </p:cNvPicPr>
            <p:nvPr/>
          </p:nvPicPr>
          <p:blipFill>
            <a:blip r:embed="rId5"/>
            <a:srcRect r="34553"/>
            <a:stretch/>
          </p:blipFill>
          <p:spPr>
            <a:xfrm>
              <a:off x="8931349" y="1092495"/>
              <a:ext cx="3037788" cy="1673147"/>
            </a:xfrm>
            <a:prstGeom prst="rect">
              <a:avLst/>
            </a:prstGeom>
          </p:spPr>
        </p:pic>
        <p:sp>
          <p:nvSpPr>
            <p:cNvPr id="10" name="Rectangle 9">
              <a:extLst>
                <a:ext uri="{FF2B5EF4-FFF2-40B4-BE49-F238E27FC236}">
                  <a16:creationId xmlns:a16="http://schemas.microsoft.com/office/drawing/2014/main" id="{2A1CD8C2-A97E-31D7-EF64-8D00952658CE}"/>
                </a:ext>
              </a:extLst>
            </p:cNvPr>
            <p:cNvSpPr/>
            <p:nvPr/>
          </p:nvSpPr>
          <p:spPr>
            <a:xfrm>
              <a:off x="11103029" y="1080244"/>
              <a:ext cx="852032" cy="168539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grpSp>
      <p:sp>
        <p:nvSpPr>
          <p:cNvPr id="11" name="TextBox 10">
            <a:extLst>
              <a:ext uri="{FF2B5EF4-FFF2-40B4-BE49-F238E27FC236}">
                <a16:creationId xmlns:a16="http://schemas.microsoft.com/office/drawing/2014/main" id="{83E1233E-425E-A2AA-F5E6-B9985180702F}"/>
              </a:ext>
            </a:extLst>
          </p:cNvPr>
          <p:cNvSpPr txBox="1"/>
          <p:nvPr/>
        </p:nvSpPr>
        <p:spPr>
          <a:xfrm>
            <a:off x="115167" y="4762051"/>
            <a:ext cx="5715478" cy="1092607"/>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dirty="0">
                <a:solidFill>
                  <a:srgbClr val="2D4B7B"/>
                </a:solidFill>
              </a:rPr>
              <a:t>Magnetron powered electron LINACs can produce </a:t>
            </a:r>
            <a:r>
              <a:rPr lang="en-GB" sz="2000" b="1" dirty="0">
                <a:solidFill>
                  <a:srgbClr val="FF0000"/>
                </a:solidFill>
              </a:rPr>
              <a:t>up to 30 MeV </a:t>
            </a:r>
            <a:r>
              <a:rPr lang="en-GB" sz="2000" dirty="0">
                <a:solidFill>
                  <a:srgbClr val="2D4B7B"/>
                </a:solidFill>
              </a:rPr>
              <a:t>beams [4]</a:t>
            </a:r>
          </a:p>
          <a:p>
            <a:pPr marL="800100" marR="0" lvl="1" indent="-342900"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GB" b="1" dirty="0">
                <a:solidFill>
                  <a:srgbClr val="2D4B7B"/>
                </a:solidFill>
              </a:rPr>
              <a:t>Can be mechanically collimated</a:t>
            </a:r>
          </a:p>
        </p:txBody>
      </p:sp>
      <p:sp>
        <p:nvSpPr>
          <p:cNvPr id="12" name="TextBox 11">
            <a:extLst>
              <a:ext uri="{FF2B5EF4-FFF2-40B4-BE49-F238E27FC236}">
                <a16:creationId xmlns:a16="http://schemas.microsoft.com/office/drawing/2014/main" id="{D94DD343-672A-8C44-9366-47F1943B33C4}"/>
              </a:ext>
            </a:extLst>
          </p:cNvPr>
          <p:cNvSpPr txBox="1"/>
          <p:nvPr/>
        </p:nvSpPr>
        <p:spPr>
          <a:xfrm>
            <a:off x="7033280" y="3189261"/>
            <a:ext cx="1002146" cy="5232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GB" sz="1400" b="0" i="0" u="none" strike="noStrike" kern="1200" cap="none" spc="0" normalizeH="0" baseline="0" noProof="0" dirty="0">
                <a:ln>
                  <a:noFill/>
                </a:ln>
                <a:solidFill>
                  <a:srgbClr val="FF0000"/>
                </a:solidFill>
                <a:effectLst/>
                <a:uLnTx/>
                <a:uFillTx/>
                <a:ea typeface="+mn-ea"/>
                <a:cs typeface="+mn-cs"/>
              </a:rPr>
              <a:t>R90 @        E &gt; 20MeV</a:t>
            </a:r>
          </a:p>
        </p:txBody>
      </p:sp>
    </p:spTree>
    <p:extLst>
      <p:ext uri="{BB962C8B-B14F-4D97-AF65-F5344CB8AC3E}">
        <p14:creationId xmlns:p14="http://schemas.microsoft.com/office/powerpoint/2010/main" val="258689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73544-934E-F965-728B-FFF8EA4E6E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7A7E63-93C9-9F2C-DD1E-FDD5B3934E61}"/>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7</a:t>
            </a:r>
          </a:p>
        </p:txBody>
      </p:sp>
      <p:sp>
        <p:nvSpPr>
          <p:cNvPr id="5" name="Rectangle 4">
            <a:extLst>
              <a:ext uri="{FF2B5EF4-FFF2-40B4-BE49-F238E27FC236}">
                <a16:creationId xmlns:a16="http://schemas.microsoft.com/office/drawing/2014/main" id="{75EB6CC4-583D-D796-D7F4-774F2C4CE8C6}"/>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Example 1</a:t>
            </a:r>
          </a:p>
        </p:txBody>
      </p:sp>
      <p:pic>
        <p:nvPicPr>
          <p:cNvPr id="2" name="Picture 1">
            <a:extLst>
              <a:ext uri="{FF2B5EF4-FFF2-40B4-BE49-F238E27FC236}">
                <a16:creationId xmlns:a16="http://schemas.microsoft.com/office/drawing/2014/main" id="{E0AAE98B-2DFD-4877-DCF9-AE8C212DE891}"/>
              </a:ext>
            </a:extLst>
          </p:cNvPr>
          <p:cNvPicPr>
            <a:picLocks noChangeAspect="1"/>
          </p:cNvPicPr>
          <p:nvPr/>
        </p:nvPicPr>
        <p:blipFill>
          <a:blip r:embed="rId3"/>
          <a:srcRect/>
          <a:stretch/>
        </p:blipFill>
        <p:spPr>
          <a:xfrm>
            <a:off x="726131" y="4580104"/>
            <a:ext cx="9791388" cy="1729927"/>
          </a:xfrm>
          <a:prstGeom prst="rect">
            <a:avLst/>
          </a:prstGeom>
        </p:spPr>
      </p:pic>
      <p:pic>
        <p:nvPicPr>
          <p:cNvPr id="4" name="Picture 3">
            <a:extLst>
              <a:ext uri="{FF2B5EF4-FFF2-40B4-BE49-F238E27FC236}">
                <a16:creationId xmlns:a16="http://schemas.microsoft.com/office/drawing/2014/main" id="{5F8CC920-2AD0-B25B-A5DF-16BDA58B7F77}"/>
              </a:ext>
            </a:extLst>
          </p:cNvPr>
          <p:cNvPicPr>
            <a:picLocks noChangeAspect="1"/>
          </p:cNvPicPr>
          <p:nvPr/>
        </p:nvPicPr>
        <p:blipFill>
          <a:blip r:embed="rId4"/>
          <a:srcRect t="9559" b="9559"/>
          <a:stretch/>
        </p:blipFill>
        <p:spPr>
          <a:xfrm>
            <a:off x="1116534" y="1380891"/>
            <a:ext cx="10665596" cy="3058632"/>
          </a:xfrm>
          <a:prstGeom prst="rect">
            <a:avLst/>
          </a:prstGeom>
        </p:spPr>
      </p:pic>
      <p:grpSp>
        <p:nvGrpSpPr>
          <p:cNvPr id="6" name="Group 5">
            <a:extLst>
              <a:ext uri="{FF2B5EF4-FFF2-40B4-BE49-F238E27FC236}">
                <a16:creationId xmlns:a16="http://schemas.microsoft.com/office/drawing/2014/main" id="{F782379B-F25E-4721-149F-16FE56153BF6}"/>
              </a:ext>
            </a:extLst>
          </p:cNvPr>
          <p:cNvGrpSpPr/>
          <p:nvPr/>
        </p:nvGrpSpPr>
        <p:grpSpPr>
          <a:xfrm>
            <a:off x="213656" y="1505831"/>
            <a:ext cx="1923218" cy="1718113"/>
            <a:chOff x="2813637" y="1490181"/>
            <a:chExt cx="1923218" cy="1718113"/>
          </a:xfrm>
        </p:grpSpPr>
        <p:grpSp>
          <p:nvGrpSpPr>
            <p:cNvPr id="7" name="Group 6">
              <a:extLst>
                <a:ext uri="{FF2B5EF4-FFF2-40B4-BE49-F238E27FC236}">
                  <a16:creationId xmlns:a16="http://schemas.microsoft.com/office/drawing/2014/main" id="{CA699BEB-76D8-CAFB-AD9D-E7EE1055899A}"/>
                </a:ext>
              </a:extLst>
            </p:cNvPr>
            <p:cNvGrpSpPr/>
            <p:nvPr/>
          </p:nvGrpSpPr>
          <p:grpSpPr>
            <a:xfrm>
              <a:off x="2813637" y="1490181"/>
              <a:ext cx="1923218" cy="1718113"/>
              <a:chOff x="2813637" y="1490181"/>
              <a:chExt cx="1923218" cy="1718113"/>
            </a:xfrm>
          </p:grpSpPr>
          <p:pic>
            <p:nvPicPr>
              <p:cNvPr id="9" name="Picture 8">
                <a:extLst>
                  <a:ext uri="{FF2B5EF4-FFF2-40B4-BE49-F238E27FC236}">
                    <a16:creationId xmlns:a16="http://schemas.microsoft.com/office/drawing/2014/main" id="{B6FCDDBC-D831-E3C5-E389-F7076EF66BEA}"/>
                  </a:ext>
                </a:extLst>
              </p:cNvPr>
              <p:cNvPicPr>
                <a:picLocks noChangeAspect="1"/>
              </p:cNvPicPr>
              <p:nvPr/>
            </p:nvPicPr>
            <p:blipFill>
              <a:blip r:embed="rId5"/>
              <a:srcRect t="1178" r="37976" b="-1178"/>
              <a:stretch/>
            </p:blipFill>
            <p:spPr>
              <a:xfrm>
                <a:off x="2813637" y="1510781"/>
                <a:ext cx="1847049" cy="1697513"/>
              </a:xfrm>
              <a:prstGeom prst="rect">
                <a:avLst/>
              </a:prstGeom>
            </p:spPr>
          </p:pic>
          <p:pic>
            <p:nvPicPr>
              <p:cNvPr id="10" name="Picture 9">
                <a:extLst>
                  <a:ext uri="{FF2B5EF4-FFF2-40B4-BE49-F238E27FC236}">
                    <a16:creationId xmlns:a16="http://schemas.microsoft.com/office/drawing/2014/main" id="{974B45BC-3ABB-7A53-CF01-783C5F40C53A}"/>
                  </a:ext>
                </a:extLst>
              </p:cNvPr>
              <p:cNvPicPr>
                <a:picLocks noChangeAspect="1"/>
              </p:cNvPicPr>
              <p:nvPr/>
            </p:nvPicPr>
            <p:blipFill>
              <a:blip r:embed="rId5"/>
              <a:srcRect l="89391" r="-477"/>
              <a:stretch/>
            </p:blipFill>
            <p:spPr>
              <a:xfrm>
                <a:off x="4406744" y="1490181"/>
                <a:ext cx="330111" cy="1697513"/>
              </a:xfrm>
              <a:prstGeom prst="rect">
                <a:avLst/>
              </a:prstGeom>
            </p:spPr>
          </p:pic>
        </p:grpSp>
        <p:sp>
          <p:nvSpPr>
            <p:cNvPr id="8" name="Rectangle 7">
              <a:extLst>
                <a:ext uri="{FF2B5EF4-FFF2-40B4-BE49-F238E27FC236}">
                  <a16:creationId xmlns:a16="http://schemas.microsoft.com/office/drawing/2014/main" id="{32AFC862-A3F2-6B33-DA45-ABC045200FF6}"/>
                </a:ext>
              </a:extLst>
            </p:cNvPr>
            <p:cNvSpPr/>
            <p:nvPr/>
          </p:nvSpPr>
          <p:spPr>
            <a:xfrm>
              <a:off x="2813637" y="1499781"/>
              <a:ext cx="1923218" cy="16972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grpSp>
      <p:sp>
        <p:nvSpPr>
          <p:cNvPr id="11" name="TextBox 10">
            <a:extLst>
              <a:ext uri="{FF2B5EF4-FFF2-40B4-BE49-F238E27FC236}">
                <a16:creationId xmlns:a16="http://schemas.microsoft.com/office/drawing/2014/main" id="{54583F30-C126-B894-41B1-B5D9E7A11822}"/>
              </a:ext>
            </a:extLst>
          </p:cNvPr>
          <p:cNvSpPr txBox="1"/>
          <p:nvPr/>
        </p:nvSpPr>
        <p:spPr>
          <a:xfrm>
            <a:off x="10444339" y="5408342"/>
            <a:ext cx="1789648" cy="923330"/>
          </a:xfrm>
          <a:prstGeom prst="rect">
            <a:avLst/>
          </a:prstGeom>
          <a:noFill/>
        </p:spPr>
        <p:txBody>
          <a:bodyPr wrap="square" rtlCol="0">
            <a:spAutoFit/>
          </a:bodyPr>
          <a:lstStyle/>
          <a:p>
            <a:pPr algn="ctr"/>
            <a:r>
              <a:rPr lang="en-GB" b="1" dirty="0">
                <a:solidFill>
                  <a:srgbClr val="FF0000"/>
                </a:solidFill>
              </a:rPr>
              <a:t>65% + 35%</a:t>
            </a:r>
          </a:p>
          <a:p>
            <a:pPr algn="ctr"/>
            <a:r>
              <a:rPr lang="en-GB" b="1" dirty="0">
                <a:solidFill>
                  <a:srgbClr val="FF0000"/>
                </a:solidFill>
              </a:rPr>
              <a:t>Best Configuration</a:t>
            </a:r>
          </a:p>
        </p:txBody>
      </p:sp>
      <p:cxnSp>
        <p:nvCxnSpPr>
          <p:cNvPr id="12" name="Straight Arrow Connector 11">
            <a:extLst>
              <a:ext uri="{FF2B5EF4-FFF2-40B4-BE49-F238E27FC236}">
                <a16:creationId xmlns:a16="http://schemas.microsoft.com/office/drawing/2014/main" id="{BEAE9F6C-3D0D-930F-781D-DE3D338F9C59}"/>
              </a:ext>
            </a:extLst>
          </p:cNvPr>
          <p:cNvCxnSpPr>
            <a:cxnSpLocks/>
          </p:cNvCxnSpPr>
          <p:nvPr/>
        </p:nvCxnSpPr>
        <p:spPr>
          <a:xfrm>
            <a:off x="10283660" y="5692382"/>
            <a:ext cx="390643" cy="5621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A5B249A-D6FC-3A02-33F5-D84888773D17}"/>
              </a:ext>
            </a:extLst>
          </p:cNvPr>
          <p:cNvCxnSpPr>
            <a:cxnSpLocks/>
          </p:cNvCxnSpPr>
          <p:nvPr/>
        </p:nvCxnSpPr>
        <p:spPr>
          <a:xfrm flipV="1">
            <a:off x="10283660" y="5883476"/>
            <a:ext cx="456581" cy="27205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EC8BBED-DFA7-3AC2-F381-1A9D538E290B}"/>
              </a:ext>
            </a:extLst>
          </p:cNvPr>
          <p:cNvSpPr txBox="1"/>
          <p:nvPr/>
        </p:nvSpPr>
        <p:spPr>
          <a:xfrm>
            <a:off x="6379517" y="933826"/>
            <a:ext cx="2386591" cy="830997"/>
          </a:xfrm>
          <a:prstGeom prst="rect">
            <a:avLst/>
          </a:prstGeom>
          <a:noFill/>
        </p:spPr>
        <p:txBody>
          <a:bodyPr wrap="square" rtlCol="0">
            <a:spAutoFit/>
          </a:bodyPr>
          <a:lstStyle/>
          <a:p>
            <a:pPr algn="ctr"/>
            <a:r>
              <a:rPr lang="en-GB" sz="2800" b="1" dirty="0">
                <a:solidFill>
                  <a:srgbClr val="2D4B7B"/>
                </a:solidFill>
              </a:rPr>
              <a:t>Patient 05</a:t>
            </a:r>
          </a:p>
          <a:p>
            <a:pPr algn="ctr"/>
            <a:r>
              <a:rPr lang="en-GB" sz="2000" b="1" dirty="0">
                <a:solidFill>
                  <a:schemeClr val="bg1"/>
                </a:solidFill>
              </a:rPr>
              <a:t>best configuration</a:t>
            </a:r>
            <a:endParaRPr lang="en-GB" sz="2800" b="1" dirty="0">
              <a:solidFill>
                <a:schemeClr val="bg1"/>
              </a:solidFill>
            </a:endParaRPr>
          </a:p>
        </p:txBody>
      </p:sp>
      <p:cxnSp>
        <p:nvCxnSpPr>
          <p:cNvPr id="15" name="Straight Arrow Connector 14">
            <a:extLst>
              <a:ext uri="{FF2B5EF4-FFF2-40B4-BE49-F238E27FC236}">
                <a16:creationId xmlns:a16="http://schemas.microsoft.com/office/drawing/2014/main" id="{BF28BB58-ED07-82B4-73DD-B9717C2FB8C3}"/>
              </a:ext>
            </a:extLst>
          </p:cNvPr>
          <p:cNvCxnSpPr>
            <a:cxnSpLocks/>
          </p:cNvCxnSpPr>
          <p:nvPr/>
        </p:nvCxnSpPr>
        <p:spPr>
          <a:xfrm>
            <a:off x="3002018" y="1615106"/>
            <a:ext cx="0" cy="2471901"/>
          </a:xfrm>
          <a:prstGeom prst="straightConnector1">
            <a:avLst/>
          </a:prstGeom>
          <a:ln w="57150">
            <a:solidFill>
              <a:srgbClr val="FB516D">
                <a:alpha val="7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BE2DF87-2F04-E027-A6E3-CDBFB6E92FA6}"/>
              </a:ext>
            </a:extLst>
          </p:cNvPr>
          <p:cNvCxnSpPr>
            <a:cxnSpLocks/>
          </p:cNvCxnSpPr>
          <p:nvPr/>
        </p:nvCxnSpPr>
        <p:spPr>
          <a:xfrm>
            <a:off x="2512709" y="1697926"/>
            <a:ext cx="1329435" cy="2545533"/>
          </a:xfrm>
          <a:prstGeom prst="straightConnector1">
            <a:avLst/>
          </a:prstGeom>
          <a:ln w="57150">
            <a:solidFill>
              <a:schemeClr val="accent6">
                <a:lumMod val="40000"/>
                <a:lumOff val="60000"/>
                <a:alpha val="7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F7BEC2D-5CBA-FCA8-A8AD-DCFF36160446}"/>
              </a:ext>
            </a:extLst>
          </p:cNvPr>
          <p:cNvSpPr txBox="1"/>
          <p:nvPr/>
        </p:nvSpPr>
        <p:spPr>
          <a:xfrm>
            <a:off x="3028038" y="1489428"/>
            <a:ext cx="740776" cy="369332"/>
          </a:xfrm>
          <a:prstGeom prst="rect">
            <a:avLst/>
          </a:prstGeom>
          <a:noFill/>
        </p:spPr>
        <p:txBody>
          <a:bodyPr wrap="square" rtlCol="0">
            <a:spAutoFit/>
          </a:bodyPr>
          <a:lstStyle/>
          <a:p>
            <a:r>
              <a:rPr lang="en-GB" dirty="0">
                <a:solidFill>
                  <a:srgbClr val="FB516D"/>
                </a:solidFill>
              </a:rPr>
              <a:t>C1</a:t>
            </a:r>
          </a:p>
        </p:txBody>
      </p:sp>
      <p:sp>
        <p:nvSpPr>
          <p:cNvPr id="18" name="TextBox 17">
            <a:extLst>
              <a:ext uri="{FF2B5EF4-FFF2-40B4-BE49-F238E27FC236}">
                <a16:creationId xmlns:a16="http://schemas.microsoft.com/office/drawing/2014/main" id="{92759C4A-E9BB-12A4-2282-6EB95E664A32}"/>
              </a:ext>
            </a:extLst>
          </p:cNvPr>
          <p:cNvSpPr txBox="1"/>
          <p:nvPr/>
        </p:nvSpPr>
        <p:spPr>
          <a:xfrm>
            <a:off x="2162893" y="1858760"/>
            <a:ext cx="740776" cy="369332"/>
          </a:xfrm>
          <a:prstGeom prst="rect">
            <a:avLst/>
          </a:prstGeom>
          <a:noFill/>
        </p:spPr>
        <p:txBody>
          <a:bodyPr wrap="square" rtlCol="0">
            <a:spAutoFit/>
          </a:bodyPr>
          <a:lstStyle/>
          <a:p>
            <a:r>
              <a:rPr lang="en-GB" dirty="0">
                <a:solidFill>
                  <a:srgbClr val="92D050"/>
                </a:solidFill>
              </a:rPr>
              <a:t>C3</a:t>
            </a:r>
          </a:p>
        </p:txBody>
      </p:sp>
      <p:grpSp>
        <p:nvGrpSpPr>
          <p:cNvPr id="20" name="Group 19">
            <a:extLst>
              <a:ext uri="{FF2B5EF4-FFF2-40B4-BE49-F238E27FC236}">
                <a16:creationId xmlns:a16="http://schemas.microsoft.com/office/drawing/2014/main" id="{8A3DBC29-2E09-B576-FFD0-37984D4F166A}"/>
              </a:ext>
            </a:extLst>
          </p:cNvPr>
          <p:cNvGrpSpPr/>
          <p:nvPr/>
        </p:nvGrpSpPr>
        <p:grpSpPr>
          <a:xfrm>
            <a:off x="10385236" y="1428177"/>
            <a:ext cx="1593107" cy="1161575"/>
            <a:chOff x="10385236" y="1322770"/>
            <a:chExt cx="1593107" cy="1161575"/>
          </a:xfrm>
        </p:grpSpPr>
        <p:pic>
          <p:nvPicPr>
            <p:cNvPr id="21" name="Picture 20">
              <a:extLst>
                <a:ext uri="{FF2B5EF4-FFF2-40B4-BE49-F238E27FC236}">
                  <a16:creationId xmlns:a16="http://schemas.microsoft.com/office/drawing/2014/main" id="{7D4CF18B-219A-EE0E-0FBB-2B0BF3AEB64F}"/>
                </a:ext>
              </a:extLst>
            </p:cNvPr>
            <p:cNvPicPr>
              <a:picLocks noChangeAspect="1"/>
            </p:cNvPicPr>
            <p:nvPr/>
          </p:nvPicPr>
          <p:blipFill>
            <a:blip r:embed="rId6"/>
            <a:srcRect l="288" r="34019" b="13202"/>
            <a:stretch/>
          </p:blipFill>
          <p:spPr>
            <a:xfrm>
              <a:off x="10385236" y="1359448"/>
              <a:ext cx="1593107" cy="1124896"/>
            </a:xfrm>
            <a:prstGeom prst="rect">
              <a:avLst/>
            </a:prstGeom>
          </p:spPr>
        </p:pic>
        <p:pic>
          <p:nvPicPr>
            <p:cNvPr id="22" name="Picture 21">
              <a:extLst>
                <a:ext uri="{FF2B5EF4-FFF2-40B4-BE49-F238E27FC236}">
                  <a16:creationId xmlns:a16="http://schemas.microsoft.com/office/drawing/2014/main" id="{F34C65CA-AF2B-AB7A-B36B-38E3F25479D9}"/>
                </a:ext>
              </a:extLst>
            </p:cNvPr>
            <p:cNvPicPr>
              <a:picLocks noChangeAspect="1"/>
            </p:cNvPicPr>
            <p:nvPr/>
          </p:nvPicPr>
          <p:blipFill>
            <a:blip r:embed="rId6"/>
            <a:srcRect l="88547" t="-4482" b="16294"/>
            <a:stretch/>
          </p:blipFill>
          <p:spPr>
            <a:xfrm>
              <a:off x="11672594" y="1322770"/>
              <a:ext cx="277755" cy="1142912"/>
            </a:xfrm>
            <a:prstGeom prst="rect">
              <a:avLst/>
            </a:prstGeom>
          </p:spPr>
        </p:pic>
        <p:sp>
          <p:nvSpPr>
            <p:cNvPr id="23" name="Rectangle 22">
              <a:extLst>
                <a:ext uri="{FF2B5EF4-FFF2-40B4-BE49-F238E27FC236}">
                  <a16:creationId xmlns:a16="http://schemas.microsoft.com/office/drawing/2014/main" id="{BB28FFAC-F4B7-1631-FC2F-829958D1E298}"/>
                </a:ext>
              </a:extLst>
            </p:cNvPr>
            <p:cNvSpPr/>
            <p:nvPr/>
          </p:nvSpPr>
          <p:spPr>
            <a:xfrm>
              <a:off x="10385238" y="1359448"/>
              <a:ext cx="1593105" cy="112489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grpSp>
    </p:spTree>
    <p:extLst>
      <p:ext uri="{BB962C8B-B14F-4D97-AF65-F5344CB8AC3E}">
        <p14:creationId xmlns:p14="http://schemas.microsoft.com/office/powerpoint/2010/main" val="308553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C4016-8E78-00F2-173B-DB4C61D2F9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0C794F-5B9A-AD6C-16D6-06E1324B4D55}"/>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7</a:t>
            </a:r>
          </a:p>
        </p:txBody>
      </p:sp>
      <p:sp>
        <p:nvSpPr>
          <p:cNvPr id="5" name="Rectangle 4">
            <a:extLst>
              <a:ext uri="{FF2B5EF4-FFF2-40B4-BE49-F238E27FC236}">
                <a16:creationId xmlns:a16="http://schemas.microsoft.com/office/drawing/2014/main" id="{9A462966-3C2B-8DB2-75BA-76351220C241}"/>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Example 1</a:t>
            </a:r>
          </a:p>
        </p:txBody>
      </p:sp>
      <p:pic>
        <p:nvPicPr>
          <p:cNvPr id="19" name="Picture 18">
            <a:extLst>
              <a:ext uri="{FF2B5EF4-FFF2-40B4-BE49-F238E27FC236}">
                <a16:creationId xmlns:a16="http://schemas.microsoft.com/office/drawing/2014/main" id="{BAE417E2-A2F3-68F2-2627-D97172B98733}"/>
              </a:ext>
            </a:extLst>
          </p:cNvPr>
          <p:cNvPicPr>
            <a:picLocks noChangeAspect="1"/>
          </p:cNvPicPr>
          <p:nvPr/>
        </p:nvPicPr>
        <p:blipFill>
          <a:blip r:embed="rId3"/>
          <a:srcRect t="4941" b="682"/>
          <a:stretch/>
        </p:blipFill>
        <p:spPr>
          <a:xfrm>
            <a:off x="1549109" y="905421"/>
            <a:ext cx="10449492" cy="5518520"/>
          </a:xfrm>
          <a:prstGeom prst="rect">
            <a:avLst/>
          </a:prstGeom>
        </p:spPr>
      </p:pic>
      <p:cxnSp>
        <p:nvCxnSpPr>
          <p:cNvPr id="20" name="Straight Arrow Connector 19">
            <a:extLst>
              <a:ext uri="{FF2B5EF4-FFF2-40B4-BE49-F238E27FC236}">
                <a16:creationId xmlns:a16="http://schemas.microsoft.com/office/drawing/2014/main" id="{988A79F1-796A-5DA0-E540-97E704495EB8}"/>
              </a:ext>
            </a:extLst>
          </p:cNvPr>
          <p:cNvCxnSpPr>
            <a:cxnSpLocks/>
          </p:cNvCxnSpPr>
          <p:nvPr/>
        </p:nvCxnSpPr>
        <p:spPr>
          <a:xfrm flipH="1">
            <a:off x="1871800" y="4849503"/>
            <a:ext cx="4755142" cy="169056"/>
          </a:xfrm>
          <a:prstGeom prst="straightConnector1">
            <a:avLst/>
          </a:prstGeom>
          <a:ln>
            <a:solidFill>
              <a:srgbClr val="E069BB"/>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19CF008-2965-183B-1214-305000A9179B}"/>
              </a:ext>
            </a:extLst>
          </p:cNvPr>
          <p:cNvCxnSpPr>
            <a:cxnSpLocks/>
          </p:cNvCxnSpPr>
          <p:nvPr/>
        </p:nvCxnSpPr>
        <p:spPr>
          <a:xfrm flipH="1">
            <a:off x="1969190" y="4338225"/>
            <a:ext cx="4765907" cy="330558"/>
          </a:xfrm>
          <a:prstGeom prst="straightConnector1">
            <a:avLst/>
          </a:prstGeom>
          <a:ln>
            <a:solidFill>
              <a:srgbClr val="E069BB"/>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08E684C-4EB9-42F1-9E6E-76E19DD245D9}"/>
                  </a:ext>
                </a:extLst>
              </p:cNvPr>
              <p:cNvSpPr txBox="1"/>
              <p:nvPr/>
            </p:nvSpPr>
            <p:spPr>
              <a:xfrm>
                <a:off x="-11729" y="4524631"/>
                <a:ext cx="2076514" cy="646331"/>
              </a:xfrm>
              <a:prstGeom prst="rect">
                <a:avLst/>
              </a:prstGeom>
              <a:noFill/>
            </p:spPr>
            <p:txBody>
              <a:bodyPr wrap="square" rtlCol="0">
                <a:spAutoFit/>
              </a:bodyPr>
              <a:lstStyle/>
              <a:p>
                <a:pPr algn="ctr"/>
                <a:r>
                  <a:rPr lang="en-US" dirty="0">
                    <a:solidFill>
                      <a:srgbClr val="E069BB"/>
                    </a:solidFill>
                  </a:rPr>
                  <a:t>Anterior Chamber </a:t>
                </a:r>
                <a14:m>
                  <m:oMath xmlns:m="http://schemas.openxmlformats.org/officeDocument/2006/math">
                    <m:sSub>
                      <m:sSubPr>
                        <m:ctrlPr>
                          <a:rPr lang="en-US" i="1" smtClean="0">
                            <a:solidFill>
                              <a:srgbClr val="E069BB"/>
                            </a:solidFill>
                            <a:latin typeface="Cambria Math" panose="02040503050406030204" pitchFamily="18" charset="0"/>
                          </a:rPr>
                        </m:ctrlPr>
                      </m:sSubPr>
                      <m:e>
                        <m:r>
                          <m:rPr>
                            <m:sty m:val="p"/>
                          </m:rPr>
                          <a:rPr lang="en-US" b="0" i="0" smtClean="0">
                            <a:solidFill>
                              <a:srgbClr val="E069BB"/>
                            </a:solidFill>
                            <a:latin typeface="Cambria Math" panose="02040503050406030204" pitchFamily="18" charset="0"/>
                          </a:rPr>
                          <m:t>D</m:t>
                        </m:r>
                      </m:e>
                      <m:sub>
                        <m:r>
                          <m:rPr>
                            <m:sty m:val="p"/>
                          </m:rPr>
                          <a:rPr lang="en-US" b="0" i="0" smtClean="0">
                            <a:solidFill>
                              <a:srgbClr val="E069BB"/>
                            </a:solidFill>
                            <a:latin typeface="Cambria Math" panose="02040503050406030204" pitchFamily="18" charset="0"/>
                          </a:rPr>
                          <m:t>max</m:t>
                        </m:r>
                      </m:sub>
                    </m:sSub>
                    <m:r>
                      <a:rPr lang="en-US" b="0" i="0" smtClean="0">
                        <a:solidFill>
                          <a:srgbClr val="E069BB"/>
                        </a:solidFill>
                        <a:latin typeface="Cambria Math" panose="02040503050406030204" pitchFamily="18" charset="0"/>
                      </a:rPr>
                      <m:t>=20 </m:t>
                    </m:r>
                    <m:r>
                      <m:rPr>
                        <m:sty m:val="p"/>
                      </m:rPr>
                      <a:rPr lang="en-US" b="0" i="0" smtClean="0">
                        <a:solidFill>
                          <a:srgbClr val="E069BB"/>
                        </a:solidFill>
                        <a:latin typeface="Cambria Math" panose="02040503050406030204" pitchFamily="18" charset="0"/>
                      </a:rPr>
                      <m:t>Gy</m:t>
                    </m:r>
                  </m:oMath>
                </a14:m>
                <a:endParaRPr lang="en-IT" dirty="0">
                  <a:solidFill>
                    <a:srgbClr val="E069BB"/>
                  </a:solidFill>
                </a:endParaRPr>
              </a:p>
            </p:txBody>
          </p:sp>
        </mc:Choice>
        <mc:Fallback xmlns="">
          <p:sp>
            <p:nvSpPr>
              <p:cNvPr id="22" name="TextBox 21">
                <a:extLst>
                  <a:ext uri="{FF2B5EF4-FFF2-40B4-BE49-F238E27FC236}">
                    <a16:creationId xmlns:a16="http://schemas.microsoft.com/office/drawing/2014/main" id="{A08E684C-4EB9-42F1-9E6E-76E19DD245D9}"/>
                  </a:ext>
                </a:extLst>
              </p:cNvPr>
              <p:cNvSpPr txBox="1">
                <a:spLocks noRot="1" noChangeAspect="1" noMove="1" noResize="1" noEditPoints="1" noAdjustHandles="1" noChangeArrowheads="1" noChangeShapeType="1" noTextEdit="1"/>
              </p:cNvSpPr>
              <p:nvPr/>
            </p:nvSpPr>
            <p:spPr>
              <a:xfrm>
                <a:off x="-11729" y="4524631"/>
                <a:ext cx="2076514" cy="646331"/>
              </a:xfrm>
              <a:prstGeom prst="rect">
                <a:avLst/>
              </a:prstGeom>
              <a:blipFill>
                <a:blip r:embed="rId4"/>
                <a:stretch>
                  <a:fillRect t="-3774" r="-1173" b="-6604"/>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C280D4BE-5A1C-80E3-9D44-A0D06F5347CB}"/>
              </a:ext>
            </a:extLst>
          </p:cNvPr>
          <p:cNvCxnSpPr>
            <a:cxnSpLocks/>
          </p:cNvCxnSpPr>
          <p:nvPr/>
        </p:nvCxnSpPr>
        <p:spPr>
          <a:xfrm flipH="1" flipV="1">
            <a:off x="1769992" y="2318047"/>
            <a:ext cx="3467851" cy="1744532"/>
          </a:xfrm>
          <a:prstGeom prst="straightConnector1">
            <a:avLst/>
          </a:prstGeom>
          <a:ln>
            <a:solidFill>
              <a:srgbClr val="208B2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429AC22-9956-3CAA-4E3A-FCBDC2B6699F}"/>
                  </a:ext>
                </a:extLst>
              </p:cNvPr>
              <p:cNvSpPr txBox="1"/>
              <p:nvPr/>
            </p:nvSpPr>
            <p:spPr>
              <a:xfrm>
                <a:off x="32339" y="1792772"/>
                <a:ext cx="1988378" cy="646331"/>
              </a:xfrm>
              <a:prstGeom prst="rect">
                <a:avLst/>
              </a:prstGeom>
              <a:noFill/>
            </p:spPr>
            <p:txBody>
              <a:bodyPr wrap="square" rtlCol="0">
                <a:spAutoFit/>
              </a:bodyPr>
              <a:lstStyle/>
              <a:p>
                <a:pPr algn="ctr"/>
                <a:r>
                  <a:rPr lang="en-US" dirty="0">
                    <a:solidFill>
                      <a:srgbClr val="208B21"/>
                    </a:solidFill>
                  </a:rPr>
                  <a:t>Optic Nerve</a:t>
                </a:r>
              </a:p>
              <a:p>
                <a:pPr algn="ctr"/>
                <a14:m>
                  <m:oMathPara xmlns:m="http://schemas.openxmlformats.org/officeDocument/2006/math">
                    <m:oMathParaPr>
                      <m:jc m:val="centerGroup"/>
                    </m:oMathParaPr>
                    <m:oMath xmlns:m="http://schemas.openxmlformats.org/officeDocument/2006/math">
                      <m:sSub>
                        <m:sSubPr>
                          <m:ctrlPr>
                            <a:rPr lang="en-US" i="1" smtClean="0">
                              <a:solidFill>
                                <a:srgbClr val="208B21"/>
                              </a:solidFill>
                              <a:latin typeface="Cambria Math" panose="02040503050406030204" pitchFamily="18" charset="0"/>
                            </a:rPr>
                          </m:ctrlPr>
                        </m:sSubPr>
                        <m:e>
                          <m:r>
                            <m:rPr>
                              <m:sty m:val="p"/>
                            </m:rPr>
                            <a:rPr lang="en-US" b="0" i="0" smtClean="0">
                              <a:solidFill>
                                <a:srgbClr val="208B21"/>
                              </a:solidFill>
                              <a:latin typeface="Cambria Math" panose="02040503050406030204" pitchFamily="18" charset="0"/>
                            </a:rPr>
                            <m:t>D</m:t>
                          </m:r>
                        </m:e>
                        <m:sub>
                          <m:r>
                            <m:rPr>
                              <m:sty m:val="p"/>
                            </m:rPr>
                            <a:rPr lang="en-US" b="0" i="0" smtClean="0">
                              <a:solidFill>
                                <a:srgbClr val="208B21"/>
                              </a:solidFill>
                              <a:latin typeface="Cambria Math" panose="02040503050406030204" pitchFamily="18" charset="0"/>
                            </a:rPr>
                            <m:t>max</m:t>
                          </m:r>
                        </m:sub>
                      </m:sSub>
                      <m:r>
                        <a:rPr lang="en-US" b="0" i="0" smtClean="0">
                          <a:solidFill>
                            <a:srgbClr val="208B21"/>
                          </a:solidFill>
                          <a:latin typeface="Cambria Math" panose="02040503050406030204" pitchFamily="18" charset="0"/>
                        </a:rPr>
                        <m:t>=10 </m:t>
                      </m:r>
                      <m:r>
                        <m:rPr>
                          <m:sty m:val="p"/>
                        </m:rPr>
                        <a:rPr lang="en-US" b="0" i="0" smtClean="0">
                          <a:solidFill>
                            <a:srgbClr val="208B21"/>
                          </a:solidFill>
                          <a:latin typeface="Cambria Math" panose="02040503050406030204" pitchFamily="18" charset="0"/>
                        </a:rPr>
                        <m:t>Gy</m:t>
                      </m:r>
                    </m:oMath>
                  </m:oMathPara>
                </a14:m>
                <a:endParaRPr lang="en-IT" dirty="0">
                  <a:solidFill>
                    <a:srgbClr val="208B21"/>
                  </a:solidFill>
                </a:endParaRPr>
              </a:p>
            </p:txBody>
          </p:sp>
        </mc:Choice>
        <mc:Fallback xmlns="">
          <p:sp>
            <p:nvSpPr>
              <p:cNvPr id="24" name="TextBox 23">
                <a:extLst>
                  <a:ext uri="{FF2B5EF4-FFF2-40B4-BE49-F238E27FC236}">
                    <a16:creationId xmlns:a16="http://schemas.microsoft.com/office/drawing/2014/main" id="{2429AC22-9956-3CAA-4E3A-FCBDC2B6699F}"/>
                  </a:ext>
                </a:extLst>
              </p:cNvPr>
              <p:cNvSpPr txBox="1">
                <a:spLocks noRot="1" noChangeAspect="1" noMove="1" noResize="1" noEditPoints="1" noAdjustHandles="1" noChangeArrowheads="1" noChangeShapeType="1" noTextEdit="1"/>
              </p:cNvSpPr>
              <p:nvPr/>
            </p:nvSpPr>
            <p:spPr>
              <a:xfrm>
                <a:off x="32339" y="1792772"/>
                <a:ext cx="1988378" cy="646331"/>
              </a:xfrm>
              <a:prstGeom prst="rect">
                <a:avLst/>
              </a:prstGeom>
              <a:blipFill>
                <a:blip r:embed="rId5"/>
                <a:stretch>
                  <a:fillRect t="-3774" b="-6604"/>
                </a:stretch>
              </a:blipFill>
            </p:spPr>
            <p:txBody>
              <a:bodyPr/>
              <a:lstStyle/>
              <a:p>
                <a:r>
                  <a:rPr lang="en-GB">
                    <a:noFill/>
                  </a:rPr>
                  <a:t> </a:t>
                </a:r>
              </a:p>
            </p:txBody>
          </p:sp>
        </mc:Fallback>
      </mc:AlternateContent>
      <p:cxnSp>
        <p:nvCxnSpPr>
          <p:cNvPr id="25" name="Straight Arrow Connector 24">
            <a:extLst>
              <a:ext uri="{FF2B5EF4-FFF2-40B4-BE49-F238E27FC236}">
                <a16:creationId xmlns:a16="http://schemas.microsoft.com/office/drawing/2014/main" id="{FB3CA7A1-05CF-07B1-DA7C-6255EFAECC34}"/>
              </a:ext>
            </a:extLst>
          </p:cNvPr>
          <p:cNvCxnSpPr>
            <a:cxnSpLocks/>
          </p:cNvCxnSpPr>
          <p:nvPr/>
        </p:nvCxnSpPr>
        <p:spPr>
          <a:xfrm flipH="1">
            <a:off x="1796132" y="1852115"/>
            <a:ext cx="3680436" cy="118750"/>
          </a:xfrm>
          <a:prstGeom prst="straightConnector1">
            <a:avLst/>
          </a:prstGeom>
          <a:ln>
            <a:solidFill>
              <a:srgbClr val="208B2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8CFF3272-D2A4-7752-5BAC-269F7308F365}"/>
              </a:ext>
            </a:extLst>
          </p:cNvPr>
          <p:cNvSpPr txBox="1"/>
          <p:nvPr/>
        </p:nvSpPr>
        <p:spPr>
          <a:xfrm>
            <a:off x="9927329" y="1861891"/>
            <a:ext cx="1428604" cy="646331"/>
          </a:xfrm>
          <a:prstGeom prst="rect">
            <a:avLst/>
          </a:prstGeom>
          <a:noFill/>
        </p:spPr>
        <p:txBody>
          <a:bodyPr wrap="square" rtlCol="0">
            <a:spAutoFit/>
          </a:bodyPr>
          <a:lstStyle/>
          <a:p>
            <a:pPr algn="ctr"/>
            <a:r>
              <a:rPr lang="en-US" dirty="0">
                <a:solidFill>
                  <a:srgbClr val="2D4B7B"/>
                </a:solidFill>
              </a:rPr>
              <a:t>SRS </a:t>
            </a:r>
          </a:p>
          <a:p>
            <a:pPr algn="ctr"/>
            <a:r>
              <a:rPr lang="en-US" dirty="0">
                <a:solidFill>
                  <a:srgbClr val="2D4B7B"/>
                </a:solidFill>
              </a:rPr>
              <a:t>Simulation</a:t>
            </a:r>
            <a:endParaRPr lang="en-IT" dirty="0">
              <a:solidFill>
                <a:srgbClr val="2D4B7B"/>
              </a:solidFill>
            </a:endParaRPr>
          </a:p>
        </p:txBody>
      </p:sp>
      <p:cxnSp>
        <p:nvCxnSpPr>
          <p:cNvPr id="27" name="Straight Connector 26">
            <a:extLst>
              <a:ext uri="{FF2B5EF4-FFF2-40B4-BE49-F238E27FC236}">
                <a16:creationId xmlns:a16="http://schemas.microsoft.com/office/drawing/2014/main" id="{363FE5A1-1BA7-BDF8-BD88-9EE3E3CD73C1}"/>
              </a:ext>
            </a:extLst>
          </p:cNvPr>
          <p:cNvCxnSpPr/>
          <p:nvPr/>
        </p:nvCxnSpPr>
        <p:spPr>
          <a:xfrm>
            <a:off x="11329807" y="2313003"/>
            <a:ext cx="412417" cy="0"/>
          </a:xfrm>
          <a:prstGeom prst="line">
            <a:avLst/>
          </a:prstGeom>
          <a:ln w="28575">
            <a:solidFill>
              <a:srgbClr val="2D4B7B"/>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4A524CB-F097-4440-CD26-62A06FDD54CB}"/>
              </a:ext>
            </a:extLst>
          </p:cNvPr>
          <p:cNvCxnSpPr/>
          <p:nvPr/>
        </p:nvCxnSpPr>
        <p:spPr>
          <a:xfrm>
            <a:off x="11038068" y="2034330"/>
            <a:ext cx="720000" cy="0"/>
          </a:xfrm>
          <a:prstGeom prst="line">
            <a:avLst/>
          </a:prstGeom>
          <a:ln w="28575">
            <a:solidFill>
              <a:srgbClr val="2D4B7B"/>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DC09453-C224-C0D8-BA42-DAF114B3BCB5}"/>
                  </a:ext>
                </a:extLst>
              </p:cNvPr>
              <p:cNvSpPr txBox="1"/>
              <p:nvPr/>
            </p:nvSpPr>
            <p:spPr>
              <a:xfrm>
                <a:off x="4811411" y="1875430"/>
                <a:ext cx="2569177" cy="1477328"/>
              </a:xfrm>
              <a:prstGeom prst="rect">
                <a:avLst/>
              </a:prstGeom>
              <a:solidFill>
                <a:schemeClr val="bg1"/>
              </a:solidFill>
              <a:ln w="19050">
                <a:solidFill>
                  <a:srgbClr val="FF0000"/>
                </a:solidFill>
              </a:ln>
            </p:spPr>
            <p:txBody>
              <a:bodyPr wrap="square" rtlCol="0">
                <a:spAutoFit/>
              </a:bodyPr>
              <a:lstStyle/>
              <a:p>
                <a:pPr algn="ctr"/>
                <a:r>
                  <a:rPr lang="en-IT" dirty="0">
                    <a:solidFill>
                      <a:srgbClr val="2D4B7B"/>
                    </a:solidFill>
                  </a:rPr>
                  <a:t>Prescription dose </a:t>
                </a:r>
              </a:p>
              <a:p>
                <a:pPr algn="ctr"/>
                <a14:m>
                  <m:oMath xmlns:m="http://schemas.openxmlformats.org/officeDocument/2006/math">
                    <m:r>
                      <a:rPr lang="en-US" b="0" i="1" smtClean="0">
                        <a:solidFill>
                          <a:srgbClr val="2D4B7B"/>
                        </a:solidFill>
                        <a:latin typeface="Cambria Math" panose="02040503050406030204" pitchFamily="18" charset="0"/>
                      </a:rPr>
                      <m:t>→</m:t>
                    </m:r>
                  </m:oMath>
                </a14:m>
                <a:r>
                  <a:rPr lang="en-IT" dirty="0">
                    <a:solidFill>
                      <a:srgbClr val="2D4B7B"/>
                    </a:solidFill>
                  </a:rPr>
                  <a:t> 27Gy@PTV</a:t>
                </a:r>
                <a:endParaRPr lang="en-GB" dirty="0">
                  <a:solidFill>
                    <a:srgbClr val="2D4B7B"/>
                  </a:solidFill>
                </a:endParaRPr>
              </a:p>
              <a:p>
                <a:pPr algn="ctr"/>
                <a:endParaRPr lang="en-GB" dirty="0">
                  <a:solidFill>
                    <a:srgbClr val="2D4B7B"/>
                  </a:solidFill>
                </a:endParaRPr>
              </a:p>
              <a:p>
                <a:pPr algn="ctr"/>
                <a:r>
                  <a:rPr lang="en-US" dirty="0">
                    <a:solidFill>
                      <a:srgbClr val="2D4B7B"/>
                    </a:solidFill>
                  </a:rPr>
                  <a:t>Normalization point</a:t>
                </a:r>
              </a:p>
              <a:p>
                <a:pPr algn="ctr"/>
                <a14:m>
                  <m:oMath xmlns:m="http://schemas.openxmlformats.org/officeDocument/2006/math">
                    <m:r>
                      <a:rPr lang="en-US" i="1">
                        <a:solidFill>
                          <a:srgbClr val="2D4B7B"/>
                        </a:solidFill>
                        <a:latin typeface="Cambria Math" panose="02040503050406030204" pitchFamily="18" charset="0"/>
                      </a:rPr>
                      <m:t>→</m:t>
                    </m:r>
                  </m:oMath>
                </a14:m>
                <a:r>
                  <a:rPr lang="en-IT" dirty="0">
                    <a:solidFill>
                      <a:srgbClr val="2D4B7B"/>
                    </a:solidFill>
                  </a:rPr>
                  <a:t> 27Gy@GTV </a:t>
                </a:r>
                <a:r>
                  <a:rPr lang="en-IT" baseline="-25000" dirty="0">
                    <a:solidFill>
                      <a:srgbClr val="2D4B7B"/>
                    </a:solidFill>
                  </a:rPr>
                  <a:t>80%</a:t>
                </a:r>
              </a:p>
            </p:txBody>
          </p:sp>
        </mc:Choice>
        <mc:Fallback xmlns="">
          <p:sp>
            <p:nvSpPr>
              <p:cNvPr id="2" name="TextBox 1">
                <a:extLst>
                  <a:ext uri="{FF2B5EF4-FFF2-40B4-BE49-F238E27FC236}">
                    <a16:creationId xmlns:a16="http://schemas.microsoft.com/office/drawing/2014/main" id="{CDC09453-C224-C0D8-BA42-DAF114B3BCB5}"/>
                  </a:ext>
                </a:extLst>
              </p:cNvPr>
              <p:cNvSpPr txBox="1">
                <a:spLocks noRot="1" noChangeAspect="1" noMove="1" noResize="1" noEditPoints="1" noAdjustHandles="1" noChangeArrowheads="1" noChangeShapeType="1" noTextEdit="1"/>
              </p:cNvSpPr>
              <p:nvPr/>
            </p:nvSpPr>
            <p:spPr>
              <a:xfrm>
                <a:off x="4811411" y="1875430"/>
                <a:ext cx="2569177" cy="1477328"/>
              </a:xfrm>
              <a:prstGeom prst="rect">
                <a:avLst/>
              </a:prstGeom>
              <a:blipFill>
                <a:blip r:embed="rId6"/>
                <a:stretch>
                  <a:fillRect t="-1695" b="-5085"/>
                </a:stretch>
              </a:blipFill>
              <a:ln w="19050">
                <a:solidFill>
                  <a:srgbClr val="FF0000"/>
                </a:solidFill>
              </a:ln>
            </p:spPr>
            <p:txBody>
              <a:bodyPr/>
              <a:lstStyle/>
              <a:p>
                <a:r>
                  <a:rPr lang="en-IT">
                    <a:noFill/>
                  </a:rPr>
                  <a:t> </a:t>
                </a:r>
              </a:p>
            </p:txBody>
          </p:sp>
        </mc:Fallback>
      </mc:AlternateContent>
      <p:sp>
        <p:nvSpPr>
          <p:cNvPr id="4" name="Star: 5 Points 29">
            <a:extLst>
              <a:ext uri="{FF2B5EF4-FFF2-40B4-BE49-F238E27FC236}">
                <a16:creationId xmlns:a16="http://schemas.microsoft.com/office/drawing/2014/main" id="{D267C7E5-448F-8440-DEC2-B6CD42B4DA7E}"/>
              </a:ext>
            </a:extLst>
          </p:cNvPr>
          <p:cNvSpPr/>
          <p:nvPr/>
        </p:nvSpPr>
        <p:spPr>
          <a:xfrm>
            <a:off x="8361636" y="2285867"/>
            <a:ext cx="162000" cy="162000"/>
          </a:xfrm>
          <a:prstGeom prst="star5">
            <a:avLst/>
          </a:prstGeom>
          <a:solidFill>
            <a:srgbClr val="00008B"/>
          </a:solidFill>
          <a:ln>
            <a:solidFill>
              <a:srgbClr val="00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892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23"/>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0D36D-B89C-2292-1365-DEAF6E6779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BC870F-63F8-28E1-B393-E3484C49FAF6}"/>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8</a:t>
            </a:r>
          </a:p>
        </p:txBody>
      </p:sp>
      <p:sp>
        <p:nvSpPr>
          <p:cNvPr id="5" name="Rectangle 4">
            <a:extLst>
              <a:ext uri="{FF2B5EF4-FFF2-40B4-BE49-F238E27FC236}">
                <a16:creationId xmlns:a16="http://schemas.microsoft.com/office/drawing/2014/main" id="{9A92A068-B37A-572D-AAC1-F912C78A0C57}"/>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Example 2</a:t>
            </a:r>
          </a:p>
        </p:txBody>
      </p:sp>
      <p:pic>
        <p:nvPicPr>
          <p:cNvPr id="2" name="Picture 1">
            <a:extLst>
              <a:ext uri="{FF2B5EF4-FFF2-40B4-BE49-F238E27FC236}">
                <a16:creationId xmlns:a16="http://schemas.microsoft.com/office/drawing/2014/main" id="{13CD8F6F-B0CD-3A5D-2A24-E744877BDA4E}"/>
              </a:ext>
            </a:extLst>
          </p:cNvPr>
          <p:cNvPicPr>
            <a:picLocks noChangeAspect="1"/>
          </p:cNvPicPr>
          <p:nvPr/>
        </p:nvPicPr>
        <p:blipFill>
          <a:blip r:embed="rId3"/>
          <a:srcRect t="9419" b="9419"/>
          <a:stretch/>
        </p:blipFill>
        <p:spPr>
          <a:xfrm>
            <a:off x="1268937" y="1284072"/>
            <a:ext cx="10257409" cy="2941574"/>
          </a:xfrm>
          <a:prstGeom prst="rect">
            <a:avLst/>
          </a:prstGeom>
        </p:spPr>
      </p:pic>
      <p:sp>
        <p:nvSpPr>
          <p:cNvPr id="4" name="TextBox 3">
            <a:extLst>
              <a:ext uri="{FF2B5EF4-FFF2-40B4-BE49-F238E27FC236}">
                <a16:creationId xmlns:a16="http://schemas.microsoft.com/office/drawing/2014/main" id="{9047FE65-9DD5-75D3-BF8E-38F7571DBA23}"/>
              </a:ext>
            </a:extLst>
          </p:cNvPr>
          <p:cNvSpPr txBox="1"/>
          <p:nvPr/>
        </p:nvSpPr>
        <p:spPr>
          <a:xfrm>
            <a:off x="6335975" y="809014"/>
            <a:ext cx="2386591" cy="830997"/>
          </a:xfrm>
          <a:prstGeom prst="rect">
            <a:avLst/>
          </a:prstGeom>
          <a:noFill/>
        </p:spPr>
        <p:txBody>
          <a:bodyPr wrap="square" rtlCol="0">
            <a:spAutoFit/>
          </a:bodyPr>
          <a:lstStyle/>
          <a:p>
            <a:pPr algn="ctr"/>
            <a:r>
              <a:rPr lang="en-GB" sz="2800" b="1" dirty="0">
                <a:solidFill>
                  <a:srgbClr val="2D4B7B"/>
                </a:solidFill>
              </a:rPr>
              <a:t>Patient 01</a:t>
            </a:r>
          </a:p>
          <a:p>
            <a:pPr algn="ctr"/>
            <a:r>
              <a:rPr lang="en-GB" sz="2000" b="1" dirty="0">
                <a:solidFill>
                  <a:schemeClr val="bg1"/>
                </a:solidFill>
              </a:rPr>
              <a:t>best configuration</a:t>
            </a:r>
            <a:endParaRPr lang="en-GB" sz="2800" b="1" dirty="0">
              <a:solidFill>
                <a:schemeClr val="bg1"/>
              </a:solidFill>
            </a:endParaRPr>
          </a:p>
        </p:txBody>
      </p:sp>
      <p:sp>
        <p:nvSpPr>
          <p:cNvPr id="6" name="TextBox 5">
            <a:extLst>
              <a:ext uri="{FF2B5EF4-FFF2-40B4-BE49-F238E27FC236}">
                <a16:creationId xmlns:a16="http://schemas.microsoft.com/office/drawing/2014/main" id="{1E932955-0594-D4C7-C329-E72A98755961}"/>
              </a:ext>
            </a:extLst>
          </p:cNvPr>
          <p:cNvSpPr txBox="1"/>
          <p:nvPr/>
        </p:nvSpPr>
        <p:spPr>
          <a:xfrm>
            <a:off x="10486480" y="5500944"/>
            <a:ext cx="1789648" cy="646331"/>
          </a:xfrm>
          <a:prstGeom prst="rect">
            <a:avLst/>
          </a:prstGeom>
          <a:noFill/>
        </p:spPr>
        <p:txBody>
          <a:bodyPr wrap="square" rtlCol="0">
            <a:spAutoFit/>
          </a:bodyPr>
          <a:lstStyle/>
          <a:p>
            <a:pPr algn="ctr"/>
            <a:r>
              <a:rPr lang="en-GB" b="1" dirty="0">
                <a:solidFill>
                  <a:srgbClr val="FF0000"/>
                </a:solidFill>
              </a:rPr>
              <a:t>Best Configuration</a:t>
            </a:r>
          </a:p>
        </p:txBody>
      </p:sp>
      <p:grpSp>
        <p:nvGrpSpPr>
          <p:cNvPr id="7" name="Group 6">
            <a:extLst>
              <a:ext uri="{FF2B5EF4-FFF2-40B4-BE49-F238E27FC236}">
                <a16:creationId xmlns:a16="http://schemas.microsoft.com/office/drawing/2014/main" id="{2613DA28-87BB-11B4-0AFF-52E8751FB34A}"/>
              </a:ext>
            </a:extLst>
          </p:cNvPr>
          <p:cNvGrpSpPr/>
          <p:nvPr/>
        </p:nvGrpSpPr>
        <p:grpSpPr>
          <a:xfrm>
            <a:off x="213656" y="1409012"/>
            <a:ext cx="1923218" cy="1718113"/>
            <a:chOff x="2813637" y="1490181"/>
            <a:chExt cx="1923218" cy="1718113"/>
          </a:xfrm>
        </p:grpSpPr>
        <p:grpSp>
          <p:nvGrpSpPr>
            <p:cNvPr id="8" name="Group 7">
              <a:extLst>
                <a:ext uri="{FF2B5EF4-FFF2-40B4-BE49-F238E27FC236}">
                  <a16:creationId xmlns:a16="http://schemas.microsoft.com/office/drawing/2014/main" id="{3C29918A-C4D7-6A85-E640-66ED5CD7210C}"/>
                </a:ext>
              </a:extLst>
            </p:cNvPr>
            <p:cNvGrpSpPr/>
            <p:nvPr/>
          </p:nvGrpSpPr>
          <p:grpSpPr>
            <a:xfrm>
              <a:off x="2813637" y="1490181"/>
              <a:ext cx="1923218" cy="1718113"/>
              <a:chOff x="2813637" y="1490181"/>
              <a:chExt cx="1923218" cy="1718113"/>
            </a:xfrm>
          </p:grpSpPr>
          <p:pic>
            <p:nvPicPr>
              <p:cNvPr id="10" name="Picture 9">
                <a:extLst>
                  <a:ext uri="{FF2B5EF4-FFF2-40B4-BE49-F238E27FC236}">
                    <a16:creationId xmlns:a16="http://schemas.microsoft.com/office/drawing/2014/main" id="{58452028-EC24-7AF6-6905-11F0DBC3A794}"/>
                  </a:ext>
                </a:extLst>
              </p:cNvPr>
              <p:cNvPicPr>
                <a:picLocks noChangeAspect="1"/>
              </p:cNvPicPr>
              <p:nvPr/>
            </p:nvPicPr>
            <p:blipFill>
              <a:blip r:embed="rId4"/>
              <a:srcRect t="1178" r="37976" b="-1178"/>
              <a:stretch/>
            </p:blipFill>
            <p:spPr>
              <a:xfrm>
                <a:off x="2813637" y="1510781"/>
                <a:ext cx="1847049" cy="1697513"/>
              </a:xfrm>
              <a:prstGeom prst="rect">
                <a:avLst/>
              </a:prstGeom>
            </p:spPr>
          </p:pic>
          <p:pic>
            <p:nvPicPr>
              <p:cNvPr id="11" name="Picture 10">
                <a:extLst>
                  <a:ext uri="{FF2B5EF4-FFF2-40B4-BE49-F238E27FC236}">
                    <a16:creationId xmlns:a16="http://schemas.microsoft.com/office/drawing/2014/main" id="{520AB4F0-F2C2-C2BD-8781-CD4B069DC9CC}"/>
                  </a:ext>
                </a:extLst>
              </p:cNvPr>
              <p:cNvPicPr>
                <a:picLocks noChangeAspect="1"/>
              </p:cNvPicPr>
              <p:nvPr/>
            </p:nvPicPr>
            <p:blipFill>
              <a:blip r:embed="rId4"/>
              <a:srcRect l="89391" r="-477"/>
              <a:stretch/>
            </p:blipFill>
            <p:spPr>
              <a:xfrm>
                <a:off x="4406744" y="1490181"/>
                <a:ext cx="330111" cy="1697513"/>
              </a:xfrm>
              <a:prstGeom prst="rect">
                <a:avLst/>
              </a:prstGeom>
            </p:spPr>
          </p:pic>
        </p:grpSp>
        <p:sp>
          <p:nvSpPr>
            <p:cNvPr id="9" name="Rectangle 8">
              <a:extLst>
                <a:ext uri="{FF2B5EF4-FFF2-40B4-BE49-F238E27FC236}">
                  <a16:creationId xmlns:a16="http://schemas.microsoft.com/office/drawing/2014/main" id="{A62F7186-3A38-11BF-BB0D-43F7F48B9DBB}"/>
                </a:ext>
              </a:extLst>
            </p:cNvPr>
            <p:cNvSpPr/>
            <p:nvPr/>
          </p:nvSpPr>
          <p:spPr>
            <a:xfrm>
              <a:off x="2813637" y="1510781"/>
              <a:ext cx="1923218" cy="16862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grpSp>
      <p:grpSp>
        <p:nvGrpSpPr>
          <p:cNvPr id="12" name="Group 11">
            <a:extLst>
              <a:ext uri="{FF2B5EF4-FFF2-40B4-BE49-F238E27FC236}">
                <a16:creationId xmlns:a16="http://schemas.microsoft.com/office/drawing/2014/main" id="{44D578D6-BAC7-9C85-074D-9BED3C849BAB}"/>
              </a:ext>
            </a:extLst>
          </p:cNvPr>
          <p:cNvGrpSpPr/>
          <p:nvPr/>
        </p:nvGrpSpPr>
        <p:grpSpPr>
          <a:xfrm>
            <a:off x="10385236" y="1342114"/>
            <a:ext cx="1593107" cy="1161575"/>
            <a:chOff x="10385236" y="1322770"/>
            <a:chExt cx="1593107" cy="1161575"/>
          </a:xfrm>
        </p:grpSpPr>
        <p:pic>
          <p:nvPicPr>
            <p:cNvPr id="13" name="Picture 12">
              <a:extLst>
                <a:ext uri="{FF2B5EF4-FFF2-40B4-BE49-F238E27FC236}">
                  <a16:creationId xmlns:a16="http://schemas.microsoft.com/office/drawing/2014/main" id="{A45D583E-BFFD-3F89-BAA7-D162FAD2934D}"/>
                </a:ext>
              </a:extLst>
            </p:cNvPr>
            <p:cNvPicPr>
              <a:picLocks noChangeAspect="1"/>
            </p:cNvPicPr>
            <p:nvPr/>
          </p:nvPicPr>
          <p:blipFill>
            <a:blip r:embed="rId5"/>
            <a:srcRect l="288" r="34019" b="13202"/>
            <a:stretch/>
          </p:blipFill>
          <p:spPr>
            <a:xfrm>
              <a:off x="10385236" y="1359448"/>
              <a:ext cx="1593107" cy="1124896"/>
            </a:xfrm>
            <a:prstGeom prst="rect">
              <a:avLst/>
            </a:prstGeom>
          </p:spPr>
        </p:pic>
        <p:pic>
          <p:nvPicPr>
            <p:cNvPr id="14" name="Picture 13">
              <a:extLst>
                <a:ext uri="{FF2B5EF4-FFF2-40B4-BE49-F238E27FC236}">
                  <a16:creationId xmlns:a16="http://schemas.microsoft.com/office/drawing/2014/main" id="{5C8F7840-3F4C-373A-1A34-8FFD788D025D}"/>
                </a:ext>
              </a:extLst>
            </p:cNvPr>
            <p:cNvPicPr>
              <a:picLocks noChangeAspect="1"/>
            </p:cNvPicPr>
            <p:nvPr/>
          </p:nvPicPr>
          <p:blipFill>
            <a:blip r:embed="rId5"/>
            <a:srcRect l="88547" t="-4482" b="16294"/>
            <a:stretch/>
          </p:blipFill>
          <p:spPr>
            <a:xfrm>
              <a:off x="11672594" y="1322770"/>
              <a:ext cx="277755" cy="1142912"/>
            </a:xfrm>
            <a:prstGeom prst="rect">
              <a:avLst/>
            </a:prstGeom>
          </p:spPr>
        </p:pic>
        <p:sp>
          <p:nvSpPr>
            <p:cNvPr id="15" name="Rectangle 14">
              <a:extLst>
                <a:ext uri="{FF2B5EF4-FFF2-40B4-BE49-F238E27FC236}">
                  <a16:creationId xmlns:a16="http://schemas.microsoft.com/office/drawing/2014/main" id="{17CC7D86-1359-D84E-07A3-AB311C34CE33}"/>
                </a:ext>
              </a:extLst>
            </p:cNvPr>
            <p:cNvSpPr/>
            <p:nvPr/>
          </p:nvSpPr>
          <p:spPr>
            <a:xfrm>
              <a:off x="10385238" y="1359448"/>
              <a:ext cx="1593105" cy="112489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grpSp>
      <p:grpSp>
        <p:nvGrpSpPr>
          <p:cNvPr id="16" name="Group 15">
            <a:extLst>
              <a:ext uri="{FF2B5EF4-FFF2-40B4-BE49-F238E27FC236}">
                <a16:creationId xmlns:a16="http://schemas.microsoft.com/office/drawing/2014/main" id="{CFABC1FA-CAF0-B16F-ADAB-611DB0ECE199}"/>
              </a:ext>
            </a:extLst>
          </p:cNvPr>
          <p:cNvGrpSpPr/>
          <p:nvPr/>
        </p:nvGrpSpPr>
        <p:grpSpPr>
          <a:xfrm>
            <a:off x="572362" y="4399192"/>
            <a:ext cx="9936000" cy="1989537"/>
            <a:chOff x="572362" y="4194791"/>
            <a:chExt cx="9936000" cy="1989537"/>
          </a:xfrm>
        </p:grpSpPr>
        <p:pic>
          <p:nvPicPr>
            <p:cNvPr id="17" name="Picture 16">
              <a:extLst>
                <a:ext uri="{FF2B5EF4-FFF2-40B4-BE49-F238E27FC236}">
                  <a16:creationId xmlns:a16="http://schemas.microsoft.com/office/drawing/2014/main" id="{42C18A36-F8F7-A529-2B2C-55D28E0CE825}"/>
                </a:ext>
              </a:extLst>
            </p:cNvPr>
            <p:cNvPicPr>
              <a:picLocks noChangeAspect="1"/>
            </p:cNvPicPr>
            <p:nvPr/>
          </p:nvPicPr>
          <p:blipFill>
            <a:blip r:embed="rId6"/>
            <a:srcRect/>
            <a:stretch/>
          </p:blipFill>
          <p:spPr>
            <a:xfrm>
              <a:off x="572362" y="4194791"/>
              <a:ext cx="9921396" cy="1989537"/>
            </a:xfrm>
            <a:prstGeom prst="rect">
              <a:avLst/>
            </a:prstGeom>
          </p:spPr>
        </p:pic>
        <p:pic>
          <p:nvPicPr>
            <p:cNvPr id="18" name="Picture 17">
              <a:extLst>
                <a:ext uri="{FF2B5EF4-FFF2-40B4-BE49-F238E27FC236}">
                  <a16:creationId xmlns:a16="http://schemas.microsoft.com/office/drawing/2014/main" id="{340FE3C0-18F3-7F99-1157-EF20A983CE05}"/>
                </a:ext>
              </a:extLst>
            </p:cNvPr>
            <p:cNvPicPr>
              <a:picLocks noChangeAspect="1"/>
            </p:cNvPicPr>
            <p:nvPr/>
          </p:nvPicPr>
          <p:blipFill>
            <a:blip r:embed="rId7"/>
            <a:srcRect b="63182"/>
            <a:stretch/>
          </p:blipFill>
          <p:spPr>
            <a:xfrm>
              <a:off x="572362" y="4197391"/>
              <a:ext cx="9936000" cy="646331"/>
            </a:xfrm>
            <a:prstGeom prst="rect">
              <a:avLst/>
            </a:prstGeom>
          </p:spPr>
        </p:pic>
      </p:grpSp>
      <p:cxnSp>
        <p:nvCxnSpPr>
          <p:cNvPr id="20" name="Straight Arrow Connector 19">
            <a:extLst>
              <a:ext uri="{FF2B5EF4-FFF2-40B4-BE49-F238E27FC236}">
                <a16:creationId xmlns:a16="http://schemas.microsoft.com/office/drawing/2014/main" id="{A474F43D-0EC0-4FAF-CCE6-3B7E7B3D5CEC}"/>
              </a:ext>
            </a:extLst>
          </p:cNvPr>
          <p:cNvCxnSpPr>
            <a:cxnSpLocks/>
          </p:cNvCxnSpPr>
          <p:nvPr/>
        </p:nvCxnSpPr>
        <p:spPr>
          <a:xfrm flipV="1">
            <a:off x="10330806" y="5700132"/>
            <a:ext cx="436721" cy="32986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220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62DA-A65F-86A7-68F2-7E2D8011A3B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BB50C3-8E99-7CCB-AF5D-B35CFFEC7D74}"/>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8</a:t>
            </a:r>
          </a:p>
        </p:txBody>
      </p:sp>
      <p:sp>
        <p:nvSpPr>
          <p:cNvPr id="5" name="Rectangle 4">
            <a:extLst>
              <a:ext uri="{FF2B5EF4-FFF2-40B4-BE49-F238E27FC236}">
                <a16:creationId xmlns:a16="http://schemas.microsoft.com/office/drawing/2014/main" id="{FECBB5C9-3765-1523-8A49-A87ABE616DE0}"/>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Example 2</a:t>
            </a:r>
          </a:p>
        </p:txBody>
      </p:sp>
      <p:pic>
        <p:nvPicPr>
          <p:cNvPr id="2" name="Picture 1">
            <a:extLst>
              <a:ext uri="{FF2B5EF4-FFF2-40B4-BE49-F238E27FC236}">
                <a16:creationId xmlns:a16="http://schemas.microsoft.com/office/drawing/2014/main" id="{3DE193F8-C949-B33A-3667-79593BBFE632}"/>
              </a:ext>
            </a:extLst>
          </p:cNvPr>
          <p:cNvPicPr>
            <a:picLocks noChangeAspect="1"/>
          </p:cNvPicPr>
          <p:nvPr/>
        </p:nvPicPr>
        <p:blipFill>
          <a:blip r:embed="rId3"/>
          <a:srcRect t="4620" b="1338"/>
          <a:stretch/>
        </p:blipFill>
        <p:spPr>
          <a:xfrm>
            <a:off x="1610350" y="903648"/>
            <a:ext cx="10466627" cy="5507915"/>
          </a:xfrm>
          <a:prstGeom prst="rect">
            <a:avLst/>
          </a:prstGeom>
        </p:spPr>
      </p:pic>
      <p:cxnSp>
        <p:nvCxnSpPr>
          <p:cNvPr id="4" name="Straight Arrow Connector 3">
            <a:extLst>
              <a:ext uri="{FF2B5EF4-FFF2-40B4-BE49-F238E27FC236}">
                <a16:creationId xmlns:a16="http://schemas.microsoft.com/office/drawing/2014/main" id="{35AB5104-4699-A475-CF27-73180E40FE9D}"/>
              </a:ext>
            </a:extLst>
          </p:cNvPr>
          <p:cNvCxnSpPr>
            <a:cxnSpLocks/>
          </p:cNvCxnSpPr>
          <p:nvPr/>
        </p:nvCxnSpPr>
        <p:spPr>
          <a:xfrm flipH="1">
            <a:off x="1920779" y="5019470"/>
            <a:ext cx="2076514" cy="72744"/>
          </a:xfrm>
          <a:prstGeom prst="straightConnector1">
            <a:avLst/>
          </a:prstGeom>
          <a:ln>
            <a:solidFill>
              <a:srgbClr val="E069BB"/>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AEADF877-9A50-455B-6FD9-8E1114879281}"/>
              </a:ext>
            </a:extLst>
          </p:cNvPr>
          <p:cNvCxnSpPr>
            <a:cxnSpLocks/>
          </p:cNvCxnSpPr>
          <p:nvPr/>
        </p:nvCxnSpPr>
        <p:spPr>
          <a:xfrm flipH="1">
            <a:off x="2020717" y="4351182"/>
            <a:ext cx="1870563" cy="399506"/>
          </a:xfrm>
          <a:prstGeom prst="straightConnector1">
            <a:avLst/>
          </a:prstGeom>
          <a:ln>
            <a:solidFill>
              <a:srgbClr val="E069BB"/>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D7A150-2E7E-DC03-1A86-39939334B975}"/>
                  </a:ext>
                </a:extLst>
              </p:cNvPr>
              <p:cNvSpPr txBox="1"/>
              <p:nvPr/>
            </p:nvSpPr>
            <p:spPr>
              <a:xfrm>
                <a:off x="-11729" y="4578423"/>
                <a:ext cx="2076514" cy="646331"/>
              </a:xfrm>
              <a:prstGeom prst="rect">
                <a:avLst/>
              </a:prstGeom>
              <a:noFill/>
            </p:spPr>
            <p:txBody>
              <a:bodyPr wrap="square" rtlCol="0">
                <a:spAutoFit/>
              </a:bodyPr>
              <a:lstStyle/>
              <a:p>
                <a:pPr algn="ctr"/>
                <a:r>
                  <a:rPr lang="en-US" dirty="0">
                    <a:solidFill>
                      <a:srgbClr val="E069BB"/>
                    </a:solidFill>
                  </a:rPr>
                  <a:t>Anterior Chamber </a:t>
                </a:r>
                <a14:m>
                  <m:oMath xmlns:m="http://schemas.openxmlformats.org/officeDocument/2006/math">
                    <m:sSub>
                      <m:sSubPr>
                        <m:ctrlPr>
                          <a:rPr lang="en-US" i="1" smtClean="0">
                            <a:solidFill>
                              <a:srgbClr val="E069BB"/>
                            </a:solidFill>
                            <a:latin typeface="Cambria Math" panose="02040503050406030204" pitchFamily="18" charset="0"/>
                          </a:rPr>
                        </m:ctrlPr>
                      </m:sSubPr>
                      <m:e>
                        <m:r>
                          <m:rPr>
                            <m:sty m:val="p"/>
                          </m:rPr>
                          <a:rPr lang="en-US" b="0" i="0" smtClean="0">
                            <a:solidFill>
                              <a:srgbClr val="E069BB"/>
                            </a:solidFill>
                            <a:latin typeface="Cambria Math" panose="02040503050406030204" pitchFamily="18" charset="0"/>
                          </a:rPr>
                          <m:t>D</m:t>
                        </m:r>
                      </m:e>
                      <m:sub>
                        <m:r>
                          <m:rPr>
                            <m:sty m:val="p"/>
                          </m:rPr>
                          <a:rPr lang="en-US" b="0" i="0" smtClean="0">
                            <a:solidFill>
                              <a:srgbClr val="E069BB"/>
                            </a:solidFill>
                            <a:latin typeface="Cambria Math" panose="02040503050406030204" pitchFamily="18" charset="0"/>
                          </a:rPr>
                          <m:t>max</m:t>
                        </m:r>
                      </m:sub>
                    </m:sSub>
                    <m:r>
                      <a:rPr lang="en-US" b="0" i="0" smtClean="0">
                        <a:solidFill>
                          <a:srgbClr val="E069BB"/>
                        </a:solidFill>
                        <a:latin typeface="Cambria Math" panose="02040503050406030204" pitchFamily="18" charset="0"/>
                      </a:rPr>
                      <m:t>=20 </m:t>
                    </m:r>
                    <m:r>
                      <m:rPr>
                        <m:sty m:val="p"/>
                      </m:rPr>
                      <a:rPr lang="en-US" b="0" i="0" smtClean="0">
                        <a:solidFill>
                          <a:srgbClr val="E069BB"/>
                        </a:solidFill>
                        <a:latin typeface="Cambria Math" panose="02040503050406030204" pitchFamily="18" charset="0"/>
                      </a:rPr>
                      <m:t>Gy</m:t>
                    </m:r>
                  </m:oMath>
                </a14:m>
                <a:endParaRPr lang="en-IT" dirty="0">
                  <a:solidFill>
                    <a:srgbClr val="E069BB"/>
                  </a:solidFill>
                </a:endParaRPr>
              </a:p>
            </p:txBody>
          </p:sp>
        </mc:Choice>
        <mc:Fallback xmlns="">
          <p:sp>
            <p:nvSpPr>
              <p:cNvPr id="7" name="TextBox 6">
                <a:extLst>
                  <a:ext uri="{FF2B5EF4-FFF2-40B4-BE49-F238E27FC236}">
                    <a16:creationId xmlns:a16="http://schemas.microsoft.com/office/drawing/2014/main" id="{23D7A150-2E7E-DC03-1A86-39939334B975}"/>
                  </a:ext>
                </a:extLst>
              </p:cNvPr>
              <p:cNvSpPr txBox="1">
                <a:spLocks noRot="1" noChangeAspect="1" noMove="1" noResize="1" noEditPoints="1" noAdjustHandles="1" noChangeArrowheads="1" noChangeShapeType="1" noTextEdit="1"/>
              </p:cNvSpPr>
              <p:nvPr/>
            </p:nvSpPr>
            <p:spPr>
              <a:xfrm>
                <a:off x="-11729" y="4578423"/>
                <a:ext cx="2076514" cy="646331"/>
              </a:xfrm>
              <a:prstGeom prst="rect">
                <a:avLst/>
              </a:prstGeom>
              <a:blipFill>
                <a:blip r:embed="rId4"/>
                <a:stretch>
                  <a:fillRect t="-3774" r="-1173" b="-6604"/>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96C46C58-CE33-C6D5-639A-FA287ED4CF85}"/>
              </a:ext>
            </a:extLst>
          </p:cNvPr>
          <p:cNvCxnSpPr>
            <a:cxnSpLocks/>
          </p:cNvCxnSpPr>
          <p:nvPr/>
        </p:nvCxnSpPr>
        <p:spPr>
          <a:xfrm flipH="1" flipV="1">
            <a:off x="1101260" y="2574484"/>
            <a:ext cx="1715541" cy="1695109"/>
          </a:xfrm>
          <a:prstGeom prst="straightConnector1">
            <a:avLst/>
          </a:prstGeom>
          <a:ln>
            <a:solidFill>
              <a:srgbClr val="208B2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4A4D64F-46AF-C811-22BE-FB20E157F593}"/>
                  </a:ext>
                </a:extLst>
              </p:cNvPr>
              <p:cNvSpPr txBox="1"/>
              <p:nvPr/>
            </p:nvSpPr>
            <p:spPr>
              <a:xfrm>
                <a:off x="32339" y="1846564"/>
                <a:ext cx="1988378" cy="646331"/>
              </a:xfrm>
              <a:prstGeom prst="rect">
                <a:avLst/>
              </a:prstGeom>
              <a:noFill/>
            </p:spPr>
            <p:txBody>
              <a:bodyPr wrap="square" rtlCol="0">
                <a:spAutoFit/>
              </a:bodyPr>
              <a:lstStyle/>
              <a:p>
                <a:pPr algn="ctr"/>
                <a:r>
                  <a:rPr lang="en-US" dirty="0">
                    <a:solidFill>
                      <a:srgbClr val="208B21"/>
                    </a:solidFill>
                  </a:rPr>
                  <a:t>Optic Nerve</a:t>
                </a:r>
              </a:p>
              <a:p>
                <a:pPr algn="ctr"/>
                <a14:m>
                  <m:oMathPara xmlns:m="http://schemas.openxmlformats.org/officeDocument/2006/math">
                    <m:oMathParaPr>
                      <m:jc m:val="centerGroup"/>
                    </m:oMathParaPr>
                    <m:oMath xmlns:m="http://schemas.openxmlformats.org/officeDocument/2006/math">
                      <m:sSub>
                        <m:sSubPr>
                          <m:ctrlPr>
                            <a:rPr lang="en-US" i="1" smtClean="0">
                              <a:solidFill>
                                <a:srgbClr val="208B21"/>
                              </a:solidFill>
                              <a:latin typeface="Cambria Math" panose="02040503050406030204" pitchFamily="18" charset="0"/>
                            </a:rPr>
                          </m:ctrlPr>
                        </m:sSubPr>
                        <m:e>
                          <m:r>
                            <m:rPr>
                              <m:sty m:val="p"/>
                            </m:rPr>
                            <a:rPr lang="en-US" b="0" i="0" smtClean="0">
                              <a:solidFill>
                                <a:srgbClr val="208B21"/>
                              </a:solidFill>
                              <a:latin typeface="Cambria Math" panose="02040503050406030204" pitchFamily="18" charset="0"/>
                            </a:rPr>
                            <m:t>D</m:t>
                          </m:r>
                        </m:e>
                        <m:sub>
                          <m:r>
                            <m:rPr>
                              <m:sty m:val="p"/>
                            </m:rPr>
                            <a:rPr lang="en-US" b="0" i="0" smtClean="0">
                              <a:solidFill>
                                <a:srgbClr val="208B21"/>
                              </a:solidFill>
                              <a:latin typeface="Cambria Math" panose="02040503050406030204" pitchFamily="18" charset="0"/>
                            </a:rPr>
                            <m:t>max</m:t>
                          </m:r>
                        </m:sub>
                      </m:sSub>
                      <m:r>
                        <a:rPr lang="en-US" b="0" i="0" smtClean="0">
                          <a:solidFill>
                            <a:srgbClr val="208B21"/>
                          </a:solidFill>
                          <a:latin typeface="Cambria Math" panose="02040503050406030204" pitchFamily="18" charset="0"/>
                        </a:rPr>
                        <m:t>=10 </m:t>
                      </m:r>
                      <m:r>
                        <m:rPr>
                          <m:sty m:val="p"/>
                        </m:rPr>
                        <a:rPr lang="en-US" b="0" i="0" smtClean="0">
                          <a:solidFill>
                            <a:srgbClr val="208B21"/>
                          </a:solidFill>
                          <a:latin typeface="Cambria Math" panose="02040503050406030204" pitchFamily="18" charset="0"/>
                        </a:rPr>
                        <m:t>Gy</m:t>
                      </m:r>
                    </m:oMath>
                  </m:oMathPara>
                </a14:m>
                <a:endParaRPr lang="en-IT" dirty="0">
                  <a:solidFill>
                    <a:srgbClr val="208B21"/>
                  </a:solidFill>
                </a:endParaRPr>
              </a:p>
            </p:txBody>
          </p:sp>
        </mc:Choice>
        <mc:Fallback xmlns="">
          <p:sp>
            <p:nvSpPr>
              <p:cNvPr id="9" name="TextBox 8">
                <a:extLst>
                  <a:ext uri="{FF2B5EF4-FFF2-40B4-BE49-F238E27FC236}">
                    <a16:creationId xmlns:a16="http://schemas.microsoft.com/office/drawing/2014/main" id="{E4A4D64F-46AF-C811-22BE-FB20E157F593}"/>
                  </a:ext>
                </a:extLst>
              </p:cNvPr>
              <p:cNvSpPr txBox="1">
                <a:spLocks noRot="1" noChangeAspect="1" noMove="1" noResize="1" noEditPoints="1" noAdjustHandles="1" noChangeArrowheads="1" noChangeShapeType="1" noTextEdit="1"/>
              </p:cNvSpPr>
              <p:nvPr/>
            </p:nvSpPr>
            <p:spPr>
              <a:xfrm>
                <a:off x="32339" y="1846564"/>
                <a:ext cx="1988378" cy="646331"/>
              </a:xfrm>
              <a:prstGeom prst="rect">
                <a:avLst/>
              </a:prstGeom>
              <a:blipFill>
                <a:blip r:embed="rId5"/>
                <a:stretch>
                  <a:fillRect t="-4717" b="-6604"/>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DC991B14-844F-A1A5-5D76-BEE2E038CF3A}"/>
              </a:ext>
            </a:extLst>
          </p:cNvPr>
          <p:cNvCxnSpPr>
            <a:cxnSpLocks/>
          </p:cNvCxnSpPr>
          <p:nvPr/>
        </p:nvCxnSpPr>
        <p:spPr>
          <a:xfrm flipH="1" flipV="1">
            <a:off x="1589009" y="2525443"/>
            <a:ext cx="1715541" cy="1336552"/>
          </a:xfrm>
          <a:prstGeom prst="straightConnector1">
            <a:avLst/>
          </a:prstGeom>
          <a:ln>
            <a:solidFill>
              <a:srgbClr val="208B2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5190DC1-3F19-5183-7B03-C96395786800}"/>
              </a:ext>
            </a:extLst>
          </p:cNvPr>
          <p:cNvSpPr txBox="1"/>
          <p:nvPr/>
        </p:nvSpPr>
        <p:spPr>
          <a:xfrm>
            <a:off x="10099451" y="1915683"/>
            <a:ext cx="1428604" cy="646331"/>
          </a:xfrm>
          <a:prstGeom prst="rect">
            <a:avLst/>
          </a:prstGeom>
          <a:noFill/>
        </p:spPr>
        <p:txBody>
          <a:bodyPr wrap="square" rtlCol="0">
            <a:spAutoFit/>
          </a:bodyPr>
          <a:lstStyle/>
          <a:p>
            <a:pPr algn="ctr"/>
            <a:r>
              <a:rPr lang="en-US" dirty="0"/>
              <a:t>SRS </a:t>
            </a:r>
          </a:p>
          <a:p>
            <a:pPr algn="ctr"/>
            <a:r>
              <a:rPr lang="en-US" dirty="0"/>
              <a:t>Simulation</a:t>
            </a:r>
            <a:endParaRPr lang="en-IT" dirty="0"/>
          </a:p>
        </p:txBody>
      </p:sp>
      <p:cxnSp>
        <p:nvCxnSpPr>
          <p:cNvPr id="12" name="Straight Connector 11">
            <a:extLst>
              <a:ext uri="{FF2B5EF4-FFF2-40B4-BE49-F238E27FC236}">
                <a16:creationId xmlns:a16="http://schemas.microsoft.com/office/drawing/2014/main" id="{591B4332-7D6B-5A93-4A42-BF4D5661F59E}"/>
              </a:ext>
            </a:extLst>
          </p:cNvPr>
          <p:cNvCxnSpPr/>
          <p:nvPr/>
        </p:nvCxnSpPr>
        <p:spPr>
          <a:xfrm>
            <a:off x="11501929" y="2366795"/>
            <a:ext cx="412417"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6DF644F-E6AE-011C-7876-3E17A6324BAC}"/>
              </a:ext>
            </a:extLst>
          </p:cNvPr>
          <p:cNvCxnSpPr/>
          <p:nvPr/>
        </p:nvCxnSpPr>
        <p:spPr>
          <a:xfrm>
            <a:off x="11210190" y="2088122"/>
            <a:ext cx="720000"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08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41825-39F1-CD8D-7676-F98AB72AC5C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Segnaposto immagine 18">
                <a:extLst>
                  <a:ext uri="{FF2B5EF4-FFF2-40B4-BE49-F238E27FC236}">
                    <a16:creationId xmlns:a16="http://schemas.microsoft.com/office/drawing/2014/main" id="{8CE6D267-D2CB-44F9-1263-BFDA691CC8F2}"/>
                  </a:ext>
                </a:extLst>
              </p:cNvPr>
              <p:cNvSpPr>
                <a:spLocks noGrp="1" noRot="1" noMove="1" noResize="1" noEditPoints="1" noAdjustHandles="1" noChangeArrowheads="1" noChangeShapeType="1"/>
              </p:cNvSpPr>
              <p:nvPr>
                <p:ph type="pic" sz="quarter" idx="10"/>
              </p:nvPr>
            </p:nvSpPr>
            <p:spPr>
              <a:xfrm>
                <a:off x="127000" y="977981"/>
                <a:ext cx="11938000" cy="5112775"/>
              </a:xfrm>
            </p:spPr>
            <p:txBody>
              <a:bodyPr/>
              <a:lstStyle/>
              <a:p>
                <a:pPr marL="342900" indent="-342900" algn="just">
                  <a:spcAft>
                    <a:spcPts val="1200"/>
                  </a:spcAft>
                  <a:buFont typeface="Arial" panose="020B0604020202020204" pitchFamily="34" charset="0"/>
                  <a:buChar char="•"/>
                </a:pPr>
                <a:r>
                  <a:rPr lang="en-GB" sz="2000" kern="0" dirty="0">
                    <a:solidFill>
                      <a:srgbClr val="2D4B7B"/>
                    </a:solidFill>
                  </a:rPr>
                  <a:t>Final aim of this study: evaluation of the EF virtual treatment eﬀectiveness and direct quantitative comparison with SRS-RT</a:t>
                </a:r>
              </a:p>
              <a:p>
                <a:pPr marL="342900" indent="-342900" algn="just">
                  <a:spcAft>
                    <a:spcPts val="1200"/>
                  </a:spcAft>
                  <a:buFont typeface="Arial" panose="020B0604020202020204" pitchFamily="34" charset="0"/>
                  <a:buChar char="•"/>
                </a:pPr>
                <a:r>
                  <a:rPr lang="en-GB" sz="2000" kern="0" dirty="0">
                    <a:solidFill>
                      <a:srgbClr val="2D4B7B"/>
                    </a:solidFill>
                  </a:rPr>
                  <a:t>9 MeV electron beam is not enough to cover deep targets </a:t>
                </a:r>
                <a14:m>
                  <m:oMath xmlns:m="http://schemas.openxmlformats.org/officeDocument/2006/math">
                    <m:r>
                      <a:rPr lang="en-US" sz="2000" kern="0">
                        <a:solidFill>
                          <a:srgbClr val="2D4B7B"/>
                        </a:solidFill>
                        <a:latin typeface="Cambria Math" panose="02040503050406030204" pitchFamily="18" charset="0"/>
                      </a:rPr>
                      <m:t>→</m:t>
                    </m:r>
                  </m:oMath>
                </a14:m>
                <a:r>
                  <a:rPr lang="en-GB" sz="2000" kern="0" dirty="0">
                    <a:solidFill>
                      <a:srgbClr val="2D4B7B"/>
                    </a:solidFill>
                  </a:rPr>
                  <a:t> </a:t>
                </a:r>
                <a:r>
                  <a:rPr lang="en-GB" sz="2000" b="1" dirty="0">
                    <a:solidFill>
                      <a:srgbClr val="FF0000"/>
                    </a:solidFill>
                  </a:rPr>
                  <a:t>virtual beam simulations</a:t>
                </a:r>
              </a:p>
              <a:p>
                <a:pPr marL="342900" indent="-342900" algn="just">
                  <a:buFont typeface="Arial" panose="020B0604020202020204" pitchFamily="34" charset="0"/>
                  <a:buChar char="•"/>
                </a:pPr>
                <a:r>
                  <a:rPr lang="en-GB" sz="2000" b="1" kern="0" dirty="0">
                    <a:solidFill>
                      <a:srgbClr val="2D4B7B"/>
                    </a:solidFill>
                  </a:rPr>
                  <a:t>Future perspectives</a:t>
                </a:r>
                <a:r>
                  <a:rPr lang="en-GB" sz="2000" kern="0" dirty="0">
                    <a:solidFill>
                      <a:srgbClr val="2D4B7B"/>
                    </a:solidFill>
                  </a:rPr>
                  <a:t>:</a:t>
                </a:r>
              </a:p>
              <a:p>
                <a:pPr marL="800100" lvl="1" indent="-342900" algn="just">
                  <a:buFont typeface="Wingdings" pitchFamily="2" charset="2"/>
                  <a:buChar char="Ø"/>
                </a:pPr>
                <a:r>
                  <a:rPr lang="en-GB" sz="1800" kern="0" dirty="0">
                    <a:solidFill>
                      <a:srgbClr val="2D4B7B"/>
                    </a:solidFill>
                  </a:rPr>
                  <a:t>Quantification of flash sparing effect (radiobiological studies)</a:t>
                </a:r>
              </a:p>
              <a:p>
                <a:pPr marL="800100" lvl="1" indent="-342900" algn="just">
                  <a:spcAft>
                    <a:spcPts val="1200"/>
                  </a:spcAft>
                  <a:buFont typeface="Wingdings" pitchFamily="2" charset="2"/>
                  <a:buChar char="Ø"/>
                </a:pPr>
                <a:r>
                  <a:rPr lang="en-GB" sz="1800" kern="0" dirty="0">
                    <a:solidFill>
                      <a:srgbClr val="2D4B7B"/>
                    </a:solidFill>
                  </a:rPr>
                  <a:t>Combination with </a:t>
                </a:r>
                <a:r>
                  <a:rPr lang="en-GB" sz="1800" kern="0" dirty="0" err="1">
                    <a:solidFill>
                      <a:srgbClr val="2D4B7B"/>
                    </a:solidFill>
                  </a:rPr>
                  <a:t>minibeam</a:t>
                </a:r>
                <a:r>
                  <a:rPr lang="en-GB" sz="1800" kern="0" dirty="0">
                    <a:solidFill>
                      <a:srgbClr val="2D4B7B"/>
                    </a:solidFill>
                  </a:rPr>
                  <a:t> effect</a:t>
                </a:r>
              </a:p>
              <a:p>
                <a:pPr marL="800100" lvl="1" indent="-342900" algn="just">
                  <a:spcAft>
                    <a:spcPts val="1200"/>
                  </a:spcAft>
                  <a:buFont typeface="Wingdings" pitchFamily="2" charset="2"/>
                  <a:buChar char="Ø"/>
                </a:pPr>
                <a:endParaRPr lang="en-GB" sz="1800" kern="0" dirty="0">
                  <a:solidFill>
                    <a:srgbClr val="2D4B7B"/>
                  </a:solidFill>
                </a:endParaRPr>
              </a:p>
              <a:p>
                <a:pPr algn="just">
                  <a:spcAft>
                    <a:spcPts val="1200"/>
                  </a:spcAft>
                </a:pPr>
                <a:r>
                  <a:rPr lang="en-GB" sz="2000" kern="0" dirty="0">
                    <a:solidFill>
                      <a:srgbClr val="2D4B7B"/>
                    </a:solidFill>
                  </a:rPr>
                  <a:t>Bibliography:</a:t>
                </a:r>
                <a:endParaRPr lang="en-GB" sz="1400" kern="0" dirty="0">
                  <a:solidFill>
                    <a:srgbClr val="2D4B7B"/>
                  </a:solidFill>
                </a:endParaRPr>
              </a:p>
              <a:p>
                <a:pPr marL="914400" lvl="1" indent="-457200" algn="just">
                  <a:buFont typeface="+mj-lt"/>
                  <a:buAutoNum type="arabicPeriod"/>
                </a:pPr>
                <a:r>
                  <a:rPr lang="en-GB" sz="1400" kern="0" dirty="0">
                    <a:solidFill>
                      <a:srgbClr val="2D4B7B"/>
                    </a:solidFill>
                  </a:rPr>
                  <a:t>Friedl, Anna A., et al. "Radiobiology of the FLASH effect." Medical Physics 49.3 (2022): 1993-2013. (</a:t>
                </a:r>
                <a:r>
                  <a:rPr lang="en-GB" sz="1400" kern="0" dirty="0">
                    <a:solidFill>
                      <a:srgbClr val="2D4B7B"/>
                    </a:solidFill>
                    <a:hlinkClick r:id="rId3">
                      <a:extLst>
                        <a:ext uri="{A12FA001-AC4F-418D-AE19-62706E023703}">
                          <ahyp:hlinkClr xmlns:ahyp="http://schemas.microsoft.com/office/drawing/2018/hyperlinkcolor" val="tx"/>
                        </a:ext>
                      </a:extLst>
                    </a:hlinkClick>
                  </a:rPr>
                  <a:t>https://doi.org/10.1002/mp.15184</a:t>
                </a:r>
                <a:r>
                  <a:rPr lang="en-GB" sz="1400" kern="0" dirty="0">
                    <a:solidFill>
                      <a:srgbClr val="2D4B7B"/>
                    </a:solidFill>
                  </a:rPr>
                  <a:t>)</a:t>
                </a:r>
              </a:p>
              <a:p>
                <a:pPr marL="914400" lvl="1" indent="-457200" algn="just">
                  <a:buFont typeface="+mj-lt"/>
                  <a:buAutoNum type="arabicPeriod"/>
                </a:pPr>
                <a:r>
                  <a:rPr lang="en-GB" sz="1400" kern="0" dirty="0">
                    <a:solidFill>
                      <a:srgbClr val="2D4B7B"/>
                    </a:solidFill>
                  </a:rPr>
                  <a:t>Lamas, Nuno Jorge, et al. "Prognostic biomarkers in uveal melanoma: The status quo, recent advances and future directions." Cancers 14.1 (2021): 96. (</a:t>
                </a:r>
                <a:r>
                  <a:rPr lang="en-GB" sz="1400" kern="0" dirty="0">
                    <a:solidFill>
                      <a:srgbClr val="2D4B7B"/>
                    </a:solidFill>
                    <a:hlinkClick r:id="rId4">
                      <a:extLst>
                        <a:ext uri="{A12FA001-AC4F-418D-AE19-62706E023703}">
                          <ahyp:hlinkClr xmlns:ahyp="http://schemas.microsoft.com/office/drawing/2018/hyperlinkcolor" val="tx"/>
                        </a:ext>
                      </a:extLst>
                    </a:hlinkClick>
                  </a:rPr>
                  <a:t>https://doi.org/10.3390/cancers14010096</a:t>
                </a:r>
                <a:r>
                  <a:rPr lang="en-GB" sz="1400" kern="0" dirty="0">
                    <a:solidFill>
                      <a:srgbClr val="2D4B7B"/>
                    </a:solidFill>
                  </a:rPr>
                  <a:t>)</a:t>
                </a:r>
              </a:p>
              <a:p>
                <a:pPr marL="914400" lvl="1" indent="-457200" algn="just">
                  <a:buFont typeface="+mj-lt"/>
                  <a:buAutoNum type="arabicPeriod"/>
                </a:pPr>
                <a:r>
                  <a:rPr lang="en-GB" sz="1400" kern="0" dirty="0">
                    <a:solidFill>
                      <a:srgbClr val="2D4B7B"/>
                    </a:solidFill>
                  </a:rPr>
                  <a:t>Di Martino, F., et al. "Architecture, flexibility and performance of a special electron </a:t>
                </a:r>
                <a:r>
                  <a:rPr lang="en-GB" sz="1400" kern="0" dirty="0" err="1">
                    <a:solidFill>
                      <a:srgbClr val="2D4B7B"/>
                    </a:solidFill>
                  </a:rPr>
                  <a:t>linac</a:t>
                </a:r>
                <a:r>
                  <a:rPr lang="en-GB" sz="1400" kern="0" dirty="0">
                    <a:solidFill>
                      <a:srgbClr val="2D4B7B"/>
                    </a:solidFill>
                  </a:rPr>
                  <a:t> dedicated to Flash radiotherapy research: </a:t>
                </a:r>
                <a:r>
                  <a:rPr lang="en-GB" sz="1400" kern="0" dirty="0" err="1">
                    <a:solidFill>
                      <a:srgbClr val="2D4B7B"/>
                    </a:solidFill>
                  </a:rPr>
                  <a:t>electronFlash</a:t>
                </a:r>
                <a:r>
                  <a:rPr lang="en-GB" sz="1400" kern="0" dirty="0">
                    <a:solidFill>
                      <a:srgbClr val="2D4B7B"/>
                    </a:solidFill>
                  </a:rPr>
                  <a:t> with a triode gun of the </a:t>
                </a:r>
                <a:r>
                  <a:rPr lang="en-GB" sz="1400" kern="0" dirty="0" err="1">
                    <a:solidFill>
                      <a:srgbClr val="2D4B7B"/>
                    </a:solidFill>
                  </a:rPr>
                  <a:t>centro</a:t>
                </a:r>
                <a:r>
                  <a:rPr lang="en-GB" sz="1400" kern="0" dirty="0">
                    <a:solidFill>
                      <a:srgbClr val="2D4B7B"/>
                    </a:solidFill>
                  </a:rPr>
                  <a:t> </a:t>
                </a:r>
                <a:r>
                  <a:rPr lang="en-GB" sz="1400" kern="0" dirty="0" err="1">
                    <a:solidFill>
                      <a:srgbClr val="2D4B7B"/>
                    </a:solidFill>
                  </a:rPr>
                  <a:t>pisano</a:t>
                </a:r>
                <a:r>
                  <a:rPr lang="en-GB" sz="1400" kern="0" dirty="0">
                    <a:solidFill>
                      <a:srgbClr val="2D4B7B"/>
                    </a:solidFill>
                  </a:rPr>
                  <a:t> flash radiotherapy (CPFR)." Frontiers in Physics 11 (2023): 1268310. (</a:t>
                </a:r>
                <a:r>
                  <a:rPr lang="en-GB" sz="1400" kern="0" dirty="0">
                    <a:solidFill>
                      <a:srgbClr val="2D4B7B"/>
                    </a:solidFill>
                    <a:hlinkClick r:id="rId5">
                      <a:extLst>
                        <a:ext uri="{A12FA001-AC4F-418D-AE19-62706E023703}">
                          <ahyp:hlinkClr xmlns:ahyp="http://schemas.microsoft.com/office/drawing/2018/hyperlinkcolor" val="tx"/>
                        </a:ext>
                      </a:extLst>
                    </a:hlinkClick>
                  </a:rPr>
                  <a:t>https://doi.org/10.3389/fphy.2023.1268310</a:t>
                </a:r>
                <a:r>
                  <a:rPr lang="en-GB" sz="1400" kern="0" dirty="0">
                    <a:solidFill>
                      <a:srgbClr val="2D4B7B"/>
                    </a:solidFill>
                  </a:rPr>
                  <a:t>)</a:t>
                </a:r>
              </a:p>
              <a:p>
                <a:pPr marL="914400" lvl="1" indent="-457200" algn="just">
                  <a:buFont typeface="+mj-lt"/>
                  <a:buAutoNum type="arabicPeriod"/>
                </a:pPr>
                <a:r>
                  <a:rPr lang="en-GB" sz="1400" kern="0" dirty="0" err="1">
                    <a:solidFill>
                      <a:srgbClr val="2D4B7B"/>
                    </a:solidFill>
                  </a:rPr>
                  <a:t>Shvedunov</a:t>
                </a:r>
                <a:r>
                  <a:rPr lang="en-GB" sz="1400" kern="0" dirty="0">
                    <a:solidFill>
                      <a:srgbClr val="2D4B7B"/>
                    </a:solidFill>
                  </a:rPr>
                  <a:t>, V. I., et al. "Electron accelerators design and construction at Lomonosov Moscow State University." Radiation Physics and Chemistry 159 (2019): 95-100. (</a:t>
                </a:r>
                <a:r>
                  <a:rPr lang="en-GB" sz="1400" kern="0" dirty="0">
                    <a:solidFill>
                      <a:srgbClr val="2D4B7B"/>
                    </a:solidFill>
                    <a:hlinkClick r:id="rId6" tooltip="Persistent link using digital object identifier">
                      <a:extLst>
                        <a:ext uri="{A12FA001-AC4F-418D-AE19-62706E023703}">
                          <ahyp:hlinkClr xmlns:ahyp="http://schemas.microsoft.com/office/drawing/2018/hyperlinkcolor" val="tx"/>
                        </a:ext>
                      </a:extLst>
                    </a:hlinkClick>
                  </a:rPr>
                  <a:t>https://doi.org/10.1016/j.radphyschem.2019.02.044</a:t>
                </a:r>
                <a:r>
                  <a:rPr lang="en-GB" sz="1400" kern="0" dirty="0">
                    <a:solidFill>
                      <a:srgbClr val="2D4B7B"/>
                    </a:solidFill>
                  </a:rPr>
                  <a:t>)</a:t>
                </a:r>
              </a:p>
              <a:p>
                <a:pPr marL="0" indent="0">
                  <a:buNone/>
                </a:pPr>
                <a:endParaRPr lang="it-IT" dirty="0"/>
              </a:p>
            </p:txBody>
          </p:sp>
        </mc:Choice>
        <mc:Fallback xmlns="">
          <p:sp>
            <p:nvSpPr>
              <p:cNvPr id="19" name="Segnaposto immagine 18">
                <a:extLst>
                  <a:ext uri="{FF2B5EF4-FFF2-40B4-BE49-F238E27FC236}">
                    <a16:creationId xmlns:a16="http://schemas.microsoft.com/office/drawing/2014/main" id="{8CE6D267-D2CB-44F9-1263-BFDA691CC8F2}"/>
                  </a:ext>
                </a:extLst>
              </p:cNvPr>
              <p:cNvSpPr>
                <a:spLocks noGrp="1" noRot="1" noChangeAspect="1" noMove="1" noResize="1" noEditPoints="1" noAdjustHandles="1" noChangeArrowheads="1" noChangeShapeType="1" noTextEdit="1"/>
              </p:cNvSpPr>
              <p:nvPr>
                <p:ph type="pic" sz="quarter" idx="10"/>
              </p:nvPr>
            </p:nvSpPr>
            <p:spPr>
              <a:xfrm>
                <a:off x="127000" y="977981"/>
                <a:ext cx="11938000" cy="5112775"/>
              </a:xfrm>
              <a:blipFill>
                <a:blip r:embed="rId7"/>
                <a:stretch>
                  <a:fillRect l="-460" t="-1311" r="-511" b="-5483"/>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80879221-157F-E1E2-4478-976D7F86C20F}"/>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9</a:t>
            </a:r>
          </a:p>
        </p:txBody>
      </p:sp>
      <p:sp>
        <p:nvSpPr>
          <p:cNvPr id="5" name="Rectangle 4">
            <a:extLst>
              <a:ext uri="{FF2B5EF4-FFF2-40B4-BE49-F238E27FC236}">
                <a16:creationId xmlns:a16="http://schemas.microsoft.com/office/drawing/2014/main" id="{0CA83AF5-B92D-C3D7-6930-AFACE99FD156}"/>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Conclusions</a:t>
            </a:r>
          </a:p>
        </p:txBody>
      </p:sp>
    </p:spTree>
    <p:extLst>
      <p:ext uri="{BB962C8B-B14F-4D97-AF65-F5344CB8AC3E}">
        <p14:creationId xmlns:p14="http://schemas.microsoft.com/office/powerpoint/2010/main" val="2965010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33417-52FF-D6BE-4336-03D469D83C37}"/>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AA9D4893-436A-9AA4-5569-EE70D1FEA204}"/>
              </a:ext>
            </a:extLst>
          </p:cNvPr>
          <p:cNvSpPr>
            <a:spLocks noGrp="1"/>
          </p:cNvSpPr>
          <p:nvPr>
            <p:ph type="body" sz="quarter" idx="10"/>
          </p:nvPr>
        </p:nvSpPr>
        <p:spPr>
          <a:xfrm>
            <a:off x="0" y="3037841"/>
            <a:ext cx="12192000" cy="1478279"/>
          </a:xfrm>
        </p:spPr>
        <p:txBody>
          <a:bodyPr anchor="ctr"/>
          <a:lstStyle/>
          <a:p>
            <a:pPr marL="0" indent="0">
              <a:buNone/>
            </a:pPr>
            <a:r>
              <a:rPr lang="en-GB" sz="4800" dirty="0">
                <a:latin typeface="+mj-lt"/>
                <a:cs typeface="Calibri Light" panose="020F0302020204030204" pitchFamily="34" charset="0"/>
              </a:rPr>
              <a:t>Thanks for your attention!</a:t>
            </a:r>
          </a:p>
        </p:txBody>
      </p:sp>
      <p:sp>
        <p:nvSpPr>
          <p:cNvPr id="3" name="TextBox 2">
            <a:extLst>
              <a:ext uri="{FF2B5EF4-FFF2-40B4-BE49-F238E27FC236}">
                <a16:creationId xmlns:a16="http://schemas.microsoft.com/office/drawing/2014/main" id="{9D8501FB-40F4-5842-A152-95EABB62FECB}"/>
              </a:ext>
            </a:extLst>
          </p:cNvPr>
          <p:cNvSpPr txBox="1">
            <a:spLocks noGrp="1" noRot="1" noMove="1" noResize="1" noEditPoints="1" noAdjustHandles="1" noChangeArrowheads="1" noChangeShapeType="1"/>
          </p:cNvSpPr>
          <p:nvPr/>
        </p:nvSpPr>
        <p:spPr>
          <a:xfrm>
            <a:off x="11433639" y="6423941"/>
            <a:ext cx="291002" cy="276999"/>
          </a:xfrm>
          <a:prstGeom prst="rect">
            <a:avLst/>
          </a:prstGeom>
          <a:solidFill>
            <a:srgbClr val="3C64A5"/>
          </a:solidFill>
          <a:ln>
            <a:noFill/>
          </a:ln>
        </p:spPr>
        <p:txBody>
          <a:bodyPr wrap="square" rtlCol="0">
            <a:spAutoFit/>
          </a:bodyPr>
          <a:lstStyle/>
          <a:p>
            <a:endParaRPr lang="en-GB" sz="1200" dirty="0">
              <a:solidFill>
                <a:schemeClr val="bg1"/>
              </a:solidFill>
              <a:latin typeface="+mj-lt"/>
            </a:endParaRPr>
          </a:p>
        </p:txBody>
      </p:sp>
      <p:cxnSp>
        <p:nvCxnSpPr>
          <p:cNvPr id="6" name="Straight Connector 5">
            <a:extLst>
              <a:ext uri="{FF2B5EF4-FFF2-40B4-BE49-F238E27FC236}">
                <a16:creationId xmlns:a16="http://schemas.microsoft.com/office/drawing/2014/main" id="{1A39CCCF-DDF2-6B21-BC88-8A4390AA5789}"/>
              </a:ext>
            </a:extLst>
          </p:cNvPr>
          <p:cNvCxnSpPr>
            <a:cxnSpLocks noGrp="1" noRot="1" noMove="1" noResize="1" noEditPoints="1" noAdjustHandles="1" noChangeArrowheads="1" noChangeShapeType="1"/>
          </p:cNvCxnSpPr>
          <p:nvPr/>
        </p:nvCxnSpPr>
        <p:spPr>
          <a:xfrm>
            <a:off x="11319510" y="6564911"/>
            <a:ext cx="66675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0E4FFF48-A83E-1556-6345-680108A5530E}"/>
              </a:ext>
            </a:extLst>
          </p:cNvPr>
          <p:cNvSpPr/>
          <p:nvPr/>
        </p:nvSpPr>
        <p:spPr>
          <a:xfrm>
            <a:off x="0" y="4597400"/>
            <a:ext cx="6545581" cy="17473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solidFill>
                  <a:schemeClr val="bg1"/>
                </a:solidFill>
                <a:latin typeface="Aptos" panose="020B0004020202020204" pitchFamily="34" charset="0"/>
              </a:rPr>
              <a:t>This work was funded by Piano Nazionale di </a:t>
            </a:r>
            <a:r>
              <a:rPr lang="en-GB" dirty="0" err="1">
                <a:solidFill>
                  <a:schemeClr val="bg1"/>
                </a:solidFill>
                <a:latin typeface="Aptos" panose="020B0004020202020204" pitchFamily="34" charset="0"/>
              </a:rPr>
              <a:t>Ripresa</a:t>
            </a:r>
            <a:r>
              <a:rPr lang="en-GB" dirty="0">
                <a:solidFill>
                  <a:schemeClr val="bg1"/>
                </a:solidFill>
                <a:latin typeface="Aptos" panose="020B0004020202020204" pitchFamily="34" charset="0"/>
              </a:rPr>
              <a:t> e </a:t>
            </a:r>
            <a:r>
              <a:rPr lang="en-GB" dirty="0" err="1">
                <a:solidFill>
                  <a:schemeClr val="bg1"/>
                </a:solidFill>
                <a:latin typeface="Aptos" panose="020B0004020202020204" pitchFamily="34" charset="0"/>
              </a:rPr>
              <a:t>Resilienza</a:t>
            </a:r>
            <a:r>
              <a:rPr lang="en-GB" dirty="0">
                <a:solidFill>
                  <a:schemeClr val="bg1"/>
                </a:solidFill>
                <a:latin typeface="Aptos" panose="020B0004020202020204" pitchFamily="34" charset="0"/>
              </a:rPr>
              <a:t> (PNRR), </a:t>
            </a:r>
            <a:r>
              <a:rPr lang="en-GB" dirty="0" err="1">
                <a:solidFill>
                  <a:schemeClr val="bg1"/>
                </a:solidFill>
                <a:latin typeface="Aptos" panose="020B0004020202020204" pitchFamily="34" charset="0"/>
              </a:rPr>
              <a:t>Missione</a:t>
            </a:r>
            <a:r>
              <a:rPr lang="en-GB" dirty="0">
                <a:solidFill>
                  <a:schemeClr val="bg1"/>
                </a:solidFill>
                <a:latin typeface="Aptos" panose="020B0004020202020204" pitchFamily="34" charset="0"/>
              </a:rPr>
              <a:t> 4, </a:t>
            </a:r>
            <a:r>
              <a:rPr lang="en-GB" dirty="0" err="1">
                <a:solidFill>
                  <a:schemeClr val="bg1"/>
                </a:solidFill>
                <a:latin typeface="Aptos" panose="020B0004020202020204" pitchFamily="34" charset="0"/>
              </a:rPr>
              <a:t>Componente</a:t>
            </a:r>
            <a:r>
              <a:rPr lang="en-GB" dirty="0">
                <a:solidFill>
                  <a:schemeClr val="bg1"/>
                </a:solidFill>
                <a:latin typeface="Aptos" panose="020B0004020202020204" pitchFamily="34" charset="0"/>
              </a:rPr>
              <a:t> 2, </a:t>
            </a:r>
            <a:r>
              <a:rPr lang="en-GB" dirty="0" err="1">
                <a:solidFill>
                  <a:schemeClr val="bg1"/>
                </a:solidFill>
                <a:latin typeface="Aptos" panose="020B0004020202020204" pitchFamily="34" charset="0"/>
              </a:rPr>
              <a:t>Ecosistemi</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dell’Innovazione</a:t>
            </a:r>
            <a:r>
              <a:rPr lang="en-GB" dirty="0">
                <a:solidFill>
                  <a:schemeClr val="bg1"/>
                </a:solidFill>
                <a:latin typeface="Aptos" panose="020B0004020202020204" pitchFamily="34" charset="0"/>
              </a:rPr>
              <a:t>–Tuscany Health Ecosystem (THE), Spoke 1 “Advanced Radiotherapies and Diagnostics in Oncology”—CUP I53C22000780001.</a:t>
            </a:r>
          </a:p>
        </p:txBody>
      </p:sp>
      <p:sp>
        <p:nvSpPr>
          <p:cNvPr id="16" name="TextBox 15">
            <a:extLst>
              <a:ext uri="{FF2B5EF4-FFF2-40B4-BE49-F238E27FC236}">
                <a16:creationId xmlns:a16="http://schemas.microsoft.com/office/drawing/2014/main" id="{27EC153A-2246-9C52-A97B-D9EE9DEDC7C5}"/>
              </a:ext>
            </a:extLst>
          </p:cNvPr>
          <p:cNvSpPr txBox="1"/>
          <p:nvPr/>
        </p:nvSpPr>
        <p:spPr>
          <a:xfrm>
            <a:off x="6807200" y="5116087"/>
            <a:ext cx="5384800" cy="707886"/>
          </a:xfrm>
          <a:prstGeom prst="rect">
            <a:avLst/>
          </a:prstGeom>
          <a:noFill/>
        </p:spPr>
        <p:txBody>
          <a:bodyPr wrap="square">
            <a:spAutoFit/>
          </a:bodyPr>
          <a:lstStyle/>
          <a:p>
            <a:pPr algn="ctr"/>
            <a:r>
              <a:rPr lang="en-GB" sz="2000" dirty="0">
                <a:solidFill>
                  <a:schemeClr val="bg1"/>
                </a:solidFill>
                <a:latin typeface="Aptos" panose="020B0004020202020204" pitchFamily="34" charset="0"/>
              </a:rPr>
              <a:t>We also thank Fondazione Pisa for funding CPFR with the grant “prog. n. 134/2021”.</a:t>
            </a:r>
          </a:p>
        </p:txBody>
      </p:sp>
      <p:grpSp>
        <p:nvGrpSpPr>
          <p:cNvPr id="4" name="Group 3">
            <a:extLst>
              <a:ext uri="{FF2B5EF4-FFF2-40B4-BE49-F238E27FC236}">
                <a16:creationId xmlns:a16="http://schemas.microsoft.com/office/drawing/2014/main" id="{AB283DFC-7224-6BCF-5C7D-7396D593BFDC}"/>
              </a:ext>
            </a:extLst>
          </p:cNvPr>
          <p:cNvGrpSpPr/>
          <p:nvPr/>
        </p:nvGrpSpPr>
        <p:grpSpPr>
          <a:xfrm>
            <a:off x="361244" y="149169"/>
            <a:ext cx="676873" cy="626512"/>
            <a:chOff x="578414" y="227943"/>
            <a:chExt cx="676873" cy="626512"/>
          </a:xfrm>
        </p:grpSpPr>
        <p:sp>
          <p:nvSpPr>
            <p:cNvPr id="5" name="Rectangle 4">
              <a:extLst>
                <a:ext uri="{FF2B5EF4-FFF2-40B4-BE49-F238E27FC236}">
                  <a16:creationId xmlns:a16="http://schemas.microsoft.com/office/drawing/2014/main" id="{E08D2F1F-BC98-6E89-527C-448F0C60DABD}"/>
                </a:ext>
              </a:extLst>
            </p:cNvPr>
            <p:cNvSpPr/>
            <p:nvPr/>
          </p:nvSpPr>
          <p:spPr>
            <a:xfrm>
              <a:off x="578414" y="227943"/>
              <a:ext cx="676871" cy="6265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1000055-477C-E4FA-9488-BB2E48572DD9}"/>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78415" y="227944"/>
              <a:ext cx="676872" cy="626511"/>
            </a:xfrm>
            <a:prstGeom prst="rect">
              <a:avLst/>
            </a:prstGeom>
            <a:noFill/>
          </p:spPr>
        </p:pic>
      </p:grpSp>
      <p:pic>
        <p:nvPicPr>
          <p:cNvPr id="9" name="Picture 2" descr="CISUP">
            <a:extLst>
              <a:ext uri="{FF2B5EF4-FFF2-40B4-BE49-F238E27FC236}">
                <a16:creationId xmlns:a16="http://schemas.microsoft.com/office/drawing/2014/main" id="{8659EE7B-D4FE-99C7-5C28-38300E058A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86" r="7387" b="7385"/>
          <a:stretch/>
        </p:blipFill>
        <p:spPr bwMode="auto">
          <a:xfrm>
            <a:off x="1581150" y="179649"/>
            <a:ext cx="1859280" cy="52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4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immagine 18">
            <a:extLst>
              <a:ext uri="{FF2B5EF4-FFF2-40B4-BE49-F238E27FC236}">
                <a16:creationId xmlns:a16="http://schemas.microsoft.com/office/drawing/2014/main" id="{E7FA35C2-A3CF-7922-9D5A-EDC82B86931D}"/>
              </a:ext>
            </a:extLst>
          </p:cNvPr>
          <p:cNvSpPr>
            <a:spLocks noGrp="1" noRot="1" noMove="1" noResize="1" noEditPoints="1" noAdjustHandles="1" noChangeArrowheads="1" noChangeShapeType="1"/>
          </p:cNvSpPr>
          <p:nvPr>
            <p:ph type="pic" sz="quarter" idx="10"/>
          </p:nvPr>
        </p:nvSpPr>
        <p:spPr>
          <a:xfrm>
            <a:off x="127000" y="977981"/>
            <a:ext cx="11938000" cy="5112775"/>
          </a:xfrm>
        </p:spPr>
        <p:txBody>
          <a:bodyPr/>
          <a:lstStyle/>
          <a:p>
            <a:pPr marL="342900" indent="-342900" algn="just">
              <a:buFont typeface="Arial" panose="020B0604020202020204" pitchFamily="34" charset="0"/>
              <a:buChar char="•"/>
            </a:pPr>
            <a:r>
              <a:rPr lang="en-GB" sz="2000" dirty="0">
                <a:solidFill>
                  <a:srgbClr val="2D4B7B"/>
                </a:solidFill>
              </a:rPr>
              <a:t>FLASH radiotherapy (FLASH-RT) is a novel treatment modality based on </a:t>
            </a:r>
            <a:r>
              <a:rPr lang="en-GB" sz="2000" b="1" dirty="0">
                <a:solidFill>
                  <a:srgbClr val="2D4B7B"/>
                </a:solidFill>
              </a:rPr>
              <a:t>Flash effect </a:t>
            </a:r>
            <a:r>
              <a:rPr lang="en-GB" sz="2000" dirty="0">
                <a:solidFill>
                  <a:srgbClr val="2D4B7B"/>
                </a:solidFill>
              </a:rPr>
              <a:t>[1]:</a:t>
            </a:r>
          </a:p>
          <a:p>
            <a:pPr marL="800100" lvl="1" indent="-342900" algn="just">
              <a:buFont typeface="Wingdings" pitchFamily="2" charset="2"/>
              <a:buChar char="Ø"/>
            </a:pPr>
            <a:r>
              <a:rPr lang="en-GB" sz="1800" dirty="0">
                <a:solidFill>
                  <a:srgbClr val="2D4B7B"/>
                </a:solidFill>
              </a:rPr>
              <a:t>Ultra-high dose rate (≥ 40 Gy/s)</a:t>
            </a:r>
          </a:p>
          <a:p>
            <a:pPr marL="800100" lvl="1" indent="-342900" algn="just">
              <a:buFont typeface="Wingdings" pitchFamily="2" charset="2"/>
              <a:buChar char="Ø"/>
            </a:pPr>
            <a:r>
              <a:rPr lang="en-GB" sz="1800" dirty="0">
                <a:solidFill>
                  <a:srgbClr val="2D4B7B"/>
                </a:solidFill>
              </a:rPr>
              <a:t>Total irradiation time &lt; 200 </a:t>
            </a:r>
            <a:r>
              <a:rPr lang="en-GB" sz="1800" dirty="0" err="1">
                <a:solidFill>
                  <a:srgbClr val="2D4B7B"/>
                </a:solidFill>
              </a:rPr>
              <a:t>ms</a:t>
            </a:r>
            <a:endParaRPr lang="en-GB" sz="1800" dirty="0">
              <a:solidFill>
                <a:srgbClr val="2D4B7B"/>
              </a:solidFill>
            </a:endParaRPr>
          </a:p>
          <a:p>
            <a:pPr marL="800100" lvl="1" indent="-342900" algn="just">
              <a:buFont typeface="Wingdings" pitchFamily="2" charset="2"/>
              <a:buChar char="Ø"/>
            </a:pPr>
            <a:r>
              <a:rPr lang="en-GB" sz="1800" b="1" dirty="0">
                <a:solidFill>
                  <a:srgbClr val="FF0000"/>
                </a:solidFill>
              </a:rPr>
              <a:t>Protective effect on normal tissues </a:t>
            </a:r>
            <a:r>
              <a:rPr lang="en-GB" sz="1800" dirty="0">
                <a:solidFill>
                  <a:srgbClr val="2D4B7B"/>
                </a:solidFill>
              </a:rPr>
              <a:t>compared with conventional irradiation</a:t>
            </a:r>
          </a:p>
          <a:p>
            <a:pPr marL="800100" lvl="1" indent="-342900" algn="just">
              <a:buFont typeface="Wingdings" pitchFamily="2" charset="2"/>
              <a:buChar char="Ø"/>
            </a:pPr>
            <a:r>
              <a:rPr lang="en-GB" sz="1800" b="1" dirty="0" err="1">
                <a:solidFill>
                  <a:srgbClr val="FF0000"/>
                </a:solidFill>
              </a:rPr>
              <a:t>Isoefficacy</a:t>
            </a:r>
            <a:r>
              <a:rPr lang="en-GB" sz="1800" b="1" dirty="0">
                <a:solidFill>
                  <a:srgbClr val="FF0000"/>
                </a:solidFill>
              </a:rPr>
              <a:t> on tumoral lesions</a:t>
            </a:r>
            <a:endParaRPr lang="en-GB" sz="1800" dirty="0">
              <a:solidFill>
                <a:srgbClr val="FF0000"/>
              </a:solidFill>
            </a:endParaRPr>
          </a:p>
        </p:txBody>
      </p:sp>
      <p:sp>
        <p:nvSpPr>
          <p:cNvPr id="3" name="TextBox 2">
            <a:extLst>
              <a:ext uri="{FF2B5EF4-FFF2-40B4-BE49-F238E27FC236}">
                <a16:creationId xmlns:a16="http://schemas.microsoft.com/office/drawing/2014/main" id="{6E170577-57A7-E2C9-8BCE-E5F9CB29A394}"/>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1</a:t>
            </a:r>
          </a:p>
        </p:txBody>
      </p:sp>
      <p:sp>
        <p:nvSpPr>
          <p:cNvPr id="5" name="Rectangle 4">
            <a:extLst>
              <a:ext uri="{FF2B5EF4-FFF2-40B4-BE49-F238E27FC236}">
                <a16:creationId xmlns:a16="http://schemas.microsoft.com/office/drawing/2014/main" id="{5DCBC536-BC90-A271-E454-32A799800C94}"/>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Introduction</a:t>
            </a:r>
          </a:p>
        </p:txBody>
      </p:sp>
      <p:pic>
        <p:nvPicPr>
          <p:cNvPr id="4" name="Picture 3" descr="A diagram of a person's body&#10;&#10;Description automatically generated">
            <a:extLst>
              <a:ext uri="{FF2B5EF4-FFF2-40B4-BE49-F238E27FC236}">
                <a16:creationId xmlns:a16="http://schemas.microsoft.com/office/drawing/2014/main" id="{2350F344-A231-004E-11D6-27EA889CC6D3}"/>
              </a:ext>
            </a:extLst>
          </p:cNvPr>
          <p:cNvPicPr>
            <a:picLocks noChangeAspect="1"/>
          </p:cNvPicPr>
          <p:nvPr/>
        </p:nvPicPr>
        <p:blipFill rotWithShape="1">
          <a:blip r:embed="rId3">
            <a:extLst>
              <a:ext uri="{28A0092B-C50C-407E-A947-70E740481C1C}">
                <a14:useLocalDpi xmlns:a14="http://schemas.microsoft.com/office/drawing/2010/main" val="0"/>
              </a:ext>
            </a:extLst>
          </a:blip>
          <a:srcRect l="1002" t="12381" r="50030" b="22280"/>
          <a:stretch/>
        </p:blipFill>
        <p:spPr>
          <a:xfrm>
            <a:off x="8345555" y="2764717"/>
            <a:ext cx="3548157" cy="3185141"/>
          </a:xfrm>
          <a:prstGeom prst="rect">
            <a:avLst/>
          </a:prstGeom>
          <a:ln w="19050">
            <a:solidFill>
              <a:srgbClr val="3C64A5"/>
            </a:solidFill>
          </a:ln>
        </p:spPr>
      </p:pic>
      <p:sp>
        <p:nvSpPr>
          <p:cNvPr id="6" name="TextBox 5">
            <a:extLst>
              <a:ext uri="{FF2B5EF4-FFF2-40B4-BE49-F238E27FC236}">
                <a16:creationId xmlns:a16="http://schemas.microsoft.com/office/drawing/2014/main" id="{3BFBD858-200B-CA4F-320B-9DF4D436BB99}"/>
              </a:ext>
            </a:extLst>
          </p:cNvPr>
          <p:cNvSpPr txBox="1"/>
          <p:nvPr/>
        </p:nvSpPr>
        <p:spPr>
          <a:xfrm>
            <a:off x="10428682" y="2764717"/>
            <a:ext cx="1594991" cy="307777"/>
          </a:xfrm>
          <a:prstGeom prst="rect">
            <a:avLst/>
          </a:prstGeom>
          <a:noFill/>
        </p:spPr>
        <p:txBody>
          <a:bodyPr wrap="square">
            <a:spAutoFit/>
          </a:bodyPr>
          <a:lstStyle/>
          <a:p>
            <a:pPr algn="ctr"/>
            <a:r>
              <a:rPr lang="en-GB" sz="1400" dirty="0">
                <a:solidFill>
                  <a:srgbClr val="3C64A5"/>
                </a:solidFill>
                <a:latin typeface="Calibri" panose="020F0502020204030204"/>
              </a:rPr>
              <a:t>Adapted from [2]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92CCF7F-B684-8CE3-A7A9-C8A47E417C8F}"/>
                  </a:ext>
                </a:extLst>
              </p:cNvPr>
              <p:cNvSpPr txBox="1"/>
              <p:nvPr/>
            </p:nvSpPr>
            <p:spPr>
              <a:xfrm>
                <a:off x="126999" y="2996241"/>
                <a:ext cx="7776029" cy="3447098"/>
              </a:xfrm>
              <a:prstGeom prst="rect">
                <a:avLst/>
              </a:prstGeom>
              <a:noFill/>
            </p:spPr>
            <p:txBody>
              <a:bodyPr wrap="square">
                <a:spAutoFit/>
              </a:bodyPr>
              <a:lstStyle/>
              <a:p>
                <a:pPr marL="285750" indent="-285750" algn="just">
                  <a:buFont typeface="Arial" panose="020B0604020202020204" pitchFamily="34" charset="0"/>
                  <a:buChar char="•"/>
                </a:pPr>
                <a:r>
                  <a:rPr lang="en-GB" sz="2000" b="1" dirty="0">
                    <a:solidFill>
                      <a:srgbClr val="2D4B7B"/>
                    </a:solidFill>
                  </a:rPr>
                  <a:t>AIM of this study:</a:t>
                </a:r>
              </a:p>
              <a:p>
                <a:pPr marL="457200" lvl="1" indent="0" algn="just">
                  <a:buNone/>
                </a:pPr>
                <a14:m>
                  <m:oMath xmlns:m="http://schemas.openxmlformats.org/officeDocument/2006/math">
                    <m:r>
                      <a:rPr lang="en-US" sz="1800">
                        <a:solidFill>
                          <a:srgbClr val="2D4B7B"/>
                        </a:solidFill>
                        <a:latin typeface="Cambria Math" panose="02040503050406030204" pitchFamily="18" charset="0"/>
                      </a:rPr>
                      <m:t>→</m:t>
                    </m:r>
                  </m:oMath>
                </a14:m>
                <a:r>
                  <a:rPr lang="en-GB" sz="1800" dirty="0">
                    <a:solidFill>
                      <a:srgbClr val="2D4B7B"/>
                    </a:solidFill>
                  </a:rPr>
                  <a:t> verify the possibility of using low energy electron FLASH-RT as an alternative treatment modality for </a:t>
                </a:r>
                <a:r>
                  <a:rPr lang="en-GB" sz="1800" b="1" dirty="0">
                    <a:solidFill>
                      <a:srgbClr val="FF0000"/>
                    </a:solidFill>
                  </a:rPr>
                  <a:t>localized uveal melanoma</a:t>
                </a:r>
              </a:p>
              <a:p>
                <a:pPr marL="1200150" lvl="2" indent="-285750" algn="just">
                  <a:buFont typeface="Wingdings" panose="05000000000000000000" pitchFamily="2" charset="2"/>
                  <a:buChar char="Ø"/>
                </a:pPr>
                <a:r>
                  <a:rPr lang="en-GB" sz="1800" b="1" dirty="0">
                    <a:solidFill>
                      <a:srgbClr val="2D4B7B"/>
                    </a:solidFill>
                  </a:rPr>
                  <a:t>highly radioresistant</a:t>
                </a:r>
              </a:p>
              <a:p>
                <a:pPr marL="1200150" lvl="2" indent="-285750" algn="just">
                  <a:buFont typeface="Wingdings" panose="05000000000000000000" pitchFamily="2" charset="2"/>
                  <a:buChar char="Ø"/>
                </a:pPr>
                <a:r>
                  <a:rPr lang="en-GB" sz="1800" b="1" dirty="0">
                    <a:solidFill>
                      <a:srgbClr val="2D4B7B"/>
                    </a:solidFill>
                  </a:rPr>
                  <a:t>most common </a:t>
                </a:r>
                <a:r>
                  <a:rPr lang="en-GB" sz="1800" dirty="0">
                    <a:solidFill>
                      <a:srgbClr val="2D4B7B"/>
                    </a:solidFill>
                  </a:rPr>
                  <a:t>primary intraocular malignancy in adults [2]</a:t>
                </a:r>
              </a:p>
              <a:p>
                <a:pPr marL="1200150" lvl="2" indent="-285750" algn="just">
                  <a:buFont typeface="Wingdings" panose="05000000000000000000" pitchFamily="2" charset="2"/>
                  <a:buChar char="Ø"/>
                </a:pPr>
                <a:endParaRPr lang="en-GB" dirty="0">
                  <a:solidFill>
                    <a:srgbClr val="2D4B7B"/>
                  </a:solidFill>
                </a:endParaRPr>
              </a:p>
              <a:p>
                <a:pPr marL="342900" indent="-342900" algn="just">
                  <a:buFont typeface="Arial" panose="020B0604020202020204" pitchFamily="34" charset="0"/>
                  <a:buChar char="•"/>
                </a:pPr>
                <a:r>
                  <a:rPr lang="en-GB" sz="2000" b="1" dirty="0">
                    <a:solidFill>
                      <a:srgbClr val="2D4B7B"/>
                    </a:solidFill>
                  </a:rPr>
                  <a:t>Treatment options </a:t>
                </a:r>
                <a:r>
                  <a:rPr lang="en-GB" sz="2000" dirty="0">
                    <a:solidFill>
                      <a:srgbClr val="2D4B7B"/>
                    </a:solidFill>
                  </a:rPr>
                  <a:t>include [2]:</a:t>
                </a:r>
              </a:p>
              <a:p>
                <a:pPr marL="800100" lvl="1" indent="-342900" algn="just">
                  <a:buFont typeface="Wingdings" pitchFamily="2" charset="2"/>
                  <a:buChar char="Ø"/>
                </a:pPr>
                <a:r>
                  <a:rPr lang="en-GB" dirty="0">
                    <a:solidFill>
                      <a:srgbClr val="2D4B7B"/>
                    </a:solidFill>
                  </a:rPr>
                  <a:t>enucleation</a:t>
                </a:r>
              </a:p>
              <a:p>
                <a:pPr marL="800100" lvl="1" indent="-342900" algn="just">
                  <a:buFont typeface="Wingdings" pitchFamily="2" charset="2"/>
                  <a:buChar char="Ø"/>
                </a:pPr>
                <a:r>
                  <a:rPr lang="en-GB" dirty="0">
                    <a:solidFill>
                      <a:srgbClr val="2D4B7B"/>
                    </a:solidFill>
                  </a:rPr>
                  <a:t>plaque brachytherapy</a:t>
                </a:r>
              </a:p>
              <a:p>
                <a:pPr marL="800100" lvl="1" indent="-342900" algn="just">
                  <a:buFont typeface="Wingdings" pitchFamily="2" charset="2"/>
                  <a:buChar char="Ø"/>
                </a:pPr>
                <a:r>
                  <a:rPr lang="en-GB" dirty="0">
                    <a:solidFill>
                      <a:srgbClr val="2D4B7B"/>
                    </a:solidFill>
                  </a:rPr>
                  <a:t>stereotactic radiotherapy (SRS-RT)</a:t>
                </a:r>
              </a:p>
              <a:p>
                <a:pPr marL="800100" lvl="1" indent="-342900" algn="just">
                  <a:buFont typeface="Wingdings" pitchFamily="2" charset="2"/>
                  <a:buChar char="Ø"/>
                </a:pPr>
                <a:r>
                  <a:rPr lang="en-GB" dirty="0">
                    <a:solidFill>
                      <a:srgbClr val="2D4B7B"/>
                    </a:solidFill>
                  </a:rPr>
                  <a:t>particle therapy</a:t>
                </a:r>
              </a:p>
              <a:p>
                <a:pPr marL="285750" indent="-285750" algn="just">
                  <a:buFont typeface="Wingdings" panose="05000000000000000000" pitchFamily="2" charset="2"/>
                  <a:buChar char="Ø"/>
                </a:pPr>
                <a:endParaRPr lang="en-GB" dirty="0"/>
              </a:p>
            </p:txBody>
          </p:sp>
        </mc:Choice>
        <mc:Fallback xmlns="">
          <p:sp>
            <p:nvSpPr>
              <p:cNvPr id="8" name="TextBox 7">
                <a:extLst>
                  <a:ext uri="{FF2B5EF4-FFF2-40B4-BE49-F238E27FC236}">
                    <a16:creationId xmlns:a16="http://schemas.microsoft.com/office/drawing/2014/main" id="{392CCF7F-B684-8CE3-A7A9-C8A47E417C8F}"/>
                  </a:ext>
                </a:extLst>
              </p:cNvPr>
              <p:cNvSpPr txBox="1">
                <a:spLocks noRot="1" noChangeAspect="1" noMove="1" noResize="1" noEditPoints="1" noAdjustHandles="1" noChangeArrowheads="1" noChangeShapeType="1" noTextEdit="1"/>
              </p:cNvSpPr>
              <p:nvPr/>
            </p:nvSpPr>
            <p:spPr>
              <a:xfrm>
                <a:off x="126999" y="2996241"/>
                <a:ext cx="7776029" cy="3447098"/>
              </a:xfrm>
              <a:prstGeom prst="rect">
                <a:avLst/>
              </a:prstGeom>
              <a:blipFill>
                <a:blip r:embed="rId4"/>
                <a:stretch>
                  <a:fillRect l="-706" t="-1062" r="-706"/>
                </a:stretch>
              </a:blipFill>
            </p:spPr>
            <p:txBody>
              <a:bodyPr/>
              <a:lstStyle/>
              <a:p>
                <a:r>
                  <a:rPr lang="en-GB">
                    <a:noFill/>
                  </a:rPr>
                  <a:t> </a:t>
                </a:r>
              </a:p>
            </p:txBody>
          </p:sp>
        </mc:Fallback>
      </mc:AlternateContent>
    </p:spTree>
    <p:extLst>
      <p:ext uri="{BB962C8B-B14F-4D97-AF65-F5344CB8AC3E}">
        <p14:creationId xmlns:p14="http://schemas.microsoft.com/office/powerpoint/2010/main" val="247471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A1614-B97F-3C54-AB75-6B67FA764088}"/>
            </a:ext>
          </a:extLst>
        </p:cNvPr>
        <p:cNvGrpSpPr/>
        <p:nvPr/>
      </p:nvGrpSpPr>
      <p:grpSpPr>
        <a:xfrm>
          <a:off x="0" y="0"/>
          <a:ext cx="0" cy="0"/>
          <a:chOff x="0" y="0"/>
          <a:chExt cx="0" cy="0"/>
        </a:xfrm>
      </p:grpSpPr>
      <p:sp>
        <p:nvSpPr>
          <p:cNvPr id="19" name="Segnaposto immagine 18">
            <a:extLst>
              <a:ext uri="{FF2B5EF4-FFF2-40B4-BE49-F238E27FC236}">
                <a16:creationId xmlns:a16="http://schemas.microsoft.com/office/drawing/2014/main" id="{4F33C786-B325-529B-1F3F-BF20AE4888AA}"/>
              </a:ext>
            </a:extLst>
          </p:cNvPr>
          <p:cNvSpPr>
            <a:spLocks noGrp="1" noRot="1" noMove="1" noResize="1" noEditPoints="1" noAdjustHandles="1" noChangeArrowheads="1" noChangeShapeType="1"/>
          </p:cNvSpPr>
          <p:nvPr>
            <p:ph type="pic" sz="quarter" idx="10"/>
          </p:nvPr>
        </p:nvSpPr>
        <p:spPr>
          <a:xfrm>
            <a:off x="127000" y="977981"/>
            <a:ext cx="11938000" cy="5112775"/>
          </a:xfrm>
        </p:spPr>
        <p:txBody>
          <a:bodyPr/>
          <a:lstStyle/>
          <a:p>
            <a:pPr marL="342900" indent="-342900" algn="just">
              <a:buFont typeface="Arial" panose="020B0604020202020204" pitchFamily="34" charset="0"/>
              <a:buChar char="•"/>
            </a:pPr>
            <a:r>
              <a:rPr lang="en-GB" sz="2000" dirty="0">
                <a:solidFill>
                  <a:srgbClr val="2D4B7B"/>
                </a:solidFill>
              </a:rPr>
              <a:t>FLASH radiotherapy (FLASH-RT) is a novel treatment modality based on </a:t>
            </a:r>
            <a:r>
              <a:rPr lang="en-GB" sz="2000" b="1" dirty="0">
                <a:solidFill>
                  <a:srgbClr val="2D4B7B"/>
                </a:solidFill>
              </a:rPr>
              <a:t>Flash effect </a:t>
            </a:r>
            <a:r>
              <a:rPr lang="en-GB" sz="2000" dirty="0">
                <a:solidFill>
                  <a:srgbClr val="2D4B7B"/>
                </a:solidFill>
              </a:rPr>
              <a:t>[1]:</a:t>
            </a:r>
          </a:p>
          <a:p>
            <a:pPr marL="800100" lvl="1" indent="-342900" algn="just">
              <a:buFont typeface="Wingdings" pitchFamily="2" charset="2"/>
              <a:buChar char="Ø"/>
            </a:pPr>
            <a:r>
              <a:rPr lang="en-GB" sz="1800" dirty="0">
                <a:solidFill>
                  <a:srgbClr val="2D4B7B"/>
                </a:solidFill>
              </a:rPr>
              <a:t>Ultra-high dose rate (≥ 40 Gy/s)</a:t>
            </a:r>
          </a:p>
          <a:p>
            <a:pPr marL="800100" lvl="1" indent="-342900" algn="just">
              <a:buFont typeface="Wingdings" pitchFamily="2" charset="2"/>
              <a:buChar char="Ø"/>
            </a:pPr>
            <a:r>
              <a:rPr lang="en-GB" sz="1800" dirty="0">
                <a:solidFill>
                  <a:srgbClr val="2D4B7B"/>
                </a:solidFill>
              </a:rPr>
              <a:t>Total irradiation time &lt; 200 </a:t>
            </a:r>
            <a:r>
              <a:rPr lang="en-GB" sz="1800" dirty="0" err="1">
                <a:solidFill>
                  <a:srgbClr val="2D4B7B"/>
                </a:solidFill>
              </a:rPr>
              <a:t>ms</a:t>
            </a:r>
            <a:endParaRPr lang="en-GB" sz="1800" dirty="0">
              <a:solidFill>
                <a:srgbClr val="2D4B7B"/>
              </a:solidFill>
            </a:endParaRPr>
          </a:p>
          <a:p>
            <a:pPr marL="800100" lvl="1" indent="-342900" algn="just">
              <a:buFont typeface="Wingdings" pitchFamily="2" charset="2"/>
              <a:buChar char="Ø"/>
            </a:pPr>
            <a:r>
              <a:rPr lang="en-GB" sz="1800" b="1" dirty="0">
                <a:solidFill>
                  <a:srgbClr val="FF0000"/>
                </a:solidFill>
              </a:rPr>
              <a:t>Protective effect on normal tissues </a:t>
            </a:r>
            <a:r>
              <a:rPr lang="en-GB" sz="1800" dirty="0">
                <a:solidFill>
                  <a:srgbClr val="2D4B7B"/>
                </a:solidFill>
              </a:rPr>
              <a:t>compared with conventional irradiation</a:t>
            </a:r>
          </a:p>
          <a:p>
            <a:pPr marL="800100" lvl="1" indent="-342900" algn="just">
              <a:buFont typeface="Wingdings" pitchFamily="2" charset="2"/>
              <a:buChar char="Ø"/>
            </a:pPr>
            <a:r>
              <a:rPr lang="en-GB" sz="1800" b="1" dirty="0" err="1">
                <a:solidFill>
                  <a:srgbClr val="FF0000"/>
                </a:solidFill>
              </a:rPr>
              <a:t>Isoefficacy</a:t>
            </a:r>
            <a:r>
              <a:rPr lang="en-GB" sz="1800" b="1" dirty="0">
                <a:solidFill>
                  <a:srgbClr val="FF0000"/>
                </a:solidFill>
              </a:rPr>
              <a:t> on tumoral lesions</a:t>
            </a:r>
            <a:endParaRPr lang="en-GB" sz="1800" dirty="0">
              <a:solidFill>
                <a:srgbClr val="FF0000"/>
              </a:solidFill>
            </a:endParaRPr>
          </a:p>
        </p:txBody>
      </p:sp>
      <p:sp>
        <p:nvSpPr>
          <p:cNvPr id="3" name="TextBox 2">
            <a:extLst>
              <a:ext uri="{FF2B5EF4-FFF2-40B4-BE49-F238E27FC236}">
                <a16:creationId xmlns:a16="http://schemas.microsoft.com/office/drawing/2014/main" id="{252F26A5-9312-EDED-6115-A3ABCD2C1276}"/>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1</a:t>
            </a:r>
          </a:p>
        </p:txBody>
      </p:sp>
      <p:sp>
        <p:nvSpPr>
          <p:cNvPr id="5" name="Rectangle 4">
            <a:extLst>
              <a:ext uri="{FF2B5EF4-FFF2-40B4-BE49-F238E27FC236}">
                <a16:creationId xmlns:a16="http://schemas.microsoft.com/office/drawing/2014/main" id="{712129A0-7FBF-6AD2-A61C-D579806B659E}"/>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Introduction</a:t>
            </a:r>
          </a:p>
        </p:txBody>
      </p:sp>
      <p:pic>
        <p:nvPicPr>
          <p:cNvPr id="4" name="Picture 3" descr="A diagram of a person's body&#10;&#10;Description automatically generated">
            <a:extLst>
              <a:ext uri="{FF2B5EF4-FFF2-40B4-BE49-F238E27FC236}">
                <a16:creationId xmlns:a16="http://schemas.microsoft.com/office/drawing/2014/main" id="{6451D9C0-6CE5-21F7-6343-80A6848752D2}"/>
              </a:ext>
            </a:extLst>
          </p:cNvPr>
          <p:cNvPicPr>
            <a:picLocks noChangeAspect="1"/>
          </p:cNvPicPr>
          <p:nvPr/>
        </p:nvPicPr>
        <p:blipFill rotWithShape="1">
          <a:blip r:embed="rId3">
            <a:extLst>
              <a:ext uri="{28A0092B-C50C-407E-A947-70E740481C1C}">
                <a14:useLocalDpi xmlns:a14="http://schemas.microsoft.com/office/drawing/2010/main" val="0"/>
              </a:ext>
            </a:extLst>
          </a:blip>
          <a:srcRect l="1002" t="12381" r="50030" b="22280"/>
          <a:stretch/>
        </p:blipFill>
        <p:spPr>
          <a:xfrm>
            <a:off x="8345555" y="2764717"/>
            <a:ext cx="3548157" cy="3185141"/>
          </a:xfrm>
          <a:prstGeom prst="rect">
            <a:avLst/>
          </a:prstGeom>
          <a:ln w="19050">
            <a:solidFill>
              <a:srgbClr val="3C64A5"/>
            </a:solidFill>
          </a:ln>
        </p:spPr>
      </p:pic>
      <p:sp>
        <p:nvSpPr>
          <p:cNvPr id="6" name="TextBox 5">
            <a:extLst>
              <a:ext uri="{FF2B5EF4-FFF2-40B4-BE49-F238E27FC236}">
                <a16:creationId xmlns:a16="http://schemas.microsoft.com/office/drawing/2014/main" id="{63377317-06EB-BD52-8847-4E2A71685A57}"/>
              </a:ext>
            </a:extLst>
          </p:cNvPr>
          <p:cNvSpPr txBox="1"/>
          <p:nvPr/>
        </p:nvSpPr>
        <p:spPr>
          <a:xfrm>
            <a:off x="10428682" y="2764717"/>
            <a:ext cx="1594991" cy="307777"/>
          </a:xfrm>
          <a:prstGeom prst="rect">
            <a:avLst/>
          </a:prstGeom>
          <a:noFill/>
        </p:spPr>
        <p:txBody>
          <a:bodyPr wrap="square">
            <a:spAutoFit/>
          </a:bodyPr>
          <a:lstStyle/>
          <a:p>
            <a:pPr algn="ctr"/>
            <a:r>
              <a:rPr lang="en-GB" sz="1400" dirty="0">
                <a:solidFill>
                  <a:srgbClr val="3C64A5"/>
                </a:solidFill>
                <a:latin typeface="Calibri" panose="020F0502020204030204"/>
              </a:rPr>
              <a:t>Adapted from [2]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3995C4A-B124-0172-18C8-6F1519BAAB81}"/>
                  </a:ext>
                </a:extLst>
              </p:cNvPr>
              <p:cNvSpPr txBox="1"/>
              <p:nvPr/>
            </p:nvSpPr>
            <p:spPr>
              <a:xfrm>
                <a:off x="126999" y="2996241"/>
                <a:ext cx="7776029" cy="3447098"/>
              </a:xfrm>
              <a:prstGeom prst="rect">
                <a:avLst/>
              </a:prstGeom>
              <a:noFill/>
            </p:spPr>
            <p:txBody>
              <a:bodyPr wrap="square">
                <a:spAutoFit/>
              </a:bodyPr>
              <a:lstStyle/>
              <a:p>
                <a:pPr marL="285750" indent="-285750" algn="just">
                  <a:buFont typeface="Arial" panose="020B0604020202020204" pitchFamily="34" charset="0"/>
                  <a:buChar char="•"/>
                </a:pPr>
                <a:r>
                  <a:rPr lang="en-GB" sz="2000" b="1" dirty="0">
                    <a:solidFill>
                      <a:srgbClr val="2D4B7B"/>
                    </a:solidFill>
                  </a:rPr>
                  <a:t>AIM of this study:</a:t>
                </a:r>
              </a:p>
              <a:p>
                <a:pPr marL="457200" lvl="1" indent="0" algn="just">
                  <a:buNone/>
                </a:pPr>
                <a14:m>
                  <m:oMath xmlns:m="http://schemas.openxmlformats.org/officeDocument/2006/math">
                    <m:r>
                      <a:rPr lang="en-US" sz="1800">
                        <a:solidFill>
                          <a:srgbClr val="2D4B7B"/>
                        </a:solidFill>
                        <a:latin typeface="Cambria Math" panose="02040503050406030204" pitchFamily="18" charset="0"/>
                      </a:rPr>
                      <m:t>→</m:t>
                    </m:r>
                  </m:oMath>
                </a14:m>
                <a:r>
                  <a:rPr lang="en-GB" sz="1800" dirty="0">
                    <a:solidFill>
                      <a:srgbClr val="2D4B7B"/>
                    </a:solidFill>
                  </a:rPr>
                  <a:t> verify the possibility of using low energy electron FLASH-RT as an alternative treatment modality for </a:t>
                </a:r>
                <a:r>
                  <a:rPr lang="en-GB" sz="1800" b="1" dirty="0">
                    <a:solidFill>
                      <a:srgbClr val="FF0000"/>
                    </a:solidFill>
                  </a:rPr>
                  <a:t>localized uveal melanoma</a:t>
                </a:r>
              </a:p>
              <a:p>
                <a:pPr marL="1200150" lvl="2" indent="-285750" algn="just">
                  <a:buFont typeface="Wingdings" panose="05000000000000000000" pitchFamily="2" charset="2"/>
                  <a:buChar char="Ø"/>
                </a:pPr>
                <a:r>
                  <a:rPr lang="en-GB" sz="1800" b="1" dirty="0">
                    <a:solidFill>
                      <a:srgbClr val="2D4B7B"/>
                    </a:solidFill>
                  </a:rPr>
                  <a:t>highly radioresistant</a:t>
                </a:r>
              </a:p>
              <a:p>
                <a:pPr marL="1200150" lvl="2" indent="-285750" algn="just">
                  <a:buFont typeface="Wingdings" panose="05000000000000000000" pitchFamily="2" charset="2"/>
                  <a:buChar char="Ø"/>
                </a:pPr>
                <a:r>
                  <a:rPr lang="en-GB" sz="1800" b="1" dirty="0">
                    <a:solidFill>
                      <a:srgbClr val="2D4B7B"/>
                    </a:solidFill>
                  </a:rPr>
                  <a:t>most common </a:t>
                </a:r>
                <a:r>
                  <a:rPr lang="en-GB" sz="1800" dirty="0">
                    <a:solidFill>
                      <a:srgbClr val="2D4B7B"/>
                    </a:solidFill>
                  </a:rPr>
                  <a:t>primary intraocular malignancy in adults [2]</a:t>
                </a:r>
              </a:p>
              <a:p>
                <a:pPr marL="1200150" lvl="2" indent="-285750" algn="just">
                  <a:buFont typeface="Wingdings" panose="05000000000000000000" pitchFamily="2" charset="2"/>
                  <a:buChar char="Ø"/>
                </a:pPr>
                <a:endParaRPr lang="en-GB" dirty="0">
                  <a:solidFill>
                    <a:srgbClr val="2D4B7B"/>
                  </a:solidFill>
                </a:endParaRPr>
              </a:p>
              <a:p>
                <a:pPr marL="342900" indent="-342900" algn="just">
                  <a:buFont typeface="Arial" panose="020B0604020202020204" pitchFamily="34" charset="0"/>
                  <a:buChar char="•"/>
                </a:pPr>
                <a:r>
                  <a:rPr lang="en-GB" sz="2000" b="1" dirty="0">
                    <a:solidFill>
                      <a:srgbClr val="2D4B7B"/>
                    </a:solidFill>
                  </a:rPr>
                  <a:t>Treatment options </a:t>
                </a:r>
                <a:r>
                  <a:rPr lang="en-GB" sz="2000" dirty="0">
                    <a:solidFill>
                      <a:srgbClr val="2D4B7B"/>
                    </a:solidFill>
                  </a:rPr>
                  <a:t>include [2]:</a:t>
                </a:r>
              </a:p>
              <a:p>
                <a:pPr marL="800100" lvl="1" indent="-342900" algn="just">
                  <a:buFont typeface="Wingdings" pitchFamily="2" charset="2"/>
                  <a:buChar char="Ø"/>
                </a:pPr>
                <a:r>
                  <a:rPr lang="en-GB" dirty="0">
                    <a:solidFill>
                      <a:srgbClr val="2D4B7B"/>
                    </a:solidFill>
                  </a:rPr>
                  <a:t>enucleation</a:t>
                </a:r>
              </a:p>
              <a:p>
                <a:pPr marL="800100" lvl="1" indent="-342900" algn="just">
                  <a:buFont typeface="Wingdings" pitchFamily="2" charset="2"/>
                  <a:buChar char="Ø"/>
                </a:pPr>
                <a:r>
                  <a:rPr lang="en-GB" dirty="0">
                    <a:solidFill>
                      <a:srgbClr val="2D4B7B"/>
                    </a:solidFill>
                  </a:rPr>
                  <a:t>plaque brachytherapy</a:t>
                </a:r>
              </a:p>
              <a:p>
                <a:pPr marL="800100" lvl="1" indent="-342900" algn="just">
                  <a:buFont typeface="Wingdings" pitchFamily="2" charset="2"/>
                  <a:buChar char="Ø"/>
                </a:pPr>
                <a:r>
                  <a:rPr lang="en-GB" dirty="0">
                    <a:solidFill>
                      <a:srgbClr val="2D4B7B"/>
                    </a:solidFill>
                  </a:rPr>
                  <a:t>stereotactic radiotherapy (SRS-RT)</a:t>
                </a:r>
              </a:p>
              <a:p>
                <a:pPr marL="800100" lvl="1" indent="-342900" algn="just">
                  <a:buFont typeface="Wingdings" pitchFamily="2" charset="2"/>
                  <a:buChar char="Ø"/>
                </a:pPr>
                <a:r>
                  <a:rPr lang="en-GB" dirty="0">
                    <a:solidFill>
                      <a:srgbClr val="2D4B7B"/>
                    </a:solidFill>
                  </a:rPr>
                  <a:t>particle therapy</a:t>
                </a:r>
              </a:p>
              <a:p>
                <a:pPr marL="285750" indent="-285750" algn="just">
                  <a:buFont typeface="Wingdings" panose="05000000000000000000" pitchFamily="2" charset="2"/>
                  <a:buChar char="Ø"/>
                </a:pPr>
                <a:endParaRPr lang="en-GB" dirty="0"/>
              </a:p>
            </p:txBody>
          </p:sp>
        </mc:Choice>
        <mc:Fallback xmlns="">
          <p:sp>
            <p:nvSpPr>
              <p:cNvPr id="8" name="TextBox 7">
                <a:extLst>
                  <a:ext uri="{FF2B5EF4-FFF2-40B4-BE49-F238E27FC236}">
                    <a16:creationId xmlns:a16="http://schemas.microsoft.com/office/drawing/2014/main" id="{43995C4A-B124-0172-18C8-6F1519BAAB81}"/>
                  </a:ext>
                </a:extLst>
              </p:cNvPr>
              <p:cNvSpPr txBox="1">
                <a:spLocks noRot="1" noChangeAspect="1" noMove="1" noResize="1" noEditPoints="1" noAdjustHandles="1" noChangeArrowheads="1" noChangeShapeType="1" noTextEdit="1"/>
              </p:cNvSpPr>
              <p:nvPr/>
            </p:nvSpPr>
            <p:spPr>
              <a:xfrm>
                <a:off x="126999" y="2996241"/>
                <a:ext cx="7776029" cy="3447098"/>
              </a:xfrm>
              <a:prstGeom prst="rect">
                <a:avLst/>
              </a:prstGeom>
              <a:blipFill>
                <a:blip r:embed="rId4"/>
                <a:stretch>
                  <a:fillRect l="-706" t="-1062" r="-706"/>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1B0AC592-0841-BDAF-5508-BE761F1866E6}"/>
              </a:ext>
            </a:extLst>
          </p:cNvPr>
          <p:cNvSpPr/>
          <p:nvPr/>
        </p:nvSpPr>
        <p:spPr>
          <a:xfrm>
            <a:off x="828703" y="1646100"/>
            <a:ext cx="6662057" cy="344709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391AAD4-D835-1165-BB09-D705A3129998}"/>
              </a:ext>
            </a:extLst>
          </p:cNvPr>
          <p:cNvSpPr txBox="1"/>
          <p:nvPr/>
        </p:nvSpPr>
        <p:spPr>
          <a:xfrm>
            <a:off x="1037003" y="1784598"/>
            <a:ext cx="6245456" cy="3170099"/>
          </a:xfrm>
          <a:prstGeom prst="rect">
            <a:avLst/>
          </a:prstGeom>
          <a:solidFill>
            <a:sysClr val="window" lastClr="FFFFFF"/>
          </a:solidFill>
          <a:ln w="38100">
            <a:noFill/>
          </a:ln>
        </p:spPr>
        <p:txBody>
          <a:bodyPr wrap="square">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lang="en-GB" b="1" dirty="0">
                <a:solidFill>
                  <a:srgbClr val="2D4B7B"/>
                </a:solidFill>
              </a:rPr>
              <a:t>Main steps</a:t>
            </a:r>
            <a:r>
              <a:rPr lang="en-GB" dirty="0">
                <a:solidFill>
                  <a:srgbClr val="2D4B7B"/>
                </a:solidFill>
              </a:rPr>
              <a:t> of the project:</a:t>
            </a:r>
          </a:p>
          <a:p>
            <a:pPr marL="514350" marR="0" lvl="0" indent="-514350" algn="just" defTabSz="914400" eaLnBrk="1" fontAlgn="auto" latinLnBrk="0" hangingPunct="1">
              <a:lnSpc>
                <a:spcPct val="100000"/>
              </a:lnSpc>
              <a:spcBef>
                <a:spcPts val="0"/>
              </a:spcBef>
              <a:spcAft>
                <a:spcPts val="600"/>
              </a:spcAft>
              <a:buClrTx/>
              <a:buSzTx/>
              <a:buFont typeface="+mj-lt"/>
              <a:buAutoNum type="romanLcPeriod"/>
              <a:tabLst/>
              <a:defRPr/>
            </a:pPr>
            <a:r>
              <a:rPr lang="en-GB" dirty="0">
                <a:solidFill>
                  <a:srgbClr val="2D4B7B"/>
                </a:solidFill>
              </a:rPr>
              <a:t>Dose distribution evaluation and optimization (Monte Carlo tool)</a:t>
            </a:r>
          </a:p>
          <a:p>
            <a:pPr marL="514350" marR="0" lvl="0" indent="-514350" algn="just" defTabSz="914400" eaLnBrk="1" fontAlgn="auto" latinLnBrk="0" hangingPunct="1">
              <a:lnSpc>
                <a:spcPct val="100000"/>
              </a:lnSpc>
              <a:spcBef>
                <a:spcPts val="0"/>
              </a:spcBef>
              <a:spcAft>
                <a:spcPts val="600"/>
              </a:spcAft>
              <a:buClrTx/>
              <a:buSzTx/>
              <a:buFont typeface="+mj-lt"/>
              <a:buAutoNum type="romanLcPeriod"/>
              <a:tabLst/>
              <a:defRPr/>
            </a:pPr>
            <a:r>
              <a:rPr lang="en-GB" dirty="0">
                <a:solidFill>
                  <a:srgbClr val="2D4B7B"/>
                </a:solidFill>
              </a:rPr>
              <a:t>RBE voxel by voxel implementation + FLASH sparing effect </a:t>
            </a:r>
          </a:p>
          <a:p>
            <a:pPr marL="742950" marR="0" lvl="1" indent="-285750" algn="just"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solidFill>
                  <a:srgbClr val="2D4B7B"/>
                </a:solidFill>
              </a:rPr>
              <a:t>in vivo and in vitro experiments and/or literature data</a:t>
            </a:r>
          </a:p>
          <a:p>
            <a:pPr marL="514350" marR="0" lvl="0" indent="-514350" algn="just" defTabSz="914400" eaLnBrk="1" fontAlgn="auto" latinLnBrk="0" hangingPunct="1">
              <a:lnSpc>
                <a:spcPct val="100000"/>
              </a:lnSpc>
              <a:spcBef>
                <a:spcPts val="0"/>
              </a:spcBef>
              <a:spcAft>
                <a:spcPts val="0"/>
              </a:spcAft>
              <a:buClrTx/>
              <a:buSzTx/>
              <a:buFont typeface="+mj-lt"/>
              <a:buAutoNum type="romanLcPeriod"/>
              <a:tabLst/>
              <a:defRPr/>
            </a:pPr>
            <a:r>
              <a:rPr lang="en-GB" dirty="0">
                <a:solidFill>
                  <a:srgbClr val="2D4B7B"/>
                </a:solidFill>
              </a:rPr>
              <a:t>Evaluation of the therapeutic potential of FLASH-RT compared to SRS-RT + development of a quantitative comparison tool based on </a:t>
            </a:r>
            <a:r>
              <a:rPr lang="en-GB" dirty="0" err="1">
                <a:solidFill>
                  <a:srgbClr val="2D4B7B"/>
                </a:solidFill>
              </a:rPr>
              <a:t>dosiomics</a:t>
            </a:r>
            <a:r>
              <a:rPr lang="en-GB" dirty="0">
                <a:solidFill>
                  <a:srgbClr val="2D4B7B"/>
                </a:solidFill>
              </a:rPr>
              <a:t> and advanced statistics</a:t>
            </a:r>
          </a:p>
        </p:txBody>
      </p:sp>
    </p:spTree>
    <p:extLst>
      <p:ext uri="{BB962C8B-B14F-4D97-AF65-F5344CB8AC3E}">
        <p14:creationId xmlns:p14="http://schemas.microsoft.com/office/powerpoint/2010/main" val="58268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F7D34-8205-47EB-D0C9-D2F3E4EEC8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DE1593-B06E-D8C9-A30E-86EDB167017E}"/>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2</a:t>
            </a:r>
          </a:p>
        </p:txBody>
      </p:sp>
      <p:sp>
        <p:nvSpPr>
          <p:cNvPr id="5" name="Rectangle 4">
            <a:extLst>
              <a:ext uri="{FF2B5EF4-FFF2-40B4-BE49-F238E27FC236}">
                <a16:creationId xmlns:a16="http://schemas.microsoft.com/office/drawing/2014/main" id="{3CAAF7B0-8292-B93C-0AF6-6A1529F62172}"/>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err="1">
                <a:solidFill>
                  <a:srgbClr val="3C64A5"/>
                </a:solidFill>
                <a:latin typeface="+mj-lt"/>
              </a:rPr>
              <a:t>ElectronFlash</a:t>
            </a:r>
            <a:endParaRPr lang="en-GB" sz="4000" dirty="0">
              <a:solidFill>
                <a:srgbClr val="3C64A5"/>
              </a:solidFill>
              <a:latin typeface="+mj-lt"/>
            </a:endParaRPr>
          </a:p>
        </p:txBody>
      </p:sp>
      <p:pic>
        <p:nvPicPr>
          <p:cNvPr id="2" name="Picture 1" descr="A large machine with a tube coming out of it&#10;&#10;Description automatically generated">
            <a:extLst>
              <a:ext uri="{FF2B5EF4-FFF2-40B4-BE49-F238E27FC236}">
                <a16:creationId xmlns:a16="http://schemas.microsoft.com/office/drawing/2014/main" id="{8CEE720E-7245-E512-4F14-119BC3E7B640}"/>
              </a:ext>
            </a:extLst>
          </p:cNvPr>
          <p:cNvPicPr>
            <a:picLocks noChangeAspect="1"/>
          </p:cNvPicPr>
          <p:nvPr/>
        </p:nvPicPr>
        <p:blipFill>
          <a:blip r:embed="rId3">
            <a:extLst>
              <a:ext uri="{28A0092B-C50C-407E-A947-70E740481C1C}">
                <a14:useLocalDpi xmlns:a14="http://schemas.microsoft.com/office/drawing/2010/main" val="0"/>
              </a:ext>
            </a:extLst>
          </a:blip>
          <a:srcRect t="24763" b="18493"/>
          <a:stretch/>
        </p:blipFill>
        <p:spPr>
          <a:xfrm>
            <a:off x="6050810" y="1440478"/>
            <a:ext cx="5950180" cy="4496667"/>
          </a:xfrm>
          <a:prstGeom prst="rect">
            <a:avLst/>
          </a:prstGeom>
          <a:ln w="28575">
            <a:solidFill>
              <a:srgbClr val="3C64A5"/>
            </a:solidFill>
          </a:ln>
        </p:spPr>
      </p:pic>
      <p:pic>
        <p:nvPicPr>
          <p:cNvPr id="4" name="Picture 3" descr="A blue machine with several tubes&#10;&#10;Description automatically generated">
            <a:extLst>
              <a:ext uri="{FF2B5EF4-FFF2-40B4-BE49-F238E27FC236}">
                <a16:creationId xmlns:a16="http://schemas.microsoft.com/office/drawing/2014/main" id="{15FFAD40-9733-C961-FDD1-8B781DFDB59C}"/>
              </a:ext>
            </a:extLst>
          </p:cNvPr>
          <p:cNvPicPr>
            <a:picLocks noChangeAspect="1"/>
          </p:cNvPicPr>
          <p:nvPr/>
        </p:nvPicPr>
        <p:blipFill>
          <a:blip r:embed="rId4"/>
          <a:stretch>
            <a:fillRect/>
          </a:stretch>
        </p:blipFill>
        <p:spPr>
          <a:xfrm>
            <a:off x="834257" y="3447662"/>
            <a:ext cx="3532470" cy="2651560"/>
          </a:xfrm>
          <a:prstGeom prst="rect">
            <a:avLst/>
          </a:prstGeom>
          <a:ln w="28575">
            <a:solidFill>
              <a:srgbClr val="3C64A5"/>
            </a:solidFill>
          </a:ln>
        </p:spPr>
      </p:pic>
      <p:sp>
        <p:nvSpPr>
          <p:cNvPr id="8" name="TextBox 7">
            <a:extLst>
              <a:ext uri="{FF2B5EF4-FFF2-40B4-BE49-F238E27FC236}">
                <a16:creationId xmlns:a16="http://schemas.microsoft.com/office/drawing/2014/main" id="{F165DCFB-F734-793C-D755-2209508749EB}"/>
              </a:ext>
            </a:extLst>
          </p:cNvPr>
          <p:cNvSpPr txBox="1"/>
          <p:nvPr/>
        </p:nvSpPr>
        <p:spPr>
          <a:xfrm>
            <a:off x="126999" y="980828"/>
            <a:ext cx="5760617" cy="2985433"/>
          </a:xfrm>
          <a:prstGeom prst="rect">
            <a:avLst/>
          </a:prstGeom>
          <a:noFill/>
        </p:spPr>
        <p:txBody>
          <a:bodyPr wrap="square">
            <a:spAutoFit/>
          </a:bodyPr>
          <a:lstStyle/>
          <a:p>
            <a:pPr marL="285750" indent="-285750" algn="just">
              <a:buFont typeface="Arial" panose="020B0604020202020204" pitchFamily="34" charset="0"/>
              <a:buChar char="•"/>
            </a:pPr>
            <a:r>
              <a:rPr lang="en-GB" sz="2000" b="1" dirty="0" err="1">
                <a:solidFill>
                  <a:srgbClr val="FF0000"/>
                </a:solidFill>
              </a:rPr>
              <a:t>ElectronFlash</a:t>
            </a:r>
            <a:r>
              <a:rPr lang="en-GB" sz="2000" b="1" dirty="0">
                <a:solidFill>
                  <a:srgbClr val="FF0000"/>
                </a:solidFill>
              </a:rPr>
              <a:t> (EF) </a:t>
            </a:r>
            <a:r>
              <a:rPr lang="en-GB" sz="2000" dirty="0">
                <a:solidFill>
                  <a:srgbClr val="2D4B7B"/>
                </a:solidFill>
              </a:rPr>
              <a:t>research LINAC installed in Pisa A.O.U.P. - S. Chiara Hospital [3]</a:t>
            </a:r>
          </a:p>
          <a:p>
            <a:pPr marL="285750" indent="-285750" algn="just">
              <a:buFont typeface="Arial" panose="020B0604020202020204" pitchFamily="34" charset="0"/>
              <a:buChar char="•"/>
            </a:pPr>
            <a:endParaRPr lang="en-GB" sz="1600" dirty="0">
              <a:solidFill>
                <a:srgbClr val="201C6F"/>
              </a:solidFill>
            </a:endParaRPr>
          </a:p>
          <a:p>
            <a:pPr marL="342900" indent="-342900" algn="just">
              <a:buFont typeface="Arial" panose="020B0604020202020204" pitchFamily="34" charset="0"/>
              <a:buChar char="•"/>
            </a:pPr>
            <a:r>
              <a:rPr lang="en-GB" sz="2000" dirty="0">
                <a:solidFill>
                  <a:srgbClr val="2D4B7B"/>
                </a:solidFill>
              </a:rPr>
              <a:t>The system operates in electron mode only, with energies of 7 and 9 MeV [3]</a:t>
            </a:r>
          </a:p>
          <a:p>
            <a:pPr marL="342900" indent="-342900" algn="just">
              <a:buFont typeface="Arial" panose="020B0604020202020204" pitchFamily="34" charset="0"/>
              <a:buChar char="•"/>
            </a:pPr>
            <a:endParaRPr lang="en-GB" sz="1600" dirty="0">
              <a:solidFill>
                <a:srgbClr val="2D4B7B"/>
              </a:solidFill>
            </a:endParaRPr>
          </a:p>
          <a:p>
            <a:pPr marL="342900" indent="-342900" algn="just">
              <a:buFont typeface="Arial" panose="020B0604020202020204" pitchFamily="34" charset="0"/>
              <a:buChar char="•"/>
            </a:pPr>
            <a:r>
              <a:rPr lang="en-GB" sz="2000" dirty="0">
                <a:solidFill>
                  <a:srgbClr val="2D4B7B"/>
                </a:solidFill>
              </a:rPr>
              <a:t>The e-beam is collimated by means of a passive beam optics + tungsten shaper [3]</a:t>
            </a:r>
            <a:endParaRPr lang="en-IT" sz="2000" dirty="0">
              <a:solidFill>
                <a:srgbClr val="2D4B7B"/>
              </a:solidFill>
            </a:endParaRPr>
          </a:p>
          <a:p>
            <a:endParaRPr lang="it-IT" dirty="0"/>
          </a:p>
          <a:p>
            <a:pPr marL="285750" indent="-285750" algn="just">
              <a:buFont typeface="Wingdings" panose="05000000000000000000" pitchFamily="2" charset="2"/>
              <a:buChar char="Ø"/>
            </a:pPr>
            <a:endParaRPr lang="en-GB" dirty="0"/>
          </a:p>
        </p:txBody>
      </p:sp>
      <p:graphicFrame>
        <p:nvGraphicFramePr>
          <p:cNvPr id="9" name="Table 8">
            <a:extLst>
              <a:ext uri="{FF2B5EF4-FFF2-40B4-BE49-F238E27FC236}">
                <a16:creationId xmlns:a16="http://schemas.microsoft.com/office/drawing/2014/main" id="{1293FD8C-4612-DE9B-E3D4-7CE5AF9B0847}"/>
              </a:ext>
            </a:extLst>
          </p:cNvPr>
          <p:cNvGraphicFramePr>
            <a:graphicFrameLocks noGrp="1"/>
          </p:cNvGraphicFramePr>
          <p:nvPr/>
        </p:nvGraphicFramePr>
        <p:xfrm>
          <a:off x="3925302" y="3637565"/>
          <a:ext cx="3132337" cy="1854200"/>
        </p:xfrm>
        <a:graphic>
          <a:graphicData uri="http://schemas.openxmlformats.org/drawingml/2006/table">
            <a:tbl>
              <a:tblPr firstRow="1" bandRow="1"/>
              <a:tblGrid>
                <a:gridCol w="3132337">
                  <a:extLst>
                    <a:ext uri="{9D8B030D-6E8A-4147-A177-3AD203B41FA5}">
                      <a16:colId xmlns:a16="http://schemas.microsoft.com/office/drawing/2014/main" val="4110143389"/>
                    </a:ext>
                  </a:extLst>
                </a:gridCol>
              </a:tblGrid>
              <a:tr h="370840">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GB" sz="1800" b="1" kern="1200" dirty="0">
                          <a:solidFill>
                            <a:srgbClr val="FF0000"/>
                          </a:solidFill>
                          <a:latin typeface="Calibri" panose="020F0502020204030204"/>
                          <a:ea typeface="+mn-ea"/>
                          <a:cs typeface="+mn-cs"/>
                        </a:rPr>
                        <a:t>Independent parameters</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3047920"/>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800" kern="1200" dirty="0">
                          <a:solidFill>
                            <a:srgbClr val="2D4B7B"/>
                          </a:solidFill>
                          <a:latin typeface="Calibri" panose="020F0502020204030204"/>
                          <a:ea typeface="+mn-ea"/>
                          <a:cs typeface="+mn-cs"/>
                        </a:rPr>
                        <a:t>e-beam current (mA)</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6586665"/>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800" kern="1200" dirty="0">
                          <a:solidFill>
                            <a:srgbClr val="2D4B7B"/>
                          </a:solidFill>
                          <a:latin typeface="Calibri" panose="020F0502020204030204"/>
                          <a:ea typeface="+mn-ea"/>
                          <a:cs typeface="+mn-cs"/>
                        </a:rPr>
                        <a:t>Pulse time width (µs)</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9557382"/>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800" kern="1200" dirty="0">
                          <a:solidFill>
                            <a:srgbClr val="2D4B7B"/>
                          </a:solidFill>
                          <a:latin typeface="Calibri" panose="020F0502020204030204"/>
                          <a:ea typeface="+mn-ea"/>
                          <a:cs typeface="+mn-cs"/>
                        </a:rPr>
                        <a:t>Dose-per-pulse (Gy)</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9440686"/>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800" kern="1200" dirty="0">
                          <a:solidFill>
                            <a:srgbClr val="2D4B7B"/>
                          </a:solidFill>
                          <a:latin typeface="Calibri" panose="020F0502020204030204"/>
                          <a:ea typeface="+mn-ea"/>
                          <a:cs typeface="+mn-cs"/>
                        </a:rPr>
                        <a:t>Average dose-rate (Gy/s)</a:t>
                      </a: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4671651"/>
                  </a:ext>
                </a:extLst>
              </a:tr>
            </a:tbl>
          </a:graphicData>
        </a:graphic>
      </p:graphicFrame>
      <p:pic>
        <p:nvPicPr>
          <p:cNvPr id="10" name="Picture 9" descr="A circular object on a table&#10;&#10;Description automatically generated">
            <a:extLst>
              <a:ext uri="{FF2B5EF4-FFF2-40B4-BE49-F238E27FC236}">
                <a16:creationId xmlns:a16="http://schemas.microsoft.com/office/drawing/2014/main" id="{1D2AF15B-2F01-AA1B-3522-9AC049719091}"/>
              </a:ext>
            </a:extLst>
          </p:cNvPr>
          <p:cNvPicPr>
            <a:picLocks noChangeAspect="1"/>
          </p:cNvPicPr>
          <p:nvPr/>
        </p:nvPicPr>
        <p:blipFill>
          <a:blip r:embed="rId5"/>
          <a:srcRect l="10450" t="21005" r="3652" b="34603"/>
          <a:stretch/>
        </p:blipFill>
        <p:spPr>
          <a:xfrm>
            <a:off x="1418365" y="956441"/>
            <a:ext cx="2651903" cy="1827363"/>
          </a:xfrm>
          <a:prstGeom prst="rect">
            <a:avLst/>
          </a:prstGeom>
          <a:ln w="28575">
            <a:solidFill>
              <a:srgbClr val="3C64A5"/>
            </a:solidFill>
          </a:ln>
        </p:spPr>
      </p:pic>
    </p:spTree>
    <p:extLst>
      <p:ext uri="{BB962C8B-B14F-4D97-AF65-F5344CB8AC3E}">
        <p14:creationId xmlns:p14="http://schemas.microsoft.com/office/powerpoint/2010/main" val="307819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17682-BBF2-831D-2C35-5E36F072E5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244610-3F54-D14D-B071-765357EB2FBE}"/>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3</a:t>
            </a:r>
          </a:p>
        </p:txBody>
      </p:sp>
      <p:sp>
        <p:nvSpPr>
          <p:cNvPr id="5" name="Rectangle 4">
            <a:extLst>
              <a:ext uri="{FF2B5EF4-FFF2-40B4-BE49-F238E27FC236}">
                <a16:creationId xmlns:a16="http://schemas.microsoft.com/office/drawing/2014/main" id="{2C9384B7-7B06-3504-A724-7AF373175651}"/>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Simulations</a:t>
            </a:r>
          </a:p>
        </p:txBody>
      </p:sp>
      <p:grpSp>
        <p:nvGrpSpPr>
          <p:cNvPr id="2" name="Group 1">
            <a:extLst>
              <a:ext uri="{FF2B5EF4-FFF2-40B4-BE49-F238E27FC236}">
                <a16:creationId xmlns:a16="http://schemas.microsoft.com/office/drawing/2014/main" id="{C450F326-E988-8952-5851-8512894470F9}"/>
              </a:ext>
            </a:extLst>
          </p:cNvPr>
          <p:cNvGrpSpPr/>
          <p:nvPr/>
        </p:nvGrpSpPr>
        <p:grpSpPr>
          <a:xfrm>
            <a:off x="3879474" y="1122506"/>
            <a:ext cx="4226676" cy="4582800"/>
            <a:chOff x="3774544" y="882666"/>
            <a:chExt cx="4226676" cy="4582800"/>
          </a:xfrm>
        </p:grpSpPr>
        <p:grpSp>
          <p:nvGrpSpPr>
            <p:cNvPr id="4" name="Group 3">
              <a:extLst>
                <a:ext uri="{FF2B5EF4-FFF2-40B4-BE49-F238E27FC236}">
                  <a16:creationId xmlns:a16="http://schemas.microsoft.com/office/drawing/2014/main" id="{C3A43AEA-5B31-DDC6-4CD7-A9BC3CDC6CF7}"/>
                </a:ext>
              </a:extLst>
            </p:cNvPr>
            <p:cNvGrpSpPr>
              <a:grpSpLocks noChangeAspect="1"/>
            </p:cNvGrpSpPr>
            <p:nvPr/>
          </p:nvGrpSpPr>
          <p:grpSpPr>
            <a:xfrm>
              <a:off x="3774544" y="882666"/>
              <a:ext cx="4226676" cy="4582800"/>
              <a:chOff x="4150050" y="1222617"/>
              <a:chExt cx="4695541" cy="5091170"/>
            </a:xfrm>
          </p:grpSpPr>
          <p:sp>
            <p:nvSpPr>
              <p:cNvPr id="10" name="Rectangle 9">
                <a:extLst>
                  <a:ext uri="{FF2B5EF4-FFF2-40B4-BE49-F238E27FC236}">
                    <a16:creationId xmlns:a16="http://schemas.microsoft.com/office/drawing/2014/main" id="{412BDF2C-AEE8-3363-5979-BB71CDCFFF10}"/>
                  </a:ext>
                </a:extLst>
              </p:cNvPr>
              <p:cNvSpPr/>
              <p:nvPr/>
            </p:nvSpPr>
            <p:spPr>
              <a:xfrm>
                <a:off x="4150050" y="1222617"/>
                <a:ext cx="4695541" cy="5091170"/>
              </a:xfrm>
              <a:prstGeom prst="rect">
                <a:avLst/>
              </a:prstGeom>
              <a:solidFill>
                <a:sysClr val="window" lastClr="FFFFFF"/>
              </a:solidFill>
              <a:ln w="28575" cap="flat" cmpd="sng" algn="ctr">
                <a:solidFill>
                  <a:srgbClr val="3C64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B80B583-F63F-0D71-D569-CBB941913A51}"/>
                  </a:ext>
                </a:extLst>
              </p:cNvPr>
              <p:cNvPicPr>
                <a:picLocks noChangeAspect="1"/>
              </p:cNvPicPr>
              <p:nvPr/>
            </p:nvPicPr>
            <p:blipFill>
              <a:blip r:embed="rId3">
                <a:extLst>
                  <a:ext uri="{28A0092B-C50C-407E-A947-70E740481C1C}">
                    <a14:useLocalDpi xmlns:a14="http://schemas.microsoft.com/office/drawing/2010/main" val="0"/>
                  </a:ext>
                </a:extLst>
              </a:blip>
              <a:srcRect l="837" r="837"/>
              <a:stretch/>
            </p:blipFill>
            <p:spPr>
              <a:xfrm>
                <a:off x="4214813" y="1260717"/>
                <a:ext cx="4573587" cy="2549283"/>
              </a:xfrm>
              <a:prstGeom prst="rect">
                <a:avLst/>
              </a:prstGeom>
            </p:spPr>
          </p:pic>
          <p:pic>
            <p:nvPicPr>
              <p:cNvPr id="12" name="Picture 11">
                <a:extLst>
                  <a:ext uri="{FF2B5EF4-FFF2-40B4-BE49-F238E27FC236}">
                    <a16:creationId xmlns:a16="http://schemas.microsoft.com/office/drawing/2014/main" id="{245D3E44-2BDE-3215-C34B-E5A766C3A6A1}"/>
                  </a:ext>
                </a:extLst>
              </p:cNvPr>
              <p:cNvPicPr>
                <a:picLocks noChangeAspect="1"/>
              </p:cNvPicPr>
              <p:nvPr/>
            </p:nvPicPr>
            <p:blipFill rotWithShape="1">
              <a:blip r:embed="rId4">
                <a:extLst>
                  <a:ext uri="{28A0092B-C50C-407E-A947-70E740481C1C}">
                    <a14:useLocalDpi xmlns:a14="http://schemas.microsoft.com/office/drawing/2010/main" val="0"/>
                  </a:ext>
                </a:extLst>
              </a:blip>
              <a:srcRect l="2087" t="3170" r="235"/>
              <a:stretch/>
            </p:blipFill>
            <p:spPr>
              <a:xfrm>
                <a:off x="4213550" y="3757472"/>
                <a:ext cx="4573587" cy="2515251"/>
              </a:xfrm>
              <a:prstGeom prst="rect">
                <a:avLst/>
              </a:prstGeom>
            </p:spPr>
          </p:pic>
        </p:grpSp>
        <p:sp>
          <p:nvSpPr>
            <p:cNvPr id="6" name="TextBox 5">
              <a:extLst>
                <a:ext uri="{FF2B5EF4-FFF2-40B4-BE49-F238E27FC236}">
                  <a16:creationId xmlns:a16="http://schemas.microsoft.com/office/drawing/2014/main" id="{A7787816-A8FF-F58A-A0B8-0A181E0AC640}"/>
                </a:ext>
              </a:extLst>
            </p:cNvPr>
            <p:cNvSpPr txBox="1"/>
            <p:nvPr/>
          </p:nvSpPr>
          <p:spPr>
            <a:xfrm>
              <a:off x="6625497" y="1848688"/>
              <a:ext cx="1367774"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panose="020F0502020204030204"/>
                </a:rPr>
                <a:t>Tungsten shaper with 10</a:t>
              </a:r>
              <a:r>
                <a:rPr lang="en-GB" sz="1400" kern="0" dirty="0">
                  <a:solidFill>
                    <a:prstClr val="white"/>
                  </a:solidFill>
                  <a:latin typeface="Calibri" panose="020F0502020204030204"/>
                </a:rPr>
                <a:t>m</a:t>
              </a:r>
              <a:r>
                <a:rPr kumimoji="0" lang="en-GB" sz="1400" b="0" i="0" u="none" strike="noStrike" kern="0" cap="none" spc="0" normalizeH="0" baseline="0" noProof="0" dirty="0">
                  <a:ln>
                    <a:noFill/>
                  </a:ln>
                  <a:solidFill>
                    <a:prstClr val="white"/>
                  </a:solidFill>
                  <a:effectLst/>
                  <a:uLnTx/>
                  <a:uFillTx/>
                  <a:latin typeface="Calibri" panose="020F0502020204030204"/>
                </a:rPr>
                <a:t>m</a:t>
              </a:r>
              <a:r>
                <a:rPr kumimoji="0" lang="en-GB" sz="1400" b="0" i="0" u="none" strike="noStrike" kern="0" cap="none" spc="0" normalizeH="0" baseline="30000" noProof="0" dirty="0">
                  <a:ln>
                    <a:noFill/>
                  </a:ln>
                  <a:solidFill>
                    <a:prstClr val="white"/>
                  </a:solidFill>
                  <a:effectLst/>
                  <a:uLnTx/>
                  <a:uFillTx/>
                  <a:latin typeface="Calibri" panose="020F0502020204030204"/>
                </a:rPr>
                <a:t>2</a:t>
              </a:r>
              <a:r>
                <a:rPr kumimoji="0" lang="en-GB" sz="1400" b="0" i="0" u="none" strike="noStrike" kern="0" cap="none" spc="0" normalizeH="0" baseline="0" noProof="0" dirty="0">
                  <a:ln>
                    <a:noFill/>
                  </a:ln>
                  <a:solidFill>
                    <a:prstClr val="white"/>
                  </a:solidFill>
                  <a:effectLst/>
                  <a:uLnTx/>
                  <a:uFillTx/>
                  <a:latin typeface="Calibri" panose="020F0502020204030204"/>
                </a:rPr>
                <a:t> central opening</a:t>
              </a:r>
            </a:p>
          </p:txBody>
        </p:sp>
        <p:sp>
          <p:nvSpPr>
            <p:cNvPr id="7" name="TextBox 6">
              <a:extLst>
                <a:ext uri="{FF2B5EF4-FFF2-40B4-BE49-F238E27FC236}">
                  <a16:creationId xmlns:a16="http://schemas.microsoft.com/office/drawing/2014/main" id="{C364B351-6F21-4BDA-147D-61E74FDF3F6A}"/>
                </a:ext>
              </a:extLst>
            </p:cNvPr>
            <p:cNvSpPr txBox="1"/>
            <p:nvPr/>
          </p:nvSpPr>
          <p:spPr>
            <a:xfrm>
              <a:off x="4203302" y="1356165"/>
              <a:ext cx="99533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panose="020F0502020204030204"/>
                </a:rPr>
                <a:t>∅30mm  applicator</a:t>
              </a:r>
            </a:p>
          </p:txBody>
        </p:sp>
        <p:cxnSp>
          <p:nvCxnSpPr>
            <p:cNvPr id="8" name="Straight Connector 7">
              <a:extLst>
                <a:ext uri="{FF2B5EF4-FFF2-40B4-BE49-F238E27FC236}">
                  <a16:creationId xmlns:a16="http://schemas.microsoft.com/office/drawing/2014/main" id="{C26A00EE-FD53-6325-4924-35F80268341D}"/>
                </a:ext>
              </a:extLst>
            </p:cNvPr>
            <p:cNvCxnSpPr/>
            <p:nvPr/>
          </p:nvCxnSpPr>
          <p:spPr>
            <a:xfrm flipV="1">
              <a:off x="5137141" y="1313530"/>
              <a:ext cx="802433" cy="199990"/>
            </a:xfrm>
            <a:prstGeom prst="line">
              <a:avLst/>
            </a:prstGeom>
            <a:noFill/>
            <a:ln w="12700" cap="flat" cmpd="sng" algn="ctr">
              <a:solidFill>
                <a:sysClr val="window" lastClr="FFFFFF"/>
              </a:solidFill>
              <a:prstDash val="solid"/>
              <a:miter lim="800000"/>
              <a:headEnd type="none" w="med" len="med"/>
              <a:tailEnd type="arrow" w="med" len="med"/>
            </a:ln>
            <a:effectLst/>
          </p:spPr>
        </p:cxnSp>
        <p:cxnSp>
          <p:nvCxnSpPr>
            <p:cNvPr id="9" name="Straight Connector 8">
              <a:extLst>
                <a:ext uri="{FF2B5EF4-FFF2-40B4-BE49-F238E27FC236}">
                  <a16:creationId xmlns:a16="http://schemas.microsoft.com/office/drawing/2014/main" id="{C816607C-E961-450D-E702-054A553BDDE2}"/>
                </a:ext>
              </a:extLst>
            </p:cNvPr>
            <p:cNvCxnSpPr>
              <a:cxnSpLocks/>
            </p:cNvCxnSpPr>
            <p:nvPr/>
          </p:nvCxnSpPr>
          <p:spPr>
            <a:xfrm flipH="1" flipV="1">
              <a:off x="6300656" y="1793875"/>
              <a:ext cx="649683" cy="270739"/>
            </a:xfrm>
            <a:prstGeom prst="line">
              <a:avLst/>
            </a:prstGeom>
            <a:noFill/>
            <a:ln w="12700" cap="flat" cmpd="sng" algn="ctr">
              <a:solidFill>
                <a:sysClr val="window" lastClr="FFFFFF"/>
              </a:solidFill>
              <a:prstDash val="solid"/>
              <a:miter lim="800000"/>
              <a:headEnd type="none" w="med" len="med"/>
              <a:tailEnd type="arrow" w="med" len="med"/>
            </a:ln>
            <a:effectLst/>
          </p:spPr>
        </p:cxnSp>
      </p:grpSp>
      <p:grpSp>
        <p:nvGrpSpPr>
          <p:cNvPr id="13" name="Group 12">
            <a:extLst>
              <a:ext uri="{FF2B5EF4-FFF2-40B4-BE49-F238E27FC236}">
                <a16:creationId xmlns:a16="http://schemas.microsoft.com/office/drawing/2014/main" id="{2F526DB2-593A-D3C2-809F-4A989AE0BDF1}"/>
              </a:ext>
            </a:extLst>
          </p:cNvPr>
          <p:cNvGrpSpPr/>
          <p:nvPr/>
        </p:nvGrpSpPr>
        <p:grpSpPr>
          <a:xfrm>
            <a:off x="8217907" y="1141217"/>
            <a:ext cx="3887135" cy="4813885"/>
            <a:chOff x="8164657" y="1325282"/>
            <a:chExt cx="3887135" cy="4813885"/>
          </a:xfrm>
        </p:grpSpPr>
        <p:grpSp>
          <p:nvGrpSpPr>
            <p:cNvPr id="14" name="Group 13">
              <a:extLst>
                <a:ext uri="{FF2B5EF4-FFF2-40B4-BE49-F238E27FC236}">
                  <a16:creationId xmlns:a16="http://schemas.microsoft.com/office/drawing/2014/main" id="{34AC3E65-33A8-0612-582C-63331665FA8C}"/>
                </a:ext>
              </a:extLst>
            </p:cNvPr>
            <p:cNvGrpSpPr/>
            <p:nvPr/>
          </p:nvGrpSpPr>
          <p:grpSpPr>
            <a:xfrm>
              <a:off x="8164657" y="1325282"/>
              <a:ext cx="3887135" cy="4813885"/>
              <a:chOff x="7976824" y="786580"/>
              <a:chExt cx="4173369" cy="5756460"/>
            </a:xfrm>
          </p:grpSpPr>
          <p:grpSp>
            <p:nvGrpSpPr>
              <p:cNvPr id="16" name="Group 15">
                <a:extLst>
                  <a:ext uri="{FF2B5EF4-FFF2-40B4-BE49-F238E27FC236}">
                    <a16:creationId xmlns:a16="http://schemas.microsoft.com/office/drawing/2014/main" id="{255DD6F5-C112-67D5-34A5-4FDB48D19420}"/>
                  </a:ext>
                </a:extLst>
              </p:cNvPr>
              <p:cNvGrpSpPr>
                <a:grpSpLocks noChangeAspect="1"/>
              </p:cNvGrpSpPr>
              <p:nvPr/>
            </p:nvGrpSpPr>
            <p:grpSpPr>
              <a:xfrm>
                <a:off x="7976824" y="823510"/>
                <a:ext cx="4147208" cy="5680208"/>
                <a:chOff x="5228790" y="291901"/>
                <a:chExt cx="4608009" cy="6311342"/>
              </a:xfrm>
            </p:grpSpPr>
            <p:grpSp>
              <p:nvGrpSpPr>
                <p:cNvPr id="18" name="Group 17">
                  <a:extLst>
                    <a:ext uri="{FF2B5EF4-FFF2-40B4-BE49-F238E27FC236}">
                      <a16:creationId xmlns:a16="http://schemas.microsoft.com/office/drawing/2014/main" id="{6FFFB962-7F6E-BA21-ACC8-4CE8D66A5A0D}"/>
                    </a:ext>
                  </a:extLst>
                </p:cNvPr>
                <p:cNvGrpSpPr/>
                <p:nvPr/>
              </p:nvGrpSpPr>
              <p:grpSpPr>
                <a:xfrm>
                  <a:off x="5228790" y="291901"/>
                  <a:ext cx="4608009" cy="6311342"/>
                  <a:chOff x="5228790" y="291901"/>
                  <a:chExt cx="4608009" cy="6311342"/>
                </a:xfrm>
              </p:grpSpPr>
              <p:grpSp>
                <p:nvGrpSpPr>
                  <p:cNvPr id="22" name="Group 21">
                    <a:extLst>
                      <a:ext uri="{FF2B5EF4-FFF2-40B4-BE49-F238E27FC236}">
                        <a16:creationId xmlns:a16="http://schemas.microsoft.com/office/drawing/2014/main" id="{79779E14-CF54-8858-3BDC-1B8D22AC0EEE}"/>
                      </a:ext>
                    </a:extLst>
                  </p:cNvPr>
                  <p:cNvGrpSpPr/>
                  <p:nvPr/>
                </p:nvGrpSpPr>
                <p:grpSpPr>
                  <a:xfrm>
                    <a:off x="5228790" y="291901"/>
                    <a:ext cx="4608009" cy="6311342"/>
                    <a:chOff x="5228790" y="291901"/>
                    <a:chExt cx="4608009" cy="6311342"/>
                  </a:xfrm>
                </p:grpSpPr>
                <p:grpSp>
                  <p:nvGrpSpPr>
                    <p:cNvPr id="24" name="Group 23">
                      <a:extLst>
                        <a:ext uri="{FF2B5EF4-FFF2-40B4-BE49-F238E27FC236}">
                          <a16:creationId xmlns:a16="http://schemas.microsoft.com/office/drawing/2014/main" id="{88D71ADF-5C64-22E2-4594-653F3CC8642E}"/>
                        </a:ext>
                      </a:extLst>
                    </p:cNvPr>
                    <p:cNvGrpSpPr>
                      <a:grpSpLocks noChangeAspect="1"/>
                    </p:cNvGrpSpPr>
                    <p:nvPr/>
                  </p:nvGrpSpPr>
                  <p:grpSpPr>
                    <a:xfrm>
                      <a:off x="5228790" y="501445"/>
                      <a:ext cx="4608009" cy="6101798"/>
                      <a:chOff x="5228788" y="641014"/>
                      <a:chExt cx="6361160" cy="8423268"/>
                    </a:xfrm>
                  </p:grpSpPr>
                  <p:pic>
                    <p:nvPicPr>
                      <p:cNvPr id="26" name="Picture 25" descr="A screenshot of a computer&#10;&#10;Description automatically generated">
                        <a:extLst>
                          <a:ext uri="{FF2B5EF4-FFF2-40B4-BE49-F238E27FC236}">
                            <a16:creationId xmlns:a16="http://schemas.microsoft.com/office/drawing/2014/main" id="{F8E49CB7-E34C-0030-7B3B-4C631F26B268}"/>
                          </a:ext>
                        </a:extLst>
                      </p:cNvPr>
                      <p:cNvPicPr>
                        <a:picLocks noChangeAspect="1"/>
                      </p:cNvPicPr>
                      <p:nvPr/>
                    </p:nvPicPr>
                    <p:blipFill>
                      <a:blip r:embed="rId5">
                        <a:extLst>
                          <a:ext uri="{28A0092B-C50C-407E-A947-70E740481C1C}">
                            <a14:useLocalDpi xmlns:a14="http://schemas.microsoft.com/office/drawing/2010/main" val="0"/>
                          </a:ext>
                        </a:extLst>
                      </a:blip>
                      <a:srcRect t="85714"/>
                      <a:stretch/>
                    </p:blipFill>
                    <p:spPr>
                      <a:xfrm>
                        <a:off x="5228788" y="7305367"/>
                        <a:ext cx="6361160" cy="1758915"/>
                      </a:xfrm>
                      <a:prstGeom prst="rect">
                        <a:avLst/>
                      </a:prstGeom>
                      <a:ln w="19050">
                        <a:noFill/>
                      </a:ln>
                    </p:spPr>
                  </p:pic>
                  <p:pic>
                    <p:nvPicPr>
                      <p:cNvPr id="27" name="Picture 26" descr="A screenshot of a computer&#10;&#10;Description automatically generated">
                        <a:extLst>
                          <a:ext uri="{FF2B5EF4-FFF2-40B4-BE49-F238E27FC236}">
                            <a16:creationId xmlns:a16="http://schemas.microsoft.com/office/drawing/2014/main" id="{B802C28A-3261-61A9-9059-D4252C61423E}"/>
                          </a:ext>
                        </a:extLst>
                      </p:cNvPr>
                      <p:cNvPicPr>
                        <a:picLocks noChangeAspect="1"/>
                      </p:cNvPicPr>
                      <p:nvPr/>
                    </p:nvPicPr>
                    <p:blipFill>
                      <a:blip r:embed="rId5">
                        <a:extLst>
                          <a:ext uri="{28A0092B-C50C-407E-A947-70E740481C1C}">
                            <a14:useLocalDpi xmlns:a14="http://schemas.microsoft.com/office/drawing/2010/main" val="0"/>
                          </a:ext>
                        </a:extLst>
                      </a:blip>
                      <a:srcRect t="4114" b="42795"/>
                      <a:stretch/>
                    </p:blipFill>
                    <p:spPr>
                      <a:xfrm>
                        <a:off x="5228788" y="641014"/>
                        <a:ext cx="6361160" cy="6536534"/>
                      </a:xfrm>
                      <a:prstGeom prst="rect">
                        <a:avLst/>
                      </a:prstGeom>
                      <a:ln w="19050">
                        <a:noFill/>
                      </a:ln>
                    </p:spPr>
                  </p:pic>
                </p:grpSp>
                <p:pic>
                  <p:nvPicPr>
                    <p:cNvPr id="25" name="Picture 24" descr="A screenshot of a computer&#10;&#10;Description automatically generated">
                      <a:extLst>
                        <a:ext uri="{FF2B5EF4-FFF2-40B4-BE49-F238E27FC236}">
                          <a16:creationId xmlns:a16="http://schemas.microsoft.com/office/drawing/2014/main" id="{9CE14EBA-39E4-4F0E-3DAE-F54B1D54F87B}"/>
                        </a:ext>
                      </a:extLst>
                    </p:cNvPr>
                    <p:cNvPicPr>
                      <a:picLocks noChangeAspect="1"/>
                    </p:cNvPicPr>
                    <p:nvPr/>
                  </p:nvPicPr>
                  <p:blipFill>
                    <a:blip r:embed="rId5">
                      <a:extLst>
                        <a:ext uri="{28A0092B-C50C-407E-A947-70E740481C1C}">
                          <a14:useLocalDpi xmlns:a14="http://schemas.microsoft.com/office/drawing/2010/main" val="0"/>
                        </a:ext>
                      </a:extLst>
                    </a:blip>
                    <a:srcRect b="97504"/>
                    <a:stretch/>
                  </p:blipFill>
                  <p:spPr>
                    <a:xfrm>
                      <a:off x="5228790" y="291901"/>
                      <a:ext cx="4608009" cy="222585"/>
                    </a:xfrm>
                    <a:prstGeom prst="rect">
                      <a:avLst/>
                    </a:prstGeom>
                    <a:ln w="19050">
                      <a:noFill/>
                    </a:ln>
                  </p:spPr>
                </p:pic>
              </p:grpSp>
              <p:pic>
                <p:nvPicPr>
                  <p:cNvPr id="23" name="Picture 22" descr="A screenshot of a computer&#10;&#10;Description automatically generated">
                    <a:extLst>
                      <a:ext uri="{FF2B5EF4-FFF2-40B4-BE49-F238E27FC236}">
                        <a16:creationId xmlns:a16="http://schemas.microsoft.com/office/drawing/2014/main" id="{694642B0-7105-F6F1-0F91-2ECC81ECB438}"/>
                      </a:ext>
                    </a:extLst>
                  </p:cNvPr>
                  <p:cNvPicPr>
                    <a:picLocks noChangeAspect="1"/>
                  </p:cNvPicPr>
                  <p:nvPr/>
                </p:nvPicPr>
                <p:blipFill>
                  <a:blip r:embed="rId5">
                    <a:extLst>
                      <a:ext uri="{28A0092B-C50C-407E-A947-70E740481C1C}">
                        <a14:useLocalDpi xmlns:a14="http://schemas.microsoft.com/office/drawing/2010/main" val="0"/>
                      </a:ext>
                    </a:extLst>
                  </a:blip>
                  <a:srcRect t="30659" r="71579" b="33749"/>
                  <a:stretch/>
                </p:blipFill>
                <p:spPr>
                  <a:xfrm>
                    <a:off x="5228790" y="1910702"/>
                    <a:ext cx="1309662" cy="3174243"/>
                  </a:xfrm>
                  <a:prstGeom prst="rect">
                    <a:avLst/>
                  </a:prstGeom>
                  <a:ln w="19050">
                    <a:noFill/>
                  </a:ln>
                </p:spPr>
              </p:pic>
            </p:grpSp>
            <p:sp>
              <p:nvSpPr>
                <p:cNvPr id="20" name="TextBox 19">
                  <a:extLst>
                    <a:ext uri="{FF2B5EF4-FFF2-40B4-BE49-F238E27FC236}">
                      <a16:creationId xmlns:a16="http://schemas.microsoft.com/office/drawing/2014/main" id="{FDD5D438-F90E-5A66-8A05-B4300F8FDDF9}"/>
                    </a:ext>
                  </a:extLst>
                </p:cNvPr>
                <p:cNvSpPr txBox="1"/>
                <p:nvPr/>
              </p:nvSpPr>
              <p:spPr>
                <a:xfrm>
                  <a:off x="6866158" y="5012821"/>
                  <a:ext cx="34176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01C6F"/>
                      </a:solidFill>
                      <a:effectLst/>
                      <a:uLnTx/>
                      <a:uFillTx/>
                      <a:latin typeface="Calibri" panose="020F0502020204030204"/>
                    </a:rPr>
                    <a:t>\\</a:t>
                  </a:r>
                </a:p>
              </p:txBody>
            </p:sp>
            <p:sp>
              <p:nvSpPr>
                <p:cNvPr id="21" name="TextBox 20">
                  <a:extLst>
                    <a:ext uri="{FF2B5EF4-FFF2-40B4-BE49-F238E27FC236}">
                      <a16:creationId xmlns:a16="http://schemas.microsoft.com/office/drawing/2014/main" id="{D5788091-3A99-DE7E-CCF4-8C8B50D6BB76}"/>
                    </a:ext>
                  </a:extLst>
                </p:cNvPr>
                <p:cNvSpPr txBox="1"/>
                <p:nvPr/>
              </p:nvSpPr>
              <p:spPr>
                <a:xfrm>
                  <a:off x="9329138" y="5005852"/>
                  <a:ext cx="34176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01C6F"/>
                      </a:solidFill>
                      <a:effectLst/>
                      <a:uLnTx/>
                      <a:uFillTx/>
                      <a:latin typeface="Calibri" panose="020F0502020204030204"/>
                    </a:rPr>
                    <a:t>\\</a:t>
                  </a:r>
                </a:p>
              </p:txBody>
            </p:sp>
          </p:grpSp>
          <p:sp>
            <p:nvSpPr>
              <p:cNvPr id="17" name="Rectangle 16">
                <a:extLst>
                  <a:ext uri="{FF2B5EF4-FFF2-40B4-BE49-F238E27FC236}">
                    <a16:creationId xmlns:a16="http://schemas.microsoft.com/office/drawing/2014/main" id="{5F883413-06D3-1233-81E8-49BBAAABF600}"/>
                  </a:ext>
                </a:extLst>
              </p:cNvPr>
              <p:cNvSpPr/>
              <p:nvPr/>
            </p:nvSpPr>
            <p:spPr>
              <a:xfrm>
                <a:off x="7976824" y="786580"/>
                <a:ext cx="4173369" cy="5756460"/>
              </a:xfrm>
              <a:prstGeom prst="rect">
                <a:avLst/>
              </a:prstGeom>
              <a:noFill/>
              <a:ln w="28575" cap="flat" cmpd="sng" algn="ctr">
                <a:solidFill>
                  <a:srgbClr val="3C64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5" name="Rounded Rectangle 15">
              <a:extLst>
                <a:ext uri="{FF2B5EF4-FFF2-40B4-BE49-F238E27FC236}">
                  <a16:creationId xmlns:a16="http://schemas.microsoft.com/office/drawing/2014/main" id="{6D51DE7D-67A9-5FD7-248A-1E9899E0480C}"/>
                </a:ext>
              </a:extLst>
            </p:cNvPr>
            <p:cNvSpPr/>
            <p:nvPr/>
          </p:nvSpPr>
          <p:spPr>
            <a:xfrm>
              <a:off x="8264674" y="3603848"/>
              <a:ext cx="1415788" cy="864980"/>
            </a:xfrm>
            <a:prstGeom prst="roundRect">
              <a:avLst/>
            </a:prstGeom>
            <a:solidFill>
              <a:sysClr val="window" lastClr="FFFFFF"/>
            </a:solidFill>
            <a:ln w="12700" cap="flat" cmpd="sng" algn="ctr">
              <a:solidFill>
                <a:srgbClr val="3C64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0000"/>
                  </a:solidFill>
                  <a:effectLst/>
                  <a:uLnTx/>
                  <a:uFillTx/>
                  <a:ea typeface="+mn-ea"/>
                  <a:cs typeface="+mn-cs"/>
                </a:rPr>
                <a:t>Beam optics modelled in </a:t>
              </a:r>
              <a:r>
                <a:rPr kumimoji="0" lang="en-GB" sz="1600" b="0" i="0" u="none" strike="noStrike" kern="0" cap="none" spc="0" normalizeH="0" baseline="0" noProof="0" dirty="0" err="1">
                  <a:ln>
                    <a:noFill/>
                  </a:ln>
                  <a:solidFill>
                    <a:srgbClr val="FF0000"/>
                  </a:solidFill>
                  <a:effectLst/>
                  <a:uLnTx/>
                  <a:uFillTx/>
                  <a:ea typeface="+mn-ea"/>
                  <a:cs typeface="+mn-cs"/>
                </a:rPr>
                <a:t>EGSnrc</a:t>
              </a:r>
              <a:endParaRPr kumimoji="0" lang="en-GB" sz="1600" b="0" i="0" u="none" strike="noStrike" kern="0" cap="none" spc="0" normalizeH="0" baseline="0" noProof="0" dirty="0">
                <a:ln>
                  <a:noFill/>
                </a:ln>
                <a:solidFill>
                  <a:srgbClr val="FF0000"/>
                </a:solidFill>
                <a:effectLst/>
                <a:uLnTx/>
                <a:uFillTx/>
                <a:ea typeface="+mn-ea"/>
                <a:cs typeface="+mn-cs"/>
              </a:endParaRPr>
            </a:p>
          </p:txBody>
        </p:sp>
      </p:grpSp>
      <p:sp>
        <p:nvSpPr>
          <p:cNvPr id="28" name="Rounded Rectangle 15">
            <a:extLst>
              <a:ext uri="{FF2B5EF4-FFF2-40B4-BE49-F238E27FC236}">
                <a16:creationId xmlns:a16="http://schemas.microsoft.com/office/drawing/2014/main" id="{343CD5F2-7A1D-1A0C-8ED7-164051DF1772}"/>
              </a:ext>
            </a:extLst>
          </p:cNvPr>
          <p:cNvSpPr/>
          <p:nvPr/>
        </p:nvSpPr>
        <p:spPr>
          <a:xfrm>
            <a:off x="222571" y="3701221"/>
            <a:ext cx="3199498" cy="1027462"/>
          </a:xfrm>
          <a:prstGeom prst="roundRect">
            <a:avLst/>
          </a:prstGeom>
          <a:solidFill>
            <a:sysClr val="window" lastClr="FFFFFF"/>
          </a:solidFill>
          <a:ln w="28575" cap="flat" cmpd="sng" algn="ctr">
            <a:solidFill>
              <a:srgbClr val="3C64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0000"/>
                </a:solidFill>
                <a:effectLst/>
                <a:uLnTx/>
                <a:uFillTx/>
                <a:ea typeface="+mn-ea"/>
                <a:cs typeface="+mn-cs"/>
              </a:rPr>
              <a:t>Part of the setup has been already dosimetrically validated!</a:t>
            </a:r>
          </a:p>
        </p:txBody>
      </p:sp>
      <p:sp>
        <p:nvSpPr>
          <p:cNvPr id="31" name="TextBox 30">
            <a:extLst>
              <a:ext uri="{FF2B5EF4-FFF2-40B4-BE49-F238E27FC236}">
                <a16:creationId xmlns:a16="http://schemas.microsoft.com/office/drawing/2014/main" id="{EBE451A7-A53B-2AA6-F13E-404BFCC2F7F9}"/>
              </a:ext>
            </a:extLst>
          </p:cNvPr>
          <p:cNvSpPr txBox="1"/>
          <p:nvPr/>
        </p:nvSpPr>
        <p:spPr>
          <a:xfrm>
            <a:off x="126999" y="980828"/>
            <a:ext cx="3534927" cy="2631490"/>
          </a:xfrm>
          <a:prstGeom prst="rect">
            <a:avLst/>
          </a:prstGeom>
          <a:noFill/>
        </p:spPr>
        <p:txBody>
          <a:bodyPr wrap="square">
            <a:spAutoFit/>
          </a:bodyPr>
          <a:lstStyle/>
          <a:p>
            <a:pPr marL="285750" indent="-285750" algn="just">
              <a:buFont typeface="Arial" panose="020B0604020202020204" pitchFamily="34" charset="0"/>
              <a:buChar char="•"/>
            </a:pPr>
            <a:r>
              <a:rPr lang="en-GB" sz="2000" dirty="0" err="1">
                <a:solidFill>
                  <a:srgbClr val="2D4B7B"/>
                </a:solidFill>
              </a:rPr>
              <a:t>EGSnrc</a:t>
            </a:r>
            <a:r>
              <a:rPr lang="en-GB" sz="2000" dirty="0">
                <a:solidFill>
                  <a:srgbClr val="2D4B7B"/>
                </a:solidFill>
              </a:rPr>
              <a:t> Monte Carlo software </a:t>
            </a:r>
          </a:p>
          <a:p>
            <a:pPr marL="800100" lvl="1" indent="-342900" algn="just">
              <a:spcAft>
                <a:spcPts val="600"/>
              </a:spcAft>
              <a:buFont typeface="Wingdings" pitchFamily="2" charset="2"/>
              <a:buChar char="Ø"/>
            </a:pPr>
            <a:r>
              <a:rPr lang="en-GB" dirty="0">
                <a:solidFill>
                  <a:srgbClr val="2D4B7B"/>
                </a:solidFill>
              </a:rPr>
              <a:t>9MeV electron beam</a:t>
            </a:r>
          </a:p>
          <a:p>
            <a:pPr marL="800100" lvl="1" indent="-342900" algn="just">
              <a:spcAft>
                <a:spcPts val="600"/>
              </a:spcAft>
              <a:buFont typeface="Wingdings" pitchFamily="2" charset="2"/>
              <a:buChar char="Ø"/>
            </a:pPr>
            <a:r>
              <a:rPr lang="en-GB" dirty="0">
                <a:solidFill>
                  <a:srgbClr val="2D4B7B"/>
                </a:solidFill>
              </a:rPr>
              <a:t>∅30mm primary collimator (PMMA)</a:t>
            </a:r>
          </a:p>
          <a:p>
            <a:pPr marL="800100" lvl="1" indent="-342900" algn="just">
              <a:spcAft>
                <a:spcPts val="600"/>
              </a:spcAft>
              <a:buFont typeface="Wingdings" pitchFamily="2" charset="2"/>
              <a:buChar char="Ø"/>
            </a:pPr>
            <a:r>
              <a:rPr lang="en-GB" dirty="0">
                <a:solidFill>
                  <a:srgbClr val="2D4B7B"/>
                </a:solidFill>
              </a:rPr>
              <a:t>Tungsten shaper for further beam collimation</a:t>
            </a:r>
          </a:p>
          <a:p>
            <a:pPr algn="just">
              <a:spcAft>
                <a:spcPts val="600"/>
              </a:spcAft>
            </a:pPr>
            <a:endParaRPr lang="en-GB" sz="2000" dirty="0">
              <a:solidFill>
                <a:srgbClr val="2D4B7B"/>
              </a:solidFill>
            </a:endParaRPr>
          </a:p>
        </p:txBody>
      </p:sp>
    </p:spTree>
    <p:extLst>
      <p:ext uri="{BB962C8B-B14F-4D97-AF65-F5344CB8AC3E}">
        <p14:creationId xmlns:p14="http://schemas.microsoft.com/office/powerpoint/2010/main" val="98309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9EF65-A8C3-275A-3005-EAFB99412E9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F66EE6-159D-0AA6-3F9E-CF3FEB97D18A}"/>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3</a:t>
            </a:r>
          </a:p>
        </p:txBody>
      </p:sp>
      <p:sp>
        <p:nvSpPr>
          <p:cNvPr id="5" name="Rectangle 4">
            <a:extLst>
              <a:ext uri="{FF2B5EF4-FFF2-40B4-BE49-F238E27FC236}">
                <a16:creationId xmlns:a16="http://schemas.microsoft.com/office/drawing/2014/main" id="{BD4BF006-F055-D22F-DF87-BECD3F1078EA}"/>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Simulations</a:t>
            </a:r>
          </a:p>
        </p:txBody>
      </p:sp>
      <p:grpSp>
        <p:nvGrpSpPr>
          <p:cNvPr id="2" name="Group 1">
            <a:extLst>
              <a:ext uri="{FF2B5EF4-FFF2-40B4-BE49-F238E27FC236}">
                <a16:creationId xmlns:a16="http://schemas.microsoft.com/office/drawing/2014/main" id="{B1B228EB-F1FD-60BD-4CA7-3E923BE4F4DA}"/>
              </a:ext>
            </a:extLst>
          </p:cNvPr>
          <p:cNvGrpSpPr/>
          <p:nvPr/>
        </p:nvGrpSpPr>
        <p:grpSpPr>
          <a:xfrm>
            <a:off x="3879474" y="1122506"/>
            <a:ext cx="4226676" cy="4582800"/>
            <a:chOff x="3774544" y="882666"/>
            <a:chExt cx="4226676" cy="4582800"/>
          </a:xfrm>
        </p:grpSpPr>
        <p:grpSp>
          <p:nvGrpSpPr>
            <p:cNvPr id="4" name="Group 3">
              <a:extLst>
                <a:ext uri="{FF2B5EF4-FFF2-40B4-BE49-F238E27FC236}">
                  <a16:creationId xmlns:a16="http://schemas.microsoft.com/office/drawing/2014/main" id="{CE4C39EF-9ED2-ECAE-2CC6-39B8DF026FE8}"/>
                </a:ext>
              </a:extLst>
            </p:cNvPr>
            <p:cNvGrpSpPr>
              <a:grpSpLocks noChangeAspect="1"/>
            </p:cNvGrpSpPr>
            <p:nvPr/>
          </p:nvGrpSpPr>
          <p:grpSpPr>
            <a:xfrm>
              <a:off x="3774544" y="882666"/>
              <a:ext cx="4226676" cy="4582800"/>
              <a:chOff x="4150050" y="1222617"/>
              <a:chExt cx="4695541" cy="5091170"/>
            </a:xfrm>
          </p:grpSpPr>
          <p:sp>
            <p:nvSpPr>
              <p:cNvPr id="10" name="Rectangle 9">
                <a:extLst>
                  <a:ext uri="{FF2B5EF4-FFF2-40B4-BE49-F238E27FC236}">
                    <a16:creationId xmlns:a16="http://schemas.microsoft.com/office/drawing/2014/main" id="{7700494B-1898-D7AE-1158-4A02FC0FDD49}"/>
                  </a:ext>
                </a:extLst>
              </p:cNvPr>
              <p:cNvSpPr/>
              <p:nvPr/>
            </p:nvSpPr>
            <p:spPr>
              <a:xfrm>
                <a:off x="4150050" y="1222617"/>
                <a:ext cx="4695541" cy="5091170"/>
              </a:xfrm>
              <a:prstGeom prst="rect">
                <a:avLst/>
              </a:prstGeom>
              <a:solidFill>
                <a:sysClr val="window" lastClr="FFFFFF"/>
              </a:solidFill>
              <a:ln w="28575" cap="flat" cmpd="sng" algn="ctr">
                <a:solidFill>
                  <a:srgbClr val="3C64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3788BC8-DD84-84D3-32FB-36A324537358}"/>
                  </a:ext>
                </a:extLst>
              </p:cNvPr>
              <p:cNvPicPr>
                <a:picLocks noChangeAspect="1"/>
              </p:cNvPicPr>
              <p:nvPr/>
            </p:nvPicPr>
            <p:blipFill>
              <a:blip r:embed="rId3">
                <a:extLst>
                  <a:ext uri="{28A0092B-C50C-407E-A947-70E740481C1C}">
                    <a14:useLocalDpi xmlns:a14="http://schemas.microsoft.com/office/drawing/2010/main" val="0"/>
                  </a:ext>
                </a:extLst>
              </a:blip>
              <a:srcRect l="837" r="837"/>
              <a:stretch/>
            </p:blipFill>
            <p:spPr>
              <a:xfrm>
                <a:off x="4214813" y="1260717"/>
                <a:ext cx="4573587" cy="2549283"/>
              </a:xfrm>
              <a:prstGeom prst="rect">
                <a:avLst/>
              </a:prstGeom>
            </p:spPr>
          </p:pic>
          <p:pic>
            <p:nvPicPr>
              <p:cNvPr id="12" name="Picture 11">
                <a:extLst>
                  <a:ext uri="{FF2B5EF4-FFF2-40B4-BE49-F238E27FC236}">
                    <a16:creationId xmlns:a16="http://schemas.microsoft.com/office/drawing/2014/main" id="{E9D7E977-A79A-3843-43BD-3567C08CCB7B}"/>
                  </a:ext>
                </a:extLst>
              </p:cNvPr>
              <p:cNvPicPr>
                <a:picLocks noChangeAspect="1"/>
              </p:cNvPicPr>
              <p:nvPr/>
            </p:nvPicPr>
            <p:blipFill rotWithShape="1">
              <a:blip r:embed="rId4">
                <a:extLst>
                  <a:ext uri="{28A0092B-C50C-407E-A947-70E740481C1C}">
                    <a14:useLocalDpi xmlns:a14="http://schemas.microsoft.com/office/drawing/2010/main" val="0"/>
                  </a:ext>
                </a:extLst>
              </a:blip>
              <a:srcRect l="2087" t="3170" r="235"/>
              <a:stretch/>
            </p:blipFill>
            <p:spPr>
              <a:xfrm>
                <a:off x="4213550" y="3757472"/>
                <a:ext cx="4573587" cy="2515251"/>
              </a:xfrm>
              <a:prstGeom prst="rect">
                <a:avLst/>
              </a:prstGeom>
            </p:spPr>
          </p:pic>
        </p:grpSp>
        <p:sp>
          <p:nvSpPr>
            <p:cNvPr id="6" name="TextBox 5">
              <a:extLst>
                <a:ext uri="{FF2B5EF4-FFF2-40B4-BE49-F238E27FC236}">
                  <a16:creationId xmlns:a16="http://schemas.microsoft.com/office/drawing/2014/main" id="{3AC9FBF0-A534-4755-8D09-632AEC972507}"/>
                </a:ext>
              </a:extLst>
            </p:cNvPr>
            <p:cNvSpPr txBox="1"/>
            <p:nvPr/>
          </p:nvSpPr>
          <p:spPr>
            <a:xfrm>
              <a:off x="6625497" y="1848688"/>
              <a:ext cx="1367774"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panose="020F0502020204030204"/>
                </a:rPr>
                <a:t>Tungsten shaper with 10</a:t>
              </a:r>
              <a:r>
                <a:rPr lang="en-GB" sz="1400" kern="0" dirty="0">
                  <a:solidFill>
                    <a:prstClr val="white"/>
                  </a:solidFill>
                  <a:latin typeface="Calibri" panose="020F0502020204030204"/>
                </a:rPr>
                <a:t>m</a:t>
              </a:r>
              <a:r>
                <a:rPr kumimoji="0" lang="en-GB" sz="1400" b="0" i="0" u="none" strike="noStrike" kern="0" cap="none" spc="0" normalizeH="0" baseline="0" noProof="0" dirty="0">
                  <a:ln>
                    <a:noFill/>
                  </a:ln>
                  <a:solidFill>
                    <a:prstClr val="white"/>
                  </a:solidFill>
                  <a:effectLst/>
                  <a:uLnTx/>
                  <a:uFillTx/>
                  <a:latin typeface="Calibri" panose="020F0502020204030204"/>
                </a:rPr>
                <a:t>m</a:t>
              </a:r>
              <a:r>
                <a:rPr kumimoji="0" lang="en-GB" sz="1400" b="0" i="0" u="none" strike="noStrike" kern="0" cap="none" spc="0" normalizeH="0" baseline="30000" noProof="0" dirty="0">
                  <a:ln>
                    <a:noFill/>
                  </a:ln>
                  <a:solidFill>
                    <a:prstClr val="white"/>
                  </a:solidFill>
                  <a:effectLst/>
                  <a:uLnTx/>
                  <a:uFillTx/>
                  <a:latin typeface="Calibri" panose="020F0502020204030204"/>
                </a:rPr>
                <a:t>2</a:t>
              </a:r>
              <a:r>
                <a:rPr kumimoji="0" lang="en-GB" sz="1400" b="0" i="0" u="none" strike="noStrike" kern="0" cap="none" spc="0" normalizeH="0" baseline="0" noProof="0" dirty="0">
                  <a:ln>
                    <a:noFill/>
                  </a:ln>
                  <a:solidFill>
                    <a:prstClr val="white"/>
                  </a:solidFill>
                  <a:effectLst/>
                  <a:uLnTx/>
                  <a:uFillTx/>
                  <a:latin typeface="Calibri" panose="020F0502020204030204"/>
                </a:rPr>
                <a:t> central opening</a:t>
              </a:r>
            </a:p>
          </p:txBody>
        </p:sp>
        <p:sp>
          <p:nvSpPr>
            <p:cNvPr id="7" name="TextBox 6">
              <a:extLst>
                <a:ext uri="{FF2B5EF4-FFF2-40B4-BE49-F238E27FC236}">
                  <a16:creationId xmlns:a16="http://schemas.microsoft.com/office/drawing/2014/main" id="{8D3F5D85-5BAD-A525-372C-AFF974366EA0}"/>
                </a:ext>
              </a:extLst>
            </p:cNvPr>
            <p:cNvSpPr txBox="1"/>
            <p:nvPr/>
          </p:nvSpPr>
          <p:spPr>
            <a:xfrm>
              <a:off x="4203302" y="1356165"/>
              <a:ext cx="99533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panose="020F0502020204030204"/>
                </a:rPr>
                <a:t>∅30mm  applicator</a:t>
              </a:r>
            </a:p>
          </p:txBody>
        </p:sp>
        <p:cxnSp>
          <p:nvCxnSpPr>
            <p:cNvPr id="8" name="Straight Connector 7">
              <a:extLst>
                <a:ext uri="{FF2B5EF4-FFF2-40B4-BE49-F238E27FC236}">
                  <a16:creationId xmlns:a16="http://schemas.microsoft.com/office/drawing/2014/main" id="{8E4641F2-F248-502D-866D-22A19225F64D}"/>
                </a:ext>
              </a:extLst>
            </p:cNvPr>
            <p:cNvCxnSpPr/>
            <p:nvPr/>
          </p:nvCxnSpPr>
          <p:spPr>
            <a:xfrm flipV="1">
              <a:off x="5137141" y="1313530"/>
              <a:ext cx="802433" cy="199990"/>
            </a:xfrm>
            <a:prstGeom prst="line">
              <a:avLst/>
            </a:prstGeom>
            <a:noFill/>
            <a:ln w="12700" cap="flat" cmpd="sng" algn="ctr">
              <a:solidFill>
                <a:sysClr val="window" lastClr="FFFFFF"/>
              </a:solidFill>
              <a:prstDash val="solid"/>
              <a:miter lim="800000"/>
              <a:headEnd type="none" w="med" len="med"/>
              <a:tailEnd type="arrow" w="med" len="med"/>
            </a:ln>
            <a:effectLst/>
          </p:spPr>
        </p:cxnSp>
        <p:cxnSp>
          <p:nvCxnSpPr>
            <p:cNvPr id="9" name="Straight Connector 8">
              <a:extLst>
                <a:ext uri="{FF2B5EF4-FFF2-40B4-BE49-F238E27FC236}">
                  <a16:creationId xmlns:a16="http://schemas.microsoft.com/office/drawing/2014/main" id="{FE32673A-4B92-05EA-9FD6-45000AE66AB0}"/>
                </a:ext>
              </a:extLst>
            </p:cNvPr>
            <p:cNvCxnSpPr>
              <a:cxnSpLocks/>
            </p:cNvCxnSpPr>
            <p:nvPr/>
          </p:nvCxnSpPr>
          <p:spPr>
            <a:xfrm flipH="1" flipV="1">
              <a:off x="6300656" y="1793875"/>
              <a:ext cx="649683" cy="270739"/>
            </a:xfrm>
            <a:prstGeom prst="line">
              <a:avLst/>
            </a:prstGeom>
            <a:noFill/>
            <a:ln w="12700" cap="flat" cmpd="sng" algn="ctr">
              <a:solidFill>
                <a:sysClr val="window" lastClr="FFFFFF"/>
              </a:solidFill>
              <a:prstDash val="solid"/>
              <a:miter lim="800000"/>
              <a:headEnd type="none" w="med" len="med"/>
              <a:tailEnd type="arrow" w="med" len="med"/>
            </a:ln>
            <a:effectLst/>
          </p:spPr>
        </p:cxnSp>
      </p:grpSp>
      <p:grpSp>
        <p:nvGrpSpPr>
          <p:cNvPr id="13" name="Group 12">
            <a:extLst>
              <a:ext uri="{FF2B5EF4-FFF2-40B4-BE49-F238E27FC236}">
                <a16:creationId xmlns:a16="http://schemas.microsoft.com/office/drawing/2014/main" id="{FF3A5C21-C394-CC35-E334-E248CB6D0915}"/>
              </a:ext>
            </a:extLst>
          </p:cNvPr>
          <p:cNvGrpSpPr/>
          <p:nvPr/>
        </p:nvGrpSpPr>
        <p:grpSpPr>
          <a:xfrm>
            <a:off x="8217907" y="1141217"/>
            <a:ext cx="3887135" cy="4813885"/>
            <a:chOff x="8164657" y="1325282"/>
            <a:chExt cx="3887135" cy="4813885"/>
          </a:xfrm>
        </p:grpSpPr>
        <p:grpSp>
          <p:nvGrpSpPr>
            <p:cNvPr id="14" name="Group 13">
              <a:extLst>
                <a:ext uri="{FF2B5EF4-FFF2-40B4-BE49-F238E27FC236}">
                  <a16:creationId xmlns:a16="http://schemas.microsoft.com/office/drawing/2014/main" id="{0CB7B0A6-9583-E618-92FA-60F9B256B2AD}"/>
                </a:ext>
              </a:extLst>
            </p:cNvPr>
            <p:cNvGrpSpPr/>
            <p:nvPr/>
          </p:nvGrpSpPr>
          <p:grpSpPr>
            <a:xfrm>
              <a:off x="8164657" y="1325282"/>
              <a:ext cx="3887135" cy="4813885"/>
              <a:chOff x="7976824" y="786580"/>
              <a:chExt cx="4173369" cy="5756460"/>
            </a:xfrm>
          </p:grpSpPr>
          <p:grpSp>
            <p:nvGrpSpPr>
              <p:cNvPr id="16" name="Group 15">
                <a:extLst>
                  <a:ext uri="{FF2B5EF4-FFF2-40B4-BE49-F238E27FC236}">
                    <a16:creationId xmlns:a16="http://schemas.microsoft.com/office/drawing/2014/main" id="{C9A1D4CA-B3D1-F2B8-6D6D-146524C0C385}"/>
                  </a:ext>
                </a:extLst>
              </p:cNvPr>
              <p:cNvGrpSpPr>
                <a:grpSpLocks noChangeAspect="1"/>
              </p:cNvGrpSpPr>
              <p:nvPr/>
            </p:nvGrpSpPr>
            <p:grpSpPr>
              <a:xfrm>
                <a:off x="7976824" y="823510"/>
                <a:ext cx="4147208" cy="5680208"/>
                <a:chOff x="5228790" y="291901"/>
                <a:chExt cx="4608009" cy="6311342"/>
              </a:xfrm>
            </p:grpSpPr>
            <p:grpSp>
              <p:nvGrpSpPr>
                <p:cNvPr id="18" name="Group 17">
                  <a:extLst>
                    <a:ext uri="{FF2B5EF4-FFF2-40B4-BE49-F238E27FC236}">
                      <a16:creationId xmlns:a16="http://schemas.microsoft.com/office/drawing/2014/main" id="{CB179C2E-344E-68DE-C863-293689032E25}"/>
                    </a:ext>
                  </a:extLst>
                </p:cNvPr>
                <p:cNvGrpSpPr/>
                <p:nvPr/>
              </p:nvGrpSpPr>
              <p:grpSpPr>
                <a:xfrm>
                  <a:off x="5228790" y="291901"/>
                  <a:ext cx="4608009" cy="6311342"/>
                  <a:chOff x="5228790" y="291901"/>
                  <a:chExt cx="4608009" cy="6311342"/>
                </a:xfrm>
              </p:grpSpPr>
              <p:grpSp>
                <p:nvGrpSpPr>
                  <p:cNvPr id="22" name="Group 21">
                    <a:extLst>
                      <a:ext uri="{FF2B5EF4-FFF2-40B4-BE49-F238E27FC236}">
                        <a16:creationId xmlns:a16="http://schemas.microsoft.com/office/drawing/2014/main" id="{65B883FE-F7DD-D9F9-DB7A-544E6FE0BF2E}"/>
                      </a:ext>
                    </a:extLst>
                  </p:cNvPr>
                  <p:cNvGrpSpPr/>
                  <p:nvPr/>
                </p:nvGrpSpPr>
                <p:grpSpPr>
                  <a:xfrm>
                    <a:off x="5228790" y="291901"/>
                    <a:ext cx="4608009" cy="6311342"/>
                    <a:chOff x="5228790" y="291901"/>
                    <a:chExt cx="4608009" cy="6311342"/>
                  </a:xfrm>
                </p:grpSpPr>
                <p:grpSp>
                  <p:nvGrpSpPr>
                    <p:cNvPr id="24" name="Group 23">
                      <a:extLst>
                        <a:ext uri="{FF2B5EF4-FFF2-40B4-BE49-F238E27FC236}">
                          <a16:creationId xmlns:a16="http://schemas.microsoft.com/office/drawing/2014/main" id="{B16E1FFC-14BC-5967-09E8-C8AC014F32E8}"/>
                        </a:ext>
                      </a:extLst>
                    </p:cNvPr>
                    <p:cNvGrpSpPr>
                      <a:grpSpLocks noChangeAspect="1"/>
                    </p:cNvGrpSpPr>
                    <p:nvPr/>
                  </p:nvGrpSpPr>
                  <p:grpSpPr>
                    <a:xfrm>
                      <a:off x="5228790" y="501445"/>
                      <a:ext cx="4608009" cy="6101798"/>
                      <a:chOff x="5228788" y="641014"/>
                      <a:chExt cx="6361160" cy="8423268"/>
                    </a:xfrm>
                  </p:grpSpPr>
                  <p:pic>
                    <p:nvPicPr>
                      <p:cNvPr id="26" name="Picture 25" descr="A screenshot of a computer&#10;&#10;Description automatically generated">
                        <a:extLst>
                          <a:ext uri="{FF2B5EF4-FFF2-40B4-BE49-F238E27FC236}">
                            <a16:creationId xmlns:a16="http://schemas.microsoft.com/office/drawing/2014/main" id="{3BBE4DBB-4674-6115-FED0-B408D398543B}"/>
                          </a:ext>
                        </a:extLst>
                      </p:cNvPr>
                      <p:cNvPicPr>
                        <a:picLocks noChangeAspect="1"/>
                      </p:cNvPicPr>
                      <p:nvPr/>
                    </p:nvPicPr>
                    <p:blipFill>
                      <a:blip r:embed="rId5">
                        <a:extLst>
                          <a:ext uri="{28A0092B-C50C-407E-A947-70E740481C1C}">
                            <a14:useLocalDpi xmlns:a14="http://schemas.microsoft.com/office/drawing/2010/main" val="0"/>
                          </a:ext>
                        </a:extLst>
                      </a:blip>
                      <a:srcRect t="85714"/>
                      <a:stretch/>
                    </p:blipFill>
                    <p:spPr>
                      <a:xfrm>
                        <a:off x="5228788" y="7305367"/>
                        <a:ext cx="6361160" cy="1758915"/>
                      </a:xfrm>
                      <a:prstGeom prst="rect">
                        <a:avLst/>
                      </a:prstGeom>
                      <a:ln w="19050">
                        <a:noFill/>
                      </a:ln>
                    </p:spPr>
                  </p:pic>
                  <p:pic>
                    <p:nvPicPr>
                      <p:cNvPr id="27" name="Picture 26" descr="A screenshot of a computer&#10;&#10;Description automatically generated">
                        <a:extLst>
                          <a:ext uri="{FF2B5EF4-FFF2-40B4-BE49-F238E27FC236}">
                            <a16:creationId xmlns:a16="http://schemas.microsoft.com/office/drawing/2014/main" id="{1734EFC0-8A3C-63CB-B4B2-C42113D8B326}"/>
                          </a:ext>
                        </a:extLst>
                      </p:cNvPr>
                      <p:cNvPicPr>
                        <a:picLocks noChangeAspect="1"/>
                      </p:cNvPicPr>
                      <p:nvPr/>
                    </p:nvPicPr>
                    <p:blipFill>
                      <a:blip r:embed="rId5">
                        <a:extLst>
                          <a:ext uri="{28A0092B-C50C-407E-A947-70E740481C1C}">
                            <a14:useLocalDpi xmlns:a14="http://schemas.microsoft.com/office/drawing/2010/main" val="0"/>
                          </a:ext>
                        </a:extLst>
                      </a:blip>
                      <a:srcRect t="4114" b="42795"/>
                      <a:stretch/>
                    </p:blipFill>
                    <p:spPr>
                      <a:xfrm>
                        <a:off x="5228788" y="641014"/>
                        <a:ext cx="6361160" cy="6536534"/>
                      </a:xfrm>
                      <a:prstGeom prst="rect">
                        <a:avLst/>
                      </a:prstGeom>
                      <a:ln w="19050">
                        <a:noFill/>
                      </a:ln>
                    </p:spPr>
                  </p:pic>
                </p:grpSp>
                <p:pic>
                  <p:nvPicPr>
                    <p:cNvPr id="25" name="Picture 24" descr="A screenshot of a computer&#10;&#10;Description automatically generated">
                      <a:extLst>
                        <a:ext uri="{FF2B5EF4-FFF2-40B4-BE49-F238E27FC236}">
                          <a16:creationId xmlns:a16="http://schemas.microsoft.com/office/drawing/2014/main" id="{2B269345-F1A3-C765-834F-A83A08607E98}"/>
                        </a:ext>
                      </a:extLst>
                    </p:cNvPr>
                    <p:cNvPicPr>
                      <a:picLocks noChangeAspect="1"/>
                    </p:cNvPicPr>
                    <p:nvPr/>
                  </p:nvPicPr>
                  <p:blipFill>
                    <a:blip r:embed="rId5">
                      <a:extLst>
                        <a:ext uri="{28A0092B-C50C-407E-A947-70E740481C1C}">
                          <a14:useLocalDpi xmlns:a14="http://schemas.microsoft.com/office/drawing/2010/main" val="0"/>
                        </a:ext>
                      </a:extLst>
                    </a:blip>
                    <a:srcRect b="97504"/>
                    <a:stretch/>
                  </p:blipFill>
                  <p:spPr>
                    <a:xfrm>
                      <a:off x="5228790" y="291901"/>
                      <a:ext cx="4608009" cy="222585"/>
                    </a:xfrm>
                    <a:prstGeom prst="rect">
                      <a:avLst/>
                    </a:prstGeom>
                    <a:ln w="19050">
                      <a:noFill/>
                    </a:ln>
                  </p:spPr>
                </p:pic>
              </p:grpSp>
              <p:pic>
                <p:nvPicPr>
                  <p:cNvPr id="23" name="Picture 22" descr="A screenshot of a computer&#10;&#10;Description automatically generated">
                    <a:extLst>
                      <a:ext uri="{FF2B5EF4-FFF2-40B4-BE49-F238E27FC236}">
                        <a16:creationId xmlns:a16="http://schemas.microsoft.com/office/drawing/2014/main" id="{3F10D0F2-B415-158B-322D-19D1ABFBE864}"/>
                      </a:ext>
                    </a:extLst>
                  </p:cNvPr>
                  <p:cNvPicPr>
                    <a:picLocks noChangeAspect="1"/>
                  </p:cNvPicPr>
                  <p:nvPr/>
                </p:nvPicPr>
                <p:blipFill>
                  <a:blip r:embed="rId5">
                    <a:extLst>
                      <a:ext uri="{28A0092B-C50C-407E-A947-70E740481C1C}">
                        <a14:useLocalDpi xmlns:a14="http://schemas.microsoft.com/office/drawing/2010/main" val="0"/>
                      </a:ext>
                    </a:extLst>
                  </a:blip>
                  <a:srcRect t="30659" r="71579" b="33749"/>
                  <a:stretch/>
                </p:blipFill>
                <p:spPr>
                  <a:xfrm>
                    <a:off x="5228790" y="1910702"/>
                    <a:ext cx="1309662" cy="3174243"/>
                  </a:xfrm>
                  <a:prstGeom prst="rect">
                    <a:avLst/>
                  </a:prstGeom>
                  <a:ln w="19050">
                    <a:noFill/>
                  </a:ln>
                </p:spPr>
              </p:pic>
            </p:grpSp>
            <p:sp>
              <p:nvSpPr>
                <p:cNvPr id="20" name="TextBox 19">
                  <a:extLst>
                    <a:ext uri="{FF2B5EF4-FFF2-40B4-BE49-F238E27FC236}">
                      <a16:creationId xmlns:a16="http://schemas.microsoft.com/office/drawing/2014/main" id="{F3D2EF0D-37EF-EE42-6EE2-3EF21E9F1C8D}"/>
                    </a:ext>
                  </a:extLst>
                </p:cNvPr>
                <p:cNvSpPr txBox="1"/>
                <p:nvPr/>
              </p:nvSpPr>
              <p:spPr>
                <a:xfrm>
                  <a:off x="6866158" y="5012821"/>
                  <a:ext cx="34176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01C6F"/>
                      </a:solidFill>
                      <a:effectLst/>
                      <a:uLnTx/>
                      <a:uFillTx/>
                      <a:latin typeface="Calibri" panose="020F0502020204030204"/>
                    </a:rPr>
                    <a:t>\\</a:t>
                  </a:r>
                </a:p>
              </p:txBody>
            </p:sp>
            <p:sp>
              <p:nvSpPr>
                <p:cNvPr id="21" name="TextBox 20">
                  <a:extLst>
                    <a:ext uri="{FF2B5EF4-FFF2-40B4-BE49-F238E27FC236}">
                      <a16:creationId xmlns:a16="http://schemas.microsoft.com/office/drawing/2014/main" id="{231DCA84-DE7C-E3A6-94DC-8DA27C36209E}"/>
                    </a:ext>
                  </a:extLst>
                </p:cNvPr>
                <p:cNvSpPr txBox="1"/>
                <p:nvPr/>
              </p:nvSpPr>
              <p:spPr>
                <a:xfrm>
                  <a:off x="9329138" y="5005852"/>
                  <a:ext cx="34176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01C6F"/>
                      </a:solidFill>
                      <a:effectLst/>
                      <a:uLnTx/>
                      <a:uFillTx/>
                      <a:latin typeface="Calibri" panose="020F0502020204030204"/>
                    </a:rPr>
                    <a:t>\\</a:t>
                  </a:r>
                </a:p>
              </p:txBody>
            </p:sp>
          </p:grpSp>
          <p:sp>
            <p:nvSpPr>
              <p:cNvPr id="17" name="Rectangle 16">
                <a:extLst>
                  <a:ext uri="{FF2B5EF4-FFF2-40B4-BE49-F238E27FC236}">
                    <a16:creationId xmlns:a16="http://schemas.microsoft.com/office/drawing/2014/main" id="{4EE12A51-06FE-7273-CC14-7387AA0D39AC}"/>
                  </a:ext>
                </a:extLst>
              </p:cNvPr>
              <p:cNvSpPr/>
              <p:nvPr/>
            </p:nvSpPr>
            <p:spPr>
              <a:xfrm>
                <a:off x="7976824" y="786580"/>
                <a:ext cx="4173369" cy="5756460"/>
              </a:xfrm>
              <a:prstGeom prst="rect">
                <a:avLst/>
              </a:prstGeom>
              <a:noFill/>
              <a:ln w="28575" cap="flat" cmpd="sng" algn="ctr">
                <a:solidFill>
                  <a:srgbClr val="3C64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5" name="Rounded Rectangle 15">
              <a:extLst>
                <a:ext uri="{FF2B5EF4-FFF2-40B4-BE49-F238E27FC236}">
                  <a16:creationId xmlns:a16="http://schemas.microsoft.com/office/drawing/2014/main" id="{8C521834-8CD7-5421-122F-1E7ECA5EFD2C}"/>
                </a:ext>
              </a:extLst>
            </p:cNvPr>
            <p:cNvSpPr/>
            <p:nvPr/>
          </p:nvSpPr>
          <p:spPr>
            <a:xfrm>
              <a:off x="8264674" y="3603848"/>
              <a:ext cx="1415788" cy="864980"/>
            </a:xfrm>
            <a:prstGeom prst="roundRect">
              <a:avLst/>
            </a:prstGeom>
            <a:solidFill>
              <a:sysClr val="window" lastClr="FFFFFF"/>
            </a:solidFill>
            <a:ln w="12700" cap="flat" cmpd="sng" algn="ctr">
              <a:solidFill>
                <a:srgbClr val="3C64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0000"/>
                  </a:solidFill>
                  <a:effectLst/>
                  <a:uLnTx/>
                  <a:uFillTx/>
                  <a:ea typeface="+mn-ea"/>
                  <a:cs typeface="+mn-cs"/>
                </a:rPr>
                <a:t>Beam optics modelled in </a:t>
              </a:r>
              <a:r>
                <a:rPr kumimoji="0" lang="en-GB" sz="1600" b="0" i="0" u="none" strike="noStrike" kern="0" cap="none" spc="0" normalizeH="0" baseline="0" noProof="0" dirty="0" err="1">
                  <a:ln>
                    <a:noFill/>
                  </a:ln>
                  <a:solidFill>
                    <a:srgbClr val="FF0000"/>
                  </a:solidFill>
                  <a:effectLst/>
                  <a:uLnTx/>
                  <a:uFillTx/>
                  <a:ea typeface="+mn-ea"/>
                  <a:cs typeface="+mn-cs"/>
                </a:rPr>
                <a:t>EGSnrc</a:t>
              </a:r>
              <a:endParaRPr kumimoji="0" lang="en-GB" sz="1600" b="0" i="0" u="none" strike="noStrike" kern="0" cap="none" spc="0" normalizeH="0" baseline="0" noProof="0" dirty="0">
                <a:ln>
                  <a:noFill/>
                </a:ln>
                <a:solidFill>
                  <a:srgbClr val="FF0000"/>
                </a:solidFill>
                <a:effectLst/>
                <a:uLnTx/>
                <a:uFillTx/>
                <a:ea typeface="+mn-ea"/>
                <a:cs typeface="+mn-cs"/>
              </a:endParaRPr>
            </a:p>
          </p:txBody>
        </p:sp>
      </p:grpSp>
      <p:sp>
        <p:nvSpPr>
          <p:cNvPr id="28" name="Rounded Rectangle 15">
            <a:extLst>
              <a:ext uri="{FF2B5EF4-FFF2-40B4-BE49-F238E27FC236}">
                <a16:creationId xmlns:a16="http://schemas.microsoft.com/office/drawing/2014/main" id="{FE73932E-EE5F-D9D7-2055-995D3FA4B1CB}"/>
              </a:ext>
            </a:extLst>
          </p:cNvPr>
          <p:cNvSpPr/>
          <p:nvPr/>
        </p:nvSpPr>
        <p:spPr>
          <a:xfrm>
            <a:off x="222571" y="3701221"/>
            <a:ext cx="3199498" cy="1027462"/>
          </a:xfrm>
          <a:prstGeom prst="roundRect">
            <a:avLst/>
          </a:prstGeom>
          <a:solidFill>
            <a:sysClr val="window" lastClr="FFFFFF"/>
          </a:solidFill>
          <a:ln w="28575" cap="flat" cmpd="sng" algn="ctr">
            <a:solidFill>
              <a:srgbClr val="3C64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0000"/>
                </a:solidFill>
                <a:effectLst/>
                <a:uLnTx/>
                <a:uFillTx/>
                <a:ea typeface="+mn-ea"/>
                <a:cs typeface="+mn-cs"/>
              </a:rPr>
              <a:t>Part of the setup has been already dosimetrically validated!</a:t>
            </a:r>
          </a:p>
        </p:txBody>
      </p:sp>
      <p:sp>
        <p:nvSpPr>
          <p:cNvPr id="31" name="TextBox 30">
            <a:extLst>
              <a:ext uri="{FF2B5EF4-FFF2-40B4-BE49-F238E27FC236}">
                <a16:creationId xmlns:a16="http://schemas.microsoft.com/office/drawing/2014/main" id="{FB4C8B98-8D19-2FB5-AF78-F9971D9AA95E}"/>
              </a:ext>
            </a:extLst>
          </p:cNvPr>
          <p:cNvSpPr txBox="1"/>
          <p:nvPr/>
        </p:nvSpPr>
        <p:spPr>
          <a:xfrm>
            <a:off x="126999" y="980828"/>
            <a:ext cx="3534927" cy="5139869"/>
          </a:xfrm>
          <a:prstGeom prst="rect">
            <a:avLst/>
          </a:prstGeom>
          <a:noFill/>
        </p:spPr>
        <p:txBody>
          <a:bodyPr wrap="square">
            <a:spAutoFit/>
          </a:bodyPr>
          <a:lstStyle/>
          <a:p>
            <a:pPr marL="285750" indent="-285750" algn="just">
              <a:buFont typeface="Arial" panose="020B0604020202020204" pitchFamily="34" charset="0"/>
              <a:buChar char="•"/>
            </a:pPr>
            <a:r>
              <a:rPr lang="en-GB" sz="2000" dirty="0" err="1">
                <a:solidFill>
                  <a:srgbClr val="2D4B7B"/>
                </a:solidFill>
              </a:rPr>
              <a:t>EGSnrc</a:t>
            </a:r>
            <a:r>
              <a:rPr lang="en-GB" sz="2000" dirty="0">
                <a:solidFill>
                  <a:srgbClr val="2D4B7B"/>
                </a:solidFill>
              </a:rPr>
              <a:t> Monte Carlo software </a:t>
            </a:r>
          </a:p>
          <a:p>
            <a:pPr marL="800100" lvl="1" indent="-342900" algn="just">
              <a:spcAft>
                <a:spcPts val="600"/>
              </a:spcAft>
              <a:buFont typeface="Wingdings" pitchFamily="2" charset="2"/>
              <a:buChar char="Ø"/>
            </a:pPr>
            <a:r>
              <a:rPr lang="en-GB" dirty="0">
                <a:solidFill>
                  <a:srgbClr val="2D4B7B"/>
                </a:solidFill>
              </a:rPr>
              <a:t>9MeV electron beam</a:t>
            </a:r>
          </a:p>
          <a:p>
            <a:pPr marL="800100" lvl="1" indent="-342900" algn="just">
              <a:spcAft>
                <a:spcPts val="600"/>
              </a:spcAft>
              <a:buFont typeface="Wingdings" pitchFamily="2" charset="2"/>
              <a:buChar char="Ø"/>
            </a:pPr>
            <a:r>
              <a:rPr lang="en-GB" dirty="0">
                <a:solidFill>
                  <a:srgbClr val="2D4B7B"/>
                </a:solidFill>
              </a:rPr>
              <a:t>∅30mm primary collimator (PMMA)</a:t>
            </a:r>
          </a:p>
          <a:p>
            <a:pPr marL="800100" lvl="1" indent="-342900" algn="just">
              <a:spcAft>
                <a:spcPts val="600"/>
              </a:spcAft>
              <a:buFont typeface="Wingdings" pitchFamily="2" charset="2"/>
              <a:buChar char="Ø"/>
            </a:pPr>
            <a:r>
              <a:rPr lang="en-GB" dirty="0">
                <a:solidFill>
                  <a:srgbClr val="2D4B7B"/>
                </a:solidFill>
              </a:rPr>
              <a:t>Tungsten shaper for further beam collimation</a:t>
            </a:r>
          </a:p>
          <a:p>
            <a:pPr algn="just">
              <a:spcAft>
                <a:spcPts val="600"/>
              </a:spcAft>
            </a:pPr>
            <a:endParaRPr lang="en-GB" sz="2000" dirty="0">
              <a:solidFill>
                <a:srgbClr val="2D4B7B"/>
              </a:solidFill>
            </a:endParaRPr>
          </a:p>
          <a:p>
            <a:pPr algn="just">
              <a:spcAft>
                <a:spcPts val="600"/>
              </a:spcAft>
            </a:pPr>
            <a:endParaRPr lang="en-GB" sz="2000" dirty="0">
              <a:solidFill>
                <a:srgbClr val="2D4B7B"/>
              </a:solidFill>
            </a:endParaRPr>
          </a:p>
          <a:p>
            <a:pPr algn="just">
              <a:spcAft>
                <a:spcPts val="600"/>
              </a:spcAft>
            </a:pPr>
            <a:endParaRPr lang="en-GB" sz="2000" dirty="0">
              <a:solidFill>
                <a:srgbClr val="2D4B7B"/>
              </a:solidFill>
            </a:endParaRPr>
          </a:p>
          <a:p>
            <a:pPr algn="just">
              <a:spcAft>
                <a:spcPts val="600"/>
              </a:spcAft>
            </a:pPr>
            <a:endParaRPr lang="en-GB" sz="2000" dirty="0">
              <a:solidFill>
                <a:srgbClr val="2D4B7B"/>
              </a:solidFill>
            </a:endParaRPr>
          </a:p>
          <a:p>
            <a:pPr algn="just">
              <a:spcAft>
                <a:spcPts val="600"/>
              </a:spcAft>
            </a:pPr>
            <a:endParaRPr lang="en-GB" sz="2000" dirty="0">
              <a:solidFill>
                <a:srgbClr val="2D4B7B"/>
              </a:solidFill>
            </a:endParaRPr>
          </a:p>
          <a:p>
            <a:pPr marL="342900" indent="-342900" algn="just">
              <a:buFont typeface="Arial" panose="020B0604020202020204" pitchFamily="34" charset="0"/>
              <a:buChar char="•"/>
            </a:pPr>
            <a:r>
              <a:rPr lang="en-GB" sz="2000" dirty="0">
                <a:solidFill>
                  <a:srgbClr val="2D4B7B"/>
                </a:solidFill>
              </a:rPr>
              <a:t>Target coverage with beam R90</a:t>
            </a:r>
          </a:p>
          <a:p>
            <a:pPr marL="800100" lvl="1" indent="-342900" algn="just">
              <a:buFont typeface="Wingdings" panose="05000000000000000000" pitchFamily="2" charset="2"/>
              <a:buChar char="Ø"/>
            </a:pPr>
            <a:r>
              <a:rPr lang="en-GB" b="1" dirty="0">
                <a:solidFill>
                  <a:srgbClr val="FF0000"/>
                </a:solidFill>
              </a:rPr>
              <a:t>limiting factor</a:t>
            </a:r>
          </a:p>
        </p:txBody>
      </p:sp>
      <p:grpSp>
        <p:nvGrpSpPr>
          <p:cNvPr id="19" name="Group 18">
            <a:extLst>
              <a:ext uri="{FF2B5EF4-FFF2-40B4-BE49-F238E27FC236}">
                <a16:creationId xmlns:a16="http://schemas.microsoft.com/office/drawing/2014/main" id="{F68F3402-64A6-8333-D3CA-A376E4DAB78D}"/>
              </a:ext>
            </a:extLst>
          </p:cNvPr>
          <p:cNvGrpSpPr>
            <a:grpSpLocks noChangeAspect="1"/>
          </p:cNvGrpSpPr>
          <p:nvPr/>
        </p:nvGrpSpPr>
        <p:grpSpPr>
          <a:xfrm>
            <a:off x="3680686" y="1487536"/>
            <a:ext cx="5323401" cy="3599997"/>
            <a:chOff x="3492835" y="1318761"/>
            <a:chExt cx="4893479" cy="3309258"/>
          </a:xfrm>
        </p:grpSpPr>
        <p:grpSp>
          <p:nvGrpSpPr>
            <p:cNvPr id="29" name="Group 28">
              <a:extLst>
                <a:ext uri="{FF2B5EF4-FFF2-40B4-BE49-F238E27FC236}">
                  <a16:creationId xmlns:a16="http://schemas.microsoft.com/office/drawing/2014/main" id="{C6B090A6-48BF-0397-77F1-D1D3080515FE}"/>
                </a:ext>
              </a:extLst>
            </p:cNvPr>
            <p:cNvGrpSpPr>
              <a:grpSpLocks noChangeAspect="1"/>
            </p:cNvGrpSpPr>
            <p:nvPr/>
          </p:nvGrpSpPr>
          <p:grpSpPr>
            <a:xfrm>
              <a:off x="3492835" y="1318761"/>
              <a:ext cx="4893479" cy="3309258"/>
              <a:chOff x="3610788" y="867663"/>
              <a:chExt cx="4700111" cy="3178490"/>
            </a:xfrm>
          </p:grpSpPr>
          <p:grpSp>
            <p:nvGrpSpPr>
              <p:cNvPr id="36" name="Group 35">
                <a:extLst>
                  <a:ext uri="{FF2B5EF4-FFF2-40B4-BE49-F238E27FC236}">
                    <a16:creationId xmlns:a16="http://schemas.microsoft.com/office/drawing/2014/main" id="{0DA240D2-8858-8570-7C04-4F93A8762B00}"/>
                  </a:ext>
                </a:extLst>
              </p:cNvPr>
              <p:cNvGrpSpPr/>
              <p:nvPr/>
            </p:nvGrpSpPr>
            <p:grpSpPr>
              <a:xfrm>
                <a:off x="3610788" y="867663"/>
                <a:ext cx="4700111" cy="3178490"/>
                <a:chOff x="3443398" y="1094310"/>
                <a:chExt cx="4700111" cy="3178490"/>
              </a:xfrm>
            </p:grpSpPr>
            <p:pic>
              <p:nvPicPr>
                <p:cNvPr id="38" name="Picture 37">
                  <a:extLst>
                    <a:ext uri="{FF2B5EF4-FFF2-40B4-BE49-F238E27FC236}">
                      <a16:creationId xmlns:a16="http://schemas.microsoft.com/office/drawing/2014/main" id="{D9BC8B2D-8221-66E2-51D8-E96C4B25D9D8}"/>
                    </a:ext>
                  </a:extLst>
                </p:cNvPr>
                <p:cNvPicPr>
                  <a:picLocks noChangeAspect="1"/>
                </p:cNvPicPr>
                <p:nvPr/>
              </p:nvPicPr>
              <p:blipFill>
                <a:blip r:embed="rId6"/>
                <a:srcRect/>
                <a:stretch/>
              </p:blipFill>
              <p:spPr>
                <a:xfrm>
                  <a:off x="3443398" y="1094310"/>
                  <a:ext cx="4700111" cy="3178490"/>
                </a:xfrm>
                <a:prstGeom prst="rect">
                  <a:avLst/>
                </a:prstGeom>
                <a:ln w="28575">
                  <a:solidFill>
                    <a:srgbClr val="3C64A5"/>
                  </a:solidFill>
                </a:ln>
              </p:spPr>
            </p:pic>
            <p:sp>
              <p:nvSpPr>
                <p:cNvPr id="39" name="Rectangle 38">
                  <a:extLst>
                    <a:ext uri="{FF2B5EF4-FFF2-40B4-BE49-F238E27FC236}">
                      <a16:creationId xmlns:a16="http://schemas.microsoft.com/office/drawing/2014/main" id="{52965259-F5DC-47D7-7F99-BD5C608BFB5C}"/>
                    </a:ext>
                  </a:extLst>
                </p:cNvPr>
                <p:cNvSpPr/>
                <p:nvPr/>
              </p:nvSpPr>
              <p:spPr>
                <a:xfrm>
                  <a:off x="6067542" y="2597478"/>
                  <a:ext cx="306837" cy="1574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DA84300-D756-3549-B3FD-73271EC7CE91}"/>
                    </a:ext>
                  </a:extLst>
                </p:cNvPr>
                <p:cNvSpPr/>
                <p:nvPr/>
              </p:nvSpPr>
              <p:spPr>
                <a:xfrm>
                  <a:off x="6067542" y="1603692"/>
                  <a:ext cx="306837" cy="1574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FAC6DE69-B017-66B9-025F-F174F34B696A}"/>
                  </a:ext>
                </a:extLst>
              </p:cNvPr>
              <p:cNvSpPr/>
              <p:nvPr/>
            </p:nvSpPr>
            <p:spPr>
              <a:xfrm>
                <a:off x="4274280" y="1471043"/>
                <a:ext cx="821266" cy="2205616"/>
              </a:xfrm>
              <a:prstGeom prst="rect">
                <a:avLst/>
              </a:prstGeom>
              <a:solidFill>
                <a:schemeClr val="accent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6E08C6A-ABCF-5E70-ACC4-636B83FFAF06}"/>
                  </a:ext>
                </a:extLst>
              </p:cNvPr>
              <p:cNvSpPr txBox="1"/>
              <p:nvPr/>
            </p:nvSpPr>
            <p:spPr>
              <a:xfrm>
                <a:off x="4216611" y="1531824"/>
                <a:ext cx="888909" cy="461959"/>
              </a:xfrm>
              <a:prstGeom prst="rect">
                <a:avLst/>
              </a:prstGeom>
              <a:noFill/>
            </p:spPr>
            <p:txBody>
              <a:bodyPr wrap="square" rtlCol="0">
                <a:spAutoFit/>
              </a:bodyPr>
              <a:lstStyle/>
              <a:p>
                <a:pPr algn="ctr"/>
                <a:r>
                  <a:rPr lang="en-GB" sz="1400" dirty="0">
                    <a:solidFill>
                      <a:srgbClr val="FF0000"/>
                    </a:solidFill>
                  </a:rPr>
                  <a:t>max target depth</a:t>
                </a:r>
              </a:p>
            </p:txBody>
          </p:sp>
        </p:grpSp>
        <p:sp>
          <p:nvSpPr>
            <p:cNvPr id="30" name="Rectangle 29">
              <a:extLst>
                <a:ext uri="{FF2B5EF4-FFF2-40B4-BE49-F238E27FC236}">
                  <a16:creationId xmlns:a16="http://schemas.microsoft.com/office/drawing/2014/main" id="{444CEF90-E641-AB8B-519C-E3E5D67197ED}"/>
                </a:ext>
              </a:extLst>
            </p:cNvPr>
            <p:cNvSpPr/>
            <p:nvPr/>
          </p:nvSpPr>
          <p:spPr>
            <a:xfrm>
              <a:off x="6096000" y="1848688"/>
              <a:ext cx="204656" cy="1615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2" name="Rectangle 31">
              <a:extLst>
                <a:ext uri="{FF2B5EF4-FFF2-40B4-BE49-F238E27FC236}">
                  <a16:creationId xmlns:a16="http://schemas.microsoft.com/office/drawing/2014/main" id="{F34BF3CE-11FB-022A-3BD4-6C6C3CD1695A}"/>
                </a:ext>
              </a:extLst>
            </p:cNvPr>
            <p:cNvSpPr/>
            <p:nvPr/>
          </p:nvSpPr>
          <p:spPr>
            <a:xfrm>
              <a:off x="6028043" y="2834890"/>
              <a:ext cx="204656" cy="1615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grpSp>
    </p:spTree>
    <p:extLst>
      <p:ext uri="{BB962C8B-B14F-4D97-AF65-F5344CB8AC3E}">
        <p14:creationId xmlns:p14="http://schemas.microsoft.com/office/powerpoint/2010/main" val="35235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F2C7B-66D5-A280-69C6-522E21414A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A4AA3C-A61F-CF6D-3C03-B362951C15F8}"/>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4</a:t>
            </a:r>
          </a:p>
        </p:txBody>
      </p:sp>
      <p:sp>
        <p:nvSpPr>
          <p:cNvPr id="5" name="Rectangle 4">
            <a:extLst>
              <a:ext uri="{FF2B5EF4-FFF2-40B4-BE49-F238E27FC236}">
                <a16:creationId xmlns:a16="http://schemas.microsoft.com/office/drawing/2014/main" id="{6BF16531-419B-2433-D868-69BD72AEFEB9}"/>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Patient’s CTs</a:t>
            </a:r>
          </a:p>
        </p:txBody>
      </p:sp>
      <p:sp>
        <p:nvSpPr>
          <p:cNvPr id="2" name="TextBox 1">
            <a:extLst>
              <a:ext uri="{FF2B5EF4-FFF2-40B4-BE49-F238E27FC236}">
                <a16:creationId xmlns:a16="http://schemas.microsoft.com/office/drawing/2014/main" id="{2C27CF75-611C-A009-C881-C46846AAC46B}"/>
              </a:ext>
            </a:extLst>
          </p:cNvPr>
          <p:cNvSpPr txBox="1"/>
          <p:nvPr/>
        </p:nvSpPr>
        <p:spPr>
          <a:xfrm>
            <a:off x="8065613" y="1200929"/>
            <a:ext cx="3990023" cy="400110"/>
          </a:xfrm>
          <a:prstGeom prst="rect">
            <a:avLst/>
          </a:prstGeom>
          <a:noFill/>
        </p:spPr>
        <p:txBody>
          <a:bodyPr wrap="square">
            <a:spAutoFit/>
          </a:bodyPr>
          <a:lstStyle/>
          <a:p>
            <a:pPr algn="ctr"/>
            <a:r>
              <a:rPr lang="en-GB" sz="2000" b="1" dirty="0">
                <a:solidFill>
                  <a:srgbClr val="FF0000"/>
                </a:solidFill>
              </a:rPr>
              <a:t>Feasibility study</a:t>
            </a:r>
          </a:p>
        </p:txBody>
      </p:sp>
      <p:pic>
        <p:nvPicPr>
          <p:cNvPr id="4" name="Picture 3">
            <a:extLst>
              <a:ext uri="{FF2B5EF4-FFF2-40B4-BE49-F238E27FC236}">
                <a16:creationId xmlns:a16="http://schemas.microsoft.com/office/drawing/2014/main" id="{C858516D-D429-D55F-656C-E9ADF4E18C8E}"/>
              </a:ext>
            </a:extLst>
          </p:cNvPr>
          <p:cNvPicPr>
            <a:picLocks noChangeAspect="1"/>
          </p:cNvPicPr>
          <p:nvPr/>
        </p:nvPicPr>
        <p:blipFill>
          <a:blip r:embed="rId3"/>
          <a:srcRect/>
          <a:stretch/>
        </p:blipFill>
        <p:spPr>
          <a:xfrm>
            <a:off x="556710" y="880510"/>
            <a:ext cx="7276300" cy="5313880"/>
          </a:xfrm>
          <a:prstGeom prst="rect">
            <a:avLst/>
          </a:prstGeom>
        </p:spPr>
      </p:pic>
      <p:sp>
        <p:nvSpPr>
          <p:cNvPr id="7" name="Oval 6">
            <a:extLst>
              <a:ext uri="{FF2B5EF4-FFF2-40B4-BE49-F238E27FC236}">
                <a16:creationId xmlns:a16="http://schemas.microsoft.com/office/drawing/2014/main" id="{284865A7-33C4-3CF6-86FC-CE71AD624B74}"/>
              </a:ext>
            </a:extLst>
          </p:cNvPr>
          <p:cNvSpPr/>
          <p:nvPr/>
        </p:nvSpPr>
        <p:spPr>
          <a:xfrm>
            <a:off x="9133577" y="2217820"/>
            <a:ext cx="2308302" cy="2988527"/>
          </a:xfrm>
          <a:prstGeom prst="ellipse">
            <a:avLst/>
          </a:prstGeom>
          <a:solidFill>
            <a:schemeClr val="bg2"/>
          </a:solidFill>
          <a:ln w="12700">
            <a:solidFill>
              <a:srgbClr val="3C64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DA8A33E-53A6-67B2-28A1-4A2A6126C3D7}"/>
              </a:ext>
            </a:extLst>
          </p:cNvPr>
          <p:cNvSpPr/>
          <p:nvPr/>
        </p:nvSpPr>
        <p:spPr>
          <a:xfrm>
            <a:off x="8530026" y="2814000"/>
            <a:ext cx="466184" cy="373330"/>
          </a:xfrm>
          <a:prstGeom prst="rect">
            <a:avLst/>
          </a:prstGeom>
          <a:solidFill>
            <a:schemeClr val="accent6"/>
          </a:solidFill>
          <a:ln w="12700">
            <a:solidFill>
              <a:srgbClr val="2D4B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2322093-EEB9-2C56-7B31-01472356B8C8}"/>
              </a:ext>
            </a:extLst>
          </p:cNvPr>
          <p:cNvSpPr txBox="1"/>
          <p:nvPr/>
        </p:nvSpPr>
        <p:spPr>
          <a:xfrm>
            <a:off x="11208617" y="4317812"/>
            <a:ext cx="929594"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3C64A5"/>
                </a:solidFill>
                <a:effectLst/>
                <a:uLnTx/>
                <a:uFillTx/>
              </a:rPr>
              <a:t>e-</a:t>
            </a:r>
            <a:r>
              <a:rPr kumimoji="0" lang="en-IT" sz="1500" b="0" i="0" u="none" strike="noStrike" kern="0" cap="none" spc="0" normalizeH="0" baseline="0" noProof="0" dirty="0">
                <a:ln>
                  <a:noFill/>
                </a:ln>
                <a:solidFill>
                  <a:srgbClr val="3C64A5"/>
                </a:solidFill>
                <a:effectLst/>
                <a:uLnTx/>
                <a:uFillTx/>
              </a:rPr>
              <a:t>beam</a:t>
            </a:r>
            <a:r>
              <a:rPr kumimoji="0" lang="en-GB" sz="1500" b="0" i="0" u="none" strike="noStrike" kern="0" cap="none" spc="0" normalizeH="0" baseline="0" noProof="0" dirty="0">
                <a:ln>
                  <a:noFill/>
                </a:ln>
                <a:solidFill>
                  <a:srgbClr val="3C64A5"/>
                </a:solidFill>
                <a:effectLst/>
                <a:uLnTx/>
                <a:uFillTx/>
              </a:rPr>
              <a:t> axis</a:t>
            </a:r>
            <a:endParaRPr kumimoji="0" lang="en-IT" sz="1500" b="0" i="0" u="none" strike="noStrike" kern="0" cap="none" spc="0" normalizeH="0" baseline="0" noProof="0" dirty="0">
              <a:ln>
                <a:noFill/>
              </a:ln>
              <a:solidFill>
                <a:srgbClr val="3C64A5"/>
              </a:solidFill>
              <a:effectLst/>
              <a:uLnTx/>
              <a:uFillTx/>
            </a:endParaRPr>
          </a:p>
        </p:txBody>
      </p:sp>
      <p:cxnSp>
        <p:nvCxnSpPr>
          <p:cNvPr id="10" name="Straight Connector 9">
            <a:extLst>
              <a:ext uri="{FF2B5EF4-FFF2-40B4-BE49-F238E27FC236}">
                <a16:creationId xmlns:a16="http://schemas.microsoft.com/office/drawing/2014/main" id="{4993BA92-EA52-20AA-B8BF-EB30E2DDACCA}"/>
              </a:ext>
            </a:extLst>
          </p:cNvPr>
          <p:cNvCxnSpPr>
            <a:cxnSpLocks/>
          </p:cNvCxnSpPr>
          <p:nvPr/>
        </p:nvCxnSpPr>
        <p:spPr>
          <a:xfrm>
            <a:off x="8263054" y="2813325"/>
            <a:ext cx="3585713" cy="1504487"/>
          </a:xfrm>
          <a:prstGeom prst="line">
            <a:avLst/>
          </a:prstGeom>
          <a:ln>
            <a:solidFill>
              <a:srgbClr val="3C64A5"/>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Triangle 32">
            <a:extLst>
              <a:ext uri="{FF2B5EF4-FFF2-40B4-BE49-F238E27FC236}">
                <a16:creationId xmlns:a16="http://schemas.microsoft.com/office/drawing/2014/main" id="{4062B51A-01BF-3A48-D448-604C8023B379}"/>
              </a:ext>
            </a:extLst>
          </p:cNvPr>
          <p:cNvSpPr/>
          <p:nvPr/>
        </p:nvSpPr>
        <p:spPr>
          <a:xfrm rot="17620694">
            <a:off x="9072535" y="2650664"/>
            <a:ext cx="370739" cy="1111049"/>
          </a:xfrm>
          <a:prstGeom prst="triangle">
            <a:avLst>
              <a:gd name="adj" fmla="val 44638"/>
            </a:avLst>
          </a:prstGeom>
          <a:solidFill>
            <a:srgbClr val="ED7D31">
              <a:lumMod val="40000"/>
              <a:lumOff val="60000"/>
              <a:alpha val="84000"/>
            </a:srgbClr>
          </a:solidFill>
          <a:ln w="12700" cap="flat" cmpd="sng" algn="ctr">
            <a:solidFill>
              <a:srgbClr val="2D4B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F5C6F0AE-4343-CFA3-B84D-FA27B5FCFF98}"/>
              </a:ext>
            </a:extLst>
          </p:cNvPr>
          <p:cNvSpPr/>
          <p:nvPr/>
        </p:nvSpPr>
        <p:spPr>
          <a:xfrm>
            <a:off x="9451196" y="3217339"/>
            <a:ext cx="240416" cy="205441"/>
          </a:xfrm>
          <a:prstGeom prst="ellipse">
            <a:avLst/>
          </a:prstGeom>
          <a:solidFill>
            <a:srgbClr val="009FE3"/>
          </a:solidFill>
          <a:ln w="12700" cap="flat" cmpd="sng" algn="ctr">
            <a:solidFill>
              <a:srgbClr val="2D4B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2F8FA1A-156F-5E2D-9854-24948A7537AB}"/>
              </a:ext>
            </a:extLst>
          </p:cNvPr>
          <p:cNvSpPr txBox="1"/>
          <p:nvPr/>
        </p:nvSpPr>
        <p:spPr>
          <a:xfrm>
            <a:off x="9202869" y="3598377"/>
            <a:ext cx="97748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3C64A5"/>
                </a:solidFill>
                <a:effectLst/>
                <a:uLnTx/>
                <a:uFillTx/>
              </a:rPr>
              <a:t>c</a:t>
            </a:r>
            <a:r>
              <a:rPr kumimoji="0" lang="en-IT" sz="1600" b="0" i="0" u="none" strike="noStrike" kern="0" cap="none" spc="0" normalizeH="0" baseline="0" noProof="0" dirty="0">
                <a:ln>
                  <a:noFill/>
                </a:ln>
                <a:solidFill>
                  <a:srgbClr val="3C64A5"/>
                </a:solidFill>
                <a:effectLst/>
                <a:uLnTx/>
                <a:uFillTx/>
              </a:rPr>
              <a:t>linical target</a:t>
            </a:r>
          </a:p>
        </p:txBody>
      </p:sp>
      <p:sp>
        <p:nvSpPr>
          <p:cNvPr id="14" name="TextBox 13">
            <a:extLst>
              <a:ext uri="{FF2B5EF4-FFF2-40B4-BE49-F238E27FC236}">
                <a16:creationId xmlns:a16="http://schemas.microsoft.com/office/drawing/2014/main" id="{50E93FC5-B0CC-51F8-7F04-95E994F942B3}"/>
              </a:ext>
            </a:extLst>
          </p:cNvPr>
          <p:cNvSpPr txBox="1"/>
          <p:nvPr/>
        </p:nvSpPr>
        <p:spPr>
          <a:xfrm>
            <a:off x="8093760" y="3273327"/>
            <a:ext cx="97748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srgbClr val="3C64A5"/>
                </a:solidFill>
              </a:rPr>
              <a:t>t</a:t>
            </a:r>
            <a:r>
              <a:rPr kumimoji="0" lang="en-GB" sz="1600" b="0" i="0" u="none" strike="noStrike" kern="0" cap="none" spc="0" normalizeH="0" baseline="0" noProof="0" dirty="0" err="1">
                <a:ln>
                  <a:noFill/>
                </a:ln>
                <a:solidFill>
                  <a:srgbClr val="3C64A5"/>
                </a:solidFill>
                <a:effectLst/>
                <a:uLnTx/>
                <a:uFillTx/>
              </a:rPr>
              <a:t>ungsten</a:t>
            </a:r>
            <a:r>
              <a:rPr kumimoji="0" lang="en-GB" sz="1600" b="0" i="0" u="none" strike="noStrike" kern="0" cap="none" spc="0" normalizeH="0" baseline="0" noProof="0" dirty="0">
                <a:ln>
                  <a:noFill/>
                </a:ln>
                <a:solidFill>
                  <a:srgbClr val="3C64A5"/>
                </a:solidFill>
                <a:effectLst/>
                <a:uLnTx/>
                <a:uFillTx/>
              </a:rPr>
              <a:t> shaper</a:t>
            </a:r>
            <a:endParaRPr kumimoji="0" lang="en-IT" sz="1600" b="0" i="0" u="none" strike="noStrike" kern="0" cap="none" spc="0" normalizeH="0" baseline="0" noProof="0" dirty="0">
              <a:ln>
                <a:noFill/>
              </a:ln>
              <a:solidFill>
                <a:srgbClr val="3C64A5"/>
              </a:solidFill>
              <a:effectLst/>
              <a:uLnTx/>
              <a:uFillTx/>
            </a:endParaRPr>
          </a:p>
        </p:txBody>
      </p:sp>
      <p:sp>
        <p:nvSpPr>
          <p:cNvPr id="15" name="TextBox 14">
            <a:extLst>
              <a:ext uri="{FF2B5EF4-FFF2-40B4-BE49-F238E27FC236}">
                <a16:creationId xmlns:a16="http://schemas.microsoft.com/office/drawing/2014/main" id="{403BC52B-B8F7-3D88-27AB-5DF2DF8039FE}"/>
              </a:ext>
            </a:extLst>
          </p:cNvPr>
          <p:cNvSpPr txBox="1"/>
          <p:nvPr/>
        </p:nvSpPr>
        <p:spPr>
          <a:xfrm>
            <a:off x="9787379" y="2363728"/>
            <a:ext cx="100069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T" sz="1600" b="0" i="0" u="none" strike="noStrike" kern="0" cap="none" spc="0" normalizeH="0" baseline="0" noProof="0" dirty="0">
                <a:ln>
                  <a:noFill/>
                </a:ln>
                <a:solidFill>
                  <a:srgbClr val="3C64A5"/>
                </a:solidFill>
                <a:effectLst/>
                <a:uLnTx/>
                <a:uFillTx/>
              </a:rPr>
              <a:t>patient</a:t>
            </a:r>
          </a:p>
        </p:txBody>
      </p:sp>
      <p:sp>
        <p:nvSpPr>
          <p:cNvPr id="16" name="Rectangle 15">
            <a:extLst>
              <a:ext uri="{FF2B5EF4-FFF2-40B4-BE49-F238E27FC236}">
                <a16:creationId xmlns:a16="http://schemas.microsoft.com/office/drawing/2014/main" id="{004C66E5-F7EE-7563-D523-47F5C9698188}"/>
              </a:ext>
            </a:extLst>
          </p:cNvPr>
          <p:cNvSpPr/>
          <p:nvPr/>
        </p:nvSpPr>
        <p:spPr>
          <a:xfrm>
            <a:off x="8065613" y="1775435"/>
            <a:ext cx="4034188" cy="387329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1" name="Rectangle 20">
            <a:extLst>
              <a:ext uri="{FF2B5EF4-FFF2-40B4-BE49-F238E27FC236}">
                <a16:creationId xmlns:a16="http://schemas.microsoft.com/office/drawing/2014/main" id="{C1B95F51-33D5-CF80-7759-4521CD5CE2C0}"/>
              </a:ext>
            </a:extLst>
          </p:cNvPr>
          <p:cNvSpPr/>
          <p:nvPr/>
        </p:nvSpPr>
        <p:spPr>
          <a:xfrm>
            <a:off x="6565535" y="935962"/>
            <a:ext cx="1267475" cy="525842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44880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93AF5-24E0-1826-F0BF-B620749F72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934D82-97C8-FB1D-EC47-4844810761A9}"/>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4</a:t>
            </a:r>
          </a:p>
        </p:txBody>
      </p:sp>
      <p:sp>
        <p:nvSpPr>
          <p:cNvPr id="5" name="Rectangle 4">
            <a:extLst>
              <a:ext uri="{FF2B5EF4-FFF2-40B4-BE49-F238E27FC236}">
                <a16:creationId xmlns:a16="http://schemas.microsoft.com/office/drawing/2014/main" id="{52246763-3C14-07BA-CDCD-19176830D2F7}"/>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Patient’s CTs</a:t>
            </a:r>
          </a:p>
        </p:txBody>
      </p:sp>
      <p:sp>
        <p:nvSpPr>
          <p:cNvPr id="2" name="TextBox 1">
            <a:extLst>
              <a:ext uri="{FF2B5EF4-FFF2-40B4-BE49-F238E27FC236}">
                <a16:creationId xmlns:a16="http://schemas.microsoft.com/office/drawing/2014/main" id="{69B8872A-44C1-1475-DDB7-2469060E6B40}"/>
              </a:ext>
            </a:extLst>
          </p:cNvPr>
          <p:cNvSpPr txBox="1"/>
          <p:nvPr/>
        </p:nvSpPr>
        <p:spPr>
          <a:xfrm>
            <a:off x="8065613" y="1200929"/>
            <a:ext cx="3990023" cy="400110"/>
          </a:xfrm>
          <a:prstGeom prst="rect">
            <a:avLst/>
          </a:prstGeom>
          <a:noFill/>
        </p:spPr>
        <p:txBody>
          <a:bodyPr wrap="square">
            <a:spAutoFit/>
          </a:bodyPr>
          <a:lstStyle/>
          <a:p>
            <a:pPr algn="ctr"/>
            <a:r>
              <a:rPr lang="en-GB" sz="2000" b="1" dirty="0">
                <a:solidFill>
                  <a:srgbClr val="FF0000"/>
                </a:solidFill>
              </a:rPr>
              <a:t>Feasibility study</a:t>
            </a:r>
          </a:p>
        </p:txBody>
      </p:sp>
      <p:pic>
        <p:nvPicPr>
          <p:cNvPr id="4" name="Picture 3">
            <a:extLst>
              <a:ext uri="{FF2B5EF4-FFF2-40B4-BE49-F238E27FC236}">
                <a16:creationId xmlns:a16="http://schemas.microsoft.com/office/drawing/2014/main" id="{A8DB6CE4-3ECF-0A34-74FD-1D765EB4F915}"/>
              </a:ext>
            </a:extLst>
          </p:cNvPr>
          <p:cNvPicPr>
            <a:picLocks noChangeAspect="1"/>
          </p:cNvPicPr>
          <p:nvPr/>
        </p:nvPicPr>
        <p:blipFill>
          <a:blip r:embed="rId3"/>
          <a:srcRect/>
          <a:stretch/>
        </p:blipFill>
        <p:spPr>
          <a:xfrm>
            <a:off x="556710" y="880510"/>
            <a:ext cx="7276300" cy="5313880"/>
          </a:xfrm>
          <a:prstGeom prst="rect">
            <a:avLst/>
          </a:prstGeom>
        </p:spPr>
      </p:pic>
      <p:sp>
        <p:nvSpPr>
          <p:cNvPr id="7" name="Oval 6">
            <a:extLst>
              <a:ext uri="{FF2B5EF4-FFF2-40B4-BE49-F238E27FC236}">
                <a16:creationId xmlns:a16="http://schemas.microsoft.com/office/drawing/2014/main" id="{2B221B50-A2A3-C6A1-D1B9-2A92AFA094BF}"/>
              </a:ext>
            </a:extLst>
          </p:cNvPr>
          <p:cNvSpPr/>
          <p:nvPr/>
        </p:nvSpPr>
        <p:spPr>
          <a:xfrm>
            <a:off x="9133577" y="2217820"/>
            <a:ext cx="2308302" cy="2988527"/>
          </a:xfrm>
          <a:prstGeom prst="ellipse">
            <a:avLst/>
          </a:prstGeom>
          <a:solidFill>
            <a:schemeClr val="bg2"/>
          </a:solidFill>
          <a:ln w="12700">
            <a:solidFill>
              <a:srgbClr val="3C64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A6ED5AC-1C18-8907-9E33-5DBEB0F639AF}"/>
              </a:ext>
            </a:extLst>
          </p:cNvPr>
          <p:cNvSpPr/>
          <p:nvPr/>
        </p:nvSpPr>
        <p:spPr>
          <a:xfrm rot="5400000">
            <a:off x="8635838" y="2672228"/>
            <a:ext cx="466184" cy="373330"/>
          </a:xfrm>
          <a:prstGeom prst="rect">
            <a:avLst/>
          </a:prstGeom>
          <a:solidFill>
            <a:schemeClr val="accent6"/>
          </a:solidFill>
          <a:ln w="12700">
            <a:solidFill>
              <a:srgbClr val="2D4B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38812A5-0E9B-8675-4FDF-36B6F28139A1}"/>
              </a:ext>
            </a:extLst>
          </p:cNvPr>
          <p:cNvSpPr txBox="1"/>
          <p:nvPr/>
        </p:nvSpPr>
        <p:spPr>
          <a:xfrm>
            <a:off x="11198794" y="4522876"/>
            <a:ext cx="929594"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3C64A5"/>
                </a:solidFill>
                <a:effectLst/>
                <a:uLnTx/>
                <a:uFillTx/>
              </a:rPr>
              <a:t>e-</a:t>
            </a:r>
            <a:r>
              <a:rPr kumimoji="0" lang="en-IT" sz="1500" b="0" i="0" u="none" strike="noStrike" kern="0" cap="none" spc="0" normalizeH="0" baseline="0" noProof="0" dirty="0">
                <a:ln>
                  <a:noFill/>
                </a:ln>
                <a:solidFill>
                  <a:srgbClr val="3C64A5"/>
                </a:solidFill>
                <a:effectLst/>
                <a:uLnTx/>
                <a:uFillTx/>
              </a:rPr>
              <a:t>beam</a:t>
            </a:r>
            <a:r>
              <a:rPr kumimoji="0" lang="en-GB" sz="1500" b="0" i="0" u="none" strike="noStrike" kern="0" cap="none" spc="0" normalizeH="0" baseline="0" noProof="0" dirty="0">
                <a:ln>
                  <a:noFill/>
                </a:ln>
                <a:solidFill>
                  <a:srgbClr val="3C64A5"/>
                </a:solidFill>
                <a:effectLst/>
                <a:uLnTx/>
                <a:uFillTx/>
              </a:rPr>
              <a:t> axis</a:t>
            </a:r>
            <a:endParaRPr kumimoji="0" lang="en-IT" sz="1500" b="0" i="0" u="none" strike="noStrike" kern="0" cap="none" spc="0" normalizeH="0" baseline="0" noProof="0" dirty="0">
              <a:ln>
                <a:noFill/>
              </a:ln>
              <a:solidFill>
                <a:srgbClr val="3C64A5"/>
              </a:solidFill>
              <a:effectLst/>
              <a:uLnTx/>
              <a:uFillTx/>
            </a:endParaRPr>
          </a:p>
        </p:txBody>
      </p:sp>
      <p:cxnSp>
        <p:nvCxnSpPr>
          <p:cNvPr id="10" name="Straight Connector 9">
            <a:extLst>
              <a:ext uri="{FF2B5EF4-FFF2-40B4-BE49-F238E27FC236}">
                <a16:creationId xmlns:a16="http://schemas.microsoft.com/office/drawing/2014/main" id="{5BD8BD7B-68DE-D645-D498-70B5FB573D5C}"/>
              </a:ext>
            </a:extLst>
          </p:cNvPr>
          <p:cNvCxnSpPr>
            <a:cxnSpLocks/>
          </p:cNvCxnSpPr>
          <p:nvPr/>
        </p:nvCxnSpPr>
        <p:spPr>
          <a:xfrm>
            <a:off x="8425543" y="2564073"/>
            <a:ext cx="3209747" cy="2138556"/>
          </a:xfrm>
          <a:prstGeom prst="line">
            <a:avLst/>
          </a:prstGeom>
          <a:ln>
            <a:solidFill>
              <a:srgbClr val="3C64A5"/>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Triangle 32">
            <a:extLst>
              <a:ext uri="{FF2B5EF4-FFF2-40B4-BE49-F238E27FC236}">
                <a16:creationId xmlns:a16="http://schemas.microsoft.com/office/drawing/2014/main" id="{8E7CAB9C-C427-AFD6-826B-BE0EBD2C1D26}"/>
              </a:ext>
            </a:extLst>
          </p:cNvPr>
          <p:cNvSpPr/>
          <p:nvPr/>
        </p:nvSpPr>
        <p:spPr>
          <a:xfrm rot="18157173">
            <a:off x="9160288" y="2586424"/>
            <a:ext cx="370739" cy="1111049"/>
          </a:xfrm>
          <a:prstGeom prst="triangle">
            <a:avLst>
              <a:gd name="adj" fmla="val 44638"/>
            </a:avLst>
          </a:prstGeom>
          <a:solidFill>
            <a:srgbClr val="ED7D31">
              <a:lumMod val="40000"/>
              <a:lumOff val="60000"/>
              <a:alpha val="84000"/>
            </a:srgbClr>
          </a:solidFill>
          <a:ln w="12700" cap="flat" cmpd="sng" algn="ctr">
            <a:solidFill>
              <a:srgbClr val="2D4B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303A6DAD-160A-4B27-311C-37CD181A7EBA}"/>
              </a:ext>
            </a:extLst>
          </p:cNvPr>
          <p:cNvSpPr/>
          <p:nvPr/>
        </p:nvSpPr>
        <p:spPr>
          <a:xfrm>
            <a:off x="9451196" y="3217339"/>
            <a:ext cx="240416" cy="205441"/>
          </a:xfrm>
          <a:prstGeom prst="ellipse">
            <a:avLst/>
          </a:prstGeom>
          <a:solidFill>
            <a:srgbClr val="009FE3"/>
          </a:solidFill>
          <a:ln w="12700" cap="flat" cmpd="sng" algn="ctr">
            <a:solidFill>
              <a:srgbClr val="2D4B7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BBE5A19-6CF5-3705-6E42-C8D39FB5334D}"/>
              </a:ext>
            </a:extLst>
          </p:cNvPr>
          <p:cNvSpPr txBox="1"/>
          <p:nvPr/>
        </p:nvSpPr>
        <p:spPr>
          <a:xfrm>
            <a:off x="9202869" y="3598377"/>
            <a:ext cx="97748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3C64A5"/>
                </a:solidFill>
                <a:effectLst/>
                <a:uLnTx/>
                <a:uFillTx/>
              </a:rPr>
              <a:t>c</a:t>
            </a:r>
            <a:r>
              <a:rPr kumimoji="0" lang="en-IT" sz="1600" b="0" i="0" u="none" strike="noStrike" kern="0" cap="none" spc="0" normalizeH="0" baseline="0" noProof="0" dirty="0">
                <a:ln>
                  <a:noFill/>
                </a:ln>
                <a:solidFill>
                  <a:srgbClr val="3C64A5"/>
                </a:solidFill>
                <a:effectLst/>
                <a:uLnTx/>
                <a:uFillTx/>
              </a:rPr>
              <a:t>linical target</a:t>
            </a:r>
          </a:p>
        </p:txBody>
      </p:sp>
      <p:sp>
        <p:nvSpPr>
          <p:cNvPr id="14" name="TextBox 13">
            <a:extLst>
              <a:ext uri="{FF2B5EF4-FFF2-40B4-BE49-F238E27FC236}">
                <a16:creationId xmlns:a16="http://schemas.microsoft.com/office/drawing/2014/main" id="{64B91991-D950-7828-472A-4577FCB449B2}"/>
              </a:ext>
            </a:extLst>
          </p:cNvPr>
          <p:cNvSpPr txBox="1"/>
          <p:nvPr/>
        </p:nvSpPr>
        <p:spPr>
          <a:xfrm>
            <a:off x="8093760" y="3273327"/>
            <a:ext cx="97748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srgbClr val="3C64A5"/>
                </a:solidFill>
              </a:rPr>
              <a:t>t</a:t>
            </a:r>
            <a:r>
              <a:rPr kumimoji="0" lang="en-GB" sz="1600" b="0" i="0" u="none" strike="noStrike" kern="0" cap="none" spc="0" normalizeH="0" baseline="0" noProof="0" dirty="0" err="1">
                <a:ln>
                  <a:noFill/>
                </a:ln>
                <a:solidFill>
                  <a:srgbClr val="3C64A5"/>
                </a:solidFill>
                <a:effectLst/>
                <a:uLnTx/>
                <a:uFillTx/>
              </a:rPr>
              <a:t>ungsten</a:t>
            </a:r>
            <a:r>
              <a:rPr kumimoji="0" lang="en-GB" sz="1600" b="0" i="0" u="none" strike="noStrike" kern="0" cap="none" spc="0" normalizeH="0" baseline="0" noProof="0" dirty="0">
                <a:ln>
                  <a:noFill/>
                </a:ln>
                <a:solidFill>
                  <a:srgbClr val="3C64A5"/>
                </a:solidFill>
                <a:effectLst/>
                <a:uLnTx/>
                <a:uFillTx/>
              </a:rPr>
              <a:t> shaper</a:t>
            </a:r>
            <a:endParaRPr kumimoji="0" lang="en-IT" sz="1600" b="0" i="0" u="none" strike="noStrike" kern="0" cap="none" spc="0" normalizeH="0" baseline="0" noProof="0" dirty="0">
              <a:ln>
                <a:noFill/>
              </a:ln>
              <a:solidFill>
                <a:srgbClr val="3C64A5"/>
              </a:solidFill>
              <a:effectLst/>
              <a:uLnTx/>
              <a:uFillTx/>
            </a:endParaRPr>
          </a:p>
        </p:txBody>
      </p:sp>
      <p:sp>
        <p:nvSpPr>
          <p:cNvPr id="15" name="TextBox 14">
            <a:extLst>
              <a:ext uri="{FF2B5EF4-FFF2-40B4-BE49-F238E27FC236}">
                <a16:creationId xmlns:a16="http://schemas.microsoft.com/office/drawing/2014/main" id="{E6A9D0BC-3E71-57EB-601E-136CE7BF3D9D}"/>
              </a:ext>
            </a:extLst>
          </p:cNvPr>
          <p:cNvSpPr txBox="1"/>
          <p:nvPr/>
        </p:nvSpPr>
        <p:spPr>
          <a:xfrm>
            <a:off x="9787379" y="2363728"/>
            <a:ext cx="100069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T" sz="1600" b="0" i="0" u="none" strike="noStrike" kern="0" cap="none" spc="0" normalizeH="0" baseline="0" noProof="0" dirty="0">
                <a:ln>
                  <a:noFill/>
                </a:ln>
                <a:solidFill>
                  <a:srgbClr val="3C64A5"/>
                </a:solidFill>
                <a:effectLst/>
                <a:uLnTx/>
                <a:uFillTx/>
              </a:rPr>
              <a:t>patient</a:t>
            </a:r>
          </a:p>
        </p:txBody>
      </p:sp>
      <p:sp>
        <p:nvSpPr>
          <p:cNvPr id="16" name="Rectangle 15">
            <a:extLst>
              <a:ext uri="{FF2B5EF4-FFF2-40B4-BE49-F238E27FC236}">
                <a16:creationId xmlns:a16="http://schemas.microsoft.com/office/drawing/2014/main" id="{A050D725-2267-3BEE-BC6B-2AB139E12033}"/>
              </a:ext>
            </a:extLst>
          </p:cNvPr>
          <p:cNvSpPr/>
          <p:nvPr/>
        </p:nvSpPr>
        <p:spPr>
          <a:xfrm>
            <a:off x="8065613" y="1775435"/>
            <a:ext cx="4034188" cy="387329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7" name="Rectangle 16">
            <a:extLst>
              <a:ext uri="{FF2B5EF4-FFF2-40B4-BE49-F238E27FC236}">
                <a16:creationId xmlns:a16="http://schemas.microsoft.com/office/drawing/2014/main" id="{91BE2B74-67DB-5F91-CCCC-C09913A161A2}"/>
              </a:ext>
            </a:extLst>
          </p:cNvPr>
          <p:cNvSpPr/>
          <p:nvPr/>
        </p:nvSpPr>
        <p:spPr>
          <a:xfrm>
            <a:off x="1796142" y="2331069"/>
            <a:ext cx="642257" cy="237958"/>
          </a:xfrm>
          <a:prstGeom prst="rect">
            <a:avLst/>
          </a:prstGeom>
          <a:solidFill>
            <a:srgbClr val="C0000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c 5">
            <a:extLst>
              <a:ext uri="{FF2B5EF4-FFF2-40B4-BE49-F238E27FC236}">
                <a16:creationId xmlns:a16="http://schemas.microsoft.com/office/drawing/2014/main" id="{A78A15C9-298D-14FA-1F35-5CC280063481}"/>
              </a:ext>
            </a:extLst>
          </p:cNvPr>
          <p:cNvSpPr>
            <a:spLocks noChangeAspect="1"/>
          </p:cNvSpPr>
          <p:nvPr/>
        </p:nvSpPr>
        <p:spPr>
          <a:xfrm rot="1360781" flipH="1">
            <a:off x="8273708" y="1995519"/>
            <a:ext cx="1477694" cy="1620000"/>
          </a:xfrm>
          <a:prstGeom prst="arc">
            <a:avLst>
              <a:gd name="adj1" fmla="val 15471772"/>
              <a:gd name="adj2" fmla="val 0"/>
            </a:avLst>
          </a:prstGeom>
          <a:ln w="28575">
            <a:solidFill>
              <a:srgbClr val="00008B"/>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T"/>
          </a:p>
        </p:txBody>
      </p:sp>
      <p:sp>
        <p:nvSpPr>
          <p:cNvPr id="18" name="Arc 17">
            <a:extLst>
              <a:ext uri="{FF2B5EF4-FFF2-40B4-BE49-F238E27FC236}">
                <a16:creationId xmlns:a16="http://schemas.microsoft.com/office/drawing/2014/main" id="{CCFA8142-B818-CBA5-8415-9204D64B22A2}"/>
              </a:ext>
            </a:extLst>
          </p:cNvPr>
          <p:cNvSpPr>
            <a:spLocks noChangeAspect="1"/>
          </p:cNvSpPr>
          <p:nvPr/>
        </p:nvSpPr>
        <p:spPr>
          <a:xfrm rot="18367729" flipH="1">
            <a:off x="8464617" y="2461726"/>
            <a:ext cx="558238" cy="592155"/>
          </a:xfrm>
          <a:prstGeom prst="arc">
            <a:avLst>
              <a:gd name="adj1" fmla="val 13084335"/>
              <a:gd name="adj2" fmla="val 0"/>
            </a:avLst>
          </a:prstGeom>
          <a:ln w="28575">
            <a:solidFill>
              <a:srgbClr val="208B21"/>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T"/>
          </a:p>
        </p:txBody>
      </p:sp>
      <p:sp>
        <p:nvSpPr>
          <p:cNvPr id="19" name="Rectangle 18">
            <a:extLst>
              <a:ext uri="{FF2B5EF4-FFF2-40B4-BE49-F238E27FC236}">
                <a16:creationId xmlns:a16="http://schemas.microsoft.com/office/drawing/2014/main" id="{8BDBD231-D32C-94A5-3D81-7692A765337A}"/>
              </a:ext>
            </a:extLst>
          </p:cNvPr>
          <p:cNvSpPr/>
          <p:nvPr/>
        </p:nvSpPr>
        <p:spPr>
          <a:xfrm>
            <a:off x="1796141" y="2326115"/>
            <a:ext cx="642257" cy="237958"/>
          </a:xfrm>
          <a:prstGeom prst="rect">
            <a:avLst/>
          </a:prstGeom>
          <a:solidFill>
            <a:srgbClr val="C0000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1BFD383-8640-BB9F-F643-EB85814E312A}"/>
              </a:ext>
            </a:extLst>
          </p:cNvPr>
          <p:cNvSpPr/>
          <p:nvPr/>
        </p:nvSpPr>
        <p:spPr>
          <a:xfrm>
            <a:off x="2730026" y="943269"/>
            <a:ext cx="1041873" cy="529931"/>
          </a:xfrm>
          <a:prstGeom prst="rect">
            <a:avLst/>
          </a:prstGeom>
          <a:noFill/>
          <a:ln w="28575">
            <a:solidFill>
              <a:srgbClr val="00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22" name="Rectangle 21">
            <a:extLst>
              <a:ext uri="{FF2B5EF4-FFF2-40B4-BE49-F238E27FC236}">
                <a16:creationId xmlns:a16="http://schemas.microsoft.com/office/drawing/2014/main" id="{60B926E4-C9EC-144A-03A0-23BCF0B3B932}"/>
              </a:ext>
            </a:extLst>
          </p:cNvPr>
          <p:cNvSpPr/>
          <p:nvPr/>
        </p:nvSpPr>
        <p:spPr>
          <a:xfrm>
            <a:off x="3798025" y="935963"/>
            <a:ext cx="1041873" cy="529931"/>
          </a:xfrm>
          <a:prstGeom prst="rect">
            <a:avLst/>
          </a:prstGeom>
          <a:noFill/>
          <a:ln w="28575">
            <a:solidFill>
              <a:srgbClr val="208B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7" name="Rectangle 26">
            <a:extLst>
              <a:ext uri="{FF2B5EF4-FFF2-40B4-BE49-F238E27FC236}">
                <a16:creationId xmlns:a16="http://schemas.microsoft.com/office/drawing/2014/main" id="{1D1156B2-1C17-7A73-5DB6-E4708AC16E23}"/>
              </a:ext>
            </a:extLst>
          </p:cNvPr>
          <p:cNvSpPr/>
          <p:nvPr/>
        </p:nvSpPr>
        <p:spPr>
          <a:xfrm>
            <a:off x="6565535" y="935962"/>
            <a:ext cx="1267475" cy="525842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555597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
                                        <p:tgtEl>
                                          <p:spTgt spid="17"/>
                                        </p:tgtEl>
                                      </p:cBhvr>
                                    </p:animEffect>
                                  </p:childTnLst>
                                </p:cTn>
                              </p:par>
                            </p:childTnLst>
                          </p:cTn>
                        </p:par>
                        <p:par>
                          <p:cTn id="22" fill="hold">
                            <p:stCondLst>
                              <p:cond delay="250"/>
                            </p:stCondLst>
                            <p:childTnLst>
                              <p:par>
                                <p:cTn id="23" presetID="42" presetClass="path" presetSubtype="0" accel="50000" decel="50000" fill="hold" grpId="0" nodeType="afterEffect">
                                  <p:stCondLst>
                                    <p:cond delay="0"/>
                                  </p:stCondLst>
                                  <p:childTnLst>
                                    <p:animMotion origin="layout" path="M 2.29167E-6 4.07407E-6 L -0.00013 0.23981 " pathEditMode="relative" rAng="0" ptsTypes="AA">
                                      <p:cBhvr>
                                        <p:cTn id="24" dur="1000" fill="hold"/>
                                        <p:tgtEl>
                                          <p:spTgt spid="17"/>
                                        </p:tgtEl>
                                        <p:attrNameLst>
                                          <p:attrName>ppt_x</p:attrName>
                                          <p:attrName>ppt_y</p:attrName>
                                        </p:attrNameLst>
                                      </p:cBhvr>
                                      <p:rCtr x="-13" y="11991"/>
                                    </p:animMotion>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6" grpId="0" animBg="1"/>
      <p:bldP spid="18" grpId="0" animBg="1"/>
      <p:bldP spid="19" grpId="0" animBg="1"/>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FE541-39D0-CAB6-470E-38BCD22BDB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8BA731B-005B-6015-410D-C4C5F79E5B90}"/>
              </a:ext>
            </a:extLst>
          </p:cNvPr>
          <p:cNvSpPr txBox="1">
            <a:spLocks noGrp="1" noRot="1" noMove="1" noResize="1" noEditPoints="1" noAdjustHandles="1" noChangeArrowheads="1" noChangeShapeType="1"/>
          </p:cNvSpPr>
          <p:nvPr/>
        </p:nvSpPr>
        <p:spPr>
          <a:xfrm>
            <a:off x="11433638" y="6423941"/>
            <a:ext cx="288000" cy="276999"/>
          </a:xfrm>
          <a:prstGeom prst="rect">
            <a:avLst/>
          </a:prstGeom>
          <a:solidFill>
            <a:schemeClr val="bg1"/>
          </a:solidFill>
          <a:ln>
            <a:noFill/>
          </a:ln>
        </p:spPr>
        <p:txBody>
          <a:bodyPr wrap="square" rtlCol="0">
            <a:spAutoFit/>
          </a:bodyPr>
          <a:lstStyle/>
          <a:p>
            <a:r>
              <a:rPr lang="en-GB" sz="1200" dirty="0">
                <a:solidFill>
                  <a:srgbClr val="3C64A5"/>
                </a:solidFill>
                <a:latin typeface="+mj-lt"/>
              </a:rPr>
              <a:t>5</a:t>
            </a:r>
          </a:p>
        </p:txBody>
      </p:sp>
      <p:sp>
        <p:nvSpPr>
          <p:cNvPr id="5" name="Rectangle 4">
            <a:extLst>
              <a:ext uri="{FF2B5EF4-FFF2-40B4-BE49-F238E27FC236}">
                <a16:creationId xmlns:a16="http://schemas.microsoft.com/office/drawing/2014/main" id="{B9860326-014C-4C4A-7BD5-D27B780CC7E6}"/>
              </a:ext>
            </a:extLst>
          </p:cNvPr>
          <p:cNvSpPr>
            <a:spLocks noGrp="1" noRot="1" noMove="1" noResize="1" noEditPoints="1" noAdjustHandles="1" noChangeArrowheads="1" noChangeShapeType="1"/>
          </p:cNvSpPr>
          <p:nvPr/>
        </p:nvSpPr>
        <p:spPr>
          <a:xfrm>
            <a:off x="127000" y="0"/>
            <a:ext cx="3764280"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GB" sz="4000" dirty="0">
                <a:solidFill>
                  <a:srgbClr val="3C64A5"/>
                </a:solidFill>
                <a:latin typeface="+mj-lt"/>
              </a:rPr>
              <a:t>Critical issues</a:t>
            </a:r>
          </a:p>
        </p:txBody>
      </p:sp>
      <p:pic>
        <p:nvPicPr>
          <p:cNvPr id="2" name="Picture 1">
            <a:extLst>
              <a:ext uri="{FF2B5EF4-FFF2-40B4-BE49-F238E27FC236}">
                <a16:creationId xmlns:a16="http://schemas.microsoft.com/office/drawing/2014/main" id="{86376B48-1BA1-3378-7CF4-8B0FFD0E2331}"/>
              </a:ext>
            </a:extLst>
          </p:cNvPr>
          <p:cNvPicPr>
            <a:picLocks noChangeAspect="1"/>
          </p:cNvPicPr>
          <p:nvPr/>
        </p:nvPicPr>
        <p:blipFill>
          <a:blip r:embed="rId3"/>
          <a:srcRect/>
          <a:stretch/>
        </p:blipFill>
        <p:spPr>
          <a:xfrm>
            <a:off x="737878" y="997254"/>
            <a:ext cx="2813568" cy="5059824"/>
          </a:xfrm>
          <a:prstGeom prst="rect">
            <a:avLst/>
          </a:prstGeom>
        </p:spPr>
      </p:pic>
      <p:grpSp>
        <p:nvGrpSpPr>
          <p:cNvPr id="4" name="Group 3">
            <a:extLst>
              <a:ext uri="{FF2B5EF4-FFF2-40B4-BE49-F238E27FC236}">
                <a16:creationId xmlns:a16="http://schemas.microsoft.com/office/drawing/2014/main" id="{57A4C933-856E-05A4-C129-2AF588B484C5}"/>
              </a:ext>
            </a:extLst>
          </p:cNvPr>
          <p:cNvGrpSpPr>
            <a:grpSpLocks noChangeAspect="1"/>
          </p:cNvGrpSpPr>
          <p:nvPr/>
        </p:nvGrpSpPr>
        <p:grpSpPr>
          <a:xfrm>
            <a:off x="3956223" y="1118900"/>
            <a:ext cx="7069926" cy="4788000"/>
            <a:chOff x="4402226" y="1076321"/>
            <a:chExt cx="7490875" cy="5073071"/>
          </a:xfrm>
        </p:grpSpPr>
        <p:pic>
          <p:nvPicPr>
            <p:cNvPr id="6" name="Picture 5">
              <a:extLst>
                <a:ext uri="{FF2B5EF4-FFF2-40B4-BE49-F238E27FC236}">
                  <a16:creationId xmlns:a16="http://schemas.microsoft.com/office/drawing/2014/main" id="{85A3A537-4386-03E2-A356-9E52C9FAEA66}"/>
                </a:ext>
              </a:extLst>
            </p:cNvPr>
            <p:cNvPicPr>
              <a:picLocks noChangeAspect="1"/>
            </p:cNvPicPr>
            <p:nvPr/>
          </p:nvPicPr>
          <p:blipFill>
            <a:blip r:embed="rId4"/>
            <a:stretch>
              <a:fillRect/>
            </a:stretch>
          </p:blipFill>
          <p:spPr>
            <a:xfrm>
              <a:off x="4402226" y="1076321"/>
              <a:ext cx="7490875" cy="5073071"/>
            </a:xfrm>
            <a:prstGeom prst="rect">
              <a:avLst/>
            </a:prstGeom>
            <a:ln w="19050">
              <a:solidFill>
                <a:srgbClr val="2D4B7B"/>
              </a:solid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719C73-C651-497B-EDAF-969085BB827D}"/>
                    </a:ext>
                  </a:extLst>
                </p:cNvPr>
                <p:cNvSpPr txBox="1"/>
                <p:nvPr/>
              </p:nvSpPr>
              <p:spPr>
                <a:xfrm>
                  <a:off x="11234781" y="1734414"/>
                  <a:ext cx="4178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m</m:t>
                        </m:r>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m</m:t>
                            </m:r>
                          </m:e>
                          <m:sup>
                            <m:r>
                              <a:rPr lang="en-US" sz="1400" b="0" i="0" smtClean="0">
                                <a:latin typeface="Cambria Math" panose="02040503050406030204" pitchFamily="18" charset="0"/>
                              </a:rPr>
                              <m:t>2</m:t>
                            </m:r>
                          </m:sup>
                        </m:sSup>
                      </m:oMath>
                    </m:oMathPara>
                  </a14:m>
                  <a:endParaRPr lang="en-US" sz="1400" b="0" dirty="0"/>
                </a:p>
              </p:txBody>
            </p:sp>
          </mc:Choice>
          <mc:Fallback xmlns="">
            <p:sp>
              <p:nvSpPr>
                <p:cNvPr id="17" name="TextBox 16">
                  <a:extLst>
                    <a:ext uri="{FF2B5EF4-FFF2-40B4-BE49-F238E27FC236}">
                      <a16:creationId xmlns:a16="http://schemas.microsoft.com/office/drawing/2014/main" id="{51308A61-EC71-5DC7-1601-EC766C9EB3B6}"/>
                    </a:ext>
                  </a:extLst>
                </p:cNvPr>
                <p:cNvSpPr txBox="1">
                  <a:spLocks noRot="1" noChangeAspect="1" noMove="1" noResize="1" noEditPoints="1" noAdjustHandles="1" noChangeArrowheads="1" noChangeShapeType="1" noTextEdit="1"/>
                </p:cNvSpPr>
                <p:nvPr/>
              </p:nvSpPr>
              <p:spPr>
                <a:xfrm>
                  <a:off x="11234781" y="1734414"/>
                  <a:ext cx="417807" cy="215444"/>
                </a:xfrm>
                <a:prstGeom prst="rect">
                  <a:avLst/>
                </a:prstGeom>
                <a:blipFill>
                  <a:blip r:embed="rId13"/>
                  <a:stretch>
                    <a:fillRect l="-9375" r="-6250"/>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61E7F4B-9BFF-C7B3-1D74-DA99CC3C5E12}"/>
                    </a:ext>
                  </a:extLst>
                </p:cNvPr>
                <p:cNvSpPr txBox="1"/>
                <p:nvPr/>
              </p:nvSpPr>
              <p:spPr>
                <a:xfrm>
                  <a:off x="11223815" y="1951186"/>
                  <a:ext cx="4178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m</m:t>
                        </m:r>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m</m:t>
                            </m:r>
                          </m:e>
                          <m:sup>
                            <m:r>
                              <a:rPr lang="en-US" sz="1400" b="0" i="0" smtClean="0">
                                <a:latin typeface="Cambria Math" panose="02040503050406030204" pitchFamily="18" charset="0"/>
                              </a:rPr>
                              <m:t>2</m:t>
                            </m:r>
                          </m:sup>
                        </m:sSup>
                      </m:oMath>
                    </m:oMathPara>
                  </a14:m>
                  <a:endParaRPr lang="en-US" sz="1400" b="0" dirty="0"/>
                </a:p>
              </p:txBody>
            </p:sp>
          </mc:Choice>
          <mc:Fallback xmlns="">
            <p:sp>
              <p:nvSpPr>
                <p:cNvPr id="21" name="TextBox 20">
                  <a:extLst>
                    <a:ext uri="{FF2B5EF4-FFF2-40B4-BE49-F238E27FC236}">
                      <a16:creationId xmlns:a16="http://schemas.microsoft.com/office/drawing/2014/main" id="{87BDA016-59AD-31BC-9DB7-9DA31AA9D519}"/>
                    </a:ext>
                  </a:extLst>
                </p:cNvPr>
                <p:cNvSpPr txBox="1">
                  <a:spLocks noRot="1" noChangeAspect="1" noMove="1" noResize="1" noEditPoints="1" noAdjustHandles="1" noChangeArrowheads="1" noChangeShapeType="1" noTextEdit="1"/>
                </p:cNvSpPr>
                <p:nvPr/>
              </p:nvSpPr>
              <p:spPr>
                <a:xfrm>
                  <a:off x="11223815" y="1951186"/>
                  <a:ext cx="417807" cy="215444"/>
                </a:xfrm>
                <a:prstGeom prst="rect">
                  <a:avLst/>
                </a:prstGeom>
                <a:blipFill>
                  <a:blip r:embed="rId14"/>
                  <a:stretch>
                    <a:fillRect l="-9375" r="-6250" b="-6250"/>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82B0B12-F2B0-9692-9A8B-22EDC58C3F68}"/>
                    </a:ext>
                  </a:extLst>
                </p:cNvPr>
                <p:cNvSpPr txBox="1"/>
                <p:nvPr/>
              </p:nvSpPr>
              <p:spPr>
                <a:xfrm>
                  <a:off x="11223814" y="2178733"/>
                  <a:ext cx="4178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m</m:t>
                        </m:r>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m</m:t>
                            </m:r>
                          </m:e>
                          <m:sup>
                            <m:r>
                              <a:rPr lang="en-US" sz="1400" b="0" i="0" smtClean="0">
                                <a:latin typeface="Cambria Math" panose="02040503050406030204" pitchFamily="18" charset="0"/>
                              </a:rPr>
                              <m:t>2</m:t>
                            </m:r>
                          </m:sup>
                        </m:sSup>
                      </m:oMath>
                    </m:oMathPara>
                  </a14:m>
                  <a:endParaRPr lang="en-US" sz="1400" b="0" dirty="0"/>
                </a:p>
              </p:txBody>
            </p:sp>
          </mc:Choice>
          <mc:Fallback xmlns="">
            <p:sp>
              <p:nvSpPr>
                <p:cNvPr id="22" name="TextBox 21">
                  <a:extLst>
                    <a:ext uri="{FF2B5EF4-FFF2-40B4-BE49-F238E27FC236}">
                      <a16:creationId xmlns:a16="http://schemas.microsoft.com/office/drawing/2014/main" id="{44F72F19-E251-4736-8CD5-5AD7F55E697E}"/>
                    </a:ext>
                  </a:extLst>
                </p:cNvPr>
                <p:cNvSpPr txBox="1">
                  <a:spLocks noRot="1" noChangeAspect="1" noMove="1" noResize="1" noEditPoints="1" noAdjustHandles="1" noChangeArrowheads="1" noChangeShapeType="1" noTextEdit="1"/>
                </p:cNvSpPr>
                <p:nvPr/>
              </p:nvSpPr>
              <p:spPr>
                <a:xfrm>
                  <a:off x="11223814" y="2178733"/>
                  <a:ext cx="417807" cy="215444"/>
                </a:xfrm>
                <a:prstGeom prst="rect">
                  <a:avLst/>
                </a:prstGeom>
                <a:blipFill>
                  <a:blip r:embed="rId15"/>
                  <a:stretch>
                    <a:fillRect l="-9375" r="-6250"/>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89B2AFB-5F4F-CB1A-20B6-2DC6555890E5}"/>
                    </a:ext>
                  </a:extLst>
                </p:cNvPr>
                <p:cNvSpPr txBox="1"/>
                <p:nvPr/>
              </p:nvSpPr>
              <p:spPr>
                <a:xfrm>
                  <a:off x="11228680" y="2417548"/>
                  <a:ext cx="4178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m</m:t>
                        </m:r>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m</m:t>
                            </m:r>
                          </m:e>
                          <m:sup>
                            <m:r>
                              <a:rPr lang="en-US" sz="1400" b="0" i="0" smtClean="0">
                                <a:latin typeface="Cambria Math" panose="02040503050406030204" pitchFamily="18" charset="0"/>
                              </a:rPr>
                              <m:t>2</m:t>
                            </m:r>
                          </m:sup>
                        </m:sSup>
                      </m:oMath>
                    </m:oMathPara>
                  </a14:m>
                  <a:endParaRPr lang="en-US" sz="1400" b="0" dirty="0"/>
                </a:p>
              </p:txBody>
            </p:sp>
          </mc:Choice>
          <mc:Fallback xmlns="">
            <p:sp>
              <p:nvSpPr>
                <p:cNvPr id="23" name="TextBox 22">
                  <a:extLst>
                    <a:ext uri="{FF2B5EF4-FFF2-40B4-BE49-F238E27FC236}">
                      <a16:creationId xmlns:a16="http://schemas.microsoft.com/office/drawing/2014/main" id="{9B18408A-1DEA-22CE-618E-973DCBE06A30}"/>
                    </a:ext>
                  </a:extLst>
                </p:cNvPr>
                <p:cNvSpPr txBox="1">
                  <a:spLocks noRot="1" noChangeAspect="1" noMove="1" noResize="1" noEditPoints="1" noAdjustHandles="1" noChangeArrowheads="1" noChangeShapeType="1" noTextEdit="1"/>
                </p:cNvSpPr>
                <p:nvPr/>
              </p:nvSpPr>
              <p:spPr>
                <a:xfrm>
                  <a:off x="11228680" y="2417548"/>
                  <a:ext cx="417807" cy="215444"/>
                </a:xfrm>
                <a:prstGeom prst="rect">
                  <a:avLst/>
                </a:prstGeom>
                <a:blipFill>
                  <a:blip r:embed="rId16"/>
                  <a:stretch>
                    <a:fillRect l="-9091" r="-6061"/>
                  </a:stretch>
                </a:blipFill>
              </p:spPr>
              <p:txBody>
                <a:bodyPr/>
                <a:lstStyle/>
                <a:p>
                  <a:r>
                    <a:rPr lang="en-IT">
                      <a:noFill/>
                    </a:rPr>
                    <a:t> </a:t>
                  </a:r>
                </a:p>
              </p:txBody>
            </p:sp>
          </mc:Fallback>
        </mc:AlternateContent>
      </p:grpSp>
      <p:grpSp>
        <p:nvGrpSpPr>
          <p:cNvPr id="11" name="Group 10">
            <a:extLst>
              <a:ext uri="{FF2B5EF4-FFF2-40B4-BE49-F238E27FC236}">
                <a16:creationId xmlns:a16="http://schemas.microsoft.com/office/drawing/2014/main" id="{8DE1F1C9-E97A-93B8-EFE9-A4A8711A550C}"/>
              </a:ext>
            </a:extLst>
          </p:cNvPr>
          <p:cNvGrpSpPr/>
          <p:nvPr/>
        </p:nvGrpSpPr>
        <p:grpSpPr>
          <a:xfrm>
            <a:off x="7291881" y="2841902"/>
            <a:ext cx="4755706" cy="1662071"/>
            <a:chOff x="7291881" y="2841902"/>
            <a:chExt cx="4755706" cy="1662071"/>
          </a:xfrm>
        </p:grpSpPr>
        <p:grpSp>
          <p:nvGrpSpPr>
            <p:cNvPr id="12" name="Group 11">
              <a:extLst>
                <a:ext uri="{FF2B5EF4-FFF2-40B4-BE49-F238E27FC236}">
                  <a16:creationId xmlns:a16="http://schemas.microsoft.com/office/drawing/2014/main" id="{B60C1530-A5B4-115C-8244-3F922A2680B4}"/>
                </a:ext>
              </a:extLst>
            </p:cNvPr>
            <p:cNvGrpSpPr/>
            <p:nvPr/>
          </p:nvGrpSpPr>
          <p:grpSpPr>
            <a:xfrm>
              <a:off x="7291881" y="2841902"/>
              <a:ext cx="4755706" cy="1662071"/>
              <a:chOff x="6461957" y="3120151"/>
              <a:chExt cx="4755706" cy="1662071"/>
            </a:xfrm>
          </p:grpSpPr>
          <p:pic>
            <p:nvPicPr>
              <p:cNvPr id="18" name="Picture 17">
                <a:extLst>
                  <a:ext uri="{FF2B5EF4-FFF2-40B4-BE49-F238E27FC236}">
                    <a16:creationId xmlns:a16="http://schemas.microsoft.com/office/drawing/2014/main" id="{38924D03-B1D0-5231-A7FB-5CC10DE1FE36}"/>
                  </a:ext>
                </a:extLst>
              </p:cNvPr>
              <p:cNvPicPr>
                <a:picLocks noChangeAspect="1"/>
              </p:cNvPicPr>
              <p:nvPr/>
            </p:nvPicPr>
            <p:blipFill>
              <a:blip r:embed="rId17"/>
              <a:srcRect l="-126" r="34860"/>
              <a:stretch/>
            </p:blipFill>
            <p:spPr>
              <a:xfrm>
                <a:off x="6831630" y="3126222"/>
                <a:ext cx="3469241" cy="1656000"/>
              </a:xfrm>
              <a:prstGeom prst="rect">
                <a:avLst/>
              </a:prstGeom>
            </p:spPr>
          </p:pic>
          <p:pic>
            <p:nvPicPr>
              <p:cNvPr id="20" name="Picture 19">
                <a:extLst>
                  <a:ext uri="{FF2B5EF4-FFF2-40B4-BE49-F238E27FC236}">
                    <a16:creationId xmlns:a16="http://schemas.microsoft.com/office/drawing/2014/main" id="{0C76112C-3A67-6D6C-B631-787121322657}"/>
                  </a:ext>
                </a:extLst>
              </p:cNvPr>
              <p:cNvPicPr>
                <a:picLocks noChangeAspect="1"/>
              </p:cNvPicPr>
              <p:nvPr/>
            </p:nvPicPr>
            <p:blipFill>
              <a:blip r:embed="rId17"/>
              <a:srcRect l="83301" r="-665"/>
              <a:stretch/>
            </p:blipFill>
            <p:spPr>
              <a:xfrm>
                <a:off x="10294621" y="3126222"/>
                <a:ext cx="923042" cy="1656000"/>
              </a:xfrm>
              <a:prstGeom prst="rect">
                <a:avLst/>
              </a:prstGeom>
            </p:spPr>
          </p:pic>
          <p:sp>
            <p:nvSpPr>
              <p:cNvPr id="21" name="Rectangle 20">
                <a:extLst>
                  <a:ext uri="{FF2B5EF4-FFF2-40B4-BE49-F238E27FC236}">
                    <a16:creationId xmlns:a16="http://schemas.microsoft.com/office/drawing/2014/main" id="{999CC2AD-3518-25C8-19D3-BDD540B96E1B}"/>
                  </a:ext>
                </a:extLst>
              </p:cNvPr>
              <p:cNvSpPr/>
              <p:nvPr/>
            </p:nvSpPr>
            <p:spPr>
              <a:xfrm>
                <a:off x="9370631" y="3120151"/>
                <a:ext cx="901956" cy="1656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22" name="Picture 21">
                <a:extLst>
                  <a:ext uri="{FF2B5EF4-FFF2-40B4-BE49-F238E27FC236}">
                    <a16:creationId xmlns:a16="http://schemas.microsoft.com/office/drawing/2014/main" id="{D9A38F42-70F0-622B-D7D4-F1AB2F15990A}"/>
                  </a:ext>
                </a:extLst>
              </p:cNvPr>
              <p:cNvPicPr>
                <a:picLocks noChangeAspect="1"/>
              </p:cNvPicPr>
              <p:nvPr/>
            </p:nvPicPr>
            <p:blipFill>
              <a:blip r:embed="rId17"/>
              <a:srcRect l="-1162" t="-150" r="75614" b="1"/>
              <a:stretch/>
            </p:blipFill>
            <p:spPr>
              <a:xfrm>
                <a:off x="6461957" y="3126013"/>
                <a:ext cx="1355987" cy="1656000"/>
              </a:xfrm>
              <a:prstGeom prst="rect">
                <a:avLst/>
              </a:prstGeom>
            </p:spPr>
          </p:pic>
        </p:grpSp>
        <p:pic>
          <p:nvPicPr>
            <p:cNvPr id="13" name="Picture 12">
              <a:extLst>
                <a:ext uri="{FF2B5EF4-FFF2-40B4-BE49-F238E27FC236}">
                  <a16:creationId xmlns:a16="http://schemas.microsoft.com/office/drawing/2014/main" id="{65CEF071-A15B-A422-B6AF-D6451EE63841}"/>
                </a:ext>
              </a:extLst>
            </p:cNvPr>
            <p:cNvPicPr>
              <a:picLocks noChangeAspect="1"/>
            </p:cNvPicPr>
            <p:nvPr/>
          </p:nvPicPr>
          <p:blipFill>
            <a:blip r:embed="rId17"/>
            <a:srcRect l="21422" t="-150" r="75614" b="1"/>
            <a:stretch/>
          </p:blipFill>
          <p:spPr>
            <a:xfrm>
              <a:off x="8507186" y="2841902"/>
              <a:ext cx="458396" cy="165600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6A968A7-5F6D-688F-0429-C4D575AF802D}"/>
                    </a:ext>
                  </a:extLst>
                </p:cNvPr>
                <p:cNvSpPr txBox="1"/>
                <p:nvPr/>
              </p:nvSpPr>
              <p:spPr>
                <a:xfrm>
                  <a:off x="8509121" y="3428293"/>
                  <a:ext cx="4178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solidFill>
                              <a:srgbClr val="C8C8C8"/>
                            </a:solidFill>
                            <a:latin typeface="Cambria Math" panose="02040503050406030204" pitchFamily="18" charset="0"/>
                          </a:rPr>
                          <m:t>m</m:t>
                        </m:r>
                        <m:sSup>
                          <m:sSupPr>
                            <m:ctrlPr>
                              <a:rPr lang="en-US" sz="1400" b="0" i="1" smtClean="0">
                                <a:solidFill>
                                  <a:srgbClr val="C8C8C8"/>
                                </a:solidFill>
                                <a:latin typeface="Cambria Math" panose="02040503050406030204" pitchFamily="18" charset="0"/>
                              </a:rPr>
                            </m:ctrlPr>
                          </m:sSupPr>
                          <m:e>
                            <m:r>
                              <m:rPr>
                                <m:sty m:val="p"/>
                              </m:rPr>
                              <a:rPr lang="en-US" sz="1400" b="0" i="0" smtClean="0">
                                <a:solidFill>
                                  <a:srgbClr val="C8C8C8"/>
                                </a:solidFill>
                                <a:latin typeface="Cambria Math" panose="02040503050406030204" pitchFamily="18" charset="0"/>
                              </a:rPr>
                              <m:t>m</m:t>
                            </m:r>
                          </m:e>
                          <m:sup>
                            <m:r>
                              <a:rPr lang="en-US" sz="1400" b="0" i="0" smtClean="0">
                                <a:solidFill>
                                  <a:srgbClr val="C8C8C8"/>
                                </a:solidFill>
                                <a:latin typeface="Cambria Math" panose="02040503050406030204" pitchFamily="18" charset="0"/>
                              </a:rPr>
                              <m:t>2</m:t>
                            </m:r>
                          </m:sup>
                        </m:sSup>
                      </m:oMath>
                    </m:oMathPara>
                  </a14:m>
                  <a:endParaRPr lang="en-US" sz="1400" b="0" dirty="0">
                    <a:solidFill>
                      <a:srgbClr val="C8C8C8"/>
                    </a:solidFill>
                  </a:endParaRPr>
                </a:p>
              </p:txBody>
            </p:sp>
          </mc:Choice>
          <mc:Fallback xmlns="">
            <p:sp>
              <p:nvSpPr>
                <p:cNvPr id="39" name="TextBox 38">
                  <a:extLst>
                    <a:ext uri="{FF2B5EF4-FFF2-40B4-BE49-F238E27FC236}">
                      <a16:creationId xmlns:a16="http://schemas.microsoft.com/office/drawing/2014/main" id="{3C64BAE0-444E-0773-4591-7B66131348C8}"/>
                    </a:ext>
                  </a:extLst>
                </p:cNvPr>
                <p:cNvSpPr txBox="1">
                  <a:spLocks noRot="1" noChangeAspect="1" noMove="1" noResize="1" noEditPoints="1" noAdjustHandles="1" noChangeArrowheads="1" noChangeShapeType="1" noTextEdit="1"/>
                </p:cNvSpPr>
                <p:nvPr/>
              </p:nvSpPr>
              <p:spPr>
                <a:xfrm>
                  <a:off x="8509121" y="3428293"/>
                  <a:ext cx="417807" cy="215444"/>
                </a:xfrm>
                <a:prstGeom prst="rect">
                  <a:avLst/>
                </a:prstGeom>
                <a:blipFill>
                  <a:blip r:embed="rId18"/>
                  <a:stretch>
                    <a:fillRect l="-7353" r="-4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74AA7DB-B832-792A-E1A4-E9C77CAEFF75}"/>
                    </a:ext>
                  </a:extLst>
                </p:cNvPr>
                <p:cNvSpPr txBox="1"/>
                <p:nvPr/>
              </p:nvSpPr>
              <p:spPr>
                <a:xfrm>
                  <a:off x="8498771" y="3687969"/>
                  <a:ext cx="4178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solidFill>
                              <a:srgbClr val="C8C8C8"/>
                            </a:solidFill>
                            <a:latin typeface="Cambria Math" panose="02040503050406030204" pitchFamily="18" charset="0"/>
                          </a:rPr>
                          <m:t>m</m:t>
                        </m:r>
                        <m:sSup>
                          <m:sSupPr>
                            <m:ctrlPr>
                              <a:rPr lang="en-US" sz="1400" b="0" i="1" smtClean="0">
                                <a:solidFill>
                                  <a:srgbClr val="C8C8C8"/>
                                </a:solidFill>
                                <a:latin typeface="Cambria Math" panose="02040503050406030204" pitchFamily="18" charset="0"/>
                              </a:rPr>
                            </m:ctrlPr>
                          </m:sSupPr>
                          <m:e>
                            <m:r>
                              <m:rPr>
                                <m:sty m:val="p"/>
                              </m:rPr>
                              <a:rPr lang="en-US" sz="1400" b="0" i="0" smtClean="0">
                                <a:solidFill>
                                  <a:srgbClr val="C8C8C8"/>
                                </a:solidFill>
                                <a:latin typeface="Cambria Math" panose="02040503050406030204" pitchFamily="18" charset="0"/>
                              </a:rPr>
                              <m:t>m</m:t>
                            </m:r>
                          </m:e>
                          <m:sup>
                            <m:r>
                              <a:rPr lang="en-US" sz="1400" b="0" i="0" smtClean="0">
                                <a:solidFill>
                                  <a:srgbClr val="C8C8C8"/>
                                </a:solidFill>
                                <a:latin typeface="Cambria Math" panose="02040503050406030204" pitchFamily="18" charset="0"/>
                              </a:rPr>
                              <m:t>2</m:t>
                            </m:r>
                          </m:sup>
                        </m:sSup>
                      </m:oMath>
                    </m:oMathPara>
                  </a14:m>
                  <a:endParaRPr lang="en-US" sz="1400" b="0" dirty="0">
                    <a:solidFill>
                      <a:srgbClr val="C8C8C8"/>
                    </a:solidFill>
                  </a:endParaRPr>
                </a:p>
              </p:txBody>
            </p:sp>
          </mc:Choice>
          <mc:Fallback xmlns="">
            <p:sp>
              <p:nvSpPr>
                <p:cNvPr id="40" name="TextBox 39">
                  <a:extLst>
                    <a:ext uri="{FF2B5EF4-FFF2-40B4-BE49-F238E27FC236}">
                      <a16:creationId xmlns:a16="http://schemas.microsoft.com/office/drawing/2014/main" id="{C556A6BF-F44D-C9BB-41AB-16FE457A2E5A}"/>
                    </a:ext>
                  </a:extLst>
                </p:cNvPr>
                <p:cNvSpPr txBox="1">
                  <a:spLocks noRot="1" noChangeAspect="1" noMove="1" noResize="1" noEditPoints="1" noAdjustHandles="1" noChangeArrowheads="1" noChangeShapeType="1" noTextEdit="1"/>
                </p:cNvSpPr>
                <p:nvPr/>
              </p:nvSpPr>
              <p:spPr>
                <a:xfrm>
                  <a:off x="8498771" y="3687969"/>
                  <a:ext cx="417807" cy="215444"/>
                </a:xfrm>
                <a:prstGeom prst="rect">
                  <a:avLst/>
                </a:prstGeom>
                <a:blipFill>
                  <a:blip r:embed="rId19"/>
                  <a:stretch>
                    <a:fillRect l="-5797" t="-2857" r="-2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FF6B0B9-AD01-7EF5-CBC1-44543D74C71D}"/>
                    </a:ext>
                  </a:extLst>
                </p:cNvPr>
                <p:cNvSpPr txBox="1"/>
                <p:nvPr/>
              </p:nvSpPr>
              <p:spPr>
                <a:xfrm>
                  <a:off x="8498771" y="3979848"/>
                  <a:ext cx="4178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solidFill>
                              <a:srgbClr val="C8C8C8"/>
                            </a:solidFill>
                            <a:latin typeface="Cambria Math" panose="02040503050406030204" pitchFamily="18" charset="0"/>
                          </a:rPr>
                          <m:t>m</m:t>
                        </m:r>
                        <m:sSup>
                          <m:sSupPr>
                            <m:ctrlPr>
                              <a:rPr lang="en-US" sz="1400" b="0" i="1" smtClean="0">
                                <a:solidFill>
                                  <a:srgbClr val="C8C8C8"/>
                                </a:solidFill>
                                <a:latin typeface="Cambria Math" panose="02040503050406030204" pitchFamily="18" charset="0"/>
                              </a:rPr>
                            </m:ctrlPr>
                          </m:sSupPr>
                          <m:e>
                            <m:r>
                              <m:rPr>
                                <m:sty m:val="p"/>
                              </m:rPr>
                              <a:rPr lang="en-US" sz="1400" b="0" i="0" smtClean="0">
                                <a:solidFill>
                                  <a:srgbClr val="C8C8C8"/>
                                </a:solidFill>
                                <a:latin typeface="Cambria Math" panose="02040503050406030204" pitchFamily="18" charset="0"/>
                              </a:rPr>
                              <m:t>m</m:t>
                            </m:r>
                          </m:e>
                          <m:sup>
                            <m:r>
                              <a:rPr lang="en-US" sz="1400" b="0" i="0" smtClean="0">
                                <a:solidFill>
                                  <a:srgbClr val="C8C8C8"/>
                                </a:solidFill>
                                <a:latin typeface="Cambria Math" panose="02040503050406030204" pitchFamily="18" charset="0"/>
                              </a:rPr>
                              <m:t>2</m:t>
                            </m:r>
                          </m:sup>
                        </m:sSup>
                      </m:oMath>
                    </m:oMathPara>
                  </a14:m>
                  <a:endParaRPr lang="en-US" sz="1400" b="0" dirty="0">
                    <a:solidFill>
                      <a:srgbClr val="C8C8C8"/>
                    </a:solidFill>
                  </a:endParaRPr>
                </a:p>
              </p:txBody>
            </p:sp>
          </mc:Choice>
          <mc:Fallback xmlns="">
            <p:sp>
              <p:nvSpPr>
                <p:cNvPr id="41" name="TextBox 40">
                  <a:extLst>
                    <a:ext uri="{FF2B5EF4-FFF2-40B4-BE49-F238E27FC236}">
                      <a16:creationId xmlns:a16="http://schemas.microsoft.com/office/drawing/2014/main" id="{2678F057-5E6F-C02D-D22B-007B69C465D3}"/>
                    </a:ext>
                  </a:extLst>
                </p:cNvPr>
                <p:cNvSpPr txBox="1">
                  <a:spLocks noRot="1" noChangeAspect="1" noMove="1" noResize="1" noEditPoints="1" noAdjustHandles="1" noChangeArrowheads="1" noChangeShapeType="1" noTextEdit="1"/>
                </p:cNvSpPr>
                <p:nvPr/>
              </p:nvSpPr>
              <p:spPr>
                <a:xfrm>
                  <a:off x="8498771" y="3979848"/>
                  <a:ext cx="417807" cy="215444"/>
                </a:xfrm>
                <a:prstGeom prst="rect">
                  <a:avLst/>
                </a:prstGeom>
                <a:blipFill>
                  <a:blip r:embed="rId19"/>
                  <a:stretch>
                    <a:fillRect l="-5797" t="-2857" r="-2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2B5D628-1C72-5B83-5DB4-76299D8BFBCF}"/>
                    </a:ext>
                  </a:extLst>
                </p:cNvPr>
                <p:cNvSpPr txBox="1"/>
                <p:nvPr/>
              </p:nvSpPr>
              <p:spPr>
                <a:xfrm>
                  <a:off x="8503363" y="4238294"/>
                  <a:ext cx="4178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solidFill>
                              <a:srgbClr val="C8C8C8"/>
                            </a:solidFill>
                            <a:latin typeface="Cambria Math" panose="02040503050406030204" pitchFamily="18" charset="0"/>
                          </a:rPr>
                          <m:t>m</m:t>
                        </m:r>
                        <m:sSup>
                          <m:sSupPr>
                            <m:ctrlPr>
                              <a:rPr lang="en-US" sz="1400" b="0" i="1" smtClean="0">
                                <a:solidFill>
                                  <a:srgbClr val="C8C8C8"/>
                                </a:solidFill>
                                <a:latin typeface="Cambria Math" panose="02040503050406030204" pitchFamily="18" charset="0"/>
                              </a:rPr>
                            </m:ctrlPr>
                          </m:sSupPr>
                          <m:e>
                            <m:r>
                              <m:rPr>
                                <m:sty m:val="p"/>
                              </m:rPr>
                              <a:rPr lang="en-US" sz="1400" b="0" i="0" smtClean="0">
                                <a:solidFill>
                                  <a:srgbClr val="C8C8C8"/>
                                </a:solidFill>
                                <a:latin typeface="Cambria Math" panose="02040503050406030204" pitchFamily="18" charset="0"/>
                              </a:rPr>
                              <m:t>m</m:t>
                            </m:r>
                          </m:e>
                          <m:sup>
                            <m:r>
                              <a:rPr lang="en-US" sz="1400" b="0" i="0" smtClean="0">
                                <a:solidFill>
                                  <a:srgbClr val="C8C8C8"/>
                                </a:solidFill>
                                <a:latin typeface="Cambria Math" panose="02040503050406030204" pitchFamily="18" charset="0"/>
                              </a:rPr>
                              <m:t>2</m:t>
                            </m:r>
                          </m:sup>
                        </m:sSup>
                      </m:oMath>
                    </m:oMathPara>
                  </a14:m>
                  <a:endParaRPr lang="en-US" sz="1400" b="0" dirty="0">
                    <a:solidFill>
                      <a:srgbClr val="C8C8C8"/>
                    </a:solidFill>
                  </a:endParaRPr>
                </a:p>
              </p:txBody>
            </p:sp>
          </mc:Choice>
          <mc:Fallback xmlns="">
            <p:sp>
              <p:nvSpPr>
                <p:cNvPr id="42" name="TextBox 41">
                  <a:extLst>
                    <a:ext uri="{FF2B5EF4-FFF2-40B4-BE49-F238E27FC236}">
                      <a16:creationId xmlns:a16="http://schemas.microsoft.com/office/drawing/2014/main" id="{CDE27CC1-9B2C-7D19-FC71-44CC012C8825}"/>
                    </a:ext>
                  </a:extLst>
                </p:cNvPr>
                <p:cNvSpPr txBox="1">
                  <a:spLocks noRot="1" noChangeAspect="1" noMove="1" noResize="1" noEditPoints="1" noAdjustHandles="1" noChangeArrowheads="1" noChangeShapeType="1" noTextEdit="1"/>
                </p:cNvSpPr>
                <p:nvPr/>
              </p:nvSpPr>
              <p:spPr>
                <a:xfrm>
                  <a:off x="8503363" y="4238294"/>
                  <a:ext cx="417807" cy="215444"/>
                </a:xfrm>
                <a:prstGeom prst="rect">
                  <a:avLst/>
                </a:prstGeom>
                <a:blipFill>
                  <a:blip r:embed="rId18"/>
                  <a:stretch>
                    <a:fillRect l="-7353" r="-4412"/>
                  </a:stretch>
                </a:blipFill>
              </p:spPr>
              <p:txBody>
                <a:bodyPr/>
                <a:lstStyle/>
                <a:p>
                  <a:r>
                    <a:rPr lang="en-GB">
                      <a:noFill/>
                    </a:rPr>
                    <a:t> </a:t>
                  </a:r>
                </a:p>
              </p:txBody>
            </p:sp>
          </mc:Fallback>
        </mc:AlternateContent>
      </p:grpSp>
    </p:spTree>
    <p:extLst>
      <p:ext uri="{BB962C8B-B14F-4D97-AF65-F5344CB8AC3E}">
        <p14:creationId xmlns:p14="http://schemas.microsoft.com/office/powerpoint/2010/main" val="421323446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TotalTime>
  <Words>2177</Words>
  <Application>Microsoft Office PowerPoint</Application>
  <PresentationFormat>Widescreen</PresentationFormat>
  <Paragraphs>232</Paragraphs>
  <Slides>16</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Arial</vt:lpstr>
      <vt:lpstr>Calibri</vt:lpstr>
      <vt:lpstr>Calibri Light</vt:lpstr>
      <vt:lpstr>Cambria Math</vt:lpstr>
      <vt:lpstr>Helvetica</vt:lpstr>
      <vt:lpstr>Montserrat</vt:lpstr>
      <vt:lpstr>Montserrat Bold</vt:lpstr>
      <vt:lpstr>Montserrat Regular</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Alessandra Maiarelli</dc:creator>
  <cp:lastModifiedBy>Mariagrazia Celentano</cp:lastModifiedBy>
  <cp:revision>16</cp:revision>
  <dcterms:created xsi:type="dcterms:W3CDTF">2024-09-06T16:42:42Z</dcterms:created>
  <dcterms:modified xsi:type="dcterms:W3CDTF">2024-12-10T17:42:23Z</dcterms:modified>
</cp:coreProperties>
</file>