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7" r:id="rId2"/>
  </p:sldMasterIdLst>
  <p:notesMasterIdLst>
    <p:notesMasterId r:id="rId24"/>
  </p:notesMasterIdLst>
  <p:sldIdLst>
    <p:sldId id="259" r:id="rId3"/>
    <p:sldId id="261" r:id="rId4"/>
    <p:sldId id="262" r:id="rId5"/>
    <p:sldId id="264" r:id="rId6"/>
    <p:sldId id="277" r:id="rId7"/>
    <p:sldId id="278" r:id="rId8"/>
    <p:sldId id="265" r:id="rId9"/>
    <p:sldId id="263" r:id="rId10"/>
    <p:sldId id="267" r:id="rId11"/>
    <p:sldId id="271" r:id="rId12"/>
    <p:sldId id="270" r:id="rId13"/>
    <p:sldId id="269" r:id="rId14"/>
    <p:sldId id="274" r:id="rId15"/>
    <p:sldId id="273" r:id="rId16"/>
    <p:sldId id="279" r:id="rId17"/>
    <p:sldId id="280" r:id="rId18"/>
    <p:sldId id="275" r:id="rId19"/>
    <p:sldId id="383" r:id="rId20"/>
    <p:sldId id="400" r:id="rId21"/>
    <p:sldId id="370" r:id="rId22"/>
    <p:sldId id="34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69EE4-097A-460C-ABBD-56DB48A22C91}" v="7" dt="2024-12-08T16:06:22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tanza Fabbri" userId="024caf5f-6615-46bf-8b8b-2054dedda819" providerId="ADAL" clId="{26369EE4-097A-460C-ABBD-56DB48A22C91}"/>
    <pc:docChg chg="custSel addSld delSld modSld">
      <pc:chgData name="Costanza Fabbri" userId="024caf5f-6615-46bf-8b8b-2054dedda819" providerId="ADAL" clId="{26369EE4-097A-460C-ABBD-56DB48A22C91}" dt="2024-12-08T16:15:14.746" v="36" actId="20577"/>
      <pc:docMkLst>
        <pc:docMk/>
      </pc:docMkLst>
      <pc:sldChg chg="modNotesTx">
        <pc:chgData name="Costanza Fabbri" userId="024caf5f-6615-46bf-8b8b-2054dedda819" providerId="ADAL" clId="{26369EE4-097A-460C-ABBD-56DB48A22C91}" dt="2024-12-08T16:14:13.116" v="30" actId="20577"/>
        <pc:sldMkLst>
          <pc:docMk/>
          <pc:sldMk cId="3749303265" sldId="261"/>
        </pc:sldMkLst>
      </pc:sldChg>
      <pc:sldChg chg="modNotesTx">
        <pc:chgData name="Costanza Fabbri" userId="024caf5f-6615-46bf-8b8b-2054dedda819" providerId="ADAL" clId="{26369EE4-097A-460C-ABBD-56DB48A22C91}" dt="2024-12-08T16:14:17.580" v="31" actId="20577"/>
        <pc:sldMkLst>
          <pc:docMk/>
          <pc:sldMk cId="2053980506" sldId="262"/>
        </pc:sldMkLst>
      </pc:sldChg>
      <pc:sldChg chg="modNotesTx">
        <pc:chgData name="Costanza Fabbri" userId="024caf5f-6615-46bf-8b8b-2054dedda819" providerId="ADAL" clId="{26369EE4-097A-460C-ABBD-56DB48A22C91}" dt="2024-12-08T16:15:06.833" v="35" actId="20577"/>
        <pc:sldMkLst>
          <pc:docMk/>
          <pc:sldMk cId="4263645661" sldId="263"/>
        </pc:sldMkLst>
      </pc:sldChg>
      <pc:sldChg chg="modNotesTx">
        <pc:chgData name="Costanza Fabbri" userId="024caf5f-6615-46bf-8b8b-2054dedda819" providerId="ADAL" clId="{26369EE4-097A-460C-ABBD-56DB48A22C91}" dt="2024-12-08T16:15:01.927" v="34" actId="20577"/>
        <pc:sldMkLst>
          <pc:docMk/>
          <pc:sldMk cId="1451550152" sldId="265"/>
        </pc:sldMkLst>
      </pc:sldChg>
      <pc:sldChg chg="modNotesTx">
        <pc:chgData name="Costanza Fabbri" userId="024caf5f-6615-46bf-8b8b-2054dedda819" providerId="ADAL" clId="{26369EE4-097A-460C-ABBD-56DB48A22C91}" dt="2024-12-08T16:15:14.746" v="36" actId="20577"/>
        <pc:sldMkLst>
          <pc:docMk/>
          <pc:sldMk cId="487565969" sldId="271"/>
        </pc:sldMkLst>
      </pc:sldChg>
      <pc:sldChg chg="modNotesTx">
        <pc:chgData name="Costanza Fabbri" userId="024caf5f-6615-46bf-8b8b-2054dedda819" providerId="ADAL" clId="{26369EE4-097A-460C-ABBD-56DB48A22C91}" dt="2024-12-08T16:14:53.941" v="32" actId="20577"/>
        <pc:sldMkLst>
          <pc:docMk/>
          <pc:sldMk cId="846639587" sldId="277"/>
        </pc:sldMkLst>
      </pc:sldChg>
      <pc:sldChg chg="modNotesTx">
        <pc:chgData name="Costanza Fabbri" userId="024caf5f-6615-46bf-8b8b-2054dedda819" providerId="ADAL" clId="{26369EE4-097A-460C-ABBD-56DB48A22C91}" dt="2024-12-08T16:14:58.223" v="33" actId="20577"/>
        <pc:sldMkLst>
          <pc:docMk/>
          <pc:sldMk cId="1982546542" sldId="278"/>
        </pc:sldMkLst>
      </pc:sldChg>
      <pc:sldChg chg="delSp add del mod">
        <pc:chgData name="Costanza Fabbri" userId="024caf5f-6615-46bf-8b8b-2054dedda819" providerId="ADAL" clId="{26369EE4-097A-460C-ABBD-56DB48A22C91}" dt="2024-12-08T16:05:32.833" v="17" actId="2696"/>
        <pc:sldMkLst>
          <pc:docMk/>
          <pc:sldMk cId="4099115863" sldId="281"/>
        </pc:sldMkLst>
        <pc:spChg chg="del">
          <ac:chgData name="Costanza Fabbri" userId="024caf5f-6615-46bf-8b8b-2054dedda819" providerId="ADAL" clId="{26369EE4-097A-460C-ABBD-56DB48A22C91}" dt="2024-12-08T16:05:01.435" v="13" actId="478"/>
          <ac:spMkLst>
            <pc:docMk/>
            <pc:sldMk cId="4099115863" sldId="281"/>
            <ac:spMk id="3" creationId="{DD2A93F3-8CC6-01EC-8965-0B06FB759FCC}"/>
          </ac:spMkLst>
        </pc:spChg>
        <pc:spChg chg="del">
          <ac:chgData name="Costanza Fabbri" userId="024caf5f-6615-46bf-8b8b-2054dedda819" providerId="ADAL" clId="{26369EE4-097A-460C-ABBD-56DB48A22C91}" dt="2024-12-08T16:05:04.805" v="15" actId="478"/>
          <ac:spMkLst>
            <pc:docMk/>
            <pc:sldMk cId="4099115863" sldId="281"/>
            <ac:spMk id="21" creationId="{C22A59BC-D449-EBF1-DD44-D792207B0209}"/>
          </ac:spMkLst>
        </pc:spChg>
        <pc:spChg chg="del">
          <ac:chgData name="Costanza Fabbri" userId="024caf5f-6615-46bf-8b8b-2054dedda819" providerId="ADAL" clId="{26369EE4-097A-460C-ABBD-56DB48A22C91}" dt="2024-12-08T16:05:02.994" v="14" actId="478"/>
          <ac:spMkLst>
            <pc:docMk/>
            <pc:sldMk cId="4099115863" sldId="281"/>
            <ac:spMk id="28" creationId="{DC2E02C9-92B1-9EAA-5C1D-25408382BC11}"/>
          </ac:spMkLst>
        </pc:spChg>
      </pc:sldChg>
      <pc:sldChg chg="add del">
        <pc:chgData name="Costanza Fabbri" userId="024caf5f-6615-46bf-8b8b-2054dedda819" providerId="ADAL" clId="{26369EE4-097A-460C-ABBD-56DB48A22C91}" dt="2024-12-08T16:05:35.455" v="18" actId="2696"/>
        <pc:sldMkLst>
          <pc:docMk/>
          <pc:sldMk cId="2953750045" sldId="282"/>
        </pc:sldMkLst>
      </pc:sldChg>
      <pc:sldChg chg="add modNotesTx">
        <pc:chgData name="Costanza Fabbri" userId="024caf5f-6615-46bf-8b8b-2054dedda819" providerId="ADAL" clId="{26369EE4-097A-460C-ABBD-56DB48A22C91}" dt="2024-12-08T16:13:59.559" v="29" actId="20577"/>
        <pc:sldMkLst>
          <pc:docMk/>
          <pc:sldMk cId="3133521153" sldId="349"/>
        </pc:sldMkLst>
      </pc:sldChg>
      <pc:sldChg chg="add">
        <pc:chgData name="Costanza Fabbri" userId="024caf5f-6615-46bf-8b8b-2054dedda819" providerId="ADAL" clId="{26369EE4-097A-460C-ABBD-56DB48A22C91}" dt="2024-12-08T16:05:55.981" v="20"/>
        <pc:sldMkLst>
          <pc:docMk/>
          <pc:sldMk cId="4155941302" sldId="370"/>
        </pc:sldMkLst>
      </pc:sldChg>
      <pc:sldChg chg="addSp delSp modSp add mod modNotesTx">
        <pc:chgData name="Costanza Fabbri" userId="024caf5f-6615-46bf-8b8b-2054dedda819" providerId="ADAL" clId="{26369EE4-097A-460C-ABBD-56DB48A22C91}" dt="2024-12-08T16:13:52.727" v="28" actId="20577"/>
        <pc:sldMkLst>
          <pc:docMk/>
          <pc:sldMk cId="499660297" sldId="383"/>
        </pc:sldMkLst>
        <pc:spChg chg="add 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3" creationId="{1C525D52-F9C6-161E-5432-F7C20244DFFA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8" creationId="{D6C29A98-50C7-CEC0-119E-2CFC6785192D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10" creationId="{A4470557-2C04-F5B3-D7C3-8039A890C641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11" creationId="{3C537E1F-A5A0-6AD9-74F0-01D66F4B50A1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12" creationId="{CD67A752-7BB3-169A-7751-E89525F139D1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15" creationId="{C906D805-C3B7-121D-EB63-D5371D772B88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20" creationId="{149340DF-8AA0-F93B-374B-265B6B45836C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21" creationId="{376DCD5C-C8B4-68ED-C3F5-1E8E0FAC97A2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22" creationId="{25A1C6DF-D999-BC3B-25A0-2A31C4C11040}"/>
          </ac:spMkLst>
        </pc:spChg>
        <pc:spChg chg="mod">
          <ac:chgData name="Costanza Fabbri" userId="024caf5f-6615-46bf-8b8b-2054dedda819" providerId="ADAL" clId="{26369EE4-097A-460C-ABBD-56DB48A22C91}" dt="2024-12-08T16:06:37.666" v="27" actId="1076"/>
          <ac:spMkLst>
            <pc:docMk/>
            <pc:sldMk cId="499660297" sldId="383"/>
            <ac:spMk id="23" creationId="{E79D4F5D-D067-CDEA-6033-48CB7D30C5B1}"/>
          </ac:spMkLst>
        </pc:spChg>
        <pc:picChg chg="del">
          <ac:chgData name="Costanza Fabbri" userId="024caf5f-6615-46bf-8b8b-2054dedda819" providerId="ADAL" clId="{26369EE4-097A-460C-ABBD-56DB48A22C91}" dt="2024-12-08T16:06:32.182" v="26" actId="478"/>
          <ac:picMkLst>
            <pc:docMk/>
            <pc:sldMk cId="499660297" sldId="383"/>
            <ac:picMk id="5" creationId="{4F48706B-6204-818A-AF0D-6E36908958A0}"/>
          </ac:picMkLst>
        </pc:picChg>
        <pc:picChg chg="del">
          <ac:chgData name="Costanza Fabbri" userId="024caf5f-6615-46bf-8b8b-2054dedda819" providerId="ADAL" clId="{26369EE4-097A-460C-ABBD-56DB48A22C91}" dt="2024-12-08T16:06:28.065" v="24" actId="478"/>
          <ac:picMkLst>
            <pc:docMk/>
            <pc:sldMk cId="499660297" sldId="383"/>
            <ac:picMk id="6" creationId="{C368D127-81C2-57F7-D61F-386E02E141CB}"/>
          </ac:picMkLst>
        </pc:picChg>
        <pc:picChg chg="mod">
          <ac:chgData name="Costanza Fabbri" userId="024caf5f-6615-46bf-8b8b-2054dedda819" providerId="ADAL" clId="{26369EE4-097A-460C-ABBD-56DB48A22C91}" dt="2024-12-08T16:06:37.666" v="27" actId="1076"/>
          <ac:picMkLst>
            <pc:docMk/>
            <pc:sldMk cId="499660297" sldId="383"/>
            <ac:picMk id="14" creationId="{FC521B2A-3B4C-9E31-AF0A-669F3C066F2C}"/>
          </ac:picMkLst>
        </pc:picChg>
        <pc:picChg chg="mod">
          <ac:chgData name="Costanza Fabbri" userId="024caf5f-6615-46bf-8b8b-2054dedda819" providerId="ADAL" clId="{26369EE4-097A-460C-ABBD-56DB48A22C91}" dt="2024-12-08T16:06:37.666" v="27" actId="1076"/>
          <ac:picMkLst>
            <pc:docMk/>
            <pc:sldMk cId="499660297" sldId="383"/>
            <ac:picMk id="18" creationId="{C0F7EFB6-8615-A4D2-518D-31DB345FF0B2}"/>
          </ac:picMkLst>
        </pc:picChg>
        <pc:picChg chg="mod">
          <ac:chgData name="Costanza Fabbri" userId="024caf5f-6615-46bf-8b8b-2054dedda819" providerId="ADAL" clId="{26369EE4-097A-460C-ABBD-56DB48A22C91}" dt="2024-12-08T16:06:37.666" v="27" actId="1076"/>
          <ac:picMkLst>
            <pc:docMk/>
            <pc:sldMk cId="499660297" sldId="383"/>
            <ac:picMk id="19" creationId="{1C2655E4-4AC9-30B1-F292-F9B81580520F}"/>
          </ac:picMkLst>
        </pc:picChg>
        <pc:cxnChg chg="mod">
          <ac:chgData name="Costanza Fabbri" userId="024caf5f-6615-46bf-8b8b-2054dedda819" providerId="ADAL" clId="{26369EE4-097A-460C-ABBD-56DB48A22C91}" dt="2024-12-08T16:06:37.666" v="27" actId="1076"/>
          <ac:cxnSpMkLst>
            <pc:docMk/>
            <pc:sldMk cId="499660297" sldId="383"/>
            <ac:cxnSpMk id="13" creationId="{E0B687B7-4E79-13DC-A9A1-ADAF675A8084}"/>
          </ac:cxnSpMkLst>
        </pc:cxnChg>
        <pc:cxnChg chg="del">
          <ac:chgData name="Costanza Fabbri" userId="024caf5f-6615-46bf-8b8b-2054dedda819" providerId="ADAL" clId="{26369EE4-097A-460C-ABBD-56DB48A22C91}" dt="2024-12-08T16:06:30.179" v="25" actId="478"/>
          <ac:cxnSpMkLst>
            <pc:docMk/>
            <pc:sldMk cId="499660297" sldId="383"/>
            <ac:cxnSpMk id="16" creationId="{4C8BEFA7-7E04-8600-6045-F64D9983DF56}"/>
          </ac:cxnSpMkLst>
        </pc:cxnChg>
        <pc:cxnChg chg="del">
          <ac:chgData name="Costanza Fabbri" userId="024caf5f-6615-46bf-8b8b-2054dedda819" providerId="ADAL" clId="{26369EE4-097A-460C-ABBD-56DB48A22C91}" dt="2024-12-08T16:06:26.160" v="23" actId="478"/>
          <ac:cxnSpMkLst>
            <pc:docMk/>
            <pc:sldMk cId="499660297" sldId="383"/>
            <ac:cxnSpMk id="40" creationId="{261591AB-742F-8958-BBFD-776A831E9211}"/>
          </ac:cxnSpMkLst>
        </pc:cxnChg>
      </pc:sldChg>
      <pc:sldChg chg="add">
        <pc:chgData name="Costanza Fabbri" userId="024caf5f-6615-46bf-8b8b-2054dedda819" providerId="ADAL" clId="{26369EE4-097A-460C-ABBD-56DB48A22C91}" dt="2024-12-08T16:05:38.196" v="19"/>
        <pc:sldMkLst>
          <pc:docMk/>
          <pc:sldMk cId="3739012133" sldId="4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59CA7-CED5-4A2E-B8CF-B3E1803488D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F459E73-1D37-4D30-8FAC-00D7593F7582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 err="1">
              <a:solidFill>
                <a:schemeClr val="tx2"/>
              </a:solidFill>
              <a:latin typeface="+mj-lt"/>
            </a:rPr>
            <a:t>Monomeric</a:t>
          </a:r>
          <a:r>
            <a:rPr lang="it-IT" sz="2000" b="1" dirty="0">
              <a:solidFill>
                <a:schemeClr val="tx2"/>
              </a:solidFill>
              <a:latin typeface="+mj-lt"/>
            </a:rPr>
            <a:t> </a:t>
          </a:r>
          <a:r>
            <a:rPr lang="it-IT" sz="2000" b="0" dirty="0" err="1">
              <a:solidFill>
                <a:schemeClr val="tx2"/>
              </a:solidFill>
              <a:latin typeface="+mj-lt"/>
            </a:rPr>
            <a:t>Radiotracers</a:t>
          </a:r>
          <a:endParaRPr lang="it-IT" sz="2000" b="0" dirty="0">
            <a:solidFill>
              <a:schemeClr val="tx2"/>
            </a:solidFill>
            <a:latin typeface="+mj-lt"/>
          </a:endParaRPr>
        </a:p>
      </dgm:t>
    </dgm:pt>
    <dgm:pt modelId="{EFFC5DD6-B2A8-4FAB-8323-86C3A3F43DEC}" type="parTrans" cxnId="{6C9D6640-40DB-4CAF-9359-573B16A91C68}">
      <dgm:prSet/>
      <dgm:spPr/>
      <dgm:t>
        <a:bodyPr/>
        <a:lstStyle/>
        <a:p>
          <a:endParaRPr lang="it-IT" sz="1600"/>
        </a:p>
      </dgm:t>
    </dgm:pt>
    <dgm:pt modelId="{17862EE7-C51B-4866-85D3-BFE31CC32364}" type="sibTrans" cxnId="{6C9D6640-40DB-4CAF-9359-573B16A91C68}">
      <dgm:prSet/>
      <dgm:spPr/>
      <dgm:t>
        <a:bodyPr/>
        <a:lstStyle/>
        <a:p>
          <a:endParaRPr lang="it-IT" sz="1600"/>
        </a:p>
      </dgm:t>
    </dgm:pt>
    <dgm:pt modelId="{7960E803-BAAC-4C18-88EE-66F7226093E7}">
      <dgm:prSet phldrT="[Testo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600" dirty="0">
              <a:latin typeface="+mj-lt"/>
            </a:rPr>
            <a:t>short </a:t>
          </a:r>
          <a:r>
            <a:rPr lang="it-IT" sz="1600" dirty="0" err="1">
              <a:latin typeface="+mj-lt"/>
            </a:rPr>
            <a:t>retention</a:t>
          </a:r>
          <a:r>
            <a:rPr lang="it-IT" sz="1600" dirty="0">
              <a:latin typeface="+mj-lt"/>
            </a:rPr>
            <a:t> time</a:t>
          </a:r>
        </a:p>
      </dgm:t>
    </dgm:pt>
    <dgm:pt modelId="{59FDDE1B-0AE3-441C-8419-9757788BD1D0}" type="parTrans" cxnId="{8BA326E4-6715-4E64-B23C-C78DBD2E94AD}">
      <dgm:prSet/>
      <dgm:spPr/>
      <dgm:t>
        <a:bodyPr/>
        <a:lstStyle/>
        <a:p>
          <a:endParaRPr lang="it-IT" sz="1600"/>
        </a:p>
      </dgm:t>
    </dgm:pt>
    <dgm:pt modelId="{C70D7C3C-4403-425A-8963-CD8BE93BC288}" type="sibTrans" cxnId="{8BA326E4-6715-4E64-B23C-C78DBD2E94AD}">
      <dgm:prSet/>
      <dgm:spPr/>
      <dgm:t>
        <a:bodyPr/>
        <a:lstStyle/>
        <a:p>
          <a:endParaRPr lang="it-IT" sz="1600"/>
        </a:p>
      </dgm:t>
    </dgm:pt>
    <dgm:pt modelId="{24A325BA-5A45-4EAD-881D-634A2D447274}">
      <dgm:prSet phldrT="[Testo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latin typeface="+mj-lt"/>
            </a:rPr>
            <a:t>excellent for </a:t>
          </a:r>
        </a:p>
        <a:p>
          <a:r>
            <a:rPr lang="en-US" sz="1600" dirty="0">
              <a:latin typeface="+mj-lt"/>
            </a:rPr>
            <a:t>imaging</a:t>
          </a:r>
          <a:endParaRPr lang="it-IT" sz="1600" dirty="0">
            <a:latin typeface="+mj-lt"/>
          </a:endParaRPr>
        </a:p>
      </dgm:t>
    </dgm:pt>
    <dgm:pt modelId="{32F49399-FD3D-4839-BC1F-91F4EB6474A0}" type="parTrans" cxnId="{2300CB97-EBCE-4807-8C51-C847E2235873}">
      <dgm:prSet/>
      <dgm:spPr/>
      <dgm:t>
        <a:bodyPr/>
        <a:lstStyle/>
        <a:p>
          <a:endParaRPr lang="it-IT" sz="1600"/>
        </a:p>
      </dgm:t>
    </dgm:pt>
    <dgm:pt modelId="{14ABF485-EB30-48C6-AF4D-542D577C7DA6}" type="sibTrans" cxnId="{2300CB97-EBCE-4807-8C51-C847E2235873}">
      <dgm:prSet/>
      <dgm:spPr/>
      <dgm:t>
        <a:bodyPr/>
        <a:lstStyle/>
        <a:p>
          <a:endParaRPr lang="it-IT" sz="1600"/>
        </a:p>
      </dgm:t>
    </dgm:pt>
    <dgm:pt modelId="{69F7443C-8115-4618-B601-3EFC83BB9DF1}">
      <dgm:prSet phldrT="[Tes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 err="1">
              <a:solidFill>
                <a:schemeClr val="tx2"/>
              </a:solidFill>
              <a:latin typeface="+mj-lt"/>
            </a:rPr>
            <a:t>Multimeric</a:t>
          </a:r>
          <a:r>
            <a:rPr lang="it-IT" sz="2000" b="1" dirty="0">
              <a:solidFill>
                <a:schemeClr val="tx2"/>
              </a:solidFill>
              <a:latin typeface="+mj-lt"/>
            </a:rPr>
            <a:t>  </a:t>
          </a:r>
          <a:r>
            <a:rPr lang="it-IT" sz="2000" dirty="0" err="1">
              <a:solidFill>
                <a:schemeClr val="tx2"/>
              </a:solidFill>
              <a:latin typeface="+mj-lt"/>
            </a:rPr>
            <a:t>Radiotracers</a:t>
          </a:r>
          <a:endParaRPr lang="it-IT" sz="2000" dirty="0">
            <a:solidFill>
              <a:schemeClr val="tx2"/>
            </a:solidFill>
            <a:latin typeface="+mj-lt"/>
          </a:endParaRPr>
        </a:p>
      </dgm:t>
    </dgm:pt>
    <dgm:pt modelId="{55152FAD-7E52-4B0D-88FE-0CF625777FAB}" type="parTrans" cxnId="{EBBBAEA0-F9A8-4E80-9558-33E6E2C63674}">
      <dgm:prSet/>
      <dgm:spPr/>
      <dgm:t>
        <a:bodyPr/>
        <a:lstStyle/>
        <a:p>
          <a:endParaRPr lang="it-IT" sz="1600"/>
        </a:p>
      </dgm:t>
    </dgm:pt>
    <dgm:pt modelId="{210F16A5-1B61-4466-BD0C-1B7ADA9D848D}" type="sibTrans" cxnId="{EBBBAEA0-F9A8-4E80-9558-33E6E2C63674}">
      <dgm:prSet/>
      <dgm:spPr/>
      <dgm:t>
        <a:bodyPr/>
        <a:lstStyle/>
        <a:p>
          <a:endParaRPr lang="it-IT" sz="1600"/>
        </a:p>
      </dgm:t>
    </dgm:pt>
    <dgm:pt modelId="{09ED6CA2-ABB0-4B6E-AA6B-AEBD422DB82C}">
      <dgm:prSet phldrT="[Testo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retention  time</a:t>
          </a:r>
          <a:endParaRPr lang="it-IT" sz="1600" dirty="0"/>
        </a:p>
      </dgm:t>
    </dgm:pt>
    <dgm:pt modelId="{68D8F8B9-4FF1-44DC-8946-A4547CA32586}" type="parTrans" cxnId="{A05AEA87-8200-4FE4-A42C-7DC16D0E8E8C}">
      <dgm:prSet/>
      <dgm:spPr/>
      <dgm:t>
        <a:bodyPr/>
        <a:lstStyle/>
        <a:p>
          <a:endParaRPr lang="it-IT" sz="1600"/>
        </a:p>
      </dgm:t>
    </dgm:pt>
    <dgm:pt modelId="{6EAB6968-D0A8-41C5-B8B7-D8B0FDDC01E4}" type="sibTrans" cxnId="{A05AEA87-8200-4FE4-A42C-7DC16D0E8E8C}">
      <dgm:prSet/>
      <dgm:spPr/>
      <dgm:t>
        <a:bodyPr/>
        <a:lstStyle/>
        <a:p>
          <a:endParaRPr lang="it-IT" sz="1600"/>
        </a:p>
      </dgm:t>
    </dgm:pt>
    <dgm:pt modelId="{1665CDAB-4C65-4614-9FD2-76379714D72B}">
      <dgm:prSet phldrT="[Testo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specificity</a:t>
          </a:r>
          <a:endParaRPr lang="it-IT" sz="1600" dirty="0"/>
        </a:p>
      </dgm:t>
    </dgm:pt>
    <dgm:pt modelId="{381CC67A-12B2-47A9-BFAC-1AC71E6335B1}" type="parTrans" cxnId="{EAFD27FC-8ADC-4E71-92E3-7AE22D74F28F}">
      <dgm:prSet/>
      <dgm:spPr/>
      <dgm:t>
        <a:bodyPr/>
        <a:lstStyle/>
        <a:p>
          <a:endParaRPr lang="it-IT" sz="1600"/>
        </a:p>
      </dgm:t>
    </dgm:pt>
    <dgm:pt modelId="{4376602D-ABBC-43FB-A11B-486DF7814DEC}" type="sibTrans" cxnId="{EAFD27FC-8ADC-4E71-92E3-7AE22D74F28F}">
      <dgm:prSet/>
      <dgm:spPr/>
      <dgm:t>
        <a:bodyPr/>
        <a:lstStyle/>
        <a:p>
          <a:endParaRPr lang="it-IT" sz="1600"/>
        </a:p>
      </dgm:t>
    </dgm:pt>
    <dgm:pt modelId="{8438A539-BCA0-44E2-B18D-53EC1F99A896}">
      <dgm:prSet phldrT="[Testo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sensitivity</a:t>
          </a:r>
          <a:endParaRPr lang="it-IT" sz="1600" dirty="0"/>
        </a:p>
      </dgm:t>
    </dgm:pt>
    <dgm:pt modelId="{7CC03A9E-E0CF-4613-B75C-37A6CA5EDCB8}" type="parTrans" cxnId="{904100D0-DF4E-4D18-907E-D67570BCAA21}">
      <dgm:prSet/>
      <dgm:spPr/>
      <dgm:t>
        <a:bodyPr/>
        <a:lstStyle/>
        <a:p>
          <a:endParaRPr lang="it-IT" sz="1600"/>
        </a:p>
      </dgm:t>
    </dgm:pt>
    <dgm:pt modelId="{581879C9-DDD2-4642-8157-7A69CE2CA407}" type="sibTrans" cxnId="{904100D0-DF4E-4D18-907E-D67570BCAA21}">
      <dgm:prSet/>
      <dgm:spPr/>
      <dgm:t>
        <a:bodyPr/>
        <a:lstStyle/>
        <a:p>
          <a:endParaRPr lang="it-IT" sz="1600"/>
        </a:p>
      </dgm:t>
    </dgm:pt>
    <dgm:pt modelId="{8096038D-6317-47F1-84E3-0BB663BB7740}">
      <dgm:prSet phldrT="[Testo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latin typeface="+mj-lt"/>
            </a:rPr>
            <a:t>tumor uptake</a:t>
          </a:r>
          <a:endParaRPr lang="it-IT" sz="1600" dirty="0">
            <a:latin typeface="+mj-lt"/>
          </a:endParaRPr>
        </a:p>
      </dgm:t>
    </dgm:pt>
    <dgm:pt modelId="{859F147F-F1FC-4791-840C-FB854C7A470D}" type="parTrans" cxnId="{0B6F2D2E-A7A2-4AB4-9653-713FD5B3FD5D}">
      <dgm:prSet/>
      <dgm:spPr/>
      <dgm:t>
        <a:bodyPr/>
        <a:lstStyle/>
        <a:p>
          <a:endParaRPr lang="it-IT" sz="1600"/>
        </a:p>
      </dgm:t>
    </dgm:pt>
    <dgm:pt modelId="{602B8848-2327-4EEB-B8DF-4AD9055522F2}" type="sibTrans" cxnId="{0B6F2D2E-A7A2-4AB4-9653-713FD5B3FD5D}">
      <dgm:prSet/>
      <dgm:spPr/>
      <dgm:t>
        <a:bodyPr/>
        <a:lstStyle/>
        <a:p>
          <a:endParaRPr lang="it-IT" sz="1600"/>
        </a:p>
      </dgm:t>
    </dgm:pt>
    <dgm:pt modelId="{BC2E19D3-7A16-4A3F-B384-0AD5ED8E349F}" type="pres">
      <dgm:prSet presAssocID="{D8759CA7-CED5-4A2E-B8CF-B3E1803488D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56A7D52-8A0D-4CBC-8D1F-7FF648C54751}" type="pres">
      <dgm:prSet presAssocID="{D8759CA7-CED5-4A2E-B8CF-B3E1803488D5}" presName="dummyMaxCanvas" presStyleCnt="0"/>
      <dgm:spPr/>
    </dgm:pt>
    <dgm:pt modelId="{1C19F3CF-A1C9-4C5E-89EB-9A2065254984}" type="pres">
      <dgm:prSet presAssocID="{D8759CA7-CED5-4A2E-B8CF-B3E1803488D5}" presName="parentComposite" presStyleCnt="0"/>
      <dgm:spPr/>
    </dgm:pt>
    <dgm:pt modelId="{8540B25F-2CEA-44CD-8512-7774231D6712}" type="pres">
      <dgm:prSet presAssocID="{D8759CA7-CED5-4A2E-B8CF-B3E1803488D5}" presName="parent1" presStyleLbl="alignAccFollowNode1" presStyleIdx="0" presStyleCnt="4" custScaleX="142809" custLinFactNeighborX="-4240" custLinFactNeighborY="-1482">
        <dgm:presLayoutVars>
          <dgm:chMax val="4"/>
        </dgm:presLayoutVars>
      </dgm:prSet>
      <dgm:spPr/>
    </dgm:pt>
    <dgm:pt modelId="{19DE3651-9AB1-4B39-AD71-57DCF941C003}" type="pres">
      <dgm:prSet presAssocID="{D8759CA7-CED5-4A2E-B8CF-B3E1803488D5}" presName="parent2" presStyleLbl="alignAccFollowNode1" presStyleIdx="1" presStyleCnt="4" custScaleX="140889" custLinFactNeighborX="32414">
        <dgm:presLayoutVars>
          <dgm:chMax val="4"/>
        </dgm:presLayoutVars>
      </dgm:prSet>
      <dgm:spPr/>
    </dgm:pt>
    <dgm:pt modelId="{5EA98BC5-23D7-4510-BAD8-8110B7062309}" type="pres">
      <dgm:prSet presAssocID="{D8759CA7-CED5-4A2E-B8CF-B3E1803488D5}" presName="childrenComposite" presStyleCnt="0"/>
      <dgm:spPr/>
    </dgm:pt>
    <dgm:pt modelId="{BEA6F3F8-3EB2-424B-9EFC-FF8582D365CE}" type="pres">
      <dgm:prSet presAssocID="{D8759CA7-CED5-4A2E-B8CF-B3E1803488D5}" presName="dummyMaxCanvas_ChildArea" presStyleCnt="0"/>
      <dgm:spPr/>
    </dgm:pt>
    <dgm:pt modelId="{02E941C3-70CF-40D0-A38D-7B01557916CD}" type="pres">
      <dgm:prSet presAssocID="{D8759CA7-CED5-4A2E-B8CF-B3E1803488D5}" presName="fulcrum" presStyleLbl="alignAccFollowNode1" presStyleIdx="2" presStyleCnt="4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538E8B9-D7D1-4446-9514-8DE40FEF167C}" type="pres">
      <dgm:prSet presAssocID="{D8759CA7-CED5-4A2E-B8CF-B3E1803488D5}" presName="balance_24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394B195-3DB4-4723-A2C4-530BA338844A}" type="pres">
      <dgm:prSet presAssocID="{D8759CA7-CED5-4A2E-B8CF-B3E1803488D5}" presName="right_24_1" presStyleLbl="node1" presStyleIdx="0" presStyleCnt="6">
        <dgm:presLayoutVars>
          <dgm:bulletEnabled val="1"/>
        </dgm:presLayoutVars>
      </dgm:prSet>
      <dgm:spPr/>
    </dgm:pt>
    <dgm:pt modelId="{B9E2E375-41BD-4C9F-B065-E2A79FE2570D}" type="pres">
      <dgm:prSet presAssocID="{D8759CA7-CED5-4A2E-B8CF-B3E1803488D5}" presName="right_24_2" presStyleLbl="node1" presStyleIdx="1" presStyleCnt="6">
        <dgm:presLayoutVars>
          <dgm:bulletEnabled val="1"/>
        </dgm:presLayoutVars>
      </dgm:prSet>
      <dgm:spPr/>
    </dgm:pt>
    <dgm:pt modelId="{A9C8FA15-FCA8-40A1-A8BE-14DA1ED96FA1}" type="pres">
      <dgm:prSet presAssocID="{D8759CA7-CED5-4A2E-B8CF-B3E1803488D5}" presName="right_24_3" presStyleLbl="node1" presStyleIdx="2" presStyleCnt="6">
        <dgm:presLayoutVars>
          <dgm:bulletEnabled val="1"/>
        </dgm:presLayoutVars>
      </dgm:prSet>
      <dgm:spPr/>
    </dgm:pt>
    <dgm:pt modelId="{C1352C33-E4AA-4A48-9387-E70E258C48EE}" type="pres">
      <dgm:prSet presAssocID="{D8759CA7-CED5-4A2E-B8CF-B3E1803488D5}" presName="right_24_4" presStyleLbl="node1" presStyleIdx="3" presStyleCnt="6">
        <dgm:presLayoutVars>
          <dgm:bulletEnabled val="1"/>
        </dgm:presLayoutVars>
      </dgm:prSet>
      <dgm:spPr/>
    </dgm:pt>
    <dgm:pt modelId="{C203A3F3-3B4D-4CE4-9BC0-FF2DDF0A18F6}" type="pres">
      <dgm:prSet presAssocID="{D8759CA7-CED5-4A2E-B8CF-B3E1803488D5}" presName="left_24_1" presStyleLbl="node1" presStyleIdx="4" presStyleCnt="6" custScaleX="103754" custScaleY="144926" custLinFactNeighborY="-22640">
        <dgm:presLayoutVars>
          <dgm:bulletEnabled val="1"/>
        </dgm:presLayoutVars>
      </dgm:prSet>
      <dgm:spPr/>
    </dgm:pt>
    <dgm:pt modelId="{C364FC79-6391-481D-A1BD-1BB9779221A2}" type="pres">
      <dgm:prSet presAssocID="{D8759CA7-CED5-4A2E-B8CF-B3E1803488D5}" presName="left_24_2" presStyleLbl="node1" presStyleIdx="5" presStyleCnt="6" custScaleX="100899" custScaleY="132043" custLinFactNeighborY="-65090">
        <dgm:presLayoutVars>
          <dgm:bulletEnabled val="1"/>
        </dgm:presLayoutVars>
      </dgm:prSet>
      <dgm:spPr/>
    </dgm:pt>
  </dgm:ptLst>
  <dgm:cxnLst>
    <dgm:cxn modelId="{98667B09-BA57-4DED-B1A4-0F8E4ABD151F}" type="presOf" srcId="{6F459E73-1D37-4D30-8FAC-00D7593F7582}" destId="{8540B25F-2CEA-44CD-8512-7774231D6712}" srcOrd="0" destOrd="0" presId="urn:microsoft.com/office/officeart/2005/8/layout/balance1"/>
    <dgm:cxn modelId="{8BD21D2C-8B3E-49A2-B786-15C3F73B94BB}" type="presOf" srcId="{24A325BA-5A45-4EAD-881D-634A2D447274}" destId="{C364FC79-6391-481D-A1BD-1BB9779221A2}" srcOrd="0" destOrd="0" presId="urn:microsoft.com/office/officeart/2005/8/layout/balance1"/>
    <dgm:cxn modelId="{0B6F2D2E-A7A2-4AB4-9653-713FD5B3FD5D}" srcId="{69F7443C-8115-4618-B601-3EFC83BB9DF1}" destId="{8096038D-6317-47F1-84E3-0BB663BB7740}" srcOrd="3" destOrd="0" parTransId="{859F147F-F1FC-4791-840C-FB854C7A470D}" sibTransId="{602B8848-2327-4EEB-B8DF-4AD9055522F2}"/>
    <dgm:cxn modelId="{E822AD2E-B26E-419C-8BBB-1FB95B541F10}" type="presOf" srcId="{1665CDAB-4C65-4614-9FD2-76379714D72B}" destId="{B9E2E375-41BD-4C9F-B065-E2A79FE2570D}" srcOrd="0" destOrd="0" presId="urn:microsoft.com/office/officeart/2005/8/layout/balance1"/>
    <dgm:cxn modelId="{6BB1DD38-63C8-44BF-9769-B29577B740A6}" type="presOf" srcId="{D8759CA7-CED5-4A2E-B8CF-B3E1803488D5}" destId="{BC2E19D3-7A16-4A3F-B384-0AD5ED8E349F}" srcOrd="0" destOrd="0" presId="urn:microsoft.com/office/officeart/2005/8/layout/balance1"/>
    <dgm:cxn modelId="{6C9D6640-40DB-4CAF-9359-573B16A91C68}" srcId="{D8759CA7-CED5-4A2E-B8CF-B3E1803488D5}" destId="{6F459E73-1D37-4D30-8FAC-00D7593F7582}" srcOrd="0" destOrd="0" parTransId="{EFFC5DD6-B2A8-4FAB-8323-86C3A3F43DEC}" sibTransId="{17862EE7-C51B-4866-85D3-BFE31CC32364}"/>
    <dgm:cxn modelId="{8DBE4742-55E3-4E78-8A32-EE130D2D0EBF}" type="presOf" srcId="{7960E803-BAAC-4C18-88EE-66F7226093E7}" destId="{C203A3F3-3B4D-4CE4-9BC0-FF2DDF0A18F6}" srcOrd="0" destOrd="0" presId="urn:microsoft.com/office/officeart/2005/8/layout/balance1"/>
    <dgm:cxn modelId="{4D2FC562-6B0E-4682-878D-2FCFD3D49E40}" type="presOf" srcId="{09ED6CA2-ABB0-4B6E-AA6B-AEBD422DB82C}" destId="{8394B195-3DB4-4723-A2C4-530BA338844A}" srcOrd="0" destOrd="0" presId="urn:microsoft.com/office/officeart/2005/8/layout/balance1"/>
    <dgm:cxn modelId="{6575BE56-038E-45C6-924B-1776ACA2576C}" type="presOf" srcId="{8438A539-BCA0-44E2-B18D-53EC1F99A896}" destId="{A9C8FA15-FCA8-40A1-A8BE-14DA1ED96FA1}" srcOrd="0" destOrd="0" presId="urn:microsoft.com/office/officeart/2005/8/layout/balance1"/>
    <dgm:cxn modelId="{A05AEA87-8200-4FE4-A42C-7DC16D0E8E8C}" srcId="{69F7443C-8115-4618-B601-3EFC83BB9DF1}" destId="{09ED6CA2-ABB0-4B6E-AA6B-AEBD422DB82C}" srcOrd="0" destOrd="0" parTransId="{68D8F8B9-4FF1-44DC-8946-A4547CA32586}" sibTransId="{6EAB6968-D0A8-41C5-B8B7-D8B0FDDC01E4}"/>
    <dgm:cxn modelId="{2300CB97-EBCE-4807-8C51-C847E2235873}" srcId="{6F459E73-1D37-4D30-8FAC-00D7593F7582}" destId="{24A325BA-5A45-4EAD-881D-634A2D447274}" srcOrd="1" destOrd="0" parTransId="{32F49399-FD3D-4839-BC1F-91F4EB6474A0}" sibTransId="{14ABF485-EB30-48C6-AF4D-542D577C7DA6}"/>
    <dgm:cxn modelId="{EBBBAEA0-F9A8-4E80-9558-33E6E2C63674}" srcId="{D8759CA7-CED5-4A2E-B8CF-B3E1803488D5}" destId="{69F7443C-8115-4618-B601-3EFC83BB9DF1}" srcOrd="1" destOrd="0" parTransId="{55152FAD-7E52-4B0D-88FE-0CF625777FAB}" sibTransId="{210F16A5-1B61-4466-BD0C-1B7ADA9D848D}"/>
    <dgm:cxn modelId="{904100D0-DF4E-4D18-907E-D67570BCAA21}" srcId="{69F7443C-8115-4618-B601-3EFC83BB9DF1}" destId="{8438A539-BCA0-44E2-B18D-53EC1F99A896}" srcOrd="2" destOrd="0" parTransId="{7CC03A9E-E0CF-4613-B75C-37A6CA5EDCB8}" sibTransId="{581879C9-DDD2-4642-8157-7A69CE2CA407}"/>
    <dgm:cxn modelId="{B9AE2ADD-C9E2-4487-A103-EEC3C342B001}" type="presOf" srcId="{8096038D-6317-47F1-84E3-0BB663BB7740}" destId="{C1352C33-E4AA-4A48-9387-E70E258C48EE}" srcOrd="0" destOrd="0" presId="urn:microsoft.com/office/officeart/2005/8/layout/balance1"/>
    <dgm:cxn modelId="{456722DE-93C8-4099-B728-3E3D8CFBBC9C}" type="presOf" srcId="{69F7443C-8115-4618-B601-3EFC83BB9DF1}" destId="{19DE3651-9AB1-4B39-AD71-57DCF941C003}" srcOrd="0" destOrd="0" presId="urn:microsoft.com/office/officeart/2005/8/layout/balance1"/>
    <dgm:cxn modelId="{8BA326E4-6715-4E64-B23C-C78DBD2E94AD}" srcId="{6F459E73-1D37-4D30-8FAC-00D7593F7582}" destId="{7960E803-BAAC-4C18-88EE-66F7226093E7}" srcOrd="0" destOrd="0" parTransId="{59FDDE1B-0AE3-441C-8419-9757788BD1D0}" sibTransId="{C70D7C3C-4403-425A-8963-CD8BE93BC288}"/>
    <dgm:cxn modelId="{EAFD27FC-8ADC-4E71-92E3-7AE22D74F28F}" srcId="{69F7443C-8115-4618-B601-3EFC83BB9DF1}" destId="{1665CDAB-4C65-4614-9FD2-76379714D72B}" srcOrd="1" destOrd="0" parTransId="{381CC67A-12B2-47A9-BFAC-1AC71E6335B1}" sibTransId="{4376602D-ABBC-43FB-A11B-486DF7814DEC}"/>
    <dgm:cxn modelId="{1DC53606-679A-499A-90E3-C1FC26C58D4C}" type="presParOf" srcId="{BC2E19D3-7A16-4A3F-B384-0AD5ED8E349F}" destId="{356A7D52-8A0D-4CBC-8D1F-7FF648C54751}" srcOrd="0" destOrd="0" presId="urn:microsoft.com/office/officeart/2005/8/layout/balance1"/>
    <dgm:cxn modelId="{0E9DEA7B-85E9-4414-ABAE-E0371B3839F0}" type="presParOf" srcId="{BC2E19D3-7A16-4A3F-B384-0AD5ED8E349F}" destId="{1C19F3CF-A1C9-4C5E-89EB-9A2065254984}" srcOrd="1" destOrd="0" presId="urn:microsoft.com/office/officeart/2005/8/layout/balance1"/>
    <dgm:cxn modelId="{8135DE5C-D3A0-408E-AD12-9AC1B4EF66B9}" type="presParOf" srcId="{1C19F3CF-A1C9-4C5E-89EB-9A2065254984}" destId="{8540B25F-2CEA-44CD-8512-7774231D6712}" srcOrd="0" destOrd="0" presId="urn:microsoft.com/office/officeart/2005/8/layout/balance1"/>
    <dgm:cxn modelId="{AC9DB7C0-E3F4-4C63-A6A9-02F7F6738D32}" type="presParOf" srcId="{1C19F3CF-A1C9-4C5E-89EB-9A2065254984}" destId="{19DE3651-9AB1-4B39-AD71-57DCF941C003}" srcOrd="1" destOrd="0" presId="urn:microsoft.com/office/officeart/2005/8/layout/balance1"/>
    <dgm:cxn modelId="{4B959650-4310-4F5E-BB9F-5140C1DE44FE}" type="presParOf" srcId="{BC2E19D3-7A16-4A3F-B384-0AD5ED8E349F}" destId="{5EA98BC5-23D7-4510-BAD8-8110B7062309}" srcOrd="2" destOrd="0" presId="urn:microsoft.com/office/officeart/2005/8/layout/balance1"/>
    <dgm:cxn modelId="{B6FDFBDB-F530-49AE-85F3-7B61210A69E4}" type="presParOf" srcId="{5EA98BC5-23D7-4510-BAD8-8110B7062309}" destId="{BEA6F3F8-3EB2-424B-9EFC-FF8582D365CE}" srcOrd="0" destOrd="0" presId="urn:microsoft.com/office/officeart/2005/8/layout/balance1"/>
    <dgm:cxn modelId="{F6BAA813-0244-4B81-98DC-9DAD9E7204C4}" type="presParOf" srcId="{5EA98BC5-23D7-4510-BAD8-8110B7062309}" destId="{02E941C3-70CF-40D0-A38D-7B01557916CD}" srcOrd="1" destOrd="0" presId="urn:microsoft.com/office/officeart/2005/8/layout/balance1"/>
    <dgm:cxn modelId="{4E70BFA7-90EF-465D-9E43-891287CE6C62}" type="presParOf" srcId="{5EA98BC5-23D7-4510-BAD8-8110B7062309}" destId="{0538E8B9-D7D1-4446-9514-8DE40FEF167C}" srcOrd="2" destOrd="0" presId="urn:microsoft.com/office/officeart/2005/8/layout/balance1"/>
    <dgm:cxn modelId="{068A905E-0987-40B5-8DBA-C83BA9A91DD5}" type="presParOf" srcId="{5EA98BC5-23D7-4510-BAD8-8110B7062309}" destId="{8394B195-3DB4-4723-A2C4-530BA338844A}" srcOrd="3" destOrd="0" presId="urn:microsoft.com/office/officeart/2005/8/layout/balance1"/>
    <dgm:cxn modelId="{E0EDA700-A4ED-42F1-BB5A-28F2C20957B8}" type="presParOf" srcId="{5EA98BC5-23D7-4510-BAD8-8110B7062309}" destId="{B9E2E375-41BD-4C9F-B065-E2A79FE2570D}" srcOrd="4" destOrd="0" presId="urn:microsoft.com/office/officeart/2005/8/layout/balance1"/>
    <dgm:cxn modelId="{ABD9353B-70CE-4CE4-AABE-689C9092BDCA}" type="presParOf" srcId="{5EA98BC5-23D7-4510-BAD8-8110B7062309}" destId="{A9C8FA15-FCA8-40A1-A8BE-14DA1ED96FA1}" srcOrd="5" destOrd="0" presId="urn:microsoft.com/office/officeart/2005/8/layout/balance1"/>
    <dgm:cxn modelId="{D5B96D7C-0FFF-428B-A718-F40E353BBD8C}" type="presParOf" srcId="{5EA98BC5-23D7-4510-BAD8-8110B7062309}" destId="{C1352C33-E4AA-4A48-9387-E70E258C48EE}" srcOrd="6" destOrd="0" presId="urn:microsoft.com/office/officeart/2005/8/layout/balance1"/>
    <dgm:cxn modelId="{25EF59A7-4B45-470F-B104-021463E6CEF2}" type="presParOf" srcId="{5EA98BC5-23D7-4510-BAD8-8110B7062309}" destId="{C203A3F3-3B4D-4CE4-9BC0-FF2DDF0A18F6}" srcOrd="7" destOrd="0" presId="urn:microsoft.com/office/officeart/2005/8/layout/balance1"/>
    <dgm:cxn modelId="{D95CF7D0-ABE0-4C76-9CF8-96D60B67A7A7}" type="presParOf" srcId="{5EA98BC5-23D7-4510-BAD8-8110B7062309}" destId="{C364FC79-6391-481D-A1BD-1BB9779221A2}" srcOrd="8" destOrd="0" presId="urn:microsoft.com/office/officeart/2005/8/layout/balance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06984-4B46-4251-9CE8-2DBFEB92B460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2CEC879-EB30-4238-A4D2-1B7B72CA9BA9}">
      <dgm:prSet phldrT="[Tes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Formation of the </a:t>
          </a:r>
          <a:r>
            <a:rPr lang="en-US" sz="2000" b="1" dirty="0">
              <a:solidFill>
                <a:srgbClr val="C00000"/>
              </a:solidFill>
            </a:rPr>
            <a:t>[</a:t>
          </a:r>
          <a:r>
            <a:rPr lang="en-US" sz="2000" b="1" baseline="30000" dirty="0">
              <a:solidFill>
                <a:srgbClr val="C00000"/>
              </a:solidFill>
            </a:rPr>
            <a:t>18</a:t>
          </a:r>
          <a:r>
            <a:rPr lang="en-US" sz="2000" b="1" dirty="0">
              <a:solidFill>
                <a:srgbClr val="C00000"/>
              </a:solidFill>
            </a:rPr>
            <a:t>F]AlF</a:t>
          </a:r>
          <a:r>
            <a:rPr lang="en-US" sz="2000" b="1" baseline="30000" dirty="0">
              <a:solidFill>
                <a:srgbClr val="C00000"/>
              </a:solidFill>
            </a:rPr>
            <a:t>2+</a:t>
          </a:r>
          <a:r>
            <a:rPr lang="en-US" sz="2000" b="1" dirty="0">
              <a:solidFill>
                <a:srgbClr val="C00000"/>
              </a:solidFill>
            </a:rPr>
            <a:t> 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</a:rPr>
            <a:t>labeling agent</a:t>
          </a:r>
          <a:endParaRPr lang="it-IT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DDF7B529-FA28-4FC1-B566-25AD3533912F}" type="parTrans" cxnId="{1973A87C-BEEB-4E1C-9173-E4F42A956209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9AFFE4A8-A6E1-4CA3-B34D-CA40EE36C0D3}" type="sibTrans" cxnId="{1973A87C-BEEB-4E1C-9173-E4F42A956209}">
      <dgm:prSet/>
      <dgm:spPr/>
      <dgm:t>
        <a:bodyPr/>
        <a:lstStyle/>
        <a:p>
          <a:endParaRPr lang="it-IT"/>
        </a:p>
      </dgm:t>
    </dgm:pt>
    <dgm:pt modelId="{A3438AAB-DCF5-4582-880E-BDC0B1E66ED0}">
      <dgm:prSet phldrT="[Testo]" custT="1"/>
      <dgm:spPr/>
      <dgm:t>
        <a:bodyPr/>
        <a:lstStyle/>
        <a:p>
          <a:endParaRPr lang="it-IT" sz="2000" b="1" dirty="0">
            <a:latin typeface="+mj-lt"/>
          </a:endParaRPr>
        </a:p>
      </dgm:t>
    </dgm:pt>
    <dgm:pt modelId="{CE422107-AEC4-46DF-8A84-14BF8849C7B8}" type="parTrans" cxnId="{69B894FC-F4E8-4013-951C-03F74BAC1CD7}">
      <dgm:prSet/>
      <dgm:spPr/>
      <dgm:t>
        <a:bodyPr/>
        <a:lstStyle/>
        <a:p>
          <a:endParaRPr lang="it-IT"/>
        </a:p>
      </dgm:t>
    </dgm:pt>
    <dgm:pt modelId="{40FFD419-C201-47BF-8600-5E38013E7549}" type="sibTrans" cxnId="{69B894FC-F4E8-4013-951C-03F74BAC1CD7}">
      <dgm:prSet/>
      <dgm:spPr/>
      <dgm:t>
        <a:bodyPr/>
        <a:lstStyle/>
        <a:p>
          <a:endParaRPr lang="it-IT"/>
        </a:p>
      </dgm:t>
    </dgm:pt>
    <dgm:pt modelId="{EB865520-3A43-4F8B-94A0-9E1FEAAB7F12}">
      <dgm:prSet phldrT="[Tes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Optimization of chelation reaction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E6438478-F5F0-459D-AFCE-4EFB399155C3}" type="parTrans" cxnId="{58B3FD78-BF4D-4EB2-9922-88D40D7375FC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it-IT"/>
        </a:p>
      </dgm:t>
    </dgm:pt>
    <dgm:pt modelId="{A255FB24-B004-46C0-942B-52813614F1A6}" type="sibTrans" cxnId="{58B3FD78-BF4D-4EB2-9922-88D40D7375FC}">
      <dgm:prSet/>
      <dgm:spPr/>
      <dgm:t>
        <a:bodyPr/>
        <a:lstStyle/>
        <a:p>
          <a:endParaRPr lang="it-IT"/>
        </a:p>
      </dgm:t>
    </dgm:pt>
    <dgm:pt modelId="{D2D35280-B5A6-431A-A71C-9894B4608FF2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dirty="0">
              <a:latin typeface="+mj-lt"/>
            </a:rPr>
            <a:t>Amount of precursor</a:t>
          </a:r>
          <a:endParaRPr lang="it-IT" sz="2000" dirty="0">
            <a:latin typeface="+mj-lt"/>
          </a:endParaRPr>
        </a:p>
      </dgm:t>
    </dgm:pt>
    <dgm:pt modelId="{95581CF0-A787-4CB3-B574-0BA3938CDA74}" type="parTrans" cxnId="{2C13B85A-B050-4389-9788-64B1133F689B}">
      <dgm:prSet/>
      <dgm:spPr/>
      <dgm:t>
        <a:bodyPr/>
        <a:lstStyle/>
        <a:p>
          <a:endParaRPr lang="it-IT"/>
        </a:p>
      </dgm:t>
    </dgm:pt>
    <dgm:pt modelId="{8AAC3E21-5595-4760-8AFC-7312BF12643F}" type="sibTrans" cxnId="{2C13B85A-B050-4389-9788-64B1133F689B}">
      <dgm:prSet/>
      <dgm:spPr/>
      <dgm:t>
        <a:bodyPr/>
        <a:lstStyle/>
        <a:p>
          <a:endParaRPr lang="it-IT"/>
        </a:p>
      </dgm:t>
    </dgm:pt>
    <dgm:pt modelId="{D44250DC-7502-4629-B33A-A95A091C728D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it-IT" sz="2000" dirty="0">
            <a:latin typeface="+mj-lt"/>
          </a:endParaRPr>
        </a:p>
      </dgm:t>
    </dgm:pt>
    <dgm:pt modelId="{223A1F28-13B2-4D9C-963D-EEFFCE7F4C51}" type="parTrans" cxnId="{34E626EB-7624-4AD7-B561-A748B1A4B6A9}">
      <dgm:prSet/>
      <dgm:spPr/>
      <dgm:t>
        <a:bodyPr/>
        <a:lstStyle/>
        <a:p>
          <a:endParaRPr lang="it-IT"/>
        </a:p>
      </dgm:t>
    </dgm:pt>
    <dgm:pt modelId="{A9DB06DB-674A-4D50-A15C-0730D477346A}" type="sibTrans" cxnId="{34E626EB-7624-4AD7-B561-A748B1A4B6A9}">
      <dgm:prSet/>
      <dgm:spPr/>
      <dgm:t>
        <a:bodyPr/>
        <a:lstStyle/>
        <a:p>
          <a:endParaRPr lang="it-IT"/>
        </a:p>
      </dgm:t>
    </dgm:pt>
    <dgm:pt modelId="{39E17836-38E7-480F-BCF9-C4F38D366DF5}">
      <dgm:prSet phldrT="[Tes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it-IT" sz="2000" b="1" dirty="0">
            <a:solidFill>
              <a:srgbClr val="C00000"/>
            </a:solidFill>
            <a:latin typeface="+mj-lt"/>
          </a:endParaRPr>
        </a:p>
      </dgm:t>
    </dgm:pt>
    <dgm:pt modelId="{FFA0237C-5B0B-4AD2-89BD-E241CF19C6C7}" type="parTrans" cxnId="{60236CCF-BD6E-44CD-B261-FC1119CA51BF}">
      <dgm:prSet/>
      <dgm:spPr/>
      <dgm:t>
        <a:bodyPr/>
        <a:lstStyle/>
        <a:p>
          <a:endParaRPr lang="it-IT"/>
        </a:p>
      </dgm:t>
    </dgm:pt>
    <dgm:pt modelId="{31FD6781-D372-4150-9633-2F77C682E390}" type="sibTrans" cxnId="{60236CCF-BD6E-44CD-B261-FC1119CA51BF}">
      <dgm:prSet/>
      <dgm:spPr/>
      <dgm:t>
        <a:bodyPr/>
        <a:lstStyle/>
        <a:p>
          <a:endParaRPr lang="it-IT"/>
        </a:p>
      </dgm:t>
    </dgm:pt>
    <dgm:pt modelId="{0643744A-B3E3-4755-B58A-59B0843CF933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dirty="0">
              <a:latin typeface="+mj-lt"/>
            </a:rPr>
            <a:t>Effect of % cosolvent (v/v)</a:t>
          </a:r>
          <a:endParaRPr lang="it-IT" sz="2000" dirty="0">
            <a:latin typeface="+mj-lt"/>
          </a:endParaRPr>
        </a:p>
      </dgm:t>
    </dgm:pt>
    <dgm:pt modelId="{7DF7F397-ECF3-4C73-8210-A49C5DAF5669}" type="parTrans" cxnId="{67499231-DAD3-4C65-9068-9FCB7A51E4AD}">
      <dgm:prSet/>
      <dgm:spPr/>
      <dgm:t>
        <a:bodyPr/>
        <a:lstStyle/>
        <a:p>
          <a:endParaRPr lang="it-IT"/>
        </a:p>
      </dgm:t>
    </dgm:pt>
    <dgm:pt modelId="{FA265110-E5A1-4D42-960A-41B57ED074A3}" type="sibTrans" cxnId="{67499231-DAD3-4C65-9068-9FCB7A51E4AD}">
      <dgm:prSet/>
      <dgm:spPr/>
      <dgm:t>
        <a:bodyPr/>
        <a:lstStyle/>
        <a:p>
          <a:endParaRPr lang="it-IT"/>
        </a:p>
      </dgm:t>
    </dgm:pt>
    <dgm:pt modelId="{C16CF08D-645F-4DEC-82D5-F34DF3A9FA57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it-IT" sz="2000" dirty="0">
            <a:latin typeface="+mj-lt"/>
          </a:endParaRPr>
        </a:p>
      </dgm:t>
    </dgm:pt>
    <dgm:pt modelId="{FA3C4B3E-EBC3-4B41-B190-0F9D25D39C5F}" type="parTrans" cxnId="{9EBFF42C-47C0-456A-9DF6-787336688822}">
      <dgm:prSet/>
      <dgm:spPr/>
      <dgm:t>
        <a:bodyPr/>
        <a:lstStyle/>
        <a:p>
          <a:endParaRPr lang="it-IT"/>
        </a:p>
      </dgm:t>
    </dgm:pt>
    <dgm:pt modelId="{989B8FAF-2E4B-45E2-889C-5B033FD93889}" type="sibTrans" cxnId="{9EBFF42C-47C0-456A-9DF6-787336688822}">
      <dgm:prSet/>
      <dgm:spPr/>
      <dgm:t>
        <a:bodyPr/>
        <a:lstStyle/>
        <a:p>
          <a:endParaRPr lang="it-IT"/>
        </a:p>
      </dgm:t>
    </dgm:pt>
    <dgm:pt modelId="{A0A174C0-B134-4158-8BB4-408EEF887588}" type="pres">
      <dgm:prSet presAssocID="{A1706984-4B46-4251-9CE8-2DBFEB92B46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12D73DD-2ED3-4186-A722-C2E52F18BA28}" type="pres">
      <dgm:prSet presAssocID="{A1706984-4B46-4251-9CE8-2DBFEB92B460}" presName="cycle" presStyleCnt="0"/>
      <dgm:spPr/>
    </dgm:pt>
    <dgm:pt modelId="{58D680EF-1016-4B74-B2D8-E4BF125DB4F4}" type="pres">
      <dgm:prSet presAssocID="{A1706984-4B46-4251-9CE8-2DBFEB92B460}" presName="centerShape" presStyleCnt="0"/>
      <dgm:spPr/>
    </dgm:pt>
    <dgm:pt modelId="{A8355FEF-86D5-4ED0-B18A-7156737E373D}" type="pres">
      <dgm:prSet presAssocID="{A1706984-4B46-4251-9CE8-2DBFEB92B460}" presName="connSite" presStyleLbl="node1" presStyleIdx="0" presStyleCnt="3"/>
      <dgm:spPr/>
    </dgm:pt>
    <dgm:pt modelId="{F7075530-84E8-491F-A83D-5389707338E6}" type="pres">
      <dgm:prSet presAssocID="{A1706984-4B46-4251-9CE8-2DBFEB92B460}" presName="visible" presStyleLbl="node1" presStyleIdx="0" presStyleCnt="3" custScaleX="117756" custScaleY="121056" custLinFactNeighborX="1588" custLinFactNeighborY="-1815"/>
      <dgm:spPr>
        <a:prstGeom prst="flowChartConnector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578C62FE-6BBF-4551-B082-7406D810D08D}" type="pres">
      <dgm:prSet presAssocID="{DDF7B529-FA28-4FC1-B566-25AD3533912F}" presName="Name25" presStyleLbl="parChTrans1D1" presStyleIdx="0" presStyleCnt="2"/>
      <dgm:spPr/>
    </dgm:pt>
    <dgm:pt modelId="{8A4D8999-43F9-4212-AED0-818E3E3784FB}" type="pres">
      <dgm:prSet presAssocID="{52CEC879-EB30-4238-A4D2-1B7B72CA9BA9}" presName="node" presStyleCnt="0"/>
      <dgm:spPr/>
    </dgm:pt>
    <dgm:pt modelId="{3F2EE0EC-3B07-47CE-B907-0CE9250360A3}" type="pres">
      <dgm:prSet presAssocID="{52CEC879-EB30-4238-A4D2-1B7B72CA9BA9}" presName="parentNode" presStyleLbl="node1" presStyleIdx="1" presStyleCnt="3" custScaleX="95317" custScaleY="84821" custLinFactNeighborX="19252" custLinFactNeighborY="-13027">
        <dgm:presLayoutVars>
          <dgm:chMax val="1"/>
          <dgm:bulletEnabled val="1"/>
        </dgm:presLayoutVars>
      </dgm:prSet>
      <dgm:spPr/>
    </dgm:pt>
    <dgm:pt modelId="{DE8A3301-F667-4684-83FB-B0472AEE941E}" type="pres">
      <dgm:prSet presAssocID="{52CEC879-EB30-4238-A4D2-1B7B72CA9BA9}" presName="childNode" presStyleLbl="revTx" presStyleIdx="0" presStyleCnt="2">
        <dgm:presLayoutVars>
          <dgm:bulletEnabled val="1"/>
        </dgm:presLayoutVars>
      </dgm:prSet>
      <dgm:spPr/>
    </dgm:pt>
    <dgm:pt modelId="{EBD9C3AA-D45E-4F85-9562-C1BB55E2B8AB}" type="pres">
      <dgm:prSet presAssocID="{E6438478-F5F0-459D-AFCE-4EFB399155C3}" presName="Name25" presStyleLbl="parChTrans1D1" presStyleIdx="1" presStyleCnt="2"/>
      <dgm:spPr/>
    </dgm:pt>
    <dgm:pt modelId="{70CBFE75-2DC2-464B-BD13-FB1D32225C0C}" type="pres">
      <dgm:prSet presAssocID="{EB865520-3A43-4F8B-94A0-9E1FEAAB7F12}" presName="node" presStyleCnt="0"/>
      <dgm:spPr/>
    </dgm:pt>
    <dgm:pt modelId="{BDBADB24-7B10-42F6-80C6-66061EBC87E9}" type="pres">
      <dgm:prSet presAssocID="{EB865520-3A43-4F8B-94A0-9E1FEAAB7F12}" presName="parentNode" presStyleLbl="node1" presStyleIdx="2" presStyleCnt="3" custScaleX="103917" custLinFactNeighborX="59465" custLinFactNeighborY="-62454">
        <dgm:presLayoutVars>
          <dgm:chMax val="1"/>
          <dgm:bulletEnabled val="1"/>
        </dgm:presLayoutVars>
      </dgm:prSet>
      <dgm:spPr/>
    </dgm:pt>
    <dgm:pt modelId="{C2AA62D0-1F54-4981-9D92-79ACA23E4C56}" type="pres">
      <dgm:prSet presAssocID="{EB865520-3A43-4F8B-94A0-9E1FEAAB7F1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56EF8808-8C5C-4368-9711-E638C4BF5A83}" type="presOf" srcId="{A3438AAB-DCF5-4582-880E-BDC0B1E66ED0}" destId="{DE8A3301-F667-4684-83FB-B0472AEE941E}" srcOrd="0" destOrd="0" presId="urn:microsoft.com/office/officeart/2005/8/layout/radial2"/>
    <dgm:cxn modelId="{E280861C-4B80-43E7-93D0-3556B3B416A3}" type="presOf" srcId="{A1706984-4B46-4251-9CE8-2DBFEB92B460}" destId="{A0A174C0-B134-4158-8BB4-408EEF887588}" srcOrd="0" destOrd="0" presId="urn:microsoft.com/office/officeart/2005/8/layout/radial2"/>
    <dgm:cxn modelId="{80D2E823-D6EB-4780-9FE2-224F08861F22}" type="presOf" srcId="{EB865520-3A43-4F8B-94A0-9E1FEAAB7F12}" destId="{BDBADB24-7B10-42F6-80C6-66061EBC87E9}" srcOrd="0" destOrd="0" presId="urn:microsoft.com/office/officeart/2005/8/layout/radial2"/>
    <dgm:cxn modelId="{B3644727-388F-4AA9-9B3B-005003680A3C}" type="presOf" srcId="{D2D35280-B5A6-431A-A71C-9894B4608FF2}" destId="{C2AA62D0-1F54-4981-9D92-79ACA23E4C56}" srcOrd="0" destOrd="1" presId="urn:microsoft.com/office/officeart/2005/8/layout/radial2"/>
    <dgm:cxn modelId="{9EBFF42C-47C0-456A-9DF6-787336688822}" srcId="{EB865520-3A43-4F8B-94A0-9E1FEAAB7F12}" destId="{C16CF08D-645F-4DEC-82D5-F34DF3A9FA57}" srcOrd="2" destOrd="0" parTransId="{FA3C4B3E-EBC3-4B41-B190-0F9D25D39C5F}" sibTransId="{989B8FAF-2E4B-45E2-889C-5B033FD93889}"/>
    <dgm:cxn modelId="{67499231-DAD3-4C65-9068-9FCB7A51E4AD}" srcId="{EB865520-3A43-4F8B-94A0-9E1FEAAB7F12}" destId="{0643744A-B3E3-4755-B58A-59B0843CF933}" srcOrd="3" destOrd="0" parTransId="{7DF7F397-ECF3-4C73-8210-A49C5DAF5669}" sibTransId="{FA265110-E5A1-4D42-960A-41B57ED074A3}"/>
    <dgm:cxn modelId="{58B3FD78-BF4D-4EB2-9922-88D40D7375FC}" srcId="{A1706984-4B46-4251-9CE8-2DBFEB92B460}" destId="{EB865520-3A43-4F8B-94A0-9E1FEAAB7F12}" srcOrd="1" destOrd="0" parTransId="{E6438478-F5F0-459D-AFCE-4EFB399155C3}" sibTransId="{A255FB24-B004-46C0-942B-52813614F1A6}"/>
    <dgm:cxn modelId="{2C13B85A-B050-4389-9788-64B1133F689B}" srcId="{EB865520-3A43-4F8B-94A0-9E1FEAAB7F12}" destId="{D2D35280-B5A6-431A-A71C-9894B4608FF2}" srcOrd="1" destOrd="0" parTransId="{95581CF0-A787-4CB3-B574-0BA3938CDA74}" sibTransId="{8AAC3E21-5595-4760-8AFC-7312BF12643F}"/>
    <dgm:cxn modelId="{1973A87C-BEEB-4E1C-9173-E4F42A956209}" srcId="{A1706984-4B46-4251-9CE8-2DBFEB92B460}" destId="{52CEC879-EB30-4238-A4D2-1B7B72CA9BA9}" srcOrd="0" destOrd="0" parTransId="{DDF7B529-FA28-4FC1-B566-25AD3533912F}" sibTransId="{9AFFE4A8-A6E1-4CA3-B34D-CA40EE36C0D3}"/>
    <dgm:cxn modelId="{81549FA7-0000-4B41-922F-1BC613F03105}" type="presOf" srcId="{0643744A-B3E3-4755-B58A-59B0843CF933}" destId="{C2AA62D0-1F54-4981-9D92-79ACA23E4C56}" srcOrd="0" destOrd="3" presId="urn:microsoft.com/office/officeart/2005/8/layout/radial2"/>
    <dgm:cxn modelId="{699800B7-BA05-4EA5-A823-1F9169AFF639}" type="presOf" srcId="{C16CF08D-645F-4DEC-82D5-F34DF3A9FA57}" destId="{C2AA62D0-1F54-4981-9D92-79ACA23E4C56}" srcOrd="0" destOrd="2" presId="urn:microsoft.com/office/officeart/2005/8/layout/radial2"/>
    <dgm:cxn modelId="{D8411ACA-3C7F-4E77-A35C-E9C77903392E}" type="presOf" srcId="{E6438478-F5F0-459D-AFCE-4EFB399155C3}" destId="{EBD9C3AA-D45E-4F85-9562-C1BB55E2B8AB}" srcOrd="0" destOrd="0" presId="urn:microsoft.com/office/officeart/2005/8/layout/radial2"/>
    <dgm:cxn modelId="{60236CCF-BD6E-44CD-B261-FC1119CA51BF}" srcId="{EB865520-3A43-4F8B-94A0-9E1FEAAB7F12}" destId="{39E17836-38E7-480F-BCF9-C4F38D366DF5}" srcOrd="0" destOrd="0" parTransId="{FFA0237C-5B0B-4AD2-89BD-E241CF19C6C7}" sibTransId="{31FD6781-D372-4150-9633-2F77C682E390}"/>
    <dgm:cxn modelId="{962057D2-E631-4C12-A7DB-B3A0CABD6983}" type="presOf" srcId="{39E17836-38E7-480F-BCF9-C4F38D366DF5}" destId="{C2AA62D0-1F54-4981-9D92-79ACA23E4C56}" srcOrd="0" destOrd="0" presId="urn:microsoft.com/office/officeart/2005/8/layout/radial2"/>
    <dgm:cxn modelId="{78D905D4-98E7-4D02-9432-7C62C28275DB}" type="presOf" srcId="{52CEC879-EB30-4238-A4D2-1B7B72CA9BA9}" destId="{3F2EE0EC-3B07-47CE-B907-0CE9250360A3}" srcOrd="0" destOrd="0" presId="urn:microsoft.com/office/officeart/2005/8/layout/radial2"/>
    <dgm:cxn modelId="{3054FCD6-2963-426E-94DA-9C4F576A47FE}" type="presOf" srcId="{DDF7B529-FA28-4FC1-B566-25AD3533912F}" destId="{578C62FE-6BBF-4551-B082-7406D810D08D}" srcOrd="0" destOrd="0" presId="urn:microsoft.com/office/officeart/2005/8/layout/radial2"/>
    <dgm:cxn modelId="{A15E21D7-8F29-45E7-8F28-651ABDEE76ED}" type="presOf" srcId="{D44250DC-7502-4629-B33A-A95A091C728D}" destId="{C2AA62D0-1F54-4981-9D92-79ACA23E4C56}" srcOrd="0" destOrd="4" presId="urn:microsoft.com/office/officeart/2005/8/layout/radial2"/>
    <dgm:cxn modelId="{34E626EB-7624-4AD7-B561-A748B1A4B6A9}" srcId="{EB865520-3A43-4F8B-94A0-9E1FEAAB7F12}" destId="{D44250DC-7502-4629-B33A-A95A091C728D}" srcOrd="4" destOrd="0" parTransId="{223A1F28-13B2-4D9C-963D-EEFFCE7F4C51}" sibTransId="{A9DB06DB-674A-4D50-A15C-0730D477346A}"/>
    <dgm:cxn modelId="{69B894FC-F4E8-4013-951C-03F74BAC1CD7}" srcId="{52CEC879-EB30-4238-A4D2-1B7B72CA9BA9}" destId="{A3438AAB-DCF5-4582-880E-BDC0B1E66ED0}" srcOrd="0" destOrd="0" parTransId="{CE422107-AEC4-46DF-8A84-14BF8849C7B8}" sibTransId="{40FFD419-C201-47BF-8600-5E38013E7549}"/>
    <dgm:cxn modelId="{BEA04212-20BA-465D-AE73-893BD95AFCA0}" type="presParOf" srcId="{A0A174C0-B134-4158-8BB4-408EEF887588}" destId="{612D73DD-2ED3-4186-A722-C2E52F18BA28}" srcOrd="0" destOrd="0" presId="urn:microsoft.com/office/officeart/2005/8/layout/radial2"/>
    <dgm:cxn modelId="{9938E3DE-1B59-4F0F-BCB8-4BD717A76FCD}" type="presParOf" srcId="{612D73DD-2ED3-4186-A722-C2E52F18BA28}" destId="{58D680EF-1016-4B74-B2D8-E4BF125DB4F4}" srcOrd="0" destOrd="0" presId="urn:microsoft.com/office/officeart/2005/8/layout/radial2"/>
    <dgm:cxn modelId="{4F38F4C1-6FC1-4E4B-9265-4C79055F7295}" type="presParOf" srcId="{58D680EF-1016-4B74-B2D8-E4BF125DB4F4}" destId="{A8355FEF-86D5-4ED0-B18A-7156737E373D}" srcOrd="0" destOrd="0" presId="urn:microsoft.com/office/officeart/2005/8/layout/radial2"/>
    <dgm:cxn modelId="{7C9A34F3-87CC-459F-AADB-1F1C95D39C77}" type="presParOf" srcId="{58D680EF-1016-4B74-B2D8-E4BF125DB4F4}" destId="{F7075530-84E8-491F-A83D-5389707338E6}" srcOrd="1" destOrd="0" presId="urn:microsoft.com/office/officeart/2005/8/layout/radial2"/>
    <dgm:cxn modelId="{20C2A791-CD21-4E02-858C-F52C612D85A1}" type="presParOf" srcId="{612D73DD-2ED3-4186-A722-C2E52F18BA28}" destId="{578C62FE-6BBF-4551-B082-7406D810D08D}" srcOrd="1" destOrd="0" presId="urn:microsoft.com/office/officeart/2005/8/layout/radial2"/>
    <dgm:cxn modelId="{D2978D12-CB38-4C83-B9CC-40923F051C55}" type="presParOf" srcId="{612D73DD-2ED3-4186-A722-C2E52F18BA28}" destId="{8A4D8999-43F9-4212-AED0-818E3E3784FB}" srcOrd="2" destOrd="0" presId="urn:microsoft.com/office/officeart/2005/8/layout/radial2"/>
    <dgm:cxn modelId="{AEA38409-94D5-475D-8D7B-27BF93EEF634}" type="presParOf" srcId="{8A4D8999-43F9-4212-AED0-818E3E3784FB}" destId="{3F2EE0EC-3B07-47CE-B907-0CE9250360A3}" srcOrd="0" destOrd="0" presId="urn:microsoft.com/office/officeart/2005/8/layout/radial2"/>
    <dgm:cxn modelId="{E8E87505-603E-41EB-B96E-C3960E0DB549}" type="presParOf" srcId="{8A4D8999-43F9-4212-AED0-818E3E3784FB}" destId="{DE8A3301-F667-4684-83FB-B0472AEE941E}" srcOrd="1" destOrd="0" presId="urn:microsoft.com/office/officeart/2005/8/layout/radial2"/>
    <dgm:cxn modelId="{177C3749-8E89-4A5C-92D4-72869C222131}" type="presParOf" srcId="{612D73DD-2ED3-4186-A722-C2E52F18BA28}" destId="{EBD9C3AA-D45E-4F85-9562-C1BB55E2B8AB}" srcOrd="3" destOrd="0" presId="urn:microsoft.com/office/officeart/2005/8/layout/radial2"/>
    <dgm:cxn modelId="{C3252D62-B2CF-4FFF-81C4-8845006E516A}" type="presParOf" srcId="{612D73DD-2ED3-4186-A722-C2E52F18BA28}" destId="{70CBFE75-2DC2-464B-BD13-FB1D32225C0C}" srcOrd="4" destOrd="0" presId="urn:microsoft.com/office/officeart/2005/8/layout/radial2"/>
    <dgm:cxn modelId="{D2BBC1EC-3BE3-4407-AE93-176DA9B33DFA}" type="presParOf" srcId="{70CBFE75-2DC2-464B-BD13-FB1D32225C0C}" destId="{BDBADB24-7B10-42F6-80C6-66061EBC87E9}" srcOrd="0" destOrd="0" presId="urn:microsoft.com/office/officeart/2005/8/layout/radial2"/>
    <dgm:cxn modelId="{A4CF6CBA-CE10-4A08-B11F-28A7A9140401}" type="presParOf" srcId="{70CBFE75-2DC2-464B-BD13-FB1D32225C0C}" destId="{C2AA62D0-1F54-4981-9D92-79ACA23E4C56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0B25F-2CEA-44CD-8512-7774231D6712}">
      <dsp:nvSpPr>
        <dsp:cNvPr id="0" name=""/>
        <dsp:cNvSpPr/>
      </dsp:nvSpPr>
      <dsp:spPr>
        <a:xfrm>
          <a:off x="1317498" y="0"/>
          <a:ext cx="1810485" cy="7043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solidFill>
                <a:schemeClr val="tx2"/>
              </a:solidFill>
              <a:latin typeface="+mj-lt"/>
            </a:rPr>
            <a:t>Monomeric</a:t>
          </a:r>
          <a:r>
            <a:rPr lang="it-IT" sz="2000" b="1" kern="1200" dirty="0">
              <a:solidFill>
                <a:schemeClr val="tx2"/>
              </a:solidFill>
              <a:latin typeface="+mj-lt"/>
            </a:rPr>
            <a:t> </a:t>
          </a:r>
          <a:r>
            <a:rPr lang="it-IT" sz="2000" b="0" kern="1200" dirty="0" err="1">
              <a:solidFill>
                <a:schemeClr val="tx2"/>
              </a:solidFill>
              <a:latin typeface="+mj-lt"/>
            </a:rPr>
            <a:t>Radiotracers</a:t>
          </a:r>
          <a:endParaRPr lang="it-IT" sz="2000" b="0" kern="1200" dirty="0">
            <a:solidFill>
              <a:schemeClr val="tx2"/>
            </a:solidFill>
            <a:latin typeface="+mj-lt"/>
          </a:endParaRPr>
        </a:p>
      </dsp:txBody>
      <dsp:txXfrm>
        <a:off x="1338127" y="20629"/>
        <a:ext cx="1769227" cy="663057"/>
      </dsp:txXfrm>
    </dsp:sp>
    <dsp:sp modelId="{19DE3651-9AB1-4B39-AD71-57DCF941C003}">
      <dsp:nvSpPr>
        <dsp:cNvPr id="0" name=""/>
        <dsp:cNvSpPr/>
      </dsp:nvSpPr>
      <dsp:spPr>
        <a:xfrm>
          <a:off x="3625575" y="0"/>
          <a:ext cx="1786144" cy="7043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solidFill>
                <a:schemeClr val="tx2"/>
              </a:solidFill>
              <a:latin typeface="+mj-lt"/>
            </a:rPr>
            <a:t>Multimeric</a:t>
          </a:r>
          <a:r>
            <a:rPr lang="it-IT" sz="2000" b="1" kern="1200" dirty="0">
              <a:solidFill>
                <a:schemeClr val="tx2"/>
              </a:solidFill>
              <a:latin typeface="+mj-lt"/>
            </a:rPr>
            <a:t>  </a:t>
          </a:r>
          <a:r>
            <a:rPr lang="it-IT" sz="2000" kern="1200" dirty="0" err="1">
              <a:solidFill>
                <a:schemeClr val="tx2"/>
              </a:solidFill>
              <a:latin typeface="+mj-lt"/>
            </a:rPr>
            <a:t>Radiotracers</a:t>
          </a:r>
          <a:endParaRPr lang="it-IT" sz="2000" kern="1200" dirty="0">
            <a:solidFill>
              <a:schemeClr val="tx2"/>
            </a:solidFill>
            <a:latin typeface="+mj-lt"/>
          </a:endParaRPr>
        </a:p>
      </dsp:txBody>
      <dsp:txXfrm>
        <a:off x="3646204" y="20629"/>
        <a:ext cx="1744886" cy="663057"/>
      </dsp:txXfrm>
    </dsp:sp>
    <dsp:sp modelId="{02E941C3-70CF-40D0-A38D-7B01557916CD}">
      <dsp:nvSpPr>
        <dsp:cNvPr id="0" name=""/>
        <dsp:cNvSpPr/>
      </dsp:nvSpPr>
      <dsp:spPr>
        <a:xfrm>
          <a:off x="2921900" y="2993338"/>
          <a:ext cx="528236" cy="52823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8E8B9-D7D1-4446-9514-8DE40FEF167C}">
      <dsp:nvSpPr>
        <dsp:cNvPr id="0" name=""/>
        <dsp:cNvSpPr/>
      </dsp:nvSpPr>
      <dsp:spPr>
        <a:xfrm rot="240000">
          <a:off x="1600825" y="2766983"/>
          <a:ext cx="3170385" cy="2216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4B195-3DB4-4723-A2C4-530BA338844A}">
      <dsp:nvSpPr>
        <dsp:cNvPr id="0" name=""/>
        <dsp:cNvSpPr/>
      </dsp:nvSpPr>
      <dsp:spPr>
        <a:xfrm rot="240000">
          <a:off x="3507778" y="2367591"/>
          <a:ext cx="1258131" cy="434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retention  time</a:t>
          </a:r>
          <a:endParaRPr lang="it-IT" sz="1600" kern="1200" dirty="0"/>
        </a:p>
      </dsp:txBody>
      <dsp:txXfrm>
        <a:off x="3528988" y="2388801"/>
        <a:ext cx="1215711" cy="392068"/>
      </dsp:txXfrm>
    </dsp:sp>
    <dsp:sp modelId="{B9E2E375-41BD-4C9F-B065-E2A79FE2570D}">
      <dsp:nvSpPr>
        <dsp:cNvPr id="0" name=""/>
        <dsp:cNvSpPr/>
      </dsp:nvSpPr>
      <dsp:spPr>
        <a:xfrm rot="240000">
          <a:off x="3542993" y="1902743"/>
          <a:ext cx="1258131" cy="434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specificity</a:t>
          </a:r>
          <a:endParaRPr lang="it-IT" sz="1600" kern="1200" dirty="0"/>
        </a:p>
      </dsp:txBody>
      <dsp:txXfrm>
        <a:off x="3564203" y="1923953"/>
        <a:ext cx="1215711" cy="392068"/>
      </dsp:txXfrm>
    </dsp:sp>
    <dsp:sp modelId="{A9C8FA15-FCA8-40A1-A8BE-14DA1ED96FA1}">
      <dsp:nvSpPr>
        <dsp:cNvPr id="0" name=""/>
        <dsp:cNvSpPr/>
      </dsp:nvSpPr>
      <dsp:spPr>
        <a:xfrm rot="240000">
          <a:off x="3578209" y="1437895"/>
          <a:ext cx="1258131" cy="434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sensitivity</a:t>
          </a:r>
          <a:endParaRPr lang="it-IT" sz="1600" kern="1200" dirty="0"/>
        </a:p>
      </dsp:txBody>
      <dsp:txXfrm>
        <a:off x="3599419" y="1459105"/>
        <a:ext cx="1215711" cy="392068"/>
      </dsp:txXfrm>
    </dsp:sp>
    <dsp:sp modelId="{C1352C33-E4AA-4A48-9387-E70E258C48EE}">
      <dsp:nvSpPr>
        <dsp:cNvPr id="0" name=""/>
        <dsp:cNvSpPr/>
      </dsp:nvSpPr>
      <dsp:spPr>
        <a:xfrm rot="240000">
          <a:off x="3613425" y="973048"/>
          <a:ext cx="1258131" cy="434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tumor uptake</a:t>
          </a:r>
          <a:endParaRPr lang="it-IT" sz="1600" kern="1200" dirty="0">
            <a:latin typeface="+mj-lt"/>
          </a:endParaRPr>
        </a:p>
      </dsp:txBody>
      <dsp:txXfrm>
        <a:off x="3634635" y="994258"/>
        <a:ext cx="1215711" cy="392068"/>
      </dsp:txXfrm>
    </dsp:sp>
    <dsp:sp modelId="{C203A3F3-3B4D-4CE4-9BC0-FF2DDF0A18F6}">
      <dsp:nvSpPr>
        <dsp:cNvPr id="0" name=""/>
        <dsp:cNvSpPr/>
      </dsp:nvSpPr>
      <dsp:spPr>
        <a:xfrm rot="240000">
          <a:off x="1660501" y="2006578"/>
          <a:ext cx="1290245" cy="666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j-lt"/>
            </a:rPr>
            <a:t>short </a:t>
          </a:r>
          <a:r>
            <a:rPr lang="it-IT" sz="1600" kern="1200" dirty="0" err="1">
              <a:latin typeface="+mj-lt"/>
            </a:rPr>
            <a:t>retention</a:t>
          </a:r>
          <a:r>
            <a:rPr lang="it-IT" sz="1600" kern="1200" dirty="0">
              <a:latin typeface="+mj-lt"/>
            </a:rPr>
            <a:t> time</a:t>
          </a:r>
        </a:p>
      </dsp:txBody>
      <dsp:txXfrm>
        <a:off x="1693060" y="2039137"/>
        <a:ext cx="1225127" cy="601848"/>
      </dsp:txXfrm>
    </dsp:sp>
    <dsp:sp modelId="{C364FC79-6391-481D-A1BD-1BB9779221A2}">
      <dsp:nvSpPr>
        <dsp:cNvPr id="0" name=""/>
        <dsp:cNvSpPr/>
      </dsp:nvSpPr>
      <dsp:spPr>
        <a:xfrm rot="240000">
          <a:off x="1711836" y="1353011"/>
          <a:ext cx="1258007" cy="601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excellent for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imaging</a:t>
          </a:r>
          <a:endParaRPr lang="it-IT" sz="1600" kern="1200" dirty="0">
            <a:latin typeface="+mj-lt"/>
          </a:endParaRPr>
        </a:p>
      </dsp:txBody>
      <dsp:txXfrm>
        <a:off x="1741219" y="1382394"/>
        <a:ext cx="1199241" cy="543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9C3AA-D45E-4F85-9562-C1BB55E2B8AB}">
      <dsp:nvSpPr>
        <dsp:cNvPr id="0" name=""/>
        <dsp:cNvSpPr/>
      </dsp:nvSpPr>
      <dsp:spPr>
        <a:xfrm rot="338405">
          <a:off x="2710164" y="2564726"/>
          <a:ext cx="1782455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782455" y="34013"/>
              </a:lnTo>
            </a:path>
          </a:pathLst>
        </a:custGeom>
        <a:noFill/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C62FE-6BBF-4551-B082-7406D810D08D}">
      <dsp:nvSpPr>
        <dsp:cNvPr id="0" name=""/>
        <dsp:cNvSpPr/>
      </dsp:nvSpPr>
      <dsp:spPr>
        <a:xfrm rot="19927351">
          <a:off x="2632289" y="1473680"/>
          <a:ext cx="1416439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416439" y="34013"/>
              </a:lnTo>
            </a:path>
          </a:pathLst>
        </a:custGeom>
        <a:noFill/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5530-84E8-491F-A83D-5389707338E6}">
      <dsp:nvSpPr>
        <dsp:cNvPr id="0" name=""/>
        <dsp:cNvSpPr/>
      </dsp:nvSpPr>
      <dsp:spPr>
        <a:xfrm>
          <a:off x="-109637" y="497656"/>
          <a:ext cx="3603386" cy="3704368"/>
        </a:xfrm>
        <a:prstGeom prst="flowChartConnector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2EE0EC-3B07-47CE-B907-0CE9250360A3}">
      <dsp:nvSpPr>
        <dsp:cNvPr id="0" name=""/>
        <dsp:cNvSpPr/>
      </dsp:nvSpPr>
      <dsp:spPr>
        <a:xfrm>
          <a:off x="3843686" y="0"/>
          <a:ext cx="1750046" cy="15573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Formation of the </a:t>
          </a:r>
          <a:r>
            <a:rPr lang="en-US" sz="2000" b="1" kern="1200" dirty="0">
              <a:solidFill>
                <a:srgbClr val="C00000"/>
              </a:solidFill>
            </a:rPr>
            <a:t>[</a:t>
          </a:r>
          <a:r>
            <a:rPr lang="en-US" sz="2000" b="1" kern="1200" baseline="30000" dirty="0">
              <a:solidFill>
                <a:srgbClr val="C00000"/>
              </a:solidFill>
            </a:rPr>
            <a:t>18</a:t>
          </a:r>
          <a:r>
            <a:rPr lang="en-US" sz="2000" b="1" kern="1200" dirty="0">
              <a:solidFill>
                <a:srgbClr val="C00000"/>
              </a:solidFill>
            </a:rPr>
            <a:t>F]AlF</a:t>
          </a:r>
          <a:r>
            <a:rPr lang="en-US" sz="2000" b="1" kern="1200" baseline="30000" dirty="0">
              <a:solidFill>
                <a:srgbClr val="C00000"/>
              </a:solidFill>
            </a:rPr>
            <a:t>2+</a:t>
          </a:r>
          <a:r>
            <a:rPr lang="en-US" sz="20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</a:rPr>
            <a:t>labeling agent</a:t>
          </a:r>
          <a:endParaRPr lang="it-IT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99974" y="228067"/>
        <a:ext cx="1237470" cy="1101202"/>
      </dsp:txXfrm>
    </dsp:sp>
    <dsp:sp modelId="{DE8A3301-F667-4684-83FB-B0472AEE941E}">
      <dsp:nvSpPr>
        <dsp:cNvPr id="0" name=""/>
        <dsp:cNvSpPr/>
      </dsp:nvSpPr>
      <dsp:spPr>
        <a:xfrm>
          <a:off x="5884811" y="0"/>
          <a:ext cx="2625069" cy="155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000" b="1" kern="1200" dirty="0">
            <a:latin typeface="+mj-lt"/>
          </a:endParaRPr>
        </a:p>
      </dsp:txBody>
      <dsp:txXfrm>
        <a:off x="5884811" y="0"/>
        <a:ext cx="2625069" cy="1557336"/>
      </dsp:txXfrm>
    </dsp:sp>
    <dsp:sp modelId="{BDBADB24-7B10-42F6-80C6-66061EBC87E9}">
      <dsp:nvSpPr>
        <dsp:cNvPr id="0" name=""/>
        <dsp:cNvSpPr/>
      </dsp:nvSpPr>
      <dsp:spPr>
        <a:xfrm>
          <a:off x="4483321" y="1862035"/>
          <a:ext cx="1907944" cy="183602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2">
                  <a:lumMod val="75000"/>
                </a:schemeClr>
              </a:solidFill>
            </a:rPr>
            <a:t>Optimization of chelation reaction</a:t>
          </a:r>
          <a:endParaRPr lang="it-IT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62733" y="2130915"/>
        <a:ext cx="1349120" cy="1298267"/>
      </dsp:txXfrm>
    </dsp:sp>
    <dsp:sp modelId="{C2AA62D0-1F54-4981-9D92-79ACA23E4C56}">
      <dsp:nvSpPr>
        <dsp:cNvPr id="0" name=""/>
        <dsp:cNvSpPr/>
      </dsp:nvSpPr>
      <dsp:spPr>
        <a:xfrm>
          <a:off x="6484971" y="1862035"/>
          <a:ext cx="2861916" cy="1836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it-IT" sz="2000" b="1" kern="1200" dirty="0">
            <a:solidFill>
              <a:srgbClr val="C00000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>
              <a:latin typeface="+mj-lt"/>
            </a:rPr>
            <a:t>Amount of precursor</a:t>
          </a:r>
          <a:endParaRPr lang="it-IT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it-IT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>
              <a:latin typeface="+mj-lt"/>
            </a:rPr>
            <a:t>Effect of % cosolvent (v/v)</a:t>
          </a:r>
          <a:endParaRPr lang="it-IT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it-IT" sz="2000" kern="1200" dirty="0">
            <a:latin typeface="+mj-lt"/>
          </a:endParaRPr>
        </a:p>
      </dsp:txBody>
      <dsp:txXfrm>
        <a:off x="6484971" y="1862035"/>
        <a:ext cx="2861916" cy="183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A2D1F-6574-B14E-9A69-8A872FF8BF9C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220F-96FE-6640-9283-0477857DD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24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47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21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02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78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91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13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1208-DAFA-2F44-A660-D09D9DE0A08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24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1208-DAFA-2F44-A660-D09D9DE0A08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72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senza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71398607-274A-A655-CD20-649EFBD091E7}"/>
              </a:ext>
            </a:extLst>
          </p:cNvPr>
          <p:cNvSpPr/>
          <p:nvPr userDrawn="1"/>
        </p:nvSpPr>
        <p:spPr>
          <a:xfrm>
            <a:off x="4603948" y="921400"/>
            <a:ext cx="2984104" cy="21929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724709-C46B-5D47-3534-2978B0F1D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9000"/>
            <a:ext cx="12192000" cy="782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TITOLO EVENTO</a:t>
            </a:r>
          </a:p>
          <a:p>
            <a:pPr lvl="1"/>
            <a:r>
              <a:rPr lang="it-IT" dirty="0"/>
              <a:t>Sottotitolo evento e altre info</a:t>
            </a:r>
          </a:p>
        </p:txBody>
      </p:sp>
    </p:spTree>
    <p:extLst>
      <p:ext uri="{BB962C8B-B14F-4D97-AF65-F5344CB8AC3E}">
        <p14:creationId xmlns:p14="http://schemas.microsoft.com/office/powerpoint/2010/main" val="284549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7ECF-3356-C7CE-61A2-F8C75A45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B3A8-99F4-0E58-64E7-81336AAB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5541-64C9-CA8D-A1F7-D827F6AC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FE90D-99C9-46E4-3769-ABB8479D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3C5F-8938-6311-C638-AD6B85A3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E6BA-D80D-D405-51DF-A63BFF3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4E2D-AEFE-65E6-B386-64BEEE192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8B1E0-0899-4626-D32A-B8BFE1C4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6EA2D-0946-7D5B-ED31-9D091322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8A22-2818-90F2-0D3C-CE45A4CA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BAA8-1AF9-C75C-1112-CE890AE1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D23F-E04B-A403-8F36-CE8583C9C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C0219-98F2-5C90-BB77-ECCA13BE0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73585-95B3-4077-4B1D-B4CA138C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76425-F3F0-E4CC-665C-5610BE58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F206C-CDF3-3036-FDEA-B9BE36FA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C534-7A32-E067-8F15-DFC1C711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DA3E2-C725-A647-5C99-F0B2A910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ABC2E-B171-8BFF-FAA8-501E4291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5D266-69EA-4B9B-A85F-B3E5D02A4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8E0E6-3B69-39F0-1DCD-DF484573D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34402-9D21-7248-6821-3F14B37C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7A23A-C9D7-E64C-7589-83C370B2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93735-1365-8688-E5DE-395F34A8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5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9B6B-DE37-5FFC-3700-106CC94C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1ADBF-9A7A-AF96-4214-0CD75D47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8506B-42FA-3D01-4206-7ECFBF7A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BB25F-74E8-E6A5-F175-A6CB0949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2DC11-3703-C7FD-FB70-E292BDD0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EC772-B60A-3186-99EA-2C98774A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B851-3510-B78C-6A42-AD67E56F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D17F-641E-6C8A-0972-B28EA4A9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E771C-89B8-4452-C189-D37315CCE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2F578-5096-62CA-71EA-0EEA21E4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E7FBD-386B-C967-3B59-41D25DBC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D2DF-1BAC-709F-4A0C-A7BE17C4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76607-9844-2B31-24D1-6DA9062D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5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548E-AEFF-1734-DF2D-68316780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2E102-BB88-7CEA-6A11-DD19C5264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B31A5-F0DE-6C87-3719-E4D6EBA56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4B92C-8BAA-0146-4E8A-E8A783AF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D214-592B-41DF-335B-B00D202D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89F5-64C0-4A82-98B7-C7F80ACB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74CA-CE16-F568-539B-9F0C3194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D392B-4168-264C-7248-B74B8152F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D179-BA32-8D66-5E03-DA68DA55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A280D-DE01-CA92-E18A-6810EEA4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AA61-1805-0FE1-5E54-0BC446FF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5EAA8-1491-B034-3404-61B5471B9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B0BE6-3B78-578E-502D-469C4A6F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1ACA-5D7F-8D5B-1F83-EB697854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B943-3E29-08FD-1BC4-B1168CAE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3074-178F-1ACB-03C4-E8D3A9AF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724709-C46B-5D47-3534-2978B0F1D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0714" y="3583372"/>
            <a:ext cx="3708400" cy="782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/>
              <a:t>TITOLO EVENTO</a:t>
            </a:r>
          </a:p>
          <a:p>
            <a:pPr lvl="1"/>
            <a:r>
              <a:rPr lang="it-IT"/>
              <a:t>Sottotitolo evento e altre info</a:t>
            </a:r>
          </a:p>
        </p:txBody>
      </p:sp>
      <p:pic>
        <p:nvPicPr>
          <p:cNvPr id="2" name="Immagine 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55BE882C-A5F3-C644-049C-5EC0A631A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74" y="2306490"/>
            <a:ext cx="3561882" cy="1011898"/>
          </a:xfrm>
          <a:prstGeom prst="rect">
            <a:avLst/>
          </a:prstGeom>
        </p:spPr>
      </p:pic>
      <p:sp>
        <p:nvSpPr>
          <p:cNvPr id="7" name="Segnaposto immagine 5">
            <a:extLst>
              <a:ext uri="{FF2B5EF4-FFF2-40B4-BE49-F238E27FC236}">
                <a16:creationId xmlns:a16="http://schemas.microsoft.com/office/drawing/2014/main" id="{EFF1F790-08B6-F66C-889D-98F4594400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676" y="1423219"/>
            <a:ext cx="5956201" cy="424917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2275577-BDD7-7A66-EA40-4FB1489457E5}"/>
              </a:ext>
            </a:extLst>
          </p:cNvPr>
          <p:cNvCxnSpPr/>
          <p:nvPr userDrawn="1"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81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rtura senza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71398607-274A-A655-CD20-649EFBD091E7}"/>
              </a:ext>
            </a:extLst>
          </p:cNvPr>
          <p:cNvSpPr/>
          <p:nvPr userDrawn="1"/>
        </p:nvSpPr>
        <p:spPr>
          <a:xfrm>
            <a:off x="4603948" y="921400"/>
            <a:ext cx="2984104" cy="21929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200"/>
            </a:pPr>
            <a:endParaRPr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724709-C46B-5D47-3534-2978B0F1D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9000"/>
            <a:ext cx="12192000" cy="782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TITOLO EVENTO</a:t>
            </a:r>
          </a:p>
          <a:p>
            <a:pPr lvl="1"/>
            <a:r>
              <a:rPr lang="it-IT" dirty="0"/>
              <a:t>Sottotitolo evento e altre info</a:t>
            </a:r>
          </a:p>
        </p:txBody>
      </p:sp>
    </p:spTree>
    <p:extLst>
      <p:ext uri="{BB962C8B-B14F-4D97-AF65-F5344CB8AC3E}">
        <p14:creationId xmlns:p14="http://schemas.microsoft.com/office/powerpoint/2010/main" val="339831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32706C14-0CBA-5C04-2D2D-24A509A753C6}"/>
              </a:ext>
            </a:extLst>
          </p:cNvPr>
          <p:cNvGrpSpPr/>
          <p:nvPr userDrawn="1"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6EB97181-D4A3-4759-1287-C04B8CC8D929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51B2D12-22C7-58D6-83C5-103DE425351C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E9BEC3B-DD1A-3773-6C95-49602D40A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9144" y="2916821"/>
            <a:ext cx="4641449" cy="118061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4A5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FARE CLIC PER MODIFICARE LO STILE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8E49A6B8-BFAC-F9AE-C40E-63205868B3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676" y="1944688"/>
            <a:ext cx="5475087" cy="3668712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86F8B0B-9150-217E-C58B-E2E8294B6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1463" y="4121150"/>
            <a:ext cx="4618037" cy="1481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0" name="Connettore 1 6">
            <a:extLst>
              <a:ext uri="{FF2B5EF4-FFF2-40B4-BE49-F238E27FC236}">
                <a16:creationId xmlns:a16="http://schemas.microsoft.com/office/drawing/2014/main" id="{D8EF3A46-6B2E-79FF-3C97-B8C6847E1C61}"/>
              </a:ext>
            </a:extLst>
          </p:cNvPr>
          <p:cNvSpPr/>
          <p:nvPr userDrawn="1"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6A7886B1-951C-641B-E8D4-6A3AD3E0AC16}"/>
              </a:ext>
            </a:extLst>
          </p:cNvPr>
          <p:cNvSpPr txBox="1"/>
          <p:nvPr userDrawn="1"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12" name="Connettore 1 6">
            <a:extLst>
              <a:ext uri="{FF2B5EF4-FFF2-40B4-BE49-F238E27FC236}">
                <a16:creationId xmlns:a16="http://schemas.microsoft.com/office/drawing/2014/main" id="{D28EE0CD-2930-CE2D-6DE4-DF0274683AAF}"/>
              </a:ext>
            </a:extLst>
          </p:cNvPr>
          <p:cNvSpPr/>
          <p:nvPr userDrawn="1"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3" name="Connettore 1 6">
            <a:extLst>
              <a:ext uri="{FF2B5EF4-FFF2-40B4-BE49-F238E27FC236}">
                <a16:creationId xmlns:a16="http://schemas.microsoft.com/office/drawing/2014/main" id="{A051C035-C77A-ACE6-002B-0AA6B53F43E0}"/>
              </a:ext>
            </a:extLst>
          </p:cNvPr>
          <p:cNvSpPr/>
          <p:nvPr userDrawn="1"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5804C2-D0BF-942C-1BAB-D3E9A2994FC9}"/>
              </a:ext>
            </a:extLst>
          </p:cNvPr>
          <p:cNvSpPr txBox="1"/>
          <p:nvPr userDrawn="1"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15" name="Connettore 1 6">
            <a:extLst>
              <a:ext uri="{FF2B5EF4-FFF2-40B4-BE49-F238E27FC236}">
                <a16:creationId xmlns:a16="http://schemas.microsoft.com/office/drawing/2014/main" id="{325D497E-07B5-CA44-9E5C-F5F537CE61CA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4AF24E-28A5-2F02-1B8B-6A3A73E12054}"/>
              </a:ext>
            </a:extLst>
          </p:cNvPr>
          <p:cNvSpPr txBox="1"/>
          <p:nvPr userDrawn="1"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pic>
        <p:nvPicPr>
          <p:cNvPr id="25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EBB9F4D5-4293-5A77-6216-BE2ADEBB8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26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092E07A8-DAFC-A2F1-D5CA-4D4CDB6BE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27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02C3101B-D69A-06A5-E463-AD4447DCF8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28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9063875B-4C92-D1FD-C043-E7CF73CF0F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EA8679D-20BB-C132-E71D-7A9DF70D049A}"/>
              </a:ext>
            </a:extLst>
          </p:cNvPr>
          <p:cNvCxnSpPr/>
          <p:nvPr userDrawn="1"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22182B22-1FAC-5217-A8F0-BC8B3DCB70C0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FA9E3AF-0C0A-4B3E-1F3B-BB8CBD0A6385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87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BAB68DF-F545-3339-5923-3AE603143D99}"/>
              </a:ext>
            </a:extLst>
          </p:cNvPr>
          <p:cNvSpPr/>
          <p:nvPr userDrawn="1"/>
        </p:nvSpPr>
        <p:spPr>
          <a:xfrm>
            <a:off x="6147187" y="0"/>
            <a:ext cx="60448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564F84C-4F18-FFE6-5589-A74FE3FBAB51}"/>
              </a:ext>
            </a:extLst>
          </p:cNvPr>
          <p:cNvGrpSpPr/>
          <p:nvPr userDrawn="1"/>
        </p:nvGrpSpPr>
        <p:grpSpPr>
          <a:xfrm>
            <a:off x="3922642" y="0"/>
            <a:ext cx="8269358" cy="861391"/>
            <a:chOff x="3922643" y="0"/>
            <a:chExt cx="8269358" cy="861391"/>
          </a:xfrm>
          <a:solidFill>
            <a:schemeClr val="bg1"/>
          </a:solidFill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BDBC818C-8F79-4C44-287F-1801CD9BBFA1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A8371DF0-A4C7-5A43-3177-4BE2071155C9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1474B36D-80C1-31E6-F5AB-8C53A607A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3"/>
            <a:ext cx="44958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EA45B8B8-D0E1-1058-C587-014C257033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188" y="1947863"/>
            <a:ext cx="5803900" cy="36417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42A9744-0C5F-5519-E7CA-8BB2518040E8}"/>
              </a:ext>
            </a:extLst>
          </p:cNvPr>
          <p:cNvSpPr/>
          <p:nvPr userDrawn="1"/>
        </p:nvSpPr>
        <p:spPr>
          <a:xfrm>
            <a:off x="6147186" y="-2"/>
            <a:ext cx="6044814" cy="861389"/>
          </a:xfrm>
          <a:prstGeom prst="rect">
            <a:avLst/>
          </a:prstGeom>
          <a:solidFill>
            <a:srgbClr val="3C6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noFill/>
              </a:ln>
            </a:endParaRPr>
          </a:p>
        </p:txBody>
      </p:sp>
      <p:sp>
        <p:nvSpPr>
          <p:cNvPr id="18" name="Connettore 1 6">
            <a:extLst>
              <a:ext uri="{FF2B5EF4-FFF2-40B4-BE49-F238E27FC236}">
                <a16:creationId xmlns:a16="http://schemas.microsoft.com/office/drawing/2014/main" id="{D9E48F69-6243-EE93-7A53-1DDEF97CDD4A}"/>
              </a:ext>
            </a:extLst>
          </p:cNvPr>
          <p:cNvSpPr/>
          <p:nvPr userDrawn="1"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1ADE87D-0EF2-CA9B-AFC1-92D62908CD32}"/>
              </a:ext>
            </a:extLst>
          </p:cNvPr>
          <p:cNvSpPr txBox="1"/>
          <p:nvPr userDrawn="1"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21" name="Connettore 1 6">
            <a:extLst>
              <a:ext uri="{FF2B5EF4-FFF2-40B4-BE49-F238E27FC236}">
                <a16:creationId xmlns:a16="http://schemas.microsoft.com/office/drawing/2014/main" id="{E2FE83F9-9A78-E116-27D1-DC9AC8103A81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CFADC7-F237-9371-FC18-420FCBAAABD9}"/>
              </a:ext>
            </a:extLst>
          </p:cNvPr>
          <p:cNvSpPr txBox="1"/>
          <p:nvPr userDrawn="1"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pic>
        <p:nvPicPr>
          <p:cNvPr id="26" name="Immagine 25" descr="Immagine che contiene schermata, Carattere, Blu elettrico, Blu intenso&#10;&#10;Descrizione generata automaticamente">
            <a:extLst>
              <a:ext uri="{FF2B5EF4-FFF2-40B4-BE49-F238E27FC236}">
                <a16:creationId xmlns:a16="http://schemas.microsoft.com/office/drawing/2014/main" id="{B508E05A-B067-2D61-C2E9-41A23650B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0" y="239631"/>
            <a:ext cx="1816493" cy="473054"/>
          </a:xfrm>
          <a:prstGeom prst="rect">
            <a:avLst/>
          </a:prstGeom>
        </p:spPr>
      </p:pic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20ABE230-074D-4912-6185-9A1E5DF88FC6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1ABB2D1-7C78-C7B5-39A0-1946AE3ED12F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magine 35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D98A64D2-D9B4-9DA9-A796-BE6FEEA0BE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38" name="Immagine 3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86E342AF-F77C-6D91-5B00-5C78B33731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39" name="Immagine 38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99C52B79-CAD4-BE51-41AE-3C85FBCA59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pos="45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+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BAB68DF-F545-3339-5923-3AE603143D99}"/>
              </a:ext>
            </a:extLst>
          </p:cNvPr>
          <p:cNvSpPr/>
          <p:nvPr userDrawn="1"/>
        </p:nvSpPr>
        <p:spPr>
          <a:xfrm>
            <a:off x="6147187" y="0"/>
            <a:ext cx="6044814" cy="6858000"/>
          </a:xfrm>
          <a:prstGeom prst="rect">
            <a:avLst/>
          </a:prstGeom>
          <a:solidFill>
            <a:srgbClr val="3C64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564F84C-4F18-FFE6-5589-A74FE3FBAB51}"/>
              </a:ext>
            </a:extLst>
          </p:cNvPr>
          <p:cNvGrpSpPr/>
          <p:nvPr userDrawn="1"/>
        </p:nvGrpSpPr>
        <p:grpSpPr>
          <a:xfrm>
            <a:off x="3922642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BDBC818C-8F79-4C44-287F-1801CD9BBFA1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A8371DF0-A4C7-5A43-3177-4BE2071155C9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1474B36D-80C1-31E6-F5AB-8C53A607A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3"/>
            <a:ext cx="44958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EA45B8B8-D0E1-1058-C587-014C257033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188" y="1947863"/>
            <a:ext cx="5803900" cy="36417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42A9744-0C5F-5519-E7CA-8BB2518040E8}"/>
              </a:ext>
            </a:extLst>
          </p:cNvPr>
          <p:cNvSpPr/>
          <p:nvPr userDrawn="1"/>
        </p:nvSpPr>
        <p:spPr>
          <a:xfrm>
            <a:off x="6147186" y="-2"/>
            <a:ext cx="6044814" cy="861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noFill/>
              </a:ln>
            </a:endParaRPr>
          </a:p>
        </p:txBody>
      </p:sp>
      <p:sp>
        <p:nvSpPr>
          <p:cNvPr id="21" name="Connettore 1 6">
            <a:extLst>
              <a:ext uri="{FF2B5EF4-FFF2-40B4-BE49-F238E27FC236}">
                <a16:creationId xmlns:a16="http://schemas.microsoft.com/office/drawing/2014/main" id="{E2FE83F9-9A78-E116-27D1-DC9AC8103A81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Immagine 2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B5FA895B-F992-9131-1232-13ED0BAE3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4" name="Immagine 3" descr="Immagine che contiene schermata, grafica, Elementi grafici, pixel&#10;&#10;Descrizione generata automaticamente">
            <a:extLst>
              <a:ext uri="{FF2B5EF4-FFF2-40B4-BE49-F238E27FC236}">
                <a16:creationId xmlns:a16="http://schemas.microsoft.com/office/drawing/2014/main" id="{5B4C560A-AB73-BFEB-70FE-4EECCC905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03" y="228598"/>
            <a:ext cx="1618976" cy="508821"/>
          </a:xfrm>
          <a:prstGeom prst="rect">
            <a:avLst/>
          </a:prstGeom>
        </p:spPr>
      </p:pic>
      <p:pic>
        <p:nvPicPr>
          <p:cNvPr id="5" name="Immagine 4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AF15EDA-8615-B8F2-14E8-07C0175D7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220508"/>
            <a:ext cx="1747684" cy="496502"/>
          </a:xfrm>
          <a:prstGeom prst="rect">
            <a:avLst/>
          </a:prstGeom>
        </p:spPr>
      </p:pic>
      <p:sp>
        <p:nvSpPr>
          <p:cNvPr id="7" name="Connettore 1 6">
            <a:extLst>
              <a:ext uri="{FF2B5EF4-FFF2-40B4-BE49-F238E27FC236}">
                <a16:creationId xmlns:a16="http://schemas.microsoft.com/office/drawing/2014/main" id="{6790C554-CEB2-CDB7-8358-DE214D5A286D}"/>
              </a:ext>
            </a:extLst>
          </p:cNvPr>
          <p:cNvSpPr/>
          <p:nvPr userDrawn="1"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6CD005-DB1A-90F4-9F4D-4EF16BD5FB36}"/>
              </a:ext>
            </a:extLst>
          </p:cNvPr>
          <p:cNvSpPr txBox="1"/>
          <p:nvPr userDrawn="1"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10" name="Connettore 1 6">
            <a:extLst>
              <a:ext uri="{FF2B5EF4-FFF2-40B4-BE49-F238E27FC236}">
                <a16:creationId xmlns:a16="http://schemas.microsoft.com/office/drawing/2014/main" id="{99104131-FBA8-EB1E-F992-7712081CCFD5}"/>
              </a:ext>
            </a:extLst>
          </p:cNvPr>
          <p:cNvSpPr/>
          <p:nvPr userDrawn="1"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1" name="Connettore 1 6">
            <a:extLst>
              <a:ext uri="{FF2B5EF4-FFF2-40B4-BE49-F238E27FC236}">
                <a16:creationId xmlns:a16="http://schemas.microsoft.com/office/drawing/2014/main" id="{982B9820-5BFE-D6DA-FBA2-1C5E4AD0EDB1}"/>
              </a:ext>
            </a:extLst>
          </p:cNvPr>
          <p:cNvSpPr/>
          <p:nvPr userDrawn="1"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B5F0A74-562C-B04B-B289-C28E0524B773}"/>
              </a:ext>
            </a:extLst>
          </p:cNvPr>
          <p:cNvSpPr txBox="1"/>
          <p:nvPr userDrawn="1"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chemeClr val="bg1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" name="Connettore 1 6">
            <a:extLst>
              <a:ext uri="{FF2B5EF4-FFF2-40B4-BE49-F238E27FC236}">
                <a16:creationId xmlns:a16="http://schemas.microsoft.com/office/drawing/2014/main" id="{2C1D3BFE-D547-D990-7F59-1BBA99F612B0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4E4A97C-4206-D07E-E1F6-97C7D085A0E4}"/>
              </a:ext>
            </a:extLst>
          </p:cNvPr>
          <p:cNvSpPr txBox="1"/>
          <p:nvPr userDrawn="1"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/>
          </a:p>
        </p:txBody>
      </p:sp>
      <p:pic>
        <p:nvPicPr>
          <p:cNvPr id="15" name="Immagine 1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B2930740-D87D-628C-A91A-FA7B472B43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1309" y="264583"/>
            <a:ext cx="1361817" cy="408352"/>
          </a:xfrm>
          <a:prstGeom prst="rect">
            <a:avLst/>
          </a:prstGeom>
        </p:spPr>
      </p:pic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6FBBCEC8-349F-471B-CAA0-755908EA407B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9B6602-2B74-9261-279B-5478EBB4111C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40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 su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B8B7A411-81B6-4168-87CD-61087CC607BB}"/>
              </a:ext>
            </a:extLst>
          </p:cNvPr>
          <p:cNvGrpSpPr/>
          <p:nvPr userDrawn="1"/>
        </p:nvGrpSpPr>
        <p:grpSpPr>
          <a:xfrm>
            <a:off x="3922643" y="0"/>
            <a:ext cx="8269358" cy="861391"/>
            <a:chOff x="3922643" y="0"/>
            <a:chExt cx="8269358" cy="861391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AB42D8FC-C61C-7F63-6810-F7FABF65FB50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D0A35CE1-2B35-BD8A-06E0-C37C4DD28C7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D3EE00E3-BBF0-2C7E-649B-09F019DC5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3"/>
            <a:ext cx="44958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4" name="Segnaposto immagine 5">
            <a:extLst>
              <a:ext uri="{FF2B5EF4-FFF2-40B4-BE49-F238E27FC236}">
                <a16:creationId xmlns:a16="http://schemas.microsoft.com/office/drawing/2014/main" id="{6AA026AF-5F0C-7506-31A2-F9AB83150F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676" y="1944688"/>
            <a:ext cx="5475087" cy="366871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schermata, grafica, Elementi grafici, pixel&#10;&#10;Descrizione generata automaticamente">
            <a:extLst>
              <a:ext uri="{FF2B5EF4-FFF2-40B4-BE49-F238E27FC236}">
                <a16:creationId xmlns:a16="http://schemas.microsoft.com/office/drawing/2014/main" id="{30CDC8DD-00F8-8C03-7983-2393071CD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03" y="228598"/>
            <a:ext cx="1618976" cy="508821"/>
          </a:xfrm>
          <a:prstGeom prst="rect">
            <a:avLst/>
          </a:prstGeom>
        </p:spPr>
      </p:pic>
      <p:pic>
        <p:nvPicPr>
          <p:cNvPr id="8" name="Immagine 7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48879355-9A9E-3233-D0DA-9074094F04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220508"/>
            <a:ext cx="1747684" cy="496502"/>
          </a:xfrm>
          <a:prstGeom prst="rect">
            <a:avLst/>
          </a:prstGeom>
        </p:spPr>
      </p:pic>
      <p:pic>
        <p:nvPicPr>
          <p:cNvPr id="9" name="Immagine 8" descr="Immagine che contiene schermata, Carattere, Blu elettrico, Blu intenso&#10;&#10;Descrizione generata automaticamente">
            <a:extLst>
              <a:ext uri="{FF2B5EF4-FFF2-40B4-BE49-F238E27FC236}">
                <a16:creationId xmlns:a16="http://schemas.microsoft.com/office/drawing/2014/main" id="{5C74C56C-24B6-5C07-FD93-C3EDA78EE1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09" y="234869"/>
            <a:ext cx="1835653" cy="473054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0AE5BD1-FF41-293C-479C-A5ABA0713D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1309" y="264583"/>
            <a:ext cx="1361817" cy="408352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C060648-5457-DA17-ED3D-CCDC8FB3BD03}"/>
              </a:ext>
            </a:extLst>
          </p:cNvPr>
          <p:cNvCxnSpPr/>
          <p:nvPr userDrawn="1"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7C7BD8E-325A-A430-9956-C57BE987680C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5DB8A4A-1B88-CD19-4BC0-D4FA1A5EB850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39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AAC929A-63FC-0091-F8C9-87663D6AE4B8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7A91E861-9217-8BC3-97F7-38E25E84D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4"/>
            <a:ext cx="4495800" cy="963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1" name="Segnaposto immagine 19">
            <a:extLst>
              <a:ext uri="{FF2B5EF4-FFF2-40B4-BE49-F238E27FC236}">
                <a16:creationId xmlns:a16="http://schemas.microsoft.com/office/drawing/2014/main" id="{5E129286-0000-D02C-893B-2EE3333E52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188" y="1947863"/>
            <a:ext cx="5326890" cy="36417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3" name="Segnaposto tabella 12">
            <a:extLst>
              <a:ext uri="{FF2B5EF4-FFF2-40B4-BE49-F238E27FC236}">
                <a16:creationId xmlns:a16="http://schemas.microsoft.com/office/drawing/2014/main" id="{2F6123B1-2713-7A17-70DA-437E2FC40D7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235825" y="2992438"/>
            <a:ext cx="4492625" cy="2622550"/>
          </a:xfrm>
          <a:prstGeom prst="rect">
            <a:avLst/>
          </a:prstGeom>
          <a:ln w="12700">
            <a:solidFill>
              <a:srgbClr val="3C64A5"/>
            </a:solidFill>
          </a:ln>
        </p:spPr>
        <p:txBody>
          <a:bodyPr/>
          <a:lstStyle/>
          <a:p>
            <a:endParaRPr lang="it-IT"/>
          </a:p>
        </p:txBody>
      </p:sp>
      <p:pic>
        <p:nvPicPr>
          <p:cNvPr id="12" name="Immagine 11" descr="Immagine che contiene schermata, grafica, Elementi grafici, pixel&#10;&#10;Descrizione generata automaticamente">
            <a:extLst>
              <a:ext uri="{FF2B5EF4-FFF2-40B4-BE49-F238E27FC236}">
                <a16:creationId xmlns:a16="http://schemas.microsoft.com/office/drawing/2014/main" id="{404E1C00-9855-4949-C394-3617FA42A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03" y="228598"/>
            <a:ext cx="1618976" cy="508821"/>
          </a:xfrm>
          <a:prstGeom prst="rect">
            <a:avLst/>
          </a:prstGeom>
        </p:spPr>
      </p:pic>
      <p:pic>
        <p:nvPicPr>
          <p:cNvPr id="14" name="Immagine 13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BC5FCF81-B45B-C168-6402-8C57F53E5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220508"/>
            <a:ext cx="1747684" cy="496502"/>
          </a:xfrm>
          <a:prstGeom prst="rect">
            <a:avLst/>
          </a:prstGeom>
        </p:spPr>
      </p:pic>
      <p:sp>
        <p:nvSpPr>
          <p:cNvPr id="2" name="Connettore 1 6">
            <a:extLst>
              <a:ext uri="{FF2B5EF4-FFF2-40B4-BE49-F238E27FC236}">
                <a16:creationId xmlns:a16="http://schemas.microsoft.com/office/drawing/2014/main" id="{C8C830E5-3F3F-6C36-984D-5CC97675548A}"/>
              </a:ext>
            </a:extLst>
          </p:cNvPr>
          <p:cNvSpPr/>
          <p:nvPr userDrawn="1"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4AE26F-3CF1-E712-BF73-BED2E95EF93F}"/>
              </a:ext>
            </a:extLst>
          </p:cNvPr>
          <p:cNvSpPr txBox="1"/>
          <p:nvPr userDrawn="1"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99CD39B6-7988-8D71-97F3-34FDECD7FF22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5AE5D9-4C98-4EE7-9580-AE006E8A5EBC}"/>
              </a:ext>
            </a:extLst>
          </p:cNvPr>
          <p:cNvSpPr txBox="1"/>
          <p:nvPr userDrawn="1"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pic>
        <p:nvPicPr>
          <p:cNvPr id="19" name="Immagine 1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4E2A293-3CD5-8C9A-4AB5-F7598663A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1309" y="264583"/>
            <a:ext cx="1361817" cy="408352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F75DD10-1B47-2C35-6A7A-1A5F425000AB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DF63D51-DCE1-BCCE-DD69-ADA30885A635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7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1FC4E51-B4D2-BCD9-CF8D-41AC2DDDEF7A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CDD22886-FBA7-EA59-3494-F7C6BD8B7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4"/>
            <a:ext cx="4495800" cy="37166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2" name="Segnaposto tabella 12">
            <a:extLst>
              <a:ext uri="{FF2B5EF4-FFF2-40B4-BE49-F238E27FC236}">
                <a16:creationId xmlns:a16="http://schemas.microsoft.com/office/drawing/2014/main" id="{E9A1B941-C501-B3C7-21C9-A1213A31507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04461" y="1948070"/>
            <a:ext cx="4949687" cy="369673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Immagine che contiene schermata, grafica, Elementi grafici, pixel&#10;&#10;Descrizione generata automaticamente">
            <a:extLst>
              <a:ext uri="{FF2B5EF4-FFF2-40B4-BE49-F238E27FC236}">
                <a16:creationId xmlns:a16="http://schemas.microsoft.com/office/drawing/2014/main" id="{61E43EEF-1B3B-8671-7430-064B5F8B0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03" y="228598"/>
            <a:ext cx="1618976" cy="508821"/>
          </a:xfrm>
          <a:prstGeom prst="rect">
            <a:avLst/>
          </a:prstGeom>
        </p:spPr>
      </p:pic>
      <p:pic>
        <p:nvPicPr>
          <p:cNvPr id="13" name="Immagine 12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B5581DC5-8F4D-1E68-4FFE-E15840135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220508"/>
            <a:ext cx="1747684" cy="496502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24662F7-B09B-0FF2-1DB2-EA43ECD870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1309" y="264583"/>
            <a:ext cx="1361817" cy="408352"/>
          </a:xfrm>
          <a:prstGeom prst="rect">
            <a:avLst/>
          </a:prstGeom>
        </p:spPr>
      </p:pic>
      <p:sp>
        <p:nvSpPr>
          <p:cNvPr id="2" name="Connettore 1 6">
            <a:extLst>
              <a:ext uri="{FF2B5EF4-FFF2-40B4-BE49-F238E27FC236}">
                <a16:creationId xmlns:a16="http://schemas.microsoft.com/office/drawing/2014/main" id="{47F41F3C-1B13-4F71-A17D-F1E457F6C344}"/>
              </a:ext>
            </a:extLst>
          </p:cNvPr>
          <p:cNvSpPr/>
          <p:nvPr userDrawn="1"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A9FEAC-EAD1-31BF-085A-505025BF44EC}"/>
              </a:ext>
            </a:extLst>
          </p:cNvPr>
          <p:cNvSpPr txBox="1"/>
          <p:nvPr userDrawn="1"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28E6908A-1FD6-A36F-0487-F93537D028DC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2867BE-2A96-84C5-2FA8-00EDCE41C4CD}"/>
              </a:ext>
            </a:extLst>
          </p:cNvPr>
          <p:cNvSpPr txBox="1"/>
          <p:nvPr userDrawn="1"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CB0186D-5EBC-DFDD-5221-F7994717B9DB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5119526-7AAC-4CCE-FE7E-CE49F9FE740B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rgbClr val="3C64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37E6-1ABD-E8E7-1017-38DBE3007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05576-A470-C5C3-6EE3-986797CC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3B85-27F2-E5BA-E757-B6AE5CFE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8213-EDAD-B2D5-77F0-95FCB76F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B7C8-C50A-AEA6-906B-ACD836FD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6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8B793099-D548-E969-18D0-0AAD3B1C825F}"/>
              </a:ext>
            </a:extLst>
          </p:cNvPr>
          <p:cNvSpPr/>
          <p:nvPr userDrawn="1"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" name="Immagine 7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B9103F38-6D95-AD55-0E98-B81E91F0ACC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0" name="Immagine 9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9661DF13-53DA-15D4-0AE4-A50BE76A97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1" name="Immagine 10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9352F742-AB47-292B-B93B-D432A8D035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sp>
        <p:nvSpPr>
          <p:cNvPr id="12" name="CasellaDiTesto 8">
            <a:extLst>
              <a:ext uri="{FF2B5EF4-FFF2-40B4-BE49-F238E27FC236}">
                <a16:creationId xmlns:a16="http://schemas.microsoft.com/office/drawing/2014/main" id="{957EFD13-88C7-F7F3-A909-D3238BAB0369}"/>
              </a:ext>
            </a:extLst>
          </p:cNvPr>
          <p:cNvSpPr txBox="1"/>
          <p:nvPr userDrawn="1"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chemeClr val="bg1"/>
                </a:solidFill>
              </a:rPr>
              <a:t>THE</a:t>
            </a:r>
            <a:r>
              <a:rPr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15" name="Connettore 1 6">
            <a:extLst>
              <a:ext uri="{FF2B5EF4-FFF2-40B4-BE49-F238E27FC236}">
                <a16:creationId xmlns:a16="http://schemas.microsoft.com/office/drawing/2014/main" id="{733E2699-63F6-04F7-6895-57AAD2F3D89A}"/>
              </a:ext>
            </a:extLst>
          </p:cNvPr>
          <p:cNvSpPr/>
          <p:nvPr userDrawn="1"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Connettore 1 6">
            <a:extLst>
              <a:ext uri="{FF2B5EF4-FFF2-40B4-BE49-F238E27FC236}">
                <a16:creationId xmlns:a16="http://schemas.microsoft.com/office/drawing/2014/main" id="{4B7EBC58-F4C5-FEE7-9813-4786D8397F0B}"/>
              </a:ext>
            </a:extLst>
          </p:cNvPr>
          <p:cNvSpPr/>
          <p:nvPr userDrawn="1"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2B8879-B0B0-8357-7CF4-AB22F95A047B}"/>
              </a:ext>
            </a:extLst>
          </p:cNvPr>
          <p:cNvSpPr txBox="1"/>
          <p:nvPr userDrawn="1"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chemeClr val="bg1"/>
                </a:solidFill>
                <a:latin typeface="Helvetica" pitchFamily="2" charset="0"/>
              </a:rPr>
              <a:pPr algn="ctr"/>
              <a:t>‹N›</a:t>
            </a:fld>
            <a:endParaRPr lang="it-IT" sz="1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Immagine 2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6ECC37FB-3040-0DAB-A78A-7DB1FF66FF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sp>
        <p:nvSpPr>
          <p:cNvPr id="5" name="Connettore 1 6">
            <a:extLst>
              <a:ext uri="{FF2B5EF4-FFF2-40B4-BE49-F238E27FC236}">
                <a16:creationId xmlns:a16="http://schemas.microsoft.com/office/drawing/2014/main" id="{E923733B-A790-FA87-25A2-9DD3FFC4C4B0}"/>
              </a:ext>
            </a:extLst>
          </p:cNvPr>
          <p:cNvSpPr/>
          <p:nvPr userDrawn="1"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C3056E-7C31-404E-31F3-9516135705B5}"/>
              </a:ext>
            </a:extLst>
          </p:cNvPr>
          <p:cNvSpPr txBox="1"/>
          <p:nvPr userDrawn="1"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chemeClr val="bg1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502C5D7-F0A3-0BCC-95BE-756D703548DC}"/>
              </a:ext>
            </a:extLst>
          </p:cNvPr>
          <p:cNvCxnSpPr/>
          <p:nvPr userDrawn="1"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B8FE548-B4EA-3D72-06C1-990C10BCE1A1}"/>
              </a:ext>
            </a:extLst>
          </p:cNvPr>
          <p:cNvCxnSpPr/>
          <p:nvPr userDrawn="1"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E3F745A-B896-062F-7180-0F71DD497D26}"/>
              </a:ext>
            </a:extLst>
          </p:cNvPr>
          <p:cNvCxnSpPr/>
          <p:nvPr userDrawn="1"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49" r:id="rId4"/>
    <p:sldLayoutId id="2147483656" r:id="rId5"/>
    <p:sldLayoutId id="2147483650" r:id="rId6"/>
    <p:sldLayoutId id="2147483652" r:id="rId7"/>
    <p:sldLayoutId id="214748365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0173C-B5B7-3FCB-E2EF-981697C2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A85C-5E97-E5EC-02BA-7802D72B7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A0DD0-7A10-4E20-2C48-A58CA2378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11301-145E-4148-B05B-A1385431B568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6FAE-6ADB-F4BD-33B5-A27D62EE5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2C87-2B45-31BE-13E9-1D3155E52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D14A5A-DF4E-4157-8B60-30D7BEB1EE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costanza.fabbri@santannapis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37.emf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36.emf"/><Relationship Id="rId1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39.sv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45.sv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svg"/><Relationship Id="rId1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50.svg"/><Relationship Id="rId10" Type="http://schemas.microsoft.com/office/2017/06/relationships/model3d" Target="../media/model3d1.glb"/><Relationship Id="rId4" Type="http://schemas.openxmlformats.org/officeDocument/2006/relationships/image" Target="../media/image3.png"/><Relationship Id="rId9" Type="http://schemas.openxmlformats.org/officeDocument/2006/relationships/image" Target="../media/image45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7.sv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56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55.sv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53.wmf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62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0.svg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CDAFB59-EDB4-FD82-F1DC-A9D1C0380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554" y="5052599"/>
            <a:ext cx="12192000" cy="782637"/>
          </a:xfrm>
        </p:spPr>
        <p:txBody>
          <a:bodyPr/>
          <a:lstStyle/>
          <a:p>
            <a:pPr marL="0" indent="0" algn="ctr" rtl="0" fontAlgn="base">
              <a:buNone/>
            </a:pPr>
            <a:r>
              <a:rPr lang="it-IT" sz="1800" b="1" i="0" u="none" strike="noStrike" dirty="0">
                <a:effectLst/>
                <a:latin typeface="Montserrat Regular"/>
              </a:rPr>
              <a:t>COSTANZA FABBRI</a:t>
            </a:r>
            <a:r>
              <a:rPr lang="en-US" sz="1800" b="1" i="0" dirty="0">
                <a:effectLst/>
                <a:latin typeface="Montserrat Regular"/>
              </a:rPr>
              <a:t>​</a:t>
            </a:r>
            <a:endParaRPr lang="en-US" sz="3200" b="1" i="0" dirty="0">
              <a:effectLst/>
              <a:latin typeface="Montserrat Regular"/>
            </a:endParaRPr>
          </a:p>
          <a:p>
            <a:pPr marL="0" indent="0" algn="ctr" rtl="0" fontAlgn="base">
              <a:buNone/>
            </a:pPr>
            <a:r>
              <a:rPr lang="it-IT" sz="18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PhD student (SSSUP)</a:t>
            </a:r>
            <a:r>
              <a:rPr lang="en-U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US" sz="3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 fontAlgn="base">
              <a:buNone/>
            </a:pPr>
            <a:r>
              <a:rPr lang="it-IT" sz="1600" i="1" u="sng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costanza.fabbri@santannapisa.it</a:t>
            </a:r>
            <a:r>
              <a:rPr lang="it-IT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it-IT" sz="3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9DAE262-3D9C-C054-B960-A8BF56C12F01}"/>
              </a:ext>
            </a:extLst>
          </p:cNvPr>
          <p:cNvSpPr>
            <a:spLocks noGrp="1"/>
          </p:cNvSpPr>
          <p:nvPr/>
        </p:nvSpPr>
        <p:spPr>
          <a:xfrm>
            <a:off x="2363886" y="3260219"/>
            <a:ext cx="7697337" cy="1574053"/>
          </a:xfrm>
          <a:prstGeom prst="rect">
            <a:avLst/>
          </a:prstGeom>
          <a:solidFill>
            <a:schemeClr val="bg1">
              <a:alpha val="58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/>
              </a:rPr>
              <a:t>Development of multimeric radiotracers for the design of tumor microenvironment-selective theragnostic agents for cancer diagnosis and therapy</a:t>
            </a:r>
          </a:p>
        </p:txBody>
      </p:sp>
      <p:pic>
        <p:nvPicPr>
          <p:cNvPr id="1026" name="Picture 2" descr="Immagine che contiene Elementi grafici, grafica, cerchio, Policromia&#10;&#10;Descrizione generata automaticamente">
            <a:extLst>
              <a:ext uri="{FF2B5EF4-FFF2-40B4-BE49-F238E27FC236}">
                <a16:creationId xmlns:a16="http://schemas.microsoft.com/office/drawing/2014/main" id="{3889600D-CC9D-14EE-6C72-2A268393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325">
            <a:off x="9456680" y="2953153"/>
            <a:ext cx="1209084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10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25" descr="Immagine che contiene testo, cartone animato, cerchio, calligrafia&#10;&#10;Descrizione generata automaticamente">
            <a:extLst>
              <a:ext uri="{FF2B5EF4-FFF2-40B4-BE49-F238E27FC236}">
                <a16:creationId xmlns:a16="http://schemas.microsoft.com/office/drawing/2014/main" id="{C313A8D0-B898-5E3B-1D73-5C0AFFDDC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" y="876000"/>
            <a:ext cx="5548096" cy="2778705"/>
          </a:xfrm>
          <a:prstGeom prst="rect">
            <a:avLst/>
          </a:prstGeom>
        </p:spPr>
      </p:pic>
      <p:graphicFrame>
        <p:nvGraphicFramePr>
          <p:cNvPr id="3" name="Oggetto 1">
            <a:extLst>
              <a:ext uri="{FF2B5EF4-FFF2-40B4-BE49-F238E27FC236}">
                <a16:creationId xmlns:a16="http://schemas.microsoft.com/office/drawing/2014/main" id="{DEC26C9F-BC86-A2AC-4976-AE07DC22E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33342"/>
              </p:ext>
            </p:extLst>
          </p:nvPr>
        </p:nvGraphicFramePr>
        <p:xfrm>
          <a:off x="310974" y="3809655"/>
          <a:ext cx="625796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8" imgW="6816289" imgH="2893838" progId="Prism10.Document">
                  <p:embed/>
                </p:oleObj>
              </mc:Choice>
              <mc:Fallback>
                <p:oleObj name="Prism 10" r:id="rId8" imgW="6816289" imgH="2893838" progId="Prism10.Document">
                  <p:embed/>
                  <p:pic>
                    <p:nvPicPr>
                      <p:cNvPr id="3" name="Oggetto 1">
                        <a:extLst>
                          <a:ext uri="{FF2B5EF4-FFF2-40B4-BE49-F238E27FC236}">
                            <a16:creationId xmlns:a16="http://schemas.microsoft.com/office/drawing/2014/main" id="{DEC26C9F-BC86-A2AC-4976-AE07DC22EA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74" y="3809655"/>
                        <a:ext cx="6257965" cy="2492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3">
            <a:extLst>
              <a:ext uri="{FF2B5EF4-FFF2-40B4-BE49-F238E27FC236}">
                <a16:creationId xmlns:a16="http://schemas.microsoft.com/office/drawing/2014/main" id="{AA5E342F-4CC1-697B-621C-52639549E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881890"/>
              </p:ext>
            </p:extLst>
          </p:nvPr>
        </p:nvGraphicFramePr>
        <p:xfrm>
          <a:off x="6642100" y="3811969"/>
          <a:ext cx="3995738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10" imgW="4148403" imgH="3294689" progId="Prism10.Document">
                  <p:embed/>
                </p:oleObj>
              </mc:Choice>
              <mc:Fallback>
                <p:oleObj name="Prism 10" r:id="rId10" imgW="4148403" imgH="3294689" progId="Prism10.Document">
                  <p:embed/>
                  <p:pic>
                    <p:nvPicPr>
                      <p:cNvPr id="21" name="Oggetto 3">
                        <a:extLst>
                          <a:ext uri="{FF2B5EF4-FFF2-40B4-BE49-F238E27FC236}">
                            <a16:creationId xmlns:a16="http://schemas.microsoft.com/office/drawing/2014/main" id="{AA5E342F-4CC1-697B-621C-52639549E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811969"/>
                        <a:ext cx="3995738" cy="2492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con angoli arrotondati 9">
            <a:extLst>
              <a:ext uri="{FF2B5EF4-FFF2-40B4-BE49-F238E27FC236}">
                <a16:creationId xmlns:a16="http://schemas.microsoft.com/office/drawing/2014/main" id="{428A1AF0-4428-C09E-CC7E-71CC165F361F}"/>
              </a:ext>
            </a:extLst>
          </p:cNvPr>
          <p:cNvSpPr/>
          <p:nvPr/>
        </p:nvSpPr>
        <p:spPr>
          <a:xfrm>
            <a:off x="10709605" y="4738076"/>
            <a:ext cx="1389246" cy="838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10">
            <a:extLst>
              <a:ext uri="{FF2B5EF4-FFF2-40B4-BE49-F238E27FC236}">
                <a16:creationId xmlns:a16="http://schemas.microsoft.com/office/drawing/2014/main" id="{58363EEA-793B-8E20-D4C9-549D6F555DD6}"/>
              </a:ext>
            </a:extLst>
          </p:cNvPr>
          <p:cNvSpPr txBox="1"/>
          <p:nvPr/>
        </p:nvSpPr>
        <p:spPr>
          <a:xfrm>
            <a:off x="10400555" y="4938594"/>
            <a:ext cx="200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/>
              <a:t>Quality Control</a:t>
            </a:r>
          </a:p>
          <a:p>
            <a:pPr algn="ctr"/>
            <a:r>
              <a:rPr lang="en-US" sz="14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Radio-TLC</a:t>
            </a:r>
            <a:endParaRPr lang="it-IT" sz="1400" dirty="0"/>
          </a:p>
        </p:txBody>
      </p:sp>
      <p:sp>
        <p:nvSpPr>
          <p:cNvPr id="24" name="CasellaDiTesto 12">
            <a:extLst>
              <a:ext uri="{FF2B5EF4-FFF2-40B4-BE49-F238E27FC236}">
                <a16:creationId xmlns:a16="http://schemas.microsoft.com/office/drawing/2014/main" id="{113D9FC2-B118-4BE6-481C-5DE0A2815395}"/>
              </a:ext>
            </a:extLst>
          </p:cNvPr>
          <p:cNvSpPr txBox="1"/>
          <p:nvPr/>
        </p:nvSpPr>
        <p:spPr>
          <a:xfrm>
            <a:off x="1952629" y="3350153"/>
            <a:ext cx="3820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4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F]AlF-NOTA-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FAPI-04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400" b="1" dirty="0"/>
          </a:p>
        </p:txBody>
      </p:sp>
      <p:sp>
        <p:nvSpPr>
          <p:cNvPr id="25" name="CasellaDiTesto 13">
            <a:extLst>
              <a:ext uri="{FF2B5EF4-FFF2-40B4-BE49-F238E27FC236}">
                <a16:creationId xmlns:a16="http://schemas.microsoft.com/office/drawing/2014/main" id="{CEC5CDE8-C61D-73E3-D1AC-53B440B2EAF4}"/>
              </a:ext>
            </a:extLst>
          </p:cNvPr>
          <p:cNvSpPr txBox="1"/>
          <p:nvPr/>
        </p:nvSpPr>
        <p:spPr>
          <a:xfrm>
            <a:off x="7430326" y="3369227"/>
            <a:ext cx="3674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4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</a:t>
            </a:r>
            <a:r>
              <a:rPr lang="en-US" sz="2400" b="1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AlF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-NOTA-</a:t>
            </a:r>
            <a:r>
              <a:rPr lang="en-US" sz="2400" b="1" dirty="0">
                <a:solidFill>
                  <a:schemeClr val="accent6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CAX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sp>
        <p:nvSpPr>
          <p:cNvPr id="26" name="Fumetto: rettangolo con angoli arrotondati 16">
            <a:extLst>
              <a:ext uri="{FF2B5EF4-FFF2-40B4-BE49-F238E27FC236}">
                <a16:creationId xmlns:a16="http://schemas.microsoft.com/office/drawing/2014/main" id="{16EA20CD-89B8-DE52-7D18-5ECA337B725F}"/>
              </a:ext>
            </a:extLst>
          </p:cNvPr>
          <p:cNvSpPr/>
          <p:nvPr/>
        </p:nvSpPr>
        <p:spPr>
          <a:xfrm>
            <a:off x="8866711" y="1474037"/>
            <a:ext cx="3134436" cy="1258009"/>
          </a:xfrm>
          <a:prstGeom prst="wedgeRoundRectCallout">
            <a:avLst>
              <a:gd name="adj1" fmla="val -20873"/>
              <a:gd name="adj2" fmla="val -46119"/>
              <a:gd name="adj3" fmla="val 16667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18" descr="Immagine che contiene cartone animato, clipart, Elementi grafici, illustrazione&#10;&#10;Descrizione generata automaticamente">
            <a:extLst>
              <a:ext uri="{FF2B5EF4-FFF2-40B4-BE49-F238E27FC236}">
                <a16:creationId xmlns:a16="http://schemas.microsoft.com/office/drawing/2014/main" id="{3C2E4C33-CFA3-9B77-4560-386E66DD0B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14410"/>
          <a:stretch/>
        </p:blipFill>
        <p:spPr>
          <a:xfrm>
            <a:off x="8897262" y="1884628"/>
            <a:ext cx="2950304" cy="694286"/>
          </a:xfrm>
          <a:prstGeom prst="rect">
            <a:avLst/>
          </a:prstGeom>
        </p:spPr>
      </p:pic>
      <p:sp>
        <p:nvSpPr>
          <p:cNvPr id="28" name="Rettangolo 24">
            <a:extLst>
              <a:ext uri="{FF2B5EF4-FFF2-40B4-BE49-F238E27FC236}">
                <a16:creationId xmlns:a16="http://schemas.microsoft.com/office/drawing/2014/main" id="{094108FA-C0FA-6544-581A-91BB6F67E44F}"/>
              </a:ext>
            </a:extLst>
          </p:cNvPr>
          <p:cNvSpPr/>
          <p:nvPr/>
        </p:nvSpPr>
        <p:spPr>
          <a:xfrm>
            <a:off x="3862913" y="2025518"/>
            <a:ext cx="1711263" cy="935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6">
            <a:extLst>
              <a:ext uri="{FF2B5EF4-FFF2-40B4-BE49-F238E27FC236}">
                <a16:creationId xmlns:a16="http://schemas.microsoft.com/office/drawing/2014/main" id="{DD8EA609-BAF6-66F7-FB85-7EF00FC3F102}"/>
              </a:ext>
            </a:extLst>
          </p:cNvPr>
          <p:cNvSpPr/>
          <p:nvPr/>
        </p:nvSpPr>
        <p:spPr>
          <a:xfrm>
            <a:off x="3501205" y="4241332"/>
            <a:ext cx="402651" cy="385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Ovale 7">
            <a:extLst>
              <a:ext uri="{FF2B5EF4-FFF2-40B4-BE49-F238E27FC236}">
                <a16:creationId xmlns:a16="http://schemas.microsoft.com/office/drawing/2014/main" id="{EA9D6757-98BA-E578-150D-B481D8886AF3}"/>
              </a:ext>
            </a:extLst>
          </p:cNvPr>
          <p:cNvSpPr/>
          <p:nvPr/>
        </p:nvSpPr>
        <p:spPr>
          <a:xfrm>
            <a:off x="9410269" y="4050859"/>
            <a:ext cx="402651" cy="385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3" name="Elemento grafico 20" descr="Segno di spunta con riempimento a tinta unita">
            <a:extLst>
              <a:ext uri="{FF2B5EF4-FFF2-40B4-BE49-F238E27FC236}">
                <a16:creationId xmlns:a16="http://schemas.microsoft.com/office/drawing/2014/main" id="{09E5120E-2180-24BD-8A84-3E74EA90CD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98583" y="3925257"/>
            <a:ext cx="368303" cy="368303"/>
          </a:xfrm>
          <a:prstGeom prst="rect">
            <a:avLst/>
          </a:prstGeom>
        </p:spPr>
      </p:pic>
      <p:pic>
        <p:nvPicPr>
          <p:cNvPr id="34" name="Elemento grafico 21" descr="Segno di spunta con riempimento a tinta unita">
            <a:extLst>
              <a:ext uri="{FF2B5EF4-FFF2-40B4-BE49-F238E27FC236}">
                <a16:creationId xmlns:a16="http://schemas.microsoft.com/office/drawing/2014/main" id="{364A3FA2-EDBD-71A3-3DC7-78A5FE5E1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6598" y="3854185"/>
            <a:ext cx="368303" cy="368303"/>
          </a:xfrm>
          <a:prstGeom prst="rect">
            <a:avLst/>
          </a:prstGeom>
        </p:spPr>
      </p:pic>
      <p:pic>
        <p:nvPicPr>
          <p:cNvPr id="35" name="Immagine 19">
            <a:extLst>
              <a:ext uri="{FF2B5EF4-FFF2-40B4-BE49-F238E27FC236}">
                <a16:creationId xmlns:a16="http://schemas.microsoft.com/office/drawing/2014/main" id="{9C15A548-DBBE-4E85-C8BC-4B99A2BA471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899" t="8273"/>
          <a:stretch/>
        </p:blipFill>
        <p:spPr>
          <a:xfrm>
            <a:off x="4761675" y="3032860"/>
            <a:ext cx="1192260" cy="776795"/>
          </a:xfrm>
          <a:prstGeom prst="rect">
            <a:avLst/>
          </a:prstGeom>
        </p:spPr>
      </p:pic>
      <p:pic>
        <p:nvPicPr>
          <p:cNvPr id="36" name="Immagine 22">
            <a:extLst>
              <a:ext uri="{FF2B5EF4-FFF2-40B4-BE49-F238E27FC236}">
                <a16:creationId xmlns:a16="http://schemas.microsoft.com/office/drawing/2014/main" id="{875962E7-0603-1B97-21E0-3024CDF95E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738638" y="2996516"/>
            <a:ext cx="996127" cy="796161"/>
          </a:xfrm>
          <a:prstGeom prst="rect">
            <a:avLst/>
          </a:prstGeom>
        </p:spPr>
      </p:pic>
      <p:sp>
        <p:nvSpPr>
          <p:cNvPr id="37" name="Segnaposto numero diapositiva 23">
            <a:extLst>
              <a:ext uri="{FF2B5EF4-FFF2-40B4-BE49-F238E27FC236}">
                <a16:creationId xmlns:a16="http://schemas.microsoft.com/office/drawing/2014/main" id="{F9727B0D-B8DC-CD79-7AF4-7D13345E297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8" name="CasellaDiTesto 2">
            <a:extLst>
              <a:ext uri="{FF2B5EF4-FFF2-40B4-BE49-F238E27FC236}">
                <a16:creationId xmlns:a16="http://schemas.microsoft.com/office/drawing/2014/main" id="{FD48F7A0-AFE5-5910-486A-E0717D6A19FD}"/>
              </a:ext>
            </a:extLst>
          </p:cNvPr>
          <p:cNvSpPr txBox="1"/>
          <p:nvPr/>
        </p:nvSpPr>
        <p:spPr>
          <a:xfrm>
            <a:off x="159335" y="-25861"/>
            <a:ext cx="5683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Results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9" name="CasellaDiTesto 17">
            <a:extLst>
              <a:ext uri="{FF2B5EF4-FFF2-40B4-BE49-F238E27FC236}">
                <a16:creationId xmlns:a16="http://schemas.microsoft.com/office/drawing/2014/main" id="{C82CCA5C-ED52-A9EC-0999-055645CFCD92}"/>
              </a:ext>
            </a:extLst>
          </p:cNvPr>
          <p:cNvSpPr txBox="1"/>
          <p:nvPr/>
        </p:nvSpPr>
        <p:spPr>
          <a:xfrm>
            <a:off x="9037972" y="1535364"/>
            <a:ext cx="4696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Radiolabeling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conditions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with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12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F]AlF</a:t>
            </a:r>
            <a:r>
              <a:rPr lang="en-US" sz="12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2+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1200" dirty="0">
                <a:latin typeface="+mj-lt"/>
              </a:rPr>
              <a:t> </a:t>
            </a:r>
          </a:p>
        </p:txBody>
      </p:sp>
      <p:sp>
        <p:nvSpPr>
          <p:cNvPr id="40" name="Rettangolo 23">
            <a:extLst>
              <a:ext uri="{FF2B5EF4-FFF2-40B4-BE49-F238E27FC236}">
                <a16:creationId xmlns:a16="http://schemas.microsoft.com/office/drawing/2014/main" id="{ACB55F12-B4ED-5249-396E-0ECA505B741F}"/>
              </a:ext>
            </a:extLst>
          </p:cNvPr>
          <p:cNvSpPr/>
          <p:nvPr/>
        </p:nvSpPr>
        <p:spPr>
          <a:xfrm>
            <a:off x="2239121" y="876000"/>
            <a:ext cx="3480433" cy="106479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11">
            <a:extLst>
              <a:ext uri="{FF2B5EF4-FFF2-40B4-BE49-F238E27FC236}">
                <a16:creationId xmlns:a16="http://schemas.microsoft.com/office/drawing/2014/main" id="{469BDF16-1F09-E2A0-81DC-0C0F96DE27EC}"/>
              </a:ext>
            </a:extLst>
          </p:cNvPr>
          <p:cNvSpPr/>
          <p:nvPr/>
        </p:nvSpPr>
        <p:spPr>
          <a:xfrm>
            <a:off x="2621693" y="1870664"/>
            <a:ext cx="1324568" cy="12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8">
            <a:extLst>
              <a:ext uri="{FF2B5EF4-FFF2-40B4-BE49-F238E27FC236}">
                <a16:creationId xmlns:a16="http://schemas.microsoft.com/office/drawing/2014/main" id="{88F716A3-ED89-6EFB-2E5A-8D5C9FF9D595}"/>
              </a:ext>
            </a:extLst>
          </p:cNvPr>
          <p:cNvSpPr txBox="1"/>
          <p:nvPr/>
        </p:nvSpPr>
        <p:spPr>
          <a:xfrm>
            <a:off x="3839895" y="1680831"/>
            <a:ext cx="5082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Effect of precursor amount </a:t>
            </a:r>
            <a:endParaRPr lang="it-IT" sz="3200" u="sng" dirty="0">
              <a:solidFill>
                <a:srgbClr val="C00000"/>
              </a:solidFill>
              <a:latin typeface="+mj-lt"/>
            </a:endParaRPr>
          </a:p>
          <a:p>
            <a:endParaRPr lang="it-IT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6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11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19">
            <a:extLst>
              <a:ext uri="{FF2B5EF4-FFF2-40B4-BE49-F238E27FC236}">
                <a16:creationId xmlns:a16="http://schemas.microsoft.com/office/drawing/2014/main" id="{C52EFAB1-2B61-D246-9563-9A44D494A570}"/>
              </a:ext>
            </a:extLst>
          </p:cNvPr>
          <p:cNvSpPr/>
          <p:nvPr/>
        </p:nvSpPr>
        <p:spPr>
          <a:xfrm>
            <a:off x="3657600" y="2500697"/>
            <a:ext cx="1637071" cy="581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1">
            <a:extLst>
              <a:ext uri="{FF2B5EF4-FFF2-40B4-BE49-F238E27FC236}">
                <a16:creationId xmlns:a16="http://schemas.microsoft.com/office/drawing/2014/main" id="{B84D3805-CEFC-5E31-C688-EEBAD09A24A5}"/>
              </a:ext>
            </a:extLst>
          </p:cNvPr>
          <p:cNvSpPr/>
          <p:nvPr/>
        </p:nvSpPr>
        <p:spPr>
          <a:xfrm>
            <a:off x="10147610" y="5200947"/>
            <a:ext cx="1805284" cy="10815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6EB138C9-F8E4-D3B9-DB77-937C4AB3D566}"/>
              </a:ext>
            </a:extLst>
          </p:cNvPr>
          <p:cNvSpPr txBox="1"/>
          <p:nvPr/>
        </p:nvSpPr>
        <p:spPr>
          <a:xfrm>
            <a:off x="10046579" y="5280044"/>
            <a:ext cx="200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Quality Control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Radio-TLC</a:t>
            </a:r>
          </a:p>
          <a:p>
            <a:pPr algn="ctr"/>
            <a:r>
              <a:rPr lang="en-US" dirty="0">
                <a:latin typeface="Calibri Light" panose="020F0302020204030204" pitchFamily="34" charset="0"/>
              </a:rPr>
              <a:t>Radio-HPLC</a:t>
            </a:r>
            <a:endParaRPr lang="it-IT" dirty="0"/>
          </a:p>
        </p:txBody>
      </p:sp>
      <p:sp>
        <p:nvSpPr>
          <p:cNvPr id="23" name="CasellaDiTesto 6">
            <a:extLst>
              <a:ext uri="{FF2B5EF4-FFF2-40B4-BE49-F238E27FC236}">
                <a16:creationId xmlns:a16="http://schemas.microsoft.com/office/drawing/2014/main" id="{971EF2E2-C92D-475A-BD46-091B5A09D2D2}"/>
              </a:ext>
            </a:extLst>
          </p:cNvPr>
          <p:cNvSpPr txBox="1"/>
          <p:nvPr/>
        </p:nvSpPr>
        <p:spPr>
          <a:xfrm>
            <a:off x="839618" y="3443889"/>
            <a:ext cx="3820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4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F]AlF-NOTA-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FAPI-04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400" b="1" dirty="0"/>
          </a:p>
        </p:txBody>
      </p:sp>
      <p:sp>
        <p:nvSpPr>
          <p:cNvPr id="24" name="CasellaDiTesto 7">
            <a:extLst>
              <a:ext uri="{FF2B5EF4-FFF2-40B4-BE49-F238E27FC236}">
                <a16:creationId xmlns:a16="http://schemas.microsoft.com/office/drawing/2014/main" id="{79F4A91F-CD84-20C0-311C-DCE8385ADF41}"/>
              </a:ext>
            </a:extLst>
          </p:cNvPr>
          <p:cNvSpPr txBox="1"/>
          <p:nvPr/>
        </p:nvSpPr>
        <p:spPr>
          <a:xfrm>
            <a:off x="5898993" y="3406019"/>
            <a:ext cx="3674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4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</a:t>
            </a:r>
            <a:r>
              <a:rPr lang="en-US" sz="2400" b="1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AlF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-NOTA-</a:t>
            </a:r>
            <a:r>
              <a:rPr lang="en-US" sz="2400" b="1" dirty="0">
                <a:solidFill>
                  <a:schemeClr val="accent6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CAX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pic>
        <p:nvPicPr>
          <p:cNvPr id="25" name="Immagine 11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7291525D-8AA0-11FE-D89D-103966357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8" y="3763785"/>
            <a:ext cx="3419163" cy="2580313"/>
          </a:xfrm>
          <a:prstGeom prst="rect">
            <a:avLst/>
          </a:prstGeom>
        </p:spPr>
      </p:pic>
      <p:pic>
        <p:nvPicPr>
          <p:cNvPr id="26" name="Immagine 13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692FB057-D9A9-461A-BF05-4CD80C81A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99" y="3763343"/>
            <a:ext cx="4840799" cy="2551381"/>
          </a:xfrm>
          <a:prstGeom prst="rect">
            <a:avLst/>
          </a:prstGeom>
        </p:spPr>
      </p:pic>
      <p:pic>
        <p:nvPicPr>
          <p:cNvPr id="28" name="Immagine 22" descr="Immagine che contiene testo, cartone animato, cerchio, calligrafia&#10;&#10;Descrizione generata automaticamente">
            <a:extLst>
              <a:ext uri="{FF2B5EF4-FFF2-40B4-BE49-F238E27FC236}">
                <a16:creationId xmlns:a16="http://schemas.microsoft.com/office/drawing/2014/main" id="{52FF8C85-1A79-B218-92E8-4C1B17DB5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" y="876000"/>
            <a:ext cx="5548096" cy="2778705"/>
          </a:xfrm>
          <a:prstGeom prst="rect">
            <a:avLst/>
          </a:prstGeom>
        </p:spPr>
      </p:pic>
      <p:sp>
        <p:nvSpPr>
          <p:cNvPr id="29" name="Rettangolo 23">
            <a:extLst>
              <a:ext uri="{FF2B5EF4-FFF2-40B4-BE49-F238E27FC236}">
                <a16:creationId xmlns:a16="http://schemas.microsoft.com/office/drawing/2014/main" id="{CCDFDF84-D34E-FF60-3C49-B2432D912713}"/>
              </a:ext>
            </a:extLst>
          </p:cNvPr>
          <p:cNvSpPr/>
          <p:nvPr/>
        </p:nvSpPr>
        <p:spPr>
          <a:xfrm>
            <a:off x="2239121" y="876000"/>
            <a:ext cx="3480433" cy="10794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9FD1C260-BAD1-9788-741E-9BC781D70452}"/>
              </a:ext>
            </a:extLst>
          </p:cNvPr>
          <p:cNvSpPr/>
          <p:nvPr/>
        </p:nvSpPr>
        <p:spPr>
          <a:xfrm>
            <a:off x="3856680" y="2146478"/>
            <a:ext cx="2042313" cy="639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21">
            <a:extLst>
              <a:ext uri="{FF2B5EF4-FFF2-40B4-BE49-F238E27FC236}">
                <a16:creationId xmlns:a16="http://schemas.microsoft.com/office/drawing/2014/main" id="{E6510BBB-501A-77DF-DA96-051DE6CA2038}"/>
              </a:ext>
            </a:extLst>
          </p:cNvPr>
          <p:cNvSpPr/>
          <p:nvPr/>
        </p:nvSpPr>
        <p:spPr>
          <a:xfrm>
            <a:off x="2634852" y="1881036"/>
            <a:ext cx="1324568" cy="12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20">
            <a:extLst>
              <a:ext uri="{FF2B5EF4-FFF2-40B4-BE49-F238E27FC236}">
                <a16:creationId xmlns:a16="http://schemas.microsoft.com/office/drawing/2014/main" id="{040A8DEE-BEBE-A310-BDDD-FC2D32B3AAE4}"/>
              </a:ext>
            </a:extLst>
          </p:cNvPr>
          <p:cNvSpPr txBox="1"/>
          <p:nvPr/>
        </p:nvSpPr>
        <p:spPr>
          <a:xfrm>
            <a:off x="3970571" y="1870567"/>
            <a:ext cx="7403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Effect of % cosolvent (v/v)</a:t>
            </a:r>
            <a:endParaRPr lang="it-IT" sz="3200" u="sng" dirty="0">
              <a:solidFill>
                <a:srgbClr val="C00000"/>
              </a:solidFill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it-IT" sz="3200" u="sng" dirty="0">
              <a:solidFill>
                <a:srgbClr val="C00000"/>
              </a:solidFill>
              <a:latin typeface="+mj-lt"/>
            </a:endParaRPr>
          </a:p>
          <a:p>
            <a:endParaRPr lang="it-IT" sz="3200" u="sng" dirty="0">
              <a:solidFill>
                <a:srgbClr val="C00000"/>
              </a:solidFill>
            </a:endParaRPr>
          </a:p>
        </p:txBody>
      </p:sp>
      <p:pic>
        <p:nvPicPr>
          <p:cNvPr id="37" name="Elemento grafico 9" descr="Segno di spunta con riempimento a tinta unita">
            <a:extLst>
              <a:ext uri="{FF2B5EF4-FFF2-40B4-BE49-F238E27FC236}">
                <a16:creationId xmlns:a16="http://schemas.microsoft.com/office/drawing/2014/main" id="{969EA674-9F2D-6ABC-B0DC-14EA17667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1557" y="4299718"/>
            <a:ext cx="368303" cy="368303"/>
          </a:xfrm>
          <a:prstGeom prst="rect">
            <a:avLst/>
          </a:prstGeom>
        </p:spPr>
      </p:pic>
      <p:pic>
        <p:nvPicPr>
          <p:cNvPr id="38" name="Elemento grafico 10" descr="Segno di spunta con riempimento a tinta unita">
            <a:extLst>
              <a:ext uri="{FF2B5EF4-FFF2-40B4-BE49-F238E27FC236}">
                <a16:creationId xmlns:a16="http://schemas.microsoft.com/office/drawing/2014/main" id="{D96BE04F-75DF-13D5-85ED-59636C142B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54632" y="4053430"/>
            <a:ext cx="368303" cy="368303"/>
          </a:xfrm>
          <a:prstGeom prst="rect">
            <a:avLst/>
          </a:prstGeom>
        </p:spPr>
      </p:pic>
      <p:pic>
        <p:nvPicPr>
          <p:cNvPr id="39" name="Immagine 12">
            <a:extLst>
              <a:ext uri="{FF2B5EF4-FFF2-40B4-BE49-F238E27FC236}">
                <a16:creationId xmlns:a16="http://schemas.microsoft.com/office/drawing/2014/main" id="{1DFB2FAD-7883-F6EE-1407-215EF2A3127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24872" y="3150784"/>
            <a:ext cx="996127" cy="796161"/>
          </a:xfrm>
          <a:prstGeom prst="rect">
            <a:avLst/>
          </a:prstGeom>
        </p:spPr>
      </p:pic>
      <p:pic>
        <p:nvPicPr>
          <p:cNvPr id="40" name="Immagine 14">
            <a:extLst>
              <a:ext uri="{FF2B5EF4-FFF2-40B4-BE49-F238E27FC236}">
                <a16:creationId xmlns:a16="http://schemas.microsoft.com/office/drawing/2014/main" id="{5D02CD82-9941-779B-E3A3-916D0FC913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899" t="8273"/>
          <a:stretch/>
        </p:blipFill>
        <p:spPr>
          <a:xfrm>
            <a:off x="3611119" y="3343735"/>
            <a:ext cx="1192260" cy="776795"/>
          </a:xfrm>
          <a:prstGeom prst="rect">
            <a:avLst/>
          </a:prstGeom>
        </p:spPr>
      </p:pic>
      <p:pic>
        <p:nvPicPr>
          <p:cNvPr id="41" name="Elemento grafico 17" descr="Segno di spunta con riempimento a tinta unita">
            <a:extLst>
              <a:ext uri="{FF2B5EF4-FFF2-40B4-BE49-F238E27FC236}">
                <a16:creationId xmlns:a16="http://schemas.microsoft.com/office/drawing/2014/main" id="{C438DE92-9B6D-AFB2-8196-BF99E1F890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6148" y="4371422"/>
            <a:ext cx="368303" cy="368303"/>
          </a:xfrm>
          <a:prstGeom prst="rect">
            <a:avLst/>
          </a:prstGeom>
        </p:spPr>
      </p:pic>
      <p:sp>
        <p:nvSpPr>
          <p:cNvPr id="42" name="Segnaposto numero diapositiva 18">
            <a:extLst>
              <a:ext uri="{FF2B5EF4-FFF2-40B4-BE49-F238E27FC236}">
                <a16:creationId xmlns:a16="http://schemas.microsoft.com/office/drawing/2014/main" id="{AD3EEA87-2C79-84C2-41B2-D7BC6B385B4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43" name="Fumetto: rettangolo con angoli arrotondati 16">
            <a:extLst>
              <a:ext uri="{FF2B5EF4-FFF2-40B4-BE49-F238E27FC236}">
                <a16:creationId xmlns:a16="http://schemas.microsoft.com/office/drawing/2014/main" id="{C90AB837-2CC1-2CF8-A35E-F41065AE1DC8}"/>
              </a:ext>
            </a:extLst>
          </p:cNvPr>
          <p:cNvSpPr/>
          <p:nvPr/>
        </p:nvSpPr>
        <p:spPr>
          <a:xfrm>
            <a:off x="8866711" y="1474037"/>
            <a:ext cx="3134436" cy="1258009"/>
          </a:xfrm>
          <a:prstGeom prst="wedgeRoundRectCallout">
            <a:avLst>
              <a:gd name="adj1" fmla="val -20873"/>
              <a:gd name="adj2" fmla="val -46119"/>
              <a:gd name="adj3" fmla="val 16667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18" descr="Immagine che contiene cartone animato, clipart, Elementi grafici, illustrazione&#10;&#10;Descrizione generata automaticamente">
            <a:extLst>
              <a:ext uri="{FF2B5EF4-FFF2-40B4-BE49-F238E27FC236}">
                <a16:creationId xmlns:a16="http://schemas.microsoft.com/office/drawing/2014/main" id="{0F46F6D5-3F15-2E74-3B9E-76A917B632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14410"/>
          <a:stretch/>
        </p:blipFill>
        <p:spPr>
          <a:xfrm>
            <a:off x="8897262" y="1884628"/>
            <a:ext cx="2950304" cy="694286"/>
          </a:xfrm>
          <a:prstGeom prst="rect">
            <a:avLst/>
          </a:prstGeom>
        </p:spPr>
      </p:pic>
      <p:sp>
        <p:nvSpPr>
          <p:cNvPr id="45" name="CasellaDiTesto 17">
            <a:extLst>
              <a:ext uri="{FF2B5EF4-FFF2-40B4-BE49-F238E27FC236}">
                <a16:creationId xmlns:a16="http://schemas.microsoft.com/office/drawing/2014/main" id="{206A3920-E757-2276-2DA4-E67AAA8BFCB2}"/>
              </a:ext>
            </a:extLst>
          </p:cNvPr>
          <p:cNvSpPr txBox="1"/>
          <p:nvPr/>
        </p:nvSpPr>
        <p:spPr>
          <a:xfrm>
            <a:off x="9037972" y="1535364"/>
            <a:ext cx="4696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Radiolabeling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conditions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with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12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F]AlF</a:t>
            </a:r>
            <a:r>
              <a:rPr lang="en-US" sz="12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2+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1200" dirty="0">
                <a:latin typeface="+mj-lt"/>
              </a:rPr>
              <a:t> </a:t>
            </a:r>
          </a:p>
        </p:txBody>
      </p:sp>
      <p:sp>
        <p:nvSpPr>
          <p:cNvPr id="46" name="CasellaDiTesto 2">
            <a:extLst>
              <a:ext uri="{FF2B5EF4-FFF2-40B4-BE49-F238E27FC236}">
                <a16:creationId xmlns:a16="http://schemas.microsoft.com/office/drawing/2014/main" id="{7EE3A4A3-EDEC-C05B-470F-33C27418352A}"/>
              </a:ext>
            </a:extLst>
          </p:cNvPr>
          <p:cNvSpPr txBox="1"/>
          <p:nvPr/>
        </p:nvSpPr>
        <p:spPr>
          <a:xfrm>
            <a:off x="159335" y="-25861"/>
            <a:ext cx="5683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Results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92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12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1">
            <a:extLst>
              <a:ext uri="{FF2B5EF4-FFF2-40B4-BE49-F238E27FC236}">
                <a16:creationId xmlns:a16="http://schemas.microsoft.com/office/drawing/2014/main" id="{C32791AF-D21B-9365-A0AB-A8096EB110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99" t="8273"/>
          <a:stretch/>
        </p:blipFill>
        <p:spPr>
          <a:xfrm>
            <a:off x="3578602" y="2565032"/>
            <a:ext cx="1889608" cy="1231138"/>
          </a:xfrm>
          <a:prstGeom prst="rect">
            <a:avLst/>
          </a:prstGeom>
        </p:spPr>
      </p:pic>
      <p:pic>
        <p:nvPicPr>
          <p:cNvPr id="21" name="Immagine 3">
            <a:extLst>
              <a:ext uri="{FF2B5EF4-FFF2-40B4-BE49-F238E27FC236}">
                <a16:creationId xmlns:a16="http://schemas.microsoft.com/office/drawing/2014/main" id="{EDBDDC42-0C7D-A0E4-B175-94FC44FBD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870" y="2609121"/>
            <a:ext cx="1758200" cy="942906"/>
          </a:xfrm>
          <a:prstGeom prst="rect">
            <a:avLst/>
          </a:prstGeom>
        </p:spPr>
      </p:pic>
      <p:sp>
        <p:nvSpPr>
          <p:cNvPr id="22" name="CasellaDiTesto 9">
            <a:extLst>
              <a:ext uri="{FF2B5EF4-FFF2-40B4-BE49-F238E27FC236}">
                <a16:creationId xmlns:a16="http://schemas.microsoft.com/office/drawing/2014/main" id="{B29364B8-AC0D-B330-FA86-39E69352325F}"/>
              </a:ext>
            </a:extLst>
          </p:cNvPr>
          <p:cNvSpPr txBox="1"/>
          <p:nvPr/>
        </p:nvSpPr>
        <p:spPr>
          <a:xfrm>
            <a:off x="3164356" y="2164922"/>
            <a:ext cx="2554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F]AlF-NOTA-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FAPI-04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000" b="1" dirty="0"/>
          </a:p>
        </p:txBody>
      </p:sp>
      <p:sp>
        <p:nvSpPr>
          <p:cNvPr id="23" name="CasellaDiTesto 11">
            <a:extLst>
              <a:ext uri="{FF2B5EF4-FFF2-40B4-BE49-F238E27FC236}">
                <a16:creationId xmlns:a16="http://schemas.microsoft.com/office/drawing/2014/main" id="{50BD32D8-8E0A-7E2C-A012-67BBE27BDCFE}"/>
              </a:ext>
            </a:extLst>
          </p:cNvPr>
          <p:cNvSpPr txBox="1"/>
          <p:nvPr/>
        </p:nvSpPr>
        <p:spPr>
          <a:xfrm>
            <a:off x="7400231" y="2177286"/>
            <a:ext cx="2554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</a:t>
            </a:r>
            <a:r>
              <a:rPr lang="en-US" sz="2000" b="1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AlF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-NOTA-</a:t>
            </a:r>
            <a:r>
              <a:rPr lang="en-US" sz="2000" b="1" dirty="0" err="1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RGDfK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000" b="1" dirty="0"/>
          </a:p>
        </p:txBody>
      </p:sp>
      <p:sp>
        <p:nvSpPr>
          <p:cNvPr id="24" name="CasellaDiTesto 16">
            <a:extLst>
              <a:ext uri="{FF2B5EF4-FFF2-40B4-BE49-F238E27FC236}">
                <a16:creationId xmlns:a16="http://schemas.microsoft.com/office/drawing/2014/main" id="{2815FD48-185C-C98F-5876-6D5662583098}"/>
              </a:ext>
            </a:extLst>
          </p:cNvPr>
          <p:cNvSpPr txBox="1"/>
          <p:nvPr/>
        </p:nvSpPr>
        <p:spPr>
          <a:xfrm>
            <a:off x="2492265" y="3653447"/>
            <a:ext cx="406228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RCY</a:t>
            </a: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 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30.9 ± 2.8%  </a:t>
            </a:r>
          </a:p>
          <a:p>
            <a:pPr algn="ctr"/>
            <a:endParaRPr lang="en-US" sz="1100" b="1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information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(N=3)           Molar Activity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latin typeface="Calibri Light" panose="020F0302020204030204" pitchFamily="34" charset="0"/>
                <a:ea typeface="Aptos" panose="020B0004020202020204" pitchFamily="34" charset="0"/>
                <a:cs typeface="Calibri Light" panose="020F0302020204030204" pitchFamily="34" charset="0"/>
              </a:rPr>
              <a:t>3,0 ± 0,2 </a:t>
            </a:r>
            <a:r>
              <a:rPr lang="en-US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GBq</a:t>
            </a:r>
            <a:r>
              <a:rPr lang="en-US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μmol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25" name="Rettangolo 23">
            <a:extLst>
              <a:ext uri="{FF2B5EF4-FFF2-40B4-BE49-F238E27FC236}">
                <a16:creationId xmlns:a16="http://schemas.microsoft.com/office/drawing/2014/main" id="{AEBCABD0-A51C-26F1-3FAC-CD0B8829B4F3}"/>
              </a:ext>
            </a:extLst>
          </p:cNvPr>
          <p:cNvSpPr/>
          <p:nvPr/>
        </p:nvSpPr>
        <p:spPr>
          <a:xfrm>
            <a:off x="2424354" y="2170331"/>
            <a:ext cx="3883147" cy="29371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14">
            <a:extLst>
              <a:ext uri="{FF2B5EF4-FFF2-40B4-BE49-F238E27FC236}">
                <a16:creationId xmlns:a16="http://schemas.microsoft.com/office/drawing/2014/main" id="{66E0B162-54AB-1E19-12B7-19B1CDCCAD16}"/>
              </a:ext>
            </a:extLst>
          </p:cNvPr>
          <p:cNvSpPr/>
          <p:nvPr/>
        </p:nvSpPr>
        <p:spPr>
          <a:xfrm>
            <a:off x="6554547" y="2144826"/>
            <a:ext cx="4024972" cy="29371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</a:t>
            </a:r>
          </a:p>
        </p:txBody>
      </p:sp>
      <p:sp>
        <p:nvSpPr>
          <p:cNvPr id="27" name="CasellaDiTesto 34">
            <a:extLst>
              <a:ext uri="{FF2B5EF4-FFF2-40B4-BE49-F238E27FC236}">
                <a16:creationId xmlns:a16="http://schemas.microsoft.com/office/drawing/2014/main" id="{11D23FAA-73A2-F434-C5D0-977E672936EE}"/>
              </a:ext>
            </a:extLst>
          </p:cNvPr>
          <p:cNvSpPr txBox="1"/>
          <p:nvPr/>
        </p:nvSpPr>
        <p:spPr>
          <a:xfrm>
            <a:off x="6649951" y="3599481"/>
            <a:ext cx="406228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RCY</a:t>
            </a: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 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28.3 ± 3.0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information</a:t>
            </a: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(N=2)           Molar Activity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latin typeface="Calibri Light" panose="020F0302020204030204" pitchFamily="34" charset="0"/>
                <a:ea typeface="Aptos" panose="020B0004020202020204" pitchFamily="34" charset="0"/>
              </a:rPr>
              <a:t>1.9 ± 0.7 </a:t>
            </a:r>
            <a:r>
              <a:rPr lang="en-US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GBq</a:t>
            </a:r>
            <a:r>
              <a:rPr lang="en-US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μmol</a:t>
            </a:r>
            <a:endParaRPr lang="en-US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38">
            <a:extLst>
              <a:ext uri="{FF2B5EF4-FFF2-40B4-BE49-F238E27FC236}">
                <a16:creationId xmlns:a16="http://schemas.microsoft.com/office/drawing/2014/main" id="{8F3250C7-A3CB-149E-9A89-12DE68A88C26}"/>
              </a:ext>
            </a:extLst>
          </p:cNvPr>
          <p:cNvSpPr txBox="1"/>
          <p:nvPr/>
        </p:nvSpPr>
        <p:spPr>
          <a:xfrm>
            <a:off x="6919118" y="5173484"/>
            <a:ext cx="4024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radiolabeling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of:</a:t>
            </a:r>
          </a:p>
        </p:txBody>
      </p:sp>
      <p:sp>
        <p:nvSpPr>
          <p:cNvPr id="29" name="CasellaDiTesto 40">
            <a:extLst>
              <a:ext uri="{FF2B5EF4-FFF2-40B4-BE49-F238E27FC236}">
                <a16:creationId xmlns:a16="http://schemas.microsoft.com/office/drawing/2014/main" id="{531D0234-03E6-A21F-0813-D46D18E483F8}"/>
              </a:ext>
            </a:extLst>
          </p:cNvPr>
          <p:cNvSpPr txBox="1"/>
          <p:nvPr/>
        </p:nvSpPr>
        <p:spPr>
          <a:xfrm>
            <a:off x="2244134" y="1319854"/>
            <a:ext cx="845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Optimization of radiolabeling reactions following the </a:t>
            </a:r>
            <a:r>
              <a:rPr lang="en-US" sz="2400" b="1" u="sng" dirty="0">
                <a:solidFill>
                  <a:srgbClr val="C00000"/>
                </a:solidFill>
                <a:latin typeface="+mj-lt"/>
              </a:rPr>
              <a:t>purification step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lead to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pic>
        <p:nvPicPr>
          <p:cNvPr id="30" name="Elemento grafico 42" descr="Tiro a segno con riempimento a tinta unita">
            <a:extLst>
              <a:ext uri="{FF2B5EF4-FFF2-40B4-BE49-F238E27FC236}">
                <a16:creationId xmlns:a16="http://schemas.microsoft.com/office/drawing/2014/main" id="{A57B781F-148B-BAF2-8D98-B1DC4E377D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1166" y="902034"/>
            <a:ext cx="575617" cy="575617"/>
          </a:xfrm>
          <a:prstGeom prst="rect">
            <a:avLst/>
          </a:prstGeom>
        </p:spPr>
      </p:pic>
      <p:pic>
        <p:nvPicPr>
          <p:cNvPr id="31" name="Elemento grafico 51" descr="Freccia linea: curva oraria contorno">
            <a:extLst>
              <a:ext uri="{FF2B5EF4-FFF2-40B4-BE49-F238E27FC236}">
                <a16:creationId xmlns:a16="http://schemas.microsoft.com/office/drawing/2014/main" id="{61D21847-4B58-DF46-46D1-67757E61A5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301488">
            <a:off x="5597842" y="4825480"/>
            <a:ext cx="1291727" cy="1291727"/>
          </a:xfrm>
          <a:prstGeom prst="rect">
            <a:avLst/>
          </a:prstGeom>
        </p:spPr>
      </p:pic>
      <p:sp>
        <p:nvSpPr>
          <p:cNvPr id="33" name="CasellaDiTesto 2">
            <a:extLst>
              <a:ext uri="{FF2B5EF4-FFF2-40B4-BE49-F238E27FC236}">
                <a16:creationId xmlns:a16="http://schemas.microsoft.com/office/drawing/2014/main" id="{98E83AFC-E05A-F027-820E-355CB4C72C2C}"/>
              </a:ext>
            </a:extLst>
          </p:cNvPr>
          <p:cNvSpPr txBox="1"/>
          <p:nvPr/>
        </p:nvSpPr>
        <p:spPr>
          <a:xfrm>
            <a:off x="0" y="-133596"/>
            <a:ext cx="103202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Results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Radiosynthesis for in vivo experiment </a:t>
            </a:r>
          </a:p>
          <a:p>
            <a:r>
              <a:rPr lang="en-US" dirty="0">
                <a:solidFill>
                  <a:srgbClr val="C00000"/>
                </a:solidFill>
              </a:rPr>
              <a:t>and stability test </a:t>
            </a:r>
          </a:p>
        </p:txBody>
      </p:sp>
    </p:spTree>
    <p:extLst>
      <p:ext uri="{BB962C8B-B14F-4D97-AF65-F5344CB8AC3E}">
        <p14:creationId xmlns:p14="http://schemas.microsoft.com/office/powerpoint/2010/main" val="39333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13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22">
            <a:extLst>
              <a:ext uri="{FF2B5EF4-FFF2-40B4-BE49-F238E27FC236}">
                <a16:creationId xmlns:a16="http://schemas.microsoft.com/office/drawing/2014/main" id="{B2C3E3DF-B106-E24B-A498-104DEBDF31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99" t="8273"/>
          <a:stretch/>
        </p:blipFill>
        <p:spPr>
          <a:xfrm>
            <a:off x="3578602" y="2565032"/>
            <a:ext cx="1889608" cy="1231138"/>
          </a:xfrm>
          <a:prstGeom prst="rect">
            <a:avLst/>
          </a:prstGeom>
        </p:spPr>
      </p:pic>
      <p:pic>
        <p:nvPicPr>
          <p:cNvPr id="3" name="Immagine 26">
            <a:extLst>
              <a:ext uri="{FF2B5EF4-FFF2-40B4-BE49-F238E27FC236}">
                <a16:creationId xmlns:a16="http://schemas.microsoft.com/office/drawing/2014/main" id="{B642FB80-D654-89E7-35E2-7A64CEDAA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870" y="2609121"/>
            <a:ext cx="1758200" cy="942906"/>
          </a:xfrm>
          <a:prstGeom prst="rect">
            <a:avLst/>
          </a:prstGeom>
        </p:spPr>
      </p:pic>
      <p:sp>
        <p:nvSpPr>
          <p:cNvPr id="21" name="CasellaDiTesto 27">
            <a:extLst>
              <a:ext uri="{FF2B5EF4-FFF2-40B4-BE49-F238E27FC236}">
                <a16:creationId xmlns:a16="http://schemas.microsoft.com/office/drawing/2014/main" id="{E7A580D5-B715-3C38-1B4D-CB83AC8FCDD4}"/>
              </a:ext>
            </a:extLst>
          </p:cNvPr>
          <p:cNvSpPr txBox="1"/>
          <p:nvPr/>
        </p:nvSpPr>
        <p:spPr>
          <a:xfrm>
            <a:off x="3164356" y="2164922"/>
            <a:ext cx="2554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F]AlF-NOTA-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FAPI-04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000" b="1" dirty="0"/>
          </a:p>
        </p:txBody>
      </p:sp>
      <p:sp>
        <p:nvSpPr>
          <p:cNvPr id="22" name="CasellaDiTesto 28">
            <a:extLst>
              <a:ext uri="{FF2B5EF4-FFF2-40B4-BE49-F238E27FC236}">
                <a16:creationId xmlns:a16="http://schemas.microsoft.com/office/drawing/2014/main" id="{06A55A8E-67B2-D8F2-4B0F-8E62852B2CC9}"/>
              </a:ext>
            </a:extLst>
          </p:cNvPr>
          <p:cNvSpPr txBox="1"/>
          <p:nvPr/>
        </p:nvSpPr>
        <p:spPr>
          <a:xfrm>
            <a:off x="7400231" y="2177286"/>
            <a:ext cx="2554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</a:t>
            </a:r>
            <a:r>
              <a:rPr lang="en-US" sz="2000" b="1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AlF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-NOTA-</a:t>
            </a:r>
            <a:r>
              <a:rPr lang="en-US" sz="2000" b="1" dirty="0" err="1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RGDfK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000" b="1" dirty="0"/>
          </a:p>
        </p:txBody>
      </p:sp>
      <p:sp>
        <p:nvSpPr>
          <p:cNvPr id="23" name="CasellaDiTesto 29">
            <a:extLst>
              <a:ext uri="{FF2B5EF4-FFF2-40B4-BE49-F238E27FC236}">
                <a16:creationId xmlns:a16="http://schemas.microsoft.com/office/drawing/2014/main" id="{9A3758D3-1AF7-B027-8383-6C29A0E99620}"/>
              </a:ext>
            </a:extLst>
          </p:cNvPr>
          <p:cNvSpPr txBox="1"/>
          <p:nvPr/>
        </p:nvSpPr>
        <p:spPr>
          <a:xfrm>
            <a:off x="2492265" y="3653447"/>
            <a:ext cx="406228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RCY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Aptos" panose="020B0004020202020204" pitchFamily="34" charset="0"/>
              </a:rPr>
              <a:t>30.9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ptos" panose="020B00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Aptos" panose="020B0004020202020204" pitchFamily="34" charset="0"/>
              </a:rPr>
              <a:t>± 2.8%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100" b="1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information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(N=3)           Molar Activity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latin typeface="+mj-lt"/>
                <a:ea typeface="Aptos" panose="020B0004020202020204" pitchFamily="34" charset="0"/>
              </a:rPr>
              <a:t>3,0 ± 0,2 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GBq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μmol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24" name="Rettangolo 30">
            <a:extLst>
              <a:ext uri="{FF2B5EF4-FFF2-40B4-BE49-F238E27FC236}">
                <a16:creationId xmlns:a16="http://schemas.microsoft.com/office/drawing/2014/main" id="{626EB648-FF06-0BFB-0372-98B33BBD7B13}"/>
              </a:ext>
            </a:extLst>
          </p:cNvPr>
          <p:cNvSpPr/>
          <p:nvPr/>
        </p:nvSpPr>
        <p:spPr>
          <a:xfrm>
            <a:off x="2424354" y="2170331"/>
            <a:ext cx="3883147" cy="29371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31">
            <a:extLst>
              <a:ext uri="{FF2B5EF4-FFF2-40B4-BE49-F238E27FC236}">
                <a16:creationId xmlns:a16="http://schemas.microsoft.com/office/drawing/2014/main" id="{56641D54-62A7-26B7-9B29-9B0529E616C9}"/>
              </a:ext>
            </a:extLst>
          </p:cNvPr>
          <p:cNvSpPr/>
          <p:nvPr/>
        </p:nvSpPr>
        <p:spPr>
          <a:xfrm>
            <a:off x="6554547" y="2144826"/>
            <a:ext cx="4024972" cy="29371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</a:t>
            </a:r>
          </a:p>
        </p:txBody>
      </p:sp>
      <p:sp>
        <p:nvSpPr>
          <p:cNvPr id="26" name="CasellaDiTesto 32">
            <a:extLst>
              <a:ext uri="{FF2B5EF4-FFF2-40B4-BE49-F238E27FC236}">
                <a16:creationId xmlns:a16="http://schemas.microsoft.com/office/drawing/2014/main" id="{61DF62E7-C688-3643-1049-F9C1AC3CC55D}"/>
              </a:ext>
            </a:extLst>
          </p:cNvPr>
          <p:cNvSpPr txBox="1"/>
          <p:nvPr/>
        </p:nvSpPr>
        <p:spPr>
          <a:xfrm>
            <a:off x="6649951" y="3599481"/>
            <a:ext cx="406228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RCY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28.3 ± 3.0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information</a:t>
            </a: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(N=2)           Molar Activity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latin typeface="Calibri Light" panose="020F0302020204030204" pitchFamily="34" charset="0"/>
                <a:ea typeface="Aptos" panose="020B0004020202020204" pitchFamily="34" charset="0"/>
              </a:rPr>
              <a:t>1.9 ± 0.7 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GBq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μmol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33">
            <a:extLst>
              <a:ext uri="{FF2B5EF4-FFF2-40B4-BE49-F238E27FC236}">
                <a16:creationId xmlns:a16="http://schemas.microsoft.com/office/drawing/2014/main" id="{6860B1AA-CE00-FA3B-144E-C3756251A097}"/>
              </a:ext>
            </a:extLst>
          </p:cNvPr>
          <p:cNvSpPr txBox="1"/>
          <p:nvPr/>
        </p:nvSpPr>
        <p:spPr>
          <a:xfrm>
            <a:off x="6919118" y="5173484"/>
            <a:ext cx="4024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radiolabeling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of:</a:t>
            </a:r>
          </a:p>
        </p:txBody>
      </p:sp>
      <p:pic>
        <p:nvPicPr>
          <p:cNvPr id="28" name="Elemento grafico 35" descr="Freccia linea: curva oraria contorno">
            <a:extLst>
              <a:ext uri="{FF2B5EF4-FFF2-40B4-BE49-F238E27FC236}">
                <a16:creationId xmlns:a16="http://schemas.microsoft.com/office/drawing/2014/main" id="{A9C193F2-0C50-CD5F-2329-AC6CE4FC4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301488">
            <a:off x="5597842" y="4825480"/>
            <a:ext cx="1291727" cy="1291727"/>
          </a:xfrm>
          <a:prstGeom prst="rect">
            <a:avLst/>
          </a:prstGeom>
        </p:spPr>
      </p:pic>
      <p:sp>
        <p:nvSpPr>
          <p:cNvPr id="29" name="Rettangolo 10">
            <a:extLst>
              <a:ext uri="{FF2B5EF4-FFF2-40B4-BE49-F238E27FC236}">
                <a16:creationId xmlns:a16="http://schemas.microsoft.com/office/drawing/2014/main" id="{01B52FFA-337C-94FF-192D-D85CEB35BE61}"/>
              </a:ext>
            </a:extLst>
          </p:cNvPr>
          <p:cNvSpPr/>
          <p:nvPr/>
        </p:nvSpPr>
        <p:spPr>
          <a:xfrm>
            <a:off x="0" y="2041210"/>
            <a:ext cx="12192000" cy="387679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Modello 3D 8" descr="Attenzione">
                <a:extLst>
                  <a:ext uri="{FF2B5EF4-FFF2-40B4-BE49-F238E27FC236}">
                    <a16:creationId xmlns:a16="http://schemas.microsoft.com/office/drawing/2014/main" id="{7D41968D-EF1E-3DA6-D62E-756B7BDD19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3893140"/>
                  </p:ext>
                </p:extLst>
              </p:nvPr>
            </p:nvGraphicFramePr>
            <p:xfrm>
              <a:off x="5331074" y="1418002"/>
              <a:ext cx="2069157" cy="1732162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2069157" cy="1732162"/>
                    </a:xfrm>
                    <a:prstGeom prst="rect">
                      <a:avLst/>
                    </a:prstGeom>
                  </am3d:spPr>
                  <am3d:camera>
                    <am3d:pos x="0" y="0" z="633516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271560" d="1000000"/>
                    <am3d:preTrans dx="0" dy="-16278167" dz="-464067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0001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27062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Modello 3D 8" descr="Attenzione">
                <a:extLst>
                  <a:ext uri="{FF2B5EF4-FFF2-40B4-BE49-F238E27FC236}">
                    <a16:creationId xmlns:a16="http://schemas.microsoft.com/office/drawing/2014/main" id="{7D41968D-EF1E-3DA6-D62E-756B7BDD19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1074" y="1418002"/>
                <a:ext cx="2069157" cy="173216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CasellaDiTesto 18">
            <a:extLst>
              <a:ext uri="{FF2B5EF4-FFF2-40B4-BE49-F238E27FC236}">
                <a16:creationId xmlns:a16="http://schemas.microsoft.com/office/drawing/2014/main" id="{0D7485E1-C18E-6781-7DA1-4AF52F4C0F10}"/>
              </a:ext>
            </a:extLst>
          </p:cNvPr>
          <p:cNvSpPr txBox="1"/>
          <p:nvPr/>
        </p:nvSpPr>
        <p:spPr>
          <a:xfrm>
            <a:off x="2109604" y="3097061"/>
            <a:ext cx="8452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+mj-lt"/>
              </a:rPr>
              <a:t>FOR ANIMAL USE</a:t>
            </a:r>
            <a:r>
              <a:rPr lang="it-IT" sz="36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/>
            <a:endParaRPr lang="it-IT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2" name="Elemento grafico 19" descr="Topo con riempimento a tinta unita">
            <a:extLst>
              <a:ext uri="{FF2B5EF4-FFF2-40B4-BE49-F238E27FC236}">
                <a16:creationId xmlns:a16="http://schemas.microsoft.com/office/drawing/2014/main" id="{091E8AC0-D738-4078-A980-CC7D6CC62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35967" y="3483659"/>
            <a:ext cx="1117442" cy="1117442"/>
          </a:xfrm>
          <a:prstGeom prst="rect">
            <a:avLst/>
          </a:prstGeom>
        </p:spPr>
      </p:pic>
      <p:sp>
        <p:nvSpPr>
          <p:cNvPr id="33" name="CasellaDiTesto 20">
            <a:extLst>
              <a:ext uri="{FF2B5EF4-FFF2-40B4-BE49-F238E27FC236}">
                <a16:creationId xmlns:a16="http://schemas.microsoft.com/office/drawing/2014/main" id="{082DDCE7-0BC0-2F1E-74D4-407785F47B05}"/>
              </a:ext>
            </a:extLst>
          </p:cNvPr>
          <p:cNvSpPr txBox="1"/>
          <p:nvPr/>
        </p:nvSpPr>
        <p:spPr>
          <a:xfrm>
            <a:off x="7908131" y="3875478"/>
            <a:ext cx="3650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</a:rPr>
              <a:t>2. STABILITY TEST</a:t>
            </a:r>
          </a:p>
          <a:p>
            <a:pPr algn="ctr"/>
            <a:r>
              <a:rPr lang="en-US" sz="1800" dirty="0">
                <a:latin typeface="Calibri Light" panose="020F0302020204030204" pitchFamily="34" charset="0"/>
                <a:ea typeface="Aptos" panose="020B000402020202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ea typeface="Aptos" panose="020B0004020202020204" pitchFamily="34" charset="0"/>
              </a:rPr>
              <a:t>Pure Radiotracers </a:t>
            </a:r>
            <a:r>
              <a:rPr lang="en-US" sz="1800" dirty="0">
                <a:latin typeface="Calibri Light" panose="020F0302020204030204" pitchFamily="34" charset="0"/>
                <a:ea typeface="Aptos" panose="020B0004020202020204" pitchFamily="34" charset="0"/>
              </a:rPr>
              <a:t>incubated at 37°C for 2 hours 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ea typeface="Aptos" panose="020B0004020202020204" pitchFamily="34" charset="0"/>
              </a:rPr>
              <a:t>in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PBS</a:t>
            </a:r>
            <a:r>
              <a:rPr lang="en-US" dirty="0">
                <a:latin typeface="Calibri Light" panose="020F0302020204030204" pitchFamily="34" charset="0"/>
                <a:ea typeface="Aptos" panose="020B0004020202020204" pitchFamily="34" charset="0"/>
              </a:rPr>
              <a:t> and </a:t>
            </a:r>
            <a:r>
              <a:rPr lang="en-US" b="1" dirty="0">
                <a:solidFill>
                  <a:srgbClr val="F4B183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FBS</a:t>
            </a:r>
            <a:r>
              <a:rPr lang="en-US" dirty="0"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r>
              <a:rPr lang="en-US" sz="1800" dirty="0">
                <a:latin typeface="Calibri Light" panose="020F0302020204030204" pitchFamily="34" charset="0"/>
                <a:ea typeface="Aptos" panose="020B0004020202020204" pitchFamily="34" charset="0"/>
              </a:rPr>
              <a:t>)</a:t>
            </a:r>
          </a:p>
        </p:txBody>
      </p:sp>
      <p:sp>
        <p:nvSpPr>
          <p:cNvPr id="34" name="CasellaDiTesto 21">
            <a:extLst>
              <a:ext uri="{FF2B5EF4-FFF2-40B4-BE49-F238E27FC236}">
                <a16:creationId xmlns:a16="http://schemas.microsoft.com/office/drawing/2014/main" id="{E5D4E380-3785-66A1-E65E-4C6B1A927A0F}"/>
              </a:ext>
            </a:extLst>
          </p:cNvPr>
          <p:cNvSpPr txBox="1"/>
          <p:nvPr/>
        </p:nvSpPr>
        <p:spPr>
          <a:xfrm>
            <a:off x="839618" y="3753369"/>
            <a:ext cx="365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</a:rPr>
              <a:t>RCP</a:t>
            </a:r>
            <a:r>
              <a:rPr lang="en-US" sz="3600" b="1" dirty="0">
                <a:solidFill>
                  <a:srgbClr val="FF0000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ptos" panose="020B0004020202020204" pitchFamily="34" charset="0"/>
              </a:rPr>
              <a:t>≥ 95%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(Radiochemical Purity)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35" name="Elemento grafico 24" descr="Bivio stradale contorno">
            <a:extLst>
              <a:ext uri="{FF2B5EF4-FFF2-40B4-BE49-F238E27FC236}">
                <a16:creationId xmlns:a16="http://schemas.microsoft.com/office/drawing/2014/main" id="{5431F114-3FA5-3AA0-49CA-6955EE99AF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4965338" y="4591393"/>
            <a:ext cx="2669907" cy="1258073"/>
          </a:xfrm>
          <a:prstGeom prst="rect">
            <a:avLst/>
          </a:prstGeom>
        </p:spPr>
      </p:pic>
      <p:sp>
        <p:nvSpPr>
          <p:cNvPr id="36" name="Rettangolo con angoli arrotondati 12">
            <a:extLst>
              <a:ext uri="{FF2B5EF4-FFF2-40B4-BE49-F238E27FC236}">
                <a16:creationId xmlns:a16="http://schemas.microsoft.com/office/drawing/2014/main" id="{9C2B1794-9B44-F6FE-9602-B933892F479A}"/>
              </a:ext>
            </a:extLst>
          </p:cNvPr>
          <p:cNvSpPr/>
          <p:nvPr/>
        </p:nvSpPr>
        <p:spPr>
          <a:xfrm>
            <a:off x="1262169" y="4839506"/>
            <a:ext cx="2851859" cy="1306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CasellaDiTesto 25">
            <a:extLst>
              <a:ext uri="{FF2B5EF4-FFF2-40B4-BE49-F238E27FC236}">
                <a16:creationId xmlns:a16="http://schemas.microsoft.com/office/drawing/2014/main" id="{D5A0E3DA-B07C-44F3-24E6-B52BB1069CCE}"/>
              </a:ext>
            </a:extLst>
          </p:cNvPr>
          <p:cNvSpPr txBox="1"/>
          <p:nvPr/>
        </p:nvSpPr>
        <p:spPr>
          <a:xfrm>
            <a:off x="1720510" y="4884148"/>
            <a:ext cx="20864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Purification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with </a:t>
            </a:r>
          </a:p>
          <a:p>
            <a:pPr algn="ctr"/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solid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phase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extraction</a:t>
            </a:r>
            <a:endParaRPr lang="it-IT" sz="1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(SPE) </a:t>
            </a:r>
            <a:r>
              <a:rPr lang="it-IT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cartridge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(to </a:t>
            </a:r>
            <a:r>
              <a:rPr lang="it-IT" sz="14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remove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free </a:t>
            </a:r>
            <a:r>
              <a:rPr lang="it-IT" sz="1400" baseline="30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18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F)</a:t>
            </a:r>
          </a:p>
        </p:txBody>
      </p:sp>
      <p:pic>
        <p:nvPicPr>
          <p:cNvPr id="38" name="Immagine 1" descr="Immagine che contiene Elementi grafici, Carattere, logo, cerchio&#10;&#10;Descrizione generata automaticamente">
            <a:extLst>
              <a:ext uri="{FF2B5EF4-FFF2-40B4-BE49-F238E27FC236}">
                <a16:creationId xmlns:a16="http://schemas.microsoft.com/office/drawing/2014/main" id="{2FF64031-32F2-0BA1-1280-44C324B1AA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74" y="5905306"/>
            <a:ext cx="862591" cy="225232"/>
          </a:xfrm>
          <a:prstGeom prst="rect">
            <a:avLst/>
          </a:prstGeom>
        </p:spPr>
      </p:pic>
      <p:pic>
        <p:nvPicPr>
          <p:cNvPr id="39" name="Immagine 7">
            <a:extLst>
              <a:ext uri="{FF2B5EF4-FFF2-40B4-BE49-F238E27FC236}">
                <a16:creationId xmlns:a16="http://schemas.microsoft.com/office/drawing/2014/main" id="{97AFB992-9858-452B-3E7B-A7ABF75A56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06299" y="5828486"/>
            <a:ext cx="245541" cy="487246"/>
          </a:xfrm>
          <a:prstGeom prst="rect">
            <a:avLst/>
          </a:prstGeom>
        </p:spPr>
      </p:pic>
      <p:pic>
        <p:nvPicPr>
          <p:cNvPr id="40" name="Immagine 11">
            <a:extLst>
              <a:ext uri="{FF2B5EF4-FFF2-40B4-BE49-F238E27FC236}">
                <a16:creationId xmlns:a16="http://schemas.microsoft.com/office/drawing/2014/main" id="{DF591BE7-FFC8-AC43-7054-9EDA20DAB8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795" y="5883866"/>
            <a:ext cx="263856" cy="459865"/>
          </a:xfrm>
          <a:prstGeom prst="rect">
            <a:avLst/>
          </a:prstGeom>
        </p:spPr>
      </p:pic>
      <p:sp>
        <p:nvSpPr>
          <p:cNvPr id="41" name="Segnaposto numero diapositiva 13">
            <a:extLst>
              <a:ext uri="{FF2B5EF4-FFF2-40B4-BE49-F238E27FC236}">
                <a16:creationId xmlns:a16="http://schemas.microsoft.com/office/drawing/2014/main" id="{3D6C1EBD-9FFF-47FA-4EDC-FF4F25636D5D}"/>
              </a:ext>
            </a:extLst>
          </p:cNvPr>
          <p:cNvSpPr txBox="1">
            <a:spLocks/>
          </p:cNvSpPr>
          <p:nvPr/>
        </p:nvSpPr>
        <p:spPr>
          <a:xfrm>
            <a:off x="9314248" y="642755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4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14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magine 1">
            <a:extLst>
              <a:ext uri="{FF2B5EF4-FFF2-40B4-BE49-F238E27FC236}">
                <a16:creationId xmlns:a16="http://schemas.microsoft.com/office/drawing/2014/main" id="{6869D925-52ED-D60B-DB3F-03F4649863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99" t="8273"/>
          <a:stretch/>
        </p:blipFill>
        <p:spPr>
          <a:xfrm>
            <a:off x="1315752" y="1949122"/>
            <a:ext cx="1889608" cy="1231138"/>
          </a:xfrm>
          <a:prstGeom prst="rect">
            <a:avLst/>
          </a:prstGeom>
        </p:spPr>
      </p:pic>
      <p:pic>
        <p:nvPicPr>
          <p:cNvPr id="25" name="Immagine 3">
            <a:extLst>
              <a:ext uri="{FF2B5EF4-FFF2-40B4-BE49-F238E27FC236}">
                <a16:creationId xmlns:a16="http://schemas.microsoft.com/office/drawing/2014/main" id="{4AF26E3A-70A0-2A1C-5570-C836A22E2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020" y="1993211"/>
            <a:ext cx="1758200" cy="942906"/>
          </a:xfrm>
          <a:prstGeom prst="rect">
            <a:avLst/>
          </a:prstGeom>
        </p:spPr>
      </p:pic>
      <p:graphicFrame>
        <p:nvGraphicFramePr>
          <p:cNvPr id="26" name="Oggetto 7">
            <a:extLst>
              <a:ext uri="{FF2B5EF4-FFF2-40B4-BE49-F238E27FC236}">
                <a16:creationId xmlns:a16="http://schemas.microsoft.com/office/drawing/2014/main" id="{CD74869F-7618-BA8B-559D-78AD86489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054475"/>
              </p:ext>
            </p:extLst>
          </p:nvPr>
        </p:nvGraphicFramePr>
        <p:xfrm>
          <a:off x="9611027" y="1971814"/>
          <a:ext cx="1110603" cy="76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" r:id="rId8" imgW="2286000" imgH="1876425" progId="StaticMetafile">
                  <p:embed/>
                </p:oleObj>
              </mc:Choice>
              <mc:Fallback>
                <p:oleObj name="Immagine" r:id="rId8" imgW="2286000" imgH="1876425" progId="StaticMetafile">
                  <p:embed/>
                  <p:pic>
                    <p:nvPicPr>
                      <p:cNvPr id="26" name="Oggetto 7">
                        <a:extLst>
                          <a:ext uri="{FF2B5EF4-FFF2-40B4-BE49-F238E27FC236}">
                            <a16:creationId xmlns:a16="http://schemas.microsoft.com/office/drawing/2014/main" id="{CD74869F-7618-BA8B-559D-78AD864899C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027" y="1971814"/>
                        <a:ext cx="1110603" cy="7620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9">
            <a:extLst>
              <a:ext uri="{FF2B5EF4-FFF2-40B4-BE49-F238E27FC236}">
                <a16:creationId xmlns:a16="http://schemas.microsoft.com/office/drawing/2014/main" id="{C2727CD7-C3C2-D482-319A-BCB5563042D0}"/>
              </a:ext>
            </a:extLst>
          </p:cNvPr>
          <p:cNvSpPr txBox="1"/>
          <p:nvPr/>
        </p:nvSpPr>
        <p:spPr>
          <a:xfrm>
            <a:off x="901506" y="1549012"/>
            <a:ext cx="2554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F]AlF-NOTA-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FAPI-04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000" b="1" dirty="0"/>
          </a:p>
        </p:txBody>
      </p:sp>
      <p:sp>
        <p:nvSpPr>
          <p:cNvPr id="28" name="CasellaDiTesto 11">
            <a:extLst>
              <a:ext uri="{FF2B5EF4-FFF2-40B4-BE49-F238E27FC236}">
                <a16:creationId xmlns:a16="http://schemas.microsoft.com/office/drawing/2014/main" id="{9B564806-4ADB-0777-AFC1-3078083F7E81}"/>
              </a:ext>
            </a:extLst>
          </p:cNvPr>
          <p:cNvSpPr txBox="1"/>
          <p:nvPr/>
        </p:nvSpPr>
        <p:spPr>
          <a:xfrm>
            <a:off x="5137381" y="1561376"/>
            <a:ext cx="2554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</a:t>
            </a:r>
            <a:r>
              <a:rPr lang="en-US" sz="2000" b="1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AlF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-NOTA-</a:t>
            </a:r>
            <a:r>
              <a:rPr lang="en-US" sz="2000" b="1" dirty="0" err="1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RGDfK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endParaRPr lang="it-IT" sz="2000" b="1" dirty="0"/>
          </a:p>
        </p:txBody>
      </p:sp>
      <p:sp>
        <p:nvSpPr>
          <p:cNvPr id="29" name="CasellaDiTesto 13">
            <a:extLst>
              <a:ext uri="{FF2B5EF4-FFF2-40B4-BE49-F238E27FC236}">
                <a16:creationId xmlns:a16="http://schemas.microsoft.com/office/drawing/2014/main" id="{7E238737-72F9-D49A-96F7-74FA17572A9B}"/>
              </a:ext>
            </a:extLst>
          </p:cNvPr>
          <p:cNvSpPr txBox="1"/>
          <p:nvPr/>
        </p:nvSpPr>
        <p:spPr>
          <a:xfrm>
            <a:off x="9140475" y="1555865"/>
            <a:ext cx="212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</a:t>
            </a:r>
            <a:r>
              <a:rPr lang="en-US" sz="2000" b="1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AlF</a:t>
            </a:r>
            <a:r>
              <a:rPr lang="en-US" sz="20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-NOTA-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CAX</a:t>
            </a:r>
            <a:endParaRPr lang="it-IT" sz="2000" b="1" dirty="0">
              <a:solidFill>
                <a:schemeClr val="accent6"/>
              </a:solidFill>
            </a:endParaRPr>
          </a:p>
        </p:txBody>
      </p:sp>
      <p:sp>
        <p:nvSpPr>
          <p:cNvPr id="30" name="CasellaDiTesto 16">
            <a:extLst>
              <a:ext uri="{FF2B5EF4-FFF2-40B4-BE49-F238E27FC236}">
                <a16:creationId xmlns:a16="http://schemas.microsoft.com/office/drawing/2014/main" id="{1C772917-6260-5DB1-6B08-E0A138347178}"/>
              </a:ext>
            </a:extLst>
          </p:cNvPr>
          <p:cNvSpPr txBox="1"/>
          <p:nvPr/>
        </p:nvSpPr>
        <p:spPr>
          <a:xfrm>
            <a:off x="153594" y="3039739"/>
            <a:ext cx="40622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RCP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  <a:latin typeface="+mj-lt"/>
                <a:ea typeface="Aptos" panose="020B0004020202020204" pitchFamily="34" charset="0"/>
              </a:rPr>
              <a:t>≥ 98.51 ±0.19 %</a:t>
            </a:r>
          </a:p>
          <a:p>
            <a:pPr algn="ctr"/>
            <a:endParaRPr lang="en-US" sz="2000" b="1" dirty="0">
              <a:latin typeface="+mj-lt"/>
              <a:ea typeface="Aptos" panose="020B0004020202020204" pitchFamily="34" charset="0"/>
            </a:endParaRPr>
          </a:p>
          <a:p>
            <a:pPr algn="ctr"/>
            <a:r>
              <a:rPr lang="en-US" sz="2000" b="1" dirty="0">
                <a:latin typeface="+mj-lt"/>
                <a:ea typeface="Aptos" panose="020B0004020202020204" pitchFamily="34" charset="0"/>
              </a:rPr>
              <a:t>Stability after 2h </a:t>
            </a:r>
          </a:p>
          <a:p>
            <a:pPr algn="ctr"/>
            <a:r>
              <a:rPr lang="en-US" sz="2000" b="1" dirty="0">
                <a:latin typeface="+mj-lt"/>
                <a:ea typeface="Aptos" panose="020B0004020202020204" pitchFamily="34" charset="0"/>
              </a:rPr>
              <a:t>RCP =   </a:t>
            </a:r>
            <a:r>
              <a:rPr lang="en-US" sz="2800" b="1" dirty="0">
                <a:solidFill>
                  <a:schemeClr val="accent6"/>
                </a:solidFill>
                <a:latin typeface="+mj-lt"/>
                <a:ea typeface="Aptos" panose="020B0004020202020204" pitchFamily="34" charset="0"/>
              </a:rPr>
              <a:t>≥ 98.51%</a:t>
            </a:r>
          </a:p>
        </p:txBody>
      </p:sp>
      <p:sp>
        <p:nvSpPr>
          <p:cNvPr id="31" name="Rettangolo 23">
            <a:extLst>
              <a:ext uri="{FF2B5EF4-FFF2-40B4-BE49-F238E27FC236}">
                <a16:creationId xmlns:a16="http://schemas.microsoft.com/office/drawing/2014/main" id="{6F80A6FB-7F99-E4F8-024A-0C442F56AF78}"/>
              </a:ext>
            </a:extLst>
          </p:cNvPr>
          <p:cNvSpPr/>
          <p:nvPr/>
        </p:nvSpPr>
        <p:spPr>
          <a:xfrm>
            <a:off x="161504" y="1554421"/>
            <a:ext cx="3883147" cy="37177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14">
            <a:extLst>
              <a:ext uri="{FF2B5EF4-FFF2-40B4-BE49-F238E27FC236}">
                <a16:creationId xmlns:a16="http://schemas.microsoft.com/office/drawing/2014/main" id="{26D5AF8F-0302-BA55-2B1C-8980C75DBB36}"/>
              </a:ext>
            </a:extLst>
          </p:cNvPr>
          <p:cNvSpPr/>
          <p:nvPr/>
        </p:nvSpPr>
        <p:spPr>
          <a:xfrm>
            <a:off x="4291697" y="1528915"/>
            <a:ext cx="4024972" cy="374329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</a:t>
            </a:r>
          </a:p>
        </p:txBody>
      </p:sp>
      <p:sp>
        <p:nvSpPr>
          <p:cNvPr id="33" name="Rettangolo 17">
            <a:extLst>
              <a:ext uri="{FF2B5EF4-FFF2-40B4-BE49-F238E27FC236}">
                <a16:creationId xmlns:a16="http://schemas.microsoft.com/office/drawing/2014/main" id="{ECC825C4-E871-B16C-9BAA-28B857AF80AA}"/>
              </a:ext>
            </a:extLst>
          </p:cNvPr>
          <p:cNvSpPr/>
          <p:nvPr/>
        </p:nvSpPr>
        <p:spPr>
          <a:xfrm>
            <a:off x="8449383" y="1540025"/>
            <a:ext cx="3596933" cy="374329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4" name="CasellaDiTesto 40">
            <a:extLst>
              <a:ext uri="{FF2B5EF4-FFF2-40B4-BE49-F238E27FC236}">
                <a16:creationId xmlns:a16="http://schemas.microsoft.com/office/drawing/2014/main" id="{C1B382F4-9F3D-1B4D-6E16-34CF27090D75}"/>
              </a:ext>
            </a:extLst>
          </p:cNvPr>
          <p:cNvSpPr txBox="1"/>
          <p:nvPr/>
        </p:nvSpPr>
        <p:spPr>
          <a:xfrm>
            <a:off x="3815515" y="984024"/>
            <a:ext cx="8452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Radiochemical purity and stability test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35" name="CasellaDiTesto 12">
            <a:extLst>
              <a:ext uri="{FF2B5EF4-FFF2-40B4-BE49-F238E27FC236}">
                <a16:creationId xmlns:a16="http://schemas.microsoft.com/office/drawing/2014/main" id="{4AF38190-A982-3CF2-A3A8-CC06CBFED320}"/>
              </a:ext>
            </a:extLst>
          </p:cNvPr>
          <p:cNvSpPr txBox="1"/>
          <p:nvPr/>
        </p:nvSpPr>
        <p:spPr>
          <a:xfrm>
            <a:off x="4320744" y="3023012"/>
            <a:ext cx="40622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RCP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≥ 97.41 ±0.8 % </a:t>
            </a:r>
          </a:p>
          <a:p>
            <a:pPr algn="ctr"/>
            <a:endParaRPr lang="en-US" sz="2000" b="1" dirty="0">
              <a:latin typeface="+mj-lt"/>
              <a:ea typeface="Aptos" panose="020B0004020202020204" pitchFamily="34" charset="0"/>
            </a:endParaRPr>
          </a:p>
          <a:p>
            <a:pPr algn="ctr"/>
            <a:r>
              <a:rPr lang="en-US" sz="2000" b="1" dirty="0">
                <a:latin typeface="+mj-lt"/>
                <a:ea typeface="Aptos" panose="020B0004020202020204" pitchFamily="34" charset="0"/>
              </a:rPr>
              <a:t>Stability after 2h </a:t>
            </a:r>
          </a:p>
          <a:p>
            <a:pPr algn="ctr"/>
            <a:r>
              <a:rPr lang="en-US" sz="2000" b="1" dirty="0">
                <a:latin typeface="+mj-lt"/>
                <a:ea typeface="Aptos" panose="020B0004020202020204" pitchFamily="34" charset="0"/>
              </a:rPr>
              <a:t>RCP = </a:t>
            </a:r>
            <a:r>
              <a:rPr lang="en-US" sz="2800" b="1" dirty="0">
                <a:solidFill>
                  <a:schemeClr val="accent6"/>
                </a:solidFill>
                <a:latin typeface="Calibri Light" panose="020F0302020204030204" pitchFamily="34" charset="0"/>
                <a:ea typeface="Aptos" panose="020B0004020202020204" pitchFamily="34" charset="0"/>
              </a:rPr>
              <a:t>≥ 96.61% </a:t>
            </a:r>
            <a:endParaRPr lang="en-US" sz="2800" b="1" dirty="0">
              <a:solidFill>
                <a:schemeClr val="accent6"/>
              </a:solidFill>
              <a:latin typeface="+mj-lt"/>
              <a:ea typeface="Aptos" panose="020B0004020202020204" pitchFamily="34" charset="0"/>
            </a:endParaRPr>
          </a:p>
        </p:txBody>
      </p:sp>
      <p:pic>
        <p:nvPicPr>
          <p:cNvPr id="36" name="Elemento grafico 18" descr="Pollice abbassato con riempimento a tinta unita">
            <a:extLst>
              <a:ext uri="{FF2B5EF4-FFF2-40B4-BE49-F238E27FC236}">
                <a16:creationId xmlns:a16="http://schemas.microsoft.com/office/drawing/2014/main" id="{18F71322-8908-0625-4214-8670F89A50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1703689" y="5252331"/>
            <a:ext cx="1013867" cy="1019106"/>
          </a:xfrm>
          <a:prstGeom prst="rect">
            <a:avLst/>
          </a:prstGeom>
        </p:spPr>
      </p:pic>
      <p:pic>
        <p:nvPicPr>
          <p:cNvPr id="38" name="Elemento grafico 8" descr="Pollice abbassato con riempimento a tinta unita">
            <a:extLst>
              <a:ext uri="{FF2B5EF4-FFF2-40B4-BE49-F238E27FC236}">
                <a16:creationId xmlns:a16="http://schemas.microsoft.com/office/drawing/2014/main" id="{00499659-BAAB-B3D8-E1F7-3253A4C009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8863122" y="5290790"/>
            <a:ext cx="1060957" cy="1066440"/>
          </a:xfrm>
          <a:prstGeom prst="rect">
            <a:avLst/>
          </a:prstGeom>
        </p:spPr>
      </p:pic>
      <p:pic>
        <p:nvPicPr>
          <p:cNvPr id="40" name="Immagine 22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E376C25F-4391-29A3-E157-F7F3D411B7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08" y="2958026"/>
            <a:ext cx="2188988" cy="2196719"/>
          </a:xfrm>
          <a:prstGeom prst="rect">
            <a:avLst/>
          </a:prstGeom>
        </p:spPr>
      </p:pic>
      <p:sp>
        <p:nvSpPr>
          <p:cNvPr id="41" name="CasellaDiTesto 24">
            <a:extLst>
              <a:ext uri="{FF2B5EF4-FFF2-40B4-BE49-F238E27FC236}">
                <a16:creationId xmlns:a16="http://schemas.microsoft.com/office/drawing/2014/main" id="{3C79CB5C-3012-4E06-944A-92607CA35BD5}"/>
              </a:ext>
            </a:extLst>
          </p:cNvPr>
          <p:cNvSpPr txBox="1"/>
          <p:nvPr/>
        </p:nvSpPr>
        <p:spPr>
          <a:xfrm>
            <a:off x="10474373" y="5021943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+mj-lt"/>
              </a:rPr>
              <a:t>Radio-TLC </a:t>
            </a:r>
            <a:r>
              <a:rPr lang="it-IT" sz="1000" b="1" dirty="0" err="1">
                <a:latin typeface="+mj-lt"/>
              </a:rPr>
              <a:t>chromatogram</a:t>
            </a:r>
            <a:endParaRPr lang="it-IT" sz="1000" b="1" dirty="0">
              <a:latin typeface="+mj-lt"/>
            </a:endParaRPr>
          </a:p>
        </p:txBody>
      </p:sp>
      <p:pic>
        <p:nvPicPr>
          <p:cNvPr id="42" name="Immagine 29" descr="Immagine che contiene testo, Carattere, tipografia, design&#10;&#10;Descrizione generata automaticamente">
            <a:extLst>
              <a:ext uri="{FF2B5EF4-FFF2-40B4-BE49-F238E27FC236}">
                <a16:creationId xmlns:a16="http://schemas.microsoft.com/office/drawing/2014/main" id="{6E462A32-EB02-C4E8-B491-C60EDED8BA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5828910"/>
            <a:ext cx="1494871" cy="286126"/>
          </a:xfrm>
          <a:prstGeom prst="rect">
            <a:avLst/>
          </a:prstGeom>
          <a:effectLst/>
        </p:spPr>
      </p:pic>
      <p:sp>
        <p:nvSpPr>
          <p:cNvPr id="43" name="Segnaposto numero diapositiva 10">
            <a:extLst>
              <a:ext uri="{FF2B5EF4-FFF2-40B4-BE49-F238E27FC236}">
                <a16:creationId xmlns:a16="http://schemas.microsoft.com/office/drawing/2014/main" id="{A7BB8C14-E9BC-11AA-FD65-DF81CC5D7C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44" name="Elemento grafico 26" descr="Chiudi contorno">
            <a:extLst>
              <a:ext uri="{FF2B5EF4-FFF2-40B4-BE49-F238E27FC236}">
                <a16:creationId xmlns:a16="http://schemas.microsoft.com/office/drawing/2014/main" id="{493871AE-F5F8-4251-DEC1-829B8E6B4B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67360" y="235424"/>
            <a:ext cx="4667164" cy="6239296"/>
          </a:xfrm>
          <a:prstGeom prst="rect">
            <a:avLst/>
          </a:prstGeom>
        </p:spPr>
      </p:pic>
      <p:sp>
        <p:nvSpPr>
          <p:cNvPr id="39" name="CasellaDiTesto 19">
            <a:extLst>
              <a:ext uri="{FF2B5EF4-FFF2-40B4-BE49-F238E27FC236}">
                <a16:creationId xmlns:a16="http://schemas.microsoft.com/office/drawing/2014/main" id="{1F950581-31DF-0C3B-81B5-72830A1293BE}"/>
              </a:ext>
            </a:extLst>
          </p:cNvPr>
          <p:cNvSpPr txBox="1"/>
          <p:nvPr/>
        </p:nvSpPr>
        <p:spPr>
          <a:xfrm>
            <a:off x="8293624" y="2923506"/>
            <a:ext cx="19659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RCP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≤95%</a:t>
            </a:r>
          </a:p>
        </p:txBody>
      </p:sp>
      <p:sp>
        <p:nvSpPr>
          <p:cNvPr id="45" name="CasellaDiTesto 28">
            <a:extLst>
              <a:ext uri="{FF2B5EF4-FFF2-40B4-BE49-F238E27FC236}">
                <a16:creationId xmlns:a16="http://schemas.microsoft.com/office/drawing/2014/main" id="{1A9E3E57-4CD4-D62B-401B-00F55451F0E0}"/>
              </a:ext>
            </a:extLst>
          </p:cNvPr>
          <p:cNvSpPr txBox="1"/>
          <p:nvPr/>
        </p:nvSpPr>
        <p:spPr>
          <a:xfrm>
            <a:off x="9845178" y="5351390"/>
            <a:ext cx="8450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the NOTA-CAX precursor</a:t>
            </a: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 will be purified by</a:t>
            </a:r>
            <a:endParaRPr lang="it-IT" sz="1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Elemento grafico 18" descr="Pollice abbassato con riempimento a tinta unita">
            <a:extLst>
              <a:ext uri="{FF2B5EF4-FFF2-40B4-BE49-F238E27FC236}">
                <a16:creationId xmlns:a16="http://schemas.microsoft.com/office/drawing/2014/main" id="{61378CBE-AC43-9E2C-2482-20E0AD3BD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6028668" y="5174660"/>
            <a:ext cx="1013867" cy="1019106"/>
          </a:xfrm>
          <a:prstGeom prst="rect">
            <a:avLst/>
          </a:prstGeom>
        </p:spPr>
      </p:pic>
      <p:sp>
        <p:nvSpPr>
          <p:cNvPr id="47" name="CasellaDiTesto 2">
            <a:extLst>
              <a:ext uri="{FF2B5EF4-FFF2-40B4-BE49-F238E27FC236}">
                <a16:creationId xmlns:a16="http://schemas.microsoft.com/office/drawing/2014/main" id="{C29E3C3D-10A4-1D1C-53A2-42F03866795B}"/>
              </a:ext>
            </a:extLst>
          </p:cNvPr>
          <p:cNvSpPr txBox="1"/>
          <p:nvPr/>
        </p:nvSpPr>
        <p:spPr>
          <a:xfrm>
            <a:off x="0" y="-133596"/>
            <a:ext cx="103202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Results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Radiosynthesis for in vivo experiment </a:t>
            </a:r>
          </a:p>
          <a:p>
            <a:r>
              <a:rPr lang="en-US" dirty="0">
                <a:solidFill>
                  <a:srgbClr val="C00000"/>
                </a:solidFill>
              </a:rPr>
              <a:t>and stability test </a:t>
            </a:r>
          </a:p>
        </p:txBody>
      </p:sp>
    </p:spTree>
    <p:extLst>
      <p:ext uri="{BB962C8B-B14F-4D97-AF65-F5344CB8AC3E}">
        <p14:creationId xmlns:p14="http://schemas.microsoft.com/office/powerpoint/2010/main" val="140016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15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1">
            <a:extLst>
              <a:ext uri="{FF2B5EF4-FFF2-40B4-BE49-F238E27FC236}">
                <a16:creationId xmlns:a16="http://schemas.microsoft.com/office/drawing/2014/main" id="{4040F07F-0205-BFD2-0660-A2C90067DA2A}"/>
              </a:ext>
            </a:extLst>
          </p:cNvPr>
          <p:cNvGrpSpPr/>
          <p:nvPr/>
        </p:nvGrpSpPr>
        <p:grpSpPr>
          <a:xfrm>
            <a:off x="398561" y="3288138"/>
            <a:ext cx="8134509" cy="2503388"/>
            <a:chOff x="406908" y="2486201"/>
            <a:chExt cx="8134509" cy="2503388"/>
          </a:xfrm>
        </p:grpSpPr>
        <p:sp>
          <p:nvSpPr>
            <p:cNvPr id="21" name="Freccia destra rientrata 7">
              <a:extLst>
                <a:ext uri="{FF2B5EF4-FFF2-40B4-BE49-F238E27FC236}">
                  <a16:creationId xmlns:a16="http://schemas.microsoft.com/office/drawing/2014/main" id="{B8DAF77C-E0B5-F55E-1C48-24310B170C28}"/>
                </a:ext>
              </a:extLst>
            </p:cNvPr>
            <p:cNvSpPr/>
            <p:nvPr/>
          </p:nvSpPr>
          <p:spPr>
            <a:xfrm>
              <a:off x="406908" y="2936577"/>
              <a:ext cx="8134509" cy="1609313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2" name="Figura a mano libera: forma 9">
              <a:extLst>
                <a:ext uri="{FF2B5EF4-FFF2-40B4-BE49-F238E27FC236}">
                  <a16:creationId xmlns:a16="http://schemas.microsoft.com/office/drawing/2014/main" id="{287CDBF1-E942-A197-5646-E725AE868EE5}"/>
                </a:ext>
              </a:extLst>
            </p:cNvPr>
            <p:cNvSpPr/>
            <p:nvPr/>
          </p:nvSpPr>
          <p:spPr>
            <a:xfrm>
              <a:off x="628637" y="2486201"/>
              <a:ext cx="3679981" cy="1004026"/>
            </a:xfrm>
            <a:custGeom>
              <a:avLst/>
              <a:gdLst>
                <a:gd name="connsiteX0" fmla="*/ 0 w 3679981"/>
                <a:gd name="connsiteY0" fmla="*/ 0 h 1004026"/>
                <a:gd name="connsiteX1" fmla="*/ 3679981 w 3679981"/>
                <a:gd name="connsiteY1" fmla="*/ 0 h 1004026"/>
                <a:gd name="connsiteX2" fmla="*/ 3679981 w 3679981"/>
                <a:gd name="connsiteY2" fmla="*/ 1004026 h 1004026"/>
                <a:gd name="connsiteX3" fmla="*/ 0 w 3679981"/>
                <a:gd name="connsiteY3" fmla="*/ 1004026 h 1004026"/>
                <a:gd name="connsiteX4" fmla="*/ 0 w 3679981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9981" h="1004026">
                  <a:moveTo>
                    <a:pt x="0" y="0"/>
                  </a:moveTo>
                  <a:lnTo>
                    <a:pt x="3679981" y="0"/>
                  </a:lnTo>
                  <a:lnTo>
                    <a:pt x="3679981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latin typeface="+mj-lt"/>
                </a:rPr>
                <a:t> </a:t>
              </a:r>
            </a:p>
          </p:txBody>
        </p:sp>
        <p:sp>
          <p:nvSpPr>
            <p:cNvPr id="23" name="Ovale 10">
              <a:extLst>
                <a:ext uri="{FF2B5EF4-FFF2-40B4-BE49-F238E27FC236}">
                  <a16:creationId xmlns:a16="http://schemas.microsoft.com/office/drawing/2014/main" id="{597E0918-B0D4-9A78-14F8-2C80A1501E44}"/>
                </a:ext>
              </a:extLst>
            </p:cNvPr>
            <p:cNvSpPr/>
            <p:nvPr/>
          </p:nvSpPr>
          <p:spPr>
            <a:xfrm>
              <a:off x="2118086" y="3646979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" name="Figura a mano libera: forma 11">
              <a:extLst>
                <a:ext uri="{FF2B5EF4-FFF2-40B4-BE49-F238E27FC236}">
                  <a16:creationId xmlns:a16="http://schemas.microsoft.com/office/drawing/2014/main" id="{E9B8F1C4-66BC-3289-C8D1-23F34E244E6A}"/>
                </a:ext>
              </a:extLst>
            </p:cNvPr>
            <p:cNvSpPr/>
            <p:nvPr/>
          </p:nvSpPr>
          <p:spPr>
            <a:xfrm>
              <a:off x="4372663" y="3985563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igura a mano libera: forma 13">
              <a:extLst>
                <a:ext uri="{FF2B5EF4-FFF2-40B4-BE49-F238E27FC236}">
                  <a16:creationId xmlns:a16="http://schemas.microsoft.com/office/drawing/2014/main" id="{EC5E727B-3989-2554-4EE9-8A1512F893A3}"/>
                </a:ext>
              </a:extLst>
            </p:cNvPr>
            <p:cNvSpPr/>
            <p:nvPr/>
          </p:nvSpPr>
          <p:spPr>
            <a:xfrm>
              <a:off x="6380879" y="2512596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Ovale 14">
              <a:extLst>
                <a:ext uri="{FF2B5EF4-FFF2-40B4-BE49-F238E27FC236}">
                  <a16:creationId xmlns:a16="http://schemas.microsoft.com/office/drawing/2014/main" id="{2AD63483-971C-B033-2523-27BB190F3ADD}"/>
                </a:ext>
              </a:extLst>
            </p:cNvPr>
            <p:cNvSpPr/>
            <p:nvPr/>
          </p:nvSpPr>
          <p:spPr>
            <a:xfrm>
              <a:off x="5638773" y="3628848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7" name="Fumetto: ovale 32">
            <a:extLst>
              <a:ext uri="{FF2B5EF4-FFF2-40B4-BE49-F238E27FC236}">
                <a16:creationId xmlns:a16="http://schemas.microsoft.com/office/drawing/2014/main" id="{268E1B7C-3435-D78D-F690-13B409DC0A56}"/>
              </a:ext>
            </a:extLst>
          </p:cNvPr>
          <p:cNvSpPr/>
          <p:nvPr/>
        </p:nvSpPr>
        <p:spPr>
          <a:xfrm>
            <a:off x="248996" y="1575155"/>
            <a:ext cx="3496990" cy="2091470"/>
          </a:xfrm>
          <a:prstGeom prst="wedgeEllipseCallout">
            <a:avLst>
              <a:gd name="adj1" fmla="val 7141"/>
              <a:gd name="adj2" fmla="val 924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80318F-1434-CEF7-0214-85151AC275F7}"/>
              </a:ext>
            </a:extLst>
          </p:cNvPr>
          <p:cNvGrpSpPr/>
          <p:nvPr/>
        </p:nvGrpSpPr>
        <p:grpSpPr>
          <a:xfrm>
            <a:off x="412133" y="1743512"/>
            <a:ext cx="3094573" cy="1729271"/>
            <a:chOff x="354803" y="1177745"/>
            <a:chExt cx="3094573" cy="1729271"/>
          </a:xfrm>
        </p:grpSpPr>
        <p:sp>
          <p:nvSpPr>
            <p:cNvPr id="28" name="CasellaDiTesto 6">
              <a:extLst>
                <a:ext uri="{FF2B5EF4-FFF2-40B4-BE49-F238E27FC236}">
                  <a16:creationId xmlns:a16="http://schemas.microsoft.com/office/drawing/2014/main" id="{F305D2AF-79A3-B0C4-9CDB-0C92CABF1001}"/>
                </a:ext>
              </a:extLst>
            </p:cNvPr>
            <p:cNvSpPr txBox="1"/>
            <p:nvPr/>
          </p:nvSpPr>
          <p:spPr>
            <a:xfrm>
              <a:off x="354803" y="1177745"/>
              <a:ext cx="3094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Chemical synthesis of multimeric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ea typeface="Aptos" panose="020B0004020202020204" pitchFamily="34" charset="0"/>
                </a:rPr>
                <a:t>Precursors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9" name="Immagine 8" descr="Immagine che contiene testo, Carattere, tipografia, design&#10;&#10;Descrizione generata automaticamente">
              <a:extLst>
                <a:ext uri="{FF2B5EF4-FFF2-40B4-BE49-F238E27FC236}">
                  <a16:creationId xmlns:a16="http://schemas.microsoft.com/office/drawing/2014/main" id="{9F53A78B-D160-801D-689E-F0B1E1C6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46" y="2620890"/>
              <a:ext cx="1494871" cy="286126"/>
            </a:xfrm>
            <a:prstGeom prst="rect">
              <a:avLst/>
            </a:prstGeom>
            <a:effectLst/>
          </p:spPr>
        </p:pic>
        <p:pic>
          <p:nvPicPr>
            <p:cNvPr id="30" name="Elemento grafico 37" descr="Coppa con riempimento a tinta unita">
              <a:extLst>
                <a:ext uri="{FF2B5EF4-FFF2-40B4-BE49-F238E27FC236}">
                  <a16:creationId xmlns:a16="http://schemas.microsoft.com/office/drawing/2014/main" id="{4D7D71FA-13DB-F459-B528-DBB32EC2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39133" y="1839540"/>
              <a:ext cx="725911" cy="725911"/>
            </a:xfrm>
            <a:prstGeom prst="rect">
              <a:avLst/>
            </a:prstGeom>
          </p:spPr>
        </p:pic>
      </p:grpSp>
      <p:sp>
        <p:nvSpPr>
          <p:cNvPr id="32" name="CasellaDiTesto 67">
            <a:extLst>
              <a:ext uri="{FF2B5EF4-FFF2-40B4-BE49-F238E27FC236}">
                <a16:creationId xmlns:a16="http://schemas.microsoft.com/office/drawing/2014/main" id="{62EE6BC5-A37F-77FE-EABE-325670D31B36}"/>
              </a:ext>
            </a:extLst>
          </p:cNvPr>
          <p:cNvSpPr txBox="1"/>
          <p:nvPr/>
        </p:nvSpPr>
        <p:spPr>
          <a:xfrm>
            <a:off x="8788909" y="3019978"/>
            <a:ext cx="31952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in vivo PET imaging studies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To evaluate the uptake and biodistribution of novel 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multimeric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versus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monomeric 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radiotracers in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B16-F10 Melanoma </a:t>
            </a:r>
            <a:r>
              <a:rPr lang="it-IT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syngeneic</a:t>
            </a:r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murine model </a:t>
            </a:r>
            <a:endParaRPr lang="it-IT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dirty="0"/>
          </a:p>
        </p:txBody>
      </p:sp>
      <p:pic>
        <p:nvPicPr>
          <p:cNvPr id="33" name="Immagine 69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C522DE65-2AEF-E1B8-DCCF-BE7F9A68BB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b="31614"/>
          <a:stretch/>
        </p:blipFill>
        <p:spPr>
          <a:xfrm>
            <a:off x="1273736" y="1459531"/>
            <a:ext cx="1371363" cy="254457"/>
          </a:xfrm>
          <a:prstGeom prst="rect">
            <a:avLst/>
          </a:prstGeom>
        </p:spPr>
      </p:pic>
      <p:sp>
        <p:nvSpPr>
          <p:cNvPr id="34" name="Fumetto: ovale 28">
            <a:extLst>
              <a:ext uri="{FF2B5EF4-FFF2-40B4-BE49-F238E27FC236}">
                <a16:creationId xmlns:a16="http://schemas.microsoft.com/office/drawing/2014/main" id="{AA900D4E-A8D4-3D8A-0D39-D4D62C0E1C28}"/>
              </a:ext>
            </a:extLst>
          </p:cNvPr>
          <p:cNvSpPr/>
          <p:nvPr/>
        </p:nvSpPr>
        <p:spPr>
          <a:xfrm>
            <a:off x="3922643" y="943285"/>
            <a:ext cx="6672894" cy="2296694"/>
          </a:xfrm>
          <a:prstGeom prst="wedgeEllipseCallout">
            <a:avLst>
              <a:gd name="adj1" fmla="val -19337"/>
              <a:gd name="adj2" fmla="val 10224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5" name="Gruppo 29">
            <a:extLst>
              <a:ext uri="{FF2B5EF4-FFF2-40B4-BE49-F238E27FC236}">
                <a16:creationId xmlns:a16="http://schemas.microsoft.com/office/drawing/2014/main" id="{4E8C84DE-9FB3-26F2-B6DC-48D899011B82}"/>
              </a:ext>
            </a:extLst>
          </p:cNvPr>
          <p:cNvGrpSpPr/>
          <p:nvPr/>
        </p:nvGrpSpPr>
        <p:grpSpPr>
          <a:xfrm>
            <a:off x="4370888" y="1713075"/>
            <a:ext cx="5891788" cy="1371674"/>
            <a:chOff x="2369092" y="4864533"/>
            <a:chExt cx="5891788" cy="1371674"/>
          </a:xfrm>
        </p:grpSpPr>
        <p:pic>
          <p:nvPicPr>
            <p:cNvPr id="36" name="Immagine 30" descr="Immagine che contiene Elementi grafici, grafica, cerchio, Policromia&#10;&#10;Descrizione generata automaticamente">
              <a:extLst>
                <a:ext uri="{FF2B5EF4-FFF2-40B4-BE49-F238E27FC236}">
                  <a16:creationId xmlns:a16="http://schemas.microsoft.com/office/drawing/2014/main" id="{4A87C55D-53AC-4854-ED6D-EAF86673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34" y="5369481"/>
              <a:ext cx="559269" cy="362014"/>
            </a:xfrm>
            <a:prstGeom prst="rect">
              <a:avLst/>
            </a:prstGeom>
          </p:spPr>
        </p:pic>
        <p:pic>
          <p:nvPicPr>
            <p:cNvPr id="37" name="Immagine 31">
              <a:extLst>
                <a:ext uri="{FF2B5EF4-FFF2-40B4-BE49-F238E27FC236}">
                  <a16:creationId xmlns:a16="http://schemas.microsoft.com/office/drawing/2014/main" id="{B1258112-DF84-BF10-8711-652DB03E8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7899" t="8273"/>
            <a:stretch/>
          </p:blipFill>
          <p:spPr>
            <a:xfrm>
              <a:off x="3680198" y="5272734"/>
              <a:ext cx="1192260" cy="776795"/>
            </a:xfrm>
            <a:prstGeom prst="rect">
              <a:avLst/>
            </a:prstGeom>
          </p:spPr>
        </p:pic>
        <p:pic>
          <p:nvPicPr>
            <p:cNvPr id="38" name="Immagine 34">
              <a:extLst>
                <a:ext uri="{FF2B5EF4-FFF2-40B4-BE49-F238E27FC236}">
                  <a16:creationId xmlns:a16="http://schemas.microsoft.com/office/drawing/2014/main" id="{599257D9-D433-FB59-D443-0D078BF4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020369" y="5308232"/>
              <a:ext cx="1192260" cy="639397"/>
            </a:xfrm>
            <a:prstGeom prst="rect">
              <a:avLst/>
            </a:prstGeom>
          </p:spPr>
        </p:pic>
        <p:sp>
          <p:nvSpPr>
            <p:cNvPr id="39" name="CasellaDiTesto 36">
              <a:extLst>
                <a:ext uri="{FF2B5EF4-FFF2-40B4-BE49-F238E27FC236}">
                  <a16:creationId xmlns:a16="http://schemas.microsoft.com/office/drawing/2014/main" id="{BE4C1D3C-253E-9E9A-316F-E10DB1A939CE}"/>
                </a:ext>
              </a:extLst>
            </p:cNvPr>
            <p:cNvSpPr txBox="1"/>
            <p:nvPr/>
          </p:nvSpPr>
          <p:spPr>
            <a:xfrm>
              <a:off x="3526957" y="5974597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F]AlF-NOTA-</a:t>
              </a:r>
              <a:r>
                <a:rPr lang="en-US" sz="1100" b="1" dirty="0">
                  <a:solidFill>
                    <a:srgbClr val="C00000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FAPI-04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0" name="CasellaDiTesto 48">
              <a:extLst>
                <a:ext uri="{FF2B5EF4-FFF2-40B4-BE49-F238E27FC236}">
                  <a16:creationId xmlns:a16="http://schemas.microsoft.com/office/drawing/2014/main" id="{0FC9EABC-3579-F4E9-83BE-653F08698C84}"/>
                </a:ext>
              </a:extLst>
            </p:cNvPr>
            <p:cNvSpPr txBox="1"/>
            <p:nvPr/>
          </p:nvSpPr>
          <p:spPr>
            <a:xfrm>
              <a:off x="4897059" y="5968804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10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100" b="1" dirty="0" err="1">
                  <a:solidFill>
                    <a:schemeClr val="accent2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RGDfK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1" name="CasellaDiTesto 49">
              <a:extLst>
                <a:ext uri="{FF2B5EF4-FFF2-40B4-BE49-F238E27FC236}">
                  <a16:creationId xmlns:a16="http://schemas.microsoft.com/office/drawing/2014/main" id="{F6A44FE4-496C-B31D-D8AF-E7E9C67C1DE6}"/>
                </a:ext>
              </a:extLst>
            </p:cNvPr>
            <p:cNvSpPr txBox="1"/>
            <p:nvPr/>
          </p:nvSpPr>
          <p:spPr>
            <a:xfrm>
              <a:off x="6131090" y="5968804"/>
              <a:ext cx="212979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05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05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CAX</a:t>
              </a:r>
              <a:endParaRPr lang="it-IT" sz="1050" b="1" dirty="0">
                <a:solidFill>
                  <a:schemeClr val="accent6"/>
                </a:solidFill>
              </a:endParaRPr>
            </a:p>
          </p:txBody>
        </p:sp>
        <p:sp>
          <p:nvSpPr>
            <p:cNvPr id="42" name="CasellaDiTesto 50">
              <a:extLst>
                <a:ext uri="{FF2B5EF4-FFF2-40B4-BE49-F238E27FC236}">
                  <a16:creationId xmlns:a16="http://schemas.microsoft.com/office/drawing/2014/main" id="{6A45773B-9312-69AA-4EA8-5478BF9E5F1A}"/>
                </a:ext>
              </a:extLst>
            </p:cNvPr>
            <p:cNvSpPr txBox="1"/>
            <p:nvPr/>
          </p:nvSpPr>
          <p:spPr>
            <a:xfrm>
              <a:off x="2369092" y="4894970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Mutimeric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43" name="CasellaDiTesto 51">
              <a:extLst>
                <a:ext uri="{FF2B5EF4-FFF2-40B4-BE49-F238E27FC236}">
                  <a16:creationId xmlns:a16="http://schemas.microsoft.com/office/drawing/2014/main" id="{8E48A069-E678-7864-9BD1-0A9BE7959068}"/>
                </a:ext>
              </a:extLst>
            </p:cNvPr>
            <p:cNvSpPr txBox="1"/>
            <p:nvPr/>
          </p:nvSpPr>
          <p:spPr>
            <a:xfrm>
              <a:off x="4897059" y="4864533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Monomeric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</p:grpSp>
      <p:sp>
        <p:nvSpPr>
          <p:cNvPr id="44" name="CasellaDiTesto 52">
            <a:extLst>
              <a:ext uri="{FF2B5EF4-FFF2-40B4-BE49-F238E27FC236}">
                <a16:creationId xmlns:a16="http://schemas.microsoft.com/office/drawing/2014/main" id="{A5532AB6-6251-BA38-C38D-D8ED210F0FEB}"/>
              </a:ext>
            </a:extLst>
          </p:cNvPr>
          <p:cNvSpPr txBox="1"/>
          <p:nvPr/>
        </p:nvSpPr>
        <p:spPr>
          <a:xfrm>
            <a:off x="4039266" y="1338029"/>
            <a:ext cx="5889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+mj-lt"/>
              </a:rPr>
              <a:t>Radiolabeling</a:t>
            </a:r>
            <a:r>
              <a:rPr lang="it-IT" sz="2000" b="1" dirty="0">
                <a:latin typeface="+mj-lt"/>
              </a:rPr>
              <a:t> with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[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18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F]AlF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2+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of </a:t>
            </a:r>
            <a:r>
              <a:rPr lang="it-IT" sz="2000" b="1" dirty="0" err="1">
                <a:latin typeface="+mj-lt"/>
              </a:rPr>
              <a:t>radiotracers</a:t>
            </a:r>
            <a:r>
              <a:rPr lang="it-IT" sz="2000" b="1" dirty="0">
                <a:latin typeface="+mj-lt"/>
              </a:rPr>
              <a:t>:</a:t>
            </a:r>
          </a:p>
        </p:txBody>
      </p:sp>
      <p:pic>
        <p:nvPicPr>
          <p:cNvPr id="45" name="Immagine 53">
            <a:extLst>
              <a:ext uri="{FF2B5EF4-FFF2-40B4-BE49-F238E27FC236}">
                <a16:creationId xmlns:a16="http://schemas.microsoft.com/office/drawing/2014/main" id="{5B6B6F67-2E64-2B03-AF4B-347F8865B47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55827" y="2054591"/>
            <a:ext cx="996127" cy="796161"/>
          </a:xfrm>
          <a:prstGeom prst="rect">
            <a:avLst/>
          </a:prstGeom>
        </p:spPr>
      </p:pic>
      <p:pic>
        <p:nvPicPr>
          <p:cNvPr id="47" name="Immagine 17">
            <a:extLst>
              <a:ext uri="{FF2B5EF4-FFF2-40B4-BE49-F238E27FC236}">
                <a16:creationId xmlns:a16="http://schemas.microsoft.com/office/drawing/2014/main" id="{2EE26BB0-1B07-22B8-7C69-C7CC0A03BB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131226" y="5094593"/>
            <a:ext cx="759510" cy="1672254"/>
          </a:xfrm>
          <a:prstGeom prst="rect">
            <a:avLst/>
          </a:prstGeom>
        </p:spPr>
      </p:pic>
      <p:pic>
        <p:nvPicPr>
          <p:cNvPr id="48" name="Elemento grafico 18" descr="Badge Appunti contorno">
            <a:extLst>
              <a:ext uri="{FF2B5EF4-FFF2-40B4-BE49-F238E27FC236}">
                <a16:creationId xmlns:a16="http://schemas.microsoft.com/office/drawing/2014/main" id="{D42DBE08-9C8F-437F-FAF9-C9CCAF5DA3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01190" y="5588534"/>
            <a:ext cx="647793" cy="647793"/>
          </a:xfrm>
          <a:prstGeom prst="rect">
            <a:avLst/>
          </a:prstGeom>
        </p:spPr>
      </p:pic>
      <p:sp>
        <p:nvSpPr>
          <p:cNvPr id="49" name="CasellaDiTesto 19">
            <a:extLst>
              <a:ext uri="{FF2B5EF4-FFF2-40B4-BE49-F238E27FC236}">
                <a16:creationId xmlns:a16="http://schemas.microsoft.com/office/drawing/2014/main" id="{5BF76650-099D-AE24-9F65-0F6EE712ECE2}"/>
              </a:ext>
            </a:extLst>
          </p:cNvPr>
          <p:cNvSpPr txBox="1"/>
          <p:nvPr/>
        </p:nvSpPr>
        <p:spPr>
          <a:xfrm>
            <a:off x="7470115" y="5612348"/>
            <a:ext cx="16697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protocol for animal use has been approved by the Ministry of Health </a:t>
            </a:r>
          </a:p>
        </p:txBody>
      </p:sp>
      <p:sp>
        <p:nvSpPr>
          <p:cNvPr id="50" name="CasellaDiTesto 21">
            <a:extLst>
              <a:ext uri="{FF2B5EF4-FFF2-40B4-BE49-F238E27FC236}">
                <a16:creationId xmlns:a16="http://schemas.microsoft.com/office/drawing/2014/main" id="{78F8CDA4-C967-9FB8-8CF5-2CB656527176}"/>
              </a:ext>
            </a:extLst>
          </p:cNvPr>
          <p:cNvSpPr txBox="1"/>
          <p:nvPr/>
        </p:nvSpPr>
        <p:spPr>
          <a:xfrm>
            <a:off x="9638104" y="6238765"/>
            <a:ext cx="208125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0" i="0" u="none" strike="noStrike" baseline="0" dirty="0">
                <a:latin typeface="+mj-lt"/>
              </a:rPr>
              <a:t>https://doi.org/10.1007/s00259-023-06587-5</a:t>
            </a:r>
            <a:endParaRPr lang="it-IT" sz="700" dirty="0">
              <a:latin typeface="+mj-lt"/>
            </a:endParaRP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88E93E5D-A059-AB43-E7B5-F3052AD09D90}"/>
              </a:ext>
            </a:extLst>
          </p:cNvPr>
          <p:cNvSpPr txBox="1"/>
          <p:nvPr/>
        </p:nvSpPr>
        <p:spPr>
          <a:xfrm>
            <a:off x="0" y="-38045"/>
            <a:ext cx="972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Future prospects </a:t>
            </a:r>
          </a:p>
        </p:txBody>
      </p:sp>
    </p:spTree>
    <p:extLst>
      <p:ext uri="{BB962C8B-B14F-4D97-AF65-F5344CB8AC3E}">
        <p14:creationId xmlns:p14="http://schemas.microsoft.com/office/powerpoint/2010/main" val="14936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16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1">
            <a:extLst>
              <a:ext uri="{FF2B5EF4-FFF2-40B4-BE49-F238E27FC236}">
                <a16:creationId xmlns:a16="http://schemas.microsoft.com/office/drawing/2014/main" id="{4040F07F-0205-BFD2-0660-A2C90067DA2A}"/>
              </a:ext>
            </a:extLst>
          </p:cNvPr>
          <p:cNvGrpSpPr/>
          <p:nvPr/>
        </p:nvGrpSpPr>
        <p:grpSpPr>
          <a:xfrm>
            <a:off x="398561" y="3288138"/>
            <a:ext cx="8134509" cy="2503388"/>
            <a:chOff x="406908" y="2486201"/>
            <a:chExt cx="8134509" cy="2503388"/>
          </a:xfrm>
        </p:grpSpPr>
        <p:sp>
          <p:nvSpPr>
            <p:cNvPr id="21" name="Freccia destra rientrata 7">
              <a:extLst>
                <a:ext uri="{FF2B5EF4-FFF2-40B4-BE49-F238E27FC236}">
                  <a16:creationId xmlns:a16="http://schemas.microsoft.com/office/drawing/2014/main" id="{B8DAF77C-E0B5-F55E-1C48-24310B170C28}"/>
                </a:ext>
              </a:extLst>
            </p:cNvPr>
            <p:cNvSpPr/>
            <p:nvPr/>
          </p:nvSpPr>
          <p:spPr>
            <a:xfrm>
              <a:off x="406908" y="2936577"/>
              <a:ext cx="8134509" cy="1609313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2" name="Figura a mano libera: forma 9">
              <a:extLst>
                <a:ext uri="{FF2B5EF4-FFF2-40B4-BE49-F238E27FC236}">
                  <a16:creationId xmlns:a16="http://schemas.microsoft.com/office/drawing/2014/main" id="{287CDBF1-E942-A197-5646-E725AE868EE5}"/>
                </a:ext>
              </a:extLst>
            </p:cNvPr>
            <p:cNvSpPr/>
            <p:nvPr/>
          </p:nvSpPr>
          <p:spPr>
            <a:xfrm>
              <a:off x="628637" y="2486201"/>
              <a:ext cx="3679981" cy="1004026"/>
            </a:xfrm>
            <a:custGeom>
              <a:avLst/>
              <a:gdLst>
                <a:gd name="connsiteX0" fmla="*/ 0 w 3679981"/>
                <a:gd name="connsiteY0" fmla="*/ 0 h 1004026"/>
                <a:gd name="connsiteX1" fmla="*/ 3679981 w 3679981"/>
                <a:gd name="connsiteY1" fmla="*/ 0 h 1004026"/>
                <a:gd name="connsiteX2" fmla="*/ 3679981 w 3679981"/>
                <a:gd name="connsiteY2" fmla="*/ 1004026 h 1004026"/>
                <a:gd name="connsiteX3" fmla="*/ 0 w 3679981"/>
                <a:gd name="connsiteY3" fmla="*/ 1004026 h 1004026"/>
                <a:gd name="connsiteX4" fmla="*/ 0 w 3679981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9981" h="1004026">
                  <a:moveTo>
                    <a:pt x="0" y="0"/>
                  </a:moveTo>
                  <a:lnTo>
                    <a:pt x="3679981" y="0"/>
                  </a:lnTo>
                  <a:lnTo>
                    <a:pt x="3679981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latin typeface="+mj-lt"/>
                </a:rPr>
                <a:t> </a:t>
              </a:r>
            </a:p>
          </p:txBody>
        </p:sp>
        <p:sp>
          <p:nvSpPr>
            <p:cNvPr id="23" name="Ovale 10">
              <a:extLst>
                <a:ext uri="{FF2B5EF4-FFF2-40B4-BE49-F238E27FC236}">
                  <a16:creationId xmlns:a16="http://schemas.microsoft.com/office/drawing/2014/main" id="{597E0918-B0D4-9A78-14F8-2C80A1501E44}"/>
                </a:ext>
              </a:extLst>
            </p:cNvPr>
            <p:cNvSpPr/>
            <p:nvPr/>
          </p:nvSpPr>
          <p:spPr>
            <a:xfrm>
              <a:off x="2118086" y="3646979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" name="Figura a mano libera: forma 11">
              <a:extLst>
                <a:ext uri="{FF2B5EF4-FFF2-40B4-BE49-F238E27FC236}">
                  <a16:creationId xmlns:a16="http://schemas.microsoft.com/office/drawing/2014/main" id="{E9B8F1C4-66BC-3289-C8D1-23F34E244E6A}"/>
                </a:ext>
              </a:extLst>
            </p:cNvPr>
            <p:cNvSpPr/>
            <p:nvPr/>
          </p:nvSpPr>
          <p:spPr>
            <a:xfrm>
              <a:off x="4372663" y="3985563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igura a mano libera: forma 13">
              <a:extLst>
                <a:ext uri="{FF2B5EF4-FFF2-40B4-BE49-F238E27FC236}">
                  <a16:creationId xmlns:a16="http://schemas.microsoft.com/office/drawing/2014/main" id="{EC5E727B-3989-2554-4EE9-8A1512F893A3}"/>
                </a:ext>
              </a:extLst>
            </p:cNvPr>
            <p:cNvSpPr/>
            <p:nvPr/>
          </p:nvSpPr>
          <p:spPr>
            <a:xfrm>
              <a:off x="6380879" y="2512596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Ovale 14">
              <a:extLst>
                <a:ext uri="{FF2B5EF4-FFF2-40B4-BE49-F238E27FC236}">
                  <a16:creationId xmlns:a16="http://schemas.microsoft.com/office/drawing/2014/main" id="{2AD63483-971C-B033-2523-27BB190F3ADD}"/>
                </a:ext>
              </a:extLst>
            </p:cNvPr>
            <p:cNvSpPr/>
            <p:nvPr/>
          </p:nvSpPr>
          <p:spPr>
            <a:xfrm>
              <a:off x="5638773" y="3628848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7" name="Fumetto: ovale 32">
            <a:extLst>
              <a:ext uri="{FF2B5EF4-FFF2-40B4-BE49-F238E27FC236}">
                <a16:creationId xmlns:a16="http://schemas.microsoft.com/office/drawing/2014/main" id="{268E1B7C-3435-D78D-F690-13B409DC0A56}"/>
              </a:ext>
            </a:extLst>
          </p:cNvPr>
          <p:cNvSpPr/>
          <p:nvPr/>
        </p:nvSpPr>
        <p:spPr>
          <a:xfrm>
            <a:off x="248996" y="1575155"/>
            <a:ext cx="3496990" cy="2091470"/>
          </a:xfrm>
          <a:prstGeom prst="wedgeEllipseCallout">
            <a:avLst>
              <a:gd name="adj1" fmla="val 7141"/>
              <a:gd name="adj2" fmla="val 924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80318F-1434-CEF7-0214-85151AC275F7}"/>
              </a:ext>
            </a:extLst>
          </p:cNvPr>
          <p:cNvGrpSpPr/>
          <p:nvPr/>
        </p:nvGrpSpPr>
        <p:grpSpPr>
          <a:xfrm>
            <a:off x="412133" y="1743512"/>
            <a:ext cx="3094573" cy="1729271"/>
            <a:chOff x="354803" y="1177745"/>
            <a:chExt cx="3094573" cy="1729271"/>
          </a:xfrm>
        </p:grpSpPr>
        <p:sp>
          <p:nvSpPr>
            <p:cNvPr id="28" name="CasellaDiTesto 6">
              <a:extLst>
                <a:ext uri="{FF2B5EF4-FFF2-40B4-BE49-F238E27FC236}">
                  <a16:creationId xmlns:a16="http://schemas.microsoft.com/office/drawing/2014/main" id="{F305D2AF-79A3-B0C4-9CDB-0C92CABF1001}"/>
                </a:ext>
              </a:extLst>
            </p:cNvPr>
            <p:cNvSpPr txBox="1"/>
            <p:nvPr/>
          </p:nvSpPr>
          <p:spPr>
            <a:xfrm>
              <a:off x="354803" y="1177745"/>
              <a:ext cx="3094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Chemical synthesis of multimeric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ea typeface="Aptos" panose="020B0004020202020204" pitchFamily="34" charset="0"/>
                </a:rPr>
                <a:t>Precursors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9" name="Immagine 8" descr="Immagine che contiene testo, Carattere, tipografia, design&#10;&#10;Descrizione generata automaticamente">
              <a:extLst>
                <a:ext uri="{FF2B5EF4-FFF2-40B4-BE49-F238E27FC236}">
                  <a16:creationId xmlns:a16="http://schemas.microsoft.com/office/drawing/2014/main" id="{9F53A78B-D160-801D-689E-F0B1E1C6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46" y="2620890"/>
              <a:ext cx="1494871" cy="286126"/>
            </a:xfrm>
            <a:prstGeom prst="rect">
              <a:avLst/>
            </a:prstGeom>
            <a:effectLst/>
          </p:spPr>
        </p:pic>
        <p:pic>
          <p:nvPicPr>
            <p:cNvPr id="30" name="Elemento grafico 37" descr="Coppa con riempimento a tinta unita">
              <a:extLst>
                <a:ext uri="{FF2B5EF4-FFF2-40B4-BE49-F238E27FC236}">
                  <a16:creationId xmlns:a16="http://schemas.microsoft.com/office/drawing/2014/main" id="{4D7D71FA-13DB-F459-B528-DBB32EC2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39133" y="1839540"/>
              <a:ext cx="725911" cy="725911"/>
            </a:xfrm>
            <a:prstGeom prst="rect">
              <a:avLst/>
            </a:prstGeom>
          </p:spPr>
        </p:pic>
      </p:grpSp>
      <p:sp>
        <p:nvSpPr>
          <p:cNvPr id="32" name="CasellaDiTesto 67">
            <a:extLst>
              <a:ext uri="{FF2B5EF4-FFF2-40B4-BE49-F238E27FC236}">
                <a16:creationId xmlns:a16="http://schemas.microsoft.com/office/drawing/2014/main" id="{62EE6BC5-A37F-77FE-EABE-325670D31B36}"/>
              </a:ext>
            </a:extLst>
          </p:cNvPr>
          <p:cNvSpPr txBox="1"/>
          <p:nvPr/>
        </p:nvSpPr>
        <p:spPr>
          <a:xfrm>
            <a:off x="8788909" y="3019978"/>
            <a:ext cx="31952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in vivo PET imaging studies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To evaluate the uptake and biodistribution of novel 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multimeric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versus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monomeric 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radiotracers in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B16-F10 Melanoma </a:t>
            </a:r>
            <a:r>
              <a:rPr lang="it-IT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syngeneic</a:t>
            </a:r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murine model </a:t>
            </a:r>
            <a:endParaRPr lang="it-IT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dirty="0"/>
          </a:p>
        </p:txBody>
      </p:sp>
      <p:pic>
        <p:nvPicPr>
          <p:cNvPr id="33" name="Immagine 69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C522DE65-2AEF-E1B8-DCCF-BE7F9A68BB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b="31614"/>
          <a:stretch/>
        </p:blipFill>
        <p:spPr>
          <a:xfrm>
            <a:off x="1273736" y="1459531"/>
            <a:ext cx="1371363" cy="254457"/>
          </a:xfrm>
          <a:prstGeom prst="rect">
            <a:avLst/>
          </a:prstGeom>
        </p:spPr>
      </p:pic>
      <p:sp>
        <p:nvSpPr>
          <p:cNvPr id="34" name="Fumetto: ovale 28">
            <a:extLst>
              <a:ext uri="{FF2B5EF4-FFF2-40B4-BE49-F238E27FC236}">
                <a16:creationId xmlns:a16="http://schemas.microsoft.com/office/drawing/2014/main" id="{AA900D4E-A8D4-3D8A-0D39-D4D62C0E1C28}"/>
              </a:ext>
            </a:extLst>
          </p:cNvPr>
          <p:cNvSpPr/>
          <p:nvPr/>
        </p:nvSpPr>
        <p:spPr>
          <a:xfrm>
            <a:off x="3922643" y="943285"/>
            <a:ext cx="6672894" cy="2296694"/>
          </a:xfrm>
          <a:prstGeom prst="wedgeEllipseCallout">
            <a:avLst>
              <a:gd name="adj1" fmla="val -19337"/>
              <a:gd name="adj2" fmla="val 10224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5" name="Gruppo 29">
            <a:extLst>
              <a:ext uri="{FF2B5EF4-FFF2-40B4-BE49-F238E27FC236}">
                <a16:creationId xmlns:a16="http://schemas.microsoft.com/office/drawing/2014/main" id="{4E8C84DE-9FB3-26F2-B6DC-48D899011B82}"/>
              </a:ext>
            </a:extLst>
          </p:cNvPr>
          <p:cNvGrpSpPr/>
          <p:nvPr/>
        </p:nvGrpSpPr>
        <p:grpSpPr>
          <a:xfrm>
            <a:off x="4370888" y="1713075"/>
            <a:ext cx="5891788" cy="1371674"/>
            <a:chOff x="2369092" y="4864533"/>
            <a:chExt cx="5891788" cy="1371674"/>
          </a:xfrm>
        </p:grpSpPr>
        <p:pic>
          <p:nvPicPr>
            <p:cNvPr id="36" name="Immagine 30" descr="Immagine che contiene Elementi grafici, grafica, cerchio, Policromia&#10;&#10;Descrizione generata automaticamente">
              <a:extLst>
                <a:ext uri="{FF2B5EF4-FFF2-40B4-BE49-F238E27FC236}">
                  <a16:creationId xmlns:a16="http://schemas.microsoft.com/office/drawing/2014/main" id="{4A87C55D-53AC-4854-ED6D-EAF86673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34" y="5369481"/>
              <a:ext cx="559269" cy="362014"/>
            </a:xfrm>
            <a:prstGeom prst="rect">
              <a:avLst/>
            </a:prstGeom>
          </p:spPr>
        </p:pic>
        <p:pic>
          <p:nvPicPr>
            <p:cNvPr id="37" name="Immagine 31">
              <a:extLst>
                <a:ext uri="{FF2B5EF4-FFF2-40B4-BE49-F238E27FC236}">
                  <a16:creationId xmlns:a16="http://schemas.microsoft.com/office/drawing/2014/main" id="{B1258112-DF84-BF10-8711-652DB03E8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7899" t="8273"/>
            <a:stretch/>
          </p:blipFill>
          <p:spPr>
            <a:xfrm>
              <a:off x="3680198" y="5272734"/>
              <a:ext cx="1192260" cy="776795"/>
            </a:xfrm>
            <a:prstGeom prst="rect">
              <a:avLst/>
            </a:prstGeom>
          </p:spPr>
        </p:pic>
        <p:pic>
          <p:nvPicPr>
            <p:cNvPr id="38" name="Immagine 34">
              <a:extLst>
                <a:ext uri="{FF2B5EF4-FFF2-40B4-BE49-F238E27FC236}">
                  <a16:creationId xmlns:a16="http://schemas.microsoft.com/office/drawing/2014/main" id="{599257D9-D433-FB59-D443-0D078BF4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020369" y="5308232"/>
              <a:ext cx="1192260" cy="639397"/>
            </a:xfrm>
            <a:prstGeom prst="rect">
              <a:avLst/>
            </a:prstGeom>
          </p:spPr>
        </p:pic>
        <p:sp>
          <p:nvSpPr>
            <p:cNvPr id="39" name="CasellaDiTesto 36">
              <a:extLst>
                <a:ext uri="{FF2B5EF4-FFF2-40B4-BE49-F238E27FC236}">
                  <a16:creationId xmlns:a16="http://schemas.microsoft.com/office/drawing/2014/main" id="{BE4C1D3C-253E-9E9A-316F-E10DB1A939CE}"/>
                </a:ext>
              </a:extLst>
            </p:cNvPr>
            <p:cNvSpPr txBox="1"/>
            <p:nvPr/>
          </p:nvSpPr>
          <p:spPr>
            <a:xfrm>
              <a:off x="3526957" y="5974597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F]AlF-NOTA-</a:t>
              </a:r>
              <a:r>
                <a:rPr lang="en-US" sz="1100" b="1" dirty="0">
                  <a:solidFill>
                    <a:srgbClr val="C00000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FAPI-04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0" name="CasellaDiTesto 48">
              <a:extLst>
                <a:ext uri="{FF2B5EF4-FFF2-40B4-BE49-F238E27FC236}">
                  <a16:creationId xmlns:a16="http://schemas.microsoft.com/office/drawing/2014/main" id="{0FC9EABC-3579-F4E9-83BE-653F08698C84}"/>
                </a:ext>
              </a:extLst>
            </p:cNvPr>
            <p:cNvSpPr txBox="1"/>
            <p:nvPr/>
          </p:nvSpPr>
          <p:spPr>
            <a:xfrm>
              <a:off x="4897059" y="5968804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10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100" b="1" dirty="0" err="1">
                  <a:solidFill>
                    <a:schemeClr val="accent2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RGDfK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1" name="CasellaDiTesto 49">
              <a:extLst>
                <a:ext uri="{FF2B5EF4-FFF2-40B4-BE49-F238E27FC236}">
                  <a16:creationId xmlns:a16="http://schemas.microsoft.com/office/drawing/2014/main" id="{F6A44FE4-496C-B31D-D8AF-E7E9C67C1DE6}"/>
                </a:ext>
              </a:extLst>
            </p:cNvPr>
            <p:cNvSpPr txBox="1"/>
            <p:nvPr/>
          </p:nvSpPr>
          <p:spPr>
            <a:xfrm>
              <a:off x="6131090" y="5968804"/>
              <a:ext cx="212979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05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05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CAX</a:t>
              </a:r>
              <a:endParaRPr lang="it-IT" sz="1050" b="1" dirty="0">
                <a:solidFill>
                  <a:schemeClr val="accent6"/>
                </a:solidFill>
              </a:endParaRPr>
            </a:p>
          </p:txBody>
        </p:sp>
        <p:sp>
          <p:nvSpPr>
            <p:cNvPr id="42" name="CasellaDiTesto 50">
              <a:extLst>
                <a:ext uri="{FF2B5EF4-FFF2-40B4-BE49-F238E27FC236}">
                  <a16:creationId xmlns:a16="http://schemas.microsoft.com/office/drawing/2014/main" id="{6A45773B-9312-69AA-4EA8-5478BF9E5F1A}"/>
                </a:ext>
              </a:extLst>
            </p:cNvPr>
            <p:cNvSpPr txBox="1"/>
            <p:nvPr/>
          </p:nvSpPr>
          <p:spPr>
            <a:xfrm>
              <a:off x="2369092" y="4894970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Mutimeric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43" name="CasellaDiTesto 51">
              <a:extLst>
                <a:ext uri="{FF2B5EF4-FFF2-40B4-BE49-F238E27FC236}">
                  <a16:creationId xmlns:a16="http://schemas.microsoft.com/office/drawing/2014/main" id="{8E48A069-E678-7864-9BD1-0A9BE7959068}"/>
                </a:ext>
              </a:extLst>
            </p:cNvPr>
            <p:cNvSpPr txBox="1"/>
            <p:nvPr/>
          </p:nvSpPr>
          <p:spPr>
            <a:xfrm>
              <a:off x="4897059" y="4864533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Monomeric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</p:grpSp>
      <p:sp>
        <p:nvSpPr>
          <p:cNvPr id="44" name="CasellaDiTesto 52">
            <a:extLst>
              <a:ext uri="{FF2B5EF4-FFF2-40B4-BE49-F238E27FC236}">
                <a16:creationId xmlns:a16="http://schemas.microsoft.com/office/drawing/2014/main" id="{A5532AB6-6251-BA38-C38D-D8ED210F0FEB}"/>
              </a:ext>
            </a:extLst>
          </p:cNvPr>
          <p:cNvSpPr txBox="1"/>
          <p:nvPr/>
        </p:nvSpPr>
        <p:spPr>
          <a:xfrm>
            <a:off x="4039266" y="1338029"/>
            <a:ext cx="5889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+mj-lt"/>
              </a:rPr>
              <a:t>Radiolabeling</a:t>
            </a:r>
            <a:r>
              <a:rPr lang="it-IT" sz="2000" b="1" dirty="0">
                <a:latin typeface="+mj-lt"/>
              </a:rPr>
              <a:t> with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[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18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F]AlF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2+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of </a:t>
            </a:r>
            <a:r>
              <a:rPr lang="it-IT" sz="2000" b="1" dirty="0" err="1">
                <a:latin typeface="+mj-lt"/>
              </a:rPr>
              <a:t>radiotracers</a:t>
            </a:r>
            <a:r>
              <a:rPr lang="it-IT" sz="2000" b="1" dirty="0">
                <a:latin typeface="+mj-lt"/>
              </a:rPr>
              <a:t>:</a:t>
            </a:r>
          </a:p>
        </p:txBody>
      </p:sp>
      <p:pic>
        <p:nvPicPr>
          <p:cNvPr id="45" name="Immagine 53">
            <a:extLst>
              <a:ext uri="{FF2B5EF4-FFF2-40B4-BE49-F238E27FC236}">
                <a16:creationId xmlns:a16="http://schemas.microsoft.com/office/drawing/2014/main" id="{5B6B6F67-2E64-2B03-AF4B-347F8865B47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55827" y="2054591"/>
            <a:ext cx="996127" cy="796161"/>
          </a:xfrm>
          <a:prstGeom prst="rect">
            <a:avLst/>
          </a:prstGeom>
        </p:spPr>
      </p:pic>
      <p:pic>
        <p:nvPicPr>
          <p:cNvPr id="47" name="Immagine 17">
            <a:extLst>
              <a:ext uri="{FF2B5EF4-FFF2-40B4-BE49-F238E27FC236}">
                <a16:creationId xmlns:a16="http://schemas.microsoft.com/office/drawing/2014/main" id="{2EE26BB0-1B07-22B8-7C69-C7CC0A03BB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131226" y="5094593"/>
            <a:ext cx="759510" cy="1672254"/>
          </a:xfrm>
          <a:prstGeom prst="rect">
            <a:avLst/>
          </a:prstGeom>
        </p:spPr>
      </p:pic>
      <p:pic>
        <p:nvPicPr>
          <p:cNvPr id="48" name="Elemento grafico 18" descr="Badge Appunti contorno">
            <a:extLst>
              <a:ext uri="{FF2B5EF4-FFF2-40B4-BE49-F238E27FC236}">
                <a16:creationId xmlns:a16="http://schemas.microsoft.com/office/drawing/2014/main" id="{D42DBE08-9C8F-437F-FAF9-C9CCAF5DA3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01190" y="5588534"/>
            <a:ext cx="647793" cy="647793"/>
          </a:xfrm>
          <a:prstGeom prst="rect">
            <a:avLst/>
          </a:prstGeom>
        </p:spPr>
      </p:pic>
      <p:sp>
        <p:nvSpPr>
          <p:cNvPr id="49" name="CasellaDiTesto 19">
            <a:extLst>
              <a:ext uri="{FF2B5EF4-FFF2-40B4-BE49-F238E27FC236}">
                <a16:creationId xmlns:a16="http://schemas.microsoft.com/office/drawing/2014/main" id="{5BF76650-099D-AE24-9F65-0F6EE712ECE2}"/>
              </a:ext>
            </a:extLst>
          </p:cNvPr>
          <p:cNvSpPr txBox="1"/>
          <p:nvPr/>
        </p:nvSpPr>
        <p:spPr>
          <a:xfrm>
            <a:off x="7470115" y="5612348"/>
            <a:ext cx="16697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protocol for animal use has been approved by the Ministry of Health </a:t>
            </a:r>
          </a:p>
        </p:txBody>
      </p:sp>
      <p:sp>
        <p:nvSpPr>
          <p:cNvPr id="50" name="CasellaDiTesto 21">
            <a:extLst>
              <a:ext uri="{FF2B5EF4-FFF2-40B4-BE49-F238E27FC236}">
                <a16:creationId xmlns:a16="http://schemas.microsoft.com/office/drawing/2014/main" id="{78F8CDA4-C967-9FB8-8CF5-2CB656527176}"/>
              </a:ext>
            </a:extLst>
          </p:cNvPr>
          <p:cNvSpPr txBox="1"/>
          <p:nvPr/>
        </p:nvSpPr>
        <p:spPr>
          <a:xfrm>
            <a:off x="9638104" y="6238765"/>
            <a:ext cx="208125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0" i="0" u="none" strike="noStrike" baseline="0" dirty="0">
                <a:latin typeface="+mj-lt"/>
              </a:rPr>
              <a:t>https://doi.org/10.1007/s00259-023-06587-5</a:t>
            </a:r>
            <a:endParaRPr lang="it-IT" sz="700" dirty="0">
              <a:latin typeface="+mj-lt"/>
            </a:endParaRPr>
          </a:p>
        </p:txBody>
      </p:sp>
      <p:sp>
        <p:nvSpPr>
          <p:cNvPr id="2" name="Rettangolo 3">
            <a:extLst>
              <a:ext uri="{FF2B5EF4-FFF2-40B4-BE49-F238E27FC236}">
                <a16:creationId xmlns:a16="http://schemas.microsoft.com/office/drawing/2014/main" id="{9227B7A2-3CB5-167D-D08E-709A80194817}"/>
              </a:ext>
            </a:extLst>
          </p:cNvPr>
          <p:cNvSpPr/>
          <p:nvPr/>
        </p:nvSpPr>
        <p:spPr>
          <a:xfrm>
            <a:off x="0" y="911452"/>
            <a:ext cx="11198347" cy="222704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12">
            <a:extLst>
              <a:ext uri="{FF2B5EF4-FFF2-40B4-BE49-F238E27FC236}">
                <a16:creationId xmlns:a16="http://schemas.microsoft.com/office/drawing/2014/main" id="{5646D124-327B-7A06-2C33-6342BB292B84}"/>
              </a:ext>
            </a:extLst>
          </p:cNvPr>
          <p:cNvSpPr/>
          <p:nvPr/>
        </p:nvSpPr>
        <p:spPr>
          <a:xfrm>
            <a:off x="341730" y="3150085"/>
            <a:ext cx="8447180" cy="221654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1" name="Immagine 21" descr="Immagine che contiene testo, Carattere, tipografia, design&#10;&#10;Descrizione generata automaticamente">
            <a:extLst>
              <a:ext uri="{FF2B5EF4-FFF2-40B4-BE49-F238E27FC236}">
                <a16:creationId xmlns:a16="http://schemas.microsoft.com/office/drawing/2014/main" id="{B8420580-5057-D4DC-5852-E0042C499B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6" y="2620890"/>
            <a:ext cx="1494871" cy="286126"/>
          </a:xfrm>
          <a:prstGeom prst="rect">
            <a:avLst/>
          </a:prstGeom>
          <a:effectLst/>
        </p:spPr>
      </p:pic>
      <p:sp>
        <p:nvSpPr>
          <p:cNvPr id="54" name="Fumetto: ovale 20">
            <a:extLst>
              <a:ext uri="{FF2B5EF4-FFF2-40B4-BE49-F238E27FC236}">
                <a16:creationId xmlns:a16="http://schemas.microsoft.com/office/drawing/2014/main" id="{B390F2F1-5776-1D7D-5E8E-8B81EA199960}"/>
              </a:ext>
            </a:extLst>
          </p:cNvPr>
          <p:cNvSpPr/>
          <p:nvPr/>
        </p:nvSpPr>
        <p:spPr>
          <a:xfrm>
            <a:off x="1364777" y="1537007"/>
            <a:ext cx="5608834" cy="3749928"/>
          </a:xfrm>
          <a:prstGeom prst="wedgeEllipseCallout">
            <a:avLst>
              <a:gd name="adj1" fmla="val 81884"/>
              <a:gd name="adj2" fmla="val 1948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23">
            <a:extLst>
              <a:ext uri="{FF2B5EF4-FFF2-40B4-BE49-F238E27FC236}">
                <a16:creationId xmlns:a16="http://schemas.microsoft.com/office/drawing/2014/main" id="{411CA610-5D74-FC2A-0785-2E0E077435D8}"/>
              </a:ext>
            </a:extLst>
          </p:cNvPr>
          <p:cNvSpPr txBox="1"/>
          <p:nvPr/>
        </p:nvSpPr>
        <p:spPr>
          <a:xfrm>
            <a:off x="1498292" y="2241587"/>
            <a:ext cx="538497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j-lt"/>
              </a:rPr>
              <a:t>Fine-tuning of:</a:t>
            </a:r>
          </a:p>
          <a:p>
            <a:pPr algn="ctr"/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1. The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syngeneic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mouse model of B16-F10 Melanoma 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2. Imaging PET studies with </a:t>
            </a: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Monomeric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radiotracers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7" name="Gruppo 70">
            <a:extLst>
              <a:ext uri="{FF2B5EF4-FFF2-40B4-BE49-F238E27FC236}">
                <a16:creationId xmlns:a16="http://schemas.microsoft.com/office/drawing/2014/main" id="{D2970879-7930-936A-BB80-BE78CFF81F8D}"/>
              </a:ext>
            </a:extLst>
          </p:cNvPr>
          <p:cNvGrpSpPr/>
          <p:nvPr/>
        </p:nvGrpSpPr>
        <p:grpSpPr>
          <a:xfrm>
            <a:off x="2446252" y="3626644"/>
            <a:ext cx="4437017" cy="1182497"/>
            <a:chOff x="3604296" y="5258829"/>
            <a:chExt cx="4437017" cy="1182497"/>
          </a:xfrm>
        </p:grpSpPr>
        <p:pic>
          <p:nvPicPr>
            <p:cNvPr id="58" name="Immagine 72">
              <a:extLst>
                <a:ext uri="{FF2B5EF4-FFF2-40B4-BE49-F238E27FC236}">
                  <a16:creationId xmlns:a16="http://schemas.microsoft.com/office/drawing/2014/main" id="{FF0ADDE9-7CEF-8172-7F94-1D6B1DACD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7899" t="8273"/>
            <a:stretch/>
          </p:blipFill>
          <p:spPr>
            <a:xfrm>
              <a:off x="3680198" y="5272734"/>
              <a:ext cx="1492240" cy="972241"/>
            </a:xfrm>
            <a:prstGeom prst="rect">
              <a:avLst/>
            </a:prstGeom>
          </p:spPr>
        </p:pic>
        <p:pic>
          <p:nvPicPr>
            <p:cNvPr id="59" name="Immagine 73">
              <a:extLst>
                <a:ext uri="{FF2B5EF4-FFF2-40B4-BE49-F238E27FC236}">
                  <a16:creationId xmlns:a16="http://schemas.microsoft.com/office/drawing/2014/main" id="{25B4EE47-8C9F-653E-7F93-D3613375D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643620" y="5258829"/>
              <a:ext cx="1535676" cy="823568"/>
            </a:xfrm>
            <a:prstGeom prst="rect">
              <a:avLst/>
            </a:prstGeom>
          </p:spPr>
        </p:pic>
        <p:sp>
          <p:nvSpPr>
            <p:cNvPr id="60" name="CasellaDiTesto 74">
              <a:extLst>
                <a:ext uri="{FF2B5EF4-FFF2-40B4-BE49-F238E27FC236}">
                  <a16:creationId xmlns:a16="http://schemas.microsoft.com/office/drawing/2014/main" id="{F157B663-B879-442A-1918-E2BDD90071C7}"/>
                </a:ext>
              </a:extLst>
            </p:cNvPr>
            <p:cNvSpPr txBox="1"/>
            <p:nvPr/>
          </p:nvSpPr>
          <p:spPr>
            <a:xfrm>
              <a:off x="3604296" y="6133549"/>
              <a:ext cx="25544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4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F]AlF-NOTA-</a:t>
              </a:r>
              <a:r>
                <a:rPr lang="en-US" sz="1400" b="1" dirty="0">
                  <a:solidFill>
                    <a:srgbClr val="C00000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FAPI-04</a:t>
              </a:r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400" b="1" dirty="0"/>
            </a:p>
          </p:txBody>
        </p:sp>
        <p:sp>
          <p:nvSpPr>
            <p:cNvPr id="61" name="CasellaDiTesto 75">
              <a:extLst>
                <a:ext uri="{FF2B5EF4-FFF2-40B4-BE49-F238E27FC236}">
                  <a16:creationId xmlns:a16="http://schemas.microsoft.com/office/drawing/2014/main" id="{3CDA27FA-6679-C36A-746A-B01409C7482F}"/>
                </a:ext>
              </a:extLst>
            </p:cNvPr>
            <p:cNvSpPr txBox="1"/>
            <p:nvPr/>
          </p:nvSpPr>
          <p:spPr>
            <a:xfrm>
              <a:off x="5486906" y="6127184"/>
              <a:ext cx="25544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4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40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400" b="1" dirty="0" err="1">
                  <a:solidFill>
                    <a:schemeClr val="accent2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RGDfK</a:t>
              </a:r>
              <a:r>
                <a:rPr lang="en-US" sz="14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400" b="1" dirty="0"/>
            </a:p>
          </p:txBody>
        </p:sp>
      </p:grpSp>
      <p:sp>
        <p:nvSpPr>
          <p:cNvPr id="63" name="CasellaDiTesto 2">
            <a:extLst>
              <a:ext uri="{FF2B5EF4-FFF2-40B4-BE49-F238E27FC236}">
                <a16:creationId xmlns:a16="http://schemas.microsoft.com/office/drawing/2014/main" id="{DDC0612F-3950-9431-F625-729EDB6E2429}"/>
              </a:ext>
            </a:extLst>
          </p:cNvPr>
          <p:cNvSpPr txBox="1"/>
          <p:nvPr/>
        </p:nvSpPr>
        <p:spPr>
          <a:xfrm>
            <a:off x="0" y="-38045"/>
            <a:ext cx="972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Future prospects </a:t>
            </a:r>
          </a:p>
        </p:txBody>
      </p:sp>
      <p:pic>
        <p:nvPicPr>
          <p:cNvPr id="64" name="Elemento grafico 19" descr="Caricamento in corso con riempimento a tinta unita">
            <a:extLst>
              <a:ext uri="{FF2B5EF4-FFF2-40B4-BE49-F238E27FC236}">
                <a16:creationId xmlns:a16="http://schemas.microsoft.com/office/drawing/2014/main" id="{BEA1DF8C-7365-D0A2-75E4-9AAFE8A35C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90572" y="868229"/>
            <a:ext cx="2007429" cy="2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xplosion: 14 Points 27">
            <a:extLst>
              <a:ext uri="{FF2B5EF4-FFF2-40B4-BE49-F238E27FC236}">
                <a16:creationId xmlns:a16="http://schemas.microsoft.com/office/drawing/2014/main" id="{E5028E29-369D-DBC5-26AD-092085F834F7}"/>
              </a:ext>
            </a:extLst>
          </p:cNvPr>
          <p:cNvSpPr/>
          <p:nvPr/>
        </p:nvSpPr>
        <p:spPr>
          <a:xfrm rot="1520560">
            <a:off x="3349154" y="1725416"/>
            <a:ext cx="5916427" cy="5187664"/>
          </a:xfrm>
          <a:prstGeom prst="irregularSeal2">
            <a:avLst/>
          </a:prstGeom>
          <a:solidFill>
            <a:srgbClr val="3C64A5">
              <a:alpha val="5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17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3">
            <a:extLst>
              <a:ext uri="{FF2B5EF4-FFF2-40B4-BE49-F238E27FC236}">
                <a16:creationId xmlns:a16="http://schemas.microsoft.com/office/drawing/2014/main" id="{80D68240-6F45-908A-B3B3-B05E6FEA9FAD}"/>
              </a:ext>
            </a:extLst>
          </p:cNvPr>
          <p:cNvSpPr txBox="1">
            <a:spLocks/>
          </p:cNvSpPr>
          <p:nvPr/>
        </p:nvSpPr>
        <p:spPr>
          <a:xfrm>
            <a:off x="8610600" y="72120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CB278AEB-55A2-4D06-9547-AEB839E637B1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159A0-9A31-D74B-E2BE-74F8E2644AE5}"/>
              </a:ext>
            </a:extLst>
          </p:cNvPr>
          <p:cNvSpPr txBox="1"/>
          <p:nvPr/>
        </p:nvSpPr>
        <p:spPr>
          <a:xfrm>
            <a:off x="3162300" y="311599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>
                <a:solidFill>
                  <a:srgbClr val="000000"/>
                </a:solidFill>
                <a:latin typeface="+mj-lt"/>
              </a:rPr>
              <a:t>People involved(WP7) @CNR IFC</a:t>
            </a:r>
            <a:endParaRPr lang="en-GB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Luca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+mj-lt"/>
              </a:rPr>
              <a:t>Menichetti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Debora Petroni </a:t>
            </a:r>
          </a:p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Daniele Panetta</a:t>
            </a:r>
          </a:p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Patricia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+mj-lt"/>
              </a:rPr>
              <a:t>Iozzo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PhD (SSSUP)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Costanza Fabbri</a:t>
            </a:r>
            <a:endParaRPr lang="en-US" dirty="0">
              <a:latin typeface="+mj-lt"/>
            </a:endParaRPr>
          </a:p>
        </p:txBody>
      </p:sp>
      <p:sp>
        <p:nvSpPr>
          <p:cNvPr id="21" name="CasellaDiTesto 27">
            <a:extLst>
              <a:ext uri="{FF2B5EF4-FFF2-40B4-BE49-F238E27FC236}">
                <a16:creationId xmlns:a16="http://schemas.microsoft.com/office/drawing/2014/main" id="{C8108A93-E0C6-D722-CE0A-842333EE6A5A}"/>
              </a:ext>
            </a:extLst>
          </p:cNvPr>
          <p:cNvSpPr txBox="1"/>
          <p:nvPr/>
        </p:nvSpPr>
        <p:spPr>
          <a:xfrm>
            <a:off x="1595056" y="1271355"/>
            <a:ext cx="9230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THANKS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63180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freccia in su 7">
            <a:extLst>
              <a:ext uri="{FF2B5EF4-FFF2-40B4-BE49-F238E27FC236}">
                <a16:creationId xmlns:a16="http://schemas.microsoft.com/office/drawing/2014/main" id="{D6C29A98-50C7-CEC0-119E-2CFC6785192D}"/>
              </a:ext>
            </a:extLst>
          </p:cNvPr>
          <p:cNvSpPr/>
          <p:nvPr/>
        </p:nvSpPr>
        <p:spPr>
          <a:xfrm>
            <a:off x="3612813" y="3841923"/>
            <a:ext cx="4705724" cy="1939247"/>
          </a:xfrm>
          <a:prstGeom prst="upArrowCallout">
            <a:avLst>
              <a:gd name="adj1" fmla="val 24070"/>
              <a:gd name="adj2" fmla="val 25075"/>
              <a:gd name="adj3" fmla="val 2991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470557-2C04-F5B3-D7C3-8039A890C641}"/>
              </a:ext>
            </a:extLst>
          </p:cNvPr>
          <p:cNvSpPr txBox="1"/>
          <p:nvPr/>
        </p:nvSpPr>
        <p:spPr>
          <a:xfrm>
            <a:off x="951243" y="1893377"/>
            <a:ext cx="190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+mj-lt"/>
              </a:rPr>
              <a:t>C57/BL6 strain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537E1F-A5A0-6AD9-74F0-01D66F4B50A1}"/>
              </a:ext>
            </a:extLst>
          </p:cNvPr>
          <p:cNvSpPr txBox="1"/>
          <p:nvPr/>
        </p:nvSpPr>
        <p:spPr>
          <a:xfrm>
            <a:off x="3605080" y="4578354"/>
            <a:ext cx="471346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The B16-F10 cell line was generated as the 10th serial passage subclone of the B16 parent tumor line in C57BL/6 mice.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000000"/>
                </a:solidFill>
                <a:latin typeface="+mj-lt"/>
              </a:rPr>
              <a:t>In vitro</a:t>
            </a:r>
            <a:r>
              <a:rPr lang="en-US" sz="1500" dirty="0">
                <a:solidFill>
                  <a:srgbClr val="000000"/>
                </a:solidFill>
                <a:latin typeface="+mj-lt"/>
              </a:rPr>
              <a:t>, these cells grow as an adherent population taking on an epithelial morphology. 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+mj-lt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it-IT" sz="1500" dirty="0"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67A752-7BB3-169A-7751-E89525F139D1}"/>
              </a:ext>
            </a:extLst>
          </p:cNvPr>
          <p:cNvSpPr txBox="1"/>
          <p:nvPr/>
        </p:nvSpPr>
        <p:spPr>
          <a:xfrm>
            <a:off x="8479994" y="1466486"/>
            <a:ext cx="334033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ctr"/>
            <a:r>
              <a:rPr lang="it-IT" b="1" dirty="0">
                <a:solidFill>
                  <a:srgbClr val="000000"/>
                </a:solidFill>
                <a:latin typeface="+mj-lt"/>
              </a:rPr>
              <a:t>B16-F10 melanoma </a:t>
            </a:r>
            <a:r>
              <a:rPr lang="it-IT" b="1" dirty="0" err="1">
                <a:solidFill>
                  <a:srgbClr val="000000"/>
                </a:solidFill>
                <a:latin typeface="+mj-lt"/>
              </a:rPr>
              <a:t>syngeneic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it-IT" b="1" dirty="0">
                <a:solidFill>
                  <a:srgbClr val="000000"/>
                </a:solidFill>
                <a:latin typeface="+mj-lt"/>
              </a:rPr>
              <a:t>murine model </a:t>
            </a:r>
            <a:endParaRPr lang="it-IT" sz="2800" b="1" dirty="0">
              <a:solidFill>
                <a:srgbClr val="000000"/>
              </a:solidFill>
              <a:latin typeface="+mj-lt"/>
            </a:endParaRPr>
          </a:p>
          <a:p>
            <a:endParaRPr lang="it-IT" sz="280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0B687B7-4E79-13DC-A9A1-ADAF675A8084}"/>
              </a:ext>
            </a:extLst>
          </p:cNvPr>
          <p:cNvCxnSpPr>
            <a:cxnSpLocks/>
          </p:cNvCxnSpPr>
          <p:nvPr/>
        </p:nvCxnSpPr>
        <p:spPr>
          <a:xfrm>
            <a:off x="3522365" y="2951761"/>
            <a:ext cx="4951423" cy="2199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FC521B2A-3B4C-9E31-AF0A-669F3C06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35" y="3031812"/>
            <a:ext cx="1017496" cy="67272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06D805-C3B7-121D-EB63-D5371D772B88}"/>
              </a:ext>
            </a:extLst>
          </p:cNvPr>
          <p:cNvSpPr txBox="1"/>
          <p:nvPr/>
        </p:nvSpPr>
        <p:spPr>
          <a:xfrm>
            <a:off x="2950070" y="189737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Intradermal</a:t>
            </a:r>
            <a:r>
              <a:rPr lang="it-IT" dirty="0">
                <a:latin typeface="+mj-lt"/>
              </a:rPr>
              <a:t> </a:t>
            </a:r>
          </a:p>
          <a:p>
            <a:pPr algn="ctr"/>
            <a:r>
              <a:rPr lang="it-IT" dirty="0">
                <a:latin typeface="+mj-lt"/>
              </a:rPr>
              <a:t>injection of B16-F10 </a:t>
            </a:r>
            <a:r>
              <a:rPr lang="it-IT" dirty="0" err="1">
                <a:latin typeface="+mj-lt"/>
              </a:rPr>
              <a:t>cells</a:t>
            </a:r>
            <a:r>
              <a:rPr lang="it-IT" dirty="0">
                <a:latin typeface="+mj-lt"/>
              </a:rPr>
              <a:t> </a:t>
            </a:r>
          </a:p>
          <a:p>
            <a:pPr algn="ctr"/>
            <a:r>
              <a:rPr lang="it-IT" dirty="0" err="1">
                <a:latin typeface="+mj-lt"/>
              </a:rPr>
              <a:t>into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hind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leg</a:t>
            </a:r>
            <a:endParaRPr lang="it-IT" dirty="0">
              <a:latin typeface="+mj-lt"/>
            </a:endParaRPr>
          </a:p>
        </p:txBody>
      </p:sp>
      <p:pic>
        <p:nvPicPr>
          <p:cNvPr id="18" name="Immagine 17" descr="Immagine che contiene clipart, cartone animato, mammifero, illustrazione&#10;&#10;Descrizione generata automaticamente">
            <a:extLst>
              <a:ext uri="{FF2B5EF4-FFF2-40B4-BE49-F238E27FC236}">
                <a16:creationId xmlns:a16="http://schemas.microsoft.com/office/drawing/2014/main" id="{C0F7EFB6-8615-A4D2-518D-31DB345FF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44" y="2552729"/>
            <a:ext cx="1271873" cy="82911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C2655E4-4AC9-30B1-F292-F9B815805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99" y="2429300"/>
            <a:ext cx="1165455" cy="82656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9340DF-8AA0-F93B-374B-265B6B45836C}"/>
              </a:ext>
            </a:extLst>
          </p:cNvPr>
          <p:cNvSpPr txBox="1"/>
          <p:nvPr/>
        </p:nvSpPr>
        <p:spPr>
          <a:xfrm>
            <a:off x="2600781" y="157580"/>
            <a:ext cx="7280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it-IT" sz="28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B16-F10 Melanoma </a:t>
            </a:r>
            <a:r>
              <a:rPr lang="it-IT" sz="28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syngeneic</a:t>
            </a:r>
            <a:r>
              <a:rPr lang="it-IT" sz="28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murine model </a:t>
            </a:r>
            <a:endParaRPr lang="it-IT" sz="4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it-IT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76DCD5C-C8B4-68ED-C3F5-1E8E0FAC97A2}"/>
              </a:ext>
            </a:extLst>
          </p:cNvPr>
          <p:cNvSpPr txBox="1"/>
          <p:nvPr/>
        </p:nvSpPr>
        <p:spPr>
          <a:xfrm>
            <a:off x="8852244" y="3501520"/>
            <a:ext cx="29760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Tumor tissue is obtained from a mouse with the same genetic background as the immunocompetent recipient mouse.</a:t>
            </a:r>
          </a:p>
          <a:p>
            <a:pPr algn="ctr"/>
            <a:endParaRPr lang="en-US" sz="1400" dirty="0">
              <a:latin typeface="+mj-lt"/>
            </a:endParaRPr>
          </a:p>
          <a:p>
            <a:pPr algn="ctr"/>
            <a:r>
              <a:rPr lang="en-US" sz="1400" dirty="0">
                <a:latin typeface="+mj-lt"/>
              </a:rPr>
              <a:t> Because the tumor microenvironment and the transplanted cells belong to the same strain, syngeneic models are potential immuno-oncology models for studying the response to cancer therapies</a:t>
            </a:r>
            <a:endParaRPr lang="it-IT" sz="2000" dirty="0">
              <a:latin typeface="+mj-lt"/>
            </a:endParaRPr>
          </a:p>
        </p:txBody>
      </p:sp>
      <p:sp>
        <p:nvSpPr>
          <p:cNvPr id="22" name="Segnaposto numero diapositiva 1">
            <a:extLst>
              <a:ext uri="{FF2B5EF4-FFF2-40B4-BE49-F238E27FC236}">
                <a16:creationId xmlns:a16="http://schemas.microsoft.com/office/drawing/2014/main" id="{25A1C6DF-D999-BC3B-25A0-2A31C4C1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010" y="5781171"/>
            <a:ext cx="2743200" cy="365125"/>
          </a:xfrm>
        </p:spPr>
        <p:txBody>
          <a:bodyPr/>
          <a:lstStyle/>
          <a:p>
            <a:fld id="{D149B6CB-3441-4184-9578-C77D659CFB87}" type="slidenum">
              <a:rPr lang="it-IT" smtClean="0"/>
              <a:t>18</a:t>
            </a:fld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9D4F5D-D067-CDEA-6033-48CB7D30C5B1}"/>
              </a:ext>
            </a:extLst>
          </p:cNvPr>
          <p:cNvSpPr txBox="1"/>
          <p:nvPr/>
        </p:nvSpPr>
        <p:spPr>
          <a:xfrm>
            <a:off x="0" y="6049577"/>
            <a:ext cx="1175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/>
                </a:solidFill>
                <a:latin typeface="+mj-lt"/>
              </a:rPr>
              <a:t>In </a:t>
            </a:r>
            <a:r>
              <a:rPr lang="it-IT" sz="1200" dirty="0" err="1">
                <a:solidFill>
                  <a:schemeClr val="tx2"/>
                </a:solidFill>
                <a:latin typeface="+mj-lt"/>
              </a:rPr>
              <a:t>collaboration</a:t>
            </a:r>
            <a:r>
              <a:rPr lang="it-IT" sz="1200" dirty="0">
                <a:solidFill>
                  <a:schemeClr val="tx2"/>
                </a:solidFill>
                <a:latin typeface="+mj-lt"/>
              </a:rPr>
              <a:t> with: </a:t>
            </a:r>
            <a:r>
              <a:rPr lang="it-IT" sz="1200" b="1" u="sng" dirty="0">
                <a:solidFill>
                  <a:schemeClr val="tx2"/>
                </a:solidFill>
                <a:latin typeface="+mj-lt"/>
              </a:rPr>
              <a:t>IFC-CNR: </a:t>
            </a:r>
            <a:r>
              <a:rPr lang="it-IT" sz="1200" b="1" dirty="0">
                <a:solidFill>
                  <a:schemeClr val="tx2"/>
                </a:solidFill>
                <a:latin typeface="+mj-lt"/>
              </a:rPr>
              <a:t>Margherita Maffei, Alice Usai, Claudia </a:t>
            </a:r>
            <a:r>
              <a:rPr lang="it-IT" sz="1200" b="1" dirty="0" err="1">
                <a:solidFill>
                  <a:schemeClr val="tx2"/>
                </a:solidFill>
                <a:latin typeface="+mj-lt"/>
              </a:rPr>
              <a:t>Kusmic</a:t>
            </a:r>
            <a:r>
              <a:rPr lang="it-IT" sz="1200" b="1" dirty="0">
                <a:solidFill>
                  <a:schemeClr val="tx2"/>
                </a:solidFill>
                <a:latin typeface="+mj-lt"/>
              </a:rPr>
              <a:t>, Gaia Scabia, Eduarda Silva </a:t>
            </a:r>
            <a:r>
              <a:rPr lang="it-IT" sz="1200" b="1" u="sng" dirty="0">
                <a:solidFill>
                  <a:schemeClr val="tx2"/>
                </a:solidFill>
                <a:latin typeface="+mj-lt"/>
              </a:rPr>
              <a:t>IN-CNR: </a:t>
            </a:r>
            <a:r>
              <a:rPr lang="it-IT" sz="1200" b="1" dirty="0">
                <a:solidFill>
                  <a:schemeClr val="tx2"/>
                </a:solidFill>
                <a:latin typeface="+mj-lt"/>
              </a:rPr>
              <a:t>Mario Costa, Gabriele Sansevero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525D52-F9C6-161E-5432-F7C20244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10" y="1250438"/>
            <a:ext cx="10515600" cy="4351338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6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15F39CA-B0BE-3B0F-DEA3-0B86C2160B10}"/>
              </a:ext>
            </a:extLst>
          </p:cNvPr>
          <p:cNvSpPr/>
          <p:nvPr/>
        </p:nvSpPr>
        <p:spPr>
          <a:xfrm>
            <a:off x="585216" y="4572000"/>
            <a:ext cx="11027664" cy="300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191432-C150-D4FF-67AE-767B4743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8AEB-55A2-4D06-9547-AEB839E637B1}" type="slidenum">
              <a:rPr lang="it-IT" smtClean="0"/>
              <a:t>19</a:t>
            </a:fld>
            <a:endParaRPr lang="it-IT"/>
          </a:p>
        </p:txBody>
      </p:sp>
      <p:pic>
        <p:nvPicPr>
          <p:cNvPr id="3" name="Immagine 2" descr="Immagine che contiene testo, schermata, design, navigazione&#10;&#10;Descrizione generata automaticamente">
            <a:extLst>
              <a:ext uri="{FF2B5EF4-FFF2-40B4-BE49-F238E27FC236}">
                <a16:creationId xmlns:a16="http://schemas.microsoft.com/office/drawing/2014/main" id="{3AFFE8E7-FF63-88AE-1382-237009AD1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" y="911577"/>
            <a:ext cx="8797722" cy="3422106"/>
          </a:xfrm>
          <a:prstGeom prst="rect">
            <a:avLst/>
          </a:prstGeom>
        </p:spPr>
      </p:pic>
      <p:pic>
        <p:nvPicPr>
          <p:cNvPr id="6" name="Immagine 5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092CCA52-3498-4B26-36D7-19270BEB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50000" r="24439"/>
          <a:stretch/>
        </p:blipFill>
        <p:spPr>
          <a:xfrm>
            <a:off x="7761056" y="971026"/>
            <a:ext cx="3565849" cy="33957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6A5683-03C2-D1D4-9F4C-EFC6ECDD35A8}"/>
              </a:ext>
            </a:extLst>
          </p:cNvPr>
          <p:cNvSpPr txBox="1"/>
          <p:nvPr/>
        </p:nvSpPr>
        <p:spPr>
          <a:xfrm>
            <a:off x="-82786" y="5056857"/>
            <a:ext cx="350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Molar activity:</a:t>
            </a:r>
          </a:p>
          <a:p>
            <a:pPr algn="ctr"/>
            <a:r>
              <a:rPr lang="it-IT" sz="1200" dirty="0" err="1">
                <a:latin typeface="+mj-lt"/>
              </a:rPr>
              <a:t>MBq</a:t>
            </a:r>
            <a:r>
              <a:rPr lang="it-IT" sz="1200" dirty="0">
                <a:latin typeface="+mj-lt"/>
              </a:rPr>
              <a:t>/</a:t>
            </a:r>
            <a:r>
              <a:rPr lang="it-IT" sz="1200" dirty="0" err="1">
                <a:latin typeface="+mj-lt"/>
              </a:rPr>
              <a:t>nmol</a:t>
            </a:r>
            <a:r>
              <a:rPr lang="it-IT" sz="1200" dirty="0">
                <a:latin typeface="+mj-lt"/>
              </a:rPr>
              <a:t> x RCY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0A6BBA-114F-85E3-18C2-D59E14F7E87E}"/>
              </a:ext>
            </a:extLst>
          </p:cNvPr>
          <p:cNvSpPr txBox="1"/>
          <p:nvPr/>
        </p:nvSpPr>
        <p:spPr>
          <a:xfrm>
            <a:off x="4404049" y="53074"/>
            <a:ext cx="486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Radio-TLC </a:t>
            </a:r>
            <a:r>
              <a:rPr lang="it-IT" sz="2800" b="1" dirty="0" err="1">
                <a:latin typeface="+mj-lt"/>
              </a:rPr>
              <a:t>chromatogram</a:t>
            </a:r>
            <a:endParaRPr lang="it-IT" sz="2800" b="1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DB40B4-FE18-E681-65B8-45F488278781}"/>
              </a:ext>
            </a:extLst>
          </p:cNvPr>
          <p:cNvSpPr txBox="1"/>
          <p:nvPr/>
        </p:nvSpPr>
        <p:spPr>
          <a:xfrm>
            <a:off x="2702121" y="5047445"/>
            <a:ext cx="481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Radiochemical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Yield (%) of a Pure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Radiotracer</a:t>
            </a:r>
            <a:r>
              <a:rPr lang="it-IT" sz="1600" b="1" dirty="0">
                <a:latin typeface="+mj-lt"/>
              </a:rPr>
              <a:t>:</a:t>
            </a:r>
          </a:p>
          <a:p>
            <a:pPr algn="ctr"/>
            <a:r>
              <a:rPr lang="it-IT" sz="1200" dirty="0">
                <a:latin typeface="+mj-lt"/>
              </a:rPr>
              <a:t>(</a:t>
            </a:r>
            <a:r>
              <a:rPr lang="it-IT" sz="1200" dirty="0" err="1">
                <a:latin typeface="+mj-lt"/>
              </a:rPr>
              <a:t>MBq</a:t>
            </a:r>
            <a:r>
              <a:rPr lang="it-IT" sz="1200" dirty="0">
                <a:latin typeface="+mj-lt"/>
              </a:rPr>
              <a:t> of Pure </a:t>
            </a:r>
            <a:r>
              <a:rPr lang="it-IT" sz="1200" dirty="0" err="1">
                <a:latin typeface="+mj-lt"/>
              </a:rPr>
              <a:t>Radiotracer</a:t>
            </a:r>
            <a:r>
              <a:rPr lang="it-IT" sz="1200" dirty="0">
                <a:latin typeface="+mj-lt"/>
              </a:rPr>
              <a:t>/ </a:t>
            </a:r>
            <a:r>
              <a:rPr lang="it-IT" sz="1200" dirty="0" err="1">
                <a:latin typeface="+mj-lt"/>
              </a:rPr>
              <a:t>Starting</a:t>
            </a:r>
            <a:r>
              <a:rPr lang="it-IT" sz="1200" dirty="0">
                <a:latin typeface="+mj-lt"/>
              </a:rPr>
              <a:t> activity of </a:t>
            </a:r>
            <a:r>
              <a:rPr lang="it-IT" sz="1200" baseline="30000" dirty="0">
                <a:latin typeface="+mj-lt"/>
              </a:rPr>
              <a:t>18</a:t>
            </a:r>
            <a:r>
              <a:rPr lang="it-IT" sz="1200" dirty="0">
                <a:latin typeface="+mj-lt"/>
              </a:rPr>
              <a:t>F (</a:t>
            </a:r>
            <a:r>
              <a:rPr lang="it-IT" sz="1200" dirty="0" err="1">
                <a:latin typeface="+mj-lt"/>
              </a:rPr>
              <a:t>MBq</a:t>
            </a:r>
            <a:r>
              <a:rPr lang="it-IT" sz="1200" dirty="0">
                <a:latin typeface="+mj-lt"/>
              </a:rPr>
              <a:t>)) </a:t>
            </a:r>
          </a:p>
          <a:p>
            <a:pPr algn="ctr"/>
            <a:r>
              <a:rPr lang="it-IT" sz="1200" dirty="0">
                <a:latin typeface="+mj-lt"/>
              </a:rPr>
              <a:t>x 100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4F2A01-8878-D3A2-D113-38FE002A40AD}"/>
              </a:ext>
            </a:extLst>
          </p:cNvPr>
          <p:cNvSpPr txBox="1"/>
          <p:nvPr/>
        </p:nvSpPr>
        <p:spPr>
          <a:xfrm>
            <a:off x="7635550" y="5056857"/>
            <a:ext cx="42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Radiochemical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Yield (%) of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crude product</a:t>
            </a:r>
            <a:r>
              <a:rPr lang="it-IT" sz="1600" b="1" dirty="0">
                <a:latin typeface="+mj-lt"/>
              </a:rPr>
              <a:t>:</a:t>
            </a:r>
          </a:p>
          <a:p>
            <a:pPr algn="ctr"/>
            <a:r>
              <a:rPr lang="en-US" sz="1200" dirty="0">
                <a:latin typeface="+mj-lt"/>
              </a:rPr>
              <a:t>was calculated by radio-TLC analysis of the crude product</a:t>
            </a:r>
            <a:endParaRPr lang="it-IT" sz="12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B0D1E9-EBC8-EB52-A523-1E5E9BAD902B}"/>
              </a:ext>
            </a:extLst>
          </p:cNvPr>
          <p:cNvSpPr txBox="1"/>
          <p:nvPr/>
        </p:nvSpPr>
        <p:spPr>
          <a:xfrm>
            <a:off x="8125524" y="5949408"/>
            <a:ext cx="6136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%Area </a:t>
            </a:r>
            <a:r>
              <a:rPr lang="it-IT" sz="1400" dirty="0" err="1">
                <a:latin typeface="+mj-lt"/>
              </a:rPr>
              <a:t>below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peak</a:t>
            </a:r>
            <a:r>
              <a:rPr lang="it-IT" sz="1400" dirty="0">
                <a:latin typeface="+mj-lt"/>
              </a:rPr>
              <a:t> in Radio-TLC </a:t>
            </a:r>
            <a:r>
              <a:rPr lang="it-IT" sz="1400" dirty="0" err="1">
                <a:latin typeface="+mj-lt"/>
              </a:rPr>
              <a:t>chromatogram</a:t>
            </a:r>
            <a:endParaRPr lang="it-IT" sz="1400" dirty="0">
              <a:latin typeface="+mj-lt"/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F609965D-0BA8-A6B4-879A-D4C86936BAEC}"/>
              </a:ext>
            </a:extLst>
          </p:cNvPr>
          <p:cNvSpPr/>
          <p:nvPr/>
        </p:nvSpPr>
        <p:spPr>
          <a:xfrm>
            <a:off x="9738962" y="5580077"/>
            <a:ext cx="90838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57339D-6EB3-8285-F63C-B1F7FEC2E1E5}"/>
              </a:ext>
            </a:extLst>
          </p:cNvPr>
          <p:cNvSpPr txBox="1"/>
          <p:nvPr/>
        </p:nvSpPr>
        <p:spPr>
          <a:xfrm>
            <a:off x="4471041" y="4478919"/>
            <a:ext cx="350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tx2"/>
                </a:solidFill>
                <a:latin typeface="+mj-lt"/>
              </a:rPr>
              <a:t>Formulas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01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2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10">
            <a:extLst>
              <a:ext uri="{FF2B5EF4-FFF2-40B4-BE49-F238E27FC236}">
                <a16:creationId xmlns:a16="http://schemas.microsoft.com/office/drawing/2014/main" id="{3343EAF8-3628-3022-CE61-133B7D9864F5}"/>
              </a:ext>
            </a:extLst>
          </p:cNvPr>
          <p:cNvGrpSpPr/>
          <p:nvPr/>
        </p:nvGrpSpPr>
        <p:grpSpPr>
          <a:xfrm>
            <a:off x="1319451" y="2926127"/>
            <a:ext cx="1810599" cy="2949738"/>
            <a:chOff x="594081" y="1501829"/>
            <a:chExt cx="1781521" cy="2949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igura a mano libera: forma 11">
              <a:extLst>
                <a:ext uri="{FF2B5EF4-FFF2-40B4-BE49-F238E27FC236}">
                  <a16:creationId xmlns:a16="http://schemas.microsoft.com/office/drawing/2014/main" id="{4182B175-25C0-981F-AE17-21938E4D221C}"/>
                </a:ext>
              </a:extLst>
            </p:cNvPr>
            <p:cNvSpPr/>
            <p:nvPr/>
          </p:nvSpPr>
          <p:spPr>
            <a:xfrm>
              <a:off x="594081" y="1501829"/>
              <a:ext cx="1685564" cy="842782"/>
            </a:xfrm>
            <a:custGeom>
              <a:avLst/>
              <a:gdLst>
                <a:gd name="connsiteX0" fmla="*/ 0 w 1685564"/>
                <a:gd name="connsiteY0" fmla="*/ 84278 h 842782"/>
                <a:gd name="connsiteX1" fmla="*/ 84278 w 1685564"/>
                <a:gd name="connsiteY1" fmla="*/ 0 h 842782"/>
                <a:gd name="connsiteX2" fmla="*/ 1601286 w 1685564"/>
                <a:gd name="connsiteY2" fmla="*/ 0 h 842782"/>
                <a:gd name="connsiteX3" fmla="*/ 1685564 w 1685564"/>
                <a:gd name="connsiteY3" fmla="*/ 84278 h 842782"/>
                <a:gd name="connsiteX4" fmla="*/ 1685564 w 1685564"/>
                <a:gd name="connsiteY4" fmla="*/ 758504 h 842782"/>
                <a:gd name="connsiteX5" fmla="*/ 1601286 w 1685564"/>
                <a:gd name="connsiteY5" fmla="*/ 842782 h 842782"/>
                <a:gd name="connsiteX6" fmla="*/ 84278 w 1685564"/>
                <a:gd name="connsiteY6" fmla="*/ 842782 h 842782"/>
                <a:gd name="connsiteX7" fmla="*/ 0 w 1685564"/>
                <a:gd name="connsiteY7" fmla="*/ 758504 h 842782"/>
                <a:gd name="connsiteX8" fmla="*/ 0 w 1685564"/>
                <a:gd name="connsiteY8" fmla="*/ 84278 h 84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564" h="842782">
                  <a:moveTo>
                    <a:pt x="0" y="84278"/>
                  </a:moveTo>
                  <a:cubicBezTo>
                    <a:pt x="0" y="37733"/>
                    <a:pt x="37733" y="0"/>
                    <a:pt x="84278" y="0"/>
                  </a:cubicBezTo>
                  <a:lnTo>
                    <a:pt x="1601286" y="0"/>
                  </a:lnTo>
                  <a:cubicBezTo>
                    <a:pt x="1647831" y="0"/>
                    <a:pt x="1685564" y="37733"/>
                    <a:pt x="1685564" y="84278"/>
                  </a:cubicBezTo>
                  <a:lnTo>
                    <a:pt x="1685564" y="758504"/>
                  </a:lnTo>
                  <a:cubicBezTo>
                    <a:pt x="1685564" y="805049"/>
                    <a:pt x="1647831" y="842782"/>
                    <a:pt x="1601286" y="842782"/>
                  </a:cubicBezTo>
                  <a:lnTo>
                    <a:pt x="84278" y="842782"/>
                  </a:lnTo>
                  <a:cubicBezTo>
                    <a:pt x="37733" y="842782"/>
                    <a:pt x="0" y="805049"/>
                    <a:pt x="0" y="758504"/>
                  </a:cubicBezTo>
                  <a:lnTo>
                    <a:pt x="0" y="84278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694" tIns="78024" rIns="104694" bIns="78024" numCol="1" spcCol="127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latin typeface="+mj-lt"/>
                </a:rPr>
                <a:t>Radionuclide</a:t>
              </a:r>
            </a:p>
          </p:txBody>
        </p:sp>
        <p:sp>
          <p:nvSpPr>
            <p:cNvPr id="37" name="Figura a mano libera: forma 12">
              <a:extLst>
                <a:ext uri="{FF2B5EF4-FFF2-40B4-BE49-F238E27FC236}">
                  <a16:creationId xmlns:a16="http://schemas.microsoft.com/office/drawing/2014/main" id="{02E6E144-4B46-EA14-F176-8FF3F2FD7232}"/>
                </a:ext>
              </a:extLst>
            </p:cNvPr>
            <p:cNvSpPr/>
            <p:nvPr/>
          </p:nvSpPr>
          <p:spPr>
            <a:xfrm>
              <a:off x="762637" y="2344612"/>
              <a:ext cx="168556" cy="6320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2086"/>
                  </a:lnTo>
                  <a:lnTo>
                    <a:pt x="168556" y="6320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8" name="Figura a mano libera: forma 13">
              <a:extLst>
                <a:ext uri="{FF2B5EF4-FFF2-40B4-BE49-F238E27FC236}">
                  <a16:creationId xmlns:a16="http://schemas.microsoft.com/office/drawing/2014/main" id="{DDF15D99-43FA-0583-491B-11C25A402DDE}"/>
                </a:ext>
              </a:extLst>
            </p:cNvPr>
            <p:cNvSpPr/>
            <p:nvPr/>
          </p:nvSpPr>
          <p:spPr>
            <a:xfrm>
              <a:off x="931194" y="2555307"/>
              <a:ext cx="1444408" cy="842782"/>
            </a:xfrm>
            <a:custGeom>
              <a:avLst/>
              <a:gdLst>
                <a:gd name="connsiteX0" fmla="*/ 0 w 1348451"/>
                <a:gd name="connsiteY0" fmla="*/ 84278 h 842782"/>
                <a:gd name="connsiteX1" fmla="*/ 84278 w 1348451"/>
                <a:gd name="connsiteY1" fmla="*/ 0 h 842782"/>
                <a:gd name="connsiteX2" fmla="*/ 1264173 w 1348451"/>
                <a:gd name="connsiteY2" fmla="*/ 0 h 842782"/>
                <a:gd name="connsiteX3" fmla="*/ 1348451 w 1348451"/>
                <a:gd name="connsiteY3" fmla="*/ 84278 h 842782"/>
                <a:gd name="connsiteX4" fmla="*/ 1348451 w 1348451"/>
                <a:gd name="connsiteY4" fmla="*/ 758504 h 842782"/>
                <a:gd name="connsiteX5" fmla="*/ 1264173 w 1348451"/>
                <a:gd name="connsiteY5" fmla="*/ 842782 h 842782"/>
                <a:gd name="connsiteX6" fmla="*/ 84278 w 1348451"/>
                <a:gd name="connsiteY6" fmla="*/ 842782 h 842782"/>
                <a:gd name="connsiteX7" fmla="*/ 0 w 1348451"/>
                <a:gd name="connsiteY7" fmla="*/ 758504 h 842782"/>
                <a:gd name="connsiteX8" fmla="*/ 0 w 1348451"/>
                <a:gd name="connsiteY8" fmla="*/ 84278 h 84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451" h="842782">
                  <a:moveTo>
                    <a:pt x="0" y="84278"/>
                  </a:moveTo>
                  <a:cubicBezTo>
                    <a:pt x="0" y="37733"/>
                    <a:pt x="37733" y="0"/>
                    <a:pt x="84278" y="0"/>
                  </a:cubicBezTo>
                  <a:lnTo>
                    <a:pt x="1264173" y="0"/>
                  </a:lnTo>
                  <a:cubicBezTo>
                    <a:pt x="1310718" y="0"/>
                    <a:pt x="1348451" y="37733"/>
                    <a:pt x="1348451" y="84278"/>
                  </a:cubicBezTo>
                  <a:lnTo>
                    <a:pt x="1348451" y="758504"/>
                  </a:lnTo>
                  <a:cubicBezTo>
                    <a:pt x="1348451" y="805049"/>
                    <a:pt x="1310718" y="842782"/>
                    <a:pt x="1264173" y="842782"/>
                  </a:cubicBezTo>
                  <a:lnTo>
                    <a:pt x="84278" y="842782"/>
                  </a:lnTo>
                  <a:cubicBezTo>
                    <a:pt x="37733" y="842782"/>
                    <a:pt x="0" y="805049"/>
                    <a:pt x="0" y="758504"/>
                  </a:cubicBezTo>
                  <a:lnTo>
                    <a:pt x="0" y="8427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49" tIns="66594" rIns="87549" bIns="66594" numCol="1" spcCol="127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 err="1">
                  <a:solidFill>
                    <a:schemeClr val="tx2"/>
                  </a:solidFill>
                  <a:latin typeface="+mj-lt"/>
                </a:rPr>
                <a:t>Diagnosis</a:t>
              </a:r>
              <a:r>
                <a:rPr lang="it-IT" dirty="0">
                  <a:solidFill>
                    <a:schemeClr val="tx2"/>
                  </a:solidFill>
                  <a:latin typeface="+mj-lt"/>
                </a:rPr>
                <a:t> (</a:t>
              </a:r>
              <a:r>
                <a:rPr lang="it-IT" sz="2800" b="1" baseline="300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18</a:t>
              </a:r>
              <a:r>
                <a:rPr lang="it-IT" sz="28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F, </a:t>
              </a:r>
              <a:r>
                <a:rPr lang="it-IT" sz="2800" b="1" baseline="300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68</a:t>
              </a:r>
              <a:r>
                <a:rPr lang="it-IT" sz="28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Ga</a:t>
              </a:r>
              <a:r>
                <a:rPr lang="it-IT" dirty="0">
                  <a:solidFill>
                    <a:schemeClr val="tx2"/>
                  </a:solidFill>
                  <a:latin typeface="+mj-lt"/>
                </a:rPr>
                <a:t>)</a:t>
              </a:r>
            </a:p>
          </p:txBody>
        </p:sp>
        <p:sp>
          <p:nvSpPr>
            <p:cNvPr id="39" name="Figura a mano libera: forma 14">
              <a:extLst>
                <a:ext uri="{FF2B5EF4-FFF2-40B4-BE49-F238E27FC236}">
                  <a16:creationId xmlns:a16="http://schemas.microsoft.com/office/drawing/2014/main" id="{90D2857C-3622-70DA-193D-B2379FA3C0CF}"/>
                </a:ext>
              </a:extLst>
            </p:cNvPr>
            <p:cNvSpPr/>
            <p:nvPr/>
          </p:nvSpPr>
          <p:spPr>
            <a:xfrm>
              <a:off x="762637" y="2344612"/>
              <a:ext cx="168556" cy="16855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85564"/>
                  </a:lnTo>
                  <a:lnTo>
                    <a:pt x="168556" y="16855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0" name="Figura a mano libera: forma 16">
              <a:extLst>
                <a:ext uri="{FF2B5EF4-FFF2-40B4-BE49-F238E27FC236}">
                  <a16:creationId xmlns:a16="http://schemas.microsoft.com/office/drawing/2014/main" id="{C577E832-4F71-777D-C16A-818CD33F5A4D}"/>
                </a:ext>
              </a:extLst>
            </p:cNvPr>
            <p:cNvSpPr/>
            <p:nvPr/>
          </p:nvSpPr>
          <p:spPr>
            <a:xfrm>
              <a:off x="931194" y="3608785"/>
              <a:ext cx="1444408" cy="842782"/>
            </a:xfrm>
            <a:custGeom>
              <a:avLst/>
              <a:gdLst>
                <a:gd name="connsiteX0" fmla="*/ 0 w 1348451"/>
                <a:gd name="connsiteY0" fmla="*/ 84278 h 842782"/>
                <a:gd name="connsiteX1" fmla="*/ 84278 w 1348451"/>
                <a:gd name="connsiteY1" fmla="*/ 0 h 842782"/>
                <a:gd name="connsiteX2" fmla="*/ 1264173 w 1348451"/>
                <a:gd name="connsiteY2" fmla="*/ 0 h 842782"/>
                <a:gd name="connsiteX3" fmla="*/ 1348451 w 1348451"/>
                <a:gd name="connsiteY3" fmla="*/ 84278 h 842782"/>
                <a:gd name="connsiteX4" fmla="*/ 1348451 w 1348451"/>
                <a:gd name="connsiteY4" fmla="*/ 758504 h 842782"/>
                <a:gd name="connsiteX5" fmla="*/ 1264173 w 1348451"/>
                <a:gd name="connsiteY5" fmla="*/ 842782 h 842782"/>
                <a:gd name="connsiteX6" fmla="*/ 84278 w 1348451"/>
                <a:gd name="connsiteY6" fmla="*/ 842782 h 842782"/>
                <a:gd name="connsiteX7" fmla="*/ 0 w 1348451"/>
                <a:gd name="connsiteY7" fmla="*/ 758504 h 842782"/>
                <a:gd name="connsiteX8" fmla="*/ 0 w 1348451"/>
                <a:gd name="connsiteY8" fmla="*/ 84278 h 84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451" h="842782">
                  <a:moveTo>
                    <a:pt x="0" y="84278"/>
                  </a:moveTo>
                  <a:cubicBezTo>
                    <a:pt x="0" y="37733"/>
                    <a:pt x="37733" y="0"/>
                    <a:pt x="84278" y="0"/>
                  </a:cubicBezTo>
                  <a:lnTo>
                    <a:pt x="1264173" y="0"/>
                  </a:lnTo>
                  <a:cubicBezTo>
                    <a:pt x="1310718" y="0"/>
                    <a:pt x="1348451" y="37733"/>
                    <a:pt x="1348451" y="84278"/>
                  </a:cubicBezTo>
                  <a:lnTo>
                    <a:pt x="1348451" y="758504"/>
                  </a:lnTo>
                  <a:cubicBezTo>
                    <a:pt x="1348451" y="805049"/>
                    <a:pt x="1310718" y="842782"/>
                    <a:pt x="1264173" y="842782"/>
                  </a:cubicBezTo>
                  <a:lnTo>
                    <a:pt x="84278" y="842782"/>
                  </a:lnTo>
                  <a:cubicBezTo>
                    <a:pt x="37733" y="842782"/>
                    <a:pt x="0" y="805049"/>
                    <a:pt x="0" y="758504"/>
                  </a:cubicBezTo>
                  <a:lnTo>
                    <a:pt x="0" y="8427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49" tIns="66594" rIns="87549" bIns="66594" numCol="1" spcCol="127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000" dirty="0">
                  <a:solidFill>
                    <a:schemeClr val="tx2"/>
                  </a:solidFill>
                  <a:latin typeface="+mj-lt"/>
                </a:rPr>
                <a:t>Therapy </a:t>
              </a:r>
              <a:r>
                <a:rPr lang="it-IT" dirty="0">
                  <a:solidFill>
                    <a:schemeClr val="tx2"/>
                  </a:solidFill>
                  <a:latin typeface="+mj-lt"/>
                </a:rPr>
                <a:t>(</a:t>
              </a:r>
              <a:r>
                <a:rPr lang="en-US" sz="2800" b="1" baseline="30000" dirty="0">
                  <a:solidFill>
                    <a:srgbClr val="FF0000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177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</a:t>
              </a:r>
              <a:r>
                <a:rPr lang="en-US" dirty="0">
                  <a:solidFill>
                    <a:schemeClr val="tx2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it-IT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1" name="Gruppo 17">
            <a:extLst>
              <a:ext uri="{FF2B5EF4-FFF2-40B4-BE49-F238E27FC236}">
                <a16:creationId xmlns:a16="http://schemas.microsoft.com/office/drawing/2014/main" id="{DEC5B616-DD95-F473-C858-9BED3D7BAA0B}"/>
              </a:ext>
            </a:extLst>
          </p:cNvPr>
          <p:cNvGrpSpPr/>
          <p:nvPr/>
        </p:nvGrpSpPr>
        <p:grpSpPr>
          <a:xfrm>
            <a:off x="1900979" y="1868781"/>
            <a:ext cx="1570814" cy="479495"/>
            <a:chOff x="6699882" y="1417628"/>
            <a:chExt cx="2645276" cy="844062"/>
          </a:xfrm>
        </p:grpSpPr>
        <p:sp>
          <p:nvSpPr>
            <p:cNvPr id="26" name="Ovale 18">
              <a:extLst>
                <a:ext uri="{FF2B5EF4-FFF2-40B4-BE49-F238E27FC236}">
                  <a16:creationId xmlns:a16="http://schemas.microsoft.com/office/drawing/2014/main" id="{25B65C74-9747-FF57-2DF7-100227133560}"/>
                </a:ext>
              </a:extLst>
            </p:cNvPr>
            <p:cNvSpPr/>
            <p:nvPr/>
          </p:nvSpPr>
          <p:spPr>
            <a:xfrm>
              <a:off x="6699882" y="1417628"/>
              <a:ext cx="902676" cy="844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A98D08-CAFA-29CF-8F8E-901087A3D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5116" y="1607700"/>
              <a:ext cx="468753" cy="467159"/>
              <a:chOff x="378" y="2675"/>
              <a:chExt cx="202" cy="218"/>
            </a:xfrm>
          </p:grpSpPr>
          <p:sp>
            <p:nvSpPr>
              <p:cNvPr id="31" name="Freeform 1350">
                <a:extLst>
                  <a:ext uri="{FF2B5EF4-FFF2-40B4-BE49-F238E27FC236}">
                    <a16:creationId xmlns:a16="http://schemas.microsoft.com/office/drawing/2014/main" id="{D5ABA633-245C-9655-51D5-798DD330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2675"/>
                <a:ext cx="202" cy="218"/>
              </a:xfrm>
              <a:custGeom>
                <a:avLst/>
                <a:gdLst>
                  <a:gd name="T0" fmla="*/ 217 w 81"/>
                  <a:gd name="T1" fmla="*/ 261 h 82"/>
                  <a:gd name="T2" fmla="*/ 1037 w 81"/>
                  <a:gd name="T3" fmla="*/ 261 h 82"/>
                  <a:gd name="T4" fmla="*/ 1037 w 81"/>
                  <a:gd name="T5" fmla="*/ 1257 h 82"/>
                  <a:gd name="T6" fmla="*/ 217 w 81"/>
                  <a:gd name="T7" fmla="*/ 1257 h 82"/>
                  <a:gd name="T8" fmla="*/ 217 w 81"/>
                  <a:gd name="T9" fmla="*/ 26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14" y="14"/>
                    </a:moveTo>
                    <a:cubicBezTo>
                      <a:pt x="29" y="0"/>
                      <a:pt x="52" y="0"/>
                      <a:pt x="67" y="14"/>
                    </a:cubicBezTo>
                    <a:cubicBezTo>
                      <a:pt x="81" y="29"/>
                      <a:pt x="81" y="52"/>
                      <a:pt x="67" y="67"/>
                    </a:cubicBezTo>
                    <a:cubicBezTo>
                      <a:pt x="52" y="82"/>
                      <a:pt x="29" y="82"/>
                      <a:pt x="14" y="67"/>
                    </a:cubicBezTo>
                    <a:cubicBezTo>
                      <a:pt x="0" y="52"/>
                      <a:pt x="0" y="29"/>
                      <a:pt x="14" y="14"/>
                    </a:cubicBezTo>
                    <a:close/>
                  </a:path>
                </a:pathLst>
              </a:custGeom>
              <a:solidFill>
                <a:srgbClr val="FFE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87" dirty="0"/>
              </a:p>
            </p:txBody>
          </p:sp>
          <p:sp>
            <p:nvSpPr>
              <p:cNvPr id="32" name="Freeform 1351">
                <a:extLst>
                  <a:ext uri="{FF2B5EF4-FFF2-40B4-BE49-F238E27FC236}">
                    <a16:creationId xmlns:a16="http://schemas.microsoft.com/office/drawing/2014/main" id="{C83FAEDE-C983-6C9B-1091-A75A5135B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688"/>
                <a:ext cx="90" cy="96"/>
              </a:xfrm>
              <a:custGeom>
                <a:avLst/>
                <a:gdLst>
                  <a:gd name="T0" fmla="*/ 0 w 36"/>
                  <a:gd name="T1" fmla="*/ 683 h 36"/>
                  <a:gd name="T2" fmla="*/ 563 w 36"/>
                  <a:gd name="T3" fmla="*/ 491 h 36"/>
                  <a:gd name="T4" fmla="*/ 408 w 36"/>
                  <a:gd name="T5" fmla="*/ 171 h 36"/>
                  <a:gd name="T6" fmla="*/ 145 w 36"/>
                  <a:gd name="T7" fmla="*/ 0 h 36"/>
                  <a:gd name="T8" fmla="*/ 0 w 36"/>
                  <a:gd name="T9" fmla="*/ 68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cubicBezTo>
                      <a:pt x="36" y="26"/>
                      <a:pt x="36" y="26"/>
                      <a:pt x="36" y="26"/>
                    </a:cubicBezTo>
                    <a:cubicBezTo>
                      <a:pt x="34" y="20"/>
                      <a:pt x="31" y="14"/>
                      <a:pt x="26" y="9"/>
                    </a:cubicBezTo>
                    <a:cubicBezTo>
                      <a:pt x="21" y="4"/>
                      <a:pt x="15" y="1"/>
                      <a:pt x="9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87"/>
              </a:p>
            </p:txBody>
          </p:sp>
          <p:sp>
            <p:nvSpPr>
              <p:cNvPr id="33" name="Freeform 1352">
                <a:extLst>
                  <a:ext uri="{FF2B5EF4-FFF2-40B4-BE49-F238E27FC236}">
                    <a16:creationId xmlns:a16="http://schemas.microsoft.com/office/drawing/2014/main" id="{07F293B7-4628-FE73-3FBB-A88185ACC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2784"/>
                <a:ext cx="90" cy="104"/>
              </a:xfrm>
              <a:custGeom>
                <a:avLst/>
                <a:gdLst>
                  <a:gd name="T0" fmla="*/ 563 w 36"/>
                  <a:gd name="T1" fmla="*/ 491 h 39"/>
                  <a:gd name="T2" fmla="*/ 563 w 36"/>
                  <a:gd name="T3" fmla="*/ 491 h 39"/>
                  <a:gd name="T4" fmla="*/ 158 w 36"/>
                  <a:gd name="T5" fmla="*/ 0 h 39"/>
                  <a:gd name="T6" fmla="*/ 0 w 36"/>
                  <a:gd name="T7" fmla="*/ 683 h 39"/>
                  <a:gd name="T8" fmla="*/ 563 w 36"/>
                  <a:gd name="T9" fmla="*/ 49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9">
                    <a:moveTo>
                      <a:pt x="36" y="26"/>
                    </a:moveTo>
                    <a:cubicBezTo>
                      <a:pt x="36" y="26"/>
                      <a:pt x="36" y="26"/>
                      <a:pt x="36" y="2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2" y="39"/>
                      <a:pt x="26" y="36"/>
                      <a:pt x="36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87"/>
              </a:p>
            </p:txBody>
          </p:sp>
          <p:sp>
            <p:nvSpPr>
              <p:cNvPr id="34" name="Freeform 1353">
                <a:extLst>
                  <a:ext uri="{FF2B5EF4-FFF2-40B4-BE49-F238E27FC236}">
                    <a16:creationId xmlns:a16="http://schemas.microsoft.com/office/drawing/2014/main" id="{5B131760-0F0C-1DAB-01AF-24400EDCD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" y="2712"/>
                <a:ext cx="100" cy="96"/>
              </a:xfrm>
              <a:custGeom>
                <a:avLst/>
                <a:gdLst>
                  <a:gd name="T0" fmla="*/ 208 w 40"/>
                  <a:gd name="T1" fmla="*/ 0 h 36"/>
                  <a:gd name="T2" fmla="*/ 50 w 40"/>
                  <a:gd name="T3" fmla="*/ 683 h 36"/>
                  <a:gd name="T4" fmla="*/ 625 w 40"/>
                  <a:gd name="T5" fmla="*/ 512 h 36"/>
                  <a:gd name="T6" fmla="*/ 208 w 40"/>
                  <a:gd name="T7" fmla="*/ 0 h 36"/>
                  <a:gd name="T8" fmla="*/ 208 w 40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13" y="0"/>
                    </a:moveTo>
                    <a:cubicBezTo>
                      <a:pt x="3" y="10"/>
                      <a:pt x="0" y="24"/>
                      <a:pt x="3" y="3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87" dirty="0"/>
              </a:p>
            </p:txBody>
          </p:sp>
          <p:sp>
            <p:nvSpPr>
              <p:cNvPr id="35" name="Freeform 1354">
                <a:extLst>
                  <a:ext uri="{FF2B5EF4-FFF2-40B4-BE49-F238E27FC236}">
                    <a16:creationId xmlns:a16="http://schemas.microsoft.com/office/drawing/2014/main" id="{D74408A6-9708-35AA-ED21-A748BDEDB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2675"/>
                <a:ext cx="202" cy="218"/>
              </a:xfrm>
              <a:custGeom>
                <a:avLst/>
                <a:gdLst>
                  <a:gd name="T0" fmla="*/ 217 w 81"/>
                  <a:gd name="T1" fmla="*/ 261 h 82"/>
                  <a:gd name="T2" fmla="*/ 1037 w 81"/>
                  <a:gd name="T3" fmla="*/ 261 h 82"/>
                  <a:gd name="T4" fmla="*/ 1037 w 81"/>
                  <a:gd name="T5" fmla="*/ 1257 h 82"/>
                  <a:gd name="T6" fmla="*/ 217 w 81"/>
                  <a:gd name="T7" fmla="*/ 1257 h 82"/>
                  <a:gd name="T8" fmla="*/ 217 w 81"/>
                  <a:gd name="T9" fmla="*/ 26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14" y="14"/>
                    </a:moveTo>
                    <a:cubicBezTo>
                      <a:pt x="29" y="0"/>
                      <a:pt x="52" y="0"/>
                      <a:pt x="67" y="14"/>
                    </a:cubicBezTo>
                    <a:cubicBezTo>
                      <a:pt x="81" y="29"/>
                      <a:pt x="81" y="52"/>
                      <a:pt x="67" y="67"/>
                    </a:cubicBezTo>
                    <a:cubicBezTo>
                      <a:pt x="52" y="82"/>
                      <a:pt x="29" y="82"/>
                      <a:pt x="14" y="67"/>
                    </a:cubicBezTo>
                    <a:cubicBezTo>
                      <a:pt x="0" y="52"/>
                      <a:pt x="0" y="29"/>
                      <a:pt x="14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87"/>
              </a:p>
            </p:txBody>
          </p:sp>
        </p:grpSp>
        <p:sp>
          <p:nvSpPr>
            <p:cNvPr id="28" name="Figura a mano libera: forma 20">
              <a:extLst>
                <a:ext uri="{FF2B5EF4-FFF2-40B4-BE49-F238E27FC236}">
                  <a16:creationId xmlns:a16="http://schemas.microsoft.com/office/drawing/2014/main" id="{67343312-086A-6B5E-8350-5469CAD0C94C}"/>
                </a:ext>
              </a:extLst>
            </p:cNvPr>
            <p:cNvSpPr/>
            <p:nvPr/>
          </p:nvSpPr>
          <p:spPr>
            <a:xfrm>
              <a:off x="7599094" y="1736268"/>
              <a:ext cx="697341" cy="144203"/>
            </a:xfrm>
            <a:custGeom>
              <a:avLst/>
              <a:gdLst>
                <a:gd name="connsiteX0" fmla="*/ 0 w 1188720"/>
                <a:gd name="connsiteY0" fmla="*/ 103098 h 124634"/>
                <a:gd name="connsiteX1" fmla="*/ 311972 w 1188720"/>
                <a:gd name="connsiteY1" fmla="*/ 11658 h 124634"/>
                <a:gd name="connsiteX2" fmla="*/ 532504 w 1188720"/>
                <a:gd name="connsiteY2" fmla="*/ 124613 h 124634"/>
                <a:gd name="connsiteX3" fmla="*/ 898264 w 1188720"/>
                <a:gd name="connsiteY3" fmla="*/ 900 h 124634"/>
                <a:gd name="connsiteX4" fmla="*/ 1188720 w 1188720"/>
                <a:gd name="connsiteY4" fmla="*/ 65446 h 124634"/>
                <a:gd name="connsiteX5" fmla="*/ 1188720 w 1188720"/>
                <a:gd name="connsiteY5" fmla="*/ 65446 h 124634"/>
                <a:gd name="connsiteX6" fmla="*/ 1188720 w 1188720"/>
                <a:gd name="connsiteY6" fmla="*/ 65446 h 1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720" h="124634">
                  <a:moveTo>
                    <a:pt x="0" y="103098"/>
                  </a:moveTo>
                  <a:cubicBezTo>
                    <a:pt x="111610" y="55585"/>
                    <a:pt x="223221" y="8072"/>
                    <a:pt x="311972" y="11658"/>
                  </a:cubicBezTo>
                  <a:cubicBezTo>
                    <a:pt x="400723" y="15244"/>
                    <a:pt x="434789" y="126406"/>
                    <a:pt x="532504" y="124613"/>
                  </a:cubicBezTo>
                  <a:cubicBezTo>
                    <a:pt x="630219" y="122820"/>
                    <a:pt x="788895" y="10761"/>
                    <a:pt x="898264" y="900"/>
                  </a:cubicBezTo>
                  <a:cubicBezTo>
                    <a:pt x="1007633" y="-8961"/>
                    <a:pt x="1188720" y="65446"/>
                    <a:pt x="1188720" y="65446"/>
                  </a:cubicBezTo>
                  <a:lnTo>
                    <a:pt x="1188720" y="65446"/>
                  </a:lnTo>
                  <a:lnTo>
                    <a:pt x="1188720" y="65446"/>
                  </a:ln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29" name="Figura a mano libera: forma 21">
              <a:extLst>
                <a:ext uri="{FF2B5EF4-FFF2-40B4-BE49-F238E27FC236}">
                  <a16:creationId xmlns:a16="http://schemas.microsoft.com/office/drawing/2014/main" id="{635F93AE-E57E-24AF-6737-71C37ED94279}"/>
                </a:ext>
              </a:extLst>
            </p:cNvPr>
            <p:cNvSpPr/>
            <p:nvPr/>
          </p:nvSpPr>
          <p:spPr>
            <a:xfrm rot="11215234">
              <a:off x="8281663" y="1657285"/>
              <a:ext cx="786976" cy="367998"/>
            </a:xfrm>
            <a:custGeom>
              <a:avLst/>
              <a:gdLst>
                <a:gd name="connsiteX0" fmla="*/ 0 w 1188720"/>
                <a:gd name="connsiteY0" fmla="*/ 103098 h 124634"/>
                <a:gd name="connsiteX1" fmla="*/ 311972 w 1188720"/>
                <a:gd name="connsiteY1" fmla="*/ 11658 h 124634"/>
                <a:gd name="connsiteX2" fmla="*/ 532504 w 1188720"/>
                <a:gd name="connsiteY2" fmla="*/ 124613 h 124634"/>
                <a:gd name="connsiteX3" fmla="*/ 898264 w 1188720"/>
                <a:gd name="connsiteY3" fmla="*/ 900 h 124634"/>
                <a:gd name="connsiteX4" fmla="*/ 1188720 w 1188720"/>
                <a:gd name="connsiteY4" fmla="*/ 65446 h 124634"/>
                <a:gd name="connsiteX5" fmla="*/ 1188720 w 1188720"/>
                <a:gd name="connsiteY5" fmla="*/ 65446 h 124634"/>
                <a:gd name="connsiteX6" fmla="*/ 1188720 w 1188720"/>
                <a:gd name="connsiteY6" fmla="*/ 65446 h 12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720" h="124634">
                  <a:moveTo>
                    <a:pt x="0" y="103098"/>
                  </a:moveTo>
                  <a:cubicBezTo>
                    <a:pt x="111610" y="55585"/>
                    <a:pt x="223221" y="8072"/>
                    <a:pt x="311972" y="11658"/>
                  </a:cubicBezTo>
                  <a:cubicBezTo>
                    <a:pt x="400723" y="15244"/>
                    <a:pt x="434789" y="126406"/>
                    <a:pt x="532504" y="124613"/>
                  </a:cubicBezTo>
                  <a:cubicBezTo>
                    <a:pt x="630219" y="122820"/>
                    <a:pt x="788895" y="10761"/>
                    <a:pt x="898264" y="900"/>
                  </a:cubicBezTo>
                  <a:cubicBezTo>
                    <a:pt x="1007633" y="-8961"/>
                    <a:pt x="1188720" y="65446"/>
                    <a:pt x="1188720" y="65446"/>
                  </a:cubicBezTo>
                  <a:lnTo>
                    <a:pt x="1188720" y="65446"/>
                  </a:lnTo>
                  <a:lnTo>
                    <a:pt x="1188720" y="65446"/>
                  </a:ln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30" name="Ovale 22">
              <a:extLst>
                <a:ext uri="{FF2B5EF4-FFF2-40B4-BE49-F238E27FC236}">
                  <a16:creationId xmlns:a16="http://schemas.microsoft.com/office/drawing/2014/main" id="{63C66774-87C0-9DA7-690B-D7E7A4329550}"/>
                </a:ext>
              </a:extLst>
            </p:cNvPr>
            <p:cNvSpPr/>
            <p:nvPr/>
          </p:nvSpPr>
          <p:spPr>
            <a:xfrm>
              <a:off x="8998744" y="1535571"/>
              <a:ext cx="346414" cy="3449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</p:grpSp>
      <p:sp>
        <p:nvSpPr>
          <p:cNvPr id="22" name="Rettangolo 29">
            <a:extLst>
              <a:ext uri="{FF2B5EF4-FFF2-40B4-BE49-F238E27FC236}">
                <a16:creationId xmlns:a16="http://schemas.microsoft.com/office/drawing/2014/main" id="{F176B27B-90D1-A86D-FB95-BCA945C13930}"/>
              </a:ext>
            </a:extLst>
          </p:cNvPr>
          <p:cNvSpPr/>
          <p:nvPr/>
        </p:nvSpPr>
        <p:spPr>
          <a:xfrm>
            <a:off x="3715517" y="1184589"/>
            <a:ext cx="4635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none" spc="50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Theragnostic Radiotracers</a:t>
            </a:r>
          </a:p>
        </p:txBody>
      </p:sp>
      <p:cxnSp>
        <p:nvCxnSpPr>
          <p:cNvPr id="23" name="Connettore 2 30">
            <a:extLst>
              <a:ext uri="{FF2B5EF4-FFF2-40B4-BE49-F238E27FC236}">
                <a16:creationId xmlns:a16="http://schemas.microsoft.com/office/drawing/2014/main" id="{625EA924-1733-4AFC-BE55-1BB7632E915F}"/>
              </a:ext>
            </a:extLst>
          </p:cNvPr>
          <p:cNvCxnSpPr>
            <a:cxnSpLocks/>
          </p:cNvCxnSpPr>
          <p:nvPr/>
        </p:nvCxnSpPr>
        <p:spPr>
          <a:xfrm>
            <a:off x="2175989" y="2225613"/>
            <a:ext cx="0" cy="591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ma 32">
            <a:extLst>
              <a:ext uri="{FF2B5EF4-FFF2-40B4-BE49-F238E27FC236}">
                <a16:creationId xmlns:a16="http://schemas.microsoft.com/office/drawing/2014/main" id="{F67F8FB9-43A0-7A2D-937D-C034C0597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091886"/>
              </p:ext>
            </p:extLst>
          </p:nvPr>
        </p:nvGraphicFramePr>
        <p:xfrm>
          <a:off x="4500512" y="2236054"/>
          <a:ext cx="6372037" cy="352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Freccia destra rientrata 33">
            <a:extLst>
              <a:ext uri="{FF2B5EF4-FFF2-40B4-BE49-F238E27FC236}">
                <a16:creationId xmlns:a16="http://schemas.microsoft.com/office/drawing/2014/main" id="{0C83AC33-945B-F78D-D7AA-41E28E7DFDA6}"/>
              </a:ext>
            </a:extLst>
          </p:cNvPr>
          <p:cNvSpPr/>
          <p:nvPr/>
        </p:nvSpPr>
        <p:spPr>
          <a:xfrm>
            <a:off x="4356144" y="3550795"/>
            <a:ext cx="1263722" cy="63208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3" name="CasellaDiTesto 3">
            <a:extLst>
              <a:ext uri="{FF2B5EF4-FFF2-40B4-BE49-F238E27FC236}">
                <a16:creationId xmlns:a16="http://schemas.microsoft.com/office/drawing/2014/main" id="{182A1DED-FF86-C426-4EF1-181A4BB438FB}"/>
              </a:ext>
            </a:extLst>
          </p:cNvPr>
          <p:cNvSpPr txBox="1"/>
          <p:nvPr/>
        </p:nvSpPr>
        <p:spPr>
          <a:xfrm>
            <a:off x="232450" y="-487"/>
            <a:ext cx="324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374930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DA910D-1141-8A0D-F977-BA859DCB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8AEB-55A2-4D06-9547-AEB839E637B1}" type="slidenum">
              <a:rPr lang="it-IT" smtClean="0"/>
              <a:t>20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B0B817-1B4E-DDA5-39AD-098B9B5A4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4"/>
          <a:stretch/>
        </p:blipFill>
        <p:spPr bwMode="auto">
          <a:xfrm>
            <a:off x="364505" y="1613465"/>
            <a:ext cx="5705475" cy="3408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5BAD2E-396D-D2B1-97BC-C74AC788F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022" y="1150867"/>
            <a:ext cx="5777230" cy="433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5B32C3-AD58-F7AF-86C6-2371D5F6E264}"/>
              </a:ext>
            </a:extLst>
          </p:cNvPr>
          <p:cNvSpPr txBox="1"/>
          <p:nvPr/>
        </p:nvSpPr>
        <p:spPr>
          <a:xfrm>
            <a:off x="3334078" y="17929"/>
            <a:ext cx="552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err="1">
                <a:solidFill>
                  <a:srgbClr val="C00000"/>
                </a:solidFill>
              </a:rPr>
              <a:t>Protocol</a:t>
            </a:r>
            <a:r>
              <a:rPr lang="it-IT" sz="3200" b="1" dirty="0">
                <a:solidFill>
                  <a:srgbClr val="C00000"/>
                </a:solidFill>
              </a:rPr>
              <a:t> for in VIVO studies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4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24">
            <a:extLst>
              <a:ext uri="{FF2B5EF4-FFF2-40B4-BE49-F238E27FC236}">
                <a16:creationId xmlns:a16="http://schemas.microsoft.com/office/drawing/2014/main" id="{4C8BEFA7-7E04-8600-6045-F64D9983DF56}"/>
              </a:ext>
            </a:extLst>
          </p:cNvPr>
          <p:cNvCxnSpPr>
            <a:cxnSpLocks/>
          </p:cNvCxnSpPr>
          <p:nvPr/>
        </p:nvCxnSpPr>
        <p:spPr>
          <a:xfrm>
            <a:off x="406908" y="698511"/>
            <a:ext cx="11378184" cy="0"/>
          </a:xfrm>
          <a:prstGeom prst="line">
            <a:avLst/>
          </a:prstGeom>
          <a:ln w="28575">
            <a:solidFill>
              <a:schemeClr val="tx2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4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id="{4F48706B-6204-818A-AF0D-6E3690895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4" y="42084"/>
            <a:ext cx="2017206" cy="563364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8C9C6B-A967-A375-45E4-EF71CE946741}"/>
              </a:ext>
            </a:extLst>
          </p:cNvPr>
          <p:cNvSpPr txBox="1"/>
          <p:nvPr/>
        </p:nvSpPr>
        <p:spPr>
          <a:xfrm>
            <a:off x="3789785" y="96388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tx1"/>
                </a:solidFill>
                <a:latin typeface="+mj-lt"/>
              </a:rPr>
              <a:t>In vivo Imaging studies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in a Mouse models of Melanoma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CF5D14C-EAA4-9D66-7C77-C906EA36257C}"/>
              </a:ext>
            </a:extLst>
          </p:cNvPr>
          <p:cNvSpPr/>
          <p:nvPr/>
        </p:nvSpPr>
        <p:spPr>
          <a:xfrm>
            <a:off x="3789785" y="949281"/>
            <a:ext cx="5559178" cy="4672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FAE27828-19AA-CB14-DBE8-646BF8D1B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01" y="1847815"/>
            <a:ext cx="7897471" cy="41605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DD3D45-689A-D5D2-F906-A9BCBEAF9AD4}"/>
              </a:ext>
            </a:extLst>
          </p:cNvPr>
          <p:cNvSpPr txBox="1"/>
          <p:nvPr/>
        </p:nvSpPr>
        <p:spPr>
          <a:xfrm>
            <a:off x="3334078" y="17929"/>
            <a:ext cx="552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err="1">
                <a:solidFill>
                  <a:srgbClr val="C00000"/>
                </a:solidFill>
              </a:rPr>
              <a:t>Protocol</a:t>
            </a:r>
            <a:r>
              <a:rPr lang="it-IT" sz="3200" b="1" dirty="0">
                <a:solidFill>
                  <a:srgbClr val="C00000"/>
                </a:solidFill>
              </a:rPr>
              <a:t> for in VIVO studies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9" name="Immagine 8" descr="Immagine che contiene Elementi grafici, Carattere, logo, schermata&#10;&#10;Descrizione generata automaticamente">
            <a:extLst>
              <a:ext uri="{FF2B5EF4-FFF2-40B4-BE49-F238E27FC236}">
                <a16:creationId xmlns:a16="http://schemas.microsoft.com/office/drawing/2014/main" id="{E186AE3E-7666-CA3A-31E7-A053749C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791" y="42084"/>
            <a:ext cx="461773" cy="55061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4F96FD1-2F95-80DF-C643-7A3245B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8AEB-55A2-4D06-9547-AEB839E637B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52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3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>
            <a:extLst>
              <a:ext uri="{FF2B5EF4-FFF2-40B4-BE49-F238E27FC236}">
                <a16:creationId xmlns:a16="http://schemas.microsoft.com/office/drawing/2014/main" id="{585DF973-9646-EF7E-EC59-DA78CF6F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09" y="1901388"/>
            <a:ext cx="8897104" cy="41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4">
            <a:extLst>
              <a:ext uri="{FF2B5EF4-FFF2-40B4-BE49-F238E27FC236}">
                <a16:creationId xmlns:a16="http://schemas.microsoft.com/office/drawing/2014/main" id="{6F02309C-6997-C1DF-2E72-639FECC39777}"/>
              </a:ext>
            </a:extLst>
          </p:cNvPr>
          <p:cNvSpPr/>
          <p:nvPr/>
        </p:nvSpPr>
        <p:spPr>
          <a:xfrm>
            <a:off x="2554774" y="1034015"/>
            <a:ext cx="70824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spc="50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200" b="1" cap="none" spc="50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umor Microenvironment (TME) targets </a:t>
            </a:r>
          </a:p>
          <a:p>
            <a:pPr algn="ctr"/>
            <a:r>
              <a:rPr lang="en-US" sz="2200" b="1" cap="none" spc="50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can be used for nuclear imaging or/and therapy</a:t>
            </a:r>
            <a:endParaRPr lang="en-US" sz="22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ttangolo con angoli arrotondati 11">
            <a:extLst>
              <a:ext uri="{FF2B5EF4-FFF2-40B4-BE49-F238E27FC236}">
                <a16:creationId xmlns:a16="http://schemas.microsoft.com/office/drawing/2014/main" id="{D7A1DA8C-F141-825F-0D18-13FB6D68223E}"/>
              </a:ext>
            </a:extLst>
          </p:cNvPr>
          <p:cNvSpPr/>
          <p:nvPr/>
        </p:nvSpPr>
        <p:spPr>
          <a:xfrm>
            <a:off x="10635968" y="2144151"/>
            <a:ext cx="1444466" cy="4833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+mj-lt"/>
              </a:rPr>
              <a:t>RGD PET </a:t>
            </a:r>
            <a:r>
              <a:rPr lang="it-IT" sz="1400" b="1" dirty="0" err="1">
                <a:solidFill>
                  <a:schemeClr val="tx1"/>
                </a:solidFill>
                <a:latin typeface="+mj-lt"/>
              </a:rPr>
              <a:t>Radiotracers</a:t>
            </a: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it-IT" dirty="0"/>
          </a:p>
        </p:txBody>
      </p:sp>
      <p:sp>
        <p:nvSpPr>
          <p:cNvPr id="22" name="Rettangolo con angoli arrotondati 8">
            <a:extLst>
              <a:ext uri="{FF2B5EF4-FFF2-40B4-BE49-F238E27FC236}">
                <a16:creationId xmlns:a16="http://schemas.microsoft.com/office/drawing/2014/main" id="{1DBEBA9C-0289-A7E6-35AB-35379BFE2B5D}"/>
              </a:ext>
            </a:extLst>
          </p:cNvPr>
          <p:cNvSpPr/>
          <p:nvPr/>
        </p:nvSpPr>
        <p:spPr>
          <a:xfrm>
            <a:off x="10651467" y="4315494"/>
            <a:ext cx="1444466" cy="483335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+mj-lt"/>
              </a:rPr>
              <a:t>FAPI PET</a:t>
            </a:r>
          </a:p>
          <a:p>
            <a:pPr algn="ctr"/>
            <a:r>
              <a:rPr lang="it-IT" sz="1400" b="1" dirty="0" err="1">
                <a:solidFill>
                  <a:schemeClr val="tx1"/>
                </a:solidFill>
                <a:latin typeface="+mj-lt"/>
              </a:rPr>
              <a:t>Radiotracers</a:t>
            </a: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it-IT" dirty="0"/>
          </a:p>
        </p:txBody>
      </p:sp>
      <p:sp>
        <p:nvSpPr>
          <p:cNvPr id="24" name="Rettangolo con angoli arrotondati 12">
            <a:extLst>
              <a:ext uri="{FF2B5EF4-FFF2-40B4-BE49-F238E27FC236}">
                <a16:creationId xmlns:a16="http://schemas.microsoft.com/office/drawing/2014/main" id="{3CEDF9B2-DFA4-ED67-2ACD-E5D8B22932DE}"/>
              </a:ext>
            </a:extLst>
          </p:cNvPr>
          <p:cNvSpPr/>
          <p:nvPr/>
        </p:nvSpPr>
        <p:spPr>
          <a:xfrm>
            <a:off x="113958" y="2355065"/>
            <a:ext cx="1500921" cy="48333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+mj-lt"/>
              </a:rPr>
              <a:t>CA IX/XII PET </a:t>
            </a:r>
            <a:r>
              <a:rPr lang="it-IT" sz="1400" b="1" dirty="0" err="1">
                <a:solidFill>
                  <a:schemeClr val="tx1"/>
                </a:solidFill>
                <a:latin typeface="+mj-lt"/>
              </a:rPr>
              <a:t>Radiotracers</a:t>
            </a:r>
            <a:endParaRPr lang="it-IT" sz="14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it-IT" dirty="0"/>
          </a:p>
        </p:txBody>
      </p:sp>
      <p:sp>
        <p:nvSpPr>
          <p:cNvPr id="25" name="Ovale 5">
            <a:extLst>
              <a:ext uri="{FF2B5EF4-FFF2-40B4-BE49-F238E27FC236}">
                <a16:creationId xmlns:a16="http://schemas.microsoft.com/office/drawing/2014/main" id="{01276593-CF18-BB2C-9A83-5DAB9EAB4CB5}"/>
              </a:ext>
            </a:extLst>
          </p:cNvPr>
          <p:cNvSpPr/>
          <p:nvPr/>
        </p:nvSpPr>
        <p:spPr>
          <a:xfrm>
            <a:off x="2430256" y="2738599"/>
            <a:ext cx="326316" cy="1996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89BC90CD-4FBA-4B3C-3510-62DBC3B20034}"/>
              </a:ext>
            </a:extLst>
          </p:cNvPr>
          <p:cNvSpPr txBox="1"/>
          <p:nvPr/>
        </p:nvSpPr>
        <p:spPr>
          <a:xfrm>
            <a:off x="232450" y="-487"/>
            <a:ext cx="324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</a:rPr>
              <a:t>Introduction </a:t>
            </a:r>
          </a:p>
        </p:txBody>
      </p:sp>
      <p:sp>
        <p:nvSpPr>
          <p:cNvPr id="23" name="Ovale 5">
            <a:extLst>
              <a:ext uri="{FF2B5EF4-FFF2-40B4-BE49-F238E27FC236}">
                <a16:creationId xmlns:a16="http://schemas.microsoft.com/office/drawing/2014/main" id="{6DB08DE1-0D26-9E2E-C2C9-A2F841CA250F}"/>
              </a:ext>
            </a:extLst>
          </p:cNvPr>
          <p:cNvSpPr/>
          <p:nvPr/>
        </p:nvSpPr>
        <p:spPr>
          <a:xfrm>
            <a:off x="8024199" y="2438373"/>
            <a:ext cx="326316" cy="19960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6" name="Ovale 5">
            <a:extLst>
              <a:ext uri="{FF2B5EF4-FFF2-40B4-BE49-F238E27FC236}">
                <a16:creationId xmlns:a16="http://schemas.microsoft.com/office/drawing/2014/main" id="{8481F7AB-1519-4846-068F-87248899DCC1}"/>
              </a:ext>
            </a:extLst>
          </p:cNvPr>
          <p:cNvSpPr/>
          <p:nvPr/>
        </p:nvSpPr>
        <p:spPr>
          <a:xfrm>
            <a:off x="8409437" y="3992896"/>
            <a:ext cx="326316" cy="1996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C76C1BA-7D14-2732-5473-8CF4F820E029}"/>
              </a:ext>
            </a:extLst>
          </p:cNvPr>
          <p:cNvSpPr txBox="1"/>
          <p:nvPr/>
        </p:nvSpPr>
        <p:spPr>
          <a:xfrm>
            <a:off x="1855681" y="589924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C. D. van der Heide and S. U. </a:t>
            </a:r>
            <a:r>
              <a:rPr lang="en-US" sz="9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Dalm</a:t>
            </a:r>
            <a:r>
              <a:rPr lang="en-U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US" sz="9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Eur. J. </a:t>
            </a:r>
            <a:r>
              <a:rPr lang="en-US" sz="9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Nucl</a:t>
            </a:r>
            <a:r>
              <a:rPr lang="en-US" sz="9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Med. Mol. Imaging</a:t>
            </a:r>
            <a:r>
              <a:rPr lang="en-U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,, Nov. 2022, </a:t>
            </a:r>
            <a:r>
              <a:rPr lang="en-US" sz="9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doi</a:t>
            </a:r>
            <a:r>
              <a:rPr lang="en-U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: 10.1007/s00259-022-05870-1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05398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4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9">
            <a:extLst>
              <a:ext uri="{FF2B5EF4-FFF2-40B4-BE49-F238E27FC236}">
                <a16:creationId xmlns:a16="http://schemas.microsoft.com/office/drawing/2014/main" id="{CAB1D260-215B-43F7-6F5A-9CF217ADC700}"/>
              </a:ext>
            </a:extLst>
          </p:cNvPr>
          <p:cNvSpPr txBox="1"/>
          <p:nvPr/>
        </p:nvSpPr>
        <p:spPr>
          <a:xfrm>
            <a:off x="1777636" y="962795"/>
            <a:ext cx="88653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Development of novel multimeric radiotracers for the design of </a:t>
            </a:r>
            <a:r>
              <a:rPr lang="en-GB" sz="2000" b="1" dirty="0" err="1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tumor</a:t>
            </a:r>
            <a:r>
              <a: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microenvironment-selective theragnostic agents for cancer diagnosis and therapy</a:t>
            </a:r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38" name="Rettangolo con angoli arrotondati 29">
            <a:extLst>
              <a:ext uri="{FF2B5EF4-FFF2-40B4-BE49-F238E27FC236}">
                <a16:creationId xmlns:a16="http://schemas.microsoft.com/office/drawing/2014/main" id="{46E4CE17-91D1-200F-B9A8-2E7734A37472}"/>
              </a:ext>
            </a:extLst>
          </p:cNvPr>
          <p:cNvSpPr/>
          <p:nvPr/>
        </p:nvSpPr>
        <p:spPr>
          <a:xfrm>
            <a:off x="580399" y="4443454"/>
            <a:ext cx="4058937" cy="18261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Rettangolo con angoli arrotondati 31">
            <a:extLst>
              <a:ext uri="{FF2B5EF4-FFF2-40B4-BE49-F238E27FC236}">
                <a16:creationId xmlns:a16="http://schemas.microsoft.com/office/drawing/2014/main" id="{C1456634-2E66-796F-04B7-0D60D7020C24}"/>
              </a:ext>
            </a:extLst>
          </p:cNvPr>
          <p:cNvSpPr/>
          <p:nvPr/>
        </p:nvSpPr>
        <p:spPr>
          <a:xfrm>
            <a:off x="6889991" y="4451203"/>
            <a:ext cx="4065149" cy="1793882"/>
          </a:xfrm>
          <a:prstGeom prst="roundRect">
            <a:avLst/>
          </a:prstGeom>
          <a:solidFill>
            <a:schemeClr val="accent2">
              <a:lumMod val="75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Freccia destra rientrata 32">
            <a:extLst>
              <a:ext uri="{FF2B5EF4-FFF2-40B4-BE49-F238E27FC236}">
                <a16:creationId xmlns:a16="http://schemas.microsoft.com/office/drawing/2014/main" id="{1FFAE65F-BA16-D37B-0642-3C9EEEA2A58D}"/>
              </a:ext>
            </a:extLst>
          </p:cNvPr>
          <p:cNvSpPr/>
          <p:nvPr/>
        </p:nvSpPr>
        <p:spPr>
          <a:xfrm rot="7150249">
            <a:off x="4854285" y="4705941"/>
            <a:ext cx="637247" cy="432154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41" name="Freccia destra rientrata 33">
            <a:extLst>
              <a:ext uri="{FF2B5EF4-FFF2-40B4-BE49-F238E27FC236}">
                <a16:creationId xmlns:a16="http://schemas.microsoft.com/office/drawing/2014/main" id="{BD87A2BD-99DA-4016-9AC3-F3CF9DF70B29}"/>
              </a:ext>
            </a:extLst>
          </p:cNvPr>
          <p:cNvSpPr/>
          <p:nvPr/>
        </p:nvSpPr>
        <p:spPr>
          <a:xfrm rot="3511736">
            <a:off x="5996184" y="4734276"/>
            <a:ext cx="630368" cy="432154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42" name="CasellaDiTesto 34">
            <a:extLst>
              <a:ext uri="{FF2B5EF4-FFF2-40B4-BE49-F238E27FC236}">
                <a16:creationId xmlns:a16="http://schemas.microsoft.com/office/drawing/2014/main" id="{83A9DC1A-F39D-1B11-A577-14445B369046}"/>
              </a:ext>
            </a:extLst>
          </p:cNvPr>
          <p:cNvSpPr txBox="1"/>
          <p:nvPr/>
        </p:nvSpPr>
        <p:spPr>
          <a:xfrm>
            <a:off x="7168363" y="4888052"/>
            <a:ext cx="35084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-</a:t>
            </a:r>
            <a:r>
              <a:rPr lang="it-IT" sz="1600" dirty="0" err="1">
                <a:latin typeface="+mj-lt"/>
              </a:rPr>
              <a:t>Radiolabeling</a:t>
            </a:r>
            <a:r>
              <a:rPr lang="it-IT" sz="1600" dirty="0">
                <a:latin typeface="+mj-lt"/>
              </a:rPr>
              <a:t> with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baseline="30000" dirty="0">
                <a:latin typeface="+mj-lt"/>
              </a:rPr>
              <a:t>177</a:t>
            </a:r>
            <a:r>
              <a:rPr lang="it-IT" sz="2000" b="1" dirty="0">
                <a:latin typeface="+mj-lt"/>
              </a:rPr>
              <a:t>Lu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1600" dirty="0">
                <a:latin typeface="+mj-lt"/>
              </a:rPr>
              <a:t>-Evaluation of </a:t>
            </a:r>
            <a:r>
              <a:rPr lang="it-IT" sz="1600" dirty="0" err="1">
                <a:latin typeface="+mj-lt"/>
              </a:rPr>
              <a:t>cellular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uptake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 err="1">
                <a:latin typeface="+mj-lt"/>
              </a:rPr>
              <a:t>affinity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 err="1">
                <a:latin typeface="+mj-lt"/>
              </a:rPr>
              <a:t>specificity</a:t>
            </a:r>
            <a:r>
              <a:rPr lang="it-IT" sz="1600" dirty="0">
                <a:latin typeface="+mj-lt"/>
              </a:rPr>
              <a:t> and </a:t>
            </a:r>
            <a:r>
              <a:rPr lang="it-IT" sz="1600" dirty="0" err="1">
                <a:latin typeface="+mj-lt"/>
              </a:rPr>
              <a:t>antitumor</a:t>
            </a:r>
            <a:r>
              <a:rPr lang="it-IT" sz="1600" dirty="0">
                <a:latin typeface="+mj-lt"/>
              </a:rPr>
              <a:t> activity</a:t>
            </a:r>
          </a:p>
          <a:p>
            <a:pPr algn="ctr"/>
            <a:r>
              <a:rPr lang="it-IT" sz="1600" dirty="0">
                <a:latin typeface="+mj-lt"/>
              </a:rPr>
              <a:t> in vitro</a:t>
            </a:r>
          </a:p>
        </p:txBody>
      </p:sp>
      <p:pic>
        <p:nvPicPr>
          <p:cNvPr id="43" name="Immagine 35" descr="Immagine che contiene Elementi grafici, Carattere, logo, schermata&#10;&#10;Descrizione generata automaticamente">
            <a:extLst>
              <a:ext uri="{FF2B5EF4-FFF2-40B4-BE49-F238E27FC236}">
                <a16:creationId xmlns:a16="http://schemas.microsoft.com/office/drawing/2014/main" id="{3527DFF9-A592-6136-2079-CACBE73DD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92" y="4498389"/>
            <a:ext cx="406851" cy="485123"/>
          </a:xfrm>
          <a:prstGeom prst="rect">
            <a:avLst/>
          </a:prstGeom>
        </p:spPr>
      </p:pic>
      <p:sp>
        <p:nvSpPr>
          <p:cNvPr id="44" name="CasellaDiTesto 36">
            <a:extLst>
              <a:ext uri="{FF2B5EF4-FFF2-40B4-BE49-F238E27FC236}">
                <a16:creationId xmlns:a16="http://schemas.microsoft.com/office/drawing/2014/main" id="{C27CCBF4-41E0-8D9D-BDB3-7077AECA4576}"/>
              </a:ext>
            </a:extLst>
          </p:cNvPr>
          <p:cNvSpPr txBox="1"/>
          <p:nvPr/>
        </p:nvSpPr>
        <p:spPr>
          <a:xfrm>
            <a:off x="724197" y="4884608"/>
            <a:ext cx="3796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-</a:t>
            </a:r>
            <a:r>
              <a:rPr lang="it-IT" sz="1600" dirty="0" err="1">
                <a:latin typeface="+mj-lt"/>
              </a:rPr>
              <a:t>Radiolabeling</a:t>
            </a:r>
            <a:r>
              <a:rPr lang="it-IT" sz="1600" dirty="0">
                <a:latin typeface="+mj-lt"/>
              </a:rPr>
              <a:t> with </a:t>
            </a:r>
            <a:r>
              <a:rPr lang="it-IT" sz="2000" dirty="0">
                <a:latin typeface="+mj-lt"/>
              </a:rPr>
              <a:t>[</a:t>
            </a:r>
            <a:r>
              <a:rPr lang="it-IT" sz="2000" b="1" baseline="30000" dirty="0">
                <a:latin typeface="+mj-lt"/>
              </a:rPr>
              <a:t>18</a:t>
            </a:r>
            <a:r>
              <a:rPr lang="it-IT" sz="2000" b="1" dirty="0">
                <a:latin typeface="+mj-lt"/>
              </a:rPr>
              <a:t>F]AlF</a:t>
            </a:r>
            <a:r>
              <a:rPr lang="it-IT" sz="2000" b="1" baseline="30000" dirty="0">
                <a:latin typeface="+mj-lt"/>
              </a:rPr>
              <a:t>2+</a:t>
            </a:r>
          </a:p>
          <a:p>
            <a:pPr algn="ctr"/>
            <a:endParaRPr lang="it-IT" sz="1600" dirty="0">
              <a:latin typeface="+mj-lt"/>
            </a:endParaRPr>
          </a:p>
          <a:p>
            <a:pPr lvl="0" algn="ctr"/>
            <a:r>
              <a:rPr lang="it-IT" sz="1600" dirty="0">
                <a:latin typeface="+mj-lt"/>
              </a:rPr>
              <a:t>-</a:t>
            </a:r>
            <a:r>
              <a:rPr lang="en-US" sz="1600" dirty="0">
                <a:latin typeface="+mj-lt"/>
              </a:rPr>
              <a:t> In vivo PET imaging studies for the evaluation of biodistribution and uptake in Melanoma models</a:t>
            </a:r>
            <a:endParaRPr lang="en-US" sz="1400" dirty="0">
              <a:latin typeface="+mj-lt"/>
            </a:endParaRPr>
          </a:p>
        </p:txBody>
      </p:sp>
      <p:sp>
        <p:nvSpPr>
          <p:cNvPr id="45" name="TextBox 70">
            <a:extLst>
              <a:ext uri="{FF2B5EF4-FFF2-40B4-BE49-F238E27FC236}">
                <a16:creationId xmlns:a16="http://schemas.microsoft.com/office/drawing/2014/main" id="{DEA426A7-1245-880C-7E3F-63414D69070A}"/>
              </a:ext>
            </a:extLst>
          </p:cNvPr>
          <p:cNvSpPr txBox="1"/>
          <p:nvPr/>
        </p:nvSpPr>
        <p:spPr>
          <a:xfrm>
            <a:off x="1351940" y="4457165"/>
            <a:ext cx="25557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CANCER DIAGNOSIS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71">
            <a:extLst>
              <a:ext uri="{FF2B5EF4-FFF2-40B4-BE49-F238E27FC236}">
                <a16:creationId xmlns:a16="http://schemas.microsoft.com/office/drawing/2014/main" id="{54165A51-7873-F002-3581-ECA72DCEC73B}"/>
              </a:ext>
            </a:extLst>
          </p:cNvPr>
          <p:cNvSpPr txBox="1"/>
          <p:nvPr/>
        </p:nvSpPr>
        <p:spPr>
          <a:xfrm>
            <a:off x="7680525" y="4480420"/>
            <a:ext cx="22318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CANCER THERAPY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C437FF30-3EB1-8371-5363-FED7433CC2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403" y="4513806"/>
            <a:ext cx="1361992" cy="638434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332C0F6-E8BD-F220-98F5-978ED05D8F13}"/>
              </a:ext>
            </a:extLst>
          </p:cNvPr>
          <p:cNvGrpSpPr/>
          <p:nvPr/>
        </p:nvGrpSpPr>
        <p:grpSpPr>
          <a:xfrm>
            <a:off x="2655674" y="1810860"/>
            <a:ext cx="6503823" cy="2420178"/>
            <a:chOff x="2655674" y="1810859"/>
            <a:chExt cx="6499783" cy="2496087"/>
          </a:xfrm>
        </p:grpSpPr>
        <p:grpSp>
          <p:nvGrpSpPr>
            <p:cNvPr id="22" name="Gruppo 10">
              <a:extLst>
                <a:ext uri="{FF2B5EF4-FFF2-40B4-BE49-F238E27FC236}">
                  <a16:creationId xmlns:a16="http://schemas.microsoft.com/office/drawing/2014/main" id="{5E3326B9-49B6-5BAE-172A-F184104AB790}"/>
                </a:ext>
              </a:extLst>
            </p:cNvPr>
            <p:cNvGrpSpPr/>
            <p:nvPr/>
          </p:nvGrpSpPr>
          <p:grpSpPr>
            <a:xfrm>
              <a:off x="2655674" y="1810859"/>
              <a:ext cx="6499783" cy="2496087"/>
              <a:chOff x="694780" y="629684"/>
              <a:chExt cx="7754440" cy="2634831"/>
            </a:xfrm>
          </p:grpSpPr>
          <p:sp>
            <p:nvSpPr>
              <p:cNvPr id="23" name="Rettangolo con angoli arrotondati 11">
                <a:extLst>
                  <a:ext uri="{FF2B5EF4-FFF2-40B4-BE49-F238E27FC236}">
                    <a16:creationId xmlns:a16="http://schemas.microsoft.com/office/drawing/2014/main" id="{93D4528D-389B-2F06-2633-79006954E001}"/>
                  </a:ext>
                </a:extLst>
              </p:cNvPr>
              <p:cNvSpPr/>
              <p:nvPr/>
            </p:nvSpPr>
            <p:spPr>
              <a:xfrm>
                <a:off x="1248673" y="2516863"/>
                <a:ext cx="6922648" cy="74765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4" name="Picture 68">
                <a:extLst>
                  <a:ext uri="{FF2B5EF4-FFF2-40B4-BE49-F238E27FC236}">
                    <a16:creationId xmlns:a16="http://schemas.microsoft.com/office/drawing/2014/main" id="{0B04079C-1D1F-8A35-1288-9FD3AC0B2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1684" t="8485" r="1881" b="8001"/>
              <a:stretch/>
            </p:blipFill>
            <p:spPr>
              <a:xfrm>
                <a:off x="694780" y="629684"/>
                <a:ext cx="7754440" cy="1738251"/>
              </a:xfrm>
              <a:prstGeom prst="rect">
                <a:avLst/>
              </a:prstGeom>
            </p:spPr>
          </p:pic>
          <p:grpSp>
            <p:nvGrpSpPr>
              <p:cNvPr id="25" name="Gruppo 13">
                <a:extLst>
                  <a:ext uri="{FF2B5EF4-FFF2-40B4-BE49-F238E27FC236}">
                    <a16:creationId xmlns:a16="http://schemas.microsoft.com/office/drawing/2014/main" id="{5DDE1160-886B-DA6F-4033-1E5831FD94AB}"/>
                  </a:ext>
                </a:extLst>
              </p:cNvPr>
              <p:cNvGrpSpPr/>
              <p:nvPr/>
            </p:nvGrpSpPr>
            <p:grpSpPr>
              <a:xfrm>
                <a:off x="4911479" y="2658484"/>
                <a:ext cx="3421258" cy="380351"/>
                <a:chOff x="5159312" y="4251200"/>
                <a:chExt cx="3421258" cy="380351"/>
              </a:xfrm>
            </p:grpSpPr>
            <p:grpSp>
              <p:nvGrpSpPr>
                <p:cNvPr id="31" name="Group 1349">
                  <a:extLst>
                    <a:ext uri="{FF2B5EF4-FFF2-40B4-BE49-F238E27FC236}">
                      <a16:creationId xmlns:a16="http://schemas.microsoft.com/office/drawing/2014/main" id="{9CB3278B-85CB-A01E-4A6E-AF646CAEF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59312" y="4326721"/>
                  <a:ext cx="319667" cy="276999"/>
                  <a:chOff x="378" y="2675"/>
                  <a:chExt cx="202" cy="218"/>
                </a:xfrm>
              </p:grpSpPr>
              <p:sp>
                <p:nvSpPr>
                  <p:cNvPr id="33" name="Freeform 1350">
                    <a:extLst>
                      <a:ext uri="{FF2B5EF4-FFF2-40B4-BE49-F238E27FC236}">
                        <a16:creationId xmlns:a16="http://schemas.microsoft.com/office/drawing/2014/main" id="{F58A4CC4-A9E3-1B59-710E-A5BB6474BA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" y="2675"/>
                    <a:ext cx="202" cy="218"/>
                  </a:xfrm>
                  <a:custGeom>
                    <a:avLst/>
                    <a:gdLst>
                      <a:gd name="T0" fmla="*/ 217 w 81"/>
                      <a:gd name="T1" fmla="*/ 261 h 82"/>
                      <a:gd name="T2" fmla="*/ 1037 w 81"/>
                      <a:gd name="T3" fmla="*/ 261 h 82"/>
                      <a:gd name="T4" fmla="*/ 1037 w 81"/>
                      <a:gd name="T5" fmla="*/ 1257 h 82"/>
                      <a:gd name="T6" fmla="*/ 217 w 81"/>
                      <a:gd name="T7" fmla="*/ 1257 h 82"/>
                      <a:gd name="T8" fmla="*/ 217 w 81"/>
                      <a:gd name="T9" fmla="*/ 261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14" y="14"/>
                        </a:moveTo>
                        <a:cubicBezTo>
                          <a:pt x="29" y="0"/>
                          <a:pt x="52" y="0"/>
                          <a:pt x="67" y="14"/>
                        </a:cubicBezTo>
                        <a:cubicBezTo>
                          <a:pt x="81" y="29"/>
                          <a:pt x="81" y="52"/>
                          <a:pt x="67" y="67"/>
                        </a:cubicBezTo>
                        <a:cubicBezTo>
                          <a:pt x="52" y="82"/>
                          <a:pt x="29" y="82"/>
                          <a:pt x="14" y="67"/>
                        </a:cubicBezTo>
                        <a:cubicBezTo>
                          <a:pt x="0" y="52"/>
                          <a:pt x="0" y="29"/>
                          <a:pt x="14" y="14"/>
                        </a:cubicBezTo>
                        <a:close/>
                      </a:path>
                    </a:pathLst>
                  </a:custGeom>
                  <a:solidFill>
                    <a:srgbClr val="FFE2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  <p:sp>
                <p:nvSpPr>
                  <p:cNvPr id="34" name="Freeform 1351">
                    <a:extLst>
                      <a:ext uri="{FF2B5EF4-FFF2-40B4-BE49-F238E27FC236}">
                        <a16:creationId xmlns:a16="http://schemas.microsoft.com/office/drawing/2014/main" id="{F6E81658-050C-920F-B613-CA75594BE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" y="2688"/>
                    <a:ext cx="90" cy="96"/>
                  </a:xfrm>
                  <a:custGeom>
                    <a:avLst/>
                    <a:gdLst>
                      <a:gd name="T0" fmla="*/ 0 w 36"/>
                      <a:gd name="T1" fmla="*/ 683 h 36"/>
                      <a:gd name="T2" fmla="*/ 563 w 36"/>
                      <a:gd name="T3" fmla="*/ 491 h 36"/>
                      <a:gd name="T4" fmla="*/ 408 w 36"/>
                      <a:gd name="T5" fmla="*/ 171 h 36"/>
                      <a:gd name="T6" fmla="*/ 145 w 36"/>
                      <a:gd name="T7" fmla="*/ 0 h 36"/>
                      <a:gd name="T8" fmla="*/ 0 w 36"/>
                      <a:gd name="T9" fmla="*/ 683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6">
                        <a:moveTo>
                          <a:pt x="0" y="36"/>
                        </a:moveTo>
                        <a:cubicBezTo>
                          <a:pt x="36" y="26"/>
                          <a:pt x="36" y="26"/>
                          <a:pt x="36" y="26"/>
                        </a:cubicBezTo>
                        <a:cubicBezTo>
                          <a:pt x="34" y="20"/>
                          <a:pt x="31" y="14"/>
                          <a:pt x="26" y="9"/>
                        </a:cubicBezTo>
                        <a:cubicBezTo>
                          <a:pt x="21" y="4"/>
                          <a:pt x="15" y="1"/>
                          <a:pt x="9" y="0"/>
                        </a:cubicBez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  <p:sp>
                <p:nvSpPr>
                  <p:cNvPr id="35" name="Freeform 1352">
                    <a:extLst>
                      <a:ext uri="{FF2B5EF4-FFF2-40B4-BE49-F238E27FC236}">
                        <a16:creationId xmlns:a16="http://schemas.microsoft.com/office/drawing/2014/main" id="{141FCA8A-7591-9AAB-8755-A585A5D81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" y="2784"/>
                    <a:ext cx="90" cy="104"/>
                  </a:xfrm>
                  <a:custGeom>
                    <a:avLst/>
                    <a:gdLst>
                      <a:gd name="T0" fmla="*/ 563 w 36"/>
                      <a:gd name="T1" fmla="*/ 491 h 39"/>
                      <a:gd name="T2" fmla="*/ 563 w 36"/>
                      <a:gd name="T3" fmla="*/ 491 h 39"/>
                      <a:gd name="T4" fmla="*/ 158 w 36"/>
                      <a:gd name="T5" fmla="*/ 0 h 39"/>
                      <a:gd name="T6" fmla="*/ 0 w 36"/>
                      <a:gd name="T7" fmla="*/ 683 h 39"/>
                      <a:gd name="T8" fmla="*/ 563 w 36"/>
                      <a:gd name="T9" fmla="*/ 491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9">
                        <a:moveTo>
                          <a:pt x="36" y="26"/>
                        </a:moveTo>
                        <a:cubicBezTo>
                          <a:pt x="36" y="26"/>
                          <a:pt x="36" y="26"/>
                          <a:pt x="36" y="26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12" y="39"/>
                          <a:pt x="26" y="36"/>
                          <a:pt x="36" y="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  <p:sp>
                <p:nvSpPr>
                  <p:cNvPr id="36" name="Freeform 1353">
                    <a:extLst>
                      <a:ext uri="{FF2B5EF4-FFF2-40B4-BE49-F238E27FC236}">
                        <a16:creationId xmlns:a16="http://schemas.microsoft.com/office/drawing/2014/main" id="{921AD669-9726-3DE9-31AE-65596A337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" y="2712"/>
                    <a:ext cx="100" cy="96"/>
                  </a:xfrm>
                  <a:custGeom>
                    <a:avLst/>
                    <a:gdLst>
                      <a:gd name="T0" fmla="*/ 208 w 40"/>
                      <a:gd name="T1" fmla="*/ 0 h 36"/>
                      <a:gd name="T2" fmla="*/ 50 w 40"/>
                      <a:gd name="T3" fmla="*/ 683 h 36"/>
                      <a:gd name="T4" fmla="*/ 625 w 40"/>
                      <a:gd name="T5" fmla="*/ 512 h 36"/>
                      <a:gd name="T6" fmla="*/ 208 w 40"/>
                      <a:gd name="T7" fmla="*/ 0 h 36"/>
                      <a:gd name="T8" fmla="*/ 208 w 40"/>
                      <a:gd name="T9" fmla="*/ 0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6">
                        <a:moveTo>
                          <a:pt x="13" y="0"/>
                        </a:moveTo>
                        <a:cubicBezTo>
                          <a:pt x="3" y="10"/>
                          <a:pt x="0" y="24"/>
                          <a:pt x="3" y="36"/>
                        </a:cubicBezTo>
                        <a:cubicBezTo>
                          <a:pt x="40" y="27"/>
                          <a:pt x="40" y="27"/>
                          <a:pt x="40" y="27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 dirty="0"/>
                  </a:p>
                </p:txBody>
              </p:sp>
              <p:sp>
                <p:nvSpPr>
                  <p:cNvPr id="37" name="Freeform 1354">
                    <a:extLst>
                      <a:ext uri="{FF2B5EF4-FFF2-40B4-BE49-F238E27FC236}">
                        <a16:creationId xmlns:a16="http://schemas.microsoft.com/office/drawing/2014/main" id="{B7BD87DC-B0D6-EF36-424E-5E685C558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" y="2675"/>
                    <a:ext cx="202" cy="218"/>
                  </a:xfrm>
                  <a:custGeom>
                    <a:avLst/>
                    <a:gdLst>
                      <a:gd name="T0" fmla="*/ 217 w 81"/>
                      <a:gd name="T1" fmla="*/ 261 h 82"/>
                      <a:gd name="T2" fmla="*/ 1037 w 81"/>
                      <a:gd name="T3" fmla="*/ 261 h 82"/>
                      <a:gd name="T4" fmla="*/ 1037 w 81"/>
                      <a:gd name="T5" fmla="*/ 1257 h 82"/>
                      <a:gd name="T6" fmla="*/ 217 w 81"/>
                      <a:gd name="T7" fmla="*/ 1257 h 82"/>
                      <a:gd name="T8" fmla="*/ 217 w 81"/>
                      <a:gd name="T9" fmla="*/ 261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14" y="14"/>
                        </a:moveTo>
                        <a:cubicBezTo>
                          <a:pt x="29" y="0"/>
                          <a:pt x="52" y="0"/>
                          <a:pt x="67" y="14"/>
                        </a:cubicBezTo>
                        <a:cubicBezTo>
                          <a:pt x="81" y="29"/>
                          <a:pt x="81" y="52"/>
                          <a:pt x="67" y="67"/>
                        </a:cubicBezTo>
                        <a:cubicBezTo>
                          <a:pt x="52" y="82"/>
                          <a:pt x="29" y="82"/>
                          <a:pt x="14" y="67"/>
                        </a:cubicBezTo>
                        <a:cubicBezTo>
                          <a:pt x="0" y="52"/>
                          <a:pt x="0" y="29"/>
                          <a:pt x="14" y="14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</p:grpSp>
            <p:sp>
              <p:nvSpPr>
                <p:cNvPr id="32" name="CasellaDiTesto 23">
                  <a:extLst>
                    <a:ext uri="{FF2B5EF4-FFF2-40B4-BE49-F238E27FC236}">
                      <a16:creationId xmlns:a16="http://schemas.microsoft.com/office/drawing/2014/main" id="{BA7A5A5D-5157-F1E3-BCC3-961438364471}"/>
                    </a:ext>
                  </a:extLst>
                </p:cNvPr>
                <p:cNvSpPr txBox="1"/>
                <p:nvPr/>
              </p:nvSpPr>
              <p:spPr>
                <a:xfrm>
                  <a:off x="5330141" y="4251200"/>
                  <a:ext cx="3250429" cy="3803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dirty="0" err="1">
                      <a:latin typeface="+mj-lt"/>
                    </a:rPr>
                    <a:t>Radioisotope</a:t>
                  </a:r>
                  <a:r>
                    <a:rPr lang="it-IT" sz="1200" dirty="0">
                      <a:latin typeface="+mj-lt"/>
                    </a:rPr>
                    <a:t> = </a:t>
                  </a:r>
                  <a:r>
                    <a:rPr lang="it-IT" sz="1600" b="1" dirty="0">
                      <a:latin typeface="+mj-lt"/>
                    </a:rPr>
                    <a:t>[</a:t>
                  </a:r>
                  <a:r>
                    <a:rPr lang="it-IT" sz="1600" b="1" baseline="30000" dirty="0">
                      <a:latin typeface="+mj-lt"/>
                    </a:rPr>
                    <a:t>18</a:t>
                  </a:r>
                  <a:r>
                    <a:rPr lang="it-IT" sz="1600" b="1" dirty="0">
                      <a:latin typeface="+mj-lt"/>
                    </a:rPr>
                    <a:t>F]AlF</a:t>
                  </a:r>
                  <a:r>
                    <a:rPr lang="it-IT" sz="1600" b="1" baseline="30000" dirty="0">
                      <a:latin typeface="+mj-lt"/>
                    </a:rPr>
                    <a:t>2+ </a:t>
                  </a:r>
                  <a:r>
                    <a:rPr lang="it-IT" sz="1600" b="1" dirty="0">
                      <a:latin typeface="+mj-lt"/>
                    </a:rPr>
                    <a:t>or </a:t>
                  </a:r>
                  <a:r>
                    <a:rPr lang="it-IT" sz="1600" b="1" baseline="30000" dirty="0">
                      <a:latin typeface="+mj-lt"/>
                    </a:rPr>
                    <a:t>177</a:t>
                  </a:r>
                  <a:r>
                    <a:rPr lang="it-IT" sz="1600" b="1" dirty="0">
                      <a:latin typeface="+mj-lt"/>
                    </a:rPr>
                    <a:t>Lu</a:t>
                  </a:r>
                  <a:endParaRPr lang="it-IT" sz="1200" b="1" dirty="0">
                    <a:latin typeface="+mj-lt"/>
                  </a:endParaRPr>
                </a:p>
              </p:txBody>
            </p:sp>
          </p:grpSp>
          <p:grpSp>
            <p:nvGrpSpPr>
              <p:cNvPr id="26" name="Gruppo 14">
                <a:extLst>
                  <a:ext uri="{FF2B5EF4-FFF2-40B4-BE49-F238E27FC236}">
                    <a16:creationId xmlns:a16="http://schemas.microsoft.com/office/drawing/2014/main" id="{6F742AFC-7C7D-5897-0FD0-D224766334BE}"/>
                  </a:ext>
                </a:extLst>
              </p:cNvPr>
              <p:cNvGrpSpPr/>
              <p:nvPr/>
            </p:nvGrpSpPr>
            <p:grpSpPr>
              <a:xfrm>
                <a:off x="1465875" y="2687399"/>
                <a:ext cx="2510740" cy="324213"/>
                <a:chOff x="626772" y="4188661"/>
                <a:chExt cx="2510740" cy="324213"/>
              </a:xfrm>
            </p:grpSpPr>
            <p:sp>
              <p:nvSpPr>
                <p:cNvPr id="27" name="CasellaDiTesto 23">
                  <a:extLst>
                    <a:ext uri="{FF2B5EF4-FFF2-40B4-BE49-F238E27FC236}">
                      <a16:creationId xmlns:a16="http://schemas.microsoft.com/office/drawing/2014/main" id="{78F9FB20-3D68-3DDF-589B-F82553BC8CCC}"/>
                    </a:ext>
                  </a:extLst>
                </p:cNvPr>
                <p:cNvSpPr txBox="1"/>
                <p:nvPr/>
              </p:nvSpPr>
              <p:spPr>
                <a:xfrm>
                  <a:off x="626772" y="4196008"/>
                  <a:ext cx="209257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dirty="0" err="1">
                      <a:latin typeface="+mj-lt"/>
                    </a:rPr>
                    <a:t>Chelator</a:t>
                  </a:r>
                  <a:r>
                    <a:rPr lang="it-IT" sz="1200" dirty="0">
                      <a:latin typeface="+mj-lt"/>
                    </a:rPr>
                    <a:t> =</a:t>
                  </a:r>
                  <a:endParaRPr lang="it-IT" sz="1200" b="1" dirty="0">
                    <a:latin typeface="+mj-lt"/>
                  </a:endParaRPr>
                </a:p>
              </p:txBody>
            </p:sp>
            <p:grpSp>
              <p:nvGrpSpPr>
                <p:cNvPr id="28" name="Gruppo 17">
                  <a:extLst>
                    <a:ext uri="{FF2B5EF4-FFF2-40B4-BE49-F238E27FC236}">
                      <a16:creationId xmlns:a16="http://schemas.microsoft.com/office/drawing/2014/main" id="{189531CB-CA21-D1B4-7CEF-409A466B397D}"/>
                    </a:ext>
                  </a:extLst>
                </p:cNvPr>
                <p:cNvGrpSpPr/>
                <p:nvPr/>
              </p:nvGrpSpPr>
              <p:grpSpPr>
                <a:xfrm>
                  <a:off x="904979" y="4188661"/>
                  <a:ext cx="2232533" cy="324213"/>
                  <a:chOff x="904979" y="4188661"/>
                  <a:chExt cx="2232533" cy="324213"/>
                </a:xfrm>
              </p:grpSpPr>
              <p:sp>
                <p:nvSpPr>
                  <p:cNvPr id="29" name="Ovale 20">
                    <a:extLst>
                      <a:ext uri="{FF2B5EF4-FFF2-40B4-BE49-F238E27FC236}">
                        <a16:creationId xmlns:a16="http://schemas.microsoft.com/office/drawing/2014/main" id="{89D0EC50-601C-BBFA-8AF8-BF9F8649A3C7}"/>
                      </a:ext>
                    </a:extLst>
                  </p:cNvPr>
                  <p:cNvSpPr/>
                  <p:nvPr/>
                </p:nvSpPr>
                <p:spPr>
                  <a:xfrm>
                    <a:off x="904979" y="4188661"/>
                    <a:ext cx="358400" cy="3109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  <a:alpha val="19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286" dirty="0"/>
                  </a:p>
                </p:txBody>
              </p:sp>
              <p:sp>
                <p:nvSpPr>
                  <p:cNvPr id="30" name="CasellaDiTesto 23">
                    <a:extLst>
                      <a:ext uri="{FF2B5EF4-FFF2-40B4-BE49-F238E27FC236}">
                        <a16:creationId xmlns:a16="http://schemas.microsoft.com/office/drawing/2014/main" id="{482990DC-A6D9-0E79-C328-E5F68A5B845C}"/>
                      </a:ext>
                    </a:extLst>
                  </p:cNvPr>
                  <p:cNvSpPr txBox="1"/>
                  <p:nvPr/>
                </p:nvSpPr>
                <p:spPr>
                  <a:xfrm>
                    <a:off x="2651597" y="4235875"/>
                    <a:ext cx="48591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it-IT" sz="1200" dirty="0">
                        <a:latin typeface="+mj-lt"/>
                      </a:rPr>
                      <a:t>Or</a:t>
                    </a:r>
                    <a:endParaRPr lang="it-IT" sz="1200" b="1" dirty="0">
                      <a:latin typeface="+mj-lt"/>
                    </a:endParaRPr>
                  </a:p>
                </p:txBody>
              </p:sp>
            </p:grpSp>
          </p:grpSp>
        </p:grpSp>
        <p:pic>
          <p:nvPicPr>
            <p:cNvPr id="50" name="Picture 60">
              <a:extLst>
                <a:ext uri="{FF2B5EF4-FFF2-40B4-BE49-F238E27FC236}">
                  <a16:creationId xmlns:a16="http://schemas.microsoft.com/office/drawing/2014/main" id="{F1050E35-4DC4-8D36-0EFE-326D0127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7500" y="3594904"/>
              <a:ext cx="557516" cy="479741"/>
            </a:xfrm>
            <a:prstGeom prst="rect">
              <a:avLst/>
            </a:prstGeom>
            <a:effectLst/>
          </p:spPr>
        </p:pic>
        <p:pic>
          <p:nvPicPr>
            <p:cNvPr id="51" name="Picture 58">
              <a:extLst>
                <a:ext uri="{FF2B5EF4-FFF2-40B4-BE49-F238E27FC236}">
                  <a16:creationId xmlns:a16="http://schemas.microsoft.com/office/drawing/2014/main" id="{8A761557-0557-8DEA-2D86-838CF3021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13939" y="3653852"/>
              <a:ext cx="491627" cy="445857"/>
            </a:xfrm>
            <a:prstGeom prst="rect">
              <a:avLst/>
            </a:prstGeom>
            <a:effectLst/>
          </p:spPr>
        </p:pic>
        <p:sp>
          <p:nvSpPr>
            <p:cNvPr id="53" name="CasellaDiTesto 6">
              <a:extLst>
                <a:ext uri="{FF2B5EF4-FFF2-40B4-BE49-F238E27FC236}">
                  <a16:creationId xmlns:a16="http://schemas.microsoft.com/office/drawing/2014/main" id="{089711C3-19F8-88C9-A074-99C57B5A2399}"/>
                </a:ext>
              </a:extLst>
            </p:cNvPr>
            <p:cNvSpPr txBox="1"/>
            <p:nvPr/>
          </p:nvSpPr>
          <p:spPr>
            <a:xfrm>
              <a:off x="4540590" y="3990926"/>
              <a:ext cx="2284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NOTA               DOTA</a:t>
              </a:r>
            </a:p>
          </p:txBody>
        </p:sp>
      </p:grpSp>
      <p:sp>
        <p:nvSpPr>
          <p:cNvPr id="54" name="CasellaDiTesto 19">
            <a:extLst>
              <a:ext uri="{FF2B5EF4-FFF2-40B4-BE49-F238E27FC236}">
                <a16:creationId xmlns:a16="http://schemas.microsoft.com/office/drawing/2014/main" id="{09B2D4B8-89F3-4777-4FD5-67E0C9CC5885}"/>
              </a:ext>
            </a:extLst>
          </p:cNvPr>
          <p:cNvSpPr txBox="1"/>
          <p:nvPr/>
        </p:nvSpPr>
        <p:spPr>
          <a:xfrm>
            <a:off x="10233613" y="4843342"/>
            <a:ext cx="14424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0" i="0" dirty="0">
                <a:solidFill>
                  <a:srgbClr val="104291"/>
                </a:solidFill>
                <a:effectLst/>
                <a:latin typeface="Google Sans"/>
              </a:rPr>
              <a:t>University </a:t>
            </a:r>
            <a:r>
              <a:rPr lang="it-IT" sz="1100" b="0" i="0" dirty="0" err="1">
                <a:solidFill>
                  <a:srgbClr val="104291"/>
                </a:solidFill>
                <a:effectLst/>
                <a:latin typeface="Google Sans"/>
              </a:rPr>
              <a:t>Medical</a:t>
            </a:r>
            <a:r>
              <a:rPr lang="it-IT" sz="1100" b="0" i="0" dirty="0">
                <a:solidFill>
                  <a:srgbClr val="104291"/>
                </a:solidFill>
                <a:effectLst/>
                <a:latin typeface="Google Sans"/>
              </a:rPr>
              <a:t> Center Groningen</a:t>
            </a:r>
            <a:endParaRPr lang="it-IT" sz="1100" dirty="0">
              <a:solidFill>
                <a:srgbClr val="104291"/>
              </a:solidFill>
            </a:endParaRPr>
          </a:p>
        </p:txBody>
      </p:sp>
      <p:sp>
        <p:nvSpPr>
          <p:cNvPr id="55" name="CasellaDiTesto 8">
            <a:extLst>
              <a:ext uri="{FF2B5EF4-FFF2-40B4-BE49-F238E27FC236}">
                <a16:creationId xmlns:a16="http://schemas.microsoft.com/office/drawing/2014/main" id="{125B7648-3E5A-818E-592E-8E7609DD39C9}"/>
              </a:ext>
            </a:extLst>
          </p:cNvPr>
          <p:cNvSpPr txBox="1"/>
          <p:nvPr/>
        </p:nvSpPr>
        <p:spPr>
          <a:xfrm>
            <a:off x="254902" y="15844"/>
            <a:ext cx="235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</a:rPr>
              <a:t>Aim </a:t>
            </a:r>
          </a:p>
        </p:txBody>
      </p:sp>
      <p:pic>
        <p:nvPicPr>
          <p:cNvPr id="56" name="Picture 55" descr="A yellow triangle sign with a person sitting at a desk&#10;&#10;Description automatically generated">
            <a:extLst>
              <a:ext uri="{FF2B5EF4-FFF2-40B4-BE49-F238E27FC236}">
                <a16:creationId xmlns:a16="http://schemas.microsoft.com/office/drawing/2014/main" id="{613AE279-E431-E035-267D-23CDDA212AE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4112" y="3650409"/>
            <a:ext cx="1789226" cy="1098449"/>
          </a:xfrm>
          <a:prstGeom prst="rect">
            <a:avLst/>
          </a:prstGeom>
        </p:spPr>
      </p:pic>
      <p:sp>
        <p:nvSpPr>
          <p:cNvPr id="57" name="CasellaDiTesto 46">
            <a:extLst>
              <a:ext uri="{FF2B5EF4-FFF2-40B4-BE49-F238E27FC236}">
                <a16:creationId xmlns:a16="http://schemas.microsoft.com/office/drawing/2014/main" id="{EDB38393-ADFD-28A1-373B-BCE7AC52CA3E}"/>
              </a:ext>
            </a:extLst>
          </p:cNvPr>
          <p:cNvSpPr txBox="1"/>
          <p:nvPr/>
        </p:nvSpPr>
        <p:spPr>
          <a:xfrm rot="3451577">
            <a:off x="10724065" y="4081408"/>
            <a:ext cx="1442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+mj-lt"/>
              </a:rPr>
              <a:t>From  11/2024</a:t>
            </a:r>
          </a:p>
        </p:txBody>
      </p:sp>
    </p:spTree>
    <p:extLst>
      <p:ext uri="{BB962C8B-B14F-4D97-AF65-F5344CB8AC3E}">
        <p14:creationId xmlns:p14="http://schemas.microsoft.com/office/powerpoint/2010/main" val="110303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5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9">
            <a:extLst>
              <a:ext uri="{FF2B5EF4-FFF2-40B4-BE49-F238E27FC236}">
                <a16:creationId xmlns:a16="http://schemas.microsoft.com/office/drawing/2014/main" id="{CAB1D260-215B-43F7-6F5A-9CF217ADC700}"/>
              </a:ext>
            </a:extLst>
          </p:cNvPr>
          <p:cNvSpPr txBox="1"/>
          <p:nvPr/>
        </p:nvSpPr>
        <p:spPr>
          <a:xfrm>
            <a:off x="1777636" y="962795"/>
            <a:ext cx="88653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Development of novel multimeric radiotracers for the design of </a:t>
            </a:r>
            <a:r>
              <a:rPr lang="en-GB" sz="2000" b="1" dirty="0" err="1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tumor</a:t>
            </a:r>
            <a:r>
              <a: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microenvironment-selective theragnostic agents for cancer diagnosis and therapy</a:t>
            </a:r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38" name="Rettangolo con angoli arrotondati 29">
            <a:extLst>
              <a:ext uri="{FF2B5EF4-FFF2-40B4-BE49-F238E27FC236}">
                <a16:creationId xmlns:a16="http://schemas.microsoft.com/office/drawing/2014/main" id="{46E4CE17-91D1-200F-B9A8-2E7734A37472}"/>
              </a:ext>
            </a:extLst>
          </p:cNvPr>
          <p:cNvSpPr/>
          <p:nvPr/>
        </p:nvSpPr>
        <p:spPr>
          <a:xfrm>
            <a:off x="580399" y="4443454"/>
            <a:ext cx="4058937" cy="18261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Rettangolo con angoli arrotondati 31">
            <a:extLst>
              <a:ext uri="{FF2B5EF4-FFF2-40B4-BE49-F238E27FC236}">
                <a16:creationId xmlns:a16="http://schemas.microsoft.com/office/drawing/2014/main" id="{C1456634-2E66-796F-04B7-0D60D7020C24}"/>
              </a:ext>
            </a:extLst>
          </p:cNvPr>
          <p:cNvSpPr/>
          <p:nvPr/>
        </p:nvSpPr>
        <p:spPr>
          <a:xfrm>
            <a:off x="6889991" y="4451203"/>
            <a:ext cx="4065149" cy="1793882"/>
          </a:xfrm>
          <a:prstGeom prst="roundRect">
            <a:avLst/>
          </a:prstGeom>
          <a:solidFill>
            <a:schemeClr val="accent2">
              <a:lumMod val="75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Freccia destra rientrata 32">
            <a:extLst>
              <a:ext uri="{FF2B5EF4-FFF2-40B4-BE49-F238E27FC236}">
                <a16:creationId xmlns:a16="http://schemas.microsoft.com/office/drawing/2014/main" id="{1FFAE65F-BA16-D37B-0642-3C9EEEA2A58D}"/>
              </a:ext>
            </a:extLst>
          </p:cNvPr>
          <p:cNvSpPr/>
          <p:nvPr/>
        </p:nvSpPr>
        <p:spPr>
          <a:xfrm rot="7150249">
            <a:off x="4854285" y="4705941"/>
            <a:ext cx="637247" cy="432154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41" name="Freccia destra rientrata 33">
            <a:extLst>
              <a:ext uri="{FF2B5EF4-FFF2-40B4-BE49-F238E27FC236}">
                <a16:creationId xmlns:a16="http://schemas.microsoft.com/office/drawing/2014/main" id="{BD87A2BD-99DA-4016-9AC3-F3CF9DF70B29}"/>
              </a:ext>
            </a:extLst>
          </p:cNvPr>
          <p:cNvSpPr/>
          <p:nvPr/>
        </p:nvSpPr>
        <p:spPr>
          <a:xfrm rot="3511736">
            <a:off x="5996184" y="4734276"/>
            <a:ext cx="630368" cy="432154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42" name="CasellaDiTesto 34">
            <a:extLst>
              <a:ext uri="{FF2B5EF4-FFF2-40B4-BE49-F238E27FC236}">
                <a16:creationId xmlns:a16="http://schemas.microsoft.com/office/drawing/2014/main" id="{83A9DC1A-F39D-1B11-A577-14445B369046}"/>
              </a:ext>
            </a:extLst>
          </p:cNvPr>
          <p:cNvSpPr txBox="1"/>
          <p:nvPr/>
        </p:nvSpPr>
        <p:spPr>
          <a:xfrm>
            <a:off x="7168363" y="4888052"/>
            <a:ext cx="35084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-</a:t>
            </a:r>
            <a:r>
              <a:rPr lang="it-IT" sz="1600" dirty="0" err="1">
                <a:latin typeface="+mj-lt"/>
              </a:rPr>
              <a:t>Radiolabeling</a:t>
            </a:r>
            <a:r>
              <a:rPr lang="it-IT" sz="1600" dirty="0">
                <a:latin typeface="+mj-lt"/>
              </a:rPr>
              <a:t> with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baseline="30000" dirty="0">
                <a:latin typeface="+mj-lt"/>
              </a:rPr>
              <a:t>177</a:t>
            </a:r>
            <a:r>
              <a:rPr lang="it-IT" sz="2000" b="1" dirty="0">
                <a:latin typeface="+mj-lt"/>
              </a:rPr>
              <a:t>Lu</a:t>
            </a:r>
          </a:p>
          <a:p>
            <a:pPr algn="ctr"/>
            <a:endParaRPr lang="it-IT" sz="1600" dirty="0">
              <a:latin typeface="+mj-lt"/>
            </a:endParaRPr>
          </a:p>
          <a:p>
            <a:pPr algn="ctr"/>
            <a:r>
              <a:rPr lang="it-IT" sz="1600" dirty="0">
                <a:latin typeface="+mj-lt"/>
              </a:rPr>
              <a:t>-Evaluation of </a:t>
            </a:r>
            <a:r>
              <a:rPr lang="it-IT" sz="1600" dirty="0" err="1">
                <a:latin typeface="+mj-lt"/>
              </a:rPr>
              <a:t>cellular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uptake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 err="1">
                <a:latin typeface="+mj-lt"/>
              </a:rPr>
              <a:t>affinity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 err="1">
                <a:latin typeface="+mj-lt"/>
              </a:rPr>
              <a:t>specificity</a:t>
            </a:r>
            <a:r>
              <a:rPr lang="it-IT" sz="1600" dirty="0">
                <a:latin typeface="+mj-lt"/>
              </a:rPr>
              <a:t> and </a:t>
            </a:r>
            <a:r>
              <a:rPr lang="it-IT" sz="1600" dirty="0" err="1">
                <a:latin typeface="+mj-lt"/>
              </a:rPr>
              <a:t>antitumor</a:t>
            </a:r>
            <a:r>
              <a:rPr lang="it-IT" sz="1600" dirty="0">
                <a:latin typeface="+mj-lt"/>
              </a:rPr>
              <a:t> activity</a:t>
            </a:r>
          </a:p>
          <a:p>
            <a:pPr algn="ctr"/>
            <a:r>
              <a:rPr lang="it-IT" sz="1600" dirty="0">
                <a:latin typeface="+mj-lt"/>
              </a:rPr>
              <a:t> in vitro</a:t>
            </a:r>
          </a:p>
        </p:txBody>
      </p:sp>
      <p:pic>
        <p:nvPicPr>
          <p:cNvPr id="43" name="Immagine 35" descr="Immagine che contiene Elementi grafici, Carattere, logo, schermata&#10;&#10;Descrizione generata automaticamente">
            <a:extLst>
              <a:ext uri="{FF2B5EF4-FFF2-40B4-BE49-F238E27FC236}">
                <a16:creationId xmlns:a16="http://schemas.microsoft.com/office/drawing/2014/main" id="{3527DFF9-A592-6136-2079-CACBE73DD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92" y="4498389"/>
            <a:ext cx="406851" cy="485123"/>
          </a:xfrm>
          <a:prstGeom prst="rect">
            <a:avLst/>
          </a:prstGeom>
        </p:spPr>
      </p:pic>
      <p:sp>
        <p:nvSpPr>
          <p:cNvPr id="44" name="CasellaDiTesto 36">
            <a:extLst>
              <a:ext uri="{FF2B5EF4-FFF2-40B4-BE49-F238E27FC236}">
                <a16:creationId xmlns:a16="http://schemas.microsoft.com/office/drawing/2014/main" id="{C27CCBF4-41E0-8D9D-BDB3-7077AECA4576}"/>
              </a:ext>
            </a:extLst>
          </p:cNvPr>
          <p:cNvSpPr txBox="1"/>
          <p:nvPr/>
        </p:nvSpPr>
        <p:spPr>
          <a:xfrm>
            <a:off x="724197" y="4884608"/>
            <a:ext cx="3796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-</a:t>
            </a:r>
            <a:r>
              <a:rPr lang="it-IT" sz="1600" dirty="0" err="1">
                <a:latin typeface="+mj-lt"/>
              </a:rPr>
              <a:t>Radiolabeling</a:t>
            </a:r>
            <a:r>
              <a:rPr lang="it-IT" sz="1600" dirty="0">
                <a:latin typeface="+mj-lt"/>
              </a:rPr>
              <a:t> with </a:t>
            </a:r>
            <a:r>
              <a:rPr lang="it-IT" sz="2000" dirty="0">
                <a:latin typeface="+mj-lt"/>
              </a:rPr>
              <a:t>[</a:t>
            </a:r>
            <a:r>
              <a:rPr lang="it-IT" sz="2000" b="1" baseline="30000" dirty="0">
                <a:latin typeface="+mj-lt"/>
              </a:rPr>
              <a:t>18</a:t>
            </a:r>
            <a:r>
              <a:rPr lang="it-IT" sz="2000" b="1" dirty="0">
                <a:latin typeface="+mj-lt"/>
              </a:rPr>
              <a:t>F]AlF</a:t>
            </a:r>
            <a:r>
              <a:rPr lang="it-IT" sz="2000" b="1" baseline="30000" dirty="0">
                <a:latin typeface="+mj-lt"/>
              </a:rPr>
              <a:t>2+</a:t>
            </a:r>
          </a:p>
          <a:p>
            <a:pPr algn="ctr"/>
            <a:endParaRPr lang="it-IT" sz="1600" dirty="0">
              <a:latin typeface="+mj-lt"/>
            </a:endParaRPr>
          </a:p>
          <a:p>
            <a:pPr lvl="0" algn="ctr"/>
            <a:r>
              <a:rPr lang="it-IT" sz="1600" dirty="0">
                <a:latin typeface="+mj-lt"/>
              </a:rPr>
              <a:t>-</a:t>
            </a:r>
            <a:r>
              <a:rPr lang="en-US" sz="1600" dirty="0">
                <a:latin typeface="+mj-lt"/>
              </a:rPr>
              <a:t> In vivo PET imaging studies for the evaluation of biodistribution and uptake in Melanoma models</a:t>
            </a:r>
            <a:endParaRPr lang="en-US" sz="1400" dirty="0">
              <a:latin typeface="+mj-lt"/>
            </a:endParaRPr>
          </a:p>
        </p:txBody>
      </p:sp>
      <p:sp>
        <p:nvSpPr>
          <p:cNvPr id="45" name="TextBox 70">
            <a:extLst>
              <a:ext uri="{FF2B5EF4-FFF2-40B4-BE49-F238E27FC236}">
                <a16:creationId xmlns:a16="http://schemas.microsoft.com/office/drawing/2014/main" id="{DEA426A7-1245-880C-7E3F-63414D69070A}"/>
              </a:ext>
            </a:extLst>
          </p:cNvPr>
          <p:cNvSpPr txBox="1"/>
          <p:nvPr/>
        </p:nvSpPr>
        <p:spPr>
          <a:xfrm>
            <a:off x="1351940" y="4457165"/>
            <a:ext cx="25557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CANCER DIAGNOSIS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71">
            <a:extLst>
              <a:ext uri="{FF2B5EF4-FFF2-40B4-BE49-F238E27FC236}">
                <a16:creationId xmlns:a16="http://schemas.microsoft.com/office/drawing/2014/main" id="{54165A51-7873-F002-3581-ECA72DCEC73B}"/>
              </a:ext>
            </a:extLst>
          </p:cNvPr>
          <p:cNvSpPr txBox="1"/>
          <p:nvPr/>
        </p:nvSpPr>
        <p:spPr>
          <a:xfrm>
            <a:off x="7680525" y="4480420"/>
            <a:ext cx="22318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CANCER THERAPY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C437FF30-3EB1-8371-5363-FED7433CC2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403" y="4513806"/>
            <a:ext cx="1361992" cy="638434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332C0F6-E8BD-F220-98F5-978ED05D8F13}"/>
              </a:ext>
            </a:extLst>
          </p:cNvPr>
          <p:cNvGrpSpPr/>
          <p:nvPr/>
        </p:nvGrpSpPr>
        <p:grpSpPr>
          <a:xfrm>
            <a:off x="2655674" y="1810860"/>
            <a:ext cx="6503823" cy="2420178"/>
            <a:chOff x="2655674" y="1810859"/>
            <a:chExt cx="6499783" cy="2496087"/>
          </a:xfrm>
        </p:grpSpPr>
        <p:grpSp>
          <p:nvGrpSpPr>
            <p:cNvPr id="22" name="Gruppo 10">
              <a:extLst>
                <a:ext uri="{FF2B5EF4-FFF2-40B4-BE49-F238E27FC236}">
                  <a16:creationId xmlns:a16="http://schemas.microsoft.com/office/drawing/2014/main" id="{5E3326B9-49B6-5BAE-172A-F184104AB790}"/>
                </a:ext>
              </a:extLst>
            </p:cNvPr>
            <p:cNvGrpSpPr/>
            <p:nvPr/>
          </p:nvGrpSpPr>
          <p:grpSpPr>
            <a:xfrm>
              <a:off x="2655674" y="1810859"/>
              <a:ext cx="6499783" cy="2496087"/>
              <a:chOff x="694780" y="629684"/>
              <a:chExt cx="7754440" cy="2634831"/>
            </a:xfrm>
          </p:grpSpPr>
          <p:sp>
            <p:nvSpPr>
              <p:cNvPr id="23" name="Rettangolo con angoli arrotondati 11">
                <a:extLst>
                  <a:ext uri="{FF2B5EF4-FFF2-40B4-BE49-F238E27FC236}">
                    <a16:creationId xmlns:a16="http://schemas.microsoft.com/office/drawing/2014/main" id="{93D4528D-389B-2F06-2633-79006954E001}"/>
                  </a:ext>
                </a:extLst>
              </p:cNvPr>
              <p:cNvSpPr/>
              <p:nvPr/>
            </p:nvSpPr>
            <p:spPr>
              <a:xfrm>
                <a:off x="1248673" y="2516863"/>
                <a:ext cx="6922648" cy="74765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4" name="Picture 68">
                <a:extLst>
                  <a:ext uri="{FF2B5EF4-FFF2-40B4-BE49-F238E27FC236}">
                    <a16:creationId xmlns:a16="http://schemas.microsoft.com/office/drawing/2014/main" id="{0B04079C-1D1F-8A35-1288-9FD3AC0B2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1684" t="8485" r="1881" b="8001"/>
              <a:stretch/>
            </p:blipFill>
            <p:spPr>
              <a:xfrm>
                <a:off x="694780" y="629684"/>
                <a:ext cx="7754440" cy="1738251"/>
              </a:xfrm>
              <a:prstGeom prst="rect">
                <a:avLst/>
              </a:prstGeom>
            </p:spPr>
          </p:pic>
          <p:grpSp>
            <p:nvGrpSpPr>
              <p:cNvPr id="25" name="Gruppo 13">
                <a:extLst>
                  <a:ext uri="{FF2B5EF4-FFF2-40B4-BE49-F238E27FC236}">
                    <a16:creationId xmlns:a16="http://schemas.microsoft.com/office/drawing/2014/main" id="{5DDE1160-886B-DA6F-4033-1E5831FD94AB}"/>
                  </a:ext>
                </a:extLst>
              </p:cNvPr>
              <p:cNvGrpSpPr/>
              <p:nvPr/>
            </p:nvGrpSpPr>
            <p:grpSpPr>
              <a:xfrm>
                <a:off x="4911479" y="2658484"/>
                <a:ext cx="3421258" cy="380351"/>
                <a:chOff x="5159312" y="4251200"/>
                <a:chExt cx="3421258" cy="380351"/>
              </a:xfrm>
            </p:grpSpPr>
            <p:grpSp>
              <p:nvGrpSpPr>
                <p:cNvPr id="31" name="Group 1349">
                  <a:extLst>
                    <a:ext uri="{FF2B5EF4-FFF2-40B4-BE49-F238E27FC236}">
                      <a16:creationId xmlns:a16="http://schemas.microsoft.com/office/drawing/2014/main" id="{9CB3278B-85CB-A01E-4A6E-AF646CAEF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59312" y="4326721"/>
                  <a:ext cx="319667" cy="276999"/>
                  <a:chOff x="378" y="2675"/>
                  <a:chExt cx="202" cy="218"/>
                </a:xfrm>
              </p:grpSpPr>
              <p:sp>
                <p:nvSpPr>
                  <p:cNvPr id="33" name="Freeform 1350">
                    <a:extLst>
                      <a:ext uri="{FF2B5EF4-FFF2-40B4-BE49-F238E27FC236}">
                        <a16:creationId xmlns:a16="http://schemas.microsoft.com/office/drawing/2014/main" id="{F58A4CC4-A9E3-1B59-710E-A5BB6474BA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" y="2675"/>
                    <a:ext cx="202" cy="218"/>
                  </a:xfrm>
                  <a:custGeom>
                    <a:avLst/>
                    <a:gdLst>
                      <a:gd name="T0" fmla="*/ 217 w 81"/>
                      <a:gd name="T1" fmla="*/ 261 h 82"/>
                      <a:gd name="T2" fmla="*/ 1037 w 81"/>
                      <a:gd name="T3" fmla="*/ 261 h 82"/>
                      <a:gd name="T4" fmla="*/ 1037 w 81"/>
                      <a:gd name="T5" fmla="*/ 1257 h 82"/>
                      <a:gd name="T6" fmla="*/ 217 w 81"/>
                      <a:gd name="T7" fmla="*/ 1257 h 82"/>
                      <a:gd name="T8" fmla="*/ 217 w 81"/>
                      <a:gd name="T9" fmla="*/ 261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14" y="14"/>
                        </a:moveTo>
                        <a:cubicBezTo>
                          <a:pt x="29" y="0"/>
                          <a:pt x="52" y="0"/>
                          <a:pt x="67" y="14"/>
                        </a:cubicBezTo>
                        <a:cubicBezTo>
                          <a:pt x="81" y="29"/>
                          <a:pt x="81" y="52"/>
                          <a:pt x="67" y="67"/>
                        </a:cubicBezTo>
                        <a:cubicBezTo>
                          <a:pt x="52" y="82"/>
                          <a:pt x="29" y="82"/>
                          <a:pt x="14" y="67"/>
                        </a:cubicBezTo>
                        <a:cubicBezTo>
                          <a:pt x="0" y="52"/>
                          <a:pt x="0" y="29"/>
                          <a:pt x="14" y="14"/>
                        </a:cubicBezTo>
                        <a:close/>
                      </a:path>
                    </a:pathLst>
                  </a:custGeom>
                  <a:solidFill>
                    <a:srgbClr val="FFE2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  <p:sp>
                <p:nvSpPr>
                  <p:cNvPr id="34" name="Freeform 1351">
                    <a:extLst>
                      <a:ext uri="{FF2B5EF4-FFF2-40B4-BE49-F238E27FC236}">
                        <a16:creationId xmlns:a16="http://schemas.microsoft.com/office/drawing/2014/main" id="{F6E81658-050C-920F-B613-CA75594BE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" y="2688"/>
                    <a:ext cx="90" cy="96"/>
                  </a:xfrm>
                  <a:custGeom>
                    <a:avLst/>
                    <a:gdLst>
                      <a:gd name="T0" fmla="*/ 0 w 36"/>
                      <a:gd name="T1" fmla="*/ 683 h 36"/>
                      <a:gd name="T2" fmla="*/ 563 w 36"/>
                      <a:gd name="T3" fmla="*/ 491 h 36"/>
                      <a:gd name="T4" fmla="*/ 408 w 36"/>
                      <a:gd name="T5" fmla="*/ 171 h 36"/>
                      <a:gd name="T6" fmla="*/ 145 w 36"/>
                      <a:gd name="T7" fmla="*/ 0 h 36"/>
                      <a:gd name="T8" fmla="*/ 0 w 36"/>
                      <a:gd name="T9" fmla="*/ 683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6">
                        <a:moveTo>
                          <a:pt x="0" y="36"/>
                        </a:moveTo>
                        <a:cubicBezTo>
                          <a:pt x="36" y="26"/>
                          <a:pt x="36" y="26"/>
                          <a:pt x="36" y="26"/>
                        </a:cubicBezTo>
                        <a:cubicBezTo>
                          <a:pt x="34" y="20"/>
                          <a:pt x="31" y="14"/>
                          <a:pt x="26" y="9"/>
                        </a:cubicBezTo>
                        <a:cubicBezTo>
                          <a:pt x="21" y="4"/>
                          <a:pt x="15" y="1"/>
                          <a:pt x="9" y="0"/>
                        </a:cubicBez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  <p:sp>
                <p:nvSpPr>
                  <p:cNvPr id="35" name="Freeform 1352">
                    <a:extLst>
                      <a:ext uri="{FF2B5EF4-FFF2-40B4-BE49-F238E27FC236}">
                        <a16:creationId xmlns:a16="http://schemas.microsoft.com/office/drawing/2014/main" id="{141FCA8A-7591-9AAB-8755-A585A5D81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" y="2784"/>
                    <a:ext cx="90" cy="104"/>
                  </a:xfrm>
                  <a:custGeom>
                    <a:avLst/>
                    <a:gdLst>
                      <a:gd name="T0" fmla="*/ 563 w 36"/>
                      <a:gd name="T1" fmla="*/ 491 h 39"/>
                      <a:gd name="T2" fmla="*/ 563 w 36"/>
                      <a:gd name="T3" fmla="*/ 491 h 39"/>
                      <a:gd name="T4" fmla="*/ 158 w 36"/>
                      <a:gd name="T5" fmla="*/ 0 h 39"/>
                      <a:gd name="T6" fmla="*/ 0 w 36"/>
                      <a:gd name="T7" fmla="*/ 683 h 39"/>
                      <a:gd name="T8" fmla="*/ 563 w 36"/>
                      <a:gd name="T9" fmla="*/ 491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9">
                        <a:moveTo>
                          <a:pt x="36" y="26"/>
                        </a:moveTo>
                        <a:cubicBezTo>
                          <a:pt x="36" y="26"/>
                          <a:pt x="36" y="26"/>
                          <a:pt x="36" y="26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12" y="39"/>
                          <a:pt x="26" y="36"/>
                          <a:pt x="36" y="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  <p:sp>
                <p:nvSpPr>
                  <p:cNvPr id="36" name="Freeform 1353">
                    <a:extLst>
                      <a:ext uri="{FF2B5EF4-FFF2-40B4-BE49-F238E27FC236}">
                        <a16:creationId xmlns:a16="http://schemas.microsoft.com/office/drawing/2014/main" id="{921AD669-9726-3DE9-31AE-65596A337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" y="2712"/>
                    <a:ext cx="100" cy="96"/>
                  </a:xfrm>
                  <a:custGeom>
                    <a:avLst/>
                    <a:gdLst>
                      <a:gd name="T0" fmla="*/ 208 w 40"/>
                      <a:gd name="T1" fmla="*/ 0 h 36"/>
                      <a:gd name="T2" fmla="*/ 50 w 40"/>
                      <a:gd name="T3" fmla="*/ 683 h 36"/>
                      <a:gd name="T4" fmla="*/ 625 w 40"/>
                      <a:gd name="T5" fmla="*/ 512 h 36"/>
                      <a:gd name="T6" fmla="*/ 208 w 40"/>
                      <a:gd name="T7" fmla="*/ 0 h 36"/>
                      <a:gd name="T8" fmla="*/ 208 w 40"/>
                      <a:gd name="T9" fmla="*/ 0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" h="36">
                        <a:moveTo>
                          <a:pt x="13" y="0"/>
                        </a:moveTo>
                        <a:cubicBezTo>
                          <a:pt x="3" y="10"/>
                          <a:pt x="0" y="24"/>
                          <a:pt x="3" y="36"/>
                        </a:cubicBezTo>
                        <a:cubicBezTo>
                          <a:pt x="40" y="27"/>
                          <a:pt x="40" y="27"/>
                          <a:pt x="40" y="27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919" dirty="0"/>
                  </a:p>
                </p:txBody>
              </p:sp>
              <p:sp>
                <p:nvSpPr>
                  <p:cNvPr id="37" name="Freeform 1354">
                    <a:extLst>
                      <a:ext uri="{FF2B5EF4-FFF2-40B4-BE49-F238E27FC236}">
                        <a16:creationId xmlns:a16="http://schemas.microsoft.com/office/drawing/2014/main" id="{B7BD87DC-B0D6-EF36-424E-5E685C558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" y="2675"/>
                    <a:ext cx="202" cy="218"/>
                  </a:xfrm>
                  <a:custGeom>
                    <a:avLst/>
                    <a:gdLst>
                      <a:gd name="T0" fmla="*/ 217 w 81"/>
                      <a:gd name="T1" fmla="*/ 261 h 82"/>
                      <a:gd name="T2" fmla="*/ 1037 w 81"/>
                      <a:gd name="T3" fmla="*/ 261 h 82"/>
                      <a:gd name="T4" fmla="*/ 1037 w 81"/>
                      <a:gd name="T5" fmla="*/ 1257 h 82"/>
                      <a:gd name="T6" fmla="*/ 217 w 81"/>
                      <a:gd name="T7" fmla="*/ 1257 h 82"/>
                      <a:gd name="T8" fmla="*/ 217 w 81"/>
                      <a:gd name="T9" fmla="*/ 261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14" y="14"/>
                        </a:moveTo>
                        <a:cubicBezTo>
                          <a:pt x="29" y="0"/>
                          <a:pt x="52" y="0"/>
                          <a:pt x="67" y="14"/>
                        </a:cubicBezTo>
                        <a:cubicBezTo>
                          <a:pt x="81" y="29"/>
                          <a:pt x="81" y="52"/>
                          <a:pt x="67" y="67"/>
                        </a:cubicBezTo>
                        <a:cubicBezTo>
                          <a:pt x="52" y="82"/>
                          <a:pt x="29" y="82"/>
                          <a:pt x="14" y="67"/>
                        </a:cubicBezTo>
                        <a:cubicBezTo>
                          <a:pt x="0" y="52"/>
                          <a:pt x="0" y="29"/>
                          <a:pt x="14" y="14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58585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919"/>
                  </a:p>
                </p:txBody>
              </p:sp>
            </p:grpSp>
            <p:sp>
              <p:nvSpPr>
                <p:cNvPr id="32" name="CasellaDiTesto 23">
                  <a:extLst>
                    <a:ext uri="{FF2B5EF4-FFF2-40B4-BE49-F238E27FC236}">
                      <a16:creationId xmlns:a16="http://schemas.microsoft.com/office/drawing/2014/main" id="{BA7A5A5D-5157-F1E3-BCC3-961438364471}"/>
                    </a:ext>
                  </a:extLst>
                </p:cNvPr>
                <p:cNvSpPr txBox="1"/>
                <p:nvPr/>
              </p:nvSpPr>
              <p:spPr>
                <a:xfrm>
                  <a:off x="5330141" y="4251200"/>
                  <a:ext cx="3250429" cy="3803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dirty="0" err="1">
                      <a:latin typeface="+mj-lt"/>
                    </a:rPr>
                    <a:t>Radioisotope</a:t>
                  </a:r>
                  <a:r>
                    <a:rPr lang="it-IT" sz="1200" dirty="0">
                      <a:latin typeface="+mj-lt"/>
                    </a:rPr>
                    <a:t> = </a:t>
                  </a:r>
                  <a:r>
                    <a:rPr lang="it-IT" sz="1600" b="1" dirty="0">
                      <a:latin typeface="+mj-lt"/>
                    </a:rPr>
                    <a:t>[</a:t>
                  </a:r>
                  <a:r>
                    <a:rPr lang="it-IT" sz="1600" b="1" baseline="30000" dirty="0">
                      <a:latin typeface="+mj-lt"/>
                    </a:rPr>
                    <a:t>18</a:t>
                  </a:r>
                  <a:r>
                    <a:rPr lang="it-IT" sz="1600" b="1" dirty="0">
                      <a:latin typeface="+mj-lt"/>
                    </a:rPr>
                    <a:t>F]AlF</a:t>
                  </a:r>
                  <a:r>
                    <a:rPr lang="it-IT" sz="1600" b="1" baseline="30000" dirty="0">
                      <a:latin typeface="+mj-lt"/>
                    </a:rPr>
                    <a:t>2+ </a:t>
                  </a:r>
                  <a:r>
                    <a:rPr lang="it-IT" sz="1600" b="1" dirty="0">
                      <a:latin typeface="+mj-lt"/>
                    </a:rPr>
                    <a:t>or </a:t>
                  </a:r>
                  <a:r>
                    <a:rPr lang="it-IT" sz="1600" b="1" baseline="30000" dirty="0">
                      <a:latin typeface="+mj-lt"/>
                    </a:rPr>
                    <a:t>177</a:t>
                  </a:r>
                  <a:r>
                    <a:rPr lang="it-IT" sz="1600" b="1" dirty="0">
                      <a:latin typeface="+mj-lt"/>
                    </a:rPr>
                    <a:t>Lu</a:t>
                  </a:r>
                  <a:endParaRPr lang="it-IT" sz="1200" b="1" dirty="0">
                    <a:latin typeface="+mj-lt"/>
                  </a:endParaRPr>
                </a:p>
              </p:txBody>
            </p:sp>
          </p:grpSp>
          <p:grpSp>
            <p:nvGrpSpPr>
              <p:cNvPr id="26" name="Gruppo 14">
                <a:extLst>
                  <a:ext uri="{FF2B5EF4-FFF2-40B4-BE49-F238E27FC236}">
                    <a16:creationId xmlns:a16="http://schemas.microsoft.com/office/drawing/2014/main" id="{6F742AFC-7C7D-5897-0FD0-D224766334BE}"/>
                  </a:ext>
                </a:extLst>
              </p:cNvPr>
              <p:cNvGrpSpPr/>
              <p:nvPr/>
            </p:nvGrpSpPr>
            <p:grpSpPr>
              <a:xfrm>
                <a:off x="1465875" y="2687399"/>
                <a:ext cx="2510740" cy="324213"/>
                <a:chOff x="626772" y="4188661"/>
                <a:chExt cx="2510740" cy="324213"/>
              </a:xfrm>
            </p:grpSpPr>
            <p:sp>
              <p:nvSpPr>
                <p:cNvPr id="27" name="CasellaDiTesto 23">
                  <a:extLst>
                    <a:ext uri="{FF2B5EF4-FFF2-40B4-BE49-F238E27FC236}">
                      <a16:creationId xmlns:a16="http://schemas.microsoft.com/office/drawing/2014/main" id="{78F9FB20-3D68-3DDF-589B-F82553BC8CCC}"/>
                    </a:ext>
                  </a:extLst>
                </p:cNvPr>
                <p:cNvSpPr txBox="1"/>
                <p:nvPr/>
              </p:nvSpPr>
              <p:spPr>
                <a:xfrm>
                  <a:off x="626772" y="4196008"/>
                  <a:ext cx="209257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dirty="0" err="1">
                      <a:latin typeface="+mj-lt"/>
                    </a:rPr>
                    <a:t>Chelator</a:t>
                  </a:r>
                  <a:r>
                    <a:rPr lang="it-IT" sz="1200" dirty="0">
                      <a:latin typeface="+mj-lt"/>
                    </a:rPr>
                    <a:t> =</a:t>
                  </a:r>
                  <a:endParaRPr lang="it-IT" sz="1200" b="1" dirty="0">
                    <a:latin typeface="+mj-lt"/>
                  </a:endParaRPr>
                </a:p>
              </p:txBody>
            </p:sp>
            <p:grpSp>
              <p:nvGrpSpPr>
                <p:cNvPr id="28" name="Gruppo 17">
                  <a:extLst>
                    <a:ext uri="{FF2B5EF4-FFF2-40B4-BE49-F238E27FC236}">
                      <a16:creationId xmlns:a16="http://schemas.microsoft.com/office/drawing/2014/main" id="{189531CB-CA21-D1B4-7CEF-409A466B397D}"/>
                    </a:ext>
                  </a:extLst>
                </p:cNvPr>
                <p:cNvGrpSpPr/>
                <p:nvPr/>
              </p:nvGrpSpPr>
              <p:grpSpPr>
                <a:xfrm>
                  <a:off x="904979" y="4188661"/>
                  <a:ext cx="2232533" cy="324213"/>
                  <a:chOff x="904979" y="4188661"/>
                  <a:chExt cx="2232533" cy="324213"/>
                </a:xfrm>
              </p:grpSpPr>
              <p:sp>
                <p:nvSpPr>
                  <p:cNvPr id="29" name="Ovale 20">
                    <a:extLst>
                      <a:ext uri="{FF2B5EF4-FFF2-40B4-BE49-F238E27FC236}">
                        <a16:creationId xmlns:a16="http://schemas.microsoft.com/office/drawing/2014/main" id="{89D0EC50-601C-BBFA-8AF8-BF9F8649A3C7}"/>
                      </a:ext>
                    </a:extLst>
                  </p:cNvPr>
                  <p:cNvSpPr/>
                  <p:nvPr/>
                </p:nvSpPr>
                <p:spPr>
                  <a:xfrm>
                    <a:off x="904979" y="4188661"/>
                    <a:ext cx="358400" cy="3109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  <a:alpha val="19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286" dirty="0"/>
                  </a:p>
                </p:txBody>
              </p:sp>
              <p:sp>
                <p:nvSpPr>
                  <p:cNvPr id="30" name="CasellaDiTesto 23">
                    <a:extLst>
                      <a:ext uri="{FF2B5EF4-FFF2-40B4-BE49-F238E27FC236}">
                        <a16:creationId xmlns:a16="http://schemas.microsoft.com/office/drawing/2014/main" id="{482990DC-A6D9-0E79-C328-E5F68A5B845C}"/>
                      </a:ext>
                    </a:extLst>
                  </p:cNvPr>
                  <p:cNvSpPr txBox="1"/>
                  <p:nvPr/>
                </p:nvSpPr>
                <p:spPr>
                  <a:xfrm>
                    <a:off x="2651597" y="4235875"/>
                    <a:ext cx="48591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it-IT" sz="1200" dirty="0">
                        <a:latin typeface="+mj-lt"/>
                      </a:rPr>
                      <a:t>Or</a:t>
                    </a:r>
                    <a:endParaRPr lang="it-IT" sz="1200" b="1" dirty="0">
                      <a:latin typeface="+mj-lt"/>
                    </a:endParaRPr>
                  </a:p>
                </p:txBody>
              </p:sp>
            </p:grpSp>
          </p:grpSp>
        </p:grpSp>
        <p:pic>
          <p:nvPicPr>
            <p:cNvPr id="50" name="Picture 60">
              <a:extLst>
                <a:ext uri="{FF2B5EF4-FFF2-40B4-BE49-F238E27FC236}">
                  <a16:creationId xmlns:a16="http://schemas.microsoft.com/office/drawing/2014/main" id="{F1050E35-4DC4-8D36-0EFE-326D0127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7500" y="3594904"/>
              <a:ext cx="557516" cy="479741"/>
            </a:xfrm>
            <a:prstGeom prst="rect">
              <a:avLst/>
            </a:prstGeom>
            <a:effectLst/>
          </p:spPr>
        </p:pic>
        <p:pic>
          <p:nvPicPr>
            <p:cNvPr id="51" name="Picture 58">
              <a:extLst>
                <a:ext uri="{FF2B5EF4-FFF2-40B4-BE49-F238E27FC236}">
                  <a16:creationId xmlns:a16="http://schemas.microsoft.com/office/drawing/2014/main" id="{8A761557-0557-8DEA-2D86-838CF3021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13939" y="3653852"/>
              <a:ext cx="491627" cy="445857"/>
            </a:xfrm>
            <a:prstGeom prst="rect">
              <a:avLst/>
            </a:prstGeom>
            <a:effectLst/>
          </p:spPr>
        </p:pic>
        <p:sp>
          <p:nvSpPr>
            <p:cNvPr id="53" name="CasellaDiTesto 6">
              <a:extLst>
                <a:ext uri="{FF2B5EF4-FFF2-40B4-BE49-F238E27FC236}">
                  <a16:creationId xmlns:a16="http://schemas.microsoft.com/office/drawing/2014/main" id="{089711C3-19F8-88C9-A074-99C57B5A2399}"/>
                </a:ext>
              </a:extLst>
            </p:cNvPr>
            <p:cNvSpPr txBox="1"/>
            <p:nvPr/>
          </p:nvSpPr>
          <p:spPr>
            <a:xfrm>
              <a:off x="4540590" y="3990926"/>
              <a:ext cx="2284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NOTA               DOTA</a:t>
              </a:r>
            </a:p>
          </p:txBody>
        </p:sp>
      </p:grpSp>
      <p:sp>
        <p:nvSpPr>
          <p:cNvPr id="54" name="CasellaDiTesto 19">
            <a:extLst>
              <a:ext uri="{FF2B5EF4-FFF2-40B4-BE49-F238E27FC236}">
                <a16:creationId xmlns:a16="http://schemas.microsoft.com/office/drawing/2014/main" id="{09B2D4B8-89F3-4777-4FD5-67E0C9CC5885}"/>
              </a:ext>
            </a:extLst>
          </p:cNvPr>
          <p:cNvSpPr txBox="1"/>
          <p:nvPr/>
        </p:nvSpPr>
        <p:spPr>
          <a:xfrm>
            <a:off x="10233613" y="4843342"/>
            <a:ext cx="14424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0" i="0" dirty="0">
                <a:solidFill>
                  <a:srgbClr val="104291"/>
                </a:solidFill>
                <a:effectLst/>
                <a:latin typeface="Google Sans"/>
              </a:rPr>
              <a:t>University </a:t>
            </a:r>
            <a:r>
              <a:rPr lang="it-IT" sz="1100" b="0" i="0" dirty="0" err="1">
                <a:solidFill>
                  <a:srgbClr val="104291"/>
                </a:solidFill>
                <a:effectLst/>
                <a:latin typeface="Google Sans"/>
              </a:rPr>
              <a:t>Medical</a:t>
            </a:r>
            <a:r>
              <a:rPr lang="it-IT" sz="1100" b="0" i="0" dirty="0">
                <a:solidFill>
                  <a:srgbClr val="104291"/>
                </a:solidFill>
                <a:effectLst/>
                <a:latin typeface="Google Sans"/>
              </a:rPr>
              <a:t> Center Groningen</a:t>
            </a:r>
            <a:endParaRPr lang="it-IT" sz="1100" dirty="0">
              <a:solidFill>
                <a:srgbClr val="104291"/>
              </a:solidFill>
            </a:endParaRPr>
          </a:p>
        </p:txBody>
      </p:sp>
      <p:sp>
        <p:nvSpPr>
          <p:cNvPr id="55" name="CasellaDiTesto 8">
            <a:extLst>
              <a:ext uri="{FF2B5EF4-FFF2-40B4-BE49-F238E27FC236}">
                <a16:creationId xmlns:a16="http://schemas.microsoft.com/office/drawing/2014/main" id="{125B7648-3E5A-818E-592E-8E7609DD39C9}"/>
              </a:ext>
            </a:extLst>
          </p:cNvPr>
          <p:cNvSpPr txBox="1"/>
          <p:nvPr/>
        </p:nvSpPr>
        <p:spPr>
          <a:xfrm>
            <a:off x="254902" y="15844"/>
            <a:ext cx="235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</a:rPr>
              <a:t>Aim </a:t>
            </a:r>
          </a:p>
        </p:txBody>
      </p:sp>
      <p:pic>
        <p:nvPicPr>
          <p:cNvPr id="56" name="Picture 55" descr="A yellow triangle sign with a person sitting at a desk&#10;&#10;Description automatically generated">
            <a:extLst>
              <a:ext uri="{FF2B5EF4-FFF2-40B4-BE49-F238E27FC236}">
                <a16:creationId xmlns:a16="http://schemas.microsoft.com/office/drawing/2014/main" id="{613AE279-E431-E035-267D-23CDDA212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4112" y="3650409"/>
            <a:ext cx="1789226" cy="1098449"/>
          </a:xfrm>
          <a:prstGeom prst="rect">
            <a:avLst/>
          </a:prstGeom>
        </p:spPr>
      </p:pic>
      <p:sp>
        <p:nvSpPr>
          <p:cNvPr id="57" name="CasellaDiTesto 46">
            <a:extLst>
              <a:ext uri="{FF2B5EF4-FFF2-40B4-BE49-F238E27FC236}">
                <a16:creationId xmlns:a16="http://schemas.microsoft.com/office/drawing/2014/main" id="{EDB38393-ADFD-28A1-373B-BCE7AC52CA3E}"/>
              </a:ext>
            </a:extLst>
          </p:cNvPr>
          <p:cNvSpPr txBox="1"/>
          <p:nvPr/>
        </p:nvSpPr>
        <p:spPr>
          <a:xfrm rot="3451577">
            <a:off x="10724065" y="4081408"/>
            <a:ext cx="1442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+mj-lt"/>
              </a:rPr>
              <a:t>From  11/2024</a:t>
            </a:r>
          </a:p>
        </p:txBody>
      </p:sp>
      <p:sp>
        <p:nvSpPr>
          <p:cNvPr id="3" name="Rettangolo 1">
            <a:extLst>
              <a:ext uri="{FF2B5EF4-FFF2-40B4-BE49-F238E27FC236}">
                <a16:creationId xmlns:a16="http://schemas.microsoft.com/office/drawing/2014/main" id="{3E7DE21E-6362-CD3A-371D-E81C14D92654}"/>
              </a:ext>
            </a:extLst>
          </p:cNvPr>
          <p:cNvSpPr/>
          <p:nvPr/>
        </p:nvSpPr>
        <p:spPr>
          <a:xfrm>
            <a:off x="6033171" y="4382318"/>
            <a:ext cx="5922700" cy="195565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1">
            <a:extLst>
              <a:ext uri="{FF2B5EF4-FFF2-40B4-BE49-F238E27FC236}">
                <a16:creationId xmlns:a16="http://schemas.microsoft.com/office/drawing/2014/main" id="{B5D96081-6654-FCF8-5142-AA7CF5EDF019}"/>
              </a:ext>
            </a:extLst>
          </p:cNvPr>
          <p:cNvSpPr/>
          <p:nvPr/>
        </p:nvSpPr>
        <p:spPr>
          <a:xfrm>
            <a:off x="10001579" y="3643323"/>
            <a:ext cx="1847900" cy="73860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63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6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1">
            <a:extLst>
              <a:ext uri="{FF2B5EF4-FFF2-40B4-BE49-F238E27FC236}">
                <a16:creationId xmlns:a16="http://schemas.microsoft.com/office/drawing/2014/main" id="{4040F07F-0205-BFD2-0660-A2C90067DA2A}"/>
              </a:ext>
            </a:extLst>
          </p:cNvPr>
          <p:cNvGrpSpPr/>
          <p:nvPr/>
        </p:nvGrpSpPr>
        <p:grpSpPr>
          <a:xfrm>
            <a:off x="398561" y="3288138"/>
            <a:ext cx="8134509" cy="2503388"/>
            <a:chOff x="406908" y="2486201"/>
            <a:chExt cx="8134509" cy="2503388"/>
          </a:xfrm>
        </p:grpSpPr>
        <p:sp>
          <p:nvSpPr>
            <p:cNvPr id="21" name="Freccia destra rientrata 7">
              <a:extLst>
                <a:ext uri="{FF2B5EF4-FFF2-40B4-BE49-F238E27FC236}">
                  <a16:creationId xmlns:a16="http://schemas.microsoft.com/office/drawing/2014/main" id="{B8DAF77C-E0B5-F55E-1C48-24310B170C28}"/>
                </a:ext>
              </a:extLst>
            </p:cNvPr>
            <p:cNvSpPr/>
            <p:nvPr/>
          </p:nvSpPr>
          <p:spPr>
            <a:xfrm>
              <a:off x="406908" y="2936577"/>
              <a:ext cx="8134509" cy="1609313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2" name="Figura a mano libera: forma 9">
              <a:extLst>
                <a:ext uri="{FF2B5EF4-FFF2-40B4-BE49-F238E27FC236}">
                  <a16:creationId xmlns:a16="http://schemas.microsoft.com/office/drawing/2014/main" id="{287CDBF1-E942-A197-5646-E725AE868EE5}"/>
                </a:ext>
              </a:extLst>
            </p:cNvPr>
            <p:cNvSpPr/>
            <p:nvPr/>
          </p:nvSpPr>
          <p:spPr>
            <a:xfrm>
              <a:off x="628637" y="2486201"/>
              <a:ext cx="3679981" cy="1004026"/>
            </a:xfrm>
            <a:custGeom>
              <a:avLst/>
              <a:gdLst>
                <a:gd name="connsiteX0" fmla="*/ 0 w 3679981"/>
                <a:gd name="connsiteY0" fmla="*/ 0 h 1004026"/>
                <a:gd name="connsiteX1" fmla="*/ 3679981 w 3679981"/>
                <a:gd name="connsiteY1" fmla="*/ 0 h 1004026"/>
                <a:gd name="connsiteX2" fmla="*/ 3679981 w 3679981"/>
                <a:gd name="connsiteY2" fmla="*/ 1004026 h 1004026"/>
                <a:gd name="connsiteX3" fmla="*/ 0 w 3679981"/>
                <a:gd name="connsiteY3" fmla="*/ 1004026 h 1004026"/>
                <a:gd name="connsiteX4" fmla="*/ 0 w 3679981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9981" h="1004026">
                  <a:moveTo>
                    <a:pt x="0" y="0"/>
                  </a:moveTo>
                  <a:lnTo>
                    <a:pt x="3679981" y="0"/>
                  </a:lnTo>
                  <a:lnTo>
                    <a:pt x="3679981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latin typeface="+mj-lt"/>
                </a:rPr>
                <a:t> </a:t>
              </a:r>
            </a:p>
          </p:txBody>
        </p:sp>
        <p:sp>
          <p:nvSpPr>
            <p:cNvPr id="23" name="Ovale 10">
              <a:extLst>
                <a:ext uri="{FF2B5EF4-FFF2-40B4-BE49-F238E27FC236}">
                  <a16:creationId xmlns:a16="http://schemas.microsoft.com/office/drawing/2014/main" id="{597E0918-B0D4-9A78-14F8-2C80A1501E44}"/>
                </a:ext>
              </a:extLst>
            </p:cNvPr>
            <p:cNvSpPr/>
            <p:nvPr/>
          </p:nvSpPr>
          <p:spPr>
            <a:xfrm>
              <a:off x="2118086" y="3646979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" name="Figura a mano libera: forma 11">
              <a:extLst>
                <a:ext uri="{FF2B5EF4-FFF2-40B4-BE49-F238E27FC236}">
                  <a16:creationId xmlns:a16="http://schemas.microsoft.com/office/drawing/2014/main" id="{E9B8F1C4-66BC-3289-C8D1-23F34E244E6A}"/>
                </a:ext>
              </a:extLst>
            </p:cNvPr>
            <p:cNvSpPr/>
            <p:nvPr/>
          </p:nvSpPr>
          <p:spPr>
            <a:xfrm>
              <a:off x="4372663" y="3985563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igura a mano libera: forma 13">
              <a:extLst>
                <a:ext uri="{FF2B5EF4-FFF2-40B4-BE49-F238E27FC236}">
                  <a16:creationId xmlns:a16="http://schemas.microsoft.com/office/drawing/2014/main" id="{EC5E727B-3989-2554-4EE9-8A1512F893A3}"/>
                </a:ext>
              </a:extLst>
            </p:cNvPr>
            <p:cNvSpPr/>
            <p:nvPr/>
          </p:nvSpPr>
          <p:spPr>
            <a:xfrm>
              <a:off x="6380879" y="2512596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Ovale 14">
              <a:extLst>
                <a:ext uri="{FF2B5EF4-FFF2-40B4-BE49-F238E27FC236}">
                  <a16:creationId xmlns:a16="http://schemas.microsoft.com/office/drawing/2014/main" id="{2AD63483-971C-B033-2523-27BB190F3ADD}"/>
                </a:ext>
              </a:extLst>
            </p:cNvPr>
            <p:cNvSpPr/>
            <p:nvPr/>
          </p:nvSpPr>
          <p:spPr>
            <a:xfrm>
              <a:off x="5638773" y="3628848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7" name="Fumetto: ovale 32">
            <a:extLst>
              <a:ext uri="{FF2B5EF4-FFF2-40B4-BE49-F238E27FC236}">
                <a16:creationId xmlns:a16="http://schemas.microsoft.com/office/drawing/2014/main" id="{268E1B7C-3435-D78D-F690-13B409DC0A56}"/>
              </a:ext>
            </a:extLst>
          </p:cNvPr>
          <p:cNvSpPr/>
          <p:nvPr/>
        </p:nvSpPr>
        <p:spPr>
          <a:xfrm>
            <a:off x="248996" y="1575155"/>
            <a:ext cx="3496990" cy="2091470"/>
          </a:xfrm>
          <a:prstGeom prst="wedgeEllipseCallout">
            <a:avLst>
              <a:gd name="adj1" fmla="val 7141"/>
              <a:gd name="adj2" fmla="val 924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80318F-1434-CEF7-0214-85151AC275F7}"/>
              </a:ext>
            </a:extLst>
          </p:cNvPr>
          <p:cNvGrpSpPr/>
          <p:nvPr/>
        </p:nvGrpSpPr>
        <p:grpSpPr>
          <a:xfrm>
            <a:off x="412133" y="1743512"/>
            <a:ext cx="3094573" cy="1729271"/>
            <a:chOff x="354803" y="1177745"/>
            <a:chExt cx="3094573" cy="1729271"/>
          </a:xfrm>
        </p:grpSpPr>
        <p:sp>
          <p:nvSpPr>
            <p:cNvPr id="28" name="CasellaDiTesto 6">
              <a:extLst>
                <a:ext uri="{FF2B5EF4-FFF2-40B4-BE49-F238E27FC236}">
                  <a16:creationId xmlns:a16="http://schemas.microsoft.com/office/drawing/2014/main" id="{F305D2AF-79A3-B0C4-9CDB-0C92CABF1001}"/>
                </a:ext>
              </a:extLst>
            </p:cNvPr>
            <p:cNvSpPr txBox="1"/>
            <p:nvPr/>
          </p:nvSpPr>
          <p:spPr>
            <a:xfrm>
              <a:off x="354803" y="1177745"/>
              <a:ext cx="3094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Chemical synthesis of multimeric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ea typeface="Aptos" panose="020B0004020202020204" pitchFamily="34" charset="0"/>
                </a:rPr>
                <a:t>Precursors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9" name="Immagine 8" descr="Immagine che contiene testo, Carattere, tipografia, design&#10;&#10;Descrizione generata automaticamente">
              <a:extLst>
                <a:ext uri="{FF2B5EF4-FFF2-40B4-BE49-F238E27FC236}">
                  <a16:creationId xmlns:a16="http://schemas.microsoft.com/office/drawing/2014/main" id="{9F53A78B-D160-801D-689E-F0B1E1C6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46" y="2620890"/>
              <a:ext cx="1494871" cy="286126"/>
            </a:xfrm>
            <a:prstGeom prst="rect">
              <a:avLst/>
            </a:prstGeom>
            <a:effectLst/>
          </p:spPr>
        </p:pic>
        <p:pic>
          <p:nvPicPr>
            <p:cNvPr id="30" name="Elemento grafico 37" descr="Coppa con riempimento a tinta unita">
              <a:extLst>
                <a:ext uri="{FF2B5EF4-FFF2-40B4-BE49-F238E27FC236}">
                  <a16:creationId xmlns:a16="http://schemas.microsoft.com/office/drawing/2014/main" id="{4D7D71FA-13DB-F459-B528-DBB32EC2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39133" y="1839540"/>
              <a:ext cx="725911" cy="725911"/>
            </a:xfrm>
            <a:prstGeom prst="rect">
              <a:avLst/>
            </a:prstGeom>
          </p:spPr>
        </p:pic>
      </p:grpSp>
      <p:sp>
        <p:nvSpPr>
          <p:cNvPr id="32" name="CasellaDiTesto 67">
            <a:extLst>
              <a:ext uri="{FF2B5EF4-FFF2-40B4-BE49-F238E27FC236}">
                <a16:creationId xmlns:a16="http://schemas.microsoft.com/office/drawing/2014/main" id="{62EE6BC5-A37F-77FE-EABE-325670D31B36}"/>
              </a:ext>
            </a:extLst>
          </p:cNvPr>
          <p:cNvSpPr txBox="1"/>
          <p:nvPr/>
        </p:nvSpPr>
        <p:spPr>
          <a:xfrm>
            <a:off x="8788909" y="3019978"/>
            <a:ext cx="31952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in vivo PET imaging studies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To evaluate the uptake and biodistribution of novel 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multimeric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versus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monomeric 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radiotracers in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B16-F10 Melanoma </a:t>
            </a:r>
            <a:r>
              <a:rPr lang="it-IT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syngeneic</a:t>
            </a:r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murine model </a:t>
            </a:r>
            <a:endParaRPr lang="it-IT" sz="2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dirty="0"/>
          </a:p>
        </p:txBody>
      </p:sp>
      <p:pic>
        <p:nvPicPr>
          <p:cNvPr id="33" name="Immagine 69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C522DE65-2AEF-E1B8-DCCF-BE7F9A68BB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b="31614"/>
          <a:stretch/>
        </p:blipFill>
        <p:spPr>
          <a:xfrm>
            <a:off x="1273736" y="1459531"/>
            <a:ext cx="1371363" cy="254457"/>
          </a:xfrm>
          <a:prstGeom prst="rect">
            <a:avLst/>
          </a:prstGeom>
        </p:spPr>
      </p:pic>
      <p:sp>
        <p:nvSpPr>
          <p:cNvPr id="34" name="Fumetto: ovale 28">
            <a:extLst>
              <a:ext uri="{FF2B5EF4-FFF2-40B4-BE49-F238E27FC236}">
                <a16:creationId xmlns:a16="http://schemas.microsoft.com/office/drawing/2014/main" id="{AA900D4E-A8D4-3D8A-0D39-D4D62C0E1C28}"/>
              </a:ext>
            </a:extLst>
          </p:cNvPr>
          <p:cNvSpPr/>
          <p:nvPr/>
        </p:nvSpPr>
        <p:spPr>
          <a:xfrm>
            <a:off x="3922643" y="943285"/>
            <a:ext cx="6672894" cy="2296694"/>
          </a:xfrm>
          <a:prstGeom prst="wedgeEllipseCallout">
            <a:avLst>
              <a:gd name="adj1" fmla="val -19337"/>
              <a:gd name="adj2" fmla="val 10224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5" name="Gruppo 29">
            <a:extLst>
              <a:ext uri="{FF2B5EF4-FFF2-40B4-BE49-F238E27FC236}">
                <a16:creationId xmlns:a16="http://schemas.microsoft.com/office/drawing/2014/main" id="{4E8C84DE-9FB3-26F2-B6DC-48D899011B82}"/>
              </a:ext>
            </a:extLst>
          </p:cNvPr>
          <p:cNvGrpSpPr/>
          <p:nvPr/>
        </p:nvGrpSpPr>
        <p:grpSpPr>
          <a:xfrm>
            <a:off x="4370888" y="1713075"/>
            <a:ext cx="5891788" cy="1371674"/>
            <a:chOff x="2369092" y="4864533"/>
            <a:chExt cx="5891788" cy="1371674"/>
          </a:xfrm>
        </p:grpSpPr>
        <p:pic>
          <p:nvPicPr>
            <p:cNvPr id="36" name="Immagine 30" descr="Immagine che contiene Elementi grafici, grafica, cerchio, Policromia&#10;&#10;Descrizione generata automaticamente">
              <a:extLst>
                <a:ext uri="{FF2B5EF4-FFF2-40B4-BE49-F238E27FC236}">
                  <a16:creationId xmlns:a16="http://schemas.microsoft.com/office/drawing/2014/main" id="{4A87C55D-53AC-4854-ED6D-EAF86673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34" y="5369481"/>
              <a:ext cx="559269" cy="362014"/>
            </a:xfrm>
            <a:prstGeom prst="rect">
              <a:avLst/>
            </a:prstGeom>
          </p:spPr>
        </p:pic>
        <p:pic>
          <p:nvPicPr>
            <p:cNvPr id="37" name="Immagine 31">
              <a:extLst>
                <a:ext uri="{FF2B5EF4-FFF2-40B4-BE49-F238E27FC236}">
                  <a16:creationId xmlns:a16="http://schemas.microsoft.com/office/drawing/2014/main" id="{B1258112-DF84-BF10-8711-652DB03E8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7899" t="8273"/>
            <a:stretch/>
          </p:blipFill>
          <p:spPr>
            <a:xfrm>
              <a:off x="3680198" y="5272734"/>
              <a:ext cx="1192260" cy="776795"/>
            </a:xfrm>
            <a:prstGeom prst="rect">
              <a:avLst/>
            </a:prstGeom>
          </p:spPr>
        </p:pic>
        <p:pic>
          <p:nvPicPr>
            <p:cNvPr id="38" name="Immagine 34">
              <a:extLst>
                <a:ext uri="{FF2B5EF4-FFF2-40B4-BE49-F238E27FC236}">
                  <a16:creationId xmlns:a16="http://schemas.microsoft.com/office/drawing/2014/main" id="{599257D9-D433-FB59-D443-0D078BF4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020369" y="5308232"/>
              <a:ext cx="1192260" cy="639397"/>
            </a:xfrm>
            <a:prstGeom prst="rect">
              <a:avLst/>
            </a:prstGeom>
          </p:spPr>
        </p:pic>
        <p:sp>
          <p:nvSpPr>
            <p:cNvPr id="39" name="CasellaDiTesto 36">
              <a:extLst>
                <a:ext uri="{FF2B5EF4-FFF2-40B4-BE49-F238E27FC236}">
                  <a16:creationId xmlns:a16="http://schemas.microsoft.com/office/drawing/2014/main" id="{BE4C1D3C-253E-9E9A-316F-E10DB1A939CE}"/>
                </a:ext>
              </a:extLst>
            </p:cNvPr>
            <p:cNvSpPr txBox="1"/>
            <p:nvPr/>
          </p:nvSpPr>
          <p:spPr>
            <a:xfrm>
              <a:off x="3526957" y="5974597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F]AlF-NOTA-</a:t>
              </a:r>
              <a:r>
                <a:rPr lang="en-US" sz="1100" b="1" dirty="0">
                  <a:solidFill>
                    <a:srgbClr val="C00000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FAPI-04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0" name="CasellaDiTesto 48">
              <a:extLst>
                <a:ext uri="{FF2B5EF4-FFF2-40B4-BE49-F238E27FC236}">
                  <a16:creationId xmlns:a16="http://schemas.microsoft.com/office/drawing/2014/main" id="{0FC9EABC-3579-F4E9-83BE-653F08698C84}"/>
                </a:ext>
              </a:extLst>
            </p:cNvPr>
            <p:cNvSpPr txBox="1"/>
            <p:nvPr/>
          </p:nvSpPr>
          <p:spPr>
            <a:xfrm>
              <a:off x="4897059" y="5968804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10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100" b="1" dirty="0" err="1">
                  <a:solidFill>
                    <a:schemeClr val="accent2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RGDfK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1" name="CasellaDiTesto 49">
              <a:extLst>
                <a:ext uri="{FF2B5EF4-FFF2-40B4-BE49-F238E27FC236}">
                  <a16:creationId xmlns:a16="http://schemas.microsoft.com/office/drawing/2014/main" id="{F6A44FE4-496C-B31D-D8AF-E7E9C67C1DE6}"/>
                </a:ext>
              </a:extLst>
            </p:cNvPr>
            <p:cNvSpPr txBox="1"/>
            <p:nvPr/>
          </p:nvSpPr>
          <p:spPr>
            <a:xfrm>
              <a:off x="6131090" y="5968804"/>
              <a:ext cx="212979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05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05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CAX</a:t>
              </a:r>
              <a:endParaRPr lang="it-IT" sz="1050" b="1" dirty="0">
                <a:solidFill>
                  <a:schemeClr val="accent6"/>
                </a:solidFill>
              </a:endParaRPr>
            </a:p>
          </p:txBody>
        </p:sp>
        <p:sp>
          <p:nvSpPr>
            <p:cNvPr id="42" name="CasellaDiTesto 50">
              <a:extLst>
                <a:ext uri="{FF2B5EF4-FFF2-40B4-BE49-F238E27FC236}">
                  <a16:creationId xmlns:a16="http://schemas.microsoft.com/office/drawing/2014/main" id="{6A45773B-9312-69AA-4EA8-5478BF9E5F1A}"/>
                </a:ext>
              </a:extLst>
            </p:cNvPr>
            <p:cNvSpPr txBox="1"/>
            <p:nvPr/>
          </p:nvSpPr>
          <p:spPr>
            <a:xfrm>
              <a:off x="2369092" y="4894970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Mutimeric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43" name="CasellaDiTesto 51">
              <a:extLst>
                <a:ext uri="{FF2B5EF4-FFF2-40B4-BE49-F238E27FC236}">
                  <a16:creationId xmlns:a16="http://schemas.microsoft.com/office/drawing/2014/main" id="{8E48A069-E678-7864-9BD1-0A9BE7959068}"/>
                </a:ext>
              </a:extLst>
            </p:cNvPr>
            <p:cNvSpPr txBox="1"/>
            <p:nvPr/>
          </p:nvSpPr>
          <p:spPr>
            <a:xfrm>
              <a:off x="4897059" y="4864533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Monomeric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</p:grpSp>
      <p:sp>
        <p:nvSpPr>
          <p:cNvPr id="44" name="CasellaDiTesto 52">
            <a:extLst>
              <a:ext uri="{FF2B5EF4-FFF2-40B4-BE49-F238E27FC236}">
                <a16:creationId xmlns:a16="http://schemas.microsoft.com/office/drawing/2014/main" id="{A5532AB6-6251-BA38-C38D-D8ED210F0FEB}"/>
              </a:ext>
            </a:extLst>
          </p:cNvPr>
          <p:cNvSpPr txBox="1"/>
          <p:nvPr/>
        </p:nvSpPr>
        <p:spPr>
          <a:xfrm>
            <a:off x="4039266" y="1338029"/>
            <a:ext cx="5889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+mj-lt"/>
              </a:rPr>
              <a:t>Radiolabeling</a:t>
            </a:r>
            <a:r>
              <a:rPr lang="it-IT" sz="2000" b="1" dirty="0">
                <a:latin typeface="+mj-lt"/>
              </a:rPr>
              <a:t> with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[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18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F]AlF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2+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of </a:t>
            </a:r>
            <a:r>
              <a:rPr lang="it-IT" sz="2000" b="1" dirty="0" err="1">
                <a:latin typeface="+mj-lt"/>
              </a:rPr>
              <a:t>radiotracers</a:t>
            </a:r>
            <a:r>
              <a:rPr lang="it-IT" sz="2000" b="1" dirty="0">
                <a:latin typeface="+mj-lt"/>
              </a:rPr>
              <a:t>:</a:t>
            </a:r>
          </a:p>
        </p:txBody>
      </p:sp>
      <p:pic>
        <p:nvPicPr>
          <p:cNvPr id="45" name="Immagine 53">
            <a:extLst>
              <a:ext uri="{FF2B5EF4-FFF2-40B4-BE49-F238E27FC236}">
                <a16:creationId xmlns:a16="http://schemas.microsoft.com/office/drawing/2014/main" id="{5B6B6F67-2E64-2B03-AF4B-347F8865B47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55827" y="2054591"/>
            <a:ext cx="996127" cy="796161"/>
          </a:xfrm>
          <a:prstGeom prst="rect">
            <a:avLst/>
          </a:prstGeom>
        </p:spPr>
      </p:pic>
      <p:pic>
        <p:nvPicPr>
          <p:cNvPr id="47" name="Immagine 17">
            <a:extLst>
              <a:ext uri="{FF2B5EF4-FFF2-40B4-BE49-F238E27FC236}">
                <a16:creationId xmlns:a16="http://schemas.microsoft.com/office/drawing/2014/main" id="{2EE26BB0-1B07-22B8-7C69-C7CC0A03BB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10131226" y="5094593"/>
            <a:ext cx="759510" cy="1672254"/>
          </a:xfrm>
          <a:prstGeom prst="rect">
            <a:avLst/>
          </a:prstGeom>
        </p:spPr>
      </p:pic>
      <p:pic>
        <p:nvPicPr>
          <p:cNvPr id="48" name="Elemento grafico 18" descr="Badge Appunti contorno">
            <a:extLst>
              <a:ext uri="{FF2B5EF4-FFF2-40B4-BE49-F238E27FC236}">
                <a16:creationId xmlns:a16="http://schemas.microsoft.com/office/drawing/2014/main" id="{D42DBE08-9C8F-437F-FAF9-C9CCAF5DA3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01190" y="5588534"/>
            <a:ext cx="647793" cy="647793"/>
          </a:xfrm>
          <a:prstGeom prst="rect">
            <a:avLst/>
          </a:prstGeom>
        </p:spPr>
      </p:pic>
      <p:sp>
        <p:nvSpPr>
          <p:cNvPr id="49" name="CasellaDiTesto 19">
            <a:extLst>
              <a:ext uri="{FF2B5EF4-FFF2-40B4-BE49-F238E27FC236}">
                <a16:creationId xmlns:a16="http://schemas.microsoft.com/office/drawing/2014/main" id="{5BF76650-099D-AE24-9F65-0F6EE712ECE2}"/>
              </a:ext>
            </a:extLst>
          </p:cNvPr>
          <p:cNvSpPr txBox="1"/>
          <p:nvPr/>
        </p:nvSpPr>
        <p:spPr>
          <a:xfrm>
            <a:off x="7470115" y="5612348"/>
            <a:ext cx="16697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protocol for animal use has been approved by the Ministry of Health </a:t>
            </a:r>
          </a:p>
        </p:txBody>
      </p:sp>
      <p:sp>
        <p:nvSpPr>
          <p:cNvPr id="50" name="CasellaDiTesto 21">
            <a:extLst>
              <a:ext uri="{FF2B5EF4-FFF2-40B4-BE49-F238E27FC236}">
                <a16:creationId xmlns:a16="http://schemas.microsoft.com/office/drawing/2014/main" id="{78F8CDA4-C967-9FB8-8CF5-2CB656527176}"/>
              </a:ext>
            </a:extLst>
          </p:cNvPr>
          <p:cNvSpPr txBox="1"/>
          <p:nvPr/>
        </p:nvSpPr>
        <p:spPr>
          <a:xfrm>
            <a:off x="9638104" y="6238765"/>
            <a:ext cx="208125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0" i="0" u="none" strike="noStrike" baseline="0" dirty="0">
                <a:latin typeface="+mj-lt"/>
              </a:rPr>
              <a:t>https://doi.org/10.1007/s00259-023-06587-5</a:t>
            </a:r>
            <a:endParaRPr lang="it-IT" sz="700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5EA455-C5B7-0F47-510C-3F54500B7CBC}"/>
              </a:ext>
            </a:extLst>
          </p:cNvPr>
          <p:cNvSpPr txBox="1"/>
          <p:nvPr/>
        </p:nvSpPr>
        <p:spPr>
          <a:xfrm>
            <a:off x="847504" y="34341"/>
            <a:ext cx="61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Workflow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98254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7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1">
            <a:extLst>
              <a:ext uri="{FF2B5EF4-FFF2-40B4-BE49-F238E27FC236}">
                <a16:creationId xmlns:a16="http://schemas.microsoft.com/office/drawing/2014/main" id="{4040F07F-0205-BFD2-0660-A2C90067DA2A}"/>
              </a:ext>
            </a:extLst>
          </p:cNvPr>
          <p:cNvGrpSpPr/>
          <p:nvPr/>
        </p:nvGrpSpPr>
        <p:grpSpPr>
          <a:xfrm>
            <a:off x="398561" y="3288138"/>
            <a:ext cx="8134509" cy="2503388"/>
            <a:chOff x="406908" y="2486201"/>
            <a:chExt cx="8134509" cy="2503388"/>
          </a:xfrm>
        </p:grpSpPr>
        <p:sp>
          <p:nvSpPr>
            <p:cNvPr id="21" name="Freccia destra rientrata 7">
              <a:extLst>
                <a:ext uri="{FF2B5EF4-FFF2-40B4-BE49-F238E27FC236}">
                  <a16:creationId xmlns:a16="http://schemas.microsoft.com/office/drawing/2014/main" id="{B8DAF77C-E0B5-F55E-1C48-24310B170C28}"/>
                </a:ext>
              </a:extLst>
            </p:cNvPr>
            <p:cNvSpPr/>
            <p:nvPr/>
          </p:nvSpPr>
          <p:spPr>
            <a:xfrm>
              <a:off x="406908" y="2936577"/>
              <a:ext cx="8134509" cy="1609313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2" name="Figura a mano libera: forma 9">
              <a:extLst>
                <a:ext uri="{FF2B5EF4-FFF2-40B4-BE49-F238E27FC236}">
                  <a16:creationId xmlns:a16="http://schemas.microsoft.com/office/drawing/2014/main" id="{287CDBF1-E942-A197-5646-E725AE868EE5}"/>
                </a:ext>
              </a:extLst>
            </p:cNvPr>
            <p:cNvSpPr/>
            <p:nvPr/>
          </p:nvSpPr>
          <p:spPr>
            <a:xfrm>
              <a:off x="628637" y="2486201"/>
              <a:ext cx="3679981" cy="1004026"/>
            </a:xfrm>
            <a:custGeom>
              <a:avLst/>
              <a:gdLst>
                <a:gd name="connsiteX0" fmla="*/ 0 w 3679981"/>
                <a:gd name="connsiteY0" fmla="*/ 0 h 1004026"/>
                <a:gd name="connsiteX1" fmla="*/ 3679981 w 3679981"/>
                <a:gd name="connsiteY1" fmla="*/ 0 h 1004026"/>
                <a:gd name="connsiteX2" fmla="*/ 3679981 w 3679981"/>
                <a:gd name="connsiteY2" fmla="*/ 1004026 h 1004026"/>
                <a:gd name="connsiteX3" fmla="*/ 0 w 3679981"/>
                <a:gd name="connsiteY3" fmla="*/ 1004026 h 1004026"/>
                <a:gd name="connsiteX4" fmla="*/ 0 w 3679981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9981" h="1004026">
                  <a:moveTo>
                    <a:pt x="0" y="0"/>
                  </a:moveTo>
                  <a:lnTo>
                    <a:pt x="3679981" y="0"/>
                  </a:lnTo>
                  <a:lnTo>
                    <a:pt x="3679981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>
                <a:latin typeface="+mj-lt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latin typeface="+mj-lt"/>
                </a:rPr>
                <a:t> </a:t>
              </a:r>
            </a:p>
          </p:txBody>
        </p:sp>
        <p:sp>
          <p:nvSpPr>
            <p:cNvPr id="23" name="Ovale 10">
              <a:extLst>
                <a:ext uri="{FF2B5EF4-FFF2-40B4-BE49-F238E27FC236}">
                  <a16:creationId xmlns:a16="http://schemas.microsoft.com/office/drawing/2014/main" id="{597E0918-B0D4-9A78-14F8-2C80A1501E44}"/>
                </a:ext>
              </a:extLst>
            </p:cNvPr>
            <p:cNvSpPr/>
            <p:nvPr/>
          </p:nvSpPr>
          <p:spPr>
            <a:xfrm>
              <a:off x="2118086" y="3646979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" name="Figura a mano libera: forma 11">
              <a:extLst>
                <a:ext uri="{FF2B5EF4-FFF2-40B4-BE49-F238E27FC236}">
                  <a16:creationId xmlns:a16="http://schemas.microsoft.com/office/drawing/2014/main" id="{E9B8F1C4-66BC-3289-C8D1-23F34E244E6A}"/>
                </a:ext>
              </a:extLst>
            </p:cNvPr>
            <p:cNvSpPr/>
            <p:nvPr/>
          </p:nvSpPr>
          <p:spPr>
            <a:xfrm>
              <a:off x="4372663" y="3985563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igura a mano libera: forma 13">
              <a:extLst>
                <a:ext uri="{FF2B5EF4-FFF2-40B4-BE49-F238E27FC236}">
                  <a16:creationId xmlns:a16="http://schemas.microsoft.com/office/drawing/2014/main" id="{EC5E727B-3989-2554-4EE9-8A1512F893A3}"/>
                </a:ext>
              </a:extLst>
            </p:cNvPr>
            <p:cNvSpPr/>
            <p:nvPr/>
          </p:nvSpPr>
          <p:spPr>
            <a:xfrm>
              <a:off x="6380879" y="2512596"/>
              <a:ext cx="1733746" cy="1004026"/>
            </a:xfrm>
            <a:custGeom>
              <a:avLst/>
              <a:gdLst>
                <a:gd name="connsiteX0" fmla="*/ 0 w 1733746"/>
                <a:gd name="connsiteY0" fmla="*/ 0 h 1004026"/>
                <a:gd name="connsiteX1" fmla="*/ 1733746 w 1733746"/>
                <a:gd name="connsiteY1" fmla="*/ 0 h 1004026"/>
                <a:gd name="connsiteX2" fmla="*/ 1733746 w 1733746"/>
                <a:gd name="connsiteY2" fmla="*/ 1004026 h 1004026"/>
                <a:gd name="connsiteX3" fmla="*/ 0 w 1733746"/>
                <a:gd name="connsiteY3" fmla="*/ 1004026 h 1004026"/>
                <a:gd name="connsiteX4" fmla="*/ 0 w 1733746"/>
                <a:gd name="connsiteY4" fmla="*/ 0 h 10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746" h="1004026">
                  <a:moveTo>
                    <a:pt x="0" y="0"/>
                  </a:moveTo>
                  <a:lnTo>
                    <a:pt x="1733746" y="0"/>
                  </a:lnTo>
                  <a:lnTo>
                    <a:pt x="1733746" y="1004026"/>
                  </a:lnTo>
                  <a:lnTo>
                    <a:pt x="0" y="1004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Ovale 14">
              <a:extLst>
                <a:ext uri="{FF2B5EF4-FFF2-40B4-BE49-F238E27FC236}">
                  <a16:creationId xmlns:a16="http://schemas.microsoft.com/office/drawing/2014/main" id="{2AD63483-971C-B033-2523-27BB190F3ADD}"/>
                </a:ext>
              </a:extLst>
            </p:cNvPr>
            <p:cNvSpPr/>
            <p:nvPr/>
          </p:nvSpPr>
          <p:spPr>
            <a:xfrm>
              <a:off x="5638773" y="3628848"/>
              <a:ext cx="251006" cy="25100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7" name="Fumetto: ovale 32">
            <a:extLst>
              <a:ext uri="{FF2B5EF4-FFF2-40B4-BE49-F238E27FC236}">
                <a16:creationId xmlns:a16="http://schemas.microsoft.com/office/drawing/2014/main" id="{268E1B7C-3435-D78D-F690-13B409DC0A56}"/>
              </a:ext>
            </a:extLst>
          </p:cNvPr>
          <p:cNvSpPr/>
          <p:nvPr/>
        </p:nvSpPr>
        <p:spPr>
          <a:xfrm>
            <a:off x="248996" y="1575155"/>
            <a:ext cx="3496990" cy="2091470"/>
          </a:xfrm>
          <a:prstGeom prst="wedgeEllipseCallout">
            <a:avLst>
              <a:gd name="adj1" fmla="val 7141"/>
              <a:gd name="adj2" fmla="val 924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80318F-1434-CEF7-0214-85151AC275F7}"/>
              </a:ext>
            </a:extLst>
          </p:cNvPr>
          <p:cNvGrpSpPr/>
          <p:nvPr/>
        </p:nvGrpSpPr>
        <p:grpSpPr>
          <a:xfrm>
            <a:off x="412133" y="1743512"/>
            <a:ext cx="3094573" cy="1729271"/>
            <a:chOff x="354803" y="1177745"/>
            <a:chExt cx="3094573" cy="1729271"/>
          </a:xfrm>
        </p:grpSpPr>
        <p:sp>
          <p:nvSpPr>
            <p:cNvPr id="28" name="CasellaDiTesto 6">
              <a:extLst>
                <a:ext uri="{FF2B5EF4-FFF2-40B4-BE49-F238E27FC236}">
                  <a16:creationId xmlns:a16="http://schemas.microsoft.com/office/drawing/2014/main" id="{F305D2AF-79A3-B0C4-9CDB-0C92CABF1001}"/>
                </a:ext>
              </a:extLst>
            </p:cNvPr>
            <p:cNvSpPr txBox="1"/>
            <p:nvPr/>
          </p:nvSpPr>
          <p:spPr>
            <a:xfrm>
              <a:off x="354803" y="1177745"/>
              <a:ext cx="3094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Chemical synthesis of multimeric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  <a:ea typeface="Aptos" panose="020B0004020202020204" pitchFamily="34" charset="0"/>
                </a:rPr>
                <a:t>Precursors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9" name="Immagine 8" descr="Immagine che contiene testo, Carattere, tipografia, design&#10;&#10;Descrizione generata automaticamente">
              <a:extLst>
                <a:ext uri="{FF2B5EF4-FFF2-40B4-BE49-F238E27FC236}">
                  <a16:creationId xmlns:a16="http://schemas.microsoft.com/office/drawing/2014/main" id="{9F53A78B-D160-801D-689E-F0B1E1C6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46" y="2620890"/>
              <a:ext cx="1494871" cy="286126"/>
            </a:xfrm>
            <a:prstGeom prst="rect">
              <a:avLst/>
            </a:prstGeom>
            <a:effectLst/>
          </p:spPr>
        </p:pic>
        <p:pic>
          <p:nvPicPr>
            <p:cNvPr id="30" name="Elemento grafico 37" descr="Coppa con riempimento a tinta unita">
              <a:extLst>
                <a:ext uri="{FF2B5EF4-FFF2-40B4-BE49-F238E27FC236}">
                  <a16:creationId xmlns:a16="http://schemas.microsoft.com/office/drawing/2014/main" id="{4D7D71FA-13DB-F459-B528-DBB32EC2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39133" y="1839540"/>
              <a:ext cx="725911" cy="725911"/>
            </a:xfrm>
            <a:prstGeom prst="rect">
              <a:avLst/>
            </a:prstGeom>
          </p:spPr>
        </p:pic>
      </p:grpSp>
      <p:sp>
        <p:nvSpPr>
          <p:cNvPr id="32" name="CasellaDiTesto 67">
            <a:extLst>
              <a:ext uri="{FF2B5EF4-FFF2-40B4-BE49-F238E27FC236}">
                <a16:creationId xmlns:a16="http://schemas.microsoft.com/office/drawing/2014/main" id="{62EE6BC5-A37F-77FE-EABE-325670D31B36}"/>
              </a:ext>
            </a:extLst>
          </p:cNvPr>
          <p:cNvSpPr txBox="1"/>
          <p:nvPr/>
        </p:nvSpPr>
        <p:spPr>
          <a:xfrm>
            <a:off x="8788909" y="3019978"/>
            <a:ext cx="31952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in vivo PET imaging studies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To evaluate the uptake and biodistribution of novel 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multimeric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versus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monomeric 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radiotracers in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+mj-lt"/>
              </a:rPr>
              <a:t>B16-F10 Melanoma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syngeneic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+mj-lt"/>
              </a:rPr>
              <a:t>murine model </a:t>
            </a:r>
            <a:endParaRPr lang="it-IT" sz="28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it-IT" dirty="0"/>
          </a:p>
        </p:txBody>
      </p:sp>
      <p:pic>
        <p:nvPicPr>
          <p:cNvPr id="33" name="Immagine 69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C522DE65-2AEF-E1B8-DCCF-BE7F9A68BB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b="31614"/>
          <a:stretch/>
        </p:blipFill>
        <p:spPr>
          <a:xfrm>
            <a:off x="1273736" y="1459531"/>
            <a:ext cx="1371363" cy="254457"/>
          </a:xfrm>
          <a:prstGeom prst="rect">
            <a:avLst/>
          </a:prstGeom>
        </p:spPr>
      </p:pic>
      <p:sp>
        <p:nvSpPr>
          <p:cNvPr id="34" name="Fumetto: ovale 28">
            <a:extLst>
              <a:ext uri="{FF2B5EF4-FFF2-40B4-BE49-F238E27FC236}">
                <a16:creationId xmlns:a16="http://schemas.microsoft.com/office/drawing/2014/main" id="{AA900D4E-A8D4-3D8A-0D39-D4D62C0E1C28}"/>
              </a:ext>
            </a:extLst>
          </p:cNvPr>
          <p:cNvSpPr/>
          <p:nvPr/>
        </p:nvSpPr>
        <p:spPr>
          <a:xfrm>
            <a:off x="3922643" y="943285"/>
            <a:ext cx="6672894" cy="2296694"/>
          </a:xfrm>
          <a:prstGeom prst="wedgeEllipseCallout">
            <a:avLst>
              <a:gd name="adj1" fmla="val -19337"/>
              <a:gd name="adj2" fmla="val 10224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5" name="Gruppo 29">
            <a:extLst>
              <a:ext uri="{FF2B5EF4-FFF2-40B4-BE49-F238E27FC236}">
                <a16:creationId xmlns:a16="http://schemas.microsoft.com/office/drawing/2014/main" id="{4E8C84DE-9FB3-26F2-B6DC-48D899011B82}"/>
              </a:ext>
            </a:extLst>
          </p:cNvPr>
          <p:cNvGrpSpPr/>
          <p:nvPr/>
        </p:nvGrpSpPr>
        <p:grpSpPr>
          <a:xfrm>
            <a:off x="4370888" y="1642117"/>
            <a:ext cx="5891788" cy="1442632"/>
            <a:chOff x="2369092" y="4793575"/>
            <a:chExt cx="5891788" cy="1442632"/>
          </a:xfrm>
        </p:grpSpPr>
        <p:pic>
          <p:nvPicPr>
            <p:cNvPr id="36" name="Immagine 30" descr="Immagine che contiene Elementi grafici, grafica, cerchio, Policromia&#10;&#10;Descrizione generata automaticamente">
              <a:extLst>
                <a:ext uri="{FF2B5EF4-FFF2-40B4-BE49-F238E27FC236}">
                  <a16:creationId xmlns:a16="http://schemas.microsoft.com/office/drawing/2014/main" id="{4A87C55D-53AC-4854-ED6D-EAF86673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34" y="5369481"/>
              <a:ext cx="559269" cy="362014"/>
            </a:xfrm>
            <a:prstGeom prst="rect">
              <a:avLst/>
            </a:prstGeom>
          </p:spPr>
        </p:pic>
        <p:pic>
          <p:nvPicPr>
            <p:cNvPr id="37" name="Immagine 31">
              <a:extLst>
                <a:ext uri="{FF2B5EF4-FFF2-40B4-BE49-F238E27FC236}">
                  <a16:creationId xmlns:a16="http://schemas.microsoft.com/office/drawing/2014/main" id="{B1258112-DF84-BF10-8711-652DB03E8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7899" t="8273"/>
            <a:stretch/>
          </p:blipFill>
          <p:spPr>
            <a:xfrm>
              <a:off x="3680198" y="5272734"/>
              <a:ext cx="1192260" cy="776795"/>
            </a:xfrm>
            <a:prstGeom prst="rect">
              <a:avLst/>
            </a:prstGeom>
          </p:spPr>
        </p:pic>
        <p:pic>
          <p:nvPicPr>
            <p:cNvPr id="38" name="Immagine 34">
              <a:extLst>
                <a:ext uri="{FF2B5EF4-FFF2-40B4-BE49-F238E27FC236}">
                  <a16:creationId xmlns:a16="http://schemas.microsoft.com/office/drawing/2014/main" id="{599257D9-D433-FB59-D443-0D078BF4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020369" y="5308232"/>
              <a:ext cx="1192260" cy="639397"/>
            </a:xfrm>
            <a:prstGeom prst="rect">
              <a:avLst/>
            </a:prstGeom>
          </p:spPr>
        </p:pic>
        <p:sp>
          <p:nvSpPr>
            <p:cNvPr id="39" name="CasellaDiTesto 36">
              <a:extLst>
                <a:ext uri="{FF2B5EF4-FFF2-40B4-BE49-F238E27FC236}">
                  <a16:creationId xmlns:a16="http://schemas.microsoft.com/office/drawing/2014/main" id="{BE4C1D3C-253E-9E9A-316F-E10DB1A939CE}"/>
                </a:ext>
              </a:extLst>
            </p:cNvPr>
            <p:cNvSpPr txBox="1"/>
            <p:nvPr/>
          </p:nvSpPr>
          <p:spPr>
            <a:xfrm>
              <a:off x="3526957" y="5974597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F]AlF-NOTA-</a:t>
              </a:r>
              <a:r>
                <a:rPr lang="en-US" sz="1100" b="1" dirty="0">
                  <a:solidFill>
                    <a:srgbClr val="C00000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FAPI-04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0" name="CasellaDiTesto 48">
              <a:extLst>
                <a:ext uri="{FF2B5EF4-FFF2-40B4-BE49-F238E27FC236}">
                  <a16:creationId xmlns:a16="http://schemas.microsoft.com/office/drawing/2014/main" id="{0FC9EABC-3579-F4E9-83BE-653F08698C84}"/>
                </a:ext>
              </a:extLst>
            </p:cNvPr>
            <p:cNvSpPr txBox="1"/>
            <p:nvPr/>
          </p:nvSpPr>
          <p:spPr>
            <a:xfrm>
              <a:off x="4897059" y="5968804"/>
              <a:ext cx="2554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10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10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100" b="1" dirty="0" err="1">
                  <a:solidFill>
                    <a:schemeClr val="accent2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RGDfK</a:t>
              </a:r>
              <a:r>
                <a:rPr lang="en-US" sz="110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 </a:t>
              </a:r>
              <a:endParaRPr lang="it-IT" sz="1100" b="1" dirty="0"/>
            </a:p>
          </p:txBody>
        </p:sp>
        <p:sp>
          <p:nvSpPr>
            <p:cNvPr id="41" name="CasellaDiTesto 49">
              <a:extLst>
                <a:ext uri="{FF2B5EF4-FFF2-40B4-BE49-F238E27FC236}">
                  <a16:creationId xmlns:a16="http://schemas.microsoft.com/office/drawing/2014/main" id="{F6A44FE4-496C-B31D-D8AF-E7E9C67C1DE6}"/>
                </a:ext>
              </a:extLst>
            </p:cNvPr>
            <p:cNvSpPr txBox="1"/>
            <p:nvPr/>
          </p:nvSpPr>
          <p:spPr>
            <a:xfrm>
              <a:off x="6131090" y="5968804"/>
              <a:ext cx="212979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[</a:t>
              </a:r>
              <a:r>
                <a:rPr lang="en-US" sz="1050" b="1" baseline="30000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18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F]</a:t>
              </a:r>
              <a:r>
                <a:rPr lang="en-US" sz="1050" b="1" dirty="0" err="1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AlF</a:t>
              </a:r>
              <a:r>
                <a:rPr lang="en-US" sz="1050" b="1" dirty="0"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-NOTA-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Calibri Light" panose="020F0302020204030204" pitchFamily="34" charset="0"/>
                  <a:ea typeface="Aptos" panose="020B0004020202020204" pitchFamily="34" charset="0"/>
                </a:rPr>
                <a:t>CAX</a:t>
              </a:r>
              <a:endParaRPr lang="it-IT" sz="1050" b="1" dirty="0">
                <a:solidFill>
                  <a:schemeClr val="accent6"/>
                </a:solidFill>
              </a:endParaRPr>
            </a:p>
          </p:txBody>
        </p:sp>
        <p:sp>
          <p:nvSpPr>
            <p:cNvPr id="42" name="CasellaDiTesto 50">
              <a:extLst>
                <a:ext uri="{FF2B5EF4-FFF2-40B4-BE49-F238E27FC236}">
                  <a16:creationId xmlns:a16="http://schemas.microsoft.com/office/drawing/2014/main" id="{6A45773B-9312-69AA-4EA8-5478BF9E5F1A}"/>
                </a:ext>
              </a:extLst>
            </p:cNvPr>
            <p:cNvSpPr txBox="1"/>
            <p:nvPr/>
          </p:nvSpPr>
          <p:spPr>
            <a:xfrm>
              <a:off x="2369092" y="4894970"/>
              <a:ext cx="1955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u="sng" dirty="0" err="1">
                  <a:solidFill>
                    <a:schemeClr val="tx2"/>
                  </a:solidFill>
                </a:rPr>
                <a:t>Mutimeric</a:t>
              </a:r>
              <a:endParaRPr lang="it-IT" sz="20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43" name="CasellaDiTesto 51">
              <a:extLst>
                <a:ext uri="{FF2B5EF4-FFF2-40B4-BE49-F238E27FC236}">
                  <a16:creationId xmlns:a16="http://schemas.microsoft.com/office/drawing/2014/main" id="{8E48A069-E678-7864-9BD1-0A9BE7959068}"/>
                </a:ext>
              </a:extLst>
            </p:cNvPr>
            <p:cNvSpPr txBox="1"/>
            <p:nvPr/>
          </p:nvSpPr>
          <p:spPr>
            <a:xfrm>
              <a:off x="4804160" y="4793575"/>
              <a:ext cx="2554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u="sng" dirty="0" err="1">
                  <a:solidFill>
                    <a:srgbClr val="C00000"/>
                  </a:solidFill>
                </a:rPr>
                <a:t>Monomeric</a:t>
              </a:r>
              <a:endParaRPr lang="it-IT" sz="2800" b="1" u="sng" dirty="0">
                <a:solidFill>
                  <a:srgbClr val="C00000"/>
                </a:solidFill>
              </a:endParaRPr>
            </a:p>
          </p:txBody>
        </p:sp>
      </p:grpSp>
      <p:sp>
        <p:nvSpPr>
          <p:cNvPr id="44" name="CasellaDiTesto 52">
            <a:extLst>
              <a:ext uri="{FF2B5EF4-FFF2-40B4-BE49-F238E27FC236}">
                <a16:creationId xmlns:a16="http://schemas.microsoft.com/office/drawing/2014/main" id="{A5532AB6-6251-BA38-C38D-D8ED210F0FEB}"/>
              </a:ext>
            </a:extLst>
          </p:cNvPr>
          <p:cNvSpPr txBox="1"/>
          <p:nvPr/>
        </p:nvSpPr>
        <p:spPr>
          <a:xfrm>
            <a:off x="4039266" y="1338029"/>
            <a:ext cx="5889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+mj-lt"/>
              </a:rPr>
              <a:t>Radiolabeling</a:t>
            </a:r>
            <a:r>
              <a:rPr lang="it-IT" sz="2000" b="1" dirty="0">
                <a:latin typeface="+mj-lt"/>
              </a:rPr>
              <a:t> with </a:t>
            </a:r>
            <a:r>
              <a:rPr lang="it-IT" sz="2400" dirty="0">
                <a:solidFill>
                  <a:srgbClr val="FF0000"/>
                </a:solidFill>
                <a:latin typeface="+mj-lt"/>
              </a:rPr>
              <a:t>[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18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F]AlF</a:t>
            </a:r>
            <a:r>
              <a:rPr lang="it-IT" sz="2400" b="1" baseline="30000" dirty="0">
                <a:solidFill>
                  <a:srgbClr val="FF0000"/>
                </a:solidFill>
                <a:latin typeface="+mj-lt"/>
              </a:rPr>
              <a:t>2+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of </a:t>
            </a:r>
            <a:r>
              <a:rPr lang="it-IT" sz="2000" b="1" dirty="0" err="1">
                <a:latin typeface="+mj-lt"/>
              </a:rPr>
              <a:t>radiotracers</a:t>
            </a:r>
            <a:r>
              <a:rPr lang="it-IT" sz="2000" b="1" dirty="0">
                <a:latin typeface="+mj-lt"/>
              </a:rPr>
              <a:t>:</a:t>
            </a:r>
          </a:p>
        </p:txBody>
      </p:sp>
      <p:pic>
        <p:nvPicPr>
          <p:cNvPr id="45" name="Immagine 53">
            <a:extLst>
              <a:ext uri="{FF2B5EF4-FFF2-40B4-BE49-F238E27FC236}">
                <a16:creationId xmlns:a16="http://schemas.microsoft.com/office/drawing/2014/main" id="{5B6B6F67-2E64-2B03-AF4B-347F8865B47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55827" y="2054591"/>
            <a:ext cx="996127" cy="796161"/>
          </a:xfrm>
          <a:prstGeom prst="rect">
            <a:avLst/>
          </a:prstGeom>
        </p:spPr>
      </p:pic>
      <p:pic>
        <p:nvPicPr>
          <p:cNvPr id="47" name="Immagine 17">
            <a:extLst>
              <a:ext uri="{FF2B5EF4-FFF2-40B4-BE49-F238E27FC236}">
                <a16:creationId xmlns:a16="http://schemas.microsoft.com/office/drawing/2014/main" id="{2EE26BB0-1B07-22B8-7C69-C7CC0A03BB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10131226" y="5094593"/>
            <a:ext cx="759510" cy="1672254"/>
          </a:xfrm>
          <a:prstGeom prst="rect">
            <a:avLst/>
          </a:prstGeom>
        </p:spPr>
      </p:pic>
      <p:pic>
        <p:nvPicPr>
          <p:cNvPr id="48" name="Elemento grafico 18" descr="Badge Appunti contorno">
            <a:extLst>
              <a:ext uri="{FF2B5EF4-FFF2-40B4-BE49-F238E27FC236}">
                <a16:creationId xmlns:a16="http://schemas.microsoft.com/office/drawing/2014/main" id="{D42DBE08-9C8F-437F-FAF9-C9CCAF5DA3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01190" y="5588534"/>
            <a:ext cx="647793" cy="647793"/>
          </a:xfrm>
          <a:prstGeom prst="rect">
            <a:avLst/>
          </a:prstGeom>
        </p:spPr>
      </p:pic>
      <p:sp>
        <p:nvSpPr>
          <p:cNvPr id="49" name="CasellaDiTesto 19">
            <a:extLst>
              <a:ext uri="{FF2B5EF4-FFF2-40B4-BE49-F238E27FC236}">
                <a16:creationId xmlns:a16="http://schemas.microsoft.com/office/drawing/2014/main" id="{5BF76650-099D-AE24-9F65-0F6EE712ECE2}"/>
              </a:ext>
            </a:extLst>
          </p:cNvPr>
          <p:cNvSpPr txBox="1"/>
          <p:nvPr/>
        </p:nvSpPr>
        <p:spPr>
          <a:xfrm>
            <a:off x="7470115" y="5612348"/>
            <a:ext cx="16697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The protocol for animal use has been approved by the Ministry of Health </a:t>
            </a:r>
          </a:p>
        </p:txBody>
      </p:sp>
      <p:sp>
        <p:nvSpPr>
          <p:cNvPr id="50" name="CasellaDiTesto 21">
            <a:extLst>
              <a:ext uri="{FF2B5EF4-FFF2-40B4-BE49-F238E27FC236}">
                <a16:creationId xmlns:a16="http://schemas.microsoft.com/office/drawing/2014/main" id="{78F8CDA4-C967-9FB8-8CF5-2CB656527176}"/>
              </a:ext>
            </a:extLst>
          </p:cNvPr>
          <p:cNvSpPr txBox="1"/>
          <p:nvPr/>
        </p:nvSpPr>
        <p:spPr>
          <a:xfrm>
            <a:off x="9677249" y="6277882"/>
            <a:ext cx="208125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0" i="0" u="none" strike="noStrike" baseline="0" dirty="0">
                <a:latin typeface="+mj-lt"/>
              </a:rPr>
              <a:t>https://doi.org/10.1007/s00259-023-06587-5</a:t>
            </a:r>
            <a:endParaRPr lang="it-IT" sz="700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5EA455-C5B7-0F47-510C-3F54500B7CBC}"/>
              </a:ext>
            </a:extLst>
          </p:cNvPr>
          <p:cNvSpPr txBox="1"/>
          <p:nvPr/>
        </p:nvSpPr>
        <p:spPr>
          <a:xfrm>
            <a:off x="847504" y="34341"/>
            <a:ext cx="61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Workflow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4515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umetto: ovale 10">
            <a:extLst>
              <a:ext uri="{FF2B5EF4-FFF2-40B4-BE49-F238E27FC236}">
                <a16:creationId xmlns:a16="http://schemas.microsoft.com/office/drawing/2014/main" id="{66C8C5D8-79FF-B11E-84E8-8086F1FB32E3}"/>
              </a:ext>
            </a:extLst>
          </p:cNvPr>
          <p:cNvSpPr/>
          <p:nvPr/>
        </p:nvSpPr>
        <p:spPr>
          <a:xfrm>
            <a:off x="12987" y="4971528"/>
            <a:ext cx="1996557" cy="1374882"/>
          </a:xfrm>
          <a:prstGeom prst="wedgeEllipseCallout">
            <a:avLst>
              <a:gd name="adj1" fmla="val 40019"/>
              <a:gd name="adj2" fmla="val -481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Diagramma 1">
            <a:extLst>
              <a:ext uri="{FF2B5EF4-FFF2-40B4-BE49-F238E27FC236}">
                <a16:creationId xmlns:a16="http://schemas.microsoft.com/office/drawing/2014/main" id="{21060771-D729-A1A3-6C17-560AD98AD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699257"/>
              </p:ext>
            </p:extLst>
          </p:nvPr>
        </p:nvGraphicFramePr>
        <p:xfrm>
          <a:off x="926609" y="953946"/>
          <a:ext cx="8096864" cy="495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" name="Elemento grafico 6" descr="Bilancia della giustizia contorno">
            <a:extLst>
              <a:ext uri="{FF2B5EF4-FFF2-40B4-BE49-F238E27FC236}">
                <a16:creationId xmlns:a16="http://schemas.microsoft.com/office/drawing/2014/main" id="{2154BDDC-F0B5-92B4-02EA-2D4276DCA2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3669" y="2475758"/>
            <a:ext cx="2215176" cy="2215176"/>
          </a:xfrm>
          <a:prstGeom prst="rect">
            <a:avLst/>
          </a:prstGeom>
        </p:spPr>
      </p:pic>
      <p:sp>
        <p:nvSpPr>
          <p:cNvPr id="23" name="CasellaDiTesto 7">
            <a:extLst>
              <a:ext uri="{FF2B5EF4-FFF2-40B4-BE49-F238E27FC236}">
                <a16:creationId xmlns:a16="http://schemas.microsoft.com/office/drawing/2014/main" id="{8EE708FA-D4A2-EAF5-E33E-E3A0577A05B2}"/>
              </a:ext>
            </a:extLst>
          </p:cNvPr>
          <p:cNvSpPr txBox="1"/>
          <p:nvPr/>
        </p:nvSpPr>
        <p:spPr>
          <a:xfrm>
            <a:off x="1128997" y="1638104"/>
            <a:ext cx="29349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RCY</a:t>
            </a:r>
          </a:p>
          <a:p>
            <a:pPr algn="ctr"/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Radiochemical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Yield (%)</a:t>
            </a:r>
          </a:p>
        </p:txBody>
      </p:sp>
      <p:grpSp>
        <p:nvGrpSpPr>
          <p:cNvPr id="24" name="Group 1349">
            <a:extLst>
              <a:ext uri="{FF2B5EF4-FFF2-40B4-BE49-F238E27FC236}">
                <a16:creationId xmlns:a16="http://schemas.microsoft.com/office/drawing/2014/main" id="{5F080744-747A-7276-AAAD-1005601DC11A}"/>
              </a:ext>
            </a:extLst>
          </p:cNvPr>
          <p:cNvGrpSpPr>
            <a:grpSpLocks/>
          </p:cNvGrpSpPr>
          <p:nvPr/>
        </p:nvGrpSpPr>
        <p:grpSpPr bwMode="auto">
          <a:xfrm>
            <a:off x="1651683" y="3513482"/>
            <a:ext cx="432862" cy="328099"/>
            <a:chOff x="378" y="2675"/>
            <a:chExt cx="202" cy="218"/>
          </a:xfrm>
        </p:grpSpPr>
        <p:sp>
          <p:nvSpPr>
            <p:cNvPr id="25" name="Freeform 1350">
              <a:extLst>
                <a:ext uri="{FF2B5EF4-FFF2-40B4-BE49-F238E27FC236}">
                  <a16:creationId xmlns:a16="http://schemas.microsoft.com/office/drawing/2014/main" id="{10F8969D-CCBA-6BDC-2AEA-BC10E7A6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675"/>
              <a:ext cx="202" cy="218"/>
            </a:xfrm>
            <a:custGeom>
              <a:avLst/>
              <a:gdLst>
                <a:gd name="T0" fmla="*/ 217 w 81"/>
                <a:gd name="T1" fmla="*/ 261 h 82"/>
                <a:gd name="T2" fmla="*/ 1037 w 81"/>
                <a:gd name="T3" fmla="*/ 261 h 82"/>
                <a:gd name="T4" fmla="*/ 1037 w 81"/>
                <a:gd name="T5" fmla="*/ 1257 h 82"/>
                <a:gd name="T6" fmla="*/ 217 w 81"/>
                <a:gd name="T7" fmla="*/ 1257 h 82"/>
                <a:gd name="T8" fmla="*/ 217 w 81"/>
                <a:gd name="T9" fmla="*/ 26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2">
                  <a:moveTo>
                    <a:pt x="14" y="14"/>
                  </a:moveTo>
                  <a:cubicBezTo>
                    <a:pt x="29" y="0"/>
                    <a:pt x="52" y="0"/>
                    <a:pt x="67" y="14"/>
                  </a:cubicBezTo>
                  <a:cubicBezTo>
                    <a:pt x="81" y="29"/>
                    <a:pt x="81" y="52"/>
                    <a:pt x="67" y="67"/>
                  </a:cubicBezTo>
                  <a:cubicBezTo>
                    <a:pt x="52" y="82"/>
                    <a:pt x="29" y="82"/>
                    <a:pt x="14" y="67"/>
                  </a:cubicBezTo>
                  <a:cubicBezTo>
                    <a:pt x="0" y="52"/>
                    <a:pt x="0" y="29"/>
                    <a:pt x="14" y="14"/>
                  </a:cubicBezTo>
                  <a:close/>
                </a:path>
              </a:pathLst>
            </a:custGeom>
            <a:solidFill>
              <a:srgbClr val="FFE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 dirty="0"/>
            </a:p>
          </p:txBody>
        </p:sp>
        <p:sp>
          <p:nvSpPr>
            <p:cNvPr id="26" name="Freeform 1351">
              <a:extLst>
                <a:ext uri="{FF2B5EF4-FFF2-40B4-BE49-F238E27FC236}">
                  <a16:creationId xmlns:a16="http://schemas.microsoft.com/office/drawing/2014/main" id="{7DF94826-EC97-15AE-DB56-E8906D9CE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2688"/>
              <a:ext cx="90" cy="96"/>
            </a:xfrm>
            <a:custGeom>
              <a:avLst/>
              <a:gdLst>
                <a:gd name="T0" fmla="*/ 0 w 36"/>
                <a:gd name="T1" fmla="*/ 683 h 36"/>
                <a:gd name="T2" fmla="*/ 563 w 36"/>
                <a:gd name="T3" fmla="*/ 491 h 36"/>
                <a:gd name="T4" fmla="*/ 408 w 36"/>
                <a:gd name="T5" fmla="*/ 171 h 36"/>
                <a:gd name="T6" fmla="*/ 145 w 36"/>
                <a:gd name="T7" fmla="*/ 0 h 36"/>
                <a:gd name="T8" fmla="*/ 0 w 36"/>
                <a:gd name="T9" fmla="*/ 68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34" y="20"/>
                    <a:pt x="31" y="14"/>
                    <a:pt x="26" y="9"/>
                  </a:cubicBezTo>
                  <a:cubicBezTo>
                    <a:pt x="21" y="4"/>
                    <a:pt x="15" y="1"/>
                    <a:pt x="9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7" name="Freeform 1352">
              <a:extLst>
                <a:ext uri="{FF2B5EF4-FFF2-40B4-BE49-F238E27FC236}">
                  <a16:creationId xmlns:a16="http://schemas.microsoft.com/office/drawing/2014/main" id="{989A5C5F-410D-06BC-3C73-46671C709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784"/>
              <a:ext cx="90" cy="104"/>
            </a:xfrm>
            <a:custGeom>
              <a:avLst/>
              <a:gdLst>
                <a:gd name="T0" fmla="*/ 563 w 36"/>
                <a:gd name="T1" fmla="*/ 491 h 39"/>
                <a:gd name="T2" fmla="*/ 563 w 36"/>
                <a:gd name="T3" fmla="*/ 491 h 39"/>
                <a:gd name="T4" fmla="*/ 158 w 36"/>
                <a:gd name="T5" fmla="*/ 0 h 39"/>
                <a:gd name="T6" fmla="*/ 0 w 36"/>
                <a:gd name="T7" fmla="*/ 683 h 39"/>
                <a:gd name="T8" fmla="*/ 563 w 36"/>
                <a:gd name="T9" fmla="*/ 49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9">
                  <a:moveTo>
                    <a:pt x="36" y="26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9"/>
                    <a:pt x="26" y="36"/>
                    <a:pt x="36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8" name="Freeform 1353">
              <a:extLst>
                <a:ext uri="{FF2B5EF4-FFF2-40B4-BE49-F238E27FC236}">
                  <a16:creationId xmlns:a16="http://schemas.microsoft.com/office/drawing/2014/main" id="{F9725A01-99BC-9D57-430B-7A322F763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2712"/>
              <a:ext cx="100" cy="96"/>
            </a:xfrm>
            <a:custGeom>
              <a:avLst/>
              <a:gdLst>
                <a:gd name="T0" fmla="*/ 208 w 40"/>
                <a:gd name="T1" fmla="*/ 0 h 36"/>
                <a:gd name="T2" fmla="*/ 50 w 40"/>
                <a:gd name="T3" fmla="*/ 683 h 36"/>
                <a:gd name="T4" fmla="*/ 625 w 40"/>
                <a:gd name="T5" fmla="*/ 512 h 36"/>
                <a:gd name="T6" fmla="*/ 208 w 40"/>
                <a:gd name="T7" fmla="*/ 0 h 36"/>
                <a:gd name="T8" fmla="*/ 208 w 4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6">
                  <a:moveTo>
                    <a:pt x="13" y="0"/>
                  </a:moveTo>
                  <a:cubicBezTo>
                    <a:pt x="3" y="10"/>
                    <a:pt x="0" y="24"/>
                    <a:pt x="3" y="3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 dirty="0"/>
            </a:p>
          </p:txBody>
        </p:sp>
        <p:sp>
          <p:nvSpPr>
            <p:cNvPr id="29" name="Freeform 1354">
              <a:extLst>
                <a:ext uri="{FF2B5EF4-FFF2-40B4-BE49-F238E27FC236}">
                  <a16:creationId xmlns:a16="http://schemas.microsoft.com/office/drawing/2014/main" id="{7E6107F5-9080-2CB2-4F9E-A547CCA0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675"/>
              <a:ext cx="202" cy="218"/>
            </a:xfrm>
            <a:custGeom>
              <a:avLst/>
              <a:gdLst>
                <a:gd name="T0" fmla="*/ 217 w 81"/>
                <a:gd name="T1" fmla="*/ 261 h 82"/>
                <a:gd name="T2" fmla="*/ 1037 w 81"/>
                <a:gd name="T3" fmla="*/ 261 h 82"/>
                <a:gd name="T4" fmla="*/ 1037 w 81"/>
                <a:gd name="T5" fmla="*/ 1257 h 82"/>
                <a:gd name="T6" fmla="*/ 217 w 81"/>
                <a:gd name="T7" fmla="*/ 1257 h 82"/>
                <a:gd name="T8" fmla="*/ 217 w 81"/>
                <a:gd name="T9" fmla="*/ 26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2">
                  <a:moveTo>
                    <a:pt x="14" y="14"/>
                  </a:moveTo>
                  <a:cubicBezTo>
                    <a:pt x="29" y="0"/>
                    <a:pt x="52" y="0"/>
                    <a:pt x="67" y="14"/>
                  </a:cubicBezTo>
                  <a:cubicBezTo>
                    <a:pt x="81" y="29"/>
                    <a:pt x="81" y="52"/>
                    <a:pt x="67" y="67"/>
                  </a:cubicBezTo>
                  <a:cubicBezTo>
                    <a:pt x="52" y="82"/>
                    <a:pt x="29" y="82"/>
                    <a:pt x="14" y="67"/>
                  </a:cubicBezTo>
                  <a:cubicBezTo>
                    <a:pt x="0" y="52"/>
                    <a:pt x="0" y="29"/>
                    <a:pt x="14" y="14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700"/>
            </a:p>
          </p:txBody>
        </p:sp>
      </p:grpSp>
      <p:pic>
        <p:nvPicPr>
          <p:cNvPr id="30" name="Immagine 32" descr="Immagine che contiene Elementi grafici, grafica, cerchio, Policromia&#10;&#10;Descrizione generata automaticamente">
            <a:extLst>
              <a:ext uri="{FF2B5EF4-FFF2-40B4-BE49-F238E27FC236}">
                <a16:creationId xmlns:a16="http://schemas.microsoft.com/office/drawing/2014/main" id="{023C1EF8-A14B-28B2-838D-5BBEACD05D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86" y="3202586"/>
            <a:ext cx="1141150" cy="738664"/>
          </a:xfrm>
          <a:prstGeom prst="rect">
            <a:avLst/>
          </a:prstGeom>
        </p:spPr>
      </p:pic>
      <p:sp>
        <p:nvSpPr>
          <p:cNvPr id="31" name="CasellaDiTesto 33">
            <a:extLst>
              <a:ext uri="{FF2B5EF4-FFF2-40B4-BE49-F238E27FC236}">
                <a16:creationId xmlns:a16="http://schemas.microsoft.com/office/drawing/2014/main" id="{257F27E8-6414-1555-257D-3D572411A500}"/>
              </a:ext>
            </a:extLst>
          </p:cNvPr>
          <p:cNvSpPr txBox="1"/>
          <p:nvPr/>
        </p:nvSpPr>
        <p:spPr>
          <a:xfrm>
            <a:off x="351743" y="3969298"/>
            <a:ext cx="293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4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</a:t>
            </a:r>
            <a:endParaRPr lang="it-IT" sz="2400" b="1" dirty="0">
              <a:latin typeface="+mj-lt"/>
            </a:endParaRPr>
          </a:p>
        </p:txBody>
      </p:sp>
      <p:sp>
        <p:nvSpPr>
          <p:cNvPr id="32" name="CasellaDiTesto 34">
            <a:extLst>
              <a:ext uri="{FF2B5EF4-FFF2-40B4-BE49-F238E27FC236}">
                <a16:creationId xmlns:a16="http://schemas.microsoft.com/office/drawing/2014/main" id="{F852A05A-5F7F-2F32-29F1-0AE6C6BA4193}"/>
              </a:ext>
            </a:extLst>
          </p:cNvPr>
          <p:cNvSpPr txBox="1"/>
          <p:nvPr/>
        </p:nvSpPr>
        <p:spPr>
          <a:xfrm>
            <a:off x="1888182" y="3970239"/>
            <a:ext cx="293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F-Radiotracers</a:t>
            </a:r>
            <a:endParaRPr lang="it-IT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3" name="Group 1349">
            <a:extLst>
              <a:ext uri="{FF2B5EF4-FFF2-40B4-BE49-F238E27FC236}">
                <a16:creationId xmlns:a16="http://schemas.microsoft.com/office/drawing/2014/main" id="{428F1DA9-DA87-9FE2-E83A-D1E01CB5BAE8}"/>
              </a:ext>
            </a:extLst>
          </p:cNvPr>
          <p:cNvGrpSpPr>
            <a:grpSpLocks/>
          </p:cNvGrpSpPr>
          <p:nvPr/>
        </p:nvGrpSpPr>
        <p:grpSpPr bwMode="auto">
          <a:xfrm>
            <a:off x="6149930" y="1719041"/>
            <a:ext cx="344385" cy="284844"/>
            <a:chOff x="378" y="2675"/>
            <a:chExt cx="202" cy="218"/>
          </a:xfrm>
        </p:grpSpPr>
        <p:sp>
          <p:nvSpPr>
            <p:cNvPr id="34" name="Freeform 1350">
              <a:extLst>
                <a:ext uri="{FF2B5EF4-FFF2-40B4-BE49-F238E27FC236}">
                  <a16:creationId xmlns:a16="http://schemas.microsoft.com/office/drawing/2014/main" id="{A9B314A0-4EF3-6CB1-34BF-F083CC5E2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675"/>
              <a:ext cx="202" cy="218"/>
            </a:xfrm>
            <a:custGeom>
              <a:avLst/>
              <a:gdLst>
                <a:gd name="T0" fmla="*/ 217 w 81"/>
                <a:gd name="T1" fmla="*/ 261 h 82"/>
                <a:gd name="T2" fmla="*/ 1037 w 81"/>
                <a:gd name="T3" fmla="*/ 261 h 82"/>
                <a:gd name="T4" fmla="*/ 1037 w 81"/>
                <a:gd name="T5" fmla="*/ 1257 h 82"/>
                <a:gd name="T6" fmla="*/ 217 w 81"/>
                <a:gd name="T7" fmla="*/ 1257 h 82"/>
                <a:gd name="T8" fmla="*/ 217 w 81"/>
                <a:gd name="T9" fmla="*/ 26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2">
                  <a:moveTo>
                    <a:pt x="14" y="14"/>
                  </a:moveTo>
                  <a:cubicBezTo>
                    <a:pt x="29" y="0"/>
                    <a:pt x="52" y="0"/>
                    <a:pt x="67" y="14"/>
                  </a:cubicBezTo>
                  <a:cubicBezTo>
                    <a:pt x="81" y="29"/>
                    <a:pt x="81" y="52"/>
                    <a:pt x="67" y="67"/>
                  </a:cubicBezTo>
                  <a:cubicBezTo>
                    <a:pt x="52" y="82"/>
                    <a:pt x="29" y="82"/>
                    <a:pt x="14" y="67"/>
                  </a:cubicBezTo>
                  <a:cubicBezTo>
                    <a:pt x="0" y="52"/>
                    <a:pt x="0" y="29"/>
                    <a:pt x="14" y="14"/>
                  </a:cubicBezTo>
                  <a:close/>
                </a:path>
              </a:pathLst>
            </a:custGeom>
            <a:solidFill>
              <a:srgbClr val="FFE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 dirty="0"/>
            </a:p>
          </p:txBody>
        </p:sp>
        <p:sp>
          <p:nvSpPr>
            <p:cNvPr id="35" name="Freeform 1351">
              <a:extLst>
                <a:ext uri="{FF2B5EF4-FFF2-40B4-BE49-F238E27FC236}">
                  <a16:creationId xmlns:a16="http://schemas.microsoft.com/office/drawing/2014/main" id="{F2C0104D-5546-B18A-9074-826FE76C7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2688"/>
              <a:ext cx="90" cy="96"/>
            </a:xfrm>
            <a:custGeom>
              <a:avLst/>
              <a:gdLst>
                <a:gd name="T0" fmla="*/ 0 w 36"/>
                <a:gd name="T1" fmla="*/ 683 h 36"/>
                <a:gd name="T2" fmla="*/ 563 w 36"/>
                <a:gd name="T3" fmla="*/ 491 h 36"/>
                <a:gd name="T4" fmla="*/ 408 w 36"/>
                <a:gd name="T5" fmla="*/ 171 h 36"/>
                <a:gd name="T6" fmla="*/ 145 w 36"/>
                <a:gd name="T7" fmla="*/ 0 h 36"/>
                <a:gd name="T8" fmla="*/ 0 w 36"/>
                <a:gd name="T9" fmla="*/ 68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34" y="20"/>
                    <a:pt x="31" y="14"/>
                    <a:pt x="26" y="9"/>
                  </a:cubicBezTo>
                  <a:cubicBezTo>
                    <a:pt x="21" y="4"/>
                    <a:pt x="15" y="1"/>
                    <a:pt x="9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36" name="Freeform 1352">
              <a:extLst>
                <a:ext uri="{FF2B5EF4-FFF2-40B4-BE49-F238E27FC236}">
                  <a16:creationId xmlns:a16="http://schemas.microsoft.com/office/drawing/2014/main" id="{A0D90BE7-8667-3D3F-E80A-10BCA188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784"/>
              <a:ext cx="90" cy="104"/>
            </a:xfrm>
            <a:custGeom>
              <a:avLst/>
              <a:gdLst>
                <a:gd name="T0" fmla="*/ 563 w 36"/>
                <a:gd name="T1" fmla="*/ 491 h 39"/>
                <a:gd name="T2" fmla="*/ 563 w 36"/>
                <a:gd name="T3" fmla="*/ 491 h 39"/>
                <a:gd name="T4" fmla="*/ 158 w 36"/>
                <a:gd name="T5" fmla="*/ 0 h 39"/>
                <a:gd name="T6" fmla="*/ 0 w 36"/>
                <a:gd name="T7" fmla="*/ 683 h 39"/>
                <a:gd name="T8" fmla="*/ 563 w 36"/>
                <a:gd name="T9" fmla="*/ 49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9">
                  <a:moveTo>
                    <a:pt x="36" y="26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9"/>
                    <a:pt x="26" y="36"/>
                    <a:pt x="36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37" name="Freeform 1353">
              <a:extLst>
                <a:ext uri="{FF2B5EF4-FFF2-40B4-BE49-F238E27FC236}">
                  <a16:creationId xmlns:a16="http://schemas.microsoft.com/office/drawing/2014/main" id="{B849864A-23A8-FDC8-468B-024BC6914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2712"/>
              <a:ext cx="100" cy="96"/>
            </a:xfrm>
            <a:custGeom>
              <a:avLst/>
              <a:gdLst>
                <a:gd name="T0" fmla="*/ 208 w 40"/>
                <a:gd name="T1" fmla="*/ 0 h 36"/>
                <a:gd name="T2" fmla="*/ 50 w 40"/>
                <a:gd name="T3" fmla="*/ 683 h 36"/>
                <a:gd name="T4" fmla="*/ 625 w 40"/>
                <a:gd name="T5" fmla="*/ 512 h 36"/>
                <a:gd name="T6" fmla="*/ 208 w 40"/>
                <a:gd name="T7" fmla="*/ 0 h 36"/>
                <a:gd name="T8" fmla="*/ 208 w 4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6">
                  <a:moveTo>
                    <a:pt x="13" y="0"/>
                  </a:moveTo>
                  <a:cubicBezTo>
                    <a:pt x="3" y="10"/>
                    <a:pt x="0" y="24"/>
                    <a:pt x="3" y="3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00" dirty="0"/>
            </a:p>
          </p:txBody>
        </p:sp>
        <p:sp>
          <p:nvSpPr>
            <p:cNvPr id="38" name="Freeform 1354">
              <a:extLst>
                <a:ext uri="{FF2B5EF4-FFF2-40B4-BE49-F238E27FC236}">
                  <a16:creationId xmlns:a16="http://schemas.microsoft.com/office/drawing/2014/main" id="{ACBB1676-392B-F1D1-CD63-C6B7FC93E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675"/>
              <a:ext cx="202" cy="218"/>
            </a:xfrm>
            <a:custGeom>
              <a:avLst/>
              <a:gdLst>
                <a:gd name="T0" fmla="*/ 217 w 81"/>
                <a:gd name="T1" fmla="*/ 261 h 82"/>
                <a:gd name="T2" fmla="*/ 1037 w 81"/>
                <a:gd name="T3" fmla="*/ 261 h 82"/>
                <a:gd name="T4" fmla="*/ 1037 w 81"/>
                <a:gd name="T5" fmla="*/ 1257 h 82"/>
                <a:gd name="T6" fmla="*/ 217 w 81"/>
                <a:gd name="T7" fmla="*/ 1257 h 82"/>
                <a:gd name="T8" fmla="*/ 217 w 81"/>
                <a:gd name="T9" fmla="*/ 26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2">
                  <a:moveTo>
                    <a:pt x="14" y="14"/>
                  </a:moveTo>
                  <a:cubicBezTo>
                    <a:pt x="29" y="0"/>
                    <a:pt x="52" y="0"/>
                    <a:pt x="67" y="14"/>
                  </a:cubicBezTo>
                  <a:cubicBezTo>
                    <a:pt x="81" y="29"/>
                    <a:pt x="81" y="52"/>
                    <a:pt x="67" y="67"/>
                  </a:cubicBezTo>
                  <a:cubicBezTo>
                    <a:pt x="52" y="82"/>
                    <a:pt x="29" y="82"/>
                    <a:pt x="14" y="67"/>
                  </a:cubicBezTo>
                  <a:cubicBezTo>
                    <a:pt x="0" y="52"/>
                    <a:pt x="0" y="29"/>
                    <a:pt x="14" y="14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700"/>
            </a:p>
          </p:txBody>
        </p:sp>
      </p:grpSp>
      <p:pic>
        <p:nvPicPr>
          <p:cNvPr id="39" name="Immagine 43" descr="Immagine che contiene Elementi grafici, Carattere, logo, cerchio&#10;&#10;Descrizione generata automaticamente">
            <a:extLst>
              <a:ext uri="{FF2B5EF4-FFF2-40B4-BE49-F238E27FC236}">
                <a16:creationId xmlns:a16="http://schemas.microsoft.com/office/drawing/2014/main" id="{C8A3020E-6A8F-0D8F-23AA-490C3C84D4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01" y="4167014"/>
            <a:ext cx="1090890" cy="284844"/>
          </a:xfrm>
          <a:prstGeom prst="rect">
            <a:avLst/>
          </a:prstGeom>
        </p:spPr>
      </p:pic>
      <p:sp>
        <p:nvSpPr>
          <p:cNvPr id="40" name="Fumetto: rettangolo con angoli arrotondati 52">
            <a:extLst>
              <a:ext uri="{FF2B5EF4-FFF2-40B4-BE49-F238E27FC236}">
                <a16:creationId xmlns:a16="http://schemas.microsoft.com/office/drawing/2014/main" id="{1CF4ABB8-597B-36F7-8852-540C315FFF95}"/>
              </a:ext>
            </a:extLst>
          </p:cNvPr>
          <p:cNvSpPr/>
          <p:nvPr/>
        </p:nvSpPr>
        <p:spPr>
          <a:xfrm>
            <a:off x="5772417" y="4719130"/>
            <a:ext cx="5985381" cy="1549240"/>
          </a:xfrm>
          <a:prstGeom prst="wedgeRoundRectCallout">
            <a:avLst>
              <a:gd name="adj1" fmla="val -25709"/>
              <a:gd name="adj2" fmla="val -68934"/>
              <a:gd name="adj3" fmla="val 16667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3FF7E3E2-496F-FFCF-F614-0A518055023F}"/>
              </a:ext>
            </a:extLst>
          </p:cNvPr>
          <p:cNvSpPr txBox="1"/>
          <p:nvPr/>
        </p:nvSpPr>
        <p:spPr>
          <a:xfrm>
            <a:off x="34493" y="5197304"/>
            <a:ext cx="200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Quality Control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Radio-TLC</a:t>
            </a:r>
          </a:p>
          <a:p>
            <a:pPr algn="ctr"/>
            <a:r>
              <a:rPr lang="en-US" dirty="0">
                <a:latin typeface="Calibri Light" panose="020F0302020204030204" pitchFamily="34" charset="0"/>
              </a:rPr>
              <a:t>Radio-HPLC</a:t>
            </a:r>
            <a:endParaRPr lang="it-IT" dirty="0"/>
          </a:p>
        </p:txBody>
      </p:sp>
      <p:sp>
        <p:nvSpPr>
          <p:cNvPr id="42" name="CasellaDiTesto 3">
            <a:extLst>
              <a:ext uri="{FF2B5EF4-FFF2-40B4-BE49-F238E27FC236}">
                <a16:creationId xmlns:a16="http://schemas.microsoft.com/office/drawing/2014/main" id="{9944D476-43A9-7BD7-772D-0F9D8F1E7A50}"/>
              </a:ext>
            </a:extLst>
          </p:cNvPr>
          <p:cNvSpPr txBox="1"/>
          <p:nvPr/>
        </p:nvSpPr>
        <p:spPr>
          <a:xfrm>
            <a:off x="4513156" y="873423"/>
            <a:ext cx="349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43" name="CasellaDiTesto 8">
            <a:extLst>
              <a:ext uri="{FF2B5EF4-FFF2-40B4-BE49-F238E27FC236}">
                <a16:creationId xmlns:a16="http://schemas.microsoft.com/office/drawing/2014/main" id="{F890DD72-1937-5045-7BD8-44B33B4D5F43}"/>
              </a:ext>
            </a:extLst>
          </p:cNvPr>
          <p:cNvSpPr txBox="1"/>
          <p:nvPr/>
        </p:nvSpPr>
        <p:spPr>
          <a:xfrm>
            <a:off x="5127306" y="2774112"/>
            <a:ext cx="349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44" name="CasellaDiTesto 28">
            <a:extLst>
              <a:ext uri="{FF2B5EF4-FFF2-40B4-BE49-F238E27FC236}">
                <a16:creationId xmlns:a16="http://schemas.microsoft.com/office/drawing/2014/main" id="{806B9E2D-0182-D360-1FFE-7FC10F2F6F28}"/>
              </a:ext>
            </a:extLst>
          </p:cNvPr>
          <p:cNvSpPr txBox="1"/>
          <p:nvPr/>
        </p:nvSpPr>
        <p:spPr>
          <a:xfrm>
            <a:off x="6568958" y="4773794"/>
            <a:ext cx="4696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Standard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radiolabeling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conditions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with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F]AlF</a:t>
            </a: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2+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1600" dirty="0">
                <a:latin typeface="+mj-lt"/>
              </a:rPr>
              <a:t> </a:t>
            </a:r>
          </a:p>
        </p:txBody>
      </p:sp>
      <p:sp>
        <p:nvSpPr>
          <p:cNvPr id="45" name="CasellaDiTesto 31">
            <a:extLst>
              <a:ext uri="{FF2B5EF4-FFF2-40B4-BE49-F238E27FC236}">
                <a16:creationId xmlns:a16="http://schemas.microsoft.com/office/drawing/2014/main" id="{B428A5B5-8EA3-3C36-02FB-63F223ACA9B3}"/>
              </a:ext>
            </a:extLst>
          </p:cNvPr>
          <p:cNvSpPr txBox="1"/>
          <p:nvPr/>
        </p:nvSpPr>
        <p:spPr>
          <a:xfrm>
            <a:off x="6432429" y="1035020"/>
            <a:ext cx="36103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concentration of AlCl</a:t>
            </a:r>
            <a:r>
              <a:rPr lang="en-US" sz="2000" b="1" baseline="-25000" dirty="0">
                <a:latin typeface="+mj-lt"/>
              </a:rPr>
              <a:t>3</a:t>
            </a:r>
            <a:endParaRPr lang="it-IT" sz="2000" b="1" dirty="0">
              <a:latin typeface="+mj-lt"/>
            </a:endParaRPr>
          </a:p>
          <a:p>
            <a:endParaRPr lang="it-IT" dirty="0"/>
          </a:p>
        </p:txBody>
      </p:sp>
      <p:sp>
        <p:nvSpPr>
          <p:cNvPr id="46" name="Fumetto: rettangolo con angoli arrotondati 35">
            <a:extLst>
              <a:ext uri="{FF2B5EF4-FFF2-40B4-BE49-F238E27FC236}">
                <a16:creationId xmlns:a16="http://schemas.microsoft.com/office/drawing/2014/main" id="{03527F4D-4070-1BE4-6534-6370BD310CA8}"/>
              </a:ext>
            </a:extLst>
          </p:cNvPr>
          <p:cNvSpPr/>
          <p:nvPr/>
        </p:nvSpPr>
        <p:spPr>
          <a:xfrm>
            <a:off x="7187332" y="1654897"/>
            <a:ext cx="4096042" cy="970170"/>
          </a:xfrm>
          <a:prstGeom prst="wedgeRoundRectCallout">
            <a:avLst>
              <a:gd name="adj1" fmla="val -68511"/>
              <a:gd name="adj2" fmla="val -3577"/>
              <a:gd name="adj3" fmla="val 16667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55" descr="Immagine che contiene orologio, oscurità, Carattere, Elementi grafici&#10;&#10;Descrizione generata automaticamente">
            <a:extLst>
              <a:ext uri="{FF2B5EF4-FFF2-40B4-BE49-F238E27FC236}">
                <a16:creationId xmlns:a16="http://schemas.microsoft.com/office/drawing/2014/main" id="{2AD0BD03-3C92-BF38-7011-AC65965BBB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63" y="1837800"/>
            <a:ext cx="3753213" cy="607138"/>
          </a:xfrm>
          <a:prstGeom prst="rect">
            <a:avLst/>
          </a:prstGeom>
        </p:spPr>
      </p:pic>
      <p:pic>
        <p:nvPicPr>
          <p:cNvPr id="48" name="Immagine 57" descr="Immagine che contiene cartone animato, clipart, Elementi grafici, illustrazione&#10;&#10;Descrizione generata automaticamente">
            <a:extLst>
              <a:ext uri="{FF2B5EF4-FFF2-40B4-BE49-F238E27FC236}">
                <a16:creationId xmlns:a16="http://schemas.microsoft.com/office/drawing/2014/main" id="{EB5E9F81-D4F9-B786-2064-42ED75E01B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14410"/>
          <a:stretch/>
        </p:blipFill>
        <p:spPr>
          <a:xfrm>
            <a:off x="6087512" y="5042946"/>
            <a:ext cx="5205824" cy="112655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C19F266-3136-974A-1586-25C7D688C3C5}"/>
              </a:ext>
            </a:extLst>
          </p:cNvPr>
          <p:cNvGrpSpPr/>
          <p:nvPr/>
        </p:nvGrpSpPr>
        <p:grpSpPr>
          <a:xfrm>
            <a:off x="53930" y="6477869"/>
            <a:ext cx="12192000" cy="369332"/>
            <a:chOff x="0" y="6375811"/>
            <a:chExt cx="12192000" cy="369332"/>
          </a:xfrm>
        </p:grpSpPr>
        <p:sp>
          <p:nvSpPr>
            <p:cNvPr id="4" name="Connettore 1 6">
              <a:extLst>
                <a:ext uri="{FF2B5EF4-FFF2-40B4-BE49-F238E27FC236}">
                  <a16:creationId xmlns:a16="http://schemas.microsoft.com/office/drawing/2014/main" id="{178146EF-9303-7644-8BC6-D2AD907CF4F1}"/>
                </a:ext>
              </a:extLst>
            </p:cNvPr>
            <p:cNvSpPr/>
            <p:nvPr/>
          </p:nvSpPr>
          <p:spPr>
            <a:xfrm flipV="1">
              <a:off x="4704522" y="6558575"/>
              <a:ext cx="1328649" cy="0"/>
            </a:xfrm>
            <a:prstGeom prst="line">
              <a:avLst/>
            </a:prstGeom>
            <a:ln>
              <a:solidFill>
                <a:srgbClr val="3C64A5"/>
              </a:solidFill>
              <a:miter/>
            </a:ln>
          </p:spPr>
          <p:txBody>
            <a:bodyPr lIns="45719" rIns="45719"/>
            <a:lstStyle/>
            <a:p>
              <a:endParaRPr>
                <a:solidFill>
                  <a:srgbClr val="3C64A5"/>
                </a:solidFill>
              </a:endParaRPr>
            </a:p>
          </p:txBody>
        </p:sp>
        <p:sp>
          <p:nvSpPr>
            <p:cNvPr id="5" name="CasellaDiTesto 8">
              <a:extLst>
                <a:ext uri="{FF2B5EF4-FFF2-40B4-BE49-F238E27FC236}">
                  <a16:creationId xmlns:a16="http://schemas.microsoft.com/office/drawing/2014/main" id="{4AE7D471-8A2A-CB0D-42A9-EFF966BCD18C}"/>
                </a:ext>
              </a:extLst>
            </p:cNvPr>
            <p:cNvSpPr txBox="1"/>
            <p:nvPr/>
          </p:nvSpPr>
          <p:spPr>
            <a:xfrm>
              <a:off x="839618" y="6375811"/>
              <a:ext cx="3864904" cy="36933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16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800" b="1" dirty="0">
                  <a:solidFill>
                    <a:srgbClr val="3C64A5"/>
                  </a:solidFill>
                </a:rPr>
                <a:t>THE</a:t>
              </a:r>
              <a:r>
                <a:rPr dirty="0">
                  <a:solidFill>
                    <a:srgbClr val="3C64A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 TUSCANY HEALTH ECOS</a:t>
              </a:r>
              <a:r>
                <a:rPr lang="it-IT" dirty="0">
                  <a:solidFill>
                    <a:srgbClr val="3C64A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Y</a:t>
              </a:r>
              <a:r>
                <a:rPr dirty="0">
                  <a:solidFill>
                    <a:srgbClr val="3C64A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STEM</a:t>
              </a:r>
            </a:p>
          </p:txBody>
        </p:sp>
        <p:sp>
          <p:nvSpPr>
            <p:cNvPr id="6" name="Connettore 1 6">
              <a:extLst>
                <a:ext uri="{FF2B5EF4-FFF2-40B4-BE49-F238E27FC236}">
                  <a16:creationId xmlns:a16="http://schemas.microsoft.com/office/drawing/2014/main" id="{8D370A13-9B9D-FBB9-E3AF-9C56984EF34D}"/>
                </a:ext>
              </a:extLst>
            </p:cNvPr>
            <p:cNvSpPr/>
            <p:nvPr/>
          </p:nvSpPr>
          <p:spPr>
            <a:xfrm flipV="1">
              <a:off x="0" y="6558576"/>
              <a:ext cx="689811" cy="0"/>
            </a:xfrm>
            <a:prstGeom prst="line">
              <a:avLst/>
            </a:prstGeom>
            <a:ln>
              <a:solidFill>
                <a:srgbClr val="3C64A5"/>
              </a:solidFill>
              <a:miter/>
            </a:ln>
          </p:spPr>
          <p:txBody>
            <a:bodyPr lIns="45719" rIns="45719"/>
            <a:lstStyle/>
            <a:p>
              <a:endParaRPr>
                <a:solidFill>
                  <a:srgbClr val="3C64A5"/>
                </a:solidFill>
              </a:endParaRPr>
            </a:p>
          </p:txBody>
        </p:sp>
        <p:sp>
          <p:nvSpPr>
            <p:cNvPr id="7" name="Connettore 1 6">
              <a:extLst>
                <a:ext uri="{FF2B5EF4-FFF2-40B4-BE49-F238E27FC236}">
                  <a16:creationId xmlns:a16="http://schemas.microsoft.com/office/drawing/2014/main" id="{7FC0F332-3242-5D19-7FBA-1EF4CD9C20AF}"/>
                </a:ext>
              </a:extLst>
            </p:cNvPr>
            <p:cNvSpPr/>
            <p:nvPr/>
          </p:nvSpPr>
          <p:spPr>
            <a:xfrm flipV="1">
              <a:off x="11768417" y="6564925"/>
              <a:ext cx="423583" cy="0"/>
            </a:xfrm>
            <a:prstGeom prst="line">
              <a:avLst/>
            </a:prstGeom>
            <a:ln>
              <a:solidFill>
                <a:srgbClr val="3C64A5"/>
              </a:solidFill>
              <a:miter/>
            </a:ln>
          </p:spPr>
          <p:txBody>
            <a:bodyPr lIns="45719" rIns="45719"/>
            <a:lstStyle/>
            <a:p>
              <a:endParaRPr>
                <a:solidFill>
                  <a:srgbClr val="3C64A5"/>
                </a:solidFill>
              </a:endParaRPr>
            </a:p>
          </p:txBody>
        </p:sp>
        <p:sp>
          <p:nvSpPr>
            <p:cNvPr id="8" name="CasellaDiTesto 13">
              <a:extLst>
                <a:ext uri="{FF2B5EF4-FFF2-40B4-BE49-F238E27FC236}">
                  <a16:creationId xmlns:a16="http://schemas.microsoft.com/office/drawing/2014/main" id="{C799049F-8FAC-D846-B2F8-EDA8F7C0B482}"/>
                </a:ext>
              </a:extLst>
            </p:cNvPr>
            <p:cNvSpPr txBox="1"/>
            <p:nvPr/>
          </p:nvSpPr>
          <p:spPr>
            <a:xfrm>
              <a:off x="11352382" y="6435464"/>
              <a:ext cx="4235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fld id="{D9C48075-744E-1A4C-BA74-3277BD946826}" type="slidenum">
                <a:rPr lang="it-IT" sz="1000" smtClean="0">
                  <a:solidFill>
                    <a:srgbClr val="3C64A5"/>
                  </a:solidFill>
                  <a:latin typeface="Helvetica" pitchFamily="2" charset="0"/>
                </a:rPr>
                <a:pPr algn="ctr"/>
                <a:t>8</a:t>
              </a:fld>
              <a:endParaRPr lang="it-IT" sz="1000" dirty="0">
                <a:solidFill>
                  <a:srgbClr val="3C64A5"/>
                </a:solidFill>
                <a:latin typeface="Helvetica" pitchFamily="2" charset="0"/>
              </a:endParaRPr>
            </a:p>
          </p:txBody>
        </p:sp>
        <p:sp>
          <p:nvSpPr>
            <p:cNvPr id="9" name="Connettore 1 6">
              <a:extLst>
                <a:ext uri="{FF2B5EF4-FFF2-40B4-BE49-F238E27FC236}">
                  <a16:creationId xmlns:a16="http://schemas.microsoft.com/office/drawing/2014/main" id="{24468B45-E5D2-8051-B9FE-E5BCD75188F8}"/>
                </a:ext>
              </a:extLst>
            </p:cNvPr>
            <p:cNvSpPr/>
            <p:nvPr/>
          </p:nvSpPr>
          <p:spPr>
            <a:xfrm>
              <a:off x="11136086" y="6564925"/>
              <a:ext cx="216296" cy="0"/>
            </a:xfrm>
            <a:prstGeom prst="line">
              <a:avLst/>
            </a:prstGeom>
            <a:ln>
              <a:solidFill>
                <a:srgbClr val="3C64A5"/>
              </a:solidFill>
              <a:miter/>
            </a:ln>
          </p:spPr>
          <p:txBody>
            <a:bodyPr lIns="45719" rIns="45719"/>
            <a:lstStyle/>
            <a:p>
              <a:endParaRPr>
                <a:solidFill>
                  <a:srgbClr val="3C64A5"/>
                </a:solidFill>
              </a:endParaRPr>
            </a:p>
          </p:txBody>
        </p:sp>
        <p:sp>
          <p:nvSpPr>
            <p:cNvPr id="10" name="CasellaDiTesto 15">
              <a:extLst>
                <a:ext uri="{FF2B5EF4-FFF2-40B4-BE49-F238E27FC236}">
                  <a16:creationId xmlns:a16="http://schemas.microsoft.com/office/drawing/2014/main" id="{8048D169-ECD5-EA6A-51DC-1298B2CD49BC}"/>
                </a:ext>
              </a:extLst>
            </p:cNvPr>
            <p:cNvSpPr txBox="1"/>
            <p:nvPr/>
          </p:nvSpPr>
          <p:spPr>
            <a:xfrm>
              <a:off x="6061166" y="6375811"/>
              <a:ext cx="50749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3C64A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 4° Meeting </a:t>
              </a:r>
              <a:r>
                <a:rPr lang="it-IT" sz="1600" b="1" dirty="0">
                  <a:solidFill>
                    <a:srgbClr val="3C64A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SPOKE 1 – </a:t>
              </a:r>
              <a:r>
                <a:rPr lang="it-IT" sz="1600" b="0" dirty="0">
                  <a:solidFill>
                    <a:srgbClr val="3C64A5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rPr>
                <a:t>December 12th 2024, Pisa</a:t>
              </a:r>
              <a:endParaRPr lang="it-IT" sz="1600" dirty="0">
                <a:solidFill>
                  <a:srgbClr val="3C64A5"/>
                </a:solidFill>
              </a:endParaRPr>
            </a:p>
          </p:txBody>
        </p:sp>
      </p:grpSp>
      <p:sp>
        <p:nvSpPr>
          <p:cNvPr id="51" name="CasellaDiTesto 2">
            <a:extLst>
              <a:ext uri="{FF2B5EF4-FFF2-40B4-BE49-F238E27FC236}">
                <a16:creationId xmlns:a16="http://schemas.microsoft.com/office/drawing/2014/main" id="{868F704A-FA5B-0FDF-FEF2-F6170A04780C}"/>
              </a:ext>
            </a:extLst>
          </p:cNvPr>
          <p:cNvSpPr txBox="1"/>
          <p:nvPr/>
        </p:nvSpPr>
        <p:spPr>
          <a:xfrm>
            <a:off x="104815" y="-90258"/>
            <a:ext cx="3856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Methods</a:t>
            </a:r>
            <a:r>
              <a:rPr lang="en-US" sz="4000" b="1" dirty="0">
                <a:solidFill>
                  <a:srgbClr val="C00000"/>
                </a:solidFill>
              </a:rPr>
              <a:t> 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Optimization of a radiolabeling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conditions with [</a:t>
            </a:r>
            <a:r>
              <a:rPr lang="en-US" sz="2000" b="1" baseline="30000" dirty="0">
                <a:solidFill>
                  <a:srgbClr val="C00000"/>
                </a:solidFill>
              </a:rPr>
              <a:t>18</a:t>
            </a:r>
            <a:r>
              <a:rPr lang="en-US" sz="2000" b="1" dirty="0">
                <a:solidFill>
                  <a:srgbClr val="C00000"/>
                </a:solidFill>
              </a:rPr>
              <a:t>F]AlF</a:t>
            </a:r>
            <a:r>
              <a:rPr lang="en-US" sz="2000" b="1" baseline="30000" dirty="0">
                <a:solidFill>
                  <a:srgbClr val="C00000"/>
                </a:solidFill>
              </a:rPr>
              <a:t>2+ </a:t>
            </a:r>
            <a:endParaRPr lang="en-US" sz="3600" b="1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4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>
            <a:extLst>
              <a:ext uri="{FF2B5EF4-FFF2-40B4-BE49-F238E27FC236}">
                <a16:creationId xmlns:a16="http://schemas.microsoft.com/office/drawing/2014/main" id="{178146EF-9303-7644-8BC6-D2AD907CF4F1}"/>
              </a:ext>
            </a:extLst>
          </p:cNvPr>
          <p:cNvSpPr/>
          <p:nvPr/>
        </p:nvSpPr>
        <p:spPr>
          <a:xfrm flipV="1">
            <a:off x="4704522" y="6558575"/>
            <a:ext cx="1328649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AE7D471-8A2A-CB0D-42A9-EFF966BCD18C}"/>
              </a:ext>
            </a:extLst>
          </p:cNvPr>
          <p:cNvSpPr txBox="1"/>
          <p:nvPr/>
        </p:nvSpPr>
        <p:spPr>
          <a:xfrm>
            <a:off x="839618" y="6375811"/>
            <a:ext cx="3864904" cy="36933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6" name="Connettore 1 6">
            <a:extLst>
              <a:ext uri="{FF2B5EF4-FFF2-40B4-BE49-F238E27FC236}">
                <a16:creationId xmlns:a16="http://schemas.microsoft.com/office/drawing/2014/main" id="{8D370A13-9B9D-FBB9-E3AF-9C56984EF34D}"/>
              </a:ext>
            </a:extLst>
          </p:cNvPr>
          <p:cNvSpPr/>
          <p:nvPr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7" name="Connettore 1 6">
            <a:extLst>
              <a:ext uri="{FF2B5EF4-FFF2-40B4-BE49-F238E27FC236}">
                <a16:creationId xmlns:a16="http://schemas.microsoft.com/office/drawing/2014/main" id="{7FC0F332-3242-5D19-7FBA-1EF4CD9C20AF}"/>
              </a:ext>
            </a:extLst>
          </p:cNvPr>
          <p:cNvSpPr/>
          <p:nvPr/>
        </p:nvSpPr>
        <p:spPr>
          <a:xfrm flipV="1">
            <a:off x="11768417" y="6564925"/>
            <a:ext cx="42358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C799049F-8FAC-D846-B2F8-EDA8F7C0B482}"/>
              </a:ext>
            </a:extLst>
          </p:cNvPr>
          <p:cNvSpPr txBox="1"/>
          <p:nvPr/>
        </p:nvSpPr>
        <p:spPr>
          <a:xfrm>
            <a:off x="11352382" y="6435464"/>
            <a:ext cx="42358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9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4468B45-E5D2-8051-B9FE-E5BCD75188F8}"/>
              </a:ext>
            </a:extLst>
          </p:cNvPr>
          <p:cNvSpPr/>
          <p:nvPr/>
        </p:nvSpPr>
        <p:spPr>
          <a:xfrm>
            <a:off x="11136086" y="6564925"/>
            <a:ext cx="216296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>
              <a:solidFill>
                <a:srgbClr val="3C64A5"/>
              </a:solidFill>
            </a:endParaRPr>
          </a:p>
        </p:txBody>
      </p:sp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048D169-ECD5-EA6A-51DC-1298B2CD49BC}"/>
              </a:ext>
            </a:extLst>
          </p:cNvPr>
          <p:cNvSpPr txBox="1"/>
          <p:nvPr/>
        </p:nvSpPr>
        <p:spPr>
          <a:xfrm>
            <a:off x="6061166" y="6375811"/>
            <a:ext cx="5074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4° Meeting </a:t>
            </a:r>
            <a:r>
              <a:rPr lang="it-IT" sz="1600" b="1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SPOKE 1 – </a:t>
            </a:r>
            <a:r>
              <a:rPr lang="it-IT" sz="1600" b="0" dirty="0" err="1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December</a:t>
            </a:r>
            <a:r>
              <a:rPr lang="it-IT" sz="1600" b="0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12th 2024, Pisa</a:t>
            </a:r>
            <a:endParaRPr lang="it-IT" sz="1600" dirty="0">
              <a:solidFill>
                <a:srgbClr val="3C64A5"/>
              </a:solidFill>
            </a:endParaRPr>
          </a:p>
        </p:txBody>
      </p:sp>
      <p:grpSp>
        <p:nvGrpSpPr>
          <p:cNvPr id="11" name="Gruppo 18">
            <a:extLst>
              <a:ext uri="{FF2B5EF4-FFF2-40B4-BE49-F238E27FC236}">
                <a16:creationId xmlns:a16="http://schemas.microsoft.com/office/drawing/2014/main" id="{E7771C44-5A0F-AAE0-0496-0A3E6024A388}"/>
              </a:ext>
            </a:extLst>
          </p:cNvPr>
          <p:cNvGrpSpPr/>
          <p:nvPr/>
        </p:nvGrpSpPr>
        <p:grpSpPr>
          <a:xfrm>
            <a:off x="3922643" y="0"/>
            <a:ext cx="8269358" cy="861391"/>
            <a:chOff x="3922643" y="0"/>
            <a:chExt cx="8269358" cy="861391"/>
          </a:xfrm>
          <a:solidFill>
            <a:srgbClr val="3C64A5"/>
          </a:solidFill>
        </p:grpSpPr>
        <p:sp>
          <p:nvSpPr>
            <p:cNvPr id="12" name="Rettangolo 19">
              <a:extLst>
                <a:ext uri="{FF2B5EF4-FFF2-40B4-BE49-F238E27FC236}">
                  <a16:creationId xmlns:a16="http://schemas.microsoft.com/office/drawing/2014/main" id="{66D0AAC6-75AF-E1CC-5DEB-239E0AF839D7}"/>
                </a:ext>
              </a:extLst>
            </p:cNvPr>
            <p:cNvSpPr/>
            <p:nvPr userDrawn="1"/>
          </p:nvSpPr>
          <p:spPr>
            <a:xfrm>
              <a:off x="11596914" y="0"/>
              <a:ext cx="595086" cy="861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20">
              <a:extLst>
                <a:ext uri="{FF2B5EF4-FFF2-40B4-BE49-F238E27FC236}">
                  <a16:creationId xmlns:a16="http://schemas.microsoft.com/office/drawing/2014/main" id="{C7336AE6-D818-1DD4-8B67-03F56AF34600}"/>
                </a:ext>
              </a:extLst>
            </p:cNvPr>
            <p:cNvSpPr/>
            <p:nvPr userDrawn="1"/>
          </p:nvSpPr>
          <p:spPr>
            <a:xfrm>
              <a:off x="3922643" y="1"/>
              <a:ext cx="8269358" cy="8613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4" descr="Immagine che contiene tes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2D8241FA-FAB3-A467-19EC-677B6E6F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5" y="212605"/>
            <a:ext cx="1604162" cy="458332"/>
          </a:xfrm>
          <a:prstGeom prst="rect">
            <a:avLst/>
          </a:prstGeom>
        </p:spPr>
      </p:pic>
      <p:pic>
        <p:nvPicPr>
          <p:cNvPr id="15" name="Immagine 25" descr="Immagine che contiene testo, Carattere, schermata, simbolo&#10;&#10;Descrizione generata automaticamente">
            <a:extLst>
              <a:ext uri="{FF2B5EF4-FFF2-40B4-BE49-F238E27FC236}">
                <a16:creationId xmlns:a16="http://schemas.microsoft.com/office/drawing/2014/main" id="{8F2621CD-1C97-2F56-4532-E272D071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1" y="240628"/>
            <a:ext cx="1811730" cy="468200"/>
          </a:xfrm>
          <a:prstGeom prst="rect">
            <a:avLst/>
          </a:prstGeom>
        </p:spPr>
      </p:pic>
      <p:pic>
        <p:nvPicPr>
          <p:cNvPr id="16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59E61F3-5D98-48CA-0A0D-9BD5144E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5" y="195156"/>
            <a:ext cx="1736170" cy="493230"/>
          </a:xfrm>
          <a:prstGeom prst="rect">
            <a:avLst/>
          </a:prstGeom>
        </p:spPr>
      </p:pic>
      <p:pic>
        <p:nvPicPr>
          <p:cNvPr id="17" name="Immagine 27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DFC42B8A-4EE4-5501-3C94-17D54B1D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46" y="268634"/>
            <a:ext cx="1341643" cy="402303"/>
          </a:xfrm>
          <a:prstGeom prst="rect">
            <a:avLst/>
          </a:prstGeom>
        </p:spPr>
      </p:pic>
      <p:cxnSp>
        <p:nvCxnSpPr>
          <p:cNvPr id="18" name="Connettore diritto 32">
            <a:extLst>
              <a:ext uri="{FF2B5EF4-FFF2-40B4-BE49-F238E27FC236}">
                <a16:creationId xmlns:a16="http://schemas.microsoft.com/office/drawing/2014/main" id="{382A8DD8-A38C-4EB8-33DB-50778EB7257C}"/>
              </a:ext>
            </a:extLst>
          </p:cNvPr>
          <p:cNvCxnSpPr/>
          <p:nvPr/>
        </p:nvCxnSpPr>
        <p:spPr>
          <a:xfrm>
            <a:off x="6210300" y="184150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33">
            <a:extLst>
              <a:ext uri="{FF2B5EF4-FFF2-40B4-BE49-F238E27FC236}">
                <a16:creationId xmlns:a16="http://schemas.microsoft.com/office/drawing/2014/main" id="{146A60B4-67F4-45B7-A5E2-0ABAE9C65531}"/>
              </a:ext>
            </a:extLst>
          </p:cNvPr>
          <p:cNvCxnSpPr/>
          <p:nvPr/>
        </p:nvCxnSpPr>
        <p:spPr>
          <a:xfrm>
            <a:off x="7981950" y="19355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2A90457E-F683-BD26-18D1-73854AB0980B}"/>
              </a:ext>
            </a:extLst>
          </p:cNvPr>
          <p:cNvCxnSpPr/>
          <p:nvPr/>
        </p:nvCxnSpPr>
        <p:spPr>
          <a:xfrm>
            <a:off x="9881416" y="195465"/>
            <a:ext cx="0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ggetto 10">
            <a:extLst>
              <a:ext uri="{FF2B5EF4-FFF2-40B4-BE49-F238E27FC236}">
                <a16:creationId xmlns:a16="http://schemas.microsoft.com/office/drawing/2014/main" id="{D747C8AB-70A6-E34C-E637-D187A9AC1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17137"/>
              </p:ext>
            </p:extLst>
          </p:nvPr>
        </p:nvGraphicFramePr>
        <p:xfrm>
          <a:off x="2596697" y="3554616"/>
          <a:ext cx="6926788" cy="277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947720" imgH="3180600" progId="">
                  <p:embed/>
                </p:oleObj>
              </mc:Choice>
              <mc:Fallback>
                <p:oleObj r:id="rId6" imgW="7947720" imgH="3180600" progId="">
                  <p:embed/>
                  <p:pic>
                    <p:nvPicPr>
                      <p:cNvPr id="3" name="Oggetto 10">
                        <a:extLst>
                          <a:ext uri="{FF2B5EF4-FFF2-40B4-BE49-F238E27FC236}">
                            <a16:creationId xmlns:a16="http://schemas.microsoft.com/office/drawing/2014/main" id="{D747C8AB-70A6-E34C-E637-D187A9AC1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697" y="3554616"/>
                        <a:ext cx="6926788" cy="27787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9385016A-CCF3-EBA3-9C87-55AC0D33D1EC}"/>
              </a:ext>
            </a:extLst>
          </p:cNvPr>
          <p:cNvSpPr/>
          <p:nvPr/>
        </p:nvSpPr>
        <p:spPr>
          <a:xfrm>
            <a:off x="3520328" y="1235030"/>
            <a:ext cx="1555904" cy="516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1">
            <a:extLst>
              <a:ext uri="{FF2B5EF4-FFF2-40B4-BE49-F238E27FC236}">
                <a16:creationId xmlns:a16="http://schemas.microsoft.com/office/drawing/2014/main" id="{E8AB9880-58CC-93BE-1815-39B452CBEEEA}"/>
              </a:ext>
            </a:extLst>
          </p:cNvPr>
          <p:cNvSpPr/>
          <p:nvPr/>
        </p:nvSpPr>
        <p:spPr>
          <a:xfrm>
            <a:off x="9633594" y="4308936"/>
            <a:ext cx="2322970" cy="13564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00364E19-BBC0-37C6-BB7C-AD03F8B7F710}"/>
              </a:ext>
            </a:extLst>
          </p:cNvPr>
          <p:cNvSpPr txBox="1"/>
          <p:nvPr/>
        </p:nvSpPr>
        <p:spPr>
          <a:xfrm>
            <a:off x="9791406" y="4369177"/>
            <a:ext cx="200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Quality Control</a:t>
            </a:r>
          </a:p>
          <a:p>
            <a:pPr algn="ctr"/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Cation exchanger (Maxi-</a:t>
            </a:r>
            <a:r>
              <a:rPr lang="en-US" sz="1800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Clean</a:t>
            </a:r>
            <a:r>
              <a:rPr lang="en-US" sz="1800" baseline="30000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TM</a:t>
            </a:r>
            <a:r>
              <a:rPr lang="en-US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SPE 0,5ml IC-H, Alltech)</a:t>
            </a:r>
            <a:endParaRPr lang="it-IT" dirty="0"/>
          </a:p>
        </p:txBody>
      </p:sp>
      <p:sp>
        <p:nvSpPr>
          <p:cNvPr id="24" name="CasellaDiTesto 7">
            <a:extLst>
              <a:ext uri="{FF2B5EF4-FFF2-40B4-BE49-F238E27FC236}">
                <a16:creationId xmlns:a16="http://schemas.microsoft.com/office/drawing/2014/main" id="{678BD487-B8DC-3780-F1F3-F0EDD8FC478C}"/>
              </a:ext>
            </a:extLst>
          </p:cNvPr>
          <p:cNvSpPr txBox="1"/>
          <p:nvPr/>
        </p:nvSpPr>
        <p:spPr>
          <a:xfrm>
            <a:off x="2910085" y="3182223"/>
            <a:ext cx="7884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Complexation yields of 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[</a:t>
            </a:r>
            <a:r>
              <a:rPr lang="en-US" sz="2000" b="1" baseline="300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18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F]AlF</a:t>
            </a:r>
            <a:r>
              <a:rPr lang="en-US" sz="2000" b="1" baseline="300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2+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as a function of AlCl</a:t>
            </a:r>
            <a:r>
              <a:rPr lang="en-US" sz="1800" b="1" baseline="-250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3</a:t>
            </a:r>
            <a:r>
              <a:rPr lang="en-US" sz="1800" b="1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concentration </a:t>
            </a:r>
            <a:endParaRPr lang="it-IT" b="1" dirty="0"/>
          </a:p>
        </p:txBody>
      </p:sp>
      <p:pic>
        <p:nvPicPr>
          <p:cNvPr id="26" name="Immagine 11" descr="Immagine che contiene testo, cartone animato, cerchio, calligrafia&#10;&#10;Descrizione generata automaticamente">
            <a:extLst>
              <a:ext uri="{FF2B5EF4-FFF2-40B4-BE49-F238E27FC236}">
                <a16:creationId xmlns:a16="http://schemas.microsoft.com/office/drawing/2014/main" id="{E9335C9C-05E9-2914-C832-F97D9A61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" y="876000"/>
            <a:ext cx="5548096" cy="2778705"/>
          </a:xfrm>
          <a:prstGeom prst="rect">
            <a:avLst/>
          </a:prstGeom>
        </p:spPr>
      </p:pic>
      <p:sp>
        <p:nvSpPr>
          <p:cNvPr id="27" name="Rettangolo 12">
            <a:extLst>
              <a:ext uri="{FF2B5EF4-FFF2-40B4-BE49-F238E27FC236}">
                <a16:creationId xmlns:a16="http://schemas.microsoft.com/office/drawing/2014/main" id="{E56DCC4B-B1A6-8EBC-3FC4-91710943FB91}"/>
              </a:ext>
            </a:extLst>
          </p:cNvPr>
          <p:cNvSpPr/>
          <p:nvPr/>
        </p:nvSpPr>
        <p:spPr>
          <a:xfrm>
            <a:off x="3495567" y="1122258"/>
            <a:ext cx="1431758" cy="559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2">
            <a:extLst>
              <a:ext uri="{FF2B5EF4-FFF2-40B4-BE49-F238E27FC236}">
                <a16:creationId xmlns:a16="http://schemas.microsoft.com/office/drawing/2014/main" id="{80178357-87F3-F958-6D81-EB6F075F15ED}"/>
              </a:ext>
            </a:extLst>
          </p:cNvPr>
          <p:cNvSpPr txBox="1"/>
          <p:nvPr/>
        </p:nvSpPr>
        <p:spPr>
          <a:xfrm>
            <a:off x="3683218" y="969064"/>
            <a:ext cx="5412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+mj-lt"/>
              </a:rPr>
              <a:t>Concentration of AlCl</a:t>
            </a:r>
            <a:r>
              <a:rPr lang="en-US" sz="3200" b="1" baseline="-25000" dirty="0">
                <a:solidFill>
                  <a:srgbClr val="C00000"/>
                </a:solidFill>
                <a:latin typeface="+mj-lt"/>
              </a:rPr>
              <a:t>3</a:t>
            </a:r>
            <a:endParaRPr lang="it-IT" sz="3200" b="1" dirty="0">
              <a:solidFill>
                <a:srgbClr val="C00000"/>
              </a:solidFill>
              <a:latin typeface="+mj-lt"/>
            </a:endParaRPr>
          </a:p>
          <a:p>
            <a:endParaRPr lang="it-IT" sz="3200" u="sng" dirty="0">
              <a:solidFill>
                <a:srgbClr val="C00000"/>
              </a:solidFill>
            </a:endParaRPr>
          </a:p>
        </p:txBody>
      </p:sp>
      <p:pic>
        <p:nvPicPr>
          <p:cNvPr id="29" name="Immagine 13" descr="Immagine che contiene orologio, oscurità, Carattere, Elementi grafici&#10;&#10;Descrizione generata automaticamente">
            <a:extLst>
              <a:ext uri="{FF2B5EF4-FFF2-40B4-BE49-F238E27FC236}">
                <a16:creationId xmlns:a16="http://schemas.microsoft.com/office/drawing/2014/main" id="{92323DAD-DBA6-FE82-EA29-A9467C846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77" y="2287603"/>
            <a:ext cx="3753213" cy="607138"/>
          </a:xfrm>
          <a:prstGeom prst="rect">
            <a:avLst/>
          </a:prstGeom>
        </p:spPr>
      </p:pic>
      <p:sp>
        <p:nvSpPr>
          <p:cNvPr id="30" name="Fumetto: rettangolo con angoli arrotondati 16">
            <a:extLst>
              <a:ext uri="{FF2B5EF4-FFF2-40B4-BE49-F238E27FC236}">
                <a16:creationId xmlns:a16="http://schemas.microsoft.com/office/drawing/2014/main" id="{009909DE-80DD-520E-89B3-B2F3BED62EA2}"/>
              </a:ext>
            </a:extLst>
          </p:cNvPr>
          <p:cNvSpPr/>
          <p:nvPr/>
        </p:nvSpPr>
        <p:spPr>
          <a:xfrm>
            <a:off x="6576557" y="1789697"/>
            <a:ext cx="4324054" cy="1200329"/>
          </a:xfrm>
          <a:prstGeom prst="wedgeRoundRectCallout">
            <a:avLst>
              <a:gd name="adj1" fmla="val -47068"/>
              <a:gd name="adj2" fmla="val -17219"/>
              <a:gd name="adj3" fmla="val 16667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18">
            <a:extLst>
              <a:ext uri="{FF2B5EF4-FFF2-40B4-BE49-F238E27FC236}">
                <a16:creationId xmlns:a16="http://schemas.microsoft.com/office/drawing/2014/main" id="{8BCA40CA-D8EB-D5A3-E6D9-C39294E17DC9}"/>
              </a:ext>
            </a:extLst>
          </p:cNvPr>
          <p:cNvSpPr txBox="1"/>
          <p:nvPr/>
        </p:nvSpPr>
        <p:spPr>
          <a:xfrm>
            <a:off x="7817596" y="1783598"/>
            <a:ext cx="2138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Reaction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conditions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2" name="Rettangolo 19">
            <a:extLst>
              <a:ext uri="{FF2B5EF4-FFF2-40B4-BE49-F238E27FC236}">
                <a16:creationId xmlns:a16="http://schemas.microsoft.com/office/drawing/2014/main" id="{23D87947-9B7B-0B89-69C2-2F30101E3564}"/>
              </a:ext>
            </a:extLst>
          </p:cNvPr>
          <p:cNvSpPr/>
          <p:nvPr/>
        </p:nvSpPr>
        <p:spPr>
          <a:xfrm>
            <a:off x="2236377" y="1919695"/>
            <a:ext cx="3480433" cy="126511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23">
            <a:extLst>
              <a:ext uri="{FF2B5EF4-FFF2-40B4-BE49-F238E27FC236}">
                <a16:creationId xmlns:a16="http://schemas.microsoft.com/office/drawing/2014/main" id="{59E623AE-C3A0-023A-9FDA-569971D8B356}"/>
              </a:ext>
            </a:extLst>
          </p:cNvPr>
          <p:cNvSpPr/>
          <p:nvPr/>
        </p:nvSpPr>
        <p:spPr>
          <a:xfrm>
            <a:off x="2269500" y="802075"/>
            <a:ext cx="1324568" cy="12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6">
            <a:extLst>
              <a:ext uri="{FF2B5EF4-FFF2-40B4-BE49-F238E27FC236}">
                <a16:creationId xmlns:a16="http://schemas.microsoft.com/office/drawing/2014/main" id="{EB98D49D-2DBE-5939-363B-65B0E8CF3C91}"/>
              </a:ext>
            </a:extLst>
          </p:cNvPr>
          <p:cNvSpPr/>
          <p:nvPr/>
        </p:nvSpPr>
        <p:spPr>
          <a:xfrm>
            <a:off x="3950208" y="2404872"/>
            <a:ext cx="557784" cy="11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14">
            <a:extLst>
              <a:ext uri="{FF2B5EF4-FFF2-40B4-BE49-F238E27FC236}">
                <a16:creationId xmlns:a16="http://schemas.microsoft.com/office/drawing/2014/main" id="{93532BE0-A582-CE5F-D841-882211EA9444}"/>
              </a:ext>
            </a:extLst>
          </p:cNvPr>
          <p:cNvCxnSpPr>
            <a:cxnSpLocks/>
          </p:cNvCxnSpPr>
          <p:nvPr/>
        </p:nvCxnSpPr>
        <p:spPr>
          <a:xfrm flipH="1">
            <a:off x="3224340" y="3932472"/>
            <a:ext cx="82296" cy="3160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24">
            <a:extLst>
              <a:ext uri="{FF2B5EF4-FFF2-40B4-BE49-F238E27FC236}">
                <a16:creationId xmlns:a16="http://schemas.microsoft.com/office/drawing/2014/main" id="{D1784E71-716B-74E2-EE00-0C3DD8C10A1F}"/>
              </a:ext>
            </a:extLst>
          </p:cNvPr>
          <p:cNvSpPr txBox="1"/>
          <p:nvPr/>
        </p:nvSpPr>
        <p:spPr>
          <a:xfrm>
            <a:off x="3183643" y="3699209"/>
            <a:ext cx="820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latin typeface="+mj-lt"/>
              </a:rPr>
              <a:t>2mM</a:t>
            </a:r>
          </a:p>
        </p:txBody>
      </p:sp>
      <p:sp>
        <p:nvSpPr>
          <p:cNvPr id="38" name="CasellaDiTesto 2">
            <a:extLst>
              <a:ext uri="{FF2B5EF4-FFF2-40B4-BE49-F238E27FC236}">
                <a16:creationId xmlns:a16="http://schemas.microsoft.com/office/drawing/2014/main" id="{87578E55-BD37-512C-E542-486DEF0622AD}"/>
              </a:ext>
            </a:extLst>
          </p:cNvPr>
          <p:cNvSpPr txBox="1"/>
          <p:nvPr/>
        </p:nvSpPr>
        <p:spPr>
          <a:xfrm>
            <a:off x="159335" y="-25861"/>
            <a:ext cx="5683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</a:rPr>
              <a:t>Results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434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1611</Words>
  <Application>Microsoft Office PowerPoint</Application>
  <PresentationFormat>Widescreen</PresentationFormat>
  <Paragraphs>369</Paragraphs>
  <Slides>21</Slides>
  <Notes>9</Notes>
  <HiddenSlides>4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Light</vt:lpstr>
      <vt:lpstr>Google Sans</vt:lpstr>
      <vt:lpstr>Helvetica</vt:lpstr>
      <vt:lpstr>Montserrat</vt:lpstr>
      <vt:lpstr>Montserrat Bold</vt:lpstr>
      <vt:lpstr>Montserrat Regular</vt:lpstr>
      <vt:lpstr>Roboto</vt:lpstr>
      <vt:lpstr>Wingdings</vt:lpstr>
      <vt:lpstr>Tema di Office</vt:lpstr>
      <vt:lpstr>Custom Design</vt:lpstr>
      <vt:lpstr>Prism 10</vt:lpstr>
      <vt:lpstr>Immagine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Maiarelli</dc:creator>
  <cp:lastModifiedBy>Costanza Fabbri</cp:lastModifiedBy>
  <cp:revision>3</cp:revision>
  <dcterms:created xsi:type="dcterms:W3CDTF">2024-09-06T16:42:42Z</dcterms:created>
  <dcterms:modified xsi:type="dcterms:W3CDTF">2024-12-08T16:15:17Z</dcterms:modified>
</cp:coreProperties>
</file>