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729" r:id="rId3"/>
    <p:sldId id="257" r:id="rId4"/>
    <p:sldId id="310" r:id="rId5"/>
    <p:sldId id="3735" r:id="rId6"/>
    <p:sldId id="259" r:id="rId7"/>
    <p:sldId id="289" r:id="rId8"/>
    <p:sldId id="3737" r:id="rId9"/>
    <p:sldId id="568" r:id="rId10"/>
    <p:sldId id="3734" r:id="rId11"/>
    <p:sldId id="3736" r:id="rId12"/>
    <p:sldId id="3738" r:id="rId13"/>
    <p:sldId id="3740" r:id="rId14"/>
    <p:sldId id="3739" r:id="rId15"/>
    <p:sldId id="3741" r:id="rId16"/>
    <p:sldId id="294" r:id="rId17"/>
    <p:sldId id="3742" r:id="rId18"/>
    <p:sldId id="3733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R4Pi6fzZ4sLa8toswkHejWVto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17995B-6B27-4790-91FD-074C19C2107A}">
  <a:tblStyle styleId="{8617995B-6B27-4790-91FD-074C19C2107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8A1735-C950-410C-A074-A95F87B840A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95"/>
  </p:normalViewPr>
  <p:slideViewPr>
    <p:cSldViewPr snapToGrid="0">
      <p:cViewPr varScale="1">
        <p:scale>
          <a:sx n="105" d="100"/>
          <a:sy n="105" d="100"/>
        </p:scale>
        <p:origin x="85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7" d="100"/>
          <a:sy n="127" d="100"/>
        </p:scale>
        <p:origin x="44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12095C71-2E60-7AA8-F6E3-53C3D68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>
            <a:extLst>
              <a:ext uri="{FF2B5EF4-FFF2-40B4-BE49-F238E27FC236}">
                <a16:creationId xmlns:a16="http://schemas.microsoft.com/office/drawing/2014/main" id="{7F85621B-3D38-EDEC-87DE-772D198A7A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>
            <a:extLst>
              <a:ext uri="{FF2B5EF4-FFF2-40B4-BE49-F238E27FC236}">
                <a16:creationId xmlns:a16="http://schemas.microsoft.com/office/drawing/2014/main" id="{4E8F186A-983D-34CE-F0CD-D9E45F22C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64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162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CA369857-5381-C179-E017-87C58860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>
            <a:extLst>
              <a:ext uri="{FF2B5EF4-FFF2-40B4-BE49-F238E27FC236}">
                <a16:creationId xmlns:a16="http://schemas.microsoft.com/office/drawing/2014/main" id="{89B126D2-D037-7E25-56F8-D15D175701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>
            <a:extLst>
              <a:ext uri="{FF2B5EF4-FFF2-40B4-BE49-F238E27FC236}">
                <a16:creationId xmlns:a16="http://schemas.microsoft.com/office/drawing/2014/main" id="{96C6EAD2-D68E-36B1-DA01-EE1CA86E0C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367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4F678213-D261-71F9-2F3A-F927453C4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>
            <a:extLst>
              <a:ext uri="{FF2B5EF4-FFF2-40B4-BE49-F238E27FC236}">
                <a16:creationId xmlns:a16="http://schemas.microsoft.com/office/drawing/2014/main" id="{8FB93E52-965A-0BC2-F7FE-6E43FF686B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>
            <a:extLst>
              <a:ext uri="{FF2B5EF4-FFF2-40B4-BE49-F238E27FC236}">
                <a16:creationId xmlns:a16="http://schemas.microsoft.com/office/drawing/2014/main" id="{37ECA8E7-C44E-EC73-5B35-0473CDAC41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60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ADE8CB17-85F2-AA8D-7E71-DBA9831C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>
            <a:extLst>
              <a:ext uri="{FF2B5EF4-FFF2-40B4-BE49-F238E27FC236}">
                <a16:creationId xmlns:a16="http://schemas.microsoft.com/office/drawing/2014/main" id="{4524357C-AEDC-27F0-E043-307AC8882A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>
            <a:extLst>
              <a:ext uri="{FF2B5EF4-FFF2-40B4-BE49-F238E27FC236}">
                <a16:creationId xmlns:a16="http://schemas.microsoft.com/office/drawing/2014/main" id="{19AEE7D0-D044-DE17-6DD1-392A04D3E3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79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CF7E6887-8C73-DB2E-B323-A0067472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>
            <a:extLst>
              <a:ext uri="{FF2B5EF4-FFF2-40B4-BE49-F238E27FC236}">
                <a16:creationId xmlns:a16="http://schemas.microsoft.com/office/drawing/2014/main" id="{2EAC5321-5982-D8AE-DF4C-A3728217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>
            <a:extLst>
              <a:ext uri="{FF2B5EF4-FFF2-40B4-BE49-F238E27FC236}">
                <a16:creationId xmlns:a16="http://schemas.microsoft.com/office/drawing/2014/main" id="{CBEF0D74-9392-D075-A4B1-6E694AA7D1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142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494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D8ED062B-2367-3CE1-8A7B-C0B77C4F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>
            <a:extLst>
              <a:ext uri="{FF2B5EF4-FFF2-40B4-BE49-F238E27FC236}">
                <a16:creationId xmlns:a16="http://schemas.microsoft.com/office/drawing/2014/main" id="{029FD9B1-BB47-2700-7764-828E67E5B2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>
            <a:extLst>
              <a:ext uri="{FF2B5EF4-FFF2-40B4-BE49-F238E27FC236}">
                <a16:creationId xmlns:a16="http://schemas.microsoft.com/office/drawing/2014/main" id="{FF2F08FA-6579-1E0F-3B72-AAB9BD1181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521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05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01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87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623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2887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74987C29-5B9B-CD39-40B5-29EA5B9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>
            <a:extLst>
              <a:ext uri="{FF2B5EF4-FFF2-40B4-BE49-F238E27FC236}">
                <a16:creationId xmlns:a16="http://schemas.microsoft.com/office/drawing/2014/main" id="{3E40010C-E0D7-8EAE-AA7F-35DE553075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>
            <a:extLst>
              <a:ext uri="{FF2B5EF4-FFF2-40B4-BE49-F238E27FC236}">
                <a16:creationId xmlns:a16="http://schemas.microsoft.com/office/drawing/2014/main" id="{FB43B435-AE05-6DA2-BA8B-816448E10F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35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12095C71-2E60-7AA8-F6E3-53C3D68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>
            <a:extLst>
              <a:ext uri="{FF2B5EF4-FFF2-40B4-BE49-F238E27FC236}">
                <a16:creationId xmlns:a16="http://schemas.microsoft.com/office/drawing/2014/main" id="{7F85621B-3D38-EDEC-87DE-772D198A7A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>
            <a:extLst>
              <a:ext uri="{FF2B5EF4-FFF2-40B4-BE49-F238E27FC236}">
                <a16:creationId xmlns:a16="http://schemas.microsoft.com/office/drawing/2014/main" id="{4E8F186A-983D-34CE-F0CD-D9E45F22C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473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4"/>
          <p:cNvPicPr preferRelativeResize="0"/>
          <p:nvPr/>
        </p:nvPicPr>
        <p:blipFill rotWithShape="1">
          <a:blip r:embed="rId2">
            <a:alphaModFix/>
          </a:blip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4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sp>
        <p:nvSpPr>
          <p:cNvPr id="28" name="Google Shape;28;p34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34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4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sp>
        <p:nvSpPr>
          <p:cNvPr id="101" name="Google Shape;101;p44"/>
          <p:cNvSpPr txBox="1"/>
          <p:nvPr/>
        </p:nvSpPr>
        <p:spPr>
          <a:xfrm>
            <a:off x="9821594" y="195173"/>
            <a:ext cx="187007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5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5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5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sp>
        <p:nvSpPr>
          <p:cNvPr id="108" name="Google Shape;108;p45"/>
          <p:cNvSpPr txBox="1"/>
          <p:nvPr/>
        </p:nvSpPr>
        <p:spPr>
          <a:xfrm>
            <a:off x="9821594" y="195173"/>
            <a:ext cx="187007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64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6926E1-2925-F7F8-472D-B51E7120D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7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" name="Google Shape;52;p37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sp>
        <p:nvSpPr>
          <p:cNvPr id="85" name="Google Shape;85;p4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2"/>
          <p:cNvSpPr txBox="1"/>
          <p:nvPr/>
        </p:nvSpPr>
        <p:spPr>
          <a:xfrm>
            <a:off x="9821594" y="195173"/>
            <a:ext cx="187007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3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4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3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sp>
        <p:nvSpPr>
          <p:cNvPr id="92" name="Google Shape;92;p43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43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3"/>
          <p:cNvSpPr txBox="1"/>
          <p:nvPr/>
        </p:nvSpPr>
        <p:spPr>
          <a:xfrm>
            <a:off x="9821594" y="195173"/>
            <a:ext cx="187007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562018"/>
            <a:ext cx="12192000" cy="3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-25841"/>
            <a:ext cx="12192000" cy="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3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8610600" y="6591238"/>
            <a:ext cx="2743200" cy="2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‹#›</a:t>
            </a:fld>
            <a:endParaRPr/>
          </a:p>
        </p:txBody>
      </p:sp>
      <p:pic>
        <p:nvPicPr>
          <p:cNvPr id="17" name="Google Shape;17;p3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49078" y="103756"/>
            <a:ext cx="2062964" cy="5507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3"/>
          <p:cNvSpPr/>
          <p:nvPr/>
        </p:nvSpPr>
        <p:spPr>
          <a:xfrm>
            <a:off x="0" y="6343256"/>
            <a:ext cx="1908131" cy="514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3" descr="Pagina Inizial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78355" y="6575443"/>
            <a:ext cx="1152938" cy="28418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3"/>
          <p:cNvSpPr txBox="1"/>
          <p:nvPr/>
        </p:nvSpPr>
        <p:spPr>
          <a:xfrm>
            <a:off x="1976254" y="6591238"/>
            <a:ext cx="21887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Leonida Antonio GIZZI, CNR-INO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9AAF2-F00A-3CFD-7777-418800F3765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uscanyhealthecosystem.i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11.jpeg"/><Relationship Id="rId4" Type="http://schemas.openxmlformats.org/officeDocument/2006/relationships/image" Target="../media/image27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9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"/>
          <p:cNvSpPr txBox="1">
            <a:spLocks noGrp="1"/>
          </p:cNvSpPr>
          <p:nvPr>
            <p:ph type="ctrTitle"/>
          </p:nvPr>
        </p:nvSpPr>
        <p:spPr>
          <a:xfrm>
            <a:off x="107021" y="1335637"/>
            <a:ext cx="6819296" cy="137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IT" sz="3200" i="1" dirty="0">
                <a:solidFill>
                  <a:schemeClr val="dk1"/>
                </a:solidFill>
              </a:rPr>
              <a:t>Tuscany Health Ecosystem</a:t>
            </a:r>
            <a:br>
              <a:rPr lang="en-IT" sz="3200" i="1" dirty="0">
                <a:solidFill>
                  <a:schemeClr val="dk1"/>
                </a:solidFill>
              </a:rPr>
            </a:br>
            <a:r>
              <a:rPr lang="en-IT" sz="3200" i="1" dirty="0">
                <a:solidFill>
                  <a:schemeClr val="dk1"/>
                </a:solidFill>
              </a:rPr>
              <a:t>“THE”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114" name="Google Shape;114;p1"/>
          <p:cNvSpPr txBox="1">
            <a:spLocks noGrp="1"/>
          </p:cNvSpPr>
          <p:nvPr>
            <p:ph type="subTitle" idx="1"/>
          </p:nvPr>
        </p:nvSpPr>
        <p:spPr>
          <a:xfrm>
            <a:off x="107021" y="2903569"/>
            <a:ext cx="4292787" cy="19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>
              <a:spcBef>
                <a:spcPts val="600"/>
              </a:spcBef>
              <a:buSzPct val="100000"/>
            </a:pPr>
            <a:r>
              <a:rPr lang="it-IT" sz="2800" b="1" dirty="0"/>
              <a:t>4° INCONTRO SULL’ECOSISTEMA TOSCANO PER L’INNOVAZIONE - SPOKE 1</a:t>
            </a:r>
            <a:endParaRPr lang="en-US" sz="2000"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IT" sz="2000" dirty="0"/>
              <a:t>Leonida A. Gizzi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IT" sz="2000" dirty="0"/>
              <a:t>CNR-INO</a:t>
            </a:r>
            <a:endParaRPr sz="2000" dirty="0"/>
          </a:p>
        </p:txBody>
      </p:sp>
      <p:sp>
        <p:nvSpPr>
          <p:cNvPr id="115" name="Google Shape;115;p1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12 </a:t>
            </a:r>
            <a:r>
              <a:rPr lang="en-US" dirty="0" err="1"/>
              <a:t>Dicembre</a:t>
            </a:r>
            <a:r>
              <a:rPr lang="en-IT"/>
              <a:t> </a:t>
            </a:r>
            <a:r>
              <a:rPr lang="en-IT" dirty="0"/>
              <a:t>2024</a:t>
            </a:r>
            <a:endParaRPr dirty="0"/>
          </a:p>
        </p:txBody>
      </p:sp>
      <p:pic>
        <p:nvPicPr>
          <p:cNvPr id="116" name="Google Shape;116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-1888" b="-3170"/>
          <a:stretch/>
        </p:blipFill>
        <p:spPr>
          <a:xfrm>
            <a:off x="5618334" y="1357091"/>
            <a:ext cx="4830360" cy="504469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7" name="Google Shape;117;p1"/>
          <p:cNvSpPr txBox="1"/>
          <p:nvPr/>
        </p:nvSpPr>
        <p:spPr>
          <a:xfrm>
            <a:off x="10972800" y="53525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5CC57-DEC8-55D2-D82D-35DD303A5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CBE13-BD06-3119-ED60-18BCAE9FE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1434" y="779196"/>
            <a:ext cx="1639784" cy="508978"/>
          </a:xfrm>
          <a:prstGeom prst="rect">
            <a:avLst/>
          </a:prstGeom>
        </p:spPr>
      </p:pic>
      <p:pic>
        <p:nvPicPr>
          <p:cNvPr id="4" name="Picture 2" descr="University of Florence, Italy | Study.eu">
            <a:extLst>
              <a:ext uri="{FF2B5EF4-FFF2-40B4-BE49-F238E27FC236}">
                <a16:creationId xmlns:a16="http://schemas.microsoft.com/office/drawing/2014/main" id="{9FAB012B-9176-8F26-DFB8-4FC9F079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367" y="1794228"/>
            <a:ext cx="1623612" cy="4604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HD+ 2023 - Contamination Lab">
            <a:extLst>
              <a:ext uri="{FF2B5EF4-FFF2-40B4-BE49-F238E27FC236}">
                <a16:creationId xmlns:a16="http://schemas.microsoft.com/office/drawing/2014/main" id="{0D021970-E8FA-329C-7920-51814D9C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895" y="1305339"/>
            <a:ext cx="1635323" cy="46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ogetto di ricerca con l'INFN e il CERN">
            <a:extLst>
              <a:ext uri="{FF2B5EF4-FFF2-40B4-BE49-F238E27FC236}">
                <a16:creationId xmlns:a16="http://schemas.microsoft.com/office/drawing/2014/main" id="{43B73200-9627-A85C-8D49-B204AE71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4" t="17091" r="23679" b="19565"/>
          <a:stretch/>
        </p:blipFill>
        <p:spPr bwMode="auto">
          <a:xfrm>
            <a:off x="10547367" y="2283118"/>
            <a:ext cx="1623612" cy="4604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50D006F5-F921-32DF-C423-F5AF2B16E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C2A3E-C130-58C3-C78E-14262585C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BFDA0C-AD90-9149-ABBB-11D9DD9B2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11094"/>
              </p:ext>
            </p:extLst>
          </p:nvPr>
        </p:nvGraphicFramePr>
        <p:xfrm>
          <a:off x="359230" y="1302415"/>
          <a:ext cx="11571513" cy="5153071"/>
        </p:xfrm>
        <a:graphic>
          <a:graphicData uri="http://schemas.openxmlformats.org/drawingml/2006/table">
            <a:tbl>
              <a:tblPr>
                <a:tableStyleId>{8617995B-6B27-4790-91FD-074C19C2107A}</a:tableStyleId>
              </a:tblPr>
              <a:tblGrid>
                <a:gridCol w="3624941">
                  <a:extLst>
                    <a:ext uri="{9D8B030D-6E8A-4147-A177-3AD203B41FA5}">
                      <a16:colId xmlns:a16="http://schemas.microsoft.com/office/drawing/2014/main" val="276866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823140006"/>
                    </a:ext>
                  </a:extLst>
                </a:gridCol>
                <a:gridCol w="4082143">
                  <a:extLst>
                    <a:ext uri="{9D8B030D-6E8A-4147-A177-3AD203B41FA5}">
                      <a16:colId xmlns:a16="http://schemas.microsoft.com/office/drawing/2014/main" val="411060262"/>
                    </a:ext>
                  </a:extLst>
                </a:gridCol>
                <a:gridCol w="2873829">
                  <a:extLst>
                    <a:ext uri="{9D8B030D-6E8A-4147-A177-3AD203B41FA5}">
                      <a16:colId xmlns:a16="http://schemas.microsoft.com/office/drawing/2014/main" val="2836262595"/>
                    </a:ext>
                  </a:extLst>
                </a:gridCol>
              </a:tblGrid>
              <a:tr h="3127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Coordinator</a:t>
                      </a: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Acronym</a:t>
                      </a:r>
                      <a:endParaRPr lang="it-IT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Title/</a:t>
                      </a:r>
                      <a:r>
                        <a:rPr lang="it-IT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Topic</a:t>
                      </a:r>
                      <a:endParaRPr lang="it-IT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Link to </a:t>
                      </a:r>
                      <a:r>
                        <a:rPr lang="it-IT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Subproject</a:t>
                      </a:r>
                      <a:endParaRPr lang="it-IT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extLst>
                  <a:ext uri="{0D108BD9-81ED-4DB2-BD59-A6C34878D82A}">
                    <a16:rowId xmlns:a16="http://schemas.microsoft.com/office/drawing/2014/main" val="236884849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Università degli Studi di Palermo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DALI'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Development of Advanced dosimetric techniques for uLtra-hIgh dose rate beams </a:t>
                      </a:r>
                      <a:endParaRPr lang="it-IT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1.5 Flash: dal preclinico al clinico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extLst>
                  <a:ext uri="{0D108BD9-81ED-4DB2-BD59-A6C34878D82A}">
                    <a16:rowId xmlns:a16="http://schemas.microsoft.com/office/drawing/2014/main" val="66674014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 err="1">
                          <a:effectLst/>
                        </a:rPr>
                        <a:t>Curium</a:t>
                      </a:r>
                      <a:r>
                        <a:rPr lang="it-IT" sz="1100" b="1" u="none" strike="noStrike" dirty="0">
                          <a:effectLst/>
                        </a:rPr>
                        <a:t> </a:t>
                      </a:r>
                      <a:r>
                        <a:rPr lang="it-IT" sz="1100" b="1" u="none" strike="noStrike" dirty="0" err="1">
                          <a:effectLst/>
                        </a:rPr>
                        <a:t>Italy</a:t>
                      </a:r>
                      <a:r>
                        <a:rPr lang="it-IT" sz="1100" b="1" u="none" strike="noStrike" dirty="0">
                          <a:effectLst/>
                        </a:rPr>
                        <a:t> </a:t>
                      </a:r>
                      <a:r>
                        <a:rPr lang="it-IT" sz="1100" b="1" u="none" strike="noStrike" dirty="0" err="1">
                          <a:effectLst/>
                        </a:rPr>
                        <a:t>Srl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PROFETI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Trasferimento Tecnologico e Prima Rete per l’uso Oncologico della FET in Italia </a:t>
                      </a:r>
                      <a:endParaRPr lang="it-IT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1.8 Sintesi e produzione di radionuclidi - Uso clinico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extLst>
                  <a:ext uri="{0D108BD9-81ED-4DB2-BD59-A6C34878D82A}">
                    <a16:rowId xmlns:a16="http://schemas.microsoft.com/office/drawing/2014/main" val="3950697628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Azienda Ospedaliero-Universitaria Careggi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PANDORA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Caratterizzazione dosimetrica di rivelatori e fasci di </a:t>
                      </a:r>
                      <a:r>
                        <a:rPr lang="it-IT" sz="1100" b="1" u="none" strike="noStrike" dirty="0" err="1">
                          <a:effectLst/>
                        </a:rPr>
                        <a:t>PArticelle</a:t>
                      </a:r>
                      <a:r>
                        <a:rPr lang="it-IT" sz="1100" b="1" u="none" strike="noStrike" dirty="0">
                          <a:effectLst/>
                        </a:rPr>
                        <a:t> </a:t>
                      </a:r>
                      <a:r>
                        <a:rPr lang="it-IT" sz="1100" b="1" u="none" strike="noStrike" dirty="0" err="1">
                          <a:effectLst/>
                        </a:rPr>
                        <a:t>coN</a:t>
                      </a:r>
                      <a:r>
                        <a:rPr lang="it-IT" sz="1100" b="1" u="none" strike="noStrike" dirty="0">
                          <a:effectLst/>
                        </a:rPr>
                        <a:t> altissimo </a:t>
                      </a:r>
                      <a:r>
                        <a:rPr lang="it-IT" sz="1100" b="1" u="none" strike="noStrike" dirty="0" err="1">
                          <a:effectLst/>
                        </a:rPr>
                        <a:t>DOse</a:t>
                      </a:r>
                      <a:r>
                        <a:rPr lang="it-IT" sz="1100" b="1" u="none" strike="noStrike" dirty="0">
                          <a:effectLst/>
                        </a:rPr>
                        <a:t> rate in Radioterapia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1.4 Flash: Preclinica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b"/>
                </a:tc>
                <a:extLst>
                  <a:ext uri="{0D108BD9-81ED-4DB2-BD59-A6C34878D82A}">
                    <a16:rowId xmlns:a16="http://schemas.microsoft.com/office/drawing/2014/main" val="1498977833"/>
                  </a:ext>
                </a:extLst>
              </a:tr>
              <a:tr h="40980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Università degli Studi della Campania "Luigi Vanvitelli" - Dipartimento di Matematica e Fisica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>
                          <a:effectLst/>
                        </a:rPr>
                        <a:t>JET-LEA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JEt Target for Laser Electron Acceleration</a:t>
                      </a:r>
                      <a:endParaRPr lang="it-IT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1.1 Approcci innovativi: sorgenti di radiazione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extLst>
                  <a:ext uri="{0D108BD9-81ED-4DB2-BD59-A6C34878D82A}">
                    <a16:rowId xmlns:a16="http://schemas.microsoft.com/office/drawing/2014/main" val="1597802230"/>
                  </a:ext>
                </a:extLst>
              </a:tr>
              <a:tr h="36427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>
                          <a:effectLst/>
                        </a:rPr>
                        <a:t>Università degli Studi di Sassari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FLASH-IT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>
                          <a:effectLst/>
                        </a:rPr>
                        <a:t>IT Platform for </a:t>
                      </a:r>
                      <a:r>
                        <a:rPr lang="it-IT" sz="1100" b="1" u="none" strike="noStrike" dirty="0" err="1">
                          <a:effectLst/>
                        </a:rPr>
                        <a:t>Heterogeneous</a:t>
                      </a:r>
                      <a:r>
                        <a:rPr lang="it-IT" sz="1100" b="1" u="none" strike="noStrike" dirty="0">
                          <a:effectLst/>
                        </a:rPr>
                        <a:t> Data Analysis and Collection in FLASH </a:t>
                      </a:r>
                      <a:r>
                        <a:rPr lang="it-IT" sz="1100" b="1" u="none" strike="noStrike" dirty="0" err="1">
                          <a:effectLst/>
                        </a:rPr>
                        <a:t>Radiotherapy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1.2 Simulazioni, validazione e Modelling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extLst>
                  <a:ext uri="{0D108BD9-81ED-4DB2-BD59-A6C34878D82A}">
                    <a16:rowId xmlns:a16="http://schemas.microsoft.com/office/drawing/2014/main" val="4277412630"/>
                  </a:ext>
                </a:extLst>
              </a:tr>
              <a:tr h="45534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 err="1">
                          <a:effectLst/>
                        </a:rPr>
                        <a:t>Dompé</a:t>
                      </a:r>
                      <a:r>
                        <a:rPr lang="it-IT" sz="1100" b="1" u="none" strike="noStrike" dirty="0">
                          <a:effectLst/>
                        </a:rPr>
                        <a:t> farmaceutici SPA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RIVINCITA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 err="1">
                          <a:effectLst/>
                        </a:rPr>
                        <a:t>Radiofarmaci</a:t>
                      </a:r>
                      <a:r>
                        <a:rPr lang="it-IT" sz="1100" b="1" u="none" strike="noStrike" dirty="0">
                          <a:effectLst/>
                        </a:rPr>
                        <a:t> </a:t>
                      </a:r>
                      <a:r>
                        <a:rPr lang="it-IT" sz="1100" b="1" u="none" strike="noStrike" dirty="0" err="1">
                          <a:effectLst/>
                        </a:rPr>
                        <a:t>InnovatiVI</a:t>
                      </a:r>
                      <a:r>
                        <a:rPr lang="it-IT" sz="1100" b="1" u="none" strike="noStrike" dirty="0">
                          <a:effectLst/>
                        </a:rPr>
                        <a:t> per approcci </a:t>
                      </a:r>
                      <a:r>
                        <a:rPr lang="it-IT" sz="1100" b="1" u="none" strike="noStrike" dirty="0" err="1">
                          <a:effectLst/>
                        </a:rPr>
                        <a:t>teraNostiCI</a:t>
                      </a:r>
                      <a:r>
                        <a:rPr lang="it-IT" sz="1100" b="1" u="none" strike="noStrike" dirty="0">
                          <a:effectLst/>
                        </a:rPr>
                        <a:t> verso Tumori Aggressivi del Pancreas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>
                          <a:effectLst/>
                        </a:rPr>
                        <a:t>1.7 Sintesi e produzione di radionuclidi - Uso preclinico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extLst>
                  <a:ext uri="{0D108BD9-81ED-4DB2-BD59-A6C34878D82A}">
                    <a16:rowId xmlns:a16="http://schemas.microsoft.com/office/drawing/2014/main" val="73489502"/>
                  </a:ext>
                </a:extLst>
              </a:tr>
              <a:tr h="5464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Dipartimento di Farmacia </a:t>
                      </a:r>
                      <a:r>
                        <a:rPr lang="it-IT" sz="1100" b="1" u="none" strike="noStrike" dirty="0" err="1">
                          <a:effectLst/>
                        </a:rPr>
                        <a:t>Universita</a:t>
                      </a:r>
                      <a:r>
                        <a:rPr lang="it-IT" sz="1100" b="1" u="none" strike="noStrike" dirty="0">
                          <a:effectLst/>
                        </a:rPr>
                        <a:t>̀ degli Studi di Napoli Federico II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BI-G4TACA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>
                          <a:effectLst/>
                        </a:rPr>
                        <a:t>Agenti </a:t>
                      </a:r>
                      <a:r>
                        <a:rPr lang="it-IT" sz="1100" b="1" u="none" strike="noStrike" dirty="0" err="1">
                          <a:effectLst/>
                        </a:rPr>
                        <a:t>Teranostici</a:t>
                      </a:r>
                      <a:r>
                        <a:rPr lang="it-IT" sz="1100" b="1" u="none" strike="noStrike" dirty="0">
                          <a:effectLst/>
                        </a:rPr>
                        <a:t> Leganti G-</a:t>
                      </a:r>
                      <a:r>
                        <a:rPr lang="it-IT" sz="1100" b="1" u="none" strike="noStrike" dirty="0" err="1">
                          <a:effectLst/>
                        </a:rPr>
                        <a:t>quadruplex</a:t>
                      </a:r>
                      <a:r>
                        <a:rPr lang="it-IT" sz="1100" b="1" u="none" strike="noStrike" dirty="0">
                          <a:effectLst/>
                        </a:rPr>
                        <a:t> e </a:t>
                      </a:r>
                      <a:r>
                        <a:rPr lang="it-IT" sz="1100" b="1" u="none" strike="noStrike" dirty="0" err="1">
                          <a:effectLst/>
                        </a:rPr>
                        <a:t>Anidrasi</a:t>
                      </a:r>
                      <a:r>
                        <a:rPr lang="it-IT" sz="1100" b="1" u="none" strike="noStrike" dirty="0">
                          <a:effectLst/>
                        </a:rPr>
                        <a:t> Carbonica in Batteri </a:t>
                      </a:r>
                      <a:r>
                        <a:rPr lang="it-IT" sz="1100" b="1" u="none" strike="noStrike" dirty="0" err="1">
                          <a:effectLst/>
                        </a:rPr>
                        <a:t>Intratumorali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1.7 Sintesi e produzione di radionuclidi - Uso preclinico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extLst>
                  <a:ext uri="{0D108BD9-81ED-4DB2-BD59-A6C34878D82A}">
                    <a16:rowId xmlns:a16="http://schemas.microsoft.com/office/drawing/2014/main" val="2796437426"/>
                  </a:ext>
                </a:extLst>
              </a:tr>
              <a:tr h="5109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Fondazione Ri.MED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RADIATIONS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Studio e valutazione dell’effetto </a:t>
                      </a:r>
                      <a:r>
                        <a:rPr lang="it-IT" sz="1100" b="1" u="none" strike="noStrike" dirty="0" err="1">
                          <a:effectLst/>
                        </a:rPr>
                        <a:t>RADiobiologico</a:t>
                      </a:r>
                      <a:r>
                        <a:rPr lang="it-IT" sz="1100" b="1" u="none" strike="noStrike" dirty="0">
                          <a:effectLst/>
                        </a:rPr>
                        <a:t> di </a:t>
                      </a:r>
                      <a:r>
                        <a:rPr lang="it-IT" sz="1100" b="1" u="none" strike="noStrike" dirty="0" err="1">
                          <a:effectLst/>
                        </a:rPr>
                        <a:t>nanopartIcelle</a:t>
                      </a:r>
                      <a:r>
                        <a:rPr lang="it-IT" sz="1100" b="1" u="none" strike="noStrike" dirty="0">
                          <a:effectLst/>
                        </a:rPr>
                        <a:t> polimeriche innovative di origine </a:t>
                      </a:r>
                      <a:r>
                        <a:rPr lang="it-IT" sz="1100" b="1" u="none" strike="noStrike" dirty="0" err="1">
                          <a:effectLst/>
                        </a:rPr>
                        <a:t>nATurale</a:t>
                      </a:r>
                      <a:r>
                        <a:rPr lang="it-IT" sz="1100" b="1" u="none" strike="noStrike" dirty="0">
                          <a:effectLst/>
                        </a:rPr>
                        <a:t> radiomarcate con </a:t>
                      </a:r>
                      <a:r>
                        <a:rPr lang="it-IT" sz="1100" b="1" u="none" strike="noStrike" dirty="0" err="1">
                          <a:effectLst/>
                        </a:rPr>
                        <a:t>radioIsotopO</a:t>
                      </a:r>
                      <a:r>
                        <a:rPr lang="it-IT" sz="1100" b="1" u="none" strike="noStrike" dirty="0">
                          <a:effectLst/>
                        </a:rPr>
                        <a:t> Lu-177 in linee cellulari di </a:t>
                      </a:r>
                      <a:r>
                        <a:rPr lang="it-IT" sz="1100" b="1" u="none" strike="noStrike" dirty="0" err="1">
                          <a:effectLst/>
                        </a:rPr>
                        <a:t>caNcro</a:t>
                      </a:r>
                      <a:r>
                        <a:rPr lang="it-IT" sz="1100" b="1" u="none" strike="noStrike" dirty="0">
                          <a:effectLst/>
                        </a:rPr>
                        <a:t> della </a:t>
                      </a:r>
                      <a:r>
                        <a:rPr lang="it-IT" sz="1100" b="1" u="none" strike="noStrike" dirty="0" err="1">
                          <a:effectLst/>
                        </a:rPr>
                        <a:t>proStata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1.7 Sintesi e produzione di radionuclidi - Uso preclinico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extLst>
                  <a:ext uri="{0D108BD9-81ED-4DB2-BD59-A6C34878D82A}">
                    <a16:rowId xmlns:a16="http://schemas.microsoft.com/office/drawing/2014/main" val="1213777110"/>
                  </a:ext>
                </a:extLst>
              </a:tr>
              <a:tr h="5109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Università degli Studi di Catania - Dipartimento di Scienze mediche, chirurgiche e tecnologie avanzate "G.F. Ingrassia" - DGFI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>
                          <a:effectLst/>
                        </a:rPr>
                        <a:t>RADAR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>
                          <a:effectLst/>
                        </a:rPr>
                        <a:t>Database per addestrare l'IA a riconoscere danni da radiazione nei tessuti solidi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u="none" strike="noStrike" dirty="0">
                          <a:effectLst/>
                        </a:rPr>
                        <a:t>1.4 Flash: Preclinica (?)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/>
                </a:tc>
                <a:extLst>
                  <a:ext uri="{0D108BD9-81ED-4DB2-BD59-A6C34878D82A}">
                    <a16:rowId xmlns:a16="http://schemas.microsoft.com/office/drawing/2014/main" val="21321586"/>
                  </a:ext>
                </a:extLst>
              </a:tr>
              <a:tr h="22767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Imaginalis S.r.l.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 MiceGo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Medical Imaging and Calculations for Exposure in Goal-oriented Oncology</a:t>
                      </a:r>
                      <a:endParaRPr lang="it-IT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1.4 Flash: Preclinica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extLst>
                  <a:ext uri="{0D108BD9-81ED-4DB2-BD59-A6C34878D82A}">
                    <a16:rowId xmlns:a16="http://schemas.microsoft.com/office/drawing/2014/main" val="586623089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Università del Salento - Dipartimento di matematica e fisica "Ennio De Giorgi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FASTEST -THE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FAST ElectronS for radioTherapy aT very High Energy</a:t>
                      </a:r>
                      <a:endParaRPr lang="it-IT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1.6 Diagnostica in situ e </a:t>
                      </a:r>
                      <a:r>
                        <a:rPr lang="it-IT" sz="1100" b="1" u="none" strike="noStrike" dirty="0" err="1">
                          <a:effectLst/>
                        </a:rPr>
                        <a:t>conformalità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extLst>
                  <a:ext uri="{0D108BD9-81ED-4DB2-BD59-A6C34878D82A}">
                    <a16:rowId xmlns:a16="http://schemas.microsoft.com/office/drawing/2014/main" val="71154494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VACUUM FAB SRL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LPA-STAR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>
                          <a:effectLst/>
                        </a:rPr>
                        <a:t>Stable Targeting and Alignment for Radiotherapy in Laser-Plasma Acceleration</a:t>
                      </a:r>
                      <a:endParaRPr lang="it-IT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1.1 Approcci innovativi: sorgenti di radiazione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6" marR="1506" marT="1506" marB="0" anchor="ctr"/>
                </a:tc>
                <a:extLst>
                  <a:ext uri="{0D108BD9-81ED-4DB2-BD59-A6C34878D82A}">
                    <a16:rowId xmlns:a16="http://schemas.microsoft.com/office/drawing/2014/main" val="407041194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C2A3850-BEBE-6823-A6C0-49327E5F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70" y="779196"/>
            <a:ext cx="10515600" cy="523219"/>
          </a:xfrm>
        </p:spPr>
        <p:txBody>
          <a:bodyPr/>
          <a:lstStyle/>
          <a:p>
            <a:pPr rtl="0"/>
            <a:r>
              <a:rPr lang="it-IT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FUNDED CC PROJECTS AND LINK TO SUBPROJECTS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374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7411E2-B229-A90E-E59C-6873FF4F63F8}"/>
              </a:ext>
            </a:extLst>
          </p:cNvPr>
          <p:cNvSpPr txBox="1"/>
          <p:nvPr/>
        </p:nvSpPr>
        <p:spPr>
          <a:xfrm>
            <a:off x="40962" y="2789842"/>
            <a:ext cx="12192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 dirty="0"/>
              <a:t>Ore 11.00 - 11.30 </a:t>
            </a:r>
            <a:r>
              <a:rPr lang="en-GB" sz="1200" dirty="0"/>
              <a:t>Saluti e </a:t>
            </a:r>
            <a:r>
              <a:rPr lang="en-GB" sz="1200" dirty="0" err="1"/>
              <a:t>Introduzione</a:t>
            </a:r>
            <a:r>
              <a:rPr lang="en-GB" sz="1200" dirty="0"/>
              <a:t> ai </a:t>
            </a:r>
            <a:r>
              <a:rPr lang="en-GB" sz="1200" dirty="0" err="1"/>
              <a:t>lavori</a:t>
            </a:r>
            <a:r>
              <a:rPr lang="en-GB" sz="1200" dirty="0"/>
              <a:t> - Il </a:t>
            </a:r>
            <a:r>
              <a:rPr lang="en-GB" sz="1200" dirty="0" err="1"/>
              <a:t>progetto</a:t>
            </a:r>
            <a:r>
              <a:rPr lang="en-GB" sz="1200" dirty="0"/>
              <a:t> “THE” - Tuscany Health Ecosystem: </a:t>
            </a:r>
            <a:r>
              <a:rPr lang="en-GB" sz="1200" dirty="0" err="1"/>
              <a:t>Panoramica</a:t>
            </a:r>
            <a:r>
              <a:rPr lang="en-GB" sz="1200" dirty="0"/>
              <a:t> e </a:t>
            </a:r>
            <a:r>
              <a:rPr lang="en-GB" sz="1200" dirty="0" err="1"/>
              <a:t>obiettivi</a:t>
            </a:r>
            <a:r>
              <a:rPr lang="en-GB" sz="1200" dirty="0"/>
              <a:t> del bando a </a:t>
            </a:r>
            <a:r>
              <a:rPr lang="en-GB" sz="1200" dirty="0" err="1"/>
              <a:t>cascata</a:t>
            </a:r>
            <a:r>
              <a:rPr lang="en-GB" sz="1200" dirty="0"/>
              <a:t>, </a:t>
            </a:r>
            <a:r>
              <a:rPr lang="en-GB" sz="1200" b="1" dirty="0" err="1"/>
              <a:t>Dott</a:t>
            </a:r>
            <a:r>
              <a:rPr lang="en-GB" sz="1200" b="1" dirty="0"/>
              <a:t>. Leonida Gizzi</a:t>
            </a:r>
            <a:r>
              <a:rPr lang="en-GB" sz="1200" dirty="0"/>
              <a:t>, CNR-INO, </a:t>
            </a:r>
            <a:r>
              <a:rPr lang="en-GB" sz="1200" dirty="0" err="1"/>
              <a:t>Responsabile</a:t>
            </a:r>
            <a:r>
              <a:rPr lang="en-GB" sz="1200" dirty="0"/>
              <a:t> </a:t>
            </a:r>
            <a:r>
              <a:rPr lang="en-GB" sz="1200" dirty="0" err="1"/>
              <a:t>Scientifico</a:t>
            </a:r>
            <a:r>
              <a:rPr lang="en-GB" sz="1200" dirty="0"/>
              <a:t> CNR del </a:t>
            </a:r>
            <a:r>
              <a:rPr lang="en-GB" sz="1200" dirty="0" err="1"/>
              <a:t>progetto</a:t>
            </a:r>
            <a:r>
              <a:rPr lang="en-GB" sz="1200" dirty="0"/>
              <a:t> THE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Ore 11.30 – 12.45 </a:t>
            </a:r>
            <a:r>
              <a:rPr lang="en-GB" sz="1200" dirty="0" err="1"/>
              <a:t>Alcuni</a:t>
            </a:r>
            <a:r>
              <a:rPr lang="en-GB" sz="1200" dirty="0"/>
              <a:t> highlight </a:t>
            </a:r>
            <a:r>
              <a:rPr lang="en-GB" sz="1200" dirty="0" err="1"/>
              <a:t>scientifici</a:t>
            </a:r>
            <a:r>
              <a:rPr lang="en-GB" sz="1200" dirty="0"/>
              <a:t> </a:t>
            </a:r>
            <a:r>
              <a:rPr lang="en-GB" sz="1200" dirty="0" err="1"/>
              <a:t>dello</a:t>
            </a:r>
            <a:r>
              <a:rPr lang="en-GB" sz="1200" dirty="0"/>
              <a:t> Spoke 1</a:t>
            </a:r>
          </a:p>
          <a:p>
            <a:r>
              <a:rPr lang="en-GB" sz="1200" dirty="0"/>
              <a:t>• </a:t>
            </a:r>
            <a:r>
              <a:rPr lang="en-GB" sz="1200" dirty="0" err="1"/>
              <a:t>Sistemi</a:t>
            </a:r>
            <a:r>
              <a:rPr lang="en-GB" sz="1200" dirty="0"/>
              <a:t> </a:t>
            </a:r>
            <a:r>
              <a:rPr lang="en-GB" sz="1200" dirty="0" err="1"/>
              <a:t>dosimetrici</a:t>
            </a:r>
            <a:r>
              <a:rPr lang="en-GB" sz="1200" dirty="0"/>
              <a:t> per FLASH-RT: </a:t>
            </a:r>
            <a:r>
              <a:rPr lang="en-GB" sz="1200" dirty="0" err="1"/>
              <a:t>misurazione</a:t>
            </a:r>
            <a:r>
              <a:rPr lang="en-GB" sz="1200" dirty="0"/>
              <a:t> </a:t>
            </a:r>
            <a:r>
              <a:rPr lang="en-GB" sz="1200" dirty="0" err="1"/>
              <a:t>della</a:t>
            </a:r>
            <a:r>
              <a:rPr lang="en-GB" sz="1200" dirty="0"/>
              <a:t> dose con </a:t>
            </a:r>
            <a:r>
              <a:rPr lang="en-GB" sz="1200" dirty="0" err="1"/>
              <a:t>rivelatori</a:t>
            </a:r>
            <a:r>
              <a:rPr lang="en-GB" sz="1200" dirty="0"/>
              <a:t> </a:t>
            </a:r>
            <a:r>
              <a:rPr lang="en-GB" sz="1200" dirty="0" err="1"/>
              <a:t>basati</a:t>
            </a:r>
            <a:r>
              <a:rPr lang="en-GB" sz="1200" dirty="0"/>
              <a:t> </a:t>
            </a:r>
            <a:r>
              <a:rPr lang="en-GB" sz="1200" dirty="0" err="1"/>
              <a:t>su</a:t>
            </a:r>
            <a:r>
              <a:rPr lang="en-GB" sz="1200" dirty="0"/>
              <a:t> </a:t>
            </a:r>
            <a:r>
              <a:rPr lang="en-GB" sz="1200" dirty="0" err="1"/>
              <a:t>scintillatori</a:t>
            </a:r>
            <a:r>
              <a:rPr lang="en-GB" sz="1200" dirty="0"/>
              <a:t> </a:t>
            </a:r>
            <a:r>
              <a:rPr lang="en-GB" sz="1200" dirty="0" err="1"/>
              <a:t>plastici</a:t>
            </a:r>
            <a:r>
              <a:rPr lang="en-GB" sz="1200" dirty="0"/>
              <a:t> – </a:t>
            </a:r>
            <a:r>
              <a:rPr lang="en-GB" sz="1200" b="1" dirty="0"/>
              <a:t>Eleonora Ravera </a:t>
            </a:r>
            <a:r>
              <a:rPr lang="en-GB" sz="1200" dirty="0"/>
              <a:t>(UNIPI)</a:t>
            </a:r>
          </a:p>
          <a:p>
            <a:r>
              <a:rPr lang="en-GB" sz="1200" dirty="0"/>
              <a:t>• </a:t>
            </a:r>
            <a:r>
              <a:rPr lang="en-GB" sz="1200" dirty="0" err="1"/>
              <a:t>Tecnologie</a:t>
            </a:r>
            <a:r>
              <a:rPr lang="en-GB" sz="1200" dirty="0"/>
              <a:t> </a:t>
            </a:r>
            <a:r>
              <a:rPr lang="en-GB" sz="1200" dirty="0" err="1"/>
              <a:t>abilitanti</a:t>
            </a:r>
            <a:r>
              <a:rPr lang="en-GB" sz="1200" dirty="0"/>
              <a:t> per la </a:t>
            </a:r>
            <a:r>
              <a:rPr lang="en-GB" sz="1200" dirty="0" err="1"/>
              <a:t>sperimentazione</a:t>
            </a:r>
            <a:r>
              <a:rPr lang="en-GB" sz="1200" dirty="0"/>
              <a:t> </a:t>
            </a:r>
            <a:r>
              <a:rPr lang="en-GB" sz="1200" dirty="0" err="1"/>
              <a:t>preclinica</a:t>
            </a:r>
            <a:r>
              <a:rPr lang="en-GB" sz="1200" dirty="0"/>
              <a:t> con </a:t>
            </a:r>
            <a:r>
              <a:rPr lang="en-GB" sz="1200" dirty="0" err="1"/>
              <a:t>acceleratori</a:t>
            </a:r>
            <a:r>
              <a:rPr lang="en-GB" sz="1200" dirty="0"/>
              <a:t> laser-plasma – </a:t>
            </a:r>
            <a:r>
              <a:rPr lang="en-GB" sz="1200" b="1" dirty="0"/>
              <a:t>Simona </a:t>
            </a:r>
            <a:r>
              <a:rPr lang="en-GB" sz="1200" b="1" dirty="0" err="1"/>
              <a:t>Piccinini</a:t>
            </a:r>
            <a:r>
              <a:rPr lang="en-GB" sz="1200" b="1" dirty="0"/>
              <a:t> </a:t>
            </a:r>
            <a:r>
              <a:rPr lang="en-GB" sz="1200" dirty="0"/>
              <a:t>(CNR-INO)</a:t>
            </a:r>
          </a:p>
          <a:p>
            <a:r>
              <a:rPr lang="en-GB" sz="1200" dirty="0"/>
              <a:t>• </a:t>
            </a:r>
            <a:r>
              <a:rPr lang="en-GB" sz="1200" dirty="0" err="1"/>
              <a:t>Sviluppo</a:t>
            </a:r>
            <a:r>
              <a:rPr lang="en-GB" sz="1200" dirty="0"/>
              <a:t> di un </a:t>
            </a:r>
            <a:r>
              <a:rPr lang="en-GB" sz="1200" dirty="0" err="1"/>
              <a:t>sistema</a:t>
            </a:r>
            <a:r>
              <a:rPr lang="en-GB" sz="1200" dirty="0"/>
              <a:t> di </a:t>
            </a:r>
            <a:r>
              <a:rPr lang="en-GB" sz="1200" dirty="0" err="1"/>
              <a:t>posizionamento</a:t>
            </a:r>
            <a:r>
              <a:rPr lang="en-GB" sz="1200" dirty="0"/>
              <a:t> per </a:t>
            </a:r>
            <a:r>
              <a:rPr lang="en-GB" sz="1200" dirty="0" err="1"/>
              <a:t>modelli</a:t>
            </a:r>
            <a:r>
              <a:rPr lang="en-GB" sz="1200" dirty="0"/>
              <a:t> </a:t>
            </a:r>
            <a:r>
              <a:rPr lang="en-GB" sz="1200" dirty="0" err="1"/>
              <a:t>animali</a:t>
            </a:r>
            <a:r>
              <a:rPr lang="en-GB" sz="1200" dirty="0"/>
              <a:t> – </a:t>
            </a:r>
            <a:r>
              <a:rPr lang="en-GB" sz="1200" b="1" dirty="0"/>
              <a:t>Alessandra </a:t>
            </a:r>
            <a:r>
              <a:rPr lang="en-GB" sz="1200" b="1" dirty="0" err="1"/>
              <a:t>Gonnelli</a:t>
            </a:r>
            <a:r>
              <a:rPr lang="en-GB" sz="1200" b="1" dirty="0"/>
              <a:t> </a:t>
            </a:r>
            <a:r>
              <a:rPr lang="en-GB" sz="1200" dirty="0"/>
              <a:t>(UNIPI)</a:t>
            </a:r>
          </a:p>
          <a:p>
            <a:r>
              <a:rPr lang="en-GB" sz="1200" dirty="0"/>
              <a:t>• </a:t>
            </a:r>
            <a:r>
              <a:rPr lang="en-GB" sz="1200" dirty="0" err="1"/>
              <a:t>Piattaforma</a:t>
            </a:r>
            <a:r>
              <a:rPr lang="en-GB" sz="1200" dirty="0"/>
              <a:t> 3D in vitro per </a:t>
            </a:r>
            <a:r>
              <a:rPr lang="en-GB" sz="1200" dirty="0" err="1"/>
              <a:t>studiare</a:t>
            </a:r>
            <a:r>
              <a:rPr lang="en-GB" sz="1200" dirty="0"/>
              <a:t> </a:t>
            </a:r>
            <a:r>
              <a:rPr lang="en-GB" sz="1200" dirty="0" err="1"/>
              <a:t>gli</a:t>
            </a:r>
            <a:r>
              <a:rPr lang="en-GB" sz="1200" dirty="0"/>
              <a:t> </a:t>
            </a:r>
            <a:r>
              <a:rPr lang="en-GB" sz="1200" dirty="0" err="1"/>
              <a:t>effetti</a:t>
            </a:r>
            <a:r>
              <a:rPr lang="en-GB" sz="1200" dirty="0"/>
              <a:t> </a:t>
            </a:r>
            <a:r>
              <a:rPr lang="en-GB" sz="1200" dirty="0" err="1"/>
              <a:t>della</a:t>
            </a:r>
            <a:r>
              <a:rPr lang="en-GB" sz="1200" dirty="0"/>
              <a:t> </a:t>
            </a:r>
            <a:r>
              <a:rPr lang="en-GB" sz="1200" dirty="0" err="1"/>
              <a:t>radioterapia</a:t>
            </a:r>
            <a:r>
              <a:rPr lang="en-GB" sz="1200" dirty="0"/>
              <a:t> in cellule sane e </a:t>
            </a:r>
            <a:r>
              <a:rPr lang="en-GB" sz="1200" dirty="0" err="1"/>
              <a:t>tumorali</a:t>
            </a:r>
            <a:r>
              <a:rPr lang="en-GB" sz="1200" dirty="0"/>
              <a:t> – </a:t>
            </a:r>
            <a:r>
              <a:rPr lang="en-GB" sz="1200" b="1" dirty="0"/>
              <a:t>Alice </a:t>
            </a:r>
            <a:r>
              <a:rPr lang="en-GB" sz="1200" b="1" dirty="0" err="1"/>
              <a:t>Usai</a:t>
            </a:r>
            <a:r>
              <a:rPr lang="en-GB" sz="1200" b="1" dirty="0"/>
              <a:t> </a:t>
            </a:r>
            <a:r>
              <a:rPr lang="en-GB" sz="1200" dirty="0"/>
              <a:t>(UNIPI)</a:t>
            </a:r>
          </a:p>
          <a:p>
            <a:r>
              <a:rPr lang="en-GB" sz="1200" dirty="0"/>
              <a:t>• </a:t>
            </a:r>
            <a:r>
              <a:rPr lang="en-GB" sz="1200" dirty="0" err="1"/>
              <a:t>Strumenti</a:t>
            </a:r>
            <a:r>
              <a:rPr lang="en-GB" sz="1200" dirty="0"/>
              <a:t> di imaging per </a:t>
            </a:r>
            <a:r>
              <a:rPr lang="en-GB" sz="1200" dirty="0" err="1"/>
              <a:t>valutare</a:t>
            </a:r>
            <a:r>
              <a:rPr lang="en-GB" sz="1200" dirty="0"/>
              <a:t> </a:t>
            </a:r>
            <a:r>
              <a:rPr lang="en-GB" sz="1200" dirty="0" err="1"/>
              <a:t>l’efficacia</a:t>
            </a:r>
            <a:r>
              <a:rPr lang="en-GB" sz="1200" dirty="0"/>
              <a:t> di FLASH e CONV RT </a:t>
            </a:r>
            <a:r>
              <a:rPr lang="en-GB" sz="1200" dirty="0" err="1"/>
              <a:t>su</a:t>
            </a:r>
            <a:r>
              <a:rPr lang="en-GB" sz="1200" dirty="0"/>
              <a:t> un </a:t>
            </a:r>
            <a:r>
              <a:rPr lang="en-GB" sz="1200" dirty="0" err="1"/>
              <a:t>modello</a:t>
            </a:r>
            <a:r>
              <a:rPr lang="en-GB" sz="1200" dirty="0"/>
              <a:t> </a:t>
            </a:r>
            <a:r>
              <a:rPr lang="en-GB" sz="1200" dirty="0" err="1"/>
              <a:t>murino</a:t>
            </a:r>
            <a:r>
              <a:rPr lang="en-GB" sz="1200" dirty="0"/>
              <a:t> – </a:t>
            </a:r>
            <a:r>
              <a:rPr lang="en-GB" sz="1200" b="1" dirty="0" err="1"/>
              <a:t>Edoarda</a:t>
            </a:r>
            <a:r>
              <a:rPr lang="en-GB" sz="1200" b="1" dirty="0"/>
              <a:t> Mota da Silva </a:t>
            </a:r>
            <a:r>
              <a:rPr lang="en-GB" sz="1200" dirty="0"/>
              <a:t>(CNR/SSSA)</a:t>
            </a:r>
          </a:p>
          <a:p>
            <a:pPr>
              <a:spcAft>
                <a:spcPts val="600"/>
              </a:spcAft>
            </a:pPr>
            <a:r>
              <a:rPr lang="en-GB" sz="1200" dirty="0"/>
              <a:t>• </a:t>
            </a:r>
            <a:r>
              <a:rPr lang="en-GB" sz="1200" dirty="0" err="1"/>
              <a:t>Piattaforma</a:t>
            </a:r>
            <a:r>
              <a:rPr lang="en-GB" sz="1200" dirty="0"/>
              <a:t> per la </a:t>
            </a:r>
            <a:r>
              <a:rPr lang="en-GB" sz="1200" dirty="0" err="1"/>
              <a:t>gestione</a:t>
            </a:r>
            <a:r>
              <a:rPr lang="en-GB" sz="1200" dirty="0"/>
              <a:t> e </a:t>
            </a:r>
            <a:r>
              <a:rPr lang="en-GB" sz="1200" dirty="0" err="1"/>
              <a:t>analisi</a:t>
            </a:r>
            <a:r>
              <a:rPr lang="en-GB" sz="1200" dirty="0"/>
              <a:t> </a:t>
            </a:r>
            <a:r>
              <a:rPr lang="en-GB" sz="1200" dirty="0" err="1"/>
              <a:t>dei</a:t>
            </a:r>
            <a:r>
              <a:rPr lang="en-GB" sz="1200" dirty="0"/>
              <a:t> </a:t>
            </a:r>
            <a:r>
              <a:rPr lang="en-GB" sz="1200" dirty="0" err="1"/>
              <a:t>dati</a:t>
            </a:r>
            <a:r>
              <a:rPr lang="en-GB" sz="1200" dirty="0"/>
              <a:t> per la </a:t>
            </a:r>
            <a:r>
              <a:rPr lang="en-GB" sz="1200" dirty="0" err="1"/>
              <a:t>sperimentazione</a:t>
            </a:r>
            <a:r>
              <a:rPr lang="en-GB" sz="1200" dirty="0"/>
              <a:t> FLASH – </a:t>
            </a:r>
            <a:r>
              <a:rPr lang="en-GB" sz="1200" b="1" dirty="0"/>
              <a:t>Camilla </a:t>
            </a:r>
            <a:r>
              <a:rPr lang="en-GB" sz="1200" b="1" dirty="0" err="1"/>
              <a:t>Scapicchio</a:t>
            </a:r>
            <a:r>
              <a:rPr lang="en-GB" sz="1200" b="1" dirty="0"/>
              <a:t> </a:t>
            </a:r>
            <a:r>
              <a:rPr lang="en-GB" sz="1200" dirty="0"/>
              <a:t>(INFN)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Ore 12.45 - 13.15 </a:t>
            </a:r>
            <a:r>
              <a:rPr lang="en-GB" sz="1200" dirty="0"/>
              <a:t>Step </a:t>
            </a:r>
            <a:r>
              <a:rPr lang="en-GB" sz="1200" dirty="0" err="1"/>
              <a:t>attuativi</a:t>
            </a:r>
            <a:r>
              <a:rPr lang="en-GB" sz="1200" dirty="0"/>
              <a:t> e </a:t>
            </a:r>
            <a:r>
              <a:rPr lang="en-GB" sz="1200" dirty="0" err="1"/>
              <a:t>adempimenti</a:t>
            </a:r>
            <a:r>
              <a:rPr lang="en-GB" sz="1200" dirty="0"/>
              <a:t> </a:t>
            </a:r>
            <a:r>
              <a:rPr lang="en-GB" sz="1200" dirty="0" err="1"/>
              <a:t>contrattuali</a:t>
            </a:r>
            <a:r>
              <a:rPr lang="en-GB" sz="1200" dirty="0"/>
              <a:t> - </a:t>
            </a:r>
            <a:r>
              <a:rPr lang="en-GB" sz="1200" dirty="0" err="1"/>
              <a:t>Aspetti</a:t>
            </a:r>
            <a:r>
              <a:rPr lang="en-GB" sz="1200" dirty="0"/>
              <a:t> </a:t>
            </a:r>
            <a:r>
              <a:rPr lang="en-GB" sz="1200" dirty="0" err="1"/>
              <a:t>gestionali</a:t>
            </a:r>
            <a:r>
              <a:rPr lang="en-GB" sz="1200" dirty="0"/>
              <a:t>, </a:t>
            </a:r>
            <a:r>
              <a:rPr lang="en-GB" sz="1200" dirty="0" err="1"/>
              <a:t>amministrativi</a:t>
            </a:r>
            <a:r>
              <a:rPr lang="en-GB" sz="1200" dirty="0"/>
              <a:t> e </a:t>
            </a:r>
            <a:r>
              <a:rPr lang="en-GB" sz="1200" dirty="0" err="1"/>
              <a:t>finanziari</a:t>
            </a:r>
            <a:r>
              <a:rPr lang="en-GB" sz="1200" dirty="0"/>
              <a:t>, </a:t>
            </a:r>
            <a:r>
              <a:rPr lang="en-GB" sz="1200" b="1" dirty="0" err="1"/>
              <a:t>Dr.ssa</a:t>
            </a:r>
            <a:r>
              <a:rPr lang="en-GB" sz="1200" b="1" dirty="0"/>
              <a:t> </a:t>
            </a:r>
            <a:r>
              <a:rPr lang="en-GB" sz="1200" b="1" dirty="0" err="1"/>
              <a:t>Donata</a:t>
            </a:r>
            <a:r>
              <a:rPr lang="en-GB" sz="1200" b="1" dirty="0"/>
              <a:t> </a:t>
            </a:r>
            <a:r>
              <a:rPr lang="en-GB" sz="1200" b="1" dirty="0" err="1"/>
              <a:t>Fornaciari</a:t>
            </a:r>
            <a:r>
              <a:rPr lang="en-GB" sz="1200" dirty="0"/>
              <a:t>, CNR-INO, Project manager CNR del </a:t>
            </a:r>
            <a:r>
              <a:rPr lang="en-GB" sz="1200" dirty="0" err="1"/>
              <a:t>progetto</a:t>
            </a:r>
            <a:r>
              <a:rPr lang="en-GB" sz="1200" dirty="0"/>
              <a:t> THE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Ore 13.15 - 14.45 </a:t>
            </a:r>
            <a:r>
              <a:rPr lang="en-GB" sz="1200" dirty="0"/>
              <a:t>Light Lunch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Ore 14.45 - 15.30 </a:t>
            </a:r>
            <a:r>
              <a:rPr lang="en-GB" sz="1200" dirty="0" err="1"/>
              <a:t>Aspetti</a:t>
            </a:r>
            <a:r>
              <a:rPr lang="en-GB" sz="1200" dirty="0"/>
              <a:t> </a:t>
            </a:r>
            <a:r>
              <a:rPr lang="en-GB" sz="1200" dirty="0" err="1"/>
              <a:t>gestionali</a:t>
            </a:r>
            <a:r>
              <a:rPr lang="en-GB" sz="1200" dirty="0"/>
              <a:t>, </a:t>
            </a:r>
            <a:r>
              <a:rPr lang="en-GB" sz="1200" dirty="0" err="1"/>
              <a:t>amministrativi</a:t>
            </a:r>
            <a:r>
              <a:rPr lang="en-GB" sz="1200" dirty="0"/>
              <a:t> e </a:t>
            </a:r>
            <a:r>
              <a:rPr lang="en-GB" sz="1200" dirty="0" err="1"/>
              <a:t>finanziari</a:t>
            </a:r>
            <a:r>
              <a:rPr lang="en-GB" sz="1200" dirty="0"/>
              <a:t>, </a:t>
            </a:r>
            <a:r>
              <a:rPr lang="en-GB" sz="1200" b="1" dirty="0" err="1"/>
              <a:t>Dr.ssa</a:t>
            </a:r>
            <a:r>
              <a:rPr lang="en-GB" sz="1200" b="1" dirty="0"/>
              <a:t> </a:t>
            </a:r>
            <a:r>
              <a:rPr lang="en-GB" sz="1200" b="1" dirty="0" err="1"/>
              <a:t>Donata</a:t>
            </a:r>
            <a:r>
              <a:rPr lang="en-GB" sz="1200" b="1" dirty="0"/>
              <a:t> </a:t>
            </a:r>
            <a:r>
              <a:rPr lang="en-GB" sz="1200" b="1" dirty="0" err="1"/>
              <a:t>Fornaciari</a:t>
            </a:r>
            <a:r>
              <a:rPr lang="en-GB" sz="1200" dirty="0"/>
              <a:t>, CNR-INO, Project manager CNR del </a:t>
            </a:r>
            <a:r>
              <a:rPr lang="en-GB" sz="1200" dirty="0" err="1"/>
              <a:t>progetto</a:t>
            </a:r>
            <a:r>
              <a:rPr lang="en-GB" sz="1200" dirty="0"/>
              <a:t> THE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Ore 15.30 - 16.30 </a:t>
            </a:r>
            <a:r>
              <a:rPr lang="en-GB" sz="1200" dirty="0"/>
              <a:t>Il </a:t>
            </a:r>
            <a:r>
              <a:rPr lang="en-GB" sz="1200" dirty="0" err="1"/>
              <a:t>gestionale</a:t>
            </a:r>
            <a:r>
              <a:rPr lang="en-GB" sz="1200" dirty="0"/>
              <a:t> </a:t>
            </a:r>
            <a:r>
              <a:rPr lang="en-GB" sz="1200" dirty="0" err="1"/>
              <a:t>AtWork</a:t>
            </a:r>
            <a:r>
              <a:rPr lang="en-GB" sz="1200" dirty="0"/>
              <a:t> per la </a:t>
            </a:r>
            <a:r>
              <a:rPr lang="en-GB" sz="1200" dirty="0" err="1"/>
              <a:t>rendicontazione</a:t>
            </a:r>
            <a:r>
              <a:rPr lang="en-GB" sz="1200" dirty="0"/>
              <a:t>, </a:t>
            </a:r>
            <a:r>
              <a:rPr lang="en-GB" sz="1200" b="1" dirty="0" err="1"/>
              <a:t>Dott</a:t>
            </a:r>
            <a:r>
              <a:rPr lang="en-GB" sz="1200" b="1" dirty="0"/>
              <a:t>. Paolo </a:t>
            </a:r>
            <a:r>
              <a:rPr lang="en-GB" sz="1200" b="1" dirty="0" err="1"/>
              <a:t>Prosperini</a:t>
            </a:r>
            <a:r>
              <a:rPr lang="en-GB" sz="1200" dirty="0"/>
              <a:t>, </a:t>
            </a:r>
            <a:r>
              <a:rPr lang="en-GB" sz="1200" dirty="0" err="1"/>
              <a:t>consulente</a:t>
            </a:r>
            <a:r>
              <a:rPr lang="en-GB" sz="1200" dirty="0"/>
              <a:t> per il Bando a </a:t>
            </a:r>
            <a:r>
              <a:rPr lang="en-GB" sz="1200" dirty="0" err="1"/>
              <a:t>Cascata</a:t>
            </a:r>
            <a:r>
              <a:rPr lang="en-GB" sz="1200" dirty="0"/>
              <a:t> THE – Spoke 1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Ore 16.30 - 17.00 </a:t>
            </a:r>
            <a:r>
              <a:rPr lang="en-GB" sz="1200" dirty="0"/>
              <a:t>Q&amp;A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Ore 17.00 </a:t>
            </a:r>
            <a:r>
              <a:rPr lang="en-GB" sz="1200" dirty="0" err="1"/>
              <a:t>Conclusione</a:t>
            </a:r>
            <a:r>
              <a:rPr lang="en-GB" sz="1200" dirty="0"/>
              <a:t> </a:t>
            </a:r>
            <a:r>
              <a:rPr lang="en-GB" sz="1200" dirty="0" err="1"/>
              <a:t>dei</a:t>
            </a:r>
            <a:r>
              <a:rPr lang="en-GB" sz="1200" dirty="0"/>
              <a:t> </a:t>
            </a:r>
            <a:r>
              <a:rPr lang="en-GB" sz="1200" dirty="0" err="1"/>
              <a:t>lavori</a:t>
            </a:r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6D778-6D5F-385E-131E-27769EBC11E0}"/>
              </a:ext>
            </a:extLst>
          </p:cNvPr>
          <p:cNvSpPr txBox="1"/>
          <p:nvPr/>
        </p:nvSpPr>
        <p:spPr>
          <a:xfrm>
            <a:off x="61443" y="1140415"/>
            <a:ext cx="121510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https://tuscanyhealthecosystem.it</a:t>
            </a:r>
            <a:r>
              <a:rPr lang="en-GB" dirty="0"/>
              <a:t> ECS00000017 – CUP B83C22003930001</a:t>
            </a:r>
          </a:p>
          <a:p>
            <a:pPr algn="ctr"/>
            <a:r>
              <a:rPr lang="en-GB" sz="1100" dirty="0" err="1"/>
              <a:t>Missione</a:t>
            </a:r>
            <a:r>
              <a:rPr lang="en-GB" sz="1100" dirty="0"/>
              <a:t> 4 </a:t>
            </a:r>
            <a:r>
              <a:rPr lang="en-GB" sz="1100" dirty="0" err="1"/>
              <a:t>Istruzione</a:t>
            </a:r>
            <a:r>
              <a:rPr lang="en-GB" sz="1100" dirty="0"/>
              <a:t> e </a:t>
            </a:r>
            <a:r>
              <a:rPr lang="en-GB" sz="1100" dirty="0" err="1"/>
              <a:t>Ricerca</a:t>
            </a:r>
            <a:r>
              <a:rPr lang="en-GB" sz="1100" dirty="0"/>
              <a:t>, </a:t>
            </a:r>
            <a:r>
              <a:rPr lang="en-GB" sz="1100" dirty="0" err="1"/>
              <a:t>Componente</a:t>
            </a:r>
            <a:r>
              <a:rPr lang="en-GB" sz="1100" dirty="0"/>
              <a:t> 2 Dalla </a:t>
            </a:r>
            <a:r>
              <a:rPr lang="en-GB" sz="1100" dirty="0" err="1"/>
              <a:t>ricerca</a:t>
            </a:r>
            <a:r>
              <a:rPr lang="en-GB" sz="1100" dirty="0"/>
              <a:t> </a:t>
            </a:r>
            <a:r>
              <a:rPr lang="en-GB" sz="1100" dirty="0" err="1"/>
              <a:t>all’impresa</a:t>
            </a:r>
            <a:r>
              <a:rPr lang="en-GB" sz="1100" dirty="0"/>
              <a:t>, </a:t>
            </a:r>
            <a:r>
              <a:rPr lang="en-GB" sz="1100" dirty="0" err="1"/>
              <a:t>Investimento</a:t>
            </a:r>
            <a:r>
              <a:rPr lang="en-GB" sz="1100" dirty="0"/>
              <a:t> 1.5 </a:t>
            </a:r>
            <a:r>
              <a:rPr lang="en-GB" sz="1100" dirty="0" err="1"/>
              <a:t>Creazione</a:t>
            </a:r>
            <a:r>
              <a:rPr lang="en-GB" sz="1100" dirty="0"/>
              <a:t> e </a:t>
            </a:r>
            <a:r>
              <a:rPr lang="en-GB" sz="1100" dirty="0" err="1"/>
              <a:t>rafforzamento</a:t>
            </a:r>
            <a:r>
              <a:rPr lang="en-GB" sz="1100" dirty="0"/>
              <a:t> di “</a:t>
            </a:r>
            <a:r>
              <a:rPr lang="en-GB" sz="1100" dirty="0" err="1"/>
              <a:t>Ecosistemi</a:t>
            </a:r>
            <a:r>
              <a:rPr lang="en-GB" sz="1100" dirty="0"/>
              <a:t> </a:t>
            </a:r>
            <a:r>
              <a:rPr lang="en-GB" sz="1100" dirty="0" err="1"/>
              <a:t>dell’innovazione</a:t>
            </a:r>
            <a:r>
              <a:rPr lang="en-GB" sz="1100" dirty="0"/>
              <a:t>”, </a:t>
            </a:r>
            <a:r>
              <a:rPr lang="en-GB" sz="1100" dirty="0" err="1"/>
              <a:t>costruzione</a:t>
            </a:r>
            <a:r>
              <a:rPr lang="en-GB" sz="1100" dirty="0"/>
              <a:t> di “Leader </a:t>
            </a:r>
            <a:r>
              <a:rPr lang="en-GB" sz="1100" dirty="0" err="1"/>
              <a:t>Territoriali</a:t>
            </a:r>
            <a:r>
              <a:rPr lang="en-GB" sz="1100" dirty="0"/>
              <a:t> di R&amp;S”</a:t>
            </a:r>
          </a:p>
          <a:p>
            <a:pPr algn="ctr"/>
            <a:r>
              <a:rPr lang="en-GB" b="1" dirty="0"/>
              <a:t>Bando a </a:t>
            </a:r>
            <a:r>
              <a:rPr lang="en-GB" b="1" dirty="0" err="1"/>
              <a:t>Cascata</a:t>
            </a:r>
            <a:r>
              <a:rPr lang="en-GB" b="1" dirty="0"/>
              <a:t> Spoke 1: RADIOTERAPIE E DIAGNOSTICHE AVANZATE IN ONCOLOGIA</a:t>
            </a:r>
          </a:p>
          <a:p>
            <a:pPr algn="ctr"/>
            <a:r>
              <a:rPr lang="en-GB" b="1" dirty="0"/>
              <a:t>Kick-off meeting </a:t>
            </a:r>
            <a:r>
              <a:rPr lang="en-GB" b="1" dirty="0" err="1"/>
              <a:t>dei</a:t>
            </a:r>
            <a:r>
              <a:rPr lang="en-GB" b="1" dirty="0"/>
              <a:t> </a:t>
            </a:r>
            <a:r>
              <a:rPr lang="en-GB" b="1" dirty="0" err="1"/>
              <a:t>progetti</a:t>
            </a:r>
            <a:r>
              <a:rPr lang="en-GB" b="1" dirty="0"/>
              <a:t> </a:t>
            </a:r>
            <a:r>
              <a:rPr lang="en-GB" b="1" dirty="0" err="1"/>
              <a:t>vincitori</a:t>
            </a:r>
            <a:endParaRPr lang="en-GB" b="1" dirty="0"/>
          </a:p>
          <a:p>
            <a:pPr algn="ctr"/>
            <a:r>
              <a:rPr lang="en-GB" dirty="0"/>
              <a:t>10 </a:t>
            </a:r>
            <a:r>
              <a:rPr lang="en-GB" dirty="0" err="1"/>
              <a:t>ottobre</a:t>
            </a:r>
            <a:r>
              <a:rPr lang="en-GB" dirty="0"/>
              <a:t> 2024 ore 11:00 – 17:00 c/o Area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Ricerca</a:t>
            </a:r>
            <a:r>
              <a:rPr lang="en-GB" dirty="0"/>
              <a:t> CNR di Pisa, Aula 27 - via G. Moruzzi, 1</a:t>
            </a:r>
          </a:p>
          <a:p>
            <a:pPr algn="ctr"/>
            <a:r>
              <a:rPr lang="en-GB" dirty="0"/>
              <a:t>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8F008-690F-B240-B3E3-16CF94517EC8}"/>
              </a:ext>
            </a:extLst>
          </p:cNvPr>
          <p:cNvSpPr txBox="1"/>
          <p:nvPr/>
        </p:nvSpPr>
        <p:spPr>
          <a:xfrm rot="18802394">
            <a:off x="52673" y="1548219"/>
            <a:ext cx="2168136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Cascade</a:t>
            </a:r>
            <a:r>
              <a:rPr lang="it-IT" b="1" dirty="0"/>
              <a:t> </a:t>
            </a:r>
            <a:r>
              <a:rPr lang="it-IT" b="1" dirty="0" err="1"/>
              <a:t>Calls</a:t>
            </a:r>
            <a:r>
              <a:rPr lang="it-IT" b="1" dirty="0"/>
              <a:t> </a:t>
            </a:r>
            <a:r>
              <a:rPr lang="it-IT" b="1" dirty="0" err="1"/>
              <a:t>Projects</a:t>
            </a:r>
            <a:r>
              <a:rPr lang="it-IT" b="1" dirty="0"/>
              <a:t> </a:t>
            </a:r>
            <a:r>
              <a:rPr lang="it-IT" b="1" dirty="0" err="1"/>
              <a:t>kicked</a:t>
            </a:r>
            <a:r>
              <a:rPr lang="it-IT" b="1" dirty="0"/>
              <a:t> off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8B0E2-DF1F-DF25-55D9-24E1F49E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62" y="953515"/>
            <a:ext cx="10515600" cy="780114"/>
          </a:xfrm>
        </p:spPr>
        <p:txBody>
          <a:bodyPr/>
          <a:lstStyle/>
          <a:p>
            <a:pPr algn="ctr"/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PROGETTO PNRR THE_TUSCANY HEALTH ECOSYSTEM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15511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>
          <a:extLst>
            <a:ext uri="{FF2B5EF4-FFF2-40B4-BE49-F238E27FC236}">
              <a16:creationId xmlns:a16="http://schemas.microsoft.com/office/drawing/2014/main" id="{200705A0-98C8-F3BB-EB46-5787C55B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FEEA9D-D35E-AB51-D10F-CB13EDA0C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9B835-E9E9-6DC7-E653-78113A352580}"/>
              </a:ext>
            </a:extLst>
          </p:cNvPr>
          <p:cNvSpPr txBox="1"/>
          <p:nvPr/>
        </p:nvSpPr>
        <p:spPr>
          <a:xfrm>
            <a:off x="620485" y="1752907"/>
            <a:ext cx="1095102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Next Scientific Report update – Deadline </a:t>
            </a:r>
            <a:r>
              <a:rPr lang="en-GB" sz="2400" b="1" dirty="0"/>
              <a:t>15 </a:t>
            </a:r>
            <a:r>
              <a:rPr lang="en-GB" sz="2400" b="1" dirty="0" err="1"/>
              <a:t>gennaio</a:t>
            </a:r>
            <a:r>
              <a:rPr lang="en-GB" sz="24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Update previous file of Scientific Report (Nov 2024) with blue text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Update on deliverables e target, to be included in «Detailed description of activities’ progress»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Figures to be placed in a separate file - attachment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Update on dissemination and publications to be placed in separate file – attachment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Do not add names of staff – reports concern teamwork – represents 1400 people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54FADF-D840-19EF-1F64-0BC14BD1F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05245"/>
            <a:ext cx="10515600" cy="780114"/>
          </a:xfrm>
        </p:spPr>
        <p:txBody>
          <a:bodyPr/>
          <a:lstStyle/>
          <a:p>
            <a:pPr algn="ctr" rtl="0"/>
            <a:r>
              <a:rPr lang="en-IT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3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>
          <a:extLst>
            <a:ext uri="{FF2B5EF4-FFF2-40B4-BE49-F238E27FC236}">
              <a16:creationId xmlns:a16="http://schemas.microsoft.com/office/drawing/2014/main" id="{1DE89CA3-7FFF-2FB0-6E8B-A18CE82CD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6BB2A-7712-1E6D-8A1D-57C4D5555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A779D-7E88-9D11-BCCB-5963DA187788}"/>
              </a:ext>
            </a:extLst>
          </p:cNvPr>
          <p:cNvSpPr txBox="1"/>
          <p:nvPr/>
        </p:nvSpPr>
        <p:spPr>
          <a:xfrm>
            <a:off x="304799" y="1502536"/>
            <a:ext cx="11734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MUR will allow a deadline extension of one month, from Nov. 30, to Dec 31</a:t>
            </a:r>
            <a:r>
              <a:rPr lang="en-GB" sz="3200" baseline="30000" dirty="0"/>
              <a:t>st</a:t>
            </a:r>
            <a:r>
              <a:rPr lang="en-GB" sz="3200" dirty="0"/>
              <a:t> 2025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HUB decision is to keep deadline for consolidation of expenditure on Nov. 30, 2025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All order should be placed by 20 June 2025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Extra month only for cost of personnel (</a:t>
            </a:r>
            <a:r>
              <a:rPr lang="en-GB" sz="3200" dirty="0" err="1"/>
              <a:t>massa</a:t>
            </a:r>
            <a:r>
              <a:rPr lang="en-GB" sz="3200" dirty="0"/>
              <a:t> </a:t>
            </a:r>
            <a:r>
              <a:rPr lang="en-GB" sz="3200" dirty="0" err="1"/>
              <a:t>critica</a:t>
            </a:r>
            <a:r>
              <a:rPr lang="en-GB" sz="3200" dirty="0"/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Deadline for final financial reporting: 31 Jan, 2025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Deadline for final scientific reporting: 7 Jan.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88DE3B-F662-C149-4D2C-07C99196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136"/>
            <a:ext cx="10515600" cy="780114"/>
          </a:xfrm>
        </p:spPr>
        <p:txBody>
          <a:bodyPr/>
          <a:lstStyle/>
          <a:p>
            <a:pPr algn="ctr" rtl="0"/>
            <a:r>
              <a:rPr lang="en-IT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IT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DEADLINE EXTENSION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80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>
          <a:extLst>
            <a:ext uri="{FF2B5EF4-FFF2-40B4-BE49-F238E27FC236}">
              <a16:creationId xmlns:a16="http://schemas.microsoft.com/office/drawing/2014/main" id="{26EEB6FF-F583-103F-DD45-CF95AAC76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8A6B0-051F-C49F-E744-FFE0F36E3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764A3-EA38-AC6D-61C8-3A4D06CB52B7}"/>
              </a:ext>
            </a:extLst>
          </p:cNvPr>
          <p:cNvSpPr txBox="1"/>
          <p:nvPr/>
        </p:nvSpPr>
        <p:spPr>
          <a:xfrm>
            <a:off x="293914" y="1544395"/>
            <a:ext cx="1176745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b="1" dirty="0"/>
              <a:t>The future of THE - Preparation of a feasibility and sustainability plan for the future of the Ecosystem </a:t>
            </a:r>
            <a:endParaRPr lang="en-GB" sz="22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/>
              <a:t>The HUB is preparing a feasibility and sustainability plan based on public-private funding;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/>
              <a:t>An appropriate light legal form (foundation, </a:t>
            </a:r>
            <a:r>
              <a:rPr lang="en-GB" sz="2100" dirty="0" err="1"/>
              <a:t>scarl</a:t>
            </a:r>
            <a:r>
              <a:rPr lang="en-GB" sz="2100" dirty="0"/>
              <a:t>, consortium)  similar to the existing SCARL;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/>
              <a:t>Coordination of research support services (mainly coordinated at the moment by spoke 5).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/>
              <a:t>Construction of a model that can act as an intermediate body between Regional and National/European levels.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/>
              <a:t>Support the development of products and services useful for responding to "unmet medical needs".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/>
              <a:t>Strengthen network research expertise, infrastructures, towards innovative solutions and products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/>
              <a:t>An internal task force will be established within the project to draft the ecosystem sustainability plan.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6D1540-3609-2941-53F6-9969B3BB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436"/>
            <a:ext cx="10515600" cy="780114"/>
          </a:xfrm>
        </p:spPr>
        <p:txBody>
          <a:bodyPr/>
          <a:lstStyle/>
          <a:p>
            <a:pPr algn="ctr" rtl="0"/>
            <a:r>
              <a:rPr lang="en-IT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IT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BEYOND PNRR: THE HUB VIEW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694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>
          <a:extLst>
            <a:ext uri="{FF2B5EF4-FFF2-40B4-BE49-F238E27FC236}">
              <a16:creationId xmlns:a16="http://schemas.microsoft.com/office/drawing/2014/main" id="{312312F2-4B72-9AB6-F08D-5E1A77C8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9BE3F-11BF-D5AF-98BA-36FEF0646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0CDAA-9844-572F-F7D8-C17B27E555EA}"/>
              </a:ext>
            </a:extLst>
          </p:cNvPr>
          <p:cNvSpPr txBox="1"/>
          <p:nvPr/>
        </p:nvSpPr>
        <p:spPr>
          <a:xfrm>
            <a:off x="293914" y="1544395"/>
            <a:ext cx="1176745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Sinergia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iniziative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PNRR in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ambito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CNR (49) -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nfrastrutture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Hub&amp;Spoke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Individuazione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di 10-15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iniziative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sulle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quali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poter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investire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come CNR ma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anche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attrarre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investimenti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definire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89000" lvl="7" indent="-455613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business plan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avanzato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basato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partnership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pubblico-privata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0" lvl="3" indent="-455613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costi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gestione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contributi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richiedere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proventi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attesi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etc …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0" lvl="3" indent="-455613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personale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coinvolto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quello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richiede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tenendo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presente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il Turn Over CNR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89000" lvl="3" indent="-455613">
              <a:buFont typeface="Arial" panose="020B0604020202020204" pitchFamily="34" charset="0"/>
              <a:buChar char="•"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L’i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mpatto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ambientale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0" lvl="3" indent="-455613">
              <a:buFont typeface="Arial" panose="020B0604020202020204" pitchFamily="34" charset="0"/>
              <a:buChar char="•"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’impatto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scientifico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tecnologico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e socio-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economico</a:t>
            </a:r>
            <a:endParaRPr lang="en-GB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985C29-6360-6A1A-8D78-896FFF4D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42" y="893496"/>
            <a:ext cx="10515600" cy="780114"/>
          </a:xfrm>
        </p:spPr>
        <p:txBody>
          <a:bodyPr/>
          <a:lstStyle/>
          <a:p>
            <a:pPr algn="ctr" rtl="0"/>
            <a:r>
              <a:rPr lang="en-IT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IT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BEYOND PNRR: THE CNR APPROACH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19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6150D2-2936-99A6-22D7-855599EE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5D0F81-9668-5A30-6908-981BC83EF55B}"/>
              </a:ext>
            </a:extLst>
          </p:cNvPr>
          <p:cNvSpPr txBox="1"/>
          <p:nvPr/>
        </p:nvSpPr>
        <p:spPr>
          <a:xfrm>
            <a:off x="7439891" y="990766"/>
            <a:ext cx="4281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https://</a:t>
            </a:r>
            <a:r>
              <a:rPr lang="en-GB" sz="1600" b="1" dirty="0" err="1">
                <a:solidFill>
                  <a:srgbClr val="0070C0"/>
                </a:solidFill>
              </a:rPr>
              <a:t>www.tuscanyhealthecosystem.it</a:t>
            </a:r>
            <a:r>
              <a:rPr lang="en-GB" sz="1600" b="1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5670D-DD91-8DCE-050A-868C2B277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42" y="1452390"/>
            <a:ext cx="7772400" cy="4873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2511E-A3B9-C876-9969-8B4F6D395E3D}"/>
              </a:ext>
            </a:extLst>
          </p:cNvPr>
          <p:cNvSpPr txBox="1"/>
          <p:nvPr/>
        </p:nvSpPr>
        <p:spPr>
          <a:xfrm>
            <a:off x="8697686" y="1773806"/>
            <a:ext cx="28302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Vetrina</a:t>
            </a:r>
            <a:r>
              <a:rPr lang="en-GB" sz="2000" b="1" dirty="0"/>
              <a:t> </a:t>
            </a:r>
            <a:r>
              <a:rPr lang="en-GB" sz="2000" b="1" dirty="0" err="1"/>
              <a:t>accessibile</a:t>
            </a:r>
            <a:r>
              <a:rPr lang="en-GB" sz="2000" b="1" dirty="0"/>
              <a:t> al </a:t>
            </a:r>
            <a:r>
              <a:rPr lang="en-GB" sz="2000" b="1" dirty="0" err="1"/>
              <a:t>pubblico</a:t>
            </a:r>
            <a:r>
              <a:rPr lang="en-GB" sz="2000" b="1" dirty="0"/>
              <a:t> e </a:t>
            </a:r>
            <a:r>
              <a:rPr lang="en-GB" sz="2000" b="1" dirty="0" err="1"/>
              <a:t>aggiornata</a:t>
            </a:r>
            <a:r>
              <a:rPr lang="en-GB" sz="2000" b="1" dirty="0"/>
              <a:t> </a:t>
            </a:r>
            <a:r>
              <a:rPr lang="en-GB" sz="2000" b="1" dirty="0" err="1"/>
              <a:t>quitidianamente</a:t>
            </a:r>
            <a:r>
              <a:rPr lang="en-GB" sz="2000" b="1" dirty="0"/>
              <a:t> </a:t>
            </a:r>
            <a:r>
              <a:rPr lang="en-GB" sz="2000" b="1" dirty="0" err="1"/>
              <a:t>grazie</a:t>
            </a:r>
            <a:r>
              <a:rPr lang="en-GB" sz="2000" b="1" dirty="0"/>
              <a:t> </a:t>
            </a:r>
            <a:r>
              <a:rPr lang="en-GB" sz="2000" b="1" dirty="0" err="1"/>
              <a:t>collegamento</a:t>
            </a:r>
            <a:r>
              <a:rPr lang="en-GB" sz="2000" b="1" dirty="0"/>
              <a:t> con </a:t>
            </a:r>
            <a:r>
              <a:rPr lang="en-GB" sz="2000" b="1" dirty="0" err="1"/>
              <a:t>gli</a:t>
            </a:r>
            <a:r>
              <a:rPr lang="en-GB" sz="2000" b="1" dirty="0"/>
              <a:t> SPOKE (Ambassadors)</a:t>
            </a:r>
          </a:p>
          <a:p>
            <a:endParaRPr lang="en-GB" sz="2000" b="1" dirty="0"/>
          </a:p>
          <a:p>
            <a:r>
              <a:rPr lang="en-GB" sz="2000" b="1" dirty="0"/>
              <a:t>CONTRIBUTI</a:t>
            </a:r>
          </a:p>
          <a:p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Video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/>
              <a:t>Interviste</a:t>
            </a: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Caffè con THE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/>
              <a:t>Approfondimenti</a:t>
            </a:r>
            <a:endParaRPr lang="en-GB" sz="200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A3F828-D706-07CA-224E-57E680FE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346" y="902266"/>
            <a:ext cx="10515600" cy="780114"/>
          </a:xfrm>
        </p:spPr>
        <p:txBody>
          <a:bodyPr/>
          <a:lstStyle/>
          <a:p>
            <a:pPr rtl="0"/>
            <a:r>
              <a:rPr lang="en-IT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- Tuscany Health Ecosystem”: Web Site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880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>
          <a:extLst>
            <a:ext uri="{FF2B5EF4-FFF2-40B4-BE49-F238E27FC236}">
              <a16:creationId xmlns:a16="http://schemas.microsoft.com/office/drawing/2014/main" id="{523039AA-A5D1-C05F-1D1C-FEF9F74F3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37A9CC-7EA2-D3EE-6DEA-BEFEAFC2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46D0E-49CF-2B9F-D913-751A839A9575}"/>
              </a:ext>
            </a:extLst>
          </p:cNvPr>
          <p:cNvSpPr txBox="1"/>
          <p:nvPr/>
        </p:nvSpPr>
        <p:spPr>
          <a:xfrm>
            <a:off x="539030" y="1425020"/>
            <a:ext cx="11113940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Scientific milestones on track;</a:t>
            </a:r>
          </a:p>
          <a:p>
            <a:pPr marL="846138" lvl="2" indent="-387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Focus on high quality and high impact;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Financial reporting is fine, but behind schedule;</a:t>
            </a:r>
          </a:p>
          <a:p>
            <a:pPr marL="846138" lvl="1" indent="-49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1 month extension for personnel cost only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Detailed plan of 3</a:t>
            </a:r>
            <a:r>
              <a:rPr lang="en-GB" sz="2400" b="1" baseline="30000" dirty="0"/>
              <a:t>rd</a:t>
            </a:r>
            <a:r>
              <a:rPr lang="en-GB" sz="2400" b="1" dirty="0"/>
              <a:t> and last year of project needed;</a:t>
            </a:r>
          </a:p>
          <a:p>
            <a:pPr marL="846138" indent="-411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All orders to be placed by end of June 2025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Strategies for the future of Tuscany Health Ecosystem under evaluation;</a:t>
            </a:r>
          </a:p>
          <a:p>
            <a:pPr marL="846138" indent="-423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Focus on innovation(IP), TT and clinical perspective;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Cooperation needed to define action plan to attract funding;</a:t>
            </a:r>
          </a:p>
          <a:p>
            <a:pPr marL="846138" lvl="1" indent="-374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Highlight synergies with </a:t>
            </a:r>
            <a:r>
              <a:rPr lang="en-GB" sz="2400" dirty="0" err="1"/>
              <a:t>othe</a:t>
            </a:r>
            <a:r>
              <a:rPr lang="en-GB" sz="2400" dirty="0"/>
              <a:t> PNRR initiatives.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8CAAE5-8554-8832-B014-ADA926B7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706"/>
            <a:ext cx="10515600" cy="780114"/>
          </a:xfrm>
        </p:spPr>
        <p:txBody>
          <a:bodyPr/>
          <a:lstStyle/>
          <a:p>
            <a:pPr algn="ctr" rtl="0"/>
            <a:r>
              <a:rPr lang="en-IT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59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348CC7-7797-7B66-57FA-1E3414C1984C}"/>
              </a:ext>
            </a:extLst>
          </p:cNvPr>
          <p:cNvSpPr txBox="1"/>
          <p:nvPr/>
        </p:nvSpPr>
        <p:spPr>
          <a:xfrm>
            <a:off x="660182" y="3459521"/>
            <a:ext cx="4216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Nunzia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Aprile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Michela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Balderi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Donata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Fornaciari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Paolo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Prosperini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Susanna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Ughi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D06BB14-DCCF-A5E0-4CFB-E6A9A173D35E}"/>
              </a:ext>
            </a:extLst>
          </p:cNvPr>
          <p:cNvGrpSpPr>
            <a:grpSpLocks noChangeAspect="1"/>
          </p:cNvGrpSpPr>
          <p:nvPr/>
        </p:nvGrpSpPr>
        <p:grpSpPr>
          <a:xfrm>
            <a:off x="5686894" y="5339322"/>
            <a:ext cx="717997" cy="717997"/>
            <a:chOff x="10937611" y="2106592"/>
            <a:chExt cx="822960" cy="822960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19B90727-5E77-28D5-9556-E660C3D40146}"/>
                </a:ext>
              </a:extLst>
            </p:cNvPr>
            <p:cNvSpPr/>
            <p:nvPr/>
          </p:nvSpPr>
          <p:spPr>
            <a:xfrm>
              <a:off x="10937611" y="2106592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9" descr="Immagine che contiene schermata, logo, simbolo, cerchio&#10;&#10;Descrizione generata automaticamente">
              <a:extLst>
                <a:ext uri="{FF2B5EF4-FFF2-40B4-BE49-F238E27FC236}">
                  <a16:creationId xmlns:a16="http://schemas.microsoft.com/office/drawing/2014/main" id="{54B5F137-AA12-18F8-BC61-E1AF96B3C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474" t="15212" r="15301" b="15408"/>
            <a:stretch/>
          </p:blipFill>
          <p:spPr>
            <a:xfrm>
              <a:off x="10937611" y="2106592"/>
              <a:ext cx="822960" cy="822960"/>
            </a:xfrm>
            <a:prstGeom prst="ellipse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EF69A7-ECE4-5A0F-D4CB-0DAA37B3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77" y="5425139"/>
            <a:ext cx="1019708" cy="53849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8D5919-1BF3-4945-F4FD-357D79EB3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943" y="5339322"/>
            <a:ext cx="1962258" cy="611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C9E942-5616-F8D1-E118-A8A5482F9FD6}"/>
              </a:ext>
            </a:extLst>
          </p:cNvPr>
          <p:cNvSpPr txBox="1"/>
          <p:nvPr/>
        </p:nvSpPr>
        <p:spPr>
          <a:xfrm>
            <a:off x="6887531" y="5074757"/>
            <a:ext cx="2702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PNRR Research Infrastructures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A0C6E1-2BE0-DE41-9331-F204473B9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79" y="1253016"/>
            <a:ext cx="2652616" cy="1016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" descr="University of Florence, Italy | Study.eu">
            <a:extLst>
              <a:ext uri="{FF2B5EF4-FFF2-40B4-BE49-F238E27FC236}">
                <a16:creationId xmlns:a16="http://schemas.microsoft.com/office/drawing/2014/main" id="{DF958212-6D5A-ED17-2FF6-ABF7EA6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46" y="1245412"/>
            <a:ext cx="2170633" cy="10160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AB0075-A04C-79CE-BC4D-8753956494F3}"/>
              </a:ext>
            </a:extLst>
          </p:cNvPr>
          <p:cNvSpPr txBox="1"/>
          <p:nvPr/>
        </p:nvSpPr>
        <p:spPr>
          <a:xfrm>
            <a:off x="4964967" y="23346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099D46-C64E-367F-5504-E71C8C6B20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341" y="1211786"/>
            <a:ext cx="1088282" cy="1049665"/>
          </a:xfrm>
          <a:prstGeom prst="rect">
            <a:avLst/>
          </a:prstGeom>
        </p:spPr>
      </p:pic>
      <p:pic>
        <p:nvPicPr>
          <p:cNvPr id="29" name="Picture 2" descr="PHD+ 2023 - Contamination Lab">
            <a:extLst>
              <a:ext uri="{FF2B5EF4-FFF2-40B4-BE49-F238E27FC236}">
                <a16:creationId xmlns:a16="http://schemas.microsoft.com/office/drawing/2014/main" id="{AE877A20-C3F2-1DFA-FB06-097075181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86" y="1245412"/>
            <a:ext cx="2993827" cy="10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getto di ricerca con l'INFN e il CERN">
            <a:extLst>
              <a:ext uri="{FF2B5EF4-FFF2-40B4-BE49-F238E27FC236}">
                <a16:creationId xmlns:a16="http://schemas.microsoft.com/office/drawing/2014/main" id="{54B25B44-B0CF-D836-E1F2-CD9C79BB2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4" t="17091" r="23679" b="19565"/>
          <a:stretch/>
        </p:blipFill>
        <p:spPr bwMode="auto">
          <a:xfrm>
            <a:off x="10270571" y="1253015"/>
            <a:ext cx="1623612" cy="9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2">
            <a:extLst>
              <a:ext uri="{FF2B5EF4-FFF2-40B4-BE49-F238E27FC236}">
                <a16:creationId xmlns:a16="http://schemas.microsoft.com/office/drawing/2014/main" id="{3EFA5955-0954-F164-62F8-C904BB102CEE}"/>
              </a:ext>
            </a:extLst>
          </p:cNvPr>
          <p:cNvSpPr txBox="1"/>
          <p:nvPr/>
        </p:nvSpPr>
        <p:spPr>
          <a:xfrm>
            <a:off x="5622563" y="2855403"/>
            <a:ext cx="50729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Organizing committee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Federico Avella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Martina Salvadori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Costanza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Panaino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Simona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Piccinini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8A066-3770-E8DE-7F3A-0F25C43B6B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182" y="2989978"/>
            <a:ext cx="10515600" cy="780114"/>
          </a:xfrm>
        </p:spPr>
        <p:txBody>
          <a:bodyPr/>
          <a:lstStyle/>
          <a:p>
            <a:pPr rtl="0"/>
            <a:r>
              <a:rPr lang="en-US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IT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14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77BAE-0A7F-FE89-1D48-4C32D9A77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o 58">
            <a:extLst>
              <a:ext uri="{FF2B5EF4-FFF2-40B4-BE49-F238E27FC236}">
                <a16:creationId xmlns:a16="http://schemas.microsoft.com/office/drawing/2014/main" id="{EAA9BDF4-85C1-A25D-FA58-EDE7D5377620}"/>
              </a:ext>
            </a:extLst>
          </p:cNvPr>
          <p:cNvGrpSpPr/>
          <p:nvPr/>
        </p:nvGrpSpPr>
        <p:grpSpPr>
          <a:xfrm>
            <a:off x="6486357" y="8043424"/>
            <a:ext cx="5245501" cy="4572000"/>
            <a:chOff x="6486357" y="1147324"/>
            <a:chExt cx="5245501" cy="4572000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CD4C9930-C306-9066-E7F7-AC789BC336F9}"/>
                </a:ext>
              </a:extLst>
            </p:cNvPr>
            <p:cNvSpPr/>
            <p:nvPr/>
          </p:nvSpPr>
          <p:spPr>
            <a:xfrm>
              <a:off x="6486357" y="1147324"/>
              <a:ext cx="5120640" cy="4572000"/>
            </a:xfrm>
            <a:prstGeom prst="rect">
              <a:avLst/>
            </a:prstGeom>
            <a:solidFill>
              <a:srgbClr val="00B0F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31C5510E-1608-9E90-E87A-95A7AE9E755C}"/>
                </a:ext>
              </a:extLst>
            </p:cNvPr>
            <p:cNvGrpSpPr/>
            <p:nvPr/>
          </p:nvGrpSpPr>
          <p:grpSpPr>
            <a:xfrm>
              <a:off x="6609770" y="1269848"/>
              <a:ext cx="5122088" cy="4405595"/>
              <a:chOff x="6648567" y="1155872"/>
              <a:chExt cx="5122088" cy="4405595"/>
            </a:xfrm>
          </p:grpSpPr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EB13B91C-AFC8-A288-2195-159F70979092}"/>
                  </a:ext>
                </a:extLst>
              </p:cNvPr>
              <p:cNvSpPr/>
              <p:nvPr/>
            </p:nvSpPr>
            <p:spPr>
              <a:xfrm>
                <a:off x="7191516" y="4594541"/>
                <a:ext cx="911531" cy="36576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D832339A-2495-49BF-B26B-67EB13536489}"/>
                  </a:ext>
                </a:extLst>
              </p:cNvPr>
              <p:cNvSpPr txBox="1"/>
              <p:nvPr/>
            </p:nvSpPr>
            <p:spPr>
              <a:xfrm rot="16200000">
                <a:off x="5676186" y="2898443"/>
                <a:ext cx="24064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Dose rate [Gy/s]</a:t>
                </a:r>
              </a:p>
            </p:txBody>
          </p:sp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C800AFD7-54E5-8417-A34E-5707BC53C1C2}"/>
                  </a:ext>
                </a:extLst>
              </p:cNvPr>
              <p:cNvSpPr txBox="1"/>
              <p:nvPr/>
            </p:nvSpPr>
            <p:spPr>
              <a:xfrm>
                <a:off x="8818791" y="1949712"/>
                <a:ext cx="2703590" cy="7694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dose</a:t>
                </a:r>
              </a:p>
              <a:p>
                <a:r>
                  <a:rPr lang="en-US" sz="2400" b="1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</a:t>
                </a:r>
                <a:r>
                  <a:rPr lang="en-US" sz="2400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0.001 Gy/p</a:t>
                </a:r>
              </a:p>
            </p:txBody>
          </p:sp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218016B0-3C0C-D65B-2EF6-D40281EC7435}"/>
                  </a:ext>
                </a:extLst>
              </p:cNvPr>
              <p:cNvSpPr txBox="1"/>
              <p:nvPr/>
            </p:nvSpPr>
            <p:spPr>
              <a:xfrm>
                <a:off x="10220304" y="5099802"/>
                <a:ext cx="15503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[s]</a:t>
                </a:r>
              </a:p>
            </p:txBody>
          </p:sp>
          <p:cxnSp>
            <p:nvCxnSpPr>
              <p:cNvPr id="66" name="Connettore curvo 65">
                <a:extLst>
                  <a:ext uri="{FF2B5EF4-FFF2-40B4-BE49-F238E27FC236}">
                    <a16:creationId xmlns:a16="http://schemas.microsoft.com/office/drawing/2014/main" id="{3E47568B-6A48-4426-3FB0-BCA71722FEFD}"/>
                  </a:ext>
                </a:extLst>
              </p:cNvPr>
              <p:cNvCxnSpPr>
                <a:cxnSpLocks/>
                <a:stCxn id="64" idx="1"/>
                <a:endCxn id="62" idx="0"/>
              </p:cNvCxnSpPr>
              <p:nvPr/>
            </p:nvCxnSpPr>
            <p:spPr>
              <a:xfrm rot="10800000" flipV="1">
                <a:off x="7647283" y="2334433"/>
                <a:ext cx="1171509" cy="2260108"/>
              </a:xfrm>
              <a:prstGeom prst="curvedConnector2">
                <a:avLst/>
              </a:prstGeom>
              <a:ln w="19050">
                <a:solidFill>
                  <a:srgbClr val="3C64A5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ttangolo 66">
                <a:extLst>
                  <a:ext uri="{FF2B5EF4-FFF2-40B4-BE49-F238E27FC236}">
                    <a16:creationId xmlns:a16="http://schemas.microsoft.com/office/drawing/2014/main" id="{19921DC5-0231-3076-D5FA-FC6D2BC270B1}"/>
                  </a:ext>
                </a:extLst>
              </p:cNvPr>
              <p:cNvSpPr/>
              <p:nvPr/>
            </p:nvSpPr>
            <p:spPr>
              <a:xfrm>
                <a:off x="8683806" y="4594541"/>
                <a:ext cx="911531" cy="36576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0B981AE1-E873-C41A-6A19-8863CFDE70C3}"/>
                  </a:ext>
                </a:extLst>
              </p:cNvPr>
              <p:cNvSpPr/>
              <p:nvPr/>
            </p:nvSpPr>
            <p:spPr>
              <a:xfrm>
                <a:off x="10176096" y="4592316"/>
                <a:ext cx="911531" cy="365760"/>
              </a:xfrm>
              <a:prstGeom prst="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9" name="Connettore 2 68">
                <a:extLst>
                  <a:ext uri="{FF2B5EF4-FFF2-40B4-BE49-F238E27FC236}">
                    <a16:creationId xmlns:a16="http://schemas.microsoft.com/office/drawing/2014/main" id="{A22B3500-2B82-7121-9E85-DD678AE74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4038" y="4958076"/>
                <a:ext cx="4206240" cy="0"/>
              </a:xfrm>
              <a:prstGeom prst="straightConnector1">
                <a:avLst/>
              </a:prstGeom>
              <a:ln w="38100">
                <a:solidFill>
                  <a:srgbClr val="3C64A5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69">
                <a:extLst>
                  <a:ext uri="{FF2B5EF4-FFF2-40B4-BE49-F238E27FC236}">
                    <a16:creationId xmlns:a16="http://schemas.microsoft.com/office/drawing/2014/main" id="{572631C6-BE2C-C5AC-71E4-9254473C48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4038" y="1300476"/>
                <a:ext cx="0" cy="3657600"/>
              </a:xfrm>
              <a:prstGeom prst="straightConnector1">
                <a:avLst/>
              </a:prstGeom>
              <a:ln w="38100">
                <a:solidFill>
                  <a:srgbClr val="3C64A5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DA3F4FFE-0135-0104-ABA8-FBDD436880A9}"/>
                  </a:ext>
                </a:extLst>
              </p:cNvPr>
              <p:cNvSpPr txBox="1"/>
              <p:nvPr/>
            </p:nvSpPr>
            <p:spPr>
              <a:xfrm>
                <a:off x="8818789" y="3128512"/>
                <a:ext cx="2703591" cy="7694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dose rate </a:t>
                </a:r>
                <a:r>
                  <a:rPr lang="it-IT" sz="2400" b="1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</a:t>
                </a:r>
                <a:r>
                  <a:rPr lang="it-IT" sz="2400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 Gy/s</a:t>
                </a:r>
              </a:p>
            </p:txBody>
          </p:sp>
          <p:sp>
            <p:nvSpPr>
              <p:cNvPr id="72" name="Parentesi graffa aperta 71">
                <a:extLst>
                  <a:ext uri="{FF2B5EF4-FFF2-40B4-BE49-F238E27FC236}">
                    <a16:creationId xmlns:a16="http://schemas.microsoft.com/office/drawing/2014/main" id="{C98FD77B-0294-CF3B-808E-D7ED7F169BC5}"/>
                  </a:ext>
                </a:extLst>
              </p:cNvPr>
              <p:cNvSpPr/>
              <p:nvPr/>
            </p:nvSpPr>
            <p:spPr>
              <a:xfrm rot="10800000">
                <a:off x="8149282" y="4527004"/>
                <a:ext cx="155448" cy="365760"/>
              </a:xfrm>
              <a:prstGeom prst="leftBrace">
                <a:avLst/>
              </a:prstGeom>
              <a:ln>
                <a:solidFill>
                  <a:srgbClr val="3C64A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3" name="Connettore curvo 72">
                <a:extLst>
                  <a:ext uri="{FF2B5EF4-FFF2-40B4-BE49-F238E27FC236}">
                    <a16:creationId xmlns:a16="http://schemas.microsoft.com/office/drawing/2014/main" id="{9449F7E4-0D13-1506-A832-8800B686E847}"/>
                  </a:ext>
                </a:extLst>
              </p:cNvPr>
              <p:cNvCxnSpPr>
                <a:cxnSpLocks/>
                <a:stCxn id="71" idx="2"/>
                <a:endCxn id="72" idx="1"/>
              </p:cNvCxnSpPr>
              <p:nvPr/>
            </p:nvCxnSpPr>
            <p:spPr>
              <a:xfrm rot="5400000">
                <a:off x="8831693" y="3370991"/>
                <a:ext cx="811931" cy="1865855"/>
              </a:xfrm>
              <a:prstGeom prst="curvedConnector2">
                <a:avLst/>
              </a:prstGeom>
              <a:ln w="19050">
                <a:solidFill>
                  <a:srgbClr val="3C64A5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486BB617-DDC4-66A8-3CB6-47F34CB936D2}"/>
                  </a:ext>
                </a:extLst>
              </p:cNvPr>
              <p:cNvSpPr txBox="1"/>
              <p:nvPr/>
            </p:nvSpPr>
            <p:spPr>
              <a:xfrm>
                <a:off x="7305744" y="1155872"/>
                <a:ext cx="39987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 single fraction </a:t>
                </a:r>
                <a:r>
                  <a:rPr lang="en-US" sz="2400" b="1" dirty="0">
                    <a:solidFill>
                      <a:srgbClr val="3C64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</a:t>
                </a:r>
              </a:p>
            </p:txBody>
          </p:sp>
        </p:grpSp>
      </p:grpSp>
      <p:sp>
        <p:nvSpPr>
          <p:cNvPr id="76" name="Title 40">
            <a:extLst>
              <a:ext uri="{FF2B5EF4-FFF2-40B4-BE49-F238E27FC236}">
                <a16:creationId xmlns:a16="http://schemas.microsoft.com/office/drawing/2014/main" id="{7E88FC67-F292-6B9B-85C6-991B1D77C948}"/>
              </a:ext>
            </a:extLst>
          </p:cNvPr>
          <p:cNvSpPr txBox="1">
            <a:spLocks/>
          </p:cNvSpPr>
          <p:nvPr/>
        </p:nvSpPr>
        <p:spPr>
          <a:xfrm>
            <a:off x="1026037" y="2226599"/>
            <a:ext cx="10653978" cy="354467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Recap of project domains and SPOKE 1 activities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Status of SPOKE 1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Summary of Cascade Calls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Next steps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THE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Beyond PNRR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Outreach activity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Acknowledgements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796C4-6FEA-1A41-83AE-3024BB933C6F}"/>
              </a:ext>
            </a:extLst>
          </p:cNvPr>
          <p:cNvSpPr txBox="1"/>
          <p:nvPr/>
        </p:nvSpPr>
        <p:spPr>
          <a:xfrm>
            <a:off x="4543124" y="81074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9D192B-6676-0D6B-0594-08BC5F22FE9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CONTENTS</a:t>
            </a:r>
            <a:r>
              <a:rPr lang="it-IT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99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5554760" y="2973183"/>
            <a:ext cx="6226932" cy="2462213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CENTRAL HUB AS COORDINATING UNIT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1: ADVANCED </a:t>
            </a:r>
            <a:r>
              <a:rPr lang="en-IT" sz="1400" b="1">
                <a:solidFill>
                  <a:schemeClr val="lt1"/>
                </a:solidFill>
                <a:highlight>
                  <a:srgbClr val="FF00FF"/>
                </a:highlight>
                <a:latin typeface="Calibri"/>
                <a:ea typeface="Calibri"/>
                <a:cs typeface="Calibri"/>
                <a:sym typeface="Calibri"/>
              </a:rPr>
              <a:t>RADIOTHERAPIES</a:t>
            </a:r>
            <a:r>
              <a:rPr lang="en-IT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DIAGNOSTICS IN ONCOLOGY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2: PREVENTIVE AND </a:t>
            </a:r>
            <a:r>
              <a:rPr lang="en-IT" sz="1400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PREDICTIVE MEDICINE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3: ADVANCED TECHNOLOGIES, [] FOR HUMAN HEALTH AND </a:t>
            </a:r>
            <a:r>
              <a:rPr lang="en-IT" sz="14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WELL-BEING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4: </a:t>
            </a:r>
            <a:r>
              <a:rPr lang="en-IT" sz="14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NANOTECHNOLOGIES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FOR DIAGNOSIS AND THERAPY;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5: IMPLEMENTING INNOVATION FOR </a:t>
            </a:r>
            <a:r>
              <a:rPr lang="en-IT" sz="14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HEALTHCARE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WELL-BEING;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6: </a:t>
            </a:r>
            <a:r>
              <a:rPr lang="en-IT" sz="1400">
                <a:solidFill>
                  <a:schemeClr val="lt1"/>
                </a:solidFill>
                <a:highlight>
                  <a:srgbClr val="FF00FF"/>
                </a:highlight>
                <a:latin typeface="Calibri"/>
                <a:ea typeface="Calibri"/>
                <a:cs typeface="Calibri"/>
                <a:sym typeface="Calibri"/>
              </a:rPr>
              <a:t>PRECISION MEDICINE 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PERSONALIZED HEALTHCARE;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7: INNOVATING </a:t>
            </a:r>
            <a:r>
              <a:rPr lang="en-IT" sz="1400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TRANSLATIONAL MEDICINE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8: BIOTECHNOLOGIES AND </a:t>
            </a:r>
            <a:r>
              <a:rPr lang="en-IT" sz="1400">
                <a:solidFill>
                  <a:schemeClr val="lt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IMAGING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NEUROSCIENCE;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9: </a:t>
            </a:r>
            <a:r>
              <a:rPr lang="en-IT" sz="1400">
                <a:solidFill>
                  <a:schemeClr val="lt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ROBOTICS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AUTOMATION FOR HEALTH;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● SPOKE 10: </a:t>
            </a:r>
            <a:r>
              <a:rPr lang="en-IT" sz="14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POPULATION</a:t>
            </a:r>
            <a:r>
              <a:rPr lang="en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HEALTH.</a:t>
            </a:r>
            <a:endParaRPr dirty="0"/>
          </a:p>
        </p:txBody>
      </p:sp>
      <p:sp>
        <p:nvSpPr>
          <p:cNvPr id="123" name="Google Shape;123;p2"/>
          <p:cNvSpPr txBox="1"/>
          <p:nvPr/>
        </p:nvSpPr>
        <p:spPr>
          <a:xfrm>
            <a:off x="174174" y="1501019"/>
            <a:ext cx="12017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2400" b="1" dirty="0"/>
              <a:t>supports </a:t>
            </a:r>
            <a:r>
              <a:rPr lang="it-IT" sz="2400" b="1" dirty="0" err="1"/>
              <a:t>growth</a:t>
            </a:r>
            <a:r>
              <a:rPr lang="it-IT" sz="2400" b="1" dirty="0"/>
              <a:t> and </a:t>
            </a:r>
            <a:r>
              <a:rPr lang="it-IT" sz="2400" b="1" dirty="0" err="1"/>
              <a:t>consolidation</a:t>
            </a:r>
            <a:r>
              <a:rPr lang="it-IT" sz="2400" b="1" dirty="0"/>
              <a:t> of </a:t>
            </a:r>
            <a:r>
              <a:rPr lang="it-IT" sz="2400" b="1" dirty="0" err="1"/>
              <a:t>Tuscany's</a:t>
            </a:r>
            <a:r>
              <a:rPr lang="it-IT" sz="2400" b="1" dirty="0"/>
              <a:t> life sciences </a:t>
            </a:r>
            <a:r>
              <a:rPr lang="it-IT" sz="2400" b="1" dirty="0" err="1"/>
              <a:t>ecosystem</a:t>
            </a:r>
            <a:endParaRPr sz="2400" b="1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7139506" y="5676493"/>
            <a:ext cx="3057440" cy="36933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funding </a:t>
            </a:r>
            <a:r>
              <a:rPr lang="en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110 M€</a:t>
            </a:r>
            <a:endParaRPr b="1" dirty="0"/>
          </a:p>
        </p:txBody>
      </p:sp>
      <p:sp>
        <p:nvSpPr>
          <p:cNvPr id="125" name="Google Shape;125;p2"/>
          <p:cNvSpPr txBox="1"/>
          <p:nvPr/>
        </p:nvSpPr>
        <p:spPr>
          <a:xfrm>
            <a:off x="7139506" y="6169870"/>
            <a:ext cx="3010190" cy="3692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Personnel participating: 1400 </a:t>
            </a:r>
            <a:endParaRPr dirty="0"/>
          </a:p>
        </p:txBody>
      </p:sp>
      <p:sp>
        <p:nvSpPr>
          <p:cNvPr id="126" name="Google Shape;126;p2"/>
          <p:cNvSpPr/>
          <p:nvPr/>
        </p:nvSpPr>
        <p:spPr>
          <a:xfrm>
            <a:off x="677134" y="2035994"/>
            <a:ext cx="4810538" cy="4514053"/>
          </a:xfrm>
          <a:prstGeom prst="rightArrow">
            <a:avLst>
              <a:gd name="adj1" fmla="val 93156"/>
              <a:gd name="adj2" fmla="val 23798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744222" y="2182696"/>
            <a:ext cx="6097656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University of Florence (UNIFI)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University of Pisa (UNIPI)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University of Siena (UNISI)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School of Advanced Studies – Pisa (SSSA)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Scuola Normale Superiore (SNS)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 IMT School for Advanced Studies Lucca (IMT)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7. University for Foreigners of Siena (UNISTRASI)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8. Istituto Italiano di Tecnologia (IIT)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9. National Research Council (CNR)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 National Institute for Nuclear Physics (INFN)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11. Toscana Life Sciences (TLS)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 Museo Galileo - Istituto e Museo di Storia della Scienza(MGS)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13. Esaote S.p.A. (ESA)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14. Medea S.r.l (MED)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15. Orthokey Italia S.r.l. (ORT)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16. Dedalus (DED)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17. Fondazione Pisana per la Scienza (FPS)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18. Digital Innovation Hub Toscana (DIH)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19. WEARABLE ROBOTICS SRL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20. IUVO S.r.l.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21. QBROBOTICS SRL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22. WEART S.r.l.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6150D2-2936-99A6-22D7-855599EE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974690-C1F8-A545-B2F9-003BCA17C837}"/>
              </a:ext>
            </a:extLst>
          </p:cNvPr>
          <p:cNvSpPr/>
          <p:nvPr/>
        </p:nvSpPr>
        <p:spPr>
          <a:xfrm>
            <a:off x="5604392" y="3226132"/>
            <a:ext cx="6127667" cy="23750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1B790C-15E7-E70B-7270-1FF10BDC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2" y="858609"/>
            <a:ext cx="10515600" cy="780114"/>
          </a:xfrm>
        </p:spPr>
        <p:txBody>
          <a:bodyPr/>
          <a:lstStyle/>
          <a:p>
            <a:pPr algn="ctr" rtl="0"/>
            <a:r>
              <a:rPr lang="en-IT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- Tuscany Health Ecosystem” </a:t>
            </a:r>
            <a:endParaRPr lang="en-IT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D25C-8C28-0B64-DF97-C47999AB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" y="837654"/>
            <a:ext cx="12094464" cy="564614"/>
          </a:xfrm>
        </p:spPr>
        <p:txBody>
          <a:bodyPr>
            <a:noAutofit/>
          </a:bodyPr>
          <a:lstStyle/>
          <a:p>
            <a:pPr algn="ctr"/>
            <a:r>
              <a:rPr lang="en-IT" sz="2400" dirty="0">
                <a:solidFill>
                  <a:schemeClr val="tx1"/>
                </a:solidFill>
              </a:rPr>
              <a:t>SPOKE 1: </a:t>
            </a:r>
            <a:r>
              <a:rPr lang="en-IT" sz="2400" b="1" dirty="0">
                <a:solidFill>
                  <a:schemeClr val="dk1"/>
                </a:solidFill>
              </a:rPr>
              <a:t>ADVANCED RADIOTHERAPIES AND DIAGNOSTICS IN ONCOLOGY</a:t>
            </a:r>
            <a:endParaRPr lang="en-IT" sz="24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705ADC-400F-7A19-25A1-6774C2DA0244}"/>
              </a:ext>
            </a:extLst>
          </p:cNvPr>
          <p:cNvGrpSpPr/>
          <p:nvPr/>
        </p:nvGrpSpPr>
        <p:grpSpPr>
          <a:xfrm>
            <a:off x="88568" y="1572125"/>
            <a:ext cx="2718144" cy="3089401"/>
            <a:chOff x="202868" y="1741457"/>
            <a:chExt cx="3319482" cy="38772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316BAC-6C7B-A09A-003E-27B8B5C49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60"/>
            <a:stretch/>
          </p:blipFill>
          <p:spPr>
            <a:xfrm>
              <a:off x="202868" y="1741457"/>
              <a:ext cx="3319482" cy="2463561"/>
            </a:xfrm>
            <a:prstGeom prst="rect">
              <a:avLst/>
            </a:prstGeom>
          </p:spPr>
        </p:pic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3F66EB1C-7407-9DB0-1FF6-6F1E6857421A}"/>
                </a:ext>
              </a:extLst>
            </p:cNvPr>
            <p:cNvSpPr/>
            <p:nvPr/>
          </p:nvSpPr>
          <p:spPr>
            <a:xfrm>
              <a:off x="1627464" y="4205018"/>
              <a:ext cx="319178" cy="5582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0276371-542F-BA7E-9C57-938D65A22433}"/>
                </a:ext>
              </a:extLst>
            </p:cNvPr>
            <p:cNvSpPr/>
            <p:nvPr/>
          </p:nvSpPr>
          <p:spPr>
            <a:xfrm>
              <a:off x="600921" y="4859569"/>
              <a:ext cx="2372264" cy="7591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Preclinical to clinical translation</a:t>
              </a:r>
            </a:p>
          </p:txBody>
        </p:sp>
      </p:grpSp>
      <p:pic>
        <p:nvPicPr>
          <p:cNvPr id="4104" name="Picture 8" descr="Arrow PNG Transparent Images | PNG All | Powerpoint slide designs, Banner  template photoshop, Photo logo design">
            <a:extLst>
              <a:ext uri="{FF2B5EF4-FFF2-40B4-BE49-F238E27FC236}">
                <a16:creationId xmlns:a16="http://schemas.microsoft.com/office/drawing/2014/main" id="{9ABCA5D2-A0DA-9D62-54E4-0A05C0F94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360" y="3117795"/>
            <a:ext cx="1452591" cy="6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3758CE0-2685-6118-396C-854974DC8A85}"/>
              </a:ext>
            </a:extLst>
          </p:cNvPr>
          <p:cNvGrpSpPr/>
          <p:nvPr/>
        </p:nvGrpSpPr>
        <p:grpSpPr>
          <a:xfrm>
            <a:off x="5201727" y="1601368"/>
            <a:ext cx="6739465" cy="1668224"/>
            <a:chOff x="5201727" y="1601368"/>
            <a:chExt cx="6739465" cy="16682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D8B7E2-2228-FA8A-E0A8-64D65C819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6237" y="1601368"/>
              <a:ext cx="2752438" cy="12028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B1E89B-5936-9D2C-D307-FA3C102D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0358" y="1601369"/>
              <a:ext cx="3940834" cy="1668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9320B3F-9B4F-9FF0-137F-AFEA2083CF6F}"/>
                </a:ext>
              </a:extLst>
            </p:cNvPr>
            <p:cNvGrpSpPr/>
            <p:nvPr/>
          </p:nvGrpSpPr>
          <p:grpSpPr>
            <a:xfrm>
              <a:off x="5201727" y="2446106"/>
              <a:ext cx="4441828" cy="814934"/>
              <a:chOff x="4891177" y="2675821"/>
              <a:chExt cx="4441828" cy="81493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605C38-AB42-E901-3470-4696FA2D5A33}"/>
                  </a:ext>
                </a:extLst>
              </p:cNvPr>
              <p:cNvSpPr txBox="1"/>
              <p:nvPr/>
            </p:nvSpPr>
            <p:spPr>
              <a:xfrm>
                <a:off x="4891177" y="2675821"/>
                <a:ext cx="22021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T" dirty="0">
                    <a:solidFill>
                      <a:schemeClr val="bg1"/>
                    </a:solidFill>
                  </a:rPr>
                  <a:t>Xtreme Photonics</a:t>
                </a:r>
              </a:p>
            </p:txBody>
          </p:sp>
          <p:pic>
            <p:nvPicPr>
              <p:cNvPr id="4100" name="Picture 4" descr="Intense Laser Irradiation Laboratory">
                <a:extLst>
                  <a:ext uri="{FF2B5EF4-FFF2-40B4-BE49-F238E27FC236}">
                    <a16:creationId xmlns:a16="http://schemas.microsoft.com/office/drawing/2014/main" id="{CA1D2582-2060-47C0-B889-AC91D86EBC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869" y="3097619"/>
                <a:ext cx="393136" cy="393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B6D2E1-10CC-FD2D-9818-A19860886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4597" y="3170197"/>
                <a:ext cx="1051657" cy="32055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E7F879-814D-FFB4-84E8-6B308B5737A5}"/>
                </a:ext>
              </a:extLst>
            </p:cNvPr>
            <p:cNvSpPr txBox="1"/>
            <p:nvPr/>
          </p:nvSpPr>
          <p:spPr>
            <a:xfrm>
              <a:off x="5211468" y="2758148"/>
              <a:ext cx="2752438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i="0" u="none" strike="noStrike" dirty="0">
                  <a:solidFill>
                    <a:schemeClr val="bg1"/>
                  </a:solidFill>
                  <a:effectLst/>
                  <a:latin typeface="+mj-lt"/>
                </a:rPr>
                <a:t>INTENSE LASER LAB @ CNR-INO</a:t>
              </a:r>
              <a:endParaRPr lang="en-IT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3211F1-5DCE-6041-3778-FBAC9BBFDCF3}"/>
              </a:ext>
            </a:extLst>
          </p:cNvPr>
          <p:cNvSpPr txBox="1"/>
          <p:nvPr/>
        </p:nvSpPr>
        <p:spPr>
          <a:xfrm>
            <a:off x="2361023" y="2837573"/>
            <a:ext cx="33001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New accelerator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N</a:t>
            </a:r>
            <a:r>
              <a:rPr lang="en-IT" sz="1200" dirty="0"/>
              <a:t>ew radiobiological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New technology for high dose-rate dosimetry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New radiotracers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Advanced diagnostic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Novel dose deposition control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Syntesis of new radiopharmaceuticals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From radiobiology to clinical application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46B6DF-BD74-69C1-5503-3A6E90C4FEA2}"/>
              </a:ext>
            </a:extLst>
          </p:cNvPr>
          <p:cNvGrpSpPr/>
          <p:nvPr/>
        </p:nvGrpSpPr>
        <p:grpSpPr>
          <a:xfrm>
            <a:off x="3018273" y="3951443"/>
            <a:ext cx="5990604" cy="2249160"/>
            <a:chOff x="3018273" y="3951443"/>
            <a:chExt cx="5990604" cy="22491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AFB45F-811F-1038-EE07-CD4504DF3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6408" y="4625041"/>
              <a:ext cx="2510114" cy="15545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7BBF7-969B-22D1-1BE0-EC4299A9F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18273" y="5163529"/>
              <a:ext cx="2652616" cy="1016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8" descr="Arrow PNG Transparent Images | PNG All | Powerpoint slide designs, Banner  template photoshop, Photo logo design">
              <a:extLst>
                <a:ext uri="{FF2B5EF4-FFF2-40B4-BE49-F238E27FC236}">
                  <a16:creationId xmlns:a16="http://schemas.microsoft.com/office/drawing/2014/main" id="{058169BD-8EA4-B11A-26B2-B49BC1076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562104" y="3951443"/>
              <a:ext cx="863620" cy="387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FD2496-4042-57FB-7E4E-7FD0E2F99B0C}"/>
                </a:ext>
              </a:extLst>
            </p:cNvPr>
            <p:cNvSpPr txBox="1"/>
            <p:nvPr/>
          </p:nvSpPr>
          <p:spPr>
            <a:xfrm>
              <a:off x="4985713" y="4381242"/>
              <a:ext cx="3002453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i="0" u="none" strike="noStrike" dirty="0">
                  <a:solidFill>
                    <a:schemeClr val="bg1"/>
                  </a:solidFill>
                  <a:effectLst/>
                  <a:latin typeface="+mj-lt"/>
                </a:rPr>
                <a:t>OFFICINA FARMACEUTICA CNR-IFC</a:t>
              </a:r>
              <a:endParaRPr lang="en-IT" sz="12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26" name="Picture 2" descr="University of Florence, Italy | Study.eu">
              <a:extLst>
                <a:ext uri="{FF2B5EF4-FFF2-40B4-BE49-F238E27FC236}">
                  <a16:creationId xmlns:a16="http://schemas.microsoft.com/office/drawing/2014/main" id="{87D4FA87-1B1A-EACC-EF52-62A1A079D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037" y="5708721"/>
              <a:ext cx="1050840" cy="49188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317A10-E92D-31A0-21AD-564443E9DBCB}"/>
                </a:ext>
              </a:extLst>
            </p:cNvPr>
            <p:cNvSpPr txBox="1"/>
            <p:nvPr/>
          </p:nvSpPr>
          <p:spPr>
            <a:xfrm>
              <a:off x="7670800" y="52662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IT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F7F492-F406-7DE3-9955-7170494FF3EB}"/>
                </a:ext>
              </a:extLst>
            </p:cNvPr>
            <p:cNvSpPr txBox="1"/>
            <p:nvPr/>
          </p:nvSpPr>
          <p:spPr>
            <a:xfrm>
              <a:off x="7463961" y="5841841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WITH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9B7FE6-5A56-68DB-E037-8D8B0EE4B250}"/>
              </a:ext>
            </a:extLst>
          </p:cNvPr>
          <p:cNvGrpSpPr/>
          <p:nvPr/>
        </p:nvGrpSpPr>
        <p:grpSpPr>
          <a:xfrm>
            <a:off x="5547012" y="3482151"/>
            <a:ext cx="6460042" cy="2679262"/>
            <a:chOff x="5547012" y="3482151"/>
            <a:chExt cx="6460042" cy="26792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F7B81EC-ED9D-3797-93DA-1ECD144EE3F0}"/>
                </a:ext>
              </a:extLst>
            </p:cNvPr>
            <p:cNvGrpSpPr/>
            <p:nvPr/>
          </p:nvGrpSpPr>
          <p:grpSpPr>
            <a:xfrm>
              <a:off x="7935690" y="3820631"/>
              <a:ext cx="4024993" cy="2278770"/>
              <a:chOff x="7961569" y="2020010"/>
              <a:chExt cx="4024993" cy="227877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508818E-699E-7523-3CCD-0D515C7E4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61569" y="2020010"/>
                <a:ext cx="4024993" cy="169938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C2FC070-F3AA-CF5C-AEB3-FF1D59540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45223" y="3543130"/>
                <a:ext cx="1473200" cy="7556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21" name="Picture 8" descr="Arrow PNG Transparent Images | PNG All | Powerpoint slide designs, Banner  template photoshop, Photo logo design">
              <a:extLst>
                <a:ext uri="{FF2B5EF4-FFF2-40B4-BE49-F238E27FC236}">
                  <a16:creationId xmlns:a16="http://schemas.microsoft.com/office/drawing/2014/main" id="{78CE28F7-10A1-8137-4DE2-9784CD37B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0551" flipV="1">
              <a:off x="5547012" y="3621331"/>
              <a:ext cx="2445870" cy="387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8A3FCD-6B1D-8542-1BBB-BDE40FE9F779}"/>
                </a:ext>
              </a:extLst>
            </p:cNvPr>
            <p:cNvSpPr txBox="1"/>
            <p:nvPr/>
          </p:nvSpPr>
          <p:spPr>
            <a:xfrm>
              <a:off x="7927064" y="3482151"/>
              <a:ext cx="3009844" cy="338554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i="0" u="none" strike="noStrike" dirty="0">
                  <a:solidFill>
                    <a:schemeClr val="bg1"/>
                  </a:solidFill>
                  <a:effectLst/>
                  <a:latin typeface="+mj-lt"/>
                </a:rPr>
                <a:t>CPFR </a:t>
              </a:r>
              <a:r>
                <a:rPr lang="en-GB" sz="1600" b="1" i="0" u="none" strike="noStrike" dirty="0" err="1">
                  <a:solidFill>
                    <a:schemeClr val="bg1"/>
                  </a:solidFill>
                  <a:effectLst/>
                  <a:latin typeface="+mj-lt"/>
                </a:rPr>
                <a:t>center</a:t>
              </a:r>
              <a:r>
                <a:rPr lang="en-GB" sz="1600" b="1" i="0" u="none" strike="noStrike" dirty="0">
                  <a:solidFill>
                    <a:schemeClr val="bg1"/>
                  </a:solidFill>
                  <a:effectLst/>
                  <a:latin typeface="+mj-lt"/>
                </a:rPr>
                <a:t> @ UNIPI/AOUP</a:t>
              </a:r>
              <a:endParaRPr lang="en-IT" sz="16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98F60EA-A9A5-7CB6-0CE0-2C25C4773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35094" y="5522269"/>
              <a:ext cx="1271960" cy="639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77BAE-0A7F-FE89-1D48-4C32D9A77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40">
            <a:extLst>
              <a:ext uri="{FF2B5EF4-FFF2-40B4-BE49-F238E27FC236}">
                <a16:creationId xmlns:a16="http://schemas.microsoft.com/office/drawing/2014/main" id="{7E88FC67-F292-6B9B-85C6-991B1D77C948}"/>
              </a:ext>
            </a:extLst>
          </p:cNvPr>
          <p:cNvSpPr txBox="1">
            <a:spLocks/>
          </p:cNvSpPr>
          <p:nvPr/>
        </p:nvSpPr>
        <p:spPr>
          <a:xfrm>
            <a:off x="953019" y="1709727"/>
            <a:ext cx="10653978" cy="4256906"/>
          </a:xfrm>
        </p:spPr>
        <p:txBody>
          <a:bodyPr wrap="square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IT" sz="2400" dirty="0">
                <a:solidFill>
                  <a:schemeClr val="tx1"/>
                </a:solidFill>
                <a:latin typeface="Arial" panose="020B0604020202020204" pitchFamily="34" charset="0"/>
              </a:rPr>
              <a:t>Develop technologies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T" sz="1600" dirty="0">
                <a:latin typeface="Arial" panose="020B0604020202020204" pitchFamily="34" charset="0"/>
              </a:rPr>
              <a:t>Very high energy electron sources for deep tumors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T" sz="1600" dirty="0">
                <a:latin typeface="Arial" panose="020B0604020202020204" pitchFamily="34" charset="0"/>
              </a:rPr>
              <a:t>UHDR Dosimetry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en-IT" sz="1600" dirty="0">
                <a:solidFill>
                  <a:schemeClr val="tx1"/>
                </a:solidFill>
                <a:latin typeface="Arial" panose="020B0604020202020204" pitchFamily="34" charset="0"/>
              </a:rPr>
              <a:t>n situ dose deposition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and 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T" sz="2400" dirty="0">
                <a:solidFill>
                  <a:schemeClr val="tx1"/>
                </a:solidFill>
                <a:latin typeface="Arial" panose="020B0604020202020204" pitchFamily="34" charset="0"/>
              </a:rPr>
              <a:t>Understand radiobiology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T" sz="1600" dirty="0">
                <a:latin typeface="Arial" panose="020B0604020202020204" pitchFamily="34" charset="0"/>
              </a:rPr>
              <a:t>Use existing advanced technology for preclinical studies, in vitro, ex-vivo and in vivo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T" sz="1600" dirty="0">
                <a:latin typeface="Arial" panose="020B0604020202020204" pitchFamily="34" charset="0"/>
              </a:rPr>
              <a:t>Establish knowledge base and data collection platform</a:t>
            </a:r>
            <a:endParaRPr lang="en-IT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T" sz="2400" dirty="0">
                <a:solidFill>
                  <a:schemeClr val="tx1"/>
                </a:solidFill>
                <a:latin typeface="Arial" panose="020B0604020202020204" pitchFamily="34" charset="0"/>
              </a:rPr>
              <a:t>Prepare clinical translation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T" sz="1600" dirty="0">
                <a:latin typeface="Arial" panose="020B0604020202020204" pitchFamily="34" charset="0"/>
              </a:rPr>
              <a:t>Use achievements to plan the first human trials</a:t>
            </a:r>
            <a:r>
              <a:rPr lang="en-US" sz="1600" dirty="0">
                <a:latin typeface="Arial" panose="020B0604020202020204" pitchFamily="34" charset="0"/>
              </a:rPr>
              <a:t> (FLASH)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Tecnology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transfer and authorization of new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radiofarmaceuticals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Non-thematic tasks (link to Spoke 5 and HUB)</a:t>
            </a:r>
            <a:endParaRPr lang="en-IT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Establish regulatory paths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Deliver innovation through patents and startups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Disseminate and raise interest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796C4-6FEA-1A41-83AE-3024BB933C6F}"/>
              </a:ext>
            </a:extLst>
          </p:cNvPr>
          <p:cNvSpPr txBox="1"/>
          <p:nvPr/>
        </p:nvSpPr>
        <p:spPr>
          <a:xfrm>
            <a:off x="3148381" y="76478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33CA7B-150C-A4B1-A01C-9594E2DF1F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2208" y="929613"/>
            <a:ext cx="10515600" cy="780114"/>
          </a:xfrm>
        </p:spPr>
        <p:txBody>
          <a:bodyPr/>
          <a:lstStyle/>
          <a:p>
            <a:pPr algn="ctr" rtl="0"/>
            <a:r>
              <a:rPr lang="it-IT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SPOKE 1 MAIN PATHWAYS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771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>
            <a:spLocks noGrp="1"/>
          </p:cNvSpPr>
          <p:nvPr>
            <p:ph type="title"/>
          </p:nvPr>
        </p:nvSpPr>
        <p:spPr>
          <a:xfrm>
            <a:off x="169683" y="836016"/>
            <a:ext cx="11890342" cy="38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IT" sz="3200" b="1" dirty="0">
                <a:solidFill>
                  <a:schemeClr val="dk1"/>
                </a:solidFill>
              </a:rPr>
              <a:t>SPOKE 1: SUBPROJECTS AND THEIR LEADERS</a:t>
            </a:r>
            <a:endParaRPr sz="3200" dirty="0">
              <a:solidFill>
                <a:schemeClr val="dk1"/>
              </a:solidFill>
            </a:endParaRPr>
          </a:p>
        </p:txBody>
      </p:sp>
      <p:graphicFrame>
        <p:nvGraphicFramePr>
          <p:cNvPr id="140" name="Google Shape;140;p4"/>
          <p:cNvGraphicFramePr/>
          <p:nvPr>
            <p:extLst>
              <p:ext uri="{D42A27DB-BD31-4B8C-83A1-F6EECF244321}">
                <p14:modId xmlns:p14="http://schemas.microsoft.com/office/powerpoint/2010/main" val="1219879406"/>
              </p:ext>
            </p:extLst>
          </p:nvPr>
        </p:nvGraphicFramePr>
        <p:xfrm>
          <a:off x="0" y="1406976"/>
          <a:ext cx="12192000" cy="5505950"/>
        </p:xfrm>
        <a:graphic>
          <a:graphicData uri="http://schemas.openxmlformats.org/drawingml/2006/table">
            <a:tbl>
              <a:tblPr firstRow="1" bandRow="1">
                <a:noFill/>
                <a:tableStyleId>{8617995B-6B27-4790-91FD-074C19C2107A}</a:tableStyleId>
              </a:tblPr>
              <a:tblGrid>
                <a:gridCol w="805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800" b="1" u="none" strike="noStrike" cap="none" dirty="0">
                          <a:solidFill>
                            <a:schemeClr val="bg1"/>
                          </a:solidFill>
                        </a:rPr>
                        <a:t>SUBPROJECT (WP)</a:t>
                      </a:r>
                      <a:endParaRPr sz="40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800" b="1" u="none" strike="noStrike" cap="none" dirty="0">
                          <a:solidFill>
                            <a:schemeClr val="bg1"/>
                          </a:solidFill>
                        </a:rPr>
                        <a:t>PARTNERS INVOLVED</a:t>
                      </a:r>
                      <a:endParaRPr sz="40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800" b="1" u="none" strike="noStrike" cap="none" dirty="0">
                          <a:solidFill>
                            <a:schemeClr val="bg1"/>
                          </a:solidFill>
                        </a:rPr>
                        <a:t>LEAD</a:t>
                      </a:r>
                      <a:endParaRPr sz="40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1.0 OPEN CALLS FOR RECRUITMENT AND SPOKE MANAGEMENT SETUP</a:t>
                      </a:r>
                      <a:endParaRPr sz="32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All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All</a:t>
                      </a:r>
                      <a:endParaRPr sz="2800" u="none" strike="noStrike" cap="none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1.1 INNOVATIVE APPROACHES TO ONCOLOGIC RADIOTHERAPY: RADIATION SOURCES</a:t>
                      </a:r>
                      <a:endParaRPr sz="32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 dirty="0">
                          <a:solidFill>
                            <a:srgbClr val="000000"/>
                          </a:solidFill>
                        </a:rPr>
                        <a:t>CNR-INO, INFN, UNIPI</a:t>
                      </a:r>
                      <a:endParaRPr sz="2800" u="none" strike="noStrike" cap="none" dirty="0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Gizzi (CNR-INO)</a:t>
                      </a:r>
                      <a:endParaRPr sz="2800" u="none" strike="noStrike" cap="none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Bisogni (UNIPI)</a:t>
                      </a:r>
                      <a:endParaRPr sz="2800" u="none" strike="noStrike" cap="none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 dirty="0">
                          <a:solidFill>
                            <a:srgbClr val="000000"/>
                          </a:solidFill>
                        </a:rPr>
                        <a:t>1.2 SIMULATIONS, MOLECULAR MECHANISMS VALIDATION AND RADIOBIOLOGICAL EFFECT MODELLING</a:t>
                      </a:r>
                      <a:endParaRPr sz="3200" u="none" strike="noStrike" cap="none" dirty="0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CNR-IFC, CNR-INO, CNR-ITB, CNR-NANO, INFN, UNIPI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Tozzini (CNR-NANO)</a:t>
                      </a:r>
                      <a:endParaRPr sz="2800" u="none" strike="noStrike" cap="none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Gizzi (CNR-INO)</a:t>
                      </a:r>
                      <a:endParaRPr sz="2800" u="none" strike="noStrike" cap="none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Andreassi (CNR-IFC)</a:t>
                      </a:r>
                      <a:endParaRPr sz="2800" u="none" strike="noStrike" cap="none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1.3</a:t>
                      </a:r>
                      <a:r>
                        <a:rPr lang="en-IT" sz="1400" b="0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RADIOBIOLOGICAL EFFECTS OF IONIZING RADIATION: IN VITRO (CELL CULTURE) AND IN VIVO</a:t>
                      </a:r>
                      <a:endParaRPr sz="32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CNR-IFC, CNR-IN, CNR-INO,UNIPI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Costa (CNR-IN)</a:t>
                      </a:r>
                      <a:endParaRPr sz="2800" u="none" strike="noStrike" cap="none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Kusmic (CNR-IFC)</a:t>
                      </a:r>
                      <a:endParaRPr sz="2800" u="none" strike="noStrike" cap="none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 dirty="0">
                          <a:solidFill>
                            <a:srgbClr val="000000"/>
                          </a:solidFill>
                        </a:rPr>
                        <a:t>1.4 FLASH RADIOTHERAPY: PRECLINICAL</a:t>
                      </a:r>
                      <a:endParaRPr sz="3200" u="none" strike="noStrike" cap="none" dirty="0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CNR-IFC, CNR-IN,CNR-INO, UNIPI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 dirty="0">
                          <a:solidFill>
                            <a:srgbClr val="000000"/>
                          </a:solidFill>
                        </a:rPr>
                        <a:t>Maffei (CNR-IFC)</a:t>
                      </a:r>
                      <a:endParaRPr sz="2800" u="none" strike="noStrike" cap="none" dirty="0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 dirty="0">
                          <a:solidFill>
                            <a:srgbClr val="000000"/>
                          </a:solidFill>
                        </a:rPr>
                        <a:t>UNIPI</a:t>
                      </a:r>
                      <a:endParaRPr sz="2800" u="none" strike="noStrike" cap="none" dirty="0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1.5 FLASH RADIOTHERAPY – FROM PRECLINICAL TO CLINICAL</a:t>
                      </a:r>
                      <a:endParaRPr sz="32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CNR-IFC, CNR-IN,UNIPI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Paiar (UNIPI)</a:t>
                      </a:r>
                      <a:endParaRPr sz="2800" u="none" strike="noStrike" cap="none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Vannini (CNR-IN)</a:t>
                      </a:r>
                      <a:endParaRPr sz="2800" u="none" strike="noStrike" cap="none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1.6 IN SITU ADVANCED DIAGNOSTICS OF RADIATION DEPOSITION AND CONFORMALITY</a:t>
                      </a:r>
                      <a:endParaRPr sz="32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CNR-IFC, CNR-IN, CNR-INO, INFN, UNIPI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Retico (INFN)</a:t>
                      </a:r>
                      <a:endParaRPr sz="2800" u="none" strike="noStrike" cap="none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Labate (CNR-INO)</a:t>
                      </a:r>
                      <a:endParaRPr sz="2800" u="none" strike="noStrike" cap="none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1.7 SYNTHESIS AND PRODUCTION OF TUMOR-TARGETED RADIONUCLIDES, RADIOTRACERS AND RADIOPHARMACEUTICALS FOR EXPERIMENTAL STUDIES</a:t>
                      </a:r>
                      <a:endParaRPr sz="32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CNR-IFC, CNR-IN, UNIFI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Menichetti (CNR-IFC)</a:t>
                      </a:r>
                      <a:endParaRPr sz="2800" u="none" strike="noStrike" cap="none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Carta (UNIFI)</a:t>
                      </a:r>
                      <a:endParaRPr sz="2800" u="none" strike="noStrike" cap="none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400" b="1" u="none" strike="noStrike" cap="none">
                          <a:solidFill>
                            <a:srgbClr val="000000"/>
                          </a:solidFill>
                        </a:rPr>
                        <a:t>1.8 SYNTHESIS AND PRODUCTION OF TUMOR-TARGETED RADIONUCLIDES, RADIOTRACERS AND RADIOPHARMACEUTICALS FOR CLINICAL USE</a:t>
                      </a:r>
                      <a:endParaRPr sz="3200" u="none" strike="noStrike" cap="none" dirty="0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>
                          <a:solidFill>
                            <a:srgbClr val="000000"/>
                          </a:solidFill>
                        </a:rPr>
                        <a:t>CNR-IFC, CNR-IN, UNIFI, UNIPI</a:t>
                      </a:r>
                      <a:endParaRPr sz="2800" u="none" strike="noStrike" cap="none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 dirty="0">
                          <a:solidFill>
                            <a:srgbClr val="000000"/>
                          </a:solidFill>
                        </a:rPr>
                        <a:t>Poli (CNR-IFC)</a:t>
                      </a:r>
                      <a:endParaRPr sz="2800" u="none" strike="noStrike" cap="none" dirty="0"/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T" sz="1200" b="0" u="none" strike="noStrike" cap="none" dirty="0">
                          <a:solidFill>
                            <a:srgbClr val="000000"/>
                          </a:solidFill>
                        </a:rPr>
                        <a:t>Volterrani (UNIPI)</a:t>
                      </a:r>
                      <a:endParaRPr sz="2800" u="none" strike="noStrike" cap="none" dirty="0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1.9 CASCADE CALLS</a:t>
                      </a:r>
                      <a:endParaRPr sz="1600" b="1" u="none" strike="noStrike" cap="none" dirty="0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CNR-INO</a:t>
                      </a:r>
                      <a:endParaRPr sz="1200" u="none" strike="noStrike" cap="none" dirty="0"/>
                    </a:p>
                  </a:txBody>
                  <a:tcPr marL="34550" marR="34550" marT="5175" marB="24875" anchor="ctr"/>
                </a:tc>
                <a:tc>
                  <a:txBody>
                    <a:bodyPr/>
                    <a:lstStyle/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err="1"/>
                        <a:t>Gizzi</a:t>
                      </a:r>
                      <a:r>
                        <a:rPr lang="en-US" sz="1200" u="none" strike="noStrike" cap="none" dirty="0"/>
                        <a:t> (CNR-INO)</a:t>
                      </a:r>
                    </a:p>
                    <a:p>
                      <a:pPr marL="72000" marR="0" lvl="0" indent="0" algn="l" rtl="0"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err="1"/>
                        <a:t>Fornaciari</a:t>
                      </a:r>
                      <a:r>
                        <a:rPr lang="en-US" sz="1200" u="none" strike="noStrike" cap="none" dirty="0"/>
                        <a:t> (CNR-INO)</a:t>
                      </a:r>
                      <a:endParaRPr sz="1200" u="none" strike="noStrike" cap="none" dirty="0"/>
                    </a:p>
                  </a:txBody>
                  <a:tcPr marL="49750" marR="49750" marT="24875" marB="24875" anchor="ctr"/>
                </a:tc>
                <a:extLst>
                  <a:ext uri="{0D108BD9-81ED-4DB2-BD59-A6C34878D82A}">
                    <a16:rowId xmlns:a16="http://schemas.microsoft.com/office/drawing/2014/main" val="95521686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7093086-FD58-B2D1-C7D4-647983043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374071" y="830665"/>
            <a:ext cx="11143876" cy="42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 @NOV 2024</a:t>
            </a:r>
            <a:endParaRPr sz="36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A87420-FA0D-5A83-B8FC-E2F23CBE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BC70F-3922-C594-21E5-FE82AED8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85" y="1457239"/>
            <a:ext cx="7826829" cy="3281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FA3BB-C615-E094-EBFB-FD774CDF8198}"/>
              </a:ext>
            </a:extLst>
          </p:cNvPr>
          <p:cNvSpPr txBox="1"/>
          <p:nvPr/>
        </p:nvSpPr>
        <p:spPr>
          <a:xfrm>
            <a:off x="2397699" y="4864659"/>
            <a:ext cx="5831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OVERALL PROJECT’S PROGRESS SUMMARY</a:t>
            </a:r>
          </a:p>
          <a:p>
            <a:r>
              <a:rPr lang="en-GB" sz="2000" dirty="0"/>
              <a:t>- Tuscany Health Ecosystem (health)</a:t>
            </a:r>
          </a:p>
          <a:p>
            <a:r>
              <a:rPr lang="en-GB" sz="2000" dirty="0"/>
              <a:t>- Approved funding € 110.000.000</a:t>
            </a:r>
          </a:p>
          <a:p>
            <a:r>
              <a:rPr lang="en-GB" sz="2000" dirty="0"/>
              <a:t>- Disbursement received € 33.000.000</a:t>
            </a:r>
          </a:p>
          <a:p>
            <a:r>
              <a:rPr lang="en-GB" sz="2000" dirty="0"/>
              <a:t>- Costs reported: € 46.906.381,25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2EF1B-5023-80BA-2367-F72437448051}"/>
              </a:ext>
            </a:extLst>
          </p:cNvPr>
          <p:cNvSpPr txBox="1"/>
          <p:nvPr/>
        </p:nvSpPr>
        <p:spPr>
          <a:xfrm>
            <a:off x="7848600" y="6095765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Cost reported: </a:t>
            </a:r>
            <a:r>
              <a:rPr lang="en-GB" sz="2000" b="1" dirty="0">
                <a:solidFill>
                  <a:srgbClr val="C00000"/>
                </a:solidFill>
              </a:rPr>
              <a:t>47%</a:t>
            </a:r>
          </a:p>
        </p:txBody>
      </p:sp>
    </p:spTree>
    <p:extLst>
      <p:ext uri="{BB962C8B-B14F-4D97-AF65-F5344CB8AC3E}">
        <p14:creationId xmlns:p14="http://schemas.microsoft.com/office/powerpoint/2010/main" val="2050111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862F2530-4554-38F6-31C6-2BAA01E07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>
            <a:extLst>
              <a:ext uri="{FF2B5EF4-FFF2-40B4-BE49-F238E27FC236}">
                <a16:creationId xmlns:a16="http://schemas.microsoft.com/office/drawing/2014/main" id="{1BF23020-AF88-A45C-E934-514C62E029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071" y="830665"/>
            <a:ext cx="11143876" cy="42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CASCADE CALL – SPOKE 1</a:t>
            </a:r>
            <a:endParaRPr sz="40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5042C-8F5A-ED36-4055-BF7D19BE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9DDA12-B344-27B7-EB22-9E4E42FD0FD1}"/>
              </a:ext>
            </a:extLst>
          </p:cNvPr>
          <p:cNvSpPr txBox="1"/>
          <p:nvPr/>
        </p:nvSpPr>
        <p:spPr>
          <a:xfrm>
            <a:off x="374071" y="1584368"/>
            <a:ext cx="1145078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BANDO A CASCATA PER ORGANISMI DI RICERCA E IMPRESE</a:t>
            </a:r>
          </a:p>
          <a:p>
            <a:pPr algn="ctr"/>
            <a:r>
              <a:rPr lang="en-GB" dirty="0"/>
              <a:t>Progetto “THE - Tuscany Health Ecosystem”</a:t>
            </a:r>
          </a:p>
          <a:p>
            <a:pPr algn="ctr"/>
            <a:r>
              <a:rPr lang="en-GB" dirty="0" err="1"/>
              <a:t>Codice</a:t>
            </a:r>
            <a:r>
              <a:rPr lang="en-GB" dirty="0"/>
              <a:t> </a:t>
            </a:r>
            <a:r>
              <a:rPr lang="en-GB" dirty="0" err="1"/>
              <a:t>progetto</a:t>
            </a:r>
            <a:r>
              <a:rPr lang="en-GB" dirty="0"/>
              <a:t> ECS00000017</a:t>
            </a:r>
          </a:p>
          <a:p>
            <a:pPr algn="ctr"/>
            <a:r>
              <a:rPr lang="en-GB" dirty="0"/>
              <a:t>CUP B83C22003930001</a:t>
            </a:r>
          </a:p>
          <a:p>
            <a:pPr algn="ctr"/>
            <a:endParaRPr lang="en-GB" dirty="0"/>
          </a:p>
          <a:p>
            <a:pPr algn="ctr"/>
            <a:r>
              <a:rPr lang="en-GB" sz="1600" dirty="0"/>
              <a:t>BANDO PUBBLICO PER LA SELEZIONE DI PROPOSTE PROGETTUALI DA FINANZIARE NELL’AMBITO DEL</a:t>
            </a:r>
          </a:p>
          <a:p>
            <a:pPr algn="ctr"/>
            <a:r>
              <a:rPr lang="en-GB" sz="1600" dirty="0"/>
              <a:t>PROGRAMMA DI RICERCA DELL’ECOSISTEMA DELL’INNOVAZIONE “THE - TUSCANY HEALTH</a:t>
            </a:r>
          </a:p>
          <a:p>
            <a:pPr algn="ctr"/>
            <a:r>
              <a:rPr lang="en-GB" sz="1600" dirty="0"/>
              <a:t>ECOSYSTEM”, A VALERE SULLE RISORSE DEL PIANO NAZIONALE PER LA RIPRESA E RESILIENZA</a:t>
            </a:r>
          </a:p>
          <a:p>
            <a:pPr algn="ctr"/>
            <a:r>
              <a:rPr lang="en-GB" sz="1600" dirty="0"/>
              <a:t>(PNRR), MISSIONE 4 “ISTRUZIONE E RICERCA” – COMPONENTE 2 “DALLA RICERCA ALL’IMPRESA” –</a:t>
            </a:r>
          </a:p>
          <a:p>
            <a:pPr algn="ctr"/>
            <a:r>
              <a:rPr lang="en-GB" sz="1600" dirty="0"/>
              <a:t>INVESTIMENTO 1.5 – CREAZIONE E RAFFORZAMENTO DI “ECOSISTEMI DELL’INNOVAZIONE PER LA</a:t>
            </a:r>
          </a:p>
          <a:p>
            <a:pPr algn="ctr"/>
            <a:r>
              <a:rPr lang="en-GB" sz="1600" dirty="0"/>
              <a:t>SOSTENIBILITÀ”, CREAZIONE DI “LEADER TERRITORIALI DI R&amp;S”, FINANZIATO DALL’UNIONE</a:t>
            </a:r>
          </a:p>
          <a:p>
            <a:pPr algn="ctr"/>
            <a:r>
              <a:rPr lang="en-GB" sz="1600" dirty="0"/>
              <a:t>EUROPEA – NEXTGENERATIONEU.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5A7D4-4B92-8956-8415-C93679E6F088}"/>
              </a:ext>
            </a:extLst>
          </p:cNvPr>
          <p:cNvSpPr txBox="1"/>
          <p:nvPr/>
        </p:nvSpPr>
        <p:spPr>
          <a:xfrm>
            <a:off x="277090" y="4567374"/>
            <a:ext cx="11637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Obiettivi specifici del Bando</a:t>
            </a:r>
          </a:p>
          <a:p>
            <a:r>
              <a:rPr lang="it-IT" sz="2400" dirty="0"/>
              <a:t>Il Bando ha lo scopo di finanziare progetti di ricerca e innovazione, sviluppo sperimentale e studi di fattibilità su tematiche indicate nell’Allegato C al presente Bando e relative allo </a:t>
            </a:r>
            <a:r>
              <a:rPr lang="it-IT" sz="2400" dirty="0" err="1"/>
              <a:t>Spoke</a:t>
            </a:r>
            <a:r>
              <a:rPr lang="it-IT" sz="2400" dirty="0"/>
              <a:t> 1_Advanced </a:t>
            </a:r>
            <a:r>
              <a:rPr lang="it-IT" sz="2400" dirty="0" err="1"/>
              <a:t>radiotherapies</a:t>
            </a:r>
            <a:r>
              <a:rPr lang="it-IT" sz="2400" dirty="0"/>
              <a:t> and </a:t>
            </a:r>
            <a:r>
              <a:rPr lang="it-IT" sz="2400" dirty="0" err="1"/>
              <a:t>diagnostics</a:t>
            </a:r>
            <a:r>
              <a:rPr lang="it-IT" sz="2400" dirty="0"/>
              <a:t> in </a:t>
            </a:r>
            <a:r>
              <a:rPr lang="it-IT" sz="2400" dirty="0" err="1"/>
              <a:t>oncology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459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50D006F5-F921-32DF-C423-F5AF2B16E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C2A3E-C130-58C3-C78E-14262585C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5000"/>
                    </a14:imgEffect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57" y="41564"/>
            <a:ext cx="2747043" cy="737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704DF7-B719-6744-9D8F-EF4743E02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274" y="1588142"/>
            <a:ext cx="8014881" cy="47757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00544D-CB38-DD47-A3C4-E4BA06156C93}"/>
              </a:ext>
            </a:extLst>
          </p:cNvPr>
          <p:cNvSpPr txBox="1"/>
          <p:nvPr/>
        </p:nvSpPr>
        <p:spPr>
          <a:xfrm>
            <a:off x="1001170" y="77919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79D31-967E-2884-ED9D-A7D8F58F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2359"/>
            <a:ext cx="10515600" cy="523220"/>
          </a:xfrm>
        </p:spPr>
        <p:txBody>
          <a:bodyPr>
            <a:normAutofit fontScale="90000"/>
          </a:bodyPr>
          <a:lstStyle/>
          <a:p>
            <a:pPr rtl="0"/>
            <a:r>
              <a:rPr lang="it-IT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FUNDED CC PROJECTS WITH COORDINATORS AND PARTNERS </a:t>
            </a:r>
            <a:endParaRPr lang="en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81164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2262</Words>
  <Application>Microsoft Macintosh PowerPoint</Application>
  <PresentationFormat>Widescreen</PresentationFormat>
  <Paragraphs>297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di Office</vt:lpstr>
      <vt:lpstr>Tuscany Health Ecosystem “THE”</vt:lpstr>
      <vt:lpstr>CONTENTS </vt:lpstr>
      <vt:lpstr>“THE - Tuscany Health Ecosystem” </vt:lpstr>
      <vt:lpstr>SPOKE 1: ADVANCED RADIOTHERAPIES AND DIAGNOSTICS IN ONCOLOGY</vt:lpstr>
      <vt:lpstr>SPOKE 1 MAIN PATHWAYS</vt:lpstr>
      <vt:lpstr>SPOKE 1: SUBPROJECTS AND THEIR LEADERS</vt:lpstr>
      <vt:lpstr>REPORT @NOV 2024</vt:lpstr>
      <vt:lpstr>CASCADE CALL – SPOKE 1</vt:lpstr>
      <vt:lpstr>FUNDED CC PROJECTS WITH COORDINATORS AND PARTNERS </vt:lpstr>
      <vt:lpstr>FUNDED CC PROJECTS AND LINK TO SUBPROJECTS</vt:lpstr>
      <vt:lpstr>PROGETTO PNRR THE_TUSCANY HEALTH ECOSYSTEM </vt:lpstr>
      <vt:lpstr>NEXT STEPS</vt:lpstr>
      <vt:lpstr>THE DEADLINE EXTENSION</vt:lpstr>
      <vt:lpstr>THE BEYOND PNRR: THE HUB VIEW</vt:lpstr>
      <vt:lpstr>THE BEYOND PNRR: THE CNR APPROACH</vt:lpstr>
      <vt:lpstr>“THE - Tuscany Health Ecosystem”: Web Site</vt:lpstr>
      <vt:lpstr>SUMMARY</vt:lpstr>
      <vt:lpstr>Acknowledgements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Tuscany Health Ecosystem “THE”</dc:title>
  <dc:subject/>
  <dc:creator>Lanza Luisa</dc:creator>
  <cp:keywords/>
  <dc:description/>
  <cp:lastModifiedBy>Leo Gizzi</cp:lastModifiedBy>
  <cp:revision>100</cp:revision>
  <dcterms:created xsi:type="dcterms:W3CDTF">2022-10-26T09:11:02Z</dcterms:created>
  <dcterms:modified xsi:type="dcterms:W3CDTF">2024-12-12T10:53:11Z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