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25"/>
  </p:notesMasterIdLst>
  <p:handoutMasterIdLst>
    <p:handoutMasterId r:id="rId26"/>
  </p:handoutMasterIdLst>
  <p:sldIdLst>
    <p:sldId id="268" r:id="rId5"/>
    <p:sldId id="269" r:id="rId6"/>
    <p:sldId id="272" r:id="rId7"/>
    <p:sldId id="275" r:id="rId8"/>
    <p:sldId id="273" r:id="rId9"/>
    <p:sldId id="271" r:id="rId10"/>
    <p:sldId id="274" r:id="rId11"/>
    <p:sldId id="276" r:id="rId12"/>
    <p:sldId id="279" r:id="rId13"/>
    <p:sldId id="277" r:id="rId14"/>
    <p:sldId id="278" r:id="rId15"/>
    <p:sldId id="280" r:id="rId16"/>
    <p:sldId id="281" r:id="rId17"/>
    <p:sldId id="282" r:id="rId18"/>
    <p:sldId id="283" r:id="rId19"/>
    <p:sldId id="284" r:id="rId20"/>
    <p:sldId id="286" r:id="rId21"/>
    <p:sldId id="267" r:id="rId22"/>
    <p:sldId id="288" r:id="rId23"/>
    <p:sldId id="287" r:id="rId24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zione predefinita" id="{359315E8-9569-4B8B-82C8-C1ADC618BE25}">
          <p14:sldIdLst/>
        </p14:section>
        <p14:section name="corpo diapositive" id="{05756F07-0A3E-49ED-83DB-BE883D497B71}">
          <p14:sldIdLst>
            <p14:sldId id="268"/>
            <p14:sldId id="269"/>
            <p14:sldId id="272"/>
            <p14:sldId id="275"/>
            <p14:sldId id="273"/>
            <p14:sldId id="271"/>
            <p14:sldId id="274"/>
            <p14:sldId id="276"/>
            <p14:sldId id="279"/>
            <p14:sldId id="277"/>
            <p14:sldId id="278"/>
            <p14:sldId id="280"/>
            <p14:sldId id="281"/>
            <p14:sldId id="282"/>
            <p14:sldId id="283"/>
            <p14:sldId id="284"/>
            <p14:sldId id="286"/>
          </p14:sldIdLst>
        </p14:section>
        <p14:section name="diapositiva finale" id="{6EDF62FC-89EA-4AFB-92C3-BBE7C40FCCE0}">
          <p14:sldIdLst>
            <p14:sldId id="267"/>
            <p14:sldId id="288"/>
            <p14:sldId id="28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5F03810-3E41-CA4E-E170-B7125396FF1E}" name="Valentina Di Paola" initials="VDP" userId="cfdd995179c47f17" providerId="Windows Live"/>
  <p188:author id="{4E64972D-84E5-6813-C354-582340A22D82}" name="SILVIA PIOLI" initials="SP" userId="S::silvia.pioli@cnr.it::d234a8d0-7754-463b-95e6-a5835a0bc1dd" providerId="AD"/>
  <p188:author id="{DAFCF232-37E2-EE12-F3DD-E21EF2FA4BA5}" name="ANNA VALENTINO" initials="AV" userId="S::anna.valentino@cnr.it::0f8b6270-cd2e-4925-a566-d79c22778c98" providerId="AD"/>
  <p188:author id="{72516254-331A-F009-9C75-691C9A7EFEDA}" name="TERENZIO ZENONE" initials="TZ" userId="S::terenzio.zenone@cnr.it::a079c6b3-639c-49dd-bbf5-3b12723cfc33" providerId="AD"/>
  <p188:author id="{9C6D8459-A464-C504-ED90-002EC2C42288}" name="MARIO PAGANO" initials="MP" userId="S::mario.pagano@cnr.it::71aa4394-e5b8-4965-80a3-e8a8e81da79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24CDEFA-C38E-4DA6-98C7-DA4C009C2730}" v="1" dt="2025-01-17T09:38:00.868"/>
    <p1510:client id="{D80707B8-2439-4BA9-908D-C3AF0F4B471D}" v="5" dt="2025-01-17T09:36:56.81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104C74C7-7EDC-43CC-84DA-DAE1F2EAD97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it-IT"/>
              <a:t>Consiglio di Istituto - CNR IRET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74957516-BCF2-44D8-B30E-5A79F7C178A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78DEB8-F98E-4206-9256-347A90A6ED2D}" type="datetimeFigureOut">
              <a:rPr lang="it-IT" smtClean="0"/>
              <a:t>07/02/2025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9B2D5E2A-C7C3-4C22-90C2-4670A2C7002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it-IT"/>
              <a:t>Nome relatore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20544AC-1CB5-46CA-B22F-4E9D2229416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22D1BD-BB14-445D-8315-2DAA724A60EC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98176250"/>
      </p:ext>
    </p:extLst>
  </p:cSld>
  <p:clrMap bg1="lt1" tx1="dk1" bg2="lt2" tx2="dk2" accent1="accent1" accent2="accent2" accent3="accent3" accent4="accent4" accent5="accent5" accent6="accent6" hlink="hlink" folHlink="folHlink"/>
  <p:hf sldNum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it-IT"/>
              <a:t>Consiglio di Istituto - CNR IRET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982493-70E5-43F7-A952-AC7836C17ED3}" type="datetimeFigureOut">
              <a:rPr lang="it-IT" smtClean="0"/>
              <a:t>07/02/2025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it-IT"/>
              <a:t>Nome relatore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A6AAB0-81B5-4CA4-9288-8518CDE0CCD2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19417568"/>
      </p:ext>
    </p:extLst>
  </p:cSld>
  <p:clrMap bg1="lt1" tx1="dk1" bg2="lt2" tx2="dk2" accent1="accent1" accent2="accent2" accent3="accent3" accent4="accent4" accent5="accent5" accent6="accent6" hlink="hlink" folHlink="folHlink"/>
  <p:hf sldNum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9A537303-2AB2-4953-9B86-92523558CA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2752"/>
            <a:ext cx="3074619" cy="1089498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25E7973E-792A-4E14-B0ED-C641FEEEF7D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4379" y="244676"/>
            <a:ext cx="830181" cy="809009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A1B48F71-1D2A-44C3-89A6-51FFD7FFB676}"/>
              </a:ext>
            </a:extLst>
          </p:cNvPr>
          <p:cNvSpPr txBox="1"/>
          <p:nvPr userDrawn="1"/>
        </p:nvSpPr>
        <p:spPr>
          <a:xfrm>
            <a:off x="2602006" y="264548"/>
            <a:ext cx="6987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CNR IRET Conference		Rome, February 18</a:t>
            </a:r>
            <a:r>
              <a:rPr lang="it-IT" b="1" baseline="300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it-IT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-19</a:t>
            </a:r>
            <a:r>
              <a:rPr lang="it-IT" b="1" baseline="300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it-IT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2025</a:t>
            </a:r>
            <a:endParaRPr lang="it-IT" b="1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4036242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>
            <a:extLst>
              <a:ext uri="{FF2B5EF4-FFF2-40B4-BE49-F238E27FC236}">
                <a16:creationId xmlns:a16="http://schemas.microsoft.com/office/drawing/2014/main" id="{F6C082C3-5B93-4082-8B19-CD21617CEE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2752"/>
            <a:ext cx="3074619" cy="1089498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A4C824F4-7412-4EA8-9702-4BEC3BA4AAF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4379" y="244676"/>
            <a:ext cx="830181" cy="809009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3C4863A3-4F03-4B64-AD46-B46C7AC5E9EB}"/>
              </a:ext>
            </a:extLst>
          </p:cNvPr>
          <p:cNvSpPr txBox="1"/>
          <p:nvPr userDrawn="1"/>
        </p:nvSpPr>
        <p:spPr>
          <a:xfrm>
            <a:off x="2602006" y="264548"/>
            <a:ext cx="6987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CNR IRET Conference		Rome, February 18</a:t>
            </a:r>
            <a:r>
              <a:rPr lang="it-IT" b="1" baseline="300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it-IT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-19</a:t>
            </a:r>
            <a:r>
              <a:rPr lang="it-IT" b="1" baseline="300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it-IT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2025</a:t>
            </a:r>
            <a:endParaRPr lang="it-IT" b="1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8057851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18FDF9A2-C488-4D63-AAC3-2F2E76C65F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2752"/>
            <a:ext cx="3074619" cy="1089498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C3CC5987-8B33-4E90-820B-328C8B32651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4379" y="244676"/>
            <a:ext cx="830181" cy="809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3035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42582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1882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2" r:id="rId2"/>
    <p:sldLayoutId id="2147483649" r:id="rId3"/>
    <p:sldLayoutId id="2147483656" r:id="rId4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6">
            <a:extLst>
              <a:ext uri="{FF2B5EF4-FFF2-40B4-BE49-F238E27FC236}">
                <a16:creationId xmlns:a16="http://schemas.microsoft.com/office/drawing/2014/main" id="{C69C7D60-E3EB-F039-6F49-F0128FFF6932}"/>
              </a:ext>
            </a:extLst>
          </p:cNvPr>
          <p:cNvSpPr txBox="1">
            <a:spLocks/>
          </p:cNvSpPr>
          <p:nvPr/>
        </p:nvSpPr>
        <p:spPr>
          <a:xfrm>
            <a:off x="4831871" y="2770632"/>
            <a:ext cx="5791573" cy="39867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800" kern="120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Gianluigi Ottaviani</a:t>
            </a:r>
            <a:r>
              <a:rPr lang="it-IT" sz="25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1,2</a:t>
            </a:r>
            <a:r>
              <a:rPr lang="it-IT" sz="2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Mathieu Millan</a:t>
            </a:r>
            <a:r>
              <a:rPr lang="it-IT" sz="25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it-IT" sz="2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NBFC Wildfire-Biodiversity WG  </a:t>
            </a:r>
          </a:p>
          <a:p>
            <a:endParaRPr lang="it-IT" sz="2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it-IT" sz="22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it-IT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Research Institute on Terrestrial Ecosystems (IRET), National Research Council (CNR), Porano, Italy</a:t>
            </a:r>
          </a:p>
          <a:p>
            <a:endParaRPr lang="it-IT" sz="2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it-IT" sz="22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it-IT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National Biodiversity Future Center (NBFC), Palermo, Italy</a:t>
            </a:r>
          </a:p>
          <a:p>
            <a:endParaRPr lang="it-IT" sz="2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it-IT" sz="22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fr-FR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32153 Route de Mende, Montpellier, France</a:t>
            </a:r>
            <a:r>
              <a:rPr lang="it-IT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8A049113-DF11-57B7-71E9-D6CAFAD1D83B}"/>
              </a:ext>
            </a:extLst>
          </p:cNvPr>
          <p:cNvSpPr/>
          <p:nvPr/>
        </p:nvSpPr>
        <p:spPr>
          <a:xfrm>
            <a:off x="1051189" y="994339"/>
            <a:ext cx="9572255" cy="166199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Trait syndromes and intraspecific responses to fire regimes of Mediterranean </a:t>
            </a:r>
            <a:r>
              <a:rPr lang="en-US" sz="3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reseeder</a:t>
            </a:r>
            <a:r>
              <a:rPr lang="en-US" sz="3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sz="3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resprouter</a:t>
            </a:r>
            <a:r>
              <a:rPr lang="en-US" sz="3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woody plants</a:t>
            </a:r>
            <a:endParaRPr lang="it-IT" sz="3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A person holding up a tree branch&#10;&#10;Description automatically generated">
            <a:extLst>
              <a:ext uri="{FF2B5EF4-FFF2-40B4-BE49-F238E27FC236}">
                <a16:creationId xmlns:a16="http://schemas.microsoft.com/office/drawing/2014/main" id="{ED4CF053-DFAA-FF4B-0299-60B59124EB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189" y="2989917"/>
            <a:ext cx="2696218" cy="15166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A6F15A7-B472-9EA0-BCC0-F39CD6495B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7407" y="2989916"/>
            <a:ext cx="1481077" cy="1516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3483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0D62AF-8A40-BB28-8D97-0B03DAE30B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4E86AC4E-9DF7-37C7-E5B7-8D30C9C9CDF9}"/>
              </a:ext>
            </a:extLst>
          </p:cNvPr>
          <p:cNvSpPr txBox="1"/>
          <p:nvPr/>
        </p:nvSpPr>
        <p:spPr>
          <a:xfrm>
            <a:off x="960120" y="1197864"/>
            <a:ext cx="98572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Study goal: Examining trait syndromes &amp; post-fire intraspecific responses of Mediterranean </a:t>
            </a:r>
            <a:r>
              <a:rPr lang="en-US" sz="2400" b="1" dirty="0" err="1"/>
              <a:t>reseeder</a:t>
            </a:r>
            <a:r>
              <a:rPr lang="en-US" sz="2400" b="1" dirty="0"/>
              <a:t> and </a:t>
            </a:r>
            <a:r>
              <a:rPr lang="en-US" sz="2400" b="1" dirty="0" err="1"/>
              <a:t>resprouter</a:t>
            </a:r>
            <a:r>
              <a:rPr lang="en-US" sz="2400" b="1" dirty="0"/>
              <a:t> woody plants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3D37EC-C878-8E3A-8D3F-BA16E1A27FCE}"/>
              </a:ext>
            </a:extLst>
          </p:cNvPr>
          <p:cNvSpPr txBox="1"/>
          <p:nvPr/>
        </p:nvSpPr>
        <p:spPr>
          <a:xfrm>
            <a:off x="1167384" y="2705482"/>
            <a:ext cx="9857232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dirty="0"/>
              <a:t>Q1. </a:t>
            </a:r>
            <a:r>
              <a:rPr lang="en-US" sz="2200" dirty="0"/>
              <a:t>Do </a:t>
            </a:r>
            <a:r>
              <a:rPr lang="en-US" sz="2200" dirty="0" err="1"/>
              <a:t>resprouter</a:t>
            </a:r>
            <a:r>
              <a:rPr lang="en-US" sz="2200" dirty="0"/>
              <a:t> and </a:t>
            </a:r>
            <a:r>
              <a:rPr lang="en-US" sz="2200" dirty="0" err="1"/>
              <a:t>reseeder</a:t>
            </a:r>
            <a:r>
              <a:rPr lang="en-US" sz="2200" dirty="0"/>
              <a:t> species differ in their trait coordination? </a:t>
            </a:r>
          </a:p>
          <a:p>
            <a:endParaRPr lang="en-US" sz="2200" dirty="0"/>
          </a:p>
          <a:p>
            <a:r>
              <a:rPr lang="en-US" sz="2200" b="1" dirty="0"/>
              <a:t>Q2.</a:t>
            </a:r>
            <a:r>
              <a:rPr lang="en-US" sz="2200" dirty="0"/>
              <a:t> Do trait patterns indicate fire-modulated plant responses to changes in fire regime? </a:t>
            </a:r>
          </a:p>
          <a:p>
            <a:endParaRPr lang="en-US" sz="2200" dirty="0"/>
          </a:p>
          <a:p>
            <a:r>
              <a:rPr lang="en-US" sz="2200" b="1" dirty="0"/>
              <a:t>Q3.</a:t>
            </a:r>
            <a:r>
              <a:rPr lang="en-US" sz="2200" dirty="0"/>
              <a:t> Does fire regime affect trait coordination relationships? </a:t>
            </a:r>
          </a:p>
        </p:txBody>
      </p:sp>
    </p:spTree>
    <p:extLst>
      <p:ext uri="{BB962C8B-B14F-4D97-AF65-F5344CB8AC3E}">
        <p14:creationId xmlns:p14="http://schemas.microsoft.com/office/powerpoint/2010/main" val="2021696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E86FDC-8E97-BCC8-C36F-AF4F89E93C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0C4ED97-55BF-DAC1-80E6-E920C5578F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2646" y="1197864"/>
            <a:ext cx="7248307" cy="553212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BCD1304-4AC0-D6A9-2B1A-D3133F29E08F}"/>
              </a:ext>
            </a:extLst>
          </p:cNvPr>
          <p:cNvSpPr txBox="1"/>
          <p:nvPr/>
        </p:nvSpPr>
        <p:spPr>
          <a:xfrm>
            <a:off x="960120" y="1197864"/>
            <a:ext cx="950061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Study system</a:t>
            </a:r>
          </a:p>
          <a:p>
            <a:r>
              <a:rPr lang="en-US" sz="2000" b="1" dirty="0"/>
              <a:t>Sites</a:t>
            </a:r>
          </a:p>
          <a:p>
            <a:r>
              <a:rPr lang="en-US" sz="2000" b="1" dirty="0"/>
              <a:t>Species</a:t>
            </a:r>
            <a:endParaRPr lang="en-US" sz="2400" b="1" dirty="0"/>
          </a:p>
          <a:p>
            <a:r>
              <a:rPr lang="en-US" sz="2000" b="1" dirty="0"/>
              <a:t>Post-fire strategies</a:t>
            </a:r>
            <a:endParaRPr lang="en-US" b="1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E74ADD4-9B83-AD2B-5D27-B7772235045E}"/>
              </a:ext>
            </a:extLst>
          </p:cNvPr>
          <p:cNvSpPr/>
          <p:nvPr/>
        </p:nvSpPr>
        <p:spPr>
          <a:xfrm>
            <a:off x="3740068" y="4275142"/>
            <a:ext cx="77457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"/>
            <a:r>
              <a:rPr lang="es-ES" sz="1000" b="1" dirty="0" err="1"/>
              <a:t>Montiferru</a:t>
            </a:r>
            <a:endParaRPr lang="es-ES" sz="1000" b="1" dirty="0">
              <a:solidFill>
                <a:srgbClr val="000000"/>
              </a:solidFill>
              <a:latin typeface="Aptos" panose="020B00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31B9D95-95C0-1D3D-25B8-B7BACC28485D}"/>
              </a:ext>
            </a:extLst>
          </p:cNvPr>
          <p:cNvSpPr/>
          <p:nvPr/>
        </p:nvSpPr>
        <p:spPr>
          <a:xfrm>
            <a:off x="4281342" y="2781691"/>
            <a:ext cx="72327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"/>
            <a:r>
              <a:rPr lang="es-ES" sz="1000" b="1" dirty="0"/>
              <a:t>Mt Pisano</a:t>
            </a:r>
            <a:endParaRPr lang="es-ES" sz="1000" b="1" dirty="0">
              <a:solidFill>
                <a:srgbClr val="000000"/>
              </a:solidFill>
              <a:latin typeface="Aptos" panose="020B00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A99346A-50CE-40A4-97F0-C4845A370D40}"/>
              </a:ext>
            </a:extLst>
          </p:cNvPr>
          <p:cNvSpPr/>
          <p:nvPr/>
        </p:nvSpPr>
        <p:spPr>
          <a:xfrm>
            <a:off x="5252499" y="3718002"/>
            <a:ext cx="84350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"/>
            <a:r>
              <a:rPr lang="es-ES" sz="1000" b="1" dirty="0"/>
              <a:t>Mt </a:t>
            </a:r>
            <a:r>
              <a:rPr lang="es-ES" sz="1000" b="1" dirty="0" err="1"/>
              <a:t>Morrone</a:t>
            </a:r>
            <a:endParaRPr lang="es-ES" sz="1000" b="1" dirty="0">
              <a:solidFill>
                <a:srgbClr val="000000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24284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7E0A1C-68C9-F40A-BB54-2EBB0DA43E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7EACA7A1-7A6B-2B88-CDDD-AFA11A38A372}"/>
              </a:ext>
            </a:extLst>
          </p:cNvPr>
          <p:cNvSpPr txBox="1"/>
          <p:nvPr/>
        </p:nvSpPr>
        <p:spPr>
          <a:xfrm>
            <a:off x="960120" y="1197864"/>
            <a:ext cx="95006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Study system</a:t>
            </a:r>
          </a:p>
          <a:p>
            <a:r>
              <a:rPr lang="en-US" sz="2000" b="1" dirty="0"/>
              <a:t>Plant functional traits (some): informing on fire-related strategies &amp; fitness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604A92E-A241-1858-E5A3-968585AE2F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9452034"/>
              </p:ext>
            </p:extLst>
          </p:nvPr>
        </p:nvGraphicFramePr>
        <p:xfrm>
          <a:off x="1876043" y="2013025"/>
          <a:ext cx="8439913" cy="468295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328416">
                  <a:extLst>
                    <a:ext uri="{9D8B030D-6E8A-4147-A177-3AD203B41FA5}">
                      <a16:colId xmlns:a16="http://schemas.microsoft.com/office/drawing/2014/main" val="2646289157"/>
                    </a:ext>
                  </a:extLst>
                </a:gridCol>
                <a:gridCol w="3528286">
                  <a:extLst>
                    <a:ext uri="{9D8B030D-6E8A-4147-A177-3AD203B41FA5}">
                      <a16:colId xmlns:a16="http://schemas.microsoft.com/office/drawing/2014/main" val="494547911"/>
                    </a:ext>
                  </a:extLst>
                </a:gridCol>
                <a:gridCol w="1583211">
                  <a:extLst>
                    <a:ext uri="{9D8B030D-6E8A-4147-A177-3AD203B41FA5}">
                      <a16:colId xmlns:a16="http://schemas.microsoft.com/office/drawing/2014/main" val="64633246"/>
                    </a:ext>
                  </a:extLst>
                </a:gridCol>
              </a:tblGrid>
              <a:tr h="315511">
                <a:tc>
                  <a:txBody>
                    <a:bodyPr/>
                    <a:lstStyle/>
                    <a:p>
                      <a:pPr marL="0" marR="0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500" kern="0" dirty="0">
                          <a:effectLst/>
                        </a:rPr>
                        <a:t>TRAIT</a:t>
                      </a:r>
                      <a:endParaRPr lang="en-US" sz="15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500" kern="0" dirty="0">
                          <a:effectLst/>
                        </a:rPr>
                        <a:t>MAIN PLANT &amp; ECOSYSTEM FUNCTION(S)</a:t>
                      </a:r>
                      <a:endParaRPr lang="en-US" sz="15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500" kern="0" dirty="0">
                          <a:effectLst/>
                        </a:rPr>
                        <a:t>ORGAN</a:t>
                      </a:r>
                      <a:endParaRPr lang="en-US" sz="15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4217752447"/>
                  </a:ext>
                </a:extLst>
              </a:tr>
              <a:tr h="480035">
                <a:tc>
                  <a:txBody>
                    <a:bodyPr/>
                    <a:lstStyle/>
                    <a:p>
                      <a:pPr marL="0" marR="0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500" kern="0" dirty="0">
                          <a:effectLst/>
                        </a:rPr>
                        <a:t>Bark thickness (mm)</a:t>
                      </a:r>
                      <a:endParaRPr lang="en-US" sz="15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500" kern="0" dirty="0">
                          <a:effectLst/>
                        </a:rPr>
                        <a:t>Protection from disturbance (mainly fire); Resource storage</a:t>
                      </a:r>
                      <a:endParaRPr lang="en-US" sz="15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500" kern="0" dirty="0">
                          <a:effectLst/>
                        </a:rPr>
                        <a:t>Stem base</a:t>
                      </a:r>
                      <a:endParaRPr lang="en-US" sz="15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994722496"/>
                  </a:ext>
                </a:extLst>
              </a:tr>
              <a:tr h="480035">
                <a:tc>
                  <a:txBody>
                    <a:bodyPr/>
                    <a:lstStyle/>
                    <a:p>
                      <a:pPr marL="0" marR="0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500" kern="0" dirty="0">
                          <a:effectLst/>
                        </a:rPr>
                        <a:t>Belowground coarse organ dry matter content [BDMC] (mg g</a:t>
                      </a:r>
                      <a:r>
                        <a:rPr lang="en-US" sz="1500" kern="0" baseline="30000" dirty="0">
                          <a:effectLst/>
                        </a:rPr>
                        <a:t>-1</a:t>
                      </a:r>
                      <a:r>
                        <a:rPr lang="en-US" sz="1500" kern="0" dirty="0">
                          <a:effectLst/>
                        </a:rPr>
                        <a:t>)</a:t>
                      </a:r>
                      <a:endParaRPr lang="en-US" sz="15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500" kern="0" dirty="0">
                          <a:effectLst/>
                        </a:rPr>
                        <a:t>Resource (water) conservation; Plant lifespan</a:t>
                      </a:r>
                      <a:endParaRPr lang="en-US" sz="15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500" kern="0" dirty="0">
                          <a:effectLst/>
                        </a:rPr>
                        <a:t>Thick root, lignotuber</a:t>
                      </a:r>
                      <a:endParaRPr lang="en-US" sz="15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543230242"/>
                  </a:ext>
                </a:extLst>
              </a:tr>
              <a:tr h="724473">
                <a:tc>
                  <a:txBody>
                    <a:bodyPr/>
                    <a:lstStyle/>
                    <a:p>
                      <a:pPr marL="0" marR="0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500" kern="0" dirty="0">
                          <a:effectLst/>
                        </a:rPr>
                        <a:t>Leaf dry matter content [LDMC] (mg g</a:t>
                      </a:r>
                      <a:r>
                        <a:rPr lang="en-US" sz="1500" kern="0" baseline="30000" dirty="0">
                          <a:effectLst/>
                        </a:rPr>
                        <a:t>-1</a:t>
                      </a:r>
                      <a:r>
                        <a:rPr lang="en-US" sz="1500" kern="0" dirty="0">
                          <a:effectLst/>
                        </a:rPr>
                        <a:t>)</a:t>
                      </a:r>
                      <a:endParaRPr lang="en-US" sz="15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500" kern="0" dirty="0">
                          <a:effectLst/>
                        </a:rPr>
                        <a:t>Resource (water) conservation; Leaf and plant lifespan; Resistance to herbivory; Flammability; Litter decomposability </a:t>
                      </a:r>
                      <a:endParaRPr lang="en-US" sz="15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500" kern="0" dirty="0">
                          <a:effectLst/>
                        </a:rPr>
                        <a:t>Leaf</a:t>
                      </a:r>
                      <a:endParaRPr lang="en-US" sz="15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663043905"/>
                  </a:ext>
                </a:extLst>
              </a:tr>
              <a:tr h="724473">
                <a:tc>
                  <a:txBody>
                    <a:bodyPr/>
                    <a:lstStyle/>
                    <a:p>
                      <a:pPr marL="0" marR="0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500" kern="0" dirty="0">
                          <a:effectLst/>
                        </a:rPr>
                        <a:t>Plant height (cm)</a:t>
                      </a:r>
                      <a:endParaRPr lang="en-US" sz="15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500" kern="0">
                          <a:effectLst/>
                        </a:rPr>
                        <a:t>Aboveground biomass allocation &amp; vertical space occupancy; Light capture; Escape from disturbance trap(s)</a:t>
                      </a:r>
                      <a:endParaRPr lang="en-US" sz="15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500" kern="0" dirty="0">
                          <a:effectLst/>
                        </a:rPr>
                        <a:t>Stem</a:t>
                      </a:r>
                      <a:endParaRPr lang="en-US" sz="15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593125386"/>
                  </a:ext>
                </a:extLst>
              </a:tr>
              <a:tr h="719844">
                <a:tc>
                  <a:txBody>
                    <a:bodyPr/>
                    <a:lstStyle/>
                    <a:p>
                      <a:pPr marL="0" marR="0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500" kern="0" dirty="0">
                          <a:effectLst/>
                        </a:rPr>
                        <a:t>Ratio between generative and vegetative stems (%)</a:t>
                      </a:r>
                      <a:endParaRPr lang="en-US" sz="15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500" kern="0" dirty="0">
                          <a:effectLst/>
                        </a:rPr>
                        <a:t>Main reproduction type; Generative vs vegetative reproduction effort</a:t>
                      </a:r>
                      <a:endParaRPr lang="en-US" sz="15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500" kern="0" dirty="0">
                          <a:effectLst/>
                        </a:rPr>
                        <a:t>Stem bearing flowers and/or fruits</a:t>
                      </a:r>
                      <a:endParaRPr lang="en-US" sz="15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66798815"/>
                  </a:ext>
                </a:extLst>
              </a:tr>
              <a:tr h="271880">
                <a:tc>
                  <a:txBody>
                    <a:bodyPr/>
                    <a:lstStyle/>
                    <a:p>
                      <a:pPr marL="0" marR="0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500" kern="0" dirty="0">
                          <a:effectLst/>
                        </a:rPr>
                        <a:t>Ratio between dead and alive stems (%)</a:t>
                      </a:r>
                      <a:endParaRPr lang="en-US" sz="15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500" kern="0" dirty="0">
                          <a:effectLst/>
                        </a:rPr>
                        <a:t>Disturbance damage; Mortality/vitality </a:t>
                      </a:r>
                      <a:endParaRPr lang="en-US" sz="15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500" kern="0" dirty="0">
                          <a:effectLst/>
                        </a:rPr>
                        <a:t>Stem</a:t>
                      </a:r>
                      <a:endParaRPr lang="en-US" sz="15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167586084"/>
                  </a:ext>
                </a:extLst>
              </a:tr>
              <a:tr h="480035">
                <a:tc>
                  <a:txBody>
                    <a:bodyPr/>
                    <a:lstStyle/>
                    <a:p>
                      <a:pPr marL="0" marR="0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500" kern="0" dirty="0">
                          <a:effectLst/>
                        </a:rPr>
                        <a:t>Stem dry matter content [SDMC] (mg g</a:t>
                      </a:r>
                      <a:r>
                        <a:rPr lang="en-US" sz="1500" kern="0" baseline="30000" dirty="0">
                          <a:effectLst/>
                        </a:rPr>
                        <a:t>-1</a:t>
                      </a:r>
                      <a:r>
                        <a:rPr lang="en-US" sz="1500" kern="0" dirty="0">
                          <a:effectLst/>
                        </a:rPr>
                        <a:t>)</a:t>
                      </a:r>
                      <a:endParaRPr lang="en-US" sz="15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500" kern="0" dirty="0">
                          <a:effectLst/>
                        </a:rPr>
                        <a:t>Resource (water) conservation; Plant lifespan; Flammability; Structural support </a:t>
                      </a:r>
                      <a:endParaRPr lang="en-US" sz="15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500" kern="0" dirty="0">
                          <a:effectLst/>
                        </a:rPr>
                        <a:t>Stem</a:t>
                      </a:r>
                      <a:endParaRPr lang="en-US" sz="15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42701882"/>
                  </a:ext>
                </a:extLst>
              </a:tr>
              <a:tr h="480035">
                <a:tc>
                  <a:txBody>
                    <a:bodyPr/>
                    <a:lstStyle/>
                    <a:p>
                      <a:pPr marL="0" marR="0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500" kern="0" dirty="0">
                          <a:effectLst/>
                        </a:rPr>
                        <a:t>Stem diameter (cm)</a:t>
                      </a:r>
                      <a:endParaRPr lang="en-US" sz="15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500" kern="0" dirty="0">
                          <a:effectLst/>
                        </a:rPr>
                        <a:t>Response to aridity, Aboveground biomass allocation</a:t>
                      </a:r>
                      <a:endParaRPr lang="en-US" sz="15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500" kern="0" dirty="0">
                          <a:effectLst/>
                        </a:rPr>
                        <a:t>Stem base</a:t>
                      </a:r>
                      <a:endParaRPr lang="en-US" sz="15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4709750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26243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E4AFBC-CCEF-E51E-9A65-0C976C4261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197A4123-69F8-FA44-5F0B-76F958B48596}"/>
              </a:ext>
            </a:extLst>
          </p:cNvPr>
          <p:cNvSpPr txBox="1"/>
          <p:nvPr/>
        </p:nvSpPr>
        <p:spPr>
          <a:xfrm>
            <a:off x="960120" y="1197864"/>
            <a:ext cx="95006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Study system &amp; sampling design</a:t>
            </a:r>
          </a:p>
          <a:p>
            <a:r>
              <a:rPr lang="en-US" sz="2000" b="1" dirty="0"/>
              <a:t>Fire regimes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E18ED37-CC27-E7F8-42E2-5148331F15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6746786"/>
              </p:ext>
            </p:extLst>
          </p:nvPr>
        </p:nvGraphicFramePr>
        <p:xfrm>
          <a:off x="1600200" y="2292128"/>
          <a:ext cx="8916772" cy="31013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65740">
                  <a:extLst>
                    <a:ext uri="{9D8B030D-6E8A-4147-A177-3AD203B41FA5}">
                      <a16:colId xmlns:a16="http://schemas.microsoft.com/office/drawing/2014/main" val="1733906461"/>
                    </a:ext>
                  </a:extLst>
                </a:gridCol>
                <a:gridCol w="1448276">
                  <a:extLst>
                    <a:ext uri="{9D8B030D-6E8A-4147-A177-3AD203B41FA5}">
                      <a16:colId xmlns:a16="http://schemas.microsoft.com/office/drawing/2014/main" val="659012419"/>
                    </a:ext>
                  </a:extLst>
                </a:gridCol>
                <a:gridCol w="1344168">
                  <a:extLst>
                    <a:ext uri="{9D8B030D-6E8A-4147-A177-3AD203B41FA5}">
                      <a16:colId xmlns:a16="http://schemas.microsoft.com/office/drawing/2014/main" val="464237999"/>
                    </a:ext>
                  </a:extLst>
                </a:gridCol>
                <a:gridCol w="713232">
                  <a:extLst>
                    <a:ext uri="{9D8B030D-6E8A-4147-A177-3AD203B41FA5}">
                      <a16:colId xmlns:a16="http://schemas.microsoft.com/office/drawing/2014/main" val="2377018480"/>
                    </a:ext>
                  </a:extLst>
                </a:gridCol>
                <a:gridCol w="722376">
                  <a:extLst>
                    <a:ext uri="{9D8B030D-6E8A-4147-A177-3AD203B41FA5}">
                      <a16:colId xmlns:a16="http://schemas.microsoft.com/office/drawing/2014/main" val="2316299073"/>
                    </a:ext>
                  </a:extLst>
                </a:gridCol>
                <a:gridCol w="1240422">
                  <a:extLst>
                    <a:ext uri="{9D8B030D-6E8A-4147-A177-3AD203B41FA5}">
                      <a16:colId xmlns:a16="http://schemas.microsoft.com/office/drawing/2014/main" val="571766969"/>
                    </a:ext>
                  </a:extLst>
                </a:gridCol>
                <a:gridCol w="698541">
                  <a:extLst>
                    <a:ext uri="{9D8B030D-6E8A-4147-A177-3AD203B41FA5}">
                      <a16:colId xmlns:a16="http://schemas.microsoft.com/office/drawing/2014/main" val="2700668478"/>
                    </a:ext>
                  </a:extLst>
                </a:gridCol>
                <a:gridCol w="890296">
                  <a:extLst>
                    <a:ext uri="{9D8B030D-6E8A-4147-A177-3AD203B41FA5}">
                      <a16:colId xmlns:a16="http://schemas.microsoft.com/office/drawing/2014/main" val="890709733"/>
                    </a:ext>
                  </a:extLst>
                </a:gridCol>
                <a:gridCol w="893721">
                  <a:extLst>
                    <a:ext uri="{9D8B030D-6E8A-4147-A177-3AD203B41FA5}">
                      <a16:colId xmlns:a16="http://schemas.microsoft.com/office/drawing/2014/main" val="1931109040"/>
                    </a:ext>
                  </a:extLst>
                </a:gridCol>
              </a:tblGrid>
              <a:tr h="190500">
                <a:tc rowSpan="3"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Site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Plot type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C000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Year Burnt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C000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Time since last fire (yrs)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C000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Number of fires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C000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Fire return interval (=yrs/(#fires+1))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C00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Species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5592347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err="1">
                          <a:effectLst/>
                        </a:rPr>
                        <a:t>Resprouter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err="1">
                          <a:effectLst/>
                        </a:rPr>
                        <a:t>Reseeder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0191897"/>
                  </a:ext>
                </a:extLst>
              </a:tr>
              <a:tr h="5810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i="1" u="none" strike="noStrike" dirty="0">
                          <a:effectLst/>
                        </a:rPr>
                        <a:t>Q. ilex </a:t>
                      </a:r>
                      <a:r>
                        <a:rPr lang="en-US" sz="1400" u="none" strike="noStrike" dirty="0">
                          <a:effectLst/>
                        </a:rPr>
                        <a:t>(n=50)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i="1" u="none" strike="noStrike" dirty="0">
                          <a:effectLst/>
                        </a:rPr>
                        <a:t>E. arborea </a:t>
                      </a:r>
                      <a:r>
                        <a:rPr lang="en-US" sz="1400" u="none" strike="noStrike" dirty="0">
                          <a:effectLst/>
                        </a:rPr>
                        <a:t>(n=40)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i="1" u="none" strike="noStrike" dirty="0">
                          <a:effectLst/>
                        </a:rPr>
                        <a:t>C. </a:t>
                      </a:r>
                      <a:r>
                        <a:rPr lang="en-US" sz="1400" i="1" u="none" strike="noStrike" dirty="0" err="1">
                          <a:effectLst/>
                        </a:rPr>
                        <a:t>salviifolius</a:t>
                      </a:r>
                      <a:r>
                        <a:rPr lang="en-US" sz="1400" i="1" u="none" strike="noStrike" dirty="0">
                          <a:effectLst/>
                        </a:rPr>
                        <a:t> </a:t>
                      </a:r>
                      <a:r>
                        <a:rPr lang="en-US" sz="1400" u="none" strike="noStrike" dirty="0">
                          <a:effectLst/>
                        </a:rPr>
                        <a:t>(n=30)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0589745"/>
                  </a:ext>
                </a:extLst>
              </a:tr>
              <a:tr h="190500">
                <a:tc rowSpan="4">
                  <a:txBody>
                    <a:bodyPr/>
                    <a:lstStyle/>
                    <a:p>
                      <a:pPr algn="l" fontAlgn="t"/>
                      <a:r>
                        <a:rPr lang="en-US" sz="1400" u="none" strike="noStrike" dirty="0" err="1">
                          <a:effectLst/>
                        </a:rPr>
                        <a:t>Montiferru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Control – Holm oak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&lt;1970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54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54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10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4274882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Control – Mix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&lt;1970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54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54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10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2466892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2 Fires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1994, 2021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18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10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10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1443856"/>
                  </a:ext>
                </a:extLst>
              </a:tr>
              <a:tr h="2000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3 Fires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1983, 1994, 2021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13.5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10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0954846"/>
                  </a:ext>
                </a:extLst>
              </a:tr>
              <a:tr h="190500">
                <a:tc rowSpan="2">
                  <a:txBody>
                    <a:bodyPr/>
                    <a:lstStyle/>
                    <a:p>
                      <a:pPr algn="l" fontAlgn="t"/>
                      <a:r>
                        <a:rPr lang="en-US" sz="1400" u="none" strike="noStrike" dirty="0">
                          <a:effectLst/>
                        </a:rPr>
                        <a:t>Mt Morrone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1 fire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2017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27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10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7731965"/>
                  </a:ext>
                </a:extLst>
              </a:tr>
              <a:tr h="2000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2 Fires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2017, 2023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18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042587"/>
                  </a:ext>
                </a:extLst>
              </a:tr>
              <a:tr h="190500">
                <a:tc rowSpan="3">
                  <a:txBody>
                    <a:bodyPr/>
                    <a:lstStyle/>
                    <a:p>
                      <a:pPr algn="l" fontAlgn="t"/>
                      <a:r>
                        <a:rPr lang="en-US" sz="1400" u="none" strike="noStrike" dirty="0">
                          <a:effectLst/>
                        </a:rPr>
                        <a:t>Mt Pisano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Control – Pine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&lt;1970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54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54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10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1145145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1 fire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1998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26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27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10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3682160"/>
                  </a:ext>
                </a:extLst>
              </a:tr>
              <a:tr h="2000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2 Fires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1998, 2023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18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10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17023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96251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1663F5-012F-4AFA-3887-CC5DF9732F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11FD595-4BC2-22E6-1A64-742AD02214C8}"/>
              </a:ext>
            </a:extLst>
          </p:cNvPr>
          <p:cNvSpPr txBox="1"/>
          <p:nvPr/>
        </p:nvSpPr>
        <p:spPr>
          <a:xfrm>
            <a:off x="960120" y="1197864"/>
            <a:ext cx="95006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Q1. </a:t>
            </a:r>
            <a:r>
              <a:rPr lang="en-US" sz="2400" dirty="0"/>
              <a:t>Do </a:t>
            </a:r>
            <a:r>
              <a:rPr lang="en-US" sz="2400" dirty="0" err="1"/>
              <a:t>resprouter</a:t>
            </a:r>
            <a:r>
              <a:rPr lang="en-US" sz="2400" dirty="0"/>
              <a:t> and </a:t>
            </a:r>
            <a:r>
              <a:rPr lang="en-US" sz="2400" dirty="0" err="1"/>
              <a:t>reseeder</a:t>
            </a:r>
            <a:r>
              <a:rPr lang="en-US" sz="2400" dirty="0"/>
              <a:t> species differ in their trait coordination? </a:t>
            </a:r>
          </a:p>
          <a:p>
            <a:r>
              <a:rPr lang="en-US" sz="2400" b="1" dirty="0"/>
              <a:t>A1.</a:t>
            </a:r>
            <a:r>
              <a:rPr lang="en-US" sz="2400" dirty="0"/>
              <a:t> Yes they do differ, as there are differences between </a:t>
            </a:r>
            <a:r>
              <a:rPr lang="en-US" sz="2400" dirty="0" err="1"/>
              <a:t>resprouters</a:t>
            </a:r>
            <a:endParaRPr lang="en-US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A3D520-B06B-9483-4CC7-5DFAF9320E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248" y="2327606"/>
            <a:ext cx="10169968" cy="3069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3069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4621BE-68CC-651E-FAC1-41DF2D5503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8A28D43-E2EE-A798-EE0A-B9155D275DCF}"/>
              </a:ext>
            </a:extLst>
          </p:cNvPr>
          <p:cNvSpPr txBox="1"/>
          <p:nvPr/>
        </p:nvSpPr>
        <p:spPr>
          <a:xfrm>
            <a:off x="960119" y="1197864"/>
            <a:ext cx="99242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Q2.</a:t>
            </a:r>
            <a:r>
              <a:rPr lang="en-US" sz="2400" dirty="0"/>
              <a:t> Do trait patterns indicate fire-modulated plant responses to changes in fire regime?</a:t>
            </a:r>
          </a:p>
          <a:p>
            <a:r>
              <a:rPr lang="en-US" sz="2400" b="1" dirty="0"/>
              <a:t>A2.</a:t>
            </a:r>
            <a:r>
              <a:rPr lang="en-US" sz="2400" dirty="0"/>
              <a:t> Yes they do, and responses are species-specific &amp; not necessarily aligning with post-fire strategy (life history classification)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00E832E-72CF-055F-2815-256688254F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2736521"/>
            <a:ext cx="3401863" cy="33957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7EAD532-98D2-8E34-8505-EADD4B6492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1332" y="2736521"/>
            <a:ext cx="3401863" cy="33957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499BA8F-D67C-8F48-4014-383121DA02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2953" y="2736521"/>
            <a:ext cx="3401454" cy="3395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7320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A22615-D5F9-7680-243A-CF413F38BD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B46E2C56-34B1-F027-1CC9-FCBB5886BC1D}"/>
              </a:ext>
            </a:extLst>
          </p:cNvPr>
          <p:cNvSpPr txBox="1"/>
          <p:nvPr/>
        </p:nvSpPr>
        <p:spPr>
          <a:xfrm>
            <a:off x="960120" y="1197864"/>
            <a:ext cx="602965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Q3.</a:t>
            </a:r>
            <a:r>
              <a:rPr lang="en-US" sz="2400" dirty="0"/>
              <a:t> Does fire regime affect trait coordination relationships?</a:t>
            </a:r>
          </a:p>
          <a:p>
            <a:r>
              <a:rPr lang="en-US" sz="2400" b="1" dirty="0"/>
              <a:t>A3.</a:t>
            </a:r>
            <a:r>
              <a:rPr lang="en-US" sz="2400" dirty="0"/>
              <a:t> Yes for </a:t>
            </a:r>
            <a:r>
              <a:rPr lang="en-US" sz="2400" i="1" dirty="0"/>
              <a:t>C. </a:t>
            </a:r>
            <a:r>
              <a:rPr lang="en-US" sz="2400" i="1" dirty="0" err="1"/>
              <a:t>salviifolius</a:t>
            </a:r>
            <a:r>
              <a:rPr lang="en-US" sz="2400" i="1" dirty="0"/>
              <a:t> </a:t>
            </a:r>
            <a:r>
              <a:rPr lang="en-US" sz="2400" dirty="0"/>
              <a:t>(</a:t>
            </a:r>
            <a:r>
              <a:rPr lang="en-US" sz="2400" dirty="0" err="1"/>
              <a:t>reseeder</a:t>
            </a:r>
            <a:r>
              <a:rPr lang="en-US" sz="2400" dirty="0"/>
              <a:t>) and </a:t>
            </a:r>
            <a:r>
              <a:rPr lang="en-US" sz="2400" i="1" dirty="0"/>
              <a:t>E. arborea </a:t>
            </a:r>
            <a:r>
              <a:rPr lang="en-US" sz="2400" dirty="0"/>
              <a:t>(</a:t>
            </a:r>
            <a:r>
              <a:rPr lang="en-US" sz="2400" dirty="0" err="1"/>
              <a:t>resprouter</a:t>
            </a:r>
            <a:r>
              <a:rPr lang="en-US" sz="2400" dirty="0"/>
              <a:t>) – e.g. weakening the size-related allometric link – but not for </a:t>
            </a:r>
            <a:r>
              <a:rPr lang="en-US" sz="2400" i="1" dirty="0"/>
              <a:t>Q. ilex </a:t>
            </a:r>
            <a:r>
              <a:rPr lang="en-US" sz="2400" dirty="0"/>
              <a:t>(</a:t>
            </a:r>
            <a:r>
              <a:rPr lang="en-US" sz="2400" dirty="0" err="1"/>
              <a:t>resprouter</a:t>
            </a:r>
            <a:r>
              <a:rPr lang="en-US" sz="2400" dirty="0"/>
              <a:t>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C267DD-BE4A-649D-83BE-96CC012F2A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1919" y="3767328"/>
            <a:ext cx="438211" cy="8097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C54542-A78A-026D-B7D6-4B47E80FA2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9772" y="758952"/>
            <a:ext cx="2663015" cy="6016752"/>
          </a:xfrm>
          <a:prstGeom prst="rect">
            <a:avLst/>
          </a:prstGeom>
        </p:spPr>
      </p:pic>
      <p:sp>
        <p:nvSpPr>
          <p:cNvPr id="8" name="Segnaposto contenuto 4">
            <a:extLst>
              <a:ext uri="{FF2B5EF4-FFF2-40B4-BE49-F238E27FC236}">
                <a16:creationId xmlns:a16="http://schemas.microsoft.com/office/drawing/2014/main" id="{29E7555C-B16F-E52F-0417-DF5D4A2FA4A6}"/>
              </a:ext>
            </a:extLst>
          </p:cNvPr>
          <p:cNvSpPr txBox="1">
            <a:spLocks/>
          </p:cNvSpPr>
          <p:nvPr/>
        </p:nvSpPr>
        <p:spPr>
          <a:xfrm>
            <a:off x="5742432" y="3268015"/>
            <a:ext cx="1247340" cy="453130"/>
          </a:xfrm>
          <a:prstGeom prst="rect">
            <a:avLst/>
          </a:prstGeom>
        </p:spPr>
        <p:txBody>
          <a:bodyPr/>
          <a:lstStyle>
            <a:lvl1pPr marL="0" indent="0" algn="just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>
                <a:solidFill>
                  <a:schemeClr val="tx1"/>
                </a:solidFill>
                <a:latin typeface="Real Head Offc" panose="020B0504020101010102" pitchFamily="34" charset="77"/>
              </a:rPr>
              <a:t>Time since last fire</a:t>
            </a:r>
            <a:endParaRPr lang="it-IT" sz="1400" b="1" dirty="0">
              <a:solidFill>
                <a:schemeClr val="tx1"/>
              </a:solidFill>
              <a:latin typeface="Real Head Offc" panose="020B0504020101010102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0819776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91B910-9B55-B189-522F-748E12E0A7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265D09F7-43B0-44D2-B09D-C2C696EA9943}"/>
              </a:ext>
            </a:extLst>
          </p:cNvPr>
          <p:cNvSpPr txBox="1"/>
          <p:nvPr/>
        </p:nvSpPr>
        <p:spPr>
          <a:xfrm>
            <a:off x="960120" y="1197864"/>
            <a:ext cx="982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Takeaways</a:t>
            </a:r>
            <a:endParaRPr lang="en-US" sz="2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1F7DBA5-D1DE-9F49-4333-6B95D00595D2}"/>
              </a:ext>
            </a:extLst>
          </p:cNvPr>
          <p:cNvSpPr txBox="1"/>
          <p:nvPr/>
        </p:nvSpPr>
        <p:spPr>
          <a:xfrm>
            <a:off x="960120" y="2072640"/>
            <a:ext cx="9829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1. </a:t>
            </a:r>
            <a:r>
              <a:rPr lang="en-US" sz="2200" dirty="0"/>
              <a:t>Plant species are not homogeneous entities, even less so are life histories; the dichotomy between </a:t>
            </a:r>
            <a:r>
              <a:rPr lang="en-US" sz="2200" dirty="0" err="1"/>
              <a:t>reseeder</a:t>
            </a:r>
            <a:r>
              <a:rPr lang="en-US" sz="2200" dirty="0"/>
              <a:t> and </a:t>
            </a:r>
            <a:r>
              <a:rPr lang="en-US" sz="2200" dirty="0" err="1"/>
              <a:t>resprouter</a:t>
            </a:r>
            <a:r>
              <a:rPr lang="en-US" sz="2200" dirty="0"/>
              <a:t> plant strategies is more nuanced – when including intraspecific variability (being trait- and context-dependent)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AB8B63-4D7D-E54E-877D-70F8A987256B}"/>
              </a:ext>
            </a:extLst>
          </p:cNvPr>
          <p:cNvSpPr txBox="1"/>
          <p:nvPr/>
        </p:nvSpPr>
        <p:spPr>
          <a:xfrm>
            <a:off x="960120" y="3593747"/>
            <a:ext cx="98298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2. </a:t>
            </a:r>
            <a:r>
              <a:rPr lang="en-US" sz="2200" i="1" dirty="0"/>
              <a:t>A priori </a:t>
            </a:r>
            <a:r>
              <a:rPr lang="en-US" sz="2200" dirty="0"/>
              <a:t>classifications of life histories, including post-fire strategies (e.g. </a:t>
            </a:r>
            <a:r>
              <a:rPr lang="en-US" sz="2200" dirty="0" err="1"/>
              <a:t>reseeders</a:t>
            </a:r>
            <a:r>
              <a:rPr lang="en-US" sz="2200" dirty="0"/>
              <a:t> vs </a:t>
            </a:r>
            <a:r>
              <a:rPr lang="en-US" sz="2200" dirty="0" err="1"/>
              <a:t>resprouters</a:t>
            </a:r>
            <a:r>
              <a:rPr lang="en-US" sz="2200" dirty="0"/>
              <a:t>, life forms), can constitute powerful tools to examine species and functional patterns at coarser scales. At finer scales considering species-specific patterns and intraspecific variability can refine our understanding of how plants may cope with changes in the environment (e.g. fire disturbance) – useful information to estimate cascading effects on ecosystem functioning &amp; for restoration purposes</a:t>
            </a:r>
          </a:p>
        </p:txBody>
      </p:sp>
    </p:spTree>
    <p:extLst>
      <p:ext uri="{BB962C8B-B14F-4D97-AF65-F5344CB8AC3E}">
        <p14:creationId xmlns:p14="http://schemas.microsoft.com/office/powerpoint/2010/main" val="1913754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DE42E3C9-7AF9-4DBD-A8CE-55B88B509AFA}"/>
              </a:ext>
            </a:extLst>
          </p:cNvPr>
          <p:cNvSpPr/>
          <p:nvPr/>
        </p:nvSpPr>
        <p:spPr>
          <a:xfrm>
            <a:off x="2030620" y="534584"/>
            <a:ext cx="8130759" cy="569386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This research is supported by NBFC (National Biodiversity Future Center) funded by the Italian Ministry of University and Research, P.N.R.R., Missione 4 Componente 2, “Dalla ricerca all'impresa”, Investimento 1.4, Project CN00000033 (financed by the European Union – NextGenerationEU). </a:t>
            </a:r>
          </a:p>
          <a:p>
            <a:pPr algn="ctr"/>
            <a:endParaRPr lang="it-IT" sz="2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it-IT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 special thank goes to Mara Baudena (CNR-ISAC), Heath Beckett (Stellenbosch Uni, SA), José Maria Costa-Saura, Costantino Sirca, Mauro Lo Cascio (UniSS), Marta Magnani (CNR-IGG), Silvia Portarena, Ettore D’Andrea (CNR-IRET) for conceptually contributing to the study or helping with field- &amp; lab-work.</a:t>
            </a:r>
          </a:p>
          <a:p>
            <a:pPr algn="ctr"/>
            <a:endParaRPr lang="it-IT" sz="2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it-IT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Extensions of this trait-based research are undergoing with 2 students (1 Master @ UniTO, 1 PhD @ UniGE &amp; CIMA).</a:t>
            </a:r>
          </a:p>
          <a:p>
            <a:pPr algn="ctr"/>
            <a:endParaRPr lang="it-IT" sz="2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it-IT" sz="2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it-IT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Thanks for your attention!</a:t>
            </a:r>
            <a:endParaRPr lang="it-IT" sz="2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89420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33255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AA25F5C-DBD6-9DF6-48AD-0C3639A869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1930" y="3052988"/>
            <a:ext cx="4352966" cy="12709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D92A51E-6B91-C02C-E55B-F000C3AC34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1929" y="4444365"/>
            <a:ext cx="4115382" cy="12540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8DDE5AC-1FD7-D25B-A852-15625E8139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4428" y="2697480"/>
            <a:ext cx="4161508" cy="3818196"/>
          </a:xfrm>
          <a:prstGeom prst="rect">
            <a:avLst/>
          </a:prstGeom>
        </p:spPr>
      </p:pic>
      <p:sp>
        <p:nvSpPr>
          <p:cNvPr id="6" name="Segnaposto contenuto 4">
            <a:extLst>
              <a:ext uri="{FF2B5EF4-FFF2-40B4-BE49-F238E27FC236}">
                <a16:creationId xmlns:a16="http://schemas.microsoft.com/office/drawing/2014/main" id="{E305AD98-E329-00D9-3A36-FFEAE4219437}"/>
              </a:ext>
            </a:extLst>
          </p:cNvPr>
          <p:cNvSpPr txBox="1">
            <a:spLocks/>
          </p:cNvSpPr>
          <p:nvPr/>
        </p:nvSpPr>
        <p:spPr>
          <a:xfrm>
            <a:off x="7825462" y="6515216"/>
            <a:ext cx="2834640" cy="260488"/>
          </a:xfrm>
          <a:prstGeom prst="rect">
            <a:avLst/>
          </a:prstGeom>
        </p:spPr>
        <p:txBody>
          <a:bodyPr/>
          <a:lstStyle>
            <a:lvl1pPr marL="0" indent="0" algn="just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400" b="0" dirty="0">
                <a:solidFill>
                  <a:schemeClr val="tx1"/>
                </a:solidFill>
                <a:latin typeface="Real Head Offc" panose="020B0504020101010102" pitchFamily="34" charset="77"/>
              </a:rPr>
              <a:t>Lamont &amp; He 2017 Trends Plant Sci</a:t>
            </a:r>
            <a:endParaRPr lang="it-IT" sz="1400" b="0" dirty="0">
              <a:solidFill>
                <a:schemeClr val="tx1"/>
              </a:solidFill>
              <a:latin typeface="Real Head Offc" panose="020B0504020101010102" pitchFamily="34" charset="77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B0F8DB0-2445-2EF6-E47A-9FC9D45B65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1929" y="5709566"/>
            <a:ext cx="3763660" cy="109081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ED17B80-0157-8A32-83A1-38F5B93548AC}"/>
              </a:ext>
            </a:extLst>
          </p:cNvPr>
          <p:cNvSpPr txBox="1"/>
          <p:nvPr/>
        </p:nvSpPr>
        <p:spPr>
          <a:xfrm>
            <a:off x="862161" y="960120"/>
            <a:ext cx="67913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Fire = an eco-evolutionary force</a:t>
            </a:r>
          </a:p>
          <a:p>
            <a:r>
              <a:rPr lang="en-US" sz="2000" b="1" dirty="0"/>
              <a:t>Plant forms &amp; functions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37924A3-060C-A8BD-18D4-8F4F6349CB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36245" y="1097280"/>
            <a:ext cx="4229690" cy="1457528"/>
          </a:xfrm>
          <a:prstGeom prst="rect">
            <a:avLst/>
          </a:prstGeom>
        </p:spPr>
      </p:pic>
      <p:sp>
        <p:nvSpPr>
          <p:cNvPr id="14" name="Segnaposto contenuto 4">
            <a:extLst>
              <a:ext uri="{FF2B5EF4-FFF2-40B4-BE49-F238E27FC236}">
                <a16:creationId xmlns:a16="http://schemas.microsoft.com/office/drawing/2014/main" id="{E9783DCA-2953-010C-155E-84D978A42B6C}"/>
              </a:ext>
            </a:extLst>
          </p:cNvPr>
          <p:cNvSpPr txBox="1">
            <a:spLocks/>
          </p:cNvSpPr>
          <p:nvPr/>
        </p:nvSpPr>
        <p:spPr>
          <a:xfrm>
            <a:off x="6236245" y="868268"/>
            <a:ext cx="2531225" cy="260488"/>
          </a:xfrm>
          <a:prstGeom prst="rect">
            <a:avLst/>
          </a:prstGeom>
        </p:spPr>
        <p:txBody>
          <a:bodyPr/>
          <a:lstStyle>
            <a:lvl1pPr marL="0" indent="0" algn="just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400" b="0" dirty="0">
                <a:solidFill>
                  <a:schemeClr val="tx1"/>
                </a:solidFill>
                <a:latin typeface="Real Head Offc" panose="020B0504020101010102" pitchFamily="34" charset="77"/>
              </a:rPr>
              <a:t>Wigley et al. 2020 Aust J Bot</a:t>
            </a:r>
            <a:endParaRPr lang="it-IT" sz="1400" b="0" dirty="0">
              <a:solidFill>
                <a:schemeClr val="tx1"/>
              </a:solidFill>
              <a:latin typeface="Real Head Offc" panose="020B0504020101010102" pitchFamily="34" charset="77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305D1B8-ED5D-B992-DA20-A00F162215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91929" y="1782049"/>
            <a:ext cx="4070384" cy="1270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794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53AE47-3355-103A-ACC1-D293DBA7EF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F66FE8-9C07-0926-66E3-E8321F15413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425"/>
          <a:stretch/>
        </p:blipFill>
        <p:spPr>
          <a:xfrm>
            <a:off x="1532874" y="1993392"/>
            <a:ext cx="4343669" cy="32515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45BA42D-9493-789F-B2A0-D969250FB85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9424"/>
          <a:stretch/>
        </p:blipFill>
        <p:spPr>
          <a:xfrm>
            <a:off x="5876543" y="1993391"/>
            <a:ext cx="4343669" cy="325158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DBC9662-2CED-DAEA-49A2-EBEEF85C2010}"/>
              </a:ext>
            </a:extLst>
          </p:cNvPr>
          <p:cNvSpPr txBox="1"/>
          <p:nvPr/>
        </p:nvSpPr>
        <p:spPr>
          <a:xfrm>
            <a:off x="3163038" y="1862742"/>
            <a:ext cx="11925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Species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B899D4-C680-DC36-EF1A-BBBC3C7360CE}"/>
              </a:ext>
            </a:extLst>
          </p:cNvPr>
          <p:cNvSpPr txBox="1"/>
          <p:nvPr/>
        </p:nvSpPr>
        <p:spPr>
          <a:xfrm>
            <a:off x="7853879" y="1863946"/>
            <a:ext cx="6774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Site</a:t>
            </a:r>
          </a:p>
        </p:txBody>
      </p:sp>
    </p:spTree>
    <p:extLst>
      <p:ext uri="{BB962C8B-B14F-4D97-AF65-F5344CB8AC3E}">
        <p14:creationId xmlns:p14="http://schemas.microsoft.com/office/powerpoint/2010/main" val="6001543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25B7C3-5F42-1332-33F6-5FBFDB843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B6755DB4-41D0-DD74-D5B2-A7651D92FBB1}"/>
              </a:ext>
            </a:extLst>
          </p:cNvPr>
          <p:cNvSpPr txBox="1"/>
          <p:nvPr/>
        </p:nvSpPr>
        <p:spPr>
          <a:xfrm>
            <a:off x="862161" y="1097280"/>
            <a:ext cx="67913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Fire = an eco-evolutionary force</a:t>
            </a:r>
          </a:p>
          <a:p>
            <a:r>
              <a:rPr lang="en-US" sz="2000" b="1" dirty="0"/>
              <a:t>Biome distribution &amp; dynamics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E4A02C-B0A6-6F14-FF5D-0178680619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161" y="2861869"/>
            <a:ext cx="2772249" cy="17009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90A038A-2FA9-AEF9-35D5-B724B47266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492" y="2520824"/>
            <a:ext cx="3600953" cy="326753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9BA7F37-6CF8-94B2-5494-F2795A85FD0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0505"/>
          <a:stretch/>
        </p:blipFill>
        <p:spPr>
          <a:xfrm>
            <a:off x="7799831" y="1357766"/>
            <a:ext cx="2267713" cy="209808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8D897D6-1211-383A-3BEC-95BCD3042C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99831" y="3627829"/>
            <a:ext cx="2267712" cy="2202388"/>
          </a:xfrm>
          <a:prstGeom prst="rect">
            <a:avLst/>
          </a:prstGeom>
        </p:spPr>
      </p:pic>
      <p:sp>
        <p:nvSpPr>
          <p:cNvPr id="16" name="Segnaposto contenuto 4">
            <a:extLst>
              <a:ext uri="{FF2B5EF4-FFF2-40B4-BE49-F238E27FC236}">
                <a16:creationId xmlns:a16="http://schemas.microsoft.com/office/drawing/2014/main" id="{42F04D04-8D86-E205-AC2B-06A590D1105A}"/>
              </a:ext>
            </a:extLst>
          </p:cNvPr>
          <p:cNvSpPr txBox="1">
            <a:spLocks/>
          </p:cNvSpPr>
          <p:nvPr/>
        </p:nvSpPr>
        <p:spPr>
          <a:xfrm>
            <a:off x="817996" y="2146320"/>
            <a:ext cx="4455095" cy="260488"/>
          </a:xfrm>
          <a:prstGeom prst="rect">
            <a:avLst/>
          </a:prstGeom>
        </p:spPr>
        <p:txBody>
          <a:bodyPr/>
          <a:lstStyle>
            <a:lvl1pPr marL="0" indent="0" algn="just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400" b="0" dirty="0" err="1">
                <a:solidFill>
                  <a:schemeClr val="tx1"/>
                </a:solidFill>
                <a:latin typeface="Real Head Offc" panose="020B0504020101010102" pitchFamily="34" charset="77"/>
              </a:rPr>
              <a:t>Pausas</a:t>
            </a:r>
            <a:r>
              <a:rPr lang="en-US" sz="1400" b="0" dirty="0">
                <a:solidFill>
                  <a:schemeClr val="tx1"/>
                </a:solidFill>
                <a:latin typeface="Real Head Offc" panose="020B0504020101010102" pitchFamily="34" charset="77"/>
              </a:rPr>
              <a:t> 2022 Glob </a:t>
            </a:r>
            <a:r>
              <a:rPr lang="en-US" sz="1400" b="0" dirty="0" err="1">
                <a:solidFill>
                  <a:schemeClr val="tx1"/>
                </a:solidFill>
                <a:latin typeface="Real Head Offc" panose="020B0504020101010102" pitchFamily="34" charset="77"/>
              </a:rPr>
              <a:t>Ecol</a:t>
            </a:r>
            <a:r>
              <a:rPr lang="en-US" sz="1400" b="0" dirty="0">
                <a:solidFill>
                  <a:schemeClr val="tx1"/>
                </a:solidFill>
                <a:latin typeface="Real Head Offc" panose="020B0504020101010102" pitchFamily="34" charset="77"/>
              </a:rPr>
              <a:t> </a:t>
            </a:r>
            <a:r>
              <a:rPr lang="en-US" sz="1400" b="0" dirty="0" err="1">
                <a:solidFill>
                  <a:schemeClr val="tx1"/>
                </a:solidFill>
                <a:latin typeface="Real Head Offc" panose="020B0504020101010102" pitchFamily="34" charset="77"/>
              </a:rPr>
              <a:t>Biogeogr</a:t>
            </a:r>
            <a:endParaRPr lang="it-IT" sz="1400" b="0" dirty="0">
              <a:solidFill>
                <a:schemeClr val="tx1"/>
              </a:solidFill>
              <a:latin typeface="Real Head Offc" panose="020B0504020101010102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5576635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F4ED5B-5262-3516-3E66-4BC46D186C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72D76681-9948-79FA-1C4A-B05C3560DF86}"/>
              </a:ext>
            </a:extLst>
          </p:cNvPr>
          <p:cNvSpPr txBox="1"/>
          <p:nvPr/>
        </p:nvSpPr>
        <p:spPr>
          <a:xfrm>
            <a:off x="758952" y="1097280"/>
            <a:ext cx="10698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Mediterranean-type ecosystems = hotspots of biodiversity &amp; exacerbating threats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ABB918-FB6F-5334-7B0A-0A99364EC9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1160" y="1813004"/>
            <a:ext cx="8869680" cy="4713151"/>
          </a:xfrm>
          <a:prstGeom prst="rect">
            <a:avLst/>
          </a:prstGeom>
        </p:spPr>
      </p:pic>
      <p:sp>
        <p:nvSpPr>
          <p:cNvPr id="4" name="Segnaposto contenuto 4">
            <a:extLst>
              <a:ext uri="{FF2B5EF4-FFF2-40B4-BE49-F238E27FC236}">
                <a16:creationId xmlns:a16="http://schemas.microsoft.com/office/drawing/2014/main" id="{9AD0EE25-CDF9-D492-C06A-547789352B31}"/>
              </a:ext>
            </a:extLst>
          </p:cNvPr>
          <p:cNvSpPr txBox="1">
            <a:spLocks/>
          </p:cNvSpPr>
          <p:nvPr/>
        </p:nvSpPr>
        <p:spPr>
          <a:xfrm>
            <a:off x="7738449" y="6007608"/>
            <a:ext cx="1990768" cy="260488"/>
          </a:xfrm>
          <a:prstGeom prst="rect">
            <a:avLst/>
          </a:prstGeom>
        </p:spPr>
        <p:txBody>
          <a:bodyPr/>
          <a:lstStyle>
            <a:lvl1pPr marL="0" indent="0" algn="just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400" b="0" dirty="0">
                <a:solidFill>
                  <a:schemeClr val="bg1"/>
                </a:solidFill>
                <a:latin typeface="Real Head Offc" panose="020B0504020101010102" pitchFamily="34" charset="77"/>
              </a:rPr>
              <a:t>Myers et al. 20</a:t>
            </a:r>
            <a:r>
              <a:rPr lang="en-US" sz="1400" dirty="0">
                <a:solidFill>
                  <a:schemeClr val="bg1"/>
                </a:solidFill>
                <a:latin typeface="Real Head Offc" panose="020B0504020101010102" pitchFamily="34" charset="77"/>
              </a:rPr>
              <a:t>00 Nature</a:t>
            </a:r>
            <a:endParaRPr lang="it-IT" sz="1400" b="0" dirty="0">
              <a:solidFill>
                <a:schemeClr val="bg1"/>
              </a:solidFill>
              <a:latin typeface="Real Head Offc" panose="020B0504020101010102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6635021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1F1155-3167-AE14-A5EF-DEE2CAF61A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contenuto 4">
            <a:extLst>
              <a:ext uri="{FF2B5EF4-FFF2-40B4-BE49-F238E27FC236}">
                <a16:creationId xmlns:a16="http://schemas.microsoft.com/office/drawing/2014/main" id="{5B5EE26C-CCD1-5B44-104A-C0CE07F21DF8}"/>
              </a:ext>
            </a:extLst>
          </p:cNvPr>
          <p:cNvSpPr txBox="1">
            <a:spLocks/>
          </p:cNvSpPr>
          <p:nvPr/>
        </p:nvSpPr>
        <p:spPr>
          <a:xfrm>
            <a:off x="4121915" y="1966105"/>
            <a:ext cx="2654999" cy="260488"/>
          </a:xfrm>
          <a:prstGeom prst="rect">
            <a:avLst/>
          </a:prstGeom>
        </p:spPr>
        <p:txBody>
          <a:bodyPr/>
          <a:lstStyle>
            <a:lvl1pPr marL="0" indent="0" algn="just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400" b="0" dirty="0" err="1">
                <a:solidFill>
                  <a:schemeClr val="tx1"/>
                </a:solidFill>
                <a:latin typeface="Real Head Offc" panose="020B0504020101010102" pitchFamily="34" charset="77"/>
              </a:rPr>
              <a:t>Pausas</a:t>
            </a:r>
            <a:r>
              <a:rPr lang="en-US" sz="1400" b="0" dirty="0">
                <a:solidFill>
                  <a:schemeClr val="tx1"/>
                </a:solidFill>
                <a:latin typeface="Real Head Offc" panose="020B0504020101010102" pitchFamily="34" charset="77"/>
              </a:rPr>
              <a:t> &amp; Keeley 2014 New Phytol</a:t>
            </a:r>
            <a:endParaRPr lang="it-IT" sz="1400" b="0" dirty="0">
              <a:solidFill>
                <a:schemeClr val="tx1"/>
              </a:solidFill>
              <a:latin typeface="Real Head Offc" panose="020B0504020101010102" pitchFamily="34" charset="77"/>
            </a:endParaRPr>
          </a:p>
        </p:txBody>
      </p:sp>
      <p:sp>
        <p:nvSpPr>
          <p:cNvPr id="12" name="Segnaposto contenuto 4">
            <a:extLst>
              <a:ext uri="{FF2B5EF4-FFF2-40B4-BE49-F238E27FC236}">
                <a16:creationId xmlns:a16="http://schemas.microsoft.com/office/drawing/2014/main" id="{38BDA41F-4767-3E14-4B6A-A465577B358B}"/>
              </a:ext>
            </a:extLst>
          </p:cNvPr>
          <p:cNvSpPr txBox="1">
            <a:spLocks/>
          </p:cNvSpPr>
          <p:nvPr/>
        </p:nvSpPr>
        <p:spPr>
          <a:xfrm>
            <a:off x="993175" y="1831389"/>
            <a:ext cx="2788856" cy="260488"/>
          </a:xfrm>
          <a:prstGeom prst="rect">
            <a:avLst/>
          </a:prstGeom>
        </p:spPr>
        <p:txBody>
          <a:bodyPr/>
          <a:lstStyle>
            <a:lvl1pPr marL="0" indent="0" algn="just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400" b="0" dirty="0">
                <a:solidFill>
                  <a:schemeClr val="tx1"/>
                </a:solidFill>
                <a:latin typeface="Real Head Offc" panose="020B0504020101010102" pitchFamily="34" charset="77"/>
              </a:rPr>
              <a:t>Bellingham &amp; Sparrow 2000 Oikos</a:t>
            </a:r>
            <a:endParaRPr lang="it-IT" sz="1400" b="0" dirty="0">
              <a:solidFill>
                <a:schemeClr val="tx1"/>
              </a:solidFill>
              <a:latin typeface="Real Head Offc" panose="020B0504020101010102" pitchFamily="34" charset="77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9581321-5B85-AE1F-EEC0-F31B7011E7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3768" y="2347281"/>
            <a:ext cx="2471295" cy="151146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AFACC03-0803-6944-42BE-7395CB0E67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354" y="2231388"/>
            <a:ext cx="3406151" cy="2625574"/>
          </a:xfrm>
          <a:prstGeom prst="rect">
            <a:avLst/>
          </a:prstGeom>
        </p:spPr>
      </p:pic>
      <p:sp>
        <p:nvSpPr>
          <p:cNvPr id="17" name="Segnaposto contenuto 4">
            <a:extLst>
              <a:ext uri="{FF2B5EF4-FFF2-40B4-BE49-F238E27FC236}">
                <a16:creationId xmlns:a16="http://schemas.microsoft.com/office/drawing/2014/main" id="{38BE493F-C165-E495-9C98-CE1221FAC11C}"/>
              </a:ext>
            </a:extLst>
          </p:cNvPr>
          <p:cNvSpPr txBox="1">
            <a:spLocks/>
          </p:cNvSpPr>
          <p:nvPr/>
        </p:nvSpPr>
        <p:spPr>
          <a:xfrm>
            <a:off x="2423430" y="5454527"/>
            <a:ext cx="7345139" cy="763393"/>
          </a:xfrm>
          <a:prstGeom prst="rect">
            <a:avLst/>
          </a:prstGeom>
        </p:spPr>
        <p:txBody>
          <a:bodyPr/>
          <a:lstStyle>
            <a:lvl1pPr marL="0" indent="0" algn="just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>
                <a:solidFill>
                  <a:schemeClr val="tx1"/>
                </a:solidFill>
                <a:latin typeface="Real Head Offc" panose="020B0504020101010102" pitchFamily="34" charset="77"/>
              </a:rPr>
              <a:t>A continuum occurs between obligate </a:t>
            </a:r>
            <a:r>
              <a:rPr lang="en-US" sz="2400" dirty="0" err="1">
                <a:solidFill>
                  <a:schemeClr val="tx1"/>
                </a:solidFill>
                <a:latin typeface="Real Head Offc" panose="020B0504020101010102" pitchFamily="34" charset="77"/>
              </a:rPr>
              <a:t>resprouters</a:t>
            </a:r>
            <a:r>
              <a:rPr lang="en-US" sz="2400" dirty="0">
                <a:solidFill>
                  <a:schemeClr val="tx1"/>
                </a:solidFill>
                <a:latin typeface="Real Head Offc" panose="020B0504020101010102" pitchFamily="34" charset="77"/>
              </a:rPr>
              <a:t> &amp; </a:t>
            </a:r>
            <a:r>
              <a:rPr lang="en-US" sz="2400" dirty="0" err="1">
                <a:solidFill>
                  <a:schemeClr val="tx1"/>
                </a:solidFill>
                <a:latin typeface="Real Head Offc" panose="020B0504020101010102" pitchFamily="34" charset="77"/>
              </a:rPr>
              <a:t>reseeders</a:t>
            </a:r>
            <a:r>
              <a:rPr lang="en-US" sz="2400" dirty="0">
                <a:solidFill>
                  <a:schemeClr val="tx1"/>
                </a:solidFill>
                <a:latin typeface="Real Head Offc" panose="020B0504020101010102" pitchFamily="34" charset="77"/>
              </a:rPr>
              <a:t>, i.e. facultative strategies</a:t>
            </a:r>
            <a:endParaRPr lang="it-IT" sz="2400" dirty="0">
              <a:solidFill>
                <a:schemeClr val="tx1"/>
              </a:solidFill>
              <a:latin typeface="Real Head Offc" panose="020B0504020101010102" pitchFamily="34" charset="77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BC59288-F1C6-4FAF-4719-4B0BA3BE64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8767" y="1682496"/>
            <a:ext cx="4141479" cy="3493008"/>
          </a:xfrm>
          <a:prstGeom prst="rect">
            <a:avLst/>
          </a:prstGeom>
        </p:spPr>
      </p:pic>
      <p:sp>
        <p:nvSpPr>
          <p:cNvPr id="21" name="Segnaposto contenuto 4">
            <a:extLst>
              <a:ext uri="{FF2B5EF4-FFF2-40B4-BE49-F238E27FC236}">
                <a16:creationId xmlns:a16="http://schemas.microsoft.com/office/drawing/2014/main" id="{7824D942-9A8D-5AAE-DA11-90B265EF8BCD}"/>
              </a:ext>
            </a:extLst>
          </p:cNvPr>
          <p:cNvSpPr txBox="1">
            <a:spLocks/>
          </p:cNvSpPr>
          <p:nvPr/>
        </p:nvSpPr>
        <p:spPr>
          <a:xfrm>
            <a:off x="8288945" y="1360233"/>
            <a:ext cx="2583272" cy="260488"/>
          </a:xfrm>
          <a:prstGeom prst="rect">
            <a:avLst/>
          </a:prstGeom>
        </p:spPr>
        <p:txBody>
          <a:bodyPr/>
          <a:lstStyle>
            <a:lvl1pPr marL="0" indent="0" algn="just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400" b="0" dirty="0">
                <a:solidFill>
                  <a:schemeClr val="tx1"/>
                </a:solidFill>
                <a:latin typeface="Real Head Offc" panose="020B0504020101010102" pitchFamily="34" charset="77"/>
              </a:rPr>
              <a:t>Carta et al. 2024 </a:t>
            </a:r>
            <a:r>
              <a:rPr lang="en-US" sz="1400" b="0" dirty="0" err="1">
                <a:solidFill>
                  <a:schemeClr val="tx1"/>
                </a:solidFill>
                <a:latin typeface="Real Head Offc" panose="020B0504020101010102" pitchFamily="34" charset="77"/>
              </a:rPr>
              <a:t>Funct</a:t>
            </a:r>
            <a:r>
              <a:rPr lang="en-US" sz="1400" b="0" dirty="0">
                <a:solidFill>
                  <a:schemeClr val="tx1"/>
                </a:solidFill>
                <a:latin typeface="Real Head Offc" panose="020B0504020101010102" pitchFamily="34" charset="77"/>
              </a:rPr>
              <a:t> </a:t>
            </a:r>
            <a:r>
              <a:rPr lang="en-US" sz="1400" b="0" dirty="0" err="1">
                <a:solidFill>
                  <a:schemeClr val="tx1"/>
                </a:solidFill>
                <a:latin typeface="Real Head Offc" panose="020B0504020101010102" pitchFamily="34" charset="77"/>
              </a:rPr>
              <a:t>Ecol</a:t>
            </a:r>
            <a:endParaRPr lang="it-IT" sz="1400" b="0" dirty="0">
              <a:solidFill>
                <a:schemeClr val="tx1"/>
              </a:solidFill>
              <a:latin typeface="Real Head Offc" panose="020B0504020101010102" pitchFamily="34" charset="7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FF861DA-7610-6D4A-A8B5-7E5FB7812159}"/>
              </a:ext>
            </a:extLst>
          </p:cNvPr>
          <p:cNvSpPr txBox="1"/>
          <p:nvPr/>
        </p:nvSpPr>
        <p:spPr>
          <a:xfrm>
            <a:off x="862161" y="1042416"/>
            <a:ext cx="83849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Post-fire plant strategies = </a:t>
            </a:r>
            <a:r>
              <a:rPr lang="en-US" sz="2400" b="1" dirty="0" err="1"/>
              <a:t>resprouters</a:t>
            </a:r>
            <a:r>
              <a:rPr lang="en-US" sz="2400" b="1" dirty="0"/>
              <a:t> &amp; </a:t>
            </a:r>
            <a:r>
              <a:rPr lang="en-US" sz="2400" b="1" dirty="0" err="1"/>
              <a:t>reseeders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348247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7" grpId="0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7D6BAD-8E28-B168-4660-1D85143849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contenuto 4">
            <a:extLst>
              <a:ext uri="{FF2B5EF4-FFF2-40B4-BE49-F238E27FC236}">
                <a16:creationId xmlns:a16="http://schemas.microsoft.com/office/drawing/2014/main" id="{7D97C00F-68E0-A6B1-5FAE-9B5957BFA86F}"/>
              </a:ext>
            </a:extLst>
          </p:cNvPr>
          <p:cNvSpPr txBox="1">
            <a:spLocks/>
          </p:cNvSpPr>
          <p:nvPr/>
        </p:nvSpPr>
        <p:spPr>
          <a:xfrm>
            <a:off x="3868451" y="1516685"/>
            <a:ext cx="4455095" cy="585485"/>
          </a:xfrm>
          <a:prstGeom prst="rect">
            <a:avLst/>
          </a:prstGeom>
        </p:spPr>
        <p:txBody>
          <a:bodyPr/>
          <a:lstStyle>
            <a:lvl1pPr marL="0" indent="0" algn="just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0" dirty="0">
                <a:solidFill>
                  <a:schemeClr val="tx1"/>
                </a:solidFill>
                <a:latin typeface="Real Head Offc" panose="020B0504020101010102" pitchFamily="34" charset="77"/>
              </a:rPr>
              <a:t>Wigley et al. 2020 Aust J Bot</a:t>
            </a:r>
          </a:p>
          <a:p>
            <a:pPr algn="ctr"/>
            <a:r>
              <a:rPr lang="en-US" sz="1400" dirty="0">
                <a:latin typeface="Real Head Offc" panose="020B0504020101010102" pitchFamily="34" charset="77"/>
              </a:rPr>
              <a:t>(modified from Clarke et al. 2013 New Phytol)</a:t>
            </a:r>
            <a:endParaRPr lang="it-IT" sz="1400" b="0" dirty="0">
              <a:solidFill>
                <a:schemeClr val="tx1"/>
              </a:solidFill>
              <a:latin typeface="Real Head Offc" panose="020B0504020101010102" pitchFamily="34" charset="77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8BA7F90-7D41-A62C-E517-A73DE91EC4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9628" y="2261079"/>
            <a:ext cx="5952743" cy="403777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33CBEE4-9F3E-33B1-7C9B-B350B5D78827}"/>
              </a:ext>
            </a:extLst>
          </p:cNvPr>
          <p:cNvSpPr txBox="1"/>
          <p:nvPr/>
        </p:nvSpPr>
        <p:spPr>
          <a:xfrm>
            <a:off x="862161" y="1042416"/>
            <a:ext cx="83849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Post-fire plant strategies = </a:t>
            </a:r>
            <a:r>
              <a:rPr lang="en-US" sz="2400" b="1" u="sng" dirty="0" err="1"/>
              <a:t>resprouters</a:t>
            </a:r>
            <a:r>
              <a:rPr lang="en-US" sz="2400" b="1" dirty="0"/>
              <a:t> &amp; </a:t>
            </a:r>
            <a:r>
              <a:rPr lang="en-US" sz="2400" b="1" dirty="0" err="1"/>
              <a:t>reseeders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9609715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5AA8ED-7372-BF77-7A3A-D98B110DF7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contenuto 4">
            <a:extLst>
              <a:ext uri="{FF2B5EF4-FFF2-40B4-BE49-F238E27FC236}">
                <a16:creationId xmlns:a16="http://schemas.microsoft.com/office/drawing/2014/main" id="{D4B99084-B8B1-5BFF-1A33-F6C6E5903664}"/>
              </a:ext>
            </a:extLst>
          </p:cNvPr>
          <p:cNvSpPr txBox="1">
            <a:spLocks/>
          </p:cNvSpPr>
          <p:nvPr/>
        </p:nvSpPr>
        <p:spPr>
          <a:xfrm>
            <a:off x="4791996" y="6545748"/>
            <a:ext cx="4455095" cy="260488"/>
          </a:xfrm>
          <a:prstGeom prst="rect">
            <a:avLst/>
          </a:prstGeom>
        </p:spPr>
        <p:txBody>
          <a:bodyPr/>
          <a:lstStyle>
            <a:lvl1pPr marL="0" indent="0" algn="just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400" dirty="0">
                <a:latin typeface="Real Head Offc" panose="020B0504020101010102" pitchFamily="34" charset="77"/>
              </a:rPr>
              <a:t>He </a:t>
            </a:r>
            <a:r>
              <a:rPr lang="en-US" sz="1400" b="0" dirty="0">
                <a:solidFill>
                  <a:schemeClr val="tx1"/>
                </a:solidFill>
                <a:latin typeface="Real Head Offc" panose="020B0504020101010102" pitchFamily="34" charset="77"/>
              </a:rPr>
              <a:t>et al. 2011 New Phytol</a:t>
            </a:r>
            <a:endParaRPr lang="it-IT" sz="1400" b="0" dirty="0">
              <a:solidFill>
                <a:schemeClr val="tx1"/>
              </a:solidFill>
              <a:latin typeface="Real Head Offc" panose="020B0504020101010102" pitchFamily="34" charset="77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23C3FE-A4AE-37B7-3F8C-B6429FC109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4431" y="1990955"/>
            <a:ext cx="4551569" cy="44245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7F8D514-B8EE-224E-20DE-0C99A39D8C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8429" y="1990955"/>
            <a:ext cx="4339140" cy="4381681"/>
          </a:xfrm>
          <a:prstGeom prst="rect">
            <a:avLst/>
          </a:prstGeom>
        </p:spPr>
      </p:pic>
      <p:sp>
        <p:nvSpPr>
          <p:cNvPr id="8" name="Segnaposto contenuto 4">
            <a:extLst>
              <a:ext uri="{FF2B5EF4-FFF2-40B4-BE49-F238E27FC236}">
                <a16:creationId xmlns:a16="http://schemas.microsoft.com/office/drawing/2014/main" id="{879AE978-4DE2-CB6C-C5E5-87B45E63F850}"/>
              </a:ext>
            </a:extLst>
          </p:cNvPr>
          <p:cNvSpPr txBox="1">
            <a:spLocks/>
          </p:cNvSpPr>
          <p:nvPr/>
        </p:nvSpPr>
        <p:spPr>
          <a:xfrm>
            <a:off x="1544431" y="1712179"/>
            <a:ext cx="4455095" cy="260488"/>
          </a:xfrm>
          <a:prstGeom prst="rect">
            <a:avLst/>
          </a:prstGeom>
        </p:spPr>
        <p:txBody>
          <a:bodyPr/>
          <a:lstStyle>
            <a:lvl1pPr marL="0" indent="0" algn="just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latin typeface="Real Head Offc" panose="020B0504020101010102" pitchFamily="34" charset="77"/>
              </a:rPr>
              <a:t>Fire-driven evolution of </a:t>
            </a:r>
            <a:r>
              <a:rPr lang="en-US" sz="1600" dirty="0" err="1">
                <a:latin typeface="Real Head Offc" panose="020B0504020101010102" pitchFamily="34" charset="77"/>
              </a:rPr>
              <a:t>serotiny</a:t>
            </a:r>
            <a:r>
              <a:rPr lang="en-US" sz="1600" dirty="0">
                <a:latin typeface="Real Head Offc" panose="020B0504020101010102" pitchFamily="34" charset="77"/>
              </a:rPr>
              <a:t> in </a:t>
            </a:r>
            <a:r>
              <a:rPr lang="en-US" sz="1600" i="1" dirty="0">
                <a:latin typeface="Real Head Offc" panose="020B0504020101010102" pitchFamily="34" charset="77"/>
              </a:rPr>
              <a:t>Pinus</a:t>
            </a:r>
            <a:endParaRPr lang="it-IT" sz="1600" i="1" dirty="0">
              <a:solidFill>
                <a:schemeClr val="tx1"/>
              </a:solidFill>
              <a:latin typeface="Real Head Offc" panose="020B0504020101010102" pitchFamily="34" charset="77"/>
            </a:endParaRPr>
          </a:p>
        </p:txBody>
      </p:sp>
      <p:sp>
        <p:nvSpPr>
          <p:cNvPr id="9" name="Segnaposto contenuto 4">
            <a:extLst>
              <a:ext uri="{FF2B5EF4-FFF2-40B4-BE49-F238E27FC236}">
                <a16:creationId xmlns:a16="http://schemas.microsoft.com/office/drawing/2014/main" id="{03AF0A84-0354-C0EE-4883-971AD3596536}"/>
              </a:ext>
            </a:extLst>
          </p:cNvPr>
          <p:cNvSpPr txBox="1">
            <a:spLocks/>
          </p:cNvSpPr>
          <p:nvPr/>
        </p:nvSpPr>
        <p:spPr>
          <a:xfrm>
            <a:off x="6290141" y="1709737"/>
            <a:ext cx="4243468" cy="260488"/>
          </a:xfrm>
          <a:prstGeom prst="rect">
            <a:avLst/>
          </a:prstGeom>
        </p:spPr>
        <p:txBody>
          <a:bodyPr/>
          <a:lstStyle>
            <a:lvl1pPr marL="0" indent="0" algn="just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latin typeface="Real Head Offc" panose="020B0504020101010102" pitchFamily="34" charset="77"/>
              </a:rPr>
              <a:t>Fire-driven evolution of thick bark in </a:t>
            </a:r>
            <a:r>
              <a:rPr lang="en-US" sz="1600" i="1" dirty="0">
                <a:latin typeface="Real Head Offc" panose="020B0504020101010102" pitchFamily="34" charset="77"/>
              </a:rPr>
              <a:t>Pinus</a:t>
            </a:r>
            <a:endParaRPr lang="it-IT" sz="1600" i="1" dirty="0">
              <a:solidFill>
                <a:schemeClr val="tx1"/>
              </a:solidFill>
              <a:latin typeface="Real Head Offc" panose="020B0504020101010102" pitchFamily="34" charset="77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ADBF93E-7D65-D97B-F674-D0E30C4B78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8231" y="1992101"/>
            <a:ext cx="7930681" cy="4867045"/>
          </a:xfrm>
          <a:prstGeom prst="rect">
            <a:avLst/>
          </a:prstGeom>
        </p:spPr>
      </p:pic>
      <p:sp>
        <p:nvSpPr>
          <p:cNvPr id="15" name="Segnaposto contenuto 4">
            <a:extLst>
              <a:ext uri="{FF2B5EF4-FFF2-40B4-BE49-F238E27FC236}">
                <a16:creationId xmlns:a16="http://schemas.microsoft.com/office/drawing/2014/main" id="{49431B8C-7795-743C-CC73-DBEB927D11A4}"/>
              </a:ext>
            </a:extLst>
          </p:cNvPr>
          <p:cNvSpPr txBox="1">
            <a:spLocks/>
          </p:cNvSpPr>
          <p:nvPr/>
        </p:nvSpPr>
        <p:spPr>
          <a:xfrm>
            <a:off x="7274483" y="6372636"/>
            <a:ext cx="3945216" cy="260488"/>
          </a:xfrm>
          <a:prstGeom prst="rect">
            <a:avLst/>
          </a:prstGeom>
        </p:spPr>
        <p:txBody>
          <a:bodyPr/>
          <a:lstStyle>
            <a:lvl1pPr marL="0" indent="0" algn="just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400" b="0" dirty="0" err="1">
                <a:solidFill>
                  <a:schemeClr val="tx1"/>
                </a:solidFill>
                <a:latin typeface="Real Head Offc" panose="020B0504020101010102" pitchFamily="34" charset="77"/>
              </a:rPr>
              <a:t>Schwilk</a:t>
            </a:r>
            <a:r>
              <a:rPr lang="en-US" sz="1400" b="0" dirty="0">
                <a:solidFill>
                  <a:schemeClr val="tx1"/>
                </a:solidFill>
                <a:latin typeface="Real Head Offc" panose="020B0504020101010102" pitchFamily="34" charset="77"/>
              </a:rPr>
              <a:t> &amp; Ackerly 2001 Oikos</a:t>
            </a:r>
            <a:endParaRPr lang="it-IT" sz="1400" b="0" dirty="0">
              <a:solidFill>
                <a:schemeClr val="tx1"/>
              </a:solidFill>
              <a:latin typeface="Real Head Offc" panose="020B0504020101010102" pitchFamily="34" charset="7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C14A689-4C70-4C0A-AE21-58576FFABB59}"/>
              </a:ext>
            </a:extLst>
          </p:cNvPr>
          <p:cNvSpPr txBox="1"/>
          <p:nvPr/>
        </p:nvSpPr>
        <p:spPr>
          <a:xfrm>
            <a:off x="862161" y="1042416"/>
            <a:ext cx="83849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Post-fire plant strategies = </a:t>
            </a:r>
            <a:r>
              <a:rPr lang="en-US" sz="2400" b="1" dirty="0" err="1"/>
              <a:t>resprouters</a:t>
            </a:r>
            <a:r>
              <a:rPr lang="en-US" sz="2400" b="1" dirty="0"/>
              <a:t> &amp; </a:t>
            </a:r>
            <a:r>
              <a:rPr lang="en-US" sz="2400" b="1" u="sng" dirty="0" err="1"/>
              <a:t>reseeders</a:t>
            </a:r>
            <a:endParaRPr lang="en-US" sz="2400" b="1" u="sng" dirty="0"/>
          </a:p>
        </p:txBody>
      </p:sp>
    </p:spTree>
    <p:extLst>
      <p:ext uri="{BB962C8B-B14F-4D97-AF65-F5344CB8AC3E}">
        <p14:creationId xmlns:p14="http://schemas.microsoft.com/office/powerpoint/2010/main" val="2087329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13EFAF-42FE-4CF1-3968-79F7F4CCCA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CD5836D-CA24-DAAB-A4ED-8CF2C044D5D9}"/>
              </a:ext>
            </a:extLst>
          </p:cNvPr>
          <p:cNvSpPr txBox="1"/>
          <p:nvPr/>
        </p:nvSpPr>
        <p:spPr>
          <a:xfrm>
            <a:off x="621792" y="996696"/>
            <a:ext cx="108356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Mediterranean Basin = an aridity- and fire-driven hotspot of biodiversity &amp; exacerbating threats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54023FB-77A5-A724-2613-D03D866463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9473" y="1527048"/>
            <a:ext cx="2159439" cy="10935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08453CD-D2E2-1EDC-4507-935025553A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0844" y="1527048"/>
            <a:ext cx="3158629" cy="533095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4B7DFF9-9827-3E47-9B2D-344D90D3BB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816" y="1892748"/>
            <a:ext cx="3661640" cy="109281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17352B6-4ACF-3561-1A05-6BDE52C8499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568"/>
          <a:stretch/>
        </p:blipFill>
        <p:spPr>
          <a:xfrm>
            <a:off x="813816" y="2962654"/>
            <a:ext cx="3933793" cy="3895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06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798EF7-D8DA-B202-C60D-D87A96A6FA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A02BD571-E19A-7E99-3F77-257C15C90998}"/>
              </a:ext>
            </a:extLst>
          </p:cNvPr>
          <p:cNvSpPr txBox="1"/>
          <p:nvPr/>
        </p:nvSpPr>
        <p:spPr>
          <a:xfrm>
            <a:off x="621792" y="996696"/>
            <a:ext cx="108356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Mediterranean Basin = an aridity- and fire-driven hotspot of biodiversity &amp; exacerbating threats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3FFE56-A952-C5BB-6479-5C4E8FEAD9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260" y="1982973"/>
            <a:ext cx="4477412" cy="12503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5F39771-E5E2-4B7E-1830-3C6118C7AB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260" y="3450692"/>
            <a:ext cx="3784798" cy="30232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496FE1-0659-8E6A-4116-38C6467B56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7422" y="1600094"/>
            <a:ext cx="5060119" cy="245080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CC0153F-5248-0456-CE2D-8EF561925B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9389" y="4136026"/>
            <a:ext cx="6088221" cy="2657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222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E7D4DE499F4EE4EA2AEF724F1FE29B6" ma:contentTypeVersion="4" ma:contentTypeDescription="Creare un nuovo documento." ma:contentTypeScope="" ma:versionID="53d7ae532bc63df247bab6a29270804e">
  <xsd:schema xmlns:xsd="http://www.w3.org/2001/XMLSchema" xmlns:xs="http://www.w3.org/2001/XMLSchema" xmlns:p="http://schemas.microsoft.com/office/2006/metadata/properties" xmlns:ns2="31636664-d730-40d7-a265-a5e11b79394d" targetNamespace="http://schemas.microsoft.com/office/2006/metadata/properties" ma:root="true" ma:fieldsID="b2115e909aa0adb23c8c5b81ae2500d8" ns2:_="">
    <xsd:import namespace="31636664-d730-40d7-a265-a5e11b79394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636664-d730-40d7-a265-a5e11b79394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254CB65-6AFE-4502-96EA-16103F6FD03C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31636664-d730-40d7-a265-a5e11b79394d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9392BAF-E722-489A-9D1C-919A24DE41C2}">
  <ds:schemaRefs>
    <ds:schemaRef ds:uri="http://schemas.openxmlformats.org/package/2006/metadata/core-properties"/>
    <ds:schemaRef ds:uri="31636664-d730-40d7-a265-a5e11b79394d"/>
    <ds:schemaRef ds:uri="http://schemas.microsoft.com/office/2006/documentManagement/types"/>
    <ds:schemaRef ds:uri="http://purl.org/dc/dcmitype/"/>
    <ds:schemaRef ds:uri="http://purl.org/dc/elements/1.1/"/>
    <ds:schemaRef ds:uri="http://purl.org/dc/terms/"/>
    <ds:schemaRef ds:uri="http://schemas.microsoft.com/office/infopath/2007/PartnerControls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D4896639-D62E-4DC0-9907-E6C94BF7BB7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4977</TotalTime>
  <Words>1037</Words>
  <Application>Microsoft Office PowerPoint</Application>
  <PresentationFormat>Widescreen</PresentationFormat>
  <Paragraphs>182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Aptos</vt:lpstr>
      <vt:lpstr>Aptos Narrow</vt:lpstr>
      <vt:lpstr>Arial</vt:lpstr>
      <vt:lpstr>Calibri</vt:lpstr>
      <vt:lpstr>Real Head Offc</vt:lpstr>
      <vt:lpstr>Times New Roman</vt:lpstr>
      <vt:lpstr>Tema di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Valentina Di Paola</dc:creator>
  <cp:lastModifiedBy>GIANLUIGI OTTAVIANI</cp:lastModifiedBy>
  <cp:revision>140</cp:revision>
  <dcterms:created xsi:type="dcterms:W3CDTF">2024-12-12T08:43:13Z</dcterms:created>
  <dcterms:modified xsi:type="dcterms:W3CDTF">2025-02-10T20:39:22Z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0x010100AE7D4DE499F4EE4EA2AEF724F1FE29B6</vt:lpwstr>
  </property>
</Properties>
</file>