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4551-6314-462A-BA48-CDAE576CD023}" v="2" dt="2025-01-17T09:41:2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12/02/25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tif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tif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tif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097080" y="6422826"/>
            <a:ext cx="4115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Andrea Tarallo</a:t>
            </a:r>
            <a:r>
              <a:rPr lang="it-IT" sz="160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Alberto Basset</a:t>
            </a:r>
            <a:r>
              <a:rPr lang="it-IT" sz="160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Ilaria Rosati</a:t>
            </a:r>
            <a:r>
              <a:rPr lang="it-IT" sz="160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CNR-IRET, 2. </a:t>
            </a:r>
            <a:r>
              <a:rPr lang="it-IT" sz="11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UniSalento</a:t>
            </a:r>
            <a:endParaRPr lang="it-IT" sz="1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pic>
        <p:nvPicPr>
          <p:cNvPr id="4" name="Immagine 3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FFF61EE2-A8CC-6CF6-2C4D-5157471C0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8262"/>
          <a:stretch/>
        </p:blipFill>
        <p:spPr>
          <a:xfrm>
            <a:off x="3437175" y="494268"/>
            <a:ext cx="7130269" cy="21185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2F4DE7-E352-57E9-A0DF-1B5AC60C2801}"/>
              </a:ext>
            </a:extLst>
          </p:cNvPr>
          <p:cNvSpPr txBox="1"/>
          <p:nvPr/>
        </p:nvSpPr>
        <p:spPr>
          <a:xfrm>
            <a:off x="7384793" y="592643"/>
            <a:ext cx="2770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E8D"/>
                </a:solidFill>
                <a:latin typeface="Titillium Web"/>
              </a:rPr>
              <a:t>Citizen Science Platform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81AE23-B54F-1DAD-7807-52E387067B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403" t="12043" r="30404" b="24301"/>
          <a:stretch/>
        </p:blipFill>
        <p:spPr>
          <a:xfrm>
            <a:off x="6928359" y="1013808"/>
            <a:ext cx="1781253" cy="16273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F60068-DB05-8CC5-DF0A-F1415AB43E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920" t="14111" r="34999" b="5806"/>
          <a:stretch/>
        </p:blipFill>
        <p:spPr>
          <a:xfrm>
            <a:off x="8769826" y="2068846"/>
            <a:ext cx="1377534" cy="20628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3AEF77B-53E1-981A-A3FB-798B205B0F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915" t="15682" r="52963" b="53494"/>
          <a:stretch/>
        </p:blipFill>
        <p:spPr>
          <a:xfrm>
            <a:off x="6929354" y="1004571"/>
            <a:ext cx="895883" cy="963466"/>
          </a:xfrm>
          <a:prstGeom prst="rect">
            <a:avLst/>
          </a:prstGeom>
        </p:spPr>
      </p:pic>
      <p:pic>
        <p:nvPicPr>
          <p:cNvPr id="13" name="Immagine 12" descr="Immagine che contiene fiore, schermata, pianta&#10;&#10;Il contenuto generato dall'IA potrebbe non essere corretto.">
            <a:extLst>
              <a:ext uri="{FF2B5EF4-FFF2-40B4-BE49-F238E27FC236}">
                <a16:creationId xmlns:a16="http://schemas.microsoft.com/office/drawing/2014/main" id="{CDA4B12D-B8CD-17F7-852D-EFDBE6D311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12" y="4783611"/>
            <a:ext cx="3616869" cy="1465316"/>
          </a:xfrm>
          <a:prstGeom prst="rect">
            <a:avLst/>
          </a:prstGeom>
        </p:spPr>
      </p:pic>
      <p:pic>
        <p:nvPicPr>
          <p:cNvPr id="14" name="Immagine 13" descr="Immagine che contiene testo, cerchio, cartone animato, Carattere&#10;&#10;Il contenuto generato dall'IA potrebbe non essere corretto.">
            <a:extLst>
              <a:ext uri="{FF2B5EF4-FFF2-40B4-BE49-F238E27FC236}">
                <a16:creationId xmlns:a16="http://schemas.microsoft.com/office/drawing/2014/main" id="{A75B432D-A2E8-7EF8-9B0B-FA3864B56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32" y="1736570"/>
            <a:ext cx="3315073" cy="3103125"/>
          </a:xfrm>
          <a:prstGeom prst="rect">
            <a:avLst/>
          </a:prstGeom>
        </p:spPr>
      </p:pic>
      <p:pic>
        <p:nvPicPr>
          <p:cNvPr id="55" name="Immagine 54" descr="Immagine che contiene testo, Carattere, logo, design&#10;&#10;Il contenuto generato dall'IA potrebbe non essere corretto.">
            <a:extLst>
              <a:ext uri="{FF2B5EF4-FFF2-40B4-BE49-F238E27FC236}">
                <a16:creationId xmlns:a16="http://schemas.microsoft.com/office/drawing/2014/main" id="{D0C09076-6874-6FDA-3171-8AD684ADF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32" y="2302611"/>
            <a:ext cx="361533" cy="470967"/>
          </a:xfrm>
          <a:prstGeom prst="rect">
            <a:avLst/>
          </a:prstGeom>
        </p:spPr>
      </p:pic>
      <p:pic>
        <p:nvPicPr>
          <p:cNvPr id="15" name="Immagine 14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D4B5F1EC-1672-3BCA-54F0-7CD88E1DE9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1"/>
          <a:stretch/>
        </p:blipFill>
        <p:spPr>
          <a:xfrm>
            <a:off x="7098796" y="3184890"/>
            <a:ext cx="1938017" cy="264879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2940F0-429D-C870-1759-1A268017F90B}"/>
              </a:ext>
            </a:extLst>
          </p:cNvPr>
          <p:cNvSpPr txBox="1"/>
          <p:nvPr/>
        </p:nvSpPr>
        <p:spPr>
          <a:xfrm>
            <a:off x="7078233" y="2892213"/>
            <a:ext cx="1871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0F4E8D"/>
                </a:solidFill>
                <a:latin typeface="Titillium Web"/>
              </a:defRPr>
            </a:lvl1pPr>
          </a:lstStyle>
          <a:p>
            <a:r>
              <a:rPr lang="en-US" dirty="0"/>
              <a:t>Data Portal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D29DEAC-CA58-CE2D-CF0D-BACC3A002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41069"/>
              </p:ext>
            </p:extLst>
          </p:nvPr>
        </p:nvGraphicFramePr>
        <p:xfrm>
          <a:off x="9052201" y="3890330"/>
          <a:ext cx="2420680" cy="880920"/>
        </p:xfrm>
        <a:graphic>
          <a:graphicData uri="http://schemas.openxmlformats.org/drawingml/2006/table">
            <a:tbl>
              <a:tblPr/>
              <a:tblGrid>
                <a:gridCol w="1020212">
                  <a:extLst>
                    <a:ext uri="{9D8B030D-6E8A-4147-A177-3AD203B41FA5}">
                      <a16:colId xmlns:a16="http://schemas.microsoft.com/office/drawing/2014/main" val="4142049596"/>
                    </a:ext>
                  </a:extLst>
                </a:gridCol>
                <a:gridCol w="1055287">
                  <a:extLst>
                    <a:ext uri="{9D8B030D-6E8A-4147-A177-3AD203B41FA5}">
                      <a16:colId xmlns:a16="http://schemas.microsoft.com/office/drawing/2014/main" val="361918377"/>
                    </a:ext>
                  </a:extLst>
                </a:gridCol>
                <a:gridCol w="345181">
                  <a:extLst>
                    <a:ext uri="{9D8B030D-6E8A-4147-A177-3AD203B41FA5}">
                      <a16:colId xmlns:a16="http://schemas.microsoft.com/office/drawing/2014/main" val="2541697876"/>
                    </a:ext>
                  </a:extLst>
                </a:gridCol>
              </a:tblGrid>
              <a:tr h="146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locality</a:t>
                      </a:r>
                      <a:endParaRPr lang="it-IT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dirty="0" err="1">
                          <a:solidFill>
                            <a:srgbClr val="212529"/>
                          </a:solidFill>
                          <a:effectLst/>
                          <a:latin typeface="Quattrocento Sans" panose="020B0502050000020003" pitchFamily="34" charset="0"/>
                        </a:rPr>
                        <a:t>scientificName</a:t>
                      </a:r>
                      <a:endParaRPr lang="it-IT" sz="900" b="1" dirty="0">
                        <a:solidFill>
                          <a:srgbClr val="212529"/>
                        </a:solidFill>
                        <a:effectLst/>
                        <a:latin typeface="Quattrocento Sans" panose="020B0502050000020003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dirty="0" err="1">
                          <a:effectLst/>
                          <a:latin typeface="Calibri" panose="020F0502020204030204" pitchFamily="34" charset="0"/>
                        </a:rPr>
                        <a:t>feces</a:t>
                      </a:r>
                      <a:endParaRPr lang="it-IT" sz="9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24521"/>
                  </a:ext>
                </a:extLst>
              </a:tr>
              <a:tr h="146820"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Grotta delle Grazie</a:t>
                      </a: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Chiroptera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69480"/>
                  </a:ext>
                </a:extLst>
              </a:tr>
              <a:tr h="146820"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Grotte di Castellana</a:t>
                      </a: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Myotis</a:t>
                      </a:r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blithyii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77948"/>
                  </a:ext>
                </a:extLst>
              </a:tr>
              <a:tr h="146820"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>
                          <a:effectLst/>
                          <a:latin typeface="Calibri" panose="020F0502020204030204" pitchFamily="34" charset="0"/>
                        </a:rPr>
                        <a:t>Grotte di Castellana</a:t>
                      </a: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Myotis</a:t>
                      </a:r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capaccinii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29580"/>
                  </a:ext>
                </a:extLst>
              </a:tr>
              <a:tr h="146820"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>
                          <a:effectLst/>
                          <a:latin typeface="Calibri" panose="020F0502020204030204" pitchFamily="34" charset="0"/>
                        </a:rPr>
                        <a:t>Grotte di Castellana</a:t>
                      </a: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Myotis</a:t>
                      </a:r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blithyii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396"/>
                  </a:ext>
                </a:extLst>
              </a:tr>
              <a:tr h="146820"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Grotte di Castellana</a:t>
                      </a: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Rhinolophus</a:t>
                      </a:r>
                      <a:r>
                        <a:rPr lang="it-IT" sz="9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euryale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it-IT" sz="900" b="0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it-IT" sz="9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711" marR="21711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5704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A58D2FA-2818-E738-ECF0-028BC416286B}"/>
              </a:ext>
            </a:extLst>
          </p:cNvPr>
          <p:cNvSpPr txBox="1"/>
          <p:nvPr/>
        </p:nvSpPr>
        <p:spPr>
          <a:xfrm>
            <a:off x="9042026" y="3541611"/>
            <a:ext cx="248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0F4E8D"/>
                </a:solidFill>
                <a:latin typeface="Titillium Web"/>
              </a:defRPr>
            </a:lvl1pPr>
          </a:lstStyle>
          <a:p>
            <a:r>
              <a:rPr lang="en-US" dirty="0"/>
              <a:t>Taxonomic backbone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166EA00-A277-36CC-8706-2FE64694A91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43699" t="17922" r="16048" b="30503"/>
          <a:stretch/>
        </p:blipFill>
        <p:spPr>
          <a:xfrm>
            <a:off x="8728408" y="955263"/>
            <a:ext cx="1510195" cy="108843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CCDBAEA-251D-BD0A-E546-B48A5BE8988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803" t="15682" r="31181" b="53494"/>
          <a:stretch/>
        </p:blipFill>
        <p:spPr>
          <a:xfrm>
            <a:off x="7769918" y="1004571"/>
            <a:ext cx="945456" cy="963466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23BD0DB7-C7F9-9FFE-F4AE-2AE8489BEF95}"/>
              </a:ext>
            </a:extLst>
          </p:cNvPr>
          <p:cNvSpPr/>
          <p:nvPr/>
        </p:nvSpPr>
        <p:spPr>
          <a:xfrm>
            <a:off x="10048974" y="3860828"/>
            <a:ext cx="1050929" cy="9617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6766ACC-FF4A-30F5-80BD-87D74FE35C97}"/>
              </a:ext>
            </a:extLst>
          </p:cNvPr>
          <p:cNvGrpSpPr/>
          <p:nvPr/>
        </p:nvGrpSpPr>
        <p:grpSpPr>
          <a:xfrm>
            <a:off x="3523156" y="5749672"/>
            <a:ext cx="4539180" cy="1045033"/>
            <a:chOff x="3110874" y="5600484"/>
            <a:chExt cx="5628831" cy="1307694"/>
          </a:xfrm>
        </p:grpSpPr>
        <p:pic>
          <p:nvPicPr>
            <p:cNvPr id="23" name="Immagine 22" descr="Immagine che contiene testo, Carattere, schermata, design&#10;&#10;Il contenuto generato dall'IA potrebbe non essere corretto.">
              <a:extLst>
                <a:ext uri="{FF2B5EF4-FFF2-40B4-BE49-F238E27FC236}">
                  <a16:creationId xmlns:a16="http://schemas.microsoft.com/office/drawing/2014/main" id="{1A1ACF7E-5831-0433-A915-18EA4829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2" t="54851" r="21308" b="9682"/>
            <a:stretch/>
          </p:blipFill>
          <p:spPr>
            <a:xfrm>
              <a:off x="7893362" y="5738276"/>
              <a:ext cx="846343" cy="1142986"/>
            </a:xfrm>
            <a:prstGeom prst="rect">
              <a:avLst/>
            </a:prstGeom>
          </p:spPr>
        </p:pic>
        <p:pic>
          <p:nvPicPr>
            <p:cNvPr id="24" name="Immagine 23" descr="Immagine che contiene testo, Carattere, schermata, design&#10;&#10;Il contenuto generato dall'IA potrebbe non essere corretto.">
              <a:extLst>
                <a:ext uri="{FF2B5EF4-FFF2-40B4-BE49-F238E27FC236}">
                  <a16:creationId xmlns:a16="http://schemas.microsoft.com/office/drawing/2014/main" id="{943E50C4-2B2E-F833-6667-BBE562DB0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2" b="59528"/>
            <a:stretch/>
          </p:blipFill>
          <p:spPr>
            <a:xfrm>
              <a:off x="5089375" y="5603895"/>
              <a:ext cx="1076801" cy="1304283"/>
            </a:xfrm>
            <a:prstGeom prst="rect">
              <a:avLst/>
            </a:prstGeom>
          </p:spPr>
        </p:pic>
        <p:pic>
          <p:nvPicPr>
            <p:cNvPr id="25" name="Immagine 24" descr="Immagine che contiene testo, Carattere, schermata, design&#10;&#10;Il contenuto generato dall'IA potrebbe non essere corretto.">
              <a:extLst>
                <a:ext uri="{FF2B5EF4-FFF2-40B4-BE49-F238E27FC236}">
                  <a16:creationId xmlns:a16="http://schemas.microsoft.com/office/drawing/2014/main" id="{C4858DFE-79C8-2F55-9193-9000629F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4" r="62229" b="60494"/>
            <a:stretch/>
          </p:blipFill>
          <p:spPr>
            <a:xfrm>
              <a:off x="6026227" y="5600484"/>
              <a:ext cx="1076801" cy="1273164"/>
            </a:xfrm>
            <a:prstGeom prst="rect">
              <a:avLst/>
            </a:prstGeom>
          </p:spPr>
        </p:pic>
        <p:pic>
          <p:nvPicPr>
            <p:cNvPr id="26" name="Immagine 25" descr="Immagine che contiene testo, Carattere, design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221283EF-6BAE-473A-9C80-A2DEAFBE6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4" t="50928" r="13708" b="12642"/>
            <a:stretch/>
          </p:blipFill>
          <p:spPr>
            <a:xfrm>
              <a:off x="7003933" y="5734136"/>
              <a:ext cx="889429" cy="1153067"/>
            </a:xfrm>
            <a:prstGeom prst="rect">
              <a:avLst/>
            </a:prstGeom>
          </p:spPr>
        </p:pic>
        <p:pic>
          <p:nvPicPr>
            <p:cNvPr id="27" name="Immagine 26" descr="Immagine che contiene testo, Carattere, logo, design&#10;&#10;Il contenuto generato dall'IA potrebbe non essere corretto.">
              <a:extLst>
                <a:ext uri="{FF2B5EF4-FFF2-40B4-BE49-F238E27FC236}">
                  <a16:creationId xmlns:a16="http://schemas.microsoft.com/office/drawing/2014/main" id="{7A94EF66-3ABE-4F74-A125-33045533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049" y="5860575"/>
              <a:ext cx="773406" cy="1016682"/>
            </a:xfrm>
            <a:prstGeom prst="rect">
              <a:avLst/>
            </a:prstGeom>
          </p:spPr>
        </p:pic>
        <p:pic>
          <p:nvPicPr>
            <p:cNvPr id="28" name="Immagine 27" descr="Immagine che contiene testo, Carattere, design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1A206DF7-E491-B442-BEFB-DABFFC442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423"/>
            <a:stretch/>
          </p:blipFill>
          <p:spPr>
            <a:xfrm>
              <a:off x="3110874" y="5754022"/>
              <a:ext cx="1295455" cy="1062769"/>
            </a:xfrm>
            <a:prstGeom prst="rect">
              <a:avLst/>
            </a:prstGeom>
          </p:spPr>
        </p:pic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3B0F313-E7E4-3E16-DAED-54869D0D11CE}"/>
              </a:ext>
            </a:extLst>
          </p:cNvPr>
          <p:cNvSpPr txBox="1"/>
          <p:nvPr/>
        </p:nvSpPr>
        <p:spPr>
          <a:xfrm>
            <a:off x="4758211" y="5474421"/>
            <a:ext cx="2320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F4E8D"/>
                </a:solidFill>
                <a:latin typeface="Titillium Web"/>
              </a:rPr>
              <a:t>Metadata Catalogue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139DDE4-912F-484F-7880-4842AED437B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304808" y="4793709"/>
            <a:ext cx="849304" cy="849304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7C977B07-8C9C-0923-910B-12A4FD14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83" y="6080440"/>
            <a:ext cx="601583" cy="1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BC8BF773-C4BC-3C46-2C5C-2F2E1C69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75" y="6052790"/>
            <a:ext cx="1050929" cy="2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magine 39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6F7B6477-47CF-2192-7544-C712DFA88D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5"/>
          <a:stretch/>
        </p:blipFill>
        <p:spPr>
          <a:xfrm>
            <a:off x="1223217" y="3925989"/>
            <a:ext cx="2945545" cy="758490"/>
          </a:xfrm>
          <a:prstGeom prst="rect">
            <a:avLst/>
          </a:prstGeom>
        </p:spPr>
      </p:pic>
      <p:pic>
        <p:nvPicPr>
          <p:cNvPr id="41" name="Immagine 40" descr="Immagine che contiene Carattere, logo, Blu elettric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8C8955E-BB6F-A322-3958-EE894528CD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75" y="4905330"/>
            <a:ext cx="1507819" cy="472053"/>
          </a:xfrm>
          <a:prstGeom prst="rect">
            <a:avLst/>
          </a:prstGeom>
        </p:spPr>
      </p:pic>
      <p:grpSp>
        <p:nvGrpSpPr>
          <p:cNvPr id="60" name="Gruppo 59">
            <a:extLst>
              <a:ext uri="{FF2B5EF4-FFF2-40B4-BE49-F238E27FC236}">
                <a16:creationId xmlns:a16="http://schemas.microsoft.com/office/drawing/2014/main" id="{ECF5B811-B61A-39BE-6EDB-3F2D42F5A4E5}"/>
              </a:ext>
            </a:extLst>
          </p:cNvPr>
          <p:cNvGrpSpPr/>
          <p:nvPr/>
        </p:nvGrpSpPr>
        <p:grpSpPr>
          <a:xfrm>
            <a:off x="1061601" y="4715113"/>
            <a:ext cx="2416003" cy="2171554"/>
            <a:chOff x="546602" y="4715113"/>
            <a:chExt cx="2416003" cy="2171554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465F817F-8AA2-5175-1BAB-92991D95134D}"/>
                </a:ext>
              </a:extLst>
            </p:cNvPr>
            <p:cNvGrpSpPr/>
            <p:nvPr/>
          </p:nvGrpSpPr>
          <p:grpSpPr>
            <a:xfrm>
              <a:off x="546602" y="4715113"/>
              <a:ext cx="2416003" cy="2000293"/>
              <a:chOff x="858575" y="4715113"/>
              <a:chExt cx="2416003" cy="2000293"/>
            </a:xfrm>
          </p:grpSpPr>
          <p:pic>
            <p:nvPicPr>
              <p:cNvPr id="35" name="Google Shape;257;p19" descr="A mapping between a generic dataset and a template ontology. | Download  Scientific Diagram">
                <a:extLst>
                  <a:ext uri="{FF2B5EF4-FFF2-40B4-BE49-F238E27FC236}">
                    <a16:creationId xmlns:a16="http://schemas.microsoft.com/office/drawing/2014/main" id="{3A6A3EDE-3B0C-0AC3-4E59-2ABBCE8E2AF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858575" y="4715113"/>
                <a:ext cx="2416003" cy="19494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8582DF5D-785C-21A1-2CC4-D7FBE134C353}"/>
                  </a:ext>
                </a:extLst>
              </p:cNvPr>
              <p:cNvSpPr/>
              <p:nvPr/>
            </p:nvSpPr>
            <p:spPr>
              <a:xfrm>
                <a:off x="1991371" y="5960664"/>
                <a:ext cx="356065" cy="75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B0925F0F-40E2-A17A-306B-6C6DEA53CD2C}"/>
                  </a:ext>
                </a:extLst>
              </p:cNvPr>
              <p:cNvSpPr/>
              <p:nvPr/>
            </p:nvSpPr>
            <p:spPr>
              <a:xfrm>
                <a:off x="2140269" y="5911938"/>
                <a:ext cx="90110" cy="754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A4D3A60C-3F71-5A84-5E14-ACCFA6054FF8}"/>
                  </a:ext>
                </a:extLst>
              </p:cNvPr>
              <p:cNvSpPr/>
              <p:nvPr/>
            </p:nvSpPr>
            <p:spPr>
              <a:xfrm>
                <a:off x="878984" y="5869293"/>
                <a:ext cx="87180" cy="131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3667651A-1428-5267-2D4E-6889F9B57BB8}"/>
                </a:ext>
              </a:extLst>
            </p:cNvPr>
            <p:cNvSpPr txBox="1"/>
            <p:nvPr/>
          </p:nvSpPr>
          <p:spPr>
            <a:xfrm>
              <a:off x="1060768" y="6686612"/>
              <a:ext cx="139012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dirty="0" err="1"/>
                <a:t>Modified</a:t>
              </a:r>
              <a:r>
                <a:rPr lang="it-IT" sz="700" dirty="0"/>
                <a:t> from Chang et al., 2020</a:t>
              </a: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280414D1-F242-39FB-2B6D-41CE6CB78121}"/>
                </a:ext>
              </a:extLst>
            </p:cNvPr>
            <p:cNvSpPr/>
            <p:nvPr/>
          </p:nvSpPr>
          <p:spPr>
            <a:xfrm>
              <a:off x="567010" y="6020842"/>
              <a:ext cx="1111645" cy="643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D4A5A606-187B-17C4-A198-89C0E3E029D1}"/>
                </a:ext>
              </a:extLst>
            </p:cNvPr>
            <p:cNvSpPr/>
            <p:nvPr/>
          </p:nvSpPr>
          <p:spPr>
            <a:xfrm>
              <a:off x="2045953" y="6020842"/>
              <a:ext cx="745003" cy="643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6018F6FE-DBBC-C9AC-0ACF-C094028565BE}"/>
                </a:ext>
              </a:extLst>
            </p:cNvPr>
            <p:cNvSpPr/>
            <p:nvPr/>
          </p:nvSpPr>
          <p:spPr>
            <a:xfrm>
              <a:off x="2181507" y="5911938"/>
              <a:ext cx="62395" cy="8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2C1AFD5-90FC-33A9-7187-ED4642475170}"/>
                </a:ext>
              </a:extLst>
            </p:cNvPr>
            <p:cNvSpPr/>
            <p:nvPr/>
          </p:nvSpPr>
          <p:spPr>
            <a:xfrm>
              <a:off x="2552425" y="5911791"/>
              <a:ext cx="62395" cy="86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6605F7B0-C30C-DEB9-7B39-39D8DB175552}"/>
                </a:ext>
              </a:extLst>
            </p:cNvPr>
            <p:cNvSpPr txBox="1"/>
            <p:nvPr/>
          </p:nvSpPr>
          <p:spPr>
            <a:xfrm>
              <a:off x="2485644" y="5848848"/>
              <a:ext cx="1617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/>
                <a:t>B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DE5A347D-0642-A3B0-ACCE-FCCCD4F1697F}"/>
                </a:ext>
              </a:extLst>
            </p:cNvPr>
            <p:cNvSpPr txBox="1"/>
            <p:nvPr/>
          </p:nvSpPr>
          <p:spPr>
            <a:xfrm>
              <a:off x="2114487" y="5845672"/>
              <a:ext cx="16170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/>
                <a:t>B</a:t>
              </a:r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F691572-22B4-A4E2-2249-88ACC399E139}"/>
              </a:ext>
            </a:extLst>
          </p:cNvPr>
          <p:cNvSpPr txBox="1"/>
          <p:nvPr/>
        </p:nvSpPr>
        <p:spPr>
          <a:xfrm>
            <a:off x="1567692" y="3621268"/>
            <a:ext cx="2320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F4E8D"/>
                </a:solidFill>
                <a:latin typeface="Titillium Web"/>
              </a:rPr>
              <a:t>Semantic Platform</a:t>
            </a:r>
          </a:p>
        </p:txBody>
      </p:sp>
      <p:pic>
        <p:nvPicPr>
          <p:cNvPr id="49" name="Picture 7">
            <a:extLst>
              <a:ext uri="{FF2B5EF4-FFF2-40B4-BE49-F238E27FC236}">
                <a16:creationId xmlns:a16="http://schemas.microsoft.com/office/drawing/2014/main" id="{9D0FF3C3-7D6F-D504-564F-CA6719E6E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/>
          <a:stretch/>
        </p:blipFill>
        <p:spPr bwMode="auto">
          <a:xfrm>
            <a:off x="1015317" y="1684700"/>
            <a:ext cx="2997556" cy="17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881CE583-BBDC-8DD6-D1FE-E3756CE0E5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58732" y="2439225"/>
            <a:ext cx="768475" cy="510447"/>
          </a:xfrm>
          <a:prstGeom prst="rect">
            <a:avLst/>
          </a:prstGeom>
        </p:spPr>
      </p:pic>
      <p:pic>
        <p:nvPicPr>
          <p:cNvPr id="51" name="Immagine 50" descr="Immagine che contiene testo, schermata, logo, biglietto da visita&#10;&#10;Il contenuto generato dall'IA potrebbe non essere corretto.">
            <a:extLst>
              <a:ext uri="{FF2B5EF4-FFF2-40B4-BE49-F238E27FC236}">
                <a16:creationId xmlns:a16="http://schemas.microsoft.com/office/drawing/2014/main" id="{A14B6F86-F4EE-962E-2F9C-2F454089159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3"/>
          <a:stretch/>
        </p:blipFill>
        <p:spPr>
          <a:xfrm>
            <a:off x="3039691" y="728318"/>
            <a:ext cx="2816243" cy="748161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D3440B97-F0E6-9780-916B-72DF48F19675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25376" t="-2649" b="-1"/>
          <a:stretch/>
        </p:blipFill>
        <p:spPr>
          <a:xfrm>
            <a:off x="2673503" y="2482593"/>
            <a:ext cx="627880" cy="483664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7F7E5FD2-3215-9804-6E40-66B9001D3CB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81"/>
          <a:stretch/>
        </p:blipFill>
        <p:spPr>
          <a:xfrm>
            <a:off x="3201156" y="2448479"/>
            <a:ext cx="590272" cy="510448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60291D4-72EB-B7D6-2FEC-0CA7937BB4DF}"/>
              </a:ext>
            </a:extLst>
          </p:cNvPr>
          <p:cNvSpPr txBox="1"/>
          <p:nvPr/>
        </p:nvSpPr>
        <p:spPr>
          <a:xfrm>
            <a:off x="1354084" y="1322447"/>
            <a:ext cx="2320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F4E8D"/>
                </a:solidFill>
                <a:latin typeface="Titillium Web"/>
              </a:rPr>
              <a:t>DataLabs</a:t>
            </a:r>
            <a:endParaRPr lang="en-US" sz="1800" b="1" dirty="0">
              <a:solidFill>
                <a:srgbClr val="0F4E8D"/>
              </a:solidFill>
              <a:latin typeface="Titillium Web"/>
            </a:endParaRPr>
          </a:p>
        </p:txBody>
      </p:sp>
      <p:pic>
        <p:nvPicPr>
          <p:cNvPr id="56" name="Immagine 55" descr="Immagine che contiene testo, Carattere, design, diagramma&#10;&#10;Il contenuto generato dall'IA potrebbe non essere corretto.">
            <a:extLst>
              <a:ext uri="{FF2B5EF4-FFF2-40B4-BE49-F238E27FC236}">
                <a16:creationId xmlns:a16="http://schemas.microsoft.com/office/drawing/2014/main" id="{26DE7C95-248E-DB0C-B7B7-CEEC0D7B3B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50928" r="13708" b="12642"/>
          <a:stretch/>
        </p:blipFill>
        <p:spPr>
          <a:xfrm>
            <a:off x="4021227" y="1639024"/>
            <a:ext cx="415769" cy="534146"/>
          </a:xfrm>
          <a:prstGeom prst="rect">
            <a:avLst/>
          </a:prstGeom>
        </p:spPr>
      </p:pic>
      <p:sp>
        <p:nvSpPr>
          <p:cNvPr id="57" name="Freccia giù 56">
            <a:extLst>
              <a:ext uri="{FF2B5EF4-FFF2-40B4-BE49-F238E27FC236}">
                <a16:creationId xmlns:a16="http://schemas.microsoft.com/office/drawing/2014/main" id="{1102CA1E-AC03-82C6-DAE3-C29CE4A9FD0C}"/>
              </a:ext>
            </a:extLst>
          </p:cNvPr>
          <p:cNvSpPr/>
          <p:nvPr/>
        </p:nvSpPr>
        <p:spPr>
          <a:xfrm rot="10800000">
            <a:off x="4125296" y="2139171"/>
            <a:ext cx="207630" cy="158821"/>
          </a:xfrm>
          <a:prstGeom prst="downArrow">
            <a:avLst/>
          </a:prstGeom>
          <a:solidFill>
            <a:srgbClr val="0091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76445749-2A7F-7D50-0D77-23CF8C3AA334}"/>
              </a:ext>
            </a:extLst>
          </p:cNvPr>
          <p:cNvSpPr txBox="1"/>
          <p:nvPr/>
        </p:nvSpPr>
        <p:spPr>
          <a:xfrm>
            <a:off x="3598200" y="393936"/>
            <a:ext cx="2320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F4E8D"/>
                </a:solidFill>
                <a:latin typeface="Titillium Web"/>
              </a:rPr>
              <a:t>Training Platform</a:t>
            </a:r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78</Words>
  <Application>Microsoft Macintosh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Quattrocento Sans</vt:lpstr>
      <vt:lpstr>Times New Roman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ANDREA TARALLO</cp:lastModifiedBy>
  <cp:revision>18</cp:revision>
  <dcterms:created xsi:type="dcterms:W3CDTF">2024-12-12T08:43:13Z</dcterms:created>
  <dcterms:modified xsi:type="dcterms:W3CDTF">2025-02-12T10:44:17Z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