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68" r:id="rId5"/>
    <p:sldId id="270" r:id="rId6"/>
    <p:sldId id="294" r:id="rId7"/>
    <p:sldId id="278" r:id="rId8"/>
    <p:sldId id="269" r:id="rId9"/>
    <p:sldId id="283" r:id="rId10"/>
    <p:sldId id="276" r:id="rId11"/>
    <p:sldId id="284" r:id="rId12"/>
    <p:sldId id="292" r:id="rId13"/>
    <p:sldId id="293" r:id="rId14"/>
    <p:sldId id="279" r:id="rId15"/>
    <p:sldId id="289" r:id="rId16"/>
    <p:sldId id="290" r:id="rId17"/>
    <p:sldId id="287" r:id="rId18"/>
    <p:sldId id="291" r:id="rId19"/>
    <p:sldId id="267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359315E8-9569-4B8B-82C8-C1ADC618BE25}">
          <p14:sldIdLst/>
        </p14:section>
        <p14:section name="corpo diapositive" id="{05756F07-0A3E-49ED-83DB-BE883D497B71}">
          <p14:sldIdLst>
            <p14:sldId id="268"/>
            <p14:sldId id="270"/>
            <p14:sldId id="294"/>
            <p14:sldId id="278"/>
            <p14:sldId id="269"/>
            <p14:sldId id="283"/>
            <p14:sldId id="276"/>
            <p14:sldId id="284"/>
            <p14:sldId id="292"/>
            <p14:sldId id="293"/>
            <p14:sldId id="279"/>
            <p14:sldId id="289"/>
            <p14:sldId id="290"/>
            <p14:sldId id="287"/>
            <p14:sldId id="291"/>
          </p14:sldIdLst>
        </p14:section>
        <p14:section name="diapositiva finale" id="{6EDF62FC-89EA-4AFB-92C3-BBE7C40FCCE0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2A340A-5768-C303-5C2A-17A2A71737B1}" name="ALEXANDRA NICOLETA MURESAN" initials="AM" userId="S::alexandranicoleta.muresan@cnr.it::5db20ada-1b7a-4d14-a083-8fec9e60fd61" providerId="AD"/>
  <p188:author id="{45F03810-3E41-CA4E-E170-B7125396FF1E}" name="Valentina Di Paola" initials="VDP" userId="cfdd995179c47f17" providerId="Windows Live"/>
  <p188:author id="{4E64972D-84E5-6813-C354-582340A22D82}" name="SILVIA PIOLI" initials="SP" userId="S::silvia.pioli@cnr.it::d234a8d0-7754-463b-95e6-a5835a0bc1dd" providerId="AD"/>
  <p188:author id="{DAFCF232-37E2-EE12-F3DD-E21EF2FA4BA5}" name="ANNA VALENTINO" initials="AV" userId="S::anna.valentino@cnr.it::0f8b6270-cd2e-4925-a566-d79c22778c98" providerId="AD"/>
  <p188:author id="{72516254-331A-F009-9C75-691C9A7EFEDA}" name="TERENZIO ZENONE" initials="TZ" userId="S::terenzio.zenone@cnr.it::a079c6b3-639c-49dd-bbf5-3b12723cfc33" providerId="AD"/>
  <p188:author id="{9C6D8459-A464-C504-ED90-002EC2C42288}" name="MARIO PAGANO" initials="MP" userId="S::mario.pagano@cnr.it::71aa4394-e5b8-4965-80a3-e8a8e81da792" providerId="AD"/>
  <p188:author id="{3B80E9CD-52DF-0716-9D4C-17AEE79916B8}" name="GREGORIO SGRIGNA" initials="GS" userId="S::gregorio.sgrigna@cnr.it::9a610027-f491-4db7-a362-2fb98c9d1bd0" providerId="AD"/>
  <p188:author id="{3079DFEB-86BB-4B01-CC87-0222119862B1}" name="ANDREA TARALLO" initials="AT" userId="S::andrea.tarallo@cnr.it::5787f1c0-1fbd-4bd2-bf04-2cfe6d9ce798" providerId="AD"/>
  <p188:author id="{2968D6ED-9D9D-7289-1A7E-0DF5CE78C9A3}" name="ENRICA NESTOLA" initials="EN" userId="S::enrica.nestola@cnr.it::871f57c1-908d-4802-9007-47297f21663c" providerId="AD"/>
  <p188:author id="{AE945DF3-4FC3-EB43-D748-E369E4B0753C}" name="CRISTINA DI MURI" initials="CM" userId="S::cristina.dimuri@cnr.it::da177500-c212-4c64-b4c8-1f1a3295f6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F09C"/>
    <a:srgbClr val="0BF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04C74C7-7EDC-43CC-84DA-DAE1F2EAD9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Consiglio di Istituto - CNR IRET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4957516-BCF2-44D8-B30E-5A79F7C178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8DEB8-F98E-4206-9256-347A90A6ED2D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B2D5E2A-C7C3-4C22-90C2-4670A2C700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Nome relatore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20544AC-1CB5-46CA-B22F-4E9D222941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2D1BD-BB14-445D-8315-2DAA724A60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17625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t-IT"/>
              <a:t>Consiglio di Istituto - CNR IRET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82493-70E5-43F7-A952-AC7836C17ED3}" type="datetimeFigureOut">
              <a:rPr lang="it-IT" smtClean="0"/>
              <a:t>10/02/2025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/>
              <a:t>Nome relatore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6AAB0-81B5-4CA4-9288-8518CDE0CC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41756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Consiglio di Istituto - CNR IRET</a:t>
            </a:r>
          </a:p>
        </p:txBody>
      </p:sp>
    </p:spTree>
    <p:extLst>
      <p:ext uri="{BB962C8B-B14F-4D97-AF65-F5344CB8AC3E}">
        <p14:creationId xmlns:p14="http://schemas.microsoft.com/office/powerpoint/2010/main" val="405805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Consiglio di Istituto - CNR IRET</a:t>
            </a:r>
          </a:p>
        </p:txBody>
      </p:sp>
    </p:spTree>
    <p:extLst>
      <p:ext uri="{BB962C8B-B14F-4D97-AF65-F5344CB8AC3E}">
        <p14:creationId xmlns:p14="http://schemas.microsoft.com/office/powerpoint/2010/main" val="22728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Consiglio di Istituto - CNR IRET</a:t>
            </a:r>
          </a:p>
        </p:txBody>
      </p:sp>
    </p:spTree>
    <p:extLst>
      <p:ext uri="{BB962C8B-B14F-4D97-AF65-F5344CB8AC3E}">
        <p14:creationId xmlns:p14="http://schemas.microsoft.com/office/powerpoint/2010/main" val="626083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Consiglio di Istituto - CNR IRET</a:t>
            </a:r>
          </a:p>
        </p:txBody>
      </p:sp>
    </p:spTree>
    <p:extLst>
      <p:ext uri="{BB962C8B-B14F-4D97-AF65-F5344CB8AC3E}">
        <p14:creationId xmlns:p14="http://schemas.microsoft.com/office/powerpoint/2010/main" val="1501432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Consiglio di Istituto - CNR IRET</a:t>
            </a:r>
          </a:p>
        </p:txBody>
      </p:sp>
    </p:spTree>
    <p:extLst>
      <p:ext uri="{BB962C8B-B14F-4D97-AF65-F5344CB8AC3E}">
        <p14:creationId xmlns:p14="http://schemas.microsoft.com/office/powerpoint/2010/main" val="272388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Consiglio di Istituto - CNR IRET</a:t>
            </a:r>
          </a:p>
        </p:txBody>
      </p:sp>
    </p:spTree>
    <p:extLst>
      <p:ext uri="{BB962C8B-B14F-4D97-AF65-F5344CB8AC3E}">
        <p14:creationId xmlns:p14="http://schemas.microsoft.com/office/powerpoint/2010/main" val="4118967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Consiglio di Istituto - CNR IRET</a:t>
            </a:r>
          </a:p>
        </p:txBody>
      </p:sp>
    </p:spTree>
    <p:extLst>
      <p:ext uri="{BB962C8B-B14F-4D97-AF65-F5344CB8AC3E}">
        <p14:creationId xmlns:p14="http://schemas.microsoft.com/office/powerpoint/2010/main" val="45080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Consiglio di Istituto - CNR IRET</a:t>
            </a:r>
          </a:p>
        </p:txBody>
      </p:sp>
    </p:spTree>
    <p:extLst>
      <p:ext uri="{BB962C8B-B14F-4D97-AF65-F5344CB8AC3E}">
        <p14:creationId xmlns:p14="http://schemas.microsoft.com/office/powerpoint/2010/main" val="1915597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C1C9F0-A946-3005-7955-BB0FB251D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B09F8E8-696D-E2CB-1E60-5CDA2F3F96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F9BD96E-BFE5-75A2-3811-0C287997C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011B7E15-FEB3-F731-BDA1-34A5D46D6DE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Consiglio di Istituto - CNR IRET</a:t>
            </a:r>
          </a:p>
        </p:txBody>
      </p:sp>
    </p:spTree>
    <p:extLst>
      <p:ext uri="{BB962C8B-B14F-4D97-AF65-F5344CB8AC3E}">
        <p14:creationId xmlns:p14="http://schemas.microsoft.com/office/powerpoint/2010/main" val="2311618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A0988-1AB0-2580-8861-409ECEF65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DEEE91D-60A3-A2EE-C174-201958C242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619CFF7-0999-85F1-1BC0-45913250F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</p:txBody>
      </p:sp>
      <p:sp>
        <p:nvSpPr>
          <p:cNvPr id="4" name="Segnaposto intestazione 3">
            <a:extLst>
              <a:ext uri="{FF2B5EF4-FFF2-40B4-BE49-F238E27FC236}">
                <a16:creationId xmlns:a16="http://schemas.microsoft.com/office/drawing/2014/main" id="{06AFFD9A-93CF-A6DB-D701-B6E92952DAE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it-IT"/>
              <a:t>Consiglio di Istituto - CNR IRET</a:t>
            </a:r>
          </a:p>
        </p:txBody>
      </p:sp>
    </p:spTree>
    <p:extLst>
      <p:ext uri="{BB962C8B-B14F-4D97-AF65-F5344CB8AC3E}">
        <p14:creationId xmlns:p14="http://schemas.microsoft.com/office/powerpoint/2010/main" val="232682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9A537303-2AB2-4953-9B86-92523558CA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52"/>
            <a:ext cx="3074619" cy="108949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5E7973E-792A-4E14-B0ED-C641FEEEF7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79" y="244676"/>
            <a:ext cx="830181" cy="80900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1B48F71-1D2A-44C3-89A6-51FFD7FFB676}"/>
              </a:ext>
            </a:extLst>
          </p:cNvPr>
          <p:cNvSpPr txBox="1"/>
          <p:nvPr userDrawn="1"/>
        </p:nvSpPr>
        <p:spPr>
          <a:xfrm>
            <a:off x="2602006" y="264548"/>
            <a:ext cx="698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		Rome, February 18</a:t>
            </a:r>
            <a:r>
              <a:rPr lang="it-IT" b="1" baseline="3000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it-IT" b="1" baseline="3000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2025</a:t>
            </a:r>
            <a:endParaRPr lang="it-IT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362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F6C082C3-5B93-4082-8B19-CD21617CE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52"/>
            <a:ext cx="3074619" cy="108949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4C824F4-7412-4EA8-9702-4BEC3BA4AA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79" y="244676"/>
            <a:ext cx="830181" cy="80900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C4863A3-4F03-4B64-AD46-B46C7AC5E9EB}"/>
              </a:ext>
            </a:extLst>
          </p:cNvPr>
          <p:cNvSpPr txBox="1"/>
          <p:nvPr userDrawn="1"/>
        </p:nvSpPr>
        <p:spPr>
          <a:xfrm>
            <a:off x="2602006" y="264548"/>
            <a:ext cx="698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CNR IRET Conference		Rome, February 18</a:t>
            </a:r>
            <a:r>
              <a:rPr lang="it-IT" b="1" baseline="3000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-19</a:t>
            </a:r>
            <a:r>
              <a:rPr lang="it-IT" b="1" baseline="3000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it-IT" b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2025</a:t>
            </a:r>
            <a:endParaRPr lang="it-IT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578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8FDF9A2-C488-4D63-AAC3-2F2E76C65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52"/>
            <a:ext cx="3074619" cy="108949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3CC5987-8B33-4E90-820B-328C8B3265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79" y="244676"/>
            <a:ext cx="830181" cy="80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0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25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188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2" r:id="rId2"/>
    <p:sldLayoutId id="2147483649" r:id="rId3"/>
    <p:sldLayoutId id="2147483656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8A049113-DF11-57B7-71E9-D6CAFAD1D83B}"/>
              </a:ext>
            </a:extLst>
          </p:cNvPr>
          <p:cNvSpPr/>
          <p:nvPr/>
        </p:nvSpPr>
        <p:spPr>
          <a:xfrm>
            <a:off x="3363858" y="1523125"/>
            <a:ext cx="734376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GB" sz="4000" b="1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Making Digital Objects FAIR and Interoperable Across Environmental Research Infrastructures: Insights from the ITINERIS Project </a:t>
            </a:r>
          </a:p>
        </p:txBody>
      </p:sp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id="{92D1951B-2022-0DF3-9271-9D77ADCFE4E9}"/>
              </a:ext>
            </a:extLst>
          </p:cNvPr>
          <p:cNvSpPr txBox="1">
            <a:spLocks/>
          </p:cNvSpPr>
          <p:nvPr/>
        </p:nvSpPr>
        <p:spPr>
          <a:xfrm>
            <a:off x="2891074" y="4972080"/>
            <a:ext cx="7911410" cy="1346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800" kern="12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Alexandra Nicoleta Muresan, Cristina Di Muri, Gianmarco Ingrosso, Enrica Nestola, Davide Raho, Gregorio Sgrigna, Andrea Tarallo, Ilaria Rosati</a:t>
            </a:r>
          </a:p>
          <a:p>
            <a:endParaRPr lang="it-IT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CNR IRET Lecce</a:t>
            </a:r>
          </a:p>
        </p:txBody>
      </p:sp>
      <p:sp>
        <p:nvSpPr>
          <p:cNvPr id="7" name="Ovale 5">
            <a:extLst>
              <a:ext uri="{FF2B5EF4-FFF2-40B4-BE49-F238E27FC236}">
                <a16:creationId xmlns:a16="http://schemas.microsoft.com/office/drawing/2014/main" id="{74629A02-5E48-8BD8-A8D9-0DD2C12A4C82}"/>
              </a:ext>
            </a:extLst>
          </p:cNvPr>
          <p:cNvSpPr/>
          <p:nvPr/>
        </p:nvSpPr>
        <p:spPr>
          <a:xfrm>
            <a:off x="652032" y="1412458"/>
            <a:ext cx="3184770" cy="3280766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8671" r="-18671"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7348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2;p9">
            <a:extLst>
              <a:ext uri="{FF2B5EF4-FFF2-40B4-BE49-F238E27FC236}">
                <a16:creationId xmlns:a16="http://schemas.microsoft.com/office/drawing/2014/main" id="{76E2511A-F5B0-76B1-C4F6-4CC9E7DCD900}"/>
              </a:ext>
            </a:extLst>
          </p:cNvPr>
          <p:cNvSpPr txBox="1"/>
          <p:nvPr/>
        </p:nvSpPr>
        <p:spPr>
          <a:xfrm>
            <a:off x="596754" y="969098"/>
            <a:ext cx="10744345" cy="70784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FIP is a formal list of FAIR implementation choices declared by a specific community to fulfil one or more FAIR subprinciples.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93;p9" descr="Immagine che contiene cerchio, arte, Policromia&#10;&#10;Descrizione generata automaticamente">
            <a:extLst>
              <a:ext uri="{FF2B5EF4-FFF2-40B4-BE49-F238E27FC236}">
                <a16:creationId xmlns:a16="http://schemas.microsoft.com/office/drawing/2014/main" id="{20FFEEEA-EA0A-457B-1FDF-9B9FD73C8B4C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05749" y="2202967"/>
            <a:ext cx="6684651" cy="44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94;p9">
            <a:extLst>
              <a:ext uri="{FF2B5EF4-FFF2-40B4-BE49-F238E27FC236}">
                <a16:creationId xmlns:a16="http://schemas.microsoft.com/office/drawing/2014/main" id="{535406A6-D308-56B7-A1F5-9B0DAE457931}"/>
              </a:ext>
            </a:extLst>
          </p:cNvPr>
          <p:cNvSpPr txBox="1"/>
          <p:nvPr/>
        </p:nvSpPr>
        <p:spPr>
          <a:xfrm>
            <a:off x="390381" y="2326792"/>
            <a:ext cx="627712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FIPs help track the choices made by Research Infrastructures (RIs) to implement their FAIR strategy</a:t>
            </a:r>
          </a:p>
          <a:p>
            <a:pPr marL="342900" lvl="0" indent="-342900"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endParaRPr lang="en-US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42900" lvl="0" indent="-342900">
              <a:buClr>
                <a:schemeClr val="dk1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convergence of these choices can be assessed using matrices to evaluate how ITINERIS Hub and other RIs are making aligned decisions.</a:t>
            </a:r>
            <a:endParaRPr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626F5321-3206-826D-1193-185476771569}"/>
              </a:ext>
            </a:extLst>
          </p:cNvPr>
          <p:cNvSpPr/>
          <p:nvPr/>
        </p:nvSpPr>
        <p:spPr>
          <a:xfrm>
            <a:off x="10165080" y="4962525"/>
            <a:ext cx="796290" cy="2476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003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Immagine che contiene schermata, testo, linea, orologio&#10;&#10;Descrizione generata automaticamente">
            <a:extLst>
              <a:ext uri="{FF2B5EF4-FFF2-40B4-BE49-F238E27FC236}">
                <a16:creationId xmlns:a16="http://schemas.microsoft.com/office/drawing/2014/main" id="{9289460B-32FA-D12C-01A1-0FE7D6F1E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3" y="2821857"/>
            <a:ext cx="11993334" cy="369322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5115CD7-03E5-8CA1-16A7-4EABF320ECB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080"/>
          <a:stretch/>
        </p:blipFill>
        <p:spPr>
          <a:xfrm>
            <a:off x="2299855" y="1459955"/>
            <a:ext cx="4946820" cy="2075486"/>
          </a:xfrm>
          <a:prstGeom prst="rect">
            <a:avLst/>
          </a:prstGeom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A83B379-0F3F-85B6-F87A-52C7133E0628}"/>
              </a:ext>
            </a:extLst>
          </p:cNvPr>
          <p:cNvSpPr txBox="1"/>
          <p:nvPr/>
        </p:nvSpPr>
        <p:spPr>
          <a:xfrm>
            <a:off x="884671" y="960518"/>
            <a:ext cx="3953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noProof="0" dirty="0"/>
              <a:t>Semantic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2141794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FFC93-8CA3-0A33-7F3C-56A4FCBFF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6B45A7D-2295-A017-D220-1D02D77E66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4542" y="893968"/>
            <a:ext cx="5674750" cy="2535032"/>
          </a:xfrm>
          <a:prstGeom prst="rect">
            <a:avLst/>
          </a:prstGeom>
          <a:ln>
            <a:noFill/>
          </a:ln>
        </p:spPr>
      </p:pic>
      <p:pic>
        <p:nvPicPr>
          <p:cNvPr id="20" name="Immagine 19" descr="Immagine che contiene schermata, testo, linea, orologio&#10;&#10;Descrizione generata automaticamente">
            <a:extLst>
              <a:ext uri="{FF2B5EF4-FFF2-40B4-BE49-F238E27FC236}">
                <a16:creationId xmlns:a16="http://schemas.microsoft.com/office/drawing/2014/main" id="{40FF4E78-48A8-2908-8F74-BBB6D184C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3" y="2821857"/>
            <a:ext cx="11993334" cy="369322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8A08CE5-C068-D549-0CF5-D7F8D81C1A14}"/>
              </a:ext>
            </a:extLst>
          </p:cNvPr>
          <p:cNvSpPr/>
          <p:nvPr/>
        </p:nvSpPr>
        <p:spPr>
          <a:xfrm>
            <a:off x="99334" y="893968"/>
            <a:ext cx="6624852" cy="5785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Google Shape;96;p3">
            <a:extLst>
              <a:ext uri="{FF2B5EF4-FFF2-40B4-BE49-F238E27FC236}">
                <a16:creationId xmlns:a16="http://schemas.microsoft.com/office/drawing/2014/main" id="{0D067B41-93F0-DDC3-9BCB-F0A85281ADDB}"/>
              </a:ext>
            </a:extLst>
          </p:cNvPr>
          <p:cNvSpPr txBox="1">
            <a:spLocks/>
          </p:cNvSpPr>
          <p:nvPr/>
        </p:nvSpPr>
        <p:spPr>
          <a:xfrm>
            <a:off x="238123" y="960574"/>
            <a:ext cx="6028862" cy="408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59A34D"/>
              </a:buClr>
              <a:buSzPts val="3200"/>
              <a:buFont typeface="Calibri"/>
              <a:buNone/>
            </a:pPr>
            <a:r>
              <a:rPr lang="it-IT" sz="2000" b="1" err="1">
                <a:latin typeface="Calibri"/>
                <a:ea typeface="Calibri"/>
                <a:cs typeface="Calibri"/>
                <a:sym typeface="Calibri"/>
              </a:rPr>
              <a:t>Interoperability</a:t>
            </a:r>
            <a:r>
              <a:rPr lang="it-IT" sz="20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000" b="1" err="1">
                <a:latin typeface="Calibri"/>
                <a:ea typeface="Calibri"/>
                <a:cs typeface="Calibri"/>
                <a:sym typeface="Calibri"/>
              </a:rPr>
              <a:t>layers</a:t>
            </a:r>
            <a:endParaRPr lang="it-IT" sz="2000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97;p3">
            <a:extLst>
              <a:ext uri="{FF2B5EF4-FFF2-40B4-BE49-F238E27FC236}">
                <a16:creationId xmlns:a16="http://schemas.microsoft.com/office/drawing/2014/main" id="{0800868D-9432-2DD2-C328-BFC685519845}"/>
              </a:ext>
            </a:extLst>
          </p:cNvPr>
          <p:cNvSpPr txBox="1"/>
          <p:nvPr/>
        </p:nvSpPr>
        <p:spPr>
          <a:xfrm>
            <a:off x="155662" y="1505293"/>
            <a:ext cx="646004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</a:t>
            </a:r>
            <a:r>
              <a:rPr lang="it-IT" sz="18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Interoperability</a:t>
            </a: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information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systems and software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communicate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exchange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 and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objects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(e.g. software, services, workflows,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protocols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hardware designs, etc.).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8;p3">
            <a:extLst>
              <a:ext uri="{FF2B5EF4-FFF2-40B4-BE49-F238E27FC236}">
                <a16:creationId xmlns:a16="http://schemas.microsoft.com/office/drawing/2014/main" id="{7BCDDF2B-1652-4B3C-3AAA-E5D6232753B8}"/>
              </a:ext>
            </a:extLst>
          </p:cNvPr>
          <p:cNvSpPr txBox="1"/>
          <p:nvPr/>
        </p:nvSpPr>
        <p:spPr>
          <a:xfrm>
            <a:off x="145223" y="4455936"/>
            <a:ext cx="648092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Organisational Interoperability: 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way in which organisations align their business processes, responsibilities and expectations to achieve commonly agreed and mutually beneficial goals.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99;p3">
            <a:extLst>
              <a:ext uri="{FF2B5EF4-FFF2-40B4-BE49-F238E27FC236}">
                <a16:creationId xmlns:a16="http://schemas.microsoft.com/office/drawing/2014/main" id="{5EB29F69-5269-1CB5-03D7-9516091DC696}"/>
              </a:ext>
            </a:extLst>
          </p:cNvPr>
          <p:cNvSpPr txBox="1"/>
          <p:nvPr/>
        </p:nvSpPr>
        <p:spPr>
          <a:xfrm>
            <a:off x="145223" y="5469502"/>
            <a:ext cx="648092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 </a:t>
            </a:r>
            <a:r>
              <a:rPr lang="it-IT" sz="18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Interoperability</a:t>
            </a: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combine data and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objects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multiple sources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restrictions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imposed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by the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various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licences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00;p3">
            <a:extLst>
              <a:ext uri="{FF2B5EF4-FFF2-40B4-BE49-F238E27FC236}">
                <a16:creationId xmlns:a16="http://schemas.microsoft.com/office/drawing/2014/main" id="{95A2D665-F77A-42F9-E1B9-39E5686CF67E}"/>
              </a:ext>
            </a:extLst>
          </p:cNvPr>
          <p:cNvSpPr txBox="1"/>
          <p:nvPr/>
        </p:nvSpPr>
        <p:spPr>
          <a:xfrm>
            <a:off x="155662" y="2842115"/>
            <a:ext cx="6460047" cy="1477328"/>
          </a:xfrm>
          <a:prstGeom prst="rect">
            <a:avLst/>
          </a:prstGeom>
          <a:noFill/>
          <a:ln w="57150">
            <a:solidFill>
              <a:srgbClr val="8EF09C"/>
            </a:solidFill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Semantic </a:t>
            </a:r>
            <a:r>
              <a:rPr lang="it-IT" sz="18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Interoperability</a:t>
            </a: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it-IT" sz="18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ability</a:t>
            </a: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computer systems to </a:t>
            </a:r>
            <a:r>
              <a:rPr lang="it-IT" sz="18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transmit</a:t>
            </a: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data with </a:t>
            </a:r>
            <a:r>
              <a:rPr lang="it-IT" sz="18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unambiguous</a:t>
            </a: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</a:t>
            </a:r>
            <a:r>
              <a:rPr lang="it-IT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1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meaning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Semantic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interoperability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requirement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machine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computable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logic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inferencing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knowledge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discovery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data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federation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800" b="0" i="0" u="none" strike="noStrike" cap="none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</a:t>
            </a:r>
            <a:r>
              <a:rPr lang="it-IT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information systems.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03;p3">
            <a:extLst>
              <a:ext uri="{FF2B5EF4-FFF2-40B4-BE49-F238E27FC236}">
                <a16:creationId xmlns:a16="http://schemas.microsoft.com/office/drawing/2014/main" id="{82D144D7-214A-5CA2-9CA2-4FA16434AB8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30351" y="1350998"/>
            <a:ext cx="4916426" cy="487155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442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17428-397E-087C-8DFC-1A040ABC5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 descr="Immagine che contiene schermata, testo, linea, orologio&#10;&#10;Descrizione generata automaticamente">
            <a:extLst>
              <a:ext uri="{FF2B5EF4-FFF2-40B4-BE49-F238E27FC236}">
                <a16:creationId xmlns:a16="http://schemas.microsoft.com/office/drawing/2014/main" id="{260CB7F4-51A5-42AD-7B15-A7CD4BD56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91" y="3114675"/>
            <a:ext cx="10778217" cy="3319042"/>
          </a:xfrm>
          <a:prstGeom prst="rect">
            <a:avLst/>
          </a:prstGeom>
          <a:solidFill>
            <a:schemeClr val="bg1">
              <a:alpha val="40000"/>
            </a:schemeClr>
          </a:solidFill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BBCF5A7-208F-E669-7C9F-79DDC8EED07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950" y="802963"/>
            <a:ext cx="5174842" cy="2311712"/>
          </a:xfrm>
          <a:prstGeom prst="rect">
            <a:avLst/>
          </a:prstGeom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3529B63-7F85-21C7-22E0-7C0AEF4B4B72}"/>
              </a:ext>
            </a:extLst>
          </p:cNvPr>
          <p:cNvSpPr txBox="1"/>
          <p:nvPr/>
        </p:nvSpPr>
        <p:spPr>
          <a:xfrm>
            <a:off x="6169435" y="1724322"/>
            <a:ext cx="49652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From this analysis, the FAIR semantic artefacts and catalogues were selected for integration into the </a:t>
            </a:r>
            <a:r>
              <a:rPr lang="en-US" b="1" dirty="0"/>
              <a:t>Terminology Service</a:t>
            </a:r>
            <a:r>
              <a:rPr lang="en-US" dirty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76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203;p8">
            <a:extLst>
              <a:ext uri="{FF2B5EF4-FFF2-40B4-BE49-F238E27FC236}">
                <a16:creationId xmlns:a16="http://schemas.microsoft.com/office/drawing/2014/main" id="{56C6107A-F4B1-E773-198F-ED7B4699E3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7513900"/>
              </p:ext>
            </p:extLst>
          </p:nvPr>
        </p:nvGraphicFramePr>
        <p:xfrm>
          <a:off x="6430300" y="2088870"/>
          <a:ext cx="5673212" cy="348110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64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8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68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FAIR sub-</a:t>
                      </a:r>
                      <a:r>
                        <a:rPr lang="it-IT" sz="1800" u="none" strike="noStrike" cap="none" err="1"/>
                        <a:t>principles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3EAA4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 err="1"/>
                        <a:t>Findings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3EA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7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F1: </a:t>
                      </a:r>
                      <a:r>
                        <a:rPr lang="it-IT" sz="1800" u="none" strike="noStrike" cap="none" err="1"/>
                        <a:t>identifiers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18.5% with </a:t>
                      </a:r>
                      <a:r>
                        <a:rPr lang="it-IT" sz="1800" u="none" strike="noStrike" cap="none" err="1"/>
                        <a:t>DOIs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7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F4: </a:t>
                      </a:r>
                      <a:r>
                        <a:rPr lang="it-IT" sz="1800" u="none" strike="noStrike" cap="none" err="1"/>
                        <a:t>catalogues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5.5% </a:t>
                      </a:r>
                      <a:r>
                        <a:rPr lang="it-IT" sz="1800" u="none" strike="noStrike" cap="none" err="1"/>
                        <a:t>not</a:t>
                      </a:r>
                      <a:r>
                        <a:rPr lang="it-IT" sz="1800" u="none" strike="noStrike" cap="none"/>
                        <a:t> </a:t>
                      </a:r>
                      <a:r>
                        <a:rPr lang="it-IT" sz="1800" u="none" strike="noStrike" cap="none" err="1"/>
                        <a:t>available</a:t>
                      </a:r>
                      <a:r>
                        <a:rPr lang="it-IT" sz="1800" u="none" strike="noStrike" cap="none"/>
                        <a:t> in SA </a:t>
                      </a:r>
                      <a:r>
                        <a:rPr lang="it-IT" sz="1800" u="none" strike="noStrike" cap="none" err="1"/>
                        <a:t>catalogues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A1: status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64.6% </a:t>
                      </a:r>
                      <a:r>
                        <a:rPr lang="it-IT" sz="1800" u="none" strike="noStrike" cap="none" err="1"/>
                        <a:t>without</a:t>
                      </a:r>
                      <a:r>
                        <a:rPr lang="it-IT" sz="1800" u="none" strike="noStrike" cap="none"/>
                        <a:t> status info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68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I1: </a:t>
                      </a:r>
                      <a:r>
                        <a:rPr lang="it-IT" sz="1800" u="none" strike="noStrike" cap="none" err="1"/>
                        <a:t>language</a:t>
                      </a:r>
                      <a:r>
                        <a:rPr lang="it-IT" sz="1800" u="none" strike="noStrike" cap="none"/>
                        <a:t> and format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u="none" strike="noStrike" cap="none"/>
                        <a:t>8% </a:t>
                      </a:r>
                      <a:r>
                        <a:rPr lang="it-IT" sz="1800" u="none" strike="noStrike" cap="none" err="1"/>
                        <a:t>without</a:t>
                      </a:r>
                      <a:r>
                        <a:rPr lang="it-IT" sz="1800" u="none" strike="noStrike" cap="none"/>
                        <a:t> standard </a:t>
                      </a:r>
                      <a:r>
                        <a:rPr lang="it-IT" sz="1800" u="none" strike="noStrike" cap="none" err="1"/>
                        <a:t>language</a:t>
                      </a:r>
                      <a:r>
                        <a:rPr lang="it-IT" sz="1800" u="none" strike="noStrike" cap="none"/>
                        <a:t> and format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R1: </a:t>
                      </a:r>
                      <a:r>
                        <a:rPr lang="it-IT" sz="1800" u="none" strike="noStrike" cap="none" err="1"/>
                        <a:t>description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8.9% </a:t>
                      </a:r>
                      <a:r>
                        <a:rPr lang="it-IT" sz="1800" u="none" strike="noStrike" cap="none" err="1"/>
                        <a:t>without</a:t>
                      </a:r>
                      <a:r>
                        <a:rPr lang="it-IT" sz="1800" u="none" strike="noStrike" cap="none"/>
                        <a:t> </a:t>
                      </a:r>
                      <a:r>
                        <a:rPr lang="it-IT" sz="1800" u="none" strike="noStrike" cap="none" err="1"/>
                        <a:t>description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7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R1.1: </a:t>
                      </a:r>
                      <a:r>
                        <a:rPr lang="it-IT" sz="1800" u="none" strike="noStrike" cap="none" err="1"/>
                        <a:t>licence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25% </a:t>
                      </a:r>
                      <a:r>
                        <a:rPr lang="it-IT" sz="1800" u="none" strike="noStrike" cap="none" err="1"/>
                        <a:t>missing</a:t>
                      </a:r>
                      <a:r>
                        <a:rPr lang="it-IT" sz="1800" u="none" strike="noStrike" cap="none"/>
                        <a:t> </a:t>
                      </a:r>
                      <a:r>
                        <a:rPr lang="it-IT" sz="1800" u="none" strike="noStrike" cap="none" err="1"/>
                        <a:t>licence</a:t>
                      </a:r>
                      <a:endParaRPr sz="1800" u="none" strike="noStrike" cap="none"/>
                    </a:p>
                  </a:txBody>
                  <a:tcPr marL="91450" marR="91450" marT="45725" marB="45725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72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R1.2: </a:t>
                      </a:r>
                      <a:r>
                        <a:rPr lang="it-IT" sz="1800" u="none" strike="noStrike" cap="none" err="1"/>
                        <a:t>version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it-IT" sz="1800" u="none" strike="noStrike" cap="none"/>
                        <a:t>22% </a:t>
                      </a:r>
                      <a:r>
                        <a:rPr lang="it-IT" sz="1800" u="none" strike="noStrike" cap="none" err="1"/>
                        <a:t>missing</a:t>
                      </a:r>
                      <a:r>
                        <a:rPr lang="it-IT" sz="1800" u="none" strike="noStrike" cap="none"/>
                        <a:t> </a:t>
                      </a:r>
                      <a:r>
                        <a:rPr lang="it-IT" sz="1800" u="none" strike="noStrike" cap="none" err="1"/>
                        <a:t>version</a:t>
                      </a:r>
                      <a:r>
                        <a:rPr lang="it-IT" sz="1800" u="none" strike="noStrike" cap="none"/>
                        <a:t> info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Google Shape;204;p8" descr="A diagram of a heart&#10;&#10;Description automatically generated">
            <a:extLst>
              <a:ext uri="{FF2B5EF4-FFF2-40B4-BE49-F238E27FC236}">
                <a16:creationId xmlns:a16="http://schemas.microsoft.com/office/drawing/2014/main" id="{29329A3C-BA68-617F-93FC-1569717B1A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585" t="11998" r="584" b="13978"/>
          <a:stretch/>
        </p:blipFill>
        <p:spPr>
          <a:xfrm>
            <a:off x="167136" y="1589555"/>
            <a:ext cx="6135341" cy="449661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8311F8-AF16-FA0C-81B9-BCCDF96497C6}"/>
              </a:ext>
            </a:extLst>
          </p:cNvPr>
          <p:cNvSpPr txBox="1"/>
          <p:nvPr/>
        </p:nvSpPr>
        <p:spPr>
          <a:xfrm>
            <a:off x="739871" y="1220223"/>
            <a:ext cx="6549589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/>
              <a:t>Distribution of the 540 semantic artefacts among ITINERIS domains</a:t>
            </a:r>
          </a:p>
        </p:txBody>
      </p:sp>
      <p:sp>
        <p:nvSpPr>
          <p:cNvPr id="6" name="Google Shape;192;p8">
            <a:extLst>
              <a:ext uri="{FF2B5EF4-FFF2-40B4-BE49-F238E27FC236}">
                <a16:creationId xmlns:a16="http://schemas.microsoft.com/office/drawing/2014/main" id="{2C883CF1-58F9-9E38-1D49-B868EDF28647}"/>
              </a:ext>
            </a:extLst>
          </p:cNvPr>
          <p:cNvSpPr txBox="1"/>
          <p:nvPr/>
        </p:nvSpPr>
        <p:spPr>
          <a:xfrm>
            <a:off x="7765318" y="1529785"/>
            <a:ext cx="25745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of key </a:t>
            </a:r>
            <a:r>
              <a:rPr lang="it-IT" sz="180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metrics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3566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hermata, orologio, testo, design&#10;&#10;Descrizione generata automaticamente">
            <a:extLst>
              <a:ext uri="{FF2B5EF4-FFF2-40B4-BE49-F238E27FC236}">
                <a16:creationId xmlns:a16="http://schemas.microsoft.com/office/drawing/2014/main" id="{673AC0CC-3D3D-08E9-53BE-185C7FC78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7" t="37561" r="24753" b="39350"/>
          <a:stretch/>
        </p:blipFill>
        <p:spPr>
          <a:xfrm>
            <a:off x="4401015" y="5779691"/>
            <a:ext cx="3389971" cy="91690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51FE518-57D9-92A4-7824-9DA281E6E1BB}"/>
              </a:ext>
            </a:extLst>
          </p:cNvPr>
          <p:cNvSpPr txBox="1"/>
          <p:nvPr/>
        </p:nvSpPr>
        <p:spPr>
          <a:xfrm>
            <a:off x="1091426" y="3447565"/>
            <a:ext cx="9210907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dirty="0"/>
              <a:t>To enhance the interoperability within ITINERIS: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FAIRification</a:t>
            </a:r>
            <a:r>
              <a:rPr lang="en-US" dirty="0"/>
              <a:t> of existing semantic artefacts (used and/or managed by ITINERIS RIs) and publication into </a:t>
            </a:r>
            <a:r>
              <a:rPr lang="en-US" dirty="0" err="1"/>
              <a:t>EcoPortal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Creation of the ITINERIS vocabulary</a:t>
            </a: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 and development of a terminology service for data and metadata semantic annotation</a:t>
            </a:r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D62A08-9FAF-D3D5-F2FB-DA10F1AAEA05}"/>
              </a:ext>
            </a:extLst>
          </p:cNvPr>
          <p:cNvSpPr txBox="1"/>
          <p:nvPr/>
        </p:nvSpPr>
        <p:spPr>
          <a:xfrm>
            <a:off x="1091426" y="1146100"/>
            <a:ext cx="9210907" cy="17851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/>
              <a:t>For FAIR implementation practices within ITINERIS:</a:t>
            </a:r>
          </a:p>
          <a:p>
            <a:endParaRPr lang="en-US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 Publish the Data Management Plan (DMP)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Support RIs to publish their FIPs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Re-do the convergence analyses with updated FIPs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032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DE42E3C9-7AF9-4DBD-A8CE-55B88B509AFA}"/>
              </a:ext>
            </a:extLst>
          </p:cNvPr>
          <p:cNvSpPr/>
          <p:nvPr/>
        </p:nvSpPr>
        <p:spPr>
          <a:xfrm>
            <a:off x="2220249" y="2921168"/>
            <a:ext cx="77515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000" b="1" noProof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GB" sz="3200" b="1" noProof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5ECC9BF-ED30-8832-B7D5-DC1A662AE58C}"/>
              </a:ext>
            </a:extLst>
          </p:cNvPr>
          <p:cNvSpPr txBox="1"/>
          <p:nvPr/>
        </p:nvSpPr>
        <p:spPr>
          <a:xfrm>
            <a:off x="1227551" y="6344161"/>
            <a:ext cx="9478394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700" i="1" noProof="0" dirty="0">
                <a:latin typeface="Times New Roman"/>
                <a:cs typeface="Segoe UI"/>
              </a:rPr>
              <a:t>The publication has been funded by EU - Next Generation EU Mission 4 “Education and Research” - Component 2: “From research to business” - Investment 3.1: “Fund for the realisation of an integrated system of research and innovation infrastructures” - Project IR0000032 – ITINERIS - Italian Integrated Environmental Research Infrastructures System - CUP B53C22002150006.</a:t>
            </a:r>
            <a:r>
              <a:rPr lang="en-GB" sz="700" i="1" noProof="0" dirty="0">
                <a:latin typeface="Times New Roman"/>
                <a:cs typeface="Times New Roman"/>
              </a:rPr>
              <a:t> </a:t>
            </a:r>
          </a:p>
          <a:p>
            <a:pPr algn="just"/>
            <a:r>
              <a:rPr lang="en-GB" sz="700" i="1" noProof="0" dirty="0">
                <a:latin typeface="Times New Roman"/>
                <a:cs typeface="Segoe UI"/>
              </a:rPr>
              <a:t>The authors acknowledge the Research Infrastructures participating in the ITINERIS project with their Italian nodes: ACTRIS, ANAEE, </a:t>
            </a:r>
            <a:r>
              <a:rPr lang="en-GB" sz="700" i="1" noProof="0" dirty="0" err="1">
                <a:latin typeface="Times New Roman"/>
                <a:cs typeface="Segoe UI"/>
              </a:rPr>
              <a:t>ATLaS</a:t>
            </a:r>
            <a:r>
              <a:rPr lang="en-GB" sz="700" i="1" noProof="0" dirty="0">
                <a:latin typeface="Times New Roman"/>
                <a:cs typeface="Segoe UI"/>
              </a:rPr>
              <a:t>, </a:t>
            </a:r>
            <a:r>
              <a:rPr lang="en-GB" sz="700" i="1" noProof="0" dirty="0" err="1">
                <a:latin typeface="Times New Roman"/>
                <a:cs typeface="Segoe UI"/>
              </a:rPr>
              <a:t>CeTRA</a:t>
            </a:r>
            <a:r>
              <a:rPr lang="en-GB" sz="700" i="1" noProof="0" dirty="0">
                <a:latin typeface="Times New Roman"/>
                <a:cs typeface="Segoe UI"/>
              </a:rPr>
              <a:t>, DANUBIUS, DISSCO, e-LTER, ECORD, EMPHASIS, EMSO, EUFAR, Euro-Argo, </a:t>
            </a:r>
            <a:r>
              <a:rPr lang="en-GB" sz="700" i="1" noProof="0" dirty="0" err="1">
                <a:latin typeface="Times New Roman"/>
                <a:cs typeface="Segoe UI"/>
              </a:rPr>
              <a:t>EuroFleets</a:t>
            </a:r>
            <a:r>
              <a:rPr lang="en-GB" sz="700" i="1" noProof="0" dirty="0">
                <a:latin typeface="Times New Roman"/>
                <a:cs typeface="Segoe UI"/>
              </a:rPr>
              <a:t>, Geoscience, IBISBA, ICOS, JERICO, LIFEWATCH, LNS, N/R Laura Bassi, SIOS, SMINO.</a:t>
            </a:r>
            <a:r>
              <a:rPr lang="en-GB" sz="700" i="1" noProof="0" dirty="0">
                <a:latin typeface="Times New Roman"/>
                <a:cs typeface="Times New Roma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0894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DE0C3-DC39-AABE-7BEB-97ACC97DF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FD943C-D3D8-9D72-F32F-930F85C6AD5F}"/>
              </a:ext>
            </a:extLst>
          </p:cNvPr>
          <p:cNvSpPr txBox="1"/>
          <p:nvPr/>
        </p:nvSpPr>
        <p:spPr>
          <a:xfrm>
            <a:off x="1040363" y="911118"/>
            <a:ext cx="84875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noProof="0" err="1"/>
              <a:t>ITalian</a:t>
            </a:r>
            <a:r>
              <a:rPr lang="en-GB" sz="2000" b="1" noProof="0"/>
              <a:t> </a:t>
            </a:r>
            <a:r>
              <a:rPr lang="en-GB" sz="2000" b="1" noProof="0" err="1"/>
              <a:t>INtegrated</a:t>
            </a:r>
            <a:r>
              <a:rPr lang="en-GB" sz="2000" b="1" noProof="0"/>
              <a:t> Environmental Research Infrastructures System (ITINERIS)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1F6F89C-6B46-6A6C-819B-B3F4FEF9C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28" y="6216613"/>
            <a:ext cx="2516871" cy="68820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D6AB8E8-0420-5B14-C126-750A69190B69}"/>
              </a:ext>
            </a:extLst>
          </p:cNvPr>
          <p:cNvSpPr txBox="1"/>
          <p:nvPr/>
        </p:nvSpPr>
        <p:spPr>
          <a:xfrm>
            <a:off x="3020233" y="1480175"/>
            <a:ext cx="3448493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noProof="0"/>
              <a:t>7 partners</a:t>
            </a:r>
          </a:p>
          <a:p>
            <a:pPr>
              <a:lnSpc>
                <a:spcPct val="150000"/>
              </a:lnSpc>
            </a:pPr>
            <a:r>
              <a:rPr lang="en-GB" sz="1600" b="1" noProof="0"/>
              <a:t>22 Research Infrastructure</a:t>
            </a:r>
          </a:p>
          <a:p>
            <a:pPr>
              <a:lnSpc>
                <a:spcPct val="150000"/>
              </a:lnSpc>
            </a:pPr>
            <a:r>
              <a:rPr lang="en-GB" sz="1600" b="1" noProof="0"/>
              <a:t>8 Working Packages (89 activities)</a:t>
            </a:r>
          </a:p>
          <a:p>
            <a:pPr>
              <a:lnSpc>
                <a:spcPct val="150000"/>
              </a:lnSpc>
            </a:pPr>
            <a:r>
              <a:rPr lang="en-GB" sz="1600" b="1" noProof="0"/>
              <a:t>39 Operating Units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B1D5C29-F95E-C331-D6B5-6307696A3F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5" r="12965"/>
          <a:stretch/>
        </p:blipFill>
        <p:spPr>
          <a:xfrm>
            <a:off x="7166728" y="1365136"/>
            <a:ext cx="3170690" cy="241948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A6229E-EBD5-16A8-6B5D-0E67CA5FF5FB}"/>
              </a:ext>
            </a:extLst>
          </p:cNvPr>
          <p:cNvSpPr txBox="1"/>
          <p:nvPr/>
        </p:nvSpPr>
        <p:spPr>
          <a:xfrm>
            <a:off x="5025276" y="4165530"/>
            <a:ext cx="5713369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GB" noProof="0" dirty="0"/>
              <a:t>AIM: provide the </a:t>
            </a:r>
            <a:r>
              <a:rPr lang="en-GB" b="1" noProof="0" dirty="0"/>
              <a:t>Italian Hub of Research Infrastructures </a:t>
            </a:r>
            <a:r>
              <a:rPr lang="en-GB" noProof="0" dirty="0"/>
              <a:t>in the environmental scientific domain (Atmosphere,  Marine,  Terrestrial Biosphere  and  Geosphere </a:t>
            </a:r>
            <a:r>
              <a:rPr lang="en-GB" noProof="0" dirty="0" err="1"/>
              <a:t>Landsurface</a:t>
            </a:r>
            <a:r>
              <a:rPr lang="en-GB" noProof="0" dirty="0"/>
              <a:t>) and </a:t>
            </a:r>
            <a:r>
              <a:rPr lang="en-GB" b="1" noProof="0" dirty="0"/>
              <a:t>connect it to the user community</a:t>
            </a:r>
            <a:r>
              <a:rPr lang="en-GB" noProof="0" dirty="0"/>
              <a:t> by </a:t>
            </a:r>
            <a:r>
              <a:rPr lang="en-GB" b="1" noProof="0" dirty="0"/>
              <a:t>providing access to the vast array of physical, remote and virtual services to produce new knowledge</a:t>
            </a:r>
            <a:r>
              <a:rPr lang="en-GB" b="1" dirty="0"/>
              <a:t>.</a:t>
            </a:r>
            <a:endParaRPr lang="en-GB" noProof="0" dirty="0"/>
          </a:p>
        </p:txBody>
      </p:sp>
      <p:pic>
        <p:nvPicPr>
          <p:cNvPr id="9" name="Immagine 8" descr="Immagine che contiene cerchio, testo&#10;&#10;Il contenuto generato dall'IA potrebbe non essere corretto.">
            <a:extLst>
              <a:ext uri="{FF2B5EF4-FFF2-40B4-BE49-F238E27FC236}">
                <a16:creationId xmlns:a16="http://schemas.microsoft.com/office/drawing/2014/main" id="{9D123A23-1616-DD8C-2FA1-1609BA6C799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7" y="2871581"/>
            <a:ext cx="4651200" cy="416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82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clipart, Elementi grafici, cartone animato, simbolo&#10;&#10;Il contenuto generato dall'IA potrebbe non essere corretto.">
            <a:extLst>
              <a:ext uri="{FF2B5EF4-FFF2-40B4-BE49-F238E27FC236}">
                <a16:creationId xmlns:a16="http://schemas.microsoft.com/office/drawing/2014/main" id="{5B124E15-62C0-1798-F250-E97FA1C26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58"/>
          <a:stretch/>
        </p:blipFill>
        <p:spPr>
          <a:xfrm>
            <a:off x="8718891" y="3094182"/>
            <a:ext cx="2632599" cy="353463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C62FA5E-082C-D614-F4FF-03ECA9144E73}"/>
              </a:ext>
            </a:extLst>
          </p:cNvPr>
          <p:cNvSpPr txBox="1"/>
          <p:nvPr/>
        </p:nvSpPr>
        <p:spPr>
          <a:xfrm>
            <a:off x="1685727" y="1582340"/>
            <a:ext cx="6096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dirty="0"/>
              <a:t>Supports </a:t>
            </a:r>
            <a:r>
              <a:rPr lang="it-IT" dirty="0" err="1"/>
              <a:t>interdisciplinary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and data </a:t>
            </a:r>
            <a:r>
              <a:rPr lang="it-IT" dirty="0" err="1"/>
              <a:t>reuse</a:t>
            </a:r>
            <a:endParaRPr lang="it-IT" dirty="0"/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it-IT" dirty="0"/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dirty="0" err="1"/>
              <a:t>Facilitates</a:t>
            </a:r>
            <a:r>
              <a:rPr lang="it-IT" dirty="0"/>
              <a:t> access to </a:t>
            </a:r>
            <a:r>
              <a:rPr lang="it-IT" dirty="0" err="1"/>
              <a:t>environmental</a:t>
            </a:r>
            <a:r>
              <a:rPr lang="it-IT" dirty="0"/>
              <a:t> data and </a:t>
            </a:r>
            <a:r>
              <a:rPr lang="it-IT" dirty="0" err="1"/>
              <a:t>infrastructures</a:t>
            </a:r>
            <a:endParaRPr lang="it-IT" dirty="0"/>
          </a:p>
          <a:p>
            <a:endParaRPr lang="it-IT" dirty="0"/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dirty="0" err="1"/>
              <a:t>Strengthens</a:t>
            </a:r>
            <a:r>
              <a:rPr lang="it-IT" dirty="0"/>
              <a:t> </a:t>
            </a:r>
            <a:r>
              <a:rPr lang="it-IT" dirty="0" err="1"/>
              <a:t>Italy’s</a:t>
            </a:r>
            <a:r>
              <a:rPr lang="it-IT" dirty="0"/>
              <a:t> </a:t>
            </a:r>
            <a:r>
              <a:rPr lang="it-IT" dirty="0" err="1"/>
              <a:t>role</a:t>
            </a:r>
            <a:r>
              <a:rPr lang="it-IT" dirty="0"/>
              <a:t> in </a:t>
            </a:r>
            <a:r>
              <a:rPr lang="it-IT" dirty="0" err="1"/>
              <a:t>environmental</a:t>
            </a:r>
            <a:r>
              <a:rPr lang="it-IT" dirty="0"/>
              <a:t> </a:t>
            </a:r>
            <a:r>
              <a:rPr lang="it-IT" dirty="0" err="1"/>
              <a:t>research</a:t>
            </a:r>
            <a:endParaRPr lang="it-IT" dirty="0"/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it-IT" dirty="0"/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dirty="0" err="1"/>
              <a:t>Connects</a:t>
            </a:r>
            <a:r>
              <a:rPr lang="it-IT" dirty="0"/>
              <a:t> 22 national &amp;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research</a:t>
            </a:r>
            <a:r>
              <a:rPr lang="it-IT" dirty="0"/>
              <a:t> </a:t>
            </a:r>
            <a:r>
              <a:rPr lang="it-IT" dirty="0" err="1"/>
              <a:t>infrastructures</a:t>
            </a:r>
            <a:endParaRPr lang="it-IT" dirty="0"/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it-IT" dirty="0"/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dirty="0" err="1"/>
              <a:t>Provides</a:t>
            </a:r>
            <a:r>
              <a:rPr lang="it-IT" dirty="0"/>
              <a:t> </a:t>
            </a:r>
            <a:r>
              <a:rPr lang="it-IT" dirty="0" err="1"/>
              <a:t>valuable</a:t>
            </a:r>
            <a:r>
              <a:rPr lang="it-IT" dirty="0"/>
              <a:t> insights for </a:t>
            </a:r>
            <a:r>
              <a:rPr lang="it-IT" dirty="0" err="1"/>
              <a:t>scientific</a:t>
            </a:r>
            <a:r>
              <a:rPr lang="it-IT" dirty="0"/>
              <a:t> &amp; </a:t>
            </a:r>
            <a:r>
              <a:rPr lang="it-IT" dirty="0" err="1"/>
              <a:t>societal</a:t>
            </a:r>
            <a:r>
              <a:rPr lang="it-IT" dirty="0"/>
              <a:t> challenges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it-IT" dirty="0"/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dirty="0" err="1"/>
              <a:t>Aligned</a:t>
            </a:r>
            <a:r>
              <a:rPr lang="it-IT" dirty="0"/>
              <a:t> with the </a:t>
            </a:r>
            <a:r>
              <a:rPr lang="it-IT" dirty="0" err="1"/>
              <a:t>European</a:t>
            </a:r>
            <a:r>
              <a:rPr lang="it-IT" dirty="0"/>
              <a:t> Open Science Cloud (EOSC)</a:t>
            </a:r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it-IT" dirty="0"/>
          </a:p>
          <a:p>
            <a:pPr marL="285750" indent="-28575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t-IT" dirty="0"/>
              <a:t>Follows FAIR </a:t>
            </a:r>
            <a:r>
              <a:rPr lang="it-IT" dirty="0" err="1"/>
              <a:t>principles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937610F-8B96-6C57-2CEE-C3B765455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456" y="5472055"/>
            <a:ext cx="4230435" cy="115675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62AB37E-70F8-913C-C46D-3CB64EE6D976}"/>
              </a:ext>
            </a:extLst>
          </p:cNvPr>
          <p:cNvSpPr txBox="1"/>
          <p:nvPr/>
        </p:nvSpPr>
        <p:spPr>
          <a:xfrm>
            <a:off x="1270091" y="985834"/>
            <a:ext cx="28909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sz="2000" b="1"/>
            </a:lvl1pPr>
          </a:lstStyle>
          <a:p>
            <a:r>
              <a:rPr lang="it-IT" dirty="0"/>
              <a:t>Innovation</a:t>
            </a:r>
          </a:p>
        </p:txBody>
      </p:sp>
    </p:spTree>
    <p:extLst>
      <p:ext uri="{BB962C8B-B14F-4D97-AF65-F5344CB8AC3E}">
        <p14:creationId xmlns:p14="http://schemas.microsoft.com/office/powerpoint/2010/main" val="98967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13AE76D-D291-9C38-5FC3-36CCF6E9541C}"/>
              </a:ext>
            </a:extLst>
          </p:cNvPr>
          <p:cNvSpPr txBox="1"/>
          <p:nvPr/>
        </p:nvSpPr>
        <p:spPr>
          <a:xfrm>
            <a:off x="1406756" y="1489142"/>
            <a:ext cx="765038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noProof="0"/>
              <a:t>Task 2.3 </a:t>
            </a:r>
            <a:r>
              <a:rPr lang="en-GB" noProof="0"/>
              <a:t>- </a:t>
            </a:r>
            <a:r>
              <a:rPr lang="en-GB" sz="1600" noProof="0"/>
              <a:t>Support the implementation and adoption of FAIR-enabling best practices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E44DB1-9AF9-4DAD-9611-88BA01A18E84}"/>
              </a:ext>
            </a:extLst>
          </p:cNvPr>
          <p:cNvSpPr txBox="1"/>
          <p:nvPr/>
        </p:nvSpPr>
        <p:spPr>
          <a:xfrm>
            <a:off x="1406756" y="1869074"/>
            <a:ext cx="4753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noProof="0"/>
              <a:t>Task 2.4 </a:t>
            </a:r>
            <a:r>
              <a:rPr lang="en-GB" noProof="0"/>
              <a:t>- </a:t>
            </a:r>
            <a:r>
              <a:rPr lang="en-GB" sz="1600" noProof="0"/>
              <a:t>Interdisciplinary data interoperability</a:t>
            </a:r>
            <a:endParaRPr lang="en-GB" sz="1800" noProof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DAC032F-B7DB-79AE-A4CB-CB4B667A0C32}"/>
              </a:ext>
            </a:extLst>
          </p:cNvPr>
          <p:cNvSpPr txBox="1"/>
          <p:nvPr/>
        </p:nvSpPr>
        <p:spPr>
          <a:xfrm>
            <a:off x="1022708" y="1109210"/>
            <a:ext cx="7991994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b="1" noProof="0"/>
              <a:t>Work Package 2: Access to facilities, </a:t>
            </a:r>
            <a:r>
              <a:rPr lang="en-GB" b="1"/>
              <a:t>FAIR </a:t>
            </a:r>
            <a:r>
              <a:rPr lang="en-GB" b="1" noProof="0"/>
              <a:t>data and related services</a:t>
            </a:r>
          </a:p>
        </p:txBody>
      </p:sp>
      <p:pic>
        <p:nvPicPr>
          <p:cNvPr id="11" name="Immagine 10" descr="Immagine che contiene cartone animato, disegno, arte&#10;&#10;Descrizione generata automaticamente">
            <a:extLst>
              <a:ext uri="{FF2B5EF4-FFF2-40B4-BE49-F238E27FC236}">
                <a16:creationId xmlns:a16="http://schemas.microsoft.com/office/drawing/2014/main" id="{DEB9BCC7-4963-3700-5E89-4D4684609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5" t="8973" r="25649" b="8534"/>
          <a:stretch/>
        </p:blipFill>
        <p:spPr>
          <a:xfrm>
            <a:off x="6777018" y="2642616"/>
            <a:ext cx="4072233" cy="403250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1011666-3056-6E4C-7662-9C2BA31059B1}"/>
              </a:ext>
            </a:extLst>
          </p:cNvPr>
          <p:cNvSpPr txBox="1"/>
          <p:nvPr/>
        </p:nvSpPr>
        <p:spPr>
          <a:xfrm>
            <a:off x="1406756" y="3022548"/>
            <a:ext cx="6094476" cy="19537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noProof="0"/>
              <a:t>Help to integrate FAIR principles by:</a:t>
            </a:r>
          </a:p>
          <a:p>
            <a:pPr marL="285750" indent="-285750">
              <a:lnSpc>
                <a:spcPct val="200000"/>
              </a:lnSpc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b="0" i="0" noProof="0">
                <a:solidFill>
                  <a:srgbClr val="000000"/>
                </a:solidFill>
                <a:effectLst/>
                <a:latin typeface="WordVisi_MSFontService"/>
              </a:rPr>
              <a:t>developing a FAIR-compliant </a:t>
            </a:r>
            <a:r>
              <a:rPr lang="en-GB">
                <a:solidFill>
                  <a:srgbClr val="000000"/>
                </a:solidFill>
                <a:latin typeface="WordVisi_MSFontService"/>
              </a:rPr>
              <a:t>Data</a:t>
            </a:r>
            <a:r>
              <a:rPr lang="en-GB" b="0" i="0" noProof="0">
                <a:solidFill>
                  <a:srgbClr val="000000"/>
                </a:solidFill>
                <a:effectLst/>
                <a:latin typeface="WordVisi_MSFontService"/>
              </a:rPr>
              <a:t> </a:t>
            </a:r>
            <a:r>
              <a:rPr lang="en-GB">
                <a:solidFill>
                  <a:srgbClr val="000000"/>
                </a:solidFill>
                <a:latin typeface="WordVisi_MSFontService"/>
              </a:rPr>
              <a:t>Management</a:t>
            </a:r>
            <a:r>
              <a:rPr lang="en-GB" b="0" i="0" noProof="0">
                <a:solidFill>
                  <a:srgbClr val="000000"/>
                </a:solidFill>
                <a:effectLst/>
                <a:latin typeface="WordVisi_MSFontService"/>
              </a:rPr>
              <a:t> </a:t>
            </a:r>
            <a:r>
              <a:rPr lang="en-GB">
                <a:solidFill>
                  <a:srgbClr val="000000"/>
                </a:solidFill>
                <a:latin typeface="WordVisi_MSFontService"/>
              </a:rPr>
              <a:t>Plan</a:t>
            </a:r>
            <a:endParaRPr lang="en-GB" b="0" i="0" noProof="0">
              <a:solidFill>
                <a:srgbClr val="000000"/>
              </a:solidFill>
              <a:effectLst/>
              <a:latin typeface="WordVisi_MSFontService"/>
            </a:endParaRPr>
          </a:p>
          <a:p>
            <a:pPr marL="285750" indent="-285750">
              <a:lnSpc>
                <a:spcPct val="200000"/>
              </a:lnSpc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b="0" i="0" noProof="0">
                <a:solidFill>
                  <a:srgbClr val="000000"/>
                </a:solidFill>
                <a:effectLst/>
                <a:latin typeface="WordVisi_MSFontService"/>
              </a:rPr>
              <a:t>supporting the implementation of FAIR practices</a:t>
            </a:r>
          </a:p>
          <a:p>
            <a:pPr marL="285750" indent="-285750">
              <a:lnSpc>
                <a:spcPct val="200000"/>
              </a:lnSpc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b="0" i="0" noProof="0">
                <a:solidFill>
                  <a:srgbClr val="000000"/>
                </a:solidFill>
                <a:effectLst/>
                <a:latin typeface="WordVisi_MSFontService"/>
              </a:rPr>
              <a:t>promoting semantic interoperability</a:t>
            </a:r>
            <a:endParaRPr lang="en-GB" noProof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0409BCB-D65A-FE19-5343-6E540664A3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3296" y="5889787"/>
            <a:ext cx="3107476" cy="8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1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C643A37-4BC6-B996-4C72-2CAE3BD99CEA}"/>
              </a:ext>
            </a:extLst>
          </p:cNvPr>
          <p:cNvSpPr txBox="1"/>
          <p:nvPr/>
        </p:nvSpPr>
        <p:spPr>
          <a:xfrm>
            <a:off x="840886" y="1079257"/>
            <a:ext cx="6208843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GB" noProof="0"/>
              <a:t>Principles for scientific data management and stewardship intended to provide </a:t>
            </a:r>
            <a:r>
              <a:rPr lang="en-GB" b="1" noProof="0"/>
              <a:t>guidelines to improve the </a:t>
            </a:r>
            <a:r>
              <a:rPr lang="en-GB" b="1"/>
              <a:t>Findability</a:t>
            </a:r>
            <a:r>
              <a:rPr lang="en-GB" b="1" noProof="0"/>
              <a:t>, </a:t>
            </a:r>
            <a:r>
              <a:rPr lang="en-GB" b="1"/>
              <a:t>Accessibility</a:t>
            </a:r>
            <a:r>
              <a:rPr lang="en-GB" b="1" noProof="0"/>
              <a:t>, </a:t>
            </a:r>
            <a:r>
              <a:rPr lang="en-GB" b="1"/>
              <a:t>Interoperability</a:t>
            </a:r>
            <a:r>
              <a:rPr lang="en-GB" b="1" noProof="0"/>
              <a:t>, and </a:t>
            </a:r>
            <a:r>
              <a:rPr lang="en-GB" b="1"/>
              <a:t>Reusability</a:t>
            </a:r>
            <a:r>
              <a:rPr lang="en-GB" b="1" noProof="0"/>
              <a:t> of digital objects.</a:t>
            </a:r>
          </a:p>
        </p:txBody>
      </p:sp>
      <p:pic>
        <p:nvPicPr>
          <p:cNvPr id="8" name="Immagine 7" descr="Immagine che contiene schermata, Carattere, Elementi grafici, logo&#10;&#10;Descrizione generata automaticamente">
            <a:extLst>
              <a:ext uri="{FF2B5EF4-FFF2-40B4-BE49-F238E27FC236}">
                <a16:creationId xmlns:a16="http://schemas.microsoft.com/office/drawing/2014/main" id="{683A71C4-5A31-4AD7-F9FB-D44504675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11712"/>
          <a:stretch/>
        </p:blipFill>
        <p:spPr>
          <a:xfrm>
            <a:off x="7309268" y="910586"/>
            <a:ext cx="3500471" cy="155349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19B8F9C-6FD2-B123-A614-0A485C719EF8}"/>
              </a:ext>
            </a:extLst>
          </p:cNvPr>
          <p:cNvSpPr txBox="1"/>
          <p:nvPr/>
        </p:nvSpPr>
        <p:spPr>
          <a:xfrm>
            <a:off x="5071187" y="3041190"/>
            <a:ext cx="6129259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GB" noProof="0"/>
              <a:t>A Digital Object (DO) is a machine-independent data structure consisting of one or more elements in digital form that can be parsed by different information systems; the structure helps to enable interoperability among diverse information systems. A digital object is composed of a structured sequence of bits/bytes.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7D9B7737-6BAF-5A88-DE44-521A8FAC4F14}"/>
              </a:ext>
            </a:extLst>
          </p:cNvPr>
          <p:cNvGrpSpPr/>
          <p:nvPr/>
        </p:nvGrpSpPr>
        <p:grpSpPr>
          <a:xfrm>
            <a:off x="840886" y="3013678"/>
            <a:ext cx="4038649" cy="3683471"/>
            <a:chOff x="1328633" y="2281112"/>
            <a:chExt cx="5062920" cy="4244418"/>
          </a:xfrm>
        </p:grpSpPr>
        <p:pic>
          <p:nvPicPr>
            <p:cNvPr id="11" name="Immagine 10" descr="Immagine che contiene computer, schermata, computer&#10;&#10;Descrizione generata automaticamente">
              <a:extLst>
                <a:ext uri="{FF2B5EF4-FFF2-40B4-BE49-F238E27FC236}">
                  <a16:creationId xmlns:a16="http://schemas.microsoft.com/office/drawing/2014/main" id="{94762602-1D3A-C3F2-D6DD-BCA5C41DF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897" b="53240"/>
            <a:stretch/>
          </p:blipFill>
          <p:spPr>
            <a:xfrm>
              <a:off x="2077830" y="2324800"/>
              <a:ext cx="1694219" cy="1761717"/>
            </a:xfrm>
            <a:prstGeom prst="rect">
              <a:avLst/>
            </a:prstGeom>
          </p:spPr>
        </p:pic>
        <p:pic>
          <p:nvPicPr>
            <p:cNvPr id="12" name="Immagine 11" descr="Immagine che contiene computer, schermata, computer&#10;&#10;Descrizione generata automaticamente">
              <a:extLst>
                <a:ext uri="{FF2B5EF4-FFF2-40B4-BE49-F238E27FC236}">
                  <a16:creationId xmlns:a16="http://schemas.microsoft.com/office/drawing/2014/main" id="{F0F018D1-2C2E-1BA4-5A8F-F64F5D28D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04" r="37525" b="52574"/>
            <a:stretch/>
          </p:blipFill>
          <p:spPr>
            <a:xfrm rot="1339850">
              <a:off x="3180232" y="3590078"/>
              <a:ext cx="1895163" cy="1717873"/>
            </a:xfrm>
            <a:prstGeom prst="rect">
              <a:avLst/>
            </a:prstGeom>
          </p:spPr>
        </p:pic>
        <p:pic>
          <p:nvPicPr>
            <p:cNvPr id="13" name="Immagine 12" descr="Immagine che contiene computer, schermata, computer&#10;&#10;Descrizione generata automaticamente">
              <a:extLst>
                <a:ext uri="{FF2B5EF4-FFF2-40B4-BE49-F238E27FC236}">
                  <a16:creationId xmlns:a16="http://schemas.microsoft.com/office/drawing/2014/main" id="{A7781762-E7F9-1A3A-E4A6-D80B1BE1D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02" b="54430"/>
            <a:stretch/>
          </p:blipFill>
          <p:spPr>
            <a:xfrm rot="913106">
              <a:off x="3602324" y="2281112"/>
              <a:ext cx="1724759" cy="1562582"/>
            </a:xfrm>
            <a:prstGeom prst="rect">
              <a:avLst/>
            </a:prstGeom>
          </p:spPr>
        </p:pic>
        <p:pic>
          <p:nvPicPr>
            <p:cNvPr id="14" name="Immagine 13" descr="Immagine che contiene computer, schermata, computer&#10;&#10;Descrizione generata automaticamente">
              <a:extLst>
                <a:ext uri="{FF2B5EF4-FFF2-40B4-BE49-F238E27FC236}">
                  <a16:creationId xmlns:a16="http://schemas.microsoft.com/office/drawing/2014/main" id="{55865C3D-4278-ADC8-6A3D-0E3774E91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68484"/>
            <a:stretch/>
          </p:blipFill>
          <p:spPr>
            <a:xfrm>
              <a:off x="1328633" y="4029134"/>
              <a:ext cx="1913000" cy="1761718"/>
            </a:xfrm>
            <a:prstGeom prst="rect">
              <a:avLst/>
            </a:prstGeom>
          </p:spPr>
        </p:pic>
        <p:pic>
          <p:nvPicPr>
            <p:cNvPr id="15" name="Immagine 14" descr="Immagine che contiene computer, schermata, computer&#10;&#10;Descrizione generata automaticamente">
              <a:extLst>
                <a:ext uri="{FF2B5EF4-FFF2-40B4-BE49-F238E27FC236}">
                  <a16:creationId xmlns:a16="http://schemas.microsoft.com/office/drawing/2014/main" id="{8A9662E0-1D3A-FEF4-57ED-65828E424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9" t="51308" r="33244" b="4438"/>
            <a:stretch/>
          </p:blipFill>
          <p:spPr>
            <a:xfrm>
              <a:off x="2988075" y="4731255"/>
              <a:ext cx="2201334" cy="1794275"/>
            </a:xfrm>
            <a:prstGeom prst="rect">
              <a:avLst/>
            </a:prstGeom>
          </p:spPr>
        </p:pic>
        <p:pic>
          <p:nvPicPr>
            <p:cNvPr id="16" name="Immagine 15" descr="Immagine che contiene computer, schermata, computer&#10;&#10;Descrizione generata automaticamente">
              <a:extLst>
                <a:ext uri="{FF2B5EF4-FFF2-40B4-BE49-F238E27FC236}">
                  <a16:creationId xmlns:a16="http://schemas.microsoft.com/office/drawing/2014/main" id="{BF135FAC-4BF0-35DE-DCC3-2151338B0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878" t="53165"/>
            <a:stretch/>
          </p:blipFill>
          <p:spPr>
            <a:xfrm>
              <a:off x="4901075" y="3834710"/>
              <a:ext cx="1490478" cy="1440913"/>
            </a:xfrm>
            <a:prstGeom prst="rect">
              <a:avLst/>
            </a:prstGeom>
          </p:spPr>
        </p:pic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B4F63C8-8ECF-D169-5706-ABEFB1B6653D}"/>
              </a:ext>
            </a:extLst>
          </p:cNvPr>
          <p:cNvSpPr txBox="1"/>
          <p:nvPr/>
        </p:nvSpPr>
        <p:spPr>
          <a:xfrm>
            <a:off x="6182590" y="5097761"/>
            <a:ext cx="1755986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GB" noProof="0"/>
              <a:t>Metadata</a:t>
            </a:r>
          </a:p>
          <a:p>
            <a:pPr marL="285750" indent="-285750">
              <a:lnSpc>
                <a:spcPct val="150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GB" noProof="0"/>
              <a:t>Data</a:t>
            </a:r>
          </a:p>
          <a:p>
            <a:pPr marL="285750" indent="-285750">
              <a:lnSpc>
                <a:spcPct val="150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GB" noProof="0"/>
              <a:t>Protocols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6678907-64DB-1FC3-76B3-0A646EAB660A}"/>
              </a:ext>
            </a:extLst>
          </p:cNvPr>
          <p:cNvSpPr txBox="1"/>
          <p:nvPr/>
        </p:nvSpPr>
        <p:spPr>
          <a:xfrm>
            <a:off x="8135817" y="5097761"/>
            <a:ext cx="2217966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GB" noProof="0"/>
              <a:t>Semantic artefacts</a:t>
            </a:r>
          </a:p>
          <a:p>
            <a:pPr marL="285750" indent="-285750">
              <a:lnSpc>
                <a:spcPct val="150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GB" noProof="0"/>
              <a:t>Software</a:t>
            </a:r>
          </a:p>
          <a:p>
            <a:pPr marL="285750" indent="-285750">
              <a:lnSpc>
                <a:spcPct val="150000"/>
              </a:lnSpc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GB" noProof="0"/>
              <a:t>Etc.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7D51A538-2523-B69C-DD32-7CA1D514DFFE}"/>
              </a:ext>
            </a:extLst>
          </p:cNvPr>
          <p:cNvSpPr/>
          <p:nvPr/>
        </p:nvSpPr>
        <p:spPr>
          <a:xfrm>
            <a:off x="5486260" y="1687335"/>
            <a:ext cx="1428324" cy="25824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23" name="Elemento grafico 22" descr="Freccia: leggera curva con riempimento a tinta unita">
            <a:extLst>
              <a:ext uri="{FF2B5EF4-FFF2-40B4-BE49-F238E27FC236}">
                <a16:creationId xmlns:a16="http://schemas.microsoft.com/office/drawing/2014/main" id="{D4982812-8FD3-5F34-6422-93A2A418C5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128601">
            <a:off x="5237712" y="1920753"/>
            <a:ext cx="1126356" cy="112635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D8D396-ED1E-1552-8B01-95294AC55BC1}"/>
              </a:ext>
            </a:extLst>
          </p:cNvPr>
          <p:cNvSpPr txBox="1"/>
          <p:nvPr/>
        </p:nvSpPr>
        <p:spPr>
          <a:xfrm>
            <a:off x="7240842" y="2360820"/>
            <a:ext cx="363732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i="1" noProof="0"/>
              <a:t>Source</a:t>
            </a:r>
            <a:r>
              <a:rPr lang="it-IT" sz="1000" i="1"/>
              <a:t>: https://www.nlm.nih.gov/oet/ed/cde/tutorial/02-200.html</a:t>
            </a:r>
          </a:p>
        </p:txBody>
      </p:sp>
    </p:spTree>
    <p:extLst>
      <p:ext uri="{BB962C8B-B14F-4D97-AF65-F5344CB8AC3E}">
        <p14:creationId xmlns:p14="http://schemas.microsoft.com/office/powerpoint/2010/main" val="167079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F7B1A-9CC4-44FD-3A4F-ACC12DF64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C1292A5-C22C-344F-D3E5-7FF49BE41D35}"/>
              </a:ext>
            </a:extLst>
          </p:cNvPr>
          <p:cNvSpPr txBox="1"/>
          <p:nvPr/>
        </p:nvSpPr>
        <p:spPr>
          <a:xfrm>
            <a:off x="1152525" y="988226"/>
            <a:ext cx="39533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noProof="0"/>
              <a:t>Main challenges in ITINERIS project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02EE4F-3CD3-C49C-9967-0336F130ED5A}"/>
              </a:ext>
            </a:extLst>
          </p:cNvPr>
          <p:cNvSpPr txBox="1"/>
          <p:nvPr/>
        </p:nvSpPr>
        <p:spPr>
          <a:xfrm>
            <a:off x="1152525" y="3224032"/>
            <a:ext cx="5940425" cy="290848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b="1" noProof="0"/>
              <a:t>Dispersion &amp; Fragmentation</a:t>
            </a:r>
            <a:r>
              <a:rPr lang="en-GB" noProof="0"/>
              <a:t>: diverse </a:t>
            </a:r>
            <a:r>
              <a:rPr lang="en-GB"/>
              <a:t>community-specific</a:t>
            </a:r>
            <a:r>
              <a:rPr lang="en-GB" noProof="0"/>
              <a:t> technologies leads to fragmentation, hindering collaboration and data reuse</a:t>
            </a: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GB" sz="1000" noProof="0"/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b="1" noProof="0"/>
              <a:t>Schema Alignment</a:t>
            </a:r>
            <a:r>
              <a:rPr lang="en-GB" noProof="0"/>
              <a:t>: efforts required to map and align information across different standards within the same domain</a:t>
            </a:r>
            <a:endParaRPr lang="en-GB" noProof="0">
              <a:ea typeface="Calibri"/>
              <a:cs typeface="Calibri"/>
            </a:endParaRP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GB" sz="1000" noProof="0"/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b="1" noProof="0"/>
              <a:t>Metadata Longevity Plans</a:t>
            </a:r>
            <a:r>
              <a:rPr lang="en-GB" noProof="0"/>
              <a:t>: inconsistent implementation of sustainable plans for metadata management and preservation</a:t>
            </a:r>
            <a:endParaRPr lang="en-GB" noProof="0">
              <a:ea typeface="Calibri"/>
              <a:cs typeface="Calibri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00BAAEA-092D-C349-4483-155B02F2C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8549" y="3122341"/>
            <a:ext cx="3610926" cy="361092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2D9E3E2-E76E-1382-E92E-71DBCC0EEE4E}"/>
              </a:ext>
            </a:extLst>
          </p:cNvPr>
          <p:cNvSpPr txBox="1"/>
          <p:nvPr/>
        </p:nvSpPr>
        <p:spPr>
          <a:xfrm>
            <a:off x="1152525" y="1472847"/>
            <a:ext cx="9886950" cy="15081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b="1" noProof="0"/>
              <a:t>Heterogeneity</a:t>
            </a:r>
            <a:r>
              <a:rPr lang="en-GB" b="1"/>
              <a:t>: </a:t>
            </a:r>
            <a:r>
              <a:rPr lang="en-GB"/>
              <a:t>variety of digital objects and standards adopted</a:t>
            </a:r>
            <a:endParaRPr lang="en-GB" noProof="0">
              <a:ea typeface="Calibri"/>
              <a:cs typeface="Calibri"/>
            </a:endParaRP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GB" sz="1000" noProof="0"/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b="1" noProof="0"/>
              <a:t>Interoperability &amp; Reusability</a:t>
            </a:r>
            <a:r>
              <a:rPr lang="en-GB" noProof="0"/>
              <a:t>: achieving consensus on shared standards and solutions is particularly challenging</a:t>
            </a:r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en-GB" sz="1000" noProof="0"/>
          </a:p>
          <a:p>
            <a:pPr marL="285750" indent="-285750" algn="just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GB" b="1"/>
              <a:t>Redundancy</a:t>
            </a:r>
            <a:r>
              <a:rPr lang="en-GB" noProof="0"/>
              <a:t>: need to align with existing </a:t>
            </a:r>
            <a:r>
              <a:rPr lang="en-GB"/>
              <a:t>standards</a:t>
            </a:r>
            <a:r>
              <a:rPr lang="en-GB" noProof="0"/>
              <a:t> rather than creating new </a:t>
            </a:r>
            <a:r>
              <a:rPr lang="en-GB"/>
              <a:t>ones</a:t>
            </a:r>
            <a:endParaRPr lang="en-GB" noProof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605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DE882-4E13-CE85-A54D-5966BCF1E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7A0BAC-FD03-6756-3DBF-430281861340}"/>
              </a:ext>
            </a:extLst>
          </p:cNvPr>
          <p:cNvSpPr txBox="1"/>
          <p:nvPr/>
        </p:nvSpPr>
        <p:spPr>
          <a:xfrm>
            <a:off x="1201386" y="1396072"/>
            <a:ext cx="6314973" cy="40658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noProof="0"/>
              <a:t>Benefits of FAIR implementation</a:t>
            </a:r>
          </a:p>
          <a:p>
            <a:pPr marL="285750" indent="-285750">
              <a:lnSpc>
                <a:spcPct val="20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noProof="0"/>
              <a:t>Increased visibility and impact of research</a:t>
            </a:r>
          </a:p>
          <a:p>
            <a:pPr marL="285750" indent="-28575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/>
              <a:t>Facilitated </a:t>
            </a:r>
            <a:r>
              <a:rPr lang="en-GB" noProof="0"/>
              <a:t>data </a:t>
            </a:r>
            <a:r>
              <a:rPr lang="en-GB"/>
              <a:t>reuse and integration</a:t>
            </a:r>
            <a:endParaRPr lang="en-GB" noProof="0"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/>
              <a:t>Optimised </a:t>
            </a:r>
            <a:r>
              <a:rPr lang="en-GB" noProof="0"/>
              <a:t>data management</a:t>
            </a:r>
            <a:endParaRPr lang="en-GB" noProof="0"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noProof="0"/>
              <a:t>Collaboration and networking </a:t>
            </a:r>
            <a:endParaRPr lang="en-GB" noProof="0"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 noProof="0"/>
              <a:t>Increased trust in </a:t>
            </a:r>
            <a:r>
              <a:rPr lang="en-GB"/>
              <a:t>science</a:t>
            </a:r>
            <a:endParaRPr lang="en-GB" noProof="0">
              <a:ea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/>
              <a:t>Support automation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/>
              <a:t>Accelerated research and innovation</a:t>
            </a:r>
            <a:endParaRPr lang="en-GB"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GB"/>
              <a:t>Improved quality of research products and analysis</a:t>
            </a:r>
            <a:endParaRPr lang="en-GB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5" name="Immagine 14" descr="Immagine che contiene Elementi grafici&#10;&#10;Descrizione generata automaticamente">
            <a:extLst>
              <a:ext uri="{FF2B5EF4-FFF2-40B4-BE49-F238E27FC236}">
                <a16:creationId xmlns:a16="http://schemas.microsoft.com/office/drawing/2014/main" id="{4B3BAEBB-92AC-8951-9BC7-0287BD3AA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64" y="1794713"/>
            <a:ext cx="4229218" cy="422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8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6579DEBC-BFFE-1F36-6157-FBB0DE9E8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t="28861" r="54642" b="23713"/>
          <a:stretch/>
        </p:blipFill>
        <p:spPr>
          <a:xfrm>
            <a:off x="8268183" y="1939575"/>
            <a:ext cx="2245810" cy="2294810"/>
          </a:xfrm>
          <a:prstGeom prst="rect">
            <a:avLst/>
          </a:prstGeom>
        </p:spPr>
      </p:pic>
      <p:pic>
        <p:nvPicPr>
          <p:cNvPr id="5" name="Immagine 4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7FACF13-EA4F-2444-43B5-EB9B6846E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5" t="30886" r="6034" b="23713"/>
          <a:stretch/>
        </p:blipFill>
        <p:spPr>
          <a:xfrm>
            <a:off x="8762357" y="3287255"/>
            <a:ext cx="2760241" cy="246679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E622160-AF62-BADB-0413-021D0E547EDD}"/>
              </a:ext>
            </a:extLst>
          </p:cNvPr>
          <p:cNvSpPr txBox="1"/>
          <p:nvPr/>
        </p:nvSpPr>
        <p:spPr>
          <a:xfrm>
            <a:off x="1216987" y="1950540"/>
            <a:ext cx="86407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noProof="0"/>
              <a:t>Analyse the adoption of FAIR principles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ED4C137-89D8-5E01-6153-204270D94B2A}"/>
              </a:ext>
            </a:extLst>
          </p:cNvPr>
          <p:cNvSpPr txBox="1"/>
          <p:nvPr/>
        </p:nvSpPr>
        <p:spPr>
          <a:xfrm>
            <a:off x="1772416" y="2560300"/>
            <a:ext cx="6094070" cy="1737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noProof="0"/>
              <a:t>Methodology:</a:t>
            </a:r>
          </a:p>
          <a:p>
            <a:pPr marL="285750" indent="-285750">
              <a:lnSpc>
                <a:spcPct val="150000"/>
              </a:lnSpc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sz="2000" noProof="0"/>
              <a:t>Online survey</a:t>
            </a:r>
          </a:p>
          <a:p>
            <a:pPr marL="285750" indent="-285750">
              <a:lnSpc>
                <a:spcPct val="150000"/>
              </a:lnSpc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sz="2000" noProof="0"/>
              <a:t>Individual interviews</a:t>
            </a:r>
          </a:p>
          <a:p>
            <a:pPr marL="285750" indent="-285750">
              <a:lnSpc>
                <a:spcPct val="150000"/>
              </a:lnSpc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GB" sz="2000" noProof="0"/>
              <a:t>Analysis of available resources</a:t>
            </a:r>
          </a:p>
        </p:txBody>
      </p:sp>
      <p:pic>
        <p:nvPicPr>
          <p:cNvPr id="11" name="Immagine 10" descr="Immagine che contiene nero, oscurità&#10;&#10;Descrizione generata automaticamente">
            <a:extLst>
              <a:ext uri="{FF2B5EF4-FFF2-40B4-BE49-F238E27FC236}">
                <a16:creationId xmlns:a16="http://schemas.microsoft.com/office/drawing/2014/main" id="{0BDBD756-6C49-BCBB-422F-86522E8B63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28" r="26667" b="55275"/>
          <a:stretch/>
        </p:blipFill>
        <p:spPr>
          <a:xfrm>
            <a:off x="9720051" y="5181515"/>
            <a:ext cx="2031147" cy="168204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0B2F1FC-623A-DB4C-86BF-7FDE97740CFB}"/>
              </a:ext>
            </a:extLst>
          </p:cNvPr>
          <p:cNvSpPr txBox="1"/>
          <p:nvPr/>
        </p:nvSpPr>
        <p:spPr>
          <a:xfrm>
            <a:off x="1079339" y="1082987"/>
            <a:ext cx="9165873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 b="1" noProof="0"/>
              <a:t>FAIR principles adoption in Italian Environmental Research Infrastructures: an overview from the ITINERIS Project </a:t>
            </a:r>
            <a:r>
              <a:rPr lang="en-GB" sz="1400" noProof="0"/>
              <a:t>(</a:t>
            </a:r>
            <a:r>
              <a:rPr lang="en-GB" sz="1400" err="1"/>
              <a:t>Nestola</a:t>
            </a:r>
            <a:r>
              <a:rPr lang="en-GB" sz="1400"/>
              <a:t> et al., in preparation)</a:t>
            </a:r>
            <a:endParaRPr lang="en-GB" noProof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DADB0D-361A-2CFC-87CE-BACAEE422ED7}"/>
              </a:ext>
            </a:extLst>
          </p:cNvPr>
          <p:cNvSpPr txBox="1"/>
          <p:nvPr/>
        </p:nvSpPr>
        <p:spPr>
          <a:xfrm>
            <a:off x="1216987" y="4728523"/>
            <a:ext cx="74174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err="1"/>
              <a:t>This</a:t>
            </a:r>
            <a:r>
              <a:rPr lang="it-IT"/>
              <a:t> </a:t>
            </a:r>
            <a:r>
              <a:rPr lang="it-IT" err="1"/>
              <a:t>analysis</a:t>
            </a:r>
            <a:r>
              <a:rPr lang="it-IT"/>
              <a:t> </a:t>
            </a:r>
            <a:r>
              <a:rPr lang="it-IT" err="1"/>
              <a:t>serves</a:t>
            </a:r>
            <a:r>
              <a:rPr lang="it-IT"/>
              <a:t> </a:t>
            </a:r>
            <a:r>
              <a:rPr lang="it-IT" err="1"/>
              <a:t>as</a:t>
            </a:r>
            <a:r>
              <a:rPr lang="it-IT"/>
              <a:t> a </a:t>
            </a:r>
            <a:r>
              <a:rPr lang="it-IT" b="1" err="1"/>
              <a:t>foundation</a:t>
            </a:r>
            <a:r>
              <a:rPr lang="it-IT" b="1"/>
              <a:t> for monitoring future progress in the adoption of FAIR practices by </a:t>
            </a:r>
            <a:r>
              <a:rPr lang="it-IT" b="1" err="1"/>
              <a:t>RIs</a:t>
            </a:r>
            <a:r>
              <a:rPr lang="it-IT" b="1"/>
              <a:t> </a:t>
            </a:r>
            <a:r>
              <a:rPr lang="it-IT"/>
              <a:t>in the </a:t>
            </a:r>
            <a:r>
              <a:rPr lang="it-IT" err="1"/>
              <a:t>environmental</a:t>
            </a:r>
            <a:r>
              <a:rPr lang="it-IT"/>
              <a:t> domain and </a:t>
            </a:r>
            <a:r>
              <a:rPr lang="it-IT" err="1"/>
              <a:t>provides</a:t>
            </a:r>
            <a:r>
              <a:rPr lang="it-IT"/>
              <a:t> </a:t>
            </a:r>
            <a:r>
              <a:rPr lang="it-IT" b="1" err="1"/>
              <a:t>crucial</a:t>
            </a:r>
            <a:r>
              <a:rPr lang="it-IT" b="1"/>
              <a:t> insights for the </a:t>
            </a:r>
            <a:r>
              <a:rPr lang="it-IT" b="1" err="1"/>
              <a:t>near</a:t>
            </a:r>
            <a:r>
              <a:rPr lang="it-IT" b="1"/>
              <a:t>-future </a:t>
            </a:r>
            <a:r>
              <a:rPr lang="it-IT" b="1" err="1"/>
              <a:t>development</a:t>
            </a:r>
            <a:r>
              <a:rPr lang="it-IT" b="1"/>
              <a:t> of the national Hub</a:t>
            </a:r>
            <a:r>
              <a:rPr lang="it-IT"/>
              <a:t> of </a:t>
            </a:r>
            <a:r>
              <a:rPr lang="it-IT" err="1"/>
              <a:t>Italian</a:t>
            </a:r>
            <a:r>
              <a:rPr lang="it-IT"/>
              <a:t> </a:t>
            </a:r>
            <a:r>
              <a:rPr lang="it-IT" err="1"/>
              <a:t>environmental</a:t>
            </a:r>
            <a:r>
              <a:rPr lang="it-IT"/>
              <a:t> </a:t>
            </a:r>
            <a:r>
              <a:rPr lang="it-IT" err="1"/>
              <a:t>RIs</a:t>
            </a:r>
            <a:r>
              <a:rPr lang="it-IT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5325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F6C7EC9-C36C-1D0C-1F1B-1A8A66D1A8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15" b="74570"/>
          <a:stretch/>
        </p:blipFill>
        <p:spPr>
          <a:xfrm>
            <a:off x="557317" y="1309415"/>
            <a:ext cx="1909938" cy="860547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97FB2EB0-BD02-8A10-19F3-EF1C5250B789}"/>
              </a:ext>
            </a:extLst>
          </p:cNvPr>
          <p:cNvGrpSpPr/>
          <p:nvPr/>
        </p:nvGrpSpPr>
        <p:grpSpPr>
          <a:xfrm>
            <a:off x="3610658" y="1305284"/>
            <a:ext cx="1914875" cy="884620"/>
            <a:chOff x="287163" y="2811080"/>
            <a:chExt cx="1914875" cy="8846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CDF472-1950-B052-FD75-353182F005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054" r="80006" b="49425"/>
            <a:stretch/>
          </p:blipFill>
          <p:spPr>
            <a:xfrm>
              <a:off x="287163" y="2832100"/>
              <a:ext cx="957437" cy="863600"/>
            </a:xfrm>
            <a:prstGeom prst="rect">
              <a:avLst/>
            </a:prstGeom>
          </p:spPr>
        </p:pic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8AD4F35C-2D7E-9281-F874-554481A0E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41" t="24304" r="19965" b="50176"/>
            <a:stretch/>
          </p:blipFill>
          <p:spPr>
            <a:xfrm>
              <a:off x="1244600" y="2811080"/>
              <a:ext cx="957438" cy="863600"/>
            </a:xfrm>
            <a:prstGeom prst="rect">
              <a:avLst/>
            </a:prstGeom>
          </p:spPr>
        </p:pic>
      </p:grpSp>
      <p:pic>
        <p:nvPicPr>
          <p:cNvPr id="6" name="Picture 3">
            <a:extLst>
              <a:ext uri="{FF2B5EF4-FFF2-40B4-BE49-F238E27FC236}">
                <a16:creationId xmlns:a16="http://schemas.microsoft.com/office/drawing/2014/main" id="{F5EB891D-BB43-DDC0-C55E-FB10BAA1E4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t="49449" r="59851" b="24656"/>
          <a:stretch/>
        </p:blipFill>
        <p:spPr>
          <a:xfrm>
            <a:off x="6667285" y="1326304"/>
            <a:ext cx="1913239" cy="876301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9038953B-001D-E07A-1417-5CC37E8544FE}"/>
              </a:ext>
            </a:extLst>
          </p:cNvPr>
          <p:cNvGrpSpPr/>
          <p:nvPr/>
        </p:nvGrpSpPr>
        <p:grpSpPr>
          <a:xfrm>
            <a:off x="9719211" y="1342852"/>
            <a:ext cx="1921007" cy="859753"/>
            <a:chOff x="287163" y="4508499"/>
            <a:chExt cx="1921007" cy="859753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7C121206-4AF5-390D-14ED-303B458F8E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594" r="80271"/>
            <a:stretch/>
          </p:blipFill>
          <p:spPr>
            <a:xfrm>
              <a:off x="287163" y="4508499"/>
              <a:ext cx="944738" cy="859753"/>
            </a:xfrm>
            <a:prstGeom prst="rect">
              <a:avLst/>
            </a:prstGeom>
          </p:spPr>
        </p:pic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969FABF4-D138-9FCD-ABEB-344990231A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843" t="74594" r="39428"/>
            <a:stretch/>
          </p:blipFill>
          <p:spPr>
            <a:xfrm>
              <a:off x="1263431" y="4508499"/>
              <a:ext cx="944739" cy="859753"/>
            </a:xfrm>
            <a:prstGeom prst="rect">
              <a:avLst/>
            </a:prstGeom>
          </p:spPr>
        </p:pic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0E65976F-EDEC-8D37-CD66-99B8BBA511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1" r="2109"/>
          <a:stretch/>
        </p:blipFill>
        <p:spPr>
          <a:xfrm>
            <a:off x="9239714" y="2284345"/>
            <a:ext cx="2880000" cy="3636903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56795558-3031-C802-9ED7-2B0609EE2B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14" r="3831"/>
          <a:stretch/>
        </p:blipFill>
        <p:spPr>
          <a:xfrm>
            <a:off x="72286" y="2280290"/>
            <a:ext cx="2880000" cy="364501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07AF898-4D00-AF0D-2EEF-3D3DDE4D7F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992" r="941"/>
          <a:stretch/>
        </p:blipFill>
        <p:spPr>
          <a:xfrm>
            <a:off x="6183904" y="2262897"/>
            <a:ext cx="2880000" cy="367979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AA7E32E-4A01-150C-3B6A-A84314A9B91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15"/>
          <a:stretch/>
        </p:blipFill>
        <p:spPr>
          <a:xfrm>
            <a:off x="3128095" y="2389955"/>
            <a:ext cx="2880000" cy="3425683"/>
          </a:xfrm>
          <a:prstGeom prst="rect">
            <a:avLst/>
          </a:prstGeom>
        </p:spPr>
      </p:pic>
      <p:pic>
        <p:nvPicPr>
          <p:cNvPr id="18" name="Picture 2" descr="Immagine che contiene testo, schermata, diagramma, design&#10;&#10;Il contenuto generato dall'IA potrebbe non essere corretto.">
            <a:extLst>
              <a:ext uri="{FF2B5EF4-FFF2-40B4-BE49-F238E27FC236}">
                <a16:creationId xmlns:a16="http://schemas.microsoft.com/office/drawing/2014/main" id="{75CACBEA-910F-02DA-F6BA-B9181FA8C5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5" t="94848" r="16376"/>
          <a:stretch/>
        </p:blipFill>
        <p:spPr bwMode="auto">
          <a:xfrm>
            <a:off x="4097337" y="6112005"/>
            <a:ext cx="3997325" cy="22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11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E7D4DE499F4EE4EA2AEF724F1FE29B6" ma:contentTypeVersion="4" ma:contentTypeDescription="Creare un nuovo documento." ma:contentTypeScope="" ma:versionID="53d7ae532bc63df247bab6a29270804e">
  <xsd:schema xmlns:xsd="http://www.w3.org/2001/XMLSchema" xmlns:xs="http://www.w3.org/2001/XMLSchema" xmlns:p="http://schemas.microsoft.com/office/2006/metadata/properties" xmlns:ns2="31636664-d730-40d7-a265-a5e11b79394d" targetNamespace="http://schemas.microsoft.com/office/2006/metadata/properties" ma:root="true" ma:fieldsID="b2115e909aa0adb23c8c5b81ae2500d8" ns2:_="">
    <xsd:import namespace="31636664-d730-40d7-a265-a5e11b7939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36664-d730-40d7-a265-a5e11b7939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392BAF-E722-489A-9D1C-919A24DE41C2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31636664-d730-40d7-a265-a5e11b79394d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D4896639-D62E-4DC0-9907-E6C94BF7BB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54CB65-6AFE-4502-96EA-16103F6FD03C}">
  <ds:schemaRefs>
    <ds:schemaRef ds:uri="31636664-d730-40d7-a265-a5e11b7939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1088</Words>
  <Application>Microsoft Office PowerPoint</Application>
  <PresentationFormat>Widescreen</PresentationFormat>
  <Paragraphs>123</Paragraphs>
  <Slides>16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Times New Roman</vt:lpstr>
      <vt:lpstr>Wingdings</vt:lpstr>
      <vt:lpstr>WordVisi_MSFontService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Di Paola</dc:creator>
  <cp:lastModifiedBy>ALEXANDRA NICOLETA MURESAN</cp:lastModifiedBy>
  <cp:revision>3</cp:revision>
  <dcterms:created xsi:type="dcterms:W3CDTF">2024-12-12T08:43:13Z</dcterms:created>
  <dcterms:modified xsi:type="dcterms:W3CDTF">2025-02-10T08:12:15Z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0x010100AE7D4DE499F4EE4EA2AEF724F1FE29B6</vt:lpwstr>
  </property>
</Properties>
</file>