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8" r:id="rId5"/>
    <p:sldId id="273" r:id="rId6"/>
    <p:sldId id="295" r:id="rId7"/>
    <p:sldId id="274" r:id="rId8"/>
    <p:sldId id="275" r:id="rId9"/>
    <p:sldId id="276" r:id="rId10"/>
    <p:sldId id="277" r:id="rId11"/>
    <p:sldId id="290" r:id="rId12"/>
    <p:sldId id="279" r:id="rId13"/>
    <p:sldId id="296" r:id="rId14"/>
    <p:sldId id="288" r:id="rId15"/>
    <p:sldId id="294" r:id="rId16"/>
    <p:sldId id="265" r:id="rId17"/>
    <p:sldId id="286" r:id="rId18"/>
    <p:sldId id="298" r:id="rId19"/>
    <p:sldId id="284" r:id="rId20"/>
    <p:sldId id="293" r:id="rId21"/>
    <p:sldId id="272" r:id="rId22"/>
    <p:sldId id="289" r:id="rId23"/>
    <p:sldId id="297" r:id="rId24"/>
    <p:sldId id="264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73"/>
            <p14:sldId id="295"/>
            <p14:sldId id="274"/>
            <p14:sldId id="275"/>
            <p14:sldId id="276"/>
            <p14:sldId id="277"/>
            <p14:sldId id="290"/>
            <p14:sldId id="279"/>
            <p14:sldId id="296"/>
            <p14:sldId id="288"/>
            <p14:sldId id="294"/>
            <p14:sldId id="265"/>
            <p14:sldId id="286"/>
            <p14:sldId id="298"/>
            <p14:sldId id="284"/>
            <p14:sldId id="293"/>
            <p14:sldId id="272"/>
          </p14:sldIdLst>
        </p14:section>
        <p14:section name="diapositiva finale" id="{6EDF62FC-89EA-4AFB-92C3-BBE7C40FCCE0}">
          <p14:sldIdLst>
            <p14:sldId id="289"/>
            <p14:sldId id="297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CDEFA-C38E-4DA6-98C7-DA4C009C2730}" v="1" dt="2025-01-17T09:38:00.868"/>
    <p1510:client id="{D80707B8-2439-4BA9-908D-C3AF0F4B471D}" v="5" dt="2025-01-17T09:36:56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6"/>
    <p:restoredTop sz="76596"/>
  </p:normalViewPr>
  <p:slideViewPr>
    <p:cSldViewPr snapToGrid="0">
      <p:cViewPr varScale="1">
        <p:scale>
          <a:sx n="105" d="100"/>
          <a:sy n="105" d="100"/>
        </p:scale>
        <p:origin x="2072" y="200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10/02/25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10/02/25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429076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408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638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045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655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14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430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235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999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6348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46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411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12) The strong inverse 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relationships between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acids and sea ice is supported also by a specific correlation analysis between two unevenly spaced time series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But…correlation dose not imply causation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58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957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371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36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051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874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77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23669-8D43-AA46-BDD6-F4C09544FBF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93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00AA08-500D-AF47-8EFA-52422827D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748867-89EC-A746-B54D-F3EC79738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D76338-BE63-8F4C-A375-F95E69FD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7727-B35F-FB40-94BD-2D03CA69CC48}" type="datetimeFigureOut">
              <a:rPr lang="it-IT" smtClean="0"/>
              <a:t>10/02/25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BA2674-35A2-FA48-8B76-575B9CF3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88A5F5-16F2-014F-8A82-5CE31D952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3999-AB79-EA4A-941D-4CF9A71F10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57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49" r:id="rId3"/>
    <p:sldLayoutId id="2147483656" r:id="rId4"/>
    <p:sldLayoutId id="2147483658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11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applewebdata://DD06C086-D683-4B15-9543-B0E3563F6E18/#biblioRef055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hyperlink" Target="applewebdata://DD06C086-D683-4B15-9543-B0E3563F6E18/#biblioRef06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3177319" y="3742355"/>
            <a:ext cx="7353789" cy="1663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Gianmarco Ingrosso 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CNR–IRET Lecce</a:t>
            </a: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Ceccarelli,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Giglio, P. Giordano,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Hefter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L. Langone, </a:t>
            </a:r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Miserocchii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G.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Mollenhauer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Nogarotto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 Sabino, T. Tesi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382075" y="1338067"/>
            <a:ext cx="102646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Greening of Svalbard in the </a:t>
            </a:r>
            <a:r>
              <a:rPr lang="it-IT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twentieth</a:t>
            </a:r>
            <a:r>
              <a:rPr lang="it-IT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it-IT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driven</a:t>
            </a:r>
            <a:r>
              <a:rPr lang="it-IT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sea</a:t>
            </a:r>
            <a:r>
              <a:rPr lang="it-IT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ice</a:t>
            </a:r>
            <a:r>
              <a:rPr lang="it-IT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it-IT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glaciers</a:t>
            </a:r>
            <a:r>
              <a:rPr lang="it-IT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retreat</a:t>
            </a:r>
            <a:endParaRPr lang="it-IT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e 5">
            <a:extLst>
              <a:ext uri="{FF2B5EF4-FFF2-40B4-BE49-F238E27FC236}">
                <a16:creationId xmlns:a16="http://schemas.microsoft.com/office/drawing/2014/main" id="{E3788F58-A4A5-F2DC-C6A4-5ACDD165154A}"/>
              </a:ext>
            </a:extLst>
          </p:cNvPr>
          <p:cNvSpPr>
            <a:spLocks noChangeAspect="1"/>
          </p:cNvSpPr>
          <p:nvPr/>
        </p:nvSpPr>
        <p:spPr>
          <a:xfrm>
            <a:off x="1802674" y="2763354"/>
            <a:ext cx="2498629" cy="2824894"/>
          </a:xfrm>
          <a:prstGeom prst="ellipse">
            <a:avLst/>
          </a:prstGeom>
          <a:blipFill>
            <a:blip r:embed="rId3"/>
            <a:stretch>
              <a:fillRect l="-36969" t="-35545" r="-4523" b="-21292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F5BF6CB-4767-8B60-96AE-47AB8E41B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404" y="5975818"/>
            <a:ext cx="3575365" cy="56225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1092930-3F37-3663-1D7B-4515BB480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348" y="5656987"/>
            <a:ext cx="1091522" cy="106335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9A3FB9F-1E36-C450-B522-B1B855A8D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392" y="5655893"/>
            <a:ext cx="1515332" cy="120210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59B0825-6EC7-6B67-90B6-E859EF903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8494" y="5903369"/>
            <a:ext cx="1483533" cy="570590"/>
          </a:xfrm>
          <a:prstGeom prst="rect">
            <a:avLst/>
          </a:prstGeom>
        </p:spPr>
      </p:pic>
      <p:pic>
        <p:nvPicPr>
          <p:cNvPr id="6" name="Immagine 5" descr="Immagine che contiene Elementi grafici, grafica, Carattere, origami&#10;&#10;Il contenuto generato dall'IA potrebbe non essere corretto.">
            <a:extLst>
              <a:ext uri="{FF2B5EF4-FFF2-40B4-BE49-F238E27FC236}">
                <a16:creationId xmlns:a16="http://schemas.microsoft.com/office/drawing/2014/main" id="{EFE2F59C-85E1-DB2B-3C74-D77EF4CE5C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0" r="17810"/>
          <a:stretch/>
        </p:blipFill>
        <p:spPr>
          <a:xfrm>
            <a:off x="2469163" y="4897566"/>
            <a:ext cx="1185746" cy="6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8DBC24-06C2-C7E2-2697-C19D349C3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" y="374400"/>
            <a:ext cx="6002451" cy="6483600"/>
          </a:xfrm>
          <a:prstGeom prst="rect">
            <a:avLst/>
          </a:prstGeom>
        </p:spPr>
      </p:pic>
      <p:sp>
        <p:nvSpPr>
          <p:cNvPr id="11" name="Titolo 6">
            <a:extLst>
              <a:ext uri="{FF2B5EF4-FFF2-40B4-BE49-F238E27FC236}">
                <a16:creationId xmlns:a16="http://schemas.microsoft.com/office/drawing/2014/main" id="{A008507E-E150-1948-9E47-27EA70CF4385}"/>
              </a:ext>
            </a:extLst>
          </p:cNvPr>
          <p:cNvSpPr txBox="1">
            <a:spLocks/>
          </p:cNvSpPr>
          <p:nvPr/>
        </p:nvSpPr>
        <p:spPr>
          <a:xfrm>
            <a:off x="5996672" y="1572020"/>
            <a:ext cx="6122653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b="1" dirty="0">
              <a:solidFill>
                <a:srgbClr val="0070C0"/>
              </a:solidFill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8CFBEBEC-B4CE-2544-B287-6912BFE1BEAE}"/>
              </a:ext>
            </a:extLst>
          </p:cNvPr>
          <p:cNvGrpSpPr/>
          <p:nvPr/>
        </p:nvGrpSpPr>
        <p:grpSpPr>
          <a:xfrm>
            <a:off x="6193591" y="86495"/>
            <a:ext cx="5861655" cy="1317903"/>
            <a:chOff x="6368191" y="132094"/>
            <a:chExt cx="5861655" cy="1317903"/>
          </a:xfrm>
        </p:grpSpPr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81B866AE-9385-9640-8BE7-F3272146B057}"/>
                </a:ext>
              </a:extLst>
            </p:cNvPr>
            <p:cNvCxnSpPr>
              <a:cxnSpLocks/>
            </p:cNvCxnSpPr>
            <p:nvPr/>
          </p:nvCxnSpPr>
          <p:spPr>
            <a:xfrm>
              <a:off x="6836175" y="1008640"/>
              <a:ext cx="5236448" cy="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itolo 6">
              <a:extLst>
                <a:ext uri="{FF2B5EF4-FFF2-40B4-BE49-F238E27FC236}">
                  <a16:creationId xmlns:a16="http://schemas.microsoft.com/office/drawing/2014/main" id="{4A452F05-A99E-A042-A3DF-28E896800B8A}"/>
                </a:ext>
              </a:extLst>
            </p:cNvPr>
            <p:cNvSpPr txBox="1">
              <a:spLocks/>
            </p:cNvSpPr>
            <p:nvPr/>
          </p:nvSpPr>
          <p:spPr>
            <a:xfrm>
              <a:off x="6368191" y="132094"/>
              <a:ext cx="5861655" cy="13179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it-IT" sz="2600" b="1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8" name="Titolo 6">
            <a:extLst>
              <a:ext uri="{FF2B5EF4-FFF2-40B4-BE49-F238E27FC236}">
                <a16:creationId xmlns:a16="http://schemas.microsoft.com/office/drawing/2014/main" id="{6D6ED773-3FA2-454B-A6D3-87309F2AC674}"/>
              </a:ext>
            </a:extLst>
          </p:cNvPr>
          <p:cNvSpPr txBox="1">
            <a:spLocks/>
          </p:cNvSpPr>
          <p:nvPr/>
        </p:nvSpPr>
        <p:spPr>
          <a:xfrm>
            <a:off x="6658075" y="55997"/>
            <a:ext cx="5461249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b="1" dirty="0" err="1">
                <a:solidFill>
                  <a:srgbClr val="0070C0"/>
                </a:solidFill>
              </a:rPr>
              <a:t>Plant</a:t>
            </a:r>
            <a:r>
              <a:rPr lang="it-IT" sz="2600" b="1" dirty="0">
                <a:solidFill>
                  <a:srgbClr val="0070C0"/>
                </a:solidFill>
              </a:rPr>
              <a:t> </a:t>
            </a:r>
            <a:r>
              <a:rPr lang="it-IT" sz="2600" b="1" dirty="0" err="1">
                <a:solidFill>
                  <a:srgbClr val="0070C0"/>
                </a:solidFill>
              </a:rPr>
              <a:t>specific</a:t>
            </a:r>
            <a:r>
              <a:rPr lang="it-IT" sz="2600" b="1" dirty="0">
                <a:solidFill>
                  <a:srgbClr val="0070C0"/>
                </a:solidFill>
              </a:rPr>
              <a:t> </a:t>
            </a:r>
            <a:r>
              <a:rPr lang="it-IT" sz="2600" b="1" dirty="0" err="1">
                <a:solidFill>
                  <a:srgbClr val="0070C0"/>
                </a:solidFill>
              </a:rPr>
              <a:t>biomarkers</a:t>
            </a:r>
            <a:endParaRPr lang="it-IT" sz="2600" b="1" i="1" dirty="0">
              <a:solidFill>
                <a:srgbClr val="0070C0"/>
              </a:solidFill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C4DB83F-A1E2-DA48-BB34-7FADAF3619BD}"/>
              </a:ext>
            </a:extLst>
          </p:cNvPr>
          <p:cNvCxnSpPr>
            <a:cxnSpLocks/>
          </p:cNvCxnSpPr>
          <p:nvPr/>
        </p:nvCxnSpPr>
        <p:spPr>
          <a:xfrm flipV="1">
            <a:off x="5674575" y="2228830"/>
            <a:ext cx="0" cy="90927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31684EBB-45E2-C449-A598-A79E7E447D8A}"/>
              </a:ext>
            </a:extLst>
          </p:cNvPr>
          <p:cNvCxnSpPr>
            <a:cxnSpLocks/>
          </p:cNvCxnSpPr>
          <p:nvPr/>
        </p:nvCxnSpPr>
        <p:spPr>
          <a:xfrm flipH="1">
            <a:off x="5674575" y="3190065"/>
            <a:ext cx="1" cy="9130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3B61A56B-6B15-0345-8D82-D506205DA461}"/>
              </a:ext>
            </a:extLst>
          </p:cNvPr>
          <p:cNvCxnSpPr>
            <a:cxnSpLocks/>
          </p:cNvCxnSpPr>
          <p:nvPr/>
        </p:nvCxnSpPr>
        <p:spPr>
          <a:xfrm flipV="1">
            <a:off x="413611" y="3942373"/>
            <a:ext cx="0" cy="90927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281260B-680B-5C41-B448-F3BB89092C97}"/>
              </a:ext>
            </a:extLst>
          </p:cNvPr>
          <p:cNvCxnSpPr>
            <a:cxnSpLocks/>
          </p:cNvCxnSpPr>
          <p:nvPr/>
        </p:nvCxnSpPr>
        <p:spPr>
          <a:xfrm flipH="1">
            <a:off x="401441" y="5525901"/>
            <a:ext cx="1" cy="9130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CCA2501-76B9-9040-B4EE-8F331FC7A950}"/>
              </a:ext>
            </a:extLst>
          </p:cNvPr>
          <p:cNvSpPr txBox="1"/>
          <p:nvPr/>
        </p:nvSpPr>
        <p:spPr>
          <a:xfrm rot="16200000">
            <a:off x="-186224" y="5663840"/>
            <a:ext cx="75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roots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77E9FBC-EB7B-2B44-8246-04970FF74702}"/>
              </a:ext>
            </a:extLst>
          </p:cNvPr>
          <p:cNvSpPr txBox="1"/>
          <p:nvPr/>
        </p:nvSpPr>
        <p:spPr>
          <a:xfrm rot="16200000">
            <a:off x="5454374" y="2471187"/>
            <a:ext cx="75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roots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11FA76C-AB59-124A-8B50-2F65F155D279}"/>
              </a:ext>
            </a:extLst>
          </p:cNvPr>
          <p:cNvSpPr/>
          <p:nvPr/>
        </p:nvSpPr>
        <p:spPr>
          <a:xfrm>
            <a:off x="5751918" y="3190065"/>
            <a:ext cx="209025" cy="752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EC124C-CDBC-E848-9E03-F4D9A7155651}"/>
              </a:ext>
            </a:extLst>
          </p:cNvPr>
          <p:cNvSpPr txBox="1"/>
          <p:nvPr/>
        </p:nvSpPr>
        <p:spPr>
          <a:xfrm rot="16200000">
            <a:off x="5412081" y="3381552"/>
            <a:ext cx="88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surface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1992F85-FE7A-3441-88B4-BF63C6691EAC}"/>
              </a:ext>
            </a:extLst>
          </p:cNvPr>
          <p:cNvSpPr/>
          <p:nvPr/>
        </p:nvSpPr>
        <p:spPr>
          <a:xfrm>
            <a:off x="84383" y="4017457"/>
            <a:ext cx="247849" cy="8077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696D7BE-1BBC-9841-A3B6-83E5D61112C8}"/>
              </a:ext>
            </a:extLst>
          </p:cNvPr>
          <p:cNvSpPr txBox="1"/>
          <p:nvPr/>
        </p:nvSpPr>
        <p:spPr>
          <a:xfrm rot="16200000">
            <a:off x="-287636" y="4165622"/>
            <a:ext cx="97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surface</a:t>
            </a:r>
            <a:endParaRPr lang="it-IT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F3154C39-47EF-3944-9FA4-86CAE7C81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18" y="2964575"/>
            <a:ext cx="2378692" cy="2362835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C5C3B83-E83B-704D-9936-06EF2C1157D0}"/>
              </a:ext>
            </a:extLst>
          </p:cNvPr>
          <p:cNvSpPr txBox="1"/>
          <p:nvPr/>
        </p:nvSpPr>
        <p:spPr>
          <a:xfrm>
            <a:off x="9867322" y="2522910"/>
            <a:ext cx="173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Feng et al., 2015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33BFDF4-E289-1849-8CC0-BE65B7C98372}"/>
              </a:ext>
            </a:extLst>
          </p:cNvPr>
          <p:cNvCxnSpPr/>
          <p:nvPr/>
        </p:nvCxnSpPr>
        <p:spPr>
          <a:xfrm flipH="1">
            <a:off x="7921625" y="2332664"/>
            <a:ext cx="958850" cy="477211"/>
          </a:xfrm>
          <a:prstGeom prst="straightConnector1">
            <a:avLst/>
          </a:prstGeom>
          <a:ln w="22225">
            <a:solidFill>
              <a:srgbClr val="007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5FD6BCC4-2B8D-ED4B-AC31-26E82B8795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686" r="48913"/>
          <a:stretch/>
        </p:blipFill>
        <p:spPr>
          <a:xfrm>
            <a:off x="6874200" y="4301235"/>
            <a:ext cx="2701509" cy="2164695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2093A688-F8D6-1547-9708-F235985BDE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913" b="67106"/>
          <a:stretch/>
        </p:blipFill>
        <p:spPr>
          <a:xfrm>
            <a:off x="6874200" y="2021703"/>
            <a:ext cx="2701510" cy="2203553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629EB01-4971-044A-897D-C299B13370A2}"/>
              </a:ext>
            </a:extLst>
          </p:cNvPr>
          <p:cNvSpPr txBox="1"/>
          <p:nvPr/>
        </p:nvSpPr>
        <p:spPr>
          <a:xfrm rot="19925097">
            <a:off x="8298984" y="2048799"/>
            <a:ext cx="893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0075C9"/>
                </a:solidFill>
              </a:rPr>
              <a:t>surf. </a:t>
            </a:r>
            <a:r>
              <a:rPr lang="it-IT" sz="1000" dirty="0" err="1">
                <a:solidFill>
                  <a:srgbClr val="0075C9"/>
                </a:solidFill>
              </a:rPr>
              <a:t>soil</a:t>
            </a:r>
            <a:endParaRPr lang="it-IT" sz="1000" dirty="0">
              <a:solidFill>
                <a:srgbClr val="0075C9"/>
              </a:solidFill>
            </a:endParaRPr>
          </a:p>
          <a:p>
            <a:r>
              <a:rPr lang="it-IT" sz="1000" dirty="0">
                <a:solidFill>
                  <a:srgbClr val="0075C9"/>
                </a:solidFill>
              </a:rPr>
              <a:t>input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6E841AFA-A798-154C-A3EC-6A6E700BD026}"/>
              </a:ext>
            </a:extLst>
          </p:cNvPr>
          <p:cNvCxnSpPr>
            <a:cxnSpLocks/>
          </p:cNvCxnSpPr>
          <p:nvPr/>
        </p:nvCxnSpPr>
        <p:spPr>
          <a:xfrm flipH="1" flipV="1">
            <a:off x="7732150" y="4836983"/>
            <a:ext cx="492804" cy="546599"/>
          </a:xfrm>
          <a:prstGeom prst="straightConnector1">
            <a:avLst/>
          </a:prstGeom>
          <a:ln w="22225">
            <a:solidFill>
              <a:srgbClr val="007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6E320586-8738-CD45-B297-33B85DA5E406}"/>
              </a:ext>
            </a:extLst>
          </p:cNvPr>
          <p:cNvSpPr txBox="1"/>
          <p:nvPr/>
        </p:nvSpPr>
        <p:spPr>
          <a:xfrm rot="3019059">
            <a:off x="7500145" y="5179652"/>
            <a:ext cx="893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75C9"/>
                </a:solidFill>
              </a:rPr>
              <a:t>surf. </a:t>
            </a:r>
            <a:r>
              <a:rPr lang="it-IT" sz="1200" dirty="0" err="1">
                <a:solidFill>
                  <a:srgbClr val="0075C9"/>
                </a:solidFill>
              </a:rPr>
              <a:t>soil</a:t>
            </a:r>
            <a:endParaRPr lang="it-IT" sz="1200" dirty="0">
              <a:solidFill>
                <a:srgbClr val="0075C9"/>
              </a:solidFill>
            </a:endParaRPr>
          </a:p>
          <a:p>
            <a:r>
              <a:rPr lang="it-IT" sz="1200" dirty="0">
                <a:solidFill>
                  <a:srgbClr val="0075C9"/>
                </a:solidFill>
              </a:rPr>
              <a:t>input</a:t>
            </a: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9A6BBA08-4DF6-6C4F-AA6F-BA7FE285AE18}"/>
              </a:ext>
            </a:extLst>
          </p:cNvPr>
          <p:cNvCxnSpPr>
            <a:cxnSpLocks/>
          </p:cNvCxnSpPr>
          <p:nvPr/>
        </p:nvCxnSpPr>
        <p:spPr>
          <a:xfrm flipH="1">
            <a:off x="8224954" y="2330345"/>
            <a:ext cx="771631" cy="399575"/>
          </a:xfrm>
          <a:prstGeom prst="straightConnector1">
            <a:avLst/>
          </a:prstGeom>
          <a:ln w="22225">
            <a:solidFill>
              <a:srgbClr val="007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03768368-7459-CEA5-53CB-5B58CEC032FB}"/>
              </a:ext>
            </a:extLst>
          </p:cNvPr>
          <p:cNvCxnSpPr>
            <a:cxnSpLocks/>
          </p:cNvCxnSpPr>
          <p:nvPr/>
        </p:nvCxnSpPr>
        <p:spPr>
          <a:xfrm>
            <a:off x="5015970" y="600501"/>
            <a:ext cx="1" cy="150125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343D36-49EA-50AC-AFF1-3D261CAE4778}"/>
              </a:ext>
            </a:extLst>
          </p:cNvPr>
          <p:cNvSpPr txBox="1"/>
          <p:nvPr/>
        </p:nvSpPr>
        <p:spPr>
          <a:xfrm rot="16200000">
            <a:off x="4402331" y="947634"/>
            <a:ext cx="1935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glacier</a:t>
            </a:r>
            <a:r>
              <a:rPr lang="it-IT" dirty="0"/>
              <a:t> </a:t>
            </a:r>
            <a:r>
              <a:rPr lang="it-IT" dirty="0" err="1"/>
              <a:t>retreat</a:t>
            </a:r>
            <a:endParaRPr lang="it-IT" dirty="0"/>
          </a:p>
          <a:p>
            <a:pPr algn="ctr"/>
            <a:r>
              <a:rPr lang="it-IT" sz="1200" dirty="0"/>
              <a:t>(Tesi et al., 2021)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6E30FB-9C1E-ED8E-AEC0-B700ADFEA55B}"/>
              </a:ext>
            </a:extLst>
          </p:cNvPr>
          <p:cNvSpPr txBox="1"/>
          <p:nvPr/>
        </p:nvSpPr>
        <p:spPr>
          <a:xfrm>
            <a:off x="2720354" y="2311332"/>
            <a:ext cx="67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cutin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974FD38-835B-EA9A-BC01-E010A983BF2B}"/>
              </a:ext>
            </a:extLst>
          </p:cNvPr>
          <p:cNvSpPr txBox="1"/>
          <p:nvPr/>
        </p:nvSpPr>
        <p:spPr>
          <a:xfrm>
            <a:off x="2741301" y="4423640"/>
            <a:ext cx="75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lignin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7094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6">
            <a:extLst>
              <a:ext uri="{FF2B5EF4-FFF2-40B4-BE49-F238E27FC236}">
                <a16:creationId xmlns:a16="http://schemas.microsoft.com/office/drawing/2014/main" id="{A008507E-E150-1948-9E47-27EA70CF4385}"/>
              </a:ext>
            </a:extLst>
          </p:cNvPr>
          <p:cNvSpPr txBox="1">
            <a:spLocks/>
          </p:cNvSpPr>
          <p:nvPr/>
        </p:nvSpPr>
        <p:spPr>
          <a:xfrm>
            <a:off x="5996672" y="1572020"/>
            <a:ext cx="6122653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2" name="Titolo 6">
            <a:extLst>
              <a:ext uri="{FF2B5EF4-FFF2-40B4-BE49-F238E27FC236}">
                <a16:creationId xmlns:a16="http://schemas.microsoft.com/office/drawing/2014/main" id="{9F71541D-9DC8-954F-BE79-C66ED3E1544B}"/>
              </a:ext>
            </a:extLst>
          </p:cNvPr>
          <p:cNvSpPr txBox="1">
            <a:spLocks/>
          </p:cNvSpPr>
          <p:nvPr/>
        </p:nvSpPr>
        <p:spPr>
          <a:xfrm>
            <a:off x="6478360" y="-176830"/>
            <a:ext cx="5580897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400" b="1" i="1" dirty="0">
              <a:solidFill>
                <a:srgbClr val="0070C0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BA48F39-8165-FD4A-8A33-B3A2CECE67A4}"/>
              </a:ext>
            </a:extLst>
          </p:cNvPr>
          <p:cNvSpPr txBox="1"/>
          <p:nvPr/>
        </p:nvSpPr>
        <p:spPr>
          <a:xfrm>
            <a:off x="9004373" y="1609549"/>
            <a:ext cx="2504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Reconstruction</a:t>
            </a:r>
            <a:r>
              <a:rPr lang="it-IT" dirty="0"/>
              <a:t> of </a:t>
            </a:r>
            <a:r>
              <a:rPr lang="it-IT" dirty="0" err="1"/>
              <a:t>summer</a:t>
            </a:r>
            <a:r>
              <a:rPr lang="it-IT" dirty="0"/>
              <a:t> </a:t>
            </a:r>
            <a:r>
              <a:rPr lang="it-IT" dirty="0" err="1"/>
              <a:t>sea</a:t>
            </a:r>
            <a:r>
              <a:rPr lang="it-IT" dirty="0"/>
              <a:t>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extent</a:t>
            </a:r>
            <a:r>
              <a:rPr lang="it-IT" dirty="0"/>
              <a:t> (</a:t>
            </a:r>
            <a:r>
              <a:rPr lang="it-IT" dirty="0" err="1"/>
              <a:t>Kinnard</a:t>
            </a:r>
            <a:r>
              <a:rPr lang="it-IT" dirty="0"/>
              <a:t> et al., 2011)</a:t>
            </a:r>
          </a:p>
        </p:txBody>
      </p:sp>
      <p:sp>
        <p:nvSpPr>
          <p:cNvPr id="27" name="Titolo 6">
            <a:extLst>
              <a:ext uri="{FF2B5EF4-FFF2-40B4-BE49-F238E27FC236}">
                <a16:creationId xmlns:a16="http://schemas.microsoft.com/office/drawing/2014/main" id="{392CA703-DE82-0842-86AB-F628E7FDCA02}"/>
              </a:ext>
            </a:extLst>
          </p:cNvPr>
          <p:cNvSpPr txBox="1">
            <a:spLocks/>
          </p:cNvSpPr>
          <p:nvPr/>
        </p:nvSpPr>
        <p:spPr>
          <a:xfrm>
            <a:off x="6257669" y="1533493"/>
            <a:ext cx="5861655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600" b="1" i="1" dirty="0">
              <a:solidFill>
                <a:srgbClr val="0070C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3D95169-CBB6-6943-8C81-FA9F88B67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443" y="1136728"/>
            <a:ext cx="2405930" cy="1823245"/>
          </a:xfrm>
          <a:prstGeom prst="rect">
            <a:avLst/>
          </a:prstGeom>
        </p:spPr>
      </p:pic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66C8C23-C7E7-C14E-9A65-93B5C9BB8946}"/>
              </a:ext>
            </a:extLst>
          </p:cNvPr>
          <p:cNvCxnSpPr>
            <a:cxnSpLocks/>
          </p:cNvCxnSpPr>
          <p:nvPr/>
        </p:nvCxnSpPr>
        <p:spPr>
          <a:xfrm>
            <a:off x="6661575" y="963041"/>
            <a:ext cx="5236448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olo 6">
            <a:extLst>
              <a:ext uri="{FF2B5EF4-FFF2-40B4-BE49-F238E27FC236}">
                <a16:creationId xmlns:a16="http://schemas.microsoft.com/office/drawing/2014/main" id="{4E1CE2B1-469B-B546-8A3E-6F7BCE75D3E7}"/>
              </a:ext>
            </a:extLst>
          </p:cNvPr>
          <p:cNvSpPr txBox="1">
            <a:spLocks/>
          </p:cNvSpPr>
          <p:nvPr/>
        </p:nvSpPr>
        <p:spPr>
          <a:xfrm>
            <a:off x="6658075" y="55997"/>
            <a:ext cx="5461249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b="1" dirty="0" err="1">
                <a:solidFill>
                  <a:srgbClr val="0070C0"/>
                </a:solidFill>
              </a:rPr>
              <a:t>Plant</a:t>
            </a:r>
            <a:r>
              <a:rPr lang="it-IT" sz="2600" b="1" dirty="0">
                <a:solidFill>
                  <a:srgbClr val="0070C0"/>
                </a:solidFill>
              </a:rPr>
              <a:t> </a:t>
            </a:r>
            <a:r>
              <a:rPr lang="it-IT" sz="2600" b="1" dirty="0" err="1">
                <a:solidFill>
                  <a:srgbClr val="0070C0"/>
                </a:solidFill>
              </a:rPr>
              <a:t>specific</a:t>
            </a:r>
            <a:r>
              <a:rPr lang="it-IT" sz="2600" b="1" dirty="0">
                <a:solidFill>
                  <a:srgbClr val="0070C0"/>
                </a:solidFill>
              </a:rPr>
              <a:t> </a:t>
            </a:r>
            <a:r>
              <a:rPr lang="it-IT" sz="2600" b="1" dirty="0" err="1">
                <a:solidFill>
                  <a:srgbClr val="0070C0"/>
                </a:solidFill>
              </a:rPr>
              <a:t>biomarkers</a:t>
            </a:r>
            <a:endParaRPr lang="it-IT" sz="2600" b="1" i="1" dirty="0">
              <a:solidFill>
                <a:srgbClr val="0070C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784AA8D-9764-7C46-B2CD-E51913A92B95}"/>
              </a:ext>
            </a:extLst>
          </p:cNvPr>
          <p:cNvSpPr txBox="1"/>
          <p:nvPr/>
        </p:nvSpPr>
        <p:spPr>
          <a:xfrm>
            <a:off x="6438024" y="3931072"/>
            <a:ext cx="5239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 early signal of </a:t>
            </a:r>
            <a:r>
              <a:rPr lang="en-US" dirty="0"/>
              <a:t>greening of the western Svalbard that started at the beginning of the 20</a:t>
            </a:r>
            <a:r>
              <a:rPr lang="en-US" baseline="30000" dirty="0"/>
              <a:t>th</a:t>
            </a:r>
            <a:r>
              <a:rPr lang="en-US" dirty="0"/>
              <a:t> century associated with the general sea ice collapse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EBAF1F1-EA13-F948-A3FE-30DDF8071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284422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4013992-D4F9-054F-9B38-8221EF242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284422" cy="6858000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4DAB601-B0EA-5D44-A247-A3913A488ED4}"/>
              </a:ext>
            </a:extLst>
          </p:cNvPr>
          <p:cNvCxnSpPr>
            <a:cxnSpLocks/>
          </p:cNvCxnSpPr>
          <p:nvPr/>
        </p:nvCxnSpPr>
        <p:spPr>
          <a:xfrm flipV="1">
            <a:off x="5290358" y="3723968"/>
            <a:ext cx="0" cy="220488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4DE019-CFEF-AA41-88BA-FF9B4C488302}"/>
              </a:ext>
            </a:extLst>
          </p:cNvPr>
          <p:cNvSpPr txBox="1"/>
          <p:nvPr/>
        </p:nvSpPr>
        <p:spPr>
          <a:xfrm rot="16200000">
            <a:off x="4490708" y="4503243"/>
            <a:ext cx="2204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non-</a:t>
            </a:r>
            <a:r>
              <a:rPr lang="it-IT" dirty="0" err="1"/>
              <a:t>woody</a:t>
            </a:r>
            <a:r>
              <a:rPr lang="it-IT" dirty="0"/>
              <a:t> </a:t>
            </a:r>
            <a:r>
              <a:rPr lang="it-IT" dirty="0" err="1"/>
              <a:t>angios</a:t>
            </a:r>
            <a:r>
              <a:rPr lang="it-IT" dirty="0"/>
              <a:t>.</a:t>
            </a:r>
          </a:p>
          <a:p>
            <a:pPr algn="ctr"/>
            <a:r>
              <a:rPr lang="it-IT" dirty="0"/>
              <a:t>(</a:t>
            </a:r>
            <a:r>
              <a:rPr lang="it-IT" dirty="0" err="1"/>
              <a:t>erbaceous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320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52CE0400-1505-E043-9653-0F2F802657BE}"/>
              </a:ext>
            </a:extLst>
          </p:cNvPr>
          <p:cNvCxnSpPr/>
          <p:nvPr/>
        </p:nvCxnSpPr>
        <p:spPr>
          <a:xfrm>
            <a:off x="291548" y="993439"/>
            <a:ext cx="11520000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F83677-57FD-B04D-B5B6-6427D80F862B}"/>
              </a:ext>
            </a:extLst>
          </p:cNvPr>
          <p:cNvSpPr txBox="1"/>
          <p:nvPr/>
        </p:nvSpPr>
        <p:spPr>
          <a:xfrm>
            <a:off x="8745794" y="2110930"/>
            <a:ext cx="2249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Satellite </a:t>
            </a:r>
            <a:r>
              <a:rPr lang="it-IT" dirty="0" err="1"/>
              <a:t>records</a:t>
            </a:r>
            <a:r>
              <a:rPr lang="it-IT" dirty="0"/>
              <a:t> indicate a </a:t>
            </a:r>
            <a:r>
              <a:rPr lang="it-IT" dirty="0" err="1"/>
              <a:t>widespread</a:t>
            </a:r>
            <a:r>
              <a:rPr lang="it-IT" dirty="0"/>
              <a:t> </a:t>
            </a:r>
            <a:r>
              <a:rPr lang="it-IT" dirty="0" err="1"/>
              <a:t>interannual</a:t>
            </a:r>
            <a:r>
              <a:rPr lang="it-IT" dirty="0"/>
              <a:t> </a:t>
            </a:r>
            <a:r>
              <a:rPr lang="it-IT" dirty="0" err="1"/>
              <a:t>linkage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Arctic</a:t>
            </a:r>
            <a:r>
              <a:rPr lang="it-IT" dirty="0"/>
              <a:t> </a:t>
            </a:r>
            <a:r>
              <a:rPr lang="it-IT" dirty="0" err="1"/>
              <a:t>vegetation</a:t>
            </a:r>
            <a:r>
              <a:rPr lang="it-IT" dirty="0"/>
              <a:t> NDVI </a:t>
            </a:r>
            <a:r>
              <a:rPr lang="it-IT" dirty="0" err="1"/>
              <a:t>increase</a:t>
            </a:r>
            <a:r>
              <a:rPr lang="it-IT" dirty="0"/>
              <a:t> and </a:t>
            </a:r>
            <a:r>
              <a:rPr lang="it-IT" dirty="0" err="1"/>
              <a:t>sea</a:t>
            </a:r>
            <a:r>
              <a:rPr lang="it-IT" dirty="0"/>
              <a:t>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retreat</a:t>
            </a:r>
            <a:r>
              <a:rPr lang="it-IT" dirty="0"/>
              <a:t> (</a:t>
            </a:r>
            <a:r>
              <a:rPr lang="it-IT" dirty="0" err="1"/>
              <a:t>Ji</a:t>
            </a:r>
            <a:r>
              <a:rPr lang="it-IT" dirty="0"/>
              <a:t> et al., 2024)</a:t>
            </a:r>
          </a:p>
          <a:p>
            <a:endParaRPr lang="it-IT" dirty="0"/>
          </a:p>
          <a:p>
            <a:r>
              <a:rPr lang="it-IT" dirty="0"/>
              <a:t>…</a:t>
            </a:r>
            <a:r>
              <a:rPr lang="it-IT" dirty="0" err="1"/>
              <a:t>especially</a:t>
            </a:r>
            <a:r>
              <a:rPr lang="it-IT" dirty="0"/>
              <a:t> in the </a:t>
            </a:r>
            <a:r>
              <a:rPr lang="it-IT" dirty="0" err="1"/>
              <a:t>Fram</a:t>
            </a:r>
            <a:r>
              <a:rPr lang="it-IT" dirty="0"/>
              <a:t> </a:t>
            </a:r>
            <a:r>
              <a:rPr lang="it-IT" dirty="0" err="1"/>
              <a:t>Strait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D4ECA06-832A-BB48-A5EE-0DDA42B0F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8" y="1525544"/>
            <a:ext cx="4201140" cy="403309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CB1867-F347-8D46-BC24-23184E9FD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88" y="1525544"/>
            <a:ext cx="4253106" cy="39963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9A7F52-37E0-C040-A079-D1A60BAE6A17}"/>
              </a:ext>
            </a:extLst>
          </p:cNvPr>
          <p:cNvSpPr txBox="1"/>
          <p:nvPr/>
        </p:nvSpPr>
        <p:spPr>
          <a:xfrm>
            <a:off x="5498363" y="5521937"/>
            <a:ext cx="2241755" cy="648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Sea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concentration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1982–2021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46A809-3E38-784C-8F23-8D098123BF92}"/>
              </a:ext>
            </a:extLst>
          </p:cNvPr>
          <p:cNvSpPr txBox="1"/>
          <p:nvPr/>
        </p:nvSpPr>
        <p:spPr>
          <a:xfrm>
            <a:off x="1679701" y="5521937"/>
            <a:ext cx="134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NDVI </a:t>
            </a:r>
            <a:r>
              <a:rPr lang="it-IT" dirty="0" err="1"/>
              <a:t>during</a:t>
            </a:r>
            <a:r>
              <a:rPr lang="it-IT" dirty="0"/>
              <a:t> 1982–2021</a:t>
            </a:r>
          </a:p>
        </p:txBody>
      </p:sp>
      <p:sp>
        <p:nvSpPr>
          <p:cNvPr id="9" name="Titolo 6">
            <a:extLst>
              <a:ext uri="{FF2B5EF4-FFF2-40B4-BE49-F238E27FC236}">
                <a16:creationId xmlns:a16="http://schemas.microsoft.com/office/drawing/2014/main" id="{228338E9-08E4-C84D-8DB6-7AEEC5042F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err="1">
                <a:solidFill>
                  <a:srgbClr val="0070C0"/>
                </a:solidFill>
              </a:rPr>
              <a:t>Arctic</a:t>
            </a:r>
            <a:r>
              <a:rPr lang="it-IT" sz="3600" b="1" dirty="0">
                <a:solidFill>
                  <a:srgbClr val="0070C0"/>
                </a:solidFill>
              </a:rPr>
              <a:t> tundra </a:t>
            </a:r>
            <a:r>
              <a:rPr lang="it-IT" sz="3600" b="1" dirty="0" err="1">
                <a:solidFill>
                  <a:srgbClr val="0070C0"/>
                </a:solidFill>
              </a:rPr>
              <a:t>growth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associated</a:t>
            </a:r>
            <a:r>
              <a:rPr lang="it-IT" sz="3600" b="1" dirty="0">
                <a:solidFill>
                  <a:srgbClr val="0070C0"/>
                </a:solidFill>
              </a:rPr>
              <a:t> with </a:t>
            </a:r>
            <a:r>
              <a:rPr lang="it-IT" sz="3600" b="1" dirty="0" err="1">
                <a:solidFill>
                  <a:srgbClr val="0070C0"/>
                </a:solidFill>
              </a:rPr>
              <a:t>sea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ice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decline</a:t>
            </a:r>
            <a:endParaRPr lang="it-IT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21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52CE0400-1505-E043-9653-0F2F802657BE}"/>
              </a:ext>
            </a:extLst>
          </p:cNvPr>
          <p:cNvCxnSpPr/>
          <p:nvPr/>
        </p:nvCxnSpPr>
        <p:spPr>
          <a:xfrm>
            <a:off x="291549" y="993913"/>
            <a:ext cx="11520000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CD418D-FE11-FA44-8C9E-F985A315D514}"/>
              </a:ext>
            </a:extLst>
          </p:cNvPr>
          <p:cNvSpPr txBox="1"/>
          <p:nvPr/>
        </p:nvSpPr>
        <p:spPr>
          <a:xfrm>
            <a:off x="8579341" y="1987827"/>
            <a:ext cx="2405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Svalbard an explicit relationship between sea ice decline and tundra productivity increase have been reported for the last decades</a:t>
            </a:r>
            <a:r>
              <a:rPr lang="it-IT" dirty="0"/>
              <a:t> (</a:t>
            </a:r>
            <a:r>
              <a:rPr lang="it-IT" dirty="0" err="1"/>
              <a:t>Macias-Fauria</a:t>
            </a:r>
            <a:r>
              <a:rPr lang="it-IT" dirty="0"/>
              <a:t> et al., 2017)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DFD3681-FDCC-014A-AA43-255ABA693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0709"/>
            <a:ext cx="8579340" cy="480082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B3E70D3-EE83-D745-A7E3-B5C2C7760653}"/>
              </a:ext>
            </a:extLst>
          </p:cNvPr>
          <p:cNvSpPr txBox="1"/>
          <p:nvPr/>
        </p:nvSpPr>
        <p:spPr>
          <a:xfrm>
            <a:off x="2690191" y="1205948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Sea </a:t>
            </a:r>
            <a:r>
              <a:rPr lang="it-IT" b="1" dirty="0" err="1"/>
              <a:t>ice</a:t>
            </a:r>
            <a:r>
              <a:rPr lang="it-IT" b="1" dirty="0"/>
              <a:t> </a:t>
            </a:r>
            <a:r>
              <a:rPr lang="it-IT" b="1" dirty="0" err="1"/>
              <a:t>decline</a:t>
            </a:r>
            <a:endParaRPr lang="it-IT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655AB1-BA5D-2540-9C60-084BCEA13B05}"/>
              </a:ext>
            </a:extLst>
          </p:cNvPr>
          <p:cNvSpPr txBox="1"/>
          <p:nvPr/>
        </p:nvSpPr>
        <p:spPr>
          <a:xfrm>
            <a:off x="4934778" y="1205948"/>
            <a:ext cx="320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Tundra </a:t>
            </a:r>
            <a:r>
              <a:rPr lang="it-IT" b="1" dirty="0" err="1"/>
              <a:t>productivity</a:t>
            </a:r>
            <a:r>
              <a:rPr lang="it-IT" b="1" dirty="0"/>
              <a:t> </a:t>
            </a:r>
            <a:r>
              <a:rPr lang="it-IT" b="1" dirty="0" err="1"/>
              <a:t>increase</a:t>
            </a:r>
            <a:endParaRPr lang="it-IT" b="1" dirty="0"/>
          </a:p>
        </p:txBody>
      </p:sp>
      <p:sp>
        <p:nvSpPr>
          <p:cNvPr id="10" name="Titolo 6">
            <a:extLst>
              <a:ext uri="{FF2B5EF4-FFF2-40B4-BE49-F238E27FC236}">
                <a16:creationId xmlns:a16="http://schemas.microsoft.com/office/drawing/2014/main" id="{F4816980-3CA4-4346-B92B-1E9EF961F30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err="1">
                <a:solidFill>
                  <a:srgbClr val="0070C0"/>
                </a:solidFill>
              </a:rPr>
              <a:t>Arctic</a:t>
            </a:r>
            <a:r>
              <a:rPr lang="it-IT" sz="3600" b="1" dirty="0">
                <a:solidFill>
                  <a:srgbClr val="0070C0"/>
                </a:solidFill>
              </a:rPr>
              <a:t> tundra </a:t>
            </a:r>
            <a:r>
              <a:rPr lang="it-IT" sz="3600" b="1" dirty="0" err="1">
                <a:solidFill>
                  <a:srgbClr val="0070C0"/>
                </a:solidFill>
              </a:rPr>
              <a:t>growth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associated</a:t>
            </a:r>
            <a:r>
              <a:rPr lang="it-IT" sz="3600" b="1" dirty="0">
                <a:solidFill>
                  <a:srgbClr val="0070C0"/>
                </a:solidFill>
              </a:rPr>
              <a:t> with </a:t>
            </a:r>
            <a:r>
              <a:rPr lang="it-IT" sz="3600" b="1" dirty="0" err="1">
                <a:solidFill>
                  <a:srgbClr val="0070C0"/>
                </a:solidFill>
              </a:rPr>
              <a:t>sea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ice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decline</a:t>
            </a:r>
            <a:endParaRPr lang="it-IT" sz="3600" b="1" dirty="0">
              <a:solidFill>
                <a:srgbClr val="0070C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2F4F49-FE1A-F64C-AA41-51660B5B4474}"/>
              </a:ext>
            </a:extLst>
          </p:cNvPr>
          <p:cNvSpPr txBox="1"/>
          <p:nvPr/>
        </p:nvSpPr>
        <p:spPr>
          <a:xfrm>
            <a:off x="3797085" y="6281531"/>
            <a:ext cx="293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Data 2000 – 2013</a:t>
            </a:r>
          </a:p>
        </p:txBody>
      </p:sp>
    </p:spTree>
    <p:extLst>
      <p:ext uri="{BB962C8B-B14F-4D97-AF65-F5344CB8AC3E}">
        <p14:creationId xmlns:p14="http://schemas.microsoft.com/office/powerpoint/2010/main" val="1855297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BA711A-A34E-C747-9BF2-C1D8C35A8B55}"/>
              </a:ext>
            </a:extLst>
          </p:cNvPr>
          <p:cNvSpPr txBox="1"/>
          <p:nvPr/>
        </p:nvSpPr>
        <p:spPr>
          <a:xfrm>
            <a:off x="1590261" y="5102086"/>
            <a:ext cx="9090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Specific in-situ reconstructions (tundra shrub-ring chronologies) suggest that tundra productivity increase with summer sea ice decline in the Svalbard (</a:t>
            </a:r>
            <a:r>
              <a:rPr lang="en-GB" sz="2400" dirty="0" err="1"/>
              <a:t>Buchwal</a:t>
            </a:r>
            <a:r>
              <a:rPr lang="en-GB" sz="2400" dirty="0"/>
              <a:t> et al., 2020).</a:t>
            </a:r>
            <a:endParaRPr lang="it-IT" sz="2400" dirty="0"/>
          </a:p>
        </p:txBody>
      </p:sp>
      <p:sp>
        <p:nvSpPr>
          <p:cNvPr id="3" name="Titolo 6">
            <a:extLst>
              <a:ext uri="{FF2B5EF4-FFF2-40B4-BE49-F238E27FC236}">
                <a16:creationId xmlns:a16="http://schemas.microsoft.com/office/drawing/2014/main" id="{A6328452-F8FF-7941-B65F-2EE1F0D2A6F7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err="1">
                <a:solidFill>
                  <a:srgbClr val="0070C0"/>
                </a:solidFill>
              </a:rPr>
              <a:t>Arctic</a:t>
            </a:r>
            <a:r>
              <a:rPr lang="it-IT" sz="3600" b="1" dirty="0">
                <a:solidFill>
                  <a:srgbClr val="0070C0"/>
                </a:solidFill>
              </a:rPr>
              <a:t> tundra </a:t>
            </a:r>
            <a:r>
              <a:rPr lang="it-IT" sz="3600" b="1" dirty="0" err="1">
                <a:solidFill>
                  <a:srgbClr val="0070C0"/>
                </a:solidFill>
              </a:rPr>
              <a:t>growth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associated</a:t>
            </a:r>
            <a:r>
              <a:rPr lang="it-IT" sz="3600" b="1" dirty="0">
                <a:solidFill>
                  <a:srgbClr val="0070C0"/>
                </a:solidFill>
              </a:rPr>
              <a:t> with </a:t>
            </a:r>
            <a:r>
              <a:rPr lang="it-IT" sz="3600" b="1" dirty="0" err="1">
                <a:solidFill>
                  <a:srgbClr val="0070C0"/>
                </a:solidFill>
              </a:rPr>
              <a:t>sea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ice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decline</a:t>
            </a:r>
            <a:endParaRPr lang="it-IT" sz="3600" b="1" dirty="0">
              <a:solidFill>
                <a:srgbClr val="0070C0"/>
              </a:solidFill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4CA6EBC3-5D14-764E-9B84-B8A0728F7049}"/>
              </a:ext>
            </a:extLst>
          </p:cNvPr>
          <p:cNvCxnSpPr/>
          <p:nvPr/>
        </p:nvCxnSpPr>
        <p:spPr>
          <a:xfrm>
            <a:off x="291549" y="993913"/>
            <a:ext cx="11520000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FE73944B-6676-074C-8217-0EFC3ECC8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68" y="1036642"/>
            <a:ext cx="7527234" cy="38561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281C298-0808-EE41-9E22-4833CCE3C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577" y="1189194"/>
            <a:ext cx="3965649" cy="35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0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>
            <a:extLst>
              <a:ext uri="{FF2B5EF4-FFF2-40B4-BE49-F238E27FC236}">
                <a16:creationId xmlns:a16="http://schemas.microsoft.com/office/drawing/2014/main" id="{804C06E3-4C09-314A-B063-0FFF03E78DD0}"/>
              </a:ext>
            </a:extLst>
          </p:cNvPr>
          <p:cNvGrpSpPr/>
          <p:nvPr/>
        </p:nvGrpSpPr>
        <p:grpSpPr>
          <a:xfrm>
            <a:off x="6827712" y="1486644"/>
            <a:ext cx="4886470" cy="4892400"/>
            <a:chOff x="4770364" y="1505786"/>
            <a:chExt cx="4886470" cy="4892400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5CF0A97F-D540-1B4E-A0D2-AF27A0969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0364" y="1505786"/>
              <a:ext cx="4886470" cy="4892400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82EF6A1-D0E8-BA4A-B894-508E9B30080D}"/>
                </a:ext>
              </a:extLst>
            </p:cNvPr>
            <p:cNvSpPr txBox="1"/>
            <p:nvPr/>
          </p:nvSpPr>
          <p:spPr>
            <a:xfrm>
              <a:off x="7892438" y="2194599"/>
              <a:ext cx="888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/>
                <a:t>moss</a:t>
              </a:r>
              <a:endParaRPr lang="it-IT" sz="2400" dirty="0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DDA145E2-FB07-A24A-9082-D821C4C996A3}"/>
                </a:ext>
              </a:extLst>
            </p:cNvPr>
            <p:cNvSpPr txBox="1"/>
            <p:nvPr/>
          </p:nvSpPr>
          <p:spPr>
            <a:xfrm>
              <a:off x="6360872" y="4892852"/>
              <a:ext cx="16305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/>
                <a:t>vascular</a:t>
              </a:r>
              <a:endParaRPr lang="it-IT" sz="2400" dirty="0"/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8136D7A9-E6C1-3146-A5FF-2F5E22901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99" y="186590"/>
            <a:ext cx="5977159" cy="6480000"/>
          </a:xfrm>
          <a:prstGeom prst="rect">
            <a:avLst/>
          </a:prstGeom>
        </p:spPr>
      </p:pic>
      <p:sp>
        <p:nvSpPr>
          <p:cNvPr id="8" name="Freccia su 7">
            <a:extLst>
              <a:ext uri="{FF2B5EF4-FFF2-40B4-BE49-F238E27FC236}">
                <a16:creationId xmlns:a16="http://schemas.microsoft.com/office/drawing/2014/main" id="{60A69754-CE3E-424D-837A-4122A90575E1}"/>
              </a:ext>
            </a:extLst>
          </p:cNvPr>
          <p:cNvSpPr/>
          <p:nvPr/>
        </p:nvSpPr>
        <p:spPr>
          <a:xfrm>
            <a:off x="5791200" y="3551581"/>
            <a:ext cx="291548" cy="2464905"/>
          </a:xfrm>
          <a:prstGeom prst="upArrow">
            <a:avLst/>
          </a:prstGeom>
          <a:solidFill>
            <a:srgbClr val="B99592"/>
          </a:solidFill>
          <a:ln>
            <a:solidFill>
              <a:srgbClr val="8E39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su 8">
            <a:extLst>
              <a:ext uri="{FF2B5EF4-FFF2-40B4-BE49-F238E27FC236}">
                <a16:creationId xmlns:a16="http://schemas.microsoft.com/office/drawing/2014/main" id="{B182F41D-408F-E347-926A-43C690D9C273}"/>
              </a:ext>
            </a:extLst>
          </p:cNvPr>
          <p:cNvSpPr/>
          <p:nvPr/>
        </p:nvSpPr>
        <p:spPr>
          <a:xfrm rot="10800000">
            <a:off x="5791200" y="636633"/>
            <a:ext cx="291548" cy="2464905"/>
          </a:xfrm>
          <a:prstGeom prst="upArrow">
            <a:avLst/>
          </a:prstGeom>
          <a:solidFill>
            <a:srgbClr val="8AC0BC"/>
          </a:solidFill>
          <a:ln>
            <a:solidFill>
              <a:srgbClr val="179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87B0AC-A941-FE44-BCAF-B3E6D068EC86}"/>
              </a:ext>
            </a:extLst>
          </p:cNvPr>
          <p:cNvSpPr txBox="1"/>
          <p:nvPr/>
        </p:nvSpPr>
        <p:spPr>
          <a:xfrm>
            <a:off x="5353878" y="3352801"/>
            <a:ext cx="437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+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7FDF70-208F-3B4D-B40C-45D5A71E0050}"/>
              </a:ext>
            </a:extLst>
          </p:cNvPr>
          <p:cNvSpPr txBox="1"/>
          <p:nvPr/>
        </p:nvSpPr>
        <p:spPr>
          <a:xfrm>
            <a:off x="6109802" y="2428457"/>
            <a:ext cx="437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+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33B2DB0-15E9-4249-BCCC-87C4FF7AEB09}"/>
              </a:ext>
            </a:extLst>
          </p:cNvPr>
          <p:cNvSpPr txBox="1"/>
          <p:nvPr/>
        </p:nvSpPr>
        <p:spPr>
          <a:xfrm>
            <a:off x="5353878" y="5502761"/>
            <a:ext cx="437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-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8C7A084-5FE4-BE4A-9989-03BCFAACADDF}"/>
              </a:ext>
            </a:extLst>
          </p:cNvPr>
          <p:cNvSpPr txBox="1"/>
          <p:nvPr/>
        </p:nvSpPr>
        <p:spPr>
          <a:xfrm>
            <a:off x="6126739" y="397132"/>
            <a:ext cx="437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-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8BE4FC3-1C44-F143-9AEC-4F282D7D484D}"/>
              </a:ext>
            </a:extLst>
          </p:cNvPr>
          <p:cNvSpPr txBox="1"/>
          <p:nvPr/>
        </p:nvSpPr>
        <p:spPr>
          <a:xfrm rot="16200000">
            <a:off x="4847322" y="4342122"/>
            <a:ext cx="128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moss</a:t>
            </a:r>
            <a:endParaRPr lang="it-IT" sz="2400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80A507E-8780-E040-92D7-EB4D91E6BF35}"/>
              </a:ext>
            </a:extLst>
          </p:cNvPr>
          <p:cNvSpPr txBox="1"/>
          <p:nvPr/>
        </p:nvSpPr>
        <p:spPr>
          <a:xfrm rot="16200000">
            <a:off x="5483251" y="1382346"/>
            <a:ext cx="163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vascular</a:t>
            </a:r>
            <a:endParaRPr lang="it-IT" sz="2400" b="1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DB33C9B-F687-6E42-8FDF-ED0A98EC63E0}"/>
              </a:ext>
            </a:extLst>
          </p:cNvPr>
          <p:cNvGrpSpPr/>
          <p:nvPr/>
        </p:nvGrpSpPr>
        <p:grpSpPr>
          <a:xfrm>
            <a:off x="6795962" y="1484934"/>
            <a:ext cx="4888177" cy="4894110"/>
            <a:chOff x="6805859" y="2296893"/>
            <a:chExt cx="4888177" cy="4894110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3CAE2E8D-DFCF-C240-8559-93D32C41C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5859" y="2296893"/>
              <a:ext cx="4888177" cy="4894110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D9068E8-CA6B-A54F-A81E-AEA1B6A77347}"/>
                </a:ext>
              </a:extLst>
            </p:cNvPr>
            <p:cNvSpPr txBox="1"/>
            <p:nvPr/>
          </p:nvSpPr>
          <p:spPr>
            <a:xfrm>
              <a:off x="8434668" y="5705383"/>
              <a:ext cx="16305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/>
                <a:t>vascular</a:t>
              </a:r>
              <a:endParaRPr lang="it-IT" sz="2400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575A106-FB8A-A44A-BD43-8EE82F5B6DC7}"/>
                </a:ext>
              </a:extLst>
            </p:cNvPr>
            <p:cNvSpPr txBox="1"/>
            <p:nvPr/>
          </p:nvSpPr>
          <p:spPr>
            <a:xfrm>
              <a:off x="9885779" y="2991429"/>
              <a:ext cx="888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/>
                <a:t>moss</a:t>
              </a:r>
              <a:endParaRPr lang="it-IT" sz="2400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DAF2BDD-91EE-0E41-BF2C-A841AD0B5BC2}"/>
                </a:ext>
              </a:extLst>
            </p:cNvPr>
            <p:cNvSpPr txBox="1"/>
            <p:nvPr/>
          </p:nvSpPr>
          <p:spPr>
            <a:xfrm>
              <a:off x="8434667" y="4011501"/>
              <a:ext cx="2087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 err="1"/>
                <a:t>Salix</a:t>
              </a:r>
              <a:r>
                <a:rPr lang="it-IT" sz="2400" i="1" dirty="0"/>
                <a:t> </a:t>
              </a:r>
              <a:r>
                <a:rPr lang="it-IT" sz="2400" i="1" dirty="0" err="1"/>
                <a:t>polaris</a:t>
              </a:r>
              <a:endParaRPr lang="it-IT" sz="2400" i="1" dirty="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0A3632BA-393F-974B-9B79-9776875C79A6}"/>
                </a:ext>
              </a:extLst>
            </p:cNvPr>
            <p:cNvSpPr txBox="1"/>
            <p:nvPr/>
          </p:nvSpPr>
          <p:spPr>
            <a:xfrm>
              <a:off x="8434666" y="4706037"/>
              <a:ext cx="2339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 err="1"/>
                <a:t>Dryas</a:t>
              </a:r>
              <a:r>
                <a:rPr lang="it-IT" sz="2400" i="1" dirty="0"/>
                <a:t> </a:t>
              </a:r>
              <a:r>
                <a:rPr lang="it-IT" sz="2400" i="1" dirty="0" err="1"/>
                <a:t>ocopetala</a:t>
              </a:r>
              <a:endParaRPr lang="it-IT" sz="2400" i="1" dirty="0"/>
            </a:p>
          </p:txBody>
        </p:sp>
      </p:grpSp>
      <p:sp>
        <p:nvSpPr>
          <p:cNvPr id="25" name="Titolo 6">
            <a:extLst>
              <a:ext uri="{FF2B5EF4-FFF2-40B4-BE49-F238E27FC236}">
                <a16:creationId xmlns:a16="http://schemas.microsoft.com/office/drawing/2014/main" id="{D56FC795-D40C-B04C-AEFD-D05259DF4164}"/>
              </a:ext>
            </a:extLst>
          </p:cNvPr>
          <p:cNvSpPr txBox="1">
            <a:spLocks/>
          </p:cNvSpPr>
          <p:nvPr/>
        </p:nvSpPr>
        <p:spPr>
          <a:xfrm>
            <a:off x="7213600" y="339587"/>
            <a:ext cx="4554759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70C0"/>
                </a:solidFill>
              </a:rPr>
              <a:t>Change of the plant species composition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E834AC5B-FCCE-A14B-B75C-B6565E743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922" y="4091179"/>
            <a:ext cx="2585608" cy="1809926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04B823BC-D8DD-044B-9D12-C810F1310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5425" y="1890361"/>
            <a:ext cx="1839737" cy="128781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E414A33-8110-2D48-AFCE-39212AE871AB}"/>
              </a:ext>
            </a:extLst>
          </p:cNvPr>
          <p:cNvSpPr/>
          <p:nvPr/>
        </p:nvSpPr>
        <p:spPr>
          <a:xfrm>
            <a:off x="4759779" y="489856"/>
            <a:ext cx="307758" cy="562519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3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C98CF1-D23F-924D-AA95-DF3703787F28}"/>
              </a:ext>
            </a:extLst>
          </p:cNvPr>
          <p:cNvSpPr txBox="1"/>
          <p:nvPr/>
        </p:nvSpPr>
        <p:spPr>
          <a:xfrm>
            <a:off x="7685769" y="4853902"/>
            <a:ext cx="4189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err="1"/>
              <a:t>Salix</a:t>
            </a:r>
            <a:r>
              <a:rPr lang="it-IT" sz="2400" i="1" dirty="0"/>
              <a:t> </a:t>
            </a:r>
            <a:r>
              <a:rPr lang="it-IT" sz="2400" i="1" dirty="0" err="1"/>
              <a:t>polaris</a:t>
            </a:r>
            <a:r>
              <a:rPr lang="it-IT" sz="2400" i="1" dirty="0"/>
              <a:t> </a:t>
            </a:r>
            <a:r>
              <a:rPr lang="it-IT" sz="2400" dirty="0"/>
              <a:t>and </a:t>
            </a:r>
            <a:r>
              <a:rPr lang="it-IT" sz="2400" i="1" dirty="0" err="1"/>
              <a:t>Dryas</a:t>
            </a:r>
            <a:r>
              <a:rPr lang="it-IT" sz="2400" i="1" dirty="0"/>
              <a:t>  </a:t>
            </a:r>
            <a:r>
              <a:rPr lang="it-IT" sz="2400" i="1" dirty="0" err="1"/>
              <a:t>octopetala</a:t>
            </a:r>
            <a:r>
              <a:rPr lang="it-IT" sz="2400" dirty="0"/>
              <a:t> predominate  in  the  </a:t>
            </a:r>
            <a:r>
              <a:rPr lang="it-IT" sz="2400" dirty="0" err="1"/>
              <a:t>later</a:t>
            </a:r>
            <a:r>
              <a:rPr lang="it-IT" sz="2400" dirty="0"/>
              <a:t> stages of </a:t>
            </a:r>
            <a:r>
              <a:rPr lang="it-IT" sz="2400" dirty="0" err="1"/>
              <a:t>succession</a:t>
            </a:r>
            <a:r>
              <a:rPr lang="it-IT" sz="2400" dirty="0"/>
              <a:t> (</a:t>
            </a:r>
            <a:r>
              <a:rPr lang="it-IT" sz="2400" dirty="0" err="1"/>
              <a:t>Nakatsubo</a:t>
            </a:r>
            <a:r>
              <a:rPr lang="it-IT" sz="2400" dirty="0"/>
              <a:t> et al., 2005).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06585B-192E-6B45-AFB3-77EE6CB39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6457"/>
            <a:ext cx="7296122" cy="51606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7ADFCEB-4C4E-4248-B00F-B77B896B1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180" y="1426457"/>
            <a:ext cx="4916054" cy="2641961"/>
          </a:xfrm>
          <a:prstGeom prst="rect">
            <a:avLst/>
          </a:prstGeom>
        </p:spPr>
      </p:pic>
      <p:sp>
        <p:nvSpPr>
          <p:cNvPr id="5" name="Titolo 6">
            <a:extLst>
              <a:ext uri="{FF2B5EF4-FFF2-40B4-BE49-F238E27FC236}">
                <a16:creationId xmlns:a16="http://schemas.microsoft.com/office/drawing/2014/main" id="{96455F8C-0BDE-A04F-843B-551A450C2214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err="1">
                <a:solidFill>
                  <a:srgbClr val="0070C0"/>
                </a:solidFill>
              </a:rPr>
              <a:t>Plant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successional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r>
              <a:rPr lang="it-IT" sz="3600" b="1" dirty="0" err="1">
                <a:solidFill>
                  <a:srgbClr val="0070C0"/>
                </a:solidFill>
              </a:rPr>
              <a:t>series</a:t>
            </a:r>
            <a:r>
              <a:rPr lang="it-IT" sz="3600" b="1" dirty="0">
                <a:solidFill>
                  <a:srgbClr val="0070C0"/>
                </a:solidFill>
              </a:rPr>
              <a:t> in the </a:t>
            </a:r>
            <a:r>
              <a:rPr lang="it-IT" sz="3600" b="1" dirty="0" err="1">
                <a:solidFill>
                  <a:srgbClr val="0070C0"/>
                </a:solidFill>
              </a:rPr>
              <a:t>deglaciated</a:t>
            </a:r>
            <a:r>
              <a:rPr lang="it-IT" sz="3600" b="1" dirty="0">
                <a:solidFill>
                  <a:srgbClr val="0070C0"/>
                </a:solidFill>
              </a:rPr>
              <a:t> area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7CC8731-02DF-B94C-AD9A-28B8C2632D24}"/>
              </a:ext>
            </a:extLst>
          </p:cNvPr>
          <p:cNvCxnSpPr/>
          <p:nvPr/>
        </p:nvCxnSpPr>
        <p:spPr>
          <a:xfrm>
            <a:off x="291549" y="993913"/>
            <a:ext cx="11520000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4FFB057C-007F-F84D-8B70-DBFDD8FA1297}"/>
              </a:ext>
            </a:extLst>
          </p:cNvPr>
          <p:cNvSpPr/>
          <p:nvPr/>
        </p:nvSpPr>
        <p:spPr>
          <a:xfrm>
            <a:off x="7183180" y="1789045"/>
            <a:ext cx="4916054" cy="6493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472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FB32FA02-3A19-1840-87D6-002D31F7C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64" y="1154719"/>
            <a:ext cx="2330442" cy="147486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CBDD822-1F1C-9745-8B6B-6D16928C8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555" y="1167241"/>
            <a:ext cx="8538620" cy="53196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497AD94-5AC1-BE4C-8C03-EF0CCE2B8E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4778" b="88953" l="31664" r="63813">
                        <a14:foregroundMark x1="53635" y1="29125" x2="53635" y2="29125"/>
                        <a14:foregroundMark x1="54523" y1="54376" x2="54523" y2="54376"/>
                        <a14:foregroundMark x1="48384" y1="39168" x2="48384" y2="39168"/>
                        <a14:foregroundMark x1="58805" y1="60258" x2="58805" y2="60258"/>
                        <a14:foregroundMark x1="62601" y1="41033" x2="62601" y2="41033"/>
                        <a14:foregroundMark x1="34976" y1="61549" x2="34976" y2="61549"/>
                        <a14:foregroundMark x1="43053" y1="25538" x2="43053" y2="25538"/>
                        <a14:foregroundMark x1="45880" y1="16499" x2="45880" y2="16499"/>
                        <a14:foregroundMark x1="58078" y1="17073" x2="58078" y2="17073"/>
                        <a14:foregroundMark x1="60016" y1="31564" x2="60016" y2="31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93" t="13825" r="35819" b="2458"/>
          <a:stretch/>
        </p:blipFill>
        <p:spPr>
          <a:xfrm>
            <a:off x="4563776" y="1362186"/>
            <a:ext cx="1430194" cy="2054088"/>
          </a:xfrm>
          <a:prstGeom prst="rect">
            <a:avLst/>
          </a:prstGeom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8C345D6-9BBB-4E4E-B72E-EBB4DE48B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70" y="2581771"/>
            <a:ext cx="3009763" cy="24314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EBD982D-6F75-F24F-A533-A10BCB669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35" y="4983367"/>
            <a:ext cx="3043074" cy="192101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52F7BE-214A-3547-A860-08CFEF243B9D}"/>
              </a:ext>
            </a:extLst>
          </p:cNvPr>
          <p:cNvSpPr txBox="1"/>
          <p:nvPr/>
        </p:nvSpPr>
        <p:spPr>
          <a:xfrm rot="16200000">
            <a:off x="11067757" y="3414074"/>
            <a:ext cx="135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NYA 17-154</a:t>
            </a:r>
          </a:p>
        </p:txBody>
      </p:sp>
      <p:sp>
        <p:nvSpPr>
          <p:cNvPr id="11" name="Titolo 6">
            <a:extLst>
              <a:ext uri="{FF2B5EF4-FFF2-40B4-BE49-F238E27FC236}">
                <a16:creationId xmlns:a16="http://schemas.microsoft.com/office/drawing/2014/main" id="{0550AF97-17CF-464A-9180-56630130C654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err="1">
                <a:solidFill>
                  <a:srgbClr val="0070C0"/>
                </a:solidFill>
              </a:rPr>
              <a:t>Greening</a:t>
            </a:r>
            <a:r>
              <a:rPr lang="it-IT" sz="3200" b="1" dirty="0">
                <a:solidFill>
                  <a:srgbClr val="0070C0"/>
                </a:solidFill>
              </a:rPr>
              <a:t> </a:t>
            </a:r>
            <a:r>
              <a:rPr lang="it-IT" sz="3200" b="1" dirty="0" err="1">
                <a:solidFill>
                  <a:srgbClr val="0070C0"/>
                </a:solidFill>
              </a:rPr>
              <a:t>signal</a:t>
            </a:r>
            <a:r>
              <a:rPr lang="it-IT" sz="3200" b="1" dirty="0">
                <a:solidFill>
                  <a:srgbClr val="0070C0"/>
                </a:solidFill>
              </a:rPr>
              <a:t> VS. </a:t>
            </a:r>
            <a:r>
              <a:rPr lang="it-IT" sz="3200" b="1" i="1" dirty="0">
                <a:solidFill>
                  <a:srgbClr val="0070C0"/>
                </a:solidFill>
              </a:rPr>
              <a:t>S. </a:t>
            </a:r>
            <a:r>
              <a:rPr lang="it-IT" sz="3200" b="1" i="1" dirty="0" err="1">
                <a:solidFill>
                  <a:srgbClr val="0070C0"/>
                </a:solidFill>
              </a:rPr>
              <a:t>polaris</a:t>
            </a:r>
            <a:r>
              <a:rPr lang="it-IT" sz="3200" b="1" i="1" dirty="0">
                <a:solidFill>
                  <a:srgbClr val="0070C0"/>
                </a:solidFill>
              </a:rPr>
              <a:t> </a:t>
            </a:r>
            <a:r>
              <a:rPr lang="it-IT" sz="3200" b="1" dirty="0" err="1">
                <a:solidFill>
                  <a:srgbClr val="0070C0"/>
                </a:solidFill>
              </a:rPr>
              <a:t>growth</a:t>
            </a:r>
            <a:r>
              <a:rPr lang="it-IT" sz="3200" b="1" dirty="0">
                <a:solidFill>
                  <a:srgbClr val="0070C0"/>
                </a:solidFill>
              </a:rPr>
              <a:t>-ring </a:t>
            </a:r>
            <a:r>
              <a:rPr lang="it-IT" sz="3200" b="1" dirty="0" err="1">
                <a:solidFill>
                  <a:srgbClr val="0070C0"/>
                </a:solidFill>
              </a:rPr>
              <a:t>reconstruction</a:t>
            </a:r>
            <a:endParaRPr lang="it-IT" sz="3200" b="1" dirty="0">
              <a:solidFill>
                <a:srgbClr val="0070C0"/>
              </a:solidFill>
            </a:endParaRP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E71BFF00-1F57-2B40-8B5E-27F1FB3889FB}"/>
              </a:ext>
            </a:extLst>
          </p:cNvPr>
          <p:cNvCxnSpPr/>
          <p:nvPr/>
        </p:nvCxnSpPr>
        <p:spPr>
          <a:xfrm>
            <a:off x="291549" y="993913"/>
            <a:ext cx="11520000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EF7CF7F-0233-5E4D-A0DE-CB6D0D16B9A9}"/>
              </a:ext>
            </a:extLst>
          </p:cNvPr>
          <p:cNvSpPr txBox="1"/>
          <p:nvPr/>
        </p:nvSpPr>
        <p:spPr>
          <a:xfrm>
            <a:off x="3255109" y="6281530"/>
            <a:ext cx="22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Owczarek</a:t>
            </a:r>
            <a:r>
              <a:rPr lang="it-IT" dirty="0"/>
              <a:t> et al., 2021</a:t>
            </a:r>
          </a:p>
        </p:txBody>
      </p:sp>
    </p:spTree>
    <p:extLst>
      <p:ext uri="{BB962C8B-B14F-4D97-AF65-F5344CB8AC3E}">
        <p14:creationId xmlns:p14="http://schemas.microsoft.com/office/powerpoint/2010/main" val="3595690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6">
            <a:extLst>
              <a:ext uri="{FF2B5EF4-FFF2-40B4-BE49-F238E27FC236}">
                <a16:creationId xmlns:a16="http://schemas.microsoft.com/office/drawing/2014/main" id="{0CE553CF-B0D9-1F4A-8588-C80D81B9A93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</a:rPr>
              <a:t>Conclusions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52CE0400-1505-E043-9653-0F2F802657BE}"/>
              </a:ext>
            </a:extLst>
          </p:cNvPr>
          <p:cNvCxnSpPr/>
          <p:nvPr/>
        </p:nvCxnSpPr>
        <p:spPr>
          <a:xfrm>
            <a:off x="291549" y="993913"/>
            <a:ext cx="11520000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">
            <a:extLst>
              <a:ext uri="{FF2B5EF4-FFF2-40B4-BE49-F238E27FC236}">
                <a16:creationId xmlns:a16="http://schemas.microsoft.com/office/drawing/2014/main" id="{0965C73D-8FAA-4D45-9473-792579CF401E}"/>
              </a:ext>
            </a:extLst>
          </p:cNvPr>
          <p:cNvSpPr txBox="1"/>
          <p:nvPr/>
        </p:nvSpPr>
        <p:spPr>
          <a:xfrm>
            <a:off x="291549" y="1452520"/>
            <a:ext cx="8479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en-US" sz="2000" b="1" dirty="0"/>
              <a:t>Not all terrestrial organic proxies are suitable </a:t>
            </a:r>
            <a:r>
              <a:rPr lang="en-US" sz="2000" dirty="0"/>
              <a:t>for describing the past greening events: n-alkanes and n-</a:t>
            </a:r>
            <a:r>
              <a:rPr lang="en-US" sz="2000" dirty="0" err="1"/>
              <a:t>alkanoic</a:t>
            </a:r>
            <a:r>
              <a:rPr lang="en-US" sz="2000" dirty="0"/>
              <a:t> acids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D364309-451D-4A4B-B397-52A7361468C8}"/>
              </a:ext>
            </a:extLst>
          </p:cNvPr>
          <p:cNvSpPr txBox="1"/>
          <p:nvPr/>
        </p:nvSpPr>
        <p:spPr>
          <a:xfrm>
            <a:off x="292627" y="2532640"/>
            <a:ext cx="8665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en-US" sz="2000" b="1" dirty="0"/>
              <a:t>Lignin phenols are </a:t>
            </a:r>
            <a:r>
              <a:rPr lang="en-US" sz="2000" b="1" dirty="0" err="1"/>
              <a:t>cutin</a:t>
            </a:r>
            <a:r>
              <a:rPr lang="en-US" sz="2000" b="1" dirty="0"/>
              <a:t> acids are more promising </a:t>
            </a:r>
            <a:r>
              <a:rPr lang="en-US" sz="2000" dirty="0"/>
              <a:t>and consistent with the pan-Arctic reconstruction of sea ice</a:t>
            </a:r>
          </a:p>
          <a:p>
            <a:endParaRPr lang="en-US" sz="2000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53D82A06-44A3-2B47-8BB5-07D2B5DB8F49}"/>
              </a:ext>
            </a:extLst>
          </p:cNvPr>
          <p:cNvSpPr txBox="1"/>
          <p:nvPr/>
        </p:nvSpPr>
        <p:spPr>
          <a:xfrm>
            <a:off x="317755" y="3684768"/>
            <a:ext cx="8453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In Northern Svalbard, </a:t>
            </a:r>
            <a:r>
              <a:rPr lang="en-US" sz="2000" b="1" dirty="0"/>
              <a:t>greening began soon after the end of the LIA </a:t>
            </a:r>
            <a:r>
              <a:rPr lang="en-US" sz="2000" dirty="0"/>
              <a:t>in the early 20</a:t>
            </a:r>
            <a:r>
              <a:rPr lang="en-US" sz="2000" baseline="30000" dirty="0"/>
              <a:t>th</a:t>
            </a:r>
            <a:r>
              <a:rPr lang="en-US" sz="2000" dirty="0"/>
              <a:t> century</a:t>
            </a:r>
          </a:p>
          <a:p>
            <a:endParaRPr lang="en-US" sz="2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36E93E6-01BD-E847-91D7-615CB19F3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63" t="6099" r="38375" b="1130"/>
          <a:stretch/>
        </p:blipFill>
        <p:spPr>
          <a:xfrm>
            <a:off x="8890001" y="0"/>
            <a:ext cx="3302000" cy="684542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3BC209-57FA-484C-B04E-46B5B6ED6F87}"/>
              </a:ext>
            </a:extLst>
          </p:cNvPr>
          <p:cNvSpPr txBox="1"/>
          <p:nvPr/>
        </p:nvSpPr>
        <p:spPr>
          <a:xfrm>
            <a:off x="9092546" y="4929922"/>
            <a:ext cx="2896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Greening around </a:t>
            </a:r>
            <a:r>
              <a:rPr lang="en-US" sz="2800" dirty="0" err="1">
                <a:solidFill>
                  <a:schemeClr val="bg1"/>
                </a:solidFill>
              </a:rPr>
              <a:t>Kongfjorden</a:t>
            </a:r>
            <a:r>
              <a:rPr lang="en-US" sz="2800" dirty="0">
                <a:solidFill>
                  <a:schemeClr val="bg1"/>
                </a:solidFill>
              </a:rPr>
              <a:t>, Svalbard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A6ED29-B321-8C40-BAC1-8620B82AFA01}"/>
              </a:ext>
            </a:extLst>
          </p:cNvPr>
          <p:cNvSpPr txBox="1"/>
          <p:nvPr/>
        </p:nvSpPr>
        <p:spPr>
          <a:xfrm>
            <a:off x="317755" y="4610329"/>
            <a:ext cx="8453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en-US" sz="2000" dirty="0"/>
              <a:t>- </a:t>
            </a:r>
            <a:r>
              <a:rPr lang="en-US" sz="2000" b="1" dirty="0"/>
              <a:t>Signals of tundra vegetation shift </a:t>
            </a:r>
            <a:r>
              <a:rPr lang="en-US" sz="2000" dirty="0"/>
              <a:t>toward mature successional stages and vascular species adapted to milder climate (likely </a:t>
            </a:r>
            <a:r>
              <a:rPr lang="en-GB" sz="2000" i="1" dirty="0"/>
              <a:t>S. </a:t>
            </a:r>
            <a:r>
              <a:rPr lang="en-GB" sz="2000" i="1" dirty="0" err="1"/>
              <a:t>polaris</a:t>
            </a:r>
            <a:r>
              <a:rPr lang="en-GB" sz="2000" dirty="0"/>
              <a:t> and </a:t>
            </a:r>
            <a:r>
              <a:rPr lang="en-GB" sz="2000" i="1" dirty="0"/>
              <a:t>D. </a:t>
            </a:r>
            <a:r>
              <a:rPr lang="en-GB" sz="2000" i="1" dirty="0" err="1"/>
              <a:t>octopetala</a:t>
            </a:r>
            <a:r>
              <a:rPr lang="en-US" sz="2000" dirty="0"/>
              <a:t>).</a:t>
            </a:r>
            <a:r>
              <a:rPr lang="it-IT" sz="2000" dirty="0"/>
              <a:t> </a:t>
            </a:r>
            <a:endParaRPr lang="en-GB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560442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E1C214C-285C-FC4F-9D85-1D7C2C0B5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7426"/>
          <a:stretch/>
        </p:blipFill>
        <p:spPr>
          <a:xfrm>
            <a:off x="0" y="0"/>
            <a:ext cx="12599737" cy="6858000"/>
          </a:xfrm>
          <a:prstGeom prst="rect">
            <a:avLst/>
          </a:prstGeom>
        </p:spPr>
      </p:pic>
      <p:pic>
        <p:nvPicPr>
          <p:cNvPr id="3" name="Immagine 2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31A87F62-3A83-F29F-7097-FDE6C108C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4" y="737126"/>
            <a:ext cx="6070321" cy="538374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5A382D-B261-9546-B9DC-BE15D43CA67C}"/>
              </a:ext>
            </a:extLst>
          </p:cNvPr>
          <p:cNvSpPr txBox="1"/>
          <p:nvPr/>
        </p:nvSpPr>
        <p:spPr>
          <a:xfrm>
            <a:off x="7809101" y="5613041"/>
            <a:ext cx="3442090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57786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1CA13DC-14B1-F944-AE81-F06AB468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721" y="166358"/>
            <a:ext cx="9036653" cy="66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43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1C08A61-1E95-8143-B42F-CE7ADE98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627506"/>
            <a:ext cx="10371898" cy="518909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6E7B99CC-959A-9045-A3AC-F3C2384F1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6060830"/>
            <a:ext cx="5329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marine sediments(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Kim et al., 2011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; 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Kusch et al., 2021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), soil(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Kim et al., 2011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; 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Kusch et al., 2021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), coal(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Kim et al., 2011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; 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Kusch et al., 2021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), ice-rafted detritus (IRD)(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Kim et al., 2011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), and sediments affected by proglacial river discharge (</a:t>
            </a:r>
            <a:r>
              <a:rPr kumimoji="0" lang="en-US" altLang="it-IT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Bayelva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sediment)(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Kusch et al., 2021</a:t>
            </a:r>
            <a:r>
              <a:rPr kumimoji="0" lang="en-US" altLang="it-IT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r>
              <a:rPr kumimoji="0" lang="en-US" altLang="it-IT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28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6">
            <a:extLst>
              <a:ext uri="{FF2B5EF4-FFF2-40B4-BE49-F238E27FC236}">
                <a16:creationId xmlns:a16="http://schemas.microsoft.com/office/drawing/2014/main" id="{0CE553CF-B0D9-1F4A-8588-C80D81B9A93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rgbClr val="0070C0"/>
                </a:solidFill>
              </a:rPr>
              <a:t>Correlation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analysis</a:t>
            </a:r>
            <a:endParaRPr lang="it-IT" b="1" dirty="0">
              <a:solidFill>
                <a:srgbClr val="0070C0"/>
              </a:solidFill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52CE0400-1505-E043-9653-0F2F802657BE}"/>
              </a:ext>
            </a:extLst>
          </p:cNvPr>
          <p:cNvCxnSpPr/>
          <p:nvPr/>
        </p:nvCxnSpPr>
        <p:spPr>
          <a:xfrm>
            <a:off x="291549" y="993913"/>
            <a:ext cx="11520000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04E069-13C7-2B46-8E2F-6FB91ADA3814}"/>
              </a:ext>
            </a:extLst>
          </p:cNvPr>
          <p:cNvSpPr txBox="1"/>
          <p:nvPr/>
        </p:nvSpPr>
        <p:spPr>
          <a:xfrm>
            <a:off x="1103245" y="1320929"/>
            <a:ext cx="5920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Correlation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Unevenly</a:t>
            </a:r>
            <a:r>
              <a:rPr lang="it-IT" dirty="0"/>
              <a:t> </a:t>
            </a:r>
          </a:p>
          <a:p>
            <a:pPr algn="ctr"/>
            <a:r>
              <a:rPr lang="it-IT" dirty="0" err="1"/>
              <a:t>Spaced</a:t>
            </a:r>
            <a:r>
              <a:rPr lang="it-IT" dirty="0"/>
              <a:t> Time Series (</a:t>
            </a:r>
            <a:r>
              <a:rPr lang="it-IT" dirty="0" err="1"/>
              <a:t>Cutin</a:t>
            </a:r>
            <a:r>
              <a:rPr lang="it-IT" dirty="0"/>
              <a:t> vs. </a:t>
            </a:r>
            <a:r>
              <a:rPr lang="it-IT" dirty="0" err="1"/>
              <a:t>Summer</a:t>
            </a:r>
            <a:r>
              <a:rPr lang="it-IT" dirty="0"/>
              <a:t> Sea </a:t>
            </a:r>
            <a:r>
              <a:rPr lang="it-IT" dirty="0" err="1"/>
              <a:t>Ice</a:t>
            </a:r>
            <a:r>
              <a:rPr lang="it-IT" dirty="0"/>
              <a:t> </a:t>
            </a:r>
            <a:r>
              <a:rPr lang="it-IT" dirty="0" err="1"/>
              <a:t>extent</a:t>
            </a:r>
            <a:r>
              <a:rPr lang="it-IT" dirty="0"/>
              <a:t>)</a:t>
            </a:r>
          </a:p>
          <a:p>
            <a:pPr algn="ctr"/>
            <a:r>
              <a:rPr lang="it-IT" dirty="0" err="1"/>
              <a:t>Mudelsee</a:t>
            </a:r>
            <a:r>
              <a:rPr lang="it-IT" dirty="0"/>
              <a:t> (2010)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E4DF8C5-944E-7248-A603-89C0389D7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35" y="2083215"/>
            <a:ext cx="7162179" cy="477478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326DBD6-C0A4-FB4C-A602-7A11E86DA6F7}"/>
              </a:ext>
            </a:extLst>
          </p:cNvPr>
          <p:cNvSpPr txBox="1"/>
          <p:nvPr/>
        </p:nvSpPr>
        <p:spPr>
          <a:xfrm>
            <a:off x="8773297" y="2751654"/>
            <a:ext cx="2469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Binned</a:t>
            </a:r>
            <a:r>
              <a:rPr lang="it-IT" dirty="0"/>
              <a:t> </a:t>
            </a:r>
            <a:r>
              <a:rPr lang="it-IT" dirty="0" err="1"/>
              <a:t>Pearson's</a:t>
            </a:r>
            <a:r>
              <a:rPr lang="it-IT" dirty="0"/>
              <a:t> </a:t>
            </a:r>
            <a:r>
              <a:rPr lang="it-IT" dirty="0" err="1"/>
              <a:t>correlation</a:t>
            </a:r>
            <a:r>
              <a:rPr lang="it-IT" dirty="0"/>
              <a:t> = -0.8751</a:t>
            </a:r>
          </a:p>
          <a:p>
            <a:r>
              <a:rPr lang="it-IT" i="1" dirty="0" err="1"/>
              <a:t>p</a:t>
            </a:r>
            <a:r>
              <a:rPr lang="it-IT" dirty="0" err="1"/>
              <a:t>-value</a:t>
            </a:r>
            <a:r>
              <a:rPr lang="it-IT" dirty="0"/>
              <a:t> &lt; 0.001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9B1A50-0296-8D4D-A060-702D954FF349}"/>
              </a:ext>
            </a:extLst>
          </p:cNvPr>
          <p:cNvSpPr txBox="1"/>
          <p:nvPr/>
        </p:nvSpPr>
        <p:spPr>
          <a:xfrm>
            <a:off x="8773297" y="4361935"/>
            <a:ext cx="1902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But…correlation dose not imply causation</a:t>
            </a:r>
            <a:r>
              <a:rPr lang="it-IT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46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71BB7C4-DD61-714F-B45F-370CC29C6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1234"/>
            <a:ext cx="12192000" cy="705923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0B1596-A970-2C4F-9D54-3EE61C35FE1D}"/>
              </a:ext>
            </a:extLst>
          </p:cNvPr>
          <p:cNvSpPr txBox="1"/>
          <p:nvPr/>
        </p:nvSpPr>
        <p:spPr>
          <a:xfrm>
            <a:off x="2674613" y="607844"/>
            <a:ext cx="767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/>
              <a:t>The Arctic Fjords of Svalbard are also showing important signals of greening due to the unprecedented collapse of the glacial environment.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07773BA-A122-744F-B44F-9FD4851BA3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4778" b="88953" l="31664" r="63813">
                        <a14:foregroundMark x1="53635" y1="29125" x2="53635" y2="29125"/>
                        <a14:foregroundMark x1="54523" y1="54376" x2="54523" y2="54376"/>
                        <a14:foregroundMark x1="48384" y1="39168" x2="48384" y2="39168"/>
                        <a14:foregroundMark x1="58805" y1="60258" x2="58805" y2="60258"/>
                        <a14:foregroundMark x1="62601" y1="41033" x2="62601" y2="41033"/>
                        <a14:foregroundMark x1="34976" y1="61549" x2="34976" y2="61549"/>
                        <a14:foregroundMark x1="43053" y1="25538" x2="43053" y2="25538"/>
                        <a14:foregroundMark x1="45880" y1="16499" x2="45880" y2="16499"/>
                        <a14:foregroundMark x1="58078" y1="17073" x2="58078" y2="17073"/>
                        <a14:foregroundMark x1="60016" y1="31564" x2="60016" y2="31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93" t="13825" r="35819" b="2458"/>
          <a:stretch/>
        </p:blipFill>
        <p:spPr>
          <a:xfrm>
            <a:off x="263923" y="-87096"/>
            <a:ext cx="2146768" cy="30832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200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951269-D752-AE4C-A660-A41F4F019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229" y="772685"/>
            <a:ext cx="10575771" cy="557271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D4577F-850A-F34C-8625-8DAA506CA014}"/>
              </a:ext>
            </a:extLst>
          </p:cNvPr>
          <p:cNvSpPr txBox="1"/>
          <p:nvPr/>
        </p:nvSpPr>
        <p:spPr>
          <a:xfrm>
            <a:off x="4462667" y="6468533"/>
            <a:ext cx="3341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Inglis</a:t>
            </a:r>
            <a:r>
              <a:rPr lang="it-IT" dirty="0"/>
              <a:t> et al. (2022)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4ADB13B-EF26-9E48-AABD-EFDF4BB2E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04520" y="2430791"/>
            <a:ext cx="971093" cy="422240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67BD939-FA90-5547-8878-5CDD286D3CCB}"/>
              </a:ext>
            </a:extLst>
          </p:cNvPr>
          <p:cNvSpPr txBox="1"/>
          <p:nvPr/>
        </p:nvSpPr>
        <p:spPr>
          <a:xfrm>
            <a:off x="10835181" y="6019614"/>
            <a:ext cx="989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cutin</a:t>
            </a:r>
            <a:r>
              <a:rPr lang="it-IT" sz="1200" dirty="0"/>
              <a:t> </a:t>
            </a:r>
            <a:r>
              <a:rPr lang="it-IT" sz="1200" dirty="0" err="1"/>
              <a:t>acids</a:t>
            </a:r>
            <a:endParaRPr lang="it-IT" sz="12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0C60AFA-72F0-594A-9316-F46745CB07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141" r="20072" b="42864"/>
          <a:stretch/>
        </p:blipFill>
        <p:spPr>
          <a:xfrm>
            <a:off x="10177844" y="6296613"/>
            <a:ext cx="2014156" cy="33559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47B5352-1764-164B-9542-628ABBB4B288}"/>
              </a:ext>
            </a:extLst>
          </p:cNvPr>
          <p:cNvSpPr txBox="1"/>
          <p:nvPr/>
        </p:nvSpPr>
        <p:spPr>
          <a:xfrm>
            <a:off x="274421" y="1507461"/>
            <a:ext cx="131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Biomarkers</a:t>
            </a:r>
            <a:endParaRPr lang="it-IT" dirty="0"/>
          </a:p>
          <a:p>
            <a:pPr algn="ctr"/>
            <a:r>
              <a:rPr lang="it-IT" dirty="0" err="1"/>
              <a:t>into</a:t>
            </a:r>
            <a:r>
              <a:rPr lang="it-IT" dirty="0"/>
              <a:t> marine </a:t>
            </a:r>
            <a:r>
              <a:rPr lang="it-IT" dirty="0" err="1"/>
              <a:t>records</a:t>
            </a:r>
            <a:endParaRPr lang="it-IT" dirty="0"/>
          </a:p>
        </p:txBody>
      </p:sp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ADE356D0-F1BF-C543-B7FA-A99D07AC9968}"/>
              </a:ext>
            </a:extLst>
          </p:cNvPr>
          <p:cNvSpPr/>
          <p:nvPr/>
        </p:nvSpPr>
        <p:spPr>
          <a:xfrm rot="21118409">
            <a:off x="5486263" y="4256872"/>
            <a:ext cx="1206943" cy="1124834"/>
          </a:xfrm>
          <a:custGeom>
            <a:avLst/>
            <a:gdLst>
              <a:gd name="connsiteX0" fmla="*/ 1178718 w 1178718"/>
              <a:gd name="connsiteY0" fmla="*/ 0 h 1014413"/>
              <a:gd name="connsiteX1" fmla="*/ 850106 w 1178718"/>
              <a:gd name="connsiteY1" fmla="*/ 521494 h 1014413"/>
              <a:gd name="connsiteX2" fmla="*/ 400050 w 1178718"/>
              <a:gd name="connsiteY2" fmla="*/ 878682 h 1014413"/>
              <a:gd name="connsiteX3" fmla="*/ 0 w 1178718"/>
              <a:gd name="connsiteY3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718" h="1014413">
                <a:moveTo>
                  <a:pt x="1178718" y="0"/>
                </a:moveTo>
                <a:cubicBezTo>
                  <a:pt x="1079301" y="187523"/>
                  <a:pt x="979884" y="375047"/>
                  <a:pt x="850106" y="521494"/>
                </a:cubicBezTo>
                <a:cubicBezTo>
                  <a:pt x="720328" y="667941"/>
                  <a:pt x="541734" y="796529"/>
                  <a:pt x="400050" y="878682"/>
                </a:cubicBezTo>
                <a:cubicBezTo>
                  <a:pt x="258366" y="960835"/>
                  <a:pt x="129183" y="987624"/>
                  <a:pt x="0" y="1014413"/>
                </a:cubicBezTo>
              </a:path>
            </a:pathLst>
          </a:custGeom>
          <a:noFill/>
          <a:ln w="38100">
            <a:solidFill>
              <a:schemeClr val="bg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1AC58DD-C5E4-1D48-87BB-C67D12B91D92}"/>
              </a:ext>
            </a:extLst>
          </p:cNvPr>
          <p:cNvSpPr txBox="1"/>
          <p:nvPr/>
        </p:nvSpPr>
        <p:spPr>
          <a:xfrm>
            <a:off x="5647297" y="4680789"/>
            <a:ext cx="775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chemeClr val="bg1"/>
                </a:solidFill>
              </a:rPr>
              <a:t>burial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0DEFE9-DC28-164D-9247-EDE0EEEF633A}"/>
              </a:ext>
            </a:extLst>
          </p:cNvPr>
          <p:cNvSpPr txBox="1"/>
          <p:nvPr/>
        </p:nvSpPr>
        <p:spPr>
          <a:xfrm>
            <a:off x="399959" y="6565050"/>
            <a:ext cx="1118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/>
              <a:t>Kusch</a:t>
            </a:r>
            <a:r>
              <a:rPr lang="it-IT" sz="900" dirty="0"/>
              <a:t> et al., 2021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E3C0522-FE09-7F4E-844F-00EEB43E1AE0}"/>
              </a:ext>
            </a:extLst>
          </p:cNvPr>
          <p:cNvSpPr/>
          <p:nvPr/>
        </p:nvSpPr>
        <p:spPr>
          <a:xfrm>
            <a:off x="9608689" y="4555123"/>
            <a:ext cx="2495079" cy="2194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9957D156-7F26-6445-8EE3-607CD4D5C6D3}"/>
              </a:ext>
            </a:extLst>
          </p:cNvPr>
          <p:cNvSpPr/>
          <p:nvPr/>
        </p:nvSpPr>
        <p:spPr>
          <a:xfrm>
            <a:off x="8226400" y="1566820"/>
            <a:ext cx="3877368" cy="863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0A0AC78-36AC-854C-B1B9-D7597A9C8AC5}"/>
              </a:ext>
            </a:extLst>
          </p:cNvPr>
          <p:cNvSpPr/>
          <p:nvPr/>
        </p:nvSpPr>
        <p:spPr>
          <a:xfrm>
            <a:off x="5391150" y="5651180"/>
            <a:ext cx="4039510" cy="673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 descr="Immagine che contiene trasporto, natante, Architettura navale, veicolo&#10;&#10;Il contenuto generato dall'IA potrebbe non essere corretto.">
            <a:extLst>
              <a:ext uri="{FF2B5EF4-FFF2-40B4-BE49-F238E27FC236}">
                <a16:creationId xmlns:a16="http://schemas.microsoft.com/office/drawing/2014/main" id="{157432DA-4C05-DA62-992D-F1B368FF2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000" y="3287232"/>
            <a:ext cx="1677600" cy="732646"/>
          </a:xfrm>
          <a:prstGeom prst="rect">
            <a:avLst/>
          </a:prstGeom>
        </p:spPr>
      </p:pic>
      <p:sp>
        <p:nvSpPr>
          <p:cNvPr id="9" name="Parallelogramma 8">
            <a:extLst>
              <a:ext uri="{FF2B5EF4-FFF2-40B4-BE49-F238E27FC236}">
                <a16:creationId xmlns:a16="http://schemas.microsoft.com/office/drawing/2014/main" id="{3523D34F-7D56-869C-F09B-5105D82C27B0}"/>
              </a:ext>
            </a:extLst>
          </p:cNvPr>
          <p:cNvSpPr/>
          <p:nvPr/>
        </p:nvSpPr>
        <p:spPr>
          <a:xfrm>
            <a:off x="4667736" y="3559042"/>
            <a:ext cx="244364" cy="224494"/>
          </a:xfrm>
          <a:prstGeom prst="parallelogram">
            <a:avLst>
              <a:gd name="adj" fmla="val 88291"/>
            </a:avLst>
          </a:prstGeom>
          <a:solidFill>
            <a:srgbClr val="0B44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igura a mano libera 25">
            <a:extLst>
              <a:ext uri="{FF2B5EF4-FFF2-40B4-BE49-F238E27FC236}">
                <a16:creationId xmlns:a16="http://schemas.microsoft.com/office/drawing/2014/main" id="{435ED270-3E53-D2A0-703C-5C87E02B4BE7}"/>
              </a:ext>
            </a:extLst>
          </p:cNvPr>
          <p:cNvSpPr/>
          <p:nvPr/>
        </p:nvSpPr>
        <p:spPr>
          <a:xfrm>
            <a:off x="4707188" y="3559043"/>
            <a:ext cx="378643" cy="2008432"/>
          </a:xfrm>
          <a:custGeom>
            <a:avLst/>
            <a:gdLst>
              <a:gd name="connsiteX0" fmla="*/ 165521 w 378643"/>
              <a:gd name="connsiteY0" fmla="*/ 0 h 1982223"/>
              <a:gd name="connsiteX1" fmla="*/ 343491 w 378643"/>
              <a:gd name="connsiteY1" fmla="*/ 380489 h 1982223"/>
              <a:gd name="connsiteX2" fmla="*/ 361902 w 378643"/>
              <a:gd name="connsiteY2" fmla="*/ 920537 h 1982223"/>
              <a:gd name="connsiteX3" fmla="*/ 153247 w 378643"/>
              <a:gd name="connsiteY3" fmla="*/ 1233520 h 1982223"/>
              <a:gd name="connsiteX4" fmla="*/ 5961 w 378643"/>
              <a:gd name="connsiteY4" fmla="*/ 1534228 h 1982223"/>
              <a:gd name="connsiteX5" fmla="*/ 42782 w 378643"/>
              <a:gd name="connsiteY5" fmla="*/ 1982223 h 198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643" h="1982223">
                <a:moveTo>
                  <a:pt x="165521" y="0"/>
                </a:moveTo>
                <a:cubicBezTo>
                  <a:pt x="238141" y="113533"/>
                  <a:pt x="310761" y="227066"/>
                  <a:pt x="343491" y="380489"/>
                </a:cubicBezTo>
                <a:cubicBezTo>
                  <a:pt x="376221" y="533912"/>
                  <a:pt x="393609" y="778365"/>
                  <a:pt x="361902" y="920537"/>
                </a:cubicBezTo>
                <a:cubicBezTo>
                  <a:pt x="330195" y="1062709"/>
                  <a:pt x="212570" y="1131238"/>
                  <a:pt x="153247" y="1233520"/>
                </a:cubicBezTo>
                <a:cubicBezTo>
                  <a:pt x="93924" y="1335802"/>
                  <a:pt x="24372" y="1409444"/>
                  <a:pt x="5961" y="1534228"/>
                </a:cubicBezTo>
                <a:cubicBezTo>
                  <a:pt x="-12450" y="1659012"/>
                  <a:pt x="15166" y="1820617"/>
                  <a:pt x="42782" y="198222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127CC1D2-DBC6-DE54-D27F-E6F75F2950A5}"/>
              </a:ext>
            </a:extLst>
          </p:cNvPr>
          <p:cNvCxnSpPr>
            <a:cxnSpLocks/>
          </p:cNvCxnSpPr>
          <p:nvPr/>
        </p:nvCxnSpPr>
        <p:spPr>
          <a:xfrm flipH="1" flipV="1">
            <a:off x="1889411" y="5391354"/>
            <a:ext cx="2858260" cy="56338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E0252F95-15EC-5E24-37D7-44095B06F556}"/>
              </a:ext>
            </a:extLst>
          </p:cNvPr>
          <p:cNvCxnSpPr>
            <a:cxnSpLocks/>
          </p:cNvCxnSpPr>
          <p:nvPr/>
        </p:nvCxnSpPr>
        <p:spPr>
          <a:xfrm flipH="1">
            <a:off x="1337405" y="6133528"/>
            <a:ext cx="3405049" cy="43152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6838B070-540E-D4D2-495F-C793EF1F9B9D}"/>
              </a:ext>
            </a:extLst>
          </p:cNvPr>
          <p:cNvCxnSpPr>
            <a:cxnSpLocks/>
          </p:cNvCxnSpPr>
          <p:nvPr/>
        </p:nvCxnSpPr>
        <p:spPr>
          <a:xfrm flipH="1" flipV="1">
            <a:off x="1337405" y="2482836"/>
            <a:ext cx="552006" cy="292516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BCFB9C3F-20CA-E7B5-E202-C894656FD27E}"/>
              </a:ext>
            </a:extLst>
          </p:cNvPr>
          <p:cNvGrpSpPr/>
          <p:nvPr/>
        </p:nvGrpSpPr>
        <p:grpSpPr>
          <a:xfrm>
            <a:off x="4689638" y="5538280"/>
            <a:ext cx="120169" cy="612000"/>
            <a:chOff x="4689638" y="5538280"/>
            <a:chExt cx="120169" cy="553974"/>
          </a:xfrm>
        </p:grpSpPr>
        <p:sp>
          <p:nvSpPr>
            <p:cNvPr id="5" name="Cilindro 4">
              <a:extLst>
                <a:ext uri="{FF2B5EF4-FFF2-40B4-BE49-F238E27FC236}">
                  <a16:creationId xmlns:a16="http://schemas.microsoft.com/office/drawing/2014/main" id="{98B6F062-B04E-DC6A-7B07-C8CC4CF4F832}"/>
                </a:ext>
              </a:extLst>
            </p:cNvPr>
            <p:cNvSpPr/>
            <p:nvPr/>
          </p:nvSpPr>
          <p:spPr>
            <a:xfrm>
              <a:off x="4707031" y="5644498"/>
              <a:ext cx="82887" cy="447756"/>
            </a:xfrm>
            <a:prstGeom prst="can">
              <a:avLst>
                <a:gd name="adj" fmla="val 46583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lin ang="600000" scaled="0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ilindro 6">
              <a:extLst>
                <a:ext uri="{FF2B5EF4-FFF2-40B4-BE49-F238E27FC236}">
                  <a16:creationId xmlns:a16="http://schemas.microsoft.com/office/drawing/2014/main" id="{BB0EE187-AA9D-8FFB-F151-EAAD04C3D229}"/>
                </a:ext>
              </a:extLst>
            </p:cNvPr>
            <p:cNvSpPr/>
            <p:nvPr/>
          </p:nvSpPr>
          <p:spPr>
            <a:xfrm>
              <a:off x="4689638" y="5538280"/>
              <a:ext cx="120169" cy="152400"/>
            </a:xfrm>
            <a:prstGeom prst="can">
              <a:avLst>
                <a:gd name="adj" fmla="val 46583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lin ang="600000" scaled="0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74084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C90EBEE6-5FAE-6B4E-9052-21842DCC8C93}"/>
              </a:ext>
            </a:extLst>
          </p:cNvPr>
          <p:cNvSpPr/>
          <p:nvPr/>
        </p:nvSpPr>
        <p:spPr>
          <a:xfrm>
            <a:off x="7089097" y="3829585"/>
            <a:ext cx="5102903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/>
              <a:t>BULK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Total organic carbon (TOC)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Radiocarbon (∆</a:t>
            </a:r>
            <a:r>
              <a:rPr lang="en-US" sz="1600" baseline="30000" dirty="0"/>
              <a:t>14</a:t>
            </a:r>
            <a:r>
              <a:rPr lang="en-US" sz="1600" dirty="0"/>
              <a:t>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stable carbon isotope (</a:t>
            </a:r>
            <a:r>
              <a:rPr lang="en-US" sz="1600" dirty="0">
                <a:sym typeface="Symbol" pitchFamily="2" charset="2"/>
              </a:rPr>
              <a:t></a:t>
            </a:r>
            <a:r>
              <a:rPr lang="en-US" sz="1600" baseline="30000" dirty="0"/>
              <a:t>13</a:t>
            </a:r>
            <a:r>
              <a:rPr lang="en-US" sz="1600" dirty="0"/>
              <a:t>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b="1" dirty="0"/>
              <a:t>TERRESTRIAL BIOMARKER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Long chain </a:t>
            </a:r>
            <a:r>
              <a:rPr lang="en-GB" sz="1600" i="1" dirty="0"/>
              <a:t>n</a:t>
            </a:r>
            <a:r>
              <a:rPr lang="en-GB" sz="1600" dirty="0"/>
              <a:t>-alkanes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Long chain fatty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Lignin phenols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Cutin</a:t>
            </a:r>
            <a:r>
              <a:rPr lang="en-GB" sz="1600" dirty="0"/>
              <a:t> acids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12" name="Titolo 6">
            <a:extLst>
              <a:ext uri="{FF2B5EF4-FFF2-40B4-BE49-F238E27FC236}">
                <a16:creationId xmlns:a16="http://schemas.microsoft.com/office/drawing/2014/main" id="{556628B0-2D1F-6D41-917F-237D0C0A2019}"/>
              </a:ext>
            </a:extLst>
          </p:cNvPr>
          <p:cNvSpPr txBox="1">
            <a:spLocks/>
          </p:cNvSpPr>
          <p:nvPr/>
        </p:nvSpPr>
        <p:spPr>
          <a:xfrm>
            <a:off x="914400" y="16781"/>
            <a:ext cx="11277600" cy="13179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greening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from marine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archives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C9AAD43-0E78-2D4C-88BE-300EFEF31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33"/>
          <a:stretch/>
        </p:blipFill>
        <p:spPr>
          <a:xfrm>
            <a:off x="1530" y="1308100"/>
            <a:ext cx="6128603" cy="5549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AB16113-3462-F340-A3A1-47F69C7C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92729" y="3865897"/>
            <a:ext cx="592799" cy="257754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63544CE-97B4-7544-8808-C80D0D840C62}"/>
              </a:ext>
            </a:extLst>
          </p:cNvPr>
          <p:cNvSpPr/>
          <p:nvPr/>
        </p:nvSpPr>
        <p:spPr>
          <a:xfrm>
            <a:off x="1656524" y="2796209"/>
            <a:ext cx="1232452" cy="3313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NYA17-154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D97C64-0B56-4A4B-9166-52F4BCDC4F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4856" b="32926"/>
          <a:stretch/>
        </p:blipFill>
        <p:spPr>
          <a:xfrm>
            <a:off x="6081823" y="849385"/>
            <a:ext cx="6108647" cy="29904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magine 4" descr="Immagine che contiene linea, antenna, design&#10;&#10;Il contenuto generato dall'IA potrebbe non essere corretto.">
            <a:extLst>
              <a:ext uri="{FF2B5EF4-FFF2-40B4-BE49-F238E27FC236}">
                <a16:creationId xmlns:a16="http://schemas.microsoft.com/office/drawing/2014/main" id="{B28C226A-697C-2C5F-2440-57C85E43C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341" y="5406013"/>
            <a:ext cx="1743659" cy="56200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C23E0C6-674F-2848-75BE-FAD0F806F0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052" b="95783" l="57088" r="95232"/>
                    </a14:imgEffect>
                  </a14:imgLayer>
                </a14:imgProps>
              </a:ext>
            </a:extLst>
          </a:blip>
          <a:srcRect l="52320" t="57835"/>
          <a:stretch/>
        </p:blipFill>
        <p:spPr>
          <a:xfrm>
            <a:off x="8777076" y="5144622"/>
            <a:ext cx="2935391" cy="18171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7E2930A-AC3F-6098-82DF-62E638AE94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491" t="25907" r="19608" b="33936"/>
          <a:stretch/>
        </p:blipFill>
        <p:spPr>
          <a:xfrm>
            <a:off x="10009240" y="3853367"/>
            <a:ext cx="2065935" cy="126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49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CD16B2-E52B-FA4A-B8DE-D0164375DE4D}"/>
              </a:ext>
            </a:extLst>
          </p:cNvPr>
          <p:cNvSpPr txBox="1"/>
          <p:nvPr/>
        </p:nvSpPr>
        <p:spPr>
          <a:xfrm>
            <a:off x="4353339" y="5954453"/>
            <a:ext cx="4164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/>
              <a:t>Year</a:t>
            </a:r>
            <a:r>
              <a:rPr lang="it-IT" sz="3600" dirty="0"/>
              <a:t> (AD)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DD2AD59-1E16-4D46-9F3E-2298E5A53501}"/>
              </a:ext>
            </a:extLst>
          </p:cNvPr>
          <p:cNvSpPr txBox="1"/>
          <p:nvPr/>
        </p:nvSpPr>
        <p:spPr>
          <a:xfrm rot="16200000">
            <a:off x="-576644" y="3179056"/>
            <a:ext cx="4164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err="1"/>
              <a:t>Biomarker</a:t>
            </a:r>
            <a:endParaRPr lang="it-IT" sz="4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690E4CA-3FF8-D54E-BE69-FFF013812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52" y="1453327"/>
            <a:ext cx="8218806" cy="4618969"/>
          </a:xfrm>
          <a:prstGeom prst="rect">
            <a:avLst/>
          </a:prstGeom>
        </p:spPr>
      </p:pic>
      <p:sp>
        <p:nvSpPr>
          <p:cNvPr id="11" name="Titolo 6">
            <a:extLst>
              <a:ext uri="{FF2B5EF4-FFF2-40B4-BE49-F238E27FC236}">
                <a16:creationId xmlns:a16="http://schemas.microsoft.com/office/drawing/2014/main" id="{7A47FEF3-0321-974C-8CEF-DA70C636AE81}"/>
              </a:ext>
            </a:extLst>
          </p:cNvPr>
          <p:cNvSpPr txBox="1">
            <a:spLocks/>
          </p:cNvSpPr>
          <p:nvPr/>
        </p:nvSpPr>
        <p:spPr>
          <a:xfrm>
            <a:off x="291549" y="0"/>
            <a:ext cx="11062251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err="1">
                <a:solidFill>
                  <a:srgbClr val="0070C0"/>
                </a:solidFill>
              </a:rPr>
              <a:t>Generalised</a:t>
            </a:r>
            <a:r>
              <a:rPr lang="it-IT" sz="3600" b="1" dirty="0">
                <a:solidFill>
                  <a:srgbClr val="0070C0"/>
                </a:solidFill>
              </a:rPr>
              <a:t> additive </a:t>
            </a:r>
            <a:r>
              <a:rPr lang="it-IT" sz="3600" b="1" dirty="0" err="1">
                <a:solidFill>
                  <a:srgbClr val="0070C0"/>
                </a:solidFill>
              </a:rPr>
              <a:t>models</a:t>
            </a:r>
            <a:r>
              <a:rPr lang="it-IT" sz="3600" b="1" dirty="0">
                <a:solidFill>
                  <a:srgbClr val="0070C0"/>
                </a:solidFill>
              </a:rPr>
              <a:t> (</a:t>
            </a:r>
            <a:r>
              <a:rPr lang="it-IT" sz="3600" b="1" dirty="0" err="1">
                <a:solidFill>
                  <a:srgbClr val="0070C0"/>
                </a:solidFill>
              </a:rPr>
              <a:t>GAMs</a:t>
            </a:r>
            <a:r>
              <a:rPr lang="it-IT" sz="3600" b="1" dirty="0">
                <a:solidFill>
                  <a:srgbClr val="0070C0"/>
                </a:solidFill>
              </a:rPr>
              <a:t>) </a:t>
            </a:r>
            <a:r>
              <a:rPr lang="it-IT" sz="3600" b="1" dirty="0" err="1">
                <a:solidFill>
                  <a:srgbClr val="0070C0"/>
                </a:solidFill>
              </a:rPr>
              <a:t>analysis</a:t>
            </a:r>
            <a:r>
              <a:rPr lang="it-IT" sz="3600" b="1" dirty="0">
                <a:solidFill>
                  <a:srgbClr val="0070C0"/>
                </a:solidFill>
              </a:rPr>
              <a:t> of trend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64EE0827-605B-3947-A6CF-2E59006694C9}"/>
              </a:ext>
            </a:extLst>
          </p:cNvPr>
          <p:cNvCxnSpPr/>
          <p:nvPr/>
        </p:nvCxnSpPr>
        <p:spPr>
          <a:xfrm>
            <a:off x="291549" y="993913"/>
            <a:ext cx="11520000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461BF9-25B1-724C-BF93-359E718E3C81}"/>
              </a:ext>
            </a:extLst>
          </p:cNvPr>
          <p:cNvSpPr txBox="1"/>
          <p:nvPr/>
        </p:nvSpPr>
        <p:spPr>
          <a:xfrm>
            <a:off x="7830671" y="5746055"/>
            <a:ext cx="3523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Simpson, 2018: </a:t>
            </a:r>
            <a:r>
              <a:rPr lang="it-IT" i="1" dirty="0" err="1"/>
              <a:t>Modelling</a:t>
            </a:r>
            <a:r>
              <a:rPr lang="it-IT" i="1" dirty="0"/>
              <a:t> </a:t>
            </a:r>
            <a:r>
              <a:rPr lang="it-IT" i="1" dirty="0" err="1"/>
              <a:t>Palaeoecological</a:t>
            </a:r>
            <a:r>
              <a:rPr lang="it-IT" i="1" dirty="0"/>
              <a:t> Time Series Using </a:t>
            </a:r>
            <a:r>
              <a:rPr lang="it-IT" i="1" dirty="0" err="1"/>
              <a:t>Generalised</a:t>
            </a:r>
            <a:r>
              <a:rPr lang="it-IT" i="1" dirty="0"/>
              <a:t> Additive </a:t>
            </a:r>
            <a:r>
              <a:rPr lang="it-IT" i="1" dirty="0" err="1"/>
              <a:t>Models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899344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71046913-ACB5-B441-B203-9E0D367B0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000"/>
            <a:ext cx="5999118" cy="648000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33E22067-6EA1-7D49-9D77-A75AA0AE58A3}"/>
              </a:ext>
            </a:extLst>
          </p:cNvPr>
          <p:cNvGrpSpPr/>
          <p:nvPr/>
        </p:nvGrpSpPr>
        <p:grpSpPr>
          <a:xfrm>
            <a:off x="6257669" y="1533493"/>
            <a:ext cx="5704432" cy="1317903"/>
            <a:chOff x="6368191" y="132094"/>
            <a:chExt cx="5704432" cy="1317903"/>
          </a:xfrm>
        </p:grpSpPr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3CC3FD8A-0687-6D45-A8BA-E72B2DB836DE}"/>
                </a:ext>
              </a:extLst>
            </p:cNvPr>
            <p:cNvCxnSpPr>
              <a:cxnSpLocks/>
            </p:cNvCxnSpPr>
            <p:nvPr/>
          </p:nvCxnSpPr>
          <p:spPr>
            <a:xfrm>
              <a:off x="6368191" y="1008640"/>
              <a:ext cx="5704432" cy="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itolo 6">
              <a:extLst>
                <a:ext uri="{FF2B5EF4-FFF2-40B4-BE49-F238E27FC236}">
                  <a16:creationId xmlns:a16="http://schemas.microsoft.com/office/drawing/2014/main" id="{E5D5C31E-11EE-524E-978B-C1A0AEB78DFF}"/>
                </a:ext>
              </a:extLst>
            </p:cNvPr>
            <p:cNvSpPr txBox="1">
              <a:spLocks/>
            </p:cNvSpPr>
            <p:nvPr/>
          </p:nvSpPr>
          <p:spPr>
            <a:xfrm>
              <a:off x="6478360" y="132094"/>
              <a:ext cx="5580897" cy="13179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3200" b="1" dirty="0">
                  <a:solidFill>
                    <a:srgbClr val="0070C0"/>
                  </a:solidFill>
                </a:rPr>
                <a:t>Bulk</a:t>
              </a:r>
              <a:endParaRPr lang="it-IT" sz="3200" b="1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AD2BA4-AE1C-3A45-A1DB-C19EC70237BD}"/>
              </a:ext>
            </a:extLst>
          </p:cNvPr>
          <p:cNvSpPr txBox="1"/>
          <p:nvPr/>
        </p:nvSpPr>
        <p:spPr>
          <a:xfrm>
            <a:off x="6290668" y="2851396"/>
            <a:ext cx="46128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dynamic driving TOC trend was not easily to interpret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Depleted radiocarbon content indicated inputs of fossil material (ice-rafted detritus, permafrost, coal)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ym typeface="Symbol" pitchFamily="2" charset="2"/>
              </a:rPr>
              <a:t></a:t>
            </a:r>
            <a:r>
              <a:rPr lang="en-US" baseline="30000" dirty="0"/>
              <a:t>13</a:t>
            </a:r>
            <a:r>
              <a:rPr lang="en-US" dirty="0"/>
              <a:t>C signature suggested a mixture of terrestrial and marine OC</a:t>
            </a:r>
            <a:endParaRPr lang="it-IT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7CC67EC7-1D68-664A-A9E9-B05195B65EDF}"/>
              </a:ext>
            </a:extLst>
          </p:cNvPr>
          <p:cNvCxnSpPr>
            <a:cxnSpLocks/>
          </p:cNvCxnSpPr>
          <p:nvPr/>
        </p:nvCxnSpPr>
        <p:spPr>
          <a:xfrm>
            <a:off x="5015970" y="600501"/>
            <a:ext cx="1" cy="150125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6C5B1CA-F0FD-5448-8701-F90AF23ECEBD}"/>
              </a:ext>
            </a:extLst>
          </p:cNvPr>
          <p:cNvSpPr txBox="1"/>
          <p:nvPr/>
        </p:nvSpPr>
        <p:spPr>
          <a:xfrm rot="16200000">
            <a:off x="4402331" y="947634"/>
            <a:ext cx="1935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glacier</a:t>
            </a:r>
            <a:r>
              <a:rPr lang="it-IT" dirty="0"/>
              <a:t> </a:t>
            </a:r>
            <a:r>
              <a:rPr lang="it-IT" dirty="0" err="1"/>
              <a:t>retreat</a:t>
            </a:r>
            <a:endParaRPr lang="it-IT" dirty="0"/>
          </a:p>
          <a:p>
            <a:pPr algn="ctr"/>
            <a:r>
              <a:rPr lang="it-IT" sz="1200" dirty="0"/>
              <a:t>(Tesi et al., 2021) </a:t>
            </a:r>
          </a:p>
        </p:txBody>
      </p:sp>
    </p:spTree>
    <p:extLst>
      <p:ext uri="{BB962C8B-B14F-4D97-AF65-F5344CB8AC3E}">
        <p14:creationId xmlns:p14="http://schemas.microsoft.com/office/powerpoint/2010/main" val="2168345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6">
            <a:extLst>
              <a:ext uri="{FF2B5EF4-FFF2-40B4-BE49-F238E27FC236}">
                <a16:creationId xmlns:a16="http://schemas.microsoft.com/office/drawing/2014/main" id="{A008507E-E150-1948-9E47-27EA70CF4385}"/>
              </a:ext>
            </a:extLst>
          </p:cNvPr>
          <p:cNvSpPr txBox="1">
            <a:spLocks/>
          </p:cNvSpPr>
          <p:nvPr/>
        </p:nvSpPr>
        <p:spPr>
          <a:xfrm>
            <a:off x="5996672" y="1572020"/>
            <a:ext cx="6122653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6" name="Titolo 6">
            <a:extLst>
              <a:ext uri="{FF2B5EF4-FFF2-40B4-BE49-F238E27FC236}">
                <a16:creationId xmlns:a16="http://schemas.microsoft.com/office/drawing/2014/main" id="{4A452F05-A99E-A042-A3DF-28E896800B8A}"/>
              </a:ext>
            </a:extLst>
          </p:cNvPr>
          <p:cNvSpPr txBox="1">
            <a:spLocks/>
          </p:cNvSpPr>
          <p:nvPr/>
        </p:nvSpPr>
        <p:spPr>
          <a:xfrm>
            <a:off x="6565446" y="69478"/>
            <a:ext cx="5861655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b="1" dirty="0">
                <a:solidFill>
                  <a:srgbClr val="0070C0"/>
                </a:solidFill>
              </a:rPr>
              <a:t>HMW </a:t>
            </a:r>
            <a:r>
              <a:rPr lang="it-IT" sz="2600" b="1" dirty="0" err="1">
                <a:solidFill>
                  <a:srgbClr val="0070C0"/>
                </a:solidFill>
              </a:rPr>
              <a:t>n-alk</a:t>
            </a:r>
            <a:r>
              <a:rPr lang="it-IT" sz="2600" b="1" dirty="0">
                <a:solidFill>
                  <a:srgbClr val="0070C0"/>
                </a:solidFill>
              </a:rPr>
              <a:t> &amp; </a:t>
            </a:r>
            <a:r>
              <a:rPr lang="it-IT" sz="2600" b="1" dirty="0" err="1">
                <a:solidFill>
                  <a:srgbClr val="0070C0"/>
                </a:solidFill>
              </a:rPr>
              <a:t>acids</a:t>
            </a:r>
            <a:endParaRPr lang="it-IT" sz="2600" b="1" i="1" dirty="0">
              <a:solidFill>
                <a:srgbClr val="0070C0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0D3C9CB-43BC-F205-0B61-AB225190D3D0}"/>
              </a:ext>
            </a:extLst>
          </p:cNvPr>
          <p:cNvSpPr/>
          <p:nvPr/>
        </p:nvSpPr>
        <p:spPr>
          <a:xfrm>
            <a:off x="7245927" y="1819948"/>
            <a:ext cx="4946073" cy="2793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0ABA3CC-9BE3-3A40-AA90-99F04A156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16"/>
          <a:stretch/>
        </p:blipFill>
        <p:spPr>
          <a:xfrm>
            <a:off x="6452038" y="1819948"/>
            <a:ext cx="3052150" cy="29237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0FB557-3DBE-F741-AA5E-8284110FA028}"/>
              </a:ext>
            </a:extLst>
          </p:cNvPr>
          <p:cNvSpPr txBox="1"/>
          <p:nvPr/>
        </p:nvSpPr>
        <p:spPr>
          <a:xfrm>
            <a:off x="6565446" y="1080011"/>
            <a:ext cx="5626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Wax lipids are present in epidermal cells of most terrestrial plants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C35A87-612E-434B-8BE9-A833F0052762}"/>
              </a:ext>
            </a:extLst>
          </p:cNvPr>
          <p:cNvSpPr txBox="1"/>
          <p:nvPr/>
        </p:nvSpPr>
        <p:spPr>
          <a:xfrm>
            <a:off x="6452038" y="4959569"/>
            <a:ext cx="4195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affected by fossil sources (permafrost, IRD, etc.)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estimated trends are complex and do not provide useful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9FD54161-0647-9E4D-ABD3-9AE0E0BE0456}"/>
              </a:ext>
            </a:extLst>
          </p:cNvPr>
          <p:cNvCxnSpPr>
            <a:cxnSpLocks/>
          </p:cNvCxnSpPr>
          <p:nvPr/>
        </p:nvCxnSpPr>
        <p:spPr>
          <a:xfrm>
            <a:off x="6661575" y="963041"/>
            <a:ext cx="5236448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B9A338AA-98F9-A34B-8E7E-7843F2AB5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4619" y="1872134"/>
            <a:ext cx="1272418" cy="127241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ABEC412-4D93-DE47-B45F-483F096CB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0901" y="1946273"/>
            <a:ext cx="1124140" cy="112414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34F9CB3-C7B2-0745-B2AE-00FC2AF572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879"/>
          <a:stretch/>
        </p:blipFill>
        <p:spPr>
          <a:xfrm>
            <a:off x="10286999" y="3118081"/>
            <a:ext cx="1336085" cy="963268"/>
          </a:xfrm>
          <a:prstGeom prst="rect">
            <a:avLst/>
          </a:prstGeom>
        </p:spPr>
      </p:pic>
      <p:sp>
        <p:nvSpPr>
          <p:cNvPr id="2" name="Trapezio 1">
            <a:extLst>
              <a:ext uri="{FF2B5EF4-FFF2-40B4-BE49-F238E27FC236}">
                <a16:creationId xmlns:a16="http://schemas.microsoft.com/office/drawing/2014/main" id="{C1DC16C4-6947-2047-AA0E-61578CD30974}"/>
              </a:ext>
            </a:extLst>
          </p:cNvPr>
          <p:cNvSpPr/>
          <p:nvPr/>
        </p:nvSpPr>
        <p:spPr>
          <a:xfrm rot="10800000">
            <a:off x="10501335" y="3381785"/>
            <a:ext cx="145842" cy="633205"/>
          </a:xfrm>
          <a:prstGeom prst="trapezoid">
            <a:avLst>
              <a:gd name="adj" fmla="val 27985"/>
            </a:avLst>
          </a:prstGeom>
          <a:gradFill>
            <a:gsLst>
              <a:gs pos="0">
                <a:srgbClr val="85A7C5"/>
              </a:gs>
              <a:gs pos="50000">
                <a:srgbClr val="85A7C5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>
            <a:glow>
              <a:schemeClr val="accent1">
                <a:alpha val="6000"/>
              </a:schemeClr>
            </a:glo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Trapezio 22">
            <a:extLst>
              <a:ext uri="{FF2B5EF4-FFF2-40B4-BE49-F238E27FC236}">
                <a16:creationId xmlns:a16="http://schemas.microsoft.com/office/drawing/2014/main" id="{00591E0B-37B7-4A4D-B905-A38174CA7630}"/>
              </a:ext>
            </a:extLst>
          </p:cNvPr>
          <p:cNvSpPr/>
          <p:nvPr/>
        </p:nvSpPr>
        <p:spPr>
          <a:xfrm rot="10800000">
            <a:off x="11253909" y="3375830"/>
            <a:ext cx="159678" cy="506949"/>
          </a:xfrm>
          <a:prstGeom prst="trapezoid">
            <a:avLst>
              <a:gd name="adj" fmla="val 41418"/>
            </a:avLst>
          </a:prstGeom>
          <a:gradFill>
            <a:gsLst>
              <a:gs pos="0">
                <a:srgbClr val="85A7C5"/>
              </a:gs>
              <a:gs pos="50000">
                <a:srgbClr val="85A7C5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>
            <a:glow>
              <a:schemeClr val="accent1">
                <a:alpha val="6000"/>
              </a:schemeClr>
            </a:glo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Trapezio 23">
            <a:extLst>
              <a:ext uri="{FF2B5EF4-FFF2-40B4-BE49-F238E27FC236}">
                <a16:creationId xmlns:a16="http://schemas.microsoft.com/office/drawing/2014/main" id="{31D3B425-E218-E244-A61F-A058F001E2B1}"/>
              </a:ext>
            </a:extLst>
          </p:cNvPr>
          <p:cNvSpPr/>
          <p:nvPr/>
        </p:nvSpPr>
        <p:spPr>
          <a:xfrm rot="10800000">
            <a:off x="10797950" y="3690425"/>
            <a:ext cx="212364" cy="380128"/>
          </a:xfrm>
          <a:prstGeom prst="trapezoid">
            <a:avLst>
              <a:gd name="adj" fmla="val 27985"/>
            </a:avLst>
          </a:prstGeom>
          <a:gradFill>
            <a:gsLst>
              <a:gs pos="0">
                <a:srgbClr val="85A7C5"/>
              </a:gs>
              <a:gs pos="50000">
                <a:srgbClr val="85A7C5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>
            <a:glow>
              <a:schemeClr val="accent1">
                <a:alpha val="6000"/>
              </a:schemeClr>
            </a:glo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DA7CE3E-5421-A44E-BA40-F9A886E52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4400"/>
            <a:ext cx="5998043" cy="6483600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CD97B39-953B-074F-B58D-CC9A5DD6794E}"/>
              </a:ext>
            </a:extLst>
          </p:cNvPr>
          <p:cNvCxnSpPr>
            <a:cxnSpLocks/>
          </p:cNvCxnSpPr>
          <p:nvPr/>
        </p:nvCxnSpPr>
        <p:spPr>
          <a:xfrm>
            <a:off x="5015970" y="600501"/>
            <a:ext cx="1" cy="150125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58EBFA-E331-E075-B4F7-8B77035526DB}"/>
              </a:ext>
            </a:extLst>
          </p:cNvPr>
          <p:cNvSpPr txBox="1"/>
          <p:nvPr/>
        </p:nvSpPr>
        <p:spPr>
          <a:xfrm rot="16200000">
            <a:off x="4402331" y="947634"/>
            <a:ext cx="1935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glacier</a:t>
            </a:r>
            <a:r>
              <a:rPr lang="it-IT" dirty="0"/>
              <a:t> </a:t>
            </a:r>
            <a:r>
              <a:rPr lang="it-IT" dirty="0" err="1"/>
              <a:t>retreat</a:t>
            </a:r>
            <a:endParaRPr lang="it-IT" dirty="0"/>
          </a:p>
          <a:p>
            <a:pPr algn="ctr"/>
            <a:r>
              <a:rPr lang="it-IT" sz="1200" dirty="0"/>
              <a:t>(Tesi et al., 2021) </a:t>
            </a:r>
          </a:p>
        </p:txBody>
      </p:sp>
    </p:spTree>
    <p:extLst>
      <p:ext uri="{BB962C8B-B14F-4D97-AF65-F5344CB8AC3E}">
        <p14:creationId xmlns:p14="http://schemas.microsoft.com/office/powerpoint/2010/main" val="2792374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47D5A5E-5B14-974F-BEF2-0B3AAEDC8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400"/>
            <a:ext cx="6002451" cy="6483600"/>
          </a:xfrm>
          <a:prstGeom prst="rect">
            <a:avLst/>
          </a:prstGeom>
        </p:spPr>
      </p:pic>
      <p:sp>
        <p:nvSpPr>
          <p:cNvPr id="11" name="Titolo 6">
            <a:extLst>
              <a:ext uri="{FF2B5EF4-FFF2-40B4-BE49-F238E27FC236}">
                <a16:creationId xmlns:a16="http://schemas.microsoft.com/office/drawing/2014/main" id="{A008507E-E150-1948-9E47-27EA70CF4385}"/>
              </a:ext>
            </a:extLst>
          </p:cNvPr>
          <p:cNvSpPr txBox="1">
            <a:spLocks/>
          </p:cNvSpPr>
          <p:nvPr/>
        </p:nvSpPr>
        <p:spPr>
          <a:xfrm>
            <a:off x="5996672" y="1572020"/>
            <a:ext cx="6122653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b="1" dirty="0">
              <a:solidFill>
                <a:srgbClr val="0070C0"/>
              </a:solidFill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8CFBEBEC-B4CE-2544-B287-6912BFE1BEAE}"/>
              </a:ext>
            </a:extLst>
          </p:cNvPr>
          <p:cNvGrpSpPr/>
          <p:nvPr/>
        </p:nvGrpSpPr>
        <p:grpSpPr>
          <a:xfrm>
            <a:off x="6193591" y="86495"/>
            <a:ext cx="5861655" cy="1317903"/>
            <a:chOff x="6368191" y="132094"/>
            <a:chExt cx="5861655" cy="1317903"/>
          </a:xfrm>
        </p:grpSpPr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81B866AE-9385-9640-8BE7-F3272146B057}"/>
                </a:ext>
              </a:extLst>
            </p:cNvPr>
            <p:cNvCxnSpPr>
              <a:cxnSpLocks/>
            </p:cNvCxnSpPr>
            <p:nvPr/>
          </p:nvCxnSpPr>
          <p:spPr>
            <a:xfrm>
              <a:off x="6836175" y="1008640"/>
              <a:ext cx="5236448" cy="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itolo 6">
              <a:extLst>
                <a:ext uri="{FF2B5EF4-FFF2-40B4-BE49-F238E27FC236}">
                  <a16:creationId xmlns:a16="http://schemas.microsoft.com/office/drawing/2014/main" id="{4A452F05-A99E-A042-A3DF-28E896800B8A}"/>
                </a:ext>
              </a:extLst>
            </p:cNvPr>
            <p:cNvSpPr txBox="1">
              <a:spLocks/>
            </p:cNvSpPr>
            <p:nvPr/>
          </p:nvSpPr>
          <p:spPr>
            <a:xfrm>
              <a:off x="6368191" y="132094"/>
              <a:ext cx="5861655" cy="13179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it-IT" sz="2600" b="1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8" name="Titolo 6">
            <a:extLst>
              <a:ext uri="{FF2B5EF4-FFF2-40B4-BE49-F238E27FC236}">
                <a16:creationId xmlns:a16="http://schemas.microsoft.com/office/drawing/2014/main" id="{6D6ED773-3FA2-454B-A6D3-87309F2AC674}"/>
              </a:ext>
            </a:extLst>
          </p:cNvPr>
          <p:cNvSpPr txBox="1">
            <a:spLocks/>
          </p:cNvSpPr>
          <p:nvPr/>
        </p:nvSpPr>
        <p:spPr>
          <a:xfrm>
            <a:off x="6658075" y="55997"/>
            <a:ext cx="5461249" cy="131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b="1" dirty="0" err="1">
                <a:solidFill>
                  <a:srgbClr val="0070C0"/>
                </a:solidFill>
              </a:rPr>
              <a:t>Plant</a:t>
            </a:r>
            <a:r>
              <a:rPr lang="it-IT" sz="2600" b="1" dirty="0">
                <a:solidFill>
                  <a:srgbClr val="0070C0"/>
                </a:solidFill>
              </a:rPr>
              <a:t> </a:t>
            </a:r>
            <a:r>
              <a:rPr lang="it-IT" sz="2600" b="1" dirty="0" err="1">
                <a:solidFill>
                  <a:srgbClr val="0070C0"/>
                </a:solidFill>
              </a:rPr>
              <a:t>specific</a:t>
            </a:r>
            <a:r>
              <a:rPr lang="it-IT" sz="2600" b="1" dirty="0">
                <a:solidFill>
                  <a:srgbClr val="0070C0"/>
                </a:solidFill>
              </a:rPr>
              <a:t> </a:t>
            </a:r>
            <a:r>
              <a:rPr lang="it-IT" sz="2600" b="1" dirty="0" err="1">
                <a:solidFill>
                  <a:srgbClr val="0070C0"/>
                </a:solidFill>
              </a:rPr>
              <a:t>biomarkers</a:t>
            </a:r>
            <a:endParaRPr lang="it-IT" sz="2600" b="1" i="1" dirty="0">
              <a:solidFill>
                <a:srgbClr val="0070C0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85FFBF5-64A8-8446-BD68-0B0F64B81632}"/>
              </a:ext>
            </a:extLst>
          </p:cNvPr>
          <p:cNvSpPr txBox="1"/>
          <p:nvPr/>
        </p:nvSpPr>
        <p:spPr>
          <a:xfrm>
            <a:off x="2720354" y="2311332"/>
            <a:ext cx="67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cutin</a:t>
            </a: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26AA061-5458-864D-87DC-9C2103CEC49A}"/>
              </a:ext>
            </a:extLst>
          </p:cNvPr>
          <p:cNvSpPr txBox="1"/>
          <p:nvPr/>
        </p:nvSpPr>
        <p:spPr>
          <a:xfrm>
            <a:off x="2741301" y="4423640"/>
            <a:ext cx="75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lignin</a:t>
            </a:r>
            <a:endParaRPr lang="it-IT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D4F7A1F-9FC9-9C41-A66E-9E0050982246}"/>
              </a:ext>
            </a:extLst>
          </p:cNvPr>
          <p:cNvSpPr txBox="1"/>
          <p:nvPr/>
        </p:nvSpPr>
        <p:spPr>
          <a:xfrm>
            <a:off x="6658075" y="1061263"/>
            <a:ext cx="523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lignin</a:t>
            </a:r>
            <a:r>
              <a:rPr lang="it-IT" dirty="0"/>
              <a:t> and </a:t>
            </a:r>
            <a:r>
              <a:rPr lang="it-IT" dirty="0" err="1"/>
              <a:t>cutin</a:t>
            </a:r>
            <a:r>
              <a:rPr lang="it-IT" dirty="0"/>
              <a:t> are </a:t>
            </a:r>
            <a:r>
              <a:rPr lang="it-IT" dirty="0" err="1"/>
              <a:t>biopolimers</a:t>
            </a:r>
            <a:r>
              <a:rPr lang="it-IT" dirty="0"/>
              <a:t> </a:t>
            </a:r>
            <a:r>
              <a:rPr lang="en-GB" dirty="0"/>
              <a:t>present both in leaves and roots the terrestrial vascular plants</a:t>
            </a:r>
            <a:endParaRPr lang="it-IT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4225536A-9527-284E-AF24-ACE5096A28B7}"/>
              </a:ext>
            </a:extLst>
          </p:cNvPr>
          <p:cNvGrpSpPr/>
          <p:nvPr/>
        </p:nvGrpSpPr>
        <p:grpSpPr>
          <a:xfrm>
            <a:off x="6568881" y="2055165"/>
            <a:ext cx="5550443" cy="3856036"/>
            <a:chOff x="6537957" y="2247358"/>
            <a:chExt cx="5550443" cy="3856036"/>
          </a:xfrm>
        </p:grpSpPr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D6537F16-2DE7-9849-88A6-A3A7C9A39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7957" y="2247358"/>
              <a:ext cx="5550443" cy="2389775"/>
            </a:xfrm>
            <a:prstGeom prst="rect">
              <a:avLst/>
            </a:prstGeom>
          </p:spPr>
        </p:pic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D369E0EB-E449-D242-A64A-AC0BF5301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801" r="20072" b="42864"/>
            <a:stretch/>
          </p:blipFill>
          <p:spPr>
            <a:xfrm>
              <a:off x="6598841" y="4563919"/>
              <a:ext cx="2434301" cy="1139958"/>
            </a:xfrm>
            <a:prstGeom prst="rect">
              <a:avLst/>
            </a:prstGeom>
          </p:spPr>
        </p:pic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C3C08ACB-9CC3-674D-9229-BA0EF7669104}"/>
                </a:ext>
              </a:extLst>
            </p:cNvPr>
            <p:cNvSpPr txBox="1"/>
            <p:nvPr/>
          </p:nvSpPr>
          <p:spPr>
            <a:xfrm>
              <a:off x="7093200" y="5734062"/>
              <a:ext cx="2049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cutin</a:t>
              </a:r>
              <a:r>
                <a:rPr lang="it-IT" dirty="0"/>
                <a:t> </a:t>
              </a:r>
              <a:r>
                <a:rPr lang="it-IT" dirty="0" err="1"/>
                <a:t>acids</a:t>
              </a:r>
              <a:endParaRPr lang="it-IT" dirty="0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30BD9F2C-8907-134E-9F05-EF89BBAD34B7}"/>
                </a:ext>
              </a:extLst>
            </p:cNvPr>
            <p:cNvSpPr txBox="1"/>
            <p:nvPr/>
          </p:nvSpPr>
          <p:spPr>
            <a:xfrm>
              <a:off x="9963468" y="4427394"/>
              <a:ext cx="2049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lignin</a:t>
              </a:r>
              <a:r>
                <a:rPr lang="it-IT" dirty="0"/>
                <a:t> </a:t>
              </a:r>
              <a:r>
                <a:rPr lang="it-IT" dirty="0" err="1"/>
                <a:t>phenols</a:t>
              </a:r>
              <a:endParaRPr lang="it-IT" dirty="0"/>
            </a:p>
          </p:txBody>
        </p:sp>
      </p:grpSp>
      <p:pic>
        <p:nvPicPr>
          <p:cNvPr id="53" name="Immagine 52">
            <a:extLst>
              <a:ext uri="{FF2B5EF4-FFF2-40B4-BE49-F238E27FC236}">
                <a16:creationId xmlns:a16="http://schemas.microsoft.com/office/drawing/2014/main" id="{B4B9887D-42EC-374C-99B4-77BCC259B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159" y="2603934"/>
            <a:ext cx="2585608" cy="1809926"/>
          </a:xfrm>
          <a:prstGeom prst="rect">
            <a:avLst/>
          </a:prstGeom>
        </p:spPr>
      </p:pic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D850AD9F-02AD-1817-D3BA-AE6C761F0B37}"/>
              </a:ext>
            </a:extLst>
          </p:cNvPr>
          <p:cNvCxnSpPr>
            <a:cxnSpLocks/>
          </p:cNvCxnSpPr>
          <p:nvPr/>
        </p:nvCxnSpPr>
        <p:spPr>
          <a:xfrm>
            <a:off x="5015970" y="600501"/>
            <a:ext cx="1" cy="150125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8D6C12-8E61-CE08-ABE1-DAB3F7805103}"/>
              </a:ext>
            </a:extLst>
          </p:cNvPr>
          <p:cNvSpPr txBox="1"/>
          <p:nvPr/>
        </p:nvSpPr>
        <p:spPr>
          <a:xfrm rot="16200000">
            <a:off x="4402331" y="947634"/>
            <a:ext cx="1935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glacier</a:t>
            </a:r>
            <a:r>
              <a:rPr lang="it-IT" dirty="0"/>
              <a:t> </a:t>
            </a:r>
            <a:r>
              <a:rPr lang="it-IT" dirty="0" err="1"/>
              <a:t>retreat</a:t>
            </a:r>
            <a:endParaRPr lang="it-IT" dirty="0"/>
          </a:p>
          <a:p>
            <a:pPr algn="ctr"/>
            <a:r>
              <a:rPr lang="it-IT" sz="1200" dirty="0"/>
              <a:t>(Tesi et al., 2021) </a:t>
            </a:r>
          </a:p>
        </p:txBody>
      </p:sp>
    </p:spTree>
    <p:extLst>
      <p:ext uri="{BB962C8B-B14F-4D97-AF65-F5344CB8AC3E}">
        <p14:creationId xmlns:p14="http://schemas.microsoft.com/office/powerpoint/2010/main" val="16144307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636664-d730-40d7-a265-a5e11b79394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392BAF-E722-489A-9D1C-919A24DE41C2}">
  <ds:schemaRefs>
    <ds:schemaRef ds:uri="http://schemas.openxmlformats.org/package/2006/metadata/core-properties"/>
    <ds:schemaRef ds:uri="31636664-d730-40d7-a265-a5e11b79394d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828</Words>
  <Application>Microsoft Macintosh PowerPoint</Application>
  <PresentationFormat>Widescreen</PresentationFormat>
  <Paragraphs>144</Paragraphs>
  <Slides>21</Slides>
  <Notes>20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Arial</vt:lpstr>
      <vt:lpstr>Calibri</vt:lpstr>
      <vt:lpstr>Symbol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GIANMARCO INGROSSO</cp:lastModifiedBy>
  <cp:revision>106</cp:revision>
  <cp:lastPrinted>2025-02-10T12:49:09Z</cp:lastPrinted>
  <dcterms:created xsi:type="dcterms:W3CDTF">2024-12-12T08:43:13Z</dcterms:created>
  <dcterms:modified xsi:type="dcterms:W3CDTF">2025-02-10T12:51:19Z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