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8" r:id="rId5"/>
    <p:sldId id="269" r:id="rId6"/>
    <p:sldId id="270" r:id="rId7"/>
    <p:sldId id="271" r:id="rId8"/>
    <p:sldId id="274" r:id="rId9"/>
    <p:sldId id="273" r:id="rId10"/>
    <p:sldId id="275" r:id="rId11"/>
    <p:sldId id="272" r:id="rId12"/>
    <p:sldId id="276" r:id="rId13"/>
    <p:sldId id="277" r:id="rId14"/>
    <p:sldId id="278" r:id="rId15"/>
    <p:sldId id="281" r:id="rId16"/>
    <p:sldId id="279" r:id="rId17"/>
    <p:sldId id="280" r:id="rId18"/>
    <p:sldId id="267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59315E8-9569-4B8B-82C8-C1ADC618BE25}">
          <p14:sldIdLst/>
        </p14:section>
        <p14:section name="corpo diapositive" id="{05756F07-0A3E-49ED-83DB-BE883D497B71}">
          <p14:sldIdLst>
            <p14:sldId id="268"/>
            <p14:sldId id="269"/>
            <p14:sldId id="270"/>
            <p14:sldId id="271"/>
            <p14:sldId id="274"/>
            <p14:sldId id="273"/>
            <p14:sldId id="275"/>
            <p14:sldId id="272"/>
            <p14:sldId id="276"/>
            <p14:sldId id="277"/>
            <p14:sldId id="278"/>
            <p14:sldId id="281"/>
            <p14:sldId id="279"/>
            <p14:sldId id="280"/>
          </p14:sldIdLst>
        </p14:section>
        <p14:section name="diapositiva finale" id="{6EDF62FC-89EA-4AFB-92C3-BBE7C40FCCE0}">
          <p14:sldIdLst>
            <p14:sldId id="26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F03810-3E41-CA4E-E170-B7125396FF1E}" name="Valentina Di Paola" initials="VDP" userId="cfdd995179c47f17" providerId="Windows Live"/>
  <p188:author id="{4E64972D-84E5-6813-C354-582340A22D82}" name="SILVIA PIOLI" initials="SP" userId="S::silvia.pioli@cnr.it::d234a8d0-7754-463b-95e6-a5835a0bc1dd" providerId="AD"/>
  <p188:author id="{DAFCF232-37E2-EE12-F3DD-E21EF2FA4BA5}" name="ANNA VALENTINO" initials="AV" userId="S::anna.valentino@cnr.it::0f8b6270-cd2e-4925-a566-d79c22778c98" providerId="AD"/>
  <p188:author id="{72516254-331A-F009-9C75-691C9A7EFEDA}" name="TERENZIO ZENONE" initials="TZ" userId="S::terenzio.zenone@cnr.it::a079c6b3-639c-49dd-bbf5-3b12723cfc33" providerId="AD"/>
  <p188:author id="{9C6D8459-A464-C504-ED90-002EC2C42288}" name="MARIO PAGANO" initials="MP" userId="S::mario.pagano@cnr.it::71aa4394-e5b8-4965-80a3-e8a8e81da7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CDEFA-C38E-4DA6-98C7-DA4C009C2730}" v="1" dt="2025-01-17T09:38:00.868"/>
    <p1510:client id="{D80707B8-2439-4BA9-908D-C3AF0F4B471D}" v="5" dt="2025-01-17T09:36:56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6" autoAdjust="0"/>
  </p:normalViewPr>
  <p:slideViewPr>
    <p:cSldViewPr snapToGrid="0">
      <p:cViewPr>
        <p:scale>
          <a:sx n="68" d="100"/>
          <a:sy n="68" d="100"/>
        </p:scale>
        <p:origin x="-492" y="-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104C74C7-7EDC-43CC-84DA-DAE1F2EAD9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Consiglio di Istituto - CNR IRET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74957516-BCF2-44D8-B30E-5A79F7C178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8DEB8-F98E-4206-9256-347A90A6ED2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9B2D5E2A-C7C3-4C22-90C2-4670A2C700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Nome relatore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F20544AC-1CB5-46CA-B22F-4E9D222941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2D1BD-BB14-445D-8315-2DAA724A6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17625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Consiglio di Istituto - CNR IRET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82493-70E5-43F7-A952-AC7836C17ED3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Nome relatore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6AAB0-81B5-4CA4-9288-8518CDE0CC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41756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Negli ultimi decenni, il crescente utilizzo di plastica ha portato a una crisi ambientale e sanitaria. I materiali plastici tradizionali, derivati da petrolio, sono altamente resistenti alla degradazione e possono accumularsi nell'ambiente e nei tessuti umani, portando a effetti tossici.</a:t>
            </a:r>
          </a:p>
          <a:p>
            <a:r>
              <a:rPr lang="it-IT" dirty="0" smtClean="0"/>
              <a:t>In risposta a questa sfida, i ricercatori hanno sviluppato polimeri biodegradabili per applicazioni biomediche e farmaceutiche. Tra questi, troviamo:</a:t>
            </a:r>
          </a:p>
          <a:p>
            <a:r>
              <a:rPr lang="it-IT" dirty="0" smtClean="0"/>
              <a:t>•	Acido </a:t>
            </a:r>
            <a:r>
              <a:rPr lang="it-IT" dirty="0" err="1" smtClean="0"/>
              <a:t>polilattico</a:t>
            </a:r>
            <a:r>
              <a:rPr lang="it-IT" dirty="0" smtClean="0"/>
              <a:t> (PLA)</a:t>
            </a:r>
          </a:p>
          <a:p>
            <a:r>
              <a:rPr lang="it-IT" dirty="0" smtClean="0"/>
              <a:t>•	</a:t>
            </a:r>
            <a:r>
              <a:rPr lang="it-IT" dirty="0" err="1" smtClean="0"/>
              <a:t>Policaprolattone</a:t>
            </a:r>
            <a:r>
              <a:rPr lang="it-IT" dirty="0" smtClean="0"/>
              <a:t> (PCL)</a:t>
            </a:r>
          </a:p>
          <a:p>
            <a:r>
              <a:rPr lang="it-IT" dirty="0" smtClean="0"/>
              <a:t>•	Acido </a:t>
            </a:r>
            <a:r>
              <a:rPr lang="it-IT" dirty="0" err="1" smtClean="0"/>
              <a:t>polilattico</a:t>
            </a:r>
            <a:r>
              <a:rPr lang="it-IT" dirty="0" smtClean="0"/>
              <a:t>-co-glicolico (PLGA)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Dare</a:t>
            </a:r>
            <a:r>
              <a:rPr lang="it-IT" baseline="0" dirty="0" smtClean="0">
                <a:solidFill>
                  <a:srgbClr val="FF0000"/>
                </a:solidFill>
              </a:rPr>
              <a:t> particolari sulle origini di ogni materiale…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Questi polimeri sono progettati per essere </a:t>
            </a:r>
            <a:r>
              <a:rPr lang="it-IT" dirty="0" err="1" smtClean="0">
                <a:solidFill>
                  <a:srgbClr val="FF0000"/>
                </a:solidFill>
              </a:rPr>
              <a:t>bio-risorbibili</a:t>
            </a:r>
            <a:r>
              <a:rPr lang="it-IT" dirty="0" smtClean="0">
                <a:solidFill>
                  <a:srgbClr val="FF0000"/>
                </a:solidFill>
              </a:rPr>
              <a:t>, ovvero degradarsi gradualmente nel corpo umano.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Consiglio di Istituto - CNR IRET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34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Inoltre, Le </a:t>
            </a:r>
            <a:r>
              <a:rPr lang="it-IT" dirty="0" err="1" smtClean="0"/>
              <a:t>bioplastiche</a:t>
            </a:r>
            <a:r>
              <a:rPr lang="it-IT" dirty="0" smtClean="0"/>
              <a:t> rappresentano una soluzione sostenibile perché il loro ciclo di vita è interamente regolato dai microrganismi, garantendo un impatto ambientale minimo.</a:t>
            </a:r>
          </a:p>
          <a:p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 err="1" smtClean="0"/>
              <a:t>bioplastiche</a:t>
            </a:r>
            <a:r>
              <a:rPr lang="it-IT" dirty="0" smtClean="0"/>
              <a:t>, come il LAHB, sono prodotte da microrganismi a partire da risorse rinnovabili e, una volta esaurita la loro funzione, vengono biodegradate dagli stessi batteri in condizioni ambientali naturali.</a:t>
            </a:r>
          </a:p>
          <a:p>
            <a:endParaRPr lang="it-IT" dirty="0" smtClean="0"/>
          </a:p>
          <a:p>
            <a:r>
              <a:rPr lang="it-IT" dirty="0" smtClean="0"/>
              <a:t>A differenza delle plastiche tradizionali derivate dal petrolio, le </a:t>
            </a:r>
            <a:r>
              <a:rPr lang="it-IT" dirty="0" err="1" smtClean="0"/>
              <a:t>bioplastiche</a:t>
            </a:r>
            <a:r>
              <a:rPr lang="it-IT" dirty="0" smtClean="0"/>
              <a:t> utilizzano materie prime di origine biologica, riducendo le emissioni di gas serra e il consumo di risorse non rinnovabili.</a:t>
            </a:r>
          </a:p>
          <a:p>
            <a:endParaRPr lang="it-IT" dirty="0" smtClean="0"/>
          </a:p>
          <a:p>
            <a:r>
              <a:rPr lang="it-IT" dirty="0" smtClean="0"/>
              <a:t>Il ciclo chiuso delle </a:t>
            </a:r>
            <a:r>
              <a:rPr lang="it-IT" dirty="0" err="1" smtClean="0"/>
              <a:t>bioplastiche</a:t>
            </a:r>
            <a:r>
              <a:rPr lang="it-IT" dirty="0" smtClean="0"/>
              <a:t> si integra perfettamente nel modello di economia circolare, dove i materiali vengono riutilizzati e reintegrati nell’ambiente senza creare rifiuti persistenti.</a:t>
            </a:r>
          </a:p>
          <a:p>
            <a:endParaRPr lang="it-IT" dirty="0" smtClean="0"/>
          </a:p>
          <a:p>
            <a:r>
              <a:rPr lang="it-IT" dirty="0" smtClean="0"/>
              <a:t>La biodegradabilità delle </a:t>
            </a:r>
            <a:r>
              <a:rPr lang="it-IT" dirty="0" err="1" smtClean="0"/>
              <a:t>bioplastiche</a:t>
            </a:r>
            <a:r>
              <a:rPr lang="it-IT" dirty="0" smtClean="0"/>
              <a:t> evita l’accumulo di rifiuti plastici a lungo termine, contribuendo alla riduzione dell’inquinamento e alla salvaguardia degli ecosistemi.</a:t>
            </a:r>
          </a:p>
          <a:p>
            <a:endParaRPr lang="it-IT" dirty="0" smtClean="0"/>
          </a:p>
          <a:p>
            <a:r>
              <a:rPr lang="it-IT" dirty="0" smtClean="0"/>
              <a:t>Questi vantaggi rendono le </a:t>
            </a:r>
            <a:r>
              <a:rPr lang="it-IT" dirty="0" err="1" smtClean="0"/>
              <a:t>bioplastiche</a:t>
            </a:r>
            <a:r>
              <a:rPr lang="it-IT" dirty="0" smtClean="0"/>
              <a:t> una scelta strategica per un futuro più sostenibile, promuovendo un sistema produttivo rigenerativo e a basso impatto ambientale.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Consiglio di Istituto - CNR IRET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145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nostro gruppo di ricerca ha abbracciato pienamente questa missione, sviluppando nuovi sistemi polimerici biocompatibili e biodegradabili che non solo rispettano l’ambiente, ma contribuiscono attivamente alla salute umana. Attraverso un approccio innovativo basato sui principi dell’economia circolare, abbiamo messo a punto materiali sostenibili in grado di integrarsi nei processi biologici senza generare rifiuti persistenti. Questi sistemi rappresentano un passo avanti verso un futuro in cui tecnologia e natura coesistono in equilibrio, offrendo soluzioni efficaci e responsabili per la medicina e la sostenibilità ambientale.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Consiglio di Istituto - CNR IRET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089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nell’ambito dello </a:t>
            </a:r>
            <a:r>
              <a:rPr lang="it-IT" dirty="0" err="1" smtClean="0"/>
              <a:t>Spoke</a:t>
            </a:r>
            <a:r>
              <a:rPr lang="it-IT" dirty="0" smtClean="0"/>
              <a:t> 6 NFBC, attraverso un approccio multidisciplinare, il nostro lavoro mira a coniugare innovazione tecnologica e sostenibilità ambientale, contribuendo alla transizione verso un futuro più verde e sicuro.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Consiglio di Istituto - CNR IRET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775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Grazie per l’attenzione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Consiglio di Istituto - CNR IRET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23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Questi polimeri sono progettati per essere </a:t>
            </a:r>
            <a:r>
              <a:rPr lang="it-IT" dirty="0" err="1" smtClean="0"/>
              <a:t>bio-risorbibili</a:t>
            </a:r>
            <a:r>
              <a:rPr lang="it-IT" dirty="0" smtClean="0"/>
              <a:t>, ovvero degradarsi gradualmente nel corpo umano. </a:t>
            </a:r>
          </a:p>
          <a:p>
            <a:endParaRPr lang="it-IT" dirty="0" smtClean="0"/>
          </a:p>
          <a:p>
            <a:r>
              <a:rPr lang="it-IT" dirty="0" smtClean="0"/>
              <a:t>Parlare</a:t>
            </a:r>
            <a:r>
              <a:rPr lang="it-IT" baseline="0" dirty="0" smtClean="0"/>
              <a:t> dei meccanismi di biodegradazione e di come portano a composti non inquinanti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Consiglio di Istituto - CNR IRET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77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Questi polimeri </a:t>
            </a:r>
            <a:r>
              <a:rPr lang="it-IT" dirty="0" err="1" smtClean="0"/>
              <a:t>bio-risorbibili</a:t>
            </a:r>
            <a:r>
              <a:rPr lang="it-IT" dirty="0" smtClean="0"/>
              <a:t> combinano la biodegradabilità con proprietà meccaniche paragonabili ai polimeri non degradabili, consentendo una degradazione ambientale accelerata e un rilascio controllato dei farmaci, aumentando così la loro efficacia terapeutica. </a:t>
            </a:r>
          </a:p>
          <a:p>
            <a:endParaRPr lang="it-IT" dirty="0" smtClean="0"/>
          </a:p>
          <a:p>
            <a:r>
              <a:rPr lang="it-IT" dirty="0" smtClean="0"/>
              <a:t>Esistono già diversi lavori, anche del nostro gruppo di ricerca che sfruttano questi</a:t>
            </a:r>
            <a:r>
              <a:rPr lang="it-IT" baseline="0" dirty="0" smtClean="0"/>
              <a:t> materiali per produrre sistemi di veicolazione e rilascio del farmaco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Consiglio di Istituto - CNR IRET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990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sistemi </a:t>
            </a:r>
            <a:r>
              <a:rPr lang="it-IT" dirty="0" err="1" smtClean="0"/>
              <a:t>nanoparticolati</a:t>
            </a:r>
            <a:r>
              <a:rPr lang="it-IT" dirty="0" smtClean="0"/>
              <a:t> sulla base di biopolimeri degradabili, infatti, hanno già innumerevoli</a:t>
            </a:r>
            <a:r>
              <a:rPr lang="it-IT" baseline="0" dirty="0" smtClean="0"/>
              <a:t> applicazioni biomediche</a:t>
            </a:r>
          </a:p>
          <a:p>
            <a:r>
              <a:rPr lang="it-IT" dirty="0" smtClean="0"/>
              <a:t>grazie alle loro proprietà uniche:</a:t>
            </a:r>
          </a:p>
          <a:p>
            <a:r>
              <a:rPr lang="it-IT" dirty="0" smtClean="0"/>
              <a:t>✔Biocompatibilità – Sono ben tollerate dall’organismo e non inducono risposte immunitarie avverse.</a:t>
            </a:r>
          </a:p>
          <a:p>
            <a:r>
              <a:rPr lang="it-IT" dirty="0" smtClean="0"/>
              <a:t>✔Biodegradabilità – Si degradano in composti naturali, evitando accumuli tossici.</a:t>
            </a:r>
          </a:p>
          <a:p>
            <a:r>
              <a:rPr lang="it-IT" dirty="0" smtClean="0"/>
              <a:t>✔</a:t>
            </a:r>
            <a:r>
              <a:rPr lang="it-IT" dirty="0" err="1" smtClean="0"/>
              <a:t>Modulabilità</a:t>
            </a:r>
            <a:r>
              <a:rPr lang="it-IT" dirty="0" smtClean="0"/>
              <a:t> – Possono essere progettate per rilasciare farmaci o biomolecole in modo controllato.</a:t>
            </a:r>
          </a:p>
          <a:p>
            <a:r>
              <a:rPr lang="it-IT" dirty="0" smtClean="0"/>
              <a:t>Esplorando le principali applicazioni biomediche di queste nanoparticelle.</a:t>
            </a:r>
          </a:p>
          <a:p>
            <a:r>
              <a:rPr lang="it-IT" dirty="0" smtClean="0"/>
              <a:t>________________________________________</a:t>
            </a:r>
          </a:p>
          <a:p>
            <a:r>
              <a:rPr lang="it-IT" dirty="0" smtClean="0"/>
              <a:t>Sistemi di Rilascio Controllato di Farmaci</a:t>
            </a:r>
          </a:p>
          <a:p>
            <a:r>
              <a:rPr lang="it-IT" dirty="0" smtClean="0"/>
              <a:t>Le nanoparticelle da poliesteri sono ampiamente utilizzate per incapsulare farmaci e biomolecole, consentendo un rilascio controllato nel tempo.</a:t>
            </a:r>
          </a:p>
          <a:p>
            <a:r>
              <a:rPr lang="it-IT" dirty="0" smtClean="0"/>
              <a:t>🔬 Vantaggi principali:</a:t>
            </a:r>
          </a:p>
          <a:p>
            <a:r>
              <a:rPr lang="it-IT" dirty="0" smtClean="0"/>
              <a:t>•	Protezione del farmaco da degradazione prematura</a:t>
            </a:r>
          </a:p>
          <a:p>
            <a:r>
              <a:rPr lang="it-IT" dirty="0" smtClean="0"/>
              <a:t>•	Rilascio prolungato e mirato nel sito d’azione</a:t>
            </a:r>
          </a:p>
          <a:p>
            <a:r>
              <a:rPr lang="it-IT" dirty="0" smtClean="0"/>
              <a:t>•	Minore tossicità rispetto ai farmaci in soluzione libera</a:t>
            </a:r>
          </a:p>
          <a:p>
            <a:r>
              <a:rPr lang="it-IT" dirty="0" smtClean="0"/>
              <a:t>📌 Esempi di applicazione:</a:t>
            </a:r>
          </a:p>
          <a:p>
            <a:r>
              <a:rPr lang="it-IT" dirty="0" smtClean="0"/>
              <a:t>•	Terapia del cancro 🎗️ – Le NPs caricate con chemioterapici migliorano l'efficacia del trattamento riducendo gli effetti collaterali.</a:t>
            </a:r>
          </a:p>
          <a:p>
            <a:r>
              <a:rPr lang="it-IT" dirty="0" smtClean="0"/>
              <a:t>•	Terapia delle malattie neurodegenerative 🧠 – NPs progettate per attraversare la barriera </a:t>
            </a:r>
            <a:r>
              <a:rPr lang="it-IT" dirty="0" err="1" smtClean="0"/>
              <a:t>emato</a:t>
            </a:r>
            <a:r>
              <a:rPr lang="it-IT" dirty="0" smtClean="0"/>
              <a:t>-encefalica permettono il rilascio mirato di farmaci contro l’Alzheimer o il Parkinson.</a:t>
            </a:r>
          </a:p>
          <a:p>
            <a:r>
              <a:rPr lang="it-IT" dirty="0" smtClean="0"/>
              <a:t>•	Trattamenti oftalmici 👁️ – Le NPs aumentano la biodisponibilità di farmaci oculari, riducendo la necessità di somministrazioni frequenti.</a:t>
            </a:r>
          </a:p>
          <a:p>
            <a:endParaRPr lang="it-IT" dirty="0" smtClean="0"/>
          </a:p>
          <a:p>
            <a:r>
              <a:rPr lang="it-IT" dirty="0" smtClean="0"/>
              <a:t>Le nanoparticelle biodegradabili sono utilizzate per creare </a:t>
            </a:r>
            <a:r>
              <a:rPr lang="it-IT" dirty="0" err="1" smtClean="0"/>
              <a:t>scaffold</a:t>
            </a:r>
            <a:r>
              <a:rPr lang="it-IT" dirty="0" smtClean="0"/>
              <a:t> biologici, fondamentali nella rigenerazione di tessuti e organi.</a:t>
            </a:r>
          </a:p>
          <a:p>
            <a:r>
              <a:rPr lang="it-IT" dirty="0" smtClean="0"/>
              <a:t>🔬 Esempi di applicazione:</a:t>
            </a:r>
          </a:p>
          <a:p>
            <a:r>
              <a:rPr lang="it-IT" dirty="0" smtClean="0"/>
              <a:t>•	Rigenerazione ossea 🦴 – </a:t>
            </a:r>
            <a:r>
              <a:rPr lang="it-IT" dirty="0" err="1" smtClean="0"/>
              <a:t>Scaffold</a:t>
            </a:r>
            <a:r>
              <a:rPr lang="it-IT" dirty="0" smtClean="0"/>
              <a:t> di PLA-PHB supportano la crescita cellulare per il trattamento di fratture complesse.</a:t>
            </a:r>
          </a:p>
          <a:p>
            <a:r>
              <a:rPr lang="it-IT" dirty="0" smtClean="0"/>
              <a:t>•	Riparazione di tessuti cartilaginei – Biomateriali polimerici combinati con cellule staminali per ricostruire cartilagine danneggiata.</a:t>
            </a:r>
          </a:p>
          <a:p>
            <a:r>
              <a:rPr lang="it-IT" dirty="0" smtClean="0"/>
              <a:t>•	Guarigione di ferite e ulcere diabetiche – Nanoparticelle bioattive accelerano la rigenerazione della pelle.</a:t>
            </a:r>
          </a:p>
          <a:p>
            <a:r>
              <a:rPr lang="it-IT" dirty="0" smtClean="0"/>
              <a:t>Le nanoparticelle polimeriche vengono utilizzate per migliorare la diagnosi precoce di malattie attraverso:</a:t>
            </a:r>
          </a:p>
          <a:p>
            <a:r>
              <a:rPr lang="it-IT" dirty="0" smtClean="0"/>
              <a:t>•	Biosensori intelligenti – Per il rilevamento rapido di </a:t>
            </a:r>
            <a:r>
              <a:rPr lang="it-IT" dirty="0" err="1" smtClean="0"/>
              <a:t>biomarcatori</a:t>
            </a:r>
            <a:r>
              <a:rPr lang="it-IT" dirty="0" smtClean="0"/>
              <a:t> tumorali.</a:t>
            </a:r>
          </a:p>
          <a:p>
            <a:r>
              <a:rPr lang="it-IT" dirty="0" smtClean="0"/>
              <a:t>•	Nanoparticelle fluorescenti – Per l’</a:t>
            </a:r>
            <a:r>
              <a:rPr lang="it-IT" dirty="0" err="1" smtClean="0"/>
              <a:t>imaging</a:t>
            </a:r>
            <a:r>
              <a:rPr lang="it-IT" dirty="0" smtClean="0"/>
              <a:t> avanzato in risonanza magnetica (MRI).</a:t>
            </a:r>
          </a:p>
          <a:p>
            <a:r>
              <a:rPr lang="it-IT" dirty="0" smtClean="0"/>
              <a:t>•	Sistemi di tracciamento di cellule tumorali – Per una diagnosi più accurata delle metastasi.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Consiglio di Istituto - CNR IRET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15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Tuttavia, l'uso crescente di questi materiali</a:t>
            </a:r>
            <a:r>
              <a:rPr lang="it-IT" baseline="0" dirty="0" smtClean="0"/>
              <a:t> </a:t>
            </a:r>
            <a:r>
              <a:rPr lang="it-IT" dirty="0" smtClean="0"/>
              <a:t>solleva alcune preoccupazioni: la loro rapida degradazione potrebbe portare all’accumulo di nanoparticelle nei tessuti viventi, con il rischio di effetti avversi sul sistema endocrino. Alcuni di questi materiali possono agire come interferenti endocrini (</a:t>
            </a:r>
            <a:r>
              <a:rPr lang="it-IT" dirty="0" err="1" smtClean="0"/>
              <a:t>EDCs</a:t>
            </a:r>
            <a:r>
              <a:rPr lang="it-IT" dirty="0" smtClean="0"/>
              <a:t>), sostanze che mimano gli ormoni naturali e che potrebbero alterare l’equilibrio ormonale, contribuendo allo sviluppo di patologie metaboliche come il diabete di tipo 2 (T2DM) e l'obesità.</a:t>
            </a:r>
          </a:p>
          <a:p>
            <a:endParaRPr lang="it-IT" dirty="0" smtClean="0"/>
          </a:p>
          <a:p>
            <a:r>
              <a:rPr lang="it-IT" dirty="0" smtClean="0"/>
              <a:t>📌 Effetti sulla salute:</a:t>
            </a:r>
          </a:p>
          <a:p>
            <a:r>
              <a:rPr lang="it-IT" dirty="0" smtClean="0"/>
              <a:t>•	Alterazioni della funzione riproduttiva</a:t>
            </a:r>
          </a:p>
          <a:p>
            <a:r>
              <a:rPr lang="it-IT" dirty="0" smtClean="0"/>
              <a:t>•	Disturbi dello sviluppo fetale e infantile</a:t>
            </a:r>
          </a:p>
          <a:p>
            <a:r>
              <a:rPr lang="it-IT" dirty="0" smtClean="0"/>
              <a:t>•	Aumento del rischio di obesità e diabete di tipo 2 (T2DM)</a:t>
            </a:r>
          </a:p>
          <a:p>
            <a:r>
              <a:rPr lang="it-IT" dirty="0" smtClean="0"/>
              <a:t>•	Effetti </a:t>
            </a:r>
            <a:r>
              <a:rPr lang="it-IT" dirty="0" err="1" smtClean="0"/>
              <a:t>neurocomportamentali</a:t>
            </a:r>
            <a:r>
              <a:rPr lang="it-IT" dirty="0" smtClean="0"/>
              <a:t> (es. ADHD, autismo)</a:t>
            </a:r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Consiglio di Istituto - CNR IRET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92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affrontare questa problematica, sono stati sviluppati e caratterizzato un nuovi tipi di copolimeri biodegradabili, denominati LAHB, derivato dall’unione di PLA </a:t>
            </a:r>
            <a:r>
              <a:rPr lang="it-IT" dirty="0" smtClean="0">
                <a:solidFill>
                  <a:srgbClr val="FF0000"/>
                </a:solidFill>
              </a:rPr>
              <a:t>modificato</a:t>
            </a:r>
            <a:r>
              <a:rPr lang="it-IT" dirty="0" smtClean="0"/>
              <a:t> e </a:t>
            </a:r>
            <a:r>
              <a:rPr lang="it-IT" dirty="0" err="1" smtClean="0"/>
              <a:t>poliidrossibutirrato</a:t>
            </a:r>
            <a:r>
              <a:rPr lang="it-IT" dirty="0" smtClean="0"/>
              <a:t> (PHB) utilizzando </a:t>
            </a:r>
            <a:r>
              <a:rPr lang="it-IT" dirty="0" err="1" smtClean="0"/>
              <a:t>Cupriavidus</a:t>
            </a:r>
            <a:r>
              <a:rPr lang="it-IT" dirty="0" smtClean="0"/>
              <a:t> </a:t>
            </a:r>
            <a:r>
              <a:rPr lang="it-IT" dirty="0" err="1" smtClean="0"/>
              <a:t>necator</a:t>
            </a:r>
            <a:r>
              <a:rPr lang="it-IT" dirty="0" smtClean="0"/>
              <a:t>. Questo materiale viene sintetizzato e degradato dai batteri, rendendolo una soluzione sicura per la salute umana e perfettamente inserita nell’economia circolare.</a:t>
            </a:r>
          </a:p>
          <a:p>
            <a:r>
              <a:rPr lang="it-IT" dirty="0" smtClean="0"/>
              <a:t>Uno degli aspetti più innovativi di LAHB è il suo ciclo chiuso, in cui:</a:t>
            </a:r>
          </a:p>
          <a:p>
            <a:r>
              <a:rPr lang="it-IT" dirty="0" smtClean="0"/>
              <a:t>1.	Il PHB e il PLA vengono prodotti naturalmente da batteri in condizioni di stress nutrizionale.</a:t>
            </a:r>
          </a:p>
          <a:p>
            <a:r>
              <a:rPr lang="it-IT" dirty="0" smtClean="0"/>
              <a:t>2.	Il copolimero PLA-PHB (LAHB) viene utilizzato in applicazioni biomediche e farmaceutiche.</a:t>
            </a:r>
          </a:p>
          <a:p>
            <a:r>
              <a:rPr lang="it-IT" dirty="0" smtClean="0"/>
              <a:t>3.	Una volta rilasciato nell’organismo, il </a:t>
            </a:r>
            <a:r>
              <a:rPr lang="it-IT" dirty="0" err="1" smtClean="0"/>
              <a:t>microbiota</a:t>
            </a:r>
            <a:r>
              <a:rPr lang="it-IT" dirty="0" smtClean="0"/>
              <a:t> umano lo degrada senza rilasciare prodotti tossici.</a:t>
            </a:r>
          </a:p>
          <a:p>
            <a:r>
              <a:rPr lang="it-IT" dirty="0" smtClean="0"/>
              <a:t>4.	I residui della degradazione possono essere nuovamente assimilati dai batteri per sintetizzare nuovi polimeri, creando un sistema circolare e sostenibile.</a:t>
            </a:r>
          </a:p>
          <a:p>
            <a:endParaRPr lang="it-IT" dirty="0" smtClean="0"/>
          </a:p>
          <a:p>
            <a:r>
              <a:rPr lang="it-IT" dirty="0" smtClean="0"/>
              <a:t>Per ottenere nanoparticelle di LAHB di dimensioni controllate e con elevata stabilità, è stata utilizzata la tecnica della </a:t>
            </a:r>
            <a:r>
              <a:rPr lang="it-IT" dirty="0" err="1" smtClean="0"/>
              <a:t>nanoprecipitazione</a:t>
            </a:r>
            <a:r>
              <a:rPr lang="it-IT" dirty="0" smtClean="0"/>
              <a:t>.</a:t>
            </a:r>
          </a:p>
          <a:p>
            <a:r>
              <a:rPr lang="it-IT" dirty="0" smtClean="0"/>
              <a:t>🧪 Fasi principali del processo:</a:t>
            </a:r>
          </a:p>
          <a:p>
            <a:r>
              <a:rPr lang="it-IT" dirty="0" smtClean="0"/>
              <a:t>1.	Preparazione della fase organica:</a:t>
            </a:r>
          </a:p>
          <a:p>
            <a:r>
              <a:rPr lang="it-IT" dirty="0" smtClean="0"/>
              <a:t>o	Il polimero LAHB viene dissolto in un solvente organico miscibile con acqua (</a:t>
            </a:r>
            <a:r>
              <a:rPr lang="it-IT" dirty="0" err="1" smtClean="0"/>
              <a:t>acetonitrile</a:t>
            </a:r>
            <a:r>
              <a:rPr lang="it-IT" dirty="0" smtClean="0"/>
              <a:t>).</a:t>
            </a:r>
          </a:p>
          <a:p>
            <a:r>
              <a:rPr lang="it-IT" dirty="0" smtClean="0"/>
              <a:t>2.	Precipitazione controllata:</a:t>
            </a:r>
          </a:p>
          <a:p>
            <a:r>
              <a:rPr lang="it-IT" dirty="0" smtClean="0"/>
              <a:t>o	La soluzione viene aggiunta lentamente a una fase acquosa contenente un tensioattivo stabilizzante (es. PVA - alcool polivinilico).</a:t>
            </a:r>
          </a:p>
          <a:p>
            <a:r>
              <a:rPr lang="it-IT" dirty="0" smtClean="0"/>
              <a:t>o	La differenza di solubilità tra le due fasi induce la formazione spontanea di nanoparticelle.</a:t>
            </a:r>
          </a:p>
          <a:p>
            <a:r>
              <a:rPr lang="it-IT" dirty="0" smtClean="0"/>
              <a:t>3.	Evaporazione del solvente:</a:t>
            </a:r>
          </a:p>
          <a:p>
            <a:r>
              <a:rPr lang="it-IT" dirty="0" smtClean="0"/>
              <a:t>o	Il solvente organico viene rimosso per evaporazione, lasciando solo le nanoparticelle sospese in acqua.</a:t>
            </a:r>
          </a:p>
          <a:p>
            <a:r>
              <a:rPr lang="it-IT" dirty="0" smtClean="0"/>
              <a:t>4.	Purificazione e raccolta:</a:t>
            </a:r>
          </a:p>
          <a:p>
            <a:r>
              <a:rPr lang="it-IT" dirty="0" smtClean="0"/>
              <a:t>o	Le particelle vengono separate per centrifugazione e lavate per rimuovere eventuali residui di solvente.</a:t>
            </a:r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Consiglio di Istituto - CNR IRET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600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essere sicuri che le nanoparticelle abbiano le proprietà desiderate</a:t>
            </a:r>
            <a:r>
              <a:rPr lang="it-IT" baseline="0" dirty="0" smtClean="0"/>
              <a:t> abbiamo utilizzato tecniche di caratterizzazione quali</a:t>
            </a:r>
            <a:endParaRPr lang="it-IT" dirty="0" smtClean="0"/>
          </a:p>
          <a:p>
            <a:r>
              <a:rPr lang="it-IT" dirty="0" smtClean="0"/>
              <a:t>🔬 Microscopia elettronica a scansione (SEM)</a:t>
            </a:r>
          </a:p>
          <a:p>
            <a:r>
              <a:rPr lang="it-IT" dirty="0" smtClean="0"/>
              <a:t>•	Permette di osservare la morfologia e la distribuzione dimensionale delle particelle.</a:t>
            </a:r>
          </a:p>
          <a:p>
            <a:r>
              <a:rPr lang="it-IT" dirty="0" smtClean="0"/>
              <a:t>•	Nel nostro studio, le LAHB-NPs hanno mostrato una forma sferica uniforme, con dimensioni compatibili per l’uso farmaceutico.</a:t>
            </a:r>
          </a:p>
          <a:p>
            <a:r>
              <a:rPr lang="it-IT" dirty="0" smtClean="0"/>
              <a:t>🛠 Microscopia elettronica a trasmissione (TEM)</a:t>
            </a:r>
          </a:p>
          <a:p>
            <a:r>
              <a:rPr lang="it-IT" dirty="0" smtClean="0"/>
              <a:t>•	Tecnica ad alta risoluzione che permette di analizzare la struttura interna delle nanoparticelle.</a:t>
            </a:r>
          </a:p>
          <a:p>
            <a:r>
              <a:rPr lang="it-IT" dirty="0" smtClean="0"/>
              <a:t>•	Ha confermato la presenza di una superficie liscia e priva di aggregati.</a:t>
            </a:r>
          </a:p>
          <a:p>
            <a:r>
              <a:rPr lang="it-IT" dirty="0" smtClean="0"/>
              <a:t>💡 Spettroscopia infrarossa (IR)</a:t>
            </a:r>
          </a:p>
          <a:p>
            <a:r>
              <a:rPr lang="it-IT" dirty="0" smtClean="0"/>
              <a:t>•	Conferma la presenza dei gruppi funzionali caratteristici di PLA e PHB, dimostrando il successo della sintesi.</a:t>
            </a:r>
          </a:p>
          <a:p>
            <a:r>
              <a:rPr lang="it-IT" dirty="0" smtClean="0"/>
              <a:t>⚙️ </a:t>
            </a:r>
            <a:r>
              <a:rPr lang="it-IT" dirty="0" err="1" smtClean="0"/>
              <a:t>Dynamic</a:t>
            </a:r>
            <a:r>
              <a:rPr lang="it-IT" dirty="0" smtClean="0"/>
              <a:t> Light </a:t>
            </a:r>
            <a:r>
              <a:rPr lang="it-IT" dirty="0" err="1" smtClean="0"/>
              <a:t>Scattering</a:t>
            </a:r>
            <a:r>
              <a:rPr lang="it-IT" dirty="0" smtClean="0"/>
              <a:t> (DLS)</a:t>
            </a:r>
          </a:p>
          <a:p>
            <a:r>
              <a:rPr lang="it-IT" dirty="0" smtClean="0"/>
              <a:t>•	Determina le dimensioni idrodinamiche e l’indice di </a:t>
            </a:r>
            <a:r>
              <a:rPr lang="it-IT" dirty="0" err="1" smtClean="0"/>
              <a:t>polidispersità</a:t>
            </a:r>
            <a:r>
              <a:rPr lang="it-IT" dirty="0" smtClean="0"/>
              <a:t>.</a:t>
            </a:r>
          </a:p>
          <a:p>
            <a:r>
              <a:rPr lang="it-IT" dirty="0" smtClean="0"/>
              <a:t>•	Ha mostrato che le LAHB-NPs hanno una dimensione media inferiore ai 200 nm, ideale per applicazioni biomediche.</a:t>
            </a:r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Consiglio di Istituto - CNR IRET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23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Mediante Test di citotossicità (</a:t>
            </a:r>
            <a:r>
              <a:rPr lang="it-IT" dirty="0" err="1" smtClean="0"/>
              <a:t>Microtox</a:t>
            </a:r>
            <a:r>
              <a:rPr lang="it-IT" dirty="0" smtClean="0"/>
              <a:t> </a:t>
            </a:r>
            <a:r>
              <a:rPr lang="it-IT" dirty="0" err="1" smtClean="0"/>
              <a:t>assay</a:t>
            </a:r>
            <a:r>
              <a:rPr lang="it-IT" dirty="0" smtClean="0"/>
              <a:t>)</a:t>
            </a:r>
          </a:p>
          <a:p>
            <a:r>
              <a:rPr lang="it-IT" dirty="0" smtClean="0"/>
              <a:t>•	Le PLA-NPs hanno mostrato leggera tossicità cellulare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mentra</a:t>
            </a:r>
            <a:endParaRPr lang="it-IT" dirty="0" smtClean="0"/>
          </a:p>
          <a:p>
            <a:r>
              <a:rPr lang="it-IT" dirty="0" smtClean="0"/>
              <a:t>•	Le LAHB-NPs non hanno mostrato effetti tossici, dimostrando una maggiore sicurezza.</a:t>
            </a:r>
          </a:p>
          <a:p>
            <a:r>
              <a:rPr lang="it-IT" dirty="0" smtClean="0"/>
              <a:t>🧪 Test di stress ossidativo (via Nrf2-ARE)</a:t>
            </a:r>
          </a:p>
          <a:p>
            <a:r>
              <a:rPr lang="it-IT" dirty="0" smtClean="0"/>
              <a:t>•	Le PLA-NPs attivano questa via, suggerendo un aumento dello stress ossidativo.</a:t>
            </a:r>
          </a:p>
          <a:p>
            <a:r>
              <a:rPr lang="it-IT" dirty="0" smtClean="0"/>
              <a:t>•	Le LAHB-NPs non inducono stress ossidativo, indicando un migliore profilo di biocompatibilità.</a:t>
            </a:r>
          </a:p>
          <a:p>
            <a:r>
              <a:rPr lang="it-IT" dirty="0" smtClean="0"/>
              <a:t>⚖️ Effetti endocrini: test di attività androgenica e estrogenica</a:t>
            </a:r>
          </a:p>
          <a:p>
            <a:r>
              <a:rPr lang="it-IT" dirty="0" smtClean="0"/>
              <a:t>•	Le PLA-NPs inibiscono il recettore degli androgeni, il che potrebbe portare a interferenze ormonali.</a:t>
            </a:r>
          </a:p>
          <a:p>
            <a:r>
              <a:rPr lang="it-IT" dirty="0" smtClean="0"/>
              <a:t>•	Le LAHB-NPs non mostrano alcuna attività anti-androgenica o anti-estrogenica, rendendoli più sicuri per applicazioni mediche.</a:t>
            </a:r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Consiglio di Istituto - CNR IRET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069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Questi risultati evidenziano il potenziale di LAHB come promettente alternativa alle </a:t>
            </a:r>
            <a:r>
              <a:rPr lang="it-IT" dirty="0" err="1" smtClean="0"/>
              <a:t>bioplastiche</a:t>
            </a:r>
            <a:r>
              <a:rPr lang="it-IT" dirty="0" smtClean="0"/>
              <a:t> convenzionali per applicazioni farmaceutiche e biomediche, offrendo un vantaggio significativo nell'attenuare gli</a:t>
            </a:r>
            <a:r>
              <a:rPr lang="it-IT" baseline="0" dirty="0" smtClean="0"/>
              <a:t> </a:t>
            </a:r>
            <a:r>
              <a:rPr lang="it-IT" dirty="0" smtClean="0"/>
              <a:t>effetti di interferenza endocrina delle </a:t>
            </a:r>
            <a:r>
              <a:rPr lang="it-IT" dirty="0" err="1" smtClean="0"/>
              <a:t>bioplastiche</a:t>
            </a:r>
            <a:r>
              <a:rPr lang="it-IT" dirty="0" smtClean="0"/>
              <a:t> esistenti. Inoltre, questo poliestere alifatico di origine biologica viene degradato dal </a:t>
            </a:r>
            <a:r>
              <a:rPr lang="it-IT" dirty="0" err="1" smtClean="0"/>
              <a:t>microbiota</a:t>
            </a:r>
            <a:r>
              <a:rPr lang="it-IT" dirty="0" smtClean="0"/>
              <a:t> umano senza generare sottoprodotti tossici, gettando le basi per lo sviluppo di materiali innovativi utilizzati in dispositivi medici </a:t>
            </a:r>
            <a:r>
              <a:rPr lang="it-IT" dirty="0" err="1" smtClean="0"/>
              <a:t>bioriassorbibili</a:t>
            </a:r>
            <a:r>
              <a:rPr lang="it-IT" dirty="0" smtClean="0"/>
              <a:t>, sistemi di rilascio controllato di farmaci e applicazioni di ingegneria tissutale.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Consiglio di Istituto - CNR IRET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42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9A537303-2AB2-4953-9B86-92523558CA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52"/>
            <a:ext cx="3074619" cy="108949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25E7973E-792A-4E14-B0ED-C641FEEEF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79" y="244676"/>
            <a:ext cx="830181" cy="80900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A1B48F71-1D2A-44C3-89A6-51FFD7FFB676}"/>
              </a:ext>
            </a:extLst>
          </p:cNvPr>
          <p:cNvSpPr txBox="1"/>
          <p:nvPr userDrawn="1"/>
        </p:nvSpPr>
        <p:spPr>
          <a:xfrm>
            <a:off x="2602006" y="264548"/>
            <a:ext cx="698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		Rome, February 18</a:t>
            </a:r>
            <a:r>
              <a:rPr lang="it-IT" b="1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1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2025</a:t>
            </a:r>
            <a:endParaRPr lang="it-IT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F6C082C3-5B93-4082-8B19-CD21617CEE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52"/>
            <a:ext cx="3074619" cy="108949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A4C824F4-7412-4EA8-9702-4BEC3BA4AA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79" y="244676"/>
            <a:ext cx="830181" cy="80900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C4863A3-4F03-4B64-AD46-B46C7AC5E9EB}"/>
              </a:ext>
            </a:extLst>
          </p:cNvPr>
          <p:cNvSpPr txBox="1"/>
          <p:nvPr userDrawn="1"/>
        </p:nvSpPr>
        <p:spPr>
          <a:xfrm>
            <a:off x="2602006" y="264548"/>
            <a:ext cx="698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		Rome, February 18</a:t>
            </a:r>
            <a:r>
              <a:rPr lang="it-IT" b="1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1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2025</a:t>
            </a:r>
            <a:endParaRPr lang="it-IT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18FDF9A2-C488-4D63-AAC3-2F2E76C65F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52"/>
            <a:ext cx="3074619" cy="108949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3CC5987-8B33-4E90-820B-328C8B3265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79" y="244676"/>
            <a:ext cx="830181" cy="80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25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49" r:id="rId3"/>
    <p:sldLayoutId id="2147483656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="" xmlns:a16="http://schemas.microsoft.com/office/drawing/2014/main" id="{C69C7D60-E3EB-F039-6F49-F0128FFF6932}"/>
              </a:ext>
            </a:extLst>
          </p:cNvPr>
          <p:cNvSpPr txBox="1">
            <a:spLocks/>
          </p:cNvSpPr>
          <p:nvPr/>
        </p:nvSpPr>
        <p:spPr>
          <a:xfrm>
            <a:off x="5210175" y="4073345"/>
            <a:ext cx="5766045" cy="1346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800" kern="1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Raffaele Conte,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CNR IRET –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Naples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8A049113-DF11-57B7-71E9-D6CAFAD1D83B}"/>
              </a:ext>
            </a:extLst>
          </p:cNvPr>
          <p:cNvSpPr/>
          <p:nvPr/>
        </p:nvSpPr>
        <p:spPr>
          <a:xfrm>
            <a:off x="1985166" y="1230295"/>
            <a:ext cx="8179290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Advancing Sustainability and Health: The role of </a:t>
            </a:r>
            <a:endParaRPr lang="en-U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microbial-derived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copolymers in circular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economy and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biomedical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e 5">
            <a:extLst>
              <a:ext uri="{FF2B5EF4-FFF2-40B4-BE49-F238E27FC236}">
                <a16:creationId xmlns="" xmlns:a16="http://schemas.microsoft.com/office/drawing/2014/main" id="{E3788F58-A4A5-F2DC-C6A4-5ACDD165154A}"/>
              </a:ext>
            </a:extLst>
          </p:cNvPr>
          <p:cNvSpPr/>
          <p:nvPr/>
        </p:nvSpPr>
        <p:spPr>
          <a:xfrm>
            <a:off x="1623412" y="3629606"/>
            <a:ext cx="3013903" cy="3097491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3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17" y="927716"/>
            <a:ext cx="5370123" cy="411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39550" y="5140632"/>
            <a:ext cx="898585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dirty="0"/>
              <a:t>These findings highlight the potential of LAHB as a promising alternative to conventional bioplastics for pharmaceutical </a:t>
            </a:r>
            <a:endParaRPr lang="en-US" sz="1400" dirty="0" smtClean="0"/>
          </a:p>
          <a:p>
            <a:pPr algn="just"/>
            <a:r>
              <a:rPr lang="en-US" sz="1400" dirty="0" smtClean="0"/>
              <a:t>and </a:t>
            </a:r>
            <a:r>
              <a:rPr lang="en-US" sz="1400" dirty="0"/>
              <a:t>biomedical applications, offering a significant advantage in mitigating concerns related to the endocrine-disrupting </a:t>
            </a:r>
            <a:endParaRPr lang="en-US" sz="1400" dirty="0" smtClean="0"/>
          </a:p>
          <a:p>
            <a:pPr algn="just"/>
            <a:r>
              <a:rPr lang="en-US" sz="1400" dirty="0" smtClean="0"/>
              <a:t>effects </a:t>
            </a:r>
            <a:r>
              <a:rPr lang="en-US" sz="1400" dirty="0"/>
              <a:t>of existing bioplastics. Moreover, this bio-based aliphatic polyester is degraded by the human </a:t>
            </a:r>
            <a:r>
              <a:rPr lang="en-US" sz="1400" dirty="0" err="1"/>
              <a:t>microbiota</a:t>
            </a:r>
            <a:r>
              <a:rPr lang="en-US" sz="1400" dirty="0"/>
              <a:t> without </a:t>
            </a:r>
            <a:endParaRPr lang="en-US" sz="1400" dirty="0" smtClean="0"/>
          </a:p>
          <a:p>
            <a:pPr algn="just"/>
            <a:r>
              <a:rPr lang="en-US" sz="1400" dirty="0" smtClean="0"/>
              <a:t>generating </a:t>
            </a:r>
            <a:r>
              <a:rPr lang="en-US" sz="1400" dirty="0"/>
              <a:t>toxic byproducts, laying the foundation for the development of innovative materials used in </a:t>
            </a:r>
            <a:r>
              <a:rPr lang="en-US" sz="1400" dirty="0" err="1"/>
              <a:t>bioresorbable</a:t>
            </a:r>
            <a:r>
              <a:rPr lang="en-US" sz="1400" dirty="0"/>
              <a:t> </a:t>
            </a:r>
            <a:endParaRPr lang="en-US" sz="1400" dirty="0" smtClean="0"/>
          </a:p>
          <a:p>
            <a:pPr algn="just"/>
            <a:r>
              <a:rPr lang="en-US" sz="1400" dirty="0" smtClean="0"/>
              <a:t>medical </a:t>
            </a:r>
            <a:r>
              <a:rPr lang="en-US" sz="1400" dirty="0"/>
              <a:t>devices, controlled drug release systems, and tissue engineering applications</a:t>
            </a:r>
            <a:r>
              <a:rPr lang="en-US" dirty="0"/>
              <a:t>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39550" y="4607509"/>
            <a:ext cx="1255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RESULTS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22913" y="2313992"/>
            <a:ext cx="2693307" cy="1446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646645" y="2687216"/>
            <a:ext cx="3051111" cy="494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06" y="1408357"/>
            <a:ext cx="8903041" cy="439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7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4646645" y="2687216"/>
            <a:ext cx="3051111" cy="494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49" y="1230764"/>
            <a:ext cx="5136909" cy="114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0" y="2578489"/>
            <a:ext cx="4827276" cy="94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0" y="5184923"/>
            <a:ext cx="5236695" cy="110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90" y="1155402"/>
            <a:ext cx="2800771" cy="202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71" y="5114855"/>
            <a:ext cx="4551708" cy="98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71" y="3909907"/>
            <a:ext cx="4763278" cy="101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39" y="3775884"/>
            <a:ext cx="4977838" cy="114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7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22913" y="2313992"/>
            <a:ext cx="2693307" cy="1446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646645" y="2687216"/>
            <a:ext cx="3051111" cy="494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13" y="1186867"/>
            <a:ext cx="3130550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59" y="1186867"/>
            <a:ext cx="2203417" cy="157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97" y="1005325"/>
            <a:ext cx="3909525" cy="155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35" y="3104326"/>
            <a:ext cx="4733228" cy="126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37228"/>
            <a:ext cx="5714895" cy="112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2" y="5165913"/>
            <a:ext cx="5112658" cy="102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76" y="3760237"/>
            <a:ext cx="4779859" cy="11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8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22913" y="2313992"/>
            <a:ext cx="2693307" cy="1446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646645" y="2687216"/>
            <a:ext cx="3051111" cy="494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61" y="1273629"/>
            <a:ext cx="4116047" cy="9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871" y="2735223"/>
            <a:ext cx="3438133" cy="116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36" y="4285220"/>
            <a:ext cx="2724312" cy="23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8" y="3037114"/>
            <a:ext cx="3086522" cy="207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236" y="1273629"/>
            <a:ext cx="4206555" cy="97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84" y="5473639"/>
            <a:ext cx="3355672" cy="97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54" y="2999792"/>
            <a:ext cx="3429599" cy="103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5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DE42E3C9-7AF9-4DBD-A8CE-55B88B509AFA}"/>
              </a:ext>
            </a:extLst>
          </p:cNvPr>
          <p:cNvSpPr/>
          <p:nvPr/>
        </p:nvSpPr>
        <p:spPr>
          <a:xfrm>
            <a:off x="2220249" y="2921168"/>
            <a:ext cx="77515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it-IT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42" y="4306058"/>
            <a:ext cx="1661083" cy="93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298" y="2986386"/>
            <a:ext cx="1690911" cy="92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33" y="1498408"/>
            <a:ext cx="1281322" cy="118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ccia circolare in su 2"/>
          <p:cNvSpPr/>
          <p:nvPr/>
        </p:nvSpPr>
        <p:spPr>
          <a:xfrm rot="16200000">
            <a:off x="4540542" y="2329186"/>
            <a:ext cx="4147066" cy="2092716"/>
          </a:xfrm>
          <a:prstGeom prst="curvedUpArrow">
            <a:avLst>
              <a:gd name="adj1" fmla="val 25000"/>
              <a:gd name="adj2" fmla="val 49174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26" b="100000" l="292" r="95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936" y="5176802"/>
            <a:ext cx="1233376" cy="108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94" b="99684" l="6383" r="970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503" y="1140247"/>
            <a:ext cx="1351620" cy="113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39" y="1140247"/>
            <a:ext cx="2028653" cy="123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ccia circolare in su 12"/>
          <p:cNvSpPr/>
          <p:nvPr/>
        </p:nvSpPr>
        <p:spPr>
          <a:xfrm rot="5400000">
            <a:off x="1894426" y="2574006"/>
            <a:ext cx="4111806" cy="1936924"/>
          </a:xfrm>
          <a:prstGeom prst="curvedUp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329" y="2609241"/>
            <a:ext cx="2601210" cy="160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139066" y="5822560"/>
            <a:ext cx="393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Plastic </a:t>
            </a:r>
            <a:r>
              <a:rPr lang="it-IT" dirty="0" err="1"/>
              <a:t>materials</a:t>
            </a:r>
            <a:r>
              <a:rPr lang="it-IT" dirty="0"/>
              <a:t> - </a:t>
            </a:r>
            <a:r>
              <a:rPr lang="it-IT" dirty="0" err="1"/>
              <a:t>Ecosystem</a:t>
            </a:r>
            <a:r>
              <a:rPr lang="it-IT" dirty="0"/>
              <a:t> </a:t>
            </a:r>
            <a:r>
              <a:rPr lang="it-IT" dirty="0" err="1"/>
              <a:t>damage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139066" y="6368650"/>
            <a:ext cx="464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Biodegradable</a:t>
            </a:r>
            <a:r>
              <a:rPr lang="it-IT" dirty="0"/>
              <a:t> </a:t>
            </a:r>
            <a:r>
              <a:rPr lang="it-IT" dirty="0" err="1"/>
              <a:t>Polymers</a:t>
            </a:r>
            <a:r>
              <a:rPr lang="it-IT" dirty="0"/>
              <a:t> - </a:t>
            </a:r>
            <a:r>
              <a:rPr lang="it-IT" dirty="0" err="1"/>
              <a:t>Circular</a:t>
            </a:r>
            <a:r>
              <a:rPr lang="it-IT" dirty="0"/>
              <a:t> Economy</a:t>
            </a:r>
            <a:endParaRPr lang="it-IT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43" y="5742772"/>
            <a:ext cx="411282" cy="44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48" y="6363705"/>
            <a:ext cx="371271" cy="37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7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133" y="3949446"/>
            <a:ext cx="1457829" cy="195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16" y="1642188"/>
            <a:ext cx="1240465" cy="94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ccia circolare in su 10"/>
          <p:cNvSpPr/>
          <p:nvPr/>
        </p:nvSpPr>
        <p:spPr>
          <a:xfrm rot="10030823">
            <a:off x="6909488" y="988797"/>
            <a:ext cx="3433382" cy="1057382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reccia circolare in su 11"/>
          <p:cNvSpPr/>
          <p:nvPr/>
        </p:nvSpPr>
        <p:spPr>
          <a:xfrm rot="20321991">
            <a:off x="7474357" y="2175476"/>
            <a:ext cx="3332087" cy="1030850"/>
          </a:xfrm>
          <a:prstGeom prst="curvedUpArrow">
            <a:avLst>
              <a:gd name="adj1" fmla="val 25000"/>
              <a:gd name="adj2" fmla="val 50000"/>
              <a:gd name="adj3" fmla="val 3034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87" y="2208631"/>
            <a:ext cx="5953570" cy="296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8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31" y="799064"/>
            <a:ext cx="5164626" cy="342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uppo 11"/>
          <p:cNvGrpSpPr/>
          <p:nvPr/>
        </p:nvGrpSpPr>
        <p:grpSpPr>
          <a:xfrm>
            <a:off x="2248652" y="4176403"/>
            <a:ext cx="7483151" cy="2233450"/>
            <a:chOff x="15061496" y="17565890"/>
            <a:chExt cx="13776124" cy="3760186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61496" y="17588448"/>
              <a:ext cx="4203965" cy="3375724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17711" y="17779144"/>
              <a:ext cx="4298288" cy="3231596"/>
            </a:xfrm>
            <a:prstGeom prst="rect">
              <a:avLst/>
            </a:prstGeom>
          </p:spPr>
        </p:pic>
        <p:grpSp>
          <p:nvGrpSpPr>
            <p:cNvPr id="15" name="Gruppo 14"/>
            <p:cNvGrpSpPr/>
            <p:nvPr/>
          </p:nvGrpSpPr>
          <p:grpSpPr>
            <a:xfrm>
              <a:off x="23905471" y="17565890"/>
              <a:ext cx="4932149" cy="3760186"/>
              <a:chOff x="23905471" y="17493701"/>
              <a:chExt cx="4932149" cy="3760186"/>
            </a:xfrm>
          </p:grpSpPr>
          <p:pic>
            <p:nvPicPr>
              <p:cNvPr id="16" name="Immagine 15"/>
              <p:cNvPicPr>
                <a:picLocks noChangeAspect="1"/>
              </p:cNvPicPr>
              <p:nvPr/>
            </p:nvPicPr>
            <p:blipFill rotWithShape="1">
              <a:blip r:embed="rId6"/>
              <a:srcRect t="14785"/>
              <a:stretch/>
            </p:blipFill>
            <p:spPr>
              <a:xfrm>
                <a:off x="23905471" y="17493701"/>
                <a:ext cx="4747878" cy="3760186"/>
              </a:xfrm>
              <a:prstGeom prst="rect">
                <a:avLst/>
              </a:prstGeom>
            </p:spPr>
          </p:pic>
          <p:sp>
            <p:nvSpPr>
              <p:cNvPr id="17" name="CasellaDiTesto 4"/>
              <p:cNvSpPr txBox="1"/>
              <p:nvPr/>
            </p:nvSpPr>
            <p:spPr>
              <a:xfrm>
                <a:off x="28097470" y="17583261"/>
                <a:ext cx="7401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0" algn="l" defTabSz="3455975" rtl="0" eaLnBrk="1" latinLnBrk="0" hangingPunct="1">
                  <a:defRPr sz="680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27987" algn="l" defTabSz="3455975" rtl="0" eaLnBrk="1" latinLnBrk="0" hangingPunct="1">
                  <a:defRPr sz="680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455975" algn="l" defTabSz="3455975" rtl="0" eaLnBrk="1" latinLnBrk="0" hangingPunct="1">
                  <a:defRPr sz="680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183962" algn="l" defTabSz="3455975" rtl="0" eaLnBrk="1" latinLnBrk="0" hangingPunct="1">
                  <a:defRPr sz="680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911950" algn="l" defTabSz="3455975" rtl="0" eaLnBrk="1" latinLnBrk="0" hangingPunct="1">
                  <a:defRPr sz="680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639937" algn="l" defTabSz="3455975" rtl="0" eaLnBrk="1" latinLnBrk="0" hangingPunct="1">
                  <a:defRPr sz="680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367924" algn="l" defTabSz="3455975" rtl="0" eaLnBrk="1" latinLnBrk="0" hangingPunct="1">
                  <a:defRPr sz="680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095912" algn="l" defTabSz="3455975" rtl="0" eaLnBrk="1" latinLnBrk="0" hangingPunct="1">
                  <a:defRPr sz="680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823899" algn="l" defTabSz="3455975" rtl="0" eaLnBrk="1" latinLnBrk="0" hangingPunct="1">
                  <a:defRPr sz="680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4000" b="1" dirty="0" smtClean="0"/>
                  <a:t>c</a:t>
                </a:r>
                <a:endParaRPr lang="it-IT" sz="4000" b="1" dirty="0"/>
              </a:p>
            </p:txBody>
          </p:sp>
        </p:grpSp>
      </p:grpSp>
      <p:sp>
        <p:nvSpPr>
          <p:cNvPr id="18" name="CasellaDiTesto 87"/>
          <p:cNvSpPr txBox="1"/>
          <p:nvPr/>
        </p:nvSpPr>
        <p:spPr>
          <a:xfrm>
            <a:off x="2380334" y="6392108"/>
            <a:ext cx="705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3455975" rtl="0" eaLnBrk="1" latinLnBrk="0" hangingPunct="1">
              <a:defRPr sz="6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27987" algn="l" defTabSz="3455975" rtl="0" eaLnBrk="1" latinLnBrk="0" hangingPunct="1">
              <a:defRPr sz="6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55975" algn="l" defTabSz="3455975" rtl="0" eaLnBrk="1" latinLnBrk="0" hangingPunct="1">
              <a:defRPr sz="6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83962" algn="l" defTabSz="3455975" rtl="0" eaLnBrk="1" latinLnBrk="0" hangingPunct="1">
              <a:defRPr sz="6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11950" algn="l" defTabSz="3455975" rtl="0" eaLnBrk="1" latinLnBrk="0" hangingPunct="1">
              <a:defRPr sz="6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39937" algn="l" defTabSz="3455975" rtl="0" eaLnBrk="1" latinLnBrk="0" hangingPunct="1">
              <a:defRPr sz="6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67924" algn="l" defTabSz="3455975" rtl="0" eaLnBrk="1" latinLnBrk="0" hangingPunct="1">
              <a:defRPr sz="6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95912" algn="l" defTabSz="3455975" rtl="0" eaLnBrk="1" latinLnBrk="0" hangingPunct="1">
              <a:defRPr sz="6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823899" algn="l" defTabSz="3455975" rtl="0" eaLnBrk="1" latinLnBrk="0" hangingPunct="1">
              <a:defRPr sz="6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Nanoparticles </a:t>
            </a:r>
            <a:r>
              <a:rPr kumimoji="0" lang="en-US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physico</a:t>
            </a:r>
            <a:r>
              <a:rPr kumimoji="0" lang="en-US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-chemical characterization. (a) SEM</a:t>
            </a:r>
            <a:r>
              <a:rPr kumimoji="0" lang="en-US" alt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 and (b) TEM </a:t>
            </a:r>
            <a:r>
              <a:rPr lang="en-US" altLang="en-US" sz="1200" kern="0" noProof="0" dirty="0" smtClean="0">
                <a:solidFill>
                  <a:prstClr val="black"/>
                </a:solidFill>
                <a:cs typeface="Arial" charset="0"/>
              </a:rPr>
              <a:t>images </a:t>
            </a:r>
            <a:r>
              <a:rPr kumimoji="0" lang="en-US" alt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of PHB-PEI-NPs.</a:t>
            </a:r>
            <a:r>
              <a:rPr lang="en-US" altLang="en-US" sz="1200" kern="0" dirty="0" smtClean="0">
                <a:solidFill>
                  <a:prstClr val="black"/>
                </a:solidFill>
                <a:cs typeface="Arial" charset="0"/>
              </a:rPr>
              <a:t> (c) ATR-FTIR </a:t>
            </a:r>
            <a:endParaRPr kumimoji="0" lang="en-US" alt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376" y="1301748"/>
            <a:ext cx="6649363" cy="47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44" y="923533"/>
            <a:ext cx="5337109" cy="579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38" y="951917"/>
            <a:ext cx="5490739" cy="407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697752" y="1614393"/>
            <a:ext cx="3135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PLA </a:t>
            </a:r>
            <a:r>
              <a:rPr lang="en-US" sz="1400" dirty="0" smtClean="0"/>
              <a:t>is modified </a:t>
            </a:r>
            <a:r>
              <a:rPr lang="en-US" sz="1400" dirty="0"/>
              <a:t>using </a:t>
            </a:r>
            <a:r>
              <a:rPr lang="en-US" sz="1400" dirty="0" err="1"/>
              <a:t>ammonolysis</a:t>
            </a:r>
            <a:r>
              <a:rPr lang="en-US" sz="1400" dirty="0"/>
              <a:t> agents to enhance </a:t>
            </a:r>
            <a:r>
              <a:rPr lang="en-US" sz="1400" dirty="0" err="1"/>
              <a:t>hydrophilicity</a:t>
            </a:r>
            <a:r>
              <a:rPr lang="en-US" sz="1400" dirty="0"/>
              <a:t> and susceptibility to bacterial digestion</a:t>
            </a:r>
            <a:endParaRPr lang="it-IT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625" y="1433371"/>
            <a:ext cx="530127" cy="56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67" y="5220001"/>
            <a:ext cx="6027576" cy="163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7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25" y="1152267"/>
            <a:ext cx="7638110" cy="18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1125168" y="3168920"/>
            <a:ext cx="10126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/>
              <a:t>Physicochemical</a:t>
            </a:r>
            <a:r>
              <a:rPr lang="it-IT" sz="1400" dirty="0"/>
              <a:t> </a:t>
            </a:r>
            <a:r>
              <a:rPr lang="it-IT" sz="1400" dirty="0" err="1"/>
              <a:t>characterization</a:t>
            </a:r>
            <a:r>
              <a:rPr lang="it-IT" sz="1400" dirty="0"/>
              <a:t> of </a:t>
            </a:r>
            <a:r>
              <a:rPr lang="it-IT" sz="1400" dirty="0" smtClean="0"/>
              <a:t>LAHB </a:t>
            </a:r>
            <a:r>
              <a:rPr lang="it-IT" sz="1400" dirty="0" err="1" smtClean="0"/>
              <a:t>nanoparticles</a:t>
            </a:r>
            <a:r>
              <a:rPr lang="it-IT" sz="1400" dirty="0" smtClean="0"/>
              <a:t>. (</a:t>
            </a:r>
            <a:r>
              <a:rPr lang="it-IT" sz="1400" dirty="0"/>
              <a:t>A) </a:t>
            </a:r>
            <a:r>
              <a:rPr lang="it-IT" sz="1400" dirty="0" err="1"/>
              <a:t>Average</a:t>
            </a:r>
            <a:r>
              <a:rPr lang="it-IT" sz="1400" dirty="0"/>
              <a:t> </a:t>
            </a:r>
            <a:r>
              <a:rPr lang="it-IT" sz="1400" dirty="0" err="1"/>
              <a:t>particle</a:t>
            </a:r>
            <a:r>
              <a:rPr lang="it-IT" sz="1400" dirty="0"/>
              <a:t> </a:t>
            </a:r>
            <a:r>
              <a:rPr lang="it-IT" sz="1400" dirty="0" err="1"/>
              <a:t>size</a:t>
            </a:r>
            <a:r>
              <a:rPr lang="it-IT" sz="1400" dirty="0"/>
              <a:t>, and </a:t>
            </a:r>
            <a:r>
              <a:rPr lang="it-IT" sz="1400" dirty="0" smtClean="0"/>
              <a:t>(</a:t>
            </a:r>
            <a:r>
              <a:rPr lang="it-IT" sz="1400" dirty="0"/>
              <a:t>B) NTA </a:t>
            </a:r>
            <a:r>
              <a:rPr lang="it-IT" sz="1400" dirty="0" err="1"/>
              <a:t>measurement</a:t>
            </a:r>
            <a:r>
              <a:rPr lang="it-IT" sz="1400" dirty="0"/>
              <a:t> of </a:t>
            </a:r>
            <a:r>
              <a:rPr lang="it-IT" sz="1400" dirty="0" smtClean="0"/>
              <a:t>LAHB NPs in </a:t>
            </a:r>
            <a:r>
              <a:rPr lang="it-IT" sz="1400" dirty="0" err="1"/>
              <a:t>suspension</a:t>
            </a:r>
            <a:r>
              <a:rPr lang="it-IT" sz="1400" dirty="0"/>
              <a:t>. </a:t>
            </a:r>
            <a:endParaRPr lang="it-IT" sz="1400" dirty="0" smtClean="0"/>
          </a:p>
          <a:p>
            <a:pPr algn="ctr"/>
            <a:r>
              <a:rPr lang="it-IT" sz="1400" dirty="0" smtClean="0"/>
              <a:t>The frame </a:t>
            </a:r>
            <a:r>
              <a:rPr lang="it-IT" sz="1400" dirty="0" err="1"/>
              <a:t>is</a:t>
            </a:r>
            <a:r>
              <a:rPr lang="it-IT" sz="1400" dirty="0"/>
              <a:t> a </a:t>
            </a:r>
            <a:r>
              <a:rPr lang="it-IT" sz="1400" dirty="0" err="1"/>
              <a:t>representative</a:t>
            </a:r>
            <a:r>
              <a:rPr lang="it-IT" sz="1400" dirty="0"/>
              <a:t> </a:t>
            </a:r>
            <a:r>
              <a:rPr lang="it-IT" sz="1400" dirty="0" err="1"/>
              <a:t>screenshot</a:t>
            </a:r>
            <a:r>
              <a:rPr lang="it-IT" sz="1400" dirty="0"/>
              <a:t> of the NTA video. </a:t>
            </a:r>
            <a:r>
              <a:rPr lang="it-IT" sz="1400" dirty="0" smtClean="0"/>
              <a:t>(</a:t>
            </a:r>
            <a:r>
              <a:rPr lang="it-IT" sz="1400" dirty="0"/>
              <a:t>C) </a:t>
            </a:r>
            <a:r>
              <a:rPr lang="it-IT" sz="1400" dirty="0" err="1"/>
              <a:t>Morphology</a:t>
            </a:r>
            <a:r>
              <a:rPr lang="it-IT" sz="1400" dirty="0"/>
              <a:t> of </a:t>
            </a:r>
            <a:r>
              <a:rPr lang="it-IT" sz="1400" dirty="0" err="1"/>
              <a:t>of</a:t>
            </a:r>
            <a:r>
              <a:rPr lang="it-IT" sz="1400" dirty="0"/>
              <a:t> LAHB </a:t>
            </a:r>
            <a:r>
              <a:rPr lang="it-IT" sz="1400" dirty="0" smtClean="0"/>
              <a:t>NPs </a:t>
            </a:r>
            <a:r>
              <a:rPr lang="it-IT" sz="1400" dirty="0" err="1" smtClean="0"/>
              <a:t>using</a:t>
            </a:r>
            <a:r>
              <a:rPr lang="it-IT" sz="1400" dirty="0" smtClean="0"/>
              <a:t> </a:t>
            </a:r>
            <a:r>
              <a:rPr lang="it-IT" sz="1400" dirty="0"/>
              <a:t>TEM </a:t>
            </a:r>
            <a:r>
              <a:rPr lang="it-IT" sz="1400" dirty="0" err="1" smtClean="0"/>
              <a:t>microscopy</a:t>
            </a:r>
            <a:endParaRPr lang="it-IT" sz="14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41" y="3855096"/>
            <a:ext cx="6073277" cy="224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2839323" y="6102997"/>
            <a:ext cx="5887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Size, PDI, and </a:t>
            </a:r>
            <a:r>
              <a:rPr lang="en-US" sz="1400" dirty="0" smtClean="0"/>
              <a:t> </a:t>
            </a:r>
            <a:r>
              <a:rPr lang="en-US" sz="1400" dirty="0"/>
              <a:t>ζ-potential of </a:t>
            </a:r>
            <a:r>
              <a:rPr lang="en-US" sz="1400" dirty="0" smtClean="0"/>
              <a:t>LAHB-NPs </a:t>
            </a:r>
            <a:r>
              <a:rPr lang="en-US" sz="1400" dirty="0"/>
              <a:t>during three months of storage at 25 °C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6293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62789" y="4349611"/>
            <a:ext cx="8198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A.</a:t>
            </a:r>
            <a:r>
              <a:rPr lang="en-US" sz="1400" dirty="0" smtClean="0"/>
              <a:t> Baseline </a:t>
            </a:r>
            <a:r>
              <a:rPr lang="en-US" sz="1400" dirty="0"/>
              <a:t>toxicity </a:t>
            </a:r>
            <a:r>
              <a:rPr lang="en-US" sz="1400" dirty="0" smtClean="0"/>
              <a:t>in </a:t>
            </a:r>
            <a:r>
              <a:rPr lang="en-US" sz="1400" dirty="0"/>
              <a:t>the </a:t>
            </a:r>
            <a:r>
              <a:rPr lang="en-US" sz="1400" dirty="0" err="1"/>
              <a:t>Microtox</a:t>
            </a:r>
            <a:r>
              <a:rPr lang="en-US" sz="1400" dirty="0"/>
              <a:t> assay. Data is presented as mean EC</a:t>
            </a:r>
            <a:r>
              <a:rPr lang="en-US" sz="1400" baseline="-25000" dirty="0"/>
              <a:t>20</a:t>
            </a:r>
            <a:r>
              <a:rPr lang="en-US" sz="1400" dirty="0"/>
              <a:t> for bioluminescence inhibition (lines) </a:t>
            </a:r>
            <a:endParaRPr lang="en-US" sz="1400" dirty="0" smtClean="0"/>
          </a:p>
          <a:p>
            <a:r>
              <a:rPr lang="en-US" sz="1400" dirty="0" smtClean="0"/>
              <a:t>from </a:t>
            </a:r>
            <a:r>
              <a:rPr lang="en-US" sz="1400" dirty="0"/>
              <a:t>three to five independent experiments (dots) performed with duplicates. The &gt;22.5 indicates that </a:t>
            </a:r>
            <a:r>
              <a:rPr lang="en-US" sz="1400" dirty="0" smtClean="0"/>
              <a:t>LAHB NPs of </a:t>
            </a:r>
            <a:r>
              <a:rPr lang="en-US" sz="1400" dirty="0"/>
              <a:t>22.5 mg </a:t>
            </a:r>
            <a:r>
              <a:rPr lang="en-US" sz="1400" dirty="0" smtClean="0"/>
              <a:t>(</a:t>
            </a:r>
            <a:r>
              <a:rPr lang="en-US" sz="1400" dirty="0"/>
              <a:t>highest analyzed concentration) did not inhibit the bioluminescence by &gt;20%.</a:t>
            </a:r>
            <a:endParaRPr lang="it-IT" sz="1400" dirty="0"/>
          </a:p>
        </p:txBody>
      </p:sp>
      <p:sp>
        <p:nvSpPr>
          <p:cNvPr id="4" name="Rettangolo 3"/>
          <p:cNvSpPr/>
          <p:nvPr/>
        </p:nvSpPr>
        <p:spPr>
          <a:xfrm>
            <a:off x="1603472" y="1903446"/>
            <a:ext cx="318634" cy="84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801283" y="5178623"/>
            <a:ext cx="83091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b="1" dirty="0" smtClean="0"/>
              <a:t>B</a:t>
            </a:r>
            <a:r>
              <a:rPr lang="en-US" sz="1400" dirty="0" smtClean="0"/>
              <a:t>. Oxidative </a:t>
            </a:r>
            <a:r>
              <a:rPr lang="en-US" sz="1400" dirty="0"/>
              <a:t>stress response induced </a:t>
            </a:r>
            <a:r>
              <a:rPr lang="en-US" sz="1400" dirty="0" smtClean="0"/>
              <a:t>in </a:t>
            </a:r>
            <a:r>
              <a:rPr lang="en-US" sz="1400" dirty="0"/>
              <a:t>the Nrf2-ARE assay. Data is presented as mean ECIR2 (lines) from </a:t>
            </a:r>
            <a:r>
              <a:rPr lang="en-US" sz="1400" dirty="0" smtClean="0"/>
              <a:t>three</a:t>
            </a:r>
          </a:p>
          <a:p>
            <a:pPr algn="just"/>
            <a:r>
              <a:rPr lang="en-US" sz="1400" dirty="0" smtClean="0"/>
              <a:t> </a:t>
            </a:r>
            <a:r>
              <a:rPr lang="en-US" sz="1400" dirty="0"/>
              <a:t>to four independent experiments (dots) performed with duplicates. The &gt;7.5 indicates that </a:t>
            </a:r>
            <a:r>
              <a:rPr lang="en-US" sz="1400" dirty="0" smtClean="0"/>
              <a:t>LAHB NPs of </a:t>
            </a:r>
            <a:r>
              <a:rPr lang="en-US" sz="1400" dirty="0"/>
              <a:t>7.5 </a:t>
            </a:r>
            <a:r>
              <a:rPr lang="en-US" sz="1400" dirty="0" smtClean="0"/>
              <a:t>mg</a:t>
            </a:r>
          </a:p>
          <a:p>
            <a:pPr algn="just"/>
            <a:r>
              <a:rPr lang="en-US" sz="1400" dirty="0" smtClean="0"/>
              <a:t>(</a:t>
            </a:r>
            <a:r>
              <a:rPr lang="en-US" sz="1400" dirty="0"/>
              <a:t>highest analyzed concentration) did not produce an induction ratio of 2 (IR2).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02229" y="103153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292081" y="103153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212980" y="2435290"/>
            <a:ext cx="289249" cy="1007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04" y="1391539"/>
            <a:ext cx="2265553" cy="272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95" y="1315702"/>
            <a:ext cx="2308432" cy="279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15" y="1277754"/>
            <a:ext cx="2401009" cy="279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asellaDiTesto 30"/>
          <p:cNvSpPr txBox="1"/>
          <p:nvPr/>
        </p:nvSpPr>
        <p:spPr>
          <a:xfrm>
            <a:off x="7279401" y="103153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35966" y="5991932"/>
            <a:ext cx="837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b="1" dirty="0" smtClean="0"/>
              <a:t>C.</a:t>
            </a:r>
            <a:r>
              <a:rPr lang="en-US" sz="1400" dirty="0" smtClean="0"/>
              <a:t> Relative </a:t>
            </a:r>
            <a:r>
              <a:rPr lang="en-US" sz="1400" dirty="0" err="1"/>
              <a:t>antiandrogenic</a:t>
            </a:r>
            <a:r>
              <a:rPr lang="en-US" sz="1400" dirty="0"/>
              <a:t> activity given as relative human androgen receptor inhibition of </a:t>
            </a:r>
            <a:r>
              <a:rPr lang="en-US" sz="1400" dirty="0" smtClean="0"/>
              <a:t>LAHB NPs of </a:t>
            </a:r>
            <a:r>
              <a:rPr lang="en-US" sz="1400" dirty="0"/>
              <a:t>3.75 mg </a:t>
            </a:r>
            <a:r>
              <a:rPr lang="en-US" sz="1400" dirty="0" smtClean="0"/>
              <a:t>plastic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7491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392BAF-E722-489A-9D1C-919A24DE41C2}">
  <ds:schemaRefs>
    <ds:schemaRef ds:uri="http://purl.org/dc/elements/1.1/"/>
    <ds:schemaRef ds:uri="http://schemas.microsoft.com/office/2006/metadata/properties"/>
    <ds:schemaRef ds:uri="31636664-d730-40d7-a265-a5e11b79394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54CB65-6AFE-4502-96EA-16103F6FD03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1636664-d730-40d7-a265-a5e11b79394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896639-D62E-4DC0-9907-E6C94BF7BB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1261</Words>
  <Application>Microsoft Office PowerPoint</Application>
  <PresentationFormat>Personalizzato</PresentationFormat>
  <Paragraphs>143</Paragraphs>
  <Slides>15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Raffaele Conte</cp:lastModifiedBy>
  <cp:revision>91</cp:revision>
  <dcterms:created xsi:type="dcterms:W3CDTF">2024-12-12T08:43:13Z</dcterms:created>
  <dcterms:modified xsi:type="dcterms:W3CDTF">2025-02-10T12:16:27Z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