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20"/>
  </p:notesMasterIdLst>
  <p:handoutMasterIdLst>
    <p:handoutMasterId r:id="rId21"/>
  </p:handoutMasterIdLst>
  <p:sldIdLst>
    <p:sldId id="268" r:id="rId5"/>
    <p:sldId id="269" r:id="rId6"/>
    <p:sldId id="270" r:id="rId7"/>
    <p:sldId id="272" r:id="rId8"/>
    <p:sldId id="281" r:id="rId9"/>
    <p:sldId id="271" r:id="rId10"/>
    <p:sldId id="276" r:id="rId11"/>
    <p:sldId id="275" r:id="rId12"/>
    <p:sldId id="274" r:id="rId13"/>
    <p:sldId id="277" r:id="rId14"/>
    <p:sldId id="279" r:id="rId15"/>
    <p:sldId id="278" r:id="rId16"/>
    <p:sldId id="287" r:id="rId17"/>
    <p:sldId id="288" r:id="rId18"/>
    <p:sldId id="26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270"/>
            <p14:sldId id="272"/>
            <p14:sldId id="281"/>
            <p14:sldId id="271"/>
            <p14:sldId id="276"/>
            <p14:sldId id="275"/>
            <p14:sldId id="274"/>
            <p14:sldId id="277"/>
            <p14:sldId id="279"/>
            <p14:sldId id="278"/>
            <p14:sldId id="287"/>
            <p14:sldId id="288"/>
          </p14:sldIdLst>
        </p14:section>
        <p14:section name="diapositiva finale" id="{6EDF62FC-89EA-4AFB-92C3-BBE7C40FCCE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CDEFA-C38E-4DA6-98C7-DA4C009C2730}" v="1" dt="2025-01-17T09:38:00.868"/>
    <p1510:client id="{D80707B8-2439-4BA9-908D-C3AF0F4B471D}" v="5" dt="2025-01-17T09:36:56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79903" autoAdjust="0"/>
  </p:normalViewPr>
  <p:slideViewPr>
    <p:cSldViewPr snapToGrid="0">
      <p:cViewPr varScale="1">
        <p:scale>
          <a:sx n="85" d="100"/>
          <a:sy n="85" d="100"/>
        </p:scale>
        <p:origin x="147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image" Target="../media/image46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image" Target="../media/image46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9A4336-BDE8-48D8-A530-EAD315459EBA}" type="doc">
      <dgm:prSet loTypeId="urn:microsoft.com/office/officeart/2008/layout/AlternatingHexagons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it-IT"/>
        </a:p>
      </dgm:t>
    </dgm:pt>
    <dgm:pt modelId="{CC3DAF21-E82E-44EB-982E-C7251B46C3D1}">
      <dgm:prSet phldrT="[Tes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it-IT" sz="1800" dirty="0" err="1">
              <a:latin typeface="Times New Roman" panose="02020603050405020304" pitchFamily="18" charset="0"/>
              <a:ea typeface="Calibri Light" panose="020F0302020204030204" pitchFamily="34" charset="0"/>
              <a:cs typeface="Times New Roman" panose="02020603050405020304" pitchFamily="18" charset="0"/>
            </a:rPr>
            <a:t>Licor</a:t>
          </a:r>
          <a:endParaRPr lang="it-IT" sz="1800" dirty="0">
            <a:latin typeface="Times New Roman" panose="02020603050405020304" pitchFamily="18" charset="0"/>
            <a:ea typeface="Calibri Light" panose="020F0302020204030204" pitchFamily="34" charset="0"/>
            <a:cs typeface="Times New Roman" panose="02020603050405020304" pitchFamily="18" charset="0"/>
          </a:endParaRPr>
        </a:p>
      </dgm:t>
    </dgm:pt>
    <dgm:pt modelId="{AC5BC5FC-AC62-44C6-8CB9-2C9DE011E45D}" type="parTrans" cxnId="{98B43EB4-02CA-4ABF-816B-7B2E960D6986}">
      <dgm:prSet/>
      <dgm:spPr/>
      <dgm:t>
        <a:bodyPr/>
        <a:lstStyle/>
        <a:p>
          <a:endParaRPr lang="it-IT"/>
        </a:p>
      </dgm:t>
    </dgm:pt>
    <dgm:pt modelId="{9C7BF4A2-528B-4F6E-9851-46266CC48447}" type="sibTrans" cxnId="{98B43EB4-02CA-4ABF-816B-7B2E960D6986}">
      <dgm:prSet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90982628-A3EB-4B94-8431-9147529AC4AA}">
      <dgm:prSet phldrT="[Testo]" custT="1"/>
      <dgm:spPr/>
      <dgm:t>
        <a:bodyPr/>
        <a:lstStyle/>
        <a:p>
          <a:r>
            <a:rPr lang="it-IT" sz="1800" dirty="0" err="1">
              <a:latin typeface="Times New Roman" panose="02020603050405020304" pitchFamily="18" charset="0"/>
              <a:ea typeface="Calibri Light" panose="020F0302020204030204" pitchFamily="34" charset="0"/>
              <a:cs typeface="Times New Roman" panose="02020603050405020304" pitchFamily="18" charset="0"/>
            </a:rPr>
            <a:t>Porometer</a:t>
          </a:r>
          <a:endParaRPr lang="it-IT" sz="1800" dirty="0">
            <a:latin typeface="Times New Roman" panose="02020603050405020304" pitchFamily="18" charset="0"/>
            <a:ea typeface="Calibri Light" panose="020F0302020204030204" pitchFamily="34" charset="0"/>
            <a:cs typeface="Times New Roman" panose="02020603050405020304" pitchFamily="18" charset="0"/>
          </a:endParaRPr>
        </a:p>
      </dgm:t>
    </dgm:pt>
    <dgm:pt modelId="{5822AB01-AB80-4763-ABD0-C1003D208DB9}" type="parTrans" cxnId="{359340D9-84D3-43BE-BC90-A8E8DFF129A9}">
      <dgm:prSet/>
      <dgm:spPr/>
      <dgm:t>
        <a:bodyPr/>
        <a:lstStyle/>
        <a:p>
          <a:endParaRPr lang="it-IT"/>
        </a:p>
      </dgm:t>
    </dgm:pt>
    <dgm:pt modelId="{DE17B935-61AF-43C5-9108-D84145E0BB21}" type="sibTrans" cxnId="{359340D9-84D3-43BE-BC90-A8E8DFF129A9}">
      <dgm:prSet/>
      <dgm:spPr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AAC5224F-143E-4441-B334-A19113C0160F}">
      <dgm:prSet phldrT="[Testo]" custT="1"/>
      <dgm:spPr/>
      <dgm:t>
        <a:bodyPr/>
        <a:lstStyle/>
        <a:p>
          <a:r>
            <a:rPr lang="it-IT" sz="1800" dirty="0">
              <a:latin typeface="Times New Roman" panose="02020603050405020304" pitchFamily="18" charset="0"/>
              <a:ea typeface="Calibri Light" panose="020F0302020204030204" pitchFamily="34" charset="0"/>
              <a:cs typeface="Times New Roman" panose="02020603050405020304" pitchFamily="18" charset="0"/>
            </a:rPr>
            <a:t>Leica</a:t>
          </a:r>
        </a:p>
      </dgm:t>
    </dgm:pt>
    <dgm:pt modelId="{8A104BE2-1A03-499E-83A6-FE6B63827739}" type="parTrans" cxnId="{E0C84033-866A-4B8E-90F7-99052FB5880F}">
      <dgm:prSet/>
      <dgm:spPr/>
      <dgm:t>
        <a:bodyPr/>
        <a:lstStyle/>
        <a:p>
          <a:endParaRPr lang="it-IT"/>
        </a:p>
      </dgm:t>
    </dgm:pt>
    <dgm:pt modelId="{BAB1C7AD-665A-47F8-9692-EAB6C4B93F9A}" type="sibTrans" cxnId="{E0C84033-866A-4B8E-90F7-99052FB5880F}">
      <dgm:prSet/>
      <dgm:spPr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70965BF4-D841-41A2-903A-09ACE4FC8542}">
      <dgm:prSet custT="1"/>
      <dgm:spPr/>
      <dgm:t>
        <a:bodyPr/>
        <a:lstStyle/>
        <a:p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CosmO</a:t>
          </a:r>
          <a:r>
            <a:rPr lang="it-IT" sz="12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it-IT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FACE</a:t>
          </a:r>
        </a:p>
      </dgm:t>
    </dgm:pt>
    <dgm:pt modelId="{B2E478A7-B793-4E7C-AD16-0E423405D25D}" type="parTrans" cxnId="{2E90404D-6E45-4441-8BDB-E234694C346D}">
      <dgm:prSet/>
      <dgm:spPr/>
      <dgm:t>
        <a:bodyPr/>
        <a:lstStyle/>
        <a:p>
          <a:endParaRPr lang="it-IT"/>
        </a:p>
      </dgm:t>
    </dgm:pt>
    <dgm:pt modelId="{551D33ED-9145-4DA1-82AB-94A29C280DDD}" type="sibTrans" cxnId="{2E90404D-6E45-4441-8BDB-E234694C346D}">
      <dgm:prSet/>
      <dgm:spPr>
        <a:blipFill dpi="0" rotWithShape="0">
          <a:blip xmlns:r="http://schemas.openxmlformats.org/officeDocument/2006/relationships" r:embed="rId4"/>
          <a:srcRect/>
          <a:stretch>
            <a:fillRect l="-7649" t="810" r="-16519" b="4668"/>
          </a:stretch>
        </a:blipFill>
      </dgm:spPr>
      <dgm:t>
        <a:bodyPr/>
        <a:lstStyle/>
        <a:p>
          <a:endParaRPr lang="it-IT"/>
        </a:p>
      </dgm:t>
    </dgm:pt>
    <dgm:pt modelId="{098958AA-8850-49CD-9043-A7CE71EE0377}">
      <dgm:prSet custT="1"/>
      <dgm:spPr/>
      <dgm:t>
        <a:bodyPr/>
        <a:lstStyle/>
        <a:p>
          <a:r>
            <a:rPr lang="it-IT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HeatFACE</a:t>
          </a:r>
          <a:endParaRPr lang="it-IT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2FEF4-965C-46D3-A4D2-74BA65099DDE}" type="parTrans" cxnId="{3F4E9140-0336-4A75-8C59-A761944A4625}">
      <dgm:prSet/>
      <dgm:spPr/>
      <dgm:t>
        <a:bodyPr/>
        <a:lstStyle/>
        <a:p>
          <a:endParaRPr lang="it-IT"/>
        </a:p>
      </dgm:t>
    </dgm:pt>
    <dgm:pt modelId="{414069BC-2248-45A5-B59F-9785B257A0E2}" type="sibTrans" cxnId="{3F4E9140-0336-4A75-8C59-A761944A4625}">
      <dgm:prSet/>
      <dgm:spPr>
        <a:blipFill dpi="0" rotWithShape="0">
          <a:blip xmlns:r="http://schemas.openxmlformats.org/officeDocument/2006/relationships" r:embed="rId5"/>
          <a:srcRect/>
          <a:stretch>
            <a:fillRect l="-5430" t="-1119" r="-71950" b="-47415"/>
          </a:stretch>
        </a:blipFill>
      </dgm:spPr>
      <dgm:t>
        <a:bodyPr/>
        <a:lstStyle/>
        <a:p>
          <a:endParaRPr lang="it-IT"/>
        </a:p>
      </dgm:t>
    </dgm:pt>
    <dgm:pt modelId="{24367011-A20E-4064-93C4-7591DDF8B157}" type="pres">
      <dgm:prSet presAssocID="{F59A4336-BDE8-48D8-A530-EAD315459EBA}" presName="Name0" presStyleCnt="0">
        <dgm:presLayoutVars>
          <dgm:chMax/>
          <dgm:chPref/>
          <dgm:dir/>
          <dgm:animLvl val="lvl"/>
        </dgm:presLayoutVars>
      </dgm:prSet>
      <dgm:spPr/>
    </dgm:pt>
    <dgm:pt modelId="{056E3EA1-77DC-4DEB-AD46-3A5C6126B9C5}" type="pres">
      <dgm:prSet presAssocID="{CC3DAF21-E82E-44EB-982E-C7251B46C3D1}" presName="composite" presStyleCnt="0"/>
      <dgm:spPr/>
    </dgm:pt>
    <dgm:pt modelId="{D094C818-AD86-4289-B138-26DE6A4A0E4F}" type="pres">
      <dgm:prSet presAssocID="{CC3DAF21-E82E-44EB-982E-C7251B46C3D1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2036D165-E120-441D-A970-58E8D1E5F8C2}" type="pres">
      <dgm:prSet presAssocID="{CC3DAF21-E82E-44EB-982E-C7251B46C3D1}" presName="Childtext1" presStyleLbl="revTx" presStyleIdx="0" presStyleCnt="5" custLinFactX="-100000" custLinFactNeighborX="-167421" custLinFactNeighborY="-1294">
        <dgm:presLayoutVars>
          <dgm:chMax val="0"/>
          <dgm:chPref val="0"/>
          <dgm:bulletEnabled val="1"/>
        </dgm:presLayoutVars>
      </dgm:prSet>
      <dgm:spPr/>
    </dgm:pt>
    <dgm:pt modelId="{B596D4DB-EE26-415E-A006-70D7B88A7C9D}" type="pres">
      <dgm:prSet presAssocID="{CC3DAF21-E82E-44EB-982E-C7251B46C3D1}" presName="BalanceSpacing" presStyleCnt="0"/>
      <dgm:spPr/>
    </dgm:pt>
    <dgm:pt modelId="{34EA4165-97A7-466E-8FED-E6549A3E93F6}" type="pres">
      <dgm:prSet presAssocID="{CC3DAF21-E82E-44EB-982E-C7251B46C3D1}" presName="BalanceSpacing1" presStyleCnt="0"/>
      <dgm:spPr/>
    </dgm:pt>
    <dgm:pt modelId="{11C1B103-FB9E-4513-8CDD-3AB997C124B7}" type="pres">
      <dgm:prSet presAssocID="{9C7BF4A2-528B-4F6E-9851-46266CC48447}" presName="Accent1Text" presStyleLbl="node1" presStyleIdx="1" presStyleCnt="10" custLinFactNeighborX="-50909" custLinFactNeighborY="88381"/>
      <dgm:spPr/>
    </dgm:pt>
    <dgm:pt modelId="{E2ACE0C0-D5D5-4A19-B23A-44E174AF1741}" type="pres">
      <dgm:prSet presAssocID="{9C7BF4A2-528B-4F6E-9851-46266CC48447}" presName="spaceBetweenRectangles" presStyleCnt="0"/>
      <dgm:spPr/>
    </dgm:pt>
    <dgm:pt modelId="{060CF5B4-F514-42A9-AB94-D0468194B56D}" type="pres">
      <dgm:prSet presAssocID="{90982628-A3EB-4B94-8431-9147529AC4AA}" presName="composite" presStyleCnt="0"/>
      <dgm:spPr/>
    </dgm:pt>
    <dgm:pt modelId="{BEB79DCE-C05D-4380-A5FD-C9BFBDC4ADA7}" type="pres">
      <dgm:prSet presAssocID="{90982628-A3EB-4B94-8431-9147529AC4AA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C73F12C8-B3AC-4712-A538-C8F128362C40}" type="pres">
      <dgm:prSet presAssocID="{90982628-A3EB-4B94-8431-9147529AC4AA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0B1061F3-3CE4-4559-BA90-7A9B8572D3A2}" type="pres">
      <dgm:prSet presAssocID="{90982628-A3EB-4B94-8431-9147529AC4AA}" presName="BalanceSpacing" presStyleCnt="0"/>
      <dgm:spPr/>
    </dgm:pt>
    <dgm:pt modelId="{FF1ECC35-59F8-4B0F-AA64-0B994753255D}" type="pres">
      <dgm:prSet presAssocID="{90982628-A3EB-4B94-8431-9147529AC4AA}" presName="BalanceSpacing1" presStyleCnt="0"/>
      <dgm:spPr/>
    </dgm:pt>
    <dgm:pt modelId="{CE800A09-1B1F-4FBD-912D-61D491A9928D}" type="pres">
      <dgm:prSet presAssocID="{DE17B935-61AF-43C5-9108-D84145E0BB21}" presName="Accent1Text" presStyleLbl="node1" presStyleIdx="3" presStyleCnt="10" custLinFactNeighborX="53198" custLinFactNeighborY="-85026"/>
      <dgm:spPr/>
    </dgm:pt>
    <dgm:pt modelId="{2963B1BD-7BE4-48E1-8998-AB9F49BE6059}" type="pres">
      <dgm:prSet presAssocID="{DE17B935-61AF-43C5-9108-D84145E0BB21}" presName="spaceBetweenRectangles" presStyleCnt="0"/>
      <dgm:spPr/>
    </dgm:pt>
    <dgm:pt modelId="{AED2264D-F35B-42BC-B157-103551D44E7A}" type="pres">
      <dgm:prSet presAssocID="{AAC5224F-143E-4441-B334-A19113C0160F}" presName="composite" presStyleCnt="0"/>
      <dgm:spPr/>
    </dgm:pt>
    <dgm:pt modelId="{C177FABA-150B-4A3A-803D-64E10E17ABD7}" type="pres">
      <dgm:prSet presAssocID="{AAC5224F-143E-4441-B334-A19113C0160F}" presName="Parent1" presStyleLbl="node1" presStyleIdx="4" presStyleCnt="10" custLinFactX="67689" custLinFactNeighborX="100000" custLinFactNeighborY="-84840">
        <dgm:presLayoutVars>
          <dgm:chMax val="1"/>
          <dgm:chPref val="1"/>
          <dgm:bulletEnabled val="1"/>
        </dgm:presLayoutVars>
      </dgm:prSet>
      <dgm:spPr/>
    </dgm:pt>
    <dgm:pt modelId="{2D565B7A-64CC-4562-B071-F287116A8927}" type="pres">
      <dgm:prSet presAssocID="{AAC5224F-143E-4441-B334-A19113C0160F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2E9B6AA-4455-4204-A9A4-4415044808DE}" type="pres">
      <dgm:prSet presAssocID="{AAC5224F-143E-4441-B334-A19113C0160F}" presName="BalanceSpacing" presStyleCnt="0"/>
      <dgm:spPr/>
    </dgm:pt>
    <dgm:pt modelId="{FDD63ADF-AD66-4782-BE46-D4D05BD70AE6}" type="pres">
      <dgm:prSet presAssocID="{AAC5224F-143E-4441-B334-A19113C0160F}" presName="BalanceSpacing1" presStyleCnt="0"/>
      <dgm:spPr/>
    </dgm:pt>
    <dgm:pt modelId="{CC1B5E2B-06C1-462B-AC3D-72A48CBAF8FD}" type="pres">
      <dgm:prSet presAssocID="{BAB1C7AD-665A-47F8-9692-EAB6C4B93F9A}" presName="Accent1Text" presStyleLbl="node1" presStyleIdx="5" presStyleCnt="10" custLinFactX="61852" custLinFactNeighborX="100000" custLinFactNeighborY="-83809"/>
      <dgm:spPr/>
    </dgm:pt>
    <dgm:pt modelId="{9DDFC8B6-2607-42EC-9B1D-9C0163C38658}" type="pres">
      <dgm:prSet presAssocID="{BAB1C7AD-665A-47F8-9692-EAB6C4B93F9A}" presName="spaceBetweenRectangles" presStyleCnt="0"/>
      <dgm:spPr/>
    </dgm:pt>
    <dgm:pt modelId="{63E92B44-2199-43B3-85C5-CD9E3CB6BF35}" type="pres">
      <dgm:prSet presAssocID="{70965BF4-D841-41A2-903A-09ACE4FC8542}" presName="composite" presStyleCnt="0"/>
      <dgm:spPr/>
    </dgm:pt>
    <dgm:pt modelId="{04000322-A3A3-4284-8D72-92DCB2EF7D6A}" type="pres">
      <dgm:prSet presAssocID="{70965BF4-D841-41A2-903A-09ACE4FC8542}" presName="Parent1" presStyleLbl="node1" presStyleIdx="6" presStyleCnt="10" custLinFactNeighborX="53073" custLinFactNeighborY="-85819">
        <dgm:presLayoutVars>
          <dgm:chMax val="1"/>
          <dgm:chPref val="1"/>
          <dgm:bulletEnabled val="1"/>
        </dgm:presLayoutVars>
      </dgm:prSet>
      <dgm:spPr/>
    </dgm:pt>
    <dgm:pt modelId="{DFB5CD09-5C6B-408C-BA8D-E111BD8F9CBA}" type="pres">
      <dgm:prSet presAssocID="{70965BF4-D841-41A2-903A-09ACE4FC8542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E7193AF-A6A3-43BF-B4C4-6C5A36C57FD4}" type="pres">
      <dgm:prSet presAssocID="{70965BF4-D841-41A2-903A-09ACE4FC8542}" presName="BalanceSpacing" presStyleCnt="0"/>
      <dgm:spPr/>
    </dgm:pt>
    <dgm:pt modelId="{E60E482D-A2A3-4256-8453-4AB2A62E8F9A}" type="pres">
      <dgm:prSet presAssocID="{70965BF4-D841-41A2-903A-09ACE4FC8542}" presName="BalanceSpacing1" presStyleCnt="0"/>
      <dgm:spPr/>
    </dgm:pt>
    <dgm:pt modelId="{DC3A1B0A-40DC-441C-844A-B6A6F362037E}" type="pres">
      <dgm:prSet presAssocID="{551D33ED-9145-4DA1-82AB-94A29C280DDD}" presName="Accent1Text" presStyleLbl="node1" presStyleIdx="7" presStyleCnt="10" custLinFactNeighborX="60759" custLinFactNeighborY="-86278"/>
      <dgm:spPr/>
    </dgm:pt>
    <dgm:pt modelId="{A5C2CC54-725E-4104-8CA4-D350D5323BBC}" type="pres">
      <dgm:prSet presAssocID="{551D33ED-9145-4DA1-82AB-94A29C280DDD}" presName="spaceBetweenRectangles" presStyleCnt="0"/>
      <dgm:spPr/>
    </dgm:pt>
    <dgm:pt modelId="{EDC035FF-E630-4FF5-ACC8-AF984E552280}" type="pres">
      <dgm:prSet presAssocID="{098958AA-8850-49CD-9043-A7CE71EE0377}" presName="composite" presStyleCnt="0"/>
      <dgm:spPr/>
    </dgm:pt>
    <dgm:pt modelId="{3D5EB3FB-1460-4C57-AA55-893B38A26C47}" type="pres">
      <dgm:prSet presAssocID="{098958AA-8850-49CD-9043-A7CE71EE0377}" presName="Parent1" presStyleLbl="node1" presStyleIdx="8" presStyleCnt="10" custLinFactX="-9870" custLinFactY="-73025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C561EEA2-089A-4AB5-83B5-813E457D9A9E}" type="pres">
      <dgm:prSet presAssocID="{098958AA-8850-49CD-9043-A7CE71EE0377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6BAFC875-7C94-4557-B182-322C86ACBF87}" type="pres">
      <dgm:prSet presAssocID="{098958AA-8850-49CD-9043-A7CE71EE0377}" presName="BalanceSpacing" presStyleCnt="0"/>
      <dgm:spPr/>
    </dgm:pt>
    <dgm:pt modelId="{57D09492-439E-4EB3-BFA1-A19ED1518AB3}" type="pres">
      <dgm:prSet presAssocID="{098958AA-8850-49CD-9043-A7CE71EE0377}" presName="BalanceSpacing1" presStyleCnt="0"/>
      <dgm:spPr/>
    </dgm:pt>
    <dgm:pt modelId="{6E7FC361-8CEF-45B8-AEA7-901824ABA32F}" type="pres">
      <dgm:prSet presAssocID="{414069BC-2248-45A5-B59F-9785B257A0E2}" presName="Accent1Text" presStyleLbl="node1" presStyleIdx="9" presStyleCnt="10" custLinFactX="-11541" custLinFactY="-70605" custLinFactNeighborX="-100000" custLinFactNeighborY="-100000"/>
      <dgm:spPr/>
    </dgm:pt>
  </dgm:ptLst>
  <dgm:cxnLst>
    <dgm:cxn modelId="{E0C84033-866A-4B8E-90F7-99052FB5880F}" srcId="{F59A4336-BDE8-48D8-A530-EAD315459EBA}" destId="{AAC5224F-143E-4441-B334-A19113C0160F}" srcOrd="2" destOrd="0" parTransId="{8A104BE2-1A03-499E-83A6-FE6B63827739}" sibTransId="{BAB1C7AD-665A-47F8-9692-EAB6C4B93F9A}"/>
    <dgm:cxn modelId="{3F4E9140-0336-4A75-8C59-A761944A4625}" srcId="{F59A4336-BDE8-48D8-A530-EAD315459EBA}" destId="{098958AA-8850-49CD-9043-A7CE71EE0377}" srcOrd="4" destOrd="0" parTransId="{84D2FEF4-965C-46D3-A4D2-74BA65099DDE}" sibTransId="{414069BC-2248-45A5-B59F-9785B257A0E2}"/>
    <dgm:cxn modelId="{74282E65-2A29-4666-A14D-8EEFF5F22EF9}" type="presOf" srcId="{CC3DAF21-E82E-44EB-982E-C7251B46C3D1}" destId="{D094C818-AD86-4289-B138-26DE6A4A0E4F}" srcOrd="0" destOrd="0" presId="urn:microsoft.com/office/officeart/2008/layout/AlternatingHexagons"/>
    <dgm:cxn modelId="{2E90404D-6E45-4441-8BDB-E234694C346D}" srcId="{F59A4336-BDE8-48D8-A530-EAD315459EBA}" destId="{70965BF4-D841-41A2-903A-09ACE4FC8542}" srcOrd="3" destOrd="0" parTransId="{B2E478A7-B793-4E7C-AD16-0E423405D25D}" sibTransId="{551D33ED-9145-4DA1-82AB-94A29C280DDD}"/>
    <dgm:cxn modelId="{E33F716F-B3A6-43E6-90AD-A34538D567AB}" type="presOf" srcId="{70965BF4-D841-41A2-903A-09ACE4FC8542}" destId="{04000322-A3A3-4284-8D72-92DCB2EF7D6A}" srcOrd="0" destOrd="0" presId="urn:microsoft.com/office/officeart/2008/layout/AlternatingHexagons"/>
    <dgm:cxn modelId="{1FAFB275-CD94-4B45-AA76-329EDD1B89E3}" type="presOf" srcId="{DE17B935-61AF-43C5-9108-D84145E0BB21}" destId="{CE800A09-1B1F-4FBD-912D-61D491A9928D}" srcOrd="0" destOrd="0" presId="urn:microsoft.com/office/officeart/2008/layout/AlternatingHexagons"/>
    <dgm:cxn modelId="{FE75EC78-2E57-48DF-86D3-DBC0CFEA2B57}" type="presOf" srcId="{90982628-A3EB-4B94-8431-9147529AC4AA}" destId="{BEB79DCE-C05D-4380-A5FD-C9BFBDC4ADA7}" srcOrd="0" destOrd="0" presId="urn:microsoft.com/office/officeart/2008/layout/AlternatingHexagons"/>
    <dgm:cxn modelId="{A61A2A83-4689-4932-A70C-5A611E39683B}" type="presOf" srcId="{F59A4336-BDE8-48D8-A530-EAD315459EBA}" destId="{24367011-A20E-4064-93C4-7591DDF8B157}" srcOrd="0" destOrd="0" presId="urn:microsoft.com/office/officeart/2008/layout/AlternatingHexagons"/>
    <dgm:cxn modelId="{EBBF14A9-CD39-4008-A87C-F61F4B22855A}" type="presOf" srcId="{BAB1C7AD-665A-47F8-9692-EAB6C4B93F9A}" destId="{CC1B5E2B-06C1-462B-AC3D-72A48CBAF8FD}" srcOrd="0" destOrd="0" presId="urn:microsoft.com/office/officeart/2008/layout/AlternatingHexagons"/>
    <dgm:cxn modelId="{58C386A9-A706-40A2-A45F-06C7BA400FCC}" type="presOf" srcId="{9C7BF4A2-528B-4F6E-9851-46266CC48447}" destId="{11C1B103-FB9E-4513-8CDD-3AB997C124B7}" srcOrd="0" destOrd="0" presId="urn:microsoft.com/office/officeart/2008/layout/AlternatingHexagons"/>
    <dgm:cxn modelId="{64DAF0B0-EBCC-4896-9CBD-C2B270902F10}" type="presOf" srcId="{551D33ED-9145-4DA1-82AB-94A29C280DDD}" destId="{DC3A1B0A-40DC-441C-844A-B6A6F362037E}" srcOrd="0" destOrd="0" presId="urn:microsoft.com/office/officeart/2008/layout/AlternatingHexagons"/>
    <dgm:cxn modelId="{98B43EB4-02CA-4ABF-816B-7B2E960D6986}" srcId="{F59A4336-BDE8-48D8-A530-EAD315459EBA}" destId="{CC3DAF21-E82E-44EB-982E-C7251B46C3D1}" srcOrd="0" destOrd="0" parTransId="{AC5BC5FC-AC62-44C6-8CB9-2C9DE011E45D}" sibTransId="{9C7BF4A2-528B-4F6E-9851-46266CC48447}"/>
    <dgm:cxn modelId="{366BACB8-2864-4E5E-A6B3-5ABB392D4565}" type="presOf" srcId="{414069BC-2248-45A5-B59F-9785B257A0E2}" destId="{6E7FC361-8CEF-45B8-AEA7-901824ABA32F}" srcOrd="0" destOrd="0" presId="urn:microsoft.com/office/officeart/2008/layout/AlternatingHexagons"/>
    <dgm:cxn modelId="{4E83B9D3-0453-478A-BE09-65088C91A442}" type="presOf" srcId="{AAC5224F-143E-4441-B334-A19113C0160F}" destId="{C177FABA-150B-4A3A-803D-64E10E17ABD7}" srcOrd="0" destOrd="0" presId="urn:microsoft.com/office/officeart/2008/layout/AlternatingHexagons"/>
    <dgm:cxn modelId="{359340D9-84D3-43BE-BC90-A8E8DFF129A9}" srcId="{F59A4336-BDE8-48D8-A530-EAD315459EBA}" destId="{90982628-A3EB-4B94-8431-9147529AC4AA}" srcOrd="1" destOrd="0" parTransId="{5822AB01-AB80-4763-ABD0-C1003D208DB9}" sibTransId="{DE17B935-61AF-43C5-9108-D84145E0BB21}"/>
    <dgm:cxn modelId="{223834EF-E7F4-4AF5-AB60-3AE36792F075}" type="presOf" srcId="{098958AA-8850-49CD-9043-A7CE71EE0377}" destId="{3D5EB3FB-1460-4C57-AA55-893B38A26C47}" srcOrd="0" destOrd="0" presId="urn:microsoft.com/office/officeart/2008/layout/AlternatingHexagons"/>
    <dgm:cxn modelId="{4D1FD65D-9B53-41DC-B3F3-3842CEC4AEE8}" type="presParOf" srcId="{24367011-A20E-4064-93C4-7591DDF8B157}" destId="{056E3EA1-77DC-4DEB-AD46-3A5C6126B9C5}" srcOrd="0" destOrd="0" presId="urn:microsoft.com/office/officeart/2008/layout/AlternatingHexagons"/>
    <dgm:cxn modelId="{8E514C97-669B-4017-AEB7-BCF73113C2FA}" type="presParOf" srcId="{056E3EA1-77DC-4DEB-AD46-3A5C6126B9C5}" destId="{D094C818-AD86-4289-B138-26DE6A4A0E4F}" srcOrd="0" destOrd="0" presId="urn:microsoft.com/office/officeart/2008/layout/AlternatingHexagons"/>
    <dgm:cxn modelId="{E8590118-0B9E-4B36-8448-3D1B18E17C98}" type="presParOf" srcId="{056E3EA1-77DC-4DEB-AD46-3A5C6126B9C5}" destId="{2036D165-E120-441D-A970-58E8D1E5F8C2}" srcOrd="1" destOrd="0" presId="urn:microsoft.com/office/officeart/2008/layout/AlternatingHexagons"/>
    <dgm:cxn modelId="{1BAD39FA-F54D-4D3D-B694-925741FA19DB}" type="presParOf" srcId="{056E3EA1-77DC-4DEB-AD46-3A5C6126B9C5}" destId="{B596D4DB-EE26-415E-A006-70D7B88A7C9D}" srcOrd="2" destOrd="0" presId="urn:microsoft.com/office/officeart/2008/layout/AlternatingHexagons"/>
    <dgm:cxn modelId="{B03602DC-B08E-4790-AE79-3B2D87DD9316}" type="presParOf" srcId="{056E3EA1-77DC-4DEB-AD46-3A5C6126B9C5}" destId="{34EA4165-97A7-466E-8FED-E6549A3E93F6}" srcOrd="3" destOrd="0" presId="urn:microsoft.com/office/officeart/2008/layout/AlternatingHexagons"/>
    <dgm:cxn modelId="{3D2CC805-F886-48E6-AC2C-E35F267587B4}" type="presParOf" srcId="{056E3EA1-77DC-4DEB-AD46-3A5C6126B9C5}" destId="{11C1B103-FB9E-4513-8CDD-3AB997C124B7}" srcOrd="4" destOrd="0" presId="urn:microsoft.com/office/officeart/2008/layout/AlternatingHexagons"/>
    <dgm:cxn modelId="{A88E599A-EA30-496B-8FD8-88DA3FADD4C8}" type="presParOf" srcId="{24367011-A20E-4064-93C4-7591DDF8B157}" destId="{E2ACE0C0-D5D5-4A19-B23A-44E174AF1741}" srcOrd="1" destOrd="0" presId="urn:microsoft.com/office/officeart/2008/layout/AlternatingHexagons"/>
    <dgm:cxn modelId="{9B5CA915-2CA7-456B-882C-41691023A441}" type="presParOf" srcId="{24367011-A20E-4064-93C4-7591DDF8B157}" destId="{060CF5B4-F514-42A9-AB94-D0468194B56D}" srcOrd="2" destOrd="0" presId="urn:microsoft.com/office/officeart/2008/layout/AlternatingHexagons"/>
    <dgm:cxn modelId="{2CDFB565-BBBE-474E-8269-FB27067B4FDB}" type="presParOf" srcId="{060CF5B4-F514-42A9-AB94-D0468194B56D}" destId="{BEB79DCE-C05D-4380-A5FD-C9BFBDC4ADA7}" srcOrd="0" destOrd="0" presId="urn:microsoft.com/office/officeart/2008/layout/AlternatingHexagons"/>
    <dgm:cxn modelId="{BE08CED9-E03C-4474-87F6-211FA9AE4FF9}" type="presParOf" srcId="{060CF5B4-F514-42A9-AB94-D0468194B56D}" destId="{C73F12C8-B3AC-4712-A538-C8F128362C40}" srcOrd="1" destOrd="0" presId="urn:microsoft.com/office/officeart/2008/layout/AlternatingHexagons"/>
    <dgm:cxn modelId="{D819C038-E85B-471B-84BE-7D4625D63FF8}" type="presParOf" srcId="{060CF5B4-F514-42A9-AB94-D0468194B56D}" destId="{0B1061F3-3CE4-4559-BA90-7A9B8572D3A2}" srcOrd="2" destOrd="0" presId="urn:microsoft.com/office/officeart/2008/layout/AlternatingHexagons"/>
    <dgm:cxn modelId="{B44D366B-C3CF-4A5B-A34E-DDCD427DAC01}" type="presParOf" srcId="{060CF5B4-F514-42A9-AB94-D0468194B56D}" destId="{FF1ECC35-59F8-4B0F-AA64-0B994753255D}" srcOrd="3" destOrd="0" presId="urn:microsoft.com/office/officeart/2008/layout/AlternatingHexagons"/>
    <dgm:cxn modelId="{67216457-50F3-4BA3-A407-C324D92F1F6A}" type="presParOf" srcId="{060CF5B4-F514-42A9-AB94-D0468194B56D}" destId="{CE800A09-1B1F-4FBD-912D-61D491A9928D}" srcOrd="4" destOrd="0" presId="urn:microsoft.com/office/officeart/2008/layout/AlternatingHexagons"/>
    <dgm:cxn modelId="{130696B6-F53F-404D-8A13-B1FAB89DFC4F}" type="presParOf" srcId="{24367011-A20E-4064-93C4-7591DDF8B157}" destId="{2963B1BD-7BE4-48E1-8998-AB9F49BE6059}" srcOrd="3" destOrd="0" presId="urn:microsoft.com/office/officeart/2008/layout/AlternatingHexagons"/>
    <dgm:cxn modelId="{6D70229F-1944-449B-B033-23F6C298C2C5}" type="presParOf" srcId="{24367011-A20E-4064-93C4-7591DDF8B157}" destId="{AED2264D-F35B-42BC-B157-103551D44E7A}" srcOrd="4" destOrd="0" presId="urn:microsoft.com/office/officeart/2008/layout/AlternatingHexagons"/>
    <dgm:cxn modelId="{409B5C74-FFA9-43A5-B11E-B99B30ACBF9F}" type="presParOf" srcId="{AED2264D-F35B-42BC-B157-103551D44E7A}" destId="{C177FABA-150B-4A3A-803D-64E10E17ABD7}" srcOrd="0" destOrd="0" presId="urn:microsoft.com/office/officeart/2008/layout/AlternatingHexagons"/>
    <dgm:cxn modelId="{E0DFBB51-AE42-4BCA-A46B-875EC9CC55F4}" type="presParOf" srcId="{AED2264D-F35B-42BC-B157-103551D44E7A}" destId="{2D565B7A-64CC-4562-B071-F287116A8927}" srcOrd="1" destOrd="0" presId="urn:microsoft.com/office/officeart/2008/layout/AlternatingHexagons"/>
    <dgm:cxn modelId="{DC109972-6FCD-4173-9B75-B33CFDAD9404}" type="presParOf" srcId="{AED2264D-F35B-42BC-B157-103551D44E7A}" destId="{72E9B6AA-4455-4204-A9A4-4415044808DE}" srcOrd="2" destOrd="0" presId="urn:microsoft.com/office/officeart/2008/layout/AlternatingHexagons"/>
    <dgm:cxn modelId="{4AB9406D-F49D-41DE-A1E2-783AD873C144}" type="presParOf" srcId="{AED2264D-F35B-42BC-B157-103551D44E7A}" destId="{FDD63ADF-AD66-4782-BE46-D4D05BD70AE6}" srcOrd="3" destOrd="0" presId="urn:microsoft.com/office/officeart/2008/layout/AlternatingHexagons"/>
    <dgm:cxn modelId="{2D8C9DEF-D9B2-4D88-8E26-ADECCB8F6380}" type="presParOf" srcId="{AED2264D-F35B-42BC-B157-103551D44E7A}" destId="{CC1B5E2B-06C1-462B-AC3D-72A48CBAF8FD}" srcOrd="4" destOrd="0" presId="urn:microsoft.com/office/officeart/2008/layout/AlternatingHexagons"/>
    <dgm:cxn modelId="{C10F0B72-7A36-4EC1-B3F1-7958CCF2708C}" type="presParOf" srcId="{24367011-A20E-4064-93C4-7591DDF8B157}" destId="{9DDFC8B6-2607-42EC-9B1D-9C0163C38658}" srcOrd="5" destOrd="0" presId="urn:microsoft.com/office/officeart/2008/layout/AlternatingHexagons"/>
    <dgm:cxn modelId="{99581946-C444-4728-B061-6EC263E642ED}" type="presParOf" srcId="{24367011-A20E-4064-93C4-7591DDF8B157}" destId="{63E92B44-2199-43B3-85C5-CD9E3CB6BF35}" srcOrd="6" destOrd="0" presId="urn:microsoft.com/office/officeart/2008/layout/AlternatingHexagons"/>
    <dgm:cxn modelId="{24D0D6AE-8EC5-43E1-9EF4-6F6848BAAFBA}" type="presParOf" srcId="{63E92B44-2199-43B3-85C5-CD9E3CB6BF35}" destId="{04000322-A3A3-4284-8D72-92DCB2EF7D6A}" srcOrd="0" destOrd="0" presId="urn:microsoft.com/office/officeart/2008/layout/AlternatingHexagons"/>
    <dgm:cxn modelId="{9B252F69-F0D7-4B0A-BC6C-EA479F20B3DC}" type="presParOf" srcId="{63E92B44-2199-43B3-85C5-CD9E3CB6BF35}" destId="{DFB5CD09-5C6B-408C-BA8D-E111BD8F9CBA}" srcOrd="1" destOrd="0" presId="urn:microsoft.com/office/officeart/2008/layout/AlternatingHexagons"/>
    <dgm:cxn modelId="{836111B0-B72B-4CFC-BF1D-119BAD6067AB}" type="presParOf" srcId="{63E92B44-2199-43B3-85C5-CD9E3CB6BF35}" destId="{3E7193AF-A6A3-43BF-B4C4-6C5A36C57FD4}" srcOrd="2" destOrd="0" presId="urn:microsoft.com/office/officeart/2008/layout/AlternatingHexagons"/>
    <dgm:cxn modelId="{17A9BA9F-4A13-4BA1-8FA8-3A1C2AE920FA}" type="presParOf" srcId="{63E92B44-2199-43B3-85C5-CD9E3CB6BF35}" destId="{E60E482D-A2A3-4256-8453-4AB2A62E8F9A}" srcOrd="3" destOrd="0" presId="urn:microsoft.com/office/officeart/2008/layout/AlternatingHexagons"/>
    <dgm:cxn modelId="{82D8F5EB-CFCA-41D8-B340-C59C7446FBB6}" type="presParOf" srcId="{63E92B44-2199-43B3-85C5-CD9E3CB6BF35}" destId="{DC3A1B0A-40DC-441C-844A-B6A6F362037E}" srcOrd="4" destOrd="0" presId="urn:microsoft.com/office/officeart/2008/layout/AlternatingHexagons"/>
    <dgm:cxn modelId="{02283E1C-AC8F-4E31-8A08-9F6FFD58F4EC}" type="presParOf" srcId="{24367011-A20E-4064-93C4-7591DDF8B157}" destId="{A5C2CC54-725E-4104-8CA4-D350D5323BBC}" srcOrd="7" destOrd="0" presId="urn:microsoft.com/office/officeart/2008/layout/AlternatingHexagons"/>
    <dgm:cxn modelId="{6F06233D-75A7-4353-A836-1A19BD755636}" type="presParOf" srcId="{24367011-A20E-4064-93C4-7591DDF8B157}" destId="{EDC035FF-E630-4FF5-ACC8-AF984E552280}" srcOrd="8" destOrd="0" presId="urn:microsoft.com/office/officeart/2008/layout/AlternatingHexagons"/>
    <dgm:cxn modelId="{514F1C53-B5B1-4C18-97D5-856FB7A218DF}" type="presParOf" srcId="{EDC035FF-E630-4FF5-ACC8-AF984E552280}" destId="{3D5EB3FB-1460-4C57-AA55-893B38A26C47}" srcOrd="0" destOrd="0" presId="urn:microsoft.com/office/officeart/2008/layout/AlternatingHexagons"/>
    <dgm:cxn modelId="{7DA7F9A5-E161-4EF5-9FAA-E966FA3859D7}" type="presParOf" srcId="{EDC035FF-E630-4FF5-ACC8-AF984E552280}" destId="{C561EEA2-089A-4AB5-83B5-813E457D9A9E}" srcOrd="1" destOrd="0" presId="urn:microsoft.com/office/officeart/2008/layout/AlternatingHexagons"/>
    <dgm:cxn modelId="{6B7076EA-2144-4016-8B7F-25223E77F46E}" type="presParOf" srcId="{EDC035FF-E630-4FF5-ACC8-AF984E552280}" destId="{6BAFC875-7C94-4557-B182-322C86ACBF87}" srcOrd="2" destOrd="0" presId="urn:microsoft.com/office/officeart/2008/layout/AlternatingHexagons"/>
    <dgm:cxn modelId="{85EB7554-958F-4619-A71D-41AA0E698BE0}" type="presParOf" srcId="{EDC035FF-E630-4FF5-ACC8-AF984E552280}" destId="{57D09492-439E-4EB3-BFA1-A19ED1518AB3}" srcOrd="3" destOrd="0" presId="urn:microsoft.com/office/officeart/2008/layout/AlternatingHexagons"/>
    <dgm:cxn modelId="{1B5BDE48-FF59-4CA3-82A0-2F93874619FC}" type="presParOf" srcId="{EDC035FF-E630-4FF5-ACC8-AF984E552280}" destId="{6E7FC361-8CEF-45B8-AEA7-901824ABA32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4C818-AD86-4289-B138-26DE6A4A0E4F}">
      <dsp:nvSpPr>
        <dsp:cNvPr id="0" name=""/>
        <dsp:cNvSpPr/>
      </dsp:nvSpPr>
      <dsp:spPr>
        <a:xfrm rot="5400000">
          <a:off x="6895764" y="122984"/>
          <a:ext cx="1866235" cy="162362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6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latin typeface="Times New Roman" panose="02020603050405020304" pitchFamily="18" charset="0"/>
              <a:ea typeface="Calibri Light" panose="020F0302020204030204" pitchFamily="34" charset="0"/>
              <a:cs typeface="Times New Roman" panose="02020603050405020304" pitchFamily="18" charset="0"/>
            </a:rPr>
            <a:t>Licor</a:t>
          </a:r>
          <a:endParaRPr lang="it-IT" sz="1800" kern="1200" dirty="0">
            <a:latin typeface="Times New Roman" panose="02020603050405020304" pitchFamily="18" charset="0"/>
            <a:ea typeface="Calibri Light" panose="020F0302020204030204" pitchFamily="34" charset="0"/>
            <a:cs typeface="Times New Roman" panose="02020603050405020304" pitchFamily="18" charset="0"/>
          </a:endParaRPr>
        </a:p>
      </dsp:txBody>
      <dsp:txXfrm rot="-5400000">
        <a:off x="7270084" y="292501"/>
        <a:ext cx="1117594" cy="1284591"/>
      </dsp:txXfrm>
    </dsp:sp>
    <dsp:sp modelId="{2036D165-E120-441D-A970-58E8D1E5F8C2}">
      <dsp:nvSpPr>
        <dsp:cNvPr id="0" name=""/>
        <dsp:cNvSpPr/>
      </dsp:nvSpPr>
      <dsp:spPr>
        <a:xfrm>
          <a:off x="3120336" y="360436"/>
          <a:ext cx="2082718" cy="111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1B103-FB9E-4513-8CDD-3AB997C124B7}">
      <dsp:nvSpPr>
        <dsp:cNvPr id="0" name=""/>
        <dsp:cNvSpPr/>
      </dsp:nvSpPr>
      <dsp:spPr>
        <a:xfrm rot="5400000">
          <a:off x="4315678" y="1772381"/>
          <a:ext cx="1866235" cy="162362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4689998" y="1941898"/>
        <a:ext cx="1117594" cy="1284591"/>
      </dsp:txXfrm>
    </dsp:sp>
    <dsp:sp modelId="{BEB79DCE-C05D-4380-A5FD-C9BFBDC4ADA7}">
      <dsp:nvSpPr>
        <dsp:cNvPr id="0" name=""/>
        <dsp:cNvSpPr/>
      </dsp:nvSpPr>
      <dsp:spPr>
        <a:xfrm rot="5400000">
          <a:off x="6015647" y="1707044"/>
          <a:ext cx="1866235" cy="162362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latin typeface="Times New Roman" panose="02020603050405020304" pitchFamily="18" charset="0"/>
              <a:ea typeface="Calibri Light" panose="020F0302020204030204" pitchFamily="34" charset="0"/>
              <a:cs typeface="Times New Roman" panose="02020603050405020304" pitchFamily="18" charset="0"/>
            </a:rPr>
            <a:t>Porometer</a:t>
          </a:r>
          <a:endParaRPr lang="it-IT" sz="1800" kern="1200" dirty="0">
            <a:latin typeface="Times New Roman" panose="02020603050405020304" pitchFamily="18" charset="0"/>
            <a:ea typeface="Calibri Light" panose="020F0302020204030204" pitchFamily="34" charset="0"/>
            <a:cs typeface="Times New Roman" panose="02020603050405020304" pitchFamily="18" charset="0"/>
          </a:endParaRPr>
        </a:p>
      </dsp:txBody>
      <dsp:txXfrm rot="-5400000">
        <a:off x="6389967" y="1876561"/>
        <a:ext cx="1117594" cy="1284591"/>
      </dsp:txXfrm>
    </dsp:sp>
    <dsp:sp modelId="{C73F12C8-B3AC-4712-A538-C8F128362C40}">
      <dsp:nvSpPr>
        <dsp:cNvPr id="0" name=""/>
        <dsp:cNvSpPr/>
      </dsp:nvSpPr>
      <dsp:spPr>
        <a:xfrm>
          <a:off x="4054234" y="1958986"/>
          <a:ext cx="2015533" cy="111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00A09-1B1F-4FBD-912D-61D491A9928D}">
      <dsp:nvSpPr>
        <dsp:cNvPr id="0" name=""/>
        <dsp:cNvSpPr/>
      </dsp:nvSpPr>
      <dsp:spPr>
        <a:xfrm rot="5400000">
          <a:off x="8632898" y="121305"/>
          <a:ext cx="1866235" cy="162362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9007218" y="290822"/>
        <a:ext cx="1117594" cy="1284591"/>
      </dsp:txXfrm>
    </dsp:sp>
    <dsp:sp modelId="{C177FABA-150B-4A3A-803D-64E10E17ABD7}">
      <dsp:nvSpPr>
        <dsp:cNvPr id="0" name=""/>
        <dsp:cNvSpPr/>
      </dsp:nvSpPr>
      <dsp:spPr>
        <a:xfrm rot="5400000">
          <a:off x="9618404" y="1707791"/>
          <a:ext cx="1866235" cy="162362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Times New Roman" panose="02020603050405020304" pitchFamily="18" charset="0"/>
              <a:ea typeface="Calibri Light" panose="020F0302020204030204" pitchFamily="34" charset="0"/>
              <a:cs typeface="Times New Roman" panose="02020603050405020304" pitchFamily="18" charset="0"/>
            </a:rPr>
            <a:t>Leica</a:t>
          </a:r>
        </a:p>
      </dsp:txBody>
      <dsp:txXfrm rot="-5400000">
        <a:off x="9992724" y="1877308"/>
        <a:ext cx="1117594" cy="1284591"/>
      </dsp:txXfrm>
    </dsp:sp>
    <dsp:sp modelId="{2D565B7A-64CC-4562-B071-F287116A8927}">
      <dsp:nvSpPr>
        <dsp:cNvPr id="0" name=""/>
        <dsp:cNvSpPr/>
      </dsp:nvSpPr>
      <dsp:spPr>
        <a:xfrm>
          <a:off x="8689962" y="3543046"/>
          <a:ext cx="2082718" cy="111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B5E2B-06C1-462B-AC3D-72A48CBAF8FD}">
      <dsp:nvSpPr>
        <dsp:cNvPr id="0" name=""/>
        <dsp:cNvSpPr/>
      </dsp:nvSpPr>
      <dsp:spPr>
        <a:xfrm rot="5400000">
          <a:off x="7770118" y="1727032"/>
          <a:ext cx="1866235" cy="162362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8144438" y="1896549"/>
        <a:ext cx="1117594" cy="1284591"/>
      </dsp:txXfrm>
    </dsp:sp>
    <dsp:sp modelId="{04000322-A3A3-4284-8D72-92DCB2EF7D6A}">
      <dsp:nvSpPr>
        <dsp:cNvPr id="0" name=""/>
        <dsp:cNvSpPr/>
      </dsp:nvSpPr>
      <dsp:spPr>
        <a:xfrm rot="5400000">
          <a:off x="6877354" y="3273581"/>
          <a:ext cx="1866235" cy="162362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CosmO</a:t>
          </a:r>
          <a:r>
            <a:rPr lang="it-IT" sz="1200" kern="12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it-IT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FACE</a:t>
          </a:r>
        </a:p>
      </dsp:txBody>
      <dsp:txXfrm rot="-5400000">
        <a:off x="7251674" y="3443098"/>
        <a:ext cx="1117594" cy="1284591"/>
      </dsp:txXfrm>
    </dsp:sp>
    <dsp:sp modelId="{DFB5CD09-5C6B-408C-BA8D-E111BD8F9CBA}">
      <dsp:nvSpPr>
        <dsp:cNvPr id="0" name=""/>
        <dsp:cNvSpPr/>
      </dsp:nvSpPr>
      <dsp:spPr>
        <a:xfrm>
          <a:off x="4054234" y="5127107"/>
          <a:ext cx="2015533" cy="111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A1B0A-40DC-441C-844A-B6A6F362037E}">
      <dsp:nvSpPr>
        <dsp:cNvPr id="0" name=""/>
        <dsp:cNvSpPr/>
      </dsp:nvSpPr>
      <dsp:spPr>
        <a:xfrm rot="5400000">
          <a:off x="8755660" y="3265015"/>
          <a:ext cx="1866235" cy="162362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4"/>
          <a:srcRect/>
          <a:stretch>
            <a:fillRect l="-7649" t="810" r="-16519" b="4668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9129980" y="3434532"/>
        <a:ext cx="1117594" cy="1284591"/>
      </dsp:txXfrm>
    </dsp:sp>
    <dsp:sp modelId="{3D5EB3FB-1460-4C57-AA55-893B38A26C47}">
      <dsp:nvSpPr>
        <dsp:cNvPr id="0" name=""/>
        <dsp:cNvSpPr/>
      </dsp:nvSpPr>
      <dsp:spPr>
        <a:xfrm rot="5400000">
          <a:off x="5111888" y="3230172"/>
          <a:ext cx="1866235" cy="162362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HeatFACE</a:t>
          </a:r>
          <a:endParaRPr lang="it-IT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486208" y="3399689"/>
        <a:ext cx="1117594" cy="1284591"/>
      </dsp:txXfrm>
    </dsp:sp>
    <dsp:sp modelId="{C561EEA2-089A-4AB5-83B5-813E457D9A9E}">
      <dsp:nvSpPr>
        <dsp:cNvPr id="0" name=""/>
        <dsp:cNvSpPr/>
      </dsp:nvSpPr>
      <dsp:spPr>
        <a:xfrm>
          <a:off x="8689962" y="6711167"/>
          <a:ext cx="2082718" cy="111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FC361-8CEF-45B8-AEA7-901824ABA32F}">
      <dsp:nvSpPr>
        <dsp:cNvPr id="0" name=""/>
        <dsp:cNvSpPr/>
      </dsp:nvSpPr>
      <dsp:spPr>
        <a:xfrm rot="5400000">
          <a:off x="3331242" y="3275335"/>
          <a:ext cx="1866235" cy="162362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/>
          <a:srcRect/>
          <a:stretch>
            <a:fillRect l="-5430" t="-1119" r="-71950" b="-4741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 rot="-5400000">
        <a:off x="3705562" y="3444852"/>
        <a:ext cx="1117594" cy="1284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50351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wmf"/><Relationship Id="rId7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7.png"/><Relationship Id="rId5" Type="http://schemas.openxmlformats.org/officeDocument/2006/relationships/image" Target="../media/image40.svg"/><Relationship Id="rId10" Type="http://schemas.openxmlformats.org/officeDocument/2006/relationships/image" Target="../media/image45.emf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openxmlformats.org/officeDocument/2006/relationships/image" Target="../media/image53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1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microsoft.com/office/2007/relationships/hdphoto" Target="../media/hdphoto1.wdp"/><Relationship Id="rId4" Type="http://schemas.openxmlformats.org/officeDocument/2006/relationships/image" Target="../media/image12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7" Type="http://schemas.microsoft.com/office/2007/relationships/hdphoto" Target="../media/hdphoto1.wdp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.jp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3228975" y="4825820"/>
            <a:ext cx="8347320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Marra</a:t>
            </a:r>
            <a:r>
              <a:rPr lang="it-IT" sz="2800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Paoletti 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B.B. Moura 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Manzini 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Viviano 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Lazzara 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Y.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Hoshika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</a:p>
          <a:p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IRET-CNR, (FI) </a:t>
            </a:r>
          </a:p>
          <a:p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NBFC, (PA) </a:t>
            </a:r>
          </a:p>
          <a:p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DAGRI-UNIFI, (FI)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3397005" y="1507382"/>
            <a:ext cx="81792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experimental infrastructure for realistic experiments in Mediterranean Europe – </a:t>
            </a:r>
          </a:p>
          <a:p>
            <a:pPr algn="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</a:t>
            </a:r>
            <a:r>
              <a:rPr lang="en-US" sz="4000" b="1" baseline="-25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(Free air O</a:t>
            </a:r>
            <a:r>
              <a:rPr lang="en-US" sz="4000" b="1" baseline="-25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eXposure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e 5">
            <a:extLst>
              <a:ext uri="{FF2B5EF4-FFF2-40B4-BE49-F238E27FC236}">
                <a16:creationId xmlns:a16="http://schemas.microsoft.com/office/drawing/2014/main" id="{E3788F58-A4A5-F2DC-C6A4-5ACDD165154A}"/>
              </a:ext>
            </a:extLst>
          </p:cNvPr>
          <p:cNvSpPr/>
          <p:nvPr/>
        </p:nvSpPr>
        <p:spPr>
          <a:xfrm>
            <a:off x="1072905" y="1788616"/>
            <a:ext cx="3184770" cy="3280766"/>
          </a:xfrm>
          <a:prstGeom prst="ellipse">
            <a:avLst/>
          </a:prstGeom>
          <a:blipFill dpi="0" rotWithShape="1">
            <a:blip r:embed="rId2"/>
            <a:srcRect/>
            <a:stretch>
              <a:fillRect l="-7000" t="-6000" r="-4000" b="-6000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1A4C662D-317D-A0DB-D937-0D41A7D6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15" y="6172020"/>
            <a:ext cx="2448230" cy="50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CB6B1-81C2-8EB5-8388-B0B3DF4B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A4489D6-EE10-75B1-43B5-353F87F58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284" y="5567494"/>
            <a:ext cx="3310670" cy="74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7461" tIns="24680" rIns="47461" bIns="2468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ja-JP" sz="1800" dirty="0">
                <a:cs typeface="Times New Roman" panose="02020603050405020304" pitchFamily="18" charset="0"/>
                <a:sym typeface="Wingdings" panose="05000000000000000000" pitchFamily="2" charset="2"/>
              </a:rPr>
              <a:t>Resistance against drought</a:t>
            </a:r>
          </a:p>
          <a:p>
            <a:pPr algn="l">
              <a:spcBef>
                <a:spcPct val="50000"/>
              </a:spcBef>
              <a:buNone/>
            </a:pPr>
            <a:r>
              <a:rPr lang="en-US" altLang="ja-JP" sz="1800" dirty="0">
                <a:cs typeface="Times New Roman" panose="02020603050405020304" pitchFamily="18" charset="0"/>
                <a:sym typeface="Wingdings" panose="05000000000000000000" pitchFamily="2" charset="2"/>
              </a:rPr>
              <a:t>Stability of trees</a:t>
            </a:r>
            <a:endParaRPr lang="en-US" altLang="ja-JP" sz="1800" dirty="0"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885D18-F9CF-F427-6BB3-70BB247C2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2" y="4788612"/>
            <a:ext cx="2293465" cy="1720472"/>
          </a:xfrm>
          <a:prstGeom prst="rect">
            <a:avLst/>
          </a:prstGeom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D390ABC-1F0D-362B-5822-E10D88ADD9B1}"/>
              </a:ext>
            </a:extLst>
          </p:cNvPr>
          <p:cNvSpPr/>
          <p:nvPr/>
        </p:nvSpPr>
        <p:spPr>
          <a:xfrm>
            <a:off x="10291275" y="5697833"/>
            <a:ext cx="577357" cy="612000"/>
          </a:xfrm>
          <a:prstGeom prst="down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latinLnBrk="1" hangingPunct="0"/>
            <a:endParaRPr lang="it-IT" sz="1265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81CDCBB-DA59-5638-8095-1FB10CCDC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082" y="1702006"/>
            <a:ext cx="2078025" cy="6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7461" tIns="24680" rIns="47461" bIns="2468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ja-JP" sz="1800" dirty="0">
                <a:cs typeface="Times New Roman" panose="02020603050405020304" pitchFamily="18" charset="0"/>
              </a:rPr>
              <a:t>Above-ground</a:t>
            </a:r>
            <a:r>
              <a:rPr lang="ja-JP" altLang="it-IT" sz="1800" dirty="0">
                <a:cs typeface="Times New Roman" panose="02020603050405020304" pitchFamily="18" charset="0"/>
              </a:rPr>
              <a:t>　</a:t>
            </a:r>
            <a:endParaRPr lang="it-IT" altLang="ja-JP" sz="1800" dirty="0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ja-JP" sz="1800" dirty="0">
                <a:cs typeface="Times New Roman" panose="02020603050405020304" pitchFamily="18" charset="0"/>
              </a:rPr>
              <a:t>(s</a:t>
            </a:r>
            <a:r>
              <a:rPr lang="en-US" altLang="ja-JP" sz="1600" dirty="0">
                <a:cs typeface="Times New Roman" panose="02020603050405020304" pitchFamily="18" charset="0"/>
              </a:rPr>
              <a:t>tem + branch + leaf</a:t>
            </a:r>
            <a:r>
              <a:rPr lang="en-US" altLang="ja-JP" sz="1800" dirty="0"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5DC393-D6B3-D80F-2ECE-6D8761D62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7" t="9617" b="2351"/>
          <a:stretch/>
        </p:blipFill>
        <p:spPr>
          <a:xfrm>
            <a:off x="9160677" y="2195286"/>
            <a:ext cx="2159678" cy="2371592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C2D42F6-14D0-E556-77BD-8A056337E07D}"/>
              </a:ext>
            </a:extLst>
          </p:cNvPr>
          <p:cNvGrpSpPr/>
          <p:nvPr/>
        </p:nvGrpSpPr>
        <p:grpSpPr>
          <a:xfrm>
            <a:off x="5851293" y="2246874"/>
            <a:ext cx="2667145" cy="2445441"/>
            <a:chOff x="4289244" y="2081459"/>
            <a:chExt cx="2667145" cy="244544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1E53D4E-4E72-780F-8669-A0DC1CFF1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253"/>
            <a:stretch/>
          </p:blipFill>
          <p:spPr>
            <a:xfrm>
              <a:off x="4289244" y="2081459"/>
              <a:ext cx="2667145" cy="2445441"/>
            </a:xfrm>
            <a:prstGeom prst="rect">
              <a:avLst/>
            </a:prstGeom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43484C4C-9D87-D585-0937-30FED7854BF0}"/>
                </a:ext>
              </a:extLst>
            </p:cNvPr>
            <p:cNvCxnSpPr>
              <a:cxnSpLocks/>
            </p:cNvCxnSpPr>
            <p:nvPr/>
          </p:nvCxnSpPr>
          <p:spPr>
            <a:xfrm>
              <a:off x="5869065" y="2530749"/>
              <a:ext cx="453765" cy="346574"/>
            </a:xfrm>
            <a:prstGeom prst="straightConnector1">
              <a:avLst/>
            </a:prstGeom>
            <a:noFill/>
            <a:ln w="6985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0719E837-1A34-1A27-414A-FAAEB6AEF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7138" y="2272894"/>
              <a:ext cx="610838" cy="39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it-IT" altLang="ja-JP" sz="1477" dirty="0">
                  <a:cs typeface="Times New Roman" panose="02020603050405020304" pitchFamily="18" charset="0"/>
                  <a:sym typeface="Wingdings" panose="05000000000000000000" pitchFamily="2" charset="2"/>
                </a:rPr>
                <a:t>-16%</a:t>
              </a:r>
              <a:endParaRPr lang="ja-JP" altLang="en-US" sz="1477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FE177BDB-BF00-738E-E617-F9B295829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601" y="1706324"/>
            <a:ext cx="1724596" cy="6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7461" tIns="24680" rIns="47461" bIns="2468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dirty="0">
                <a:cs typeface="Times New Roman" panose="02020603050405020304" pitchFamily="18" charset="0"/>
              </a:rPr>
              <a:t>Below-ground</a:t>
            </a:r>
            <a:r>
              <a:rPr lang="ja-JP" altLang="it-IT" sz="1800" dirty="0">
                <a:cs typeface="Times New Roman" panose="02020603050405020304" pitchFamily="18" charset="0"/>
              </a:rPr>
              <a:t>　</a:t>
            </a:r>
            <a:r>
              <a:rPr lang="en-US" altLang="ja-JP" sz="1800" dirty="0">
                <a:cs typeface="Times New Roman" panose="02020603050405020304" pitchFamily="18" charset="0"/>
              </a:rPr>
              <a:t>(Roots)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17BA22A-B6AD-E21B-76DC-69B299E82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879" y="1236441"/>
            <a:ext cx="2468838" cy="32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7461" tIns="24680" rIns="47461" bIns="2468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it-IT" altLang="ja-JP" sz="1800" dirty="0" err="1">
                <a:cs typeface="Times New Roman" panose="02020603050405020304" pitchFamily="18" charset="0"/>
              </a:rPr>
              <a:t>Poplar</a:t>
            </a:r>
            <a:r>
              <a:rPr lang="it-IT" altLang="ja-JP" sz="1800" dirty="0">
                <a:cs typeface="Times New Roman" panose="02020603050405020304" pitchFamily="18" charset="0"/>
              </a:rPr>
              <a:t> Oxford clone</a:t>
            </a:r>
            <a:endParaRPr lang="en-US" altLang="ja-JP" sz="1200" dirty="0"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7C8017D-EBC1-AFED-8F69-385C45B5BA8F}"/>
              </a:ext>
            </a:extLst>
          </p:cNvPr>
          <p:cNvSpPr txBox="1"/>
          <p:nvPr/>
        </p:nvSpPr>
        <p:spPr>
          <a:xfrm>
            <a:off x="-532290" y="650456"/>
            <a:ext cx="10822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 highly reduces root growth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C26BA9A-FD36-4EC0-97FD-E32048EC5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9" y="4788611"/>
            <a:ext cx="2455841" cy="1720471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272DFD32-3494-66E7-E356-FE6739572A02}"/>
              </a:ext>
            </a:extLst>
          </p:cNvPr>
          <p:cNvGrpSpPr/>
          <p:nvPr/>
        </p:nvGrpSpPr>
        <p:grpSpPr>
          <a:xfrm>
            <a:off x="433533" y="1229246"/>
            <a:ext cx="4850925" cy="3499165"/>
            <a:chOff x="1394754" y="1898826"/>
            <a:chExt cx="2906239" cy="2377062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D8740899-20BE-AC9E-095C-CD632D3C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9035" y="2175893"/>
              <a:ext cx="2891958" cy="2088513"/>
            </a:xfrm>
            <a:prstGeom prst="rect">
              <a:avLst/>
            </a:prstGeom>
          </p:spPr>
        </p:pic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26913457-2AE0-219F-20F8-7C01C49E3D32}"/>
                </a:ext>
              </a:extLst>
            </p:cNvPr>
            <p:cNvCxnSpPr/>
            <p:nvPr/>
          </p:nvCxnSpPr>
          <p:spPr>
            <a:xfrm>
              <a:off x="2814035" y="2024002"/>
              <a:ext cx="17222" cy="225188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ysDash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FA7D79C9-1FEC-35CA-DDA6-04BA6094E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4754" y="1898826"/>
              <a:ext cx="976088" cy="25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7461" tIns="24680" rIns="47461" bIns="2468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dirty="0">
                  <a:solidFill>
                    <a:srgbClr val="0EA252"/>
                  </a:solidFill>
                  <a:cs typeface="Times New Roman" panose="02020603050405020304" pitchFamily="18" charset="0"/>
                </a:rPr>
                <a:t>Clean air</a:t>
              </a:r>
            </a:p>
          </p:txBody>
        </p:sp>
        <p:sp>
          <p:nvSpPr>
            <p:cNvPr id="19" name="Text Box 5">
              <a:extLst>
                <a:ext uri="{FF2B5EF4-FFF2-40B4-BE49-F238E27FC236}">
                  <a16:creationId xmlns:a16="http://schemas.microsoft.com/office/drawing/2014/main" id="{210871FB-2421-109A-0141-9C833B9E9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7614" y="1901112"/>
              <a:ext cx="976088" cy="25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7461" tIns="24680" rIns="47461" bIns="2468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Ozone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6D5D0D5-497F-0EFB-B284-AD0167834C0D}"/>
              </a:ext>
            </a:extLst>
          </p:cNvPr>
          <p:cNvSpPr txBox="1"/>
          <p:nvPr/>
        </p:nvSpPr>
        <p:spPr>
          <a:xfrm>
            <a:off x="5296270" y="4290255"/>
            <a:ext cx="6573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potted plants allow for the estimation of root system development.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biomass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more pronounced in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the above-ground parts.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magine 20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22700AAD-13AF-91A3-37C5-2957FC208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FC30315-C55E-71F9-9E51-55FAA1F235D6}"/>
              </a:ext>
            </a:extLst>
          </p:cNvPr>
          <p:cNvCxnSpPr/>
          <p:nvPr/>
        </p:nvCxnSpPr>
        <p:spPr>
          <a:xfrm>
            <a:off x="10239685" y="2612618"/>
            <a:ext cx="597442" cy="429913"/>
          </a:xfrm>
          <a:prstGeom prst="straightConnector1">
            <a:avLst/>
          </a:prstGeom>
          <a:noFill/>
          <a:ln w="6985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 Box 24">
            <a:extLst>
              <a:ext uri="{FF2B5EF4-FFF2-40B4-BE49-F238E27FC236}">
                <a16:creationId xmlns:a16="http://schemas.microsoft.com/office/drawing/2014/main" id="{1F4CC3E5-CA4B-7712-12A7-F3259CBC7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329" y="2421686"/>
            <a:ext cx="610838" cy="39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ja-JP" sz="1477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-34%</a:t>
            </a:r>
            <a:endParaRPr lang="ja-JP" altLang="en-US" sz="1477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6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E2BCB-0079-9EA5-3999-D2C5DA583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79FC4-38FB-767C-34FC-4F349B559560}"/>
              </a:ext>
            </a:extLst>
          </p:cNvPr>
          <p:cNvSpPr txBox="1">
            <a:spLocks/>
          </p:cNvSpPr>
          <p:nvPr/>
        </p:nvSpPr>
        <p:spPr>
          <a:xfrm>
            <a:off x="5890397" y="2153281"/>
            <a:ext cx="5093107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Biomass losses increase with increasing visible foliar injury under 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exposure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0E08A3-A0AD-705A-3BFD-059F15F8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210" y="1009866"/>
            <a:ext cx="4824567" cy="5812733"/>
          </a:xfrm>
          <a:prstGeom prst="rect">
            <a:avLst/>
          </a:prstGeom>
          <a:noFill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8162F85-061E-4125-25A2-37F55DE1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77" y="4133219"/>
            <a:ext cx="5812347" cy="238274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3D694F-940E-FEBC-5076-4CB855460B04}"/>
              </a:ext>
            </a:extLst>
          </p:cNvPr>
          <p:cNvSpPr txBox="1"/>
          <p:nvPr/>
        </p:nvSpPr>
        <p:spPr>
          <a:xfrm>
            <a:off x="3015043" y="1410575"/>
            <a:ext cx="10822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VFI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Immagine 5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024DEAB5-EBC7-B853-4DE4-75064ABA0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0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E6545-7516-2739-7BBE-01BDFD3F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1495FF-9CA5-126B-D70E-433C6D8FF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57" y="5012100"/>
            <a:ext cx="2329143" cy="17468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E61F2C0-82CC-00A7-7413-E2759A097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5" y="5013511"/>
            <a:ext cx="2355239" cy="1767190"/>
          </a:xfrm>
          <a:prstGeom prst="rect">
            <a:avLst/>
          </a:prstGeom>
        </p:spPr>
      </p:pic>
      <p:sp>
        <p:nvSpPr>
          <p:cNvPr id="4" name="Text Box 24">
            <a:extLst>
              <a:ext uri="{FF2B5EF4-FFF2-40B4-BE49-F238E27FC236}">
                <a16:creationId xmlns:a16="http://schemas.microsoft.com/office/drawing/2014/main" id="{268DAD3D-25C5-6DE8-C02D-6352122B6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95" y="1341579"/>
            <a:ext cx="1092775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None/>
            </a:pPr>
            <a:r>
              <a:rPr lang="it-IT" altLang="ja-JP" sz="1800" b="1" dirty="0">
                <a:cs typeface="Times New Roman" panose="02020603050405020304" pitchFamily="18" charset="0"/>
              </a:rPr>
              <a:t>10 countries - </a:t>
            </a:r>
            <a:r>
              <a:rPr lang="it-IT" sz="1800" dirty="0">
                <a:cs typeface="Times New Roman" panose="02020603050405020304" pitchFamily="18" charset="0"/>
              </a:rPr>
              <a:t>UNICAMP, IPA, Univ Sao Paulo (</a:t>
            </a:r>
            <a:r>
              <a:rPr lang="it-IT" sz="1800" b="1" dirty="0">
                <a:cs typeface="Times New Roman" panose="02020603050405020304" pitchFamily="18" charset="0"/>
              </a:rPr>
              <a:t>Brazil</a:t>
            </a:r>
            <a:r>
              <a:rPr lang="it-IT" sz="1800" dirty="0">
                <a:cs typeface="Times New Roman" panose="02020603050405020304" pitchFamily="18" charset="0"/>
              </a:rPr>
              <a:t>), CAS, NUIST, North East Agr Univ (</a:t>
            </a:r>
            <a:r>
              <a:rPr lang="it-IT" sz="1800" b="1" dirty="0">
                <a:cs typeface="Times New Roman" panose="02020603050405020304" pitchFamily="18" charset="0"/>
              </a:rPr>
              <a:t>China</a:t>
            </a:r>
            <a:r>
              <a:rPr lang="it-IT" sz="1800" dirty="0">
                <a:cs typeface="Times New Roman" panose="02020603050405020304" pitchFamily="18" charset="0"/>
              </a:rPr>
              <a:t>), CFI (</a:t>
            </a:r>
            <a:r>
              <a:rPr lang="it-IT" sz="1800" b="1" dirty="0" err="1">
                <a:cs typeface="Times New Roman" panose="02020603050405020304" pitchFamily="18" charset="0"/>
              </a:rPr>
              <a:t>Croatia</a:t>
            </a:r>
            <a:r>
              <a:rPr lang="it-IT" sz="1800" dirty="0">
                <a:cs typeface="Times New Roman" panose="02020603050405020304" pitchFamily="18" charset="0"/>
              </a:rPr>
              <a:t>), INRA, Univ </a:t>
            </a:r>
            <a:r>
              <a:rPr lang="it-IT" sz="1800" dirty="0" err="1">
                <a:cs typeface="Times New Roman" panose="02020603050405020304" pitchFamily="18" charset="0"/>
              </a:rPr>
              <a:t>Lorraine</a:t>
            </a:r>
            <a:r>
              <a:rPr lang="it-IT" sz="1800" dirty="0">
                <a:cs typeface="Times New Roman" panose="02020603050405020304" pitchFamily="18" charset="0"/>
              </a:rPr>
              <a:t>, ARGANS (</a:t>
            </a:r>
            <a:r>
              <a:rPr lang="it-IT" sz="1800" b="1" dirty="0">
                <a:cs typeface="Times New Roman" panose="02020603050405020304" pitchFamily="18" charset="0"/>
              </a:rPr>
              <a:t>France</a:t>
            </a:r>
            <a:r>
              <a:rPr lang="it-IT" sz="1800" dirty="0">
                <a:cs typeface="Times New Roman" panose="02020603050405020304" pitchFamily="18" charset="0"/>
              </a:rPr>
              <a:t>), Univ Freiburg, Univ Würzburg (</a:t>
            </a:r>
            <a:r>
              <a:rPr lang="it-IT" sz="1800" b="1" dirty="0">
                <a:cs typeface="Times New Roman" panose="02020603050405020304" pitchFamily="18" charset="0"/>
              </a:rPr>
              <a:t>Germany</a:t>
            </a:r>
            <a:r>
              <a:rPr lang="it-IT" sz="1800" dirty="0">
                <a:cs typeface="Times New Roman" panose="02020603050405020304" pitchFamily="18" charset="0"/>
              </a:rPr>
              <a:t>), UNIPI, UNIFI, UNITUS, CREA, Roma Sapienza Univ, ENEA (</a:t>
            </a:r>
            <a:r>
              <a:rPr lang="it-IT" sz="1800" b="1" dirty="0" err="1">
                <a:cs typeface="Times New Roman" panose="02020603050405020304" pitchFamily="18" charset="0"/>
              </a:rPr>
              <a:t>Italy</a:t>
            </a:r>
            <a:r>
              <a:rPr lang="it-IT" sz="1800" dirty="0">
                <a:cs typeface="Times New Roman" panose="02020603050405020304" pitchFamily="18" charset="0"/>
              </a:rPr>
              <a:t>), Univ Hokkaido, TUAT (</a:t>
            </a:r>
            <a:r>
              <a:rPr lang="it-IT" sz="1800" b="1" dirty="0">
                <a:cs typeface="Times New Roman" panose="02020603050405020304" pitchFamily="18" charset="0"/>
              </a:rPr>
              <a:t>Japan</a:t>
            </a:r>
            <a:r>
              <a:rPr lang="it-IT" sz="1800" dirty="0">
                <a:cs typeface="Times New Roman" panose="02020603050405020304" pitchFamily="18" charset="0"/>
              </a:rPr>
              <a:t>), INCDS (</a:t>
            </a:r>
            <a:r>
              <a:rPr lang="it-IT" sz="1800" b="1" dirty="0">
                <a:cs typeface="Times New Roman" panose="02020603050405020304" pitchFamily="18" charset="0"/>
              </a:rPr>
              <a:t>Romania</a:t>
            </a:r>
            <a:r>
              <a:rPr lang="it-IT" sz="1800" dirty="0">
                <a:cs typeface="Times New Roman" panose="02020603050405020304" pitchFamily="18" charset="0"/>
              </a:rPr>
              <a:t>), SFI (</a:t>
            </a:r>
            <a:r>
              <a:rPr lang="it-IT" sz="1800" b="1" dirty="0">
                <a:cs typeface="Times New Roman" panose="02020603050405020304" pitchFamily="18" charset="0"/>
              </a:rPr>
              <a:t>Slovenia</a:t>
            </a:r>
            <a:r>
              <a:rPr lang="it-IT" sz="1800" dirty="0">
                <a:cs typeface="Times New Roman" panose="02020603050405020304" pitchFamily="18" charset="0"/>
              </a:rPr>
              <a:t>), WSL (</a:t>
            </a:r>
            <a:r>
              <a:rPr lang="it-IT" sz="1800" b="1" dirty="0" err="1">
                <a:cs typeface="Times New Roman" panose="02020603050405020304" pitchFamily="18" charset="0"/>
              </a:rPr>
              <a:t>Switzerland</a:t>
            </a:r>
            <a:r>
              <a:rPr lang="it-IT" sz="1800" dirty="0">
                <a:cs typeface="Times New Roman" panose="02020603050405020304" pitchFamily="18" charset="0"/>
              </a:rPr>
              <a:t>),</a:t>
            </a:r>
            <a:r>
              <a:rPr lang="it-IT" altLang="ja-JP" sz="1800" b="1" dirty="0">
                <a:cs typeface="Times New Roman" panose="02020603050405020304" pitchFamily="18" charset="0"/>
              </a:rPr>
              <a:t> and 48 visiting </a:t>
            </a:r>
            <a:r>
              <a:rPr lang="it-IT" altLang="ja-JP" sz="1800" b="1" dirty="0" err="1">
                <a:cs typeface="Times New Roman" panose="02020603050405020304" pitchFamily="18" charset="0"/>
              </a:rPr>
              <a:t>researchers</a:t>
            </a:r>
            <a:r>
              <a:rPr lang="it-IT" altLang="ja-JP" sz="1800" b="1" dirty="0"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None/>
            </a:pPr>
            <a:endParaRPr lang="it-IT" altLang="ja-JP" sz="1800" b="1" dirty="0"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800" b="1" dirty="0">
                <a:ea typeface="Calibri Light" panose="020F0302020204030204" pitchFamily="34" charset="0"/>
                <a:cs typeface="Times New Roman" panose="02020603050405020304" pitchFamily="18" charset="0"/>
              </a:rPr>
              <a:t>29 Plant species fumigated at FO</a:t>
            </a:r>
            <a:r>
              <a:rPr lang="en-US" sz="1800" b="1" baseline="-25000" dirty="0">
                <a:ea typeface="Calibri Light" panose="020F03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ea typeface="Calibri Light" panose="020F0302020204030204" pitchFamily="34" charset="0"/>
                <a:cs typeface="Times New Roman" panose="02020603050405020304" pitchFamily="18" charset="0"/>
              </a:rPr>
              <a:t>X so far: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Acer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platanoides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 var. “Crimson king”,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Alnus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glutinosa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(L.) </a:t>
            </a:r>
            <a:r>
              <a:rPr lang="en-US" sz="1800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Gaertn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Arbutus unedo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Carpinus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betulus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Coffea arabica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Cupressus sempervirens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Moringa oleifera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Lam.,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Ostrya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carpinifolia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Scop.,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Populus ×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canescens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Aiton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) Sm.,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Populus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deltoides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W. Bartram ex Marshall x Populus nigra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  clone i21,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Populus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maximowiczii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Henry x Populus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berolinensis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 Dipper – Oxford clone,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Passiflora edulis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Sims.,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Phaseolus vulgaris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L.,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Phillyrea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angustifolia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Phoenix dactylifera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Pinus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halepensis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Mill.,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Pinus pinaster </a:t>
            </a:r>
            <a:r>
              <a:rPr lang="en-US" sz="1800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Aiton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Pinus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pinea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I.,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Punica granatum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I.,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Quercus ilex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I.,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Quercus pubescens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Wild.,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Quercus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robur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I.,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Robinia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pseudoacacia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I.,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Rubus </a:t>
            </a:r>
            <a:r>
              <a:rPr lang="en-US" sz="1800" i="1" dirty="0" err="1">
                <a:ea typeface="Calibri Light" panose="020F0302020204030204" pitchFamily="34" charset="0"/>
                <a:cs typeface="Times New Roman" panose="02020603050405020304" pitchFamily="18" charset="0"/>
              </a:rPr>
              <a:t>ulmifolius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Schott., </a:t>
            </a:r>
            <a:r>
              <a:rPr lang="en-US" sz="1800" i="1" dirty="0">
                <a:ea typeface="Calibri Light" panose="020F0302020204030204" pitchFamily="34" charset="0"/>
                <a:cs typeface="Times New Roman" panose="02020603050405020304" pitchFamily="18" charset="0"/>
              </a:rPr>
              <a:t>Saccharum officinarum </a:t>
            </a:r>
            <a:r>
              <a:rPr lang="en-US" sz="1800" dirty="0">
                <a:ea typeface="Calibri Light" panose="020F0302020204030204" pitchFamily="34" charset="0"/>
                <a:cs typeface="Times New Roman" panose="02020603050405020304" pitchFamily="18" charset="0"/>
              </a:rPr>
              <a:t>L.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None/>
            </a:pPr>
            <a:endParaRPr lang="it-IT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None/>
            </a:pPr>
            <a:r>
              <a:rPr lang="it-IT" sz="1800" dirty="0">
                <a:solidFill>
                  <a:schemeClr val="tx1"/>
                </a:solidFill>
                <a:cs typeface="Times New Roman" panose="02020603050405020304" pitchFamily="18" charset="0"/>
              </a:rPr>
              <a:t>About 30 </a:t>
            </a:r>
            <a:r>
              <a:rPr lang="it-IT" sz="1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scientific</a:t>
            </a:r>
            <a:r>
              <a:rPr lang="it-IT" sz="1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research</a:t>
            </a:r>
            <a:r>
              <a:rPr lang="it-IT" sz="1800" dirty="0">
                <a:solidFill>
                  <a:schemeClr val="tx1"/>
                </a:solidFill>
                <a:cs typeface="Times New Roman" panose="02020603050405020304" pitchFamily="18" charset="0"/>
              </a:rPr>
              <a:t> papers </a:t>
            </a:r>
            <a:r>
              <a:rPr lang="it-IT" sz="1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published</a:t>
            </a:r>
            <a:r>
              <a:rPr lang="it-IT" sz="1800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endParaRPr lang="it-IT" sz="18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ja-JP" sz="1800" dirty="0"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60227F-8B06-5259-E82D-4C64D32F2FD3}"/>
              </a:ext>
            </a:extLst>
          </p:cNvPr>
          <p:cNvSpPr txBox="1"/>
          <p:nvPr/>
        </p:nvSpPr>
        <p:spPr>
          <a:xfrm rot="5400000">
            <a:off x="2628818" y="5543383"/>
            <a:ext cx="1778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Morphological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it-IT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778B4B-EFAD-C6F6-DBC6-64E9CFC4A280}"/>
              </a:ext>
            </a:extLst>
          </p:cNvPr>
          <p:cNvSpPr txBox="1"/>
          <p:nvPr/>
        </p:nvSpPr>
        <p:spPr>
          <a:xfrm rot="5400000">
            <a:off x="10389476" y="5467877"/>
            <a:ext cx="177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err="1"/>
              <a:t>Physiological</a:t>
            </a:r>
            <a:endParaRPr lang="it-IT" dirty="0"/>
          </a:p>
          <a:p>
            <a:r>
              <a:rPr lang="it-IT" dirty="0" err="1"/>
              <a:t>measurements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3BE2BD-5BF6-6759-B245-C3A6B81329AD}"/>
              </a:ext>
            </a:extLst>
          </p:cNvPr>
          <p:cNvSpPr txBox="1"/>
          <p:nvPr/>
        </p:nvSpPr>
        <p:spPr>
          <a:xfrm>
            <a:off x="252440" y="886741"/>
            <a:ext cx="10822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and international collaborations (</a:t>
            </a:r>
            <a:r>
              <a:rPr lang="it-IT" altLang="ja-JP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altLang="ja-JP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2015)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Elemento grafico 7" descr="Libri con riempimento a tinta unita">
            <a:extLst>
              <a:ext uri="{FF2B5EF4-FFF2-40B4-BE49-F238E27FC236}">
                <a16:creationId xmlns:a16="http://schemas.microsoft.com/office/drawing/2014/main" id="{403F12B8-B03F-A6E3-095E-9BB17263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99" y="4519058"/>
            <a:ext cx="486596" cy="569955"/>
          </a:xfrm>
          <a:prstGeom prst="rect">
            <a:avLst/>
          </a:prstGeom>
        </p:spPr>
      </p:pic>
      <p:pic>
        <p:nvPicPr>
          <p:cNvPr id="9" name="Elemento grafico 8" descr="Globo terrestre: Africa ed Europa con riempimento a tinta unita">
            <a:extLst>
              <a:ext uri="{FF2B5EF4-FFF2-40B4-BE49-F238E27FC236}">
                <a16:creationId xmlns:a16="http://schemas.microsoft.com/office/drawing/2014/main" id="{4C7B0694-C839-5BF5-FF75-83CBC1477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2440" y="1374921"/>
            <a:ext cx="523771" cy="564178"/>
          </a:xfrm>
          <a:prstGeom prst="rect">
            <a:avLst/>
          </a:prstGeom>
        </p:spPr>
      </p:pic>
      <p:pic>
        <p:nvPicPr>
          <p:cNvPr id="10" name="Elemento grafico 9" descr="Scienziata con riempimento a tinta unita">
            <a:extLst>
              <a:ext uri="{FF2B5EF4-FFF2-40B4-BE49-F238E27FC236}">
                <a16:creationId xmlns:a16="http://schemas.microsoft.com/office/drawing/2014/main" id="{ADE11432-57ED-1856-0EF5-B6B4F3E70C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1558" y="3062651"/>
            <a:ext cx="625537" cy="7326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8ADD0E-D60D-EDD7-E3AD-F9C53C4DED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9088" y="5003721"/>
            <a:ext cx="4403843" cy="160254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03D0780-587A-712E-7FBE-C28950978782}"/>
              </a:ext>
            </a:extLst>
          </p:cNvPr>
          <p:cNvSpPr txBox="1"/>
          <p:nvPr/>
        </p:nvSpPr>
        <p:spPr>
          <a:xfrm>
            <a:off x="5369526" y="5173397"/>
            <a:ext cx="217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err="1"/>
              <a:t>Modeling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pic>
        <p:nvPicPr>
          <p:cNvPr id="13" name="Immagine 12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D0741537-A3F5-EFDE-7B3F-22AA50EC0F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7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D8EF8-1667-D27B-35E7-5F57073E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7C9238A4-DC58-F303-EC8D-F8102D0FF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898905"/>
              </p:ext>
            </p:extLst>
          </p:nvPr>
        </p:nvGraphicFramePr>
        <p:xfrm>
          <a:off x="-160421" y="1285329"/>
          <a:ext cx="14826916" cy="8205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2BF17C-B07C-11CC-D40B-DE3C91A9538E}"/>
              </a:ext>
            </a:extLst>
          </p:cNvPr>
          <p:cNvSpPr txBox="1"/>
          <p:nvPr/>
        </p:nvSpPr>
        <p:spPr>
          <a:xfrm>
            <a:off x="0" y="733413"/>
            <a:ext cx="10822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FO</a:t>
            </a:r>
            <a:r>
              <a:rPr lang="it-IT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ctr"/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«Open for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collaborations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1" name="Immagine 10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D850DC00-45E0-8A35-702B-E77895698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55A55E0-7870-B594-933B-2792C8262253}"/>
              </a:ext>
            </a:extLst>
          </p:cNvPr>
          <p:cNvSpPr txBox="1"/>
          <p:nvPr/>
        </p:nvSpPr>
        <p:spPr>
          <a:xfrm>
            <a:off x="1852210" y="2032378"/>
            <a:ext cx="3077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How to implement face – instruments and tools to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 assess and validate the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VFI: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72053C1-1CE1-6298-3155-142B1E5F08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817" b="91500" l="4500" r="56657">
                        <a14:foregroundMark x1="37098" y1="89435" x2="35813" y2="89800"/>
                        <a14:foregroundMark x1="36823" y1="91014" x2="35721" y2="91318"/>
                        <a14:foregroundMark x1="29017" y1="91378" x2="25712" y2="91500"/>
                        <a14:foregroundMark x1="27732" y1="65877" x2="27732" y2="65877"/>
                        <a14:foregroundMark x1="28191" y1="66060" x2="28466" y2="66181"/>
                        <a14:foregroundMark x1="14509" y1="81299" x2="19100" y2="87675"/>
                        <a14:foregroundMark x1="13590" y1="79053" x2="4500" y2="78628"/>
                        <a14:foregroundMark x1="56657" y1="76199" x2="56015" y2="77596"/>
                        <a14:backgroundMark x1="19166" y1="87655" x2="21212" y2="90528"/>
                        <a14:backgroundMark x1="13953" y1="80336" x2="14616" y2="81267"/>
                        <a14:backgroundMark x1="21212" y1="90528" x2="7071" y2="83424"/>
                        <a14:backgroundMark x1="7071" y1="83424" x2="12524" y2="80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784" r="37153" b="7449"/>
          <a:stretch/>
        </p:blipFill>
        <p:spPr>
          <a:xfrm rot="14527278">
            <a:off x="132742" y="3568094"/>
            <a:ext cx="3354032" cy="2320484"/>
          </a:xfrm>
          <a:prstGeom prst="rect">
            <a:avLst/>
          </a:prstGeom>
        </p:spPr>
      </p:pic>
      <p:sp>
        <p:nvSpPr>
          <p:cNvPr id="15" name="Freeform 13">
            <a:extLst>
              <a:ext uri="{FF2B5EF4-FFF2-40B4-BE49-F238E27FC236}">
                <a16:creationId xmlns:a16="http://schemas.microsoft.com/office/drawing/2014/main" id="{07A18FDB-CED3-9976-8018-845CE4E0F4FF}"/>
              </a:ext>
            </a:extLst>
          </p:cNvPr>
          <p:cNvSpPr/>
          <p:nvPr/>
        </p:nvSpPr>
        <p:spPr>
          <a:xfrm rot="15460480" flipH="1" flipV="1">
            <a:off x="2265059" y="5350379"/>
            <a:ext cx="411228" cy="920622"/>
          </a:xfrm>
          <a:custGeom>
            <a:avLst/>
            <a:gdLst/>
            <a:ahLst/>
            <a:cxnLst/>
            <a:rect l="l" t="t" r="r" b="b"/>
            <a:pathLst>
              <a:path w="291289" h="976885">
                <a:moveTo>
                  <a:pt x="291289" y="976885"/>
                </a:moveTo>
                <a:lnTo>
                  <a:pt x="0" y="976885"/>
                </a:lnTo>
                <a:lnTo>
                  <a:pt x="0" y="0"/>
                </a:lnTo>
                <a:lnTo>
                  <a:pt x="291289" y="0"/>
                </a:lnTo>
                <a:lnTo>
                  <a:pt x="291289" y="976885"/>
                </a:lnTo>
                <a:close/>
              </a:path>
            </a:pathLst>
          </a:custGeom>
          <a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32929"/>
          </a:p>
        </p:txBody>
      </p:sp>
    </p:spTree>
    <p:extLst>
      <p:ext uri="{BB962C8B-B14F-4D97-AF65-F5344CB8AC3E}">
        <p14:creationId xmlns:p14="http://schemas.microsoft.com/office/powerpoint/2010/main" val="1796005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9768-868A-8027-A301-6C3FD693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5763503-30CE-86EC-1B22-67CDEE29B15F}"/>
              </a:ext>
            </a:extLst>
          </p:cNvPr>
          <p:cNvSpPr txBox="1"/>
          <p:nvPr/>
        </p:nvSpPr>
        <p:spPr>
          <a:xfrm>
            <a:off x="293687" y="1552562"/>
            <a:ext cx="1160462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Environmental data are crucial for understanding global changes.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Current practices often hinder data accessibility and sharing.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ITINERIS Goals: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Establish ITINERIS Hub for unified access to environmental data.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Focus on high-quality metadata for efficient data exploration.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Implemented metadata base using MVC architecture (Model-View-Controller).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Model (Service Layer, Repository Layer) manages data and business logic.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View (Swagger UI) facilitates user interface and data presentation.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Controller manages data flow between Model and View, exposing RESTful APIs.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MongoDB chosen for scalable data management without predefined schema.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Continuous improvement of metadata base through stakeholder collaboration.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Promotes harmonization, standardization, and data sharing across ITINERIS infrastructures.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Initial step towards establishing ITINERIS Hub for comprehensive environmental research.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7A8BC47-428C-32F7-A9D9-DEAA3C1B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93" y="1831627"/>
            <a:ext cx="4076132" cy="2787997"/>
          </a:xfrm>
          <a:prstGeom prst="rect">
            <a:avLst/>
          </a:prstGeom>
        </p:spPr>
      </p:pic>
      <p:pic>
        <p:nvPicPr>
          <p:cNvPr id="6" name="Picture 2" descr="Work In Progress - Work in Progress Sign - CleanPNG / KissPNG">
            <a:extLst>
              <a:ext uri="{FF2B5EF4-FFF2-40B4-BE49-F238E27FC236}">
                <a16:creationId xmlns:a16="http://schemas.microsoft.com/office/drawing/2014/main" id="{1C43E779-A953-1A0E-997C-D1BDC6428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5480" l="9825" r="89825">
                        <a14:foregroundMark x1="17544" y1="87006" x2="36140" y2="98870"/>
                        <a14:foregroundMark x1="36140" y1="98870" x2="79649" y2="95480"/>
                        <a14:foregroundMark x1="79649" y1="95480" x2="31930" y2="94350"/>
                        <a14:foregroundMark x1="31930" y1="94350" x2="52982" y2="89266"/>
                        <a14:foregroundMark x1="52982" y1="89266" x2="81404" y2="90395"/>
                        <a14:foregroundMark x1="82105" y1="93220" x2="21053" y2="96045"/>
                        <a14:foregroundMark x1="21053" y1="96045" x2="18596" y2="94915"/>
                        <a14:foregroundMark x1="45965" y1="6780" x2="52281" y2="8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98" y="2221863"/>
            <a:ext cx="2379865" cy="14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393822-844F-E004-05F0-4D69AB865CA9}"/>
              </a:ext>
            </a:extLst>
          </p:cNvPr>
          <p:cNvSpPr txBox="1"/>
          <p:nvPr/>
        </p:nvSpPr>
        <p:spPr>
          <a:xfrm>
            <a:off x="274373" y="1090897"/>
            <a:ext cx="10822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Enhancing Environmental Research with ITINERIS Metadata Base</a:t>
            </a:r>
          </a:p>
        </p:txBody>
      </p:sp>
      <p:pic>
        <p:nvPicPr>
          <p:cNvPr id="11" name="Immagine 10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D4D43E18-C15D-C731-3664-7BC21C2C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01BE73-C31C-3A84-99A6-A287B3C81E53}"/>
              </a:ext>
            </a:extLst>
          </p:cNvPr>
          <p:cNvSpPr txBox="1"/>
          <p:nvPr/>
        </p:nvSpPr>
        <p:spPr>
          <a:xfrm rot="1188028">
            <a:off x="9324256" y="5043665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#harmonization</a:t>
            </a:r>
          </a:p>
          <a:p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#collaboration</a:t>
            </a:r>
          </a:p>
          <a:p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#implementation</a:t>
            </a: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B782C3F5-248E-9196-98AA-B8B352A955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93738" cy="5181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06902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220249" y="2921168"/>
            <a:ext cx="77515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AA2E7F-CEEE-9374-CBE2-5F0F9CB4F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r="-1" b="13721"/>
          <a:stretch/>
        </p:blipFill>
        <p:spPr bwMode="auto">
          <a:xfrm>
            <a:off x="1241962" y="3107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id="{A70322F8-D912-0BE0-BD0D-041134012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3" b="-1"/>
          <a:stretch/>
        </p:blipFill>
        <p:spPr bwMode="auto">
          <a:xfrm>
            <a:off x="1233289" y="2288331"/>
            <a:ext cx="267345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>
            <a:extLst>
              <a:ext uri="{FF2B5EF4-FFF2-40B4-BE49-F238E27FC236}">
                <a16:creationId xmlns:a16="http://schemas.microsoft.com/office/drawing/2014/main" id="{049E43B8-4A1E-81F7-EA01-E2B2B4DD1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r="31883" b="3"/>
          <a:stretch/>
        </p:blipFill>
        <p:spPr bwMode="auto">
          <a:xfrm>
            <a:off x="5004783" y="3855947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">
            <a:extLst>
              <a:ext uri="{FF2B5EF4-FFF2-40B4-BE49-F238E27FC236}">
                <a16:creationId xmlns:a16="http://schemas.microsoft.com/office/drawing/2014/main" id="{5F334659-2124-02F9-F662-F491733D4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2" r="23579" b="3"/>
          <a:stretch/>
        </p:blipFill>
        <p:spPr bwMode="auto">
          <a:xfrm>
            <a:off x="8220565" y="0"/>
            <a:ext cx="2454929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436E6DA0-15E2-0425-D4C9-EA93B51BB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 r="21556" b="1"/>
          <a:stretch/>
        </p:blipFill>
        <p:spPr bwMode="auto">
          <a:xfrm>
            <a:off x="8553921" y="4071321"/>
            <a:ext cx="2121573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3D53DC6E-DF2C-E75A-CFE5-8F3289AAD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42" y="157161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9DF613-DD10-B34F-CF66-BAD9E501B05D}"/>
              </a:ext>
            </a:extLst>
          </p:cNvPr>
          <p:cNvSpPr txBox="1"/>
          <p:nvPr/>
        </p:nvSpPr>
        <p:spPr>
          <a:xfrm>
            <a:off x="335280" y="1165129"/>
            <a:ext cx="11257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Tropospheric ozone 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(O</a:t>
            </a:r>
            <a:r>
              <a:rPr lang="en-GB" sz="1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 </a:t>
            </a:r>
            <a:r>
              <a:rPr lang="en-US" b="1" dirty="0">
                <a:latin typeface="Times New Roman" panose="02020603050405020304" pitchFamily="18" charset="0"/>
              </a:rPr>
              <a:t>- close to the Earth’s surface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is a 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secondary air pollutant </a:t>
            </a:r>
            <a:r>
              <a:rPr lang="en-US" dirty="0">
                <a:latin typeface="Times New Roman" panose="02020603050405020304" pitchFamily="18" charset="0"/>
              </a:rPr>
              <a:t>that forms as a result of 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photochemical reactions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4BAC0754-9310-63B9-C66D-400952C58D06}"/>
              </a:ext>
            </a:extLst>
          </p:cNvPr>
          <p:cNvSpPr txBox="1"/>
          <p:nvPr/>
        </p:nvSpPr>
        <p:spPr>
          <a:xfrm>
            <a:off x="624839" y="6126120"/>
            <a:ext cx="1067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 trends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(2000-2019) in urban areas ( &gt; 50,000 inhabitants) show that ozone levels are still increasing -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 and ecosystems are being exposed to dangerous levels of ozone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6E5131FA-EE60-8ED9-A52B-CE754098D17C}"/>
              </a:ext>
            </a:extLst>
          </p:cNvPr>
          <p:cNvSpPr txBox="1"/>
          <p:nvPr/>
        </p:nvSpPr>
        <p:spPr>
          <a:xfrm>
            <a:off x="7492426" y="2213636"/>
            <a:ext cx="35038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-1-2% year</a:t>
            </a:r>
            <a:r>
              <a:rPr lang="en-US" sz="1600" b="1" baseline="30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(air quality regulations)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 America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 America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Northern Europe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</a:p>
          <a:p>
            <a:pPr algn="just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Southeast China</a:t>
            </a: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E728C612-14D8-1635-F99E-D4AFDCC13E15}"/>
              </a:ext>
            </a:extLst>
          </p:cNvPr>
          <p:cNvSpPr txBox="1"/>
          <p:nvPr/>
        </p:nvSpPr>
        <p:spPr>
          <a:xfrm>
            <a:off x="7492426" y="3867311"/>
            <a:ext cx="4814889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+ 1-2% year</a:t>
            </a:r>
            <a:r>
              <a:rPr lang="en-US" sz="16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(developing regions)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 America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Africa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Middle East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 Asia</a:t>
            </a:r>
          </a:p>
          <a:p>
            <a:pPr algn="just"/>
            <a:endParaRPr lang="en-US" sz="9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+ 3% year</a:t>
            </a:r>
            <a:r>
              <a:rPr lang="en-US" sz="16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(rapid industrialization/urbanization)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Equatorial Africa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55552CE-A140-880F-FED5-B4CB1A65CD3D}"/>
              </a:ext>
            </a:extLst>
          </p:cNvPr>
          <p:cNvGrpSpPr/>
          <p:nvPr/>
        </p:nvGrpSpPr>
        <p:grpSpPr>
          <a:xfrm>
            <a:off x="567882" y="2238608"/>
            <a:ext cx="6809680" cy="3803651"/>
            <a:chOff x="693666" y="2135014"/>
            <a:chExt cx="6183419" cy="3528000"/>
          </a:xfrm>
        </p:grpSpPr>
        <p:pic>
          <p:nvPicPr>
            <p:cNvPr id="7" name="Image 4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9A9895C8-B21D-BE39-D5E0-C01E4C1A6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"/>
            <a:stretch>
              <a:fillRect/>
            </a:stretch>
          </p:blipFill>
          <p:spPr bwMode="auto">
            <a:xfrm>
              <a:off x="693666" y="2135014"/>
              <a:ext cx="6183419" cy="352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BECBBFB-39C0-BF50-808A-E9F3BE926585}"/>
                </a:ext>
              </a:extLst>
            </p:cNvPr>
            <p:cNvSpPr/>
            <p:nvPr/>
          </p:nvSpPr>
          <p:spPr>
            <a:xfrm>
              <a:off x="1930049" y="2747617"/>
              <a:ext cx="1058077" cy="1049064"/>
            </a:xfrm>
            <a:prstGeom prst="ellipse">
              <a:avLst/>
            </a:prstGeom>
            <a:solidFill>
              <a:srgbClr val="00B0F0">
                <a:alpha val="24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7B8D2D9-0DB3-1025-2B96-152E60048217}"/>
                </a:ext>
              </a:extLst>
            </p:cNvPr>
            <p:cNvSpPr/>
            <p:nvPr/>
          </p:nvSpPr>
          <p:spPr>
            <a:xfrm>
              <a:off x="3242282" y="3076206"/>
              <a:ext cx="1094229" cy="1252492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57703F3-38C6-5675-8068-644C8B20CDAE}"/>
                </a:ext>
              </a:extLst>
            </p:cNvPr>
            <p:cNvSpPr/>
            <p:nvPr/>
          </p:nvSpPr>
          <p:spPr>
            <a:xfrm>
              <a:off x="3338540" y="2659859"/>
              <a:ext cx="1058077" cy="356894"/>
            </a:xfrm>
            <a:prstGeom prst="ellipse">
              <a:avLst/>
            </a:prstGeom>
            <a:solidFill>
              <a:srgbClr val="00B0F0">
                <a:alpha val="24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C3FAA40-233D-3D4E-29C0-85C0B44F4FA3}"/>
                </a:ext>
              </a:extLst>
            </p:cNvPr>
            <p:cNvSpPr/>
            <p:nvPr/>
          </p:nvSpPr>
          <p:spPr>
            <a:xfrm>
              <a:off x="4747032" y="3016753"/>
              <a:ext cx="379177" cy="475503"/>
            </a:xfrm>
            <a:prstGeom prst="ellipse">
              <a:avLst/>
            </a:prstGeom>
            <a:solidFill>
              <a:srgbClr val="00B0F0">
                <a:alpha val="24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C1944F1-4F37-A38E-D81E-49BE39304131}"/>
                </a:ext>
              </a:extLst>
            </p:cNvPr>
            <p:cNvSpPr/>
            <p:nvPr/>
          </p:nvSpPr>
          <p:spPr>
            <a:xfrm>
              <a:off x="5130244" y="2900115"/>
              <a:ext cx="379177" cy="370961"/>
            </a:xfrm>
            <a:prstGeom prst="ellipse">
              <a:avLst/>
            </a:prstGeom>
            <a:solidFill>
              <a:srgbClr val="00B0F0">
                <a:alpha val="24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891A380-4A6B-A697-B505-816D1A5F2ABF}"/>
                </a:ext>
              </a:extLst>
            </p:cNvPr>
            <p:cNvSpPr/>
            <p:nvPr/>
          </p:nvSpPr>
          <p:spPr>
            <a:xfrm>
              <a:off x="4340546" y="3157746"/>
              <a:ext cx="402450" cy="557629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D02D80D-AE9B-C810-5CE4-426095124716}"/>
                </a:ext>
              </a:extLst>
            </p:cNvPr>
            <p:cNvSpPr/>
            <p:nvPr/>
          </p:nvSpPr>
          <p:spPr>
            <a:xfrm>
              <a:off x="4762289" y="3648942"/>
              <a:ext cx="402450" cy="400943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A666E99-DBB0-0028-F1DD-CA4A2CB282EA}"/>
                </a:ext>
              </a:extLst>
            </p:cNvPr>
            <p:cNvSpPr/>
            <p:nvPr/>
          </p:nvSpPr>
          <p:spPr>
            <a:xfrm>
              <a:off x="2565821" y="3771070"/>
              <a:ext cx="620351" cy="557629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046F50A-C82D-A130-B1B3-BA09F2C8D3DB}"/>
              </a:ext>
            </a:extLst>
          </p:cNvPr>
          <p:cNvSpPr txBox="1"/>
          <p:nvPr/>
        </p:nvSpPr>
        <p:spPr>
          <a:xfrm>
            <a:off x="3723498" y="1847606"/>
            <a:ext cx="448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 the last 20 Years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3847AC2-899D-D99F-4803-007C6C0E4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91" y="648241"/>
            <a:ext cx="3463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Tropospheric</a:t>
            </a:r>
            <a:r>
              <a:rPr lang="it-IT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r>
              <a:rPr lang="it-IT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</a:t>
            </a:r>
            <a:r>
              <a:rPr lang="it-IT" alt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altLang="en-US" sz="1400" dirty="0">
              <a:solidFill>
                <a:srgbClr val="C00000"/>
              </a:solidFill>
            </a:endParaRPr>
          </a:p>
        </p:txBody>
      </p:sp>
      <p:pic>
        <p:nvPicPr>
          <p:cNvPr id="20" name="Immagine 19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6FB6E175-978E-6189-84A9-A10270B2C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716D-9F76-5430-74C0-7449C0ACC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A7E22-5690-1687-3247-1BAA9EE67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689" y="615121"/>
            <a:ext cx="44605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component of Climate Change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Global Change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rgbClr val="C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98F5F6-6C03-5E8A-0928-C9E4ABF0CFDD}"/>
              </a:ext>
            </a:extLst>
          </p:cNvPr>
          <p:cNvSpPr txBox="1"/>
          <p:nvPr/>
        </p:nvSpPr>
        <p:spPr>
          <a:xfrm>
            <a:off x="770562" y="1753840"/>
            <a:ext cx="54164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Climate change, by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raising temperatures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increasing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sunlight/radiation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drives higher O₃ concentrations -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Mediterranean Basin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particularly vulnerable (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reduced biomass, photosynthetic capacity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ADA718-2700-52AA-A0BD-74994B4A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830" y="799938"/>
            <a:ext cx="5134608" cy="3181052"/>
          </a:xfrm>
          <a:prstGeom prst="rect">
            <a:avLst/>
          </a:prstGeom>
        </p:spPr>
      </p:pic>
      <p:sp>
        <p:nvSpPr>
          <p:cNvPr id="5" name="ZoneTexte 11">
            <a:extLst>
              <a:ext uri="{FF2B5EF4-FFF2-40B4-BE49-F238E27FC236}">
                <a16:creationId xmlns:a16="http://schemas.microsoft.com/office/drawing/2014/main" id="{79BE2FA9-45D6-822C-692C-0F859B45FD0C}"/>
              </a:ext>
            </a:extLst>
          </p:cNvPr>
          <p:cNvSpPr txBox="1"/>
          <p:nvPr/>
        </p:nvSpPr>
        <p:spPr>
          <a:xfrm>
            <a:off x="6377357" y="4573668"/>
            <a:ext cx="50440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projected emission pathways (RCP), ozone concentrations by 2100 could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by 2-10 ppb under the optimistic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RCP2.6 scenario 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by 4-5 ppb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high-emission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RCP8.5 scenario.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9">
            <a:extLst>
              <a:ext uri="{FF2B5EF4-FFF2-40B4-BE49-F238E27FC236}">
                <a16:creationId xmlns:a16="http://schemas.microsoft.com/office/drawing/2014/main" id="{9FBCA54B-CC8C-0569-D2D0-5136B090EBD8}"/>
              </a:ext>
            </a:extLst>
          </p:cNvPr>
          <p:cNvSpPr txBox="1"/>
          <p:nvPr/>
        </p:nvSpPr>
        <p:spPr>
          <a:xfrm>
            <a:off x="4884911" y="6576989"/>
            <a:ext cx="2426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Sicard et al., 2017 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726D09F8-29F3-1EE8-631F-B8A0F1BB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62" y="3903858"/>
            <a:ext cx="5416492" cy="26307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B37104-393B-1A3C-607A-1EF871843AD5}"/>
              </a:ext>
            </a:extLst>
          </p:cNvPr>
          <p:cNvSpPr txBox="1"/>
          <p:nvPr/>
        </p:nvSpPr>
        <p:spPr>
          <a:xfrm>
            <a:off x="2019594" y="3445997"/>
            <a:ext cx="291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scenario for 2100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BFF903-4543-D2A1-097F-DC0FF16D96BE}"/>
              </a:ext>
            </a:extLst>
          </p:cNvPr>
          <p:cNvSpPr txBox="1"/>
          <p:nvPr/>
        </p:nvSpPr>
        <p:spPr>
          <a:xfrm>
            <a:off x="832206" y="648866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2100: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40-55 ppb</a:t>
            </a:r>
          </a:p>
        </p:txBody>
      </p:sp>
      <p:pic>
        <p:nvPicPr>
          <p:cNvPr id="11" name="Immagine 10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FEE1A544-994C-6551-F5F1-C26EEE763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8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50662-7562-09CB-FB62-AF60A9F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329D7-5BF1-E54A-5074-7344BC9E9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086" y="685843"/>
            <a:ext cx="18558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GB" altLang="en-US" sz="1400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6758E0-B79C-9378-8C12-6B686BC21547}"/>
              </a:ext>
            </a:extLst>
          </p:cNvPr>
          <p:cNvSpPr txBox="1">
            <a:spLocks/>
          </p:cNvSpPr>
          <p:nvPr/>
        </p:nvSpPr>
        <p:spPr>
          <a:xfrm>
            <a:off x="531614" y="3289086"/>
            <a:ext cx="5185876" cy="28254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Exposure-based</a:t>
            </a:r>
            <a:r>
              <a:rPr lang="it-IT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AOT40, 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Accumulated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exposure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a 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40 ppb - EU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easy to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calculate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entire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growing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season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Cons: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poorly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biologically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index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lena\Desktop\ELENA_Sept2018\IMMAGINI\QPF31_04.TIF">
            <a:extLst>
              <a:ext uri="{FF2B5EF4-FFF2-40B4-BE49-F238E27FC236}">
                <a16:creationId xmlns:a16="http://schemas.microsoft.com/office/drawing/2014/main" id="{AF3029A0-58F6-B30C-C573-A5A0796F5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306" y="4503205"/>
            <a:ext cx="2385980" cy="171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4CA802B-C6B3-B3AE-9256-237A1170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73" y="4608095"/>
            <a:ext cx="2788118" cy="157790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495FC4A-44FF-1663-F202-A6DCE74F9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1" t="54860" r="51758" b="33854"/>
          <a:stretch/>
        </p:blipFill>
        <p:spPr>
          <a:xfrm>
            <a:off x="1321785" y="6276995"/>
            <a:ext cx="3527544" cy="4562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54FA64-E2BF-06CD-C999-D53558A8AF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655" t="37530" r="2117" b="52509"/>
          <a:stretch/>
        </p:blipFill>
        <p:spPr>
          <a:xfrm>
            <a:off x="6644664" y="6252252"/>
            <a:ext cx="4225551" cy="4170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DF6E47-080B-5DAB-99AE-7282692E9F28}"/>
              </a:ext>
            </a:extLst>
          </p:cNvPr>
          <p:cNvSpPr txBox="1"/>
          <p:nvPr/>
        </p:nvSpPr>
        <p:spPr>
          <a:xfrm>
            <a:off x="3532472" y="1280338"/>
            <a:ext cx="5128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taken up through stomata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(during photosynthesis) and damages the plant’s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physiological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biochemical processes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B2EC92F-E06B-4DCC-E7B6-A2F1B163C8D4}"/>
              </a:ext>
            </a:extLst>
          </p:cNvPr>
          <p:cNvSpPr/>
          <p:nvPr/>
        </p:nvSpPr>
        <p:spPr>
          <a:xfrm rot="16200000">
            <a:off x="706161" y="1479836"/>
            <a:ext cx="1818695" cy="878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Physiology</a:t>
            </a:r>
            <a:r>
              <a:rPr lang="it-IT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it-IT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anatomical</a:t>
            </a:r>
            <a:endParaRPr lang="it-IT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2C06704-43DB-B17A-7F10-2DF6036B52E5}"/>
              </a:ext>
            </a:extLst>
          </p:cNvPr>
          <p:cNvSpPr/>
          <p:nvPr/>
        </p:nvSpPr>
        <p:spPr>
          <a:xfrm rot="5400000">
            <a:off x="8499121" y="1527823"/>
            <a:ext cx="3662362" cy="878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r>
              <a:rPr lang="it-IT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it-IT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macroscopic</a:t>
            </a:r>
            <a:endParaRPr lang="it-IT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546324-9644-43E0-E844-5D8BA356B1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93" y="705719"/>
            <a:ext cx="2101660" cy="25411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4BCBF5D-69E7-E75F-315B-A8B636B461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6" r="12861"/>
          <a:stretch/>
        </p:blipFill>
        <p:spPr>
          <a:xfrm rot="5400000">
            <a:off x="8100013" y="1235036"/>
            <a:ext cx="2048227" cy="174067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10CABAD-2948-493E-4FB4-EDB1F3059F14}"/>
              </a:ext>
            </a:extLst>
          </p:cNvPr>
          <p:cNvSpPr txBox="1"/>
          <p:nvPr/>
        </p:nvSpPr>
        <p:spPr>
          <a:xfrm>
            <a:off x="6222802" y="3272770"/>
            <a:ext cx="5196079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Flux-based</a:t>
            </a:r>
            <a:r>
              <a:rPr lang="it-IT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PODy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Phytotoxic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biologically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i.e., Fagus, Quercus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Cons: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monitored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Stomatal conductance 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setting critical levels CLs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368B2962-7A18-B0D1-4F42-3FEB638621F6}"/>
              </a:ext>
            </a:extLst>
          </p:cNvPr>
          <p:cNvSpPr/>
          <p:nvPr/>
        </p:nvSpPr>
        <p:spPr>
          <a:xfrm>
            <a:off x="428471" y="3276388"/>
            <a:ext cx="5474741" cy="3504912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F06C0CD-0378-84A2-4716-09CA1E2842FA}"/>
              </a:ext>
            </a:extLst>
          </p:cNvPr>
          <p:cNvSpPr/>
          <p:nvPr/>
        </p:nvSpPr>
        <p:spPr>
          <a:xfrm>
            <a:off x="6096000" y="3249505"/>
            <a:ext cx="5322881" cy="3504912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F6CED780-B4FA-6F50-B9CD-DDFB09BFADE0}"/>
              </a:ext>
            </a:extLst>
          </p:cNvPr>
          <p:cNvSpPr txBox="1">
            <a:spLocks/>
          </p:cNvSpPr>
          <p:nvPr/>
        </p:nvSpPr>
        <p:spPr>
          <a:xfrm>
            <a:off x="4951877" y="2489484"/>
            <a:ext cx="2288248" cy="84502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metrics</a:t>
            </a:r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</a:t>
            </a:r>
          </a:p>
          <a:p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endParaRPr lang="it-IT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magine 17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8B2EE7DC-78B2-2909-0868-54ACB5762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9272-3523-55DD-F432-97F213EA8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>
            <a:extLst>
              <a:ext uri="{FF2B5EF4-FFF2-40B4-BE49-F238E27FC236}">
                <a16:creationId xmlns:a16="http://schemas.microsoft.com/office/drawing/2014/main" id="{A30BF792-668A-E277-733C-2004FF807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100" y="855633"/>
            <a:ext cx="66173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it-IT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r>
              <a:rPr lang="it-IT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exposure</a:t>
            </a:r>
            <a:r>
              <a:rPr lang="it-IT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it-IT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Europe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F09200FA-25EB-475F-AD8E-26FFB573B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61" y="1338446"/>
            <a:ext cx="11130057" cy="6248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500" tIns="35100" rIns="67500" bIns="3510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Since the 1970s, controlled and open-top chambers have been used to study the effects of O</a:t>
            </a:r>
            <a:r>
              <a:rPr lang="en-US" sz="1800" kern="100" baseline="-25000" dirty="0"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 on plant growth and crop yields – artificial/</a:t>
            </a:r>
            <a:r>
              <a:rPr lang="en-US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controlled conditions </a:t>
            </a:r>
            <a:r>
              <a:rPr lang="en-US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(which may influence how plants absorb O</a:t>
            </a:r>
            <a:r>
              <a:rPr lang="en-US" sz="1800" kern="100" baseline="-25000" dirty="0"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) and </a:t>
            </a:r>
            <a:r>
              <a:rPr lang="it-IT" altLang="ja-JP" sz="1800" b="1" dirty="0" err="1">
                <a:cs typeface="Times New Roman" panose="02020603050405020304" pitchFamily="18" charset="0"/>
              </a:rPr>
              <a:t>plant</a:t>
            </a:r>
            <a:r>
              <a:rPr lang="it-IT" altLang="ja-JP" sz="1800" b="1" dirty="0">
                <a:cs typeface="Times New Roman" panose="02020603050405020304" pitchFamily="18" charset="0"/>
              </a:rPr>
              <a:t> size.</a:t>
            </a:r>
            <a:endParaRPr lang="en-US" sz="1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65A94E0-3167-024A-7C6E-C64BE08C2FD6}"/>
              </a:ext>
            </a:extLst>
          </p:cNvPr>
          <p:cNvSpPr txBox="1"/>
          <p:nvPr/>
        </p:nvSpPr>
        <p:spPr>
          <a:xfrm>
            <a:off x="0" y="6428406"/>
            <a:ext cx="12191999" cy="432000"/>
          </a:xfrm>
          <a:prstGeom prst="rect">
            <a:avLst/>
          </a:prstGeom>
          <a:solidFill>
            <a:srgbClr val="C00000">
              <a:alpha val="4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 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conditions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offering a more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open-air environments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better estimate plant responses to ozone. 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43A8FFA8-01F2-D300-85E7-1CB112D0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61" y="1963329"/>
            <a:ext cx="12361039" cy="4607096"/>
          </a:xfrm>
          <a:prstGeom prst="rect">
            <a:avLst/>
          </a:prstGeom>
        </p:spPr>
      </p:pic>
      <p:pic>
        <p:nvPicPr>
          <p:cNvPr id="12" name="Immagine 11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C9BDDBCD-0949-9049-43ED-F3B42F3D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5AE2B-7CB0-708D-2CE1-AAFF7408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>
            <a:extLst>
              <a:ext uri="{FF2B5EF4-FFF2-40B4-BE49-F238E27FC236}">
                <a16:creationId xmlns:a16="http://schemas.microsoft.com/office/drawing/2014/main" id="{2D305F4F-ED69-3FCF-251D-9C3AE4A996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48130" r="12392" b="28907"/>
          <a:stretch/>
        </p:blipFill>
        <p:spPr>
          <a:xfrm>
            <a:off x="806116" y="1454258"/>
            <a:ext cx="10358716" cy="2509381"/>
          </a:xfrm>
          <a:prstGeom prst="rect">
            <a:avLst/>
          </a:prstGeom>
          <a:ln>
            <a:solidFill>
              <a:srgbClr val="86A556"/>
            </a:solidFill>
          </a:ln>
        </p:spPr>
      </p:pic>
      <p:sp>
        <p:nvSpPr>
          <p:cNvPr id="7" name="CaixaDeTexto 12">
            <a:extLst>
              <a:ext uri="{FF2B5EF4-FFF2-40B4-BE49-F238E27FC236}">
                <a16:creationId xmlns:a16="http://schemas.microsoft.com/office/drawing/2014/main" id="{25C531D3-F55B-1D40-29BF-958F7D926C65}"/>
              </a:ext>
            </a:extLst>
          </p:cNvPr>
          <p:cNvSpPr txBox="1"/>
          <p:nvPr/>
        </p:nvSpPr>
        <p:spPr>
          <a:xfrm>
            <a:off x="638319" y="4134221"/>
            <a:ext cx="10915363" cy="2665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Set-up description: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design is a </a:t>
            </a:r>
            <a:r>
              <a:rPr lang="en-US" b="1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split-plot experiment</a:t>
            </a:r>
            <a:r>
              <a:rPr lang="en-US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facility permits to expose the plants to </a:t>
            </a:r>
            <a:r>
              <a:rPr lang="en-US" b="1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three levels of O</a:t>
            </a:r>
            <a:r>
              <a:rPr lang="en-US" b="1" spc="-3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b="1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concentrations</a:t>
            </a:r>
            <a:r>
              <a:rPr lang="en-US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Each O</a:t>
            </a:r>
            <a:r>
              <a:rPr lang="en-US" spc="-3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treatment is </a:t>
            </a:r>
            <a:r>
              <a:rPr lang="en-US" b="1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replicated three times </a:t>
            </a:r>
            <a:r>
              <a:rPr lang="en-US" spc="-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(total 9 plots 5 X 5 X 2 m).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network of vent pipes disperses the mixture of ambient air and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(generated from 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pure oxygen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 the plots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simulate realistic exposure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92881" indent="-192881" algn="just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2870" algn="l"/>
              </a:tabLst>
            </a:pP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air containing 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is injected through 25 </a:t>
            </a:r>
            <a:r>
              <a:rPr lang="en-US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teflon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tubes 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hanging down from a fixed grid above the plants.</a:t>
            </a:r>
          </a:p>
          <a:p>
            <a:pPr marL="192881" indent="-192881" algn="just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2870" algn="l"/>
              </a:tabLst>
            </a:pP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concentration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all main</a:t>
            </a: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environmental variables 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are continuously monitored.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760A1A20-264F-8AFD-BB72-A9701DAB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50" y="3508263"/>
            <a:ext cx="1806179" cy="127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4720AE4-4DA1-8510-5A64-22E910B9348C}"/>
              </a:ext>
            </a:extLst>
          </p:cNvPr>
          <p:cNvGrpSpPr/>
          <p:nvPr/>
        </p:nvGrpSpPr>
        <p:grpSpPr>
          <a:xfrm>
            <a:off x="9081905" y="1392111"/>
            <a:ext cx="2189747" cy="830993"/>
            <a:chOff x="-15875" y="1039136"/>
            <a:chExt cx="2189747" cy="830993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651EBF20-C520-ACCC-2479-648DB23F49E1}"/>
                </a:ext>
              </a:extLst>
            </p:cNvPr>
            <p:cNvSpPr/>
            <p:nvPr/>
          </p:nvSpPr>
          <p:spPr>
            <a:xfrm>
              <a:off x="-15875" y="1039136"/>
              <a:ext cx="2189747" cy="830993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4" descr="The first AnaEE European research infrastructure conference will take place  in Prague – Výzkumné infrastruktury">
              <a:extLst>
                <a:ext uri="{FF2B5EF4-FFF2-40B4-BE49-F238E27FC236}">
                  <a16:creationId xmlns:a16="http://schemas.microsoft.com/office/drawing/2014/main" id="{7B9333CE-95F8-E1EA-035F-8329D9892D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01"/>
            <a:stretch/>
          </p:blipFill>
          <p:spPr bwMode="auto">
            <a:xfrm>
              <a:off x="0" y="1039136"/>
              <a:ext cx="2158000" cy="761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D0BBBC6A-7EF2-78BA-34D9-C5A5232E0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" y="3302847"/>
            <a:ext cx="799780" cy="899753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E2A48E8B-06CD-EF93-775B-EA5935982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11" y="3916038"/>
            <a:ext cx="7997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844302"/>
                </a:solidFill>
                <a:cs typeface="Times New Roman" panose="02020603050405020304" pitchFamily="18" charset="0"/>
              </a:rPr>
              <a:t>FO</a:t>
            </a:r>
            <a:r>
              <a:rPr lang="en-US" altLang="ja-JP" sz="1400" b="1" baseline="-25000" dirty="0">
                <a:solidFill>
                  <a:srgbClr val="844302"/>
                </a:solidFill>
                <a:cs typeface="Times New Roman" panose="02020603050405020304" pitchFamily="18" charset="0"/>
              </a:rPr>
              <a:t>3</a:t>
            </a:r>
            <a:r>
              <a:rPr lang="en-US" altLang="ja-JP" sz="1400" b="1" dirty="0">
                <a:solidFill>
                  <a:srgbClr val="844302"/>
                </a:solidFill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0BC50F9-1161-FBEA-3B16-42717B457289}"/>
              </a:ext>
            </a:extLst>
          </p:cNvPr>
          <p:cNvSpPr txBox="1"/>
          <p:nvPr/>
        </p:nvSpPr>
        <p:spPr>
          <a:xfrm>
            <a:off x="1939899" y="1084926"/>
            <a:ext cx="8312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FACE systems worldwide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the only one located in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 climate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A5DD68-96C2-2E0D-46C2-23B032E46CF0}"/>
              </a:ext>
            </a:extLst>
          </p:cNvPr>
          <p:cNvSpPr txBox="1"/>
          <p:nvPr/>
        </p:nvSpPr>
        <p:spPr>
          <a:xfrm>
            <a:off x="3311621" y="599328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dirty="0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ree-air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it-IT" sz="2400" b="1" baseline="-25000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400" b="1" dirty="0" err="1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dirty="0" err="1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posure</a:t>
            </a:r>
            <a:r>
              <a:rPr lang="it-IT" sz="2400" dirty="0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</a:t>
            </a:r>
            <a:r>
              <a:rPr lang="it-IT" sz="2400" b="1" baseline="-25000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X)</a:t>
            </a:r>
          </a:p>
        </p:txBody>
      </p:sp>
      <p:pic>
        <p:nvPicPr>
          <p:cNvPr id="18" name="Immagine 17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40F01E4D-EA35-00D1-1F9D-64A310557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87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4165E-F6AA-F937-7440-6128EE053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B12FC0-A065-4C15-1E09-8312234EC849}"/>
              </a:ext>
            </a:extLst>
          </p:cNvPr>
          <p:cNvSpPr txBox="1"/>
          <p:nvPr/>
        </p:nvSpPr>
        <p:spPr>
          <a:xfrm>
            <a:off x="2764993" y="1294048"/>
            <a:ext cx="51326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station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monitors 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conditions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(temperature, pressure, RH, PAR, GR, wind speed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direction),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vapor pressure deficit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concentration, NOx concentration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DED2A7CC-AF8B-CF0C-48B4-73E7A9794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7"/>
          <a:stretch/>
        </p:blipFill>
        <p:spPr bwMode="auto">
          <a:xfrm>
            <a:off x="515640" y="2968745"/>
            <a:ext cx="5729986" cy="376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4B9CB172-6331-37AF-A21D-21972C24B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2589" b="11804"/>
          <a:stretch>
            <a:fillRect/>
          </a:stretch>
        </p:blipFill>
        <p:spPr bwMode="auto">
          <a:xfrm flipH="1">
            <a:off x="814738" y="1071564"/>
            <a:ext cx="1840705" cy="18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1A7497F4-CC8A-8658-C1F4-15F1D79D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37" y="1032077"/>
            <a:ext cx="184070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ja-JP" sz="2100" dirty="0">
                <a:solidFill>
                  <a:srgbClr val="FFFF00"/>
                </a:solidFill>
                <a:cs typeface="Times New Roman" panose="02020603050405020304" pitchFamily="18" charset="0"/>
              </a:rPr>
              <a:t>A. Materassi</a:t>
            </a:r>
            <a:endParaRPr lang="ja-JP" altLang="en-US" sz="21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51FD9F6-9D46-B38F-7BF3-4AEE45004E50}"/>
              </a:ext>
            </a:extLst>
          </p:cNvPr>
          <p:cNvSpPr/>
          <p:nvPr/>
        </p:nvSpPr>
        <p:spPr>
          <a:xfrm>
            <a:off x="2897362" y="2975421"/>
            <a:ext cx="2392452" cy="290361"/>
          </a:xfrm>
          <a:custGeom>
            <a:avLst/>
            <a:gdLst>
              <a:gd name="connsiteX0" fmla="*/ 0 w 2392452"/>
              <a:gd name="connsiteY0" fmla="*/ 48394 h 290361"/>
              <a:gd name="connsiteX1" fmla="*/ 48394 w 2392452"/>
              <a:gd name="connsiteY1" fmla="*/ 0 h 290361"/>
              <a:gd name="connsiteX2" fmla="*/ 599353 w 2392452"/>
              <a:gd name="connsiteY2" fmla="*/ 0 h 290361"/>
              <a:gd name="connsiteX3" fmla="*/ 1150313 w 2392452"/>
              <a:gd name="connsiteY3" fmla="*/ 0 h 290361"/>
              <a:gd name="connsiteX4" fmla="*/ 1655359 w 2392452"/>
              <a:gd name="connsiteY4" fmla="*/ 0 h 290361"/>
              <a:gd name="connsiteX5" fmla="*/ 2344058 w 2392452"/>
              <a:gd name="connsiteY5" fmla="*/ 0 h 290361"/>
              <a:gd name="connsiteX6" fmla="*/ 2392452 w 2392452"/>
              <a:gd name="connsiteY6" fmla="*/ 48394 h 290361"/>
              <a:gd name="connsiteX7" fmla="*/ 2392452 w 2392452"/>
              <a:gd name="connsiteY7" fmla="*/ 241967 h 290361"/>
              <a:gd name="connsiteX8" fmla="*/ 2344058 w 2392452"/>
              <a:gd name="connsiteY8" fmla="*/ 290361 h 290361"/>
              <a:gd name="connsiteX9" fmla="*/ 1770142 w 2392452"/>
              <a:gd name="connsiteY9" fmla="*/ 290361 h 290361"/>
              <a:gd name="connsiteX10" fmla="*/ 1242139 w 2392452"/>
              <a:gd name="connsiteY10" fmla="*/ 290361 h 290361"/>
              <a:gd name="connsiteX11" fmla="*/ 691180 w 2392452"/>
              <a:gd name="connsiteY11" fmla="*/ 290361 h 290361"/>
              <a:gd name="connsiteX12" fmla="*/ 48394 w 2392452"/>
              <a:gd name="connsiteY12" fmla="*/ 290361 h 290361"/>
              <a:gd name="connsiteX13" fmla="*/ 0 w 2392452"/>
              <a:gd name="connsiteY13" fmla="*/ 241967 h 290361"/>
              <a:gd name="connsiteX14" fmla="*/ 0 w 2392452"/>
              <a:gd name="connsiteY14" fmla="*/ 48394 h 29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92452" h="290361" extrusionOk="0">
                <a:moveTo>
                  <a:pt x="0" y="48394"/>
                </a:moveTo>
                <a:cubicBezTo>
                  <a:pt x="599" y="23404"/>
                  <a:pt x="17721" y="6393"/>
                  <a:pt x="48394" y="0"/>
                </a:cubicBezTo>
                <a:cubicBezTo>
                  <a:pt x="309955" y="-55390"/>
                  <a:pt x="445042" y="16066"/>
                  <a:pt x="599353" y="0"/>
                </a:cubicBezTo>
                <a:cubicBezTo>
                  <a:pt x="753664" y="-16066"/>
                  <a:pt x="1021955" y="48823"/>
                  <a:pt x="1150313" y="0"/>
                </a:cubicBezTo>
                <a:cubicBezTo>
                  <a:pt x="1278671" y="-48823"/>
                  <a:pt x="1467787" y="22530"/>
                  <a:pt x="1655359" y="0"/>
                </a:cubicBezTo>
                <a:cubicBezTo>
                  <a:pt x="1842931" y="-22530"/>
                  <a:pt x="2022335" y="71184"/>
                  <a:pt x="2344058" y="0"/>
                </a:cubicBezTo>
                <a:cubicBezTo>
                  <a:pt x="2371210" y="-1083"/>
                  <a:pt x="2395330" y="17665"/>
                  <a:pt x="2392452" y="48394"/>
                </a:cubicBezTo>
                <a:cubicBezTo>
                  <a:pt x="2415627" y="131509"/>
                  <a:pt x="2374033" y="157966"/>
                  <a:pt x="2392452" y="241967"/>
                </a:cubicBezTo>
                <a:cubicBezTo>
                  <a:pt x="2393609" y="275740"/>
                  <a:pt x="2367632" y="287481"/>
                  <a:pt x="2344058" y="290361"/>
                </a:cubicBezTo>
                <a:cubicBezTo>
                  <a:pt x="2195394" y="357216"/>
                  <a:pt x="1979681" y="262095"/>
                  <a:pt x="1770142" y="290361"/>
                </a:cubicBezTo>
                <a:cubicBezTo>
                  <a:pt x="1560603" y="318627"/>
                  <a:pt x="1369965" y="286933"/>
                  <a:pt x="1242139" y="290361"/>
                </a:cubicBezTo>
                <a:cubicBezTo>
                  <a:pt x="1114313" y="293789"/>
                  <a:pt x="934487" y="266262"/>
                  <a:pt x="691180" y="290361"/>
                </a:cubicBezTo>
                <a:cubicBezTo>
                  <a:pt x="447873" y="314460"/>
                  <a:pt x="237014" y="281568"/>
                  <a:pt x="48394" y="290361"/>
                </a:cubicBezTo>
                <a:cubicBezTo>
                  <a:pt x="21812" y="291595"/>
                  <a:pt x="3439" y="266306"/>
                  <a:pt x="0" y="241967"/>
                </a:cubicBezTo>
                <a:cubicBezTo>
                  <a:pt x="-6388" y="177916"/>
                  <a:pt x="22090" y="100205"/>
                  <a:pt x="0" y="48394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86206391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103E462-C5E7-BBDA-AC27-64CC45855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168" y="1071564"/>
            <a:ext cx="3151200" cy="230940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AB9DBCC-B538-DB8F-DA46-453650F84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67" y="3265782"/>
            <a:ext cx="4829501" cy="313187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0E7412B-0AA0-5211-E676-0486D9CEF3C6}"/>
              </a:ext>
            </a:extLst>
          </p:cNvPr>
          <p:cNvSpPr txBox="1"/>
          <p:nvPr/>
        </p:nvSpPr>
        <p:spPr>
          <a:xfrm>
            <a:off x="3684601" y="576281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dirty="0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ree-air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it-IT" sz="2400" b="1" baseline="-25000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400" b="1" dirty="0" err="1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dirty="0" err="1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posure</a:t>
            </a:r>
            <a:r>
              <a:rPr lang="it-IT" sz="2400" dirty="0">
                <a:solidFill>
                  <a:srgbClr val="CD83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</a:t>
            </a:r>
            <a:r>
              <a:rPr lang="it-IT" sz="2400" b="1" baseline="-25000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b="1" dirty="0">
                <a:solidFill>
                  <a:srgbClr val="A32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X)</a:t>
            </a:r>
          </a:p>
        </p:txBody>
      </p:sp>
      <p:pic>
        <p:nvPicPr>
          <p:cNvPr id="20" name="Immagine 19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CB43A68D-8AF2-F907-F00D-95A6CAD8D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84EC404-0A7A-6DF9-4482-9E320B39A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71" y="903175"/>
            <a:ext cx="799780" cy="899753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4019A7EE-C326-90EC-1254-64EE3F260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5955" y="1447575"/>
            <a:ext cx="7997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844302"/>
                </a:solidFill>
                <a:cs typeface="Times New Roman" panose="02020603050405020304" pitchFamily="18" charset="0"/>
              </a:rPr>
              <a:t>FO</a:t>
            </a:r>
            <a:r>
              <a:rPr lang="en-US" altLang="ja-JP" sz="1400" b="1" baseline="-25000" dirty="0">
                <a:solidFill>
                  <a:srgbClr val="844302"/>
                </a:solidFill>
                <a:cs typeface="Times New Roman" panose="02020603050405020304" pitchFamily="18" charset="0"/>
              </a:rPr>
              <a:t>3</a:t>
            </a:r>
            <a:r>
              <a:rPr lang="en-US" altLang="ja-JP" sz="1400" b="1" dirty="0">
                <a:solidFill>
                  <a:srgbClr val="844302"/>
                </a:solidFill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2057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DE91-9E64-D929-B911-2E48F4C0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5B0CE829-E213-CEBD-FB5E-237F57FF5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647118"/>
              </p:ext>
            </p:extLst>
          </p:nvPr>
        </p:nvGraphicFramePr>
        <p:xfrm>
          <a:off x="5370897" y="2247907"/>
          <a:ext cx="5156016" cy="371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482">
                  <a:extLst>
                    <a:ext uri="{9D8B030D-6E8A-4147-A177-3AD203B41FA5}">
                      <a16:colId xmlns:a16="http://schemas.microsoft.com/office/drawing/2014/main" val="928701799"/>
                    </a:ext>
                  </a:extLst>
                </a:gridCol>
                <a:gridCol w="1094874">
                  <a:extLst>
                    <a:ext uri="{9D8B030D-6E8A-4147-A177-3AD203B41FA5}">
                      <a16:colId xmlns:a16="http://schemas.microsoft.com/office/drawing/2014/main" val="2622193622"/>
                    </a:ext>
                  </a:extLst>
                </a:gridCol>
                <a:gridCol w="553452">
                  <a:extLst>
                    <a:ext uri="{9D8B030D-6E8A-4147-A177-3AD203B41FA5}">
                      <a16:colId xmlns:a16="http://schemas.microsoft.com/office/drawing/2014/main" val="3633099373"/>
                    </a:ext>
                  </a:extLst>
                </a:gridCol>
                <a:gridCol w="1876208">
                  <a:extLst>
                    <a:ext uri="{9D8B030D-6E8A-4147-A177-3AD203B41FA5}">
                      <a16:colId xmlns:a16="http://schemas.microsoft.com/office/drawing/2014/main" val="2865673155"/>
                    </a:ext>
                  </a:extLst>
                </a:gridCol>
              </a:tblGrid>
              <a:tr h="513006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Species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PODy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mmol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it-IT" sz="14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511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Saccharum</a:t>
                      </a:r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officinarium</a:t>
                      </a:r>
                      <a:endParaRPr lang="it-IT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Moura et al., 2018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6059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Quercus ilex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36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Hoshika</a:t>
                      </a: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6328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Quercus </a:t>
                      </a:r>
                      <a:r>
                        <a:rPr lang="it-IT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pubescentis</a:t>
                      </a:r>
                      <a:endParaRPr lang="it-IT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36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Hoshika</a:t>
                      </a: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7373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Quercus </a:t>
                      </a:r>
                      <a:r>
                        <a:rPr lang="it-IT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robur</a:t>
                      </a:r>
                      <a:endParaRPr lang="it-IT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36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Hoshika</a:t>
                      </a: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434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Populus oxford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36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 Zhang et al., 2018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077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Moringa oleifera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36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Moura et al., 2021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428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Eugenia </a:t>
                      </a:r>
                      <a:r>
                        <a:rPr lang="it-IT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unifolia</a:t>
                      </a:r>
                      <a:endParaRPr lang="it-IT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36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Engela</a:t>
                      </a: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53933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it-IT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Vitis</a:t>
                      </a:r>
                      <a:r>
                        <a:rPr lang="it-IT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vinifera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36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</a:t>
                      </a:r>
                      <a:r>
                        <a:rPr lang="it-IT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Moura et al., 2024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93332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222DB3-A2B6-E46A-33B3-3187F0041A83}"/>
              </a:ext>
            </a:extLst>
          </p:cNvPr>
          <p:cNvSpPr txBox="1"/>
          <p:nvPr/>
        </p:nvSpPr>
        <p:spPr>
          <a:xfrm>
            <a:off x="140140" y="539747"/>
            <a:ext cx="10822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Risk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672282-4585-08F2-AF33-D2FA06970E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179" y="2039398"/>
            <a:ext cx="4387731" cy="41973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F2AF6F-8975-FD72-6849-2ADFA84F4450}"/>
              </a:ext>
            </a:extLst>
          </p:cNvPr>
          <p:cNvSpPr txBox="1"/>
          <p:nvPr/>
        </p:nvSpPr>
        <p:spPr>
          <a:xfrm>
            <a:off x="2877502" y="6208813"/>
            <a:ext cx="788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M24 (ppb)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E09D04-819D-13D4-6107-5FC47E7B664B}"/>
              </a:ext>
            </a:extLst>
          </p:cNvPr>
          <p:cNvSpPr txBox="1"/>
          <p:nvPr/>
        </p:nvSpPr>
        <p:spPr>
          <a:xfrm>
            <a:off x="257282" y="1062967"/>
            <a:ext cx="11235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application of various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treatments (differing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to analyze the relationship between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biomass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variation. It is possible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species-specific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establish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levels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(CLs -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 decrease in biomass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defined by the Phytotoxic Ozone Dose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9AE128-93AA-1049-B010-AC4F155E650F}"/>
              </a:ext>
            </a:extLst>
          </p:cNvPr>
          <p:cNvSpPr txBox="1"/>
          <p:nvPr/>
        </p:nvSpPr>
        <p:spPr>
          <a:xfrm>
            <a:off x="1883713" y="6442502"/>
            <a:ext cx="864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Setting the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threshold of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susceptibility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prevent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detrimental effects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Immagine 7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0960E6B6-8609-42C9-C330-8D18EDDD8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1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7C402-DB3D-2428-1A1B-A848540F4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4F3E07E-C836-9D76-7DBF-AA955FA7590D}"/>
              </a:ext>
            </a:extLst>
          </p:cNvPr>
          <p:cNvSpPr/>
          <p:nvPr/>
        </p:nvSpPr>
        <p:spPr>
          <a:xfrm>
            <a:off x="12812" y="6381654"/>
            <a:ext cx="12168000" cy="47268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4332E-41C2-0D85-1628-1F2F37833C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91" y="1749986"/>
            <a:ext cx="6832424" cy="17964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49BD69B-A86D-A3EE-FBF2-8CA7DD7E6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77" y="3498016"/>
            <a:ext cx="3376949" cy="2827162"/>
          </a:xfrm>
          <a:prstGeom prst="rect">
            <a:avLst/>
          </a:prstGeom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F7309BF8-991D-D19E-6D12-7AB0F2BFD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39" r="18938"/>
          <a:stretch/>
        </p:blipFill>
        <p:spPr>
          <a:xfrm>
            <a:off x="7754568" y="3561352"/>
            <a:ext cx="4358298" cy="3029503"/>
          </a:xfrm>
          <a:prstGeom prst="rect">
            <a:avLst/>
          </a:prstGeom>
        </p:spPr>
      </p:pic>
      <p:sp>
        <p:nvSpPr>
          <p:cNvPr id="6" name="TextBox 25">
            <a:extLst>
              <a:ext uri="{FF2B5EF4-FFF2-40B4-BE49-F238E27FC236}">
                <a16:creationId xmlns:a16="http://schemas.microsoft.com/office/drawing/2014/main" id="{45D88491-41E3-F4AC-6CC8-76AF5B0D0D02}"/>
              </a:ext>
            </a:extLst>
          </p:cNvPr>
          <p:cNvSpPr txBox="1"/>
          <p:nvPr/>
        </p:nvSpPr>
        <p:spPr>
          <a:xfrm>
            <a:off x="45683" y="6207544"/>
            <a:ext cx="12146317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450"/>
              </a:spcAft>
            </a:pP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A three-year free-air experimental assessment of ozone risk on the perennial </a:t>
            </a:r>
            <a:r>
              <a:rPr lang="en-US" i="1" dirty="0"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Vitis vinifera </a:t>
            </a:r>
            <a:endParaRPr lang="en-US" dirty="0">
              <a:latin typeface="Times New Roman" panose="020206030504050203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A834E1-6008-D5FB-CC25-BA0BA443CF8B}"/>
              </a:ext>
            </a:extLst>
          </p:cNvPr>
          <p:cNvSpPr txBox="1"/>
          <p:nvPr/>
        </p:nvSpPr>
        <p:spPr>
          <a:xfrm>
            <a:off x="505326" y="879455"/>
            <a:ext cx="10822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How O</a:t>
            </a:r>
            <a:r>
              <a:rPr lang="it-IT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affects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grapevine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production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4080311-320B-958A-2F94-2A49589FD873}"/>
              </a:ext>
            </a:extLst>
          </p:cNvPr>
          <p:cNvGrpSpPr/>
          <p:nvPr/>
        </p:nvGrpSpPr>
        <p:grpSpPr>
          <a:xfrm>
            <a:off x="327730" y="1589385"/>
            <a:ext cx="4221488" cy="4734933"/>
            <a:chOff x="547247" y="357782"/>
            <a:chExt cx="3686807" cy="3512911"/>
          </a:xfrm>
        </p:grpSpPr>
        <p:pic>
          <p:nvPicPr>
            <p:cNvPr id="9" name="Picture 20">
              <a:extLst>
                <a:ext uri="{FF2B5EF4-FFF2-40B4-BE49-F238E27FC236}">
                  <a16:creationId xmlns:a16="http://schemas.microsoft.com/office/drawing/2014/main" id="{E4AC2245-CFA8-BC3E-14AB-8EC75D6DE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21" r="79025"/>
            <a:stretch/>
          </p:blipFill>
          <p:spPr>
            <a:xfrm>
              <a:off x="554380" y="1170819"/>
              <a:ext cx="1761552" cy="2690037"/>
            </a:xfrm>
            <a:prstGeom prst="rect">
              <a:avLst/>
            </a:prstGeom>
          </p:spPr>
        </p:pic>
        <p:pic>
          <p:nvPicPr>
            <p:cNvPr id="10" name="Picture 20">
              <a:extLst>
                <a:ext uri="{FF2B5EF4-FFF2-40B4-BE49-F238E27FC236}">
                  <a16:creationId xmlns:a16="http://schemas.microsoft.com/office/drawing/2014/main" id="{156A1019-B662-E925-5F8C-981D45893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84" t="27912" r="14"/>
            <a:stretch/>
          </p:blipFill>
          <p:spPr>
            <a:xfrm>
              <a:off x="2361089" y="1204382"/>
              <a:ext cx="1872965" cy="2666311"/>
            </a:xfrm>
            <a:prstGeom prst="rect">
              <a:avLst/>
            </a:prstGeom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B2DD75A6-DDD3-0316-4CAF-330FDFF81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57" t="-435" r="15" b="71478"/>
            <a:stretch/>
          </p:blipFill>
          <p:spPr>
            <a:xfrm>
              <a:off x="547247" y="357782"/>
              <a:ext cx="3686806" cy="830997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CE7816-FBCC-7B15-2954-0C4E14AA6C6E}"/>
              </a:ext>
            </a:extLst>
          </p:cNvPr>
          <p:cNvSpPr txBox="1"/>
          <p:nvPr/>
        </p:nvSpPr>
        <p:spPr>
          <a:xfrm>
            <a:off x="4668253" y="1265846"/>
            <a:ext cx="765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Stomatal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conductance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parameterization of the DO3SE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for POD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t-IT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577623BD-FC0D-46AA-A0C9-CCD4F5E30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6275" l="3644" r="95547">
                        <a14:foregroundMark x1="21862" y1="29412" x2="21862" y2="29412"/>
                        <a14:foregroundMark x1="28745" y1="27451" x2="28745" y2="27451"/>
                        <a14:foregroundMark x1="39271" y1="33333" x2="39271" y2="33333"/>
                        <a14:foregroundMark x1="44130" y1="29412" x2="44130" y2="29412"/>
                        <a14:foregroundMark x1="58704" y1="27451" x2="58704" y2="27451"/>
                        <a14:foregroundMark x1="62348" y1="50980" x2="62348" y2="50980"/>
                        <a14:foregroundMark x1="61943" y1="68627" x2="61943" y2="68627"/>
                        <a14:foregroundMark x1="84211" y1="45098" x2="84211" y2="45098"/>
                        <a14:foregroundMark x1="89069" y1="31373" x2="89069" y2="31373"/>
                        <a14:foregroundMark x1="93117" y1="27451" x2="93117" y2="27451"/>
                        <a14:foregroundMark x1="96356" y1="50980" x2="96356" y2="50980"/>
                        <a14:foregroundMark x1="16194" y1="23529" x2="16194" y2="23529"/>
                        <a14:foregroundMark x1="16194" y1="23529" x2="15789" y2="27451"/>
                        <a14:foregroundMark x1="16599" y1="33333" x2="16599" y2="33333"/>
                        <a14:foregroundMark x1="16599" y1="33333" x2="17004" y2="62745"/>
                        <a14:foregroundMark x1="17004" y1="62745" x2="12955" y2="78431"/>
                        <a14:foregroundMark x1="12955" y1="78431" x2="7692" y2="84314"/>
                        <a14:foregroundMark x1="7692" y1="84314" x2="6883" y2="82353"/>
                        <a14:foregroundMark x1="3644" y1="70588" x2="3644" y2="70588"/>
                        <a14:foregroundMark x1="76923" y1="27451" x2="76923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26" y="650456"/>
            <a:ext cx="1740674" cy="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983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92BAF-E722-489A-9D1C-919A24DE41C2}">
  <ds:schemaRefs>
    <ds:schemaRef ds:uri="http://schemas.openxmlformats.org/package/2006/metadata/core-properties"/>
    <ds:schemaRef ds:uri="31636664-d730-40d7-a265-a5e11b79394d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1332</Words>
  <Application>Microsoft Office PowerPoint</Application>
  <PresentationFormat>Widescreen</PresentationFormat>
  <Paragraphs>183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ELENA MARRA</cp:lastModifiedBy>
  <cp:revision>57</cp:revision>
  <dcterms:created xsi:type="dcterms:W3CDTF">2024-12-12T08:43:13Z</dcterms:created>
  <dcterms:modified xsi:type="dcterms:W3CDTF">2025-02-10T14:30:36Z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