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68" r:id="rId5"/>
    <p:sldId id="269" r:id="rId6"/>
    <p:sldId id="270" r:id="rId7"/>
    <p:sldId id="272" r:id="rId8"/>
    <p:sldId id="510" r:id="rId9"/>
    <p:sldId id="273" r:id="rId10"/>
    <p:sldId id="511" r:id="rId11"/>
    <p:sldId id="504" r:id="rId12"/>
    <p:sldId id="513" r:id="rId13"/>
    <p:sldId id="515" r:id="rId14"/>
    <p:sldId id="514" r:id="rId15"/>
    <p:sldId id="276" r:id="rId16"/>
    <p:sldId id="278" r:id="rId17"/>
    <p:sldId id="517" r:id="rId18"/>
    <p:sldId id="516" r:id="rId19"/>
    <p:sldId id="267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359315E8-9569-4B8B-82C8-C1ADC618BE25}">
          <p14:sldIdLst/>
        </p14:section>
        <p14:section name="corpo diapositive" id="{05756F07-0A3E-49ED-83DB-BE883D497B71}">
          <p14:sldIdLst>
            <p14:sldId id="268"/>
            <p14:sldId id="269"/>
            <p14:sldId id="270"/>
            <p14:sldId id="272"/>
            <p14:sldId id="510"/>
            <p14:sldId id="273"/>
            <p14:sldId id="511"/>
            <p14:sldId id="504"/>
            <p14:sldId id="513"/>
            <p14:sldId id="515"/>
            <p14:sldId id="514"/>
            <p14:sldId id="276"/>
            <p14:sldId id="278"/>
            <p14:sldId id="517"/>
            <p14:sldId id="516"/>
          </p14:sldIdLst>
        </p14:section>
        <p14:section name="diapositiva finale" id="{6EDF62FC-89EA-4AFB-92C3-BBE7C40FCCE0}">
          <p14:sldIdLst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F03810-3E41-CA4E-E170-B7125396FF1E}" name="Valentina Di Paola" initials="VDP" userId="cfdd995179c47f17" providerId="Windows Live"/>
  <p188:author id="{4E64972D-84E5-6813-C354-582340A22D82}" name="SILVIA PIOLI" initials="SP" userId="S::silvia.pioli@cnr.it::d234a8d0-7754-463b-95e6-a5835a0bc1dd" providerId="AD"/>
  <p188:author id="{DAFCF232-37E2-EE12-F3DD-E21EF2FA4BA5}" name="ANNA VALENTINO" initials="AV" userId="S::anna.valentino@cnr.it::0f8b6270-cd2e-4925-a566-d79c22778c98" providerId="AD"/>
  <p188:author id="{72516254-331A-F009-9C75-691C9A7EFEDA}" name="TERENZIO ZENONE" initials="TZ" userId="S::terenzio.zenone@cnr.it::a079c6b3-639c-49dd-bbf5-3b12723cfc33" providerId="AD"/>
  <p188:author id="{9C6D8459-A464-C504-ED90-002EC2C42288}" name="MARIO PAGANO" initials="MP" userId="S::mario.pagano@cnr.it::71aa4394-e5b8-4965-80a3-e8a8e81da7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91A6"/>
    <a:srgbClr val="E894AB"/>
    <a:srgbClr val="29332C"/>
    <a:srgbClr val="D1DAD5"/>
    <a:srgbClr val="237C8A"/>
    <a:srgbClr val="9A8D9E"/>
    <a:srgbClr val="BAC8BE"/>
    <a:srgbClr val="4A5E50"/>
    <a:srgbClr val="39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CDEFA-C38E-4DA6-98C7-DA4C009C2730}" v="1" dt="2025-01-17T09:38:00.868"/>
    <p1510:client id="{D80707B8-2439-4BA9-908D-C3AF0F4B471D}" v="5" dt="2025-01-17T09:36:56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1263" y="10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04C74C7-7EDC-43CC-84DA-DAE1F2EAD9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4957516-BCF2-44D8-B30E-5A79F7C178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DEB8-F98E-4206-9256-347A90A6ED2D}" type="datetimeFigureOut">
              <a:rPr lang="it-IT" smtClean="0"/>
              <a:t>09/02/2025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2D5E2A-C7C3-4C22-90C2-4670A2C700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0544AC-1CB5-46CA-B22F-4E9D222941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2D1BD-BB14-445D-8315-2DAA724A60E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17625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82493-70E5-43F7-A952-AC7836C17ED3}" type="datetimeFigureOut">
              <a:rPr lang="it-IT" smtClean="0"/>
              <a:t>09/02/2025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6AAB0-81B5-4CA4-9288-8518CDE0CCD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41756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3288512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1307434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BA0E8-641B-4B23-B69A-433C2C18CB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2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A537303-2AB2-4953-9B86-92523558C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E7973E-792A-4E14-B0ED-C641FEEEF7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B48F71-1D2A-44C3-89A6-51FFD7FFB676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362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6C082C3-5B93-4082-8B19-CD21617CE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4C824F4-7412-4EA8-9702-4BEC3BA4AA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4863A3-4F03-4B64-AD46-B46C7AC5E9EB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578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FDF9A2-C488-4D63-AAC3-2F2E76C65F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3CC5987-8B33-4E90-820B-328C8B3265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0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25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14124-70A7-4A35-953A-007F2A44686A}" type="datetime1">
              <a:rPr lang="it-IT" smtClean="0"/>
              <a:t>09/02/2025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BAAB-BD54-444A-B434-6C0644983C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29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8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2" r:id="rId2"/>
    <p:sldLayoutId id="2147483649" r:id="rId3"/>
    <p:sldLayoutId id="2147483656" r:id="rId4"/>
    <p:sldLayoutId id="2147483657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tiff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t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tif"/><Relationship Id="rId4" Type="http://schemas.openxmlformats.org/officeDocument/2006/relationships/image" Target="../media/image1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C69C7D60-E3EB-F039-6F49-F0128FFF6932}"/>
              </a:ext>
            </a:extLst>
          </p:cNvPr>
          <p:cNvSpPr txBox="1">
            <a:spLocks/>
          </p:cNvSpPr>
          <p:nvPr/>
        </p:nvSpPr>
        <p:spPr>
          <a:xfrm>
            <a:off x="2861006" y="3911916"/>
            <a:ext cx="9330993" cy="1346201"/>
          </a:xfrm>
          <a:prstGeom prst="rect">
            <a:avLst/>
          </a:prstGeom>
          <a:solidFill>
            <a:srgbClr val="4A5E50"/>
          </a:solidFill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800" kern="12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800" kern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Barbara Baesso Moura </a:t>
            </a:r>
          </a:p>
          <a:p>
            <a:pPr algn="l"/>
            <a:r>
              <a:rPr lang="pt-BR" kern="0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					I</a:t>
            </a:r>
            <a:r>
              <a:rPr lang="pt-BR" sz="1800" kern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RET/CNR Florence</a:t>
            </a:r>
          </a:p>
          <a:p>
            <a:pPr algn="l"/>
            <a:r>
              <a:rPr lang="pt-BR" kern="0" dirty="0">
                <a:solidFill>
                  <a:schemeClr val="bg1"/>
                </a:solidFill>
                <a:latin typeface="Aptos" panose="020B0004020202020204" pitchFamily="34" charset="0"/>
              </a:rPr>
              <a:t>					NBFC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A049113-DF11-57B7-71E9-D6CAFAD1D83B}"/>
              </a:ext>
            </a:extLst>
          </p:cNvPr>
          <p:cNvSpPr/>
          <p:nvPr/>
        </p:nvSpPr>
        <p:spPr>
          <a:xfrm>
            <a:off x="0" y="2121931"/>
            <a:ext cx="12192000" cy="1815882"/>
          </a:xfrm>
          <a:prstGeom prst="rect">
            <a:avLst/>
          </a:prstGeom>
          <a:solidFill>
            <a:srgbClr val="D1DAD5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800" kern="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Enhancing Urban Air Quality: </a:t>
            </a:r>
          </a:p>
          <a:p>
            <a:pPr algn="ctr"/>
            <a:r>
              <a:rPr lang="en-US" sz="2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Integrating Vegetation Strategies and Plant Stress Research</a:t>
            </a:r>
          </a:p>
          <a:p>
            <a:pPr algn="ctr"/>
            <a:endParaRPr lang="it-IT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813597-0D4D-7267-4E50-2AA7315D8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5" y="5821803"/>
            <a:ext cx="11368473" cy="9107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6671C8-05C4-BB39-F1E5-466A6166E892}"/>
              </a:ext>
            </a:extLst>
          </p:cNvPr>
          <p:cNvSpPr txBox="1"/>
          <p:nvPr/>
        </p:nvSpPr>
        <p:spPr>
          <a:xfrm>
            <a:off x="1245379" y="921602"/>
            <a:ext cx="95703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Spoke 5: URBAN BIODIVERSITY</a:t>
            </a:r>
          </a:p>
          <a:p>
            <a:pPr algn="ctr"/>
            <a:br>
              <a:rPr lang="en-US" dirty="0"/>
            </a:br>
            <a:r>
              <a:rPr lang="en-US" b="1" dirty="0"/>
              <a:t>Activity 4: </a:t>
            </a:r>
            <a:r>
              <a:rPr lang="en-US" dirty="0"/>
              <a:t>Urban forestry and impacts on supporting and regulating ecosystem services</a:t>
            </a:r>
            <a:br>
              <a:rPr lang="en-US" dirty="0"/>
            </a:br>
            <a:r>
              <a:rPr lang="en-US" b="1" dirty="0"/>
              <a:t>Task 4.1: </a:t>
            </a:r>
            <a:r>
              <a:rPr lang="en-US" dirty="0"/>
              <a:t>Nature-Based Solutions (NBS) and plant biodiversity in air bioremediation</a:t>
            </a:r>
            <a:endParaRPr lang="en-US" dirty="0">
              <a:solidFill>
                <a:srgbClr val="29332C"/>
              </a:solidFill>
              <a:effectLst/>
              <a:latin typeface="Aptos" panose="020B00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62155-7354-2A32-FC5E-13145A09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0" r="26951"/>
          <a:stretch/>
        </p:blipFill>
        <p:spPr>
          <a:xfrm>
            <a:off x="1852525" y="3494916"/>
            <a:ext cx="2634295" cy="26450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7348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814473-8548-7638-9AD9-CCEA9ADEF388}"/>
              </a:ext>
            </a:extLst>
          </p:cNvPr>
          <p:cNvSpPr txBox="1"/>
          <p:nvPr/>
        </p:nvSpPr>
        <p:spPr>
          <a:xfrm>
            <a:off x="-1" y="4680"/>
            <a:ext cx="12192000" cy="7140416"/>
          </a:xfrm>
          <a:prstGeom prst="rect">
            <a:avLst/>
          </a:prstGeom>
          <a:solidFill>
            <a:srgbClr val="D1DAD5"/>
          </a:solidFill>
        </p:spPr>
        <p:txBody>
          <a:bodyPr wrap="square">
            <a:spAutoFit/>
          </a:bodyPr>
          <a:lstStyle/>
          <a:p>
            <a:endParaRPr lang="en-US" sz="1000" kern="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kern="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FlorTree</a:t>
            </a:r>
            <a:r>
              <a:rPr lang="en-US" sz="32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ranking</a:t>
            </a:r>
          </a:p>
          <a:p>
            <a:endParaRPr lang="en-US" sz="3200" kern="0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kern="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kern="0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kern="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kern="0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kern="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kern="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kern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200" kern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200" kern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200" kern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200" kern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DE5BE-B465-D521-E070-8DCA51696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3664BF-123A-B36E-5447-0BBD75710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146"/>
            <a:ext cx="12192000" cy="513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99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48FC9B1E-077E-B57A-708C-B460D88CD6BA}"/>
              </a:ext>
            </a:extLst>
          </p:cNvPr>
          <p:cNvSpPr txBox="1"/>
          <p:nvPr/>
        </p:nvSpPr>
        <p:spPr>
          <a:xfrm>
            <a:off x="-1" y="4680"/>
            <a:ext cx="12192000" cy="3847207"/>
          </a:xfrm>
          <a:prstGeom prst="rect">
            <a:avLst/>
          </a:prstGeom>
          <a:solidFill>
            <a:srgbClr val="D1DAD5"/>
          </a:solidFill>
        </p:spPr>
        <p:txBody>
          <a:bodyPr wrap="square">
            <a:spAutoFit/>
          </a:bodyPr>
          <a:lstStyle/>
          <a:p>
            <a:endParaRPr lang="en-US" sz="1000" kern="0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kern="0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u="sng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Practical applications</a:t>
            </a:r>
          </a:p>
          <a:p>
            <a:endParaRPr lang="en-US" sz="3200" kern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200" kern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200" kern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200" kern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200" kern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1B801C-3E3D-4E07-BA21-E29205A51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8"/>
          <a:stretch/>
        </p:blipFill>
        <p:spPr>
          <a:xfrm>
            <a:off x="9057814" y="3221595"/>
            <a:ext cx="3057985" cy="36317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37C15-0B11-10D6-ABA8-792A655B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agem 3">
            <a:extLst>
              <a:ext uri="{FF2B5EF4-FFF2-40B4-BE49-F238E27FC236}">
                <a16:creationId xmlns:a16="http://schemas.microsoft.com/office/drawing/2014/main" id="{93C67245-6FCC-4B9E-5AA2-D8D338D37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70"/>
          <a:stretch/>
        </p:blipFill>
        <p:spPr>
          <a:xfrm>
            <a:off x="1042146" y="1063830"/>
            <a:ext cx="4287568" cy="18314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31A639-341A-2A34-C652-A920701CC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94"/>
          <a:stretch/>
        </p:blipFill>
        <p:spPr>
          <a:xfrm>
            <a:off x="0" y="3227129"/>
            <a:ext cx="2987817" cy="36317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7304D3A-70CB-0B05-3F0B-0A66F5194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632" y="6361978"/>
            <a:ext cx="2563368" cy="4206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224BD80-D84F-495D-4F83-6D23CA581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41" y="336488"/>
            <a:ext cx="5117910" cy="25588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889F6B-73C8-456A-4216-F5CE49DEF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6" r="25252"/>
          <a:stretch/>
        </p:blipFill>
        <p:spPr>
          <a:xfrm>
            <a:off x="6045802" y="3226275"/>
            <a:ext cx="3057985" cy="3631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4F448B-3494-0C74-EBBD-4FA5668DA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7" r="50531"/>
          <a:stretch/>
        </p:blipFill>
        <p:spPr>
          <a:xfrm>
            <a:off x="2987817" y="3221594"/>
            <a:ext cx="3057985" cy="363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74566-8331-3B4F-29A1-10418553D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51E7B0-3775-BF92-F14D-960C90E6A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186" y="-6826"/>
            <a:ext cx="6869601" cy="686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48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58153F-3784-7A48-3C54-DD0CE90DB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463"/>
            <a:ext cx="12192000" cy="4813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50A4C1-E9DD-682B-FDCF-6BE066BDC9E7}"/>
              </a:ext>
            </a:extLst>
          </p:cNvPr>
          <p:cNvSpPr txBox="1"/>
          <p:nvPr/>
        </p:nvSpPr>
        <p:spPr>
          <a:xfrm>
            <a:off x="603584" y="741765"/>
            <a:ext cx="10984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kern="1700" dirty="0">
                <a:solidFill>
                  <a:srgbClr val="C291A6"/>
                </a:solidFill>
                <a:latin typeface="Aptos" panose="020B0004020202020204" pitchFamily="34" charset="0"/>
              </a:rPr>
              <a:t>Good Practices for Designing Urban Green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611121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5FF8E-A819-93C0-971E-DE6D6EFF7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5F076-6168-6C1F-6C0F-B5E2A839C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59" y="675462"/>
            <a:ext cx="4153480" cy="44964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ADC1F-81A2-6C94-0418-FBECC15FA358}"/>
              </a:ext>
            </a:extLst>
          </p:cNvPr>
          <p:cNvSpPr txBox="1"/>
          <p:nvPr/>
        </p:nvSpPr>
        <p:spPr>
          <a:xfrm>
            <a:off x="4549325" y="5171889"/>
            <a:ext cx="30933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WebApp</a:t>
            </a:r>
          </a:p>
        </p:txBody>
      </p:sp>
    </p:spTree>
    <p:extLst>
      <p:ext uri="{BB962C8B-B14F-4D97-AF65-F5344CB8AC3E}">
        <p14:creationId xmlns:p14="http://schemas.microsoft.com/office/powerpoint/2010/main" val="3810240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AB9022-79D7-325C-626F-513FEBB65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42" y="0"/>
            <a:ext cx="10879716" cy="6858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3EE6747-55A4-CD5F-16BC-E423150FF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59" y="0"/>
            <a:ext cx="10871082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4007A2C-0FC5-D871-EFE6-7098D2E97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60" y="0"/>
            <a:ext cx="10898681" cy="6858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B01C4CF-DE58-4FAA-0636-79EADB619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46" y="0"/>
            <a:ext cx="10867109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DEDA13B-958F-225C-3453-86A079737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142" y="0"/>
            <a:ext cx="10879716" cy="6858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B702A0F-7D0A-723C-63B6-CE86B2EF46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419" y="0"/>
            <a:ext cx="10859162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50991B1-3347-3001-F137-57A207D173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824" y="0"/>
            <a:ext cx="10892352" cy="6858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F87C002-E9C5-20E0-A4B8-215703890D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735" y="0"/>
            <a:ext cx="10854531" cy="6858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F5FC22A-606D-0A22-9CA4-B8F662FB51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592" y="0"/>
            <a:ext cx="10860816" cy="6858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0671D66-1EA7-6A2A-E58E-72F4E5080D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824" y="0"/>
            <a:ext cx="10892352" cy="6858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21FA991-D480-41A7-4AE0-5C5BC934B8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7247" y="0"/>
            <a:ext cx="10857506" cy="6858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A9E4A2E-AB39-C8F2-8722-28D72E5F5D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0120" y="0"/>
            <a:ext cx="10871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5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5D399B-ACB5-4E6C-EEB1-FB797BB2A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567" y="1325979"/>
            <a:ext cx="8567556" cy="480283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E42E3C9-7AF9-4DBD-A8CE-55B88B509AFA}"/>
              </a:ext>
            </a:extLst>
          </p:cNvPr>
          <p:cNvSpPr/>
          <p:nvPr/>
        </p:nvSpPr>
        <p:spPr>
          <a:xfrm>
            <a:off x="2352595" y="310316"/>
            <a:ext cx="775150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08942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1C527C-06C3-CBB7-831D-9C260947C859}"/>
              </a:ext>
            </a:extLst>
          </p:cNvPr>
          <p:cNvSpPr txBox="1"/>
          <p:nvPr/>
        </p:nvSpPr>
        <p:spPr>
          <a:xfrm>
            <a:off x="1330119" y="1427816"/>
            <a:ext cx="5721420" cy="3491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</a:pPr>
            <a:r>
              <a:rPr lang="en-US" sz="3200" b="1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  <a:endParaRPr lang="en-US" sz="3200" b="1" kern="0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</a:pP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lvl="1">
              <a:lnSpc>
                <a:spcPct val="107000"/>
              </a:lnSpc>
              <a:spcAft>
                <a:spcPts val="800"/>
              </a:spcAft>
              <a:buSzPts val="1000"/>
            </a:pPr>
            <a:r>
              <a:rPr lang="en-US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brief introduction to the research theme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  <a:buSzPts val="1000"/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>
              <a:lnSpc>
                <a:spcPct val="107000"/>
              </a:lnSpc>
              <a:spcAft>
                <a:spcPts val="800"/>
              </a:spcAft>
              <a:buSzPts val="1000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ey topics: 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Methods to study plants’ </a:t>
            </a:r>
            <a:r>
              <a:rPr lang="en-US" kern="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responses </a:t>
            </a:r>
            <a:r>
              <a:rPr lang="en-US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air </a:t>
            </a:r>
            <a:r>
              <a:rPr lang="en-US" kern="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ollutants</a:t>
            </a:r>
          </a:p>
          <a:p>
            <a:pPr marL="3429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Assessing plant capacity to cope with air pollution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Practical applications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E18C6A-CE56-5FD7-0F44-5800820D3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5" y="5821803"/>
            <a:ext cx="11368473" cy="91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94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350ED9-0115-5E38-752F-2CE937424CF1}"/>
              </a:ext>
            </a:extLst>
          </p:cNvPr>
          <p:cNvSpPr/>
          <p:nvPr/>
        </p:nvSpPr>
        <p:spPr>
          <a:xfrm>
            <a:off x="0" y="0"/>
            <a:ext cx="4298082" cy="6858000"/>
          </a:xfrm>
          <a:prstGeom prst="rect">
            <a:avLst/>
          </a:prstGeom>
          <a:solidFill>
            <a:srgbClr val="BAC8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E4D6E-2D0A-EBE7-0809-BEB95CB9DD1E}"/>
              </a:ext>
            </a:extLst>
          </p:cNvPr>
          <p:cNvSpPr txBox="1"/>
          <p:nvPr/>
        </p:nvSpPr>
        <p:spPr>
          <a:xfrm>
            <a:off x="171451" y="606743"/>
            <a:ext cx="3895826" cy="1653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kern="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Urban Air Quality</a:t>
            </a:r>
          </a:p>
          <a:p>
            <a:pPr>
              <a:lnSpc>
                <a:spcPct val="107000"/>
              </a:lnSpc>
            </a:pPr>
            <a:r>
              <a:rPr lang="en-US" sz="3200" b="1" kern="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Context &amp; Challenges</a:t>
            </a:r>
            <a:endParaRPr lang="en-US" sz="3200" kern="100" dirty="0">
              <a:solidFill>
                <a:srgbClr val="29332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grpSp>
        <p:nvGrpSpPr>
          <p:cNvPr id="4" name="Agrupar 15">
            <a:extLst>
              <a:ext uri="{FF2B5EF4-FFF2-40B4-BE49-F238E27FC236}">
                <a16:creationId xmlns:a16="http://schemas.microsoft.com/office/drawing/2014/main" id="{15F52867-5BB7-043F-AAF6-FE07785D99CD}"/>
              </a:ext>
            </a:extLst>
          </p:cNvPr>
          <p:cNvGrpSpPr/>
          <p:nvPr/>
        </p:nvGrpSpPr>
        <p:grpSpPr>
          <a:xfrm>
            <a:off x="4033520" y="0"/>
            <a:ext cx="6883557" cy="6858000"/>
            <a:chOff x="6096000" y="1283595"/>
            <a:chExt cx="5951164" cy="5538577"/>
          </a:xfrm>
        </p:grpSpPr>
        <p:pic>
          <p:nvPicPr>
            <p:cNvPr id="5" name="Imagem 7">
              <a:extLst>
                <a:ext uri="{FF2B5EF4-FFF2-40B4-BE49-F238E27FC236}">
                  <a16:creationId xmlns:a16="http://schemas.microsoft.com/office/drawing/2014/main" id="{B073CB3E-21CC-E79F-8ADB-2D396AC1A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49"/>
            <a:stretch/>
          </p:blipFill>
          <p:spPr>
            <a:xfrm>
              <a:off x="6096000" y="1283595"/>
              <a:ext cx="5951164" cy="5538577"/>
            </a:xfrm>
            <a:prstGeom prst="rect">
              <a:avLst/>
            </a:prstGeom>
          </p:spPr>
        </p:pic>
        <p:sp>
          <p:nvSpPr>
            <p:cNvPr id="6" name="Retângulo 14">
              <a:extLst>
                <a:ext uri="{FF2B5EF4-FFF2-40B4-BE49-F238E27FC236}">
                  <a16:creationId xmlns:a16="http://schemas.microsoft.com/office/drawing/2014/main" id="{0D886476-A56E-366E-A343-D7623454F28A}"/>
                </a:ext>
              </a:extLst>
            </p:cNvPr>
            <p:cNvSpPr/>
            <p:nvPr/>
          </p:nvSpPr>
          <p:spPr>
            <a:xfrm>
              <a:off x="6125184" y="1283595"/>
              <a:ext cx="635540" cy="3214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7" name="Imagem 5">
            <a:extLst>
              <a:ext uri="{FF2B5EF4-FFF2-40B4-BE49-F238E27FC236}">
                <a16:creationId xmlns:a16="http://schemas.microsoft.com/office/drawing/2014/main" id="{4287F829-CDBD-C07A-4C6F-7DD892113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631" y="2465691"/>
            <a:ext cx="2355489" cy="3256739"/>
          </a:xfrm>
          <a:prstGeom prst="rect">
            <a:avLst/>
          </a:prstGeom>
        </p:spPr>
      </p:pic>
      <p:sp>
        <p:nvSpPr>
          <p:cNvPr id="8" name="CaixaDeTexto 11">
            <a:extLst>
              <a:ext uri="{FF2B5EF4-FFF2-40B4-BE49-F238E27FC236}">
                <a16:creationId xmlns:a16="http://schemas.microsoft.com/office/drawing/2014/main" id="{A2A3EFD1-5C84-FDD3-C80A-5BC8A9CA9EC1}"/>
              </a:ext>
            </a:extLst>
          </p:cNvPr>
          <p:cNvSpPr txBox="1"/>
          <p:nvPr/>
        </p:nvSpPr>
        <p:spPr>
          <a:xfrm>
            <a:off x="71438" y="3162329"/>
            <a:ext cx="36004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ptos" panose="020B0004020202020204" pitchFamily="34" charset="0"/>
              </a:rPr>
              <a:t>Cities are </a:t>
            </a:r>
            <a:r>
              <a:rPr lang="it-IT" dirty="0" err="1">
                <a:latin typeface="Aptos" panose="020B0004020202020204" pitchFamily="34" charset="0"/>
              </a:rPr>
              <a:t>facing</a:t>
            </a:r>
            <a:r>
              <a:rPr lang="it-IT" dirty="0">
                <a:latin typeface="Aptos" panose="020B0004020202020204" pitchFamily="34" charset="0"/>
              </a:rPr>
              <a:t> a wide </a:t>
            </a:r>
            <a:r>
              <a:rPr lang="it-IT" dirty="0" err="1">
                <a:latin typeface="Aptos" panose="020B0004020202020204" pitchFamily="34" charset="0"/>
              </a:rPr>
              <a:t>variety</a:t>
            </a:r>
            <a:r>
              <a:rPr lang="it-IT" dirty="0">
                <a:latin typeface="Aptos" panose="020B0004020202020204" pitchFamily="34" charset="0"/>
              </a:rPr>
              <a:t> </a:t>
            </a:r>
            <a:r>
              <a:rPr lang="it-IT" dirty="0">
                <a:solidFill>
                  <a:schemeClr val="tx1"/>
                </a:solidFill>
                <a:latin typeface="Aptos" panose="020B0004020202020204" pitchFamily="34" charset="0"/>
              </a:rPr>
              <a:t>of</a:t>
            </a:r>
            <a:r>
              <a:rPr lang="it-IT" dirty="0">
                <a:solidFill>
                  <a:srgbClr val="247C8A"/>
                </a:solidFill>
                <a:latin typeface="Aptos" panose="020B0004020202020204" pitchFamily="34" charset="0"/>
              </a:rPr>
              <a:t> </a:t>
            </a:r>
            <a:r>
              <a:rPr lang="it-IT" b="1" dirty="0" err="1">
                <a:solidFill>
                  <a:srgbClr val="29332C"/>
                </a:solidFill>
                <a:latin typeface="Aptos" panose="020B0004020202020204" pitchFamily="34" charset="0"/>
              </a:rPr>
              <a:t>environmental</a:t>
            </a:r>
            <a:r>
              <a:rPr lang="it-IT" b="1" dirty="0">
                <a:solidFill>
                  <a:srgbClr val="29332C"/>
                </a:solidFill>
                <a:latin typeface="Aptos" panose="020B0004020202020204" pitchFamily="34" charset="0"/>
              </a:rPr>
              <a:t>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solidFill>
                <a:srgbClr val="247C8A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ptos" panose="020B0004020202020204" pitchFamily="34" charset="0"/>
              </a:rPr>
              <a:t>Understanding citizens’ priorities is a key to </a:t>
            </a:r>
            <a:r>
              <a:rPr lang="it-IT" b="1" dirty="0">
                <a:solidFill>
                  <a:srgbClr val="29332C"/>
                </a:solidFill>
                <a:latin typeface="Aptos" panose="020B0004020202020204" pitchFamily="34" charset="0"/>
              </a:rPr>
              <a:t>designing successful urban strategies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B8DF6E-B701-AD43-9110-A22EA3E642C1}"/>
              </a:ext>
            </a:extLst>
          </p:cNvPr>
          <p:cNvCxnSpPr/>
          <p:nvPr/>
        </p:nvCxnSpPr>
        <p:spPr>
          <a:xfrm>
            <a:off x="5873477" y="746106"/>
            <a:ext cx="7068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75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:a16="http://schemas.microsoft.com/office/drawing/2014/main" id="{07764D99-B097-A5FD-C2E0-0E1CCCA99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70" y="274320"/>
            <a:ext cx="9926540" cy="557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40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A0A726-6758-6351-6B7D-0191B8362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951" y="1213903"/>
            <a:ext cx="5644097" cy="5644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114FFD-6961-32F9-3A63-9BAA40B3050C}"/>
              </a:ext>
            </a:extLst>
          </p:cNvPr>
          <p:cNvSpPr txBox="1"/>
          <p:nvPr/>
        </p:nvSpPr>
        <p:spPr>
          <a:xfrm>
            <a:off x="0" y="-483"/>
            <a:ext cx="12192000" cy="941283"/>
          </a:xfrm>
          <a:prstGeom prst="rect">
            <a:avLst/>
          </a:prstGeom>
          <a:solidFill>
            <a:srgbClr val="395723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endParaRPr lang="en-US" sz="1000" b="1" kern="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200" b="1" kern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Urban Green Ecosystems Services</a:t>
            </a:r>
          </a:p>
          <a:p>
            <a:pPr algn="ctr">
              <a:lnSpc>
                <a:spcPct val="107000"/>
              </a:lnSpc>
            </a:pP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7584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43491-E3F5-4B40-DAD9-31111DA1B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7FC05E-88AC-7D7A-021F-D5DB3F49E560}"/>
              </a:ext>
            </a:extLst>
          </p:cNvPr>
          <p:cNvSpPr/>
          <p:nvPr/>
        </p:nvSpPr>
        <p:spPr>
          <a:xfrm>
            <a:off x="-50006" y="-10632"/>
            <a:ext cx="12294394" cy="4801703"/>
          </a:xfrm>
          <a:prstGeom prst="rect">
            <a:avLst/>
          </a:prstGeom>
          <a:solidFill>
            <a:srgbClr val="D1DAD5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07207-16F8-7E13-8FC8-7A1D3D32BCF6}"/>
              </a:ext>
            </a:extLst>
          </p:cNvPr>
          <p:cNvSpPr txBox="1"/>
          <p:nvPr/>
        </p:nvSpPr>
        <p:spPr>
          <a:xfrm>
            <a:off x="0" y="218227"/>
            <a:ext cx="12192000" cy="600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kern="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Vegetation as a Tool for Air Quality Enhancement</a:t>
            </a:r>
            <a:endParaRPr lang="en-US" sz="3200" kern="100" dirty="0">
              <a:solidFill>
                <a:srgbClr val="29332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812E37-5EF1-672B-C2EA-73E3C1BF1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610" y="1505839"/>
            <a:ext cx="3034480" cy="30344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C1D393-3C0B-4AB7-CF55-04AAEBF20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64" y="1505839"/>
            <a:ext cx="3034480" cy="30344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267EBA-C5D9-FE84-AF33-A463C7E4ED1A}"/>
              </a:ext>
            </a:extLst>
          </p:cNvPr>
          <p:cNvSpPr txBox="1"/>
          <p:nvPr/>
        </p:nvSpPr>
        <p:spPr>
          <a:xfrm>
            <a:off x="773039" y="5019930"/>
            <a:ext cx="10252363" cy="159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u="sng" kern="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Studying Plants </a:t>
            </a:r>
            <a:r>
              <a:rPr lang="en-US" sz="3200" b="1" u="sng" kern="0" dirty="0" err="1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Responces</a:t>
            </a:r>
            <a:r>
              <a:rPr lang="en-US" sz="3200" b="1" u="sng" kern="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Air Pollutants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0" i="0" u="none" strike="noStrike" dirty="0">
                <a:solidFill>
                  <a:srgbClr val="000000"/>
                </a:solidFill>
                <a:latin typeface="Aptos" panose="020B0004020202020204" pitchFamily="34" charset="0"/>
              </a:rPr>
              <a:t>Urban trees frequently face elevated temperatures, irregular water availability, soil compaction, pathogen attacks and high pollution levels, requiring species with strong adaptive capabilities</a:t>
            </a:r>
            <a:endParaRPr lang="en-US" dirty="0">
              <a:latin typeface="Aptos" panose="020B00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0E0C6-C001-2809-7829-E631A26C476D}"/>
              </a:ext>
            </a:extLst>
          </p:cNvPr>
          <p:cNvSpPr txBox="1"/>
          <p:nvPr/>
        </p:nvSpPr>
        <p:spPr>
          <a:xfrm>
            <a:off x="942164" y="1120730"/>
            <a:ext cx="3034480" cy="377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kern="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Particulate matter (PM</a:t>
            </a:r>
            <a:r>
              <a:rPr lang="en-US" b="1" kern="0" baseline="-2500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b="1" kern="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kern="100" dirty="0">
              <a:solidFill>
                <a:srgbClr val="29332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FF9EF7-65C9-5460-F59E-5195DFCC9B6F}"/>
              </a:ext>
            </a:extLst>
          </p:cNvPr>
          <p:cNvSpPr txBox="1"/>
          <p:nvPr/>
        </p:nvSpPr>
        <p:spPr>
          <a:xfrm>
            <a:off x="8240364" y="1101243"/>
            <a:ext cx="3034480" cy="377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kern="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Nitrogen dioxide (NO</a:t>
            </a:r>
            <a:r>
              <a:rPr lang="en-US" b="1" kern="0" baseline="-25000" dirty="0">
                <a:solidFill>
                  <a:srgbClr val="29332C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kern="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kern="100" dirty="0">
              <a:solidFill>
                <a:srgbClr val="29332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58BFC3-8842-1901-15EC-055322724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69" y="1505839"/>
            <a:ext cx="3034480" cy="3034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B57B17-5D9F-BBAC-1929-B5C34A0DD562}"/>
              </a:ext>
            </a:extLst>
          </p:cNvPr>
          <p:cNvSpPr txBox="1"/>
          <p:nvPr/>
        </p:nvSpPr>
        <p:spPr>
          <a:xfrm>
            <a:off x="4555257" y="1114472"/>
            <a:ext cx="3034480" cy="377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kern="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Ozone (O</a:t>
            </a:r>
            <a:r>
              <a:rPr lang="en-US" b="1" kern="0" baseline="-2500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kern="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kern="100" dirty="0">
              <a:solidFill>
                <a:srgbClr val="29332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1671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7787A8-1E10-8E73-4B90-B866EE4E8E21}"/>
              </a:ext>
            </a:extLst>
          </p:cNvPr>
          <p:cNvSpPr/>
          <p:nvPr/>
        </p:nvSpPr>
        <p:spPr>
          <a:xfrm>
            <a:off x="1003421" y="2019869"/>
            <a:ext cx="4018956" cy="4835930"/>
          </a:xfrm>
          <a:prstGeom prst="rect">
            <a:avLst/>
          </a:prstGeom>
          <a:solidFill>
            <a:srgbClr val="D1DA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E1A8A0-4ADA-ACAF-14E5-2217ADFB76BF}"/>
              </a:ext>
            </a:extLst>
          </p:cNvPr>
          <p:cNvSpPr/>
          <p:nvPr/>
        </p:nvSpPr>
        <p:spPr>
          <a:xfrm>
            <a:off x="5616054" y="327546"/>
            <a:ext cx="5220000" cy="6528254"/>
          </a:xfrm>
          <a:prstGeom prst="rect">
            <a:avLst/>
          </a:prstGeom>
          <a:solidFill>
            <a:srgbClr val="BAC8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F07172-F33D-C935-8719-30DF9A3C8A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67" r="14680"/>
          <a:stretch/>
        </p:blipFill>
        <p:spPr>
          <a:xfrm>
            <a:off x="5616054" y="176587"/>
            <a:ext cx="5220000" cy="2210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560C87-44A2-2113-AA8C-BC905BF20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440" y="1918005"/>
            <a:ext cx="4019935" cy="1293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7A494F-1D07-7CED-B514-4136757B04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030" t="46683" r="52490" b="9277"/>
          <a:stretch/>
        </p:blipFill>
        <p:spPr>
          <a:xfrm>
            <a:off x="8936902" y="4549680"/>
            <a:ext cx="1705512" cy="2108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01552AF-14EF-5479-43E3-BFF7FF81DC68}"/>
              </a:ext>
            </a:extLst>
          </p:cNvPr>
          <p:cNvGrpSpPr/>
          <p:nvPr/>
        </p:nvGrpSpPr>
        <p:grpSpPr>
          <a:xfrm>
            <a:off x="5734915" y="5121091"/>
            <a:ext cx="3055830" cy="1097391"/>
            <a:chOff x="2235702" y="3509032"/>
            <a:chExt cx="3687770" cy="12139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1DABF6-E05C-ABA3-CE47-4F8A2EC82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67154"/>
            <a:stretch/>
          </p:blipFill>
          <p:spPr>
            <a:xfrm>
              <a:off x="2235702" y="3509032"/>
              <a:ext cx="3687770" cy="10397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BCE599-5147-E7BA-D5F6-414E02134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90389"/>
            <a:stretch/>
          </p:blipFill>
          <p:spPr>
            <a:xfrm>
              <a:off x="2235702" y="4418724"/>
              <a:ext cx="3687770" cy="3042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6733F45-BB90-838B-86CA-22E904FF5A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6430" y="3450892"/>
            <a:ext cx="3051726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B8FCE7-5EBC-7E8A-5CAF-2EA214C588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664" y="622436"/>
            <a:ext cx="1022367" cy="102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3E31F8-FC64-3930-22CD-6511C226075B}"/>
              </a:ext>
            </a:extLst>
          </p:cNvPr>
          <p:cNvSpPr txBox="1"/>
          <p:nvPr/>
        </p:nvSpPr>
        <p:spPr>
          <a:xfrm>
            <a:off x="1029736" y="193693"/>
            <a:ext cx="3034480" cy="1126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kern="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Particulate matter </a:t>
            </a:r>
            <a:r>
              <a:rPr lang="en-US" b="1" kern="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(PM</a:t>
            </a:r>
            <a:r>
              <a:rPr lang="en-US" b="1" kern="0" baseline="-2500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b="1" kern="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kern="100" dirty="0">
              <a:solidFill>
                <a:srgbClr val="29332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E02089-D04B-26D2-AA5D-C2182B5167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2740" y="2668008"/>
            <a:ext cx="3960415" cy="1692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6DF34C6-4100-E0B8-EF7F-ED6C36849296}"/>
              </a:ext>
            </a:extLst>
          </p:cNvPr>
          <p:cNvCxnSpPr/>
          <p:nvPr/>
        </p:nvCxnSpPr>
        <p:spPr>
          <a:xfrm>
            <a:off x="1105469" y="1371600"/>
            <a:ext cx="2286000" cy="0"/>
          </a:xfrm>
          <a:prstGeom prst="line">
            <a:avLst/>
          </a:prstGeom>
          <a:ln w="28575">
            <a:solidFill>
              <a:srgbClr val="4A5E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88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7B4D6D-B5F0-7F68-D2BD-0CB11A20182D}"/>
              </a:ext>
            </a:extLst>
          </p:cNvPr>
          <p:cNvSpPr/>
          <p:nvPr/>
        </p:nvSpPr>
        <p:spPr>
          <a:xfrm>
            <a:off x="0" y="1583142"/>
            <a:ext cx="10877266" cy="5272657"/>
          </a:xfrm>
          <a:prstGeom prst="rect">
            <a:avLst/>
          </a:prstGeom>
          <a:solidFill>
            <a:srgbClr val="D1DA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C40D51C-77E2-5A1E-5A2F-508E74C67B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73" b="30252"/>
          <a:stretch/>
        </p:blipFill>
        <p:spPr>
          <a:xfrm>
            <a:off x="3934343" y="3785767"/>
            <a:ext cx="2826553" cy="2827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F07EA6-935C-F7A3-A127-47D086E413B5}"/>
              </a:ext>
            </a:extLst>
          </p:cNvPr>
          <p:cNvSpPr txBox="1"/>
          <p:nvPr/>
        </p:nvSpPr>
        <p:spPr>
          <a:xfrm>
            <a:off x="196789" y="2209411"/>
            <a:ext cx="54481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The research evaluated </a:t>
            </a:r>
            <a:r>
              <a:rPr lang="en-US" b="1" dirty="0">
                <a:solidFill>
                  <a:srgbClr val="29332C"/>
                </a:solidFill>
                <a:latin typeface="Aptos" panose="020B0004020202020204" pitchFamily="34" charset="0"/>
              </a:rPr>
              <a:t>14 woody species </a:t>
            </a:r>
            <a:r>
              <a:rPr lang="en-US" dirty="0">
                <a:latin typeface="Aptos" panose="020B0004020202020204" pitchFamily="34" charset="0"/>
              </a:rPr>
              <a:t>used in urban environments for their </a:t>
            </a:r>
            <a:r>
              <a:rPr lang="en-US" b="1" dirty="0">
                <a:solidFill>
                  <a:srgbClr val="29332C"/>
                </a:solidFill>
                <a:latin typeface="Aptos" panose="020B0004020202020204" pitchFamily="34" charset="0"/>
              </a:rPr>
              <a:t>capacity to absorb ozone (O₃)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4674B1-8F1F-ECB8-E0C5-503320388035}"/>
              </a:ext>
            </a:extLst>
          </p:cNvPr>
          <p:cNvSpPr txBox="1"/>
          <p:nvPr/>
        </p:nvSpPr>
        <p:spPr>
          <a:xfrm>
            <a:off x="7394260" y="4187747"/>
            <a:ext cx="31633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9332C"/>
                </a:solidFill>
                <a:latin typeface="Aptos" panose="020B0004020202020204" pitchFamily="34" charset="0"/>
              </a:rPr>
              <a:t>Species not recommended</a:t>
            </a:r>
            <a:r>
              <a:rPr lang="en-US" dirty="0">
                <a:solidFill>
                  <a:srgbClr val="29332C"/>
                </a:solidFill>
                <a:latin typeface="Aptos" panose="020B0004020202020204" pitchFamily="34" charset="0"/>
              </a:rPr>
              <a:t>:</a:t>
            </a:r>
          </a:p>
          <a:p>
            <a:r>
              <a:rPr lang="en-US" i="1" dirty="0">
                <a:latin typeface="Aptos" panose="020B0004020202020204" pitchFamily="34" charset="0"/>
              </a:rPr>
              <a:t>Rhamnus </a:t>
            </a:r>
            <a:r>
              <a:rPr lang="en-US" i="1" dirty="0" err="1">
                <a:latin typeface="Aptos" panose="020B0004020202020204" pitchFamily="34" charset="0"/>
              </a:rPr>
              <a:t>alaternus</a:t>
            </a:r>
            <a:endParaRPr lang="en-US" i="1" dirty="0">
              <a:latin typeface="Aptos" panose="020B0004020202020204" pitchFamily="34" charset="0"/>
            </a:endParaRPr>
          </a:p>
          <a:p>
            <a:r>
              <a:rPr lang="en-US" i="1" dirty="0" err="1">
                <a:latin typeface="Aptos" panose="020B0004020202020204" pitchFamily="34" charset="0"/>
              </a:rPr>
              <a:t>Cornus</a:t>
            </a:r>
            <a:r>
              <a:rPr lang="en-US" i="1" dirty="0">
                <a:latin typeface="Aptos" panose="020B0004020202020204" pitchFamily="34" charset="0"/>
              </a:rPr>
              <a:t> mas</a:t>
            </a:r>
          </a:p>
          <a:p>
            <a:r>
              <a:rPr lang="en-US" i="1" dirty="0">
                <a:latin typeface="Aptos" panose="020B0004020202020204" pitchFamily="34" charset="0"/>
              </a:rPr>
              <a:t>Chamaerops humilis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C18BF64-CE9E-7827-B497-C582F9E73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65" y="4276808"/>
            <a:ext cx="3056876" cy="229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27462F6-E8E9-5702-1709-C5E3DF078701}"/>
              </a:ext>
            </a:extLst>
          </p:cNvPr>
          <p:cNvSpPr txBox="1"/>
          <p:nvPr/>
        </p:nvSpPr>
        <p:spPr>
          <a:xfrm>
            <a:off x="3828365" y="3408537"/>
            <a:ext cx="2826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baseline="0" dirty="0">
                <a:solidFill>
                  <a:srgbClr val="29332C"/>
                </a:solidFill>
                <a:latin typeface="Aptos" panose="020B0004020202020204" pitchFamily="34" charset="0"/>
              </a:rPr>
              <a:t>Positive Net O</a:t>
            </a:r>
            <a:r>
              <a:rPr lang="en-US" b="1" i="0" u="none" strike="noStrike" baseline="-25000" dirty="0">
                <a:solidFill>
                  <a:srgbClr val="29332C"/>
                </a:solidFill>
                <a:latin typeface="Aptos" panose="020B0004020202020204" pitchFamily="34" charset="0"/>
              </a:rPr>
              <a:t>3</a:t>
            </a:r>
            <a:r>
              <a:rPr lang="en-US" b="1" i="0" u="none" strike="noStrike" baseline="0" dirty="0">
                <a:solidFill>
                  <a:srgbClr val="29332C"/>
                </a:solidFill>
                <a:latin typeface="Aptos" panose="020B0004020202020204" pitchFamily="34" charset="0"/>
              </a:rPr>
              <a:t> </a:t>
            </a:r>
            <a:endParaRPr lang="en-US" b="1" dirty="0">
              <a:solidFill>
                <a:srgbClr val="29332C"/>
              </a:solidFill>
              <a:latin typeface="Aptos" panose="020B00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56B440-AE2A-8337-1D01-2AA8129FF33B}"/>
              </a:ext>
            </a:extLst>
          </p:cNvPr>
          <p:cNvSpPr txBox="1"/>
          <p:nvPr/>
        </p:nvSpPr>
        <p:spPr>
          <a:xfrm>
            <a:off x="7458096" y="2090120"/>
            <a:ext cx="26443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baseline="0" dirty="0">
                <a:solidFill>
                  <a:srgbClr val="29332C"/>
                </a:solidFill>
                <a:latin typeface="Aptos" panose="020B0004020202020204" pitchFamily="34" charset="0"/>
              </a:rPr>
              <a:t>Negative O</a:t>
            </a:r>
            <a:r>
              <a:rPr lang="en-US" b="1" i="0" u="none" strike="noStrike" baseline="-25000" dirty="0">
                <a:solidFill>
                  <a:srgbClr val="29332C"/>
                </a:solidFill>
                <a:latin typeface="Aptos" panose="020B0004020202020204" pitchFamily="34" charset="0"/>
              </a:rPr>
              <a:t>3</a:t>
            </a:r>
            <a:r>
              <a:rPr lang="en-US" b="1" i="0" u="none" strike="noStrike" baseline="0" dirty="0">
                <a:solidFill>
                  <a:srgbClr val="29332C"/>
                </a:solidFill>
                <a:latin typeface="Aptos" panose="020B0004020202020204" pitchFamily="34" charset="0"/>
              </a:rPr>
              <a:t> balance </a:t>
            </a:r>
            <a:endParaRPr lang="en-US" b="1" dirty="0">
              <a:solidFill>
                <a:srgbClr val="29332C"/>
              </a:solidFill>
              <a:latin typeface="Aptos" panose="020B00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7926E3A-726E-DFC0-4EB4-392E683972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08" t="70013" r="2139"/>
          <a:stretch/>
        </p:blipFill>
        <p:spPr>
          <a:xfrm>
            <a:off x="7536767" y="2842452"/>
            <a:ext cx="2644308" cy="1215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A972E46-405E-180D-9B38-858A8F423014}"/>
              </a:ext>
            </a:extLst>
          </p:cNvPr>
          <p:cNvSpPr txBox="1"/>
          <p:nvPr/>
        </p:nvSpPr>
        <p:spPr>
          <a:xfrm>
            <a:off x="6942757" y="5441241"/>
            <a:ext cx="37635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9332C"/>
                </a:solidFill>
                <a:latin typeface="Aptos" panose="020B0004020202020204" pitchFamily="34" charset="0"/>
              </a:rPr>
              <a:t>Recommended species for O₃ uptake</a:t>
            </a:r>
            <a:r>
              <a:rPr lang="en-US" dirty="0">
                <a:solidFill>
                  <a:srgbClr val="29332C"/>
                </a:solidFill>
                <a:latin typeface="Aptos" panose="020B0004020202020204" pitchFamily="34" charset="0"/>
              </a:rPr>
              <a:t>:</a:t>
            </a:r>
          </a:p>
          <a:p>
            <a:r>
              <a:rPr lang="en-US" i="1" dirty="0">
                <a:latin typeface="Aptos" panose="020B0004020202020204" pitchFamily="34" charset="0"/>
              </a:rPr>
              <a:t>Catalpa </a:t>
            </a:r>
            <a:r>
              <a:rPr lang="en-US" i="1" dirty="0" err="1">
                <a:latin typeface="Aptos" panose="020B0004020202020204" pitchFamily="34" charset="0"/>
              </a:rPr>
              <a:t>bignonioides</a:t>
            </a:r>
            <a:r>
              <a:rPr lang="en-US" dirty="0">
                <a:latin typeface="Aptos" panose="020B0004020202020204" pitchFamily="34" charset="0"/>
              </a:rPr>
              <a:t> </a:t>
            </a:r>
          </a:p>
          <a:p>
            <a:r>
              <a:rPr lang="en-US" i="1" dirty="0">
                <a:latin typeface="Aptos" panose="020B0004020202020204" pitchFamily="34" charset="0"/>
              </a:rPr>
              <a:t>Gleditsia </a:t>
            </a:r>
            <a:r>
              <a:rPr lang="en-US" i="1" dirty="0" err="1">
                <a:latin typeface="Aptos" panose="020B0004020202020204" pitchFamily="34" charset="0"/>
              </a:rPr>
              <a:t>triacanthos</a:t>
            </a:r>
            <a:endParaRPr lang="en-US" i="1" dirty="0">
              <a:latin typeface="Aptos" panose="020B00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1CC60F-D688-2DC2-A1F2-0286DD035E15}"/>
              </a:ext>
            </a:extLst>
          </p:cNvPr>
          <p:cNvSpPr txBox="1"/>
          <p:nvPr/>
        </p:nvSpPr>
        <p:spPr>
          <a:xfrm>
            <a:off x="297765" y="3541416"/>
            <a:ext cx="3590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baseline="0" dirty="0" err="1">
                <a:solidFill>
                  <a:srgbClr val="29332C"/>
                </a:solidFill>
                <a:latin typeface="Aptos" panose="020B0004020202020204" pitchFamily="34" charset="0"/>
              </a:rPr>
              <a:t>bVOCs</a:t>
            </a:r>
            <a:r>
              <a:rPr lang="en-US" b="1" i="0" u="none" strike="noStrike" baseline="0" dirty="0">
                <a:solidFill>
                  <a:srgbClr val="29332C"/>
                </a:solidFill>
                <a:latin typeface="Aptos" panose="020B0004020202020204" pitchFamily="34" charset="0"/>
              </a:rPr>
              <a:t> profile </a:t>
            </a:r>
          </a:p>
          <a:p>
            <a:r>
              <a:rPr lang="en-US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(isoprene  and monoterpenes)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282B1-C487-6326-A842-9DD707BC1E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4730"/>
          <a:stretch/>
        </p:blipFill>
        <p:spPr>
          <a:xfrm>
            <a:off x="5644961" y="108219"/>
            <a:ext cx="5220000" cy="24334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933211-B38C-86B2-A20C-FF2F0F8A3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915" y="340854"/>
            <a:ext cx="1022400" cy="102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90AD6-410F-3DB2-F330-D0DEA135E2D8}"/>
              </a:ext>
            </a:extLst>
          </p:cNvPr>
          <p:cNvSpPr txBox="1"/>
          <p:nvPr/>
        </p:nvSpPr>
        <p:spPr>
          <a:xfrm>
            <a:off x="723332" y="372737"/>
            <a:ext cx="3271646" cy="600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kern="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Ozone </a:t>
            </a:r>
            <a:r>
              <a:rPr lang="en-US" b="1" kern="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(O</a:t>
            </a:r>
            <a:r>
              <a:rPr lang="en-US" b="1" kern="0" baseline="-2500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kern="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kern="100" dirty="0">
              <a:solidFill>
                <a:srgbClr val="29332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02CD13-C06B-0D20-951D-399B901076BB}"/>
              </a:ext>
            </a:extLst>
          </p:cNvPr>
          <p:cNvCxnSpPr/>
          <p:nvPr/>
        </p:nvCxnSpPr>
        <p:spPr>
          <a:xfrm>
            <a:off x="723332" y="1351128"/>
            <a:ext cx="2286000" cy="0"/>
          </a:xfrm>
          <a:prstGeom prst="line">
            <a:avLst/>
          </a:prstGeom>
          <a:ln w="28575">
            <a:solidFill>
              <a:srgbClr val="4A5E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25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7" grpId="0"/>
      <p:bldP spid="49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FE270B59-A8FF-90BF-743F-B6AF4D6C799A}"/>
              </a:ext>
            </a:extLst>
          </p:cNvPr>
          <p:cNvSpPr/>
          <p:nvPr/>
        </p:nvSpPr>
        <p:spPr>
          <a:xfrm>
            <a:off x="0" y="4181329"/>
            <a:ext cx="12192000" cy="2676666"/>
          </a:xfrm>
          <a:prstGeom prst="rect">
            <a:avLst/>
          </a:prstGeom>
          <a:solidFill>
            <a:srgbClr val="4A5E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A0795-87AD-B36D-C11C-DAB46DF2D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agem 9">
            <a:extLst>
              <a:ext uri="{FF2B5EF4-FFF2-40B4-BE49-F238E27FC236}">
                <a16:creationId xmlns:a16="http://schemas.microsoft.com/office/drawing/2014/main" id="{DAFBE5E2-DE48-35A6-DE6D-391F70237D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674" r="13679"/>
          <a:stretch/>
        </p:blipFill>
        <p:spPr>
          <a:xfrm>
            <a:off x="6950808" y="10975"/>
            <a:ext cx="5220000" cy="21541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31CD03-A4FC-5A63-68CC-2F106195B0EF}"/>
              </a:ext>
            </a:extLst>
          </p:cNvPr>
          <p:cNvSpPr txBox="1"/>
          <p:nvPr/>
        </p:nvSpPr>
        <p:spPr>
          <a:xfrm>
            <a:off x="1" y="2358184"/>
            <a:ext cx="12192000" cy="1846659"/>
          </a:xfrm>
          <a:prstGeom prst="rect">
            <a:avLst/>
          </a:prstGeom>
          <a:solidFill>
            <a:srgbClr val="BAC8BE"/>
          </a:solidFill>
        </p:spPr>
        <p:txBody>
          <a:bodyPr wrap="square">
            <a:spAutoFit/>
          </a:bodyPr>
          <a:lstStyle/>
          <a:p>
            <a:endParaRPr lang="en-US" sz="1000" b="1" dirty="0">
              <a:solidFill>
                <a:srgbClr val="29332C"/>
              </a:solidFill>
              <a:latin typeface="Aptos" panose="020B0004020202020204" pitchFamily="34" charset="0"/>
            </a:endParaRPr>
          </a:p>
          <a:p>
            <a:endParaRPr lang="en-US" sz="1000" b="1" dirty="0">
              <a:solidFill>
                <a:srgbClr val="29332C"/>
              </a:solidFill>
              <a:latin typeface="Aptos" panose="020B0004020202020204" pitchFamily="34" charset="0"/>
            </a:endParaRPr>
          </a:p>
          <a:p>
            <a:endParaRPr lang="en-US" sz="1000" b="1" dirty="0">
              <a:solidFill>
                <a:srgbClr val="29332C"/>
              </a:solidFill>
              <a:latin typeface="Aptos" panose="020B0004020202020204" pitchFamily="34" charset="0"/>
            </a:endParaRPr>
          </a:p>
          <a:p>
            <a:r>
              <a:rPr lang="en-US" b="1" dirty="0">
                <a:solidFill>
                  <a:srgbClr val="29332C"/>
                </a:solidFill>
                <a:latin typeface="Aptos" panose="020B0004020202020204" pitchFamily="34" charset="0"/>
              </a:rPr>
              <a:t>        </a:t>
            </a:r>
            <a:r>
              <a:rPr lang="en-US" b="1" dirty="0" err="1">
                <a:solidFill>
                  <a:srgbClr val="29332C"/>
                </a:solidFill>
                <a:latin typeface="Aptos" panose="020B0004020202020204" pitchFamily="34" charset="0"/>
              </a:rPr>
              <a:t>FlorTree</a:t>
            </a:r>
            <a:r>
              <a:rPr lang="en-US" dirty="0">
                <a:latin typeface="Aptos" panose="020B0004020202020204" pitchFamily="34" charset="0"/>
              </a:rPr>
              <a:t> - a </a:t>
            </a:r>
            <a:r>
              <a:rPr lang="en-US" b="1" dirty="0">
                <a:solidFill>
                  <a:srgbClr val="29332C"/>
                </a:solidFill>
                <a:latin typeface="Aptos" panose="020B0004020202020204" pitchFamily="34" charset="0"/>
              </a:rPr>
              <a:t>practical tool </a:t>
            </a:r>
            <a:r>
              <a:rPr lang="en-US" dirty="0">
                <a:latin typeface="Aptos" panose="020B0004020202020204" pitchFamily="34" charset="0"/>
              </a:rPr>
              <a:t>to provide support public </a:t>
            </a:r>
          </a:p>
          <a:p>
            <a:r>
              <a:rPr lang="en-US" dirty="0">
                <a:latin typeface="Aptos" panose="020B0004020202020204" pitchFamily="34" charset="0"/>
              </a:rPr>
              <a:t>        institutions and citizens in the </a:t>
            </a:r>
            <a:r>
              <a:rPr lang="en-US" b="1" dirty="0">
                <a:solidFill>
                  <a:srgbClr val="29332C"/>
                </a:solidFill>
                <a:latin typeface="Aptos" panose="020B0004020202020204" pitchFamily="34" charset="0"/>
              </a:rPr>
              <a:t>choice of species </a:t>
            </a:r>
            <a:r>
              <a:rPr lang="en-US" dirty="0">
                <a:latin typeface="Aptos" panose="020B0004020202020204" pitchFamily="34" charset="0"/>
              </a:rPr>
              <a:t>of</a:t>
            </a:r>
          </a:p>
          <a:p>
            <a:r>
              <a:rPr lang="en-US" dirty="0">
                <a:latin typeface="Aptos" panose="020B0004020202020204" pitchFamily="34" charset="0"/>
              </a:rPr>
              <a:t>        urban green spaces to  </a:t>
            </a:r>
            <a:r>
              <a:rPr lang="en-US" b="1" dirty="0">
                <a:solidFill>
                  <a:srgbClr val="29332C"/>
                </a:solidFill>
                <a:latin typeface="Aptos" panose="020B0004020202020204" pitchFamily="34" charset="0"/>
              </a:rPr>
              <a:t>reduce air pollution</a:t>
            </a:r>
          </a:p>
          <a:p>
            <a:endParaRPr lang="en-US" sz="1000" b="1" dirty="0">
              <a:solidFill>
                <a:srgbClr val="29332C"/>
              </a:solidFill>
              <a:latin typeface="Aptos" panose="020B0004020202020204" pitchFamily="34" charset="0"/>
            </a:endParaRPr>
          </a:p>
          <a:p>
            <a:endParaRPr lang="en-US" sz="1000" b="1" dirty="0">
              <a:solidFill>
                <a:srgbClr val="29332C"/>
              </a:solidFill>
              <a:latin typeface="Aptos" panose="020B0004020202020204" pitchFamily="34" charset="0"/>
            </a:endParaRPr>
          </a:p>
          <a:p>
            <a:endParaRPr lang="en-US" sz="1000" b="1" dirty="0">
              <a:solidFill>
                <a:srgbClr val="29332C"/>
              </a:solidFill>
              <a:latin typeface="Aptos" panose="020B0004020202020204" pitchFamily="34" charset="0"/>
            </a:endParaRPr>
          </a:p>
        </p:txBody>
      </p:sp>
      <p:sp>
        <p:nvSpPr>
          <p:cNvPr id="11" name="CasellaDiTesto 1">
            <a:extLst>
              <a:ext uri="{FF2B5EF4-FFF2-40B4-BE49-F238E27FC236}">
                <a16:creationId xmlns:a16="http://schemas.microsoft.com/office/drawing/2014/main" id="{39F043AF-1296-021D-2634-7FB69E4B88F0}"/>
              </a:ext>
            </a:extLst>
          </p:cNvPr>
          <p:cNvSpPr txBox="1"/>
          <p:nvPr/>
        </p:nvSpPr>
        <p:spPr>
          <a:xfrm>
            <a:off x="4570439" y="4271832"/>
            <a:ext cx="459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ptos" panose="020B0004020202020204" pitchFamily="34" charset="0"/>
              </a:rPr>
              <a:t>Species</a:t>
            </a:r>
            <a:r>
              <a:rPr lang="it-IT" b="1" dirty="0">
                <a:solidFill>
                  <a:schemeClr val="bg1"/>
                </a:solidFill>
                <a:latin typeface="Aptos" panose="020B0004020202020204" pitchFamily="34" charset="0"/>
              </a:rPr>
              <a:t> ranking</a:t>
            </a:r>
          </a:p>
        </p:txBody>
      </p:sp>
      <p:sp>
        <p:nvSpPr>
          <p:cNvPr id="12" name="CasellaDiTesto 10">
            <a:extLst>
              <a:ext uri="{FF2B5EF4-FFF2-40B4-BE49-F238E27FC236}">
                <a16:creationId xmlns:a16="http://schemas.microsoft.com/office/drawing/2014/main" id="{53BFE42D-D552-1E56-88A4-3A5176CFC508}"/>
              </a:ext>
            </a:extLst>
          </p:cNvPr>
          <p:cNvSpPr txBox="1"/>
          <p:nvPr/>
        </p:nvSpPr>
        <p:spPr>
          <a:xfrm>
            <a:off x="213736" y="5114089"/>
            <a:ext cx="4139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Aptos" panose="020B0004020202020204" pitchFamily="34" charset="0"/>
              </a:rPr>
              <a:t>Species receives a score according to their removal capacity for each pollutant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26B762-AA09-0C95-3C4A-E224AB6E8278}"/>
              </a:ext>
            </a:extLst>
          </p:cNvPr>
          <p:cNvGrpSpPr/>
          <p:nvPr/>
        </p:nvGrpSpPr>
        <p:grpSpPr>
          <a:xfrm>
            <a:off x="4570439" y="4543463"/>
            <a:ext cx="4811544" cy="2118645"/>
            <a:chOff x="6974653" y="3431743"/>
            <a:chExt cx="4811544" cy="2118645"/>
          </a:xfrm>
        </p:grpSpPr>
        <p:sp>
          <p:nvSpPr>
            <p:cNvPr id="14" name="Freccia a destra 22">
              <a:extLst>
                <a:ext uri="{FF2B5EF4-FFF2-40B4-BE49-F238E27FC236}">
                  <a16:creationId xmlns:a16="http://schemas.microsoft.com/office/drawing/2014/main" id="{E71C5819-5BCB-E0C1-341F-E4AF2EB863FC}"/>
                </a:ext>
              </a:extLst>
            </p:cNvPr>
            <p:cNvSpPr/>
            <p:nvPr/>
          </p:nvSpPr>
          <p:spPr>
            <a:xfrm rot="16200000">
              <a:off x="6299271" y="4183322"/>
              <a:ext cx="2024310" cy="673546"/>
            </a:xfrm>
            <a:prstGeom prst="rightArrow">
              <a:avLst>
                <a:gd name="adj1" fmla="val 45948"/>
                <a:gd name="adj2" fmla="val 116048"/>
              </a:avLst>
            </a:prstGeom>
            <a:gradFill flip="none" rotWithShape="1">
              <a:gsLst>
                <a:gs pos="0">
                  <a:srgbClr val="237C8A"/>
                </a:gs>
                <a:gs pos="51000">
                  <a:srgbClr val="9A8D9E"/>
                </a:gs>
                <a:gs pos="64000">
                  <a:srgbClr val="C291A6"/>
                </a:gs>
                <a:gs pos="100000">
                  <a:srgbClr val="E894AB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5" name="CasellaDiTesto 12">
              <a:extLst>
                <a:ext uri="{FF2B5EF4-FFF2-40B4-BE49-F238E27FC236}">
                  <a16:creationId xmlns:a16="http://schemas.microsoft.com/office/drawing/2014/main" id="{8E5EE780-CBF2-A011-5135-2F0685FB4F13}"/>
                </a:ext>
              </a:extLst>
            </p:cNvPr>
            <p:cNvSpPr txBox="1"/>
            <p:nvPr/>
          </p:nvSpPr>
          <p:spPr>
            <a:xfrm>
              <a:off x="7613256" y="3431743"/>
              <a:ext cx="667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High</a:t>
              </a:r>
            </a:p>
          </p:txBody>
        </p:sp>
        <p:sp>
          <p:nvSpPr>
            <p:cNvPr id="16" name="CasellaDiTesto 13">
              <a:extLst>
                <a:ext uri="{FF2B5EF4-FFF2-40B4-BE49-F238E27FC236}">
                  <a16:creationId xmlns:a16="http://schemas.microsoft.com/office/drawing/2014/main" id="{E070DE14-BF02-6255-E06A-54DD11252C7D}"/>
                </a:ext>
              </a:extLst>
            </p:cNvPr>
            <p:cNvSpPr txBox="1"/>
            <p:nvPr/>
          </p:nvSpPr>
          <p:spPr>
            <a:xfrm>
              <a:off x="7663975" y="5181056"/>
              <a:ext cx="612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>
                  <a:solidFill>
                    <a:schemeClr val="bg1"/>
                  </a:solidFill>
                  <a:latin typeface="Aptos" panose="020B0004020202020204" pitchFamily="34" charset="0"/>
                </a:rPr>
                <a:t>Low</a:t>
              </a:r>
              <a:endParaRPr lang="it-IT" b="1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7" name="CasellaDiTesto 14">
              <a:extLst>
                <a:ext uri="{FF2B5EF4-FFF2-40B4-BE49-F238E27FC236}">
                  <a16:creationId xmlns:a16="http://schemas.microsoft.com/office/drawing/2014/main" id="{0BF77C55-4F3E-CA27-7A64-3094E8AAB505}"/>
                </a:ext>
              </a:extLst>
            </p:cNvPr>
            <p:cNvSpPr txBox="1"/>
            <p:nvPr/>
          </p:nvSpPr>
          <p:spPr>
            <a:xfrm>
              <a:off x="8719717" y="3606844"/>
              <a:ext cx="3066480" cy="1714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3</a:t>
              </a:r>
              <a:r>
                <a:rPr lang="en-US" dirty="0">
                  <a:solidFill>
                    <a:schemeClr val="bg1"/>
                  </a:solidFill>
                  <a:latin typeface="Aptos" panose="020B0004020202020204" pitchFamily="34" charset="0"/>
                </a:rPr>
                <a:t> points: &gt; 75</a:t>
              </a:r>
              <a:r>
                <a:rPr lang="en-US" baseline="30000" dirty="0">
                  <a:solidFill>
                    <a:schemeClr val="bg1"/>
                  </a:solidFill>
                  <a:latin typeface="Aptos" panose="020B0004020202020204" pitchFamily="34" charset="0"/>
                </a:rPr>
                <a:t>th</a:t>
              </a:r>
              <a:r>
                <a:rPr lang="en-US" dirty="0">
                  <a:solidFill>
                    <a:schemeClr val="bg1"/>
                  </a:solidFill>
                  <a:latin typeface="Aptos" panose="020B0004020202020204" pitchFamily="34" charset="0"/>
                </a:rPr>
                <a:t> percentile</a:t>
              </a:r>
            </a:p>
            <a:p>
              <a:pPr>
                <a:lnSpc>
                  <a:spcPct val="150000"/>
                </a:lnSpc>
              </a:pPr>
              <a:r>
                <a:rPr lang="en-US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2</a:t>
              </a:r>
              <a:r>
                <a:rPr lang="en-US" dirty="0">
                  <a:solidFill>
                    <a:schemeClr val="bg1"/>
                  </a:solidFill>
                  <a:latin typeface="Aptos" panose="020B0004020202020204" pitchFamily="34" charset="0"/>
                </a:rPr>
                <a:t> points: 50 to 75</a:t>
              </a:r>
              <a:r>
                <a:rPr lang="en-US" baseline="30000" dirty="0">
                  <a:solidFill>
                    <a:schemeClr val="bg1"/>
                  </a:solidFill>
                  <a:latin typeface="Aptos" panose="020B0004020202020204" pitchFamily="34" charset="0"/>
                </a:rPr>
                <a:t>th</a:t>
              </a:r>
              <a:r>
                <a:rPr lang="en-US" dirty="0">
                  <a:solidFill>
                    <a:schemeClr val="bg1"/>
                  </a:solidFill>
                  <a:latin typeface="Aptos" panose="020B0004020202020204" pitchFamily="34" charset="0"/>
                </a:rPr>
                <a:t> percentile</a:t>
              </a:r>
            </a:p>
            <a:p>
              <a:pPr>
                <a:lnSpc>
                  <a:spcPct val="150000"/>
                </a:lnSpc>
              </a:pPr>
              <a:r>
                <a:rPr lang="en-US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1</a:t>
              </a:r>
              <a:r>
                <a:rPr lang="en-US" dirty="0">
                  <a:solidFill>
                    <a:schemeClr val="bg1"/>
                  </a:solidFill>
                  <a:latin typeface="Aptos" panose="020B0004020202020204" pitchFamily="34" charset="0"/>
                </a:rPr>
                <a:t> points: 25 to 50</a:t>
              </a:r>
              <a:r>
                <a:rPr lang="en-US" baseline="30000" dirty="0">
                  <a:solidFill>
                    <a:schemeClr val="bg1"/>
                  </a:solidFill>
                  <a:latin typeface="Aptos" panose="020B0004020202020204" pitchFamily="34" charset="0"/>
                </a:rPr>
                <a:t>th</a:t>
              </a:r>
              <a:r>
                <a:rPr lang="en-US" dirty="0">
                  <a:solidFill>
                    <a:schemeClr val="bg1"/>
                  </a:solidFill>
                  <a:latin typeface="Aptos" panose="020B0004020202020204" pitchFamily="34" charset="0"/>
                </a:rPr>
                <a:t> percentile</a:t>
              </a:r>
            </a:p>
            <a:p>
              <a:pPr>
                <a:lnSpc>
                  <a:spcPct val="150000"/>
                </a:lnSpc>
              </a:pPr>
              <a:r>
                <a:rPr lang="en-US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0</a:t>
              </a:r>
              <a:r>
                <a:rPr lang="en-US" dirty="0">
                  <a:solidFill>
                    <a:schemeClr val="bg1"/>
                  </a:solidFill>
                  <a:latin typeface="Aptos" panose="020B0004020202020204" pitchFamily="34" charset="0"/>
                </a:rPr>
                <a:t> points: &lt; 25</a:t>
              </a:r>
              <a:r>
                <a:rPr lang="en-US" baseline="30000" dirty="0">
                  <a:solidFill>
                    <a:schemeClr val="bg1"/>
                  </a:solidFill>
                  <a:latin typeface="Aptos" panose="020B0004020202020204" pitchFamily="34" charset="0"/>
                </a:rPr>
                <a:t>th</a:t>
              </a:r>
              <a:r>
                <a:rPr lang="en-US" dirty="0">
                  <a:solidFill>
                    <a:schemeClr val="bg1"/>
                  </a:solidFill>
                  <a:latin typeface="Aptos" panose="020B0004020202020204" pitchFamily="34" charset="0"/>
                </a:rPr>
                <a:t> percentile</a:t>
              </a:r>
            </a:p>
          </p:txBody>
        </p:sp>
        <p:sp>
          <p:nvSpPr>
            <p:cNvPr id="18" name="Parentesi graffa chiusa 2">
              <a:extLst>
                <a:ext uri="{FF2B5EF4-FFF2-40B4-BE49-F238E27FC236}">
                  <a16:creationId xmlns:a16="http://schemas.microsoft.com/office/drawing/2014/main" id="{3B888AB6-8DDA-2A56-9D39-3B56D3B0A6D9}"/>
                </a:ext>
              </a:extLst>
            </p:cNvPr>
            <p:cNvSpPr/>
            <p:nvPr/>
          </p:nvSpPr>
          <p:spPr>
            <a:xfrm>
              <a:off x="8285327" y="3601310"/>
              <a:ext cx="480484" cy="1837570"/>
            </a:xfrm>
            <a:prstGeom prst="rightBrac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231BF6E-E491-F6FB-AE8B-00CB8F66C703}"/>
              </a:ext>
            </a:extLst>
          </p:cNvPr>
          <p:cNvGrpSpPr/>
          <p:nvPr/>
        </p:nvGrpSpPr>
        <p:grpSpPr>
          <a:xfrm>
            <a:off x="9388900" y="4734191"/>
            <a:ext cx="2659032" cy="1455088"/>
            <a:chOff x="9441413" y="4734191"/>
            <a:chExt cx="2736750" cy="1455088"/>
          </a:xfrm>
          <a:solidFill>
            <a:srgbClr val="29332C"/>
          </a:solidFill>
        </p:grpSpPr>
        <p:sp>
          <p:nvSpPr>
            <p:cNvPr id="36" name="Nuvola 3">
              <a:extLst>
                <a:ext uri="{FF2B5EF4-FFF2-40B4-BE49-F238E27FC236}">
                  <a16:creationId xmlns:a16="http://schemas.microsoft.com/office/drawing/2014/main" id="{C6C539A9-61A5-75D3-EF0F-73BC81468CE4}"/>
                </a:ext>
              </a:extLst>
            </p:cNvPr>
            <p:cNvSpPr/>
            <p:nvPr/>
          </p:nvSpPr>
          <p:spPr>
            <a:xfrm>
              <a:off x="9441413" y="4734191"/>
              <a:ext cx="2736750" cy="1455088"/>
            </a:xfrm>
            <a:prstGeom prst="cloud">
              <a:avLst/>
            </a:prstGeom>
            <a:grpFill/>
            <a:ln w="19050">
              <a:solidFill>
                <a:srgbClr val="BAC8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ptos" panose="020B0004020202020204" pitchFamily="34" charset="0"/>
              </a:endParaRPr>
            </a:p>
          </p:txBody>
        </p:sp>
        <p:sp>
          <p:nvSpPr>
            <p:cNvPr id="37" name="CasellaDiTesto 5">
              <a:extLst>
                <a:ext uri="{FF2B5EF4-FFF2-40B4-BE49-F238E27FC236}">
                  <a16:creationId xmlns:a16="http://schemas.microsoft.com/office/drawing/2014/main" id="{3276242C-8D69-4EC5-A54B-CB1022E47C98}"/>
                </a:ext>
              </a:extLst>
            </p:cNvPr>
            <p:cNvSpPr txBox="1"/>
            <p:nvPr/>
          </p:nvSpPr>
          <p:spPr>
            <a:xfrm>
              <a:off x="9725906" y="5121063"/>
              <a:ext cx="2072404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i="1" dirty="0">
                  <a:solidFill>
                    <a:schemeClr val="bg1"/>
                  </a:solidFill>
                  <a:latin typeface="Aptos" panose="020B0004020202020204" pitchFamily="34" charset="0"/>
                </a:rPr>
                <a:t>“The right </a:t>
              </a:r>
              <a:r>
                <a:rPr lang="it-IT" b="1" i="1" dirty="0" err="1">
                  <a:solidFill>
                    <a:schemeClr val="bg1"/>
                  </a:solidFill>
                  <a:latin typeface="Aptos" panose="020B0004020202020204" pitchFamily="34" charset="0"/>
                </a:rPr>
                <a:t>tree</a:t>
              </a:r>
              <a:r>
                <a:rPr lang="it-IT" b="1" i="1" dirty="0">
                  <a:solidFill>
                    <a:schemeClr val="bg1"/>
                  </a:solidFill>
                  <a:latin typeface="Aptos" panose="020B0004020202020204" pitchFamily="34" charset="0"/>
                </a:rPr>
                <a:t> in the right </a:t>
              </a:r>
              <a:r>
                <a:rPr lang="it-IT" b="1" i="1" dirty="0" err="1">
                  <a:solidFill>
                    <a:schemeClr val="bg1"/>
                  </a:solidFill>
                  <a:latin typeface="Aptos" panose="020B0004020202020204" pitchFamily="34" charset="0"/>
                </a:rPr>
                <a:t>place</a:t>
              </a:r>
              <a:r>
                <a:rPr lang="it-IT" b="1" i="1" dirty="0">
                  <a:solidFill>
                    <a:schemeClr val="bg1"/>
                  </a:solidFill>
                  <a:latin typeface="Aptos" panose="020B0004020202020204" pitchFamily="34" charset="0"/>
                </a:rPr>
                <a:t>”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D75E257-93C6-36C3-4D1E-3F977FF4D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001" y="2490213"/>
            <a:ext cx="1022400" cy="102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AE14E5-D7D3-3F9D-D4C2-D655163D6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97" y="2529717"/>
            <a:ext cx="1022400" cy="10224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620320F-F32C-7C3F-5CDA-B176C37450C8}"/>
              </a:ext>
            </a:extLst>
          </p:cNvPr>
          <p:cNvSpPr txBox="1"/>
          <p:nvPr/>
        </p:nvSpPr>
        <p:spPr>
          <a:xfrm>
            <a:off x="807169" y="571171"/>
            <a:ext cx="5625420" cy="1126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u="sng" kern="0" dirty="0">
                <a:solidFill>
                  <a:srgbClr val="29332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Assessing plant capacity to cope with air pollution</a:t>
            </a:r>
            <a:endParaRPr lang="en-US" u="sng" kern="100" dirty="0">
              <a:solidFill>
                <a:srgbClr val="29332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CAD59A9-B2B2-B76C-DFF5-3B97EC388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708" y="3026929"/>
            <a:ext cx="1022400" cy="10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6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11" grpId="0"/>
      <p:bldP spid="1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E7D4DE499F4EE4EA2AEF724F1FE29B6" ma:contentTypeVersion="4" ma:contentTypeDescription="Creare un nuovo documento." ma:contentTypeScope="" ma:versionID="53d7ae532bc63df247bab6a29270804e">
  <xsd:schema xmlns:xsd="http://www.w3.org/2001/XMLSchema" xmlns:xs="http://www.w3.org/2001/XMLSchema" xmlns:p="http://schemas.microsoft.com/office/2006/metadata/properties" xmlns:ns2="31636664-d730-40d7-a265-a5e11b79394d" targetNamespace="http://schemas.microsoft.com/office/2006/metadata/properties" ma:root="true" ma:fieldsID="b2115e909aa0adb23c8c5b81ae2500d8" ns2:_="">
    <xsd:import namespace="31636664-d730-40d7-a265-a5e11b7939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36664-d730-40d7-a265-a5e11b7939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392BAF-E722-489A-9D1C-919A24DE41C2}">
  <ds:schemaRefs>
    <ds:schemaRef ds:uri="http://schemas.openxmlformats.org/package/2006/metadata/core-properties"/>
    <ds:schemaRef ds:uri="31636664-d730-40d7-a265-a5e11b79394d"/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254CB65-6AFE-4502-96EA-16103F6FD03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1636664-d730-40d7-a265-a5e11b79394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896639-D62E-4DC0-9907-E6C94BF7BB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4090</TotalTime>
  <Words>362</Words>
  <Application>Microsoft Office PowerPoint</Application>
  <PresentationFormat>Widescreen</PresentationFormat>
  <Paragraphs>86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Times New Roman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Di Paola</dc:creator>
  <cp:lastModifiedBy>Barbara Baesso Moura</cp:lastModifiedBy>
  <cp:revision>56</cp:revision>
  <dcterms:created xsi:type="dcterms:W3CDTF">2024-12-12T08:43:13Z</dcterms:created>
  <dcterms:modified xsi:type="dcterms:W3CDTF">2025-02-10T16:43:26Z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0x010100AE7D4DE499F4EE4EA2AEF724F1FE29B6</vt:lpwstr>
  </property>
</Properties>
</file>