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8" r:id="rId5"/>
    <p:sldId id="288" r:id="rId6"/>
    <p:sldId id="270" r:id="rId7"/>
    <p:sldId id="271" r:id="rId8"/>
    <p:sldId id="273" r:id="rId9"/>
    <p:sldId id="274" r:id="rId10"/>
    <p:sldId id="275" r:id="rId11"/>
    <p:sldId id="289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67" r:id="rId22"/>
    <p:sldId id="28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88"/>
            <p14:sldId id="270"/>
            <p14:sldId id="271"/>
            <p14:sldId id="273"/>
            <p14:sldId id="274"/>
            <p14:sldId id="275"/>
            <p14:sldId id="289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</p14:sldIdLst>
        </p14:section>
        <p14:section name="diapositiva finale" id="{6EDF62FC-89EA-4AFB-92C3-BBE7C40FCCE0}">
          <p14:sldIdLst>
            <p14:sldId id="267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00B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0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07/02/2025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07/02/2025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23271-02F9-67AE-8149-F9FDBFCD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CBFC81-82AE-033D-B614-00B81B4FE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1A7801-3386-F8B5-9C0C-1154C5A1E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F9EA97C8-6C11-2F05-BD20-5050F94856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61091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5210175" y="4396281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eriod"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Marchesini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Pollegioni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Mattioni</a:t>
            </a:r>
            <a:r>
              <a:rPr lang="it-IT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</a:p>
          <a:p>
            <a:endParaRPr lang="it-IT" sz="28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Aft>
                <a:spcPts val="600"/>
              </a:spcAft>
            </a:pPr>
            <a:r>
              <a:rPr lang="en-GB" sz="2000" b="1" i="1" baseline="30000" dirty="0">
                <a:effectLst/>
                <a:latin typeface="Times New Roman" panose="02020603050405020304" pitchFamily="18" charset="0"/>
              </a:rPr>
              <a:t>1</a:t>
            </a:r>
            <a:r>
              <a:rPr lang="en-GB" sz="2000" b="1" i="1" dirty="0">
                <a:effectLst/>
                <a:latin typeface="Times New Roman" panose="02020603050405020304" pitchFamily="18" charset="0"/>
              </a:rPr>
              <a:t>Research Institute on Terrestrial Ecosystems, National Research Council, </a:t>
            </a:r>
            <a:r>
              <a:rPr lang="en-GB" sz="2000" b="1" i="1" dirty="0" err="1">
                <a:effectLst/>
                <a:latin typeface="Times New Roman" panose="02020603050405020304" pitchFamily="18" charset="0"/>
              </a:rPr>
              <a:t>Porano</a:t>
            </a:r>
            <a:r>
              <a:rPr lang="en-GB" sz="2000" b="1" i="1" dirty="0">
                <a:effectLst/>
                <a:latin typeface="Times New Roman" panose="02020603050405020304" pitchFamily="18" charset="0"/>
              </a:rPr>
              <a:t> (TR), Italy</a:t>
            </a:r>
          </a:p>
          <a:p>
            <a:pPr algn="l"/>
            <a:r>
              <a:rPr lang="en-GB" sz="2000" b="1" i="1" baseline="30000" dirty="0">
                <a:effectLst/>
                <a:latin typeface="Times New Roman" panose="02020603050405020304" pitchFamily="18" charset="0"/>
              </a:rPr>
              <a:t>2</a:t>
            </a:r>
            <a:r>
              <a:rPr lang="en-GB" sz="2000" b="1" i="1" dirty="0">
                <a:effectLst/>
                <a:latin typeface="Times New Roman" panose="02020603050405020304" pitchFamily="18" charset="0"/>
              </a:rPr>
              <a:t>National Biodiversity Future </a:t>
            </a:r>
            <a:r>
              <a:rPr lang="en-GB" sz="2000" b="1" i="1" dirty="0" err="1">
                <a:effectLst/>
                <a:latin typeface="Times New Roman" panose="02020603050405020304" pitchFamily="18" charset="0"/>
              </a:rPr>
              <a:t>Center</a:t>
            </a:r>
            <a:r>
              <a:rPr lang="en-GB" sz="2000" b="1" i="1" dirty="0">
                <a:effectLst/>
                <a:latin typeface="Times New Roman" panose="02020603050405020304" pitchFamily="18" charset="0"/>
              </a:rPr>
              <a:t>, Palermo, Italy</a:t>
            </a:r>
            <a:endParaRPr lang="it-IT" sz="2000" b="1" i="1" dirty="0">
              <a:effectLst/>
              <a:latin typeface="Times New Roman" panose="02020603050405020304" pitchFamily="18" charset="0"/>
            </a:endParaRP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4946151" y="2108095"/>
            <a:ext cx="60300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Genomics of 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 forest trees</a:t>
            </a:r>
            <a:endParaRPr lang="it-IT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1072905" y="1788616"/>
            <a:ext cx="3184770" cy="3280766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BE6B2C-B645-A066-56AD-2DBB7252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2" y="1741842"/>
            <a:ext cx="3438144" cy="34259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ABAC67-8EE0-C6FD-CDA2-42F1AF1E1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031" y="5334382"/>
            <a:ext cx="338899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2C50F-EBBF-2439-4CE0-B8B5E3116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A3D286-62D5-6D32-0DF5-C74AB4CD289D}"/>
              </a:ext>
            </a:extLst>
          </p:cNvPr>
          <p:cNvSpPr txBox="1"/>
          <p:nvPr/>
        </p:nvSpPr>
        <p:spPr>
          <a:xfrm>
            <a:off x="1135949" y="960141"/>
            <a:ext cx="9920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sect.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Cerris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ED7483-B3BA-86B1-A7E5-059C3270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18" y="2403127"/>
            <a:ext cx="6529382" cy="3974937"/>
          </a:xfrm>
          <a:prstGeom prst="rect">
            <a:avLst/>
          </a:prstGeom>
        </p:spPr>
      </p:pic>
      <p:sp>
        <p:nvSpPr>
          <p:cNvPr id="7" name="TextShape 3">
            <a:extLst>
              <a:ext uri="{FF2B5EF4-FFF2-40B4-BE49-F238E27FC236}">
                <a16:creationId xmlns:a16="http://schemas.microsoft.com/office/drawing/2014/main" id="{FEDB4713-E2E7-E4ED-64A6-B246D3B456B3}"/>
              </a:ext>
            </a:extLst>
          </p:cNvPr>
          <p:cNvSpPr txBox="1"/>
          <p:nvPr/>
        </p:nvSpPr>
        <p:spPr>
          <a:xfrm>
            <a:off x="978818" y="1541098"/>
            <a:ext cx="4632705" cy="2921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spcAft>
                <a:spcPts val="3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Dataset: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45000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south-eastern Mediterranean species (most of them are endemics):</a:t>
            </a:r>
            <a:endParaRPr lang="en-US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(20 provenances; 11 Italian samples, covering the whole Italian range -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Murge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region)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 subsp.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euboica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(2 provenances)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cerris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(4 provenances)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suber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(2 provenances)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macrolepis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(3 provenances)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ithaburensis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(3 provenances)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afares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brantii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castaneifolia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crenata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>
              <a:spcAft>
                <a:spcPts val="3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libani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>
              <a:spcAft>
                <a:spcPts val="1200"/>
              </a:spcAft>
            </a:pP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look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(1 provenance)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Results:</a:t>
            </a:r>
            <a:r>
              <a:rPr lang="en-US" sz="16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40/41 samples successfully assembled (whole chloroplast genomes)</a:t>
            </a: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91EAF594-C567-F571-E804-0F3CC7E59EF9}"/>
              </a:ext>
            </a:extLst>
          </p:cNvPr>
          <p:cNvSpPr/>
          <p:nvPr/>
        </p:nvSpPr>
        <p:spPr>
          <a:xfrm rot="21000000">
            <a:off x="6902117" y="4637482"/>
            <a:ext cx="4879800" cy="1572899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32B5598A-52D9-EFE8-19CC-B2F7FF78907C}"/>
              </a:ext>
            </a:extLst>
          </p:cNvPr>
          <p:cNvSpPr txBox="1"/>
          <p:nvPr/>
        </p:nvSpPr>
        <p:spPr>
          <a:xfrm>
            <a:off x="5727036" y="1606716"/>
            <a:ext cx="6443783" cy="79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Geographic distribution of oak samples included in  this study</a:t>
            </a:r>
            <a:endParaRPr lang="en-US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en-US" sz="1600" b="1" strike="noStrike" spc="-1" dirty="0">
                <a:solidFill>
                  <a:srgbClr val="C9211E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(red ellipse)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it-IT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it-IT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EE3775-48FA-981A-326E-BF94B999EEC6}"/>
              </a:ext>
            </a:extLst>
          </p:cNvPr>
          <p:cNvSpPr txBox="1"/>
          <p:nvPr/>
        </p:nvSpPr>
        <p:spPr>
          <a:xfrm>
            <a:off x="5900928" y="643745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Figure from: Simeone et al. (2018). </a:t>
            </a:r>
            <a:r>
              <a:rPr lang="it-IT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PeerJ</a:t>
            </a:r>
            <a:r>
              <a:rPr lang="it-IT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6: e5793</a:t>
            </a:r>
          </a:p>
        </p:txBody>
      </p:sp>
    </p:spTree>
    <p:extLst>
      <p:ext uri="{BB962C8B-B14F-4D97-AF65-F5344CB8AC3E}">
        <p14:creationId xmlns:p14="http://schemas.microsoft.com/office/powerpoint/2010/main" val="54753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3F311-7C8A-AE75-6233-262514C9B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3">
            <a:extLst>
              <a:ext uri="{FF2B5EF4-FFF2-40B4-BE49-F238E27FC236}">
                <a16:creationId xmlns:a16="http://schemas.microsoft.com/office/drawing/2014/main" id="{5A0042C9-1386-DE35-F355-B95007BA9502}"/>
              </a:ext>
            </a:extLst>
          </p:cNvPr>
          <p:cNvSpPr txBox="1"/>
          <p:nvPr/>
        </p:nvSpPr>
        <p:spPr>
          <a:xfrm>
            <a:off x="1041208" y="2065209"/>
            <a:ext cx="4632705" cy="2921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All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 </a:t>
            </a: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talian samples belong to the same haplogroup;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However, there is relatively high diversity (8 different haplotypes)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Italian samples seem to be closely related to samples from Northern Greece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Anatolian samples belong to different clades spread throughout the network; this is not surprising: they correspond to geographically distant and isolated areas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 phylogenetic relationships between the different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haplogroups will be better investigated through Bayesian phylogenetic tree, including all the other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sect. cerris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species (work 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42FE8E-1102-F284-B10B-C877D0B9622F}"/>
              </a:ext>
            </a:extLst>
          </p:cNvPr>
          <p:cNvSpPr txBox="1"/>
          <p:nvPr/>
        </p:nvSpPr>
        <p:spPr>
          <a:xfrm>
            <a:off x="950688" y="1024023"/>
            <a:ext cx="4813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sect.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Cerris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399733A7-1ECB-9251-6AB4-1F12E9E1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219" y="1357312"/>
            <a:ext cx="6250781" cy="5500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1548087-1D61-BFEA-B025-59BED07EB042}"/>
              </a:ext>
            </a:extLst>
          </p:cNvPr>
          <p:cNvSpPr txBox="1"/>
          <p:nvPr/>
        </p:nvSpPr>
        <p:spPr>
          <a:xfrm>
            <a:off x="6327648" y="0"/>
            <a:ext cx="586435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strike="noStrike" spc="-1" dirty="0">
                <a:latin typeface="Arial"/>
              </a:rPr>
              <a:t>                </a:t>
            </a:r>
          </a:p>
          <a:p>
            <a:endParaRPr lang="en-US" sz="1600" b="1" spc="-1" dirty="0">
              <a:latin typeface="Arial"/>
            </a:endParaRPr>
          </a:p>
          <a:p>
            <a:r>
              <a:rPr lang="en-US" sz="1600" b="1" strike="noStrike" spc="-1" dirty="0">
                <a:latin typeface="Arial"/>
              </a:rPr>
              <a:t>                                                   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5675694-CA10-44C6-7759-24D1FEC395B5}"/>
              </a:ext>
            </a:extLst>
          </p:cNvPr>
          <p:cNvSpPr txBox="1"/>
          <p:nvPr/>
        </p:nvSpPr>
        <p:spPr>
          <a:xfrm>
            <a:off x="5941219" y="3108812"/>
            <a:ext cx="32064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trike="noStrike" spc="-1" dirty="0">
                <a:solidFill>
                  <a:srgbClr val="11111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COLOR LEGEND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strike="noStrike" spc="-1" dirty="0">
                <a:solidFill>
                  <a:srgbClr val="07971E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Green = Italy (</a:t>
            </a:r>
            <a:r>
              <a:rPr lang="en-US" sz="1600" b="1" strike="noStrike" spc="-1" dirty="0" err="1">
                <a:solidFill>
                  <a:srgbClr val="07971E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Murge</a:t>
            </a:r>
            <a:r>
              <a:rPr lang="en-US" sz="1600" b="1" strike="noStrike" spc="-1" dirty="0">
                <a:solidFill>
                  <a:srgbClr val="07971E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strike="noStrike" spc="-1" dirty="0">
                <a:solidFill>
                  <a:srgbClr val="171CDC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Blue = North Greece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Violet = </a:t>
            </a:r>
            <a:r>
              <a:rPr lang="en-US" sz="1600" b="1" i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</a:t>
            </a:r>
            <a:r>
              <a:rPr lang="en-US" sz="1600" b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1" i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subsp. </a:t>
            </a:r>
            <a:r>
              <a:rPr lang="en-US" sz="1600" b="1" i="1" strike="noStrike" spc="-1" dirty="0" err="1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euboica</a:t>
            </a:r>
            <a:r>
              <a:rPr lang="en-US" sz="1600" b="1" i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(Island of </a:t>
            </a:r>
            <a:r>
              <a:rPr lang="en-US" sz="1600" b="1" strike="noStrike" spc="-1" dirty="0" err="1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Evvia</a:t>
            </a:r>
            <a:r>
              <a:rPr lang="en-US" sz="1600" b="1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600" b="1" strike="noStrike" spc="-1" dirty="0">
                <a:solidFill>
                  <a:srgbClr val="80008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Greece)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b="1" strike="noStrike" spc="-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 = Turkey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123A44E-13DC-19AB-AA5C-688841828550}"/>
              </a:ext>
            </a:extLst>
          </p:cNvPr>
          <p:cNvSpPr txBox="1"/>
          <p:nvPr/>
        </p:nvSpPr>
        <p:spPr>
          <a:xfrm>
            <a:off x="5941219" y="540000"/>
            <a:ext cx="625078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strike="noStrike" spc="-1" dirty="0">
                <a:latin typeface="Arial"/>
              </a:rPr>
              <a:t>Parsimony network based on whole cp genomes</a:t>
            </a:r>
          </a:p>
          <a:p>
            <a:pPr algn="ctr"/>
            <a:r>
              <a:rPr lang="en-US" b="1" spc="-1" dirty="0">
                <a:latin typeface="Arial"/>
              </a:rPr>
              <a:t>(focus on </a:t>
            </a:r>
            <a:r>
              <a:rPr lang="en-US" b="1" i="1" spc="-1" dirty="0">
                <a:latin typeface="Arial"/>
              </a:rPr>
              <a:t>Q. trojana</a:t>
            </a:r>
            <a:r>
              <a:rPr lang="en-US" b="1" spc="-1" dirty="0">
                <a:latin typeface="Arial"/>
              </a:rPr>
              <a:t>)</a:t>
            </a:r>
          </a:p>
          <a:p>
            <a:endParaRPr lang="en-US" sz="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86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C2EC-0BF4-2E61-A631-DF1E354F2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3">
            <a:extLst>
              <a:ext uri="{FF2B5EF4-FFF2-40B4-BE49-F238E27FC236}">
                <a16:creationId xmlns:a16="http://schemas.microsoft.com/office/drawing/2014/main" id="{5C20E4C4-3D30-AFC7-4970-2A2B4DA7F045}"/>
              </a:ext>
            </a:extLst>
          </p:cNvPr>
          <p:cNvSpPr txBox="1"/>
          <p:nvPr/>
        </p:nvSpPr>
        <p:spPr>
          <a:xfrm>
            <a:off x="950688" y="1620000"/>
            <a:ext cx="9736520" cy="2921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 species: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Mediterranean evergreen oaks of sect.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Ilex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</a:t>
            </a:r>
            <a:r>
              <a:rPr lang="en-US" sz="16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phylogenomic and phylogeographic analysis based on whole chloroplast genomes, assembled starting from genome skimming data (i.e., WGS, about 5x coverage)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Activity in collaboration with: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Università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degli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Studi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della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Tuscia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Viterbo (DAFNE)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Preliminary results: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all the 12 sequenced samples were successfully assembled (whole chloroplast genomes);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Coming up next: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comparative genomics (with publicly available cp genomes of non-Mediterranean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sect.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Ilex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and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phylogenomics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416E08-9300-F0DD-F39E-8449BA3D87D0}"/>
              </a:ext>
            </a:extLst>
          </p:cNvPr>
          <p:cNvSpPr txBox="1"/>
          <p:nvPr/>
        </p:nvSpPr>
        <p:spPr>
          <a:xfrm>
            <a:off x="950688" y="1024023"/>
            <a:ext cx="8095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sect.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Ilex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95CB6B5-A1A4-0FA2-47A1-52545262089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72640" y="4320000"/>
            <a:ext cx="3240000" cy="2415600"/>
          </a:xfrm>
          <a:prstGeom prst="rect">
            <a:avLst/>
          </a:prstGeom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E985EFE-D726-9554-72A2-FAEC852E7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90800" y="4320000"/>
            <a:ext cx="4320000" cy="2163600"/>
          </a:xfrm>
          <a:prstGeom prst="rect">
            <a:avLst/>
          </a:prstGeom>
          <a:ln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E2C276A8-847D-1986-E3E6-45C6CCFDB5E3}"/>
              </a:ext>
            </a:extLst>
          </p:cNvPr>
          <p:cNvSpPr txBox="1"/>
          <p:nvPr/>
        </p:nvSpPr>
        <p:spPr>
          <a:xfrm>
            <a:off x="7010400" y="6518788"/>
            <a:ext cx="347472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0" strike="noStrike" spc="-1">
                <a:latin typeface="Arial"/>
                <a:ea typeface="Noto Sans CJK SC"/>
              </a:rPr>
              <a:t>Figure from: Simeone et al. (2016). PeerJ, 4, e1897</a:t>
            </a:r>
            <a:endParaRPr lang="en-US" sz="1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00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F9D0-0731-2D21-15A8-F5491B0CA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3">
            <a:extLst>
              <a:ext uri="{FF2B5EF4-FFF2-40B4-BE49-F238E27FC236}">
                <a16:creationId xmlns:a16="http://schemas.microsoft.com/office/drawing/2014/main" id="{8587427D-CC06-0E6B-4F3D-30F55195D1DC}"/>
              </a:ext>
            </a:extLst>
          </p:cNvPr>
          <p:cNvSpPr txBox="1"/>
          <p:nvPr/>
        </p:nvSpPr>
        <p:spPr>
          <a:xfrm>
            <a:off x="950688" y="1716388"/>
            <a:ext cx="9736520" cy="42092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 species and </a:t>
            </a:r>
            <a:r>
              <a:rPr lang="en-US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</a:t>
            </a: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ampling design: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89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samples, collected from 19 locations covering the whole Italian distributional range;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26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from forest stands in close proximity to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cordata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were included in the analysis to control for potential hybridization/introgression events</a:t>
            </a:r>
          </a:p>
          <a:p>
            <a:pPr>
              <a:spcAft>
                <a:spcPts val="12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</a:t>
            </a:r>
            <a:r>
              <a:rPr lang="en-US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whole-genome sequencing  (WGS, about 20x coverage);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 novo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plastome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assembly + analysis of nuclear variants (SNPs), after mapping reads on ref. genome</a:t>
            </a: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Objectives: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investigating genome-wide genetic diversity and population structure in </a:t>
            </a:r>
            <a:r>
              <a:rPr lang="en-US" sz="160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populations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identifying </a:t>
            </a: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Genetic Conservation Unit (GCU), </a:t>
            </a: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diversity hotspots and conservation priorities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checking for potential hybridization/introgression events with the sympatric </a:t>
            </a:r>
            <a:r>
              <a:rPr lang="en-US" sz="16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</a:t>
            </a:r>
            <a:r>
              <a:rPr lang="en-US" sz="1600" i="1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and evaluating their effects on </a:t>
            </a:r>
            <a:r>
              <a:rPr lang="en-US" sz="16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cordata </a:t>
            </a: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genome-wide diversity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ABE4B6-7F49-9602-20A4-9F33EF8AA142}"/>
              </a:ext>
            </a:extLst>
          </p:cNvPr>
          <p:cNvSpPr txBox="1"/>
          <p:nvPr/>
        </p:nvSpPr>
        <p:spPr>
          <a:xfrm>
            <a:off x="950687" y="1024023"/>
            <a:ext cx="9658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and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</a:t>
            </a:r>
            <a:r>
              <a:rPr lang="en-US" sz="2400" b="1" i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endParaRPr lang="en-US" sz="24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9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AD951-9848-B5F8-8654-CCB4C49E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011BD0-DA42-8BC7-0E03-15E15EA543A6}"/>
              </a:ext>
            </a:extLst>
          </p:cNvPr>
          <p:cNvSpPr txBox="1"/>
          <p:nvPr/>
        </p:nvSpPr>
        <p:spPr>
          <a:xfrm>
            <a:off x="883848" y="53100"/>
            <a:ext cx="1008292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and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</a:t>
            </a:r>
            <a:r>
              <a:rPr lang="en-US" sz="2400" b="1" i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endParaRPr lang="en-US" sz="24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TextShape 6">
            <a:extLst>
              <a:ext uri="{FF2B5EF4-FFF2-40B4-BE49-F238E27FC236}">
                <a16:creationId xmlns:a16="http://schemas.microsoft.com/office/drawing/2014/main" id="{8E909F00-BAAE-FB84-1943-8BB3FF2CBFD7}"/>
              </a:ext>
            </a:extLst>
          </p:cNvPr>
          <p:cNvSpPr txBox="1"/>
          <p:nvPr/>
        </p:nvSpPr>
        <p:spPr>
          <a:xfrm>
            <a:off x="11009376" y="1244"/>
            <a:ext cx="1182624" cy="68567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US" sz="12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LEGEND</a:t>
            </a:r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3FAF4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Green: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</a:t>
            </a:r>
            <a:r>
              <a:rPr lang="en-US" sz="12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r>
              <a:rPr lang="en-US" sz="12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ITA</a:t>
            </a:r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Red: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cordata</a:t>
            </a:r>
            <a:r>
              <a:rPr lang="en-US" sz="12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ITA</a:t>
            </a:r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3465A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Blue:</a:t>
            </a: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other </a:t>
            </a: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spp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sz="12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cordata </a:t>
            </a:r>
            <a:r>
              <a:rPr lang="en-US" sz="12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GenBank 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(C = Corsica; I = Italy)</a:t>
            </a:r>
          </a:p>
          <a:p>
            <a:endParaRPr lang="en-US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**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</a:t>
            </a:r>
            <a:r>
              <a:rPr lang="en-US" sz="12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r>
              <a:rPr lang="en-US" sz="12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GenBank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MF136499: Turkey; MF136501: Iran; MF136502: France; MF136503: UK; MF136504: Turkey</a:t>
            </a:r>
          </a:p>
          <a:p>
            <a:endParaRPr lang="en-US" sz="800" b="0" strike="noStrike" spc="-1" dirty="0">
              <a:latin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33308A-8741-68B2-BEF3-2F5ACA7F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450336" y="588369"/>
            <a:ext cx="7644384" cy="6062472"/>
          </a:xfrm>
          <a:prstGeom prst="rect">
            <a:avLst/>
          </a:prstGeom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BDF7FE-E7CB-3227-F73F-C7EB8DE53F15}"/>
              </a:ext>
            </a:extLst>
          </p:cNvPr>
          <p:cNvSpPr txBox="1"/>
          <p:nvPr/>
        </p:nvSpPr>
        <p:spPr>
          <a:xfrm>
            <a:off x="1097280" y="804114"/>
            <a:ext cx="27675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NJ tree</a:t>
            </a:r>
          </a:p>
          <a:p>
            <a:r>
              <a:rPr lang="en-US" sz="2000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(</a:t>
            </a:r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whole cp genomes)</a:t>
            </a:r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TextShape 9">
            <a:extLst>
              <a:ext uri="{FF2B5EF4-FFF2-40B4-BE49-F238E27FC236}">
                <a16:creationId xmlns:a16="http://schemas.microsoft.com/office/drawing/2014/main" id="{FAE41B34-41B3-3F39-5ECC-2A9D7BE81D27}"/>
              </a:ext>
            </a:extLst>
          </p:cNvPr>
          <p:cNvSpPr txBox="1"/>
          <p:nvPr/>
        </p:nvSpPr>
        <p:spPr>
          <a:xfrm>
            <a:off x="853440" y="1723482"/>
            <a:ext cx="5193792" cy="4328141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 lIns="90000" tIns="45000" rIns="90000" bIns="45000">
            <a:noAutofit/>
          </a:bodyPr>
          <a:lstStyle/>
          <a:p>
            <a:pPr>
              <a:buClr>
                <a:srgbClr val="000000"/>
              </a:buClr>
              <a:buSzPct val="45000"/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Preliminary results</a:t>
            </a:r>
            <a:endParaRPr lang="en-US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Italian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cordata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and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A. </a:t>
            </a:r>
            <a:r>
              <a:rPr lang="en-US" sz="1600" b="0" i="1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glutinosa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samples do not form 2 distinct clades: they are all in the same branch, with substructure which is more related to the geographical provenance of samples than to taxonomic assignment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 similar scenario was already highlighted for other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spp. by </a:t>
            </a:r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Gryta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et al. (2017)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potential explanation: </a:t>
            </a:r>
            <a:r>
              <a:rPr lang="en-US" sz="16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chloroplast capture via introgressive hybridization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Coming up next: 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hybridization/introgression could contribute to increase genetic diversity, especially if several species co-occurred in refugia: we will test this hypothesis with nuclear whole-genome data</a:t>
            </a:r>
          </a:p>
          <a:p>
            <a:r>
              <a:rPr lang="en-US" sz="1800" b="0" strike="noStrike" spc="-1" dirty="0">
                <a:latin typeface="Arial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B0F053-B1D7-EF01-8A68-E7F417D68D52}"/>
              </a:ext>
            </a:extLst>
          </p:cNvPr>
          <p:cNvSpPr txBox="1"/>
          <p:nvPr/>
        </p:nvSpPr>
        <p:spPr>
          <a:xfrm>
            <a:off x="10503480" y="1512000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C89B82-B5E4-0445-C644-2777AF59EF32}"/>
              </a:ext>
            </a:extLst>
          </p:cNvPr>
          <p:cNvSpPr txBox="1"/>
          <p:nvPr/>
        </p:nvSpPr>
        <p:spPr>
          <a:xfrm>
            <a:off x="10503480" y="1337452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F0FED4-8247-6B90-5436-ADA62F5FE267}"/>
              </a:ext>
            </a:extLst>
          </p:cNvPr>
          <p:cNvSpPr txBox="1"/>
          <p:nvPr/>
        </p:nvSpPr>
        <p:spPr>
          <a:xfrm>
            <a:off x="10518375" y="5508000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D9D5AC-01D1-7E8E-0C49-02BC6344BE42}"/>
              </a:ext>
            </a:extLst>
          </p:cNvPr>
          <p:cNvSpPr txBox="1"/>
          <p:nvPr/>
        </p:nvSpPr>
        <p:spPr>
          <a:xfrm>
            <a:off x="10518375" y="5615722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5CD273-E029-C275-B1A0-89D891D8E663}"/>
              </a:ext>
            </a:extLst>
          </p:cNvPr>
          <p:cNvSpPr txBox="1"/>
          <p:nvPr/>
        </p:nvSpPr>
        <p:spPr>
          <a:xfrm>
            <a:off x="10518375" y="5764291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EA077D-4800-D3FD-1015-5FA02F3C2E06}"/>
              </a:ext>
            </a:extLst>
          </p:cNvPr>
          <p:cNvSpPr txBox="1"/>
          <p:nvPr/>
        </p:nvSpPr>
        <p:spPr>
          <a:xfrm>
            <a:off x="10523745" y="5857576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CDEE88F-85EC-D7A8-AFCF-8E643206F78B}"/>
              </a:ext>
            </a:extLst>
          </p:cNvPr>
          <p:cNvSpPr txBox="1"/>
          <p:nvPr/>
        </p:nvSpPr>
        <p:spPr>
          <a:xfrm>
            <a:off x="10529115" y="6020582"/>
            <a:ext cx="835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en-US" sz="8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en-US" sz="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4A52-A31E-0A48-0475-B6D62754C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1B1452-2A5F-6749-C5CF-D80B53B929EC}"/>
              </a:ext>
            </a:extLst>
          </p:cNvPr>
          <p:cNvSpPr txBox="1"/>
          <p:nvPr/>
        </p:nvSpPr>
        <p:spPr>
          <a:xfrm>
            <a:off x="926448" y="595271"/>
            <a:ext cx="96805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0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4E7E02-91E1-1786-E7AA-E4FE0306A418}"/>
              </a:ext>
            </a:extLst>
          </p:cNvPr>
          <p:cNvSpPr txBox="1"/>
          <p:nvPr/>
        </p:nvSpPr>
        <p:spPr>
          <a:xfrm>
            <a:off x="1041399" y="1457045"/>
            <a:ext cx="607548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Sampling design: </a:t>
            </a:r>
            <a:endParaRPr lang="en-US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 Italian, natural chestnut stands (Calabria, Lazio, Sicilia, Toscana); 5 individuals per stand;</a:t>
            </a:r>
          </a:p>
          <a:p>
            <a:pPr marL="216000" indent="-216000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 monumental trees in the surrounding areas</a:t>
            </a:r>
          </a:p>
          <a:p>
            <a:pPr marL="216000" indent="-216000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sample from West Turkey, 1 sample from East Turkey; 2 samples from England (same tree)</a:t>
            </a: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Methods:</a:t>
            </a:r>
            <a:r>
              <a:rPr lang="en-US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whole-genome sequencing  (WGS, about 10x coverage); </a:t>
            </a:r>
          </a:p>
          <a:p>
            <a:r>
              <a:rPr lang="en-US" sz="16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plastome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assembly + analysis of nuclear variants (SNPs), after mapping reads on </a:t>
            </a:r>
            <a:r>
              <a:rPr lang="en-US" sz="1600" b="0" u="sng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our assembled ref. genome</a:t>
            </a: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Activity in collaboration with:</a:t>
            </a:r>
            <a:r>
              <a:rPr lang="en-US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CNR-IPSP;  Fondazione Edmund Mach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D0720B1-91C8-4970-FF2A-8C08415C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325059" y="1364031"/>
            <a:ext cx="3940493" cy="5290661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DE040B4-8CE1-CF77-B541-17E2264389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12288" y="5838108"/>
            <a:ext cx="1704600" cy="64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95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9FF45-BCF2-AC74-655A-E2F5EF02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6CED1A-F2AF-7B84-866D-EA09A31A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6448" y="1905000"/>
            <a:ext cx="7429500" cy="4953000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E4EADC-5430-383E-C4F6-029ADBDC9501}"/>
              </a:ext>
            </a:extLst>
          </p:cNvPr>
          <p:cNvSpPr txBox="1"/>
          <p:nvPr/>
        </p:nvSpPr>
        <p:spPr>
          <a:xfrm>
            <a:off x="4641198" y="4447664"/>
            <a:ext cx="6959600" cy="155427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East Turkey (TUR_H26_04): clearly separated from all the others on PC1 axis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West Turkey (TUR_B26_01): closer to Italian samples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England (ENG_m_T12): differentiated from Italian samples on PC2 axis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Italian samples: no clear correspondence between genetic and geographical structure; unique gene pool (pop structure need to be better investigated)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E96416-166C-43E4-CA59-E335EF1FD319}"/>
              </a:ext>
            </a:extLst>
          </p:cNvPr>
          <p:cNvSpPr txBox="1"/>
          <p:nvPr/>
        </p:nvSpPr>
        <p:spPr>
          <a:xfrm>
            <a:off x="1036176" y="945200"/>
            <a:ext cx="8738252" cy="1184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pPr>
              <a:spcBef>
                <a:spcPts val="1800"/>
              </a:spcBef>
            </a:pPr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Nuclear genome: </a:t>
            </a:r>
            <a:r>
              <a:rPr lang="en-US" sz="20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PCA based on whole-genome SNPs</a:t>
            </a:r>
            <a:endParaRPr lang="en-US" sz="2000" b="1" i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20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11AAC17-89D2-C3F3-A486-349677163E59}"/>
              </a:ext>
            </a:extLst>
          </p:cNvPr>
          <p:cNvSpPr/>
          <p:nvPr/>
        </p:nvSpPr>
        <p:spPr>
          <a:xfrm rot="19689642">
            <a:off x="1308688" y="1950178"/>
            <a:ext cx="2743200" cy="3502564"/>
          </a:xfrm>
          <a:prstGeom prst="ellipse">
            <a:avLst/>
          </a:prstGeom>
          <a:noFill/>
          <a:ln w="25400">
            <a:solidFill>
              <a:srgbClr val="0096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162A6C1-CCEB-DFE2-308D-78FCED273278}"/>
              </a:ext>
            </a:extLst>
          </p:cNvPr>
          <p:cNvSpPr/>
          <p:nvPr/>
        </p:nvSpPr>
        <p:spPr>
          <a:xfrm rot="16834813">
            <a:off x="5472543" y="494789"/>
            <a:ext cx="1269138" cy="461336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012F8B-F4D7-3ECF-DB6A-1F8FD959ECF9}"/>
              </a:ext>
            </a:extLst>
          </p:cNvPr>
          <p:cNvSpPr txBox="1"/>
          <p:nvPr/>
        </p:nvSpPr>
        <p:spPr>
          <a:xfrm>
            <a:off x="4208542" y="3701609"/>
            <a:ext cx="82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9644"/>
                </a:solidFill>
              </a:rPr>
              <a:t>Italy</a:t>
            </a:r>
            <a:endParaRPr lang="it-IT" sz="2000" b="1" dirty="0">
              <a:solidFill>
                <a:srgbClr val="009644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E2EDBD-C64C-D11A-4B2B-AD830ABCBA36}"/>
              </a:ext>
            </a:extLst>
          </p:cNvPr>
          <p:cNvSpPr txBox="1"/>
          <p:nvPr/>
        </p:nvSpPr>
        <p:spPr>
          <a:xfrm>
            <a:off x="4279392" y="2453027"/>
            <a:ext cx="126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W </a:t>
            </a:r>
            <a:r>
              <a:rPr lang="it-IT" sz="2000" b="1" dirty="0" err="1"/>
              <a:t>Turkey</a:t>
            </a:r>
            <a:endParaRPr lang="it-IT" sz="2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BC0FC-C9A8-7F7D-3FDA-5A55F46AE34B}"/>
              </a:ext>
            </a:extLst>
          </p:cNvPr>
          <p:cNvSpPr txBox="1"/>
          <p:nvPr/>
        </p:nvSpPr>
        <p:spPr>
          <a:xfrm>
            <a:off x="6788644" y="2801472"/>
            <a:ext cx="126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 </a:t>
            </a:r>
            <a:r>
              <a:rPr lang="it-IT" sz="2000" b="1" dirty="0" err="1"/>
              <a:t>Turkey</a:t>
            </a:r>
            <a:endParaRPr lang="it-IT" sz="20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CAE2C0-3BD6-ECC2-BA30-7C56346D6EB7}"/>
              </a:ext>
            </a:extLst>
          </p:cNvPr>
          <p:cNvSpPr txBox="1"/>
          <p:nvPr/>
        </p:nvSpPr>
        <p:spPr>
          <a:xfrm>
            <a:off x="1515855" y="5601826"/>
            <a:ext cx="126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/>
              <a:t>England</a:t>
            </a:r>
            <a:endParaRPr lang="it-IT" sz="2000" b="1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51E1FC6-B824-9902-623A-77BA083E22D1}"/>
              </a:ext>
            </a:extLst>
          </p:cNvPr>
          <p:cNvSpPr/>
          <p:nvPr/>
        </p:nvSpPr>
        <p:spPr>
          <a:xfrm rot="16200000">
            <a:off x="2137539" y="5602238"/>
            <a:ext cx="573046" cy="139001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14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F1AE-020A-E7ED-E5EC-9781232F0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8BB18AA-7742-E1ED-6596-49FF979E4085}"/>
              </a:ext>
            </a:extLst>
          </p:cNvPr>
          <p:cNvSpPr txBox="1"/>
          <p:nvPr/>
        </p:nvSpPr>
        <p:spPr>
          <a:xfrm>
            <a:off x="10593713" y="1410355"/>
            <a:ext cx="1584277" cy="54476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Genomics and </a:t>
            </a:r>
            <a:r>
              <a:rPr lang="en-US" sz="2000" b="1" dirty="0" err="1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phylogenomics</a:t>
            </a:r>
            <a:r>
              <a:rPr lang="en-US" sz="2000" b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pPr>
              <a:spcBef>
                <a:spcPts val="1200"/>
              </a:spcBef>
            </a:pPr>
            <a:r>
              <a:rPr lang="en-US" sz="2000" b="1" strike="noStrike" spc="-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Chloroplast genome: </a:t>
            </a:r>
          </a:p>
          <a:p>
            <a:pPr>
              <a:spcBef>
                <a:spcPts val="1200"/>
              </a:spcBef>
            </a:pPr>
            <a:r>
              <a:rPr lang="en-US" sz="2000" strike="noStrike" spc="-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Neigh</a:t>
            </a:r>
          </a:p>
          <a:p>
            <a:pPr>
              <a:spcBef>
                <a:spcPts val="1200"/>
              </a:spcBef>
            </a:pPr>
            <a:endParaRPr lang="en-US" sz="2000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sz="2000" strike="noStrike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sz="800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sz="800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1600" strike="noStrike" spc="-1" dirty="0" err="1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bor</a:t>
            </a:r>
            <a:r>
              <a:rPr lang="en-US" sz="1600" strike="noStrike" spc="-1" dirty="0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strike="noStrike" spc="-1" dirty="0" err="1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joi</a:t>
            </a:r>
            <a:endParaRPr lang="en-US" sz="1600" strike="noStrike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1600" strike="noStrike" spc="-1" dirty="0" err="1">
                <a:solidFill>
                  <a:schemeClr val="bg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nintree</a:t>
            </a:r>
            <a:endParaRPr lang="en-US" sz="1600" strike="noStrike" spc="-1" dirty="0">
              <a:solidFill>
                <a:schemeClr val="bg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DF81A0-80F1-AD9A-13D5-CD1447522F93}"/>
              </a:ext>
            </a:extLst>
          </p:cNvPr>
          <p:cNvSpPr txBox="1"/>
          <p:nvPr/>
        </p:nvSpPr>
        <p:spPr>
          <a:xfrm>
            <a:off x="913748" y="947869"/>
            <a:ext cx="8738252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endParaRPr lang="en-US" sz="8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Chloroplast genome: </a:t>
            </a:r>
          </a:p>
          <a:p>
            <a:r>
              <a:rPr lang="en-US" sz="20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Neighbor joining (NJ) tree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4FB706-ABF0-9331-0907-20567712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97884" y="1423606"/>
            <a:ext cx="6639687" cy="5434394"/>
          </a:xfrm>
          <a:prstGeom prst="rect">
            <a:avLst/>
          </a:prstGeom>
          <a:ln>
            <a:noFill/>
          </a:ln>
        </p:spPr>
      </p:pic>
      <p:sp>
        <p:nvSpPr>
          <p:cNvPr id="5" name="Line 6">
            <a:extLst>
              <a:ext uri="{FF2B5EF4-FFF2-40B4-BE49-F238E27FC236}">
                <a16:creationId xmlns:a16="http://schemas.microsoft.com/office/drawing/2014/main" id="{71EE4889-B41A-6395-6C93-92926A1963C3}"/>
              </a:ext>
            </a:extLst>
          </p:cNvPr>
          <p:cNvSpPr/>
          <p:nvPr/>
        </p:nvSpPr>
        <p:spPr>
          <a:xfrm>
            <a:off x="10409572" y="1602840"/>
            <a:ext cx="0" cy="108000"/>
          </a:xfrm>
          <a:prstGeom prst="line">
            <a:avLst/>
          </a:prstGeom>
          <a:ln w="72000">
            <a:solidFill>
              <a:srgbClr val="800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F5023F24-4C30-A0D2-77BE-7655D5F6392B}"/>
              </a:ext>
            </a:extLst>
          </p:cNvPr>
          <p:cNvSpPr/>
          <p:nvPr/>
        </p:nvSpPr>
        <p:spPr>
          <a:xfrm>
            <a:off x="10409572" y="2466840"/>
            <a:ext cx="0" cy="576000"/>
          </a:xfrm>
          <a:prstGeom prst="line">
            <a:avLst/>
          </a:prstGeom>
          <a:ln w="72000">
            <a:solidFill>
              <a:srgbClr val="3FAF4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FB674F8B-E2BB-E2B6-8A34-38AED2CA0F34}"/>
              </a:ext>
            </a:extLst>
          </p:cNvPr>
          <p:cNvSpPr/>
          <p:nvPr/>
        </p:nvSpPr>
        <p:spPr>
          <a:xfrm>
            <a:off x="10409572" y="3006840"/>
            <a:ext cx="0" cy="37578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9" name="Line 1">
            <a:extLst>
              <a:ext uri="{FF2B5EF4-FFF2-40B4-BE49-F238E27FC236}">
                <a16:creationId xmlns:a16="http://schemas.microsoft.com/office/drawing/2014/main" id="{5E03DE29-943F-8CFA-375A-8EC106DDBD1A}"/>
              </a:ext>
            </a:extLst>
          </p:cNvPr>
          <p:cNvSpPr/>
          <p:nvPr/>
        </p:nvSpPr>
        <p:spPr>
          <a:xfrm>
            <a:off x="10409572" y="1818840"/>
            <a:ext cx="0" cy="648000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379F7724-300E-B298-DF3C-610E7AA0AF41}"/>
              </a:ext>
            </a:extLst>
          </p:cNvPr>
          <p:cNvSpPr txBox="1"/>
          <p:nvPr/>
        </p:nvSpPr>
        <p:spPr>
          <a:xfrm>
            <a:off x="10457155" y="1980000"/>
            <a:ext cx="155448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1" strike="noStrike" spc="-1" dirty="0">
                <a:solidFill>
                  <a:srgbClr val="2A6099"/>
                </a:solidFill>
                <a:latin typeface="Arial"/>
              </a:rPr>
              <a:t>Chinese chestnuts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CB87A4BD-4124-01D5-E0BD-9F25EF095AAC}"/>
              </a:ext>
            </a:extLst>
          </p:cNvPr>
          <p:cNvSpPr txBox="1"/>
          <p:nvPr/>
        </p:nvSpPr>
        <p:spPr>
          <a:xfrm>
            <a:off x="10404000" y="1620000"/>
            <a:ext cx="1737360" cy="28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1" strike="noStrike" spc="-1" dirty="0">
                <a:solidFill>
                  <a:srgbClr val="C9211E"/>
                </a:solidFill>
                <a:latin typeface="Arial"/>
              </a:rPr>
              <a:t> </a:t>
            </a:r>
            <a:r>
              <a:rPr lang="en-US" sz="1000" b="1" strike="noStrike" spc="-1" dirty="0">
                <a:solidFill>
                  <a:srgbClr val="F10D0C"/>
                </a:solidFill>
                <a:latin typeface="Arial"/>
              </a:rPr>
              <a:t>American dwarf chestnut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2" name="TextShape 4">
            <a:extLst>
              <a:ext uri="{FF2B5EF4-FFF2-40B4-BE49-F238E27FC236}">
                <a16:creationId xmlns:a16="http://schemas.microsoft.com/office/drawing/2014/main" id="{C8C559C5-38A7-6BB1-192E-4319F87F8F3B}"/>
              </a:ext>
            </a:extLst>
          </p:cNvPr>
          <p:cNvSpPr txBox="1"/>
          <p:nvPr/>
        </p:nvSpPr>
        <p:spPr>
          <a:xfrm>
            <a:off x="10439999" y="1476000"/>
            <a:ext cx="17352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1" strike="noStrike" spc="-1" dirty="0">
                <a:solidFill>
                  <a:srgbClr val="800080"/>
                </a:solidFill>
                <a:latin typeface="Arial"/>
              </a:rPr>
              <a:t> Japanese chestnut 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3" name="TextShape 8">
            <a:extLst>
              <a:ext uri="{FF2B5EF4-FFF2-40B4-BE49-F238E27FC236}">
                <a16:creationId xmlns:a16="http://schemas.microsoft.com/office/drawing/2014/main" id="{7965983B-7C32-5702-561D-A689D1DEC2CE}"/>
              </a:ext>
            </a:extLst>
          </p:cNvPr>
          <p:cNvSpPr txBox="1"/>
          <p:nvPr/>
        </p:nvSpPr>
        <p:spPr>
          <a:xfrm>
            <a:off x="10457155" y="2448000"/>
            <a:ext cx="1645920" cy="58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1" i="1" strike="noStrike" spc="-1" dirty="0">
                <a:solidFill>
                  <a:srgbClr val="127622"/>
                </a:solidFill>
                <a:latin typeface="Arial"/>
              </a:rPr>
              <a:t>Castanea sativa:</a:t>
            </a:r>
            <a:endParaRPr lang="en-US" sz="1000" b="0" strike="noStrike" spc="-1" dirty="0">
              <a:latin typeface="Arial"/>
            </a:endParaRPr>
          </a:p>
          <a:p>
            <a:r>
              <a:rPr lang="en-US" sz="1000" b="1" strike="noStrike" spc="-1" dirty="0">
                <a:solidFill>
                  <a:srgbClr val="127622"/>
                </a:solidFill>
                <a:latin typeface="Arial"/>
              </a:rPr>
              <a:t>Italian monumental trees*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4" name="TextShape 10">
            <a:extLst>
              <a:ext uri="{FF2B5EF4-FFF2-40B4-BE49-F238E27FC236}">
                <a16:creationId xmlns:a16="http://schemas.microsoft.com/office/drawing/2014/main" id="{9D42C21F-E14F-EFEC-D086-0717BA0843DE}"/>
              </a:ext>
            </a:extLst>
          </p:cNvPr>
          <p:cNvSpPr txBox="1"/>
          <p:nvPr/>
        </p:nvSpPr>
        <p:spPr>
          <a:xfrm>
            <a:off x="10501643" y="3694763"/>
            <a:ext cx="1673556" cy="446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b="1" i="1" strike="noStrike" spc="-1" dirty="0">
                <a:solidFill>
                  <a:srgbClr val="000000"/>
                </a:solidFill>
                <a:latin typeface="Arial"/>
              </a:rPr>
              <a:t>Castanea sativa:</a:t>
            </a:r>
            <a:endParaRPr lang="en-US" sz="1000" b="0" strike="noStrike" spc="-1" dirty="0">
              <a:latin typeface="Arial"/>
            </a:endParaRPr>
          </a:p>
          <a:p>
            <a:r>
              <a:rPr lang="en-US" sz="1000" b="1" strike="noStrike" spc="-1" dirty="0">
                <a:solidFill>
                  <a:srgbClr val="000000"/>
                </a:solidFill>
                <a:latin typeface="Arial"/>
              </a:rPr>
              <a:t>all other samples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444A3E42-78C9-8FBF-D5B6-D6B07E2AC68C}"/>
              </a:ext>
            </a:extLst>
          </p:cNvPr>
          <p:cNvSpPr/>
          <p:nvPr/>
        </p:nvSpPr>
        <p:spPr>
          <a:xfrm>
            <a:off x="10409572" y="1710840"/>
            <a:ext cx="0" cy="108000"/>
          </a:xfrm>
          <a:prstGeom prst="line">
            <a:avLst/>
          </a:prstGeom>
          <a:ln w="72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6" name="TextShape 12">
            <a:extLst>
              <a:ext uri="{FF2B5EF4-FFF2-40B4-BE49-F238E27FC236}">
                <a16:creationId xmlns:a16="http://schemas.microsoft.com/office/drawing/2014/main" id="{E6D00D2A-BB5C-9F26-A11E-575157D2E42A}"/>
              </a:ext>
            </a:extLst>
          </p:cNvPr>
          <p:cNvSpPr txBox="1"/>
          <p:nvPr/>
        </p:nvSpPr>
        <p:spPr>
          <a:xfrm>
            <a:off x="9128603" y="2472679"/>
            <a:ext cx="1373040" cy="662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800" b="1" strike="noStrike" spc="-1" dirty="0">
                <a:solidFill>
                  <a:srgbClr val="127622"/>
                </a:solidFill>
                <a:latin typeface="Arial"/>
              </a:rPr>
              <a:t>* </a:t>
            </a:r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C. </a:t>
            </a:r>
            <a:r>
              <a:rPr lang="en-US" sz="800" b="0" strike="noStrike" spc="-1" dirty="0" err="1">
                <a:solidFill>
                  <a:srgbClr val="127622"/>
                </a:solidFill>
                <a:latin typeface="Arial"/>
              </a:rPr>
              <a:t>Ruossa</a:t>
            </a:r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(Sicilia)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 </a:t>
            </a:r>
            <a:r>
              <a:rPr lang="en-US" sz="800" b="0" strike="noStrike" spc="-1" dirty="0" err="1">
                <a:solidFill>
                  <a:srgbClr val="127622"/>
                </a:solidFill>
                <a:latin typeface="Arial"/>
              </a:rPr>
              <a:t>Stroncone</a:t>
            </a:r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(Umbria)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 </a:t>
            </a:r>
            <a:r>
              <a:rPr lang="en-US" sz="800" b="0" strike="noStrike" spc="-1" dirty="0" err="1">
                <a:solidFill>
                  <a:srgbClr val="127622"/>
                </a:solidFill>
                <a:latin typeface="Arial"/>
              </a:rPr>
              <a:t>Pollino</a:t>
            </a:r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(Calabria)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 Sila (Calabria)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strike="noStrike" spc="-1" dirty="0">
                <a:solidFill>
                  <a:srgbClr val="127622"/>
                </a:solidFill>
                <a:latin typeface="Arial"/>
              </a:rPr>
              <a:t>  C. Miraglia (Toscana)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19" name="TextShape 13">
            <a:extLst>
              <a:ext uri="{FF2B5EF4-FFF2-40B4-BE49-F238E27FC236}">
                <a16:creationId xmlns:a16="http://schemas.microsoft.com/office/drawing/2014/main" id="{BE9703BE-841B-38A4-B6AF-CE1464974519}"/>
              </a:ext>
            </a:extLst>
          </p:cNvPr>
          <p:cNvSpPr txBox="1"/>
          <p:nvPr/>
        </p:nvSpPr>
        <p:spPr>
          <a:xfrm>
            <a:off x="1181103" y="3118103"/>
            <a:ext cx="3911593" cy="255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spcAft>
                <a:spcPts val="12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 cp haplotypes of some Italian chestnut samples (5 monumental trees) form a separate clade, highly divergent from all the other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samples (including the 2 Turkish provenances)</a:t>
            </a:r>
          </a:p>
          <a:p>
            <a:pPr marL="216000" indent="-216000">
              <a:spcAft>
                <a:spcPts val="12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 distance between this clade and all other </a:t>
            </a:r>
            <a:r>
              <a:rPr lang="en-US" sz="16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C. sativa</a:t>
            </a:r>
            <a:r>
              <a:rPr lang="en-US" sz="16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is remarkable: about 230 nucleotide differences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Coming up next: </a:t>
            </a:r>
            <a:r>
              <a:rPr lang="en-US" sz="16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ML and/or Bayesian phylogeny to better investigate the evolutionary history of Italian monumental chestnuts and estimate divergence time</a:t>
            </a:r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B6FD5B6-D267-4FCF-30E5-53CF8E9D1FF8}"/>
              </a:ext>
            </a:extLst>
          </p:cNvPr>
          <p:cNvCxnSpPr>
            <a:cxnSpLocks/>
          </p:cNvCxnSpPr>
          <p:nvPr/>
        </p:nvCxnSpPr>
        <p:spPr>
          <a:xfrm flipV="1">
            <a:off x="5140278" y="2804059"/>
            <a:ext cx="1689147" cy="485241"/>
          </a:xfrm>
          <a:prstGeom prst="straightConnector1">
            <a:avLst/>
          </a:prstGeom>
          <a:ln w="9525">
            <a:solidFill>
              <a:srgbClr val="0096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1DBD713C-083F-F915-680F-82DF28FD2434}"/>
              </a:ext>
            </a:extLst>
          </p:cNvPr>
          <p:cNvCxnSpPr>
            <a:cxnSpLocks/>
          </p:cNvCxnSpPr>
          <p:nvPr/>
        </p:nvCxnSpPr>
        <p:spPr>
          <a:xfrm flipV="1">
            <a:off x="7916736" y="2804059"/>
            <a:ext cx="1097105" cy="12700"/>
          </a:xfrm>
          <a:prstGeom prst="straightConnector1">
            <a:avLst/>
          </a:prstGeom>
          <a:ln w="9525">
            <a:solidFill>
              <a:srgbClr val="0096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24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741B5C-059F-C888-0BC8-294C38C5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64" y="1220629"/>
            <a:ext cx="6868001" cy="56373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1942EE-489D-44AA-FBE6-0EC942B9D5BA}"/>
              </a:ext>
            </a:extLst>
          </p:cNvPr>
          <p:cNvSpPr txBox="1"/>
          <p:nvPr/>
        </p:nvSpPr>
        <p:spPr>
          <a:xfrm>
            <a:off x="2558705" y="316242"/>
            <a:ext cx="8020279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Why study and monitoring genetic diversity?</a:t>
            </a:r>
            <a:endParaRPr lang="en-US" sz="32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9AE2890-BD7C-AB59-F7C7-F5370E1893D8}"/>
              </a:ext>
            </a:extLst>
          </p:cNvPr>
          <p:cNvCxnSpPr/>
          <p:nvPr/>
        </p:nvCxnSpPr>
        <p:spPr>
          <a:xfrm>
            <a:off x="7380000" y="6246000"/>
            <a:ext cx="120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D7C32-7DEF-D45A-7B48-AD6BA903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19A48D8-8391-E972-E540-3E5FECF3C918}"/>
              </a:ext>
            </a:extLst>
          </p:cNvPr>
          <p:cNvSpPr>
            <a:spLocks/>
          </p:cNvSpPr>
          <p:nvPr/>
        </p:nvSpPr>
        <p:spPr>
          <a:xfrm>
            <a:off x="1249680" y="0"/>
            <a:ext cx="9692640" cy="240065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it-IT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it-IT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B5FCC4FD-A3EE-D70A-6E8A-C75AF47F68C3}"/>
              </a:ext>
            </a:extLst>
          </p:cNvPr>
          <p:cNvSpPr txBox="1"/>
          <p:nvPr/>
        </p:nvSpPr>
        <p:spPr>
          <a:xfrm>
            <a:off x="1249680" y="1479567"/>
            <a:ext cx="9692640" cy="537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ACKNOWLEDGEMENTS</a:t>
            </a:r>
            <a:endParaRPr lang="en-US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NBFC (National Biodiversity Future Center) - Project funded by the European Union -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NextGenerationEU</a:t>
            </a: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Marcello Cherubini, Luca Leonardi, Michele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Mattioni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(CNR-IRET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Porano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): sampling, lab work and IT support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Muriel Gaudet, Francesca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Chiocchini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(CNR-IRET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Porano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); Paola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Mairota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(UNIBA):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spp. and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spp. sampling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Marco Cosimo Simeone (UNITUS, DAFNE); Mariangela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Santorsola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(UNIPV):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spp. sampling and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phylogenomics</a:t>
            </a: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buClr>
                <a:srgbClr val="000000"/>
              </a:buClr>
              <a:buSzPct val="45000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Federico Sebastiani, Sara Villa (CNR-IPSP): phylogenomic analysis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Janik Fernando (MSc student), Tiziana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Castrignanò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(UNITUS):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genomics analysis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Luca Bianco, Paolo Fontana, Stefano Piazza, Mirko Moser, Cristiano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Vernesi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Mickael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Malnoy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Diego Micheletti, Luisa Palmieri (Fondazione Edmund Mach, San Michele A./A., TN); Federico Sebastiani, Sara Torre (CNR-IPSP Sesto Fiorentino); Luca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Dondini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Sara Alessandri (UNIBO, Dept. of Agricultural and Food Sciences); Roberto Botta, Vera Pavese, Daniela Torello Marinoni (UNITO, Dept. of Agricultural, Forest and Food Sci.); Sergio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Murolo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(UNIVPM</a:t>
            </a:r>
            <a:r>
              <a:rPr lang="en-US" sz="1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Dept. of Agricultural, Food and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Env.Sci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.):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reference genome assembly and genomic analysis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Alberto Biscontin</a:t>
            </a:r>
            <a:r>
              <a:rPr lang="en-US" sz="1400" b="0" strike="noStrike" spc="-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Michele Morgante</a:t>
            </a:r>
            <a:r>
              <a:rPr lang="en-US" sz="1400" b="0" strike="noStrike" spc="-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1,2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lang="en-US" sz="1400" b="0" strike="noStrike" spc="-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UNIUD, Dept. of Agricultural, Food, Environmental and Animal Sciences; </a:t>
            </a:r>
            <a:r>
              <a:rPr lang="en-US" sz="1400" b="0" strike="noStrike" spc="-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Istituto di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Genomica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Applicata</a:t>
            </a:r>
            <a:r>
              <a:rPr lang="en-US" sz="1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IGA, Udine): </a:t>
            </a:r>
            <a:r>
              <a:rPr lang="en-US" sz="1400" b="0" i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reference genome assembly 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G-</a:t>
            </a:r>
            <a:r>
              <a:rPr lang="en-US" sz="14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BikE</a:t>
            </a:r>
            <a:r>
              <a:rPr lang="en-US" sz="14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(Genomic Biodiversity knowledge for Resilient Ecosystems)  COST Action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400" b="0" strike="noStrike" spc="-1" dirty="0">
              <a:latin typeface="Arial"/>
            </a:endParaRPr>
          </a:p>
          <a:p>
            <a:endParaRPr lang="en-US" sz="1400" b="0" strike="noStrike" spc="-1" dirty="0">
              <a:latin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FE7479-7F11-A618-DCAE-A50CFBED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53" y="333553"/>
            <a:ext cx="2937129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0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20AF02B-4CD3-D052-125C-48D5A9BCF596}"/>
              </a:ext>
            </a:extLst>
          </p:cNvPr>
          <p:cNvSpPr txBox="1"/>
          <p:nvPr/>
        </p:nvSpPr>
        <p:spPr>
          <a:xfrm>
            <a:off x="870035" y="972000"/>
            <a:ext cx="10050087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imes" panose="02020603050405020304" pitchFamily="18" charset="0"/>
              </a:rPr>
              <a:t>Genetic diversity and structure of </a:t>
            </a:r>
            <a:r>
              <a:rPr lang="en-GB" sz="1600" b="1" i="1" dirty="0" err="1">
                <a:latin typeface="Times" panose="02020603050405020304" pitchFamily="18" charset="0"/>
              </a:rPr>
              <a:t>Alnus</a:t>
            </a:r>
            <a:r>
              <a:rPr lang="en-GB" sz="1600" b="1" i="1" dirty="0">
                <a:latin typeface="Times" panose="02020603050405020304" pitchFamily="18" charset="0"/>
              </a:rPr>
              <a:t> </a:t>
            </a:r>
            <a:r>
              <a:rPr lang="en-GB" sz="1600" b="1" i="1" dirty="0" err="1">
                <a:latin typeface="Times" panose="02020603050405020304" pitchFamily="18" charset="0"/>
              </a:rPr>
              <a:t>cordata</a:t>
            </a:r>
            <a:r>
              <a:rPr lang="en-GB" sz="1600" b="1" dirty="0">
                <a:latin typeface="Times" panose="02020603050405020304" pitchFamily="18" charset="0"/>
              </a:rPr>
              <a:t> and</a:t>
            </a:r>
            <a:r>
              <a:rPr lang="en-GB" sz="1600" b="1" i="1" dirty="0">
                <a:latin typeface="Times" panose="02020603050405020304" pitchFamily="18" charset="0"/>
              </a:rPr>
              <a:t> </a:t>
            </a:r>
            <a:r>
              <a:rPr lang="en-GB" sz="1600" b="1" i="1" dirty="0" err="1">
                <a:latin typeface="Times" panose="02020603050405020304" pitchFamily="18" charset="0"/>
              </a:rPr>
              <a:t>Quercus</a:t>
            </a:r>
            <a:r>
              <a:rPr lang="en-GB" sz="1600" b="1" i="1" dirty="0">
                <a:latin typeface="Times" panose="02020603050405020304" pitchFamily="18" charset="0"/>
              </a:rPr>
              <a:t> </a:t>
            </a:r>
            <a:r>
              <a:rPr lang="en-GB" sz="1600" b="1" i="1" dirty="0" err="1">
                <a:latin typeface="Times" panose="02020603050405020304" pitchFamily="18" charset="0"/>
              </a:rPr>
              <a:t>trojana</a:t>
            </a:r>
            <a:r>
              <a:rPr lang="en-GB" sz="1600" b="1" dirty="0">
                <a:latin typeface="Times" panose="02020603050405020304" pitchFamily="18" charset="0"/>
              </a:rPr>
              <a:t> populations in the native range of southern Italy: an essential step towards the definition of management and conservation strategies </a:t>
            </a:r>
            <a:endParaRPr lang="it-IT" sz="1600" dirty="0">
              <a:latin typeface="Times" panose="02020603050405020304" pitchFamily="18" charset="0"/>
            </a:endParaRPr>
          </a:p>
          <a:p>
            <a:r>
              <a:rPr lang="en-GB" sz="1200" dirty="0">
                <a:latin typeface="Times" panose="02020603050405020304" pitchFamily="18" charset="0"/>
              </a:rPr>
              <a:t>C. Mattioni, A. Marchesini, M. Gaudet, F. Chiocchini, L. Leonardi , M. Cherubini, P.  Pollegioni P.</a:t>
            </a:r>
            <a:endParaRPr lang="it-IT" sz="1200" dirty="0">
              <a:latin typeface="Times" panose="02020603050405020304" pitchFamily="18" charset="0"/>
            </a:endParaRPr>
          </a:p>
          <a:p>
            <a:endParaRPr lang="it-IT" dirty="0">
              <a:latin typeface="Times" panose="02020603050405020304" pitchFamily="18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2A5A93E-4286-654C-6BE9-AE9F9F41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81" y="5019657"/>
            <a:ext cx="3647987" cy="1817768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947BB5BF-B692-D161-F68E-C655CEFD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79" y="3424868"/>
            <a:ext cx="1076797" cy="156108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7AEFFA5-C37F-8D92-C4AC-21DA7500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139" y="3647592"/>
            <a:ext cx="3690021" cy="31261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CD533F3-8BE0-6EE8-D62A-1D1402A82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90" y="3424868"/>
            <a:ext cx="2225233" cy="156071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7FD2DB7-64AA-8C09-CA33-9A77E33EA28B}"/>
              </a:ext>
            </a:extLst>
          </p:cNvPr>
          <p:cNvSpPr txBox="1"/>
          <p:nvPr/>
        </p:nvSpPr>
        <p:spPr>
          <a:xfrm>
            <a:off x="938808" y="1836000"/>
            <a:ext cx="590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Microsatellite genotyping  for: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-Understanding demography and genetic structure of natural populations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-Identify hot spots of neutral diversity and conservation units</a:t>
            </a:r>
            <a:endParaRPr lang="it-IT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-Reconstruct evolutionary history</a:t>
            </a: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integrate the genetic/genomic data with climatic and topographic data</a:t>
            </a:r>
          </a:p>
          <a:p>
            <a:pPr algn="just"/>
            <a:endParaRPr lang="en-US" sz="1000" dirty="0"/>
          </a:p>
          <a:p>
            <a:pPr algn="just"/>
            <a:endParaRPr lang="en-US" sz="1000" dirty="0">
              <a:ea typeface="Calibri"/>
              <a:cs typeface="Calibri"/>
            </a:endParaRPr>
          </a:p>
          <a:p>
            <a:pPr algn="just"/>
            <a:endParaRPr lang="it-IT" sz="1000" dirty="0">
              <a:ea typeface="Calibri"/>
              <a:cs typeface="Calibri"/>
            </a:endParaRPr>
          </a:p>
          <a:p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441E666-61F7-633D-6E86-BF5D4F4EE06E}"/>
              </a:ext>
            </a:extLst>
          </p:cNvPr>
          <p:cNvSpPr txBox="1"/>
          <p:nvPr/>
        </p:nvSpPr>
        <p:spPr>
          <a:xfrm>
            <a:off x="9180072" y="3038788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Alnus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cordata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EE00419-7E9B-FF9D-C6CC-D919B689867D}"/>
              </a:ext>
            </a:extLst>
          </p:cNvPr>
          <p:cNvSpPr txBox="1"/>
          <p:nvPr/>
        </p:nvSpPr>
        <p:spPr>
          <a:xfrm>
            <a:off x="9402765" y="5422009"/>
            <a:ext cx="215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current (A) and future potential geographic distribution of </a:t>
            </a:r>
            <a:r>
              <a:rPr lang="en-GB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Alnus</a:t>
            </a:r>
            <a:r>
              <a:rPr lang="en-GB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cordata</a:t>
            </a:r>
            <a:r>
              <a:rPr lang="en-GB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2050 (range 2041-2060</a:t>
            </a:r>
            <a:r>
              <a:rPr lang="en-GB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it-IT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6A6AD1E-294B-8213-5CBE-47428F403EFF}"/>
              </a:ext>
            </a:extLst>
          </p:cNvPr>
          <p:cNvSpPr txBox="1"/>
          <p:nvPr/>
        </p:nvSpPr>
        <p:spPr>
          <a:xfrm>
            <a:off x="7710795" y="1944000"/>
            <a:ext cx="2415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Priority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ttangolo arrotondato 5">
            <a:extLst>
              <a:ext uri="{FF2B5EF4-FFF2-40B4-BE49-F238E27FC236}">
                <a16:creationId xmlns:a16="http://schemas.microsoft.com/office/drawing/2014/main" id="{169A1D71-3EC0-EFDA-4578-60B8B70C706B}"/>
              </a:ext>
            </a:extLst>
          </p:cNvPr>
          <p:cNvSpPr/>
          <p:nvPr/>
        </p:nvSpPr>
        <p:spPr>
          <a:xfrm>
            <a:off x="673207" y="1872000"/>
            <a:ext cx="5125131" cy="1039652"/>
          </a:xfrm>
          <a:prstGeom prst="round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arrotondato 11">
            <a:extLst>
              <a:ext uri="{FF2B5EF4-FFF2-40B4-BE49-F238E27FC236}">
                <a16:creationId xmlns:a16="http://schemas.microsoft.com/office/drawing/2014/main" id="{7DAB5FF5-6F77-535A-39C0-DCCDAC4A14B0}"/>
              </a:ext>
            </a:extLst>
          </p:cNvPr>
          <p:cNvSpPr/>
          <p:nvPr/>
        </p:nvSpPr>
        <p:spPr>
          <a:xfrm>
            <a:off x="6462394" y="1872000"/>
            <a:ext cx="5142390" cy="1017565"/>
          </a:xfrm>
          <a:prstGeom prst="round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76F3CCB3-DCA8-D237-C650-78D194DCC24E}"/>
              </a:ext>
            </a:extLst>
          </p:cNvPr>
          <p:cNvSpPr/>
          <p:nvPr/>
        </p:nvSpPr>
        <p:spPr>
          <a:xfrm>
            <a:off x="5901751" y="2238647"/>
            <a:ext cx="490482" cy="1154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20">
            <a:extLst>
              <a:ext uri="{FF2B5EF4-FFF2-40B4-BE49-F238E27FC236}">
                <a16:creationId xmlns:a16="http://schemas.microsoft.com/office/drawing/2014/main" id="{88B871D9-2749-4A52-DC01-B280D71556EE}"/>
              </a:ext>
            </a:extLst>
          </p:cNvPr>
          <p:cNvSpPr/>
          <p:nvPr/>
        </p:nvSpPr>
        <p:spPr>
          <a:xfrm>
            <a:off x="705828" y="3034227"/>
            <a:ext cx="5193033" cy="3823773"/>
          </a:xfrm>
          <a:prstGeom prst="round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arrotondato 21">
            <a:extLst>
              <a:ext uri="{FF2B5EF4-FFF2-40B4-BE49-F238E27FC236}">
                <a16:creationId xmlns:a16="http://schemas.microsoft.com/office/drawing/2014/main" id="{C9FEDF7A-A9B2-CE11-CA55-80B8FB4077E9}"/>
              </a:ext>
            </a:extLst>
          </p:cNvPr>
          <p:cNvSpPr/>
          <p:nvPr/>
        </p:nvSpPr>
        <p:spPr>
          <a:xfrm>
            <a:off x="6475473" y="3038788"/>
            <a:ext cx="5175787" cy="3823773"/>
          </a:xfrm>
          <a:prstGeom prst="round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AF679D5-E8AB-44C9-0F80-6EA8E1B1571C}"/>
              </a:ext>
            </a:extLst>
          </p:cNvPr>
          <p:cNvSpPr txBox="1"/>
          <p:nvPr/>
        </p:nvSpPr>
        <p:spPr>
          <a:xfrm>
            <a:off x="2586145" y="2998403"/>
            <a:ext cx="168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Quercus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trojana</a:t>
            </a:r>
            <a:endParaRPr lang="it-IT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5607465-69BD-2346-539E-E58EFFA7062D}"/>
              </a:ext>
            </a:extLst>
          </p:cNvPr>
          <p:cNvSpPr txBox="1"/>
          <p:nvPr/>
        </p:nvSpPr>
        <p:spPr>
          <a:xfrm>
            <a:off x="4259508" y="3757518"/>
            <a:ext cx="1412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552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SSRs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markers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E6AB8A0-6EF5-30E4-34CB-4BAAEF1092D2}"/>
              </a:ext>
            </a:extLst>
          </p:cNvPr>
          <p:cNvSpPr txBox="1"/>
          <p:nvPr/>
        </p:nvSpPr>
        <p:spPr>
          <a:xfrm>
            <a:off x="4168479" y="4905390"/>
            <a:ext cx="164548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 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analysis  revealed the presence of two main gene pools, genetic divergence between two populations in the core of distribution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0594A932-14B4-F5B1-FE76-43ACA501C633}"/>
              </a:ext>
            </a:extLst>
          </p:cNvPr>
          <p:cNvSpPr/>
          <p:nvPr/>
        </p:nvSpPr>
        <p:spPr>
          <a:xfrm>
            <a:off x="6692198" y="3076835"/>
            <a:ext cx="19432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identified two genetic clusters weakly correlated with the elevation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C7C81AA-AA4D-A2A0-4B6E-BFD9DE6CBA68}"/>
              </a:ext>
            </a:extLst>
          </p:cNvPr>
          <p:cNvSpPr txBox="1"/>
          <p:nvPr/>
        </p:nvSpPr>
        <p:spPr>
          <a:xfrm>
            <a:off x="10190962" y="4735231"/>
            <a:ext cx="142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Indication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priority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EAEF6C3-BB11-0B1B-B1F9-84DD8270995B}"/>
              </a:ext>
            </a:extLst>
          </p:cNvPr>
          <p:cNvSpPr txBox="1"/>
          <p:nvPr/>
        </p:nvSpPr>
        <p:spPr>
          <a:xfrm>
            <a:off x="10288940" y="3794378"/>
            <a:ext cx="1315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517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SSRs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markers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3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100397E-AD8F-0CB2-FE47-263B412E1C3A}"/>
              </a:ext>
            </a:extLst>
          </p:cNvPr>
          <p:cNvSpPr/>
          <p:nvPr/>
        </p:nvSpPr>
        <p:spPr>
          <a:xfrm>
            <a:off x="2478374" y="828000"/>
            <a:ext cx="60300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Genomics of 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 forest trees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CNR-IRET: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37450F-A4BC-D3D1-3EAB-AFD9B0DEEE22}"/>
              </a:ext>
            </a:extLst>
          </p:cNvPr>
          <p:cNvSpPr txBox="1"/>
          <p:nvPr/>
        </p:nvSpPr>
        <p:spPr>
          <a:xfrm>
            <a:off x="1953659" y="2952000"/>
            <a:ext cx="885756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Activities: </a:t>
            </a:r>
          </a:p>
          <a:p>
            <a:pPr marL="342900" indent="-342900">
              <a:spcAft>
                <a:spcPts val="1800"/>
              </a:spcAft>
              <a:buAutoNum type="arabicParenBoth"/>
            </a:pPr>
            <a:r>
              <a:rPr lang="en-US" sz="24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GENERATION OF REFERENCE GENOMES</a:t>
            </a:r>
          </a:p>
          <a:p>
            <a:pPr marL="342900" indent="-342900">
              <a:buAutoNum type="arabicParenBoth"/>
            </a:pPr>
            <a:r>
              <a:rPr lang="en-US" sz="24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FOREST GENOMIC AND PHYLOGENOMIC STUDIES</a:t>
            </a:r>
          </a:p>
          <a:p>
            <a:pPr marL="342900" indent="-342900">
              <a:buAutoNum type="arabicParenBoth"/>
            </a:pPr>
            <a:endParaRPr lang="en-US" sz="24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Target organisms:</a:t>
            </a:r>
          </a:p>
          <a:p>
            <a:pPr marL="457200" indent="-457200">
              <a:buAutoNum type="alphaLcParenBoth"/>
            </a:pP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Mediterranean oaks (</a:t>
            </a:r>
            <a:r>
              <a:rPr lang="en-US" sz="24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spp.)</a:t>
            </a:r>
          </a:p>
          <a:p>
            <a:pPr marL="457200" indent="-457200">
              <a:buAutoNum type="alphaLcParenBoth"/>
            </a:pP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Italian alder (</a:t>
            </a:r>
            <a:r>
              <a:rPr lang="en-US" sz="24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</a:t>
            </a: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marL="457200" indent="-457200">
              <a:buAutoNum type="alphaLcParenBoth"/>
            </a:pP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European chestnut (</a:t>
            </a:r>
            <a:r>
              <a:rPr lang="en-US" sz="2400" i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  <a:r>
              <a:rPr lang="en-US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marL="457200" indent="-457200">
              <a:buAutoNum type="alphaLcParenBoth"/>
            </a:pP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77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FE6C0-5AA7-B99A-5E45-DCDB3467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10179A-0C32-C7D2-77B3-993E7044920A}"/>
              </a:ext>
            </a:extLst>
          </p:cNvPr>
          <p:cNvSpPr txBox="1"/>
          <p:nvPr/>
        </p:nvSpPr>
        <p:spPr>
          <a:xfrm>
            <a:off x="1468917" y="1280711"/>
            <a:ext cx="9284427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4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GENERATION OF REFERENCE GENOMES</a:t>
            </a:r>
          </a:p>
          <a:p>
            <a:pPr>
              <a:spcAft>
                <a:spcPts val="1800"/>
              </a:spcAft>
            </a:pPr>
            <a:r>
              <a:rPr lang="en-US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Reference genomes are key scientific resources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allow to perform genomic studies based on methods which rely on the mapping of whole-genome sequence reads to a known reference sequence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provide the functional and genomic contexts for regions under selection, enabling the association of such loci with phenotypes important for adaptation and resilience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preserve genomics information for species at risk of extinction</a:t>
            </a:r>
          </a:p>
          <a:p>
            <a:pPr marL="285750" indent="-28575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contribute to new discoveries</a:t>
            </a:r>
          </a:p>
          <a:p>
            <a:pPr>
              <a:spcAft>
                <a:spcPts val="600"/>
              </a:spcAft>
            </a:pP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Brandies et al. (2019). The value of reference genomes in the conservation of threatened species. Genes, 10(11), 846</a:t>
            </a:r>
          </a:p>
          <a:p>
            <a:pPr>
              <a:spcAft>
                <a:spcPts val="600"/>
              </a:spcAft>
            </a:pPr>
            <a:r>
              <a:rPr lang="en-US" sz="140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Formenti</a:t>
            </a: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et al. (2022). The era of reference genomes in conservation genomics. Trends in ecology &amp; evolution, 37(3), 197-202.</a:t>
            </a:r>
          </a:p>
          <a:p>
            <a:pPr>
              <a:spcAft>
                <a:spcPts val="600"/>
              </a:spcAft>
            </a:pP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Mc </a:t>
            </a:r>
            <a:r>
              <a:rPr lang="en-US" sz="140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Cartney</a:t>
            </a: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et al. (2024). The European Reference Genome Atlas: piloting a </a:t>
            </a:r>
            <a:r>
              <a:rPr lang="en-US" sz="140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decentralised</a:t>
            </a: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approach to equitable biodiversity genomics. </a:t>
            </a:r>
            <a:r>
              <a:rPr lang="en-US" sz="140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npj</a:t>
            </a:r>
            <a:r>
              <a:rPr lang="en-US" sz="1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Biodiversity, 3(1), 28.</a:t>
            </a:r>
          </a:p>
        </p:txBody>
      </p:sp>
    </p:spTree>
    <p:extLst>
      <p:ext uri="{BB962C8B-B14F-4D97-AF65-F5344CB8AC3E}">
        <p14:creationId xmlns:p14="http://schemas.microsoft.com/office/powerpoint/2010/main" val="166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69983-5BF5-003F-26A1-2DCB38D6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765539-BE5D-6F1B-A237-CA801E94CFC7}"/>
              </a:ext>
            </a:extLst>
          </p:cNvPr>
          <p:cNvSpPr txBox="1"/>
          <p:nvPr/>
        </p:nvSpPr>
        <p:spPr>
          <a:xfrm>
            <a:off x="1199002" y="1041023"/>
            <a:ext cx="9793995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Generation of reference genomes: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Objective: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generating the first reference genome for the sweet chestnut </a:t>
            </a:r>
            <a:r>
              <a:rPr lang="en-US" sz="16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Mill., the only native </a:t>
            </a:r>
            <a:r>
              <a:rPr lang="en-US" sz="16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species in Europe, a tree of high economic value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Activity in collaboration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Fondazione Edmund Mach, Research and Innovation Center (San Michele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all’Adige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TN)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CNR-IPSP (Sesto Fiorentino)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University of Bologna, Dept. of Agricultural and Food Science)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University of Turin, Dept. of Agricultural, Forest and Food Sci)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Marche Polytechnic University, Dep. of Agricultural, Food and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Env.Sci</a:t>
            </a:r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DNA of the ancient Italian variety ‘Marrone di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Chiusa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Pesio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’; genome assembled using a combination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long reads sequencing (Oxford Nanopore)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short reads sequencing (Illumina PE150; 89 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Hi-C sequencing to capture chromatin conformation (Omni-C; Dovetail Genomics)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high-quality genome; 12 chromosomes, for a total genome size of about 715 Mb;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BUSCO assessment: 98.6% of the genome matched the embryophyte dataset, highlighting good completeness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 prediction and annotation: a total of 57,653 and 58,146 genes were predicted in the two haplotypes, and approximately 73% of the genes were functionally annotated</a:t>
            </a:r>
          </a:p>
        </p:txBody>
      </p:sp>
    </p:spTree>
    <p:extLst>
      <p:ext uri="{BB962C8B-B14F-4D97-AF65-F5344CB8AC3E}">
        <p14:creationId xmlns:p14="http://schemas.microsoft.com/office/powerpoint/2010/main" val="15771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7521-C8AD-23F3-786F-C82784D0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A25738-52F7-AA2D-6242-F4400CA667EE}"/>
              </a:ext>
            </a:extLst>
          </p:cNvPr>
          <p:cNvSpPr txBox="1"/>
          <p:nvPr/>
        </p:nvSpPr>
        <p:spPr>
          <a:xfrm>
            <a:off x="1199002" y="1041023"/>
            <a:ext cx="979399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Generation of reference genomes: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Castanea sativa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Our annotated de novo assembly was published and deposited in GenBank as reference genome for the species: GCA_040712315.1 </a:t>
            </a:r>
          </a:p>
          <a:p>
            <a:endParaRPr lang="en-US" sz="16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FF3A38-BA98-E091-BE49-425FD75E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5" b="37878"/>
          <a:stretch/>
        </p:blipFill>
        <p:spPr>
          <a:xfrm>
            <a:off x="3168255" y="5312832"/>
            <a:ext cx="4046220" cy="1440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9B8290F-ED84-C7A8-5630-0D33F8F82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231"/>
          <a:stretch/>
        </p:blipFill>
        <p:spPr>
          <a:xfrm>
            <a:off x="7399951" y="2504832"/>
            <a:ext cx="3407569" cy="424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0A2965-BF7B-A39D-6775-F694C32FB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99" y="2504832"/>
            <a:ext cx="5667375" cy="25717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188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77A11-E091-7CFD-F347-AEE8C5BBB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0178FF-4437-D5D6-AFB8-B5AAF7F0F1D0}"/>
              </a:ext>
            </a:extLst>
          </p:cNvPr>
          <p:cNvSpPr txBox="1"/>
          <p:nvPr/>
        </p:nvSpPr>
        <p:spPr>
          <a:xfrm>
            <a:off x="1052698" y="1041023"/>
            <a:ext cx="487261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Generation of reference genomes: </a:t>
            </a:r>
          </a:p>
          <a:p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 trojana</a:t>
            </a:r>
          </a:p>
          <a:p>
            <a:pPr marL="457200" indent="-457200">
              <a:buAutoNum type="arabicParenBoth"/>
            </a:pPr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Objective: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generating the first chloroplast and nuclear reference genomes for the Macedonian oak (</a:t>
            </a:r>
            <a:r>
              <a:rPr lang="en-US" sz="16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 trojana),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 eastern Mediterranean endemism</a:t>
            </a:r>
          </a:p>
          <a:p>
            <a:endParaRPr lang="en-US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Chloroplast genome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Whole-genome sequencing (Illumina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NovaSeq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 PE150; coverage 5x)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genome assembly using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GetOrganelle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(Jin et al. 2020); genome annotation using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Geseq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(Tillich et al.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 whole chloroplast genome was assembled and annotated for the first time (sample: Q2; Italy,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Murge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Nuclear genome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planned for 2025; in collaboration with: University of Udine,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Istituto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di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Applicata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(IGA), Udine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8E3E598-37FF-BA81-B151-5C48B6E9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337" y="846000"/>
            <a:ext cx="6168663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1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49D0-0881-1655-E3A8-22134101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5929BC-E965-D134-5E01-273CC5FEB9C0}"/>
              </a:ext>
            </a:extLst>
          </p:cNvPr>
          <p:cNvSpPr txBox="1"/>
          <p:nvPr/>
        </p:nvSpPr>
        <p:spPr>
          <a:xfrm>
            <a:off x="925875" y="972000"/>
            <a:ext cx="10146535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Generation of reference genomes: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</a:p>
          <a:p>
            <a:pPr marL="457200" indent="-457200">
              <a:buAutoNum type="arabicParenBoth"/>
            </a:pPr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Objective: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generating the first reference genome for the Italian alder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en-US" sz="16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Alnus cordata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Loisel.), endemic to south-western Apennines and Corsica. 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Note: due to its nitrogen-fixing ability, the species is ideal for reforestation,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improvement of degraded lands and reducing the risk of landslides (NBS)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Activity in collaboration with: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UNIUD, Dept. of Agricultural, Food, 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Environmental and Animal Sciences;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Istituto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di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Applicata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IGA, Udine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sequences generated with Oxford Nanopore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technology (ONT)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haplotype-resolved assembly with </a:t>
            </a:r>
            <a:r>
              <a:rPr lang="en-US" sz="1600" i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hifiasm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Coming up next:</a:t>
            </a:r>
            <a:endParaRPr lang="en-US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reordering contigs; refining the assembly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gene prediction and annotation </a:t>
            </a:r>
          </a:p>
          <a:p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(for high accuracy, we need RNA-seq data)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74D60F8-DB59-D8D3-D2D6-BA7342231F41}"/>
              </a:ext>
            </a:extLst>
          </p:cNvPr>
          <p:cNvGrpSpPr/>
          <p:nvPr/>
        </p:nvGrpSpPr>
        <p:grpSpPr>
          <a:xfrm>
            <a:off x="8064000" y="1584002"/>
            <a:ext cx="4128000" cy="930152"/>
            <a:chOff x="7098188" y="2709196"/>
            <a:chExt cx="4128000" cy="830999"/>
          </a:xfrm>
          <a:solidFill>
            <a:schemeClr val="bg1"/>
          </a:solidFill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D23F589-D0BE-4B45-B368-E4F866F979FC}"/>
                </a:ext>
              </a:extLst>
            </p:cNvPr>
            <p:cNvSpPr txBox="1"/>
            <p:nvPr/>
          </p:nvSpPr>
          <p:spPr>
            <a:xfrm>
              <a:off x="7098188" y="2709196"/>
              <a:ext cx="1596156" cy="7424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ONT long reads</a:t>
              </a:r>
            </a:p>
            <a:p>
              <a:r>
                <a:rPr lang="en-GB" sz="16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10,16 M reads</a:t>
              </a:r>
            </a:p>
            <a:p>
              <a:pPr>
                <a:spcAft>
                  <a:spcPts val="1200"/>
                </a:spcAft>
              </a:pPr>
              <a:r>
                <a:rPr lang="en-GB" sz="16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73.68 Gb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CF90094-B26E-9A6A-8091-5B4700E4099A}"/>
                </a:ext>
              </a:extLst>
            </p:cNvPr>
            <p:cNvSpPr txBox="1"/>
            <p:nvPr/>
          </p:nvSpPr>
          <p:spPr>
            <a:xfrm>
              <a:off x="8987009" y="2709198"/>
              <a:ext cx="2239179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ONT ultra-long reads</a:t>
              </a:r>
            </a:p>
            <a:p>
              <a:r>
                <a:rPr lang="en-GB" sz="16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2,86 M reads</a:t>
              </a:r>
            </a:p>
            <a:p>
              <a:pPr>
                <a:spcAft>
                  <a:spcPts val="1200"/>
                </a:spcAft>
              </a:pPr>
              <a:r>
                <a:rPr lang="en-GB" sz="16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75.51 Gb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C8A6BC-61A4-EB43-168C-D5C6E3B4DEC6}"/>
              </a:ext>
            </a:extLst>
          </p:cNvPr>
          <p:cNvSpPr txBox="1"/>
          <p:nvPr/>
        </p:nvSpPr>
        <p:spPr>
          <a:xfrm>
            <a:off x="5624236" y="3539371"/>
            <a:ext cx="1992950" cy="247760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it-IT" sz="1800" b="1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Draf</a:t>
            </a:r>
            <a:r>
              <a:rPr lang="it-IT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 genome</a:t>
            </a:r>
            <a:endParaRPr lang="it-IT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No. of </a:t>
            </a:r>
            <a:r>
              <a:rPr lang="it-IT" sz="1400" i="0" u="none" strike="noStrike" baseline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contigs</a:t>
            </a:r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it-IT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</a:t>
            </a:r>
            <a:r>
              <a:rPr lang="it-IT" sz="1400" b="1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53</a:t>
            </a:r>
            <a:endParaRPr lang="it-IT" sz="1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No. of T2T </a:t>
            </a:r>
            <a:r>
              <a:rPr lang="it-IT" sz="1400" i="0" u="none" strike="noStrike" baseline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contigs</a:t>
            </a:r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it-IT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15 </a:t>
            </a:r>
          </a:p>
          <a:p>
            <a:pPr>
              <a:spcAft>
                <a:spcPts val="600"/>
              </a:spcAft>
            </a:pPr>
            <a:r>
              <a:rPr lang="it-IT" sz="105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(52,7 e 22,1 </a:t>
            </a:r>
            <a:r>
              <a:rPr lang="it-IT" sz="105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Mbp</a:t>
            </a:r>
            <a:r>
              <a:rPr lang="it-IT" sz="105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  <a:r>
              <a:rPr lang="it-IT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it-IT" sz="1400" b="1" i="0" u="none" strike="noStrike" baseline="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N50 (</a:t>
            </a:r>
            <a:r>
              <a:rPr lang="it-IT" sz="1400" i="0" u="none" strike="noStrike" baseline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Mbp</a:t>
            </a:r>
            <a:r>
              <a:rPr lang="it-IT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): </a:t>
            </a:r>
            <a:r>
              <a:rPr lang="it-IT" sz="1400" b="1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	            </a:t>
            </a:r>
            <a:r>
              <a:rPr lang="it-IT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32</a:t>
            </a:r>
            <a:endParaRPr lang="it-IT" sz="1400" b="1" i="0" u="none" strike="noStrike" baseline="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l"/>
            <a:r>
              <a:rPr lang="en-US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Total assembly</a:t>
            </a:r>
          </a:p>
          <a:p>
            <a:pPr algn="l">
              <a:spcAft>
                <a:spcPts val="600"/>
              </a:spcAft>
            </a:pPr>
            <a:r>
              <a:rPr lang="en-US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length (</a:t>
            </a:r>
            <a:r>
              <a:rPr lang="en-US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</a:t>
            </a:r>
            <a:r>
              <a:rPr lang="en-US" sz="1400" i="0" u="none" strike="noStrike" baseline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bp</a:t>
            </a:r>
            <a:r>
              <a:rPr lang="en-US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):         </a:t>
            </a:r>
            <a:r>
              <a:rPr lang="en-US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565</a:t>
            </a:r>
            <a:endParaRPr lang="en-US" sz="1400" b="1" i="0" u="none" strike="noStrike" baseline="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No. haplotype-resolved chromosomes:          </a:t>
            </a:r>
            <a:r>
              <a:rPr lang="en-US" sz="1400" b="1" i="0" u="none" strike="noStrike" baseline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A91C79-5379-AF5E-9154-6F64D19E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026" y="2519711"/>
            <a:ext cx="4330974" cy="43382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64184FA-C5DE-048F-2F7A-6AFAD964518C}"/>
              </a:ext>
            </a:extLst>
          </p:cNvPr>
          <p:cNvSpPr/>
          <p:nvPr/>
        </p:nvSpPr>
        <p:spPr>
          <a:xfrm>
            <a:off x="7861026" y="1540895"/>
            <a:ext cx="4330974" cy="978816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679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461AF-4B5C-5778-F249-4BDC5F91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3E78CD-B1B8-3775-0EBB-97CD69E0C9A4}"/>
              </a:ext>
            </a:extLst>
          </p:cNvPr>
          <p:cNvSpPr txBox="1"/>
          <p:nvPr/>
        </p:nvSpPr>
        <p:spPr>
          <a:xfrm>
            <a:off x="1135948" y="936000"/>
            <a:ext cx="1003192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Genomic and phylogenomic studies: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Quercus</a:t>
            </a:r>
            <a:r>
              <a:rPr lang="en-US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sect. </a:t>
            </a:r>
            <a:r>
              <a:rPr lang="en-US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Cerris</a:t>
            </a:r>
          </a:p>
          <a:p>
            <a:endParaRPr lang="en-US" sz="2000" b="1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 species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western Eurasian oaks of sect. Cerris; special focus on </a:t>
            </a:r>
            <a:r>
              <a:rPr lang="en-US" sz="16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Q. trojana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an eastern Mediterranean endemism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Methods: </a:t>
            </a:r>
            <a:r>
              <a:rPr lang="en-US"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phylogenomics</a:t>
            </a:r>
            <a:r>
              <a:rPr lang="en-US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and phylogeographic analysis based on </a:t>
            </a:r>
            <a:r>
              <a:rPr lang="en-US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whole chloroplast genomes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assembled starting from </a:t>
            </a:r>
            <a:r>
              <a:rPr lang="en-US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genome skimming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data (i.e., WGS, about 5x coverage)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Activity in collaboration with: 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CNR-IPSP;  Università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degli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Studi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della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Tuscia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Viterbo (DAFNE)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F899A2-5D51-A25A-5CA7-E28EABAA7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64864" y="3061062"/>
            <a:ext cx="7591806" cy="3780473"/>
          </a:xfrm>
          <a:prstGeom prst="rect">
            <a:avLst/>
          </a:prstGeom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01081A-5726-0182-0A4F-0F7108E1C400}"/>
              </a:ext>
            </a:extLst>
          </p:cNvPr>
          <p:cNvSpPr txBox="1"/>
          <p:nvPr/>
        </p:nvSpPr>
        <p:spPr>
          <a:xfrm>
            <a:off x="1564767" y="3829020"/>
            <a:ext cx="6096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Oak species included </a:t>
            </a:r>
            <a:endParaRPr lang="en-US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this study (bold)</a:t>
            </a:r>
            <a:endParaRPr lang="en-US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en-US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Table from:</a:t>
            </a:r>
          </a:p>
          <a:p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Simeone et al. (2018).</a:t>
            </a:r>
          </a:p>
          <a:p>
            <a:r>
              <a:rPr lang="en-US" sz="1200" b="0" strike="noStrike" spc="-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PeerJ</a:t>
            </a:r>
            <a:r>
              <a:rPr lang="en-US" sz="1200" b="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6: e5793</a:t>
            </a:r>
          </a:p>
          <a:p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A3A4FB-D5BF-EA18-472E-44529EFF356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67968" y="5386090"/>
            <a:ext cx="2160000" cy="1350000"/>
          </a:xfrm>
          <a:prstGeom prst="rect">
            <a:avLst/>
          </a:prstGeom>
          <a:ln>
            <a:noFill/>
          </a:ln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9FB4041-471D-5D3F-74B6-6A6FC9846660}"/>
              </a:ext>
            </a:extLst>
          </p:cNvPr>
          <p:cNvCxnSpPr>
            <a:cxnSpLocks/>
          </p:cNvCxnSpPr>
          <p:nvPr/>
        </p:nvCxnSpPr>
        <p:spPr>
          <a:xfrm flipH="1">
            <a:off x="3462528" y="5832000"/>
            <a:ext cx="4023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F9039C0-835E-D410-0CE8-185B7A71CFFC}"/>
              </a:ext>
            </a:extLst>
          </p:cNvPr>
          <p:cNvCxnSpPr>
            <a:cxnSpLocks/>
          </p:cNvCxnSpPr>
          <p:nvPr/>
        </p:nvCxnSpPr>
        <p:spPr>
          <a:xfrm>
            <a:off x="4047744" y="5904000"/>
            <a:ext cx="8046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73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92BAF-E722-489A-9D1C-919A24DE41C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31636664-d730-40d7-a265-a5e11b79394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2406</Words>
  <Application>Microsoft Office PowerPoint</Application>
  <PresentationFormat>Widescreen</PresentationFormat>
  <Paragraphs>306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Liberation Serif</vt:lpstr>
      <vt:lpstr>Times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Alexis Marchesini</cp:lastModifiedBy>
  <cp:revision>85</cp:revision>
  <dcterms:created xsi:type="dcterms:W3CDTF">2024-12-12T08:43:13Z</dcterms:created>
  <dcterms:modified xsi:type="dcterms:W3CDTF">2025-02-07T15:31:45Z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