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7"/>
  </p:notesMasterIdLst>
  <p:handoutMasterIdLst>
    <p:handoutMasterId r:id="rId18"/>
  </p:handoutMasterIdLst>
  <p:sldIdLst>
    <p:sldId id="268" r:id="rId5"/>
    <p:sldId id="269" r:id="rId6"/>
    <p:sldId id="270" r:id="rId7"/>
    <p:sldId id="271" r:id="rId8"/>
    <p:sldId id="274" r:id="rId9"/>
    <p:sldId id="272" r:id="rId10"/>
    <p:sldId id="273" r:id="rId11"/>
    <p:sldId id="276" r:id="rId12"/>
    <p:sldId id="278" r:id="rId13"/>
    <p:sldId id="277" r:id="rId14"/>
    <p:sldId id="275" r:id="rId15"/>
    <p:sldId id="267"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359315E8-9569-4B8B-82C8-C1ADC618BE25}">
          <p14:sldIdLst/>
        </p14:section>
        <p14:section name="corpo diapositive" id="{05756F07-0A3E-49ED-83DB-BE883D497B71}">
          <p14:sldIdLst>
            <p14:sldId id="268"/>
            <p14:sldId id="269"/>
            <p14:sldId id="270"/>
            <p14:sldId id="271"/>
            <p14:sldId id="274"/>
            <p14:sldId id="272"/>
            <p14:sldId id="273"/>
            <p14:sldId id="276"/>
            <p14:sldId id="278"/>
            <p14:sldId id="277"/>
            <p14:sldId id="275"/>
          </p14:sldIdLst>
        </p14:section>
        <p14:section name="diapositiva finale" id="{6EDF62FC-89EA-4AFB-92C3-BBE7C40FCCE0}">
          <p14:sldIdLst>
            <p14:sldId id="2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03810-3E41-CA4E-E170-B7125396FF1E}" name="Valentina Di Paola" initials="VDP" userId="cfdd995179c47f17" providerId="Windows Live"/>
  <p188:author id="{4E64972D-84E5-6813-C354-582340A22D82}" name="SILVIA PIOLI" initials="SP" userId="S::silvia.pioli@cnr.it::d234a8d0-7754-463b-95e6-a5835a0bc1dd" providerId="AD"/>
  <p188:author id="{DAFCF232-37E2-EE12-F3DD-E21EF2FA4BA5}" name="ANNA VALENTINO" initials="AV" userId="S::anna.valentino@cnr.it::0f8b6270-cd2e-4925-a566-d79c22778c98" providerId="AD"/>
  <p188:author id="{72516254-331A-F009-9C75-691C9A7EFEDA}" name="TERENZIO ZENONE" initials="TZ" userId="S::terenzio.zenone@cnr.it::a079c6b3-639c-49dd-bbf5-3b12723cfc33" providerId="AD"/>
  <p188:author id="{9C6D8459-A464-C504-ED90-002EC2C42288}" name="MARIO PAGANO" initials="MP" userId="S::mario.pagano@cnr.it::71aa4394-e5b8-4965-80a3-e8a8e81da79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3"/>
    <p:restoredTop sz="94669"/>
  </p:normalViewPr>
  <p:slideViewPr>
    <p:cSldViewPr snapToGrid="0">
      <p:cViewPr>
        <p:scale>
          <a:sx n="103" d="100"/>
          <a:sy n="103" d="100"/>
        </p:scale>
        <p:origin x="704" y="8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Neni1/Desktop/PCA_data_Pro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Neni1/Desktop/PCA_data_Prov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Neni1/Desktop/PCA_data_Prov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Neni1/Desktop/PCA_data_Prov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Leaves</c:v>
          </c:tx>
          <c:spPr>
            <a:solidFill>
              <a:schemeClr val="accent6">
                <a:lumMod val="75000"/>
              </a:schemeClr>
            </a:solidFill>
            <a:ln>
              <a:noFill/>
            </a:ln>
            <a:effectLst/>
          </c:spPr>
          <c:invertIfNegative val="0"/>
          <c:errBars>
            <c:errBarType val="both"/>
            <c:errValType val="cust"/>
            <c:noEndCap val="0"/>
            <c:plus>
              <c:numRef>
                <c:f>(Sheet1!$O$897,Sheet1!$O$904,Sheet1!$O$916)</c:f>
                <c:numCache>
                  <c:formatCode>General</c:formatCode>
                  <c:ptCount val="3"/>
                  <c:pt idx="0">
                    <c:v>3.7738595865749701E-2</c:v>
                  </c:pt>
                  <c:pt idx="1">
                    <c:v>4.1729921019974817E-2</c:v>
                  </c:pt>
                  <c:pt idx="2">
                    <c:v>1.5236799573719127E-2</c:v>
                  </c:pt>
                </c:numCache>
              </c:numRef>
            </c:plus>
            <c:minus>
              <c:numRef>
                <c:f>(Sheet1!$O$897,Sheet1!$O$904,Sheet1!$O$916)</c:f>
                <c:numCache>
                  <c:formatCode>General</c:formatCode>
                  <c:ptCount val="3"/>
                  <c:pt idx="0">
                    <c:v>3.7738595865749701E-2</c:v>
                  </c:pt>
                  <c:pt idx="1">
                    <c:v>4.1729921019974817E-2</c:v>
                  </c:pt>
                  <c:pt idx="2">
                    <c:v>1.5236799573719127E-2</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(Sheet1!$I$893,Sheet1!$I$901,Sheet1!$I$913)</c:f>
              <c:numCache>
                <c:formatCode>0.0</c:formatCode>
                <c:ptCount val="3"/>
                <c:pt idx="0">
                  <c:v>1.5734551851851848</c:v>
                </c:pt>
                <c:pt idx="1">
                  <c:v>1.5102825</c:v>
                </c:pt>
                <c:pt idx="2">
                  <c:v>1.4468334126984128</c:v>
                </c:pt>
              </c:numCache>
            </c:numRef>
          </c:val>
          <c:extLst>
            <c:ext xmlns:c16="http://schemas.microsoft.com/office/drawing/2014/chart" uri="{C3380CC4-5D6E-409C-BE32-E72D297353CC}">
              <c16:uniqueId val="{00000000-1669-3144-8A06-06F8A73426A8}"/>
            </c:ext>
          </c:extLst>
        </c:ser>
        <c:ser>
          <c:idx val="0"/>
          <c:order val="1"/>
          <c:tx>
            <c:v>Roots</c:v>
          </c:tx>
          <c:spPr>
            <a:solidFill>
              <a:srgbClr val="88453F"/>
            </a:solidFill>
            <a:ln>
              <a:noFill/>
            </a:ln>
            <a:effectLst/>
          </c:spPr>
          <c:invertIfNegative val="0"/>
          <c:errBars>
            <c:errBarType val="both"/>
            <c:errValType val="cust"/>
            <c:noEndCap val="0"/>
            <c:plus>
              <c:numRef>
                <c:f>(Sheet1!$I$895,Sheet1!$I$904,Sheet1!$I$915)</c:f>
                <c:numCache>
                  <c:formatCode>General</c:formatCode>
                  <c:ptCount val="3"/>
                  <c:pt idx="0">
                    <c:v>0.16076529448458168</c:v>
                  </c:pt>
                  <c:pt idx="1">
                    <c:v>0.13143439428094944</c:v>
                  </c:pt>
                  <c:pt idx="2">
                    <c:v>1.0293317295817764E-2</c:v>
                  </c:pt>
                </c:numCache>
              </c:numRef>
            </c:plus>
            <c:minus>
              <c:numRef>
                <c:f>(Sheet1!$I$895,Sheet1!$I$904,Sheet1!$I$915)</c:f>
                <c:numCache>
                  <c:formatCode>General</c:formatCode>
                  <c:ptCount val="3"/>
                  <c:pt idx="0">
                    <c:v>0.16076529448458168</c:v>
                  </c:pt>
                  <c:pt idx="1">
                    <c:v>0.13143439428094944</c:v>
                  </c:pt>
                  <c:pt idx="2">
                    <c:v>1.0293317295817764E-2</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(Sheet1!$I$892,Sheet1!$I$900,Sheet1!$I$912)</c:f>
              <c:numCache>
                <c:formatCode>0.0</c:formatCode>
                <c:ptCount val="3"/>
                <c:pt idx="0">
                  <c:v>1.1268750000000001</c:v>
                </c:pt>
                <c:pt idx="1">
                  <c:v>0.80499999999999994</c:v>
                </c:pt>
                <c:pt idx="2">
                  <c:v>0.63500000000000001</c:v>
                </c:pt>
              </c:numCache>
            </c:numRef>
          </c:val>
          <c:extLst>
            <c:ext xmlns:c16="http://schemas.microsoft.com/office/drawing/2014/chart" uri="{C3380CC4-5D6E-409C-BE32-E72D297353CC}">
              <c16:uniqueId val="{00000001-1669-3144-8A06-06F8A73426A8}"/>
            </c:ext>
          </c:extLst>
        </c:ser>
        <c:dLbls>
          <c:showLegendKey val="0"/>
          <c:showVal val="0"/>
          <c:showCatName val="0"/>
          <c:showSerName val="0"/>
          <c:showPercent val="0"/>
          <c:showBubbleSize val="0"/>
        </c:dLbls>
        <c:gapWidth val="219"/>
        <c:overlap val="-27"/>
        <c:axId val="350953808"/>
        <c:axId val="350691904"/>
      </c:barChart>
      <c:catAx>
        <c:axId val="35095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691904"/>
        <c:crosses val="autoZero"/>
        <c:auto val="1"/>
        <c:lblAlgn val="ctr"/>
        <c:lblOffset val="100"/>
        <c:noMultiLvlLbl val="0"/>
      </c:catAx>
      <c:valAx>
        <c:axId val="35069190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u="none" strike="noStrike" kern="1200" baseline="0" dirty="0">
                    <a:solidFill>
                      <a:prstClr val="black">
                        <a:lumMod val="65000"/>
                        <a:lumOff val="35000"/>
                      </a:prstClr>
                    </a:solidFill>
                  </a:rPr>
                  <a:t>N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5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Leaves</c:v>
          </c:tx>
          <c:spPr>
            <a:solidFill>
              <a:schemeClr val="accent6">
                <a:lumMod val="75000"/>
              </a:schemeClr>
            </a:solidFill>
            <a:ln>
              <a:noFill/>
            </a:ln>
            <a:effectLst/>
          </c:spPr>
          <c:invertIfNegative val="0"/>
          <c:errBars>
            <c:errBarType val="both"/>
            <c:errValType val="cust"/>
            <c:noEndCap val="0"/>
            <c:plus>
              <c:numRef>
                <c:f>(Sheet1!$N$897,Sheet1!$N$904,Sheet1!$N$916)</c:f>
                <c:numCache>
                  <c:formatCode>General</c:formatCode>
                  <c:ptCount val="3"/>
                  <c:pt idx="0">
                    <c:v>0.12506735668769728</c:v>
                  </c:pt>
                  <c:pt idx="1">
                    <c:v>0.11857709371028689</c:v>
                  </c:pt>
                  <c:pt idx="2">
                    <c:v>7.209489695738848E-2</c:v>
                  </c:pt>
                </c:numCache>
              </c:numRef>
            </c:plus>
            <c:minus>
              <c:numRef>
                <c:f>(Sheet1!$N$897,Sheet1!$N$904,Sheet1!$N$916)</c:f>
                <c:numCache>
                  <c:formatCode>General</c:formatCode>
                  <c:ptCount val="3"/>
                  <c:pt idx="0">
                    <c:v>0.12506735668769728</c:v>
                  </c:pt>
                  <c:pt idx="1">
                    <c:v>0.11857709371028689</c:v>
                  </c:pt>
                  <c:pt idx="2">
                    <c:v>7.209489695738848E-2</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(Sheet1!$J$893,Sheet1!$J$901,Sheet1!$J$913)</c:f>
              <c:numCache>
                <c:formatCode>0.0</c:formatCode>
                <c:ptCount val="3"/>
                <c:pt idx="0">
                  <c:v>50.435977777777772</c:v>
                </c:pt>
                <c:pt idx="1">
                  <c:v>50.230216666666671</c:v>
                </c:pt>
                <c:pt idx="2">
                  <c:v>50.540100793650794</c:v>
                </c:pt>
              </c:numCache>
            </c:numRef>
          </c:val>
          <c:extLst>
            <c:ext xmlns:c16="http://schemas.microsoft.com/office/drawing/2014/chart" uri="{C3380CC4-5D6E-409C-BE32-E72D297353CC}">
              <c16:uniqueId val="{00000000-63A1-3246-8C4B-6AF86C9EC4AA}"/>
            </c:ext>
          </c:extLst>
        </c:ser>
        <c:ser>
          <c:idx val="0"/>
          <c:order val="1"/>
          <c:tx>
            <c:v>Roots</c:v>
          </c:tx>
          <c:spPr>
            <a:solidFill>
              <a:srgbClr val="88453F"/>
            </a:solidFill>
            <a:ln>
              <a:noFill/>
            </a:ln>
            <a:effectLst/>
          </c:spPr>
          <c:invertIfNegative val="0"/>
          <c:errBars>
            <c:errBarType val="both"/>
            <c:errValType val="cust"/>
            <c:noEndCap val="0"/>
            <c:plus>
              <c:numRef>
                <c:f>(Sheet1!$J$895,Sheet1!$J$904,Sheet1!$J$915)</c:f>
                <c:numCache>
                  <c:formatCode>General</c:formatCode>
                  <c:ptCount val="3"/>
                  <c:pt idx="0">
                    <c:v>0.36287472934392739</c:v>
                  </c:pt>
                  <c:pt idx="1">
                    <c:v>0.32630507198019454</c:v>
                  </c:pt>
                  <c:pt idx="2">
                    <c:v>0.2498302144545807</c:v>
                  </c:pt>
                </c:numCache>
              </c:numRef>
            </c:plus>
            <c:minus>
              <c:numRef>
                <c:f>(Sheet1!$J$904,Sheet1!$N$904,Sheet1!$N$897,Sheet1!$N$904,Sheet1!$N$916)</c:f>
                <c:numCache>
                  <c:formatCode>General</c:formatCode>
                  <c:ptCount val="5"/>
                  <c:pt idx="0">
                    <c:v>0.32630507198019454</c:v>
                  </c:pt>
                  <c:pt idx="1">
                    <c:v>0.11857709371028689</c:v>
                  </c:pt>
                  <c:pt idx="2">
                    <c:v>0.12506735668769728</c:v>
                  </c:pt>
                  <c:pt idx="3">
                    <c:v>0.11857709371028689</c:v>
                  </c:pt>
                  <c:pt idx="4">
                    <c:v>7.209489695738848E-2</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(Sheet1!$J$892,Sheet1!$J$900,Sheet1!$J$912)</c:f>
              <c:numCache>
                <c:formatCode>0.0</c:formatCode>
                <c:ptCount val="3"/>
                <c:pt idx="0">
                  <c:v>44.825625000000002</c:v>
                </c:pt>
                <c:pt idx="1">
                  <c:v>42.465000000000003</c:v>
                </c:pt>
                <c:pt idx="2">
                  <c:v>45.323571428571427</c:v>
                </c:pt>
              </c:numCache>
            </c:numRef>
          </c:val>
          <c:extLst>
            <c:ext xmlns:c16="http://schemas.microsoft.com/office/drawing/2014/chart" uri="{C3380CC4-5D6E-409C-BE32-E72D297353CC}">
              <c16:uniqueId val="{00000001-63A1-3246-8C4B-6AF86C9EC4AA}"/>
            </c:ext>
          </c:extLst>
        </c:ser>
        <c:dLbls>
          <c:showLegendKey val="0"/>
          <c:showVal val="0"/>
          <c:showCatName val="0"/>
          <c:showSerName val="0"/>
          <c:showPercent val="0"/>
          <c:showBubbleSize val="0"/>
        </c:dLbls>
        <c:gapWidth val="219"/>
        <c:overlap val="-27"/>
        <c:axId val="350953808"/>
        <c:axId val="350691904"/>
      </c:barChart>
      <c:catAx>
        <c:axId val="350953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691904"/>
        <c:crosses val="autoZero"/>
        <c:auto val="1"/>
        <c:lblAlgn val="ctr"/>
        <c:lblOffset val="100"/>
        <c:noMultiLvlLbl val="0"/>
      </c:catAx>
      <c:valAx>
        <c:axId val="35069190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0" i="0" u="none" strike="noStrike" kern="1200" baseline="0" dirty="0">
                    <a:solidFill>
                      <a:prstClr val="black">
                        <a:lumMod val="65000"/>
                        <a:lumOff val="35000"/>
                      </a:prstClr>
                    </a:solidFill>
                  </a:rPr>
                  <a:t>C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5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Leaves</c:v>
          </c:tx>
          <c:spPr>
            <a:solidFill>
              <a:schemeClr val="accent6">
                <a:lumMod val="75000"/>
              </a:schemeClr>
            </a:solidFill>
            <a:ln>
              <a:noFill/>
            </a:ln>
            <a:effectLst/>
          </c:spPr>
          <c:invertIfNegative val="0"/>
          <c:errBars>
            <c:errBarType val="both"/>
            <c:errValType val="cust"/>
            <c:noEndCap val="0"/>
            <c:plus>
              <c:numRef>
                <c:f>(Sheet1!$Q$897,Sheet1!$Q$904,Sheet1!$Q$916)</c:f>
                <c:numCache>
                  <c:formatCode>General</c:formatCode>
                  <c:ptCount val="3"/>
                  <c:pt idx="0">
                    <c:v>0.29171907089012911</c:v>
                  </c:pt>
                  <c:pt idx="1">
                    <c:v>0.23688601664098188</c:v>
                  </c:pt>
                  <c:pt idx="2">
                    <c:v>8.892422023478487E-2</c:v>
                  </c:pt>
                </c:numCache>
              </c:numRef>
            </c:plus>
            <c:minus>
              <c:numRef>
                <c:f>(Sheet1!$Q$897,Sheet1!$Q$904,Sheet1!$Q$916)</c:f>
                <c:numCache>
                  <c:formatCode>General</c:formatCode>
                  <c:ptCount val="3"/>
                  <c:pt idx="0">
                    <c:v>0.29171907089012911</c:v>
                  </c:pt>
                  <c:pt idx="1">
                    <c:v>0.23688601664098188</c:v>
                  </c:pt>
                  <c:pt idx="2">
                    <c:v>8.892422023478487E-2</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(Sheet1!$L$893,Sheet1!$L$901,Sheet1!$L$913)</c:f>
              <c:numCache>
                <c:formatCode>0.0</c:formatCode>
                <c:ptCount val="3"/>
                <c:pt idx="0">
                  <c:v>-29.949161956111112</c:v>
                </c:pt>
                <c:pt idx="1">
                  <c:v>-30.201475718583335</c:v>
                </c:pt>
                <c:pt idx="2">
                  <c:v>-31.004486698801589</c:v>
                </c:pt>
              </c:numCache>
            </c:numRef>
          </c:val>
          <c:extLst>
            <c:ext xmlns:c16="http://schemas.microsoft.com/office/drawing/2014/chart" uri="{C3380CC4-5D6E-409C-BE32-E72D297353CC}">
              <c16:uniqueId val="{00000000-060F-8642-AB99-F754A9B674F7}"/>
            </c:ext>
          </c:extLst>
        </c:ser>
        <c:ser>
          <c:idx val="0"/>
          <c:order val="1"/>
          <c:tx>
            <c:v>Roots</c:v>
          </c:tx>
          <c:spPr>
            <a:solidFill>
              <a:srgbClr val="88453F"/>
            </a:solidFill>
            <a:ln>
              <a:noFill/>
            </a:ln>
            <a:effectLst/>
          </c:spPr>
          <c:invertIfNegative val="0"/>
          <c:errBars>
            <c:errBarType val="both"/>
            <c:errValType val="cust"/>
            <c:noEndCap val="0"/>
            <c:plus>
              <c:numRef>
                <c:f>(Sheet1!$L$895,Sheet1!$L$904,Sheet1!$L$915)</c:f>
                <c:numCache>
                  <c:formatCode>General</c:formatCode>
                  <c:ptCount val="3"/>
                  <c:pt idx="0">
                    <c:v>0.36236374013210415</c:v>
                  </c:pt>
                  <c:pt idx="1">
                    <c:v>0.32704589214518348</c:v>
                  </c:pt>
                  <c:pt idx="2">
                    <c:v>0.35645957667900607</c:v>
                  </c:pt>
                </c:numCache>
              </c:numRef>
            </c:plus>
            <c:minus>
              <c:numRef>
                <c:f>(Sheet1!$L$895,Sheet1!$L$904,Sheet1!$L$915)</c:f>
                <c:numCache>
                  <c:formatCode>General</c:formatCode>
                  <c:ptCount val="3"/>
                  <c:pt idx="0">
                    <c:v>0.36236374013210415</c:v>
                  </c:pt>
                  <c:pt idx="1">
                    <c:v>0.32704589214518348</c:v>
                  </c:pt>
                  <c:pt idx="2">
                    <c:v>0.35645957667900607</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(Sheet1!$L$892,Sheet1!$L$900,Sheet1!$L$912)</c:f>
              <c:numCache>
                <c:formatCode>0.0</c:formatCode>
                <c:ptCount val="3"/>
                <c:pt idx="0">
                  <c:v>-28.533261615437496</c:v>
                </c:pt>
                <c:pt idx="1">
                  <c:v>-28.521091695749998</c:v>
                </c:pt>
                <c:pt idx="2">
                  <c:v>-30.122855928785714</c:v>
                </c:pt>
              </c:numCache>
            </c:numRef>
          </c:val>
          <c:extLst>
            <c:ext xmlns:c16="http://schemas.microsoft.com/office/drawing/2014/chart" uri="{C3380CC4-5D6E-409C-BE32-E72D297353CC}">
              <c16:uniqueId val="{00000001-060F-8642-AB99-F754A9B674F7}"/>
            </c:ext>
          </c:extLst>
        </c:ser>
        <c:dLbls>
          <c:showLegendKey val="0"/>
          <c:showVal val="0"/>
          <c:showCatName val="0"/>
          <c:showSerName val="0"/>
          <c:showPercent val="0"/>
          <c:showBubbleSize val="0"/>
        </c:dLbls>
        <c:gapWidth val="219"/>
        <c:overlap val="-27"/>
        <c:axId val="350953808"/>
        <c:axId val="350691904"/>
      </c:barChart>
      <c:catAx>
        <c:axId val="35095380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691904"/>
        <c:crosses val="autoZero"/>
        <c:auto val="1"/>
        <c:lblAlgn val="ctr"/>
        <c:lblOffset val="0"/>
        <c:noMultiLvlLbl val="0"/>
      </c:catAx>
      <c:valAx>
        <c:axId val="35069190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sz="1200" b="0" i="0" u="none" strike="noStrike" kern="1200" baseline="0">
                    <a:solidFill>
                      <a:sysClr val="windowText" lastClr="000000"/>
                    </a:solidFill>
                    <a:latin typeface="Symbol" panose="05050102010706020507" pitchFamily="18" charset="2"/>
                  </a:rPr>
                  <a:t>d</a:t>
                </a:r>
                <a:r>
                  <a:rPr lang="it-IT" sz="1200" b="0" i="0" u="none" strike="noStrike" kern="1200" baseline="30000">
                    <a:solidFill>
                      <a:sysClr val="windowText" lastClr="000000"/>
                    </a:solidFill>
                  </a:rPr>
                  <a:t>13</a:t>
                </a:r>
                <a:r>
                  <a:rPr lang="it-IT" sz="1200" b="0" i="0" u="none" strike="noStrike" kern="1200" baseline="0">
                    <a:solidFill>
                      <a:sysClr val="windowText" lastClr="000000"/>
                    </a:solidFill>
                  </a:rPr>
                  <a:t>C (</a:t>
                </a:r>
                <a:r>
                  <a:rPr lang="it-IT" sz="1200" b="0" i="0" u="none" strike="noStrike" kern="1200" baseline="0">
                    <a:solidFill>
                      <a:sysClr val="windowText" lastClr="000000"/>
                    </a:solidFill>
                    <a:latin typeface="Calibri" panose="020F0502020204030204" pitchFamily="34" charset="0"/>
                    <a:cs typeface="Calibri" panose="020F0502020204030204" pitchFamily="34" charset="0"/>
                  </a:rPr>
                  <a:t>‰)</a:t>
                </a:r>
                <a:endParaRPr lang="it-IT" sz="1200" b="0" i="0" u="none" strike="noStrike" kern="1200" baseline="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5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Leaves</c:v>
          </c:tx>
          <c:spPr>
            <a:solidFill>
              <a:schemeClr val="accent6">
                <a:lumMod val="75000"/>
              </a:schemeClr>
            </a:solidFill>
            <a:ln>
              <a:noFill/>
            </a:ln>
            <a:effectLst/>
          </c:spPr>
          <c:invertIfNegative val="0"/>
          <c:errBars>
            <c:errBarType val="both"/>
            <c:errValType val="cust"/>
            <c:noEndCap val="0"/>
            <c:plus>
              <c:numRef>
                <c:f>(Sheet1!$P$897,Sheet1!$P$904,Sheet1!$P$916)</c:f>
                <c:numCache>
                  <c:formatCode>General</c:formatCode>
                  <c:ptCount val="3"/>
                  <c:pt idx="0">
                    <c:v>8.2418994357329939E-2</c:v>
                  </c:pt>
                  <c:pt idx="1">
                    <c:v>0.10890499750205797</c:v>
                  </c:pt>
                  <c:pt idx="2">
                    <c:v>1.8758072096975768E-2</c:v>
                  </c:pt>
                </c:numCache>
              </c:numRef>
            </c:plus>
            <c:minus>
              <c:numRef>
                <c:f>(Sheet1!$P$897,Sheet1!$P$904,Sheet1!$P$916)</c:f>
                <c:numCache>
                  <c:formatCode>General</c:formatCode>
                  <c:ptCount val="3"/>
                  <c:pt idx="0">
                    <c:v>8.2418994357329939E-2</c:v>
                  </c:pt>
                  <c:pt idx="1">
                    <c:v>0.10890499750205797</c:v>
                  </c:pt>
                  <c:pt idx="2">
                    <c:v>1.8758072096975768E-2</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(Sheet1!$K$893,Sheet1!$K$901,Sheet1!$K$913)</c:f>
              <c:numCache>
                <c:formatCode>0.0</c:formatCode>
                <c:ptCount val="3"/>
                <c:pt idx="0">
                  <c:v>-1.8294168144259257</c:v>
                </c:pt>
                <c:pt idx="1">
                  <c:v>-3.2045307823333338</c:v>
                </c:pt>
                <c:pt idx="2">
                  <c:v>-7.4996622305873011</c:v>
                </c:pt>
              </c:numCache>
            </c:numRef>
          </c:val>
          <c:extLst>
            <c:ext xmlns:c16="http://schemas.microsoft.com/office/drawing/2014/chart" uri="{C3380CC4-5D6E-409C-BE32-E72D297353CC}">
              <c16:uniqueId val="{00000000-06E9-2446-87D0-5497289DAB2D}"/>
            </c:ext>
          </c:extLst>
        </c:ser>
        <c:ser>
          <c:idx val="0"/>
          <c:order val="1"/>
          <c:tx>
            <c:v>Roots</c:v>
          </c:tx>
          <c:spPr>
            <a:solidFill>
              <a:srgbClr val="88453F"/>
            </a:solidFill>
            <a:ln>
              <a:noFill/>
            </a:ln>
            <a:effectLst/>
          </c:spPr>
          <c:invertIfNegative val="0"/>
          <c:errBars>
            <c:errBarType val="both"/>
            <c:errValType val="cust"/>
            <c:noEndCap val="0"/>
            <c:plus>
              <c:numRef>
                <c:f>(Sheet1!$K$895,Sheet1!$K$904,Sheet1!$K$915)</c:f>
                <c:numCache>
                  <c:formatCode>General</c:formatCode>
                  <c:ptCount val="3"/>
                  <c:pt idx="0">
                    <c:v>0.55290349544472162</c:v>
                  </c:pt>
                  <c:pt idx="1">
                    <c:v>0.42534297302673357</c:v>
                  </c:pt>
                  <c:pt idx="2">
                    <c:v>0.28751302473582785</c:v>
                  </c:pt>
                </c:numCache>
              </c:numRef>
            </c:plus>
            <c:minus>
              <c:numRef>
                <c:f>(Sheet1!$K$895,Sheet1!$K$904,Sheet1!$K$915)</c:f>
                <c:numCache>
                  <c:formatCode>General</c:formatCode>
                  <c:ptCount val="3"/>
                  <c:pt idx="0">
                    <c:v>0.55290349544472162</c:v>
                  </c:pt>
                  <c:pt idx="1">
                    <c:v>0.42534297302673357</c:v>
                  </c:pt>
                  <c:pt idx="2">
                    <c:v>0.28751302473582785</c:v>
                  </c:pt>
                </c:numCache>
              </c:numRef>
            </c:minus>
            <c:spPr>
              <a:noFill/>
              <a:ln w="9525" cap="flat" cmpd="sng" algn="ctr">
                <a:solidFill>
                  <a:schemeClr val="tx1">
                    <a:lumMod val="65000"/>
                    <a:lumOff val="35000"/>
                  </a:schemeClr>
                </a:solidFill>
                <a:round/>
              </a:ln>
              <a:effectLst/>
            </c:spPr>
          </c:errBars>
          <c:cat>
            <c:strRef>
              <c:f>Sheet1!$M$883:$M$885</c:f>
              <c:strCache>
                <c:ptCount val="3"/>
                <c:pt idx="0">
                  <c:v>CDM</c:v>
                </c:pt>
                <c:pt idx="1">
                  <c:v>CPZ</c:v>
                </c:pt>
                <c:pt idx="2">
                  <c:v>SRS</c:v>
                </c:pt>
              </c:strCache>
            </c:strRef>
          </c:cat>
          <c:val>
            <c:numRef>
              <c:f>(Sheet1!$K$892,Sheet1!$K$900,Sheet1!$K$912)</c:f>
              <c:numCache>
                <c:formatCode>0.0</c:formatCode>
                <c:ptCount val="3"/>
                <c:pt idx="0">
                  <c:v>-1.2716211778124997</c:v>
                </c:pt>
                <c:pt idx="1">
                  <c:v>-1.4608607115000001</c:v>
                </c:pt>
                <c:pt idx="2">
                  <c:v>-5.2226380762857145</c:v>
                </c:pt>
              </c:numCache>
            </c:numRef>
          </c:val>
          <c:extLst>
            <c:ext xmlns:c16="http://schemas.microsoft.com/office/drawing/2014/chart" uri="{C3380CC4-5D6E-409C-BE32-E72D297353CC}">
              <c16:uniqueId val="{00000001-06E9-2446-87D0-5497289DAB2D}"/>
            </c:ext>
          </c:extLst>
        </c:ser>
        <c:dLbls>
          <c:showLegendKey val="0"/>
          <c:showVal val="0"/>
          <c:showCatName val="0"/>
          <c:showSerName val="0"/>
          <c:showPercent val="0"/>
          <c:showBubbleSize val="0"/>
        </c:dLbls>
        <c:gapWidth val="219"/>
        <c:overlap val="-27"/>
        <c:axId val="350953808"/>
        <c:axId val="350691904"/>
      </c:barChart>
      <c:catAx>
        <c:axId val="350953808"/>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691904"/>
        <c:crosses val="autoZero"/>
        <c:auto val="1"/>
        <c:lblAlgn val="ctr"/>
        <c:lblOffset val="0"/>
        <c:noMultiLvlLbl val="0"/>
      </c:catAx>
      <c:valAx>
        <c:axId val="350691904"/>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it-IT" sz="1200" b="0" i="0" u="none" strike="noStrike" kern="1200" baseline="0">
                    <a:solidFill>
                      <a:sysClr val="windowText" lastClr="000000"/>
                    </a:solidFill>
                    <a:latin typeface="Symbol" panose="05050102010706020507" pitchFamily="18" charset="2"/>
                  </a:rPr>
                  <a:t>d</a:t>
                </a:r>
                <a:r>
                  <a:rPr lang="it-IT" sz="1200" b="0" i="0" u="none" strike="noStrike" kern="1200" baseline="30000">
                    <a:solidFill>
                      <a:sysClr val="windowText" lastClr="000000"/>
                    </a:solidFill>
                  </a:rPr>
                  <a:t>15</a:t>
                </a:r>
                <a:r>
                  <a:rPr lang="it-IT" sz="1200" b="0" i="0" u="none" strike="noStrike" kern="1200" baseline="0">
                    <a:solidFill>
                      <a:sysClr val="windowText" lastClr="000000"/>
                    </a:solidFill>
                  </a:rPr>
                  <a:t>N (</a:t>
                </a:r>
                <a:r>
                  <a:rPr lang="it-IT" sz="1200" b="0" i="0" u="none" strike="noStrike" kern="1200" baseline="0">
                    <a:solidFill>
                      <a:sysClr val="windowText" lastClr="000000"/>
                    </a:solidFill>
                    <a:latin typeface="Calibri" panose="020F0502020204030204" pitchFamily="34" charset="0"/>
                    <a:cs typeface="Calibri" panose="020F0502020204030204" pitchFamily="34" charset="0"/>
                  </a:rPr>
                  <a:t>‰)</a:t>
                </a:r>
                <a:endParaRPr lang="it-IT" sz="1200" b="0" i="0" u="none" strike="noStrike" kern="1200" baseline="0">
                  <a:solidFill>
                    <a:sysClr val="windowText" lastClr="000000"/>
                  </a:solidFill>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5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04C74C7-7EDC-43CC-84DA-DAE1F2EAD9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Consiglio di Istituto - CNR IRET</a:t>
            </a:r>
          </a:p>
        </p:txBody>
      </p:sp>
      <p:sp>
        <p:nvSpPr>
          <p:cNvPr id="3" name="Segnaposto data 2">
            <a:extLst>
              <a:ext uri="{FF2B5EF4-FFF2-40B4-BE49-F238E27FC236}">
                <a16:creationId xmlns:a16="http://schemas.microsoft.com/office/drawing/2014/main" id="{74957516-BCF2-44D8-B30E-5A79F7C178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78DEB8-F98E-4206-9256-347A90A6ED2D}" type="datetimeFigureOut">
              <a:rPr lang="it-IT" smtClean="0"/>
              <a:t>05/02/25</a:t>
            </a:fld>
            <a:endParaRPr lang="it-IT"/>
          </a:p>
        </p:txBody>
      </p:sp>
      <p:sp>
        <p:nvSpPr>
          <p:cNvPr id="4" name="Segnaposto piè di pagina 3">
            <a:extLst>
              <a:ext uri="{FF2B5EF4-FFF2-40B4-BE49-F238E27FC236}">
                <a16:creationId xmlns:a16="http://schemas.microsoft.com/office/drawing/2014/main" id="{9B2D5E2A-C7C3-4C22-90C2-4670A2C700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it-IT"/>
              <a:t>Nome relatore</a:t>
            </a:r>
          </a:p>
        </p:txBody>
      </p:sp>
      <p:sp>
        <p:nvSpPr>
          <p:cNvPr id="5" name="Segnaposto numero diapositiva 4">
            <a:extLst>
              <a:ext uri="{FF2B5EF4-FFF2-40B4-BE49-F238E27FC236}">
                <a16:creationId xmlns:a16="http://schemas.microsoft.com/office/drawing/2014/main" id="{F20544AC-1CB5-46CA-B22F-4E9D222941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22D1BD-BB14-445D-8315-2DAA724A60EC}" type="slidenum">
              <a:rPr lang="it-IT" smtClean="0"/>
              <a:t>‹#›</a:t>
            </a:fld>
            <a:endParaRPr lang="it-IT"/>
          </a:p>
        </p:txBody>
      </p:sp>
    </p:spTree>
    <p:extLst>
      <p:ext uri="{BB962C8B-B14F-4D97-AF65-F5344CB8AC3E}">
        <p14:creationId xmlns:p14="http://schemas.microsoft.com/office/powerpoint/2010/main" val="349817625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t-IT"/>
              <a:t>Consiglio di Istituto - CNR IRET</a:t>
            </a:r>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82493-70E5-43F7-A952-AC7836C17ED3}" type="datetimeFigureOut">
              <a:rPr lang="it-IT" smtClean="0"/>
              <a:t>05/02/25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it-IT"/>
              <a:t>Nome relatore</a:t>
            </a:r>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6AAB0-81B5-4CA4-9288-8518CDE0CCD2}" type="slidenum">
              <a:rPr lang="it-IT" smtClean="0"/>
              <a:t>‹#›</a:t>
            </a:fld>
            <a:endParaRPr lang="it-IT"/>
          </a:p>
        </p:txBody>
      </p:sp>
    </p:spTree>
    <p:extLst>
      <p:ext uri="{BB962C8B-B14F-4D97-AF65-F5344CB8AC3E}">
        <p14:creationId xmlns:p14="http://schemas.microsoft.com/office/powerpoint/2010/main" val="1419417568"/>
      </p:ext>
    </p:extLst>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9A537303-2AB2-4953-9B86-92523558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52"/>
            <a:ext cx="3074619" cy="1089498"/>
          </a:xfrm>
          <a:prstGeom prst="rect">
            <a:avLst/>
          </a:prstGeom>
        </p:spPr>
      </p:pic>
      <p:pic>
        <p:nvPicPr>
          <p:cNvPr id="10" name="Immagine 9">
            <a:extLst>
              <a:ext uri="{FF2B5EF4-FFF2-40B4-BE49-F238E27FC236}">
                <a16:creationId xmlns:a16="http://schemas.microsoft.com/office/drawing/2014/main" id="{25E7973E-792A-4E14-B0ED-C641FEEEF7D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379" y="244676"/>
            <a:ext cx="830181" cy="809009"/>
          </a:xfrm>
          <a:prstGeom prst="rect">
            <a:avLst/>
          </a:prstGeom>
        </p:spPr>
      </p:pic>
      <p:sp>
        <p:nvSpPr>
          <p:cNvPr id="5" name="CasellaDiTesto 4">
            <a:extLst>
              <a:ext uri="{FF2B5EF4-FFF2-40B4-BE49-F238E27FC236}">
                <a16:creationId xmlns:a16="http://schemas.microsoft.com/office/drawing/2014/main" id="{A1B48F71-1D2A-44C3-89A6-51FFD7FFB676}"/>
              </a:ext>
            </a:extLst>
          </p:cNvPr>
          <p:cNvSpPr txBox="1"/>
          <p:nvPr userDrawn="1"/>
        </p:nvSpPr>
        <p:spPr>
          <a:xfrm>
            <a:off x="2602006" y="264548"/>
            <a:ext cx="69879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accent6">
                    <a:lumMod val="50000"/>
                  </a:schemeClr>
                </a:solidFill>
                <a:effectLst/>
                <a:latin typeface="Times New Roman" panose="02020603050405020304" pitchFamily="18" charset="0"/>
                <a:cs typeface="Times New Roman" panose="02020603050405020304" pitchFamily="18" charset="0"/>
              </a:rPr>
              <a:t>CNR IRET Conference		Rome, February 18</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-19</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 2025</a:t>
            </a:r>
            <a:endParaRPr lang="it-IT" b="1" dirty="0">
              <a:effectLst/>
            </a:endParaRPr>
          </a:p>
        </p:txBody>
      </p:sp>
    </p:spTree>
    <p:extLst>
      <p:ext uri="{BB962C8B-B14F-4D97-AF65-F5344CB8AC3E}">
        <p14:creationId xmlns:p14="http://schemas.microsoft.com/office/powerpoint/2010/main" val="140362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ue contenuti">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F6C082C3-5B93-4082-8B19-CD21617CE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52"/>
            <a:ext cx="3074619" cy="1089498"/>
          </a:xfrm>
          <a:prstGeom prst="rect">
            <a:avLst/>
          </a:prstGeom>
        </p:spPr>
      </p:pic>
      <p:pic>
        <p:nvPicPr>
          <p:cNvPr id="15" name="Immagine 14">
            <a:extLst>
              <a:ext uri="{FF2B5EF4-FFF2-40B4-BE49-F238E27FC236}">
                <a16:creationId xmlns:a16="http://schemas.microsoft.com/office/drawing/2014/main" id="{A4C824F4-7412-4EA8-9702-4BEC3BA4AA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379" y="244676"/>
            <a:ext cx="830181" cy="809009"/>
          </a:xfrm>
          <a:prstGeom prst="rect">
            <a:avLst/>
          </a:prstGeom>
        </p:spPr>
      </p:pic>
      <p:sp>
        <p:nvSpPr>
          <p:cNvPr id="6" name="CasellaDiTesto 5">
            <a:extLst>
              <a:ext uri="{FF2B5EF4-FFF2-40B4-BE49-F238E27FC236}">
                <a16:creationId xmlns:a16="http://schemas.microsoft.com/office/drawing/2014/main" id="{3C4863A3-4F03-4B64-AD46-B46C7AC5E9EB}"/>
              </a:ext>
            </a:extLst>
          </p:cNvPr>
          <p:cNvSpPr txBox="1"/>
          <p:nvPr userDrawn="1"/>
        </p:nvSpPr>
        <p:spPr>
          <a:xfrm>
            <a:off x="2602006" y="264548"/>
            <a:ext cx="6987988" cy="369332"/>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solidFill>
                  <a:schemeClr val="accent6">
                    <a:lumMod val="50000"/>
                  </a:schemeClr>
                </a:solidFill>
                <a:effectLst/>
                <a:latin typeface="Times New Roman" panose="02020603050405020304" pitchFamily="18" charset="0"/>
                <a:cs typeface="Times New Roman" panose="02020603050405020304" pitchFamily="18" charset="0"/>
              </a:rPr>
              <a:t>CNR IRET Conference		Rome, February 18</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-19</a:t>
            </a:r>
            <a:r>
              <a:rPr lang="it-IT" b="1" baseline="30000" dirty="0">
                <a:solidFill>
                  <a:schemeClr val="accent6">
                    <a:lumMod val="50000"/>
                  </a:schemeClr>
                </a:solidFill>
                <a:effectLst/>
                <a:latin typeface="Times New Roman" panose="02020603050405020304" pitchFamily="18" charset="0"/>
                <a:cs typeface="Times New Roman" panose="02020603050405020304" pitchFamily="18" charset="0"/>
              </a:rPr>
              <a:t>th</a:t>
            </a:r>
            <a:r>
              <a:rPr lang="it-IT" b="1" dirty="0">
                <a:solidFill>
                  <a:schemeClr val="accent6">
                    <a:lumMod val="50000"/>
                  </a:schemeClr>
                </a:solidFill>
                <a:effectLst/>
                <a:latin typeface="Times New Roman" panose="02020603050405020304" pitchFamily="18" charset="0"/>
                <a:cs typeface="Times New Roman" panose="02020603050405020304" pitchFamily="18" charset="0"/>
              </a:rPr>
              <a:t>, 2025</a:t>
            </a:r>
            <a:endParaRPr lang="it-IT" b="1" dirty="0">
              <a:effectLst/>
            </a:endParaRPr>
          </a:p>
        </p:txBody>
      </p:sp>
    </p:spTree>
    <p:extLst>
      <p:ext uri="{BB962C8B-B14F-4D97-AF65-F5344CB8AC3E}">
        <p14:creationId xmlns:p14="http://schemas.microsoft.com/office/powerpoint/2010/main" val="2805785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8FDF9A2-C488-4D63-AAC3-2F2E76C65F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752"/>
            <a:ext cx="3074619" cy="1089498"/>
          </a:xfrm>
          <a:prstGeom prst="rect">
            <a:avLst/>
          </a:prstGeom>
        </p:spPr>
      </p:pic>
      <p:pic>
        <p:nvPicPr>
          <p:cNvPr id="3" name="Immagine 2">
            <a:extLst>
              <a:ext uri="{FF2B5EF4-FFF2-40B4-BE49-F238E27FC236}">
                <a16:creationId xmlns:a16="http://schemas.microsoft.com/office/drawing/2014/main" id="{C3CC5987-8B33-4E90-820B-328C8B3265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04379" y="244676"/>
            <a:ext cx="830181" cy="809009"/>
          </a:xfrm>
          <a:prstGeom prst="rect">
            <a:avLst/>
          </a:prstGeom>
        </p:spPr>
      </p:pic>
    </p:spTree>
    <p:extLst>
      <p:ext uri="{BB962C8B-B14F-4D97-AF65-F5344CB8AC3E}">
        <p14:creationId xmlns:p14="http://schemas.microsoft.com/office/powerpoint/2010/main" val="372230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582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882603"/>
      </p:ext>
    </p:extLst>
  </p:cSld>
  <p:clrMap bg1="lt1" tx1="dk1" bg2="lt2" tx2="dk2" accent1="accent1" accent2="accent2" accent3="accent3" accent4="accent4" accent5="accent5" accent6="accent6" hlink="hlink" folHlink="folHlink"/>
  <p:sldLayoutIdLst>
    <p:sldLayoutId id="2147483655" r:id="rId1"/>
    <p:sldLayoutId id="2147483652" r:id="rId2"/>
    <p:sldLayoutId id="2147483649" r:id="rId3"/>
    <p:sldLayoutId id="2147483656" r:id="rId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tiff"/><Relationship Id="rId10" Type="http://schemas.openxmlformats.org/officeDocument/2006/relationships/image" Target="../media/image42.tiff"/><Relationship Id="rId4" Type="http://schemas.openxmlformats.org/officeDocument/2006/relationships/image" Target="../media/image36.png"/><Relationship Id="rId9" Type="http://schemas.openxmlformats.org/officeDocument/2006/relationships/image" Target="../media/image41.tiff"/></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jpeg"/><Relationship Id="rId3" Type="http://schemas.openxmlformats.org/officeDocument/2006/relationships/image" Target="../media/image10.jpeg"/><Relationship Id="rId7" Type="http://schemas.openxmlformats.org/officeDocument/2006/relationships/image" Target="../media/image14.jpeg"/><Relationship Id="rId12" Type="http://schemas.openxmlformats.org/officeDocument/2006/relationships/image" Target="../media/image19.jpeg"/><Relationship Id="rId2" Type="http://schemas.openxmlformats.org/officeDocument/2006/relationships/image" Target="../media/image9.jpeg"/><Relationship Id="rId16"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JPG"/><Relationship Id="rId14" Type="http://schemas.openxmlformats.org/officeDocument/2006/relationships/image" Target="../media/image21.jpeg"/></Relationships>
</file>

<file path=ppt/slides/_rels/slide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6">
            <a:extLst>
              <a:ext uri="{FF2B5EF4-FFF2-40B4-BE49-F238E27FC236}">
                <a16:creationId xmlns:a16="http://schemas.microsoft.com/office/drawing/2014/main" id="{C69C7D60-E3EB-F039-6F49-F0128FFF6932}"/>
              </a:ext>
            </a:extLst>
          </p:cNvPr>
          <p:cNvSpPr txBox="1">
            <a:spLocks/>
          </p:cNvSpPr>
          <p:nvPr/>
        </p:nvSpPr>
        <p:spPr>
          <a:xfrm>
            <a:off x="704841" y="3047753"/>
            <a:ext cx="10782316" cy="985268"/>
          </a:xfrm>
          <a:prstGeom prst="rect">
            <a:avLst/>
          </a:prstGeom>
        </p:spPr>
        <p:txBody>
          <a:bodyPr vert="horz" lIns="91440" tIns="45720" rIns="91440" bIns="45720" rtlCol="0" anchor="ctr"/>
          <a:lstStyle>
            <a:defPPr>
              <a:defRPr lang="it-IT"/>
            </a:defPPr>
            <a:lvl1pPr marL="0" algn="r" defTabSz="914400" rtl="0" eaLnBrk="1" latinLnBrk="0" hangingPunct="1">
              <a:defRPr sz="1800" kern="1200">
                <a:solidFill>
                  <a:schemeClr val="accent6">
                    <a:lumMod val="50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spcBef>
                <a:spcPts val="1200"/>
              </a:spcBef>
              <a:spcAft>
                <a:spcPts val="1200"/>
              </a:spcAft>
            </a:pPr>
            <a:r>
              <a:rPr lang="en-GB" sz="2200" dirty="0">
                <a:effectLst>
                  <a:outerShdw blurRad="38100" dist="38100" dir="2700000" algn="tl">
                    <a:srgbClr val="000000">
                      <a:alpha val="43137"/>
                    </a:srgbClr>
                  </a:outerShdw>
                </a:effectLst>
              </a:rPr>
              <a:t>I. Tunno</a:t>
            </a:r>
            <a:r>
              <a:rPr lang="en-GB" sz="2200" baseline="30000" dirty="0">
                <a:effectLst>
                  <a:outerShdw blurRad="38100" dist="38100" dir="2700000" algn="tl">
                    <a:srgbClr val="000000">
                      <a:alpha val="43137"/>
                    </a:srgbClr>
                  </a:outerShdw>
                </a:effectLst>
              </a:rPr>
              <a:t>1</a:t>
            </a:r>
            <a:r>
              <a:rPr lang="en-GB" sz="2200" dirty="0">
                <a:effectLst>
                  <a:outerShdw blurRad="38100" dist="38100" dir="2700000" algn="tl">
                    <a:srgbClr val="000000">
                      <a:alpha val="43137"/>
                    </a:srgbClr>
                  </a:outerShdw>
                </a:effectLst>
              </a:rPr>
              <a:t>, A. Scartazza</a:t>
            </a:r>
            <a:r>
              <a:rPr lang="en-GB" sz="2200" baseline="30000" dirty="0">
                <a:effectLst>
                  <a:outerShdw blurRad="38100" dist="38100" dir="2700000" algn="tl">
                    <a:srgbClr val="000000">
                      <a:alpha val="43137"/>
                    </a:srgbClr>
                  </a:outerShdw>
                </a:effectLst>
              </a:rPr>
              <a:t>2</a:t>
            </a:r>
            <a:r>
              <a:rPr lang="en-GB" sz="2200" dirty="0">
                <a:effectLst>
                  <a:outerShdw blurRad="38100" dist="38100" dir="2700000" algn="tl">
                    <a:srgbClr val="000000">
                      <a:alpha val="43137"/>
                    </a:srgbClr>
                  </a:outerShdw>
                </a:effectLst>
              </a:rPr>
              <a:t>, M. Micali</a:t>
            </a:r>
            <a:r>
              <a:rPr lang="en-GB" sz="2200" baseline="30000" dirty="0">
                <a:effectLst>
                  <a:outerShdw blurRad="38100" dist="38100" dir="2700000" algn="tl">
                    <a:srgbClr val="000000">
                      <a:alpha val="43137"/>
                    </a:srgbClr>
                  </a:outerShdw>
                </a:effectLst>
              </a:rPr>
              <a:t>1</a:t>
            </a:r>
            <a:r>
              <a:rPr lang="en-GB" sz="2200" dirty="0">
                <a:effectLst>
                  <a:outerShdw blurRad="38100" dist="38100" dir="2700000" algn="tl">
                    <a:srgbClr val="000000">
                      <a:alpha val="43137"/>
                    </a:srgbClr>
                  </a:outerShdw>
                </a:effectLst>
              </a:rPr>
              <a:t>, S. Portarena</a:t>
            </a:r>
            <a:r>
              <a:rPr lang="en-GB" sz="2200" baseline="30000" dirty="0">
                <a:effectLst>
                  <a:outerShdw blurRad="38100" dist="38100" dir="2700000" algn="tl">
                    <a:srgbClr val="000000">
                      <a:alpha val="43137"/>
                    </a:srgbClr>
                  </a:outerShdw>
                </a:effectLst>
              </a:rPr>
              <a:t>3</a:t>
            </a:r>
            <a:r>
              <a:rPr lang="en-GB" sz="2200" dirty="0">
                <a:effectLst>
                  <a:outerShdw blurRad="38100" dist="38100" dir="2700000" algn="tl">
                    <a:srgbClr val="000000">
                      <a:alpha val="43137"/>
                    </a:srgbClr>
                  </a:outerShdw>
                </a:effectLst>
              </a:rPr>
              <a:t>, C. Calfapietra</a:t>
            </a:r>
            <a:r>
              <a:rPr lang="en-GB" sz="2200" baseline="30000" dirty="0">
                <a:effectLst>
                  <a:outerShdw blurRad="38100" dist="38100" dir="2700000" algn="tl">
                    <a:srgbClr val="000000">
                      <a:alpha val="43137"/>
                    </a:srgbClr>
                  </a:outerShdw>
                </a:effectLst>
              </a:rPr>
              <a:t>3</a:t>
            </a:r>
            <a:r>
              <a:rPr lang="en-GB" sz="2200" dirty="0">
                <a:effectLst>
                  <a:outerShdw blurRad="38100" dist="38100" dir="2700000" algn="tl">
                    <a:srgbClr val="000000">
                      <a:alpha val="43137"/>
                    </a:srgbClr>
                  </a:outerShdw>
                </a:effectLst>
              </a:rPr>
              <a:t>, G. Guidolotti</a:t>
            </a:r>
            <a:r>
              <a:rPr lang="en-GB" sz="2200" baseline="30000" dirty="0">
                <a:effectLst>
                  <a:outerShdw blurRad="38100" dist="38100" dir="2700000" algn="tl">
                    <a:srgbClr val="000000">
                      <a:alpha val="43137"/>
                    </a:srgbClr>
                  </a:outerShdw>
                </a:effectLst>
              </a:rPr>
              <a:t>3</a:t>
            </a:r>
            <a:r>
              <a:rPr lang="en-GB" sz="2200" dirty="0">
                <a:effectLst>
                  <a:outerShdw blurRad="38100" dist="38100" dir="2700000" algn="tl">
                    <a:srgbClr val="000000">
                      <a:alpha val="43137"/>
                    </a:srgbClr>
                  </a:outerShdw>
                </a:effectLst>
              </a:rPr>
              <a:t>, D. Papale</a:t>
            </a:r>
            <a:r>
              <a:rPr lang="en-GB" sz="2200" baseline="30000" dirty="0">
                <a:effectLst>
                  <a:outerShdw blurRad="38100" dist="38100" dir="2700000" algn="tl">
                    <a:srgbClr val="000000">
                      <a:alpha val="43137"/>
                    </a:srgbClr>
                  </a:outerShdw>
                </a:effectLst>
              </a:rPr>
              <a:t>1</a:t>
            </a:r>
            <a:r>
              <a:rPr lang="en-GB" sz="2200" dirty="0">
                <a:effectLst>
                  <a:outerShdw blurRad="38100" dist="38100" dir="2700000" algn="tl">
                    <a:srgbClr val="000000">
                      <a:alpha val="43137"/>
                    </a:srgbClr>
                  </a:outerShdw>
                </a:effectLst>
              </a:rPr>
              <a:t>  </a:t>
            </a:r>
            <a:endParaRPr lang="en-US" sz="2200" dirty="0">
              <a:effectLst>
                <a:outerShdw blurRad="38100" dist="38100" dir="2700000" algn="tl">
                  <a:srgbClr val="000000">
                    <a:alpha val="43137"/>
                  </a:srgbClr>
                </a:outerShdw>
              </a:effectLst>
            </a:endParaRPr>
          </a:p>
        </p:txBody>
      </p:sp>
      <p:sp>
        <p:nvSpPr>
          <p:cNvPr id="3" name="Rettangolo 2">
            <a:extLst>
              <a:ext uri="{FF2B5EF4-FFF2-40B4-BE49-F238E27FC236}">
                <a16:creationId xmlns:a16="http://schemas.microsoft.com/office/drawing/2014/main" id="{8A049113-DF11-57B7-71E9-D6CAFAD1D83B}"/>
              </a:ext>
            </a:extLst>
          </p:cNvPr>
          <p:cNvSpPr/>
          <p:nvPr/>
        </p:nvSpPr>
        <p:spPr>
          <a:xfrm>
            <a:off x="452387" y="978996"/>
            <a:ext cx="11287225" cy="2123658"/>
          </a:xfrm>
          <a:prstGeom prst="rect">
            <a:avLst/>
          </a:prstGeom>
          <a:noFill/>
        </p:spPr>
        <p:txBody>
          <a:bodyPr wrap="square" lIns="91440" tIns="45720" rIns="91440" bIns="45720">
            <a:spAutoFit/>
          </a:bodyPr>
          <a:lstStyle/>
          <a:p>
            <a:pPr algn="ctr"/>
            <a:r>
              <a:rPr lang="en-GB" sz="44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Comparing C and N stable isotopes analysis between urban and peri-urban Mediterranean parks along a latitudinal transect</a:t>
            </a:r>
            <a:r>
              <a:rPr lang="en-US" sz="44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endParaRPr lang="it-IT" sz="44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sp>
        <p:nvSpPr>
          <p:cNvPr id="4" name="Ovale 5">
            <a:extLst>
              <a:ext uri="{FF2B5EF4-FFF2-40B4-BE49-F238E27FC236}">
                <a16:creationId xmlns:a16="http://schemas.microsoft.com/office/drawing/2014/main" id="{E3788F58-A4A5-F2DC-C6A4-5ACDD165154A}"/>
              </a:ext>
            </a:extLst>
          </p:cNvPr>
          <p:cNvSpPr>
            <a:spLocks noChangeAspect="1"/>
          </p:cNvSpPr>
          <p:nvPr/>
        </p:nvSpPr>
        <p:spPr>
          <a:xfrm>
            <a:off x="1337125" y="3921634"/>
            <a:ext cx="2420416" cy="2493373"/>
          </a:xfrm>
          <a:prstGeom prst="ellipse">
            <a:avLst/>
          </a:prstGeom>
          <a:blipFill>
            <a:blip r:embed="rId2">
              <a:extLst>
                <a:ext uri="{28A0092B-C50C-407E-A947-70E740481C1C}">
                  <a14:useLocalDpi xmlns:a14="http://schemas.microsoft.com/office/drawing/2010/main" val="0"/>
                </a:ext>
              </a:extLst>
            </a:blip>
            <a:stretch>
              <a:fillRect/>
            </a:stretch>
          </a:blip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Segnaposto numero diapositiva 6">
            <a:extLst>
              <a:ext uri="{FF2B5EF4-FFF2-40B4-BE49-F238E27FC236}">
                <a16:creationId xmlns:a16="http://schemas.microsoft.com/office/drawing/2014/main" id="{647C1998-AA55-AD0F-2C5E-954271E2A957}"/>
              </a:ext>
            </a:extLst>
          </p:cNvPr>
          <p:cNvSpPr txBox="1">
            <a:spLocks/>
          </p:cNvSpPr>
          <p:nvPr/>
        </p:nvSpPr>
        <p:spPr>
          <a:xfrm>
            <a:off x="7174522" y="4865679"/>
            <a:ext cx="3789143" cy="1628138"/>
          </a:xfrm>
          <a:prstGeom prst="rect">
            <a:avLst/>
          </a:prstGeom>
        </p:spPr>
        <p:txBody>
          <a:bodyPr vert="horz" lIns="91440" tIns="45720" rIns="91440" bIns="45720" rtlCol="0" anchor="ctr"/>
          <a:lstStyle>
            <a:defPPr>
              <a:defRPr lang="it-IT"/>
            </a:defPPr>
            <a:lvl1pPr marL="0" algn="r" defTabSz="914400" rtl="0" eaLnBrk="1" latinLnBrk="0" hangingPunct="1">
              <a:defRPr sz="1800" kern="1200">
                <a:solidFill>
                  <a:schemeClr val="accent6">
                    <a:lumMod val="50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a:spcBef>
                <a:spcPts val="300"/>
              </a:spcBef>
              <a:spcAft>
                <a:spcPts val="300"/>
              </a:spcAft>
            </a:pPr>
            <a:r>
              <a:rPr lang="en-GB" sz="1600" baseline="30000" dirty="0">
                <a:effectLst>
                  <a:outerShdw blurRad="38100" dist="38100" dir="2700000" algn="tl">
                    <a:srgbClr val="000000">
                      <a:alpha val="43137"/>
                    </a:srgbClr>
                  </a:outerShdw>
                </a:effectLst>
              </a:rPr>
              <a:t>1</a:t>
            </a:r>
            <a:r>
              <a:rPr lang="en-GB" sz="1600" dirty="0">
                <a:effectLst>
                  <a:outerShdw blurRad="38100" dist="38100" dir="2700000" algn="tl">
                    <a:srgbClr val="000000">
                      <a:alpha val="43137"/>
                    </a:srgbClr>
                  </a:outerShdw>
                </a:effectLst>
              </a:rPr>
              <a:t>CNR – IRET </a:t>
            </a:r>
            <a:r>
              <a:rPr lang="en-GB" sz="1600" dirty="0" err="1">
                <a:effectLst>
                  <a:outerShdw blurRad="38100" dist="38100" dir="2700000" algn="tl">
                    <a:srgbClr val="000000">
                      <a:alpha val="43137"/>
                    </a:srgbClr>
                  </a:outerShdw>
                </a:effectLst>
              </a:rPr>
              <a:t>Montelibretti</a:t>
            </a:r>
            <a:r>
              <a:rPr lang="en-GB" sz="1600" dirty="0">
                <a:effectLst>
                  <a:outerShdw blurRad="38100" dist="38100" dir="2700000" algn="tl">
                    <a:srgbClr val="000000">
                      <a:alpha val="43137"/>
                    </a:srgbClr>
                  </a:outerShdw>
                </a:effectLst>
              </a:rPr>
              <a:t> (RM) Italy,</a:t>
            </a:r>
          </a:p>
          <a:p>
            <a:pPr marR="0">
              <a:spcBef>
                <a:spcPts val="300"/>
              </a:spcBef>
              <a:spcAft>
                <a:spcPts val="300"/>
              </a:spcAft>
            </a:pPr>
            <a:r>
              <a:rPr lang="en-GB" sz="1600" dirty="0">
                <a:effectLst>
                  <a:outerShdw blurRad="38100" dist="38100" dir="2700000" algn="tl">
                    <a:srgbClr val="000000">
                      <a:alpha val="43137"/>
                    </a:srgbClr>
                  </a:outerShdw>
                </a:effectLst>
              </a:rPr>
              <a:t>  </a:t>
            </a:r>
            <a:r>
              <a:rPr lang="en-GB" sz="1600" baseline="30000" dirty="0">
                <a:effectLst>
                  <a:outerShdw blurRad="38100" dist="38100" dir="2700000" algn="tl">
                    <a:srgbClr val="000000">
                      <a:alpha val="43137"/>
                    </a:srgbClr>
                  </a:outerShdw>
                </a:effectLst>
              </a:rPr>
              <a:t>2</a:t>
            </a:r>
            <a:r>
              <a:rPr lang="en-GB" sz="1600" dirty="0">
                <a:effectLst>
                  <a:outerShdw blurRad="38100" dist="38100" dir="2700000" algn="tl">
                    <a:srgbClr val="000000">
                      <a:alpha val="43137"/>
                    </a:srgbClr>
                  </a:outerShdw>
                </a:effectLst>
              </a:rPr>
              <a:t>CNR – IRET Pisa (PI) Italy,</a:t>
            </a:r>
          </a:p>
          <a:p>
            <a:pPr marR="0">
              <a:spcBef>
                <a:spcPts val="300"/>
              </a:spcBef>
              <a:spcAft>
                <a:spcPts val="300"/>
              </a:spcAft>
            </a:pPr>
            <a:r>
              <a:rPr lang="en-GB" sz="1600" dirty="0">
                <a:effectLst>
                  <a:outerShdw blurRad="38100" dist="38100" dir="2700000" algn="tl">
                    <a:srgbClr val="000000">
                      <a:alpha val="43137"/>
                    </a:srgbClr>
                  </a:outerShdw>
                </a:effectLst>
              </a:rPr>
              <a:t> </a:t>
            </a:r>
            <a:r>
              <a:rPr lang="en-GB" sz="1600" baseline="30000" dirty="0">
                <a:effectLst>
                  <a:outerShdw blurRad="38100" dist="38100" dir="2700000" algn="tl">
                    <a:srgbClr val="000000">
                      <a:alpha val="43137"/>
                    </a:srgbClr>
                  </a:outerShdw>
                </a:effectLst>
              </a:rPr>
              <a:t>3</a:t>
            </a:r>
            <a:r>
              <a:rPr lang="en-GB" sz="1600" dirty="0">
                <a:effectLst>
                  <a:outerShdw blurRad="38100" dist="38100" dir="2700000" algn="tl">
                    <a:srgbClr val="000000">
                      <a:alpha val="43137"/>
                    </a:srgbClr>
                  </a:outerShdw>
                </a:effectLst>
              </a:rPr>
              <a:t>CNR – IRET </a:t>
            </a:r>
            <a:r>
              <a:rPr lang="en-GB" sz="1600" dirty="0" err="1">
                <a:effectLst>
                  <a:outerShdw blurRad="38100" dist="38100" dir="2700000" algn="tl">
                    <a:srgbClr val="000000">
                      <a:alpha val="43137"/>
                    </a:srgbClr>
                  </a:outerShdw>
                </a:effectLst>
              </a:rPr>
              <a:t>Porano</a:t>
            </a:r>
            <a:r>
              <a:rPr lang="en-GB" sz="1600" dirty="0">
                <a:effectLst>
                  <a:outerShdw blurRad="38100" dist="38100" dir="2700000" algn="tl">
                    <a:srgbClr val="000000">
                      <a:alpha val="43137"/>
                    </a:srgbClr>
                  </a:outerShdw>
                </a:effectLst>
              </a:rPr>
              <a:t> (TR) Italy </a:t>
            </a:r>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27348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CB70-6877-45CA-D871-CC3C73C5E73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54C1079-2B1E-BB94-6056-5C0EA9D6F791}"/>
              </a:ext>
            </a:extLst>
          </p:cNvPr>
          <p:cNvSpPr txBox="1"/>
          <p:nvPr/>
        </p:nvSpPr>
        <p:spPr>
          <a:xfrm>
            <a:off x="3497028" y="1379502"/>
            <a:ext cx="7140665" cy="1477328"/>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r>
              <a:rPr lang="en-US" sz="1800" b="0" dirty="0">
                <a:latin typeface="Aptos" panose="020B0004020202020204" pitchFamily="34" charset="0"/>
              </a:rPr>
              <a:t>Further analysis are in progress on other plant compounds, including pollen extracts, and soil samples using new methodologies like LA system to better understand the response of Mediterranean species to climate change and human impact</a:t>
            </a:r>
          </a:p>
          <a:p>
            <a:endParaRPr lang="en-US" sz="1800" b="0" dirty="0">
              <a:latin typeface="Aptos" panose="020B0004020202020204" pitchFamily="34" charset="0"/>
            </a:endParaRPr>
          </a:p>
        </p:txBody>
      </p:sp>
      <p:pic>
        <p:nvPicPr>
          <p:cNvPr id="3" name="Picture 2" descr="A close up of a plant&#10;&#10;AI-generated content may be incorrect.">
            <a:extLst>
              <a:ext uri="{FF2B5EF4-FFF2-40B4-BE49-F238E27FC236}">
                <a16:creationId xmlns:a16="http://schemas.microsoft.com/office/drawing/2014/main" id="{7D6A4882-F131-E877-86B5-F4A2BCC9AA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0490" y="1396624"/>
            <a:ext cx="2248764" cy="2998352"/>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5B3AFE75-322F-C307-4E0F-B306CB54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579" y="4545383"/>
            <a:ext cx="4556897" cy="1959039"/>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77BBF04C-FD77-FB75-55E3-78BC9BA1C4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739" y="4394976"/>
            <a:ext cx="4886309" cy="2259854"/>
          </a:xfrm>
          <a:prstGeom prst="rect">
            <a:avLst/>
          </a:prstGeom>
        </p:spPr>
      </p:pic>
      <p:pic>
        <p:nvPicPr>
          <p:cNvPr id="9" name="Picture 8">
            <a:extLst>
              <a:ext uri="{FF2B5EF4-FFF2-40B4-BE49-F238E27FC236}">
                <a16:creationId xmlns:a16="http://schemas.microsoft.com/office/drawing/2014/main" id="{FB8DD59F-2E68-9A3F-09E6-C326B1A13B5C}"/>
              </a:ext>
            </a:extLst>
          </p:cNvPr>
          <p:cNvPicPr>
            <a:picLocks noChangeAspect="1"/>
          </p:cNvPicPr>
          <p:nvPr/>
        </p:nvPicPr>
        <p:blipFill>
          <a:blip r:embed="rId5"/>
          <a:stretch>
            <a:fillRect/>
          </a:stretch>
        </p:blipFill>
        <p:spPr>
          <a:xfrm>
            <a:off x="3497028" y="2963636"/>
            <a:ext cx="1382457" cy="1367096"/>
          </a:xfrm>
          <a:prstGeom prst="rect">
            <a:avLst/>
          </a:prstGeom>
        </p:spPr>
      </p:pic>
      <p:pic>
        <p:nvPicPr>
          <p:cNvPr id="12" name="Immagine 7" descr="DSCN2824.JPG">
            <a:extLst>
              <a:ext uri="{FF2B5EF4-FFF2-40B4-BE49-F238E27FC236}">
                <a16:creationId xmlns:a16="http://schemas.microsoft.com/office/drawing/2014/main" id="{8959CD47-6F0E-592B-D7DF-22D0279037F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211144" y="3202126"/>
            <a:ext cx="1046025" cy="1128606"/>
          </a:xfrm>
          <a:prstGeom prst="rect">
            <a:avLst/>
          </a:prstGeom>
        </p:spPr>
      </p:pic>
      <p:pic>
        <p:nvPicPr>
          <p:cNvPr id="15" name="Immagine 11">
            <a:extLst>
              <a:ext uri="{FF2B5EF4-FFF2-40B4-BE49-F238E27FC236}">
                <a16:creationId xmlns:a16="http://schemas.microsoft.com/office/drawing/2014/main" id="{FAE6891F-DEEC-6DB7-5FE5-98C51C107A66}"/>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589804" y="3352846"/>
            <a:ext cx="1037900" cy="981028"/>
          </a:xfrm>
          <a:prstGeom prst="rect">
            <a:avLst/>
          </a:prstGeom>
        </p:spPr>
      </p:pic>
      <p:pic>
        <p:nvPicPr>
          <p:cNvPr id="18" name="Immagine 12">
            <a:extLst>
              <a:ext uri="{FF2B5EF4-FFF2-40B4-BE49-F238E27FC236}">
                <a16:creationId xmlns:a16="http://schemas.microsoft.com/office/drawing/2014/main" id="{167A624B-3EA6-84FA-514F-8CA2C6418B59}"/>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7935428" y="3330910"/>
            <a:ext cx="1018697" cy="999822"/>
          </a:xfrm>
          <a:prstGeom prst="rect">
            <a:avLst/>
          </a:prstGeom>
        </p:spPr>
      </p:pic>
      <p:pic>
        <p:nvPicPr>
          <p:cNvPr id="21" name="Picture 20">
            <a:extLst>
              <a:ext uri="{FF2B5EF4-FFF2-40B4-BE49-F238E27FC236}">
                <a16:creationId xmlns:a16="http://schemas.microsoft.com/office/drawing/2014/main" id="{E55D19EA-435E-3B56-D3E0-1BAA75DB49A5}"/>
              </a:ext>
            </a:extLst>
          </p:cNvPr>
          <p:cNvPicPr>
            <a:picLocks noChangeAspect="1"/>
          </p:cNvPicPr>
          <p:nvPr/>
        </p:nvPicPr>
        <p:blipFill>
          <a:blip r:embed="rId9"/>
          <a:stretch>
            <a:fillRect/>
          </a:stretch>
        </p:blipFill>
        <p:spPr>
          <a:xfrm>
            <a:off x="10278052" y="3803689"/>
            <a:ext cx="560398" cy="511291"/>
          </a:xfrm>
          <a:prstGeom prst="rect">
            <a:avLst/>
          </a:prstGeom>
        </p:spPr>
      </p:pic>
      <p:pic>
        <p:nvPicPr>
          <p:cNvPr id="24" name="Picture 23">
            <a:extLst>
              <a:ext uri="{FF2B5EF4-FFF2-40B4-BE49-F238E27FC236}">
                <a16:creationId xmlns:a16="http://schemas.microsoft.com/office/drawing/2014/main" id="{2AF46075-8B55-E78E-4DB5-99B975CE89FE}"/>
              </a:ext>
            </a:extLst>
          </p:cNvPr>
          <p:cNvPicPr>
            <a:picLocks noChangeAspect="1"/>
          </p:cNvPicPr>
          <p:nvPr/>
        </p:nvPicPr>
        <p:blipFill>
          <a:blip r:embed="rId10"/>
          <a:stretch>
            <a:fillRect/>
          </a:stretch>
        </p:blipFill>
        <p:spPr>
          <a:xfrm>
            <a:off x="9221855" y="3389051"/>
            <a:ext cx="841010" cy="941681"/>
          </a:xfrm>
          <a:prstGeom prst="rect">
            <a:avLst/>
          </a:prstGeom>
        </p:spPr>
      </p:pic>
    </p:spTree>
    <p:extLst>
      <p:ext uri="{BB962C8B-B14F-4D97-AF65-F5344CB8AC3E}">
        <p14:creationId xmlns:p14="http://schemas.microsoft.com/office/powerpoint/2010/main" val="1516058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C95E7-B57C-7CF6-E9DF-189E2A35C5EE}"/>
            </a:ext>
          </a:extLst>
        </p:cNvPr>
        <p:cNvGrpSpPr/>
        <p:nvPr/>
      </p:nvGrpSpPr>
      <p:grpSpPr>
        <a:xfrm>
          <a:off x="0" y="0"/>
          <a:ext cx="0" cy="0"/>
          <a:chOff x="0" y="0"/>
          <a:chExt cx="0" cy="0"/>
        </a:xfrm>
      </p:grpSpPr>
      <p:pic>
        <p:nvPicPr>
          <p:cNvPr id="5" name="Picture 4" descr="A machine with tubes in it&#10;&#10;AI-generated content may be incorrect.">
            <a:extLst>
              <a:ext uri="{FF2B5EF4-FFF2-40B4-BE49-F238E27FC236}">
                <a16:creationId xmlns:a16="http://schemas.microsoft.com/office/drawing/2014/main" id="{763D5E1E-F50E-2EDF-E741-A9B7D3FF18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268" y="4547783"/>
            <a:ext cx="1995376" cy="1122399"/>
          </a:xfrm>
          <a:prstGeom prst="rect">
            <a:avLst/>
          </a:prstGeom>
          <a:effectLst>
            <a:outerShdw blurRad="515305" dist="38100" dir="2700000" algn="tl" rotWithShape="0">
              <a:prstClr val="black">
                <a:alpha val="40000"/>
              </a:prstClr>
            </a:outerShdw>
          </a:effectLst>
        </p:spPr>
      </p:pic>
      <p:pic>
        <p:nvPicPr>
          <p:cNvPr id="9" name="Picture 8" descr="A desk with computer and other equipment&#10;&#10;AI-generated content may be incorrect.">
            <a:extLst>
              <a:ext uri="{FF2B5EF4-FFF2-40B4-BE49-F238E27FC236}">
                <a16:creationId xmlns:a16="http://schemas.microsoft.com/office/drawing/2014/main" id="{C16A3528-9525-36C6-316B-7E19576EA822}"/>
              </a:ext>
            </a:extLst>
          </p:cNvPr>
          <p:cNvPicPr>
            <a:picLocks noChangeAspect="1"/>
          </p:cNvPicPr>
          <p:nvPr/>
        </p:nvPicPr>
        <p:blipFill>
          <a:blip r:embed="rId3">
            <a:extLst>
              <a:ext uri="{28A0092B-C50C-407E-A947-70E740481C1C}">
                <a14:useLocalDpi xmlns:a14="http://schemas.microsoft.com/office/drawing/2010/main" val="0"/>
              </a:ext>
            </a:extLst>
          </a:blip>
          <a:srcRect r="10619"/>
          <a:stretch/>
        </p:blipFill>
        <p:spPr>
          <a:xfrm>
            <a:off x="1219509" y="1420571"/>
            <a:ext cx="4472276" cy="2814508"/>
          </a:xfrm>
          <a:prstGeom prst="rect">
            <a:avLst/>
          </a:prstGeom>
          <a:effectLst>
            <a:outerShdw blurRad="515305" dist="38100" dir="2700000" algn="tl" rotWithShape="0">
              <a:prstClr val="black">
                <a:alpha val="40000"/>
              </a:prstClr>
            </a:outerShdw>
          </a:effectLst>
        </p:spPr>
      </p:pic>
      <p:pic>
        <p:nvPicPr>
          <p:cNvPr id="13" name="Picture 12" descr="A close-up of a machine&#10;&#10;AI-generated content may be incorrect.">
            <a:extLst>
              <a:ext uri="{FF2B5EF4-FFF2-40B4-BE49-F238E27FC236}">
                <a16:creationId xmlns:a16="http://schemas.microsoft.com/office/drawing/2014/main" id="{4EC641F4-111B-E60F-54D8-A80A6BA70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26" y="4514793"/>
            <a:ext cx="3107819" cy="1748148"/>
          </a:xfrm>
          <a:prstGeom prst="rect">
            <a:avLst/>
          </a:prstGeom>
          <a:effectLst>
            <a:outerShdw blurRad="515305" dist="38100" dir="2700000" algn="tl" rotWithShape="0">
              <a:prstClr val="black">
                <a:alpha val="40000"/>
              </a:prstClr>
            </a:outerShdw>
          </a:effectLst>
        </p:spPr>
      </p:pic>
      <p:sp>
        <p:nvSpPr>
          <p:cNvPr id="17" name="TextBox 16">
            <a:extLst>
              <a:ext uri="{FF2B5EF4-FFF2-40B4-BE49-F238E27FC236}">
                <a16:creationId xmlns:a16="http://schemas.microsoft.com/office/drawing/2014/main" id="{4205D8C9-7028-8636-CC2B-4F5CD52069A4}"/>
              </a:ext>
            </a:extLst>
          </p:cNvPr>
          <p:cNvSpPr txBox="1"/>
          <p:nvPr/>
        </p:nvSpPr>
        <p:spPr>
          <a:xfrm>
            <a:off x="4757588" y="646135"/>
            <a:ext cx="1808059" cy="523220"/>
          </a:xfrm>
          <a:prstGeom prst="rect">
            <a:avLst/>
          </a:prstGeom>
          <a:noFill/>
        </p:spPr>
        <p:txBody>
          <a:bodyPr wrap="none" rtlCol="0">
            <a:spAutoFit/>
          </a:bodyPr>
          <a:lstStyle/>
          <a:p>
            <a:r>
              <a:rPr lang="en-US" sz="28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IRMS Labs</a:t>
            </a:r>
          </a:p>
        </p:txBody>
      </p:sp>
      <p:pic>
        <p:nvPicPr>
          <p:cNvPr id="19" name="Picture 18" descr="A large white machine in a room&#10;&#10;AI-generated content may be incorrect.">
            <a:extLst>
              <a:ext uri="{FF2B5EF4-FFF2-40B4-BE49-F238E27FC236}">
                <a16:creationId xmlns:a16="http://schemas.microsoft.com/office/drawing/2014/main" id="{8CC79505-4F74-418C-63C9-6910A30A6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76978" y="4383751"/>
            <a:ext cx="2309348" cy="1732011"/>
          </a:xfrm>
          <a:prstGeom prst="rect">
            <a:avLst/>
          </a:prstGeom>
          <a:effectLst>
            <a:outerShdw blurRad="515305" dist="38100" dir="2700000" algn="tl" rotWithShape="0">
              <a:prstClr val="black">
                <a:alpha val="40000"/>
              </a:prstClr>
            </a:outerShdw>
          </a:effectLst>
        </p:spPr>
      </p:pic>
      <p:pic>
        <p:nvPicPr>
          <p:cNvPr id="21" name="Picture 20" descr="A room with several machines&#10;&#10;AI-generated content may be incorrect.">
            <a:extLst>
              <a:ext uri="{FF2B5EF4-FFF2-40B4-BE49-F238E27FC236}">
                <a16:creationId xmlns:a16="http://schemas.microsoft.com/office/drawing/2014/main" id="{C971A25C-9A12-B5F5-8AF2-1288DB5EA4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7304" y="4514793"/>
            <a:ext cx="2549981" cy="1912486"/>
          </a:xfrm>
          <a:prstGeom prst="rect">
            <a:avLst/>
          </a:prstGeom>
          <a:effectLst>
            <a:outerShdw blurRad="515305" dist="38100" dir="2700000" algn="tl" rotWithShape="0">
              <a:prstClr val="black">
                <a:alpha val="40000"/>
              </a:prstClr>
            </a:outerShdw>
          </a:effectLst>
        </p:spPr>
      </p:pic>
      <p:pic>
        <p:nvPicPr>
          <p:cNvPr id="23" name="Picture 22" descr="A room with many machines and equipment&#10;&#10;AI-generated content may be incorrect.">
            <a:extLst>
              <a:ext uri="{FF2B5EF4-FFF2-40B4-BE49-F238E27FC236}">
                <a16:creationId xmlns:a16="http://schemas.microsoft.com/office/drawing/2014/main" id="{204D46F3-3263-504B-B498-CDB9E44F1D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20000" y="1461358"/>
            <a:ext cx="3155315" cy="2366486"/>
          </a:xfrm>
          <a:prstGeom prst="rect">
            <a:avLst/>
          </a:prstGeom>
          <a:effectLst>
            <a:outerShdw blurRad="515305" dist="38100" dir="2700000" algn="tl" rotWithShape="0">
              <a:prstClr val="black">
                <a:alpha val="40000"/>
              </a:prstClr>
            </a:outerShdw>
          </a:effectLst>
        </p:spPr>
      </p:pic>
      <p:sp>
        <p:nvSpPr>
          <p:cNvPr id="24" name="TextBox 23">
            <a:extLst>
              <a:ext uri="{FF2B5EF4-FFF2-40B4-BE49-F238E27FC236}">
                <a16:creationId xmlns:a16="http://schemas.microsoft.com/office/drawing/2014/main" id="{743F2B94-B804-A42C-1FC5-3A83928284E4}"/>
              </a:ext>
            </a:extLst>
          </p:cNvPr>
          <p:cNvSpPr txBox="1"/>
          <p:nvPr/>
        </p:nvSpPr>
        <p:spPr>
          <a:xfrm>
            <a:off x="1761380" y="907745"/>
            <a:ext cx="1461169" cy="369332"/>
          </a:xfrm>
          <a:prstGeom prst="rect">
            <a:avLst/>
          </a:prstGeom>
          <a:noFill/>
        </p:spPr>
        <p:txBody>
          <a:bodyPr wrap="none" rtlCol="0">
            <a:spAutoFit/>
          </a:bodyPr>
          <a:lstStyle/>
          <a:p>
            <a:r>
              <a:rPr lang="en-US" dirty="0" err="1">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Montelibretti</a:t>
            </a:r>
            <a:endParaRPr lang="en-US"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2164CEA-CBAF-6EEC-3F00-F2AA681E33E6}"/>
              </a:ext>
            </a:extLst>
          </p:cNvPr>
          <p:cNvSpPr txBox="1"/>
          <p:nvPr/>
        </p:nvSpPr>
        <p:spPr>
          <a:xfrm>
            <a:off x="8238868" y="880445"/>
            <a:ext cx="882486" cy="369332"/>
          </a:xfrm>
          <a:prstGeom prst="rect">
            <a:avLst/>
          </a:prstGeom>
          <a:noFill/>
        </p:spPr>
        <p:txBody>
          <a:bodyPr wrap="none" rtlCol="0">
            <a:spAutoFit/>
          </a:bodyPr>
          <a:lstStyle/>
          <a:p>
            <a:r>
              <a:rPr lang="en-US" dirty="0" err="1">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Porano</a:t>
            </a:r>
            <a:endParaRPr lang="en-US"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3B070FB2-5C16-775A-7C8D-BCB621C023CA}"/>
              </a:ext>
            </a:extLst>
          </p:cNvPr>
          <p:cNvSpPr txBox="1"/>
          <p:nvPr/>
        </p:nvSpPr>
        <p:spPr>
          <a:xfrm>
            <a:off x="3631298" y="5796366"/>
            <a:ext cx="2464702" cy="830997"/>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IRMS </a:t>
            </a:r>
          </a:p>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GHG</a:t>
            </a:r>
          </a:p>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Laser Ablation System</a:t>
            </a:r>
          </a:p>
          <a:p>
            <a:pPr marL="171450" indent="-171450">
              <a:buFont typeface="Arial" panose="020B0604020202020204" pitchFamily="34" charset="0"/>
              <a:buChar char="•"/>
            </a:pPr>
            <a:r>
              <a:rPr lang="en-US" sz="1200" b="0" dirty="0" err="1">
                <a:solidFill>
                  <a:schemeClr val="accent6">
                    <a:lumMod val="50000"/>
                  </a:schemeClr>
                </a:solidFill>
                <a:latin typeface="Aptos" panose="020B0004020202020204" pitchFamily="34" charset="0"/>
              </a:rPr>
              <a:t>IsoToc</a:t>
            </a:r>
            <a:endParaRPr lang="en-US" sz="1200" b="0" dirty="0">
              <a:solidFill>
                <a:schemeClr val="accent6">
                  <a:lumMod val="50000"/>
                </a:schemeClr>
              </a:solidFill>
              <a:latin typeface="Aptos" panose="020B0004020202020204" pitchFamily="34" charset="0"/>
            </a:endParaRPr>
          </a:p>
        </p:txBody>
      </p:sp>
      <p:sp>
        <p:nvSpPr>
          <p:cNvPr id="27" name="TextBox 26">
            <a:extLst>
              <a:ext uri="{FF2B5EF4-FFF2-40B4-BE49-F238E27FC236}">
                <a16:creationId xmlns:a16="http://schemas.microsoft.com/office/drawing/2014/main" id="{E5E9A913-0E92-C30D-4296-A2CA32C9594D}"/>
              </a:ext>
            </a:extLst>
          </p:cNvPr>
          <p:cNvSpPr txBox="1"/>
          <p:nvPr/>
        </p:nvSpPr>
        <p:spPr>
          <a:xfrm>
            <a:off x="10042294" y="1480802"/>
            <a:ext cx="1732012" cy="1200329"/>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IRMS </a:t>
            </a:r>
          </a:p>
          <a:p>
            <a:pPr marL="171450" indent="-171450">
              <a:buFont typeface="Arial" panose="020B0604020202020204" pitchFamily="34" charset="0"/>
              <a:buChar char="•"/>
            </a:pPr>
            <a:r>
              <a:rPr lang="en-US" sz="1200" b="0" dirty="0" err="1">
                <a:solidFill>
                  <a:schemeClr val="accent6">
                    <a:lumMod val="50000"/>
                  </a:schemeClr>
                </a:solidFill>
                <a:latin typeface="Aptos" panose="020B0004020202020204" pitchFamily="34" charset="0"/>
              </a:rPr>
              <a:t>PyroCube</a:t>
            </a:r>
            <a:r>
              <a:rPr lang="en-US" sz="1200" b="0" dirty="0">
                <a:solidFill>
                  <a:schemeClr val="accent6">
                    <a:lumMod val="50000"/>
                  </a:schemeClr>
                </a:solidFill>
                <a:latin typeface="Aptos" panose="020B0004020202020204" pitchFamily="34" charset="0"/>
              </a:rPr>
              <a:t> </a:t>
            </a:r>
          </a:p>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GHG</a:t>
            </a:r>
          </a:p>
          <a:p>
            <a:pPr marL="171450" indent="-171450">
              <a:buFont typeface="Arial" panose="020B0604020202020204" pitchFamily="34" charset="0"/>
              <a:buChar char="•"/>
            </a:pPr>
            <a:r>
              <a:rPr lang="en-US" sz="1200" b="0" dirty="0" err="1">
                <a:solidFill>
                  <a:schemeClr val="accent6">
                    <a:lumMod val="50000"/>
                  </a:schemeClr>
                </a:solidFill>
                <a:latin typeface="Aptos" panose="020B0004020202020204" pitchFamily="34" charset="0"/>
              </a:rPr>
              <a:t>IsoFlow</a:t>
            </a:r>
            <a:r>
              <a:rPr lang="en-US" sz="1200" b="0" dirty="0">
                <a:solidFill>
                  <a:schemeClr val="accent6">
                    <a:lumMod val="50000"/>
                  </a:schemeClr>
                </a:solidFill>
                <a:latin typeface="Aptos" panose="020B0004020202020204" pitchFamily="34" charset="0"/>
              </a:rPr>
              <a:t> </a:t>
            </a:r>
            <a:r>
              <a:rPr lang="en-US" sz="1200" b="0" dirty="0" err="1">
                <a:solidFill>
                  <a:schemeClr val="accent6">
                    <a:lumMod val="50000"/>
                  </a:schemeClr>
                </a:solidFill>
                <a:latin typeface="Aptos" panose="020B0004020202020204" pitchFamily="34" charset="0"/>
              </a:rPr>
              <a:t>Liquiface</a:t>
            </a:r>
            <a:endParaRPr lang="en-US" sz="1200" b="0" dirty="0">
              <a:solidFill>
                <a:schemeClr val="accent6">
                  <a:lumMod val="50000"/>
                </a:schemeClr>
              </a:solidFill>
              <a:latin typeface="Aptos" panose="020B0004020202020204" pitchFamily="34" charset="0"/>
            </a:endParaRPr>
          </a:p>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GC</a:t>
            </a:r>
          </a:p>
          <a:p>
            <a:pPr marL="171450" indent="-171450">
              <a:buFont typeface="Arial" panose="020B0604020202020204" pitchFamily="34" charset="0"/>
              <a:buChar char="•"/>
            </a:pPr>
            <a:r>
              <a:rPr lang="en-US" sz="1200" b="0" dirty="0">
                <a:solidFill>
                  <a:schemeClr val="accent6">
                    <a:lumMod val="50000"/>
                  </a:schemeClr>
                </a:solidFill>
                <a:latin typeface="Aptos" panose="020B0004020202020204" pitchFamily="34" charset="0"/>
              </a:rPr>
              <a:t>HPLC</a:t>
            </a:r>
          </a:p>
        </p:txBody>
      </p:sp>
    </p:spTree>
    <p:extLst>
      <p:ext uri="{BB962C8B-B14F-4D97-AF65-F5344CB8AC3E}">
        <p14:creationId xmlns:p14="http://schemas.microsoft.com/office/powerpoint/2010/main" val="279146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DE42E3C9-7AF9-4DBD-A8CE-55B88B509AFA}"/>
              </a:ext>
            </a:extLst>
          </p:cNvPr>
          <p:cNvSpPr/>
          <p:nvPr/>
        </p:nvSpPr>
        <p:spPr>
          <a:xfrm>
            <a:off x="2220249" y="2921168"/>
            <a:ext cx="7751501" cy="1015663"/>
          </a:xfrm>
          <a:prstGeom prst="rect">
            <a:avLst/>
          </a:prstGeom>
          <a:noFill/>
        </p:spPr>
        <p:txBody>
          <a:bodyPr wrap="square" lIns="91440" tIns="45720" rIns="91440" bIns="45720">
            <a:spAutoFit/>
          </a:bodyPr>
          <a:lstStyle/>
          <a:p>
            <a:pPr algn="ctr"/>
            <a:r>
              <a:rPr lang="it-IT" sz="60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Thank you!</a:t>
            </a:r>
            <a:endParaRPr lang="it-IT" sz="3200" b="1" dirty="0">
              <a:ln w="9525">
                <a:solidFill>
                  <a:schemeClr val="bg1"/>
                </a:solidFill>
                <a:prstDash val="solid"/>
              </a:ln>
              <a:solidFill>
                <a:schemeClr val="accent6">
                  <a:lumMod val="50000"/>
                </a:schemeClr>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pic>
        <p:nvPicPr>
          <p:cNvPr id="3" name="Picture 2" descr="A group of men standing on a path with a shovel&#10;&#10;AI-generated content may be incorrect.">
            <a:extLst>
              <a:ext uri="{FF2B5EF4-FFF2-40B4-BE49-F238E27FC236}">
                <a16:creationId xmlns:a16="http://schemas.microsoft.com/office/drawing/2014/main" id="{1FC79652-C4EB-A5AA-217B-B942C182A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998" y="1840895"/>
            <a:ext cx="2864316" cy="3819089"/>
          </a:xfrm>
          <a:prstGeom prst="rect">
            <a:avLst/>
          </a:prstGeom>
          <a:effectLst>
            <a:outerShdw blurRad="546185" dist="38100" dir="2700000" algn="tl" rotWithShape="0">
              <a:prstClr val="black">
                <a:alpha val="40000"/>
              </a:prstClr>
            </a:outerShdw>
          </a:effectLst>
        </p:spPr>
      </p:pic>
      <p:pic>
        <p:nvPicPr>
          <p:cNvPr id="5" name="Picture 4" descr="A person writing on paper&#10;&#10;AI-generated content may be incorrect.">
            <a:extLst>
              <a:ext uri="{FF2B5EF4-FFF2-40B4-BE49-F238E27FC236}">
                <a16:creationId xmlns:a16="http://schemas.microsoft.com/office/drawing/2014/main" id="{208AF4AB-2F09-A509-88A3-46D940ECEB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248" y="782630"/>
            <a:ext cx="1746271" cy="2328361"/>
          </a:xfrm>
          <a:prstGeom prst="rect">
            <a:avLst/>
          </a:prstGeom>
          <a:effectLst>
            <a:outerShdw blurRad="546185" dist="38100" dir="2700000" algn="tl" rotWithShape="0">
              <a:prstClr val="black">
                <a:alpha val="40000"/>
              </a:prstClr>
            </a:outerShdw>
          </a:effectLst>
        </p:spPr>
      </p:pic>
      <p:pic>
        <p:nvPicPr>
          <p:cNvPr id="8" name="Picture 7" descr="A person sitting at a table with test tubes and a plant&#10;&#10;AI-generated content may be incorrect.">
            <a:extLst>
              <a:ext uri="{FF2B5EF4-FFF2-40B4-BE49-F238E27FC236}">
                <a16:creationId xmlns:a16="http://schemas.microsoft.com/office/drawing/2014/main" id="{DC4AA00E-1C55-9F47-F9CB-14A302B2E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249" y="3880991"/>
            <a:ext cx="1746270" cy="2328360"/>
          </a:xfrm>
          <a:prstGeom prst="rect">
            <a:avLst/>
          </a:prstGeom>
          <a:effectLst>
            <a:outerShdw blurRad="546185" dist="38100" dir="2700000" algn="tl" rotWithShape="0">
              <a:prstClr val="black">
                <a:alpha val="40000"/>
              </a:prstClr>
            </a:outerShdw>
          </a:effectLst>
        </p:spPr>
      </p:pic>
      <p:pic>
        <p:nvPicPr>
          <p:cNvPr id="10" name="Picture 9" descr="A group of people in gloves&#10;&#10;AI-generated content may be incorrect.">
            <a:extLst>
              <a:ext uri="{FF2B5EF4-FFF2-40B4-BE49-F238E27FC236}">
                <a16:creationId xmlns:a16="http://schemas.microsoft.com/office/drawing/2014/main" id="{DF8A0E2D-CE3E-7975-F4B0-DD488C2BFB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2350" y="4244911"/>
            <a:ext cx="2735211" cy="2051409"/>
          </a:xfrm>
          <a:prstGeom prst="rect">
            <a:avLst/>
          </a:prstGeom>
          <a:effectLst>
            <a:outerShdw blurRad="546185" dist="38100" dir="2700000" algn="tl" rotWithShape="0">
              <a:prstClr val="black">
                <a:alpha val="40000"/>
              </a:prstClr>
            </a:outerShdw>
          </a:effectLst>
        </p:spPr>
      </p:pic>
      <p:pic>
        <p:nvPicPr>
          <p:cNvPr id="14" name="Picture 13">
            <a:extLst>
              <a:ext uri="{FF2B5EF4-FFF2-40B4-BE49-F238E27FC236}">
                <a16:creationId xmlns:a16="http://schemas.microsoft.com/office/drawing/2014/main" id="{6AAE150F-E598-7CAB-B725-8C1A6F257B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3623" y="561680"/>
            <a:ext cx="1592664" cy="2123552"/>
          </a:xfrm>
          <a:prstGeom prst="rect">
            <a:avLst/>
          </a:prstGeom>
          <a:effectLst>
            <a:outerShdw blurRad="546100" dist="38100" dir="2700000" algn="tl" rotWithShape="0">
              <a:prstClr val="black">
                <a:alpha val="40000"/>
              </a:prstClr>
            </a:outerShdw>
          </a:effectLst>
        </p:spPr>
      </p:pic>
    </p:spTree>
    <p:extLst>
      <p:ext uri="{BB962C8B-B14F-4D97-AF65-F5344CB8AC3E}">
        <p14:creationId xmlns:p14="http://schemas.microsoft.com/office/powerpoint/2010/main" val="3908942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92F6F5-66F5-696C-661F-E2A171727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8146" y="6168804"/>
            <a:ext cx="7575703" cy="653151"/>
          </a:xfrm>
          <a:prstGeom prst="rect">
            <a:avLst/>
          </a:prstGeom>
        </p:spPr>
      </p:pic>
      <p:pic>
        <p:nvPicPr>
          <p:cNvPr id="7" name="Immagine 1">
            <a:extLst>
              <a:ext uri="{FF2B5EF4-FFF2-40B4-BE49-F238E27FC236}">
                <a16:creationId xmlns:a16="http://schemas.microsoft.com/office/drawing/2014/main" id="{D68AEB8D-1450-605B-317E-58AF5AE55A00}"/>
              </a:ext>
            </a:extLst>
          </p:cNvPr>
          <p:cNvPicPr>
            <a:picLocks noChangeAspect="1"/>
          </p:cNvPicPr>
          <p:nvPr/>
        </p:nvPicPr>
        <p:blipFill>
          <a:blip r:embed="rId3" cstate="print"/>
          <a:srcRect l="24259" t="42747" r="24196" b="43782"/>
          <a:stretch/>
        </p:blipFill>
        <p:spPr>
          <a:xfrm>
            <a:off x="3903968" y="769507"/>
            <a:ext cx="4384062" cy="80437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FAD7FFE-7B58-2C61-1B8D-FCAAAB8FA8B7}"/>
              </a:ext>
            </a:extLst>
          </p:cNvPr>
          <p:cNvSpPr txBox="1"/>
          <p:nvPr/>
        </p:nvSpPr>
        <p:spPr>
          <a:xfrm>
            <a:off x="2460955" y="1695640"/>
            <a:ext cx="7270086" cy="461665"/>
          </a:xfrm>
          <a:prstGeom prst="rect">
            <a:avLst/>
          </a:prstGeom>
          <a:noFill/>
        </p:spPr>
        <p:txBody>
          <a:bodyPr wrap="square" rtlCol="0">
            <a:spAutoFit/>
          </a:bodyPr>
          <a:lstStyle/>
          <a:p>
            <a:pPr marL="0" marR="0"/>
            <a:r>
              <a:rPr lang="en-US" sz="2400" dirty="0">
                <a:solidFill>
                  <a:srgbClr val="00B050"/>
                </a:solidFill>
                <a:effectLst/>
                <a:latin typeface="Arial Narrow" panose="020B0604020202020204" pitchFamily="34" charset="0"/>
                <a:ea typeface="Aptos" panose="020B0004020202020204" pitchFamily="34" charset="0"/>
                <a:cs typeface="Arial Narrow" panose="020B0604020202020204" pitchFamily="34" charset="0"/>
              </a:rPr>
              <a:t>Italian integrated environmental research infrastructures system</a:t>
            </a:r>
          </a:p>
        </p:txBody>
      </p:sp>
      <p:pic>
        <p:nvPicPr>
          <p:cNvPr id="13" name="Picture 12" descr="A screenshot of a website&#10;&#10;AI-generated content may be incorrect.">
            <a:extLst>
              <a:ext uri="{FF2B5EF4-FFF2-40B4-BE49-F238E27FC236}">
                <a16:creationId xmlns:a16="http://schemas.microsoft.com/office/drawing/2014/main" id="{72E16413-999E-27C5-C315-28B1AE2C94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9757" y="2268771"/>
            <a:ext cx="6592483" cy="3788567"/>
          </a:xfrm>
          <a:prstGeom prst="rect">
            <a:avLst/>
          </a:prstGeom>
        </p:spPr>
      </p:pic>
      <p:sp>
        <p:nvSpPr>
          <p:cNvPr id="18" name="TextBox 17">
            <a:extLst>
              <a:ext uri="{FF2B5EF4-FFF2-40B4-BE49-F238E27FC236}">
                <a16:creationId xmlns:a16="http://schemas.microsoft.com/office/drawing/2014/main" id="{AAE10E94-7978-D212-98D5-53FC7C45607F}"/>
              </a:ext>
            </a:extLst>
          </p:cNvPr>
          <p:cNvSpPr txBox="1"/>
          <p:nvPr/>
        </p:nvSpPr>
        <p:spPr>
          <a:xfrm>
            <a:off x="9392240" y="5808332"/>
            <a:ext cx="2644304" cy="261610"/>
          </a:xfrm>
          <a:prstGeom prst="rect">
            <a:avLst/>
          </a:prstGeom>
          <a:noFill/>
        </p:spPr>
        <p:txBody>
          <a:bodyPr wrap="square" rtlCol="0">
            <a:spAutoFit/>
          </a:bodyPr>
          <a:lstStyle/>
          <a:p>
            <a:pPr marL="0" marR="0"/>
            <a:r>
              <a:rPr lang="en-US" sz="1100" dirty="0">
                <a:solidFill>
                  <a:srgbClr val="00B050"/>
                </a:solidFill>
                <a:latin typeface="Arial Narrow" panose="020B0604020202020204" pitchFamily="34" charset="0"/>
                <a:ea typeface="Verdana" panose="020B0604030504040204" pitchFamily="34" charset="0"/>
                <a:cs typeface="Arial Narrow" panose="020B0604020202020204" pitchFamily="34" charset="0"/>
              </a:rPr>
              <a:t>https://</a:t>
            </a:r>
            <a:r>
              <a:rPr lang="en-US" sz="1100" dirty="0" err="1">
                <a:solidFill>
                  <a:srgbClr val="00B050"/>
                </a:solidFill>
                <a:latin typeface="Arial Narrow" panose="020B0604020202020204" pitchFamily="34" charset="0"/>
                <a:ea typeface="Verdana" panose="020B0604030504040204" pitchFamily="34" charset="0"/>
                <a:cs typeface="Arial Narrow" panose="020B0604020202020204" pitchFamily="34" charset="0"/>
              </a:rPr>
              <a:t>itineris.cnr.it</a:t>
            </a:r>
            <a:r>
              <a:rPr lang="en-US" sz="1100" dirty="0">
                <a:solidFill>
                  <a:srgbClr val="00B050"/>
                </a:solidFill>
                <a:latin typeface="Arial Narrow" panose="020B0604020202020204" pitchFamily="34" charset="0"/>
                <a:ea typeface="Verdana" panose="020B0604030504040204" pitchFamily="34" charset="0"/>
                <a:cs typeface="Arial Narrow" panose="020B0604020202020204" pitchFamily="34" charset="0"/>
              </a:rPr>
              <a:t>/about-</a:t>
            </a:r>
            <a:r>
              <a:rPr lang="en-US" sz="1100" dirty="0" err="1">
                <a:solidFill>
                  <a:srgbClr val="00B050"/>
                </a:solidFill>
                <a:latin typeface="Arial Narrow" panose="020B0604020202020204" pitchFamily="34" charset="0"/>
                <a:ea typeface="Verdana" panose="020B0604030504040204" pitchFamily="34" charset="0"/>
                <a:cs typeface="Arial Narrow" panose="020B0604020202020204" pitchFamily="34" charset="0"/>
              </a:rPr>
              <a:t>itineris</a:t>
            </a:r>
            <a:r>
              <a:rPr lang="en-US" sz="1100" dirty="0">
                <a:solidFill>
                  <a:srgbClr val="00B050"/>
                </a:solidFill>
                <a:latin typeface="Arial Narrow" panose="020B0604020202020204" pitchFamily="34" charset="0"/>
                <a:ea typeface="Verdana" panose="020B0604030504040204" pitchFamily="34" charset="0"/>
                <a:cs typeface="Arial Narrow" panose="020B0604020202020204" pitchFamily="34" charset="0"/>
              </a:rPr>
              <a:t>/the-project/ </a:t>
            </a:r>
          </a:p>
        </p:txBody>
      </p:sp>
      <p:sp>
        <p:nvSpPr>
          <p:cNvPr id="19" name="Rectangle 18">
            <a:extLst>
              <a:ext uri="{FF2B5EF4-FFF2-40B4-BE49-F238E27FC236}">
                <a16:creationId xmlns:a16="http://schemas.microsoft.com/office/drawing/2014/main" id="{F52A7B8A-0450-B778-03CE-7A6A2D59A0E9}"/>
              </a:ext>
            </a:extLst>
          </p:cNvPr>
          <p:cNvSpPr/>
          <p:nvPr/>
        </p:nvSpPr>
        <p:spPr>
          <a:xfrm>
            <a:off x="3629320" y="5505254"/>
            <a:ext cx="4986779" cy="480767"/>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7949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B5BEB-B77B-8F15-A700-FA5A0BA2032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8590730-68F7-42C0-7830-56C3BA000C3C}"/>
              </a:ext>
            </a:extLst>
          </p:cNvPr>
          <p:cNvSpPr txBox="1"/>
          <p:nvPr/>
        </p:nvSpPr>
        <p:spPr>
          <a:xfrm>
            <a:off x="5251858" y="556161"/>
            <a:ext cx="2076081" cy="523220"/>
          </a:xfrm>
          <a:prstGeom prst="rect">
            <a:avLst/>
          </a:prstGeom>
          <a:noFill/>
        </p:spPr>
        <p:txBody>
          <a:bodyPr wrap="none" rtlCol="0">
            <a:spAutoFit/>
          </a:bodyPr>
          <a:lstStyle/>
          <a:p>
            <a:r>
              <a:rPr lang="en-US" sz="28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Study areas </a:t>
            </a:r>
          </a:p>
        </p:txBody>
      </p:sp>
      <p:grpSp>
        <p:nvGrpSpPr>
          <p:cNvPr id="60" name="Group 59">
            <a:extLst>
              <a:ext uri="{FF2B5EF4-FFF2-40B4-BE49-F238E27FC236}">
                <a16:creationId xmlns:a16="http://schemas.microsoft.com/office/drawing/2014/main" id="{44922ED7-AD96-C282-648C-2DE99764E30D}"/>
              </a:ext>
            </a:extLst>
          </p:cNvPr>
          <p:cNvGrpSpPr>
            <a:grpSpLocks noChangeAspect="1"/>
          </p:cNvGrpSpPr>
          <p:nvPr/>
        </p:nvGrpSpPr>
        <p:grpSpPr>
          <a:xfrm>
            <a:off x="1455289" y="966062"/>
            <a:ext cx="8904769" cy="5966582"/>
            <a:chOff x="1268226" y="881982"/>
            <a:chExt cx="9091353" cy="6091601"/>
          </a:xfrm>
        </p:grpSpPr>
        <p:pic>
          <p:nvPicPr>
            <p:cNvPr id="33" name="Picture 32" descr="A map of the mediterranean sea&#10;&#10;AI-generated content may be incorrect.">
              <a:extLst>
                <a:ext uri="{FF2B5EF4-FFF2-40B4-BE49-F238E27FC236}">
                  <a16:creationId xmlns:a16="http://schemas.microsoft.com/office/drawing/2014/main" id="{10B51956-DA0A-B91F-4422-69D6BA26E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8226" y="881982"/>
              <a:ext cx="9091353" cy="6091601"/>
            </a:xfrm>
            <a:prstGeom prst="rect">
              <a:avLst/>
            </a:prstGeom>
          </p:spPr>
        </p:pic>
        <p:cxnSp>
          <p:nvCxnSpPr>
            <p:cNvPr id="35" name="Straight Connector 34">
              <a:extLst>
                <a:ext uri="{FF2B5EF4-FFF2-40B4-BE49-F238E27FC236}">
                  <a16:creationId xmlns:a16="http://schemas.microsoft.com/office/drawing/2014/main" id="{CB69BEA3-9C80-8814-59ED-EE8F91199179}"/>
                </a:ext>
              </a:extLst>
            </p:cNvPr>
            <p:cNvCxnSpPr>
              <a:cxnSpLocks/>
            </p:cNvCxnSpPr>
            <p:nvPr/>
          </p:nvCxnSpPr>
          <p:spPr>
            <a:xfrm>
              <a:off x="1725216" y="2890345"/>
              <a:ext cx="3876798" cy="131379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8BB093F-F22B-045B-EEB8-8BB3E016D51D}"/>
                </a:ext>
              </a:extLst>
            </p:cNvPr>
            <p:cNvCxnSpPr>
              <a:cxnSpLocks/>
            </p:cNvCxnSpPr>
            <p:nvPr/>
          </p:nvCxnSpPr>
          <p:spPr>
            <a:xfrm>
              <a:off x="4765248" y="2890345"/>
              <a:ext cx="836766" cy="131379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02BC325-6C8F-460C-4AD4-A7EAE78DC1F9}"/>
                </a:ext>
              </a:extLst>
            </p:cNvPr>
            <p:cNvCxnSpPr>
              <a:cxnSpLocks/>
            </p:cNvCxnSpPr>
            <p:nvPr/>
          </p:nvCxnSpPr>
          <p:spPr>
            <a:xfrm flipH="1">
              <a:off x="5950929" y="2847842"/>
              <a:ext cx="1255894" cy="186660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AA44AB5-29BB-6CD8-1EE8-1FC2D6D28B35}"/>
                </a:ext>
              </a:extLst>
            </p:cNvPr>
            <p:cNvCxnSpPr>
              <a:cxnSpLocks/>
            </p:cNvCxnSpPr>
            <p:nvPr/>
          </p:nvCxnSpPr>
          <p:spPr>
            <a:xfrm flipH="1">
              <a:off x="5950929" y="2847842"/>
              <a:ext cx="4045081" cy="186660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AD9AA0A-07AB-AB05-6CE6-21347A95BD70}"/>
                </a:ext>
              </a:extLst>
            </p:cNvPr>
            <p:cNvCxnSpPr>
              <a:cxnSpLocks/>
            </p:cNvCxnSpPr>
            <p:nvPr/>
          </p:nvCxnSpPr>
          <p:spPr>
            <a:xfrm>
              <a:off x="6292845" y="4886233"/>
              <a:ext cx="3310652" cy="44853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4A8B2D4-1E15-B5C0-BE38-383403F31EA2}"/>
                </a:ext>
              </a:extLst>
            </p:cNvPr>
            <p:cNvCxnSpPr>
              <a:cxnSpLocks/>
            </p:cNvCxnSpPr>
            <p:nvPr/>
          </p:nvCxnSpPr>
          <p:spPr>
            <a:xfrm>
              <a:off x="6292845" y="4886233"/>
              <a:ext cx="609226" cy="448533"/>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EDCE546F-D9E7-226A-2FCC-3BF210FACD1D}"/>
              </a:ext>
            </a:extLst>
          </p:cNvPr>
          <p:cNvSpPr txBox="1"/>
          <p:nvPr/>
        </p:nvSpPr>
        <p:spPr>
          <a:xfrm>
            <a:off x="9089285" y="3429000"/>
            <a:ext cx="2884224" cy="1754326"/>
          </a:xfrm>
          <a:prstGeom prst="rect">
            <a:avLst/>
          </a:prstGeom>
          <a:noFill/>
        </p:spPr>
        <p:txBody>
          <a:bodyPr wrap="square" rtlCol="0">
            <a:spAutoFit/>
          </a:bodyPr>
          <a:lstStyle/>
          <a:p>
            <a:pPr marL="0" marR="0"/>
            <a:r>
              <a:rPr lang="en-US" sz="1200" b="1" dirty="0">
                <a:latin typeface="Arial Narrow" panose="020B0604020202020204" pitchFamily="34" charset="0"/>
                <a:ea typeface="Verdana" panose="020B0604030504040204" pitchFamily="34" charset="0"/>
                <a:cs typeface="Arial Narrow" panose="020B0604020202020204" pitchFamily="34" charset="0"/>
              </a:rPr>
              <a:t>Capodimonte (CDM) – Naples</a:t>
            </a:r>
          </a:p>
          <a:p>
            <a:pPr marL="0" marR="0"/>
            <a:r>
              <a:rPr lang="en-US" sz="1200" dirty="0">
                <a:latin typeface="Arial Narrow" panose="020B0604020202020204" pitchFamily="34" charset="0"/>
                <a:ea typeface="Verdana" panose="020B0604030504040204" pitchFamily="34" charset="0"/>
                <a:cs typeface="Arial Narrow" panose="020B0604020202020204" pitchFamily="34" charset="0"/>
              </a:rPr>
              <a:t>149m asl, is an urban park established in 1700’s as a hunting reserve and has been used for recreational activities since then. The vegetation is represented by mixed native and introduced species planted over the centuries.</a:t>
            </a:r>
          </a:p>
          <a:p>
            <a:pPr marL="0" marR="0"/>
            <a:endParaRPr lang="en-US" sz="1200" dirty="0">
              <a:latin typeface="Arial Narrow" panose="020B0604020202020204" pitchFamily="34" charset="0"/>
              <a:ea typeface="Verdana" panose="020B0604030504040204" pitchFamily="34" charset="0"/>
              <a:cs typeface="Arial Narrow" panose="020B0604020202020204" pitchFamily="34" charset="0"/>
            </a:endParaRPr>
          </a:p>
          <a:p>
            <a:pPr marL="0" marR="0"/>
            <a:r>
              <a:rPr lang="en-US" sz="1200" dirty="0">
                <a:latin typeface="Arial Narrow" panose="020B0604020202020204" pitchFamily="34" charset="0"/>
                <a:ea typeface="Verdana" panose="020B0604030504040204" pitchFamily="34" charset="0"/>
                <a:cs typeface="Arial Narrow" panose="020B0604020202020204" pitchFamily="34" charset="0"/>
              </a:rPr>
              <a:t>Among the study areas this site is the most impacted by human activities. </a:t>
            </a:r>
          </a:p>
        </p:txBody>
      </p:sp>
      <p:sp>
        <p:nvSpPr>
          <p:cNvPr id="62" name="TextBox 61">
            <a:extLst>
              <a:ext uri="{FF2B5EF4-FFF2-40B4-BE49-F238E27FC236}">
                <a16:creationId xmlns:a16="http://schemas.microsoft.com/office/drawing/2014/main" id="{B4BE2E77-28F9-65B0-5B39-59EC91AEA7E8}"/>
              </a:ext>
            </a:extLst>
          </p:cNvPr>
          <p:cNvSpPr txBox="1"/>
          <p:nvPr/>
        </p:nvSpPr>
        <p:spPr>
          <a:xfrm>
            <a:off x="1138900" y="3613023"/>
            <a:ext cx="2231680" cy="1384995"/>
          </a:xfrm>
          <a:prstGeom prst="rect">
            <a:avLst/>
          </a:prstGeom>
          <a:noFill/>
        </p:spPr>
        <p:txBody>
          <a:bodyPr wrap="square" rtlCol="0">
            <a:spAutoFit/>
          </a:bodyPr>
          <a:lstStyle/>
          <a:p>
            <a:pPr marL="0" marR="0"/>
            <a:r>
              <a:rPr lang="en-US" sz="1200" b="1" dirty="0">
                <a:latin typeface="Arial Narrow" panose="020B0604020202020204" pitchFamily="34" charset="0"/>
                <a:ea typeface="Verdana" panose="020B0604030504040204" pitchFamily="34" charset="0"/>
                <a:cs typeface="Arial Narrow" panose="020B0604020202020204" pitchFamily="34" charset="0"/>
              </a:rPr>
              <a:t>San </a:t>
            </a:r>
            <a:r>
              <a:rPr lang="en-US" sz="1200" b="1" dirty="0" err="1">
                <a:latin typeface="Arial Narrow" panose="020B0604020202020204" pitchFamily="34" charset="0"/>
                <a:ea typeface="Verdana" panose="020B0604030504040204" pitchFamily="34" charset="0"/>
                <a:cs typeface="Arial Narrow" panose="020B0604020202020204" pitchFamily="34" charset="0"/>
              </a:rPr>
              <a:t>Rossore</a:t>
            </a:r>
            <a:r>
              <a:rPr lang="en-US" sz="1200" b="1" dirty="0">
                <a:latin typeface="Arial Narrow" panose="020B0604020202020204" pitchFamily="34" charset="0"/>
                <a:ea typeface="Verdana" panose="020B0604030504040204" pitchFamily="34" charset="0"/>
                <a:cs typeface="Arial Narrow" panose="020B0604020202020204" pitchFamily="34" charset="0"/>
              </a:rPr>
              <a:t> (SRS) – Pisa</a:t>
            </a:r>
          </a:p>
          <a:p>
            <a:pPr marL="0" marR="0"/>
            <a:r>
              <a:rPr lang="en-US" sz="1200" dirty="0">
                <a:latin typeface="Arial Narrow" panose="020B0604020202020204" pitchFamily="34" charset="0"/>
                <a:ea typeface="Verdana" panose="020B0604030504040204" pitchFamily="34" charset="0"/>
                <a:cs typeface="Arial Narrow" panose="020B0604020202020204" pitchFamily="34" charset="0"/>
              </a:rPr>
              <a:t>4m asl, ~8 km from Pisa is a peri-urban park, natural reserve since 1979 and used for recreational purposes for centuries. The vegetation is represented by a mixed deciduous and evergreen species.</a:t>
            </a:r>
          </a:p>
        </p:txBody>
      </p:sp>
      <p:sp>
        <p:nvSpPr>
          <p:cNvPr id="66" name="TextBox 65">
            <a:extLst>
              <a:ext uri="{FF2B5EF4-FFF2-40B4-BE49-F238E27FC236}">
                <a16:creationId xmlns:a16="http://schemas.microsoft.com/office/drawing/2014/main" id="{4427AC4A-D440-FD29-9915-C9C8CB623490}"/>
              </a:ext>
            </a:extLst>
          </p:cNvPr>
          <p:cNvSpPr txBox="1"/>
          <p:nvPr/>
        </p:nvSpPr>
        <p:spPr>
          <a:xfrm>
            <a:off x="4948449" y="1611208"/>
            <a:ext cx="2412148" cy="1200329"/>
          </a:xfrm>
          <a:prstGeom prst="rect">
            <a:avLst/>
          </a:prstGeom>
          <a:noFill/>
        </p:spPr>
        <p:txBody>
          <a:bodyPr wrap="square" rtlCol="0">
            <a:spAutoFit/>
          </a:bodyPr>
          <a:lstStyle/>
          <a:p>
            <a:pPr marL="0" marR="0"/>
            <a:r>
              <a:rPr lang="en-US" sz="1200" b="1" dirty="0">
                <a:latin typeface="Arial Narrow" panose="020B0604020202020204" pitchFamily="34" charset="0"/>
                <a:ea typeface="Verdana" panose="020B0604030504040204" pitchFamily="34" charset="0"/>
                <a:cs typeface="Arial Narrow" panose="020B0604020202020204" pitchFamily="34" charset="0"/>
              </a:rPr>
              <a:t>Castel </a:t>
            </a:r>
            <a:r>
              <a:rPr lang="en-US" sz="1200" b="1" dirty="0" err="1">
                <a:latin typeface="Arial Narrow" panose="020B0604020202020204" pitchFamily="34" charset="0"/>
                <a:ea typeface="Verdana" panose="020B0604030504040204" pitchFamily="34" charset="0"/>
                <a:cs typeface="Arial Narrow" panose="020B0604020202020204" pitchFamily="34" charset="0"/>
              </a:rPr>
              <a:t>Porziano</a:t>
            </a:r>
            <a:r>
              <a:rPr lang="en-US" sz="1200" b="1" dirty="0">
                <a:latin typeface="Arial Narrow" panose="020B0604020202020204" pitchFamily="34" charset="0"/>
                <a:ea typeface="Verdana" panose="020B0604030504040204" pitchFamily="34" charset="0"/>
                <a:cs typeface="Arial Narrow" panose="020B0604020202020204" pitchFamily="34" charset="0"/>
              </a:rPr>
              <a:t> (CPZ) – Rome </a:t>
            </a:r>
          </a:p>
          <a:p>
            <a:pPr marL="0" marR="0"/>
            <a:r>
              <a:rPr lang="en-US" sz="1200" dirty="0">
                <a:latin typeface="Arial Narrow" panose="020B0604020202020204" pitchFamily="34" charset="0"/>
                <a:ea typeface="Verdana" panose="020B0604030504040204" pitchFamily="34" charset="0"/>
                <a:cs typeface="Arial Narrow" panose="020B0604020202020204" pitchFamily="34" charset="0"/>
              </a:rPr>
              <a:t>25m asl, ~25 km SW of Rome, presidential estate and hunting reserve since 1949. Due to its proximity to Rome, it has been impacted by human activities since Roman time.</a:t>
            </a:r>
          </a:p>
        </p:txBody>
      </p:sp>
      <p:sp>
        <p:nvSpPr>
          <p:cNvPr id="75" name="TextBox 74">
            <a:extLst>
              <a:ext uri="{FF2B5EF4-FFF2-40B4-BE49-F238E27FC236}">
                <a16:creationId xmlns:a16="http://schemas.microsoft.com/office/drawing/2014/main" id="{AA058C86-4C18-97F0-F4BE-45CE37AA2899}"/>
              </a:ext>
            </a:extLst>
          </p:cNvPr>
          <p:cNvSpPr txBox="1"/>
          <p:nvPr/>
        </p:nvSpPr>
        <p:spPr>
          <a:xfrm>
            <a:off x="383866" y="6301839"/>
            <a:ext cx="6589644" cy="307777"/>
          </a:xfrm>
          <a:prstGeom prst="rect">
            <a:avLst/>
          </a:prstGeom>
          <a:noFill/>
        </p:spPr>
        <p:txBody>
          <a:bodyPr wrap="square" rtlCol="0">
            <a:spAutoFit/>
          </a:bodyPr>
          <a:lstStyle/>
          <a:p>
            <a:pPr marL="0" marR="0"/>
            <a:r>
              <a:rPr lang="en-US" sz="1400" dirty="0">
                <a:latin typeface="Arial Narrow" panose="020B0604020202020204" pitchFamily="34" charset="0"/>
                <a:ea typeface="Verdana" panose="020B0604030504040204" pitchFamily="34" charset="0"/>
                <a:cs typeface="Arial Narrow" panose="020B0604020202020204" pitchFamily="34" charset="0"/>
              </a:rPr>
              <a:t>The three sites were selected among the ICOS (Integrated Carbon Observation System) network</a:t>
            </a:r>
          </a:p>
        </p:txBody>
      </p:sp>
    </p:spTree>
    <p:extLst>
      <p:ext uri="{BB962C8B-B14F-4D97-AF65-F5344CB8AC3E}">
        <p14:creationId xmlns:p14="http://schemas.microsoft.com/office/powerpoint/2010/main" val="2871594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5137-D234-3A3A-0103-EB71020143C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3713058-3188-8B56-669C-DE455B9A15FD}"/>
              </a:ext>
            </a:extLst>
          </p:cNvPr>
          <p:cNvSpPr txBox="1"/>
          <p:nvPr/>
        </p:nvSpPr>
        <p:spPr>
          <a:xfrm>
            <a:off x="6487366" y="689805"/>
            <a:ext cx="1431802" cy="461665"/>
          </a:xfrm>
          <a:prstGeom prst="rect">
            <a:avLst/>
          </a:prstGeom>
          <a:noFill/>
        </p:spPr>
        <p:txBody>
          <a:bodyPr wrap="none" rtlCol="0">
            <a:spAutoFit/>
          </a:bodyPr>
          <a:lstStyle/>
          <a:p>
            <a:r>
              <a:rPr lang="en-US" sz="24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Sampling</a:t>
            </a:r>
          </a:p>
        </p:txBody>
      </p:sp>
      <p:pic>
        <p:nvPicPr>
          <p:cNvPr id="3" name="Picture 2" descr="A person digging in the ground&#10;&#10;Description automatically generated">
            <a:extLst>
              <a:ext uri="{FF2B5EF4-FFF2-40B4-BE49-F238E27FC236}">
                <a16:creationId xmlns:a16="http://schemas.microsoft.com/office/drawing/2014/main" id="{8C932898-E0E5-785C-785F-5C019F79C9DA}"/>
              </a:ext>
            </a:extLst>
          </p:cNvPr>
          <p:cNvPicPr>
            <a:picLocks noChangeAspect="1"/>
          </p:cNvPicPr>
          <p:nvPr/>
        </p:nvPicPr>
        <p:blipFill>
          <a:blip r:embed="rId2"/>
          <a:stretch>
            <a:fillRect/>
          </a:stretch>
        </p:blipFill>
        <p:spPr>
          <a:xfrm rot="5400000">
            <a:off x="4597479" y="3081711"/>
            <a:ext cx="1853030" cy="1389772"/>
          </a:xfrm>
          <a:prstGeom prst="rect">
            <a:avLst/>
          </a:prstGeom>
          <a:ln>
            <a:noFill/>
          </a:ln>
          <a:effectLst>
            <a:outerShdw blurRad="284723" dist="98643" dir="2700000" algn="tl" rotWithShape="0">
              <a:prstClr val="black">
                <a:alpha val="40000"/>
              </a:prstClr>
            </a:outerShdw>
          </a:effectLst>
        </p:spPr>
      </p:pic>
      <p:pic>
        <p:nvPicPr>
          <p:cNvPr id="4" name="Picture 3" descr="A person working on a crane in the woods&#10;&#10;Description automatically generated">
            <a:extLst>
              <a:ext uri="{FF2B5EF4-FFF2-40B4-BE49-F238E27FC236}">
                <a16:creationId xmlns:a16="http://schemas.microsoft.com/office/drawing/2014/main" id="{0D8C60A0-CC8A-5558-23D2-BC475827B514}"/>
              </a:ext>
            </a:extLst>
          </p:cNvPr>
          <p:cNvPicPr>
            <a:picLocks noChangeAspect="1"/>
          </p:cNvPicPr>
          <p:nvPr/>
        </p:nvPicPr>
        <p:blipFill>
          <a:blip r:embed="rId3"/>
          <a:stretch>
            <a:fillRect/>
          </a:stretch>
        </p:blipFill>
        <p:spPr>
          <a:xfrm rot="5400000">
            <a:off x="1596453" y="1154463"/>
            <a:ext cx="1858372" cy="1393779"/>
          </a:xfrm>
          <a:prstGeom prst="rect">
            <a:avLst/>
          </a:prstGeom>
          <a:ln>
            <a:noFill/>
          </a:ln>
          <a:effectLst>
            <a:outerShdw blurRad="284723" dist="98643" dir="2700000" algn="tl" rotWithShape="0">
              <a:prstClr val="black">
                <a:alpha val="40000"/>
              </a:prstClr>
            </a:outerShdw>
          </a:effectLst>
        </p:spPr>
      </p:pic>
      <p:pic>
        <p:nvPicPr>
          <p:cNvPr id="6" name="Picture 5" descr="A person holding a metal pole&#10;&#10;Description automatically generated with medium confidence">
            <a:extLst>
              <a:ext uri="{FF2B5EF4-FFF2-40B4-BE49-F238E27FC236}">
                <a16:creationId xmlns:a16="http://schemas.microsoft.com/office/drawing/2014/main" id="{87AB66EE-E952-CCE8-6F33-2F5777C69CF1}"/>
              </a:ext>
            </a:extLst>
          </p:cNvPr>
          <p:cNvPicPr>
            <a:picLocks noChangeAspect="1"/>
          </p:cNvPicPr>
          <p:nvPr/>
        </p:nvPicPr>
        <p:blipFill>
          <a:blip r:embed="rId4"/>
          <a:stretch>
            <a:fillRect/>
          </a:stretch>
        </p:blipFill>
        <p:spPr>
          <a:xfrm rot="5400000">
            <a:off x="3121329" y="5087556"/>
            <a:ext cx="1822540" cy="1366905"/>
          </a:xfrm>
          <a:prstGeom prst="rect">
            <a:avLst/>
          </a:prstGeom>
          <a:ln>
            <a:noFill/>
          </a:ln>
          <a:effectLst>
            <a:outerShdw blurRad="284723" dist="98643" dir="2700000" algn="tl" rotWithShape="0">
              <a:prstClr val="black">
                <a:alpha val="40000"/>
              </a:prstClr>
            </a:outerShdw>
          </a:effectLst>
        </p:spPr>
      </p:pic>
      <p:pic>
        <p:nvPicPr>
          <p:cNvPr id="7" name="Picture 6" descr="A close-up of a piece of wood&#10;&#10;Description automatically generated">
            <a:extLst>
              <a:ext uri="{FF2B5EF4-FFF2-40B4-BE49-F238E27FC236}">
                <a16:creationId xmlns:a16="http://schemas.microsoft.com/office/drawing/2014/main" id="{02A668C2-8B86-7B95-02D3-E1D76FFAADEE}"/>
              </a:ext>
            </a:extLst>
          </p:cNvPr>
          <p:cNvPicPr>
            <a:picLocks noChangeAspect="1"/>
          </p:cNvPicPr>
          <p:nvPr/>
        </p:nvPicPr>
        <p:blipFill>
          <a:blip r:embed="rId5"/>
          <a:stretch>
            <a:fillRect/>
          </a:stretch>
        </p:blipFill>
        <p:spPr>
          <a:xfrm rot="5400000">
            <a:off x="4622177" y="5098824"/>
            <a:ext cx="1809662" cy="1357246"/>
          </a:xfrm>
          <a:prstGeom prst="rect">
            <a:avLst/>
          </a:prstGeom>
          <a:ln>
            <a:noFill/>
          </a:ln>
          <a:effectLst>
            <a:outerShdw blurRad="284723" dist="98643" dir="2700000" algn="tl" rotWithShape="0">
              <a:prstClr val="black">
                <a:alpha val="40000"/>
              </a:prstClr>
            </a:outerShdw>
          </a:effectLst>
        </p:spPr>
      </p:pic>
      <p:pic>
        <p:nvPicPr>
          <p:cNvPr id="8" name="Picture 7" descr="A person holding a rope&#10;&#10;Description automatically generated">
            <a:extLst>
              <a:ext uri="{FF2B5EF4-FFF2-40B4-BE49-F238E27FC236}">
                <a16:creationId xmlns:a16="http://schemas.microsoft.com/office/drawing/2014/main" id="{7A1B0A97-9EDC-9E97-7EF3-5553A07EBF38}"/>
              </a:ext>
            </a:extLst>
          </p:cNvPr>
          <p:cNvPicPr>
            <a:picLocks noChangeAspect="1"/>
          </p:cNvPicPr>
          <p:nvPr/>
        </p:nvPicPr>
        <p:blipFill>
          <a:blip r:embed="rId6"/>
          <a:stretch>
            <a:fillRect/>
          </a:stretch>
        </p:blipFill>
        <p:spPr>
          <a:xfrm rot="5400000">
            <a:off x="1618746" y="5087556"/>
            <a:ext cx="1822539" cy="1366904"/>
          </a:xfrm>
          <a:prstGeom prst="rect">
            <a:avLst/>
          </a:prstGeom>
          <a:ln>
            <a:noFill/>
          </a:ln>
          <a:effectLst>
            <a:outerShdw blurRad="284723" dist="98643" dir="2700000" algn="tl" rotWithShape="0">
              <a:prstClr val="black">
                <a:alpha val="40000"/>
              </a:prstClr>
            </a:outerShdw>
          </a:effectLst>
        </p:spPr>
      </p:pic>
      <p:pic>
        <p:nvPicPr>
          <p:cNvPr id="9" name="Picture 8" descr="A crane on a trailer&#10;&#10;Description automatically generated">
            <a:extLst>
              <a:ext uri="{FF2B5EF4-FFF2-40B4-BE49-F238E27FC236}">
                <a16:creationId xmlns:a16="http://schemas.microsoft.com/office/drawing/2014/main" id="{668B0654-EABB-211E-4D08-6CC6A770E8AE}"/>
              </a:ext>
            </a:extLst>
          </p:cNvPr>
          <p:cNvPicPr>
            <a:picLocks noChangeAspect="1"/>
          </p:cNvPicPr>
          <p:nvPr/>
        </p:nvPicPr>
        <p:blipFill>
          <a:blip r:embed="rId7"/>
          <a:stretch>
            <a:fillRect/>
          </a:stretch>
        </p:blipFill>
        <p:spPr>
          <a:xfrm rot="5400000">
            <a:off x="3083045" y="1152854"/>
            <a:ext cx="1845502" cy="1384126"/>
          </a:xfrm>
          <a:prstGeom prst="rect">
            <a:avLst/>
          </a:prstGeom>
          <a:ln>
            <a:noFill/>
          </a:ln>
          <a:effectLst>
            <a:outerShdw blurRad="284723" dist="98643" dir="2700000" algn="tl" rotWithShape="0">
              <a:prstClr val="black">
                <a:alpha val="40000"/>
              </a:prstClr>
            </a:outerShdw>
          </a:effectLst>
        </p:spPr>
      </p:pic>
      <p:pic>
        <p:nvPicPr>
          <p:cNvPr id="10" name="Picture 9" descr="A gloved hand holding a bag with a plant&#10;&#10;Description automatically generated">
            <a:extLst>
              <a:ext uri="{FF2B5EF4-FFF2-40B4-BE49-F238E27FC236}">
                <a16:creationId xmlns:a16="http://schemas.microsoft.com/office/drawing/2014/main" id="{53B0D3E2-D733-32A6-D65D-8B8E0B71BB58}"/>
              </a:ext>
            </a:extLst>
          </p:cNvPr>
          <p:cNvPicPr>
            <a:picLocks noChangeAspect="1"/>
          </p:cNvPicPr>
          <p:nvPr/>
        </p:nvPicPr>
        <p:blipFill>
          <a:blip r:embed="rId8"/>
          <a:srcRect t="13132" b="17935"/>
          <a:stretch/>
        </p:blipFill>
        <p:spPr>
          <a:xfrm>
            <a:off x="10722475" y="4703354"/>
            <a:ext cx="1297166" cy="1988350"/>
          </a:xfrm>
          <a:prstGeom prst="rect">
            <a:avLst/>
          </a:prstGeom>
          <a:ln>
            <a:noFill/>
          </a:ln>
          <a:effectLst>
            <a:outerShdw blurRad="284723" dist="98643" dir="2700000" algn="tl" rotWithShape="0">
              <a:prstClr val="black">
                <a:alpha val="40000"/>
              </a:prstClr>
            </a:outerShdw>
          </a:effectLst>
        </p:spPr>
      </p:pic>
      <p:pic>
        <p:nvPicPr>
          <p:cNvPr id="11" name="Picture 10" descr="A group of leaves on a white towel&#10;&#10;Description automatically generated">
            <a:extLst>
              <a:ext uri="{FF2B5EF4-FFF2-40B4-BE49-F238E27FC236}">
                <a16:creationId xmlns:a16="http://schemas.microsoft.com/office/drawing/2014/main" id="{2C476C9F-CB34-0F04-10CC-F849540D84E8}"/>
              </a:ext>
            </a:extLst>
          </p:cNvPr>
          <p:cNvPicPr>
            <a:picLocks noChangeAspect="1"/>
          </p:cNvPicPr>
          <p:nvPr/>
        </p:nvPicPr>
        <p:blipFill>
          <a:blip r:embed="rId9"/>
          <a:stretch>
            <a:fillRect/>
          </a:stretch>
        </p:blipFill>
        <p:spPr>
          <a:xfrm>
            <a:off x="8576745" y="5183921"/>
            <a:ext cx="2010051" cy="1507783"/>
          </a:xfrm>
          <a:prstGeom prst="rect">
            <a:avLst/>
          </a:prstGeom>
          <a:ln>
            <a:noFill/>
          </a:ln>
          <a:effectLst>
            <a:outerShdw blurRad="284723" dist="98643" dir="2700000" algn="tl" rotWithShape="0">
              <a:prstClr val="black">
                <a:alpha val="40000"/>
              </a:prstClr>
            </a:outerShdw>
          </a:effectLst>
        </p:spPr>
      </p:pic>
      <p:sp>
        <p:nvSpPr>
          <p:cNvPr id="12" name="TextBox 11">
            <a:extLst>
              <a:ext uri="{FF2B5EF4-FFF2-40B4-BE49-F238E27FC236}">
                <a16:creationId xmlns:a16="http://schemas.microsoft.com/office/drawing/2014/main" id="{0BDA7727-C22C-455B-5899-F6260485E54D}"/>
              </a:ext>
            </a:extLst>
          </p:cNvPr>
          <p:cNvSpPr txBox="1"/>
          <p:nvPr/>
        </p:nvSpPr>
        <p:spPr>
          <a:xfrm>
            <a:off x="6539416" y="1218103"/>
            <a:ext cx="4860113" cy="3093154"/>
          </a:xfrm>
          <a:prstGeom prst="rect">
            <a:avLst/>
          </a:prstGeom>
          <a:noFill/>
        </p:spPr>
        <p:txBody>
          <a:bodyPr wrap="none" rtlCol="0">
            <a:spAutoFit/>
          </a:bodyPr>
          <a:lstStyle/>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2 sampling campaigns (May-Jun and Oct-Nov 2024)</a:t>
            </a:r>
          </a:p>
          <a:p>
            <a:pPr marL="342900" indent="-342900">
              <a:buFont typeface="Arial" panose="020B0604020202020204" pitchFamily="34" charset="0"/>
              <a:buChar char="•"/>
            </a:pPr>
            <a:endPar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3 sites (Capodimonte, Castel </a:t>
            </a:r>
            <a:r>
              <a:rPr lang="en-US" sz="1500" dirty="0" err="1">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Porziano</a:t>
            </a: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 San </a:t>
            </a:r>
            <a:r>
              <a:rPr lang="en-US" sz="1500" dirty="0" err="1">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Rossore</a:t>
            </a: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a:t>
            </a:r>
          </a:p>
          <a:p>
            <a:pPr marL="342900" indent="-342900">
              <a:buFont typeface="Arial" panose="020B0604020202020204" pitchFamily="34" charset="0"/>
              <a:buChar char="•"/>
            </a:pPr>
            <a:endPar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8 species</a:t>
            </a:r>
          </a:p>
          <a:p>
            <a:pPr marL="342900" indent="-342900">
              <a:buFont typeface="Arial" panose="020B0604020202020204" pitchFamily="34" charset="0"/>
              <a:buChar char="•"/>
            </a:pPr>
            <a:endPar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41 trees </a:t>
            </a:r>
          </a:p>
          <a:p>
            <a:pPr marL="342900" indent="-342900">
              <a:buFont typeface="Arial" panose="020B0604020202020204" pitchFamily="34" charset="0"/>
              <a:buChar char="•"/>
            </a:pPr>
            <a:endPar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~300 samples (vegetation + soil)</a:t>
            </a:r>
          </a:p>
          <a:p>
            <a:pPr marL="342900" indent="-342900">
              <a:buFont typeface="Arial" panose="020B0604020202020204" pitchFamily="34" charset="0"/>
              <a:buChar char="•"/>
            </a:pPr>
            <a:endPar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~1300 subsamples </a:t>
            </a:r>
          </a:p>
          <a:p>
            <a:pPr marL="342900" indent="-342900">
              <a:buFont typeface="Arial" panose="020B0604020202020204" pitchFamily="34" charset="0"/>
              <a:buChar char="•"/>
            </a:pPr>
            <a:endPar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endParaRPr>
          </a:p>
          <a:p>
            <a:pPr marL="342900" indent="-342900">
              <a:buFont typeface="Arial" panose="020B0604020202020204" pitchFamily="34" charset="0"/>
              <a:buChar char="•"/>
            </a:pP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~1000 C %, N%, </a:t>
            </a: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sym typeface="Symbol" pitchFamily="2" charset="2"/>
              </a:rPr>
              <a:t></a:t>
            </a:r>
            <a:r>
              <a:rPr lang="en-US" sz="1500" baseline="300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sym typeface="Symbol" pitchFamily="2" charset="2"/>
              </a:rPr>
              <a:t>13</a:t>
            </a: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C and </a:t>
            </a: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sym typeface="Symbol" pitchFamily="2" charset="2"/>
              </a:rPr>
              <a:t></a:t>
            </a:r>
            <a:r>
              <a:rPr lang="en-US" sz="1500" baseline="300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sym typeface="Symbol" pitchFamily="2" charset="2"/>
              </a:rPr>
              <a:t>15</a:t>
            </a:r>
            <a:r>
              <a:rPr lang="en-US" sz="15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N analysis </a:t>
            </a:r>
          </a:p>
        </p:txBody>
      </p:sp>
      <p:pic>
        <p:nvPicPr>
          <p:cNvPr id="14" name="Picture 13" descr="A grassy field with trees and grass&#10;&#10;AI-generated content may be incorrect.">
            <a:extLst>
              <a:ext uri="{FF2B5EF4-FFF2-40B4-BE49-F238E27FC236}">
                <a16:creationId xmlns:a16="http://schemas.microsoft.com/office/drawing/2014/main" id="{8AA0333B-3ED5-C8B8-E1C5-D802017C93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618747" y="3077899"/>
            <a:ext cx="1822539" cy="1366905"/>
          </a:xfrm>
          <a:prstGeom prst="rect">
            <a:avLst/>
          </a:prstGeom>
          <a:effectLst>
            <a:outerShdw blurRad="284723" dist="98643" dir="2700000" algn="tl" rotWithShape="0">
              <a:prstClr val="black">
                <a:alpha val="40000"/>
              </a:prstClr>
            </a:outerShdw>
          </a:effectLst>
        </p:spPr>
      </p:pic>
      <p:pic>
        <p:nvPicPr>
          <p:cNvPr id="20" name="Picture 19" descr="A path through a forest&#10;&#10;AI-generated content may be incorrect.">
            <a:extLst>
              <a:ext uri="{FF2B5EF4-FFF2-40B4-BE49-F238E27FC236}">
                <a16:creationId xmlns:a16="http://schemas.microsoft.com/office/drawing/2014/main" id="{ABD67B92-9CCC-093F-6AC0-7127660E66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660" y="922166"/>
            <a:ext cx="1393779" cy="1858372"/>
          </a:xfrm>
          <a:prstGeom prst="rect">
            <a:avLst/>
          </a:prstGeom>
          <a:effectLst>
            <a:outerShdw blurRad="284723" dist="98643" dir="2700000" algn="tl" rotWithShape="0">
              <a:prstClr val="black">
                <a:alpha val="40000"/>
              </a:prstClr>
            </a:outerShdw>
          </a:effectLst>
        </p:spPr>
      </p:pic>
      <p:pic>
        <p:nvPicPr>
          <p:cNvPr id="22" name="Picture 21" descr="A person holding a rope by a tree&#10;&#10;AI-generated content may be incorrect.">
            <a:extLst>
              <a:ext uri="{FF2B5EF4-FFF2-40B4-BE49-F238E27FC236}">
                <a16:creationId xmlns:a16="http://schemas.microsoft.com/office/drawing/2014/main" id="{4B7BE6CC-604F-C2B3-9201-3B151AF760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27191" y="2850084"/>
            <a:ext cx="1366903" cy="1822537"/>
          </a:xfrm>
          <a:prstGeom prst="rect">
            <a:avLst/>
          </a:prstGeom>
          <a:effectLst>
            <a:outerShdw blurRad="284723" dist="98643" dir="2700000" algn="tl" rotWithShape="0">
              <a:prstClr val="black">
                <a:alpha val="40000"/>
              </a:prstClr>
            </a:outerShdw>
          </a:effectLst>
        </p:spPr>
      </p:pic>
      <p:pic>
        <p:nvPicPr>
          <p:cNvPr id="24" name="Picture 23" descr="A bench in a forest&#10;&#10;AI-generated content may be incorrect.">
            <a:extLst>
              <a:ext uri="{FF2B5EF4-FFF2-40B4-BE49-F238E27FC236}">
                <a16:creationId xmlns:a16="http://schemas.microsoft.com/office/drawing/2014/main" id="{41380C98-C598-0BBC-0808-3109CBA3E2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8660" y="2822922"/>
            <a:ext cx="1393779" cy="1858372"/>
          </a:xfrm>
          <a:prstGeom prst="rect">
            <a:avLst/>
          </a:prstGeom>
          <a:effectLst>
            <a:outerShdw blurRad="284723" dist="98643" dir="2700000" algn="tl" rotWithShape="0">
              <a:prstClr val="black">
                <a:alpha val="40000"/>
              </a:prstClr>
            </a:outerShdw>
          </a:effectLst>
        </p:spPr>
      </p:pic>
      <p:pic>
        <p:nvPicPr>
          <p:cNvPr id="26" name="Picture 25" descr="A person in a red shirt&#10;&#10;AI-generated content may be incorrect.">
            <a:extLst>
              <a:ext uri="{FF2B5EF4-FFF2-40B4-BE49-F238E27FC236}">
                <a16:creationId xmlns:a16="http://schemas.microsoft.com/office/drawing/2014/main" id="{7C3B1429-B765-04DB-9F7F-2C27094044E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25099" y="927146"/>
            <a:ext cx="1393781" cy="1858375"/>
          </a:xfrm>
          <a:prstGeom prst="rect">
            <a:avLst/>
          </a:prstGeom>
          <a:effectLst>
            <a:outerShdw blurRad="284723" dist="98643" dir="2700000" algn="tl" rotWithShape="0">
              <a:prstClr val="black">
                <a:alpha val="40000"/>
              </a:prstClr>
            </a:outerShdw>
          </a:effectLst>
        </p:spPr>
      </p:pic>
      <p:pic>
        <p:nvPicPr>
          <p:cNvPr id="28" name="Picture 27" descr="A dirt road with trees and a car on it&#10;&#10;AI-generated content may be incorrect.">
            <a:extLst>
              <a:ext uri="{FF2B5EF4-FFF2-40B4-BE49-F238E27FC236}">
                <a16:creationId xmlns:a16="http://schemas.microsoft.com/office/drawing/2014/main" id="{F6E16EA0-5336-6A4C-8C64-00E3DA2EF4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8660" y="4838675"/>
            <a:ext cx="1393778" cy="1858371"/>
          </a:xfrm>
          <a:prstGeom prst="rect">
            <a:avLst/>
          </a:prstGeom>
          <a:effectLst>
            <a:outerShdw blurRad="284723" dist="98643" dir="2700000" algn="tl" rotWithShape="0">
              <a:prstClr val="black">
                <a:alpha val="40000"/>
              </a:prstClr>
            </a:outerShdw>
          </a:effectLst>
        </p:spPr>
      </p:pic>
      <p:pic>
        <p:nvPicPr>
          <p:cNvPr id="30" name="Picture 29" descr="A plant with leaves on a white surface&#10;&#10;AI-generated content may be incorrect.">
            <a:extLst>
              <a:ext uri="{FF2B5EF4-FFF2-40B4-BE49-F238E27FC236}">
                <a16:creationId xmlns:a16="http://schemas.microsoft.com/office/drawing/2014/main" id="{84ADC368-4FCF-D0E0-C523-DDA8D7143E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337424" y="4725420"/>
            <a:ext cx="2247182" cy="1685387"/>
          </a:xfrm>
          <a:prstGeom prst="rect">
            <a:avLst/>
          </a:prstGeom>
          <a:effectLst>
            <a:outerShdw blurRad="292087" dist="50800" dir="5400000" algn="ctr" rotWithShape="0">
              <a:srgbClr val="000000">
                <a:alpha val="43137"/>
              </a:srgbClr>
            </a:outerShdw>
          </a:effectLst>
        </p:spPr>
      </p:pic>
    </p:spTree>
    <p:extLst>
      <p:ext uri="{BB962C8B-B14F-4D97-AF65-F5344CB8AC3E}">
        <p14:creationId xmlns:p14="http://schemas.microsoft.com/office/powerpoint/2010/main" val="125757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CA472-5B64-5B14-6E8A-A978CA1534C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EED2FF66-0AD9-25ED-8566-B53D00D62841}"/>
              </a:ext>
            </a:extLst>
          </p:cNvPr>
          <p:cNvGrpSpPr/>
          <p:nvPr/>
        </p:nvGrpSpPr>
        <p:grpSpPr>
          <a:xfrm>
            <a:off x="1586550" y="1112892"/>
            <a:ext cx="8490997" cy="5728793"/>
            <a:chOff x="1490330" y="1507524"/>
            <a:chExt cx="6553200" cy="4036026"/>
          </a:xfrm>
        </p:grpSpPr>
        <p:pic>
          <p:nvPicPr>
            <p:cNvPr id="3" name="Picture 2" descr="A diagram of different colored dots&#10;&#10;AI-generated content may be incorrect.">
              <a:extLst>
                <a:ext uri="{FF2B5EF4-FFF2-40B4-BE49-F238E27FC236}">
                  <a16:creationId xmlns:a16="http://schemas.microsoft.com/office/drawing/2014/main" id="{949E9D65-9E20-B298-DA4C-FCDD4B08273E}"/>
                </a:ext>
              </a:extLst>
            </p:cNvPr>
            <p:cNvPicPr>
              <a:picLocks noChangeAspect="1"/>
            </p:cNvPicPr>
            <p:nvPr/>
          </p:nvPicPr>
          <p:blipFill>
            <a:blip r:embed="rId2">
              <a:extLst>
                <a:ext uri="{28A0092B-C50C-407E-A947-70E740481C1C}">
                  <a14:useLocalDpi xmlns:a14="http://schemas.microsoft.com/office/drawing/2010/main" val="0"/>
                </a:ext>
              </a:extLst>
            </a:blip>
            <a:srcRect t="12521"/>
            <a:stretch/>
          </p:blipFill>
          <p:spPr>
            <a:xfrm>
              <a:off x="1490330" y="1843975"/>
              <a:ext cx="6553200" cy="3699575"/>
            </a:xfrm>
            <a:prstGeom prst="rect">
              <a:avLst/>
            </a:prstGeom>
          </p:spPr>
        </p:pic>
        <p:sp>
          <p:nvSpPr>
            <p:cNvPr id="4" name="Rectangle 3">
              <a:extLst>
                <a:ext uri="{FF2B5EF4-FFF2-40B4-BE49-F238E27FC236}">
                  <a16:creationId xmlns:a16="http://schemas.microsoft.com/office/drawing/2014/main" id="{CC2E86C9-A2D8-EFED-E0FE-DF47875696CF}"/>
                </a:ext>
              </a:extLst>
            </p:cNvPr>
            <p:cNvSpPr/>
            <p:nvPr/>
          </p:nvSpPr>
          <p:spPr>
            <a:xfrm>
              <a:off x="3138616" y="1507524"/>
              <a:ext cx="3632887" cy="395417"/>
            </a:xfrm>
            <a:prstGeom prst="rect">
              <a:avLst/>
            </a:prstGeom>
            <a:solidFill>
              <a:schemeClr val="bg1"/>
            </a:solidFill>
            <a:ln>
              <a:noFill/>
            </a:ln>
            <a:effectLst>
              <a:outerShdw blurRad="50800" dist="50800" dir="5400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EB46589A-13C2-A511-F41F-AE29CD3982F6}"/>
              </a:ext>
            </a:extLst>
          </p:cNvPr>
          <p:cNvSpPr txBox="1"/>
          <p:nvPr/>
        </p:nvSpPr>
        <p:spPr>
          <a:xfrm>
            <a:off x="2977812" y="882060"/>
            <a:ext cx="6177140" cy="461665"/>
          </a:xfrm>
          <a:prstGeom prst="rect">
            <a:avLst/>
          </a:prstGeom>
          <a:noFill/>
        </p:spPr>
        <p:txBody>
          <a:bodyPr wrap="none" rtlCol="0">
            <a:spAutoFit/>
          </a:bodyPr>
          <a:lstStyle/>
          <a:p>
            <a:r>
              <a:rPr lang="en-US" sz="2400" dirty="0">
                <a:solidFill>
                  <a:schemeClr val="accent6">
                    <a:lumMod val="50000"/>
                  </a:schemeClr>
                </a:solidFill>
                <a:effectLst>
                  <a:outerShdw blurRad="38100" dist="38100" dir="2700000" algn="tl">
                    <a:srgbClr val="000000">
                      <a:alpha val="43137"/>
                    </a:srgbClr>
                  </a:outerShdw>
                </a:effectLst>
                <a:latin typeface="Aptos" panose="020B0004020202020204" pitchFamily="34" charset="0"/>
                <a:cs typeface="Times New Roman" panose="02020603050405020304" pitchFamily="18" charset="0"/>
              </a:rPr>
              <a:t>Sites separation along the latitudinal transect</a:t>
            </a:r>
          </a:p>
        </p:txBody>
      </p:sp>
    </p:spTree>
    <p:extLst>
      <p:ext uri="{BB962C8B-B14F-4D97-AF65-F5344CB8AC3E}">
        <p14:creationId xmlns:p14="http://schemas.microsoft.com/office/powerpoint/2010/main" val="735058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D0D39-4F6D-1089-E72A-CD3C8A786D1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D6CCB28-8E20-FC0F-BA93-68D531E8541E}"/>
              </a:ext>
            </a:extLst>
          </p:cNvPr>
          <p:cNvSpPr txBox="1"/>
          <p:nvPr/>
        </p:nvSpPr>
        <p:spPr>
          <a:xfrm>
            <a:off x="6361190" y="1193827"/>
            <a:ext cx="5169031" cy="1754326"/>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pPr marL="342900" indent="-342900">
              <a:buFont typeface="Arial" panose="020B0604020202020204" pitchFamily="34" charset="0"/>
              <a:buChar char="•"/>
            </a:pPr>
            <a:r>
              <a:rPr lang="en-US" sz="1200" b="0" dirty="0">
                <a:solidFill>
                  <a:schemeClr val="accent5">
                    <a:lumMod val="50000"/>
                  </a:schemeClr>
                </a:solidFill>
                <a:latin typeface="Aptos" panose="020B0004020202020204" pitchFamily="34" charset="0"/>
              </a:rPr>
              <a:t>Differences in C and N concentrations and isotope compositions were observed along the latitudinal gradient and seasons </a:t>
            </a:r>
          </a:p>
          <a:p>
            <a:pPr marL="342900" indent="-342900">
              <a:buFont typeface="Arial" panose="020B0604020202020204" pitchFamily="34" charset="0"/>
              <a:buChar char="•"/>
            </a:pPr>
            <a:endParaRPr lang="en-US" sz="1200" b="0" dirty="0">
              <a:solidFill>
                <a:schemeClr val="accent5">
                  <a:lumMod val="50000"/>
                </a:schemeClr>
              </a:solidFill>
              <a:latin typeface="Aptos" panose="020B0004020202020204" pitchFamily="34" charset="0"/>
            </a:endParaRPr>
          </a:p>
          <a:p>
            <a:pPr marL="342900" indent="-342900">
              <a:buFont typeface="Arial" panose="020B0604020202020204" pitchFamily="34" charset="0"/>
              <a:buChar char="•"/>
            </a:pPr>
            <a:r>
              <a:rPr lang="en-US" sz="1200" b="0" dirty="0">
                <a:solidFill>
                  <a:schemeClr val="accent5">
                    <a:lumMod val="50000"/>
                  </a:schemeClr>
                </a:solidFill>
                <a:latin typeface="Aptos" panose="020B0004020202020204" pitchFamily="34" charset="0"/>
              </a:rPr>
              <a:t>Capodimonte, the most southern site, reveals an enrichment in </a:t>
            </a:r>
            <a:r>
              <a:rPr lang="en-US" sz="1200" b="0" dirty="0">
                <a:solidFill>
                  <a:schemeClr val="accent5">
                    <a:lumMod val="50000"/>
                  </a:schemeClr>
                </a:solidFill>
                <a:effectLst/>
                <a:latin typeface="Aptos" panose="020B0004020202020204" pitchFamily="34" charset="0"/>
                <a:sym typeface="Symbol" pitchFamily="2" charset="2"/>
              </a:rPr>
              <a:t></a:t>
            </a:r>
            <a:r>
              <a:rPr lang="en-US" sz="1200" b="0" baseline="30000" dirty="0">
                <a:solidFill>
                  <a:schemeClr val="accent5">
                    <a:lumMod val="50000"/>
                  </a:schemeClr>
                </a:solidFill>
                <a:effectLst/>
                <a:latin typeface="Aptos" panose="020B0004020202020204" pitchFamily="34" charset="0"/>
              </a:rPr>
              <a:t>13</a:t>
            </a:r>
            <a:r>
              <a:rPr lang="en-US" sz="1200" b="0" dirty="0">
                <a:solidFill>
                  <a:schemeClr val="accent5">
                    <a:lumMod val="50000"/>
                  </a:schemeClr>
                </a:solidFill>
                <a:effectLst/>
                <a:latin typeface="Aptos" panose="020B0004020202020204" pitchFamily="34" charset="0"/>
              </a:rPr>
              <a:t>C</a:t>
            </a:r>
            <a:r>
              <a:rPr lang="en-US" sz="1200" b="0" dirty="0">
                <a:solidFill>
                  <a:schemeClr val="accent5">
                    <a:lumMod val="50000"/>
                  </a:schemeClr>
                </a:solidFill>
                <a:latin typeface="Aptos" panose="020B0004020202020204" pitchFamily="34" charset="0"/>
              </a:rPr>
              <a:t> and </a:t>
            </a:r>
            <a:r>
              <a:rPr lang="en-US" sz="1200" b="0" dirty="0">
                <a:solidFill>
                  <a:schemeClr val="accent5">
                    <a:lumMod val="50000"/>
                  </a:schemeClr>
                </a:solidFill>
                <a:effectLst/>
                <a:latin typeface="Aptos" panose="020B0004020202020204" pitchFamily="34" charset="0"/>
                <a:sym typeface="Symbol" pitchFamily="2" charset="2"/>
              </a:rPr>
              <a:t></a:t>
            </a:r>
            <a:r>
              <a:rPr lang="en-US" sz="1200" b="0" baseline="30000" dirty="0">
                <a:solidFill>
                  <a:schemeClr val="accent5">
                    <a:lumMod val="50000"/>
                  </a:schemeClr>
                </a:solidFill>
                <a:effectLst/>
                <a:latin typeface="Aptos" panose="020B0004020202020204" pitchFamily="34" charset="0"/>
              </a:rPr>
              <a:t>15</a:t>
            </a:r>
            <a:r>
              <a:rPr lang="en-US" sz="1200" b="0" dirty="0">
                <a:solidFill>
                  <a:schemeClr val="accent5">
                    <a:lumMod val="50000"/>
                  </a:schemeClr>
                </a:solidFill>
                <a:effectLst/>
                <a:latin typeface="Aptos" panose="020B0004020202020204" pitchFamily="34" charset="0"/>
              </a:rPr>
              <a:t>N</a:t>
            </a:r>
            <a:r>
              <a:rPr lang="en-US" sz="1200" b="0" dirty="0">
                <a:solidFill>
                  <a:schemeClr val="accent5">
                    <a:lumMod val="50000"/>
                  </a:schemeClr>
                </a:solidFill>
                <a:latin typeface="Aptos" panose="020B0004020202020204" pitchFamily="34" charset="0"/>
              </a:rPr>
              <a:t> in leaves compatible with a response to hot and dry climate, and a much higher degree of anthropization </a:t>
            </a:r>
          </a:p>
          <a:p>
            <a:pPr marL="342900" indent="-342900">
              <a:buFont typeface="Arial" panose="020B0604020202020204" pitchFamily="34" charset="0"/>
              <a:buChar char="•"/>
            </a:pPr>
            <a:endParaRPr lang="en-US" sz="1200" b="0" dirty="0">
              <a:solidFill>
                <a:schemeClr val="accent5">
                  <a:lumMod val="50000"/>
                </a:schemeClr>
              </a:solidFill>
              <a:latin typeface="Aptos" panose="020B0004020202020204" pitchFamily="34" charset="0"/>
            </a:endParaRPr>
          </a:p>
          <a:p>
            <a:pPr marL="342900" indent="-342900">
              <a:buFont typeface="Arial" panose="020B0604020202020204" pitchFamily="34" charset="0"/>
              <a:buChar char="•"/>
            </a:pPr>
            <a:r>
              <a:rPr lang="en-US" sz="1200" b="0" dirty="0">
                <a:solidFill>
                  <a:schemeClr val="accent5">
                    <a:lumMod val="50000"/>
                  </a:schemeClr>
                </a:solidFill>
                <a:latin typeface="Aptos" panose="020B0004020202020204" pitchFamily="34" charset="0"/>
              </a:rPr>
              <a:t>Castel </a:t>
            </a:r>
            <a:r>
              <a:rPr lang="en-US" sz="1200" b="0" dirty="0" err="1">
                <a:solidFill>
                  <a:schemeClr val="accent5">
                    <a:lumMod val="50000"/>
                  </a:schemeClr>
                </a:solidFill>
                <a:latin typeface="Aptos" panose="020B0004020202020204" pitchFamily="34" charset="0"/>
              </a:rPr>
              <a:t>Porziano</a:t>
            </a:r>
            <a:r>
              <a:rPr lang="en-US" sz="1200" b="0" dirty="0">
                <a:solidFill>
                  <a:schemeClr val="accent5">
                    <a:lumMod val="50000"/>
                  </a:schemeClr>
                </a:solidFill>
                <a:latin typeface="Aptos" panose="020B0004020202020204" pitchFamily="34" charset="0"/>
              </a:rPr>
              <a:t> shows a similar trend but with lower </a:t>
            </a:r>
            <a:r>
              <a:rPr lang="en-US" sz="1200" b="0" dirty="0">
                <a:solidFill>
                  <a:schemeClr val="accent5">
                    <a:lumMod val="50000"/>
                  </a:schemeClr>
                </a:solidFill>
                <a:effectLst/>
                <a:latin typeface="Aptos" panose="020B0004020202020204" pitchFamily="34" charset="0"/>
                <a:sym typeface="Symbol" pitchFamily="2" charset="2"/>
              </a:rPr>
              <a:t></a:t>
            </a:r>
            <a:r>
              <a:rPr lang="en-US" sz="1200" b="0" baseline="30000" dirty="0">
                <a:solidFill>
                  <a:schemeClr val="accent5">
                    <a:lumMod val="50000"/>
                  </a:schemeClr>
                </a:solidFill>
                <a:effectLst/>
                <a:latin typeface="Aptos" panose="020B0004020202020204" pitchFamily="34" charset="0"/>
              </a:rPr>
              <a:t>15</a:t>
            </a:r>
            <a:r>
              <a:rPr lang="en-US" sz="1200" b="0" dirty="0">
                <a:solidFill>
                  <a:schemeClr val="accent5">
                    <a:lumMod val="50000"/>
                  </a:schemeClr>
                </a:solidFill>
                <a:effectLst/>
                <a:latin typeface="Aptos" panose="020B0004020202020204" pitchFamily="34" charset="0"/>
              </a:rPr>
              <a:t>N and N concentration</a:t>
            </a:r>
            <a:endParaRPr lang="en-US" sz="1200" b="0" dirty="0">
              <a:solidFill>
                <a:schemeClr val="accent5">
                  <a:lumMod val="50000"/>
                </a:schemeClr>
              </a:solidFill>
              <a:latin typeface="Aptos" panose="020B0004020202020204" pitchFamily="34" charset="0"/>
            </a:endParaRPr>
          </a:p>
        </p:txBody>
      </p:sp>
      <p:grpSp>
        <p:nvGrpSpPr>
          <p:cNvPr id="17" name="Group 16">
            <a:extLst>
              <a:ext uri="{FF2B5EF4-FFF2-40B4-BE49-F238E27FC236}">
                <a16:creationId xmlns:a16="http://schemas.microsoft.com/office/drawing/2014/main" id="{EAA0B59F-B685-9804-2D24-D7A38195C892}"/>
              </a:ext>
            </a:extLst>
          </p:cNvPr>
          <p:cNvGrpSpPr/>
          <p:nvPr/>
        </p:nvGrpSpPr>
        <p:grpSpPr>
          <a:xfrm>
            <a:off x="320271" y="1859348"/>
            <a:ext cx="6092658" cy="3638463"/>
            <a:chOff x="320271" y="2029032"/>
            <a:chExt cx="6092658" cy="3638463"/>
          </a:xfrm>
        </p:grpSpPr>
        <p:grpSp>
          <p:nvGrpSpPr>
            <p:cNvPr id="2" name="Group 1">
              <a:extLst>
                <a:ext uri="{FF2B5EF4-FFF2-40B4-BE49-F238E27FC236}">
                  <a16:creationId xmlns:a16="http://schemas.microsoft.com/office/drawing/2014/main" id="{A3421EAD-B949-510D-D5BE-00EEDC5AC83E}"/>
                </a:ext>
              </a:extLst>
            </p:cNvPr>
            <p:cNvGrpSpPr>
              <a:grpSpLocks noChangeAspect="1"/>
            </p:cNvGrpSpPr>
            <p:nvPr/>
          </p:nvGrpSpPr>
          <p:grpSpPr>
            <a:xfrm>
              <a:off x="320271" y="2282860"/>
              <a:ext cx="6092658" cy="3384635"/>
              <a:chOff x="23639760" y="9774742"/>
              <a:chExt cx="7772400" cy="4361490"/>
            </a:xfrm>
          </p:grpSpPr>
          <p:pic>
            <p:nvPicPr>
              <p:cNvPr id="3" name="Picture 2">
                <a:extLst>
                  <a:ext uri="{FF2B5EF4-FFF2-40B4-BE49-F238E27FC236}">
                    <a16:creationId xmlns:a16="http://schemas.microsoft.com/office/drawing/2014/main" id="{0402E639-CBD8-97AC-4BA1-AA6346883E38}"/>
                  </a:ext>
                </a:extLst>
              </p:cNvPr>
              <p:cNvPicPr>
                <a:picLocks noChangeAspect="1"/>
              </p:cNvPicPr>
              <p:nvPr/>
            </p:nvPicPr>
            <p:blipFill>
              <a:blip r:embed="rId2"/>
              <a:srcRect l="83565" t="67023" r="5141" b="5778"/>
              <a:stretch/>
            </p:blipFill>
            <p:spPr>
              <a:xfrm>
                <a:off x="24140653" y="11955487"/>
                <a:ext cx="489098" cy="680484"/>
              </a:xfrm>
              <a:prstGeom prst="rect">
                <a:avLst/>
              </a:prstGeom>
            </p:spPr>
          </p:pic>
          <p:pic>
            <p:nvPicPr>
              <p:cNvPr id="4" name="Picture 3">
                <a:extLst>
                  <a:ext uri="{FF2B5EF4-FFF2-40B4-BE49-F238E27FC236}">
                    <a16:creationId xmlns:a16="http://schemas.microsoft.com/office/drawing/2014/main" id="{4230171F-1F0F-E18E-47FF-C5D0A1A0E6C5}"/>
                  </a:ext>
                </a:extLst>
              </p:cNvPr>
              <p:cNvPicPr>
                <a:picLocks noChangeAspect="1"/>
              </p:cNvPicPr>
              <p:nvPr/>
            </p:nvPicPr>
            <p:blipFill>
              <a:blip r:embed="rId3"/>
              <a:stretch>
                <a:fillRect/>
              </a:stretch>
            </p:blipFill>
            <p:spPr>
              <a:xfrm>
                <a:off x="23639760" y="9774742"/>
                <a:ext cx="7772400" cy="4361490"/>
              </a:xfrm>
              <a:prstGeom prst="rect">
                <a:avLst/>
              </a:prstGeom>
            </p:spPr>
          </p:pic>
        </p:grpSp>
        <p:sp>
          <p:nvSpPr>
            <p:cNvPr id="8" name="TextBox 7">
              <a:extLst>
                <a:ext uri="{FF2B5EF4-FFF2-40B4-BE49-F238E27FC236}">
                  <a16:creationId xmlns:a16="http://schemas.microsoft.com/office/drawing/2014/main" id="{2B2B9FF6-807A-D8B1-7C48-02D4C0F906EE}"/>
                </a:ext>
              </a:extLst>
            </p:cNvPr>
            <p:cNvSpPr txBox="1"/>
            <p:nvPr/>
          </p:nvSpPr>
          <p:spPr>
            <a:xfrm>
              <a:off x="1695012" y="2029032"/>
              <a:ext cx="747320" cy="338554"/>
            </a:xfrm>
            <a:prstGeom prst="rect">
              <a:avLst/>
            </a:prstGeom>
            <a:noFill/>
          </p:spPr>
          <p:txBody>
            <a:bodyPr wrap="none" rtlCol="0">
              <a:spAutoFit/>
            </a:bodyPr>
            <a:lstStyle/>
            <a:p>
              <a:r>
                <a:rPr lang="en-US" sz="1600" dirty="0">
                  <a:solidFill>
                    <a:schemeClr val="accent5">
                      <a:lumMod val="50000"/>
                    </a:schemeClr>
                  </a:solidFill>
                  <a:latin typeface="Aptos" panose="020B0004020202020204" pitchFamily="34" charset="0"/>
                  <a:cs typeface="Arial Narrow" panose="020B0604020202020204" pitchFamily="34" charset="0"/>
                </a:rPr>
                <a:t>Spring</a:t>
              </a:r>
            </a:p>
          </p:txBody>
        </p:sp>
        <p:sp>
          <p:nvSpPr>
            <p:cNvPr id="9" name="TextBox 8">
              <a:extLst>
                <a:ext uri="{FF2B5EF4-FFF2-40B4-BE49-F238E27FC236}">
                  <a16:creationId xmlns:a16="http://schemas.microsoft.com/office/drawing/2014/main" id="{B02FA716-266F-1779-5165-E6731B3F6725}"/>
                </a:ext>
              </a:extLst>
            </p:cNvPr>
            <p:cNvSpPr txBox="1"/>
            <p:nvPr/>
          </p:nvSpPr>
          <p:spPr>
            <a:xfrm>
              <a:off x="4420974" y="2038459"/>
              <a:ext cx="504369" cy="338554"/>
            </a:xfrm>
            <a:prstGeom prst="rect">
              <a:avLst/>
            </a:prstGeom>
            <a:noFill/>
          </p:spPr>
          <p:txBody>
            <a:bodyPr wrap="none" rtlCol="0">
              <a:spAutoFit/>
            </a:bodyPr>
            <a:lstStyle/>
            <a:p>
              <a:r>
                <a:rPr lang="en-US" sz="1600" dirty="0">
                  <a:solidFill>
                    <a:schemeClr val="accent5">
                      <a:lumMod val="50000"/>
                    </a:schemeClr>
                  </a:solidFill>
                  <a:latin typeface="Aptos" panose="020B0004020202020204" pitchFamily="34" charset="0"/>
                  <a:cs typeface="Arial Narrow" panose="020B0604020202020204" pitchFamily="34" charset="0"/>
                </a:rPr>
                <a:t>Fall</a:t>
              </a:r>
            </a:p>
          </p:txBody>
        </p:sp>
      </p:grpSp>
      <p:grpSp>
        <p:nvGrpSpPr>
          <p:cNvPr id="18" name="Group 17">
            <a:extLst>
              <a:ext uri="{FF2B5EF4-FFF2-40B4-BE49-F238E27FC236}">
                <a16:creationId xmlns:a16="http://schemas.microsoft.com/office/drawing/2014/main" id="{D600913E-D59C-5BA6-789B-2B109208F1EE}"/>
              </a:ext>
            </a:extLst>
          </p:cNvPr>
          <p:cNvGrpSpPr/>
          <p:nvPr/>
        </p:nvGrpSpPr>
        <p:grpSpPr>
          <a:xfrm>
            <a:off x="6077146" y="2986749"/>
            <a:ext cx="5775729" cy="3581077"/>
            <a:chOff x="6096000" y="3099873"/>
            <a:chExt cx="5775729" cy="3581077"/>
          </a:xfrm>
        </p:grpSpPr>
        <p:pic>
          <p:nvPicPr>
            <p:cNvPr id="5" name="Picture 4">
              <a:extLst>
                <a:ext uri="{FF2B5EF4-FFF2-40B4-BE49-F238E27FC236}">
                  <a16:creationId xmlns:a16="http://schemas.microsoft.com/office/drawing/2014/main" id="{910A8F36-5AB1-F20F-03A6-38BC8024FC9F}"/>
                </a:ext>
              </a:extLst>
            </p:cNvPr>
            <p:cNvPicPr>
              <a:picLocks noChangeAspect="1"/>
            </p:cNvPicPr>
            <p:nvPr/>
          </p:nvPicPr>
          <p:blipFill>
            <a:blip r:embed="rId4"/>
            <a:stretch>
              <a:fillRect/>
            </a:stretch>
          </p:blipFill>
          <p:spPr>
            <a:xfrm>
              <a:off x="6096000" y="3429000"/>
              <a:ext cx="5775729" cy="3251950"/>
            </a:xfrm>
            <a:prstGeom prst="rect">
              <a:avLst/>
            </a:prstGeom>
          </p:spPr>
        </p:pic>
        <p:sp>
          <p:nvSpPr>
            <p:cNvPr id="11" name="TextBox 10">
              <a:extLst>
                <a:ext uri="{FF2B5EF4-FFF2-40B4-BE49-F238E27FC236}">
                  <a16:creationId xmlns:a16="http://schemas.microsoft.com/office/drawing/2014/main" id="{323389BB-AEE1-2C78-53A0-7A66321FD490}"/>
                </a:ext>
              </a:extLst>
            </p:cNvPr>
            <p:cNvSpPr txBox="1"/>
            <p:nvPr/>
          </p:nvSpPr>
          <p:spPr>
            <a:xfrm>
              <a:off x="7409455" y="3099873"/>
              <a:ext cx="747320" cy="338554"/>
            </a:xfrm>
            <a:prstGeom prst="rect">
              <a:avLst/>
            </a:prstGeom>
            <a:noFill/>
          </p:spPr>
          <p:txBody>
            <a:bodyPr wrap="none" rtlCol="0">
              <a:spAutoFit/>
            </a:bodyPr>
            <a:lstStyle/>
            <a:p>
              <a:r>
                <a:rPr lang="en-US" sz="1600" dirty="0">
                  <a:solidFill>
                    <a:schemeClr val="accent5">
                      <a:lumMod val="50000"/>
                    </a:schemeClr>
                  </a:solidFill>
                  <a:latin typeface="Aptos" panose="020B0004020202020204" pitchFamily="34" charset="0"/>
                  <a:cs typeface="Arial Narrow" panose="020B0604020202020204" pitchFamily="34" charset="0"/>
                </a:rPr>
                <a:t>Spring</a:t>
              </a:r>
            </a:p>
          </p:txBody>
        </p:sp>
        <p:sp>
          <p:nvSpPr>
            <p:cNvPr id="12" name="TextBox 11">
              <a:extLst>
                <a:ext uri="{FF2B5EF4-FFF2-40B4-BE49-F238E27FC236}">
                  <a16:creationId xmlns:a16="http://schemas.microsoft.com/office/drawing/2014/main" id="{FC654855-8548-9197-0923-1B27F3F79FBA}"/>
                </a:ext>
              </a:extLst>
            </p:cNvPr>
            <p:cNvSpPr txBox="1"/>
            <p:nvPr/>
          </p:nvSpPr>
          <p:spPr>
            <a:xfrm>
              <a:off x="10085754" y="3099873"/>
              <a:ext cx="504369" cy="338554"/>
            </a:xfrm>
            <a:prstGeom prst="rect">
              <a:avLst/>
            </a:prstGeom>
            <a:noFill/>
          </p:spPr>
          <p:txBody>
            <a:bodyPr wrap="none" rtlCol="0">
              <a:spAutoFit/>
            </a:bodyPr>
            <a:lstStyle/>
            <a:p>
              <a:r>
                <a:rPr lang="en-US" sz="1600" dirty="0">
                  <a:solidFill>
                    <a:schemeClr val="accent5">
                      <a:lumMod val="50000"/>
                    </a:schemeClr>
                  </a:solidFill>
                  <a:latin typeface="Aptos" panose="020B0004020202020204" pitchFamily="34" charset="0"/>
                  <a:cs typeface="Arial Narrow" panose="020B0604020202020204" pitchFamily="34" charset="0"/>
                </a:rPr>
                <a:t>Fall</a:t>
              </a:r>
            </a:p>
          </p:txBody>
        </p:sp>
      </p:grpSp>
      <p:sp>
        <p:nvSpPr>
          <p:cNvPr id="13" name="TextBox 12">
            <a:extLst>
              <a:ext uri="{FF2B5EF4-FFF2-40B4-BE49-F238E27FC236}">
                <a16:creationId xmlns:a16="http://schemas.microsoft.com/office/drawing/2014/main" id="{257696EF-567D-2A7A-8D1D-E04F42D847E8}"/>
              </a:ext>
            </a:extLst>
          </p:cNvPr>
          <p:cNvSpPr txBox="1"/>
          <p:nvPr/>
        </p:nvSpPr>
        <p:spPr>
          <a:xfrm>
            <a:off x="637200" y="5665287"/>
            <a:ext cx="5409642" cy="1015663"/>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pPr marL="171450" indent="-171450">
              <a:buFont typeface="Arial" panose="020B0604020202020204" pitchFamily="34" charset="0"/>
              <a:buChar char="•"/>
            </a:pPr>
            <a:r>
              <a:rPr lang="en-US" sz="1200" b="0" dirty="0">
                <a:solidFill>
                  <a:schemeClr val="accent5">
                    <a:lumMod val="50000"/>
                  </a:schemeClr>
                </a:solidFill>
                <a:latin typeface="Aptos" panose="020B0004020202020204" pitchFamily="34" charset="0"/>
              </a:rPr>
              <a:t>San </a:t>
            </a:r>
            <a:r>
              <a:rPr lang="en-US" sz="1200" b="0" dirty="0" err="1">
                <a:solidFill>
                  <a:schemeClr val="accent5">
                    <a:lumMod val="50000"/>
                  </a:schemeClr>
                </a:solidFill>
                <a:latin typeface="Aptos" panose="020B0004020202020204" pitchFamily="34" charset="0"/>
              </a:rPr>
              <a:t>Rossore</a:t>
            </a:r>
            <a:r>
              <a:rPr lang="en-US" sz="1200" b="0" dirty="0">
                <a:solidFill>
                  <a:schemeClr val="accent5">
                    <a:lumMod val="50000"/>
                  </a:schemeClr>
                </a:solidFill>
                <a:latin typeface="Aptos" panose="020B0004020202020204" pitchFamily="34" charset="0"/>
              </a:rPr>
              <a:t>, the most northern site, appears to be less exposed to summer water stress and consequently shows more diluted </a:t>
            </a:r>
            <a:r>
              <a:rPr lang="en-US" sz="1200" b="0" dirty="0">
                <a:solidFill>
                  <a:schemeClr val="accent5">
                    <a:lumMod val="50000"/>
                  </a:schemeClr>
                </a:solidFill>
                <a:effectLst/>
                <a:latin typeface="Aptos" panose="020B0004020202020204" pitchFamily="34" charset="0"/>
                <a:sym typeface="Symbol" pitchFamily="2" charset="2"/>
              </a:rPr>
              <a:t></a:t>
            </a:r>
            <a:r>
              <a:rPr lang="en-US" sz="1200" b="0" baseline="30000" dirty="0">
                <a:solidFill>
                  <a:schemeClr val="accent5">
                    <a:lumMod val="50000"/>
                  </a:schemeClr>
                </a:solidFill>
                <a:effectLst/>
                <a:latin typeface="Aptos" panose="020B0004020202020204" pitchFamily="34" charset="0"/>
              </a:rPr>
              <a:t>13</a:t>
            </a:r>
            <a:r>
              <a:rPr lang="en-US" sz="1200" b="0" dirty="0">
                <a:solidFill>
                  <a:schemeClr val="accent5">
                    <a:lumMod val="50000"/>
                  </a:schemeClr>
                </a:solidFill>
                <a:effectLst/>
                <a:latin typeface="Aptos" panose="020B0004020202020204" pitchFamily="34" charset="0"/>
              </a:rPr>
              <a:t>C</a:t>
            </a:r>
            <a:r>
              <a:rPr lang="en-US" sz="1200" b="0" dirty="0">
                <a:solidFill>
                  <a:schemeClr val="accent5">
                    <a:lumMod val="50000"/>
                  </a:schemeClr>
                </a:solidFill>
                <a:latin typeface="Aptos" panose="020B0004020202020204" pitchFamily="34" charset="0"/>
              </a:rPr>
              <a:t> and </a:t>
            </a:r>
            <a:r>
              <a:rPr lang="en-US" sz="1200" b="0" dirty="0">
                <a:solidFill>
                  <a:schemeClr val="accent5">
                    <a:lumMod val="50000"/>
                  </a:schemeClr>
                </a:solidFill>
                <a:effectLst/>
                <a:latin typeface="Aptos" panose="020B0004020202020204" pitchFamily="34" charset="0"/>
                <a:sym typeface="Symbol" pitchFamily="2" charset="2"/>
              </a:rPr>
              <a:t></a:t>
            </a:r>
            <a:r>
              <a:rPr lang="en-US" sz="1200" b="0" baseline="30000" dirty="0">
                <a:solidFill>
                  <a:schemeClr val="accent5">
                    <a:lumMod val="50000"/>
                  </a:schemeClr>
                </a:solidFill>
                <a:effectLst/>
                <a:latin typeface="Aptos" panose="020B0004020202020204" pitchFamily="34" charset="0"/>
              </a:rPr>
              <a:t>15</a:t>
            </a:r>
            <a:r>
              <a:rPr lang="en-US" sz="1200" b="0" dirty="0">
                <a:solidFill>
                  <a:schemeClr val="accent5">
                    <a:lumMod val="50000"/>
                  </a:schemeClr>
                </a:solidFill>
                <a:effectLst/>
                <a:latin typeface="Aptos" panose="020B0004020202020204" pitchFamily="34" charset="0"/>
              </a:rPr>
              <a:t>N</a:t>
            </a:r>
            <a:r>
              <a:rPr lang="en-US" sz="1200" b="0" dirty="0">
                <a:solidFill>
                  <a:schemeClr val="accent5">
                    <a:lumMod val="50000"/>
                  </a:schemeClr>
                </a:solidFill>
                <a:latin typeface="Aptos" panose="020B0004020202020204" pitchFamily="34" charset="0"/>
              </a:rPr>
              <a:t> values </a:t>
            </a:r>
          </a:p>
          <a:p>
            <a:pPr marL="171450" indent="-171450">
              <a:buFont typeface="Arial" panose="020B0604020202020204" pitchFamily="34" charset="0"/>
              <a:buChar char="•"/>
            </a:pPr>
            <a:endParaRPr lang="en-US" sz="1200" b="0" dirty="0">
              <a:solidFill>
                <a:schemeClr val="accent5">
                  <a:lumMod val="50000"/>
                </a:schemeClr>
              </a:solidFill>
              <a:latin typeface="Aptos" panose="020B0004020202020204" pitchFamily="34" charset="0"/>
            </a:endParaRPr>
          </a:p>
          <a:p>
            <a:pPr marL="171450" indent="-171450">
              <a:buFont typeface="Arial" panose="020B0604020202020204" pitchFamily="34" charset="0"/>
              <a:buChar char="•"/>
            </a:pPr>
            <a:r>
              <a:rPr lang="en-US" sz="1200" b="0" dirty="0">
                <a:solidFill>
                  <a:schemeClr val="accent5">
                    <a:lumMod val="50000"/>
                  </a:schemeClr>
                </a:solidFill>
                <a:latin typeface="Aptos" panose="020B0004020202020204" pitchFamily="34" charset="0"/>
                <a:sym typeface="Symbol" pitchFamily="2" charset="2"/>
              </a:rPr>
              <a:t>Leaves during the fall showed higher </a:t>
            </a:r>
            <a:r>
              <a:rPr lang="en-US" sz="1200" b="0" dirty="0">
                <a:solidFill>
                  <a:schemeClr val="accent5">
                    <a:lumMod val="50000"/>
                  </a:schemeClr>
                </a:solidFill>
                <a:effectLst/>
                <a:latin typeface="Aptos" panose="020B0004020202020204" pitchFamily="34" charset="0"/>
                <a:sym typeface="Symbol" pitchFamily="2" charset="2"/>
              </a:rPr>
              <a:t></a:t>
            </a:r>
            <a:r>
              <a:rPr lang="en-US" sz="1200" b="0" baseline="30000" dirty="0">
                <a:solidFill>
                  <a:schemeClr val="accent5">
                    <a:lumMod val="50000"/>
                  </a:schemeClr>
                </a:solidFill>
                <a:effectLst/>
                <a:latin typeface="Aptos" panose="020B0004020202020204" pitchFamily="34" charset="0"/>
              </a:rPr>
              <a:t>13</a:t>
            </a:r>
            <a:r>
              <a:rPr lang="en-US" sz="1200" b="0" dirty="0">
                <a:solidFill>
                  <a:schemeClr val="accent5">
                    <a:lumMod val="50000"/>
                  </a:schemeClr>
                </a:solidFill>
                <a:effectLst/>
                <a:latin typeface="Aptos" panose="020B0004020202020204" pitchFamily="34" charset="0"/>
              </a:rPr>
              <a:t>C</a:t>
            </a:r>
            <a:r>
              <a:rPr lang="en-US" sz="1200" b="0" dirty="0">
                <a:solidFill>
                  <a:schemeClr val="accent5">
                    <a:lumMod val="50000"/>
                  </a:schemeClr>
                </a:solidFill>
                <a:latin typeface="Aptos" panose="020B0004020202020204" pitchFamily="34" charset="0"/>
              </a:rPr>
              <a:t> </a:t>
            </a:r>
            <a:r>
              <a:rPr lang="en-US" sz="1200" b="0" dirty="0">
                <a:solidFill>
                  <a:schemeClr val="accent5">
                    <a:lumMod val="50000"/>
                  </a:schemeClr>
                </a:solidFill>
                <a:latin typeface="Aptos" panose="020B0004020202020204" pitchFamily="34" charset="0"/>
                <a:sym typeface="Symbol" pitchFamily="2" charset="2"/>
              </a:rPr>
              <a:t>and N concentration compared to spring </a:t>
            </a:r>
          </a:p>
        </p:txBody>
      </p:sp>
      <p:sp>
        <p:nvSpPr>
          <p:cNvPr id="14" name="TextBox 13">
            <a:extLst>
              <a:ext uri="{FF2B5EF4-FFF2-40B4-BE49-F238E27FC236}">
                <a16:creationId xmlns:a16="http://schemas.microsoft.com/office/drawing/2014/main" id="{A3B3D129-7E46-6528-FBF4-FBBCDB0E26A8}"/>
              </a:ext>
            </a:extLst>
          </p:cNvPr>
          <p:cNvSpPr txBox="1"/>
          <p:nvPr/>
        </p:nvSpPr>
        <p:spPr>
          <a:xfrm>
            <a:off x="865464" y="1161260"/>
            <a:ext cx="4950533" cy="523220"/>
          </a:xfrm>
          <a:prstGeom prst="rect">
            <a:avLst/>
          </a:prstGeom>
          <a:noFill/>
        </p:spPr>
        <p:txBody>
          <a:bodyPr wrap="square" rtlCol="0">
            <a:spAutoFit/>
          </a:bodyPr>
          <a:lstStyle/>
          <a:p>
            <a:pPr algn="ctr"/>
            <a:r>
              <a:rPr lang="en-US" sz="1400" dirty="0">
                <a:solidFill>
                  <a:schemeClr val="accent5">
                    <a:lumMod val="50000"/>
                  </a:schemeClr>
                </a:solidFill>
                <a:latin typeface="Aptos" panose="020B0004020202020204" pitchFamily="34" charset="0"/>
                <a:ea typeface="Aptos" panose="020B0004020202020204" pitchFamily="34" charset="0"/>
                <a:cs typeface="Arial Narrow" panose="020B0604020202020204" pitchFamily="34" charset="0"/>
              </a:rPr>
              <a:t>H</a:t>
            </a:r>
            <a:r>
              <a:rPr lang="en-US" sz="1400" dirty="0">
                <a:solidFill>
                  <a:schemeClr val="accent5">
                    <a:lumMod val="50000"/>
                  </a:schemeClr>
                </a:solidFill>
                <a:effectLst/>
                <a:latin typeface="Aptos" panose="020B0004020202020204" pitchFamily="34" charset="0"/>
                <a:ea typeface="Aptos" panose="020B0004020202020204" pitchFamily="34" charset="0"/>
                <a:cs typeface="Arial Narrow" panose="020B0604020202020204" pitchFamily="34" charset="0"/>
              </a:rPr>
              <a:t>olm oak (</a:t>
            </a:r>
            <a:r>
              <a:rPr lang="en-US" sz="1400" i="1" dirty="0">
                <a:solidFill>
                  <a:schemeClr val="accent5">
                    <a:lumMod val="50000"/>
                  </a:schemeClr>
                </a:solidFill>
                <a:effectLst/>
                <a:latin typeface="Aptos" panose="020B0004020202020204" pitchFamily="34" charset="0"/>
                <a:ea typeface="Aptos" panose="020B0004020202020204" pitchFamily="34" charset="0"/>
                <a:cs typeface="Arial Narrow" panose="020B0604020202020204" pitchFamily="34" charset="0"/>
              </a:rPr>
              <a:t>Quercus ilex</a:t>
            </a:r>
            <a:r>
              <a:rPr lang="en-US" sz="1400" dirty="0">
                <a:solidFill>
                  <a:schemeClr val="accent5">
                    <a:lumMod val="50000"/>
                  </a:schemeClr>
                </a:solidFill>
                <a:effectLst/>
                <a:latin typeface="Aptos" panose="020B0004020202020204" pitchFamily="34" charset="0"/>
                <a:ea typeface="Aptos" panose="020B0004020202020204" pitchFamily="34" charset="0"/>
                <a:cs typeface="Arial Narrow" panose="020B0604020202020204" pitchFamily="34" charset="0"/>
              </a:rPr>
              <a:t>) was chosen as potential bioindicator of environmental changes.</a:t>
            </a:r>
            <a:endParaRPr lang="en-US" sz="1400" dirty="0">
              <a:solidFill>
                <a:schemeClr val="accent5">
                  <a:lumMod val="50000"/>
                </a:schemeClr>
              </a:solidFill>
              <a:latin typeface="Aptos" panose="020B0004020202020204" pitchFamily="34" charset="0"/>
            </a:endParaRPr>
          </a:p>
        </p:txBody>
      </p:sp>
    </p:spTree>
    <p:extLst>
      <p:ext uri="{BB962C8B-B14F-4D97-AF65-F5344CB8AC3E}">
        <p14:creationId xmlns:p14="http://schemas.microsoft.com/office/powerpoint/2010/main" val="3401905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80AC3-C053-17A5-FE81-C28AF5044964}"/>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229E46F-569F-9052-DD30-443B9786DD51}"/>
              </a:ext>
            </a:extLst>
          </p:cNvPr>
          <p:cNvSpPr txBox="1"/>
          <p:nvPr/>
        </p:nvSpPr>
        <p:spPr>
          <a:xfrm>
            <a:off x="1521353" y="5177255"/>
            <a:ext cx="9334715" cy="584775"/>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ptos" panose="020B0004020202020204" pitchFamily="34" charset="0"/>
                <a:ea typeface="Verdana" panose="020B0604030504040204" pitchFamily="34" charset="0"/>
                <a:cs typeface="Arial Narrow" panose="020B0604020202020204" pitchFamily="34" charset="0"/>
              </a:rPr>
              <a:t>Linear relationships of C and N isotope compositions  between leaves and branches </a:t>
            </a:r>
            <a:r>
              <a:rPr kumimoji="0" lang="en-US" sz="1600" b="0" i="0" u="none" strike="noStrike" kern="1200" cap="none" spc="0" normalizeH="0" baseline="0" noProof="0" dirty="0">
                <a:ln>
                  <a:noFill/>
                </a:ln>
                <a:solidFill>
                  <a:srgbClr val="002060"/>
                </a:solidFill>
                <a:effectLst/>
                <a:uLnTx/>
                <a:uFillTx/>
                <a:latin typeface="Aptos" panose="020B0004020202020204" pitchFamily="34" charset="0"/>
                <a:ea typeface="Verdana" panose="020B0604030504040204" pitchFamily="34" charset="0"/>
                <a:cs typeface="Arial Narrow" panose="020B0604020202020204" pitchFamily="34" charset="0"/>
                <a:sym typeface="Symbol" pitchFamily="2" charset="2"/>
              </a:rPr>
              <a:t>s</a:t>
            </a:r>
            <a:r>
              <a:rPr lang="en-US" sz="1600" b="0" dirty="0">
                <a:solidFill>
                  <a:srgbClr val="002060"/>
                </a:solidFill>
                <a:latin typeface="Aptos" panose="020B0004020202020204" pitchFamily="34" charset="0"/>
                <a:sym typeface="Symbol" pitchFamily="2" charset="2"/>
              </a:rPr>
              <a:t>how that b</a:t>
            </a:r>
            <a:r>
              <a:rPr lang="en-US" sz="1600" b="0" dirty="0">
                <a:solidFill>
                  <a:srgbClr val="002060"/>
                </a:solidFill>
                <a:latin typeface="Aptos" panose="020B0004020202020204" pitchFamily="34" charset="0"/>
              </a:rPr>
              <a:t>ranches were about 1 ‰ enriched in </a:t>
            </a:r>
            <a:r>
              <a:rPr lang="en-US" sz="1600" b="0" dirty="0">
                <a:solidFill>
                  <a:srgbClr val="002060"/>
                </a:solidFill>
                <a:effectLst/>
                <a:latin typeface="Aptos" panose="020B0004020202020204" pitchFamily="34" charset="0"/>
                <a:sym typeface="Symbol" pitchFamily="2" charset="2"/>
              </a:rPr>
              <a:t></a:t>
            </a:r>
            <a:r>
              <a:rPr lang="en-US" sz="1600" b="0" baseline="30000" dirty="0">
                <a:solidFill>
                  <a:srgbClr val="002060"/>
                </a:solidFill>
                <a:effectLst/>
                <a:latin typeface="Aptos" panose="020B0004020202020204" pitchFamily="34" charset="0"/>
              </a:rPr>
              <a:t>13</a:t>
            </a:r>
            <a:r>
              <a:rPr lang="en-US" sz="1600" b="0" dirty="0">
                <a:solidFill>
                  <a:srgbClr val="002060"/>
                </a:solidFill>
                <a:effectLst/>
                <a:latin typeface="Aptos" panose="020B0004020202020204" pitchFamily="34" charset="0"/>
              </a:rPr>
              <a:t>C</a:t>
            </a:r>
            <a:r>
              <a:rPr lang="en-US" sz="1600" b="0" dirty="0">
                <a:solidFill>
                  <a:schemeClr val="accent5">
                    <a:lumMod val="50000"/>
                  </a:schemeClr>
                </a:solidFill>
                <a:effectLst/>
                <a:latin typeface="Aptos" panose="020B0004020202020204" pitchFamily="34" charset="0"/>
              </a:rPr>
              <a:t> </a:t>
            </a:r>
            <a:r>
              <a:rPr lang="en-US" sz="1600" b="0" dirty="0">
                <a:solidFill>
                  <a:srgbClr val="002060"/>
                </a:solidFill>
                <a:latin typeface="Aptos" panose="020B0004020202020204" pitchFamily="34" charset="0"/>
              </a:rPr>
              <a:t>compared to leaves</a:t>
            </a:r>
          </a:p>
        </p:txBody>
      </p:sp>
      <p:pic>
        <p:nvPicPr>
          <p:cNvPr id="14" name="Picture 13">
            <a:extLst>
              <a:ext uri="{FF2B5EF4-FFF2-40B4-BE49-F238E27FC236}">
                <a16:creationId xmlns:a16="http://schemas.microsoft.com/office/drawing/2014/main" id="{04D5356F-4F38-B03A-D22A-2E4A22C8C30C}"/>
              </a:ext>
            </a:extLst>
          </p:cNvPr>
          <p:cNvPicPr>
            <a:picLocks noChangeAspect="1"/>
          </p:cNvPicPr>
          <p:nvPr/>
        </p:nvPicPr>
        <p:blipFill>
          <a:blip r:embed="rId2"/>
          <a:stretch>
            <a:fillRect/>
          </a:stretch>
        </p:blipFill>
        <p:spPr>
          <a:xfrm>
            <a:off x="122315" y="1095969"/>
            <a:ext cx="6066395" cy="3639837"/>
          </a:xfrm>
          <a:prstGeom prst="rect">
            <a:avLst/>
          </a:prstGeom>
        </p:spPr>
      </p:pic>
      <p:pic>
        <p:nvPicPr>
          <p:cNvPr id="15" name="Picture 14">
            <a:extLst>
              <a:ext uri="{FF2B5EF4-FFF2-40B4-BE49-F238E27FC236}">
                <a16:creationId xmlns:a16="http://schemas.microsoft.com/office/drawing/2014/main" id="{5B954B15-6B14-C7A2-815B-7714E9C3BBCD}"/>
              </a:ext>
            </a:extLst>
          </p:cNvPr>
          <p:cNvPicPr>
            <a:picLocks noChangeAspect="1"/>
          </p:cNvPicPr>
          <p:nvPr/>
        </p:nvPicPr>
        <p:blipFill>
          <a:blip r:embed="rId3"/>
          <a:stretch>
            <a:fillRect/>
          </a:stretch>
        </p:blipFill>
        <p:spPr>
          <a:xfrm>
            <a:off x="5476835" y="1095969"/>
            <a:ext cx="6083249" cy="3639838"/>
          </a:xfrm>
          <a:prstGeom prst="rect">
            <a:avLst/>
          </a:prstGeom>
        </p:spPr>
      </p:pic>
    </p:spTree>
    <p:extLst>
      <p:ext uri="{BB962C8B-B14F-4D97-AF65-F5344CB8AC3E}">
        <p14:creationId xmlns:p14="http://schemas.microsoft.com/office/powerpoint/2010/main" val="2430714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A699E-7A94-499F-0AA0-FF654A9E761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5F6FDD-7074-EB65-2185-9B7CC58E9D2B}"/>
              </a:ext>
            </a:extLst>
          </p:cNvPr>
          <p:cNvSpPr txBox="1"/>
          <p:nvPr/>
        </p:nvSpPr>
        <p:spPr>
          <a:xfrm>
            <a:off x="4171263" y="810720"/>
            <a:ext cx="2540243" cy="338554"/>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r>
              <a:rPr lang="en-US" sz="1600" b="0" dirty="0">
                <a:solidFill>
                  <a:schemeClr val="accent6">
                    <a:lumMod val="50000"/>
                  </a:schemeClr>
                </a:solidFill>
                <a:latin typeface="Aptos" panose="020B0004020202020204" pitchFamily="34" charset="0"/>
                <a:ea typeface="Verdana" panose="020B0604030504040204" pitchFamily="34" charset="0"/>
              </a:rPr>
              <a:t>Source</a:t>
            </a:r>
            <a:r>
              <a:rPr lang="en-US" sz="1600" b="0" dirty="0">
                <a:solidFill>
                  <a:schemeClr val="accent6">
                    <a:lumMod val="50000"/>
                  </a:schemeClr>
                </a:solidFill>
                <a:latin typeface="Aptos" panose="020B0004020202020204" pitchFamily="34" charset="0"/>
              </a:rPr>
              <a:t> vs sink comparison</a:t>
            </a:r>
          </a:p>
        </p:txBody>
      </p:sp>
      <p:pic>
        <p:nvPicPr>
          <p:cNvPr id="13" name="Picture 12" descr="A close-up of a sign&#10;&#10;AI-generated content may be incorrect.">
            <a:extLst>
              <a:ext uri="{FF2B5EF4-FFF2-40B4-BE49-F238E27FC236}">
                <a16:creationId xmlns:a16="http://schemas.microsoft.com/office/drawing/2014/main" id="{081BFC1A-E809-3365-32DA-F07BAF712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7537" y="6151531"/>
            <a:ext cx="684533" cy="506554"/>
          </a:xfrm>
          <a:prstGeom prst="rect">
            <a:avLst/>
          </a:prstGeom>
        </p:spPr>
      </p:pic>
      <p:graphicFrame>
        <p:nvGraphicFramePr>
          <p:cNvPr id="14" name="Chart 13">
            <a:extLst>
              <a:ext uri="{FF2B5EF4-FFF2-40B4-BE49-F238E27FC236}">
                <a16:creationId xmlns:a16="http://schemas.microsoft.com/office/drawing/2014/main" id="{191FF110-F90B-E884-3037-21B8EB14A205}"/>
              </a:ext>
            </a:extLst>
          </p:cNvPr>
          <p:cNvGraphicFramePr>
            <a:graphicFrameLocks/>
          </p:cNvGraphicFramePr>
          <p:nvPr>
            <p:extLst>
              <p:ext uri="{D42A27DB-BD31-4B8C-83A1-F6EECF244321}">
                <p14:modId xmlns:p14="http://schemas.microsoft.com/office/powerpoint/2010/main" val="4002161199"/>
              </p:ext>
            </p:extLst>
          </p:nvPr>
        </p:nvGraphicFramePr>
        <p:xfrm>
          <a:off x="869019" y="3985541"/>
          <a:ext cx="4572366" cy="26943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a:extLst>
              <a:ext uri="{FF2B5EF4-FFF2-40B4-BE49-F238E27FC236}">
                <a16:creationId xmlns:a16="http://schemas.microsoft.com/office/drawing/2014/main" id="{B5C88BFD-C0FD-504E-A576-299849601865}"/>
              </a:ext>
            </a:extLst>
          </p:cNvPr>
          <p:cNvGraphicFramePr>
            <a:graphicFrameLocks/>
          </p:cNvGraphicFramePr>
          <p:nvPr>
            <p:extLst>
              <p:ext uri="{D42A27DB-BD31-4B8C-83A1-F6EECF244321}">
                <p14:modId xmlns:p14="http://schemas.microsoft.com/office/powerpoint/2010/main" val="1846709091"/>
              </p:ext>
            </p:extLst>
          </p:nvPr>
        </p:nvGraphicFramePr>
        <p:xfrm>
          <a:off x="868511" y="1318255"/>
          <a:ext cx="4560481" cy="26943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00644789-85C3-FD47-B014-DA39B24BD477}"/>
              </a:ext>
            </a:extLst>
          </p:cNvPr>
          <p:cNvGraphicFramePr>
            <a:graphicFrameLocks/>
          </p:cNvGraphicFramePr>
          <p:nvPr>
            <p:extLst>
              <p:ext uri="{D42A27DB-BD31-4B8C-83A1-F6EECF244321}">
                <p14:modId xmlns:p14="http://schemas.microsoft.com/office/powerpoint/2010/main" val="2977304680"/>
              </p:ext>
            </p:extLst>
          </p:nvPr>
        </p:nvGraphicFramePr>
        <p:xfrm>
          <a:off x="5677056" y="3985541"/>
          <a:ext cx="4560481" cy="26943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Chart 16">
            <a:extLst>
              <a:ext uri="{FF2B5EF4-FFF2-40B4-BE49-F238E27FC236}">
                <a16:creationId xmlns:a16="http://schemas.microsoft.com/office/drawing/2014/main" id="{88034C66-E42E-1942-B56A-2F620CA43B4B}"/>
              </a:ext>
            </a:extLst>
          </p:cNvPr>
          <p:cNvGraphicFramePr>
            <a:graphicFrameLocks/>
          </p:cNvGraphicFramePr>
          <p:nvPr>
            <p:extLst>
              <p:ext uri="{D42A27DB-BD31-4B8C-83A1-F6EECF244321}">
                <p14:modId xmlns:p14="http://schemas.microsoft.com/office/powerpoint/2010/main" val="2881060226"/>
              </p:ext>
            </p:extLst>
          </p:nvPr>
        </p:nvGraphicFramePr>
        <p:xfrm>
          <a:off x="5677057" y="1264084"/>
          <a:ext cx="4560481" cy="269437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2644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a:extLst>
            <a:ext uri="{FF2B5EF4-FFF2-40B4-BE49-F238E27FC236}">
              <a16:creationId xmlns:a16="http://schemas.microsoft.com/office/drawing/2014/main" id="{EF026FD2-32BD-682F-1C82-073E6A46A122}"/>
            </a:ext>
          </a:extLst>
        </p:cNvPr>
        <p:cNvGrpSpPr/>
        <p:nvPr/>
      </p:nvGrpSpPr>
      <p:grpSpPr>
        <a:xfrm>
          <a:off x="0" y="0"/>
          <a:ext cx="0" cy="0"/>
          <a:chOff x="0" y="0"/>
          <a:chExt cx="0" cy="0"/>
        </a:xfrm>
      </p:grpSpPr>
      <p:grpSp>
        <p:nvGrpSpPr>
          <p:cNvPr id="24" name="Group 23">
            <a:extLst>
              <a:ext uri="{FF2B5EF4-FFF2-40B4-BE49-F238E27FC236}">
                <a16:creationId xmlns:a16="http://schemas.microsoft.com/office/drawing/2014/main" id="{D3D7E2FD-3E3E-1EC0-3D5C-66681E4D4693}"/>
              </a:ext>
            </a:extLst>
          </p:cNvPr>
          <p:cNvGrpSpPr/>
          <p:nvPr/>
        </p:nvGrpSpPr>
        <p:grpSpPr>
          <a:xfrm>
            <a:off x="6233048" y="714577"/>
            <a:ext cx="5198566" cy="3259742"/>
            <a:chOff x="6044472" y="839051"/>
            <a:chExt cx="5198566" cy="3259742"/>
          </a:xfrm>
        </p:grpSpPr>
        <p:pic>
          <p:nvPicPr>
            <p:cNvPr id="12" name="Picture 11" descr="A diagram of a diagram showing the number of cells&#10;&#10;AI-generated content may be incorrect.">
              <a:extLst>
                <a:ext uri="{FF2B5EF4-FFF2-40B4-BE49-F238E27FC236}">
                  <a16:creationId xmlns:a16="http://schemas.microsoft.com/office/drawing/2014/main" id="{9500F0E7-1A2B-1283-1E0A-F288EFA95549}"/>
                </a:ext>
              </a:extLst>
            </p:cNvPr>
            <p:cNvPicPr>
              <a:picLocks noChangeAspect="1"/>
            </p:cNvPicPr>
            <p:nvPr/>
          </p:nvPicPr>
          <p:blipFill>
            <a:blip r:embed="rId3">
              <a:extLst>
                <a:ext uri="{28A0092B-C50C-407E-A947-70E740481C1C}">
                  <a14:useLocalDpi xmlns:a14="http://schemas.microsoft.com/office/drawing/2010/main" val="0"/>
                </a:ext>
              </a:extLst>
            </a:blip>
            <a:srcRect t="13406"/>
            <a:stretch/>
          </p:blipFill>
          <p:spPr>
            <a:xfrm>
              <a:off x="6044472" y="1193683"/>
              <a:ext cx="5198566" cy="2905110"/>
            </a:xfrm>
            <a:prstGeom prst="rect">
              <a:avLst/>
            </a:prstGeom>
          </p:spPr>
        </p:pic>
        <p:sp>
          <p:nvSpPr>
            <p:cNvPr id="19" name="TextBox 18">
              <a:extLst>
                <a:ext uri="{FF2B5EF4-FFF2-40B4-BE49-F238E27FC236}">
                  <a16:creationId xmlns:a16="http://schemas.microsoft.com/office/drawing/2014/main" id="{523E9914-6D10-80BF-4601-85A5786C73DA}"/>
                </a:ext>
              </a:extLst>
            </p:cNvPr>
            <p:cNvSpPr txBox="1"/>
            <p:nvPr/>
          </p:nvSpPr>
          <p:spPr>
            <a:xfrm>
              <a:off x="8194862" y="839051"/>
              <a:ext cx="1574628" cy="338554"/>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r>
                <a:rPr lang="en-US" sz="1600" b="0" dirty="0">
                  <a:solidFill>
                    <a:schemeClr val="accent6">
                      <a:lumMod val="50000"/>
                    </a:schemeClr>
                  </a:solidFill>
                  <a:latin typeface="Aptos" panose="020B0004020202020204" pitchFamily="34" charset="0"/>
                  <a:ea typeface="Verdana" panose="020B0604030504040204" pitchFamily="34" charset="0"/>
                </a:rPr>
                <a:t>Capodimonte</a:t>
              </a:r>
              <a:endParaRPr lang="en-US" sz="1600" b="0" dirty="0">
                <a:solidFill>
                  <a:schemeClr val="accent6">
                    <a:lumMod val="50000"/>
                  </a:schemeClr>
                </a:solidFill>
                <a:latin typeface="Aptos" panose="020B0004020202020204" pitchFamily="34" charset="0"/>
              </a:endParaRPr>
            </a:p>
          </p:txBody>
        </p:sp>
      </p:grpSp>
      <p:grpSp>
        <p:nvGrpSpPr>
          <p:cNvPr id="23" name="Group 22">
            <a:extLst>
              <a:ext uri="{FF2B5EF4-FFF2-40B4-BE49-F238E27FC236}">
                <a16:creationId xmlns:a16="http://schemas.microsoft.com/office/drawing/2014/main" id="{5F75AFD8-EB54-9442-A7C8-90EAF138B1B7}"/>
              </a:ext>
            </a:extLst>
          </p:cNvPr>
          <p:cNvGrpSpPr/>
          <p:nvPr/>
        </p:nvGrpSpPr>
        <p:grpSpPr>
          <a:xfrm>
            <a:off x="689369" y="705466"/>
            <a:ext cx="5269584" cy="3268853"/>
            <a:chOff x="760386" y="829940"/>
            <a:chExt cx="5269584" cy="3268853"/>
          </a:xfrm>
        </p:grpSpPr>
        <p:pic>
          <p:nvPicPr>
            <p:cNvPr id="14" name="Picture 13" descr="A diagram of a diagram showing the growth of plants&#10;&#10;AI-generated content may be incorrect.">
              <a:extLst>
                <a:ext uri="{FF2B5EF4-FFF2-40B4-BE49-F238E27FC236}">
                  <a16:creationId xmlns:a16="http://schemas.microsoft.com/office/drawing/2014/main" id="{DC571800-1A09-3033-66AA-A3202C168D19}"/>
                </a:ext>
              </a:extLst>
            </p:cNvPr>
            <p:cNvPicPr>
              <a:picLocks noChangeAspect="1"/>
            </p:cNvPicPr>
            <p:nvPr/>
          </p:nvPicPr>
          <p:blipFill>
            <a:blip r:embed="rId4">
              <a:extLst>
                <a:ext uri="{28A0092B-C50C-407E-A947-70E740481C1C}">
                  <a14:useLocalDpi xmlns:a14="http://schemas.microsoft.com/office/drawing/2010/main" val="0"/>
                </a:ext>
              </a:extLst>
            </a:blip>
            <a:srcRect t="13833"/>
            <a:stretch/>
          </p:blipFill>
          <p:spPr>
            <a:xfrm>
              <a:off x="760386" y="1168494"/>
              <a:ext cx="5269584" cy="2930299"/>
            </a:xfrm>
            <a:prstGeom prst="rect">
              <a:avLst/>
            </a:prstGeom>
          </p:spPr>
        </p:pic>
        <p:sp>
          <p:nvSpPr>
            <p:cNvPr id="18" name="TextBox 17">
              <a:extLst>
                <a:ext uri="{FF2B5EF4-FFF2-40B4-BE49-F238E27FC236}">
                  <a16:creationId xmlns:a16="http://schemas.microsoft.com/office/drawing/2014/main" id="{FAC969B2-0EA2-A235-E3DA-CCA2E6C5F370}"/>
                </a:ext>
              </a:extLst>
            </p:cNvPr>
            <p:cNvSpPr txBox="1"/>
            <p:nvPr/>
          </p:nvSpPr>
          <p:spPr>
            <a:xfrm>
              <a:off x="2607864" y="829940"/>
              <a:ext cx="1574628" cy="338554"/>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r>
                <a:rPr lang="en-US" sz="1600" b="0" dirty="0">
                  <a:solidFill>
                    <a:schemeClr val="accent6">
                      <a:lumMod val="50000"/>
                    </a:schemeClr>
                  </a:solidFill>
                  <a:latin typeface="Aptos" panose="020B0004020202020204" pitchFamily="34" charset="0"/>
                  <a:ea typeface="Verdana" panose="020B0604030504040204" pitchFamily="34" charset="0"/>
                </a:rPr>
                <a:t>Castel </a:t>
              </a:r>
              <a:r>
                <a:rPr lang="en-US" sz="1600" b="0" dirty="0" err="1">
                  <a:solidFill>
                    <a:schemeClr val="accent6">
                      <a:lumMod val="50000"/>
                    </a:schemeClr>
                  </a:solidFill>
                  <a:latin typeface="Aptos" panose="020B0004020202020204" pitchFamily="34" charset="0"/>
                  <a:ea typeface="Verdana" panose="020B0604030504040204" pitchFamily="34" charset="0"/>
                </a:rPr>
                <a:t>Porziano</a:t>
              </a:r>
              <a:r>
                <a:rPr lang="en-US" sz="1600" b="0" dirty="0">
                  <a:solidFill>
                    <a:schemeClr val="accent6">
                      <a:lumMod val="50000"/>
                    </a:schemeClr>
                  </a:solidFill>
                  <a:latin typeface="Aptos" panose="020B0004020202020204" pitchFamily="34" charset="0"/>
                  <a:ea typeface="Verdana" panose="020B0604030504040204" pitchFamily="34" charset="0"/>
                </a:rPr>
                <a:t> </a:t>
              </a:r>
              <a:endParaRPr lang="en-US" sz="1600" b="0" dirty="0">
                <a:solidFill>
                  <a:schemeClr val="accent6">
                    <a:lumMod val="50000"/>
                  </a:schemeClr>
                </a:solidFill>
                <a:latin typeface="Aptos" panose="020B0004020202020204" pitchFamily="34" charset="0"/>
              </a:endParaRPr>
            </a:p>
          </p:txBody>
        </p:sp>
      </p:grpSp>
      <p:grpSp>
        <p:nvGrpSpPr>
          <p:cNvPr id="22" name="Group 21">
            <a:extLst>
              <a:ext uri="{FF2B5EF4-FFF2-40B4-BE49-F238E27FC236}">
                <a16:creationId xmlns:a16="http://schemas.microsoft.com/office/drawing/2014/main" id="{90ABCB9F-2FFB-3ED4-C9D0-B25A1A6ED3ED}"/>
              </a:ext>
            </a:extLst>
          </p:cNvPr>
          <p:cNvGrpSpPr/>
          <p:nvPr/>
        </p:nvGrpSpPr>
        <p:grpSpPr>
          <a:xfrm>
            <a:off x="3552980" y="3637777"/>
            <a:ext cx="5360135" cy="3220223"/>
            <a:chOff x="3125167" y="3637777"/>
            <a:chExt cx="5360135" cy="3220223"/>
          </a:xfrm>
        </p:grpSpPr>
        <p:pic>
          <p:nvPicPr>
            <p:cNvPr id="16" name="Picture 15" descr="A diagram of a tree growth&#10;&#10;AI-generated content may be incorrect.">
              <a:extLst>
                <a:ext uri="{FF2B5EF4-FFF2-40B4-BE49-F238E27FC236}">
                  <a16:creationId xmlns:a16="http://schemas.microsoft.com/office/drawing/2014/main" id="{233B0902-3DBD-B33C-11C2-A9008EF18637}"/>
                </a:ext>
              </a:extLst>
            </p:cNvPr>
            <p:cNvPicPr>
              <a:picLocks noChangeAspect="1"/>
            </p:cNvPicPr>
            <p:nvPr/>
          </p:nvPicPr>
          <p:blipFill>
            <a:blip r:embed="rId5">
              <a:extLst>
                <a:ext uri="{28A0092B-C50C-407E-A947-70E740481C1C}">
                  <a14:useLocalDpi xmlns:a14="http://schemas.microsoft.com/office/drawing/2010/main" val="0"/>
                </a:ext>
              </a:extLst>
            </a:blip>
            <a:srcRect t="16017"/>
            <a:stretch/>
          </p:blipFill>
          <p:spPr>
            <a:xfrm>
              <a:off x="3125167" y="3952890"/>
              <a:ext cx="5360135" cy="2905110"/>
            </a:xfrm>
            <a:prstGeom prst="rect">
              <a:avLst/>
            </a:prstGeom>
          </p:spPr>
        </p:pic>
        <p:sp>
          <p:nvSpPr>
            <p:cNvPr id="20" name="TextBox 19">
              <a:extLst>
                <a:ext uri="{FF2B5EF4-FFF2-40B4-BE49-F238E27FC236}">
                  <a16:creationId xmlns:a16="http://schemas.microsoft.com/office/drawing/2014/main" id="{40AAB231-EADE-FD54-A19B-0D0067943AD5}"/>
                </a:ext>
              </a:extLst>
            </p:cNvPr>
            <p:cNvSpPr txBox="1"/>
            <p:nvPr/>
          </p:nvSpPr>
          <p:spPr>
            <a:xfrm>
              <a:off x="5372702" y="3637777"/>
              <a:ext cx="1314535" cy="338554"/>
            </a:xfrm>
            <a:prstGeom prst="rect">
              <a:avLst/>
            </a:prstGeom>
            <a:noFill/>
          </p:spPr>
          <p:txBody>
            <a:bodyPr wrap="square" rtlCol="0">
              <a:spAutoFit/>
            </a:bodyPr>
            <a:lstStyle>
              <a:defPPr>
                <a:defRPr lang="en-US"/>
              </a:defPPr>
              <a:lvl1pPr marR="0">
                <a:defRPr sz="3000" b="1">
                  <a:latin typeface="Arial Narrow" panose="020B0604020202020204" pitchFamily="34" charset="0"/>
                  <a:ea typeface="Aptos" panose="020B0004020202020204" pitchFamily="34" charset="0"/>
                  <a:cs typeface="Arial Narrow" panose="020B0604020202020204" pitchFamily="34" charset="0"/>
                </a:defRPr>
              </a:lvl1pPr>
            </a:lstStyle>
            <a:p>
              <a:r>
                <a:rPr lang="en-US" sz="1600" b="0" dirty="0">
                  <a:solidFill>
                    <a:schemeClr val="accent6">
                      <a:lumMod val="50000"/>
                    </a:schemeClr>
                  </a:solidFill>
                  <a:latin typeface="Aptos" panose="020B0004020202020204" pitchFamily="34" charset="0"/>
                  <a:ea typeface="Verdana" panose="020B0604030504040204" pitchFamily="34" charset="0"/>
                </a:rPr>
                <a:t>San </a:t>
              </a:r>
              <a:r>
                <a:rPr lang="en-US" sz="1600" b="0" dirty="0" err="1">
                  <a:solidFill>
                    <a:schemeClr val="accent6">
                      <a:lumMod val="50000"/>
                    </a:schemeClr>
                  </a:solidFill>
                  <a:latin typeface="Aptos" panose="020B0004020202020204" pitchFamily="34" charset="0"/>
                  <a:ea typeface="Verdana" panose="020B0604030504040204" pitchFamily="34" charset="0"/>
                </a:rPr>
                <a:t>Rossore</a:t>
              </a:r>
              <a:endParaRPr lang="en-US" sz="1600" b="0" dirty="0">
                <a:solidFill>
                  <a:schemeClr val="accent6">
                    <a:lumMod val="50000"/>
                  </a:schemeClr>
                </a:solidFill>
                <a:latin typeface="Aptos" panose="020B0004020202020204" pitchFamily="34" charset="0"/>
              </a:endParaRPr>
            </a:p>
          </p:txBody>
        </p:sp>
      </p:grpSp>
    </p:spTree>
    <p:extLst>
      <p:ext uri="{BB962C8B-B14F-4D97-AF65-F5344CB8AC3E}">
        <p14:creationId xmlns:p14="http://schemas.microsoft.com/office/powerpoint/2010/main" val="68411055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E7D4DE499F4EE4EA2AEF724F1FE29B6" ma:contentTypeVersion="4" ma:contentTypeDescription="Creare un nuovo documento." ma:contentTypeScope="" ma:versionID="53d7ae532bc63df247bab6a29270804e">
  <xsd:schema xmlns:xsd="http://www.w3.org/2001/XMLSchema" xmlns:xs="http://www.w3.org/2001/XMLSchema" xmlns:p="http://schemas.microsoft.com/office/2006/metadata/properties" xmlns:ns2="31636664-d730-40d7-a265-a5e11b79394d" targetNamespace="http://schemas.microsoft.com/office/2006/metadata/properties" ma:root="true" ma:fieldsID="b2115e909aa0adb23c8c5b81ae2500d8" ns2:_="">
    <xsd:import namespace="31636664-d730-40d7-a265-a5e11b79394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636664-d730-40d7-a265-a5e11b7939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54CB65-6AFE-4502-96EA-16103F6FD03C}">
  <ds:schemaRefs>
    <ds:schemaRef ds:uri="http://schemas.microsoft.com/office/2006/metadata/contentType"/>
    <ds:schemaRef ds:uri="http://schemas.microsoft.com/office/2006/metadata/properties/metaAttributes"/>
    <ds:schemaRef ds:uri="http://www.w3.org/2000/xmlns/"/>
    <ds:schemaRef ds:uri="http://www.w3.org/2001/XMLSchema"/>
    <ds:schemaRef ds:uri="31636664-d730-40d7-a265-a5e11b79394d"/>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92BAF-E722-489A-9D1C-919A24DE41C2}">
  <ds:schemaRefs>
    <ds:schemaRef ds:uri="http://schemas.openxmlformats.org/package/2006/metadata/core-properties"/>
    <ds:schemaRef ds:uri="31636664-d730-40d7-a265-a5e11b79394d"/>
    <ds:schemaRef ds:uri="http://schemas.microsoft.com/office/2006/documentManagement/types"/>
    <ds:schemaRef ds:uri="http://purl.org/dc/dcmitype/"/>
    <ds:schemaRef ds:uri="http://purl.org/dc/elements/1.1/"/>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4896639-D62E-4DC0-9907-E6C94BF7BB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8008</TotalTime>
  <Words>534</Words>
  <Application>Microsoft Macintosh PowerPoint</Application>
  <PresentationFormat>Widescreen</PresentationFormat>
  <Paragraphs>69</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Aptos</vt:lpstr>
      <vt:lpstr>Arial</vt:lpstr>
      <vt:lpstr>Arial Narrow</vt:lpstr>
      <vt:lpstr>Calibri</vt:lpstr>
      <vt:lpstr>Symbol</vt:lpstr>
      <vt:lpstr>Times New Roman</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Valentina Di Paola</dc:creator>
  <cp:lastModifiedBy>IRENE TUNNO</cp:lastModifiedBy>
  <cp:revision>165</cp:revision>
  <dcterms:created xsi:type="dcterms:W3CDTF">2024-12-12T08:43:13Z</dcterms:created>
  <dcterms:modified xsi:type="dcterms:W3CDTF">2025-02-10T21:27:07Z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0x010100AE7D4DE499F4EE4EA2AEF724F1FE29B6</vt:lpwstr>
  </property>
</Properties>
</file>