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7"/>
  </p:notesMasterIdLst>
  <p:handoutMasterIdLst>
    <p:handoutMasterId r:id="rId28"/>
  </p:handoutMasterIdLst>
  <p:sldIdLst>
    <p:sldId id="268" r:id="rId5"/>
    <p:sldId id="272" r:id="rId6"/>
    <p:sldId id="269" r:id="rId7"/>
    <p:sldId id="282" r:id="rId8"/>
    <p:sldId id="275" r:id="rId9"/>
    <p:sldId id="270" r:id="rId10"/>
    <p:sldId id="273" r:id="rId11"/>
    <p:sldId id="274" r:id="rId12"/>
    <p:sldId id="279" r:id="rId13"/>
    <p:sldId id="278" r:id="rId14"/>
    <p:sldId id="283" r:id="rId15"/>
    <p:sldId id="276" r:id="rId16"/>
    <p:sldId id="286" r:id="rId17"/>
    <p:sldId id="287" r:id="rId18"/>
    <p:sldId id="288" r:id="rId19"/>
    <p:sldId id="294" r:id="rId20"/>
    <p:sldId id="293" r:id="rId21"/>
    <p:sldId id="289" r:id="rId22"/>
    <p:sldId id="290" r:id="rId23"/>
    <p:sldId id="292" r:id="rId24"/>
    <p:sldId id="271" r:id="rId25"/>
    <p:sldId id="267" r:id="rId26"/>
  </p:sldIdLst>
  <p:sldSz cx="12192000" cy="6858000"/>
  <p:notesSz cx="6858000" cy="9144000"/>
  <p:defaultTextStyle>
    <a:defPPr>
      <a:defRPr lang="it-IT"/>
    </a:defPPr>
    <a:lvl1pPr marL="0" algn="l" defTabSz="914153" rtl="0" eaLnBrk="1" latinLnBrk="0" hangingPunct="1">
      <a:defRPr sz="1800" kern="1200">
        <a:solidFill>
          <a:schemeClr val="tx1"/>
        </a:solidFill>
        <a:latin typeface="+mn-lt"/>
        <a:ea typeface="+mn-ea"/>
        <a:cs typeface="+mn-cs"/>
      </a:defRPr>
    </a:lvl1pPr>
    <a:lvl2pPr marL="457077"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30" algn="l" defTabSz="914153" rtl="0" eaLnBrk="1" latinLnBrk="0" hangingPunct="1">
      <a:defRPr sz="1800" kern="1200">
        <a:solidFill>
          <a:schemeClr val="tx1"/>
        </a:solidFill>
        <a:latin typeface="+mn-lt"/>
        <a:ea typeface="+mn-ea"/>
        <a:cs typeface="+mn-cs"/>
      </a:defRPr>
    </a:lvl4pPr>
    <a:lvl5pPr marL="1828306" algn="l" defTabSz="914153" rtl="0" eaLnBrk="1" latinLnBrk="0" hangingPunct="1">
      <a:defRPr sz="1800" kern="1200">
        <a:solidFill>
          <a:schemeClr val="tx1"/>
        </a:solidFill>
        <a:latin typeface="+mn-lt"/>
        <a:ea typeface="+mn-ea"/>
        <a:cs typeface="+mn-cs"/>
      </a:defRPr>
    </a:lvl5pPr>
    <a:lvl6pPr marL="2285383" algn="l" defTabSz="914153" rtl="0" eaLnBrk="1" latinLnBrk="0" hangingPunct="1">
      <a:defRPr sz="1800" kern="1200">
        <a:solidFill>
          <a:schemeClr val="tx1"/>
        </a:solidFill>
        <a:latin typeface="+mn-lt"/>
        <a:ea typeface="+mn-ea"/>
        <a:cs typeface="+mn-cs"/>
      </a:defRPr>
    </a:lvl6pPr>
    <a:lvl7pPr marL="2742459" algn="l" defTabSz="914153" rtl="0" eaLnBrk="1" latinLnBrk="0" hangingPunct="1">
      <a:defRPr sz="1800" kern="1200">
        <a:solidFill>
          <a:schemeClr val="tx1"/>
        </a:solidFill>
        <a:latin typeface="+mn-lt"/>
        <a:ea typeface="+mn-ea"/>
        <a:cs typeface="+mn-cs"/>
      </a:defRPr>
    </a:lvl7pPr>
    <a:lvl8pPr marL="3199536" algn="l" defTabSz="914153" rtl="0" eaLnBrk="1" latinLnBrk="0" hangingPunct="1">
      <a:defRPr sz="1800" kern="1200">
        <a:solidFill>
          <a:schemeClr val="tx1"/>
        </a:solidFill>
        <a:latin typeface="+mn-lt"/>
        <a:ea typeface="+mn-ea"/>
        <a:cs typeface="+mn-cs"/>
      </a:defRPr>
    </a:lvl8pPr>
    <a:lvl9pPr marL="3656612" algn="l" defTabSz="91415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359315E8-9569-4B8B-82C8-C1ADC618BE25}">
          <p14:sldIdLst/>
        </p14:section>
        <p14:section name="corpo diapositive" id="{05756F07-0A3E-49ED-83DB-BE883D497B71}">
          <p14:sldIdLst>
            <p14:sldId id="268"/>
            <p14:sldId id="272"/>
            <p14:sldId id="269"/>
            <p14:sldId id="282"/>
            <p14:sldId id="275"/>
            <p14:sldId id="270"/>
            <p14:sldId id="273"/>
            <p14:sldId id="274"/>
            <p14:sldId id="279"/>
            <p14:sldId id="278"/>
            <p14:sldId id="283"/>
            <p14:sldId id="276"/>
            <p14:sldId id="286"/>
            <p14:sldId id="287"/>
            <p14:sldId id="288"/>
            <p14:sldId id="294"/>
            <p14:sldId id="293"/>
            <p14:sldId id="289"/>
            <p14:sldId id="290"/>
            <p14:sldId id="292"/>
            <p14:sldId id="271"/>
          </p14:sldIdLst>
        </p14:section>
        <p14:section name="diapositiva finale" id="{6EDF62FC-89EA-4AFB-92C3-BBE7C40FCCE0}">
          <p14:sldIdLst>
            <p14:sldId id="2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F03810-3E41-CA4E-E170-B7125396FF1E}" name="Valentina Di Paola" initials="VDP" userId="cfdd995179c47f17" providerId="Windows Live"/>
  <p188:author id="{4E64972D-84E5-6813-C354-582340A22D82}" name="SILVIA PIOLI" initials="SP" userId="S::silvia.pioli@cnr.it::d234a8d0-7754-463b-95e6-a5835a0bc1dd" providerId="AD"/>
  <p188:author id="{DAFCF232-37E2-EE12-F3DD-E21EF2FA4BA5}" name="ANNA VALENTINO" initials="AV" userId="S::anna.valentino@cnr.it::0f8b6270-cd2e-4925-a566-d79c22778c98" providerId="AD"/>
  <p188:author id="{72516254-331A-F009-9C75-691C9A7EFEDA}" name="TERENZIO ZENONE" initials="TZ" userId="S::terenzio.zenone@cnr.it::a079c6b3-639c-49dd-bbf5-3b12723cfc33" providerId="AD"/>
  <p188:author id="{9C6D8459-A464-C504-ED90-002EC2C42288}" name="MARIO PAGANO" initials="MP" userId="S::mario.pagano@cnr.it::71aa4394-e5b8-4965-80a3-e8a8e81da7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4CDEFA-C38E-4DA6-98C7-DA4C009C2730}" v="1" dt="2025-01-17T09:38:00.868"/>
    <p1510:client id="{D80707B8-2439-4BA9-908D-C3AF0F4B471D}" v="5" dt="2025-01-17T09:36:56.8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xmlns="" id="{104C74C7-7EDC-43CC-84DA-DAE1F2EAD9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t-IT"/>
              <a:t>Consiglio di Istituto - CNR IRET</a:t>
            </a:r>
          </a:p>
        </p:txBody>
      </p:sp>
      <p:sp>
        <p:nvSpPr>
          <p:cNvPr id="3" name="Segnaposto data 2">
            <a:extLst>
              <a:ext uri="{FF2B5EF4-FFF2-40B4-BE49-F238E27FC236}">
                <a16:creationId xmlns:a16="http://schemas.microsoft.com/office/drawing/2014/main" xmlns="" id="{74957516-BCF2-44D8-B30E-5A79F7C178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78DEB8-F98E-4206-9256-347A90A6ED2D}" type="datetimeFigureOut">
              <a:rPr lang="it-IT" smtClean="0"/>
              <a:t>10/02/2025</a:t>
            </a:fld>
            <a:endParaRPr lang="it-IT"/>
          </a:p>
        </p:txBody>
      </p:sp>
      <p:sp>
        <p:nvSpPr>
          <p:cNvPr id="4" name="Segnaposto piè di pagina 3">
            <a:extLst>
              <a:ext uri="{FF2B5EF4-FFF2-40B4-BE49-F238E27FC236}">
                <a16:creationId xmlns:a16="http://schemas.microsoft.com/office/drawing/2014/main" xmlns="" id="{9B2D5E2A-C7C3-4C22-90C2-4670A2C700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it-IT"/>
              <a:t>Nome relatore</a:t>
            </a:r>
          </a:p>
        </p:txBody>
      </p:sp>
      <p:sp>
        <p:nvSpPr>
          <p:cNvPr id="5" name="Segnaposto numero diapositiva 4">
            <a:extLst>
              <a:ext uri="{FF2B5EF4-FFF2-40B4-BE49-F238E27FC236}">
                <a16:creationId xmlns:a16="http://schemas.microsoft.com/office/drawing/2014/main" xmlns="" id="{F20544AC-1CB5-46CA-B22F-4E9D222941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22D1BD-BB14-445D-8315-2DAA724A60EC}" type="slidenum">
              <a:rPr lang="it-IT" smtClean="0"/>
              <a:t>‹N›</a:t>
            </a:fld>
            <a:endParaRPr lang="it-IT"/>
          </a:p>
        </p:txBody>
      </p:sp>
    </p:spTree>
    <p:extLst>
      <p:ext uri="{BB962C8B-B14F-4D97-AF65-F5344CB8AC3E}">
        <p14:creationId xmlns:p14="http://schemas.microsoft.com/office/powerpoint/2010/main" val="3498176250"/>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t-IT"/>
              <a:t>Consiglio di Istituto - CNR IRET</a:t>
            </a:r>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82493-70E5-43F7-A952-AC7836C17ED3}" type="datetimeFigureOut">
              <a:rPr lang="it-IT" smtClean="0"/>
              <a:t>10/02/2025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it-IT"/>
              <a:t>Nome relatore</a:t>
            </a:r>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6AAB0-81B5-4CA4-9288-8518CDE0CCD2}" type="slidenum">
              <a:rPr lang="it-IT" smtClean="0"/>
              <a:t>‹N›</a:t>
            </a:fld>
            <a:endParaRPr lang="it-IT"/>
          </a:p>
        </p:txBody>
      </p:sp>
    </p:spTree>
    <p:extLst>
      <p:ext uri="{BB962C8B-B14F-4D97-AF65-F5344CB8AC3E}">
        <p14:creationId xmlns:p14="http://schemas.microsoft.com/office/powerpoint/2010/main" val="1419417568"/>
      </p:ext>
    </p:extLst>
  </p:cSld>
  <p:clrMap bg1="lt1" tx1="dk1" bg2="lt2" tx2="dk2" accent1="accent1" accent2="accent2" accent3="accent3" accent4="accent4" accent5="accent5" accent6="accent6" hlink="hlink" folHlink="folHlink"/>
  <p:hf sldNum="0" ftr="0" dt="0"/>
  <p:notesStyle>
    <a:lvl1pPr marL="0" algn="l" defTabSz="914153" rtl="0" eaLnBrk="1" latinLnBrk="0" hangingPunct="1">
      <a:defRPr sz="1200" kern="1200">
        <a:solidFill>
          <a:schemeClr val="tx1"/>
        </a:solidFill>
        <a:latin typeface="+mn-lt"/>
        <a:ea typeface="+mn-ea"/>
        <a:cs typeface="+mn-cs"/>
      </a:defRPr>
    </a:lvl1pPr>
    <a:lvl2pPr marL="457077" algn="l" defTabSz="914153" rtl="0" eaLnBrk="1" latinLnBrk="0" hangingPunct="1">
      <a:defRPr sz="1200" kern="1200">
        <a:solidFill>
          <a:schemeClr val="tx1"/>
        </a:solidFill>
        <a:latin typeface="+mn-lt"/>
        <a:ea typeface="+mn-ea"/>
        <a:cs typeface="+mn-cs"/>
      </a:defRPr>
    </a:lvl2pPr>
    <a:lvl3pPr marL="914153" algn="l" defTabSz="914153" rtl="0" eaLnBrk="1" latinLnBrk="0" hangingPunct="1">
      <a:defRPr sz="1200" kern="1200">
        <a:solidFill>
          <a:schemeClr val="tx1"/>
        </a:solidFill>
        <a:latin typeface="+mn-lt"/>
        <a:ea typeface="+mn-ea"/>
        <a:cs typeface="+mn-cs"/>
      </a:defRPr>
    </a:lvl3pPr>
    <a:lvl4pPr marL="1371230" algn="l" defTabSz="914153" rtl="0" eaLnBrk="1" latinLnBrk="0" hangingPunct="1">
      <a:defRPr sz="1200" kern="1200">
        <a:solidFill>
          <a:schemeClr val="tx1"/>
        </a:solidFill>
        <a:latin typeface="+mn-lt"/>
        <a:ea typeface="+mn-ea"/>
        <a:cs typeface="+mn-cs"/>
      </a:defRPr>
    </a:lvl4pPr>
    <a:lvl5pPr marL="1828306" algn="l" defTabSz="914153" rtl="0" eaLnBrk="1" latinLnBrk="0" hangingPunct="1">
      <a:defRPr sz="1200" kern="1200">
        <a:solidFill>
          <a:schemeClr val="tx1"/>
        </a:solidFill>
        <a:latin typeface="+mn-lt"/>
        <a:ea typeface="+mn-ea"/>
        <a:cs typeface="+mn-cs"/>
      </a:defRPr>
    </a:lvl5pPr>
    <a:lvl6pPr marL="2285383" algn="l" defTabSz="914153" rtl="0" eaLnBrk="1" latinLnBrk="0" hangingPunct="1">
      <a:defRPr sz="1200" kern="1200">
        <a:solidFill>
          <a:schemeClr val="tx1"/>
        </a:solidFill>
        <a:latin typeface="+mn-lt"/>
        <a:ea typeface="+mn-ea"/>
        <a:cs typeface="+mn-cs"/>
      </a:defRPr>
    </a:lvl6pPr>
    <a:lvl7pPr marL="2742459" algn="l" defTabSz="914153" rtl="0" eaLnBrk="1" latinLnBrk="0" hangingPunct="1">
      <a:defRPr sz="1200" kern="1200">
        <a:solidFill>
          <a:schemeClr val="tx1"/>
        </a:solidFill>
        <a:latin typeface="+mn-lt"/>
        <a:ea typeface="+mn-ea"/>
        <a:cs typeface="+mn-cs"/>
      </a:defRPr>
    </a:lvl7pPr>
    <a:lvl8pPr marL="3199536" algn="l" defTabSz="914153" rtl="0" eaLnBrk="1" latinLnBrk="0" hangingPunct="1">
      <a:defRPr sz="1200" kern="1200">
        <a:solidFill>
          <a:schemeClr val="tx1"/>
        </a:solidFill>
        <a:latin typeface="+mn-lt"/>
        <a:ea typeface="+mn-ea"/>
        <a:cs typeface="+mn-cs"/>
      </a:defRPr>
    </a:lvl8pPr>
    <a:lvl9pPr marL="3656612" algn="l" defTabSz="9141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pPr marL="0" marR="0" lvl="0" indent="0" algn="l" defTabSz="914153" rtl="0" eaLnBrk="1" fontAlgn="auto" latinLnBrk="0" hangingPunct="1">
              <a:lnSpc>
                <a:spcPct val="100000"/>
              </a:lnSpc>
              <a:spcBef>
                <a:spcPts val="0"/>
              </a:spcBef>
              <a:spcAft>
                <a:spcPts val="0"/>
              </a:spcAft>
              <a:buClrTx/>
              <a:buSzTx/>
              <a:buFontTx/>
              <a:buNone/>
              <a:tabLst/>
              <a:defRPr/>
            </a:pPr>
            <a:r>
              <a:rPr lang="it-IT" dirty="0" err="1" smtClean="0"/>
              <a:t>Immunomodulation</a:t>
            </a:r>
            <a:r>
              <a:rPr lang="it-IT" dirty="0" smtClean="0"/>
              <a:t>, </a:t>
            </a:r>
            <a:r>
              <a:rPr lang="it-IT" baseline="0" dirty="0" smtClean="0"/>
              <a:t>anti-</a:t>
            </a:r>
            <a:r>
              <a:rPr lang="it-IT" baseline="0" dirty="0" err="1" smtClean="0"/>
              <a:t>inflammatory</a:t>
            </a:r>
            <a:r>
              <a:rPr lang="it-IT" baseline="0" dirty="0" smtClean="0"/>
              <a:t>, </a:t>
            </a:r>
            <a:r>
              <a:rPr lang="it-IT" baseline="0" dirty="0" err="1" smtClean="0"/>
              <a:t>gut</a:t>
            </a:r>
            <a:r>
              <a:rPr lang="it-IT" baseline="0" dirty="0" smtClean="0"/>
              <a:t> </a:t>
            </a:r>
            <a:r>
              <a:rPr lang="it-IT" baseline="0" dirty="0" err="1" smtClean="0"/>
              <a:t>microbiota</a:t>
            </a:r>
            <a:r>
              <a:rPr lang="it-IT" baseline="0" dirty="0" smtClean="0"/>
              <a:t> </a:t>
            </a:r>
            <a:r>
              <a:rPr lang="it-IT" baseline="0" dirty="0" err="1" smtClean="0"/>
              <a:t>modulation</a:t>
            </a:r>
            <a:r>
              <a:rPr lang="it-IT" baseline="0" dirty="0" smtClean="0"/>
              <a:t>, </a:t>
            </a:r>
            <a:endParaRPr lang="it-IT" dirty="0" smtClean="0"/>
          </a:p>
          <a:p>
            <a:r>
              <a:rPr lang="it-IT" baseline="0" dirty="0" smtClean="0"/>
              <a:t> </a:t>
            </a:r>
            <a:endParaRPr lang="it-IT" dirty="0"/>
          </a:p>
        </p:txBody>
      </p:sp>
      <p:sp>
        <p:nvSpPr>
          <p:cNvPr id="4" name="Segnaposto intestazione 3"/>
          <p:cNvSpPr>
            <a:spLocks noGrp="1"/>
          </p:cNvSpPr>
          <p:nvPr>
            <p:ph type="hdr" sz="quarter" idx="10"/>
          </p:nvPr>
        </p:nvSpPr>
        <p:spPr/>
        <p:txBody>
          <a:bodyPr/>
          <a:lstStyle/>
          <a:p>
            <a:r>
              <a:rPr lang="it-IT" smtClean="0"/>
              <a:t>Consiglio di Istituto - CNR IRET</a:t>
            </a:r>
            <a:endParaRPr lang="it-IT"/>
          </a:p>
        </p:txBody>
      </p:sp>
    </p:spTree>
    <p:extLst>
      <p:ext uri="{BB962C8B-B14F-4D97-AF65-F5344CB8AC3E}">
        <p14:creationId xmlns:p14="http://schemas.microsoft.com/office/powerpoint/2010/main" val="4279313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idx="10"/>
          </p:nvPr>
        </p:nvSpPr>
        <p:spPr/>
        <p:txBody>
          <a:bodyPr/>
          <a:lstStyle/>
          <a:p>
            <a:r>
              <a:rPr lang="it-IT" smtClean="0"/>
              <a:t>Consiglio di Istituto - CNR IRET</a:t>
            </a:r>
            <a:endParaRPr lang="it-IT"/>
          </a:p>
        </p:txBody>
      </p:sp>
    </p:spTree>
    <p:extLst>
      <p:ext uri="{BB962C8B-B14F-4D97-AF65-F5344CB8AC3E}">
        <p14:creationId xmlns:p14="http://schemas.microsoft.com/office/powerpoint/2010/main" val="3721464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idx="10"/>
          </p:nvPr>
        </p:nvSpPr>
        <p:spPr/>
        <p:txBody>
          <a:bodyPr/>
          <a:lstStyle/>
          <a:p>
            <a:r>
              <a:rPr lang="it-IT" smtClean="0"/>
              <a:t>Consiglio di Istituto - CNR IRET</a:t>
            </a:r>
            <a:endParaRPr lang="it-IT"/>
          </a:p>
        </p:txBody>
      </p:sp>
    </p:spTree>
    <p:extLst>
      <p:ext uri="{BB962C8B-B14F-4D97-AF65-F5344CB8AC3E}">
        <p14:creationId xmlns:p14="http://schemas.microsoft.com/office/powerpoint/2010/main" val="39803243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9A537303-2AB2-4953-9B86-92523558CA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2752"/>
            <a:ext cx="3074619" cy="1089498"/>
          </a:xfrm>
          <a:prstGeom prst="rect">
            <a:avLst/>
          </a:prstGeom>
        </p:spPr>
      </p:pic>
      <p:pic>
        <p:nvPicPr>
          <p:cNvPr id="10" name="Immagine 9">
            <a:extLst>
              <a:ext uri="{FF2B5EF4-FFF2-40B4-BE49-F238E27FC236}">
                <a16:creationId xmlns:a16="http://schemas.microsoft.com/office/drawing/2014/main" xmlns="" id="{25E7973E-792A-4E14-B0ED-C641FEEEF7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4379" y="244677"/>
            <a:ext cx="830181" cy="809009"/>
          </a:xfrm>
          <a:prstGeom prst="rect">
            <a:avLst/>
          </a:prstGeom>
        </p:spPr>
      </p:pic>
      <p:sp>
        <p:nvSpPr>
          <p:cNvPr id="5" name="CasellaDiTesto 4">
            <a:extLst>
              <a:ext uri="{FF2B5EF4-FFF2-40B4-BE49-F238E27FC236}">
                <a16:creationId xmlns:a16="http://schemas.microsoft.com/office/drawing/2014/main" xmlns="" id="{A1B48F71-1D2A-44C3-89A6-51FFD7FFB676}"/>
              </a:ext>
            </a:extLst>
          </p:cNvPr>
          <p:cNvSpPr txBox="1"/>
          <p:nvPr userDrawn="1"/>
        </p:nvSpPr>
        <p:spPr>
          <a:xfrm>
            <a:off x="2602006" y="264548"/>
            <a:ext cx="6987988"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9" rtl="0" eaLnBrk="1" fontAlgn="auto" latinLnBrk="0" hangingPunct="1">
              <a:lnSpc>
                <a:spcPct val="100000"/>
              </a:lnSpc>
              <a:spcBef>
                <a:spcPts val="0"/>
              </a:spcBef>
              <a:spcAft>
                <a:spcPts val="0"/>
              </a:spcAft>
              <a:buClrTx/>
              <a:buSzTx/>
              <a:buFontTx/>
              <a:buNone/>
              <a:tabLst/>
              <a:defRPr/>
            </a:pPr>
            <a:r>
              <a:rPr lang="it-IT" sz="1800" b="1" dirty="0">
                <a:solidFill>
                  <a:schemeClr val="accent6">
                    <a:lumMod val="50000"/>
                  </a:schemeClr>
                </a:solidFill>
                <a:effectLst/>
                <a:latin typeface="Times New Roman" panose="02020603050405020304" pitchFamily="18" charset="0"/>
                <a:cs typeface="Times New Roman" panose="02020603050405020304" pitchFamily="18" charset="0"/>
              </a:rPr>
              <a:t>CNR IRET Conference		Rome, February 18</a:t>
            </a:r>
            <a:r>
              <a:rPr lang="it-IT" sz="1800" b="1" baseline="30000" dirty="0">
                <a:solidFill>
                  <a:schemeClr val="accent6">
                    <a:lumMod val="50000"/>
                  </a:schemeClr>
                </a:solidFill>
                <a:effectLst/>
                <a:latin typeface="Times New Roman" panose="02020603050405020304" pitchFamily="18" charset="0"/>
                <a:cs typeface="Times New Roman" panose="02020603050405020304" pitchFamily="18" charset="0"/>
              </a:rPr>
              <a:t>th</a:t>
            </a:r>
            <a:r>
              <a:rPr lang="it-IT" sz="1800" b="1" dirty="0">
                <a:solidFill>
                  <a:schemeClr val="accent6">
                    <a:lumMod val="50000"/>
                  </a:schemeClr>
                </a:solidFill>
                <a:effectLst/>
                <a:latin typeface="Times New Roman" panose="02020603050405020304" pitchFamily="18" charset="0"/>
                <a:cs typeface="Times New Roman" panose="02020603050405020304" pitchFamily="18" charset="0"/>
              </a:rPr>
              <a:t>-19</a:t>
            </a:r>
            <a:r>
              <a:rPr lang="it-IT" sz="1800" b="1" baseline="30000" dirty="0">
                <a:solidFill>
                  <a:schemeClr val="accent6">
                    <a:lumMod val="50000"/>
                  </a:schemeClr>
                </a:solidFill>
                <a:effectLst/>
                <a:latin typeface="Times New Roman" panose="02020603050405020304" pitchFamily="18" charset="0"/>
                <a:cs typeface="Times New Roman" panose="02020603050405020304" pitchFamily="18" charset="0"/>
              </a:rPr>
              <a:t>th</a:t>
            </a:r>
            <a:r>
              <a:rPr lang="it-IT" sz="1800" b="1" dirty="0">
                <a:solidFill>
                  <a:schemeClr val="accent6">
                    <a:lumMod val="50000"/>
                  </a:schemeClr>
                </a:solidFill>
                <a:effectLst/>
                <a:latin typeface="Times New Roman" panose="02020603050405020304" pitchFamily="18" charset="0"/>
                <a:cs typeface="Times New Roman" panose="02020603050405020304" pitchFamily="18" charset="0"/>
              </a:rPr>
              <a:t>, 2025</a:t>
            </a:r>
            <a:endParaRPr lang="it-IT" sz="1800" b="1" dirty="0">
              <a:effectLst/>
            </a:endParaRPr>
          </a:p>
        </p:txBody>
      </p:sp>
    </p:spTree>
    <p:extLst>
      <p:ext uri="{BB962C8B-B14F-4D97-AF65-F5344CB8AC3E}">
        <p14:creationId xmlns:p14="http://schemas.microsoft.com/office/powerpoint/2010/main" val="1403624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xmlns="" id="{F6C082C3-5B93-4082-8B19-CD21617CEE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2752"/>
            <a:ext cx="3074619" cy="1089498"/>
          </a:xfrm>
          <a:prstGeom prst="rect">
            <a:avLst/>
          </a:prstGeom>
        </p:spPr>
      </p:pic>
      <p:pic>
        <p:nvPicPr>
          <p:cNvPr id="15" name="Immagine 14">
            <a:extLst>
              <a:ext uri="{FF2B5EF4-FFF2-40B4-BE49-F238E27FC236}">
                <a16:creationId xmlns:a16="http://schemas.microsoft.com/office/drawing/2014/main" xmlns="" id="{A4C824F4-7412-4EA8-9702-4BEC3BA4AA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4379" y="244677"/>
            <a:ext cx="830181" cy="809009"/>
          </a:xfrm>
          <a:prstGeom prst="rect">
            <a:avLst/>
          </a:prstGeom>
        </p:spPr>
      </p:pic>
      <p:sp>
        <p:nvSpPr>
          <p:cNvPr id="6" name="CasellaDiTesto 5">
            <a:extLst>
              <a:ext uri="{FF2B5EF4-FFF2-40B4-BE49-F238E27FC236}">
                <a16:creationId xmlns:a16="http://schemas.microsoft.com/office/drawing/2014/main" xmlns="" id="{3C4863A3-4F03-4B64-AD46-B46C7AC5E9EB}"/>
              </a:ext>
            </a:extLst>
          </p:cNvPr>
          <p:cNvSpPr txBox="1"/>
          <p:nvPr userDrawn="1"/>
        </p:nvSpPr>
        <p:spPr>
          <a:xfrm>
            <a:off x="2602006" y="264548"/>
            <a:ext cx="6987988"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9" rtl="0" eaLnBrk="1" fontAlgn="auto" latinLnBrk="0" hangingPunct="1">
              <a:lnSpc>
                <a:spcPct val="100000"/>
              </a:lnSpc>
              <a:spcBef>
                <a:spcPts val="0"/>
              </a:spcBef>
              <a:spcAft>
                <a:spcPts val="0"/>
              </a:spcAft>
              <a:buClrTx/>
              <a:buSzTx/>
              <a:buFontTx/>
              <a:buNone/>
              <a:tabLst/>
              <a:defRPr/>
            </a:pPr>
            <a:r>
              <a:rPr lang="it-IT" sz="1800" b="1" dirty="0">
                <a:solidFill>
                  <a:schemeClr val="accent6">
                    <a:lumMod val="50000"/>
                  </a:schemeClr>
                </a:solidFill>
                <a:effectLst/>
                <a:latin typeface="Times New Roman" panose="02020603050405020304" pitchFamily="18" charset="0"/>
                <a:cs typeface="Times New Roman" panose="02020603050405020304" pitchFamily="18" charset="0"/>
              </a:rPr>
              <a:t>CNR IRET Conference		Rome, February 18</a:t>
            </a:r>
            <a:r>
              <a:rPr lang="it-IT" sz="1800" b="1" baseline="30000" dirty="0">
                <a:solidFill>
                  <a:schemeClr val="accent6">
                    <a:lumMod val="50000"/>
                  </a:schemeClr>
                </a:solidFill>
                <a:effectLst/>
                <a:latin typeface="Times New Roman" panose="02020603050405020304" pitchFamily="18" charset="0"/>
                <a:cs typeface="Times New Roman" panose="02020603050405020304" pitchFamily="18" charset="0"/>
              </a:rPr>
              <a:t>th</a:t>
            </a:r>
            <a:r>
              <a:rPr lang="it-IT" sz="1800" b="1" dirty="0">
                <a:solidFill>
                  <a:schemeClr val="accent6">
                    <a:lumMod val="50000"/>
                  </a:schemeClr>
                </a:solidFill>
                <a:effectLst/>
                <a:latin typeface="Times New Roman" panose="02020603050405020304" pitchFamily="18" charset="0"/>
                <a:cs typeface="Times New Roman" panose="02020603050405020304" pitchFamily="18" charset="0"/>
              </a:rPr>
              <a:t>-19</a:t>
            </a:r>
            <a:r>
              <a:rPr lang="it-IT" sz="1800" b="1" baseline="30000" dirty="0">
                <a:solidFill>
                  <a:schemeClr val="accent6">
                    <a:lumMod val="50000"/>
                  </a:schemeClr>
                </a:solidFill>
                <a:effectLst/>
                <a:latin typeface="Times New Roman" panose="02020603050405020304" pitchFamily="18" charset="0"/>
                <a:cs typeface="Times New Roman" panose="02020603050405020304" pitchFamily="18" charset="0"/>
              </a:rPr>
              <a:t>th</a:t>
            </a:r>
            <a:r>
              <a:rPr lang="it-IT" sz="1800" b="1" dirty="0">
                <a:solidFill>
                  <a:schemeClr val="accent6">
                    <a:lumMod val="50000"/>
                  </a:schemeClr>
                </a:solidFill>
                <a:effectLst/>
                <a:latin typeface="Times New Roman" panose="02020603050405020304" pitchFamily="18" charset="0"/>
                <a:cs typeface="Times New Roman" panose="02020603050405020304" pitchFamily="18" charset="0"/>
              </a:rPr>
              <a:t>, 2025</a:t>
            </a:r>
            <a:endParaRPr lang="it-IT" sz="1800" b="1" dirty="0">
              <a:effectLst/>
            </a:endParaRPr>
          </a:p>
        </p:txBody>
      </p:sp>
    </p:spTree>
    <p:extLst>
      <p:ext uri="{BB962C8B-B14F-4D97-AF65-F5344CB8AC3E}">
        <p14:creationId xmlns:p14="http://schemas.microsoft.com/office/powerpoint/2010/main" val="2805785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18FDF9A2-C488-4D63-AAC3-2F2E76C65F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2752"/>
            <a:ext cx="3074619" cy="1089498"/>
          </a:xfrm>
          <a:prstGeom prst="rect">
            <a:avLst/>
          </a:prstGeom>
        </p:spPr>
      </p:pic>
      <p:pic>
        <p:nvPicPr>
          <p:cNvPr id="3" name="Immagine 2">
            <a:extLst>
              <a:ext uri="{FF2B5EF4-FFF2-40B4-BE49-F238E27FC236}">
                <a16:creationId xmlns:a16="http://schemas.microsoft.com/office/drawing/2014/main" xmlns="" id="{C3CC5987-8B33-4E90-820B-328C8B3265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4379" y="244677"/>
            <a:ext cx="830181" cy="809009"/>
          </a:xfrm>
          <a:prstGeom prst="rect">
            <a:avLst/>
          </a:prstGeom>
        </p:spPr>
      </p:pic>
    </p:spTree>
    <p:extLst>
      <p:ext uri="{BB962C8B-B14F-4D97-AF65-F5344CB8AC3E}">
        <p14:creationId xmlns:p14="http://schemas.microsoft.com/office/powerpoint/2010/main" val="372230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2582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882603"/>
      </p:ext>
    </p:extLst>
  </p:cSld>
  <p:clrMap bg1="lt1" tx1="dk1" bg2="lt2" tx2="dk2" accent1="accent1" accent2="accent2" accent3="accent3" accent4="accent4" accent5="accent5" accent6="accent6" hlink="hlink" folHlink="folHlink"/>
  <p:sldLayoutIdLst>
    <p:sldLayoutId id="2147483655" r:id="rId1"/>
    <p:sldLayoutId id="2147483652" r:id="rId2"/>
    <p:sldLayoutId id="2147483649" r:id="rId3"/>
    <p:sldLayoutId id="2147483656" r:id="rId4"/>
  </p:sldLayoutIdLst>
  <p:hf sldNum="0" hdr="0" dt="0"/>
  <p:txStyles>
    <p:titleStyle>
      <a:lvl1pPr algn="l" defTabSz="9143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2" indent="-228592" algn="l" defTabSz="9143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7" indent="-228592" algn="l" defTabSz="9143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62" indent="-228592" algn="l" defTabSz="9143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46" indent="-228592" algn="l" defTabSz="9143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30" indent="-228592" algn="l" defTabSz="9143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15" indent="-228592" algn="l" defTabSz="9143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99" indent="-228592" algn="l" defTabSz="9143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84" indent="-228592" algn="l" defTabSz="9143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69" indent="-228592" algn="l" defTabSz="9143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369" rtl="0" eaLnBrk="1" latinLnBrk="0" hangingPunct="1">
        <a:defRPr sz="1800" kern="1200">
          <a:solidFill>
            <a:schemeClr val="tx1"/>
          </a:solidFill>
          <a:latin typeface="+mn-lt"/>
          <a:ea typeface="+mn-ea"/>
          <a:cs typeface="+mn-cs"/>
        </a:defRPr>
      </a:lvl1pPr>
      <a:lvl2pPr marL="457185" algn="l" defTabSz="914369" rtl="0" eaLnBrk="1" latinLnBrk="0" hangingPunct="1">
        <a:defRPr sz="1800" kern="1200">
          <a:solidFill>
            <a:schemeClr val="tx1"/>
          </a:solidFill>
          <a:latin typeface="+mn-lt"/>
          <a:ea typeface="+mn-ea"/>
          <a:cs typeface="+mn-cs"/>
        </a:defRPr>
      </a:lvl2pPr>
      <a:lvl3pPr marL="914369" algn="l" defTabSz="914369" rtl="0" eaLnBrk="1" latinLnBrk="0" hangingPunct="1">
        <a:defRPr sz="1800" kern="1200">
          <a:solidFill>
            <a:schemeClr val="tx1"/>
          </a:solidFill>
          <a:latin typeface="+mn-lt"/>
          <a:ea typeface="+mn-ea"/>
          <a:cs typeface="+mn-cs"/>
        </a:defRPr>
      </a:lvl3pPr>
      <a:lvl4pPr marL="1371554" algn="l" defTabSz="914369" rtl="0" eaLnBrk="1" latinLnBrk="0" hangingPunct="1">
        <a:defRPr sz="1800" kern="1200">
          <a:solidFill>
            <a:schemeClr val="tx1"/>
          </a:solidFill>
          <a:latin typeface="+mn-lt"/>
          <a:ea typeface="+mn-ea"/>
          <a:cs typeface="+mn-cs"/>
        </a:defRPr>
      </a:lvl4pPr>
      <a:lvl5pPr marL="1828738" algn="l" defTabSz="914369" rtl="0" eaLnBrk="1" latinLnBrk="0" hangingPunct="1">
        <a:defRPr sz="1800" kern="1200">
          <a:solidFill>
            <a:schemeClr val="tx1"/>
          </a:solidFill>
          <a:latin typeface="+mn-lt"/>
          <a:ea typeface="+mn-ea"/>
          <a:cs typeface="+mn-cs"/>
        </a:defRPr>
      </a:lvl5pPr>
      <a:lvl6pPr marL="2285923" algn="l" defTabSz="914369" rtl="0" eaLnBrk="1" latinLnBrk="0" hangingPunct="1">
        <a:defRPr sz="1800" kern="1200">
          <a:solidFill>
            <a:schemeClr val="tx1"/>
          </a:solidFill>
          <a:latin typeface="+mn-lt"/>
          <a:ea typeface="+mn-ea"/>
          <a:cs typeface="+mn-cs"/>
        </a:defRPr>
      </a:lvl6pPr>
      <a:lvl7pPr marL="2743107" algn="l" defTabSz="914369" rtl="0" eaLnBrk="1" latinLnBrk="0" hangingPunct="1">
        <a:defRPr sz="1800" kern="1200">
          <a:solidFill>
            <a:schemeClr val="tx1"/>
          </a:solidFill>
          <a:latin typeface="+mn-lt"/>
          <a:ea typeface="+mn-ea"/>
          <a:cs typeface="+mn-cs"/>
        </a:defRPr>
      </a:lvl7pPr>
      <a:lvl8pPr marL="3200292" algn="l" defTabSz="914369" rtl="0" eaLnBrk="1" latinLnBrk="0" hangingPunct="1">
        <a:defRPr sz="1800" kern="1200">
          <a:solidFill>
            <a:schemeClr val="tx1"/>
          </a:solidFill>
          <a:latin typeface="+mn-lt"/>
          <a:ea typeface="+mn-ea"/>
          <a:cs typeface="+mn-cs"/>
        </a:defRPr>
      </a:lvl8pPr>
      <a:lvl9pPr marL="3657476" algn="l" defTabSz="91436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tif"/><Relationship Id="rId2" Type="http://schemas.openxmlformats.org/officeDocument/2006/relationships/image" Target="../media/image28.tif"/><Relationship Id="rId1" Type="http://schemas.openxmlformats.org/officeDocument/2006/relationships/slideLayout" Target="../slideLayouts/slideLayout2.xml"/><Relationship Id="rId6" Type="http://schemas.openxmlformats.org/officeDocument/2006/relationships/image" Target="../media/image32.tif"/><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43.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0.emf"/><Relationship Id="rId11" Type="http://schemas.openxmlformats.org/officeDocument/2006/relationships/image" Target="../media/image45.emf"/><Relationship Id="rId5" Type="http://schemas.openxmlformats.org/officeDocument/2006/relationships/oleObject" Target="../embeddings/oleObject1.bin"/><Relationship Id="rId10" Type="http://schemas.openxmlformats.org/officeDocument/2006/relationships/image" Target="../media/image42.emf"/><Relationship Id="rId4" Type="http://schemas.openxmlformats.org/officeDocument/2006/relationships/image" Target="../media/image44.emf"/><Relationship Id="rId9"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xmlns="" id="{C69C7D60-E3EB-F039-6F49-F0128FFF6932}"/>
              </a:ext>
            </a:extLst>
          </p:cNvPr>
          <p:cNvSpPr txBox="1">
            <a:spLocks/>
          </p:cNvSpPr>
          <p:nvPr/>
        </p:nvSpPr>
        <p:spPr>
          <a:xfrm>
            <a:off x="5084446" y="4713426"/>
            <a:ext cx="5766045" cy="1346201"/>
          </a:xfrm>
          <a:prstGeom prst="rect">
            <a:avLst/>
          </a:prstGeom>
        </p:spPr>
        <p:txBody>
          <a:bodyPr vert="horz" lIns="91440" tIns="45720" rIns="91440" bIns="45720" rtlCol="0" anchor="ctr"/>
          <a:lstStyle>
            <a:defPPr>
              <a:defRPr lang="it-IT"/>
            </a:defPPr>
            <a:lvl1pPr marL="0" algn="r" defTabSz="914400" rtl="0" eaLnBrk="1" latinLnBrk="0" hangingPunct="1">
              <a:defRPr sz="1800" kern="1200">
                <a:solidFill>
                  <a:schemeClr val="accent6">
                    <a:lumMod val="50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dirty="0" smtClean="0">
                <a:effectLst>
                  <a:outerShdw blurRad="38100" dist="38100" dir="2700000" algn="tl">
                    <a:srgbClr val="000000">
                      <a:alpha val="43137"/>
                    </a:srgbClr>
                  </a:outerShdw>
                </a:effectLst>
              </a:rPr>
              <a:t>Anna Valentino</a:t>
            </a:r>
          </a:p>
          <a:p>
            <a:endParaRPr lang="en-GB" sz="2800" dirty="0" smtClean="0">
              <a:effectLst>
                <a:outerShdw blurRad="38100" dist="38100" dir="2700000" algn="tl">
                  <a:srgbClr val="000000">
                    <a:alpha val="43137"/>
                  </a:srgbClr>
                </a:outerShdw>
              </a:effectLst>
            </a:endParaRPr>
          </a:p>
          <a:p>
            <a:r>
              <a:rPr lang="en-GB" dirty="0" smtClean="0">
                <a:effectLst>
                  <a:outerShdw blurRad="38100" dist="38100" dir="2700000" algn="tl">
                    <a:srgbClr val="000000">
                      <a:alpha val="43137"/>
                    </a:srgbClr>
                  </a:outerShdw>
                </a:effectLst>
              </a:rPr>
              <a:t>Research Institute on Terrestrial Ecosystems (IRET), CNR, Via Pietro </a:t>
            </a:r>
            <a:r>
              <a:rPr lang="en-GB" dirty="0" err="1" smtClean="0">
                <a:effectLst>
                  <a:outerShdw blurRad="38100" dist="38100" dir="2700000" algn="tl">
                    <a:srgbClr val="000000">
                      <a:alpha val="43137"/>
                    </a:srgbClr>
                  </a:outerShdw>
                </a:effectLst>
              </a:rPr>
              <a:t>Castellino</a:t>
            </a:r>
            <a:r>
              <a:rPr lang="en-GB" dirty="0" smtClean="0">
                <a:effectLst>
                  <a:outerShdw blurRad="38100" dist="38100" dir="2700000" algn="tl">
                    <a:srgbClr val="000000">
                      <a:alpha val="43137"/>
                    </a:srgbClr>
                  </a:outerShdw>
                </a:effectLst>
              </a:rPr>
              <a:t> 111, 80131 Naples, Italy </a:t>
            </a:r>
            <a:endParaRPr lang="en-GB" dirty="0">
              <a:effectLst>
                <a:outerShdw blurRad="38100" dist="38100" dir="2700000" algn="tl">
                  <a:srgbClr val="000000">
                    <a:alpha val="43137"/>
                  </a:srgbClr>
                </a:outerShdw>
              </a:effectLst>
            </a:endParaRPr>
          </a:p>
        </p:txBody>
      </p:sp>
      <p:sp>
        <p:nvSpPr>
          <p:cNvPr id="3" name="Rettangolo 2">
            <a:extLst>
              <a:ext uri="{FF2B5EF4-FFF2-40B4-BE49-F238E27FC236}">
                <a16:creationId xmlns:a16="http://schemas.microsoft.com/office/drawing/2014/main" xmlns="" id="{8A049113-DF11-57B7-71E9-D6CAFAD1D83B}"/>
              </a:ext>
            </a:extLst>
          </p:cNvPr>
          <p:cNvSpPr/>
          <p:nvPr/>
        </p:nvSpPr>
        <p:spPr>
          <a:xfrm>
            <a:off x="3200400" y="2114370"/>
            <a:ext cx="8179290" cy="2223686"/>
          </a:xfrm>
          <a:prstGeom prst="rect">
            <a:avLst/>
          </a:prstGeom>
          <a:noFill/>
        </p:spPr>
        <p:txBody>
          <a:bodyPr wrap="square" lIns="91440" tIns="45720" rIns="91440" bIns="45720">
            <a:spAutoFit/>
          </a:bodyPr>
          <a:lstStyle/>
          <a:p>
            <a:pPr algn="ctr"/>
            <a:r>
              <a:rPr lang="en-US" sz="32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Extracellular Vesicles as Multi-Bioactive Complex and mediators of Inter-kingdom communication: </a:t>
            </a:r>
          </a:p>
          <a:p>
            <a:pPr algn="ctr"/>
            <a:r>
              <a:rPr lang="en-US" sz="32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Their Versatile </a:t>
            </a:r>
            <a:r>
              <a:rPr lang="en-US" sz="3200" b="1" dirty="0" smtClean="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Ecosystem </a:t>
            </a:r>
            <a:r>
              <a:rPr lang="en-US" sz="32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Effects</a:t>
            </a:r>
            <a:endParaRPr lang="it-IT" sz="32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a:p>
            <a:pPr algn="ctr"/>
            <a:endParaRPr lang="it-IT" sz="10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788670" y="2098406"/>
            <a:ext cx="2755029" cy="2262510"/>
          </a:xfrm>
          <a:prstGeom prst="roundRect">
            <a:avLst/>
          </a:prstGeom>
          <a:effectLst>
            <a:softEdge rad="63500"/>
          </a:effectLst>
        </p:spPr>
      </p:pic>
    </p:spTree>
    <p:extLst>
      <p:ext uri="{BB962C8B-B14F-4D97-AF65-F5344CB8AC3E}">
        <p14:creationId xmlns:p14="http://schemas.microsoft.com/office/powerpoint/2010/main" val="2927348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r="1244" b="3131"/>
          <a:stretch/>
        </p:blipFill>
        <p:spPr>
          <a:xfrm>
            <a:off x="754380" y="1639211"/>
            <a:ext cx="6085278" cy="4497487"/>
          </a:xfrm>
          <a:prstGeom prst="roundRect">
            <a:avLst/>
          </a:prstGeom>
        </p:spPr>
      </p:pic>
      <p:sp>
        <p:nvSpPr>
          <p:cNvPr id="4" name="Rettangolo 3"/>
          <p:cNvSpPr/>
          <p:nvPr/>
        </p:nvSpPr>
        <p:spPr>
          <a:xfrm>
            <a:off x="674370" y="6550223"/>
            <a:ext cx="10435590" cy="276999"/>
          </a:xfrm>
          <a:prstGeom prst="rect">
            <a:avLst/>
          </a:prstGeom>
        </p:spPr>
        <p:txBody>
          <a:bodyPr wrap="square">
            <a:spAutoFit/>
          </a:bodyPr>
          <a:lstStyle/>
          <a:p>
            <a:pPr algn="just"/>
            <a:r>
              <a:rPr lang="en-US" sz="1200" dirty="0" err="1">
                <a:latin typeface="Times New Roman" panose="02020603050405020304" pitchFamily="18" charset="0"/>
                <a:cs typeface="Times New Roman" panose="02020603050405020304" pitchFamily="18" charset="0"/>
              </a:rPr>
              <a:t>Shafiu</a:t>
            </a:r>
            <a:r>
              <a:rPr lang="en-US" sz="1200" dirty="0">
                <a:latin typeface="Times New Roman" panose="02020603050405020304" pitchFamily="18" charset="0"/>
                <a:cs typeface="Times New Roman" panose="02020603050405020304" pitchFamily="18" charset="0"/>
              </a:rPr>
              <a:t> A. Umar </a:t>
            </a:r>
            <a:r>
              <a:rPr lang="en-US" sz="1200" dirty="0" err="1">
                <a:latin typeface="Times New Roman" panose="02020603050405020304" pitchFamily="18" charset="0"/>
                <a:cs typeface="Times New Roman" panose="02020603050405020304" pitchFamily="18" charset="0"/>
              </a:rPr>
              <a:t>Shinge</a:t>
            </a:r>
            <a:r>
              <a:rPr lang="en-US" sz="1200" dirty="0">
                <a:latin typeface="Times New Roman" panose="02020603050405020304" pitchFamily="18" charset="0"/>
                <a:cs typeface="Times New Roman" panose="02020603050405020304" pitchFamily="18" charset="0"/>
              </a:rPr>
              <a:t>, Yin Xiao, Li </a:t>
            </a:r>
            <a:r>
              <a:rPr lang="en-US" sz="1200" dirty="0" err="1">
                <a:latin typeface="Times New Roman" panose="02020603050405020304" pitchFamily="18" charset="0"/>
                <a:cs typeface="Times New Roman" panose="02020603050405020304" pitchFamily="18" charset="0"/>
              </a:rPr>
              <a:t>Duan</a:t>
            </a:r>
            <a:r>
              <a:rPr lang="en-US" sz="1200" dirty="0">
                <a:latin typeface="Times New Roman" panose="02020603050405020304" pitchFamily="18" charset="0"/>
                <a:cs typeface="Times New Roman" panose="02020603050405020304" pitchFamily="18" charset="0"/>
              </a:rPr>
              <a:t>. New insights of engineering plant exosome-like </a:t>
            </a:r>
            <a:r>
              <a:rPr lang="en-US" sz="1200" dirty="0" err="1">
                <a:latin typeface="Times New Roman" panose="02020603050405020304" pitchFamily="18" charset="0"/>
                <a:cs typeface="Times New Roman" panose="02020603050405020304" pitchFamily="18" charset="0"/>
              </a:rPr>
              <a:t>nanovesicles</a:t>
            </a:r>
            <a:r>
              <a:rPr lang="en-US" sz="1200" dirty="0">
                <a:latin typeface="Times New Roman" panose="02020603050405020304" pitchFamily="18" charset="0"/>
                <a:cs typeface="Times New Roman" panose="02020603050405020304" pitchFamily="18" charset="0"/>
              </a:rPr>
              <a:t> as a </a:t>
            </a:r>
            <a:r>
              <a:rPr lang="en-US" sz="1200" dirty="0" err="1">
                <a:latin typeface="Times New Roman" panose="02020603050405020304" pitchFamily="18" charset="0"/>
                <a:cs typeface="Times New Roman" panose="02020603050405020304" pitchFamily="18" charset="0"/>
              </a:rPr>
              <a:t>nanoplatform</a:t>
            </a:r>
            <a:r>
              <a:rPr lang="en-US" sz="1200" dirty="0">
                <a:latin typeface="Times New Roman" panose="02020603050405020304" pitchFamily="18" charset="0"/>
                <a:cs typeface="Times New Roman" panose="02020603050405020304" pitchFamily="18" charset="0"/>
              </a:rPr>
              <a:t> for therapeutics and drug delivery</a:t>
            </a:r>
            <a:endParaRPr lang="it-IT" sz="1200" dirty="0">
              <a:latin typeface="Times New Roman" panose="02020603050405020304" pitchFamily="18" charset="0"/>
              <a:cs typeface="Times New Roman" panose="02020603050405020304" pitchFamily="18" charset="0"/>
            </a:endParaRPr>
          </a:p>
        </p:txBody>
      </p:sp>
      <p:sp>
        <p:nvSpPr>
          <p:cNvPr id="5" name="Rettangolo 4"/>
          <p:cNvSpPr/>
          <p:nvPr/>
        </p:nvSpPr>
        <p:spPr>
          <a:xfrm>
            <a:off x="2851589" y="973356"/>
            <a:ext cx="6081152" cy="461665"/>
          </a:xfrm>
          <a:prstGeom prst="rect">
            <a:avLst/>
          </a:prstGeom>
        </p:spPr>
        <p:txBody>
          <a:bodyPr wrap="none">
            <a:spAutoFit/>
          </a:bodyPr>
          <a:lstStyle/>
          <a:p>
            <a:r>
              <a:rPr lang="fr-FR" sz="2400" b="1" dirty="0" err="1">
                <a:solidFill>
                  <a:schemeClr val="accent6">
                    <a:lumMod val="50000"/>
                  </a:schemeClr>
                </a:solidFill>
                <a:latin typeface="Times New Roman" panose="02020603050405020304" pitchFamily="18" charset="0"/>
                <a:cs typeface="Times New Roman" panose="02020603050405020304" pitchFamily="18" charset="0"/>
              </a:rPr>
              <a:t>Extracellular</a:t>
            </a:r>
            <a:r>
              <a:rPr lang="fr-FR" sz="2400" b="1" dirty="0">
                <a:solidFill>
                  <a:schemeClr val="accent6">
                    <a:lumMod val="50000"/>
                  </a:schemeClr>
                </a:solidFill>
                <a:latin typeface="Times New Roman" panose="02020603050405020304" pitchFamily="18" charset="0"/>
                <a:cs typeface="Times New Roman" panose="02020603050405020304" pitchFamily="18" charset="0"/>
              </a:rPr>
              <a:t> </a:t>
            </a:r>
            <a:r>
              <a:rPr lang="fr-FR" sz="2400" b="1" dirty="0" err="1">
                <a:solidFill>
                  <a:schemeClr val="accent6">
                    <a:lumMod val="50000"/>
                  </a:schemeClr>
                </a:solidFill>
                <a:latin typeface="Times New Roman" panose="02020603050405020304" pitchFamily="18" charset="0"/>
                <a:cs typeface="Times New Roman" panose="02020603050405020304" pitchFamily="18" charset="0"/>
              </a:rPr>
              <a:t>Vesicles</a:t>
            </a:r>
            <a:r>
              <a:rPr lang="fr-FR" sz="2400" b="1" dirty="0">
                <a:solidFill>
                  <a:schemeClr val="accent6">
                    <a:lumMod val="50000"/>
                  </a:schemeClr>
                </a:solidFill>
                <a:latin typeface="Times New Roman" panose="02020603050405020304" pitchFamily="18" charset="0"/>
                <a:cs typeface="Times New Roman" panose="02020603050405020304" pitchFamily="18" charset="0"/>
              </a:rPr>
              <a:t> </a:t>
            </a:r>
            <a:r>
              <a:rPr lang="fr-FR" sz="2400" b="1" dirty="0" smtClean="0">
                <a:solidFill>
                  <a:schemeClr val="accent6">
                    <a:lumMod val="50000"/>
                  </a:schemeClr>
                </a:solidFill>
                <a:latin typeface="Times New Roman" panose="02020603050405020304" pitchFamily="18" charset="0"/>
                <a:cs typeface="Times New Roman" panose="02020603050405020304" pitchFamily="18" charset="0"/>
              </a:rPr>
              <a:t>interaction </a:t>
            </a:r>
            <a:r>
              <a:rPr lang="fr-FR" sz="2400" b="1" dirty="0" err="1" smtClean="0">
                <a:solidFill>
                  <a:schemeClr val="accent6">
                    <a:lumMod val="50000"/>
                  </a:schemeClr>
                </a:solidFill>
                <a:latin typeface="Times New Roman" panose="02020603050405020304" pitchFamily="18" charset="0"/>
                <a:cs typeface="Times New Roman" panose="02020603050405020304" pitchFamily="18" charset="0"/>
              </a:rPr>
              <a:t>mechanism</a:t>
            </a:r>
            <a:endParaRPr lang="it-IT" sz="2400"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11" name="Gruppo 10"/>
          <p:cNvGrpSpPr/>
          <p:nvPr/>
        </p:nvGrpSpPr>
        <p:grpSpPr>
          <a:xfrm>
            <a:off x="9326880" y="2655918"/>
            <a:ext cx="1543050" cy="2673409"/>
            <a:chOff x="10126980" y="2694363"/>
            <a:chExt cx="1272540" cy="2505075"/>
          </a:xfrm>
        </p:grpSpPr>
        <p:pic>
          <p:nvPicPr>
            <p:cNvPr id="8" name="Immagine 7"/>
            <p:cNvPicPr>
              <a:picLocks noChangeAspect="1"/>
            </p:cNvPicPr>
            <p:nvPr/>
          </p:nvPicPr>
          <p:blipFill>
            <a:blip r:embed="rId4"/>
            <a:stretch>
              <a:fillRect/>
            </a:stretch>
          </p:blipFill>
          <p:spPr>
            <a:xfrm>
              <a:off x="10126980" y="2694363"/>
              <a:ext cx="1238250" cy="2505075"/>
            </a:xfrm>
            <a:prstGeom prst="rect">
              <a:avLst/>
            </a:prstGeom>
          </p:spPr>
        </p:pic>
        <p:sp>
          <p:nvSpPr>
            <p:cNvPr id="10" name="Ovale 9"/>
            <p:cNvSpPr/>
            <p:nvPr/>
          </p:nvSpPr>
          <p:spPr>
            <a:xfrm>
              <a:off x="10965180" y="3589215"/>
              <a:ext cx="434340" cy="6467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 name="Immagine 2"/>
          <p:cNvPicPr>
            <a:picLocks noChangeAspect="1"/>
          </p:cNvPicPr>
          <p:nvPr/>
        </p:nvPicPr>
        <p:blipFill rotWithShape="1">
          <a:blip r:embed="rId5"/>
          <a:srcRect l="4855" r="35533"/>
          <a:stretch/>
        </p:blipFill>
        <p:spPr>
          <a:xfrm>
            <a:off x="6908238" y="1764880"/>
            <a:ext cx="2350062" cy="4455484"/>
          </a:xfrm>
          <a:prstGeom prst="rect">
            <a:avLst/>
          </a:prstGeom>
        </p:spPr>
      </p:pic>
    </p:spTree>
    <p:extLst>
      <p:ext uri="{BB962C8B-B14F-4D97-AF65-F5344CB8AC3E}">
        <p14:creationId xmlns:p14="http://schemas.microsoft.com/office/powerpoint/2010/main" val="537334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885950" y="952872"/>
            <a:ext cx="7635240" cy="5362021"/>
          </a:xfrm>
          <a:prstGeom prst="rect">
            <a:avLst/>
          </a:prstGeom>
        </p:spPr>
      </p:pic>
      <p:sp>
        <p:nvSpPr>
          <p:cNvPr id="3" name="Rettangolo 2"/>
          <p:cNvSpPr/>
          <p:nvPr/>
        </p:nvSpPr>
        <p:spPr>
          <a:xfrm>
            <a:off x="788670" y="6314893"/>
            <a:ext cx="9829800" cy="461665"/>
          </a:xfrm>
          <a:prstGeom prst="rect">
            <a:avLst/>
          </a:prstGeom>
        </p:spPr>
        <p:txBody>
          <a:bodyPr wrap="square">
            <a:spAutoFit/>
          </a:bodyPr>
          <a:lstStyle/>
          <a:p>
            <a:pPr algn="just"/>
            <a:r>
              <a:rPr lang="it-IT" sz="1200" dirty="0">
                <a:latin typeface="Times New Roman" panose="02020603050405020304" pitchFamily="18" charset="0"/>
                <a:cs typeface="Times New Roman" panose="02020603050405020304" pitchFamily="18" charset="0"/>
              </a:rPr>
              <a:t>Calzoni, E.; Bertoldi, A.; Cusumano, G.; Buratta, S.; Urbanelli, L.; Emiliani, C. </a:t>
            </a:r>
            <a:r>
              <a:rPr lang="it-IT" sz="1200" dirty="0" err="1">
                <a:latin typeface="Times New Roman" panose="02020603050405020304" pitchFamily="18" charset="0"/>
                <a:cs typeface="Times New Roman" panose="02020603050405020304" pitchFamily="18" charset="0"/>
              </a:rPr>
              <a:t>Plant-Derived</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Extracellular</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Vesicles</a:t>
            </a:r>
            <a:r>
              <a:rPr lang="it-IT" sz="1200" dirty="0">
                <a:latin typeface="Times New Roman" panose="02020603050405020304" pitchFamily="18" charset="0"/>
                <a:cs typeface="Times New Roman" panose="02020603050405020304" pitchFamily="18" charset="0"/>
              </a:rPr>
              <a:t>: Natural </a:t>
            </a:r>
            <a:r>
              <a:rPr lang="it-IT" sz="1200" dirty="0" err="1">
                <a:latin typeface="Times New Roman" panose="02020603050405020304" pitchFamily="18" charset="0"/>
                <a:cs typeface="Times New Roman" panose="02020603050405020304" pitchFamily="18" charset="0"/>
              </a:rPr>
              <a:t>Nanocarriers</a:t>
            </a:r>
            <a:r>
              <a:rPr lang="it-IT" sz="1200" dirty="0">
                <a:latin typeface="Times New Roman" panose="02020603050405020304" pitchFamily="18" charset="0"/>
                <a:cs typeface="Times New Roman" panose="02020603050405020304" pitchFamily="18" charset="0"/>
              </a:rPr>
              <a:t> for </a:t>
            </a:r>
            <a:r>
              <a:rPr lang="it-IT" sz="1200" dirty="0" err="1">
                <a:latin typeface="Times New Roman" panose="02020603050405020304" pitchFamily="18" charset="0"/>
                <a:cs typeface="Times New Roman" panose="02020603050405020304" pitchFamily="18" charset="0"/>
              </a:rPr>
              <a:t>Biotechnological</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Drugs</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Processes</a:t>
            </a:r>
            <a:r>
              <a:rPr lang="it-IT" sz="1200" dirty="0">
                <a:latin typeface="Times New Roman" panose="02020603050405020304" pitchFamily="18" charset="0"/>
                <a:cs typeface="Times New Roman" panose="02020603050405020304" pitchFamily="18" charset="0"/>
              </a:rPr>
              <a:t> 2024, 12, 2938.</a:t>
            </a:r>
          </a:p>
        </p:txBody>
      </p:sp>
    </p:spTree>
    <p:extLst>
      <p:ext uri="{BB962C8B-B14F-4D97-AF65-F5344CB8AC3E}">
        <p14:creationId xmlns:p14="http://schemas.microsoft.com/office/powerpoint/2010/main" val="7500207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l="2651" r="8388"/>
          <a:stretch/>
        </p:blipFill>
        <p:spPr>
          <a:xfrm>
            <a:off x="598307" y="1611629"/>
            <a:ext cx="4078100" cy="3995243"/>
          </a:xfrm>
          <a:prstGeom prst="rect">
            <a:avLst/>
          </a:prstGeom>
        </p:spPr>
      </p:pic>
      <p:pic>
        <p:nvPicPr>
          <p:cNvPr id="4" name="Immagine 3"/>
          <p:cNvPicPr>
            <a:picLocks noChangeAspect="1"/>
          </p:cNvPicPr>
          <p:nvPr/>
        </p:nvPicPr>
        <p:blipFill>
          <a:blip r:embed="rId3"/>
          <a:stretch>
            <a:fillRect/>
          </a:stretch>
        </p:blipFill>
        <p:spPr>
          <a:xfrm>
            <a:off x="4676407" y="995773"/>
            <a:ext cx="5897373" cy="1963025"/>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407" y="2958798"/>
            <a:ext cx="6815388" cy="3119430"/>
          </a:xfrm>
          <a:prstGeom prst="rect">
            <a:avLst/>
          </a:prstGeom>
        </p:spPr>
      </p:pic>
      <p:sp>
        <p:nvSpPr>
          <p:cNvPr id="2" name="Rettangolo 1"/>
          <p:cNvSpPr/>
          <p:nvPr/>
        </p:nvSpPr>
        <p:spPr>
          <a:xfrm>
            <a:off x="804047" y="6316325"/>
            <a:ext cx="10271623" cy="461665"/>
          </a:xfrm>
          <a:prstGeom prst="rect">
            <a:avLst/>
          </a:prstGeom>
        </p:spPr>
        <p:txBody>
          <a:bodyPr wrap="square">
            <a:spAutoFit/>
          </a:bodyPr>
          <a:lstStyle/>
          <a:p>
            <a:pPr algn="just"/>
            <a:r>
              <a:rPr lang="it-IT" sz="1200" dirty="0">
                <a:solidFill>
                  <a:srgbClr val="1B1B1B"/>
                </a:solidFill>
                <a:latin typeface="Times New Roman" panose="02020603050405020304" pitchFamily="18" charset="0"/>
                <a:cs typeface="Times New Roman" panose="02020603050405020304" pitchFamily="18" charset="0"/>
              </a:rPr>
              <a:t>Valentino A, Conte R, </a:t>
            </a:r>
            <a:r>
              <a:rPr lang="it-IT" sz="1200" dirty="0" err="1">
                <a:solidFill>
                  <a:srgbClr val="1B1B1B"/>
                </a:solidFill>
                <a:latin typeface="Times New Roman" panose="02020603050405020304" pitchFamily="18" charset="0"/>
                <a:cs typeface="Times New Roman" panose="02020603050405020304" pitchFamily="18" charset="0"/>
              </a:rPr>
              <a:t>Bousta</a:t>
            </a:r>
            <a:r>
              <a:rPr lang="it-IT" sz="1200" dirty="0">
                <a:solidFill>
                  <a:srgbClr val="1B1B1B"/>
                </a:solidFill>
                <a:latin typeface="Times New Roman" panose="02020603050405020304" pitchFamily="18" charset="0"/>
                <a:cs typeface="Times New Roman" panose="02020603050405020304" pitchFamily="18" charset="0"/>
              </a:rPr>
              <a:t> D, </a:t>
            </a:r>
            <a:r>
              <a:rPr lang="it-IT" sz="1200" dirty="0" err="1">
                <a:solidFill>
                  <a:srgbClr val="1B1B1B"/>
                </a:solidFill>
                <a:latin typeface="Times New Roman" panose="02020603050405020304" pitchFamily="18" charset="0"/>
                <a:cs typeface="Times New Roman" panose="02020603050405020304" pitchFamily="18" charset="0"/>
              </a:rPr>
              <a:t>Bekkari</a:t>
            </a:r>
            <a:r>
              <a:rPr lang="it-IT" sz="1200" dirty="0">
                <a:solidFill>
                  <a:srgbClr val="1B1B1B"/>
                </a:solidFill>
                <a:latin typeface="Times New Roman" panose="02020603050405020304" pitchFamily="18" charset="0"/>
                <a:cs typeface="Times New Roman" panose="02020603050405020304" pitchFamily="18" charset="0"/>
              </a:rPr>
              <a:t> H, Di Salle A, </a:t>
            </a:r>
            <a:r>
              <a:rPr lang="it-IT" sz="1200" dirty="0" err="1">
                <a:solidFill>
                  <a:srgbClr val="1B1B1B"/>
                </a:solidFill>
                <a:latin typeface="Times New Roman" panose="02020603050405020304" pitchFamily="18" charset="0"/>
                <a:cs typeface="Times New Roman" panose="02020603050405020304" pitchFamily="18" charset="0"/>
              </a:rPr>
              <a:t>Calarco</a:t>
            </a:r>
            <a:r>
              <a:rPr lang="it-IT" sz="1200" dirty="0">
                <a:solidFill>
                  <a:srgbClr val="1B1B1B"/>
                </a:solidFill>
                <a:latin typeface="Times New Roman" panose="02020603050405020304" pitchFamily="18" charset="0"/>
                <a:cs typeface="Times New Roman" panose="02020603050405020304" pitchFamily="18" charset="0"/>
              </a:rPr>
              <a:t> A, </a:t>
            </a:r>
            <a:r>
              <a:rPr lang="it-IT" sz="1200" dirty="0" err="1">
                <a:solidFill>
                  <a:srgbClr val="1B1B1B"/>
                </a:solidFill>
                <a:latin typeface="Times New Roman" panose="02020603050405020304" pitchFamily="18" charset="0"/>
                <a:cs typeface="Times New Roman" panose="02020603050405020304" pitchFamily="18" charset="0"/>
              </a:rPr>
              <a:t>Peluso</a:t>
            </a:r>
            <a:r>
              <a:rPr lang="it-IT" sz="1200" dirty="0">
                <a:solidFill>
                  <a:srgbClr val="1B1B1B"/>
                </a:solidFill>
                <a:latin typeface="Times New Roman" panose="02020603050405020304" pitchFamily="18" charset="0"/>
                <a:cs typeface="Times New Roman" panose="02020603050405020304" pitchFamily="18" charset="0"/>
              </a:rPr>
              <a:t> G. </a:t>
            </a:r>
            <a:r>
              <a:rPr lang="it-IT" sz="1200" dirty="0" err="1">
                <a:solidFill>
                  <a:srgbClr val="1B1B1B"/>
                </a:solidFill>
                <a:latin typeface="Times New Roman" panose="02020603050405020304" pitchFamily="18" charset="0"/>
                <a:cs typeface="Times New Roman" panose="02020603050405020304" pitchFamily="18" charset="0"/>
              </a:rPr>
              <a:t>Extracellular</a:t>
            </a:r>
            <a:r>
              <a:rPr lang="it-IT" sz="1200" dirty="0">
                <a:solidFill>
                  <a:srgbClr val="1B1B1B"/>
                </a:solidFill>
                <a:latin typeface="Times New Roman" panose="02020603050405020304" pitchFamily="18" charset="0"/>
                <a:cs typeface="Times New Roman" panose="02020603050405020304" pitchFamily="18" charset="0"/>
              </a:rPr>
              <a:t> </a:t>
            </a:r>
            <a:r>
              <a:rPr lang="it-IT" sz="1200" dirty="0" err="1">
                <a:solidFill>
                  <a:srgbClr val="1B1B1B"/>
                </a:solidFill>
                <a:latin typeface="Times New Roman" panose="02020603050405020304" pitchFamily="18" charset="0"/>
                <a:cs typeface="Times New Roman" panose="02020603050405020304" pitchFamily="18" charset="0"/>
              </a:rPr>
              <a:t>Vesicles</a:t>
            </a:r>
            <a:r>
              <a:rPr lang="it-IT" sz="1200" dirty="0">
                <a:solidFill>
                  <a:srgbClr val="1B1B1B"/>
                </a:solidFill>
                <a:latin typeface="Times New Roman" panose="02020603050405020304" pitchFamily="18" charset="0"/>
                <a:cs typeface="Times New Roman" panose="02020603050405020304" pitchFamily="18" charset="0"/>
              </a:rPr>
              <a:t> </a:t>
            </a:r>
            <a:r>
              <a:rPr lang="it-IT" sz="1200" dirty="0" err="1">
                <a:solidFill>
                  <a:srgbClr val="1B1B1B"/>
                </a:solidFill>
                <a:latin typeface="Times New Roman" panose="02020603050405020304" pitchFamily="18" charset="0"/>
                <a:cs typeface="Times New Roman" panose="02020603050405020304" pitchFamily="18" charset="0"/>
              </a:rPr>
              <a:t>Derived</a:t>
            </a:r>
            <a:r>
              <a:rPr lang="it-IT" sz="1200" dirty="0">
                <a:solidFill>
                  <a:srgbClr val="1B1B1B"/>
                </a:solidFill>
                <a:latin typeface="Times New Roman" panose="02020603050405020304" pitchFamily="18" charset="0"/>
                <a:cs typeface="Times New Roman" panose="02020603050405020304" pitchFamily="18" charset="0"/>
              </a:rPr>
              <a:t> from </a:t>
            </a:r>
            <a:r>
              <a:rPr lang="it-IT" sz="1200" i="1" dirty="0" err="1">
                <a:solidFill>
                  <a:srgbClr val="1B1B1B"/>
                </a:solidFill>
                <a:latin typeface="Times New Roman" panose="02020603050405020304" pitchFamily="18" charset="0"/>
                <a:cs typeface="Times New Roman" panose="02020603050405020304" pitchFamily="18" charset="0"/>
              </a:rPr>
              <a:t>Opuntia</a:t>
            </a:r>
            <a:r>
              <a:rPr lang="it-IT" sz="1200" i="1" dirty="0">
                <a:solidFill>
                  <a:srgbClr val="1B1B1B"/>
                </a:solidFill>
                <a:latin typeface="Times New Roman" panose="02020603050405020304" pitchFamily="18" charset="0"/>
                <a:cs typeface="Times New Roman" panose="02020603050405020304" pitchFamily="18" charset="0"/>
              </a:rPr>
              <a:t> ficus-indica</a:t>
            </a:r>
            <a:r>
              <a:rPr lang="it-IT" sz="1200" dirty="0">
                <a:solidFill>
                  <a:srgbClr val="1B1B1B"/>
                </a:solidFill>
                <a:latin typeface="Times New Roman" panose="02020603050405020304" pitchFamily="18" charset="0"/>
                <a:cs typeface="Times New Roman" panose="02020603050405020304" pitchFamily="18" charset="0"/>
              </a:rPr>
              <a:t> </a:t>
            </a:r>
            <a:r>
              <a:rPr lang="it-IT" sz="1200" dirty="0" err="1">
                <a:solidFill>
                  <a:srgbClr val="1B1B1B"/>
                </a:solidFill>
                <a:latin typeface="Times New Roman" panose="02020603050405020304" pitchFamily="18" charset="0"/>
                <a:cs typeface="Times New Roman" panose="02020603050405020304" pitchFamily="18" charset="0"/>
              </a:rPr>
              <a:t>Fruit</a:t>
            </a:r>
            <a:r>
              <a:rPr lang="it-IT" sz="1200" dirty="0">
                <a:solidFill>
                  <a:srgbClr val="1B1B1B"/>
                </a:solidFill>
                <a:latin typeface="Times New Roman" panose="02020603050405020304" pitchFamily="18" charset="0"/>
                <a:cs typeface="Times New Roman" panose="02020603050405020304" pitchFamily="18" charset="0"/>
              </a:rPr>
              <a:t> (OFI-</a:t>
            </a:r>
            <a:r>
              <a:rPr lang="it-IT" sz="1200" dirty="0" err="1">
                <a:solidFill>
                  <a:srgbClr val="1B1B1B"/>
                </a:solidFill>
                <a:latin typeface="Times New Roman" panose="02020603050405020304" pitchFamily="18" charset="0"/>
                <a:cs typeface="Times New Roman" panose="02020603050405020304" pitchFamily="18" charset="0"/>
              </a:rPr>
              <a:t>EVs</a:t>
            </a:r>
            <a:r>
              <a:rPr lang="it-IT" sz="1200" dirty="0">
                <a:solidFill>
                  <a:srgbClr val="1B1B1B"/>
                </a:solidFill>
                <a:latin typeface="Times New Roman" panose="02020603050405020304" pitchFamily="18" charset="0"/>
                <a:cs typeface="Times New Roman" panose="02020603050405020304" pitchFamily="18" charset="0"/>
              </a:rPr>
              <a:t>) </a:t>
            </a:r>
            <a:r>
              <a:rPr lang="it-IT" sz="1200" dirty="0" err="1">
                <a:solidFill>
                  <a:srgbClr val="1B1B1B"/>
                </a:solidFill>
                <a:latin typeface="Times New Roman" panose="02020603050405020304" pitchFamily="18" charset="0"/>
                <a:cs typeface="Times New Roman" panose="02020603050405020304" pitchFamily="18" charset="0"/>
              </a:rPr>
              <a:t>Speed</a:t>
            </a:r>
            <a:r>
              <a:rPr lang="it-IT" sz="1200" dirty="0">
                <a:solidFill>
                  <a:srgbClr val="1B1B1B"/>
                </a:solidFill>
                <a:latin typeface="Times New Roman" panose="02020603050405020304" pitchFamily="18" charset="0"/>
                <a:cs typeface="Times New Roman" panose="02020603050405020304" pitchFamily="18" charset="0"/>
              </a:rPr>
              <a:t> Up the </a:t>
            </a:r>
            <a:r>
              <a:rPr lang="it-IT" sz="1200" dirty="0" err="1">
                <a:solidFill>
                  <a:srgbClr val="1B1B1B"/>
                </a:solidFill>
                <a:latin typeface="Times New Roman" panose="02020603050405020304" pitchFamily="18" charset="0"/>
                <a:cs typeface="Times New Roman" panose="02020603050405020304" pitchFamily="18" charset="0"/>
              </a:rPr>
              <a:t>Normal</a:t>
            </a:r>
            <a:r>
              <a:rPr lang="it-IT" sz="1200" dirty="0">
                <a:solidFill>
                  <a:srgbClr val="1B1B1B"/>
                </a:solidFill>
                <a:latin typeface="Times New Roman" panose="02020603050405020304" pitchFamily="18" charset="0"/>
                <a:cs typeface="Times New Roman" panose="02020603050405020304" pitchFamily="18" charset="0"/>
              </a:rPr>
              <a:t> </a:t>
            </a:r>
            <a:r>
              <a:rPr lang="it-IT" sz="1200" dirty="0" err="1">
                <a:solidFill>
                  <a:srgbClr val="1B1B1B"/>
                </a:solidFill>
                <a:latin typeface="Times New Roman" panose="02020603050405020304" pitchFamily="18" charset="0"/>
                <a:cs typeface="Times New Roman" panose="02020603050405020304" pitchFamily="18" charset="0"/>
              </a:rPr>
              <a:t>Wound</a:t>
            </a:r>
            <a:r>
              <a:rPr lang="it-IT" sz="1200" dirty="0">
                <a:solidFill>
                  <a:srgbClr val="1B1B1B"/>
                </a:solidFill>
                <a:latin typeface="Times New Roman" panose="02020603050405020304" pitchFamily="18" charset="0"/>
                <a:cs typeface="Times New Roman" panose="02020603050405020304" pitchFamily="18" charset="0"/>
              </a:rPr>
              <a:t> </a:t>
            </a:r>
            <a:r>
              <a:rPr lang="it-IT" sz="1200" dirty="0" err="1">
                <a:solidFill>
                  <a:srgbClr val="1B1B1B"/>
                </a:solidFill>
                <a:latin typeface="Times New Roman" panose="02020603050405020304" pitchFamily="18" charset="0"/>
                <a:cs typeface="Times New Roman" panose="02020603050405020304" pitchFamily="18" charset="0"/>
              </a:rPr>
              <a:t>Healing</a:t>
            </a:r>
            <a:r>
              <a:rPr lang="it-IT" sz="1200" dirty="0">
                <a:solidFill>
                  <a:srgbClr val="1B1B1B"/>
                </a:solidFill>
                <a:latin typeface="Times New Roman" panose="02020603050405020304" pitchFamily="18" charset="0"/>
                <a:cs typeface="Times New Roman" panose="02020603050405020304" pitchFamily="18" charset="0"/>
              </a:rPr>
              <a:t> </a:t>
            </a:r>
            <a:r>
              <a:rPr lang="it-IT" sz="1200" dirty="0" err="1">
                <a:solidFill>
                  <a:srgbClr val="1B1B1B"/>
                </a:solidFill>
                <a:latin typeface="Times New Roman" panose="02020603050405020304" pitchFamily="18" charset="0"/>
                <a:cs typeface="Times New Roman" panose="02020603050405020304" pitchFamily="18" charset="0"/>
              </a:rPr>
              <a:t>Processes</a:t>
            </a:r>
            <a:r>
              <a:rPr lang="it-IT" sz="1200" dirty="0">
                <a:solidFill>
                  <a:srgbClr val="1B1B1B"/>
                </a:solidFill>
                <a:latin typeface="Times New Roman" panose="02020603050405020304" pitchFamily="18" charset="0"/>
                <a:cs typeface="Times New Roman" panose="02020603050405020304" pitchFamily="18" charset="0"/>
              </a:rPr>
              <a:t> by </a:t>
            </a:r>
            <a:r>
              <a:rPr lang="it-IT" sz="1200" dirty="0" err="1">
                <a:solidFill>
                  <a:srgbClr val="1B1B1B"/>
                </a:solidFill>
                <a:latin typeface="Times New Roman" panose="02020603050405020304" pitchFamily="18" charset="0"/>
                <a:cs typeface="Times New Roman" panose="02020603050405020304" pitchFamily="18" charset="0"/>
              </a:rPr>
              <a:t>Modulating</a:t>
            </a:r>
            <a:r>
              <a:rPr lang="it-IT" sz="1200" dirty="0">
                <a:solidFill>
                  <a:srgbClr val="1B1B1B"/>
                </a:solidFill>
                <a:latin typeface="Times New Roman" panose="02020603050405020304" pitchFamily="18" charset="0"/>
                <a:cs typeface="Times New Roman" panose="02020603050405020304" pitchFamily="18" charset="0"/>
              </a:rPr>
              <a:t> Cellular </a:t>
            </a:r>
            <a:r>
              <a:rPr lang="it-IT" sz="1200" dirty="0" err="1">
                <a:solidFill>
                  <a:srgbClr val="1B1B1B"/>
                </a:solidFill>
                <a:latin typeface="Times New Roman" panose="02020603050405020304" pitchFamily="18" charset="0"/>
                <a:cs typeface="Times New Roman" panose="02020603050405020304" pitchFamily="18" charset="0"/>
              </a:rPr>
              <a:t>Responses</a:t>
            </a:r>
            <a:r>
              <a:rPr lang="it-IT" sz="1200" dirty="0">
                <a:solidFill>
                  <a:srgbClr val="1B1B1B"/>
                </a:solidFill>
                <a:latin typeface="Times New Roman" panose="02020603050405020304" pitchFamily="18" charset="0"/>
                <a:cs typeface="Times New Roman" panose="02020603050405020304" pitchFamily="18" charset="0"/>
              </a:rPr>
              <a:t>. </a:t>
            </a:r>
            <a:r>
              <a:rPr lang="it-IT" sz="1200" dirty="0" err="1">
                <a:solidFill>
                  <a:srgbClr val="1B1B1B"/>
                </a:solidFill>
                <a:latin typeface="Times New Roman" panose="02020603050405020304" pitchFamily="18" charset="0"/>
                <a:cs typeface="Times New Roman" panose="02020603050405020304" pitchFamily="18" charset="0"/>
              </a:rPr>
              <a:t>Int</a:t>
            </a:r>
            <a:r>
              <a:rPr lang="it-IT" sz="1200" dirty="0">
                <a:solidFill>
                  <a:srgbClr val="1B1B1B"/>
                </a:solidFill>
                <a:latin typeface="Times New Roman" panose="02020603050405020304" pitchFamily="18" charset="0"/>
                <a:cs typeface="Times New Roman" panose="02020603050405020304" pitchFamily="18" charset="0"/>
              </a:rPr>
              <a:t> J </a:t>
            </a:r>
            <a:r>
              <a:rPr lang="it-IT" sz="1200" dirty="0" err="1">
                <a:solidFill>
                  <a:srgbClr val="1B1B1B"/>
                </a:solidFill>
                <a:latin typeface="Times New Roman" panose="02020603050405020304" pitchFamily="18" charset="0"/>
                <a:cs typeface="Times New Roman" panose="02020603050405020304" pitchFamily="18" charset="0"/>
              </a:rPr>
              <a:t>Mol</a:t>
            </a:r>
            <a:r>
              <a:rPr lang="it-IT" sz="1200" dirty="0">
                <a:solidFill>
                  <a:srgbClr val="1B1B1B"/>
                </a:solidFill>
                <a:latin typeface="Times New Roman" panose="02020603050405020304" pitchFamily="18" charset="0"/>
                <a:cs typeface="Times New Roman" panose="02020603050405020304" pitchFamily="18" charset="0"/>
              </a:rPr>
              <a:t> Sci. 2024 </a:t>
            </a:r>
            <a:r>
              <a:rPr lang="it-IT" sz="1200" dirty="0" err="1">
                <a:solidFill>
                  <a:srgbClr val="1B1B1B"/>
                </a:solidFill>
                <a:latin typeface="Times New Roman" panose="02020603050405020304" pitchFamily="18" charset="0"/>
                <a:cs typeface="Times New Roman" panose="02020603050405020304" pitchFamily="18" charset="0"/>
              </a:rPr>
              <a:t>Jun</a:t>
            </a:r>
            <a:r>
              <a:rPr lang="it-IT" sz="1200" dirty="0">
                <a:solidFill>
                  <a:srgbClr val="1B1B1B"/>
                </a:solidFill>
                <a:latin typeface="Times New Roman" panose="02020603050405020304" pitchFamily="18" charset="0"/>
                <a:cs typeface="Times New Roman" panose="02020603050405020304" pitchFamily="18" charset="0"/>
              </a:rPr>
              <a:t> 28;25(13):7103. </a:t>
            </a:r>
            <a:r>
              <a:rPr lang="it-IT" sz="1200" dirty="0" err="1">
                <a:solidFill>
                  <a:srgbClr val="1B1B1B"/>
                </a:solidFill>
                <a:latin typeface="Times New Roman" panose="02020603050405020304" pitchFamily="18" charset="0"/>
                <a:cs typeface="Times New Roman" panose="02020603050405020304" pitchFamily="18" charset="0"/>
              </a:rPr>
              <a:t>doi</a:t>
            </a:r>
            <a:r>
              <a:rPr lang="it-IT" sz="1200" dirty="0">
                <a:solidFill>
                  <a:srgbClr val="1B1B1B"/>
                </a:solidFill>
                <a:latin typeface="Times New Roman" panose="02020603050405020304" pitchFamily="18" charset="0"/>
                <a:cs typeface="Times New Roman" panose="02020603050405020304" pitchFamily="18" charset="0"/>
              </a:rPr>
              <a:t>: </a:t>
            </a:r>
            <a:r>
              <a:rPr lang="it-IT" sz="1200" dirty="0" smtClean="0">
                <a:solidFill>
                  <a:srgbClr val="1B1B1B"/>
                </a:solidFill>
                <a:latin typeface="Times New Roman" panose="02020603050405020304" pitchFamily="18" charset="0"/>
                <a:cs typeface="Times New Roman" panose="02020603050405020304" pitchFamily="18" charset="0"/>
              </a:rPr>
              <a:t>10.3390/ijms25137103.</a:t>
            </a:r>
            <a:endParaRPr lang="it-IT"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560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422388" y="934642"/>
            <a:ext cx="4121591" cy="707886"/>
          </a:xfrm>
          <a:prstGeom prst="rect">
            <a:avLst/>
          </a:prstGeom>
          <a:noFill/>
        </p:spPr>
        <p:txBody>
          <a:bodyPr wrap="square" rtlCol="0">
            <a:spAutoFit/>
          </a:bodyPr>
          <a:lstStyle/>
          <a:p>
            <a:r>
              <a:rPr lang="it-IT" sz="2400" b="1" dirty="0" err="1">
                <a:solidFill>
                  <a:schemeClr val="accent6">
                    <a:lumMod val="50000"/>
                  </a:schemeClr>
                </a:solidFill>
                <a:latin typeface="Times New Roman" panose="02020603050405020304" pitchFamily="18" charset="0"/>
                <a:cs typeface="Times New Roman" panose="02020603050405020304" pitchFamily="18" charset="0"/>
              </a:rPr>
              <a:t>Biological</a:t>
            </a:r>
            <a:r>
              <a:rPr lang="it-IT" sz="2400" b="1" dirty="0">
                <a:solidFill>
                  <a:schemeClr val="accent6">
                    <a:lumMod val="50000"/>
                  </a:schemeClr>
                </a:solidFill>
                <a:latin typeface="Times New Roman" panose="02020603050405020304" pitchFamily="18" charset="0"/>
                <a:cs typeface="Times New Roman" panose="02020603050405020304" pitchFamily="18" charset="0"/>
              </a:rPr>
              <a:t> </a:t>
            </a:r>
            <a:r>
              <a:rPr lang="it-IT" sz="2400" b="1" dirty="0" err="1">
                <a:solidFill>
                  <a:schemeClr val="accent6">
                    <a:lumMod val="50000"/>
                  </a:schemeClr>
                </a:solidFill>
                <a:latin typeface="Times New Roman" panose="02020603050405020304" pitchFamily="18" charset="0"/>
                <a:cs typeface="Times New Roman" panose="02020603050405020304" pitchFamily="18" charset="0"/>
              </a:rPr>
              <a:t>assay</a:t>
            </a:r>
            <a:endParaRPr lang="it-IT" sz="2400" b="1" dirty="0">
              <a:solidFill>
                <a:schemeClr val="accent6">
                  <a:lumMod val="50000"/>
                </a:schemeClr>
              </a:solidFill>
              <a:latin typeface="Times New Roman" panose="02020603050405020304" pitchFamily="18" charset="0"/>
              <a:cs typeface="Times New Roman" panose="02020603050405020304" pitchFamily="18" charset="0"/>
            </a:endParaRPr>
          </a:p>
          <a:p>
            <a:endParaRPr lang="it-IT" sz="1600" dirty="0"/>
          </a:p>
        </p:txBody>
      </p:sp>
      <p:sp>
        <p:nvSpPr>
          <p:cNvPr id="3" name="CasellaDiTesto 2"/>
          <p:cNvSpPr txBox="1"/>
          <p:nvPr/>
        </p:nvSpPr>
        <p:spPr>
          <a:xfrm>
            <a:off x="5382853" y="3805474"/>
            <a:ext cx="1806229" cy="461665"/>
          </a:xfrm>
          <a:prstGeom prst="rect">
            <a:avLst/>
          </a:prstGeom>
          <a:noFill/>
        </p:spPr>
        <p:txBody>
          <a:bodyPr wrap="square" rtlCol="0">
            <a:spAutoFit/>
          </a:bodyPr>
          <a:lstStyle/>
          <a:p>
            <a:r>
              <a:rPr lang="en-GB" sz="2400" b="1" dirty="0" smtClean="0">
                <a:solidFill>
                  <a:schemeClr val="accent6">
                    <a:lumMod val="50000"/>
                  </a:schemeClr>
                </a:solidFill>
                <a:latin typeface="Times New Roman" panose="02020603050405020304" pitchFamily="18" charset="0"/>
                <a:cs typeface="Times New Roman" panose="02020603050405020304" pitchFamily="18" charset="0"/>
              </a:rPr>
              <a:t>Results</a:t>
            </a:r>
            <a:endParaRPr lang="en-GB" sz="24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536" y="4404650"/>
            <a:ext cx="2801040" cy="2350206"/>
          </a:xfrm>
          <a:prstGeom prst="rect">
            <a:avLst/>
          </a:prstGeom>
        </p:spPr>
      </p:pic>
      <p:grpSp>
        <p:nvGrpSpPr>
          <p:cNvPr id="5" name="Gruppo 4"/>
          <p:cNvGrpSpPr/>
          <p:nvPr/>
        </p:nvGrpSpPr>
        <p:grpSpPr>
          <a:xfrm>
            <a:off x="1085111" y="1040206"/>
            <a:ext cx="4208071" cy="2663189"/>
            <a:chOff x="4871140" y="167729"/>
            <a:chExt cx="4246779" cy="2923674"/>
          </a:xfrm>
        </p:grpSpPr>
        <p:pic>
          <p:nvPicPr>
            <p:cNvPr id="6" name="Immagine 5"/>
            <p:cNvPicPr>
              <a:picLocks noChangeAspect="1"/>
            </p:cNvPicPr>
            <p:nvPr/>
          </p:nvPicPr>
          <p:blipFill rotWithShape="1">
            <a:blip r:embed="rId3"/>
            <a:srcRect l="1368" t="989" r="21905" b="314"/>
            <a:stretch/>
          </p:blipFill>
          <p:spPr>
            <a:xfrm>
              <a:off x="4871140" y="167729"/>
              <a:ext cx="4019569" cy="2923674"/>
            </a:xfrm>
            <a:prstGeom prst="rect">
              <a:avLst/>
            </a:prstGeom>
          </p:spPr>
        </p:pic>
        <p:sp>
          <p:nvSpPr>
            <p:cNvPr id="7" name="Rettangolo 6"/>
            <p:cNvSpPr/>
            <p:nvPr/>
          </p:nvSpPr>
          <p:spPr>
            <a:xfrm>
              <a:off x="8090485" y="623370"/>
              <a:ext cx="1027434" cy="567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Rettangolo 7"/>
          <p:cNvSpPr/>
          <p:nvPr/>
        </p:nvSpPr>
        <p:spPr>
          <a:xfrm>
            <a:off x="5326200" y="1644793"/>
            <a:ext cx="2855196" cy="307777"/>
          </a:xfrm>
          <a:prstGeom prst="rect">
            <a:avLst/>
          </a:prstGeom>
        </p:spPr>
        <p:txBody>
          <a:bodyPr wrap="square">
            <a:spAutoFit/>
          </a:bodyPr>
          <a:lstStyle/>
          <a:p>
            <a:r>
              <a:rPr lang="it-IT" sz="1400" b="1" dirty="0" smtClean="0">
                <a:latin typeface="Times New Roman" panose="02020603050405020304" pitchFamily="18" charset="0"/>
                <a:cs typeface="Times New Roman" panose="02020603050405020304" pitchFamily="18" charset="0"/>
              </a:rPr>
              <a:t>Cellular model: </a:t>
            </a:r>
            <a:r>
              <a:rPr lang="it-IT" sz="1400" b="1" dirty="0">
                <a:latin typeface="Times New Roman" panose="02020603050405020304" pitchFamily="18" charset="0"/>
                <a:cs typeface="Times New Roman" panose="02020603050405020304" pitchFamily="18" charset="0"/>
              </a:rPr>
              <a:t>RAW 264.7</a:t>
            </a:r>
          </a:p>
        </p:txBody>
      </p:sp>
      <p:pic>
        <p:nvPicPr>
          <p:cNvPr id="9" name="Picture 2" descr="48-well | No. 1.5 Coverslip | 6 mm Glass Diameter | Uncoated • MatTek Life  Scienc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2853" y="1881291"/>
            <a:ext cx="1165882" cy="116588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o 9"/>
          <p:cNvGrpSpPr/>
          <p:nvPr/>
        </p:nvGrpSpPr>
        <p:grpSpPr>
          <a:xfrm>
            <a:off x="6909886" y="2068562"/>
            <a:ext cx="1240886" cy="1090145"/>
            <a:chOff x="3195661" y="2306472"/>
            <a:chExt cx="2009335" cy="2235898"/>
          </a:xfrm>
        </p:grpSpPr>
        <p:pic>
          <p:nvPicPr>
            <p:cNvPr id="11" name="Picture 4" descr="Hydrogen Peroxide Sensing and Signaling: Molecular Ce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437" t="37154" r="47346" b="46702"/>
            <a:stretch/>
          </p:blipFill>
          <p:spPr bwMode="auto">
            <a:xfrm>
              <a:off x="3307957" y="2497542"/>
              <a:ext cx="1555845" cy="1166882"/>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p:cNvSpPr/>
            <p:nvPr/>
          </p:nvSpPr>
          <p:spPr>
            <a:xfrm>
              <a:off x="4508957" y="3539260"/>
              <a:ext cx="382137" cy="1003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4763070" y="2306472"/>
              <a:ext cx="441926" cy="1356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3195661" y="3493293"/>
              <a:ext cx="382137" cy="1003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5" name="Più 14"/>
          <p:cNvSpPr/>
          <p:nvPr/>
        </p:nvSpPr>
        <p:spPr>
          <a:xfrm>
            <a:off x="6605849" y="2263196"/>
            <a:ext cx="282485" cy="360644"/>
          </a:xfrm>
          <a:prstGeom prst="mathPlus">
            <a:avLst/>
          </a:prstGeom>
          <a:solidFill>
            <a:srgbClr val="77BF47"/>
          </a:solidFill>
          <a:ln>
            <a:solidFill>
              <a:srgbClr val="77B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16" name="Più 15"/>
          <p:cNvSpPr/>
          <p:nvPr/>
        </p:nvSpPr>
        <p:spPr>
          <a:xfrm>
            <a:off x="7970661" y="2265097"/>
            <a:ext cx="296198" cy="345136"/>
          </a:xfrm>
          <a:prstGeom prst="mathPlus">
            <a:avLst/>
          </a:prstGeom>
          <a:solidFill>
            <a:srgbClr val="77BF47"/>
          </a:solidFill>
          <a:ln>
            <a:solidFill>
              <a:srgbClr val="77B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4576" y="4519066"/>
            <a:ext cx="3087848" cy="2152586"/>
          </a:xfrm>
          <a:prstGeom prst="rect">
            <a:avLst/>
          </a:prstGeom>
        </p:spPr>
      </p:pic>
      <p:pic>
        <p:nvPicPr>
          <p:cNvPr id="18" name="Immagin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8570" y="4314909"/>
            <a:ext cx="3954930" cy="2353877"/>
          </a:xfrm>
          <a:prstGeom prst="rect">
            <a:avLst/>
          </a:prstGeom>
        </p:spPr>
      </p:pic>
      <p:pic>
        <p:nvPicPr>
          <p:cNvPr id="20" name="Immagine 19"/>
          <p:cNvPicPr>
            <a:picLocks noChangeAspect="1"/>
          </p:cNvPicPr>
          <p:nvPr/>
        </p:nvPicPr>
        <p:blipFill rotWithShape="1">
          <a:blip r:embed="rId8"/>
          <a:srcRect l="81499" t="9917" r="5435" b="74748"/>
          <a:stretch/>
        </p:blipFill>
        <p:spPr>
          <a:xfrm>
            <a:off x="8415995" y="2044831"/>
            <a:ext cx="262153" cy="216488"/>
          </a:xfrm>
          <a:prstGeom prst="rect">
            <a:avLst/>
          </a:prstGeom>
        </p:spPr>
      </p:pic>
      <p:pic>
        <p:nvPicPr>
          <p:cNvPr id="21" name="Immagine 20"/>
          <p:cNvPicPr>
            <a:picLocks noChangeAspect="1"/>
          </p:cNvPicPr>
          <p:nvPr/>
        </p:nvPicPr>
        <p:blipFill rotWithShape="1">
          <a:blip r:embed="rId8"/>
          <a:srcRect l="81499" t="9917" r="5435" b="74748"/>
          <a:stretch/>
        </p:blipFill>
        <p:spPr>
          <a:xfrm>
            <a:off x="8597900" y="2241154"/>
            <a:ext cx="262153" cy="216488"/>
          </a:xfrm>
          <a:prstGeom prst="rect">
            <a:avLst/>
          </a:prstGeom>
        </p:spPr>
      </p:pic>
      <p:pic>
        <p:nvPicPr>
          <p:cNvPr id="22" name="Immagine 21"/>
          <p:cNvPicPr>
            <a:picLocks noChangeAspect="1"/>
          </p:cNvPicPr>
          <p:nvPr/>
        </p:nvPicPr>
        <p:blipFill rotWithShape="1">
          <a:blip r:embed="rId8"/>
          <a:srcRect l="81499" t="9917" r="5435" b="74748"/>
          <a:stretch/>
        </p:blipFill>
        <p:spPr>
          <a:xfrm>
            <a:off x="9233536" y="2027959"/>
            <a:ext cx="262153" cy="216488"/>
          </a:xfrm>
          <a:prstGeom prst="rect">
            <a:avLst/>
          </a:prstGeom>
        </p:spPr>
      </p:pic>
      <p:pic>
        <p:nvPicPr>
          <p:cNvPr id="23" name="Immagine 22"/>
          <p:cNvPicPr>
            <a:picLocks noChangeAspect="1"/>
          </p:cNvPicPr>
          <p:nvPr/>
        </p:nvPicPr>
        <p:blipFill rotWithShape="1">
          <a:blip r:embed="rId8"/>
          <a:srcRect l="81499" t="9917" r="5435" b="74748"/>
          <a:stretch/>
        </p:blipFill>
        <p:spPr>
          <a:xfrm>
            <a:off x="8883780" y="2204374"/>
            <a:ext cx="262153" cy="216488"/>
          </a:xfrm>
          <a:prstGeom prst="rect">
            <a:avLst/>
          </a:prstGeom>
        </p:spPr>
      </p:pic>
      <p:pic>
        <p:nvPicPr>
          <p:cNvPr id="24" name="Immagine 23"/>
          <p:cNvPicPr>
            <a:picLocks noChangeAspect="1"/>
          </p:cNvPicPr>
          <p:nvPr/>
        </p:nvPicPr>
        <p:blipFill rotWithShape="1">
          <a:blip r:embed="rId8"/>
          <a:srcRect l="81499" t="9917" r="5435" b="74748"/>
          <a:stretch/>
        </p:blipFill>
        <p:spPr>
          <a:xfrm>
            <a:off x="8680548" y="2016499"/>
            <a:ext cx="262153" cy="216488"/>
          </a:xfrm>
          <a:prstGeom prst="rect">
            <a:avLst/>
          </a:prstGeom>
        </p:spPr>
      </p:pic>
      <p:pic>
        <p:nvPicPr>
          <p:cNvPr id="25" name="Immagine 24"/>
          <p:cNvPicPr>
            <a:picLocks noChangeAspect="1"/>
          </p:cNvPicPr>
          <p:nvPr/>
        </p:nvPicPr>
        <p:blipFill rotWithShape="1">
          <a:blip r:embed="rId8"/>
          <a:srcRect l="81499" t="9917" r="5435" b="74748"/>
          <a:stretch/>
        </p:blipFill>
        <p:spPr>
          <a:xfrm>
            <a:off x="8992341" y="1998383"/>
            <a:ext cx="262153" cy="216488"/>
          </a:xfrm>
          <a:prstGeom prst="rect">
            <a:avLst/>
          </a:prstGeom>
        </p:spPr>
      </p:pic>
      <p:sp>
        <p:nvSpPr>
          <p:cNvPr id="26" name="CasellaDiTesto 25"/>
          <p:cNvSpPr txBox="1"/>
          <p:nvPr/>
        </p:nvSpPr>
        <p:spPr>
          <a:xfrm>
            <a:off x="8082403" y="2498114"/>
            <a:ext cx="2184468" cy="307777"/>
          </a:xfrm>
          <a:prstGeom prst="rect">
            <a:avLst/>
          </a:prstGeom>
          <a:noFill/>
        </p:spPr>
        <p:txBody>
          <a:bodyPr wrap="square" rtlCol="0">
            <a:spAutoFit/>
          </a:bodyPr>
          <a:lstStyle/>
          <a:p>
            <a:pPr algn="ctr"/>
            <a:r>
              <a:rPr lang="it-IT" sz="1400" b="1" dirty="0" err="1" smtClean="0">
                <a:latin typeface="Times New Roman" panose="02020603050405020304" pitchFamily="18" charset="0"/>
                <a:cs typeface="Times New Roman" panose="02020603050405020304" pitchFamily="18" charset="0"/>
              </a:rPr>
              <a:t>Plant-derived</a:t>
            </a:r>
            <a:r>
              <a:rPr lang="it-IT" sz="1400" b="1" dirty="0" smtClean="0">
                <a:latin typeface="Times New Roman" panose="02020603050405020304" pitchFamily="18" charset="0"/>
                <a:cs typeface="Times New Roman" panose="02020603050405020304" pitchFamily="18" charset="0"/>
              </a:rPr>
              <a:t> </a:t>
            </a:r>
            <a:r>
              <a:rPr lang="it-IT" sz="1400" b="1" dirty="0" err="1" smtClean="0">
                <a:latin typeface="Times New Roman" panose="02020603050405020304" pitchFamily="18" charset="0"/>
                <a:cs typeface="Times New Roman" panose="02020603050405020304" pitchFamily="18" charset="0"/>
              </a:rPr>
              <a:t>EVs</a:t>
            </a:r>
            <a:endParaRPr lang="it-IT" sz="1400" b="1" dirty="0">
              <a:latin typeface="Times New Roman" panose="02020603050405020304" pitchFamily="18" charset="0"/>
              <a:cs typeface="Times New Roman" panose="02020603050405020304" pitchFamily="18" charset="0"/>
            </a:endParaRPr>
          </a:p>
        </p:txBody>
      </p:sp>
      <p:sp>
        <p:nvSpPr>
          <p:cNvPr id="27" name="Parentesi graffa chiusa 26"/>
          <p:cNvSpPr/>
          <p:nvPr/>
        </p:nvSpPr>
        <p:spPr>
          <a:xfrm rot="16200000">
            <a:off x="5327627" y="-939834"/>
            <a:ext cx="973835" cy="9458868"/>
          </a:xfrm>
          <a:prstGeom prst="rightBrace">
            <a:avLst/>
          </a:prstGeom>
          <a:ln>
            <a:solidFill>
              <a:srgbClr val="77BF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39209699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Forma1"/>
          <p:cNvGrpSpPr/>
          <p:nvPr/>
        </p:nvGrpSpPr>
        <p:grpSpPr>
          <a:xfrm>
            <a:off x="613675" y="2142104"/>
            <a:ext cx="3915146" cy="3494286"/>
            <a:chOff x="-18" y="-18979"/>
            <a:chExt cx="3915601" cy="3494506"/>
          </a:xfrm>
        </p:grpSpPr>
        <p:sp>
          <p:nvSpPr>
            <p:cNvPr id="3" name="Figura a mano libera 2"/>
            <p:cNvSpPr/>
            <p:nvPr/>
          </p:nvSpPr>
          <p:spPr>
            <a:xfrm rot="5436600">
              <a:off x="321103" y="-234799"/>
              <a:ext cx="1224360" cy="1656000"/>
            </a:xfrm>
            <a:custGeom>
              <a:avLst/>
              <a:gdLst/>
              <a:ahLst/>
              <a:cxnLst/>
              <a:rect l="0" t="0" r="r" b="b"/>
              <a:pathLst>
                <a:path w="1934" h="2612">
                  <a:moveTo>
                    <a:pt x="321" y="1"/>
                  </a:moveTo>
                  <a:cubicBezTo>
                    <a:pt x="160" y="2"/>
                    <a:pt x="0" y="162"/>
                    <a:pt x="0" y="323"/>
                  </a:cubicBezTo>
                  <a:lnTo>
                    <a:pt x="4" y="2289"/>
                  </a:lnTo>
                  <a:cubicBezTo>
                    <a:pt x="3" y="2450"/>
                    <a:pt x="163" y="2611"/>
                    <a:pt x="324" y="2611"/>
                  </a:cubicBezTo>
                  <a:lnTo>
                    <a:pt x="1611" y="2609"/>
                  </a:lnTo>
                  <a:cubicBezTo>
                    <a:pt x="1772" y="2608"/>
                    <a:pt x="1933" y="2447"/>
                    <a:pt x="1932" y="2286"/>
                  </a:cubicBezTo>
                  <a:lnTo>
                    <a:pt x="1929" y="320"/>
                  </a:lnTo>
                  <a:cubicBezTo>
                    <a:pt x="1929" y="159"/>
                    <a:pt x="1768" y="0"/>
                    <a:pt x="1607" y="0"/>
                  </a:cubicBezTo>
                  <a:lnTo>
                    <a:pt x="321" y="1"/>
                  </a:lnTo>
                </a:path>
              </a:pathLst>
            </a:custGeom>
            <a:solidFill>
              <a:srgbClr val="FFFFFF"/>
            </a:solidFill>
            <a:ln>
              <a:solidFill>
                <a:srgbClr val="3465A4"/>
              </a:solidFill>
            </a:ln>
          </p:spPr>
          <p:style>
            <a:lnRef idx="0">
              <a:scrgbClr r="0" g="0" b="0"/>
            </a:lnRef>
            <a:fillRef idx="0">
              <a:scrgbClr r="0" g="0" b="0"/>
            </a:fillRef>
            <a:effectRef idx="0">
              <a:scrgbClr r="0" g="0" b="0"/>
            </a:effectRef>
            <a:fontRef idx="minor"/>
          </p:style>
          <p:txBody>
            <a:bodyPr/>
            <a:lstStyle/>
            <a:p>
              <a:endParaRPr lang="it-IT"/>
            </a:p>
          </p:txBody>
        </p:sp>
        <p:pic>
          <p:nvPicPr>
            <p:cNvPr id="4" name="Immagine 3"/>
            <p:cNvPicPr/>
            <p:nvPr/>
          </p:nvPicPr>
          <p:blipFill>
            <a:blip r:embed="rId2"/>
            <a:stretch/>
          </p:blipFill>
          <p:spPr>
            <a:xfrm rot="21376200">
              <a:off x="227160" y="64080"/>
              <a:ext cx="1473840" cy="1002600"/>
            </a:xfrm>
            <a:prstGeom prst="rect">
              <a:avLst/>
            </a:prstGeom>
            <a:ln>
              <a:noFill/>
            </a:ln>
          </p:spPr>
        </p:pic>
        <p:sp>
          <p:nvSpPr>
            <p:cNvPr id="5" name="Figura a mano libera 4"/>
            <p:cNvSpPr/>
            <p:nvPr/>
          </p:nvSpPr>
          <p:spPr>
            <a:xfrm>
              <a:off x="2043583" y="440640"/>
              <a:ext cx="1872000" cy="576000"/>
            </a:xfrm>
            <a:custGeom>
              <a:avLst/>
              <a:gdLst/>
              <a:ahLst/>
              <a:cxnLst/>
              <a:rect l="0" t="0" r="r" b="b"/>
              <a:pathLst>
                <a:path w="2949" h="909">
                  <a:moveTo>
                    <a:pt x="151" y="0"/>
                  </a:moveTo>
                  <a:cubicBezTo>
                    <a:pt x="75" y="0"/>
                    <a:pt x="0" y="75"/>
                    <a:pt x="0" y="151"/>
                  </a:cubicBezTo>
                  <a:lnTo>
                    <a:pt x="0" y="756"/>
                  </a:lnTo>
                  <a:cubicBezTo>
                    <a:pt x="0" y="832"/>
                    <a:pt x="75" y="908"/>
                    <a:pt x="151" y="908"/>
                  </a:cubicBezTo>
                  <a:lnTo>
                    <a:pt x="2797" y="908"/>
                  </a:lnTo>
                  <a:cubicBezTo>
                    <a:pt x="2872" y="908"/>
                    <a:pt x="2948" y="832"/>
                    <a:pt x="2948" y="756"/>
                  </a:cubicBezTo>
                  <a:lnTo>
                    <a:pt x="2948" y="151"/>
                  </a:lnTo>
                  <a:cubicBezTo>
                    <a:pt x="2948" y="75"/>
                    <a:pt x="2872" y="0"/>
                    <a:pt x="2797" y="0"/>
                  </a:cubicBezTo>
                  <a:lnTo>
                    <a:pt x="151" y="0"/>
                  </a:lnTo>
                </a:path>
              </a:pathLst>
            </a:custGeom>
            <a:solidFill>
              <a:srgbClr val="FFFFFF"/>
            </a:solidFill>
            <a:ln>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6" name="Casella di testo 5"/>
            <p:cNvSpPr txBox="1"/>
            <p:nvPr/>
          </p:nvSpPr>
          <p:spPr>
            <a:xfrm>
              <a:off x="2043582" y="440640"/>
              <a:ext cx="1871640" cy="521799"/>
            </a:xfrm>
            <a:prstGeom prst="rect">
              <a:avLst/>
            </a:prstGeom>
            <a:noFill/>
            <a:ln>
              <a:noFill/>
            </a:ln>
          </p:spPr>
          <p:txBody>
            <a:bodyPr wrap="square" lIns="90000" tIns="45000" rIns="90000" bIns="45000">
              <a:spAutoFit/>
            </a:bodyPr>
            <a:lstStyle/>
            <a:p>
              <a:pPr algn="ctr" hangingPunct="0">
                <a:spcAft>
                  <a:spcPts val="0"/>
                </a:spcAft>
              </a:pPr>
              <a:r>
                <a:rPr lang="it-IT" sz="1400" kern="100" dirty="0" err="1" smtClean="0">
                  <a:latin typeface="Times New Roman" panose="02020603050405020304" pitchFamily="18" charset="0"/>
                  <a:ea typeface="Microsoft YaHei" panose="020B0503020204020204" pitchFamily="34" charset="-122"/>
                  <a:cs typeface="Mangal" panose="02040503050203030202" pitchFamily="18" charset="0"/>
                </a:rPr>
                <a:t>EVs</a:t>
              </a:r>
              <a:r>
                <a:rPr lang="it-IT" sz="1400" kern="100" dirty="0" smtClean="0">
                  <a:latin typeface="Times New Roman" panose="02020603050405020304" pitchFamily="18" charset="0"/>
                  <a:ea typeface="Microsoft YaHei" panose="020B0503020204020204" pitchFamily="34" charset="-122"/>
                  <a:cs typeface="Mangal" panose="02040503050203030202" pitchFamily="18" charset="0"/>
                </a:rPr>
                <a:t> </a:t>
              </a:r>
              <a:r>
                <a:rPr lang="it-IT" sz="1400" kern="100" dirty="0" err="1" smtClean="0">
                  <a:latin typeface="Times New Roman" panose="02020603050405020304" pitchFamily="18" charset="0"/>
                  <a:ea typeface="Microsoft YaHei" panose="020B0503020204020204" pitchFamily="34" charset="-122"/>
                  <a:cs typeface="Mangal" panose="02040503050203030202" pitchFamily="18" charset="0"/>
                </a:rPr>
                <a:t>derived</a:t>
              </a:r>
              <a:r>
                <a:rPr lang="it-IT" sz="1400" kern="100" dirty="0" smtClean="0">
                  <a:latin typeface="Times New Roman" panose="02020603050405020304" pitchFamily="18" charset="0"/>
                  <a:ea typeface="Microsoft YaHei" panose="020B0503020204020204" pitchFamily="34" charset="-122"/>
                  <a:cs typeface="Mangal" panose="02040503050203030202" pitchFamily="18" charset="0"/>
                </a:rPr>
                <a:t> from </a:t>
              </a:r>
              <a:r>
                <a:rPr lang="it-IT" sz="1400" kern="100" dirty="0" err="1" smtClean="0">
                  <a:latin typeface="Times New Roman" panose="02020603050405020304" pitchFamily="18" charset="0"/>
                  <a:ea typeface="Microsoft YaHei" panose="020B0503020204020204" pitchFamily="34" charset="-122"/>
                  <a:cs typeface="Mangal" panose="02040503050203030202" pitchFamily="18" charset="0"/>
                </a:rPr>
                <a:t>peel</a:t>
              </a:r>
              <a:r>
                <a:rPr lang="it-IT" sz="1400" kern="100" dirty="0" smtClean="0">
                  <a:latin typeface="Times New Roman" panose="02020603050405020304" pitchFamily="18" charset="0"/>
                  <a:ea typeface="Microsoft YaHei" panose="020B0503020204020204" pitchFamily="34" charset="-122"/>
                  <a:cs typeface="Mangal" panose="02040503050203030202" pitchFamily="18" charset="0"/>
                </a:rPr>
                <a:t> and pulp tomato</a:t>
              </a:r>
              <a:endParaRPr lang="it-IT" sz="1200" kern="100" dirty="0">
                <a:effectLst/>
                <a:latin typeface="Liberation Serif"/>
                <a:ea typeface="NSimSun" panose="02010609030101010101" pitchFamily="49" charset="-122"/>
                <a:cs typeface="Mangal" panose="02040503050203030202" pitchFamily="18" charset="0"/>
              </a:endParaRPr>
            </a:p>
          </p:txBody>
        </p:sp>
        <p:pic>
          <p:nvPicPr>
            <p:cNvPr id="7" name="Immagine 6"/>
            <p:cNvPicPr/>
            <p:nvPr/>
          </p:nvPicPr>
          <p:blipFill>
            <a:blip r:embed="rId3"/>
            <a:srcRect l="5606" r="7249" b="22585"/>
            <a:stretch/>
          </p:blipFill>
          <p:spPr>
            <a:xfrm>
              <a:off x="1943280" y="1304280"/>
              <a:ext cx="1620360" cy="1080000"/>
            </a:xfrm>
            <a:prstGeom prst="rect">
              <a:avLst/>
            </a:prstGeom>
            <a:ln>
              <a:noFill/>
            </a:ln>
          </p:spPr>
        </p:pic>
        <p:sp>
          <p:nvSpPr>
            <p:cNvPr id="8" name="Figura a mano libera 7"/>
            <p:cNvSpPr/>
            <p:nvPr/>
          </p:nvSpPr>
          <p:spPr>
            <a:xfrm>
              <a:off x="0" y="1520280"/>
              <a:ext cx="1872000" cy="576720"/>
            </a:xfrm>
            <a:custGeom>
              <a:avLst/>
              <a:gdLst/>
              <a:ahLst/>
              <a:cxnLst/>
              <a:rect l="0" t="0" r="r" b="b"/>
              <a:pathLst>
                <a:path w="2950" h="910">
                  <a:moveTo>
                    <a:pt x="151" y="0"/>
                  </a:moveTo>
                  <a:cubicBezTo>
                    <a:pt x="75" y="0"/>
                    <a:pt x="0" y="75"/>
                    <a:pt x="0" y="151"/>
                  </a:cubicBezTo>
                  <a:lnTo>
                    <a:pt x="0" y="757"/>
                  </a:lnTo>
                  <a:cubicBezTo>
                    <a:pt x="0" y="833"/>
                    <a:pt x="75" y="909"/>
                    <a:pt x="151" y="909"/>
                  </a:cubicBezTo>
                  <a:lnTo>
                    <a:pt x="2797" y="909"/>
                  </a:lnTo>
                  <a:cubicBezTo>
                    <a:pt x="2873" y="909"/>
                    <a:pt x="2949" y="833"/>
                    <a:pt x="2949" y="757"/>
                  </a:cubicBezTo>
                  <a:lnTo>
                    <a:pt x="2949" y="151"/>
                  </a:lnTo>
                  <a:cubicBezTo>
                    <a:pt x="2949" y="75"/>
                    <a:pt x="2873" y="0"/>
                    <a:pt x="2797" y="0"/>
                  </a:cubicBezTo>
                  <a:lnTo>
                    <a:pt x="151" y="0"/>
                  </a:lnTo>
                </a:path>
              </a:pathLst>
            </a:custGeom>
            <a:solidFill>
              <a:srgbClr val="FFFFFF"/>
            </a:solidFill>
            <a:ln>
              <a:solidFill>
                <a:srgbClr val="3465A4"/>
              </a:solidFill>
            </a:ln>
          </p:spPr>
          <p:style>
            <a:lnRef idx="0">
              <a:scrgbClr r="0" g="0" b="0"/>
            </a:lnRef>
            <a:fillRef idx="0">
              <a:scrgbClr r="0" g="0" b="0"/>
            </a:fillRef>
            <a:effectRef idx="0">
              <a:scrgbClr r="0" g="0" b="0"/>
            </a:effectRef>
            <a:fontRef idx="minor"/>
          </p:style>
          <p:txBody>
            <a:bodyPr/>
            <a:lstStyle/>
            <a:p>
              <a:endParaRPr lang="it-IT"/>
            </a:p>
          </p:txBody>
        </p:sp>
        <p:sp>
          <p:nvSpPr>
            <p:cNvPr id="9" name="Casella di testo 8"/>
            <p:cNvSpPr txBox="1"/>
            <p:nvPr/>
          </p:nvSpPr>
          <p:spPr>
            <a:xfrm>
              <a:off x="-18" y="1520188"/>
              <a:ext cx="1871640" cy="521799"/>
            </a:xfrm>
            <a:prstGeom prst="rect">
              <a:avLst/>
            </a:prstGeom>
            <a:noFill/>
            <a:ln>
              <a:noFill/>
            </a:ln>
          </p:spPr>
          <p:txBody>
            <a:bodyPr wrap="square" lIns="90000" tIns="45000" rIns="90000" bIns="45000">
              <a:spAutoFit/>
            </a:bodyPr>
            <a:lstStyle/>
            <a:p>
              <a:pPr algn="ctr" hangingPunct="0">
                <a:spcAft>
                  <a:spcPts val="0"/>
                </a:spcAft>
              </a:pPr>
              <a:r>
                <a:rPr lang="it-IT" sz="1400" kern="100" dirty="0" err="1" smtClean="0">
                  <a:latin typeface="Times New Roman" panose="02020603050405020304" pitchFamily="18" charset="0"/>
                  <a:ea typeface="Microsoft YaHei" panose="020B0503020204020204" pitchFamily="34" charset="-122"/>
                  <a:cs typeface="Mangal" panose="02040503050203030202" pitchFamily="18" charset="0"/>
                </a:rPr>
                <a:t>Differential</a:t>
              </a:r>
              <a:r>
                <a:rPr lang="it-IT" sz="1400" kern="100" dirty="0" smtClean="0">
                  <a:latin typeface="Times New Roman" panose="02020603050405020304" pitchFamily="18" charset="0"/>
                  <a:ea typeface="Microsoft YaHei" panose="020B0503020204020204" pitchFamily="34" charset="-122"/>
                  <a:cs typeface="Mangal" panose="02040503050203030202" pitchFamily="18" charset="0"/>
                </a:rPr>
                <a:t> </a:t>
              </a:r>
              <a:r>
                <a:rPr lang="it-IT" sz="1400" kern="100" dirty="0" err="1" smtClean="0">
                  <a:latin typeface="Times New Roman" panose="02020603050405020304" pitchFamily="18" charset="0"/>
                  <a:ea typeface="Microsoft YaHei" panose="020B0503020204020204" pitchFamily="34" charset="-122"/>
                  <a:cs typeface="Mangal" panose="02040503050203030202" pitchFamily="18" charset="0"/>
                </a:rPr>
                <a:t>centrifugation</a:t>
              </a:r>
              <a:endParaRPr lang="it-IT" sz="1200" kern="100" dirty="0">
                <a:effectLst/>
                <a:latin typeface="Liberation Serif"/>
                <a:ea typeface="NSimSun" panose="02010609030101010101" pitchFamily="49" charset="-122"/>
                <a:cs typeface="Mangal" panose="02040503050203030202" pitchFamily="18" charset="0"/>
              </a:endParaRPr>
            </a:p>
          </p:txBody>
        </p:sp>
        <p:sp>
          <p:nvSpPr>
            <p:cNvPr id="10" name="Figura a mano libera 9"/>
            <p:cNvSpPr/>
            <p:nvPr/>
          </p:nvSpPr>
          <p:spPr>
            <a:xfrm>
              <a:off x="1799640" y="2564640"/>
              <a:ext cx="1872000" cy="576000"/>
            </a:xfrm>
            <a:custGeom>
              <a:avLst/>
              <a:gdLst/>
              <a:ahLst/>
              <a:cxnLst/>
              <a:rect l="0" t="0" r="r" b="b"/>
              <a:pathLst>
                <a:path w="2949" h="909">
                  <a:moveTo>
                    <a:pt x="151" y="0"/>
                  </a:moveTo>
                  <a:cubicBezTo>
                    <a:pt x="75" y="0"/>
                    <a:pt x="0" y="75"/>
                    <a:pt x="0" y="151"/>
                  </a:cubicBezTo>
                  <a:lnTo>
                    <a:pt x="0" y="756"/>
                  </a:lnTo>
                  <a:cubicBezTo>
                    <a:pt x="0" y="832"/>
                    <a:pt x="75" y="908"/>
                    <a:pt x="151" y="908"/>
                  </a:cubicBezTo>
                  <a:lnTo>
                    <a:pt x="2797" y="908"/>
                  </a:lnTo>
                  <a:cubicBezTo>
                    <a:pt x="2872" y="908"/>
                    <a:pt x="2948" y="832"/>
                    <a:pt x="2948" y="756"/>
                  </a:cubicBezTo>
                  <a:lnTo>
                    <a:pt x="2948" y="151"/>
                  </a:lnTo>
                  <a:cubicBezTo>
                    <a:pt x="2948" y="75"/>
                    <a:pt x="2872" y="0"/>
                    <a:pt x="2797" y="0"/>
                  </a:cubicBezTo>
                  <a:lnTo>
                    <a:pt x="151" y="0"/>
                  </a:lnTo>
                </a:path>
              </a:pathLst>
            </a:custGeom>
            <a:solidFill>
              <a:srgbClr val="FFFFFF"/>
            </a:solidFill>
            <a:ln>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hangingPunct="0">
                <a:spcAft>
                  <a:spcPts val="0"/>
                </a:spcAft>
              </a:pPr>
              <a:endParaRPr lang="en-US" sz="1400" kern="100" dirty="0" smtClean="0">
                <a:effectLst/>
                <a:latin typeface="Times New Roman" panose="02020603050405020304" pitchFamily="18" charset="0"/>
                <a:ea typeface="Microsoft YaHei" panose="020B0503020204020204" pitchFamily="34" charset="-122"/>
                <a:cs typeface="Mangal" panose="02040503050203030202" pitchFamily="18" charset="0"/>
              </a:endParaRPr>
            </a:p>
            <a:p>
              <a:pPr algn="ctr" hangingPunct="0">
                <a:spcAft>
                  <a:spcPts val="0"/>
                </a:spcAft>
              </a:pPr>
              <a:r>
                <a:rPr lang="en-US" sz="1400" kern="100" dirty="0" smtClean="0">
                  <a:effectLst/>
                  <a:latin typeface="Times New Roman" panose="02020603050405020304" pitchFamily="18" charset="0"/>
                  <a:ea typeface="Microsoft YaHei" panose="020B0503020204020204" pitchFamily="34" charset="-122"/>
                  <a:cs typeface="Mangal" panose="02040503050203030202" pitchFamily="18" charset="0"/>
                </a:rPr>
                <a:t>Tomato-derived EVs </a:t>
              </a:r>
              <a:endParaRPr lang="it-IT" sz="1200" kern="100" dirty="0">
                <a:effectLst/>
                <a:latin typeface="Liberation Serif"/>
                <a:ea typeface="NSimSun" panose="02010609030101010101" pitchFamily="49" charset="-122"/>
                <a:cs typeface="Mangal" panose="02040503050203030202" pitchFamily="18" charset="0"/>
              </a:endParaRPr>
            </a:p>
            <a:p>
              <a:pPr algn="ctr" hangingPunct="0">
                <a:spcAft>
                  <a:spcPts val="0"/>
                </a:spcAft>
              </a:pPr>
              <a:endParaRPr lang="it-IT" sz="1200" kern="100" dirty="0">
                <a:effectLst/>
                <a:latin typeface="Liberation Serif"/>
                <a:ea typeface="NSimSun" panose="02010609030101010101" pitchFamily="49" charset="-122"/>
                <a:cs typeface="Mangal" panose="02040503050203030202" pitchFamily="18" charset="0"/>
              </a:endParaRPr>
            </a:p>
          </p:txBody>
        </p:sp>
        <p:sp>
          <p:nvSpPr>
            <p:cNvPr id="11" name="Figura a mano libera 10"/>
            <p:cNvSpPr/>
            <p:nvPr/>
          </p:nvSpPr>
          <p:spPr>
            <a:xfrm rot="5436600">
              <a:off x="311248" y="2035707"/>
              <a:ext cx="1223640" cy="1656000"/>
            </a:xfrm>
            <a:custGeom>
              <a:avLst/>
              <a:gdLst/>
              <a:ahLst/>
              <a:cxnLst/>
              <a:rect l="0" t="0" r="r" b="b"/>
              <a:pathLst>
                <a:path w="1933" h="2612">
                  <a:moveTo>
                    <a:pt x="320" y="2"/>
                  </a:moveTo>
                  <a:cubicBezTo>
                    <a:pt x="159" y="3"/>
                    <a:pt x="0" y="163"/>
                    <a:pt x="0" y="324"/>
                  </a:cubicBezTo>
                  <a:lnTo>
                    <a:pt x="4" y="2290"/>
                  </a:lnTo>
                  <a:cubicBezTo>
                    <a:pt x="4" y="2451"/>
                    <a:pt x="165" y="2611"/>
                    <a:pt x="326" y="2611"/>
                  </a:cubicBezTo>
                  <a:lnTo>
                    <a:pt x="1611" y="2610"/>
                  </a:lnTo>
                  <a:cubicBezTo>
                    <a:pt x="1772" y="2609"/>
                    <a:pt x="1932" y="2448"/>
                    <a:pt x="1932" y="2287"/>
                  </a:cubicBezTo>
                  <a:lnTo>
                    <a:pt x="1928" y="321"/>
                  </a:lnTo>
                  <a:cubicBezTo>
                    <a:pt x="1928" y="160"/>
                    <a:pt x="1766" y="1"/>
                    <a:pt x="1605" y="0"/>
                  </a:cubicBezTo>
                  <a:lnTo>
                    <a:pt x="320" y="2"/>
                  </a:lnTo>
                </a:path>
              </a:pathLst>
            </a:custGeom>
            <a:solidFill>
              <a:srgbClr val="FFFFFF"/>
            </a:solidFill>
            <a:ln>
              <a:solidFill>
                <a:srgbClr val="3465A4"/>
              </a:solidFill>
            </a:ln>
          </p:spPr>
          <p:style>
            <a:lnRef idx="0">
              <a:scrgbClr r="0" g="0" b="0"/>
            </a:lnRef>
            <a:fillRef idx="0">
              <a:scrgbClr r="0" g="0" b="0"/>
            </a:fillRef>
            <a:effectRef idx="0">
              <a:scrgbClr r="0" g="0" b="0"/>
            </a:effectRef>
            <a:fontRef idx="minor"/>
          </p:style>
          <p:txBody>
            <a:bodyPr/>
            <a:lstStyle/>
            <a:p>
              <a:endParaRPr lang="it-IT"/>
            </a:p>
          </p:txBody>
        </p:sp>
        <p:pic>
          <p:nvPicPr>
            <p:cNvPr id="12" name="Immagine 11"/>
            <p:cNvPicPr/>
            <p:nvPr/>
          </p:nvPicPr>
          <p:blipFill>
            <a:blip r:embed="rId4"/>
            <a:srcRect b="13895"/>
            <a:stretch/>
          </p:blipFill>
          <p:spPr>
            <a:xfrm>
              <a:off x="139680" y="2636640"/>
              <a:ext cx="363960" cy="360000"/>
            </a:xfrm>
            <a:prstGeom prst="rect">
              <a:avLst/>
            </a:prstGeom>
            <a:ln>
              <a:noFill/>
            </a:ln>
          </p:spPr>
        </p:pic>
        <p:pic>
          <p:nvPicPr>
            <p:cNvPr id="13" name="Immagine 12"/>
            <p:cNvPicPr/>
            <p:nvPr/>
          </p:nvPicPr>
          <p:blipFill>
            <a:blip r:embed="rId4"/>
            <a:srcRect b="13895"/>
            <a:stretch/>
          </p:blipFill>
          <p:spPr>
            <a:xfrm>
              <a:off x="248400" y="2312640"/>
              <a:ext cx="290880" cy="287640"/>
            </a:xfrm>
            <a:prstGeom prst="rect">
              <a:avLst/>
            </a:prstGeom>
            <a:ln>
              <a:noFill/>
            </a:ln>
          </p:spPr>
        </p:pic>
        <p:pic>
          <p:nvPicPr>
            <p:cNvPr id="14" name="Immagine 13"/>
            <p:cNvPicPr/>
            <p:nvPr/>
          </p:nvPicPr>
          <p:blipFill>
            <a:blip r:embed="rId4"/>
            <a:srcRect b="13895"/>
            <a:stretch/>
          </p:blipFill>
          <p:spPr>
            <a:xfrm>
              <a:off x="175320" y="3032640"/>
              <a:ext cx="363960" cy="359280"/>
            </a:xfrm>
            <a:prstGeom prst="rect">
              <a:avLst/>
            </a:prstGeom>
            <a:ln>
              <a:noFill/>
            </a:ln>
          </p:spPr>
        </p:pic>
        <p:pic>
          <p:nvPicPr>
            <p:cNvPr id="15" name="Immagine 14"/>
            <p:cNvPicPr/>
            <p:nvPr/>
          </p:nvPicPr>
          <p:blipFill>
            <a:blip r:embed="rId5"/>
            <a:srcRect l="24003" t="30053" r="29954" b="6367"/>
            <a:stretch/>
          </p:blipFill>
          <p:spPr>
            <a:xfrm>
              <a:off x="611640" y="2413080"/>
              <a:ext cx="1043280" cy="835560"/>
            </a:xfrm>
            <a:prstGeom prst="rect">
              <a:avLst/>
            </a:prstGeom>
            <a:ln>
              <a:noFill/>
            </a:ln>
          </p:spPr>
        </p:pic>
      </p:grpSp>
      <p:sp>
        <p:nvSpPr>
          <p:cNvPr id="16" name="CasellaDiTesto 15"/>
          <p:cNvSpPr txBox="1"/>
          <p:nvPr/>
        </p:nvSpPr>
        <p:spPr>
          <a:xfrm>
            <a:off x="1536653" y="1449065"/>
            <a:ext cx="2971745" cy="523220"/>
          </a:xfrm>
          <a:prstGeom prst="rect">
            <a:avLst/>
          </a:prstGeom>
          <a:noFill/>
        </p:spPr>
        <p:txBody>
          <a:bodyPr wrap="square" rtlCol="0">
            <a:spAutoFit/>
          </a:bodyPr>
          <a:lstStyle/>
          <a:p>
            <a:r>
              <a:rPr lang="it-IT" sz="2800" b="1" dirty="0" smtClean="0">
                <a:solidFill>
                  <a:srgbClr val="C00000"/>
                </a:solidFill>
                <a:latin typeface="Times New Roman" panose="02020603050405020304" pitchFamily="18" charset="0"/>
                <a:cs typeface="Times New Roman" panose="02020603050405020304" pitchFamily="18" charset="0"/>
              </a:rPr>
              <a:t>Tomato </a:t>
            </a:r>
            <a:r>
              <a:rPr lang="it-IT" sz="2800" b="1" dirty="0" err="1" smtClean="0">
                <a:solidFill>
                  <a:srgbClr val="C00000"/>
                </a:solidFill>
                <a:latin typeface="Times New Roman" panose="02020603050405020304" pitchFamily="18" charset="0"/>
                <a:cs typeface="Times New Roman" panose="02020603050405020304" pitchFamily="18" charset="0"/>
              </a:rPr>
              <a:t>EVs</a:t>
            </a:r>
            <a:endParaRPr lang="it-IT" sz="2800" b="1" dirty="0">
              <a:solidFill>
                <a:srgbClr val="C00000"/>
              </a:solidFill>
              <a:latin typeface="Times New Roman" panose="02020603050405020304" pitchFamily="18" charset="0"/>
              <a:cs typeface="Times New Roman" panose="02020603050405020304" pitchFamily="18" charset="0"/>
            </a:endParaRPr>
          </a:p>
        </p:txBody>
      </p:sp>
      <p:pic>
        <p:nvPicPr>
          <p:cNvPr id="17" name="Immagine 16"/>
          <p:cNvPicPr>
            <a:picLocks noChangeAspect="1"/>
          </p:cNvPicPr>
          <p:nvPr/>
        </p:nvPicPr>
        <p:blipFill rotWithShape="1">
          <a:blip r:embed="rId6"/>
          <a:srcRect r="1061"/>
          <a:stretch/>
        </p:blipFill>
        <p:spPr>
          <a:xfrm>
            <a:off x="4882881" y="2336617"/>
            <a:ext cx="6078489" cy="3308553"/>
          </a:xfrm>
          <a:prstGeom prst="rect">
            <a:avLst/>
          </a:prstGeom>
        </p:spPr>
      </p:pic>
      <p:sp>
        <p:nvSpPr>
          <p:cNvPr id="21" name="CasellaDiTesto 20"/>
          <p:cNvSpPr txBox="1"/>
          <p:nvPr/>
        </p:nvSpPr>
        <p:spPr>
          <a:xfrm>
            <a:off x="5174047" y="1842990"/>
            <a:ext cx="1131570" cy="400110"/>
          </a:xfrm>
          <a:prstGeom prst="rect">
            <a:avLst/>
          </a:prstGeom>
          <a:noFill/>
        </p:spPr>
        <p:txBody>
          <a:bodyPr wrap="square" rtlCol="0">
            <a:spAutoFit/>
          </a:bodyPr>
          <a:lstStyle/>
          <a:p>
            <a:r>
              <a:rPr lang="it-IT" sz="2000" b="1" dirty="0">
                <a:solidFill>
                  <a:schemeClr val="accent6">
                    <a:lumMod val="50000"/>
                  </a:schemeClr>
                </a:solidFill>
                <a:latin typeface="Times New Roman" panose="02020603050405020304" pitchFamily="18" charset="0"/>
                <a:cs typeface="Times New Roman" panose="02020603050405020304" pitchFamily="18" charset="0"/>
              </a:rPr>
              <a:t>DLS</a:t>
            </a:r>
          </a:p>
        </p:txBody>
      </p:sp>
    </p:spTree>
    <p:extLst>
      <p:ext uri="{BB962C8B-B14F-4D97-AF65-F5344CB8AC3E}">
        <p14:creationId xmlns:p14="http://schemas.microsoft.com/office/powerpoint/2010/main" val="4054676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p:cNvGrpSpPr/>
          <p:nvPr/>
        </p:nvGrpSpPr>
        <p:grpSpPr>
          <a:xfrm>
            <a:off x="4908574" y="923780"/>
            <a:ext cx="5047726" cy="2122806"/>
            <a:chOff x="5795652" y="-7108"/>
            <a:chExt cx="5544756" cy="2544933"/>
          </a:xfrm>
        </p:grpSpPr>
        <p:pic>
          <p:nvPicPr>
            <p:cNvPr id="10" name="Immagine 9"/>
            <p:cNvPicPr>
              <a:picLocks noChangeAspect="1"/>
            </p:cNvPicPr>
            <p:nvPr/>
          </p:nvPicPr>
          <p:blipFill>
            <a:blip r:embed="rId3"/>
            <a:stretch>
              <a:fillRect/>
            </a:stretch>
          </p:blipFill>
          <p:spPr>
            <a:xfrm>
              <a:off x="5795652" y="-7108"/>
              <a:ext cx="5544756" cy="2544933"/>
            </a:xfrm>
            <a:prstGeom prst="rect">
              <a:avLst/>
            </a:prstGeom>
          </p:spPr>
        </p:pic>
        <p:sp>
          <p:nvSpPr>
            <p:cNvPr id="11" name="CasellaDiTesto 10"/>
            <p:cNvSpPr txBox="1"/>
            <p:nvPr/>
          </p:nvSpPr>
          <p:spPr>
            <a:xfrm rot="18791144">
              <a:off x="9568928" y="911185"/>
              <a:ext cx="1672682" cy="307777"/>
            </a:xfrm>
            <a:prstGeom prst="rect">
              <a:avLst/>
            </a:prstGeom>
            <a:noFill/>
          </p:spPr>
          <p:txBody>
            <a:bodyPr wrap="square" rtlCol="0">
              <a:spAutoFit/>
            </a:bodyPr>
            <a:lstStyle/>
            <a:p>
              <a:r>
                <a:rPr lang="it-IT" sz="1400" dirty="0">
                  <a:solidFill>
                    <a:srgbClr val="00B0F0"/>
                  </a:solidFill>
                </a:rPr>
                <a:t>licopene</a:t>
              </a:r>
            </a:p>
          </p:txBody>
        </p:sp>
      </p:grpSp>
      <p:sp>
        <p:nvSpPr>
          <p:cNvPr id="12" name="Rettangolo 11"/>
          <p:cNvSpPr/>
          <p:nvPr/>
        </p:nvSpPr>
        <p:spPr>
          <a:xfrm>
            <a:off x="4707562" y="3144999"/>
            <a:ext cx="6136774" cy="830997"/>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It is widely known that lycopene effectively suppresses the progression, proliferation, arrests the cell cycle and induces apoptosis of prostate cancer cells both in vivo and in vitro.</a:t>
            </a:r>
            <a:endParaRPr lang="it-IT" sz="1600" dirty="0">
              <a:latin typeface="Times New Roman" panose="02020603050405020304" pitchFamily="18" charset="0"/>
              <a:cs typeface="Times New Roman" panose="02020603050405020304" pitchFamily="18" charset="0"/>
            </a:endParaRPr>
          </a:p>
        </p:txBody>
      </p:sp>
      <p:pic>
        <p:nvPicPr>
          <p:cNvPr id="13" name="Immagine 12"/>
          <p:cNvPicPr>
            <a:picLocks noChangeAspect="1"/>
          </p:cNvPicPr>
          <p:nvPr/>
        </p:nvPicPr>
        <p:blipFill>
          <a:blip r:embed="rId4"/>
          <a:stretch>
            <a:fillRect/>
          </a:stretch>
        </p:blipFill>
        <p:spPr>
          <a:xfrm>
            <a:off x="831989" y="1342865"/>
            <a:ext cx="3968611" cy="2475536"/>
          </a:xfrm>
          <a:prstGeom prst="rect">
            <a:avLst/>
          </a:prstGeom>
        </p:spPr>
      </p:pic>
      <p:sp>
        <p:nvSpPr>
          <p:cNvPr id="14" name="Ovale 13"/>
          <p:cNvSpPr/>
          <p:nvPr/>
        </p:nvSpPr>
        <p:spPr>
          <a:xfrm>
            <a:off x="544243" y="1597782"/>
            <a:ext cx="1428985" cy="12377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uppo 1"/>
          <p:cNvGrpSpPr/>
          <p:nvPr/>
        </p:nvGrpSpPr>
        <p:grpSpPr>
          <a:xfrm>
            <a:off x="549154" y="3852017"/>
            <a:ext cx="11075513" cy="3033166"/>
            <a:chOff x="549154" y="3852017"/>
            <a:chExt cx="11075513" cy="3033166"/>
          </a:xfrm>
        </p:grpSpPr>
        <p:graphicFrame>
          <p:nvGraphicFramePr>
            <p:cNvPr id="3" name="Oggetto 2"/>
            <p:cNvGraphicFramePr>
              <a:graphicFrameLocks noChangeAspect="1"/>
            </p:cNvGraphicFramePr>
            <p:nvPr>
              <p:extLst>
                <p:ext uri="{D42A27DB-BD31-4B8C-83A1-F6EECF244321}">
                  <p14:modId xmlns:p14="http://schemas.microsoft.com/office/powerpoint/2010/main" val="3004303347"/>
                </p:ext>
              </p:extLst>
            </p:nvPr>
          </p:nvGraphicFramePr>
          <p:xfrm>
            <a:off x="549154" y="3852017"/>
            <a:ext cx="4049713" cy="2725737"/>
          </p:xfrm>
          <a:graphic>
            <a:graphicData uri="http://schemas.openxmlformats.org/presentationml/2006/ole">
              <mc:AlternateContent xmlns:mc="http://schemas.openxmlformats.org/markup-compatibility/2006">
                <mc:Choice xmlns:v="urn:schemas-microsoft-com:vml" Requires="v">
                  <p:oleObj spid="_x0000_s1230" name="Prism 6" r:id="rId5" imgW="4049366" imgH="2726006" progId="Prism6.Document">
                    <p:embed/>
                  </p:oleObj>
                </mc:Choice>
                <mc:Fallback>
                  <p:oleObj name="Prism 6" r:id="rId5" imgW="4049366" imgH="2726006" progId="Prism6.Document">
                    <p:embed/>
                    <p:pic>
                      <p:nvPicPr>
                        <p:cNvPr id="0" name=""/>
                        <p:cNvPicPr/>
                        <p:nvPr/>
                      </p:nvPicPr>
                      <p:blipFill>
                        <a:blip r:embed="rId6"/>
                        <a:stretch>
                          <a:fillRect/>
                        </a:stretch>
                      </p:blipFill>
                      <p:spPr>
                        <a:xfrm>
                          <a:off x="549154" y="3852017"/>
                          <a:ext cx="4049713" cy="2725737"/>
                        </a:xfrm>
                        <a:prstGeom prst="rect">
                          <a:avLst/>
                        </a:prstGeom>
                      </p:spPr>
                    </p:pic>
                  </p:oleObj>
                </mc:Fallback>
              </mc:AlternateContent>
            </a:graphicData>
          </a:graphic>
        </p:graphicFrame>
        <p:graphicFrame>
          <p:nvGraphicFramePr>
            <p:cNvPr id="4" name="Oggetto 3"/>
            <p:cNvGraphicFramePr>
              <a:graphicFrameLocks noChangeAspect="1"/>
            </p:cNvGraphicFramePr>
            <p:nvPr>
              <p:extLst>
                <p:ext uri="{D42A27DB-BD31-4B8C-83A1-F6EECF244321}">
                  <p14:modId xmlns:p14="http://schemas.microsoft.com/office/powerpoint/2010/main" val="4099389918"/>
                </p:ext>
              </p:extLst>
            </p:nvPr>
          </p:nvGraphicFramePr>
          <p:xfrm>
            <a:off x="4062054" y="3916814"/>
            <a:ext cx="4049713" cy="2725737"/>
          </p:xfrm>
          <a:graphic>
            <a:graphicData uri="http://schemas.openxmlformats.org/presentationml/2006/ole">
              <mc:AlternateContent xmlns:mc="http://schemas.openxmlformats.org/markup-compatibility/2006">
                <mc:Choice xmlns:v="urn:schemas-microsoft-com:vml" Requires="v">
                  <p:oleObj spid="_x0000_s1231" name="Prism 6" r:id="rId7" imgW="4049366" imgH="2726006" progId="Prism6.Document">
                    <p:embed/>
                  </p:oleObj>
                </mc:Choice>
                <mc:Fallback>
                  <p:oleObj name="Prism 6" r:id="rId7" imgW="4049366" imgH="2726006" progId="Prism6.Document">
                    <p:embed/>
                    <p:pic>
                      <p:nvPicPr>
                        <p:cNvPr id="0" name=""/>
                        <p:cNvPicPr/>
                        <p:nvPr/>
                      </p:nvPicPr>
                      <p:blipFill>
                        <a:blip r:embed="rId8"/>
                        <a:stretch>
                          <a:fillRect/>
                        </a:stretch>
                      </p:blipFill>
                      <p:spPr>
                        <a:xfrm>
                          <a:off x="4062054" y="3916814"/>
                          <a:ext cx="4049713" cy="2725737"/>
                        </a:xfrm>
                        <a:prstGeom prst="rect">
                          <a:avLst/>
                        </a:prstGeom>
                      </p:spPr>
                    </p:pic>
                  </p:oleObj>
                </mc:Fallback>
              </mc:AlternateContent>
            </a:graphicData>
          </a:graphic>
        </p:graphicFrame>
        <p:graphicFrame>
          <p:nvGraphicFramePr>
            <p:cNvPr id="5" name="Oggetto 4"/>
            <p:cNvGraphicFramePr>
              <a:graphicFrameLocks noChangeAspect="1"/>
            </p:cNvGraphicFramePr>
            <p:nvPr>
              <p:extLst>
                <p:ext uri="{D42A27DB-BD31-4B8C-83A1-F6EECF244321}">
                  <p14:modId xmlns:p14="http://schemas.microsoft.com/office/powerpoint/2010/main" val="2897945619"/>
                </p:ext>
              </p:extLst>
            </p:nvPr>
          </p:nvGraphicFramePr>
          <p:xfrm>
            <a:off x="7574954" y="3924508"/>
            <a:ext cx="4049713" cy="2725737"/>
          </p:xfrm>
          <a:graphic>
            <a:graphicData uri="http://schemas.openxmlformats.org/presentationml/2006/ole">
              <mc:AlternateContent xmlns:mc="http://schemas.openxmlformats.org/markup-compatibility/2006">
                <mc:Choice xmlns:v="urn:schemas-microsoft-com:vml" Requires="v">
                  <p:oleObj spid="_x0000_s1232" name="Prism 6" r:id="rId9" imgW="4049366" imgH="2726006" progId="Prism6.Document">
                    <p:embed/>
                  </p:oleObj>
                </mc:Choice>
                <mc:Fallback>
                  <p:oleObj name="Prism 6" r:id="rId9" imgW="4049366" imgH="2726006" progId="Prism6.Document">
                    <p:embed/>
                    <p:pic>
                      <p:nvPicPr>
                        <p:cNvPr id="0" name=""/>
                        <p:cNvPicPr/>
                        <p:nvPr/>
                      </p:nvPicPr>
                      <p:blipFill>
                        <a:blip r:embed="rId10"/>
                        <a:stretch>
                          <a:fillRect/>
                        </a:stretch>
                      </p:blipFill>
                      <p:spPr>
                        <a:xfrm>
                          <a:off x="7574954" y="3924508"/>
                          <a:ext cx="4049713" cy="2725737"/>
                        </a:xfrm>
                        <a:prstGeom prst="rect">
                          <a:avLst/>
                        </a:prstGeom>
                      </p:spPr>
                    </p:pic>
                  </p:oleObj>
                </mc:Fallback>
              </mc:AlternateContent>
            </a:graphicData>
          </a:graphic>
        </p:graphicFrame>
        <p:sp>
          <p:nvSpPr>
            <p:cNvPr id="6" name="CasellaDiTesto 5"/>
            <p:cNvSpPr txBox="1"/>
            <p:nvPr/>
          </p:nvSpPr>
          <p:spPr>
            <a:xfrm>
              <a:off x="1665378" y="4041547"/>
              <a:ext cx="1164237" cy="379387"/>
            </a:xfrm>
            <a:prstGeom prst="rect">
              <a:avLst/>
            </a:prstGeom>
            <a:noFill/>
          </p:spPr>
          <p:txBody>
            <a:bodyPr wrap="square" rtlCol="0">
              <a:spAutoFit/>
            </a:bodyPr>
            <a:lstStyle/>
            <a:p>
              <a:r>
                <a:rPr lang="it-IT" b="1" dirty="0"/>
                <a:t>PNT2</a:t>
              </a:r>
            </a:p>
          </p:txBody>
        </p:sp>
        <p:sp>
          <p:nvSpPr>
            <p:cNvPr id="7" name="CasellaDiTesto 6"/>
            <p:cNvSpPr txBox="1"/>
            <p:nvPr/>
          </p:nvSpPr>
          <p:spPr>
            <a:xfrm>
              <a:off x="5812150" y="4096615"/>
              <a:ext cx="1164237" cy="379387"/>
            </a:xfrm>
            <a:prstGeom prst="rect">
              <a:avLst/>
            </a:prstGeom>
            <a:noFill/>
          </p:spPr>
          <p:txBody>
            <a:bodyPr wrap="square" rtlCol="0">
              <a:spAutoFit/>
            </a:bodyPr>
            <a:lstStyle/>
            <a:p>
              <a:r>
                <a:rPr lang="it-IT" b="1" dirty="0"/>
                <a:t>PC3</a:t>
              </a:r>
            </a:p>
          </p:txBody>
        </p:sp>
        <p:sp>
          <p:nvSpPr>
            <p:cNvPr id="8" name="CasellaDiTesto 7"/>
            <p:cNvSpPr txBox="1"/>
            <p:nvPr/>
          </p:nvSpPr>
          <p:spPr>
            <a:xfrm>
              <a:off x="9344206" y="4046876"/>
              <a:ext cx="1164237" cy="379387"/>
            </a:xfrm>
            <a:prstGeom prst="rect">
              <a:avLst/>
            </a:prstGeom>
            <a:noFill/>
          </p:spPr>
          <p:txBody>
            <a:bodyPr wrap="square" rtlCol="0">
              <a:spAutoFit/>
            </a:bodyPr>
            <a:lstStyle/>
            <a:p>
              <a:r>
                <a:rPr lang="it-IT" b="1" dirty="0"/>
                <a:t>DU145</a:t>
              </a:r>
            </a:p>
          </p:txBody>
        </p:sp>
        <p:pic>
          <p:nvPicPr>
            <p:cNvPr id="15" name="Immagine 14"/>
            <p:cNvPicPr>
              <a:picLocks noChangeAspect="1"/>
            </p:cNvPicPr>
            <p:nvPr/>
          </p:nvPicPr>
          <p:blipFill rotWithShape="1">
            <a:blip r:embed="rId11"/>
            <a:srcRect t="83536"/>
            <a:stretch/>
          </p:blipFill>
          <p:spPr>
            <a:xfrm>
              <a:off x="3879331" y="6352213"/>
              <a:ext cx="4322721" cy="532970"/>
            </a:xfrm>
            <a:prstGeom prst="rect">
              <a:avLst/>
            </a:prstGeom>
          </p:spPr>
        </p:pic>
      </p:grpSp>
    </p:spTree>
    <p:extLst>
      <p:ext uri="{BB962C8B-B14F-4D97-AF65-F5344CB8AC3E}">
        <p14:creationId xmlns:p14="http://schemas.microsoft.com/office/powerpoint/2010/main" val="387897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335405" y="1185298"/>
            <a:ext cx="8620125" cy="5131027"/>
          </a:xfrm>
          <a:prstGeom prst="rect">
            <a:avLst/>
          </a:prstGeom>
        </p:spPr>
      </p:pic>
      <p:sp>
        <p:nvSpPr>
          <p:cNvPr id="3" name="Rettangolo 2"/>
          <p:cNvSpPr/>
          <p:nvPr/>
        </p:nvSpPr>
        <p:spPr>
          <a:xfrm>
            <a:off x="834390" y="6316325"/>
            <a:ext cx="10367010" cy="461665"/>
          </a:xfrm>
          <a:prstGeom prst="rect">
            <a:avLst/>
          </a:prstGeom>
        </p:spPr>
        <p:txBody>
          <a:bodyPr wrap="square">
            <a:spAutoFit/>
          </a:bodyPr>
          <a:lstStyle/>
          <a:p>
            <a:pPr algn="just"/>
            <a:r>
              <a:rPr lang="it-IT" sz="1200" dirty="0">
                <a:solidFill>
                  <a:srgbClr val="222222"/>
                </a:solidFill>
                <a:latin typeface="Times New Roman" panose="02020603050405020304" pitchFamily="18" charset="0"/>
                <a:cs typeface="Times New Roman" panose="02020603050405020304" pitchFamily="18" charset="0"/>
              </a:rPr>
              <a:t>Calzoni, E.; Montegiove, N.; Cesaretti, A.; Bertoldi, A.; Cusumano, G.; Gigliotti, G.; Emiliani, C. </a:t>
            </a:r>
            <a:r>
              <a:rPr lang="en-GB" sz="1200" dirty="0" err="1" smtClean="0">
                <a:solidFill>
                  <a:srgbClr val="222222"/>
                </a:solidFill>
                <a:latin typeface="Times New Roman" panose="02020603050405020304" pitchFamily="18" charset="0"/>
                <a:cs typeface="Times New Roman" panose="02020603050405020304" pitchFamily="18" charset="0"/>
              </a:rPr>
              <a:t>Microplastic</a:t>
            </a:r>
            <a:r>
              <a:rPr lang="it-IT" sz="1200" dirty="0" smtClean="0">
                <a:solidFill>
                  <a:srgbClr val="222222"/>
                </a:solidFill>
                <a:latin typeface="Times New Roman" panose="02020603050405020304" pitchFamily="18" charset="0"/>
                <a:cs typeface="Times New Roman" panose="02020603050405020304" pitchFamily="18" charset="0"/>
              </a:rPr>
              <a:t> </a:t>
            </a:r>
            <a:r>
              <a:rPr lang="it-IT" sz="1200" dirty="0">
                <a:solidFill>
                  <a:srgbClr val="222222"/>
                </a:solidFill>
                <a:latin typeface="Times New Roman" panose="02020603050405020304" pitchFamily="18" charset="0"/>
                <a:cs typeface="Times New Roman" panose="02020603050405020304" pitchFamily="18" charset="0"/>
              </a:rPr>
              <a:t>and </a:t>
            </a:r>
            <a:r>
              <a:rPr lang="it-IT" sz="1200" dirty="0" err="1">
                <a:solidFill>
                  <a:srgbClr val="222222"/>
                </a:solidFill>
                <a:latin typeface="Times New Roman" panose="02020603050405020304" pitchFamily="18" charset="0"/>
                <a:cs typeface="Times New Roman" panose="02020603050405020304" pitchFamily="18" charset="0"/>
              </a:rPr>
              <a:t>Extracellular</a:t>
            </a:r>
            <a:r>
              <a:rPr lang="it-IT" sz="1200" dirty="0">
                <a:solidFill>
                  <a:srgbClr val="222222"/>
                </a:solidFill>
                <a:latin typeface="Times New Roman" panose="02020603050405020304" pitchFamily="18" charset="0"/>
                <a:cs typeface="Times New Roman" panose="02020603050405020304" pitchFamily="18" charset="0"/>
              </a:rPr>
              <a:t> </a:t>
            </a:r>
            <a:r>
              <a:rPr lang="it-IT" sz="1200" dirty="0" err="1">
                <a:solidFill>
                  <a:srgbClr val="222222"/>
                </a:solidFill>
                <a:latin typeface="Times New Roman" panose="02020603050405020304" pitchFamily="18" charset="0"/>
                <a:cs typeface="Times New Roman" panose="02020603050405020304" pitchFamily="18" charset="0"/>
              </a:rPr>
              <a:t>Vesicle</a:t>
            </a:r>
            <a:r>
              <a:rPr lang="it-IT" sz="1200" dirty="0">
                <a:solidFill>
                  <a:srgbClr val="222222"/>
                </a:solidFill>
                <a:latin typeface="Times New Roman" panose="02020603050405020304" pitchFamily="18" charset="0"/>
                <a:cs typeface="Times New Roman" panose="02020603050405020304" pitchFamily="18" charset="0"/>
              </a:rPr>
              <a:t> </a:t>
            </a:r>
            <a:r>
              <a:rPr lang="it-IT" sz="1200" dirty="0" err="1">
                <a:solidFill>
                  <a:srgbClr val="222222"/>
                </a:solidFill>
                <a:latin typeface="Times New Roman" panose="02020603050405020304" pitchFamily="18" charset="0"/>
                <a:cs typeface="Times New Roman" panose="02020603050405020304" pitchFamily="18" charset="0"/>
              </a:rPr>
              <a:t>Interactions</a:t>
            </a:r>
            <a:r>
              <a:rPr lang="it-IT" sz="1200" dirty="0">
                <a:solidFill>
                  <a:srgbClr val="222222"/>
                </a:solidFill>
                <a:latin typeface="Times New Roman" panose="02020603050405020304" pitchFamily="18" charset="0"/>
                <a:cs typeface="Times New Roman" panose="02020603050405020304" pitchFamily="18" charset="0"/>
              </a:rPr>
              <a:t>: </a:t>
            </a:r>
            <a:r>
              <a:rPr lang="it-IT" sz="1200" dirty="0" err="1">
                <a:solidFill>
                  <a:srgbClr val="222222"/>
                </a:solidFill>
                <a:latin typeface="Times New Roman" panose="02020603050405020304" pitchFamily="18" charset="0"/>
                <a:cs typeface="Times New Roman" panose="02020603050405020304" pitchFamily="18" charset="0"/>
              </a:rPr>
              <a:t>Recent</a:t>
            </a:r>
            <a:r>
              <a:rPr lang="it-IT" sz="1200" dirty="0">
                <a:solidFill>
                  <a:srgbClr val="222222"/>
                </a:solidFill>
                <a:latin typeface="Times New Roman" panose="02020603050405020304" pitchFamily="18" charset="0"/>
                <a:cs typeface="Times New Roman" panose="02020603050405020304" pitchFamily="18" charset="0"/>
              </a:rPr>
              <a:t> </a:t>
            </a:r>
            <a:r>
              <a:rPr lang="it-IT" sz="1200" dirty="0" err="1">
                <a:solidFill>
                  <a:srgbClr val="222222"/>
                </a:solidFill>
                <a:latin typeface="Times New Roman" panose="02020603050405020304" pitchFamily="18" charset="0"/>
                <a:cs typeface="Times New Roman" panose="02020603050405020304" pitchFamily="18" charset="0"/>
              </a:rPr>
              <a:t>Studies</a:t>
            </a:r>
            <a:r>
              <a:rPr lang="it-IT" sz="1200" dirty="0">
                <a:solidFill>
                  <a:srgbClr val="222222"/>
                </a:solidFill>
                <a:latin typeface="Times New Roman" panose="02020603050405020304" pitchFamily="18" charset="0"/>
                <a:cs typeface="Times New Roman" panose="02020603050405020304" pitchFamily="18" charset="0"/>
              </a:rPr>
              <a:t> on Human </a:t>
            </a:r>
            <a:r>
              <a:rPr lang="it-IT" sz="1200" dirty="0" err="1">
                <a:solidFill>
                  <a:srgbClr val="222222"/>
                </a:solidFill>
                <a:latin typeface="Times New Roman" panose="02020603050405020304" pitchFamily="18" charset="0"/>
                <a:cs typeface="Times New Roman" panose="02020603050405020304" pitchFamily="18" charset="0"/>
              </a:rPr>
              <a:t>Health</a:t>
            </a:r>
            <a:r>
              <a:rPr lang="it-IT" sz="1200" dirty="0">
                <a:solidFill>
                  <a:srgbClr val="222222"/>
                </a:solidFill>
                <a:latin typeface="Times New Roman" panose="02020603050405020304" pitchFamily="18" charset="0"/>
                <a:cs typeface="Times New Roman" panose="02020603050405020304" pitchFamily="18" charset="0"/>
              </a:rPr>
              <a:t> and Environment </a:t>
            </a:r>
            <a:r>
              <a:rPr lang="it-IT" sz="1200" dirty="0" err="1">
                <a:solidFill>
                  <a:srgbClr val="222222"/>
                </a:solidFill>
                <a:latin typeface="Times New Roman" panose="02020603050405020304" pitchFamily="18" charset="0"/>
                <a:cs typeface="Times New Roman" panose="02020603050405020304" pitchFamily="18" charset="0"/>
              </a:rPr>
              <a:t>Risks</a:t>
            </a:r>
            <a:r>
              <a:rPr lang="it-IT" sz="1200" dirty="0">
                <a:solidFill>
                  <a:srgbClr val="222222"/>
                </a:solidFill>
                <a:latin typeface="Times New Roman" panose="02020603050405020304" pitchFamily="18" charset="0"/>
                <a:cs typeface="Times New Roman" panose="02020603050405020304" pitchFamily="18" charset="0"/>
              </a:rPr>
              <a:t>. </a:t>
            </a:r>
            <a:r>
              <a:rPr lang="it-IT" sz="1200" i="1" dirty="0" err="1">
                <a:solidFill>
                  <a:srgbClr val="222222"/>
                </a:solidFill>
                <a:latin typeface="Times New Roman" panose="02020603050405020304" pitchFamily="18" charset="0"/>
                <a:cs typeface="Times New Roman" panose="02020603050405020304" pitchFamily="18" charset="0"/>
              </a:rPr>
              <a:t>Biophysica</a:t>
            </a:r>
            <a:r>
              <a:rPr lang="it-IT" sz="1200" dirty="0">
                <a:solidFill>
                  <a:srgbClr val="222222"/>
                </a:solidFill>
                <a:latin typeface="Times New Roman" panose="02020603050405020304" pitchFamily="18" charset="0"/>
                <a:cs typeface="Times New Roman" panose="02020603050405020304" pitchFamily="18" charset="0"/>
              </a:rPr>
              <a:t> </a:t>
            </a:r>
            <a:r>
              <a:rPr lang="it-IT" sz="1200" b="1" dirty="0">
                <a:solidFill>
                  <a:srgbClr val="222222"/>
                </a:solidFill>
                <a:latin typeface="Times New Roman" panose="02020603050405020304" pitchFamily="18" charset="0"/>
                <a:cs typeface="Times New Roman" panose="02020603050405020304" pitchFamily="18" charset="0"/>
              </a:rPr>
              <a:t>2024</a:t>
            </a:r>
            <a:r>
              <a:rPr lang="it-IT" sz="1200" dirty="0">
                <a:solidFill>
                  <a:srgbClr val="222222"/>
                </a:solidFill>
                <a:latin typeface="Times New Roman" panose="02020603050405020304" pitchFamily="18" charset="0"/>
                <a:cs typeface="Times New Roman" panose="02020603050405020304" pitchFamily="18" charset="0"/>
              </a:rPr>
              <a:t>, </a:t>
            </a:r>
            <a:r>
              <a:rPr lang="it-IT" sz="1200" i="1" dirty="0">
                <a:solidFill>
                  <a:srgbClr val="222222"/>
                </a:solidFill>
                <a:latin typeface="Times New Roman" panose="02020603050405020304" pitchFamily="18" charset="0"/>
                <a:cs typeface="Times New Roman" panose="02020603050405020304" pitchFamily="18" charset="0"/>
              </a:rPr>
              <a:t>4</a:t>
            </a:r>
            <a:r>
              <a:rPr lang="it-IT" sz="1200" dirty="0">
                <a:solidFill>
                  <a:srgbClr val="222222"/>
                </a:solidFill>
                <a:latin typeface="Times New Roman" panose="02020603050405020304" pitchFamily="18" charset="0"/>
                <a:cs typeface="Times New Roman" panose="02020603050405020304" pitchFamily="18" charset="0"/>
              </a:rPr>
              <a:t>, 724-746. https://doi.org/10.3390/biophysica4040047</a:t>
            </a:r>
            <a:endParaRPr lang="it-IT" sz="1200" dirty="0">
              <a:latin typeface="Times New Roman" panose="02020603050405020304" pitchFamily="18" charset="0"/>
              <a:cs typeface="Times New Roman" panose="02020603050405020304" pitchFamily="18" charset="0"/>
            </a:endParaRPr>
          </a:p>
        </p:txBody>
      </p:sp>
      <p:sp>
        <p:nvSpPr>
          <p:cNvPr id="4" name="Rettangolo 3"/>
          <p:cNvSpPr/>
          <p:nvPr/>
        </p:nvSpPr>
        <p:spPr>
          <a:xfrm>
            <a:off x="2542840" y="817305"/>
            <a:ext cx="6429837" cy="461665"/>
          </a:xfrm>
          <a:prstGeom prst="rect">
            <a:avLst/>
          </a:prstGeom>
        </p:spPr>
        <p:txBody>
          <a:bodyPr wrap="none">
            <a:spAutoFit/>
          </a:bodyPr>
          <a:lstStyle/>
          <a:p>
            <a:r>
              <a:rPr lang="en-GB" sz="2400" b="1" dirty="0" smtClean="0">
                <a:solidFill>
                  <a:schemeClr val="accent6">
                    <a:lumMod val="50000"/>
                  </a:schemeClr>
                </a:solidFill>
                <a:latin typeface="Times New Roman" panose="02020603050405020304" pitchFamily="18" charset="0"/>
                <a:cs typeface="Times New Roman" panose="02020603050405020304" pitchFamily="18" charset="0"/>
              </a:rPr>
              <a:t>Extracellular Vesicles and Environmental Risks</a:t>
            </a:r>
            <a:endParaRPr lang="en-GB" sz="24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1288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9558932" y="1747433"/>
            <a:ext cx="1701573" cy="3646228"/>
          </a:xfrm>
          <a:prstGeom prst="rect">
            <a:avLst/>
          </a:prstGeom>
        </p:spPr>
      </p:pic>
      <p:sp>
        <p:nvSpPr>
          <p:cNvPr id="5" name="CasellaDiTesto 4"/>
          <p:cNvSpPr txBox="1"/>
          <p:nvPr/>
        </p:nvSpPr>
        <p:spPr>
          <a:xfrm>
            <a:off x="3829086" y="1182981"/>
            <a:ext cx="4010970" cy="523220"/>
          </a:xfrm>
          <a:prstGeom prst="rect">
            <a:avLst/>
          </a:prstGeom>
          <a:noFill/>
        </p:spPr>
        <p:txBody>
          <a:bodyPr wrap="none" rtlCol="0">
            <a:spAutoFit/>
          </a:bodyPr>
          <a:lstStyle/>
          <a:p>
            <a:r>
              <a:rPr lang="en-GB" sz="2800" b="1" dirty="0" smtClean="0">
                <a:solidFill>
                  <a:schemeClr val="accent6">
                    <a:lumMod val="50000"/>
                  </a:schemeClr>
                </a:solidFill>
                <a:latin typeface="Times New Roman" panose="02020603050405020304" pitchFamily="18" charset="0"/>
                <a:cs typeface="Times New Roman" panose="02020603050405020304" pitchFamily="18" charset="0"/>
              </a:rPr>
              <a:t>Environment and Health</a:t>
            </a:r>
            <a:endParaRPr lang="en-GB"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Freccia a destra 9"/>
          <p:cNvSpPr/>
          <p:nvPr/>
        </p:nvSpPr>
        <p:spPr>
          <a:xfrm>
            <a:off x="5514746" y="3353173"/>
            <a:ext cx="1046714" cy="352284"/>
          </a:xfrm>
          <a:prstGeom prst="right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p:cNvPicPr>
            <a:picLocks noChangeAspect="1"/>
          </p:cNvPicPr>
          <p:nvPr/>
        </p:nvPicPr>
        <p:blipFill>
          <a:blip r:embed="rId3"/>
          <a:stretch>
            <a:fillRect/>
          </a:stretch>
        </p:blipFill>
        <p:spPr>
          <a:xfrm>
            <a:off x="7266683" y="3534786"/>
            <a:ext cx="335868" cy="312968"/>
          </a:xfrm>
          <a:prstGeom prst="rect">
            <a:avLst/>
          </a:prstGeom>
        </p:spPr>
      </p:pic>
      <p:pic>
        <p:nvPicPr>
          <p:cNvPr id="13" name="Immagine 12"/>
          <p:cNvPicPr>
            <a:picLocks noChangeAspect="1"/>
          </p:cNvPicPr>
          <p:nvPr/>
        </p:nvPicPr>
        <p:blipFill>
          <a:blip r:embed="rId3"/>
          <a:stretch>
            <a:fillRect/>
          </a:stretch>
        </p:blipFill>
        <p:spPr>
          <a:xfrm>
            <a:off x="7032305" y="2991934"/>
            <a:ext cx="335868" cy="312968"/>
          </a:xfrm>
          <a:prstGeom prst="rect">
            <a:avLst/>
          </a:prstGeom>
        </p:spPr>
      </p:pic>
      <p:pic>
        <p:nvPicPr>
          <p:cNvPr id="14" name="Immagine 13"/>
          <p:cNvPicPr>
            <a:picLocks noChangeAspect="1"/>
          </p:cNvPicPr>
          <p:nvPr/>
        </p:nvPicPr>
        <p:blipFill>
          <a:blip r:embed="rId3"/>
          <a:stretch>
            <a:fillRect/>
          </a:stretch>
        </p:blipFill>
        <p:spPr>
          <a:xfrm>
            <a:off x="6793048" y="3414063"/>
            <a:ext cx="335868" cy="312968"/>
          </a:xfrm>
          <a:prstGeom prst="rect">
            <a:avLst/>
          </a:prstGeom>
        </p:spPr>
      </p:pic>
      <p:sp>
        <p:nvSpPr>
          <p:cNvPr id="15" name="CasellaDiTesto 14"/>
          <p:cNvSpPr txBox="1"/>
          <p:nvPr/>
        </p:nvSpPr>
        <p:spPr>
          <a:xfrm>
            <a:off x="6087691" y="3886465"/>
            <a:ext cx="2598084" cy="584775"/>
          </a:xfrm>
          <a:prstGeom prst="rect">
            <a:avLst/>
          </a:prstGeom>
          <a:noFill/>
        </p:spPr>
        <p:txBody>
          <a:bodyPr wrap="none" rtlCol="0">
            <a:spAutoFit/>
          </a:bodyPr>
          <a:lstStyle/>
          <a:p>
            <a:pPr algn="ctr"/>
            <a:r>
              <a:rPr lang="en-GB" sz="1600" dirty="0" smtClean="0">
                <a:latin typeface="Times New Roman" panose="02020603050405020304" pitchFamily="18" charset="0"/>
                <a:cs typeface="Times New Roman" panose="02020603050405020304" pitchFamily="18" charset="0"/>
              </a:rPr>
              <a:t>Environmental</a:t>
            </a:r>
            <a:r>
              <a:rPr lang="it-IT" sz="1600" dirty="0" smtClean="0">
                <a:latin typeface="Times New Roman" panose="02020603050405020304" pitchFamily="18" charset="0"/>
                <a:cs typeface="Times New Roman" panose="02020603050405020304" pitchFamily="18" charset="0"/>
              </a:rPr>
              <a:t> stress </a:t>
            </a:r>
            <a:r>
              <a:rPr lang="en-US" sz="1600" dirty="0" smtClean="0">
                <a:latin typeface="Times New Roman" panose="02020603050405020304" pitchFamily="18" charset="0"/>
                <a:cs typeface="Times New Roman" panose="02020603050405020304" pitchFamily="18" charset="0"/>
              </a:rPr>
              <a:t>modify </a:t>
            </a:r>
          </a:p>
          <a:p>
            <a:pPr algn="ctr"/>
            <a:r>
              <a:rPr lang="en-US" sz="1600" dirty="0" smtClean="0">
                <a:latin typeface="Times New Roman" panose="02020603050405020304" pitchFamily="18" charset="0"/>
                <a:cs typeface="Times New Roman" panose="02020603050405020304" pitchFamily="18" charset="0"/>
              </a:rPr>
              <a:t>the EVs molecular </a:t>
            </a:r>
            <a:r>
              <a:rPr lang="en-US" sz="1600" dirty="0">
                <a:latin typeface="Times New Roman" panose="02020603050405020304" pitchFamily="18" charset="0"/>
                <a:cs typeface="Times New Roman" panose="02020603050405020304" pitchFamily="18" charset="0"/>
              </a:rPr>
              <a:t>cargo </a:t>
            </a:r>
            <a:endParaRPr lang="it-IT" sz="1600" dirty="0">
              <a:latin typeface="Times New Roman" panose="02020603050405020304" pitchFamily="18" charset="0"/>
              <a:cs typeface="Times New Roman" panose="02020603050405020304" pitchFamily="18" charset="0"/>
            </a:endParaRPr>
          </a:p>
        </p:txBody>
      </p:sp>
      <p:pic>
        <p:nvPicPr>
          <p:cNvPr id="16" name="Immagine 15"/>
          <p:cNvPicPr>
            <a:picLocks noChangeAspect="1"/>
          </p:cNvPicPr>
          <p:nvPr/>
        </p:nvPicPr>
        <p:blipFill>
          <a:blip r:embed="rId3"/>
          <a:stretch>
            <a:fillRect/>
          </a:stretch>
        </p:blipFill>
        <p:spPr>
          <a:xfrm>
            <a:off x="7434617" y="3082677"/>
            <a:ext cx="335868" cy="312968"/>
          </a:xfrm>
          <a:prstGeom prst="rect">
            <a:avLst/>
          </a:prstGeom>
        </p:spPr>
      </p:pic>
      <p:pic>
        <p:nvPicPr>
          <p:cNvPr id="17" name="Immagine 16"/>
          <p:cNvPicPr>
            <a:picLocks noChangeAspect="1"/>
          </p:cNvPicPr>
          <p:nvPr/>
        </p:nvPicPr>
        <p:blipFill>
          <a:blip r:embed="rId3"/>
          <a:stretch>
            <a:fillRect/>
          </a:stretch>
        </p:blipFill>
        <p:spPr>
          <a:xfrm>
            <a:off x="7679370" y="3385977"/>
            <a:ext cx="335868" cy="312968"/>
          </a:xfrm>
          <a:prstGeom prst="rect">
            <a:avLst/>
          </a:prstGeom>
        </p:spPr>
      </p:pic>
      <p:sp>
        <p:nvSpPr>
          <p:cNvPr id="18" name="Freccia a destra 17"/>
          <p:cNvSpPr/>
          <p:nvPr/>
        </p:nvSpPr>
        <p:spPr>
          <a:xfrm>
            <a:off x="8209697" y="3326717"/>
            <a:ext cx="1046714" cy="352284"/>
          </a:xfrm>
          <a:prstGeom prst="right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p:cNvSpPr txBox="1"/>
          <p:nvPr/>
        </p:nvSpPr>
        <p:spPr>
          <a:xfrm>
            <a:off x="7854865" y="2932964"/>
            <a:ext cx="1946238" cy="338554"/>
          </a:xfrm>
          <a:prstGeom prst="rect">
            <a:avLst/>
          </a:prstGeom>
          <a:noFill/>
        </p:spPr>
        <p:txBody>
          <a:bodyPr wrap="none" rtlCol="0">
            <a:spAutoFit/>
          </a:bodyPr>
          <a:lstStyle/>
          <a:p>
            <a:r>
              <a:rPr lang="it-IT" sz="1600" dirty="0" smtClean="0">
                <a:latin typeface="Times New Roman" panose="02020603050405020304" pitchFamily="18" charset="0"/>
                <a:cs typeface="Times New Roman" panose="02020603050405020304" pitchFamily="18" charset="0"/>
              </a:rPr>
              <a:t>Negative </a:t>
            </a:r>
            <a:r>
              <a:rPr lang="en-GB" sz="1600" dirty="0" smtClean="0">
                <a:latin typeface="Times New Roman" panose="02020603050405020304" pitchFamily="18" charset="0"/>
                <a:cs typeface="Times New Roman" panose="02020603050405020304" pitchFamily="18" charset="0"/>
              </a:rPr>
              <a:t>messengers</a:t>
            </a:r>
            <a:endParaRPr lang="en-GB" sz="1600" dirty="0">
              <a:latin typeface="Times New Roman" panose="02020603050405020304" pitchFamily="18" charset="0"/>
              <a:cs typeface="Times New Roman" panose="02020603050405020304" pitchFamily="18" charset="0"/>
            </a:endParaRPr>
          </a:p>
        </p:txBody>
      </p:sp>
      <p:grpSp>
        <p:nvGrpSpPr>
          <p:cNvPr id="2" name="Gruppo 1"/>
          <p:cNvGrpSpPr/>
          <p:nvPr/>
        </p:nvGrpSpPr>
        <p:grpSpPr>
          <a:xfrm>
            <a:off x="1331224" y="5243587"/>
            <a:ext cx="8118764" cy="1022034"/>
            <a:chOff x="1056904" y="5072137"/>
            <a:chExt cx="8118764" cy="1022034"/>
          </a:xfrm>
        </p:grpSpPr>
        <p:sp>
          <p:nvSpPr>
            <p:cNvPr id="21" name="Rettangolo 20"/>
            <p:cNvSpPr/>
            <p:nvPr/>
          </p:nvSpPr>
          <p:spPr>
            <a:xfrm>
              <a:off x="1084692" y="5140117"/>
              <a:ext cx="8037662" cy="830997"/>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The role of EVs in these complex dialogues will open new avenues for therapeutic strategies aimed at restoring ecological balance and enhancing health resilience, since it is becoming increasingly evident that these </a:t>
              </a:r>
              <a:r>
                <a:rPr lang="en-US" sz="1600" dirty="0" err="1">
                  <a:latin typeface="Times New Roman" panose="02020603050405020304" pitchFamily="18" charset="0"/>
                  <a:cs typeface="Times New Roman" panose="02020603050405020304" pitchFamily="18" charset="0"/>
                </a:rPr>
                <a:t>nano</a:t>
              </a:r>
              <a:r>
                <a:rPr lang="en-US" sz="1600" dirty="0">
                  <a:latin typeface="Times New Roman" panose="02020603050405020304" pitchFamily="18" charset="0"/>
                  <a:cs typeface="Times New Roman" panose="02020603050405020304" pitchFamily="18" charset="0"/>
                </a:rPr>
                <a:t>-vesicles play important roles in the global ecosystem.</a:t>
              </a:r>
              <a:endParaRPr lang="it-IT" sz="1600" dirty="0">
                <a:latin typeface="Times New Roman" panose="02020603050405020304" pitchFamily="18" charset="0"/>
                <a:cs typeface="Times New Roman" panose="02020603050405020304" pitchFamily="18" charset="0"/>
              </a:endParaRPr>
            </a:p>
          </p:txBody>
        </p:sp>
        <p:sp>
          <p:nvSpPr>
            <p:cNvPr id="22" name="Rettangolo arrotondato 21"/>
            <p:cNvSpPr/>
            <p:nvPr/>
          </p:nvSpPr>
          <p:spPr>
            <a:xfrm>
              <a:off x="1056904" y="5072137"/>
              <a:ext cx="8118764" cy="1022034"/>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1" name="Immagine 30"/>
          <p:cNvPicPr>
            <a:picLocks noChangeAspect="1"/>
          </p:cNvPicPr>
          <p:nvPr/>
        </p:nvPicPr>
        <p:blipFill>
          <a:blip r:embed="rId4"/>
          <a:stretch>
            <a:fillRect/>
          </a:stretch>
        </p:blipFill>
        <p:spPr>
          <a:xfrm>
            <a:off x="897330" y="2233400"/>
            <a:ext cx="4440282" cy="2484294"/>
          </a:xfrm>
          <a:prstGeom prst="rect">
            <a:avLst/>
          </a:prstGeom>
        </p:spPr>
      </p:pic>
      <p:sp>
        <p:nvSpPr>
          <p:cNvPr id="32" name="CasellaDiTesto 31"/>
          <p:cNvSpPr txBox="1"/>
          <p:nvPr/>
        </p:nvSpPr>
        <p:spPr>
          <a:xfrm>
            <a:off x="9715457" y="5281614"/>
            <a:ext cx="1388522" cy="338554"/>
          </a:xfrm>
          <a:prstGeom prst="rect">
            <a:avLst/>
          </a:prstGeom>
          <a:noFill/>
        </p:spPr>
        <p:txBody>
          <a:bodyPr wrap="none" rtlCol="0">
            <a:spAutoFit/>
          </a:bodyPr>
          <a:lstStyle/>
          <a:p>
            <a:r>
              <a:rPr lang="it-IT" sz="1600" dirty="0" smtClean="0">
                <a:latin typeface="Times New Roman" panose="02020603050405020304" pitchFamily="18" charset="0"/>
                <a:cs typeface="Times New Roman" panose="02020603050405020304" pitchFamily="18" charset="0"/>
              </a:rPr>
              <a:t>Human </a:t>
            </a:r>
            <a:r>
              <a:rPr lang="en-GB" sz="1600" dirty="0" smtClean="0">
                <a:latin typeface="Times New Roman" panose="02020603050405020304" pitchFamily="18" charset="0"/>
                <a:cs typeface="Times New Roman" panose="02020603050405020304" pitchFamily="18" charset="0"/>
              </a:rPr>
              <a:t>Health</a:t>
            </a:r>
            <a:endParaRPr lang="en-GB" sz="1600" dirty="0">
              <a:latin typeface="Times New Roman" panose="02020603050405020304" pitchFamily="18" charset="0"/>
              <a:cs typeface="Times New Roman" panose="02020603050405020304" pitchFamily="18" charset="0"/>
            </a:endParaRPr>
          </a:p>
        </p:txBody>
      </p:sp>
      <p:pic>
        <p:nvPicPr>
          <p:cNvPr id="33" name="Immagine 32"/>
          <p:cNvPicPr>
            <a:picLocks noChangeAspect="1"/>
          </p:cNvPicPr>
          <p:nvPr/>
        </p:nvPicPr>
        <p:blipFill>
          <a:blip r:embed="rId5"/>
          <a:stretch>
            <a:fillRect/>
          </a:stretch>
        </p:blipFill>
        <p:spPr>
          <a:xfrm>
            <a:off x="7839031" y="989124"/>
            <a:ext cx="1255095" cy="1090911"/>
          </a:xfrm>
          <a:prstGeom prst="rect">
            <a:avLst/>
          </a:prstGeom>
        </p:spPr>
      </p:pic>
    </p:spTree>
    <p:extLst>
      <p:ext uri="{BB962C8B-B14F-4D97-AF65-F5344CB8AC3E}">
        <p14:creationId xmlns:p14="http://schemas.microsoft.com/office/powerpoint/2010/main" val="1222363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32CC3887-F53A-D0F1-3AD9-69E6D5507AAF}"/>
              </a:ext>
            </a:extLst>
          </p:cNvPr>
          <p:cNvPicPr>
            <a:picLocks noChangeAspect="1"/>
          </p:cNvPicPr>
          <p:nvPr/>
        </p:nvPicPr>
        <p:blipFill>
          <a:blip r:embed="rId2"/>
          <a:stretch>
            <a:fillRect/>
          </a:stretch>
        </p:blipFill>
        <p:spPr>
          <a:xfrm>
            <a:off x="720877" y="1746806"/>
            <a:ext cx="7844773" cy="4479478"/>
          </a:xfrm>
          <a:prstGeom prst="roundRect">
            <a:avLst/>
          </a:prstGeom>
        </p:spPr>
      </p:pic>
      <p:grpSp>
        <p:nvGrpSpPr>
          <p:cNvPr id="3" name="Gruppo 2">
            <a:extLst>
              <a:ext uri="{FF2B5EF4-FFF2-40B4-BE49-F238E27FC236}">
                <a16:creationId xmlns="" xmlns:a16="http://schemas.microsoft.com/office/drawing/2014/main" id="{791A96B3-14E0-FE83-26C4-41595FEA5824}"/>
              </a:ext>
            </a:extLst>
          </p:cNvPr>
          <p:cNvGrpSpPr/>
          <p:nvPr/>
        </p:nvGrpSpPr>
        <p:grpSpPr>
          <a:xfrm>
            <a:off x="8254689" y="2688462"/>
            <a:ext cx="3233585" cy="2771908"/>
            <a:chOff x="481477" y="3129934"/>
            <a:chExt cx="4417114" cy="3238036"/>
          </a:xfrm>
        </p:grpSpPr>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45843" t="43240"/>
            <a:stretch/>
          </p:blipFill>
          <p:spPr>
            <a:xfrm>
              <a:off x="656437" y="3606966"/>
              <a:ext cx="3564927" cy="2761004"/>
            </a:xfrm>
            <a:prstGeom prst="rect">
              <a:avLst/>
            </a:prstGeom>
          </p:spPr>
        </p:pic>
        <p:sp>
          <p:nvSpPr>
            <p:cNvPr id="6" name="CasellaDiTesto 5"/>
            <p:cNvSpPr txBox="1"/>
            <p:nvPr/>
          </p:nvSpPr>
          <p:spPr>
            <a:xfrm>
              <a:off x="481477" y="3129934"/>
              <a:ext cx="4417114" cy="395486"/>
            </a:xfrm>
            <a:prstGeom prst="rect">
              <a:avLst/>
            </a:prstGeom>
            <a:noFill/>
          </p:spPr>
          <p:txBody>
            <a:bodyPr wrap="square" rtlCol="0">
              <a:spAutoFit/>
            </a:bodyPr>
            <a:lstStyle/>
            <a:p>
              <a:pPr algn="just"/>
              <a:r>
                <a:rPr lang="en-GB" sz="1600" b="1" dirty="0" smtClean="0">
                  <a:latin typeface="Times New Roman" panose="02020603050405020304" pitchFamily="18" charset="0"/>
                  <a:cs typeface="Times New Roman" panose="02020603050405020304" pitchFamily="18" charset="0"/>
                </a:rPr>
                <a:t>Fluorescent</a:t>
              </a:r>
              <a:r>
                <a:rPr lang="it-IT" sz="1600" b="1" dirty="0" smtClean="0">
                  <a:latin typeface="Times New Roman" panose="02020603050405020304" pitchFamily="18" charset="0"/>
                  <a:cs typeface="Times New Roman" panose="02020603050405020304" pitchFamily="18" charset="0"/>
                </a:rPr>
                <a:t> </a:t>
              </a:r>
              <a:r>
                <a:rPr lang="it-IT" sz="1600" b="1" dirty="0">
                  <a:latin typeface="Times New Roman" panose="02020603050405020304" pitchFamily="18" charset="0"/>
                  <a:cs typeface="Times New Roman" panose="02020603050405020304" pitchFamily="18" charset="0"/>
                </a:rPr>
                <a:t>Probe : </a:t>
              </a:r>
              <a:r>
                <a:rPr lang="it-IT" sz="1600" b="1" dirty="0" err="1">
                  <a:latin typeface="Times New Roman" panose="02020603050405020304" pitchFamily="18" charset="0"/>
                  <a:cs typeface="Times New Roman" panose="02020603050405020304" pitchFamily="18" charset="0"/>
                </a:rPr>
                <a:t>curcumin</a:t>
              </a:r>
              <a:endParaRPr lang="it-IT" sz="1600" dirty="0">
                <a:latin typeface="Times New Roman" panose="02020603050405020304" pitchFamily="18" charset="0"/>
                <a:cs typeface="Times New Roman" panose="02020603050405020304" pitchFamily="18" charset="0"/>
              </a:endParaRPr>
            </a:p>
          </p:txBody>
        </p:sp>
      </p:grpSp>
      <p:sp>
        <p:nvSpPr>
          <p:cNvPr id="7" name="Freccia circolare in giù 6">
            <a:extLst>
              <a:ext uri="{FF2B5EF4-FFF2-40B4-BE49-F238E27FC236}">
                <a16:creationId xmlns="" xmlns:a16="http://schemas.microsoft.com/office/drawing/2014/main" id="{E09E734E-948E-B7BD-DA04-65642EF5ED12}"/>
              </a:ext>
            </a:extLst>
          </p:cNvPr>
          <p:cNvSpPr/>
          <p:nvPr/>
        </p:nvSpPr>
        <p:spPr>
          <a:xfrm rot="1148774">
            <a:off x="8055569" y="1348608"/>
            <a:ext cx="1975121" cy="988505"/>
          </a:xfrm>
          <a:prstGeom prst="curvedDown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CasellaDiTesto 7"/>
          <p:cNvSpPr txBox="1"/>
          <p:nvPr/>
        </p:nvSpPr>
        <p:spPr>
          <a:xfrm>
            <a:off x="2077364" y="946587"/>
            <a:ext cx="8647976" cy="461665"/>
          </a:xfrm>
          <a:prstGeom prst="rect">
            <a:avLst/>
          </a:prstGeom>
          <a:noFill/>
        </p:spPr>
        <p:txBody>
          <a:bodyPr wrap="square" rtlCol="0">
            <a:spAutoFit/>
          </a:bodyPr>
          <a:lstStyle/>
          <a:p>
            <a:r>
              <a:rPr lang="en-GB" sz="2400" b="1" dirty="0" smtClean="0">
                <a:solidFill>
                  <a:schemeClr val="accent6">
                    <a:lumMod val="50000"/>
                  </a:schemeClr>
                </a:solidFill>
                <a:latin typeface="Times New Roman" panose="02020603050405020304" pitchFamily="18" charset="0"/>
                <a:cs typeface="Times New Roman" panose="02020603050405020304" pitchFamily="18" charset="0"/>
              </a:rPr>
              <a:t>EVs as carrier of bioactive compounds</a:t>
            </a:r>
            <a:endParaRPr lang="en-GB"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Rettangolo 3"/>
          <p:cNvSpPr/>
          <p:nvPr/>
        </p:nvSpPr>
        <p:spPr>
          <a:xfrm>
            <a:off x="720877" y="6324689"/>
            <a:ext cx="10271627" cy="461665"/>
          </a:xfrm>
          <a:prstGeom prst="rect">
            <a:avLst/>
          </a:prstGeom>
        </p:spPr>
        <p:txBody>
          <a:bodyPr wrap="square">
            <a:spAutoFit/>
          </a:bodyPr>
          <a:lstStyle/>
          <a:p>
            <a:pPr algn="just"/>
            <a:r>
              <a:rPr lang="it-IT" sz="1200" dirty="0" err="1">
                <a:solidFill>
                  <a:srgbClr val="222222"/>
                </a:solidFill>
                <a:latin typeface="Times New Roman" panose="02020603050405020304" pitchFamily="18" charset="0"/>
                <a:cs typeface="Times New Roman" panose="02020603050405020304" pitchFamily="18" charset="0"/>
              </a:rPr>
              <a:t>Langellotto</a:t>
            </a:r>
            <a:r>
              <a:rPr lang="it-IT" sz="1200" dirty="0">
                <a:solidFill>
                  <a:srgbClr val="222222"/>
                </a:solidFill>
                <a:latin typeface="Times New Roman" panose="02020603050405020304" pitchFamily="18" charset="0"/>
                <a:cs typeface="Times New Roman" panose="02020603050405020304" pitchFamily="18" charset="0"/>
              </a:rPr>
              <a:t>, M.D., </a:t>
            </a:r>
            <a:r>
              <a:rPr lang="it-IT" sz="1200" dirty="0" err="1">
                <a:solidFill>
                  <a:srgbClr val="222222"/>
                </a:solidFill>
                <a:latin typeface="Times New Roman" panose="02020603050405020304" pitchFamily="18" charset="0"/>
                <a:cs typeface="Times New Roman" panose="02020603050405020304" pitchFamily="18" charset="0"/>
              </a:rPr>
              <a:t>Rassu</a:t>
            </a:r>
            <a:r>
              <a:rPr lang="it-IT" sz="1200" dirty="0">
                <a:solidFill>
                  <a:srgbClr val="222222"/>
                </a:solidFill>
                <a:latin typeface="Times New Roman" panose="02020603050405020304" pitchFamily="18" charset="0"/>
                <a:cs typeface="Times New Roman" panose="02020603050405020304" pitchFamily="18" charset="0"/>
              </a:rPr>
              <a:t>, G., Serri, C. </a:t>
            </a:r>
            <a:r>
              <a:rPr lang="it-IT" sz="1200" i="1" dirty="0">
                <a:solidFill>
                  <a:srgbClr val="222222"/>
                </a:solidFill>
                <a:latin typeface="Times New Roman" panose="02020603050405020304" pitchFamily="18" charset="0"/>
                <a:cs typeface="Times New Roman" panose="02020603050405020304" pitchFamily="18" charset="0"/>
              </a:rPr>
              <a:t>et al.</a:t>
            </a:r>
            <a:r>
              <a:rPr lang="it-IT" sz="1200" dirty="0">
                <a:solidFill>
                  <a:srgbClr val="222222"/>
                </a:solidFill>
                <a:latin typeface="Times New Roman" panose="02020603050405020304" pitchFamily="18" charset="0"/>
                <a:cs typeface="Times New Roman" panose="02020603050405020304" pitchFamily="18" charset="0"/>
              </a:rPr>
              <a:t> </a:t>
            </a:r>
            <a:r>
              <a:rPr lang="it-IT" sz="1200" dirty="0" err="1">
                <a:solidFill>
                  <a:srgbClr val="222222"/>
                </a:solidFill>
                <a:latin typeface="Times New Roman" panose="02020603050405020304" pitchFamily="18" charset="0"/>
                <a:cs typeface="Times New Roman" panose="02020603050405020304" pitchFamily="18" charset="0"/>
              </a:rPr>
              <a:t>Plant-derived</a:t>
            </a:r>
            <a:r>
              <a:rPr lang="it-IT" sz="1200" dirty="0">
                <a:solidFill>
                  <a:srgbClr val="222222"/>
                </a:solidFill>
                <a:latin typeface="Times New Roman" panose="02020603050405020304" pitchFamily="18" charset="0"/>
                <a:cs typeface="Times New Roman" panose="02020603050405020304" pitchFamily="18" charset="0"/>
              </a:rPr>
              <a:t> </a:t>
            </a:r>
            <a:r>
              <a:rPr lang="it-IT" sz="1200" dirty="0" err="1">
                <a:solidFill>
                  <a:srgbClr val="222222"/>
                </a:solidFill>
                <a:latin typeface="Times New Roman" panose="02020603050405020304" pitchFamily="18" charset="0"/>
                <a:cs typeface="Times New Roman" panose="02020603050405020304" pitchFamily="18" charset="0"/>
              </a:rPr>
              <a:t>extracellular</a:t>
            </a:r>
            <a:r>
              <a:rPr lang="it-IT" sz="1200" dirty="0">
                <a:solidFill>
                  <a:srgbClr val="222222"/>
                </a:solidFill>
                <a:latin typeface="Times New Roman" panose="02020603050405020304" pitchFamily="18" charset="0"/>
                <a:cs typeface="Times New Roman" panose="02020603050405020304" pitchFamily="18" charset="0"/>
              </a:rPr>
              <a:t> </a:t>
            </a:r>
            <a:r>
              <a:rPr lang="it-IT" sz="1200" dirty="0" err="1">
                <a:solidFill>
                  <a:srgbClr val="222222"/>
                </a:solidFill>
                <a:latin typeface="Times New Roman" panose="02020603050405020304" pitchFamily="18" charset="0"/>
                <a:cs typeface="Times New Roman" panose="02020603050405020304" pitchFamily="18" charset="0"/>
              </a:rPr>
              <a:t>vesicles</a:t>
            </a:r>
            <a:r>
              <a:rPr lang="it-IT" sz="1200" dirty="0">
                <a:solidFill>
                  <a:srgbClr val="222222"/>
                </a:solidFill>
                <a:latin typeface="Times New Roman" panose="02020603050405020304" pitchFamily="18" charset="0"/>
                <a:cs typeface="Times New Roman" panose="02020603050405020304" pitchFamily="18" charset="0"/>
              </a:rPr>
              <a:t>: a </a:t>
            </a:r>
            <a:r>
              <a:rPr lang="it-IT" sz="1200" dirty="0" err="1">
                <a:solidFill>
                  <a:srgbClr val="222222"/>
                </a:solidFill>
                <a:latin typeface="Times New Roman" panose="02020603050405020304" pitchFamily="18" charset="0"/>
                <a:cs typeface="Times New Roman" panose="02020603050405020304" pitchFamily="18" charset="0"/>
              </a:rPr>
              <a:t>synergetic</a:t>
            </a:r>
            <a:r>
              <a:rPr lang="it-IT" sz="1200" dirty="0">
                <a:solidFill>
                  <a:srgbClr val="222222"/>
                </a:solidFill>
                <a:latin typeface="Times New Roman" panose="02020603050405020304" pitchFamily="18" charset="0"/>
                <a:cs typeface="Times New Roman" panose="02020603050405020304" pitchFamily="18" charset="0"/>
              </a:rPr>
              <a:t> </a:t>
            </a:r>
            <a:r>
              <a:rPr lang="it-IT" sz="1200" dirty="0" err="1">
                <a:solidFill>
                  <a:srgbClr val="222222"/>
                </a:solidFill>
                <a:latin typeface="Times New Roman" panose="02020603050405020304" pitchFamily="18" charset="0"/>
                <a:cs typeface="Times New Roman" panose="02020603050405020304" pitchFamily="18" charset="0"/>
              </a:rPr>
              <a:t>combination</a:t>
            </a:r>
            <a:r>
              <a:rPr lang="it-IT" sz="1200" dirty="0">
                <a:solidFill>
                  <a:srgbClr val="222222"/>
                </a:solidFill>
                <a:latin typeface="Times New Roman" panose="02020603050405020304" pitchFamily="18" charset="0"/>
                <a:cs typeface="Times New Roman" panose="02020603050405020304" pitchFamily="18" charset="0"/>
              </a:rPr>
              <a:t> of a </a:t>
            </a:r>
            <a:r>
              <a:rPr lang="it-IT" sz="1200" dirty="0" err="1">
                <a:solidFill>
                  <a:srgbClr val="222222"/>
                </a:solidFill>
                <a:latin typeface="Times New Roman" panose="02020603050405020304" pitchFamily="18" charset="0"/>
                <a:cs typeface="Times New Roman" panose="02020603050405020304" pitchFamily="18" charset="0"/>
              </a:rPr>
              <a:t>drug</a:t>
            </a:r>
            <a:r>
              <a:rPr lang="it-IT" sz="1200" dirty="0">
                <a:solidFill>
                  <a:srgbClr val="222222"/>
                </a:solidFill>
                <a:latin typeface="Times New Roman" panose="02020603050405020304" pitchFamily="18" charset="0"/>
                <a:cs typeface="Times New Roman" panose="02020603050405020304" pitchFamily="18" charset="0"/>
              </a:rPr>
              <a:t> delivery </a:t>
            </a:r>
            <a:r>
              <a:rPr lang="it-IT" sz="1200" dirty="0" err="1">
                <a:solidFill>
                  <a:srgbClr val="222222"/>
                </a:solidFill>
                <a:latin typeface="Times New Roman" panose="02020603050405020304" pitchFamily="18" charset="0"/>
                <a:cs typeface="Times New Roman" panose="02020603050405020304" pitchFamily="18" charset="0"/>
              </a:rPr>
              <a:t>system</a:t>
            </a:r>
            <a:r>
              <a:rPr lang="it-IT" sz="1200" dirty="0">
                <a:solidFill>
                  <a:srgbClr val="222222"/>
                </a:solidFill>
                <a:latin typeface="Times New Roman" panose="02020603050405020304" pitchFamily="18" charset="0"/>
                <a:cs typeface="Times New Roman" panose="02020603050405020304" pitchFamily="18" charset="0"/>
              </a:rPr>
              <a:t> and a source of </a:t>
            </a:r>
            <a:r>
              <a:rPr lang="it-IT" sz="1200" dirty="0" err="1">
                <a:solidFill>
                  <a:srgbClr val="222222"/>
                </a:solidFill>
                <a:latin typeface="Times New Roman" panose="02020603050405020304" pitchFamily="18" charset="0"/>
                <a:cs typeface="Times New Roman" panose="02020603050405020304" pitchFamily="18" charset="0"/>
              </a:rPr>
              <a:t>natural</a:t>
            </a:r>
            <a:r>
              <a:rPr lang="it-IT" sz="1200" dirty="0">
                <a:solidFill>
                  <a:srgbClr val="222222"/>
                </a:solidFill>
                <a:latin typeface="Times New Roman" panose="02020603050405020304" pitchFamily="18" charset="0"/>
                <a:cs typeface="Times New Roman" panose="02020603050405020304" pitchFamily="18" charset="0"/>
              </a:rPr>
              <a:t> </a:t>
            </a:r>
            <a:r>
              <a:rPr lang="it-IT" sz="1200" dirty="0" err="1">
                <a:solidFill>
                  <a:srgbClr val="222222"/>
                </a:solidFill>
                <a:latin typeface="Times New Roman" panose="02020603050405020304" pitchFamily="18" charset="0"/>
                <a:cs typeface="Times New Roman" panose="02020603050405020304" pitchFamily="18" charset="0"/>
              </a:rPr>
              <a:t>bioactive</a:t>
            </a:r>
            <a:r>
              <a:rPr lang="it-IT" sz="1200" dirty="0">
                <a:solidFill>
                  <a:srgbClr val="222222"/>
                </a:solidFill>
                <a:latin typeface="Times New Roman" panose="02020603050405020304" pitchFamily="18" charset="0"/>
                <a:cs typeface="Times New Roman" panose="02020603050405020304" pitchFamily="18" charset="0"/>
              </a:rPr>
              <a:t> </a:t>
            </a:r>
            <a:r>
              <a:rPr lang="it-IT" sz="1200" dirty="0" err="1">
                <a:solidFill>
                  <a:srgbClr val="222222"/>
                </a:solidFill>
                <a:latin typeface="Times New Roman" panose="02020603050405020304" pitchFamily="18" charset="0"/>
                <a:cs typeface="Times New Roman" panose="02020603050405020304" pitchFamily="18" charset="0"/>
              </a:rPr>
              <a:t>compounds</a:t>
            </a:r>
            <a:r>
              <a:rPr lang="it-IT" sz="1200" dirty="0">
                <a:solidFill>
                  <a:srgbClr val="222222"/>
                </a:solidFill>
                <a:latin typeface="Times New Roman" panose="02020603050405020304" pitchFamily="18" charset="0"/>
                <a:cs typeface="Times New Roman" panose="02020603050405020304" pitchFamily="18" charset="0"/>
              </a:rPr>
              <a:t>. </a:t>
            </a:r>
            <a:r>
              <a:rPr lang="it-IT" sz="1200" i="1" dirty="0">
                <a:solidFill>
                  <a:srgbClr val="222222"/>
                </a:solidFill>
                <a:latin typeface="Times New Roman" panose="02020603050405020304" pitchFamily="18" charset="0"/>
                <a:cs typeface="Times New Roman" panose="02020603050405020304" pitchFamily="18" charset="0"/>
              </a:rPr>
              <a:t>Drug </a:t>
            </a:r>
            <a:r>
              <a:rPr lang="it-IT" sz="1200" i="1" dirty="0" err="1">
                <a:solidFill>
                  <a:srgbClr val="222222"/>
                </a:solidFill>
                <a:latin typeface="Times New Roman" panose="02020603050405020304" pitchFamily="18" charset="0"/>
                <a:cs typeface="Times New Roman" panose="02020603050405020304" pitchFamily="18" charset="0"/>
              </a:rPr>
              <a:t>Deliv</a:t>
            </a:r>
            <a:r>
              <a:rPr lang="it-IT" sz="1200" i="1" dirty="0">
                <a:solidFill>
                  <a:srgbClr val="222222"/>
                </a:solidFill>
                <a:latin typeface="Times New Roman" panose="02020603050405020304" pitchFamily="18" charset="0"/>
                <a:cs typeface="Times New Roman" panose="02020603050405020304" pitchFamily="18" charset="0"/>
              </a:rPr>
              <a:t>. and </a:t>
            </a:r>
            <a:r>
              <a:rPr lang="it-IT" sz="1200" i="1" dirty="0" err="1">
                <a:solidFill>
                  <a:srgbClr val="222222"/>
                </a:solidFill>
                <a:latin typeface="Times New Roman" panose="02020603050405020304" pitchFamily="18" charset="0"/>
                <a:cs typeface="Times New Roman" panose="02020603050405020304" pitchFamily="18" charset="0"/>
              </a:rPr>
              <a:t>Transl</a:t>
            </a:r>
            <a:r>
              <a:rPr lang="it-IT" sz="1200" i="1" dirty="0">
                <a:solidFill>
                  <a:srgbClr val="222222"/>
                </a:solidFill>
                <a:latin typeface="Times New Roman" panose="02020603050405020304" pitchFamily="18" charset="0"/>
                <a:cs typeface="Times New Roman" panose="02020603050405020304" pitchFamily="18" charset="0"/>
              </a:rPr>
              <a:t>. Res.</a:t>
            </a:r>
            <a:r>
              <a:rPr lang="it-IT" sz="1200" dirty="0">
                <a:solidFill>
                  <a:srgbClr val="222222"/>
                </a:solidFill>
                <a:latin typeface="Times New Roman" panose="02020603050405020304" pitchFamily="18" charset="0"/>
                <a:cs typeface="Times New Roman" panose="02020603050405020304" pitchFamily="18" charset="0"/>
              </a:rPr>
              <a:t> </a:t>
            </a:r>
            <a:r>
              <a:rPr lang="it-IT" sz="1200" b="1" dirty="0">
                <a:solidFill>
                  <a:srgbClr val="222222"/>
                </a:solidFill>
                <a:latin typeface="Times New Roman" panose="02020603050405020304" pitchFamily="18" charset="0"/>
                <a:cs typeface="Times New Roman" panose="02020603050405020304" pitchFamily="18" charset="0"/>
              </a:rPr>
              <a:t>15</a:t>
            </a:r>
            <a:r>
              <a:rPr lang="it-IT" sz="1200" dirty="0">
                <a:solidFill>
                  <a:srgbClr val="222222"/>
                </a:solidFill>
                <a:latin typeface="Times New Roman" panose="02020603050405020304" pitchFamily="18" charset="0"/>
                <a:cs typeface="Times New Roman" panose="02020603050405020304" pitchFamily="18" charset="0"/>
              </a:rPr>
              <a:t>, 831–845 (2025).</a:t>
            </a:r>
            <a:endParaRPr lang="it-IT"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22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435464" y="1104476"/>
            <a:ext cx="8657226" cy="4010917"/>
          </a:xfrm>
          <a:prstGeom prst="rect">
            <a:avLst/>
          </a:prstGeom>
        </p:spPr>
      </p:pic>
      <p:sp>
        <p:nvSpPr>
          <p:cNvPr id="3" name="Rettangolo 2"/>
          <p:cNvSpPr/>
          <p:nvPr/>
        </p:nvSpPr>
        <p:spPr>
          <a:xfrm>
            <a:off x="701888" y="5423073"/>
            <a:ext cx="10317782" cy="1077218"/>
          </a:xfrm>
          <a:prstGeom prst="rect">
            <a:avLst/>
          </a:prstGeom>
        </p:spPr>
        <p:txBody>
          <a:bodyPr wrap="square">
            <a:spAutoFit/>
          </a:bodyPr>
          <a:lstStyle/>
          <a:p>
            <a:pPr algn="just"/>
            <a:r>
              <a:rPr lang="en-US" sz="1600" b="1" dirty="0">
                <a:latin typeface="Times New Roman" panose="02020603050405020304" pitchFamily="18" charset="0"/>
                <a:cs typeface="Times New Roman" panose="02020603050405020304" pitchFamily="18" charset="0"/>
              </a:rPr>
              <a:t>Clinical application of </a:t>
            </a:r>
            <a:r>
              <a:rPr lang="en-US" sz="1600" b="1" dirty="0" smtClean="0">
                <a:latin typeface="Times New Roman" panose="02020603050405020304" pitchFamily="18" charset="0"/>
                <a:cs typeface="Times New Roman" panose="02020603050405020304" pitchFamily="18" charset="0"/>
              </a:rPr>
              <a:t>EVs. </a:t>
            </a:r>
            <a:r>
              <a:rPr lang="en-US" sz="1600" dirty="0">
                <a:latin typeface="Times New Roman" panose="02020603050405020304" pitchFamily="18" charset="0"/>
                <a:cs typeface="Times New Roman" panose="02020603050405020304" pitchFamily="18" charset="0"/>
              </a:rPr>
              <a:t>In clinical studies, exosomes are used as biomarkers, cell-free therapy (</a:t>
            </a:r>
            <a:r>
              <a:rPr lang="en-US" sz="1600" dirty="0" err="1">
                <a:latin typeface="Times New Roman" panose="02020603050405020304" pitchFamily="18" charset="0"/>
                <a:cs typeface="Times New Roman" panose="02020603050405020304" pitchFamily="18" charset="0"/>
              </a:rPr>
              <a:t>exosomal</a:t>
            </a:r>
            <a:r>
              <a:rPr lang="en-US" sz="1600" dirty="0">
                <a:latin typeface="Times New Roman" panose="02020603050405020304" pitchFamily="18" charset="0"/>
                <a:cs typeface="Times New Roman" panose="02020603050405020304" pitchFamily="18" charset="0"/>
              </a:rPr>
              <a:t> therapy). Exosomes of both animal and plant origin are promising vectors for drug delivery systems, proteins and bioactive molecules. In the direct method, exosomes are loaded with therapeutic agents, while through indirect methods, appropriate cells are genetically engineered or co-cultured with therapeutic agents to produce artificial exosomes.</a:t>
            </a:r>
            <a:endParaRPr lang="it-IT" sz="1600" dirty="0">
              <a:latin typeface="Times New Roman" panose="02020603050405020304" pitchFamily="18" charset="0"/>
              <a:cs typeface="Times New Roman" panose="02020603050405020304" pitchFamily="18" charset="0"/>
            </a:endParaRPr>
          </a:p>
        </p:txBody>
      </p:sp>
      <p:sp>
        <p:nvSpPr>
          <p:cNvPr id="4" name="Rettangolo arrotondato 3"/>
          <p:cNvSpPr/>
          <p:nvPr/>
        </p:nvSpPr>
        <p:spPr>
          <a:xfrm>
            <a:off x="701888" y="5358740"/>
            <a:ext cx="10317782" cy="1200631"/>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02836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149090" y="1060617"/>
            <a:ext cx="5595608" cy="5178392"/>
          </a:xfrm>
          <a:prstGeom prst="rect">
            <a:avLst/>
          </a:prstGeom>
        </p:spPr>
      </p:pic>
      <p:sp>
        <p:nvSpPr>
          <p:cNvPr id="3" name="Rettangolo 2"/>
          <p:cNvSpPr/>
          <p:nvPr/>
        </p:nvSpPr>
        <p:spPr>
          <a:xfrm>
            <a:off x="257221" y="1163487"/>
            <a:ext cx="4434291" cy="461665"/>
          </a:xfrm>
          <a:prstGeom prst="rect">
            <a:avLst/>
          </a:prstGeom>
        </p:spPr>
        <p:txBody>
          <a:bodyPr wrap="none">
            <a:spAutoFit/>
          </a:bodyPr>
          <a:lstStyle/>
          <a:p>
            <a:r>
              <a:rPr lang="en-GB" sz="2400" b="1" dirty="0" smtClean="0">
                <a:solidFill>
                  <a:schemeClr val="accent6">
                    <a:lumMod val="50000"/>
                  </a:schemeClr>
                </a:solidFill>
                <a:latin typeface="Times New Roman" panose="02020603050405020304" pitchFamily="18" charset="0"/>
                <a:cs typeface="Times New Roman" panose="02020603050405020304" pitchFamily="18" charset="0"/>
              </a:rPr>
              <a:t>What</a:t>
            </a:r>
            <a:r>
              <a:rPr lang="it-IT"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it-IT" sz="2400" b="1" dirty="0">
                <a:solidFill>
                  <a:schemeClr val="accent6">
                    <a:lumMod val="50000"/>
                  </a:schemeClr>
                </a:solidFill>
                <a:latin typeface="Times New Roman" panose="02020603050405020304" pitchFamily="18" charset="0"/>
                <a:cs typeface="Times New Roman" panose="02020603050405020304" pitchFamily="18" charset="0"/>
              </a:rPr>
              <a:t>are </a:t>
            </a:r>
            <a:r>
              <a:rPr lang="it-IT" sz="2400" b="1" dirty="0" err="1">
                <a:solidFill>
                  <a:schemeClr val="accent6">
                    <a:lumMod val="50000"/>
                  </a:schemeClr>
                </a:solidFill>
                <a:latin typeface="Times New Roman" panose="02020603050405020304" pitchFamily="18" charset="0"/>
                <a:cs typeface="Times New Roman" panose="02020603050405020304" pitchFamily="18" charset="0"/>
              </a:rPr>
              <a:t>E</a:t>
            </a:r>
            <a:r>
              <a:rPr lang="it-IT" sz="2400" b="1" dirty="0" err="1" smtClean="0">
                <a:solidFill>
                  <a:schemeClr val="accent6">
                    <a:lumMod val="50000"/>
                  </a:schemeClr>
                </a:solidFill>
                <a:latin typeface="Times New Roman" panose="02020603050405020304" pitchFamily="18" charset="0"/>
                <a:cs typeface="Times New Roman" panose="02020603050405020304" pitchFamily="18" charset="0"/>
              </a:rPr>
              <a:t>xtracellular</a:t>
            </a:r>
            <a:r>
              <a:rPr lang="it-IT"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it-IT" sz="2400" b="1" dirty="0" err="1">
                <a:solidFill>
                  <a:schemeClr val="accent6">
                    <a:lumMod val="50000"/>
                  </a:schemeClr>
                </a:solidFill>
                <a:latin typeface="Times New Roman" panose="02020603050405020304" pitchFamily="18" charset="0"/>
                <a:cs typeface="Times New Roman" panose="02020603050405020304" pitchFamily="18" charset="0"/>
              </a:rPr>
              <a:t>V</a:t>
            </a:r>
            <a:r>
              <a:rPr lang="it-IT" sz="2400" b="1" dirty="0" err="1" smtClean="0">
                <a:solidFill>
                  <a:schemeClr val="accent6">
                    <a:lumMod val="50000"/>
                  </a:schemeClr>
                </a:solidFill>
                <a:latin typeface="Times New Roman" panose="02020603050405020304" pitchFamily="18" charset="0"/>
                <a:cs typeface="Times New Roman" panose="02020603050405020304" pitchFamily="18" charset="0"/>
              </a:rPr>
              <a:t>esicles</a:t>
            </a:r>
            <a:r>
              <a:rPr lang="it-IT" sz="24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4" name="Rettangolo 3"/>
          <p:cNvSpPr/>
          <p:nvPr/>
        </p:nvSpPr>
        <p:spPr>
          <a:xfrm>
            <a:off x="828721" y="6333179"/>
            <a:ext cx="10281239" cy="461665"/>
          </a:xfrm>
          <a:prstGeom prst="rect">
            <a:avLst/>
          </a:prstGeom>
        </p:spPr>
        <p:txBody>
          <a:bodyPr wrap="square">
            <a:spAutoFit/>
          </a:bodyPr>
          <a:lstStyle/>
          <a:p>
            <a:pPr algn="just"/>
            <a:r>
              <a:rPr lang="it-IT" sz="1200" dirty="0">
                <a:latin typeface="Times New Roman" panose="02020603050405020304" pitchFamily="18" charset="0"/>
                <a:cs typeface="Times New Roman" panose="02020603050405020304" pitchFamily="18" charset="0"/>
              </a:rPr>
              <a:t>Christina M.A.P. </a:t>
            </a:r>
            <a:r>
              <a:rPr lang="it-IT" sz="1200" dirty="0" err="1">
                <a:latin typeface="Times New Roman" panose="02020603050405020304" pitchFamily="18" charset="0"/>
                <a:cs typeface="Times New Roman" panose="02020603050405020304" pitchFamily="18" charset="0"/>
              </a:rPr>
              <a:t>Schuh</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Jimena</a:t>
            </a:r>
            <a:r>
              <a:rPr lang="it-IT" sz="1200" dirty="0">
                <a:latin typeface="Times New Roman" panose="02020603050405020304" pitchFamily="18" charset="0"/>
                <a:cs typeface="Times New Roman" panose="02020603050405020304" pitchFamily="18" charset="0"/>
              </a:rPr>
              <a:t> Cuenca, </a:t>
            </a:r>
            <a:r>
              <a:rPr lang="it-IT" sz="1200" dirty="0" err="1">
                <a:latin typeface="Times New Roman" panose="02020603050405020304" pitchFamily="18" charset="0"/>
                <a:cs typeface="Times New Roman" panose="02020603050405020304" pitchFamily="18" charset="0"/>
              </a:rPr>
              <a:t>Francisca</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Alcayaga</a:t>
            </a:r>
            <a:r>
              <a:rPr lang="it-IT" sz="1200" dirty="0">
                <a:latin typeface="Times New Roman" panose="02020603050405020304" pitchFamily="18" charset="0"/>
                <a:cs typeface="Times New Roman" panose="02020603050405020304" pitchFamily="18" charset="0"/>
              </a:rPr>
              <a:t>-Miranda, </a:t>
            </a:r>
            <a:r>
              <a:rPr lang="it-IT" sz="1200" dirty="0" err="1">
                <a:latin typeface="Times New Roman" panose="02020603050405020304" pitchFamily="18" charset="0"/>
                <a:cs typeface="Times New Roman" panose="02020603050405020304" pitchFamily="18" charset="0"/>
              </a:rPr>
              <a:t>Maroun</a:t>
            </a:r>
            <a:r>
              <a:rPr lang="it-IT" sz="1200" dirty="0">
                <a:latin typeface="Times New Roman" panose="02020603050405020304" pitchFamily="18" charset="0"/>
                <a:cs typeface="Times New Roman" panose="02020603050405020304" pitchFamily="18" charset="0"/>
              </a:rPr>
              <a:t> </a:t>
            </a:r>
            <a:r>
              <a:rPr lang="it-IT" sz="1200" dirty="0" err="1" smtClean="0">
                <a:latin typeface="Times New Roman" panose="02020603050405020304" pitchFamily="18" charset="0"/>
                <a:cs typeface="Times New Roman" panose="02020603050405020304" pitchFamily="18" charset="0"/>
              </a:rPr>
              <a:t>Khoury</a:t>
            </a:r>
            <a:r>
              <a:rPr lang="it-IT" sz="1200" dirty="0" smtClean="0">
                <a:latin typeface="Times New Roman" panose="02020603050405020304" pitchFamily="18" charset="0"/>
                <a:cs typeface="Times New Roman" panose="02020603050405020304" pitchFamily="18" charset="0"/>
              </a:rPr>
              <a:t>, </a:t>
            </a:r>
            <a:r>
              <a:rPr lang="it-IT" sz="1200" dirty="0" err="1" smtClean="0">
                <a:latin typeface="Times New Roman" panose="02020603050405020304" pitchFamily="18" charset="0"/>
                <a:cs typeface="Times New Roman" panose="02020603050405020304" pitchFamily="18" charset="0"/>
              </a:rPr>
              <a:t>Exosomes</a:t>
            </a:r>
            <a:r>
              <a:rPr lang="it-IT" sz="1200" dirty="0" smtClean="0">
                <a:latin typeface="Times New Roman" panose="02020603050405020304" pitchFamily="18" charset="0"/>
                <a:cs typeface="Times New Roman" panose="02020603050405020304" pitchFamily="18" charset="0"/>
              </a:rPr>
              <a:t> </a:t>
            </a:r>
            <a:r>
              <a:rPr lang="it-IT" sz="1200" dirty="0">
                <a:latin typeface="Times New Roman" panose="02020603050405020304" pitchFamily="18" charset="0"/>
                <a:cs typeface="Times New Roman" panose="02020603050405020304" pitchFamily="18" charset="0"/>
              </a:rPr>
              <a:t>on the </a:t>
            </a:r>
            <a:r>
              <a:rPr lang="it-IT" sz="1200" dirty="0" err="1">
                <a:latin typeface="Times New Roman" panose="02020603050405020304" pitchFamily="18" charset="0"/>
                <a:cs typeface="Times New Roman" panose="02020603050405020304" pitchFamily="18" charset="0"/>
              </a:rPr>
              <a:t>border</a:t>
            </a:r>
            <a:r>
              <a:rPr lang="it-IT" sz="1200" dirty="0">
                <a:latin typeface="Times New Roman" panose="02020603050405020304" pitchFamily="18" charset="0"/>
                <a:cs typeface="Times New Roman" panose="02020603050405020304" pitchFamily="18" charset="0"/>
              </a:rPr>
              <a:t> of </a:t>
            </a:r>
            <a:r>
              <a:rPr lang="it-IT" sz="1200" dirty="0" err="1">
                <a:latin typeface="Times New Roman" panose="02020603050405020304" pitchFamily="18" charset="0"/>
                <a:cs typeface="Times New Roman" panose="02020603050405020304" pitchFamily="18" charset="0"/>
              </a:rPr>
              <a:t>species</a:t>
            </a:r>
            <a:r>
              <a:rPr lang="it-IT" sz="1200" dirty="0">
                <a:latin typeface="Times New Roman" panose="02020603050405020304" pitchFamily="18" charset="0"/>
                <a:cs typeface="Times New Roman" panose="02020603050405020304" pitchFamily="18" charset="0"/>
              </a:rPr>
              <a:t> and </a:t>
            </a:r>
            <a:r>
              <a:rPr lang="it-IT" sz="1200" dirty="0" err="1">
                <a:latin typeface="Times New Roman" panose="02020603050405020304" pitchFamily="18" charset="0"/>
                <a:cs typeface="Times New Roman" panose="02020603050405020304" pitchFamily="18" charset="0"/>
              </a:rPr>
              <a:t>kingdom</a:t>
            </a:r>
            <a:r>
              <a:rPr lang="it-IT" sz="1200" dirty="0">
                <a:latin typeface="Times New Roman" panose="02020603050405020304" pitchFamily="18" charset="0"/>
                <a:cs typeface="Times New Roman" panose="02020603050405020304" pitchFamily="18" charset="0"/>
              </a:rPr>
              <a:t> </a:t>
            </a:r>
            <a:r>
              <a:rPr lang="it-IT" sz="1200" dirty="0" err="1" smtClean="0">
                <a:latin typeface="Times New Roman" panose="02020603050405020304" pitchFamily="18" charset="0"/>
                <a:cs typeface="Times New Roman" panose="02020603050405020304" pitchFamily="18" charset="0"/>
              </a:rPr>
              <a:t>intercommunication</a:t>
            </a:r>
            <a:r>
              <a:rPr lang="it-IT" sz="1200" dirty="0" smtClean="0">
                <a:latin typeface="Times New Roman" panose="02020603050405020304" pitchFamily="18" charset="0"/>
                <a:cs typeface="Times New Roman" panose="02020603050405020304" pitchFamily="18" charset="0"/>
              </a:rPr>
              <a:t>, </a:t>
            </a:r>
            <a:r>
              <a:rPr lang="it-IT" sz="1200" dirty="0" err="1" smtClean="0">
                <a:latin typeface="Times New Roman" panose="02020603050405020304" pitchFamily="18" charset="0"/>
                <a:cs typeface="Times New Roman" panose="02020603050405020304" pitchFamily="18" charset="0"/>
              </a:rPr>
              <a:t>Translational</a:t>
            </a:r>
            <a:r>
              <a:rPr lang="it-IT" sz="1200" dirty="0" smtClean="0">
                <a:latin typeface="Times New Roman" panose="02020603050405020304" pitchFamily="18" charset="0"/>
                <a:cs typeface="Times New Roman" panose="02020603050405020304" pitchFamily="18" charset="0"/>
              </a:rPr>
              <a:t> </a:t>
            </a:r>
            <a:r>
              <a:rPr lang="it-IT" sz="1200" dirty="0" err="1" smtClean="0">
                <a:latin typeface="Times New Roman" panose="02020603050405020304" pitchFamily="18" charset="0"/>
                <a:cs typeface="Times New Roman" panose="02020603050405020304" pitchFamily="18" charset="0"/>
              </a:rPr>
              <a:t>Research,Volume</a:t>
            </a:r>
            <a:r>
              <a:rPr lang="it-IT" sz="1200" dirty="0" smtClean="0">
                <a:latin typeface="Times New Roman" panose="02020603050405020304" pitchFamily="18" charset="0"/>
                <a:cs typeface="Times New Roman" panose="02020603050405020304" pitchFamily="18" charset="0"/>
              </a:rPr>
              <a:t> 210, 2019, </a:t>
            </a:r>
            <a:r>
              <a:rPr lang="it-IT" sz="1200" dirty="0" err="1" smtClean="0">
                <a:latin typeface="Times New Roman" panose="02020603050405020304" pitchFamily="18" charset="0"/>
                <a:cs typeface="Times New Roman" panose="02020603050405020304" pitchFamily="18" charset="0"/>
              </a:rPr>
              <a:t>Pages</a:t>
            </a:r>
            <a:r>
              <a:rPr lang="it-IT" sz="1200" dirty="0" smtClean="0">
                <a:latin typeface="Times New Roman" panose="02020603050405020304" pitchFamily="18" charset="0"/>
                <a:cs typeface="Times New Roman" panose="02020603050405020304" pitchFamily="18" charset="0"/>
              </a:rPr>
              <a:t> 80-98, ISSN 1931-5244, https</a:t>
            </a:r>
            <a:r>
              <a:rPr lang="it-IT" sz="1200" dirty="0">
                <a:latin typeface="Times New Roman" panose="02020603050405020304" pitchFamily="18" charset="0"/>
                <a:cs typeface="Times New Roman" panose="02020603050405020304" pitchFamily="18" charset="0"/>
              </a:rPr>
              <a:t>://doi.org/10.1016/j.trsl.2019.03.008.</a:t>
            </a:r>
          </a:p>
        </p:txBody>
      </p:sp>
    </p:spTree>
    <p:extLst>
      <p:ext uri="{BB962C8B-B14F-4D97-AF65-F5344CB8AC3E}">
        <p14:creationId xmlns:p14="http://schemas.microsoft.com/office/powerpoint/2010/main" val="3434754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668055" y="908740"/>
            <a:ext cx="5903459" cy="5318845"/>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1514" y="6098541"/>
            <a:ext cx="2358260" cy="622300"/>
          </a:xfrm>
          <a:prstGeom prst="rect">
            <a:avLst/>
          </a:prstGeom>
        </p:spPr>
      </p:pic>
      <p:sp>
        <p:nvSpPr>
          <p:cNvPr id="3" name="Rettangolo 2"/>
          <p:cNvSpPr/>
          <p:nvPr/>
        </p:nvSpPr>
        <p:spPr>
          <a:xfrm>
            <a:off x="1169585" y="6470195"/>
            <a:ext cx="2044855" cy="276999"/>
          </a:xfrm>
          <a:prstGeom prst="rect">
            <a:avLst/>
          </a:prstGeom>
        </p:spPr>
        <p:txBody>
          <a:bodyPr wrap="none">
            <a:spAutoFit/>
          </a:bodyPr>
          <a:lstStyle/>
          <a:p>
            <a:r>
              <a:rPr lang="it-IT" sz="1200" dirty="0" smtClean="0">
                <a:latin typeface="Times New Roman" panose="02020603050405020304" pitchFamily="18" charset="0"/>
                <a:cs typeface="Times New Roman" panose="02020603050405020304" pitchFamily="18" charset="0"/>
              </a:rPr>
              <a:t>Source</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Wikimedia</a:t>
            </a:r>
            <a:r>
              <a:rPr lang="it-IT" sz="1200" dirty="0">
                <a:latin typeface="Times New Roman" panose="02020603050405020304" pitchFamily="18" charset="0"/>
                <a:cs typeface="Times New Roman" panose="02020603050405020304" pitchFamily="18" charset="0"/>
              </a:rPr>
              <a:t> </a:t>
            </a:r>
            <a:r>
              <a:rPr lang="it-IT" sz="1200" dirty="0" err="1" smtClean="0">
                <a:latin typeface="Times New Roman" panose="02020603050405020304" pitchFamily="18" charset="0"/>
                <a:cs typeface="Times New Roman" panose="02020603050405020304" pitchFamily="18" charset="0"/>
              </a:rPr>
              <a:t>Commons</a:t>
            </a:r>
            <a:endParaRPr lang="it-IT"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24863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stretch>
            <a:fillRect/>
          </a:stretch>
        </p:blipFill>
        <p:spPr>
          <a:xfrm>
            <a:off x="5934952" y="724353"/>
            <a:ext cx="3838575" cy="1969356"/>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772" y="6166811"/>
            <a:ext cx="2200250" cy="580604"/>
          </a:xfrm>
          <a:prstGeom prst="rect">
            <a:avLst/>
          </a:prstGeom>
        </p:spPr>
      </p:pic>
      <p:pic>
        <p:nvPicPr>
          <p:cNvPr id="7" name="Immagine 6"/>
          <p:cNvPicPr>
            <a:picLocks noChangeAspect="1"/>
          </p:cNvPicPr>
          <p:nvPr/>
        </p:nvPicPr>
        <p:blipFill>
          <a:blip r:embed="rId4"/>
          <a:stretch>
            <a:fillRect/>
          </a:stretch>
        </p:blipFill>
        <p:spPr>
          <a:xfrm>
            <a:off x="1085850" y="2170509"/>
            <a:ext cx="4199675" cy="1331161"/>
          </a:xfrm>
          <a:prstGeom prst="rect">
            <a:avLst/>
          </a:prstGeom>
        </p:spPr>
      </p:pic>
      <p:pic>
        <p:nvPicPr>
          <p:cNvPr id="8" name="Immagine 7"/>
          <p:cNvPicPr>
            <a:picLocks noChangeAspect="1"/>
          </p:cNvPicPr>
          <p:nvPr/>
        </p:nvPicPr>
        <p:blipFill>
          <a:blip r:embed="rId5"/>
          <a:stretch>
            <a:fillRect/>
          </a:stretch>
        </p:blipFill>
        <p:spPr>
          <a:xfrm>
            <a:off x="753599" y="3641168"/>
            <a:ext cx="4531926" cy="1192270"/>
          </a:xfrm>
          <a:prstGeom prst="rect">
            <a:avLst/>
          </a:prstGeom>
        </p:spPr>
      </p:pic>
      <p:pic>
        <p:nvPicPr>
          <p:cNvPr id="9" name="Immagine 8"/>
          <p:cNvPicPr>
            <a:picLocks noChangeAspect="1"/>
          </p:cNvPicPr>
          <p:nvPr/>
        </p:nvPicPr>
        <p:blipFill>
          <a:blip r:embed="rId6"/>
          <a:stretch>
            <a:fillRect/>
          </a:stretch>
        </p:blipFill>
        <p:spPr>
          <a:xfrm>
            <a:off x="753599" y="4896982"/>
            <a:ext cx="3758952" cy="1850433"/>
          </a:xfrm>
          <a:prstGeom prst="rect">
            <a:avLst/>
          </a:prstGeom>
        </p:spPr>
      </p:pic>
      <p:pic>
        <p:nvPicPr>
          <p:cNvPr id="11" name="Immagine 10"/>
          <p:cNvPicPr>
            <a:picLocks noChangeAspect="1"/>
          </p:cNvPicPr>
          <p:nvPr/>
        </p:nvPicPr>
        <p:blipFill>
          <a:blip r:embed="rId7"/>
          <a:stretch>
            <a:fillRect/>
          </a:stretch>
        </p:blipFill>
        <p:spPr>
          <a:xfrm>
            <a:off x="6013684" y="4072457"/>
            <a:ext cx="4481713" cy="1357705"/>
          </a:xfrm>
          <a:prstGeom prst="rect">
            <a:avLst/>
          </a:prstGeom>
        </p:spPr>
      </p:pic>
      <p:grpSp>
        <p:nvGrpSpPr>
          <p:cNvPr id="3" name="Gruppo 2"/>
          <p:cNvGrpSpPr/>
          <p:nvPr/>
        </p:nvGrpSpPr>
        <p:grpSpPr>
          <a:xfrm>
            <a:off x="1777686" y="883755"/>
            <a:ext cx="3919334" cy="1214281"/>
            <a:chOff x="1777686" y="883755"/>
            <a:chExt cx="3919334" cy="1214281"/>
          </a:xfrm>
        </p:grpSpPr>
        <p:pic>
          <p:nvPicPr>
            <p:cNvPr id="6" name="Immagine 5"/>
            <p:cNvPicPr>
              <a:picLocks noChangeAspect="1"/>
            </p:cNvPicPr>
            <p:nvPr/>
          </p:nvPicPr>
          <p:blipFill>
            <a:blip r:embed="rId8"/>
            <a:stretch>
              <a:fillRect/>
            </a:stretch>
          </p:blipFill>
          <p:spPr>
            <a:xfrm>
              <a:off x="1777686" y="883755"/>
              <a:ext cx="3919334" cy="1214281"/>
            </a:xfrm>
            <a:prstGeom prst="rect">
              <a:avLst/>
            </a:prstGeom>
          </p:spPr>
        </p:pic>
        <p:sp>
          <p:nvSpPr>
            <p:cNvPr id="2" name="Rettangolo 1"/>
            <p:cNvSpPr/>
            <p:nvPr/>
          </p:nvSpPr>
          <p:spPr>
            <a:xfrm>
              <a:off x="5196239" y="883755"/>
              <a:ext cx="500781" cy="279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 name="Gruppo 3"/>
          <p:cNvGrpSpPr/>
          <p:nvPr/>
        </p:nvGrpSpPr>
        <p:grpSpPr>
          <a:xfrm>
            <a:off x="5866402" y="2622077"/>
            <a:ext cx="4480560" cy="1304019"/>
            <a:chOff x="5866402" y="2622077"/>
            <a:chExt cx="4480560" cy="1304019"/>
          </a:xfrm>
        </p:grpSpPr>
        <p:pic>
          <p:nvPicPr>
            <p:cNvPr id="12" name="Immagine 11"/>
            <p:cNvPicPr>
              <a:picLocks noChangeAspect="1"/>
            </p:cNvPicPr>
            <p:nvPr/>
          </p:nvPicPr>
          <p:blipFill>
            <a:blip r:embed="rId9"/>
            <a:stretch>
              <a:fillRect/>
            </a:stretch>
          </p:blipFill>
          <p:spPr>
            <a:xfrm>
              <a:off x="5866402" y="2622077"/>
              <a:ext cx="4480560" cy="1304019"/>
            </a:xfrm>
            <a:prstGeom prst="rect">
              <a:avLst/>
            </a:prstGeom>
          </p:spPr>
        </p:pic>
        <p:sp>
          <p:nvSpPr>
            <p:cNvPr id="14" name="Rettangolo 13"/>
            <p:cNvSpPr/>
            <p:nvPr/>
          </p:nvSpPr>
          <p:spPr>
            <a:xfrm>
              <a:off x="9846181" y="2668511"/>
              <a:ext cx="500781" cy="279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 name="Gruppo 15"/>
          <p:cNvGrpSpPr/>
          <p:nvPr/>
        </p:nvGrpSpPr>
        <p:grpSpPr>
          <a:xfrm>
            <a:off x="4571330" y="5399394"/>
            <a:ext cx="4183992" cy="1301759"/>
            <a:chOff x="4571330" y="5399394"/>
            <a:chExt cx="4183992" cy="1301759"/>
          </a:xfrm>
        </p:grpSpPr>
        <p:pic>
          <p:nvPicPr>
            <p:cNvPr id="13" name="Immagine 12"/>
            <p:cNvPicPr>
              <a:picLocks noChangeAspect="1"/>
            </p:cNvPicPr>
            <p:nvPr/>
          </p:nvPicPr>
          <p:blipFill>
            <a:blip r:embed="rId10"/>
            <a:stretch>
              <a:fillRect/>
            </a:stretch>
          </p:blipFill>
          <p:spPr>
            <a:xfrm>
              <a:off x="4571330" y="5399394"/>
              <a:ext cx="4173376" cy="1301759"/>
            </a:xfrm>
            <a:prstGeom prst="rect">
              <a:avLst/>
            </a:prstGeom>
          </p:spPr>
        </p:pic>
        <p:sp>
          <p:nvSpPr>
            <p:cNvPr id="15" name="Rettangolo 14"/>
            <p:cNvSpPr/>
            <p:nvPr/>
          </p:nvSpPr>
          <p:spPr>
            <a:xfrm>
              <a:off x="8254541" y="5438780"/>
              <a:ext cx="500781" cy="279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42206359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xmlns="" id="{DE42E3C9-7AF9-4DBD-A8CE-55B88B509AFA}"/>
              </a:ext>
            </a:extLst>
          </p:cNvPr>
          <p:cNvSpPr/>
          <p:nvPr/>
        </p:nvSpPr>
        <p:spPr>
          <a:xfrm>
            <a:off x="2220250" y="2921169"/>
            <a:ext cx="7751501" cy="1015663"/>
          </a:xfrm>
          <a:prstGeom prst="rect">
            <a:avLst/>
          </a:prstGeom>
          <a:noFill/>
        </p:spPr>
        <p:txBody>
          <a:bodyPr wrap="square" lIns="91440" tIns="45720" rIns="91440" bIns="45720">
            <a:spAutoFit/>
          </a:bodyPr>
          <a:lstStyle/>
          <a:p>
            <a:pPr algn="ctr"/>
            <a:r>
              <a:rPr lang="it-IT" sz="60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Thank you!</a:t>
            </a:r>
            <a:endParaRPr lang="it-IT" sz="32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8942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80210" y="1449420"/>
            <a:ext cx="8869680" cy="4844247"/>
          </a:xfrm>
          <a:prstGeom prst="rect">
            <a:avLst/>
          </a:prstGeom>
        </p:spPr>
      </p:pic>
      <p:sp>
        <p:nvSpPr>
          <p:cNvPr id="3" name="Rettangolo 2"/>
          <p:cNvSpPr/>
          <p:nvPr/>
        </p:nvSpPr>
        <p:spPr>
          <a:xfrm>
            <a:off x="3600156" y="987755"/>
            <a:ext cx="4492577" cy="461665"/>
          </a:xfrm>
          <a:prstGeom prst="rect">
            <a:avLst/>
          </a:prstGeom>
        </p:spPr>
        <p:txBody>
          <a:bodyPr wrap="none">
            <a:spAutoFit/>
          </a:bodyPr>
          <a:lstStyle/>
          <a:p>
            <a:pPr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Extracellular Vesicles biogenesis </a:t>
            </a:r>
            <a:endParaRPr lang="it-IT"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Rettangolo 3"/>
          <p:cNvSpPr/>
          <p:nvPr/>
        </p:nvSpPr>
        <p:spPr>
          <a:xfrm>
            <a:off x="697230" y="6396335"/>
            <a:ext cx="10298430" cy="461665"/>
          </a:xfrm>
          <a:prstGeom prst="rect">
            <a:avLst/>
          </a:prstGeom>
        </p:spPr>
        <p:txBody>
          <a:bodyPr wrap="square">
            <a:spAutoFit/>
          </a:bodyPr>
          <a:lstStyle/>
          <a:p>
            <a:pPr algn="just"/>
            <a:r>
              <a:rPr lang="it-IT" sz="1200" dirty="0">
                <a:latin typeface="Times New Roman" panose="02020603050405020304" pitchFamily="18" charset="0"/>
                <a:cs typeface="Times New Roman" panose="02020603050405020304" pitchFamily="18" charset="0"/>
              </a:rPr>
              <a:t>Zhang Z, </a:t>
            </a:r>
            <a:r>
              <a:rPr lang="it-IT" sz="1200" dirty="0" err="1">
                <a:latin typeface="Times New Roman" panose="02020603050405020304" pitchFamily="18" charset="0"/>
                <a:cs typeface="Times New Roman" panose="02020603050405020304" pitchFamily="18" charset="0"/>
              </a:rPr>
              <a:t>Yu</a:t>
            </a:r>
            <a:r>
              <a:rPr lang="it-IT" sz="1200" dirty="0">
                <a:latin typeface="Times New Roman" panose="02020603050405020304" pitchFamily="18" charset="0"/>
                <a:cs typeface="Times New Roman" panose="02020603050405020304" pitchFamily="18" charset="0"/>
              </a:rPr>
              <a:t> Y, </a:t>
            </a:r>
            <a:r>
              <a:rPr lang="it-IT" sz="1200" dirty="0" err="1">
                <a:latin typeface="Times New Roman" panose="02020603050405020304" pitchFamily="18" charset="0"/>
                <a:cs typeface="Times New Roman" panose="02020603050405020304" pitchFamily="18" charset="0"/>
              </a:rPr>
              <a:t>Zhu</a:t>
            </a:r>
            <a:r>
              <a:rPr lang="it-IT" sz="1200" dirty="0">
                <a:latin typeface="Times New Roman" panose="02020603050405020304" pitchFamily="18" charset="0"/>
                <a:cs typeface="Times New Roman" panose="02020603050405020304" pitchFamily="18" charset="0"/>
              </a:rPr>
              <a:t> G, et al. The </a:t>
            </a:r>
            <a:r>
              <a:rPr lang="it-IT" sz="1200" dirty="0" err="1">
                <a:latin typeface="Times New Roman" panose="02020603050405020304" pitchFamily="18" charset="0"/>
                <a:cs typeface="Times New Roman" panose="02020603050405020304" pitchFamily="18" charset="0"/>
              </a:rPr>
              <a:t>Emerging</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Role</a:t>
            </a:r>
            <a:r>
              <a:rPr lang="it-IT" sz="1200" dirty="0">
                <a:latin typeface="Times New Roman" panose="02020603050405020304" pitchFamily="18" charset="0"/>
                <a:cs typeface="Times New Roman" panose="02020603050405020304" pitchFamily="18" charset="0"/>
              </a:rPr>
              <a:t> of </a:t>
            </a:r>
            <a:r>
              <a:rPr lang="it-IT" sz="1200" dirty="0" err="1">
                <a:latin typeface="Times New Roman" panose="02020603050405020304" pitchFamily="18" charset="0"/>
                <a:cs typeface="Times New Roman" panose="02020603050405020304" pitchFamily="18" charset="0"/>
              </a:rPr>
              <a:t>Plant-Derived</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Exosomes</a:t>
            </a:r>
            <a:r>
              <a:rPr lang="it-IT" sz="1200" dirty="0">
                <a:latin typeface="Times New Roman" panose="02020603050405020304" pitchFamily="18" charset="0"/>
                <a:cs typeface="Times New Roman" panose="02020603050405020304" pitchFamily="18" charset="0"/>
              </a:rPr>
              <a:t>-Like </a:t>
            </a:r>
            <a:r>
              <a:rPr lang="it-IT" sz="1200" dirty="0" err="1">
                <a:latin typeface="Times New Roman" panose="02020603050405020304" pitchFamily="18" charset="0"/>
                <a:cs typeface="Times New Roman" panose="02020603050405020304" pitchFamily="18" charset="0"/>
              </a:rPr>
              <a:t>Nanoparticles</a:t>
            </a:r>
            <a:r>
              <a:rPr lang="it-IT" sz="1200" dirty="0">
                <a:latin typeface="Times New Roman" panose="02020603050405020304" pitchFamily="18" charset="0"/>
                <a:cs typeface="Times New Roman" panose="02020603050405020304" pitchFamily="18" charset="0"/>
              </a:rPr>
              <a:t> in Immune </a:t>
            </a:r>
            <a:r>
              <a:rPr lang="it-IT" sz="1200" dirty="0" err="1">
                <a:latin typeface="Times New Roman" panose="02020603050405020304" pitchFamily="18" charset="0"/>
                <a:cs typeface="Times New Roman" panose="02020603050405020304" pitchFamily="18" charset="0"/>
              </a:rPr>
              <a:t>Regulation</a:t>
            </a:r>
            <a:r>
              <a:rPr lang="it-IT" sz="1200" dirty="0">
                <a:latin typeface="Times New Roman" panose="02020603050405020304" pitchFamily="18" charset="0"/>
                <a:cs typeface="Times New Roman" panose="02020603050405020304" pitchFamily="18" charset="0"/>
              </a:rPr>
              <a:t> and </a:t>
            </a:r>
            <a:r>
              <a:rPr lang="it-IT" sz="1200" dirty="0" err="1">
                <a:latin typeface="Times New Roman" panose="02020603050405020304" pitchFamily="18" charset="0"/>
                <a:cs typeface="Times New Roman" panose="02020603050405020304" pitchFamily="18" charset="0"/>
              </a:rPr>
              <a:t>Periodontitis</a:t>
            </a:r>
            <a:r>
              <a:rPr lang="it-IT" sz="1200" dirty="0">
                <a:latin typeface="Times New Roman" panose="02020603050405020304" pitchFamily="18" charset="0"/>
                <a:cs typeface="Times New Roman" panose="02020603050405020304" pitchFamily="18" charset="0"/>
              </a:rPr>
              <a:t> Treatment. </a:t>
            </a:r>
            <a:r>
              <a:rPr lang="it-IT" sz="1200" dirty="0" err="1">
                <a:latin typeface="Times New Roman" panose="02020603050405020304" pitchFamily="18" charset="0"/>
                <a:cs typeface="Times New Roman" panose="02020603050405020304" pitchFamily="18" charset="0"/>
              </a:rPr>
              <a:t>Frontiers</a:t>
            </a:r>
            <a:r>
              <a:rPr lang="it-IT" sz="1200" dirty="0">
                <a:latin typeface="Times New Roman" panose="02020603050405020304" pitchFamily="18" charset="0"/>
                <a:cs typeface="Times New Roman" panose="02020603050405020304" pitchFamily="18" charset="0"/>
              </a:rPr>
              <a:t> in </a:t>
            </a:r>
            <a:r>
              <a:rPr lang="it-IT" sz="1200" dirty="0" err="1">
                <a:latin typeface="Times New Roman" panose="02020603050405020304" pitchFamily="18" charset="0"/>
                <a:cs typeface="Times New Roman" panose="02020603050405020304" pitchFamily="18" charset="0"/>
              </a:rPr>
              <a:t>Immunology</a:t>
            </a:r>
            <a:r>
              <a:rPr lang="it-IT" sz="1200" dirty="0">
                <a:latin typeface="Times New Roman" panose="02020603050405020304" pitchFamily="18" charset="0"/>
                <a:cs typeface="Times New Roman" panose="02020603050405020304" pitchFamily="18" charset="0"/>
              </a:rPr>
              <a:t>. 2022 ;13:896745. DOI: 10.3389/fimmu.2022.896745. PMID: 35757759; PMCID: PMC9231591</a:t>
            </a:r>
          </a:p>
        </p:txBody>
      </p:sp>
    </p:spTree>
    <p:extLst>
      <p:ext uri="{BB962C8B-B14F-4D97-AF65-F5344CB8AC3E}">
        <p14:creationId xmlns:p14="http://schemas.microsoft.com/office/powerpoint/2010/main" val="1670794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202430" y="1475273"/>
            <a:ext cx="6459855" cy="4913129"/>
          </a:xfrm>
          <a:prstGeom prst="rect">
            <a:avLst/>
          </a:prstGeom>
        </p:spPr>
      </p:pic>
      <p:sp>
        <p:nvSpPr>
          <p:cNvPr id="3" name="Rettangolo 2"/>
          <p:cNvSpPr/>
          <p:nvPr/>
        </p:nvSpPr>
        <p:spPr>
          <a:xfrm>
            <a:off x="1030605" y="1974265"/>
            <a:ext cx="2958466" cy="4278094"/>
          </a:xfrm>
          <a:prstGeom prst="rect">
            <a:avLst/>
          </a:prstGeom>
        </p:spPr>
        <p:txBody>
          <a:bodyPr wrap="square">
            <a:spAutoFit/>
          </a:bodyPr>
          <a:lstStyle/>
          <a:p>
            <a:pPr algn="just"/>
            <a:r>
              <a:rPr lang="en-GB" sz="1600" dirty="0">
                <a:latin typeface="Times New Roman" panose="02020603050405020304" pitchFamily="18" charset="0"/>
                <a:ea typeface="Times New Roman" panose="02020603050405020304" pitchFamily="18" charset="0"/>
                <a:cs typeface="Times New Roman" panose="02020603050405020304" pitchFamily="18" charset="0"/>
              </a:rPr>
              <a:t>EVs are emerging as essential mediators of intercellular communication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involved in several physiological and pathological conditions. EVs function as a pivotal dialogue mechanism, coordinating cellular responses to environmental stimuli, maintaining homeostasis, and supporting tissue repair and regeneration. EVs also play a significant role in interspecies communication, influencing interactions between microbiota, plants, and animals, and helping ecosystems adapt to changing </a:t>
            </a: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conditions.</a:t>
            </a:r>
            <a:endParaRPr lang="it-IT" sz="1600" dirty="0">
              <a:latin typeface="Times New Roman" panose="02020603050405020304" pitchFamily="18" charset="0"/>
              <a:cs typeface="Times New Roman" panose="02020603050405020304" pitchFamily="18" charset="0"/>
            </a:endParaRPr>
          </a:p>
        </p:txBody>
      </p:sp>
      <p:sp>
        <p:nvSpPr>
          <p:cNvPr id="4" name="Rettangolo 3"/>
          <p:cNvSpPr/>
          <p:nvPr/>
        </p:nvSpPr>
        <p:spPr>
          <a:xfrm>
            <a:off x="2477452" y="1039817"/>
            <a:ext cx="6826549" cy="461665"/>
          </a:xfrm>
          <a:prstGeom prst="rect">
            <a:avLst/>
          </a:prstGeom>
        </p:spPr>
        <p:txBody>
          <a:bodyPr wrap="none">
            <a:spAutoFit/>
          </a:bodyPr>
          <a:lstStyle/>
          <a:p>
            <a:r>
              <a:rPr lang="en-US" sz="2400" b="1" dirty="0">
                <a:solidFill>
                  <a:schemeClr val="accent6">
                    <a:lumMod val="50000"/>
                  </a:schemeClr>
                </a:solidFill>
                <a:latin typeface="Times New Roman" panose="02020603050405020304" pitchFamily="18" charset="0"/>
                <a:cs typeface="Times New Roman" panose="02020603050405020304" pitchFamily="18" charset="0"/>
              </a:rPr>
              <a:t>The Biology and Function of Extracellular Vesicles</a:t>
            </a:r>
            <a:endParaRPr lang="it-IT"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Rettangolo arrotondato 4"/>
          <p:cNvSpPr/>
          <p:nvPr/>
        </p:nvSpPr>
        <p:spPr>
          <a:xfrm>
            <a:off x="891540" y="1828799"/>
            <a:ext cx="3171825" cy="4423559"/>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Rettangolo 5"/>
          <p:cNvSpPr/>
          <p:nvPr/>
        </p:nvSpPr>
        <p:spPr>
          <a:xfrm>
            <a:off x="502920" y="6362193"/>
            <a:ext cx="11087100" cy="461665"/>
          </a:xfrm>
          <a:prstGeom prst="rect">
            <a:avLst/>
          </a:prstGeom>
        </p:spPr>
        <p:txBody>
          <a:bodyPr wrap="square">
            <a:spAutoFit/>
          </a:bodyPr>
          <a:lstStyle/>
          <a:p>
            <a:pPr algn="just"/>
            <a:r>
              <a:rPr lang="en-GB" sz="1200" dirty="0" smtClean="0">
                <a:latin typeface="Times New Roman" panose="02020603050405020304" pitchFamily="18" charset="0"/>
                <a:cs typeface="Times New Roman" panose="02020603050405020304" pitchFamily="18" charset="0"/>
              </a:rPr>
              <a:t>Extracellular</a:t>
            </a:r>
            <a:r>
              <a:rPr lang="it-IT" sz="1200" dirty="0" smtClean="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vesicles</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as</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tools</a:t>
            </a:r>
            <a:r>
              <a:rPr lang="it-IT" sz="1200" dirty="0">
                <a:latin typeface="Times New Roman" panose="02020603050405020304" pitchFamily="18" charset="0"/>
                <a:cs typeface="Times New Roman" panose="02020603050405020304" pitchFamily="18" charset="0"/>
              </a:rPr>
              <a:t> and targets in </a:t>
            </a:r>
            <a:r>
              <a:rPr lang="it-IT" sz="1200" dirty="0" err="1">
                <a:latin typeface="Times New Roman" panose="02020603050405020304" pitchFamily="18" charset="0"/>
                <a:cs typeface="Times New Roman" panose="02020603050405020304" pitchFamily="18" charset="0"/>
              </a:rPr>
              <a:t>therapy</a:t>
            </a:r>
            <a:r>
              <a:rPr lang="it-IT" sz="1200" dirty="0">
                <a:latin typeface="Times New Roman" panose="02020603050405020304" pitchFamily="18" charset="0"/>
                <a:cs typeface="Times New Roman" panose="02020603050405020304" pitchFamily="18" charset="0"/>
              </a:rPr>
              <a:t> </a:t>
            </a:r>
            <a:r>
              <a:rPr lang="it-IT" sz="1200" dirty="0" smtClean="0">
                <a:latin typeface="Times New Roman" panose="02020603050405020304" pitchFamily="18" charset="0"/>
                <a:cs typeface="Times New Roman" panose="02020603050405020304" pitchFamily="18" charset="0"/>
              </a:rPr>
              <a:t>for </a:t>
            </a:r>
            <a:r>
              <a:rPr lang="it-IT" sz="1200" dirty="0" err="1" smtClean="0">
                <a:latin typeface="Times New Roman" panose="02020603050405020304" pitchFamily="18" charset="0"/>
                <a:cs typeface="Times New Roman" panose="02020603050405020304" pitchFamily="18" charset="0"/>
              </a:rPr>
              <a:t>diseases</a:t>
            </a:r>
            <a:r>
              <a:rPr lang="it-IT" sz="1200" dirty="0" smtClean="0">
                <a:latin typeface="Times New Roman" panose="02020603050405020304" pitchFamily="18" charset="0"/>
                <a:cs typeface="Times New Roman" panose="02020603050405020304" pitchFamily="18" charset="0"/>
              </a:rPr>
              <a:t>.  </a:t>
            </a:r>
            <a:r>
              <a:rPr lang="it-IT" sz="1200" dirty="0" err="1" smtClean="0">
                <a:latin typeface="Times New Roman" panose="02020603050405020304" pitchFamily="18" charset="0"/>
                <a:cs typeface="Times New Roman" panose="02020603050405020304" pitchFamily="18" charset="0"/>
              </a:rPr>
              <a:t>Mudasir</a:t>
            </a:r>
            <a:r>
              <a:rPr lang="it-IT" sz="1200" dirty="0" smtClean="0">
                <a:latin typeface="Times New Roman" panose="02020603050405020304" pitchFamily="18" charset="0"/>
                <a:cs typeface="Times New Roman" panose="02020603050405020304" pitchFamily="18" charset="0"/>
              </a:rPr>
              <a:t> </a:t>
            </a:r>
            <a:r>
              <a:rPr lang="it-IT" sz="1200" dirty="0">
                <a:latin typeface="Times New Roman" panose="02020603050405020304" pitchFamily="18" charset="0"/>
                <a:cs typeface="Times New Roman" panose="02020603050405020304" pitchFamily="18" charset="0"/>
              </a:rPr>
              <a:t>A. </a:t>
            </a:r>
            <a:r>
              <a:rPr lang="it-IT" sz="1200" dirty="0" smtClean="0">
                <a:latin typeface="Times New Roman" panose="02020603050405020304" pitchFamily="18" charset="0"/>
                <a:cs typeface="Times New Roman" panose="02020603050405020304" pitchFamily="18" charset="0"/>
              </a:rPr>
              <a:t>Kumar, </a:t>
            </a:r>
            <a:r>
              <a:rPr lang="it-IT" sz="1200" dirty="0" err="1">
                <a:latin typeface="Times New Roman" panose="02020603050405020304" pitchFamily="18" charset="0"/>
                <a:cs typeface="Times New Roman" panose="02020603050405020304" pitchFamily="18" charset="0"/>
              </a:rPr>
              <a:t>Sadaf</a:t>
            </a:r>
            <a:r>
              <a:rPr lang="it-IT" sz="1200" dirty="0">
                <a:latin typeface="Times New Roman" panose="02020603050405020304" pitchFamily="18" charset="0"/>
                <a:cs typeface="Times New Roman" panose="02020603050405020304" pitchFamily="18" charset="0"/>
              </a:rPr>
              <a:t> K. </a:t>
            </a:r>
            <a:r>
              <a:rPr lang="it-IT" sz="1200" dirty="0" err="1" smtClean="0">
                <a:latin typeface="Times New Roman" panose="02020603050405020304" pitchFamily="18" charset="0"/>
                <a:cs typeface="Times New Roman" panose="02020603050405020304" pitchFamily="18" charset="0"/>
              </a:rPr>
              <a:t>Baba</a:t>
            </a:r>
            <a:r>
              <a:rPr lang="it-IT" sz="1200" dirty="0" smtClean="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Hana</a:t>
            </a:r>
            <a:r>
              <a:rPr lang="it-IT" sz="1200" dirty="0">
                <a:latin typeface="Times New Roman" panose="02020603050405020304" pitchFamily="18" charset="0"/>
                <a:cs typeface="Times New Roman" panose="02020603050405020304" pitchFamily="18" charset="0"/>
              </a:rPr>
              <a:t> Q. </a:t>
            </a:r>
            <a:r>
              <a:rPr lang="it-IT" sz="1200" dirty="0" err="1" smtClean="0">
                <a:latin typeface="Times New Roman" panose="02020603050405020304" pitchFamily="18" charset="0"/>
                <a:cs typeface="Times New Roman" panose="02020603050405020304" pitchFamily="18" charset="0"/>
              </a:rPr>
              <a:t>Sadida</a:t>
            </a:r>
            <a:r>
              <a:rPr lang="it-IT" sz="1200" dirty="0" smtClean="0">
                <a:latin typeface="Times New Roman" panose="02020603050405020304" pitchFamily="18" charset="0"/>
                <a:cs typeface="Times New Roman" panose="02020603050405020304" pitchFamily="18" charset="0"/>
              </a:rPr>
              <a:t>, </a:t>
            </a:r>
            <a:r>
              <a:rPr lang="it-IT" sz="1200" dirty="0">
                <a:latin typeface="Times New Roman" panose="02020603050405020304" pitchFamily="18" charset="0"/>
                <a:cs typeface="Times New Roman" panose="02020603050405020304" pitchFamily="18" charset="0"/>
              </a:rPr>
              <a:t>Sara </a:t>
            </a:r>
            <a:r>
              <a:rPr lang="it-IT" sz="1200" dirty="0" smtClean="0">
                <a:latin typeface="Times New Roman" panose="02020603050405020304" pitchFamily="18" charset="0"/>
                <a:cs typeface="Times New Roman" panose="02020603050405020304" pitchFamily="18" charset="0"/>
              </a:rPr>
              <a:t>A. </a:t>
            </a:r>
            <a:r>
              <a:rPr lang="it-IT" sz="1200" dirty="0" err="1" smtClean="0">
                <a:latin typeface="Times New Roman" panose="02020603050405020304" pitchFamily="18" charset="0"/>
                <a:cs typeface="Times New Roman" panose="02020603050405020304" pitchFamily="18" charset="0"/>
              </a:rPr>
              <a:t>Marzooqi</a:t>
            </a:r>
            <a:r>
              <a:rPr lang="it-IT" sz="1200" dirty="0" smtClean="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Jayakumar</a:t>
            </a:r>
            <a:r>
              <a:rPr lang="it-IT" sz="1200" dirty="0">
                <a:latin typeface="Times New Roman" panose="02020603050405020304" pitchFamily="18" charset="0"/>
                <a:cs typeface="Times New Roman" panose="02020603050405020304" pitchFamily="18" charset="0"/>
              </a:rPr>
              <a:t> </a:t>
            </a:r>
            <a:r>
              <a:rPr lang="it-IT" sz="1200" dirty="0" err="1" smtClean="0">
                <a:latin typeface="Times New Roman" panose="02020603050405020304" pitchFamily="18" charset="0"/>
                <a:cs typeface="Times New Roman" panose="02020603050405020304" pitchFamily="18" charset="0"/>
              </a:rPr>
              <a:t>Jerobin</a:t>
            </a:r>
            <a:r>
              <a:rPr lang="it-IT" sz="1200" dirty="0" smtClean="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Faisal</a:t>
            </a:r>
            <a:r>
              <a:rPr lang="it-IT" sz="1200" dirty="0">
                <a:latin typeface="Times New Roman" panose="02020603050405020304" pitchFamily="18" charset="0"/>
                <a:cs typeface="Times New Roman" panose="02020603050405020304" pitchFamily="18" charset="0"/>
              </a:rPr>
              <a:t> H. </a:t>
            </a:r>
            <a:r>
              <a:rPr lang="it-IT" sz="1200" dirty="0" err="1" smtClean="0">
                <a:latin typeface="Times New Roman" panose="02020603050405020304" pitchFamily="18" charset="0"/>
                <a:cs typeface="Times New Roman" panose="02020603050405020304" pitchFamily="18" charset="0"/>
              </a:rPr>
              <a:t>Altemani</a:t>
            </a:r>
            <a:r>
              <a:rPr lang="it-IT" sz="1200" dirty="0" smtClean="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Naseh</a:t>
            </a:r>
            <a:r>
              <a:rPr lang="it-IT" sz="1200" dirty="0">
                <a:latin typeface="Times New Roman" panose="02020603050405020304" pitchFamily="18" charset="0"/>
                <a:cs typeface="Times New Roman" panose="02020603050405020304" pitchFamily="18" charset="0"/>
              </a:rPr>
              <a:t> </a:t>
            </a:r>
            <a:r>
              <a:rPr lang="it-IT" sz="1200" dirty="0" err="1" smtClean="0">
                <a:latin typeface="Times New Roman" panose="02020603050405020304" pitchFamily="18" charset="0"/>
                <a:cs typeface="Times New Roman" panose="02020603050405020304" pitchFamily="18" charset="0"/>
              </a:rPr>
              <a:t>Algehainy</a:t>
            </a:r>
            <a:r>
              <a:rPr lang="it-IT" sz="1200" dirty="0" smtClean="0">
                <a:latin typeface="Times New Roman" panose="02020603050405020304" pitchFamily="18" charset="0"/>
                <a:cs typeface="Times New Roman" panose="02020603050405020304" pitchFamily="18" charset="0"/>
              </a:rPr>
              <a:t>, Mohammad </a:t>
            </a:r>
            <a:r>
              <a:rPr lang="it-IT" sz="1200" dirty="0">
                <a:latin typeface="Times New Roman" panose="02020603050405020304" pitchFamily="18" charset="0"/>
                <a:cs typeface="Times New Roman" panose="02020603050405020304" pitchFamily="18" charset="0"/>
              </a:rPr>
              <a:t>A. </a:t>
            </a:r>
            <a:r>
              <a:rPr lang="it-IT" sz="1200" dirty="0" err="1" smtClean="0">
                <a:latin typeface="Times New Roman" panose="02020603050405020304" pitchFamily="18" charset="0"/>
                <a:cs typeface="Times New Roman" panose="02020603050405020304" pitchFamily="18" charset="0"/>
              </a:rPr>
              <a:t>Alanazi</a:t>
            </a:r>
            <a:r>
              <a:rPr lang="it-IT" sz="1200" dirty="0" smtClean="0">
                <a:latin typeface="Times New Roman" panose="02020603050405020304" pitchFamily="18" charset="0"/>
                <a:cs typeface="Times New Roman" panose="02020603050405020304" pitchFamily="18" charset="0"/>
              </a:rPr>
              <a:t>, </a:t>
            </a:r>
            <a:r>
              <a:rPr lang="it-IT" sz="1200" dirty="0">
                <a:latin typeface="Times New Roman" panose="02020603050405020304" pitchFamily="18" charset="0"/>
                <a:cs typeface="Times New Roman" panose="02020603050405020304" pitchFamily="18" charset="0"/>
              </a:rPr>
              <a:t>Abdul-Badi </a:t>
            </a:r>
            <a:r>
              <a:rPr lang="it-IT" sz="1200" dirty="0" smtClean="0">
                <a:latin typeface="Times New Roman" panose="02020603050405020304" pitchFamily="18" charset="0"/>
                <a:cs typeface="Times New Roman" panose="02020603050405020304" pitchFamily="18" charset="0"/>
              </a:rPr>
              <a:t>Abou-</a:t>
            </a:r>
            <a:r>
              <a:rPr lang="it-IT" sz="1200" dirty="0" err="1" smtClean="0">
                <a:latin typeface="Times New Roman" panose="02020603050405020304" pitchFamily="18" charset="0"/>
                <a:cs typeface="Times New Roman" panose="02020603050405020304" pitchFamily="18" charset="0"/>
              </a:rPr>
              <a:t>Samra</a:t>
            </a:r>
            <a:r>
              <a:rPr lang="it-IT" sz="1200" dirty="0" smtClean="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Rakesh</a:t>
            </a:r>
            <a:r>
              <a:rPr lang="it-IT" sz="1200" dirty="0">
                <a:latin typeface="Times New Roman" panose="02020603050405020304" pitchFamily="18" charset="0"/>
                <a:cs typeface="Times New Roman" panose="02020603050405020304" pitchFamily="18" charset="0"/>
              </a:rPr>
              <a:t> </a:t>
            </a:r>
            <a:r>
              <a:rPr lang="it-IT" sz="1200" dirty="0" smtClean="0">
                <a:latin typeface="Times New Roman" panose="02020603050405020304" pitchFamily="18" charset="0"/>
                <a:cs typeface="Times New Roman" panose="02020603050405020304" pitchFamily="18" charset="0"/>
              </a:rPr>
              <a:t>Kumar, </a:t>
            </a:r>
            <a:r>
              <a:rPr lang="it-IT" sz="1200" dirty="0">
                <a:latin typeface="Times New Roman" panose="02020603050405020304" pitchFamily="18" charset="0"/>
                <a:cs typeface="Times New Roman" panose="02020603050405020304" pitchFamily="18" charset="0"/>
              </a:rPr>
              <a:t>Ammira S. Al-</a:t>
            </a:r>
            <a:r>
              <a:rPr lang="it-IT" sz="1200" dirty="0" err="1">
                <a:latin typeface="Times New Roman" panose="02020603050405020304" pitchFamily="18" charset="0"/>
                <a:cs typeface="Times New Roman" panose="02020603050405020304" pitchFamily="18" charset="0"/>
              </a:rPr>
              <a:t>Shabeeb</a:t>
            </a:r>
            <a:r>
              <a:rPr lang="it-IT" sz="1200" dirty="0">
                <a:latin typeface="Times New Roman" panose="02020603050405020304" pitchFamily="18" charset="0"/>
                <a:cs typeface="Times New Roman" panose="02020603050405020304" pitchFamily="18" charset="0"/>
              </a:rPr>
              <a:t> </a:t>
            </a:r>
            <a:r>
              <a:rPr lang="it-IT" sz="1200" dirty="0" smtClean="0">
                <a:latin typeface="Times New Roman" panose="02020603050405020304" pitchFamily="18" charset="0"/>
                <a:cs typeface="Times New Roman" panose="02020603050405020304" pitchFamily="18" charset="0"/>
              </a:rPr>
              <a:t>Akil, </a:t>
            </a:r>
            <a:r>
              <a:rPr lang="it-IT" sz="1200" dirty="0" err="1">
                <a:latin typeface="Times New Roman" panose="02020603050405020304" pitchFamily="18" charset="0"/>
                <a:cs typeface="Times New Roman" panose="02020603050405020304" pitchFamily="18" charset="0"/>
              </a:rPr>
              <a:t>Muzafar</a:t>
            </a:r>
            <a:r>
              <a:rPr lang="it-IT" sz="1200" dirty="0">
                <a:latin typeface="Times New Roman" panose="02020603050405020304" pitchFamily="18" charset="0"/>
                <a:cs typeface="Times New Roman" panose="02020603050405020304" pitchFamily="18" charset="0"/>
              </a:rPr>
              <a:t> A. </a:t>
            </a:r>
            <a:r>
              <a:rPr lang="it-IT" sz="1200" dirty="0" smtClean="0">
                <a:latin typeface="Times New Roman" panose="02020603050405020304" pitchFamily="18" charset="0"/>
                <a:cs typeface="Times New Roman" panose="02020603050405020304" pitchFamily="18" charset="0"/>
              </a:rPr>
              <a:t>et al.,.</a:t>
            </a:r>
            <a:endParaRPr lang="it-IT"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9401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44649" y="1497410"/>
            <a:ext cx="9112200" cy="4957414"/>
          </a:xfrm>
          <a:prstGeom prst="rect">
            <a:avLst/>
          </a:prstGeom>
        </p:spPr>
      </p:pic>
      <p:sp>
        <p:nvSpPr>
          <p:cNvPr id="3" name="Rettangolo 2"/>
          <p:cNvSpPr/>
          <p:nvPr/>
        </p:nvSpPr>
        <p:spPr>
          <a:xfrm>
            <a:off x="3865870" y="963851"/>
            <a:ext cx="4269759" cy="461665"/>
          </a:xfrm>
          <a:prstGeom prst="rect">
            <a:avLst/>
          </a:prstGeom>
        </p:spPr>
        <p:txBody>
          <a:bodyPr wrap="none">
            <a:spAutoFit/>
          </a:bodyPr>
          <a:lstStyle/>
          <a:p>
            <a:pPr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Extracellular Vesicles isolation </a:t>
            </a:r>
            <a:endParaRPr lang="it-IT"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Rettangolo 3"/>
          <p:cNvSpPr/>
          <p:nvPr/>
        </p:nvSpPr>
        <p:spPr>
          <a:xfrm>
            <a:off x="765810" y="6454824"/>
            <a:ext cx="10469880" cy="646331"/>
          </a:xfrm>
          <a:prstGeom prst="rect">
            <a:avLst/>
          </a:prstGeom>
        </p:spPr>
        <p:txBody>
          <a:bodyPr wrap="square">
            <a:spAutoFit/>
          </a:bodyPr>
          <a:lstStyle/>
          <a:p>
            <a:pPr algn="just"/>
            <a:r>
              <a:rPr lang="it-IT" sz="1200" dirty="0" err="1">
                <a:latin typeface="Times New Roman" panose="02020603050405020304" pitchFamily="18" charset="0"/>
                <a:cs typeface="Times New Roman" panose="02020603050405020304" pitchFamily="18" charset="0"/>
              </a:rPr>
              <a:t>Dad</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Haseeb</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Anwar</a:t>
            </a:r>
            <a:r>
              <a:rPr lang="it-IT" sz="1200" dirty="0">
                <a:latin typeface="Times New Roman" panose="02020603050405020304" pitchFamily="18" charset="0"/>
                <a:cs typeface="Times New Roman" panose="02020603050405020304" pitchFamily="18" charset="0"/>
              </a:rPr>
              <a:t> et al. </a:t>
            </a:r>
            <a:r>
              <a:rPr lang="it-IT" sz="1200" dirty="0" err="1">
                <a:latin typeface="Times New Roman" panose="02020603050405020304" pitchFamily="18" charset="0"/>
                <a:cs typeface="Times New Roman" panose="02020603050405020304" pitchFamily="18" charset="0"/>
              </a:rPr>
              <a:t>Plant</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Exosome-like</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Nanovesicles</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Emerging</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Therapeutics</a:t>
            </a:r>
            <a:r>
              <a:rPr lang="it-IT" sz="1200" dirty="0">
                <a:latin typeface="Times New Roman" panose="02020603050405020304" pitchFamily="18" charset="0"/>
                <a:cs typeface="Times New Roman" panose="02020603050405020304" pitchFamily="18" charset="0"/>
              </a:rPr>
              <a:t> and Drug Delivery </a:t>
            </a:r>
            <a:r>
              <a:rPr lang="it-IT" sz="1200" dirty="0" err="1">
                <a:latin typeface="Times New Roman" panose="02020603050405020304" pitchFamily="18" charset="0"/>
                <a:cs typeface="Times New Roman" panose="02020603050405020304" pitchFamily="18" charset="0"/>
              </a:rPr>
              <a:t>Nanoplatforms</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Molecular</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Therapy</a:t>
            </a:r>
            <a:r>
              <a:rPr lang="it-IT" sz="1200" dirty="0">
                <a:latin typeface="Times New Roman" panose="02020603050405020304" pitchFamily="18" charset="0"/>
                <a:cs typeface="Times New Roman" panose="02020603050405020304" pitchFamily="18" charset="0"/>
              </a:rPr>
              <a:t>, Volume 29, </a:t>
            </a:r>
            <a:r>
              <a:rPr lang="it-IT" sz="1200" dirty="0" err="1">
                <a:latin typeface="Times New Roman" panose="02020603050405020304" pitchFamily="18" charset="0"/>
                <a:cs typeface="Times New Roman" panose="02020603050405020304" pitchFamily="18" charset="0"/>
              </a:rPr>
              <a:t>Issue</a:t>
            </a:r>
            <a:r>
              <a:rPr lang="it-IT" sz="1200" dirty="0">
                <a:latin typeface="Times New Roman" panose="02020603050405020304" pitchFamily="18" charset="0"/>
                <a:cs typeface="Times New Roman" panose="02020603050405020304" pitchFamily="18" charset="0"/>
              </a:rPr>
              <a:t> 1, 13 – 31</a:t>
            </a:r>
          </a:p>
          <a:p>
            <a:pPr algn="just"/>
            <a:endParaRPr lang="it-IT" sz="1200" dirty="0">
              <a:latin typeface="Times New Roman" panose="02020603050405020304" pitchFamily="18" charset="0"/>
              <a:cs typeface="Times New Roman" panose="02020603050405020304" pitchFamily="18" charset="0"/>
            </a:endParaRPr>
          </a:p>
          <a:p>
            <a:pPr algn="just"/>
            <a:endParaRPr lang="it-IT"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250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6343546" y="4718298"/>
            <a:ext cx="1851765" cy="1965411"/>
            <a:chOff x="6699506" y="3893468"/>
            <a:chExt cx="2546159" cy="2782780"/>
          </a:xfrm>
        </p:grpSpPr>
        <p:pic>
          <p:nvPicPr>
            <p:cNvPr id="3" name="Immagine 2"/>
            <p:cNvPicPr>
              <a:picLocks noChangeAspect="1"/>
            </p:cNvPicPr>
            <p:nvPr/>
          </p:nvPicPr>
          <p:blipFill rotWithShape="1">
            <a:blip r:embed="rId4"/>
            <a:srcRect r="73793" b="37573"/>
            <a:stretch/>
          </p:blipFill>
          <p:spPr>
            <a:xfrm>
              <a:off x="6699506" y="3893468"/>
              <a:ext cx="2546159" cy="2782780"/>
            </a:xfrm>
            <a:prstGeom prst="rect">
              <a:avLst/>
            </a:prstGeom>
          </p:spPr>
        </p:pic>
        <p:sp>
          <p:nvSpPr>
            <p:cNvPr id="4" name="Rettangolo 3"/>
            <p:cNvSpPr/>
            <p:nvPr/>
          </p:nvSpPr>
          <p:spPr>
            <a:xfrm>
              <a:off x="6699510" y="3951916"/>
              <a:ext cx="485154" cy="297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783"/>
            </a:p>
          </p:txBody>
        </p:sp>
      </p:grpSp>
      <p:pic>
        <p:nvPicPr>
          <p:cNvPr id="5" name="Immagine 4"/>
          <p:cNvPicPr/>
          <p:nvPr/>
        </p:nvPicPr>
        <p:blipFill>
          <a:blip r:embed="rId5"/>
          <a:stretch/>
        </p:blipFill>
        <p:spPr>
          <a:xfrm>
            <a:off x="6519969" y="1187710"/>
            <a:ext cx="2470245" cy="1708245"/>
          </a:xfrm>
          <a:prstGeom prst="rect">
            <a:avLst/>
          </a:prstGeom>
          <a:ln>
            <a:noFill/>
          </a:ln>
        </p:spPr>
      </p:pic>
      <p:sp>
        <p:nvSpPr>
          <p:cNvPr id="6" name="CustomShape 1"/>
          <p:cNvSpPr/>
          <p:nvPr/>
        </p:nvSpPr>
        <p:spPr>
          <a:xfrm>
            <a:off x="1025475" y="1268121"/>
            <a:ext cx="5700513" cy="519380"/>
          </a:xfrm>
          <a:prstGeom prst="rect">
            <a:avLst/>
          </a:prstGeom>
          <a:noFill/>
          <a:ln>
            <a:noFill/>
          </a:ln>
        </p:spPr>
        <p:style>
          <a:lnRef idx="0">
            <a:scrgbClr r="0" g="0" b="0"/>
          </a:lnRef>
          <a:fillRef idx="0">
            <a:scrgbClr r="0" g="0" b="0"/>
          </a:fillRef>
          <a:effectRef idx="0">
            <a:scrgbClr r="0" g="0" b="0"/>
          </a:effectRef>
          <a:fontRef idx="minor"/>
        </p:style>
        <p:txBody>
          <a:bodyPr wrap="square" lIns="108847" tIns="54423" rIns="108847" bIns="54423">
            <a:spAutoFit/>
          </a:bodyPr>
          <a:lstStyle/>
          <a:p>
            <a:pPr algn="ctr">
              <a:lnSpc>
                <a:spcPct val="100000"/>
              </a:lnSpc>
            </a:pPr>
            <a:r>
              <a:rPr lang="it-IT" sz="2661" b="1" spc="-1" dirty="0" err="1">
                <a:solidFill>
                  <a:srgbClr val="000000"/>
                </a:solidFill>
                <a:latin typeface="Times New Roman" panose="02020603050405020304" pitchFamily="18" charset="0"/>
                <a:ea typeface="DejaVu Sans"/>
                <a:cs typeface="Times New Roman" panose="02020603050405020304" pitchFamily="18" charset="0"/>
              </a:rPr>
              <a:t>Chemical</a:t>
            </a:r>
            <a:r>
              <a:rPr lang="it-IT" sz="2661" b="1" spc="-1" dirty="0">
                <a:solidFill>
                  <a:srgbClr val="000000"/>
                </a:solidFill>
                <a:latin typeface="Times New Roman" panose="02020603050405020304" pitchFamily="18" charset="0"/>
                <a:ea typeface="DejaVu Sans"/>
                <a:cs typeface="Times New Roman" panose="02020603050405020304" pitchFamily="18" charset="0"/>
              </a:rPr>
              <a:t>/</a:t>
            </a:r>
            <a:r>
              <a:rPr lang="it-IT" sz="2661" b="1" spc="-1" dirty="0" err="1">
                <a:solidFill>
                  <a:srgbClr val="000000"/>
                </a:solidFill>
                <a:latin typeface="Times New Roman" panose="02020603050405020304" pitchFamily="18" charset="0"/>
                <a:ea typeface="DejaVu Sans"/>
                <a:cs typeface="Times New Roman" panose="02020603050405020304" pitchFamily="18" charset="0"/>
              </a:rPr>
              <a:t>physical</a:t>
            </a:r>
            <a:r>
              <a:rPr lang="it-IT" sz="2661" b="1" spc="-1" dirty="0">
                <a:solidFill>
                  <a:srgbClr val="000000"/>
                </a:solidFill>
                <a:latin typeface="Times New Roman" panose="02020603050405020304" pitchFamily="18" charset="0"/>
                <a:ea typeface="DejaVu Sans"/>
                <a:cs typeface="Times New Roman" panose="02020603050405020304" pitchFamily="18" charset="0"/>
              </a:rPr>
              <a:t> </a:t>
            </a:r>
            <a:r>
              <a:rPr lang="it-IT" sz="2661" b="1" spc="-1" dirty="0" err="1">
                <a:solidFill>
                  <a:srgbClr val="000000"/>
                </a:solidFill>
                <a:latin typeface="Times New Roman" panose="02020603050405020304" pitchFamily="18" charset="0"/>
                <a:ea typeface="DejaVu Sans"/>
                <a:cs typeface="Times New Roman" panose="02020603050405020304" pitchFamily="18" charset="0"/>
              </a:rPr>
              <a:t>characterization</a:t>
            </a:r>
            <a:endParaRPr lang="it-IT" sz="2661" spc="-1" dirty="0">
              <a:latin typeface="Times New Roman" panose="02020603050405020304" pitchFamily="18" charset="0"/>
              <a:cs typeface="Times New Roman" panose="02020603050405020304" pitchFamily="18" charset="0"/>
            </a:endParaRPr>
          </a:p>
        </p:txBody>
      </p:sp>
      <p:pic>
        <p:nvPicPr>
          <p:cNvPr id="7" name="Immagine 6"/>
          <p:cNvPicPr/>
          <p:nvPr/>
        </p:nvPicPr>
        <p:blipFill>
          <a:blip r:embed="rId6"/>
          <a:stretch/>
        </p:blipFill>
        <p:spPr>
          <a:xfrm>
            <a:off x="2430772" y="5159157"/>
            <a:ext cx="2298173" cy="1554614"/>
          </a:xfrm>
          <a:prstGeom prst="rect">
            <a:avLst/>
          </a:prstGeom>
          <a:ln>
            <a:noFill/>
          </a:ln>
        </p:spPr>
      </p:pic>
      <p:pic>
        <p:nvPicPr>
          <p:cNvPr id="8" name="Immagine 7"/>
          <p:cNvPicPr/>
          <p:nvPr/>
        </p:nvPicPr>
        <p:blipFill>
          <a:blip r:embed="rId7"/>
          <a:srcRect l="1666"/>
          <a:stretch/>
        </p:blipFill>
        <p:spPr>
          <a:xfrm>
            <a:off x="2044389" y="2510927"/>
            <a:ext cx="2900108" cy="2086807"/>
          </a:xfrm>
          <a:prstGeom prst="rect">
            <a:avLst/>
          </a:prstGeom>
          <a:ln>
            <a:noFill/>
          </a:ln>
        </p:spPr>
      </p:pic>
      <p:pic>
        <p:nvPicPr>
          <p:cNvPr id="9" name="Immagine 8"/>
          <p:cNvPicPr/>
          <p:nvPr/>
        </p:nvPicPr>
        <p:blipFill>
          <a:blip r:embed="rId8"/>
          <a:stretch/>
        </p:blipFill>
        <p:spPr>
          <a:xfrm>
            <a:off x="3299308" y="2764872"/>
            <a:ext cx="2030703" cy="1213152"/>
          </a:xfrm>
          <a:prstGeom prst="rect">
            <a:avLst/>
          </a:prstGeom>
          <a:ln>
            <a:noFill/>
          </a:ln>
        </p:spPr>
      </p:pic>
      <p:pic>
        <p:nvPicPr>
          <p:cNvPr id="10" name="Immagine 9"/>
          <p:cNvPicPr/>
          <p:nvPr/>
        </p:nvPicPr>
        <p:blipFill>
          <a:blip r:embed="rId9"/>
          <a:stretch/>
        </p:blipFill>
        <p:spPr>
          <a:xfrm>
            <a:off x="659059" y="2583876"/>
            <a:ext cx="1563472" cy="1638359"/>
          </a:xfrm>
          <a:prstGeom prst="rect">
            <a:avLst/>
          </a:prstGeom>
          <a:ln>
            <a:noFill/>
          </a:ln>
        </p:spPr>
      </p:pic>
      <p:pic>
        <p:nvPicPr>
          <p:cNvPr id="11" name="Immagine 10"/>
          <p:cNvPicPr/>
          <p:nvPr/>
        </p:nvPicPr>
        <p:blipFill>
          <a:blip r:embed="rId10"/>
          <a:srcRect t="12640" r="4273" b="35292"/>
          <a:stretch/>
        </p:blipFill>
        <p:spPr>
          <a:xfrm>
            <a:off x="5921824" y="2822056"/>
            <a:ext cx="4885081" cy="1590084"/>
          </a:xfrm>
          <a:prstGeom prst="rect">
            <a:avLst/>
          </a:prstGeom>
          <a:ln>
            <a:noFill/>
          </a:ln>
        </p:spPr>
      </p:pic>
      <p:sp>
        <p:nvSpPr>
          <p:cNvPr id="12" name="CustomShape 8"/>
          <p:cNvSpPr/>
          <p:nvPr/>
        </p:nvSpPr>
        <p:spPr>
          <a:xfrm>
            <a:off x="1783731" y="2021304"/>
            <a:ext cx="4526712" cy="444937"/>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spAutoFit/>
          </a:bodyPr>
          <a:lstStyle/>
          <a:p>
            <a:pPr>
              <a:lnSpc>
                <a:spcPct val="100000"/>
              </a:lnSpc>
            </a:pPr>
            <a:r>
              <a:rPr lang="it-IT" sz="2177" spc="-1" dirty="0">
                <a:solidFill>
                  <a:srgbClr val="000000"/>
                </a:solidFill>
                <a:latin typeface="Times New Roman" panose="02020603050405020304" pitchFamily="18" charset="0"/>
                <a:ea typeface="DejaVu Sans"/>
                <a:cs typeface="Times New Roman" panose="02020603050405020304" pitchFamily="18" charset="0"/>
              </a:rPr>
              <a:t> </a:t>
            </a:r>
            <a:r>
              <a:rPr lang="it-IT" sz="2177" spc="-1" dirty="0" err="1">
                <a:solidFill>
                  <a:srgbClr val="000000"/>
                </a:solidFill>
                <a:latin typeface="Times New Roman" panose="02020603050405020304" pitchFamily="18" charset="0"/>
                <a:ea typeface="DejaVu Sans"/>
                <a:cs typeface="Times New Roman" panose="02020603050405020304" pitchFamily="18" charset="0"/>
              </a:rPr>
              <a:t>Nanoparticle</a:t>
            </a:r>
            <a:r>
              <a:rPr lang="it-IT" sz="2177" spc="-1" dirty="0">
                <a:solidFill>
                  <a:srgbClr val="000000"/>
                </a:solidFill>
                <a:latin typeface="Times New Roman" panose="02020603050405020304" pitchFamily="18" charset="0"/>
                <a:ea typeface="DejaVu Sans"/>
                <a:cs typeface="Times New Roman" panose="02020603050405020304" pitchFamily="18" charset="0"/>
              </a:rPr>
              <a:t> </a:t>
            </a:r>
            <a:r>
              <a:rPr lang="it-IT" sz="2177" spc="-1" dirty="0" err="1">
                <a:solidFill>
                  <a:srgbClr val="000000"/>
                </a:solidFill>
                <a:latin typeface="Times New Roman" panose="02020603050405020304" pitchFamily="18" charset="0"/>
                <a:ea typeface="DejaVu Sans"/>
                <a:cs typeface="Times New Roman" panose="02020603050405020304" pitchFamily="18" charset="0"/>
              </a:rPr>
              <a:t>Tracking</a:t>
            </a:r>
            <a:r>
              <a:rPr lang="it-IT" sz="2177" spc="-1" dirty="0">
                <a:solidFill>
                  <a:srgbClr val="000000"/>
                </a:solidFill>
                <a:latin typeface="Times New Roman" panose="02020603050405020304" pitchFamily="18" charset="0"/>
                <a:ea typeface="DejaVu Sans"/>
                <a:cs typeface="Times New Roman" panose="02020603050405020304" pitchFamily="18" charset="0"/>
              </a:rPr>
              <a:t> Analysis</a:t>
            </a:r>
            <a:endParaRPr lang="it-IT" sz="2177" spc="-1" dirty="0">
              <a:latin typeface="Times New Roman" panose="02020603050405020304" pitchFamily="18" charset="0"/>
              <a:cs typeface="Times New Roman" panose="02020603050405020304" pitchFamily="18" charset="0"/>
            </a:endParaRPr>
          </a:p>
        </p:txBody>
      </p:sp>
      <p:sp>
        <p:nvSpPr>
          <p:cNvPr id="13" name="CustomShape 9"/>
          <p:cNvSpPr/>
          <p:nvPr/>
        </p:nvSpPr>
        <p:spPr>
          <a:xfrm>
            <a:off x="8784906" y="1361645"/>
            <a:ext cx="2443721" cy="1114992"/>
          </a:xfrm>
          <a:prstGeom prst="rect">
            <a:avLst/>
          </a:prstGeom>
          <a:noFill/>
          <a:ln>
            <a:noFill/>
          </a:ln>
        </p:spPr>
        <p:style>
          <a:lnRef idx="0">
            <a:scrgbClr r="0" g="0" b="0"/>
          </a:lnRef>
          <a:fillRef idx="0">
            <a:scrgbClr r="0" g="0" b="0"/>
          </a:fillRef>
          <a:effectRef idx="0">
            <a:scrgbClr r="0" g="0" b="0"/>
          </a:effectRef>
          <a:fontRef idx="minor"/>
        </p:style>
        <p:txBody>
          <a:bodyPr wrap="square" lIns="108847" tIns="54423" rIns="108847" bIns="54423">
            <a:spAutoFit/>
          </a:bodyPr>
          <a:lstStyle/>
          <a:p>
            <a:pPr algn="ctr">
              <a:lnSpc>
                <a:spcPct val="100000"/>
              </a:lnSpc>
            </a:pPr>
            <a:endParaRPr lang="it-IT" sz="2177" spc="-1" dirty="0">
              <a:latin typeface="Times New Roman" panose="02020603050405020304" pitchFamily="18" charset="0"/>
              <a:cs typeface="Times New Roman" panose="02020603050405020304" pitchFamily="18" charset="0"/>
            </a:endParaRPr>
          </a:p>
          <a:p>
            <a:pPr algn="ctr">
              <a:lnSpc>
                <a:spcPct val="100000"/>
              </a:lnSpc>
            </a:pPr>
            <a:r>
              <a:rPr lang="it-IT" sz="2177" spc="-1" dirty="0" err="1">
                <a:solidFill>
                  <a:srgbClr val="000000"/>
                </a:solidFill>
                <a:latin typeface="Times New Roman" panose="02020603050405020304" pitchFamily="18" charset="0"/>
                <a:ea typeface="DejaVu Sans"/>
                <a:cs typeface="Times New Roman" panose="02020603050405020304" pitchFamily="18" charset="0"/>
              </a:rPr>
              <a:t>Dynamic</a:t>
            </a:r>
            <a:r>
              <a:rPr lang="it-IT" sz="2177" spc="-1" dirty="0">
                <a:solidFill>
                  <a:srgbClr val="000000"/>
                </a:solidFill>
                <a:latin typeface="Times New Roman" panose="02020603050405020304" pitchFamily="18" charset="0"/>
                <a:ea typeface="DejaVu Sans"/>
                <a:cs typeface="Times New Roman" panose="02020603050405020304" pitchFamily="18" charset="0"/>
              </a:rPr>
              <a:t> Light </a:t>
            </a:r>
          </a:p>
          <a:p>
            <a:pPr algn="ctr">
              <a:lnSpc>
                <a:spcPct val="100000"/>
              </a:lnSpc>
            </a:pPr>
            <a:r>
              <a:rPr lang="it-IT" sz="2177" spc="-1" dirty="0" err="1">
                <a:solidFill>
                  <a:srgbClr val="000000"/>
                </a:solidFill>
                <a:latin typeface="Times New Roman" panose="02020603050405020304" pitchFamily="18" charset="0"/>
                <a:ea typeface="DejaVu Sans"/>
                <a:cs typeface="Times New Roman" panose="02020603050405020304" pitchFamily="18" charset="0"/>
              </a:rPr>
              <a:t>Scattering</a:t>
            </a:r>
            <a:endParaRPr lang="it-IT" sz="2177" spc="-1" dirty="0">
              <a:latin typeface="Times New Roman" panose="02020603050405020304" pitchFamily="18" charset="0"/>
              <a:cs typeface="Times New Roman" panose="02020603050405020304" pitchFamily="18" charset="0"/>
            </a:endParaRPr>
          </a:p>
        </p:txBody>
      </p:sp>
      <p:sp>
        <p:nvSpPr>
          <p:cNvPr id="14" name="CustomShape 10"/>
          <p:cNvSpPr/>
          <p:nvPr/>
        </p:nvSpPr>
        <p:spPr>
          <a:xfrm>
            <a:off x="1440795" y="4632962"/>
            <a:ext cx="4605952" cy="444937"/>
          </a:xfrm>
          <a:prstGeom prst="rect">
            <a:avLst/>
          </a:prstGeom>
          <a:noFill/>
          <a:ln>
            <a:noFill/>
          </a:ln>
        </p:spPr>
        <p:style>
          <a:lnRef idx="0">
            <a:scrgbClr r="0" g="0" b="0"/>
          </a:lnRef>
          <a:fillRef idx="0">
            <a:scrgbClr r="0" g="0" b="0"/>
          </a:fillRef>
          <a:effectRef idx="0">
            <a:scrgbClr r="0" g="0" b="0"/>
          </a:effectRef>
          <a:fontRef idx="minor"/>
        </p:style>
        <p:txBody>
          <a:bodyPr lIns="108847" tIns="54423" rIns="108847" bIns="54423">
            <a:spAutoFit/>
          </a:bodyPr>
          <a:lstStyle/>
          <a:p>
            <a:pPr>
              <a:lnSpc>
                <a:spcPct val="100000"/>
              </a:lnSpc>
            </a:pPr>
            <a:r>
              <a:rPr lang="it-IT" sz="2177" spc="-1" dirty="0" err="1">
                <a:solidFill>
                  <a:srgbClr val="000000"/>
                </a:solidFill>
                <a:latin typeface="Times New Roman" panose="02020603050405020304" pitchFamily="18" charset="0"/>
                <a:ea typeface="DejaVu Sans"/>
                <a:cs typeface="Times New Roman" panose="02020603050405020304" pitchFamily="18" charset="0"/>
              </a:rPr>
              <a:t>Trasmission</a:t>
            </a:r>
            <a:r>
              <a:rPr lang="it-IT" sz="2177" spc="-1" dirty="0">
                <a:solidFill>
                  <a:srgbClr val="000000"/>
                </a:solidFill>
                <a:latin typeface="Times New Roman" panose="02020603050405020304" pitchFamily="18" charset="0"/>
                <a:ea typeface="DejaVu Sans"/>
                <a:cs typeface="Times New Roman" panose="02020603050405020304" pitchFamily="18" charset="0"/>
              </a:rPr>
              <a:t> </a:t>
            </a:r>
            <a:r>
              <a:rPr lang="it-IT" sz="2177" spc="-1" dirty="0" err="1">
                <a:solidFill>
                  <a:srgbClr val="000000"/>
                </a:solidFill>
                <a:latin typeface="Times New Roman" panose="02020603050405020304" pitchFamily="18" charset="0"/>
                <a:ea typeface="DejaVu Sans"/>
                <a:cs typeface="Times New Roman" panose="02020603050405020304" pitchFamily="18" charset="0"/>
              </a:rPr>
              <a:t>Elettron</a:t>
            </a:r>
            <a:r>
              <a:rPr lang="it-IT" sz="2177" spc="-1" dirty="0">
                <a:solidFill>
                  <a:srgbClr val="000000"/>
                </a:solidFill>
                <a:latin typeface="Times New Roman" panose="02020603050405020304" pitchFamily="18" charset="0"/>
                <a:ea typeface="DejaVu Sans"/>
                <a:cs typeface="Times New Roman" panose="02020603050405020304" pitchFamily="18" charset="0"/>
              </a:rPr>
              <a:t> </a:t>
            </a:r>
            <a:r>
              <a:rPr lang="it-IT" sz="2177" spc="-1" dirty="0" err="1">
                <a:solidFill>
                  <a:srgbClr val="000000"/>
                </a:solidFill>
                <a:latin typeface="Times New Roman" panose="02020603050405020304" pitchFamily="18" charset="0"/>
                <a:ea typeface="DejaVu Sans"/>
                <a:cs typeface="Times New Roman" panose="02020603050405020304" pitchFamily="18" charset="0"/>
              </a:rPr>
              <a:t>Microscope</a:t>
            </a:r>
            <a:endParaRPr lang="it-IT" sz="2177" spc="-1" dirty="0">
              <a:latin typeface="Times New Roman" panose="02020603050405020304" pitchFamily="18" charset="0"/>
              <a:cs typeface="Times New Roman" panose="02020603050405020304" pitchFamily="18" charset="0"/>
            </a:endParaRPr>
          </a:p>
        </p:txBody>
      </p:sp>
      <p:pic>
        <p:nvPicPr>
          <p:cNvPr id="15" name="Immagine 14"/>
          <p:cNvPicPr>
            <a:picLocks noChangeAspect="1"/>
          </p:cNvPicPr>
          <p:nvPr/>
        </p:nvPicPr>
        <p:blipFill>
          <a:blip r:embed="rId11"/>
          <a:stretch>
            <a:fillRect/>
          </a:stretch>
        </p:blipFill>
        <p:spPr>
          <a:xfrm>
            <a:off x="8752984" y="4523959"/>
            <a:ext cx="1253781" cy="2189812"/>
          </a:xfrm>
          <a:prstGeom prst="rect">
            <a:avLst/>
          </a:prstGeom>
        </p:spPr>
      </p:pic>
      <p:pic>
        <p:nvPicPr>
          <p:cNvPr id="16" name="controllo 4 plasma 2020-03-05 02-14-17-10s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301884" y="1361646"/>
            <a:ext cx="5554414" cy="4165811"/>
          </a:xfrm>
          <a:prstGeom prst="rect">
            <a:avLst/>
          </a:prstGeom>
        </p:spPr>
      </p:pic>
    </p:spTree>
    <p:extLst>
      <p:ext uri="{BB962C8B-B14F-4D97-AF65-F5344CB8AC3E}">
        <p14:creationId xmlns:p14="http://schemas.microsoft.com/office/powerpoint/2010/main" val="10545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16"/>
                </p:tgtEl>
              </p:cMediaNode>
            </p:video>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60658" y="807050"/>
            <a:ext cx="9280369" cy="4598518"/>
          </a:xfrm>
          <a:prstGeom prst="rect">
            <a:avLst/>
          </a:prstGeom>
        </p:spPr>
      </p:pic>
      <p:sp>
        <p:nvSpPr>
          <p:cNvPr id="3" name="Rettangolo 2"/>
          <p:cNvSpPr/>
          <p:nvPr/>
        </p:nvSpPr>
        <p:spPr>
          <a:xfrm>
            <a:off x="594360" y="6528447"/>
            <a:ext cx="9989820" cy="27699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Rome S . Biological properties of plant-derived extracellular vesicles. Food </a:t>
            </a:r>
            <a:r>
              <a:rPr lang="en-US" sz="1200" dirty="0" err="1">
                <a:latin typeface="Times New Roman" panose="02020603050405020304" pitchFamily="18" charset="0"/>
                <a:cs typeface="Times New Roman" panose="02020603050405020304" pitchFamily="18" charset="0"/>
              </a:rPr>
              <a:t>Funct</a:t>
            </a:r>
            <a:r>
              <a:rPr lang="en-US" sz="1200" dirty="0">
                <a:latin typeface="Times New Roman" panose="02020603050405020304" pitchFamily="18" charset="0"/>
                <a:cs typeface="Times New Roman" panose="02020603050405020304" pitchFamily="18" charset="0"/>
              </a:rPr>
              <a:t>. 2019 Feb 20;10(2):529-538. </a:t>
            </a:r>
            <a:r>
              <a:rPr lang="en-US" sz="1200" dirty="0" err="1">
                <a:latin typeface="Times New Roman" panose="02020603050405020304" pitchFamily="18" charset="0"/>
                <a:cs typeface="Times New Roman" panose="02020603050405020304" pitchFamily="18" charset="0"/>
              </a:rPr>
              <a:t>doi</a:t>
            </a:r>
            <a:r>
              <a:rPr lang="en-US" sz="1200" dirty="0">
                <a:latin typeface="Times New Roman" panose="02020603050405020304" pitchFamily="18" charset="0"/>
                <a:cs typeface="Times New Roman" panose="02020603050405020304" pitchFamily="18" charset="0"/>
              </a:rPr>
              <a:t>: 10.1039/c8fo02295j.</a:t>
            </a:r>
            <a:endParaRPr lang="it-IT" sz="1200"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 xmlns:a16="http://schemas.microsoft.com/office/drawing/2014/main" id="{D2C2B92C-7848-BD9C-A409-293204DA3E00}"/>
              </a:ext>
            </a:extLst>
          </p:cNvPr>
          <p:cNvSpPr txBox="1"/>
          <p:nvPr/>
        </p:nvSpPr>
        <p:spPr>
          <a:xfrm>
            <a:off x="1060658" y="5405568"/>
            <a:ext cx="9464040" cy="954107"/>
          </a:xfrm>
          <a:prstGeom prst="rect">
            <a:avLst/>
          </a:prstGeom>
          <a:noFill/>
        </p:spPr>
        <p:txBody>
          <a:bodyPr wrap="square">
            <a:spAutoFit/>
          </a:bodyPr>
          <a:lstStyle/>
          <a:p>
            <a:pPr algn="just"/>
            <a:r>
              <a:rPr lang="en-US" sz="1400" dirty="0" smtClean="0">
                <a:latin typeface="Times New Roman" panose="02020603050405020304" pitchFamily="18" charset="0"/>
                <a:cs typeface="Times New Roman" panose="02020603050405020304" pitchFamily="18" charset="0"/>
              </a:rPr>
              <a:t>PDEVs </a:t>
            </a:r>
            <a:r>
              <a:rPr lang="en-US" sz="1400" dirty="0">
                <a:latin typeface="Times New Roman" panose="02020603050405020304" pitchFamily="18" charset="0"/>
                <a:cs typeface="Times New Roman" panose="02020603050405020304" pitchFamily="18" charset="0"/>
              </a:rPr>
              <a:t>demonstrated strong biological properties, such as anti-inflammatory, anticancer, antibacterial, antifungal, and antioxidative effects. They produce these effects through various mechanisms, such as gene regulation, influence on gut microbiota, macrophage activity, gene silencing, and the presence of specific active molecules. These innate therapeutic properties are a promising avenue, whether used alone or in combination with other therapeutic </a:t>
            </a:r>
            <a:r>
              <a:rPr lang="en-US" sz="1400" dirty="0" smtClean="0">
                <a:latin typeface="Times New Roman" panose="02020603050405020304" pitchFamily="18" charset="0"/>
                <a:cs typeface="Times New Roman" panose="02020603050405020304" pitchFamily="18" charset="0"/>
              </a:rPr>
              <a:t>agents.</a:t>
            </a:r>
            <a:endParaRPr lang="it-IT" sz="1400" dirty="0">
              <a:latin typeface="Times New Roman" panose="02020603050405020304" pitchFamily="18" charset="0"/>
              <a:cs typeface="Times New Roman" panose="02020603050405020304" pitchFamily="18" charset="0"/>
            </a:endParaRPr>
          </a:p>
        </p:txBody>
      </p:sp>
      <p:sp>
        <p:nvSpPr>
          <p:cNvPr id="5" name="Rettangolo arrotondato 4"/>
          <p:cNvSpPr/>
          <p:nvPr/>
        </p:nvSpPr>
        <p:spPr>
          <a:xfrm>
            <a:off x="1014938" y="5370314"/>
            <a:ext cx="9569242" cy="1057942"/>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985104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23269" y="917819"/>
            <a:ext cx="6971764" cy="461665"/>
          </a:xfrm>
          <a:prstGeom prst="rect">
            <a:avLst/>
          </a:prstGeom>
        </p:spPr>
        <p:txBody>
          <a:bodyPr wrap="square">
            <a:spAutoFit/>
          </a:bodyPr>
          <a:lstStyle/>
          <a:p>
            <a:pPr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EVs as  Biological Shuttles for Target cells</a:t>
            </a:r>
            <a:endParaRPr lang="it-IT" sz="24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2"/>
          <a:stretch>
            <a:fillRect/>
          </a:stretch>
        </p:blipFill>
        <p:spPr>
          <a:xfrm>
            <a:off x="1606326" y="1665816"/>
            <a:ext cx="8708571" cy="4713751"/>
          </a:xfrm>
          <a:prstGeom prst="rect">
            <a:avLst/>
          </a:prstGeom>
        </p:spPr>
      </p:pic>
      <p:sp>
        <p:nvSpPr>
          <p:cNvPr id="4" name="Rettangolo 3"/>
          <p:cNvSpPr/>
          <p:nvPr/>
        </p:nvSpPr>
        <p:spPr>
          <a:xfrm>
            <a:off x="759416" y="6490566"/>
            <a:ext cx="9555480" cy="276999"/>
          </a:xfrm>
          <a:prstGeom prst="rect">
            <a:avLst/>
          </a:prstGeom>
        </p:spPr>
        <p:txBody>
          <a:bodyPr wrap="square">
            <a:spAutoFit/>
          </a:bodyPr>
          <a:lstStyle/>
          <a:p>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Qiang</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Cai</a:t>
            </a:r>
            <a:r>
              <a:rPr lang="it-IT" sz="1200" dirty="0">
                <a:latin typeface="Times New Roman" panose="02020603050405020304" pitchFamily="18" charset="0"/>
                <a:cs typeface="Times New Roman" panose="02020603050405020304" pitchFamily="18" charset="0"/>
              </a:rPr>
              <a:t>, ... </a:t>
            </a:r>
            <a:r>
              <a:rPr lang="it-IT" sz="1200" dirty="0" err="1">
                <a:latin typeface="Times New Roman" panose="02020603050405020304" pitchFamily="18" charset="0"/>
                <a:cs typeface="Times New Roman" panose="02020603050405020304" pitchFamily="18" charset="0"/>
              </a:rPr>
              <a:t>Hailing</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Jin</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Extracellular</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vesicles</a:t>
            </a:r>
            <a:r>
              <a:rPr lang="it-IT" sz="1200" dirty="0">
                <a:latin typeface="Times New Roman" panose="02020603050405020304" pitchFamily="18" charset="0"/>
                <a:cs typeface="Times New Roman" panose="02020603050405020304" pitchFamily="18" charset="0"/>
              </a:rPr>
              <a:t>: cross-</a:t>
            </a:r>
            <a:r>
              <a:rPr lang="it-IT" sz="1200" dirty="0" err="1">
                <a:latin typeface="Times New Roman" panose="02020603050405020304" pitchFamily="18" charset="0"/>
                <a:cs typeface="Times New Roman" panose="02020603050405020304" pitchFamily="18" charset="0"/>
              </a:rPr>
              <a:t>organismal</a:t>
            </a:r>
            <a:r>
              <a:rPr lang="it-IT" sz="1200" dirty="0">
                <a:latin typeface="Times New Roman" panose="02020603050405020304" pitchFamily="18" charset="0"/>
                <a:cs typeface="Times New Roman" panose="02020603050405020304" pitchFamily="18" charset="0"/>
              </a:rPr>
              <a:t> RNA </a:t>
            </a:r>
            <a:r>
              <a:rPr lang="it-IT" sz="1200" dirty="0" err="1">
                <a:latin typeface="Times New Roman" panose="02020603050405020304" pitchFamily="18" charset="0"/>
                <a:cs typeface="Times New Roman" panose="02020603050405020304" pitchFamily="18" charset="0"/>
              </a:rPr>
              <a:t>trafficking</a:t>
            </a:r>
            <a:r>
              <a:rPr lang="it-IT" sz="1200" dirty="0">
                <a:latin typeface="Times New Roman" panose="02020603050405020304" pitchFamily="18" charset="0"/>
                <a:cs typeface="Times New Roman" panose="02020603050405020304" pitchFamily="18" charset="0"/>
              </a:rPr>
              <a:t> in </a:t>
            </a:r>
            <a:r>
              <a:rPr lang="it-IT" sz="1200" dirty="0" err="1">
                <a:latin typeface="Times New Roman" panose="02020603050405020304" pitchFamily="18" charset="0"/>
                <a:cs typeface="Times New Roman" panose="02020603050405020304" pitchFamily="18" charset="0"/>
              </a:rPr>
              <a:t>plants</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microbes</a:t>
            </a:r>
            <a:r>
              <a:rPr lang="it-IT" sz="1200" dirty="0">
                <a:latin typeface="Times New Roman" panose="02020603050405020304" pitchFamily="18" charset="0"/>
                <a:cs typeface="Times New Roman" panose="02020603050405020304" pitchFamily="18" charset="0"/>
              </a:rPr>
              <a:t>, and </a:t>
            </a:r>
            <a:r>
              <a:rPr lang="it-IT" sz="1200" dirty="0" err="1">
                <a:latin typeface="Times New Roman" panose="02020603050405020304" pitchFamily="18" charset="0"/>
                <a:cs typeface="Times New Roman" panose="02020603050405020304" pitchFamily="18" charset="0"/>
              </a:rPr>
              <a:t>mammalian</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cells</a:t>
            </a:r>
            <a:endParaRPr lang="it-IT"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1840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866900" y="1511617"/>
            <a:ext cx="7334250" cy="4657725"/>
          </a:xfrm>
          <a:prstGeom prst="rect">
            <a:avLst/>
          </a:prstGeom>
        </p:spPr>
      </p:pic>
      <p:sp>
        <p:nvSpPr>
          <p:cNvPr id="3" name="Rettangolo 2"/>
          <p:cNvSpPr/>
          <p:nvPr/>
        </p:nvSpPr>
        <p:spPr>
          <a:xfrm>
            <a:off x="3069089" y="917819"/>
            <a:ext cx="6971764" cy="461665"/>
          </a:xfrm>
          <a:prstGeom prst="rect">
            <a:avLst/>
          </a:prstGeom>
        </p:spPr>
        <p:txBody>
          <a:bodyPr wrap="square">
            <a:spAutoFit/>
          </a:bodyPr>
          <a:lstStyle/>
          <a:p>
            <a:pPr algn="just"/>
            <a:r>
              <a:rPr lang="en-US" sz="2400" b="1" dirty="0">
                <a:solidFill>
                  <a:schemeClr val="accent6">
                    <a:lumMod val="50000"/>
                  </a:schemeClr>
                </a:solidFill>
                <a:latin typeface="Times New Roman" panose="02020603050405020304" pitchFamily="18" charset="0"/>
                <a:cs typeface="Times New Roman" panose="02020603050405020304" pitchFamily="18" charset="0"/>
              </a:rPr>
              <a:t>EVs as  Biological Shuttles for Target cells</a:t>
            </a:r>
            <a:endParaRPr lang="it-IT" sz="2400"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8" name="Gruppo 7"/>
          <p:cNvGrpSpPr/>
          <p:nvPr/>
        </p:nvGrpSpPr>
        <p:grpSpPr>
          <a:xfrm>
            <a:off x="7955280" y="3040380"/>
            <a:ext cx="3309468" cy="1951166"/>
            <a:chOff x="8058150" y="3108960"/>
            <a:chExt cx="3309468" cy="1951166"/>
          </a:xfrm>
        </p:grpSpPr>
        <p:sp>
          <p:nvSpPr>
            <p:cNvPr id="4" name="Ovale 3"/>
            <p:cNvSpPr/>
            <p:nvPr/>
          </p:nvSpPr>
          <p:spPr>
            <a:xfrm>
              <a:off x="8058150" y="3108960"/>
              <a:ext cx="1211580" cy="685800"/>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4 5"/>
            <p:cNvCxnSpPr/>
            <p:nvPr/>
          </p:nvCxnSpPr>
          <p:spPr>
            <a:xfrm rot="16200000" flipH="1">
              <a:off x="9158087" y="3649229"/>
              <a:ext cx="811530" cy="679683"/>
            </a:xfrm>
            <a:prstGeom prst="bentConnector3">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8714087" y="4475351"/>
              <a:ext cx="2653531" cy="584775"/>
            </a:xfrm>
            <a:prstGeom prst="rect">
              <a:avLst/>
            </a:prstGeom>
          </p:spPr>
          <p:txBody>
            <a:bodyPr wrap="square">
              <a:spAutoFit/>
            </a:bodyPr>
            <a:lstStyle/>
            <a:p>
              <a:pPr algn="ctr"/>
              <a:r>
                <a:rPr lang="en-US" sz="1600" b="1" dirty="0" smtClean="0">
                  <a:solidFill>
                    <a:schemeClr val="accent6">
                      <a:lumMod val="50000"/>
                    </a:schemeClr>
                  </a:solidFill>
                  <a:latin typeface="Times New Roman" panose="02020603050405020304" pitchFamily="18" charset="0"/>
                  <a:cs typeface="Times New Roman" panose="02020603050405020304" pitchFamily="18" charset="0"/>
                </a:rPr>
                <a:t>Messengers for </a:t>
              </a:r>
            </a:p>
            <a:p>
              <a:pPr algn="ctr"/>
              <a:r>
                <a:rPr lang="en-US" sz="1600" b="1" dirty="0" smtClean="0">
                  <a:solidFill>
                    <a:schemeClr val="accent6">
                      <a:lumMod val="50000"/>
                    </a:schemeClr>
                  </a:solidFill>
                  <a:latin typeface="Times New Roman" panose="02020603050405020304" pitchFamily="18" charset="0"/>
                  <a:cs typeface="Times New Roman" panose="02020603050405020304" pitchFamily="18" charset="0"/>
                </a:rPr>
                <a:t>Target </a:t>
              </a:r>
              <a:r>
                <a:rPr lang="en-US" sz="1600" b="1" dirty="0">
                  <a:solidFill>
                    <a:schemeClr val="accent6">
                      <a:lumMod val="50000"/>
                    </a:schemeClr>
                  </a:solidFill>
                  <a:latin typeface="Times New Roman" panose="02020603050405020304" pitchFamily="18" charset="0"/>
                  <a:cs typeface="Times New Roman" panose="02020603050405020304" pitchFamily="18" charset="0"/>
                </a:rPr>
                <a:t>cells</a:t>
              </a:r>
              <a:endParaRPr lang="it-IT" sz="1600" b="1" dirty="0">
                <a:solidFill>
                  <a:schemeClr val="accent6">
                    <a:lumMod val="50000"/>
                  </a:schemeClr>
                </a:solidFill>
                <a:latin typeface="Times New Roman" panose="02020603050405020304" pitchFamily="18" charset="0"/>
                <a:cs typeface="Times New Roman" panose="02020603050405020304" pitchFamily="18" charset="0"/>
              </a:endParaRPr>
            </a:p>
          </p:txBody>
        </p:sp>
      </p:grpSp>
      <p:sp>
        <p:nvSpPr>
          <p:cNvPr id="9" name="Rettangolo 8"/>
          <p:cNvSpPr/>
          <p:nvPr/>
        </p:nvSpPr>
        <p:spPr>
          <a:xfrm>
            <a:off x="697230" y="6396335"/>
            <a:ext cx="10298430" cy="461665"/>
          </a:xfrm>
          <a:prstGeom prst="rect">
            <a:avLst/>
          </a:prstGeom>
        </p:spPr>
        <p:txBody>
          <a:bodyPr wrap="square">
            <a:spAutoFit/>
          </a:bodyPr>
          <a:lstStyle/>
          <a:p>
            <a:pPr algn="just"/>
            <a:r>
              <a:rPr lang="it-IT" sz="1200" dirty="0">
                <a:latin typeface="Times New Roman" panose="02020603050405020304" pitchFamily="18" charset="0"/>
                <a:cs typeface="Times New Roman" panose="02020603050405020304" pitchFamily="18" charset="0"/>
              </a:rPr>
              <a:t>Zhang Z, </a:t>
            </a:r>
            <a:r>
              <a:rPr lang="it-IT" sz="1200" dirty="0" err="1">
                <a:latin typeface="Times New Roman" panose="02020603050405020304" pitchFamily="18" charset="0"/>
                <a:cs typeface="Times New Roman" panose="02020603050405020304" pitchFamily="18" charset="0"/>
              </a:rPr>
              <a:t>Yu</a:t>
            </a:r>
            <a:r>
              <a:rPr lang="it-IT" sz="1200" dirty="0">
                <a:latin typeface="Times New Roman" panose="02020603050405020304" pitchFamily="18" charset="0"/>
                <a:cs typeface="Times New Roman" panose="02020603050405020304" pitchFamily="18" charset="0"/>
              </a:rPr>
              <a:t> Y, </a:t>
            </a:r>
            <a:r>
              <a:rPr lang="it-IT" sz="1200" dirty="0" err="1">
                <a:latin typeface="Times New Roman" panose="02020603050405020304" pitchFamily="18" charset="0"/>
                <a:cs typeface="Times New Roman" panose="02020603050405020304" pitchFamily="18" charset="0"/>
              </a:rPr>
              <a:t>Zhu</a:t>
            </a:r>
            <a:r>
              <a:rPr lang="it-IT" sz="1200" dirty="0">
                <a:latin typeface="Times New Roman" panose="02020603050405020304" pitchFamily="18" charset="0"/>
                <a:cs typeface="Times New Roman" panose="02020603050405020304" pitchFamily="18" charset="0"/>
              </a:rPr>
              <a:t> G, et al. The </a:t>
            </a:r>
            <a:r>
              <a:rPr lang="it-IT" sz="1200" dirty="0" err="1">
                <a:latin typeface="Times New Roman" panose="02020603050405020304" pitchFamily="18" charset="0"/>
                <a:cs typeface="Times New Roman" panose="02020603050405020304" pitchFamily="18" charset="0"/>
              </a:rPr>
              <a:t>Emerging</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Role</a:t>
            </a:r>
            <a:r>
              <a:rPr lang="it-IT" sz="1200" dirty="0">
                <a:latin typeface="Times New Roman" panose="02020603050405020304" pitchFamily="18" charset="0"/>
                <a:cs typeface="Times New Roman" panose="02020603050405020304" pitchFamily="18" charset="0"/>
              </a:rPr>
              <a:t> of </a:t>
            </a:r>
            <a:r>
              <a:rPr lang="it-IT" sz="1200" dirty="0" err="1">
                <a:latin typeface="Times New Roman" panose="02020603050405020304" pitchFamily="18" charset="0"/>
                <a:cs typeface="Times New Roman" panose="02020603050405020304" pitchFamily="18" charset="0"/>
              </a:rPr>
              <a:t>Plant-Derived</a:t>
            </a:r>
            <a:r>
              <a:rPr lang="it-IT" sz="1200" dirty="0">
                <a:latin typeface="Times New Roman" panose="02020603050405020304" pitchFamily="18" charset="0"/>
                <a:cs typeface="Times New Roman" panose="02020603050405020304" pitchFamily="18" charset="0"/>
              </a:rPr>
              <a:t> </a:t>
            </a:r>
            <a:r>
              <a:rPr lang="it-IT" sz="1200" dirty="0" err="1">
                <a:latin typeface="Times New Roman" panose="02020603050405020304" pitchFamily="18" charset="0"/>
                <a:cs typeface="Times New Roman" panose="02020603050405020304" pitchFamily="18" charset="0"/>
              </a:rPr>
              <a:t>Exosomes</a:t>
            </a:r>
            <a:r>
              <a:rPr lang="it-IT" sz="1200" dirty="0">
                <a:latin typeface="Times New Roman" panose="02020603050405020304" pitchFamily="18" charset="0"/>
                <a:cs typeface="Times New Roman" panose="02020603050405020304" pitchFamily="18" charset="0"/>
              </a:rPr>
              <a:t>-Like </a:t>
            </a:r>
            <a:r>
              <a:rPr lang="it-IT" sz="1200" dirty="0" err="1">
                <a:latin typeface="Times New Roman" panose="02020603050405020304" pitchFamily="18" charset="0"/>
                <a:cs typeface="Times New Roman" panose="02020603050405020304" pitchFamily="18" charset="0"/>
              </a:rPr>
              <a:t>Nanoparticles</a:t>
            </a:r>
            <a:r>
              <a:rPr lang="it-IT" sz="1200" dirty="0">
                <a:latin typeface="Times New Roman" panose="02020603050405020304" pitchFamily="18" charset="0"/>
                <a:cs typeface="Times New Roman" panose="02020603050405020304" pitchFamily="18" charset="0"/>
              </a:rPr>
              <a:t> in Immune </a:t>
            </a:r>
            <a:r>
              <a:rPr lang="it-IT" sz="1200" dirty="0" err="1">
                <a:latin typeface="Times New Roman" panose="02020603050405020304" pitchFamily="18" charset="0"/>
                <a:cs typeface="Times New Roman" panose="02020603050405020304" pitchFamily="18" charset="0"/>
              </a:rPr>
              <a:t>Regulation</a:t>
            </a:r>
            <a:r>
              <a:rPr lang="it-IT" sz="1200" dirty="0">
                <a:latin typeface="Times New Roman" panose="02020603050405020304" pitchFamily="18" charset="0"/>
                <a:cs typeface="Times New Roman" panose="02020603050405020304" pitchFamily="18" charset="0"/>
              </a:rPr>
              <a:t> and </a:t>
            </a:r>
            <a:r>
              <a:rPr lang="it-IT" sz="1200" dirty="0" err="1">
                <a:latin typeface="Times New Roman" panose="02020603050405020304" pitchFamily="18" charset="0"/>
                <a:cs typeface="Times New Roman" panose="02020603050405020304" pitchFamily="18" charset="0"/>
              </a:rPr>
              <a:t>Periodontitis</a:t>
            </a:r>
            <a:r>
              <a:rPr lang="it-IT" sz="1200" dirty="0">
                <a:latin typeface="Times New Roman" panose="02020603050405020304" pitchFamily="18" charset="0"/>
                <a:cs typeface="Times New Roman" panose="02020603050405020304" pitchFamily="18" charset="0"/>
              </a:rPr>
              <a:t> Treatment. </a:t>
            </a:r>
            <a:r>
              <a:rPr lang="it-IT" sz="1200" dirty="0" err="1">
                <a:latin typeface="Times New Roman" panose="02020603050405020304" pitchFamily="18" charset="0"/>
                <a:cs typeface="Times New Roman" panose="02020603050405020304" pitchFamily="18" charset="0"/>
              </a:rPr>
              <a:t>Frontiers</a:t>
            </a:r>
            <a:r>
              <a:rPr lang="it-IT" sz="1200" dirty="0">
                <a:latin typeface="Times New Roman" panose="02020603050405020304" pitchFamily="18" charset="0"/>
                <a:cs typeface="Times New Roman" panose="02020603050405020304" pitchFamily="18" charset="0"/>
              </a:rPr>
              <a:t> in </a:t>
            </a:r>
            <a:r>
              <a:rPr lang="it-IT" sz="1200" dirty="0" err="1">
                <a:latin typeface="Times New Roman" panose="02020603050405020304" pitchFamily="18" charset="0"/>
                <a:cs typeface="Times New Roman" panose="02020603050405020304" pitchFamily="18" charset="0"/>
              </a:rPr>
              <a:t>Immunology</a:t>
            </a:r>
            <a:r>
              <a:rPr lang="it-IT" sz="1200" dirty="0">
                <a:latin typeface="Times New Roman" panose="02020603050405020304" pitchFamily="18" charset="0"/>
                <a:cs typeface="Times New Roman" panose="02020603050405020304" pitchFamily="18" charset="0"/>
              </a:rPr>
              <a:t>. 2022 ;13:896745. DOI: 10.3389/fimmu.2022.896745. PMID: 35757759; PMCID: PMC9231591</a:t>
            </a:r>
          </a:p>
        </p:txBody>
      </p:sp>
    </p:spTree>
    <p:extLst>
      <p:ext uri="{BB962C8B-B14F-4D97-AF65-F5344CB8AC3E}">
        <p14:creationId xmlns:p14="http://schemas.microsoft.com/office/powerpoint/2010/main" val="42803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E7D4DE499F4EE4EA2AEF724F1FE29B6" ma:contentTypeVersion="4" ma:contentTypeDescription="Creare un nuovo documento." ma:contentTypeScope="" ma:versionID="53d7ae532bc63df247bab6a29270804e">
  <xsd:schema xmlns:xsd="http://www.w3.org/2001/XMLSchema" xmlns:xs="http://www.w3.org/2001/XMLSchema" xmlns:p="http://schemas.microsoft.com/office/2006/metadata/properties" xmlns:ns2="31636664-d730-40d7-a265-a5e11b79394d" targetNamespace="http://schemas.microsoft.com/office/2006/metadata/properties" ma:root="true" ma:fieldsID="b2115e909aa0adb23c8c5b81ae2500d8" ns2:_="">
    <xsd:import namespace="31636664-d730-40d7-a265-a5e11b79394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636664-d730-40d7-a265-a5e11b7939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54CB65-6AFE-4502-96EA-16103F6FD03C}">
  <ds:schemaRefs>
    <ds:schemaRef ds:uri="http://schemas.microsoft.com/office/2006/metadata/contentType"/>
    <ds:schemaRef ds:uri="http://schemas.microsoft.com/office/2006/metadata/properties/metaAttributes"/>
    <ds:schemaRef ds:uri="http://www.w3.org/2000/xmlns/"/>
    <ds:schemaRef ds:uri="http://www.w3.org/2001/XMLSchema"/>
    <ds:schemaRef ds:uri="31636664-d730-40d7-a265-a5e11b79394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392BAF-E722-489A-9D1C-919A24DE41C2}">
  <ds:schemaRefs>
    <ds:schemaRef ds:uri="http://purl.org/dc/elements/1.1/"/>
    <ds:schemaRef ds:uri="http://schemas.microsoft.com/office/2006/metadata/properties"/>
    <ds:schemaRef ds:uri="http://purl.org/dc/terms/"/>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31636664-d730-40d7-a265-a5e11b79394d"/>
    <ds:schemaRef ds:uri="http://purl.org/dc/dcmitype/"/>
  </ds:schemaRefs>
</ds:datastoreItem>
</file>

<file path=customXml/itemProps3.xml><?xml version="1.0" encoding="utf-8"?>
<ds:datastoreItem xmlns:ds="http://schemas.openxmlformats.org/officeDocument/2006/customXml" ds:itemID="{D4896639-D62E-4DC0-9907-E6C94BF7BB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6202</TotalTime>
  <Words>885</Words>
  <Application>Microsoft Office PowerPoint</Application>
  <PresentationFormat>Widescreen</PresentationFormat>
  <Paragraphs>66</Paragraphs>
  <Slides>22</Slides>
  <Notes>3</Notes>
  <HiddenSlides>0</HiddenSlides>
  <MMClips>1</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22</vt:i4>
      </vt:variant>
    </vt:vector>
  </HeadingPairs>
  <TitlesOfParts>
    <vt:vector size="32" baseType="lpstr">
      <vt:lpstr>Microsoft YaHei</vt:lpstr>
      <vt:lpstr>NSimSun</vt:lpstr>
      <vt:lpstr>Arial</vt:lpstr>
      <vt:lpstr>Calibri</vt:lpstr>
      <vt:lpstr>DejaVu Sans</vt:lpstr>
      <vt:lpstr>Liberation Serif</vt:lpstr>
      <vt:lpstr>Mangal</vt:lpstr>
      <vt:lpstr>Times New Roman</vt:lpstr>
      <vt:lpstr>Tema di Office</vt:lpstr>
      <vt:lpstr>Prism 6</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Valentina Di Paola</dc:creator>
  <cp:lastModifiedBy>Malvern</cp:lastModifiedBy>
  <cp:revision>130</cp:revision>
  <dcterms:created xsi:type="dcterms:W3CDTF">2024-12-12T08:43:13Z</dcterms:created>
  <dcterms:modified xsi:type="dcterms:W3CDTF">2025-02-10T15:48:26Z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0x010100AE7D4DE499F4EE4EA2AEF724F1FE29B6</vt:lpwstr>
  </property>
</Properties>
</file>