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29.png" ContentType="image/png"/>
  <Override PartName="/ppt/media/image27.png" ContentType="image/png"/>
  <Override PartName="/ppt/media/image26.png" ContentType="image/png"/>
  <Override PartName="/ppt/media/image17.png" ContentType="image/png"/>
  <Override PartName="/ppt/media/image21.png" ContentType="image/png"/>
  <Override PartName="/ppt/media/image41.jpeg" ContentType="image/jpeg"/>
  <Override PartName="/ppt/media/image16.jpeg" ContentType="image/jpeg"/>
  <Override PartName="/ppt/media/image25.png" ContentType="image/png"/>
  <Override PartName="/ppt/media/image4.jpeg" ContentType="image/jpeg"/>
  <Override PartName="/ppt/media/image8.jpeg" ContentType="image/jpeg"/>
  <Override PartName="/ppt/media/image38.png" ContentType="image/png"/>
  <Override PartName="/ppt/media/image24.png" ContentType="image/png"/>
  <Override PartName="/ppt/media/image22.png" ContentType="image/png"/>
  <Override PartName="/ppt/media/image20.jpeg" ContentType="image/jpeg"/>
  <Override PartName="/ppt/media/image19.png" ContentType="image/png"/>
  <Override PartName="/ppt/media/image23.png" ContentType="image/png"/>
  <Override PartName="/ppt/media/image14.jpeg" ContentType="image/jpeg"/>
  <Override PartName="/ppt/media/image3.png" ContentType="image/png"/>
  <Override PartName="/ppt/media/image35.jpeg" ContentType="image/jpeg"/>
  <Override PartName="/ppt/media/image37.png" ContentType="image/png"/>
  <Override PartName="/ppt/media/image46.png" ContentType="image/png"/>
  <Override PartName="/ppt/media/image52.jpeg" ContentType="image/jpeg"/>
  <Override PartName="/ppt/media/image33.jpeg" ContentType="image/jpeg"/>
  <Override PartName="/ppt/media/image32.png" ContentType="image/png"/>
  <Override PartName="/ppt/media/image31.png" ContentType="image/png"/>
  <Override PartName="/ppt/media/image30.png" ContentType="image/png"/>
  <Override PartName="/ppt/media/image13.png" ContentType="image/png"/>
  <Override PartName="/ppt/media/image11.png" ContentType="image/png"/>
  <Override PartName="/ppt/media/image48.png" ContentType="image/png"/>
  <Override PartName="/ppt/media/image9.png" ContentType="image/png"/>
  <Override PartName="/ppt/media/image18.png" ContentType="image/png"/>
  <Override PartName="/ppt/media/image28.png" ContentType="image/png"/>
  <Override PartName="/ppt/media/image49.jpeg" ContentType="image/jpeg"/>
  <Override PartName="/ppt/media/image2.png" ContentType="image/png"/>
  <Override PartName="/ppt/media/image5.jpeg" ContentType="image/jpeg"/>
  <Override PartName="/ppt/media/image50.png" ContentType="image/png"/>
  <Override PartName="/ppt/media/image15.png" ContentType="image/png"/>
  <Override PartName="/ppt/media/image6.png" ContentType="image/png"/>
  <Override PartName="/ppt/media/image1.png" ContentType="image/png"/>
  <Override PartName="/ppt/media/image36.png" ContentType="image/png"/>
  <Override PartName="/ppt/media/image39.jpeg" ContentType="image/jpeg"/>
  <Override PartName="/ppt/media/image45.png" ContentType="image/png"/>
  <Override PartName="/ppt/media/image10.png" ContentType="image/png"/>
  <Override PartName="/ppt/media/image51.png" ContentType="image/png"/>
  <Override PartName="/ppt/media/image40.jpeg" ContentType="image/jpeg"/>
  <Override PartName="/ppt/media/image42.png" ContentType="image/png"/>
  <Override PartName="/ppt/media/image47.jpeg" ContentType="image/jpeg"/>
  <Override PartName="/ppt/media/image43.png" ContentType="image/png"/>
  <Override PartName="/ppt/media/image44.png" ContentType="image/png"/>
  <Override PartName="/ppt/media/image12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_rels/slide15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5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_rels/notesSlide2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34.png" ContentType="image/png"/>
  <Override PartName="/ppt/media/image7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_rels/presentation.xml.rels" ContentType="application/vnd.openxmlformats-package.relationships+xml"/>
  <Override PartName="/customXml/itemProps3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ustomXml" Target="../customXml/item3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ustomXml" Target="../customXml/item2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Click to edit the notes' format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F2CEE53D-0B82-4C1A-8572-F37F604C9FD1}" type="slidenum"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78D8F7-0136-4C1A-B47B-38C28CC37242}" type="slidenum">
              <a:rPr b="0" lang="it-IT" sz="18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3812A7F-10B2-45FF-A676-376F67BB6DFE}" type="slidenum">
              <a:rPr b="0" lang="it-IT" sz="18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7309A6F-C3CD-4E50-9E3A-1E9BEAD8A2B5}" type="slidenum">
              <a:rPr b="0" lang="it-IT" sz="18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ECD986A-9ADF-4F70-B26F-7C90DE7BE72E}" type="slidenum">
              <a:rPr b="0" lang="it-IT" sz="18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3F52A3C-AA37-4302-87B9-C58A7855E20F}" type="slidenum">
              <a:rPr b="0" lang="it-IT" sz="18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D00B91-319C-4A77-9073-CBDDDDB64FC7}" type="slidenum">
              <a:rPr b="0" lang="it-IT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8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A591FF-E2CB-4272-B42B-84C27D7ABBB0}" type="slidenum">
              <a:rPr b="0" lang="it-IT" sz="18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1DF0C0-2642-4D50-8183-A9E9C8364A25}" type="slidenum">
              <a:rPr b="0" lang="it-IT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010553F-7D01-4FD6-9F8E-9EB17BC92558}" type="slidenum">
              <a:rPr b="0" lang="it-IT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GB" sz="1200" strike="noStrike" u="none">
              <a:solidFill>
                <a:schemeClr val="dk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1C5EEA-78C1-440F-AA29-94B819DA3D0B}" type="slidenum">
              <a:rPr b="0" lang="it-IT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11;p5" descr=""/>
          <p:cNvPicPr/>
          <p:nvPr/>
        </p:nvPicPr>
        <p:blipFill>
          <a:blip r:embed="rId3"/>
          <a:stretch/>
        </p:blipFill>
        <p:spPr>
          <a:xfrm>
            <a:off x="0" y="-62640"/>
            <a:ext cx="3074400" cy="108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" name="Google Shape;12;p5" descr=""/>
          <p:cNvPicPr/>
          <p:nvPr/>
        </p:nvPicPr>
        <p:blipFill>
          <a:blip r:embed="rId4"/>
          <a:stretch/>
        </p:blipFill>
        <p:spPr>
          <a:xfrm>
            <a:off x="9904320" y="244800"/>
            <a:ext cx="829800" cy="80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Google Shape;13;p5"/>
          <p:cNvSpPr/>
          <p:nvPr/>
        </p:nvSpPr>
        <p:spPr>
          <a:xfrm>
            <a:off x="2602080" y="264600"/>
            <a:ext cx="69876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CNR IRET Conference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Rome, February 18</a:t>
            </a:r>
            <a:r>
              <a:rPr b="1" lang="it-IT" sz="1800" strike="noStrike" u="none" baseline="30000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th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-19</a:t>
            </a:r>
            <a:r>
              <a:rPr b="1" lang="it-IT" sz="1800" strike="noStrike" u="none" baseline="30000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th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, 2025</a:t>
            </a:r>
            <a:endParaRPr b="0" lang="en-GB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;p7" descr=""/>
          <p:cNvPicPr/>
          <p:nvPr/>
        </p:nvPicPr>
        <p:blipFill>
          <a:blip r:embed="rId3"/>
          <a:stretch/>
        </p:blipFill>
        <p:spPr>
          <a:xfrm>
            <a:off x="0" y="-62640"/>
            <a:ext cx="3074400" cy="108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Google Shape;17;p7" descr=""/>
          <p:cNvPicPr/>
          <p:nvPr/>
        </p:nvPicPr>
        <p:blipFill>
          <a:blip r:embed="rId4"/>
          <a:stretch/>
        </p:blipFill>
        <p:spPr>
          <a:xfrm>
            <a:off x="9904320" y="244800"/>
            <a:ext cx="829800" cy="80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Google Shape;18;p7"/>
          <p:cNvSpPr/>
          <p:nvPr/>
        </p:nvSpPr>
        <p:spPr>
          <a:xfrm>
            <a:off x="2602080" y="264600"/>
            <a:ext cx="69876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CNR IRET Conference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Rome, February 18</a:t>
            </a:r>
            <a:r>
              <a:rPr b="1" lang="it-IT" sz="1800" strike="noStrike" u="none" baseline="30000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th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-19</a:t>
            </a:r>
            <a:r>
              <a:rPr b="1" lang="it-IT" sz="1800" strike="noStrike" u="none" baseline="30000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th</a:t>
            </a:r>
            <a:r>
              <a:rPr b="1" lang="it-IT" sz="1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, 2025</a:t>
            </a:r>
            <a:endParaRPr b="0" lang="en-GB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0;p8" descr=""/>
          <p:cNvPicPr/>
          <p:nvPr/>
        </p:nvPicPr>
        <p:blipFill>
          <a:blip r:embed="rId3"/>
          <a:stretch/>
        </p:blipFill>
        <p:spPr>
          <a:xfrm>
            <a:off x="0" y="-62640"/>
            <a:ext cx="3074400" cy="108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Google Shape;21;p8" descr=""/>
          <p:cNvPicPr/>
          <p:nvPr/>
        </p:nvPicPr>
        <p:blipFill>
          <a:blip r:embed="rId4"/>
          <a:stretch/>
        </p:blipFill>
        <p:spPr>
          <a:xfrm>
            <a:off x="9904320" y="244800"/>
            <a:ext cx="829800" cy="80856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0.png"/><Relationship Id="rId8" Type="http://schemas.openxmlformats.org/officeDocument/2006/relationships/image" Target="../media/image10.png"/><Relationship Id="rId9" Type="http://schemas.openxmlformats.org/officeDocument/2006/relationships/image" Target="../media/image10.png"/><Relationship Id="rId10" Type="http://schemas.openxmlformats.org/officeDocument/2006/relationships/image" Target="../media/image10.png"/><Relationship Id="rId11" Type="http://schemas.openxmlformats.org/officeDocument/2006/relationships/image" Target="../media/image10.png"/><Relationship Id="rId12" Type="http://schemas.openxmlformats.org/officeDocument/2006/relationships/image" Target="../media/image10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0.png"/><Relationship Id="rId8" Type="http://schemas.openxmlformats.org/officeDocument/2006/relationships/image" Target="../media/image10.png"/><Relationship Id="rId9" Type="http://schemas.openxmlformats.org/officeDocument/2006/relationships/image" Target="../media/image10.png"/><Relationship Id="rId10" Type="http://schemas.openxmlformats.org/officeDocument/2006/relationships/image" Target="../media/image10.png"/><Relationship Id="rId11" Type="http://schemas.openxmlformats.org/officeDocument/2006/relationships/image" Target="../media/image10.png"/><Relationship Id="rId12" Type="http://schemas.openxmlformats.org/officeDocument/2006/relationships/image" Target="../media/image10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8.png"/><Relationship Id="rId7" Type="http://schemas.openxmlformats.org/officeDocument/2006/relationships/image" Target="../media/image34.png"/><Relationship Id="rId8" Type="http://schemas.openxmlformats.org/officeDocument/2006/relationships/image" Target="../media/image35.jpeg"/><Relationship Id="rId9" Type="http://schemas.openxmlformats.org/officeDocument/2006/relationships/image" Target="../media/image36.png"/><Relationship Id="rId10" Type="http://schemas.openxmlformats.org/officeDocument/2006/relationships/image" Target="../media/image34.png"/><Relationship Id="rId1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0.png"/><Relationship Id="rId4" Type="http://schemas.openxmlformats.org/officeDocument/2006/relationships/image" Target="../media/image50.png"/><Relationship Id="rId5" Type="http://schemas.openxmlformats.org/officeDocument/2006/relationships/image" Target="../media/image50.png"/><Relationship Id="rId6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8.png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4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4.png"/><Relationship Id="rId12" Type="http://schemas.openxmlformats.org/officeDocument/2006/relationships/image" Target="../media/image34.png"/><Relationship Id="rId13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10.png"/><Relationship Id="rId3" Type="http://schemas.openxmlformats.org/officeDocument/2006/relationships/image" Target="../media/image16.jpeg"/><Relationship Id="rId4" Type="http://schemas.openxmlformats.org/officeDocument/2006/relationships/image" Target="../media/image52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8.jpeg"/><Relationship Id="rId3" Type="http://schemas.openxmlformats.org/officeDocument/2006/relationships/image" Target="../media/image10.png"/><Relationship Id="rId4" Type="http://schemas.openxmlformats.org/officeDocument/2006/relationships/image" Target="../media/image16.jpeg"/><Relationship Id="rId5" Type="http://schemas.openxmlformats.org/officeDocument/2006/relationships/image" Target="../media/image14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9.png"/><Relationship Id="rId6" Type="http://schemas.openxmlformats.org/officeDocument/2006/relationships/image" Target="../media/image9.png"/><Relationship Id="rId7" Type="http://schemas.openxmlformats.org/officeDocument/2006/relationships/image" Target="../media/image9.png"/><Relationship Id="rId8" Type="http://schemas.openxmlformats.org/officeDocument/2006/relationships/image" Target="../media/image9.png"/><Relationship Id="rId9" Type="http://schemas.openxmlformats.org/officeDocument/2006/relationships/image" Target="../media/image19.png"/><Relationship Id="rId10" Type="http://schemas.openxmlformats.org/officeDocument/2006/relationships/image" Target="../media/image17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7.png"/><Relationship Id="rId14" Type="http://schemas.openxmlformats.org/officeDocument/2006/relationships/image" Target="../media/image10.png"/><Relationship Id="rId15" Type="http://schemas.openxmlformats.org/officeDocument/2006/relationships/image" Target="../media/image10.png"/><Relationship Id="rId1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9.png"/><Relationship Id="rId6" Type="http://schemas.openxmlformats.org/officeDocument/2006/relationships/image" Target="../media/image9.png"/><Relationship Id="rId7" Type="http://schemas.openxmlformats.org/officeDocument/2006/relationships/image" Target="../media/image9.png"/><Relationship Id="rId8" Type="http://schemas.openxmlformats.org/officeDocument/2006/relationships/image" Target="../media/image9.png"/><Relationship Id="rId9" Type="http://schemas.openxmlformats.org/officeDocument/2006/relationships/image" Target="../media/image19.png"/><Relationship Id="rId10" Type="http://schemas.openxmlformats.org/officeDocument/2006/relationships/image" Target="../media/image17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7.png"/><Relationship Id="rId14" Type="http://schemas.openxmlformats.org/officeDocument/2006/relationships/image" Target="../media/image10.png"/><Relationship Id="rId15" Type="http://schemas.openxmlformats.org/officeDocument/2006/relationships/image" Target="../media/image10.png"/><Relationship Id="rId1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9.png"/><Relationship Id="rId6" Type="http://schemas.openxmlformats.org/officeDocument/2006/relationships/image" Target="../media/image9.png"/><Relationship Id="rId7" Type="http://schemas.openxmlformats.org/officeDocument/2006/relationships/image" Target="../media/image9.png"/><Relationship Id="rId8" Type="http://schemas.openxmlformats.org/officeDocument/2006/relationships/image" Target="../media/image9.png"/><Relationship Id="rId9" Type="http://schemas.openxmlformats.org/officeDocument/2006/relationships/image" Target="../media/image19.png"/><Relationship Id="rId10" Type="http://schemas.openxmlformats.org/officeDocument/2006/relationships/image" Target="../media/image17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7.png"/><Relationship Id="rId14" Type="http://schemas.openxmlformats.org/officeDocument/2006/relationships/image" Target="../media/image10.png"/><Relationship Id="rId15" Type="http://schemas.openxmlformats.org/officeDocument/2006/relationships/image" Target="../media/image10.png"/><Relationship Id="rId1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6;p1"/>
          <p:cNvSpPr/>
          <p:nvPr/>
        </p:nvSpPr>
        <p:spPr>
          <a:xfrm>
            <a:off x="5210280" y="4987800"/>
            <a:ext cx="5765760" cy="134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it-IT" sz="2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Laura Gramolini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it-IT" sz="28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IRET - Montelibretti 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Google Shape;27;p1"/>
          <p:cNvSpPr/>
          <p:nvPr/>
        </p:nvSpPr>
        <p:spPr>
          <a:xfrm>
            <a:off x="5213880" y="1781640"/>
            <a:ext cx="5419440" cy="308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15000"/>
              </a:lnSpc>
              <a:spcBef>
                <a:spcPts val="2001"/>
              </a:spcBef>
              <a:tabLst>
                <a:tab algn="l" pos="0"/>
              </a:tabLst>
            </a:pPr>
            <a:r>
              <a:rPr b="1" lang="it-IT" sz="31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Intraspecific epigenomics divergence in brown bears (</a:t>
            </a:r>
            <a:r>
              <a:rPr b="1" i="1" lang="it-IT" sz="31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Ursus arctos</a:t>
            </a:r>
            <a:r>
              <a:rPr b="1" lang="it-IT" sz="31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): insights from genome-wide DNA methylation patterns</a:t>
            </a:r>
            <a:endParaRPr b="0" lang="en-GB" sz="3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GB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" name="Google Shape;28;p1" descr=""/>
          <p:cNvPicPr/>
          <p:nvPr/>
        </p:nvPicPr>
        <p:blipFill>
          <a:blip r:embed="rId1"/>
          <a:srcRect l="24478" t="9515" r="7126" b="35101"/>
          <a:stretch/>
        </p:blipFill>
        <p:spPr>
          <a:xfrm>
            <a:off x="1711080" y="1857600"/>
            <a:ext cx="3051720" cy="3294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82;g32ae00e9196_0_88" descr=""/>
          <p:cNvPicPr/>
          <p:nvPr/>
        </p:nvPicPr>
        <p:blipFill>
          <a:blip r:embed="rId1"/>
          <a:stretch/>
        </p:blipFill>
        <p:spPr>
          <a:xfrm>
            <a:off x="1497600" y="1494000"/>
            <a:ext cx="5581800" cy="526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Google Shape;183;g32ae00e9196_0_88"/>
          <p:cNvSpPr/>
          <p:nvPr/>
        </p:nvSpPr>
        <p:spPr>
          <a:xfrm>
            <a:off x="6809760" y="5708520"/>
            <a:ext cx="3771000" cy="79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GG</a:t>
            </a: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" name="Google Shape;184;g32ae00e9196_0_88"/>
          <p:cNvSpPr/>
          <p:nvPr/>
        </p:nvSpPr>
        <p:spPr>
          <a:xfrm>
            <a:off x="4503600" y="978480"/>
            <a:ext cx="4063320" cy="66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DNA Methylation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85;g32ae00e9196_0_88"/>
          <p:cNvSpPr/>
          <p:nvPr/>
        </p:nvSpPr>
        <p:spPr>
          <a:xfrm>
            <a:off x="7003440" y="5120280"/>
            <a:ext cx="738000" cy="66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CH3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 </a:t>
            </a: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|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Google Shape;186;g32ae00e9196_0_88"/>
          <p:cNvSpPr/>
          <p:nvPr/>
        </p:nvSpPr>
        <p:spPr>
          <a:xfrm>
            <a:off x="8938800" y="5114160"/>
            <a:ext cx="738000" cy="66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CH3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 </a:t>
            </a: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|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" name="Google Shape;187;g32ae00e9196_0_88"/>
          <p:cNvSpPr/>
          <p:nvPr/>
        </p:nvSpPr>
        <p:spPr>
          <a:xfrm>
            <a:off x="9736920" y="5114160"/>
            <a:ext cx="738000" cy="66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CH3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 </a:t>
            </a: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|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93;g2d8ca966d72_0_69" descr=""/>
          <p:cNvPicPr/>
          <p:nvPr/>
        </p:nvPicPr>
        <p:blipFill>
          <a:blip r:embed="rId1"/>
          <a:stretch/>
        </p:blipFill>
        <p:spPr>
          <a:xfrm>
            <a:off x="1497600" y="1494000"/>
            <a:ext cx="5581800" cy="526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Google Shape;194;g2d8ca966d72_0_69"/>
          <p:cNvSpPr/>
          <p:nvPr/>
        </p:nvSpPr>
        <p:spPr>
          <a:xfrm>
            <a:off x="4503600" y="978480"/>
            <a:ext cx="4063320" cy="66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DNA Methylation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" name="Google Shape;195;g2d8ca966d72_0_69"/>
          <p:cNvSpPr/>
          <p:nvPr/>
        </p:nvSpPr>
        <p:spPr>
          <a:xfrm>
            <a:off x="7396200" y="4896360"/>
            <a:ext cx="2235960" cy="66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CpG Island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Google Shape;197;g2d8ca966d72_0_69"/>
          <p:cNvSpPr/>
          <p:nvPr/>
        </p:nvSpPr>
        <p:spPr>
          <a:xfrm>
            <a:off x="7256880" y="5784840"/>
            <a:ext cx="504720" cy="42516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Google Shape;198;g2d8ca966d72_0_69"/>
          <p:cNvSpPr/>
          <p:nvPr/>
        </p:nvSpPr>
        <p:spPr>
          <a:xfrm>
            <a:off x="9157680" y="5784840"/>
            <a:ext cx="504720" cy="42516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Google Shape;199;g2d8ca966d72_0_69"/>
          <p:cNvSpPr/>
          <p:nvPr/>
        </p:nvSpPr>
        <p:spPr>
          <a:xfrm>
            <a:off x="9987480" y="5784840"/>
            <a:ext cx="504720" cy="42516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Google Shape;183;g32ae00e9196_0_ 1"/>
          <p:cNvSpPr/>
          <p:nvPr/>
        </p:nvSpPr>
        <p:spPr>
          <a:xfrm>
            <a:off x="6809760" y="5708520"/>
            <a:ext cx="3771000" cy="79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GG</a:t>
            </a: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0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0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205;g32ae00e9196_0_94" descr=""/>
          <p:cNvPicPr/>
          <p:nvPr/>
        </p:nvPicPr>
        <p:blipFill>
          <a:blip r:embed="rId1"/>
          <a:stretch/>
        </p:blipFill>
        <p:spPr>
          <a:xfrm>
            <a:off x="7831440" y="2544480"/>
            <a:ext cx="1229760" cy="122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Google Shape;206;g32ae00e9196_0_94" descr=""/>
          <p:cNvPicPr/>
          <p:nvPr/>
        </p:nvPicPr>
        <p:blipFill>
          <a:blip r:embed="rId2"/>
          <a:stretch/>
        </p:blipFill>
        <p:spPr>
          <a:xfrm>
            <a:off x="8644680" y="3432960"/>
            <a:ext cx="1001160" cy="88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Google Shape;207;g32ae00e9196_0_94" descr=""/>
          <p:cNvPicPr/>
          <p:nvPr/>
        </p:nvPicPr>
        <p:blipFill>
          <a:blip r:embed="rId3"/>
          <a:stretch/>
        </p:blipFill>
        <p:spPr>
          <a:xfrm rot="5143800">
            <a:off x="8672400" y="1723680"/>
            <a:ext cx="1224360" cy="1379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Google Shape;208;g32ae00e9196_0_94" descr=""/>
          <p:cNvPicPr/>
          <p:nvPr/>
        </p:nvPicPr>
        <p:blipFill>
          <a:blip r:embed="rId4"/>
          <a:stretch/>
        </p:blipFill>
        <p:spPr>
          <a:xfrm>
            <a:off x="9725760" y="2658240"/>
            <a:ext cx="1001160" cy="99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Google Shape;209;g32ae00e9196_0_94" descr=""/>
          <p:cNvPicPr/>
          <p:nvPr/>
        </p:nvPicPr>
        <p:blipFill>
          <a:blip r:embed="rId5"/>
          <a:srcRect l="0" t="0" r="0" b="7613"/>
          <a:stretch/>
        </p:blipFill>
        <p:spPr>
          <a:xfrm>
            <a:off x="7487640" y="4023720"/>
            <a:ext cx="1001160" cy="99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Google Shape;210;g32ae00e9196_0_94" descr=""/>
          <p:cNvPicPr/>
          <p:nvPr/>
        </p:nvPicPr>
        <p:blipFill>
          <a:blip r:embed="rId6"/>
          <a:stretch/>
        </p:blipFill>
        <p:spPr>
          <a:xfrm>
            <a:off x="8762400" y="4442400"/>
            <a:ext cx="1356840" cy="6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Google Shape;211;g32ae00e9196_0_94" descr=""/>
          <p:cNvPicPr/>
          <p:nvPr/>
        </p:nvPicPr>
        <p:blipFill>
          <a:blip r:embed="rId7"/>
          <a:srcRect l="1527" t="0" r="54757" b="67836"/>
          <a:stretch/>
        </p:blipFill>
        <p:spPr>
          <a:xfrm>
            <a:off x="1532880" y="2204280"/>
            <a:ext cx="991800" cy="6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Google Shape;212;g32ae00e9196_0_94" descr=""/>
          <p:cNvPicPr/>
          <p:nvPr/>
        </p:nvPicPr>
        <p:blipFill>
          <a:blip r:embed="rId8"/>
          <a:srcRect l="1527" t="0" r="54757" b="67836"/>
          <a:stretch/>
        </p:blipFill>
        <p:spPr>
          <a:xfrm>
            <a:off x="877320" y="3449880"/>
            <a:ext cx="1229760" cy="82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Google Shape;213;g32ae00e9196_0_94" descr=""/>
          <p:cNvPicPr/>
          <p:nvPr/>
        </p:nvPicPr>
        <p:blipFill>
          <a:blip r:embed="rId9"/>
          <a:srcRect l="1527" t="0" r="54757" b="67836"/>
          <a:stretch/>
        </p:blipFill>
        <p:spPr>
          <a:xfrm>
            <a:off x="1123200" y="4886280"/>
            <a:ext cx="1001160" cy="66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Google Shape;214;g32ae00e9196_0_94" descr=""/>
          <p:cNvPicPr/>
          <p:nvPr/>
        </p:nvPicPr>
        <p:blipFill>
          <a:blip r:embed="rId10"/>
          <a:srcRect l="1527" t="0" r="54757" b="67836"/>
          <a:stretch/>
        </p:blipFill>
        <p:spPr>
          <a:xfrm>
            <a:off x="2525040" y="4283640"/>
            <a:ext cx="1229760" cy="82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" name="Google Shape;215;g32ae00e9196_0_94" descr=""/>
          <p:cNvPicPr/>
          <p:nvPr/>
        </p:nvPicPr>
        <p:blipFill>
          <a:blip r:embed="rId11"/>
          <a:srcRect l="1527" t="0" r="54757" b="67836"/>
          <a:stretch/>
        </p:blipFill>
        <p:spPr>
          <a:xfrm>
            <a:off x="2498760" y="3097440"/>
            <a:ext cx="991800" cy="6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Google Shape;216;g32ae00e9196_0_94" descr=""/>
          <p:cNvPicPr/>
          <p:nvPr/>
        </p:nvPicPr>
        <p:blipFill>
          <a:blip r:embed="rId12"/>
          <a:srcRect l="1527" t="0" r="54757" b="67836"/>
          <a:stretch/>
        </p:blipFill>
        <p:spPr>
          <a:xfrm>
            <a:off x="2844000" y="1752480"/>
            <a:ext cx="991800" cy="662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Google Shape;217;g32ae00e9196_0_94"/>
          <p:cNvSpPr/>
          <p:nvPr/>
        </p:nvSpPr>
        <p:spPr>
          <a:xfrm>
            <a:off x="1105920" y="6057720"/>
            <a:ext cx="3718440" cy="6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CCC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GG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59" name="Google Shape;218;g32ae00e9196_0_94"/>
          <p:cNvCxnSpPr/>
          <p:nvPr/>
        </p:nvCxnSpPr>
        <p:spPr>
          <a:xfrm>
            <a:off x="4792320" y="279072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0" name="Google Shape;219;g32ae00e9196_0_94"/>
          <p:cNvCxnSpPr/>
          <p:nvPr/>
        </p:nvCxnSpPr>
        <p:spPr>
          <a:xfrm>
            <a:off x="4845240" y="2999880"/>
            <a:ext cx="1613160" cy="370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1" name="Google Shape;220;g32ae00e9196_0_94"/>
          <p:cNvCxnSpPr/>
          <p:nvPr/>
        </p:nvCxnSpPr>
        <p:spPr>
          <a:xfrm>
            <a:off x="4898160" y="320868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2" name="Google Shape;221;g32ae00e9196_0_94"/>
          <p:cNvCxnSpPr/>
          <p:nvPr/>
        </p:nvCxnSpPr>
        <p:spPr>
          <a:xfrm>
            <a:off x="4951080" y="341748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3" name="Google Shape;222;g32ae00e9196_0_94"/>
          <p:cNvCxnSpPr/>
          <p:nvPr/>
        </p:nvCxnSpPr>
        <p:spPr>
          <a:xfrm>
            <a:off x="5004000" y="3626640"/>
            <a:ext cx="1613160" cy="370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4" name="Google Shape;223;g32ae00e9196_0_94"/>
          <p:cNvCxnSpPr/>
          <p:nvPr/>
        </p:nvCxnSpPr>
        <p:spPr>
          <a:xfrm>
            <a:off x="5056920" y="383544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5" name="Google Shape;224;g32ae00e9196_0_94"/>
          <p:cNvCxnSpPr/>
          <p:nvPr/>
        </p:nvCxnSpPr>
        <p:spPr>
          <a:xfrm>
            <a:off x="5109840" y="404424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6" name="Google Shape;225;g32ae00e9196_0_94"/>
          <p:cNvCxnSpPr/>
          <p:nvPr/>
        </p:nvCxnSpPr>
        <p:spPr>
          <a:xfrm>
            <a:off x="5162760" y="4253400"/>
            <a:ext cx="1613160" cy="370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67" name="Google Shape;226;g32ae00e9196_0_94"/>
          <p:cNvCxnSpPr/>
          <p:nvPr/>
        </p:nvCxnSpPr>
        <p:spPr>
          <a:xfrm>
            <a:off x="5215680" y="446220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232;g32ccb0a4f09_0_27" descr=""/>
          <p:cNvPicPr/>
          <p:nvPr/>
        </p:nvPicPr>
        <p:blipFill>
          <a:blip r:embed="rId1"/>
          <a:stretch/>
        </p:blipFill>
        <p:spPr>
          <a:xfrm>
            <a:off x="7831440" y="2544480"/>
            <a:ext cx="1229760" cy="122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9" name="Google Shape;233;g32ccb0a4f09_0_27" descr=""/>
          <p:cNvPicPr/>
          <p:nvPr/>
        </p:nvPicPr>
        <p:blipFill>
          <a:blip r:embed="rId2"/>
          <a:stretch/>
        </p:blipFill>
        <p:spPr>
          <a:xfrm>
            <a:off x="8644680" y="3432960"/>
            <a:ext cx="1001160" cy="88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Google Shape;234;g32ccb0a4f09_0_27" descr=""/>
          <p:cNvPicPr/>
          <p:nvPr/>
        </p:nvPicPr>
        <p:blipFill>
          <a:blip r:embed="rId3"/>
          <a:stretch/>
        </p:blipFill>
        <p:spPr>
          <a:xfrm rot="5143800">
            <a:off x="8672400" y="1723680"/>
            <a:ext cx="1224360" cy="1379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Google Shape;235;g32ccb0a4f09_0_27" descr=""/>
          <p:cNvPicPr/>
          <p:nvPr/>
        </p:nvPicPr>
        <p:blipFill>
          <a:blip r:embed="rId4"/>
          <a:stretch/>
        </p:blipFill>
        <p:spPr>
          <a:xfrm>
            <a:off x="9725760" y="2658240"/>
            <a:ext cx="1001160" cy="99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Google Shape;236;g32ccb0a4f09_0_27" descr=""/>
          <p:cNvPicPr/>
          <p:nvPr/>
        </p:nvPicPr>
        <p:blipFill>
          <a:blip r:embed="rId5"/>
          <a:srcRect l="0" t="0" r="0" b="7613"/>
          <a:stretch/>
        </p:blipFill>
        <p:spPr>
          <a:xfrm>
            <a:off x="7487640" y="4023720"/>
            <a:ext cx="1001160" cy="99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Google Shape;237;g32ccb0a4f09_0_27" descr=""/>
          <p:cNvPicPr/>
          <p:nvPr/>
        </p:nvPicPr>
        <p:blipFill>
          <a:blip r:embed="rId6"/>
          <a:stretch/>
        </p:blipFill>
        <p:spPr>
          <a:xfrm>
            <a:off x="8762400" y="4442400"/>
            <a:ext cx="1356840" cy="6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" name="Google Shape;238;g32ccb0a4f09_0_27" descr=""/>
          <p:cNvPicPr/>
          <p:nvPr/>
        </p:nvPicPr>
        <p:blipFill>
          <a:blip r:embed="rId7"/>
          <a:srcRect l="1527" t="0" r="54757" b="67836"/>
          <a:stretch/>
        </p:blipFill>
        <p:spPr>
          <a:xfrm>
            <a:off x="1532880" y="2204280"/>
            <a:ext cx="991800" cy="6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5" name="Google Shape;239;g32ccb0a4f09_0_27" descr=""/>
          <p:cNvPicPr/>
          <p:nvPr/>
        </p:nvPicPr>
        <p:blipFill>
          <a:blip r:embed="rId8"/>
          <a:srcRect l="1527" t="0" r="54757" b="67836"/>
          <a:stretch/>
        </p:blipFill>
        <p:spPr>
          <a:xfrm>
            <a:off x="877320" y="3449880"/>
            <a:ext cx="1229760" cy="82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Google Shape;240;g32ccb0a4f09_0_27" descr=""/>
          <p:cNvPicPr/>
          <p:nvPr/>
        </p:nvPicPr>
        <p:blipFill>
          <a:blip r:embed="rId9"/>
          <a:srcRect l="1527" t="0" r="54757" b="67836"/>
          <a:stretch/>
        </p:blipFill>
        <p:spPr>
          <a:xfrm>
            <a:off x="1123200" y="4886280"/>
            <a:ext cx="1001160" cy="66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Google Shape;241;g32ccb0a4f09_0_27" descr=""/>
          <p:cNvPicPr/>
          <p:nvPr/>
        </p:nvPicPr>
        <p:blipFill>
          <a:blip r:embed="rId10"/>
          <a:srcRect l="1527" t="0" r="54757" b="67836"/>
          <a:stretch/>
        </p:blipFill>
        <p:spPr>
          <a:xfrm>
            <a:off x="2525040" y="4283640"/>
            <a:ext cx="1229760" cy="82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8" name="Google Shape;242;g32ccb0a4f09_0_27" descr=""/>
          <p:cNvPicPr/>
          <p:nvPr/>
        </p:nvPicPr>
        <p:blipFill>
          <a:blip r:embed="rId11"/>
          <a:srcRect l="1527" t="0" r="54757" b="67836"/>
          <a:stretch/>
        </p:blipFill>
        <p:spPr>
          <a:xfrm>
            <a:off x="2498760" y="3097440"/>
            <a:ext cx="991800" cy="66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oogle Shape;243;g32ccb0a4f09_0_27" descr=""/>
          <p:cNvPicPr/>
          <p:nvPr/>
        </p:nvPicPr>
        <p:blipFill>
          <a:blip r:embed="rId12"/>
          <a:srcRect l="1527" t="0" r="54757" b="67836"/>
          <a:stretch/>
        </p:blipFill>
        <p:spPr>
          <a:xfrm>
            <a:off x="2844000" y="1752480"/>
            <a:ext cx="991800" cy="6627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80" name="Google Shape;245;g32ccb0a4f09_0_27"/>
          <p:cNvCxnSpPr/>
          <p:nvPr/>
        </p:nvCxnSpPr>
        <p:spPr>
          <a:xfrm>
            <a:off x="4792320" y="279072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1" name="Google Shape;246;g32ccb0a4f09_0_27"/>
          <p:cNvCxnSpPr/>
          <p:nvPr/>
        </p:nvCxnSpPr>
        <p:spPr>
          <a:xfrm>
            <a:off x="4845240" y="2999880"/>
            <a:ext cx="1613160" cy="370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2" name="Google Shape;247;g32ccb0a4f09_0_27"/>
          <p:cNvCxnSpPr/>
          <p:nvPr/>
        </p:nvCxnSpPr>
        <p:spPr>
          <a:xfrm>
            <a:off x="4898160" y="320868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3" name="Google Shape;248;g32ccb0a4f09_0_27"/>
          <p:cNvCxnSpPr/>
          <p:nvPr/>
        </p:nvCxnSpPr>
        <p:spPr>
          <a:xfrm>
            <a:off x="4951080" y="341748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4" name="Google Shape;249;g32ccb0a4f09_0_27"/>
          <p:cNvCxnSpPr/>
          <p:nvPr/>
        </p:nvCxnSpPr>
        <p:spPr>
          <a:xfrm>
            <a:off x="5004000" y="3626640"/>
            <a:ext cx="1613160" cy="370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5" name="Google Shape;250;g32ccb0a4f09_0_27"/>
          <p:cNvCxnSpPr/>
          <p:nvPr/>
        </p:nvCxnSpPr>
        <p:spPr>
          <a:xfrm>
            <a:off x="5056920" y="383544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6" name="Google Shape;251;g32ccb0a4f09_0_27"/>
          <p:cNvCxnSpPr/>
          <p:nvPr/>
        </p:nvCxnSpPr>
        <p:spPr>
          <a:xfrm>
            <a:off x="5109840" y="404424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7" name="Google Shape;252;g32ccb0a4f09_0_27"/>
          <p:cNvCxnSpPr/>
          <p:nvPr/>
        </p:nvCxnSpPr>
        <p:spPr>
          <a:xfrm>
            <a:off x="5162760" y="4253400"/>
            <a:ext cx="1613160" cy="370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188" name="Google Shape;253;g32ccb0a4f09_0_27"/>
          <p:cNvCxnSpPr/>
          <p:nvPr/>
        </p:nvCxnSpPr>
        <p:spPr>
          <a:xfrm>
            <a:off x="5215680" y="4462200"/>
            <a:ext cx="1613160" cy="3744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89" name="Google Shape;254;g32ccb0a4f09_0_27"/>
          <p:cNvSpPr/>
          <p:nvPr/>
        </p:nvSpPr>
        <p:spPr>
          <a:xfrm>
            <a:off x="7866360" y="1123560"/>
            <a:ext cx="2398680" cy="462492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300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?</a:t>
            </a:r>
            <a:endParaRPr b="0" lang="en-GB" sz="30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Google Shape;217;g32ae00e9196_0_ 1"/>
          <p:cNvSpPr/>
          <p:nvPr/>
        </p:nvSpPr>
        <p:spPr>
          <a:xfrm>
            <a:off x="1105920" y="6057720"/>
            <a:ext cx="3718440" cy="6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CCC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GG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259;g327888a5e46_0_118"/>
          <p:cNvSpPr/>
          <p:nvPr/>
        </p:nvSpPr>
        <p:spPr>
          <a:xfrm>
            <a:off x="1112760" y="1216800"/>
            <a:ext cx="1049940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AIM</a:t>
            </a: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: Investigate the mechanisms driving phenotypic plasticity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Google Shape;260;g327888a5e46_0_118"/>
          <p:cNvSpPr/>
          <p:nvPr/>
        </p:nvSpPr>
        <p:spPr>
          <a:xfrm>
            <a:off x="2368440" y="2044080"/>
            <a:ext cx="7140240" cy="33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AutoNum type="arabicParenR"/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Do the populations differ in terms of methylation patterns?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265;g32ccb0a4f09_0_78"/>
          <p:cNvSpPr/>
          <p:nvPr/>
        </p:nvSpPr>
        <p:spPr>
          <a:xfrm>
            <a:off x="2368440" y="2044080"/>
            <a:ext cx="7140240" cy="33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AutoNum type="arabicParenR"/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Do the populations differ in terms of methylation patterns?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AutoNum type="arabicParenR"/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Which is the suitable tissue for this kind of analysis in wild organisms? 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9144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4" name="Google Shape;266;g32ccb0a4f09_0_78"/>
          <p:cNvSpPr/>
          <p:nvPr/>
        </p:nvSpPr>
        <p:spPr>
          <a:xfrm>
            <a:off x="1112760" y="1216800"/>
            <a:ext cx="1049940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AIM</a:t>
            </a: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: Investigate the mechanisms driving phenotypic plasticity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271;g32ccb0a4f09_0_83"/>
          <p:cNvSpPr/>
          <p:nvPr/>
        </p:nvSpPr>
        <p:spPr>
          <a:xfrm>
            <a:off x="2368440" y="2044080"/>
            <a:ext cx="7140240" cy="338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AutoNum type="arabicParenR"/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Do the populations differ in terms of methylation patterns?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AutoNum type="arabicParenR"/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Which is the suitable tissue for this kind of analysis in wild organisms? 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AutoNum type="arabicParenR"/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Where do these modifications occur? What are they related to?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Google Shape;272;g32ccb0a4f09_0_83"/>
          <p:cNvSpPr/>
          <p:nvPr/>
        </p:nvSpPr>
        <p:spPr>
          <a:xfrm>
            <a:off x="1112760" y="1216800"/>
            <a:ext cx="1049940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AIM</a:t>
            </a: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: Investigate the mechanisms driving phenotypic plasticity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277;g327888a5e46_0_110" descr=""/>
          <p:cNvPicPr/>
          <p:nvPr/>
        </p:nvPicPr>
        <p:blipFill>
          <a:blip r:embed="rId1"/>
          <a:srcRect l="18107" t="24967" r="36348" b="0"/>
          <a:stretch/>
        </p:blipFill>
        <p:spPr>
          <a:xfrm>
            <a:off x="3201480" y="836640"/>
            <a:ext cx="5072400" cy="6273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Google Shape;278;g327888a5e46_0_110" descr=""/>
          <p:cNvPicPr/>
          <p:nvPr/>
        </p:nvPicPr>
        <p:blipFill>
          <a:blip r:embed="rId2"/>
          <a:srcRect l="12405" t="15833" r="5411" b="29676"/>
          <a:stretch/>
        </p:blipFill>
        <p:spPr>
          <a:xfrm>
            <a:off x="5560920" y="526392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" name="Google Shape;279;g327888a5e46_0_110" descr=""/>
          <p:cNvPicPr/>
          <p:nvPr/>
        </p:nvPicPr>
        <p:blipFill>
          <a:blip r:embed="rId3"/>
          <a:srcRect l="0" t="20712" r="0" b="19931"/>
          <a:stretch/>
        </p:blipFill>
        <p:spPr>
          <a:xfrm>
            <a:off x="5414040" y="1980360"/>
            <a:ext cx="785880" cy="46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Google Shape;280;g327888a5e46_0_110" descr=""/>
          <p:cNvPicPr/>
          <p:nvPr/>
        </p:nvPicPr>
        <p:blipFill>
          <a:blip r:embed="rId4"/>
          <a:srcRect l="0" t="15004" r="0" b="17548"/>
          <a:stretch/>
        </p:blipFill>
        <p:spPr>
          <a:xfrm>
            <a:off x="5335920" y="4464720"/>
            <a:ext cx="942120" cy="63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Google Shape;281;g327888a5e46_0_110"/>
          <p:cNvSpPr/>
          <p:nvPr/>
        </p:nvSpPr>
        <p:spPr>
          <a:xfrm>
            <a:off x="1492560" y="1285200"/>
            <a:ext cx="186912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Sampling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86;g327888a5e46_0_12"/>
          <p:cNvSpPr/>
          <p:nvPr/>
        </p:nvSpPr>
        <p:spPr>
          <a:xfrm>
            <a:off x="1266120" y="2093040"/>
            <a:ext cx="4983480" cy="152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DNA extraction from two tissues: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Blood                  and Muscle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3" name="Google Shape;287;g327888a5e46_0_12" descr=""/>
          <p:cNvPicPr/>
          <p:nvPr/>
        </p:nvPicPr>
        <p:blipFill>
          <a:blip r:embed="rId1"/>
          <a:stretch/>
        </p:blipFill>
        <p:spPr>
          <a:xfrm rot="20517600">
            <a:off x="4766760" y="2960640"/>
            <a:ext cx="948240" cy="79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4" name="Google Shape;288;g327888a5e46_0_12" descr=""/>
          <p:cNvPicPr/>
          <p:nvPr/>
        </p:nvPicPr>
        <p:blipFill>
          <a:blip r:embed="rId2"/>
          <a:stretch/>
        </p:blipFill>
        <p:spPr>
          <a:xfrm>
            <a:off x="2272320" y="2786400"/>
            <a:ext cx="809640" cy="80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5" name="Google Shape;289;g327888a5e46_0_12"/>
          <p:cNvSpPr/>
          <p:nvPr/>
        </p:nvSpPr>
        <p:spPr>
          <a:xfrm>
            <a:off x="1266120" y="1360800"/>
            <a:ext cx="393768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Laboratory procedures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6" name="Google Shape;290;g327888a5e46_0_12" descr=""/>
          <p:cNvPicPr/>
          <p:nvPr/>
        </p:nvPicPr>
        <p:blipFill>
          <a:blip r:embed="rId3"/>
          <a:stretch/>
        </p:blipFill>
        <p:spPr>
          <a:xfrm>
            <a:off x="7050240" y="2458080"/>
            <a:ext cx="3180600" cy="318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7" name="Google Shape;291;g327888a5e46_0_12"/>
          <p:cNvSpPr/>
          <p:nvPr/>
        </p:nvSpPr>
        <p:spPr>
          <a:xfrm>
            <a:off x="7431480" y="1510920"/>
            <a:ext cx="24080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Data analysis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Google Shape;292;g327888a5e46_0_12"/>
          <p:cNvSpPr/>
          <p:nvPr/>
        </p:nvSpPr>
        <p:spPr>
          <a:xfrm>
            <a:off x="1387080" y="5788080"/>
            <a:ext cx="4741920" cy="85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Reduced Representation Bisulfite Sequencing (RRBS)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9" name="Google Shape;293;g327888a5e46_0_12" descr=""/>
          <p:cNvPicPr/>
          <p:nvPr/>
        </p:nvPicPr>
        <p:blipFill>
          <a:blip r:embed="rId4"/>
          <a:srcRect l="12405" t="15833" r="5411" b="29676"/>
          <a:stretch/>
        </p:blipFill>
        <p:spPr>
          <a:xfrm>
            <a:off x="2158560" y="498816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Google Shape;294;g327888a5e46_0_12" descr=""/>
          <p:cNvPicPr/>
          <p:nvPr/>
        </p:nvPicPr>
        <p:blipFill>
          <a:blip r:embed="rId5"/>
          <a:srcRect l="0" t="20712" r="0" b="19931"/>
          <a:stretch/>
        </p:blipFill>
        <p:spPr>
          <a:xfrm>
            <a:off x="4872600" y="4133880"/>
            <a:ext cx="785880" cy="46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1" name="Google Shape;295;g327888a5e46_0_12" descr=""/>
          <p:cNvPicPr/>
          <p:nvPr/>
        </p:nvPicPr>
        <p:blipFill>
          <a:blip r:embed="rId6"/>
          <a:srcRect l="0" t="15004" r="0" b="17548"/>
          <a:stretch/>
        </p:blipFill>
        <p:spPr>
          <a:xfrm>
            <a:off x="2080440" y="4065840"/>
            <a:ext cx="942120" cy="63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2" name="Google Shape;296;g327888a5e46_0_12"/>
          <p:cNvSpPr/>
          <p:nvPr/>
        </p:nvSpPr>
        <p:spPr>
          <a:xfrm>
            <a:off x="1400400" y="4122000"/>
            <a:ext cx="80928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2 X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Google Shape;297;g327888a5e46_0_12"/>
          <p:cNvSpPr/>
          <p:nvPr/>
        </p:nvSpPr>
        <p:spPr>
          <a:xfrm>
            <a:off x="4070520" y="4105800"/>
            <a:ext cx="80928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3 X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Google Shape;298;g327888a5e46_0_12" descr=""/>
          <p:cNvPicPr/>
          <p:nvPr/>
        </p:nvPicPr>
        <p:blipFill>
          <a:blip r:embed="rId7"/>
          <a:srcRect l="12405" t="15833" r="5411" b="29676"/>
          <a:stretch/>
        </p:blipFill>
        <p:spPr>
          <a:xfrm>
            <a:off x="4901760" y="498816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5" name="Google Shape;299;g327888a5e46_0_12"/>
          <p:cNvSpPr/>
          <p:nvPr/>
        </p:nvSpPr>
        <p:spPr>
          <a:xfrm>
            <a:off x="1400400" y="5036400"/>
            <a:ext cx="80928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4 X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" name="Google Shape;300;g327888a5e46_0_12"/>
          <p:cNvSpPr/>
          <p:nvPr/>
        </p:nvSpPr>
        <p:spPr>
          <a:xfrm>
            <a:off x="4146840" y="5026320"/>
            <a:ext cx="80928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3 X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305;g327888a5e46_1_147" descr=""/>
          <p:cNvPicPr/>
          <p:nvPr/>
        </p:nvPicPr>
        <p:blipFill>
          <a:blip r:embed="rId1"/>
          <a:srcRect l="2979" t="34727" r="55123" b="37149"/>
          <a:stretch/>
        </p:blipFill>
        <p:spPr>
          <a:xfrm>
            <a:off x="1409760" y="2213280"/>
            <a:ext cx="4166640" cy="3953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Google Shape;306;g327888a5e46_1_147"/>
          <p:cNvSpPr/>
          <p:nvPr/>
        </p:nvSpPr>
        <p:spPr>
          <a:xfrm>
            <a:off x="859320" y="1416600"/>
            <a:ext cx="1046736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Results 1)</a:t>
            </a: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Do the populations differ in terms of methylation patterns?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Google Shape;307;g327888a5e46_1_147"/>
          <p:cNvSpPr/>
          <p:nvPr/>
        </p:nvSpPr>
        <p:spPr>
          <a:xfrm>
            <a:off x="3228840" y="558864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PC1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0" name="Google Shape;308;g327888a5e46_1_147"/>
          <p:cNvSpPr/>
          <p:nvPr/>
        </p:nvSpPr>
        <p:spPr>
          <a:xfrm rot="16200000">
            <a:off x="1201680" y="362268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PC2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3;g32ae00e9196_0_0"/>
          <p:cNvSpPr/>
          <p:nvPr/>
        </p:nvSpPr>
        <p:spPr>
          <a:xfrm>
            <a:off x="3904560" y="737280"/>
            <a:ext cx="386748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Phenotypic plasticity</a:t>
            </a:r>
            <a:endParaRPr b="0" lang="en-GB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" name="Google Shape;34;g32ae00e9196_0_0" descr=""/>
          <p:cNvPicPr/>
          <p:nvPr/>
        </p:nvPicPr>
        <p:blipFill>
          <a:blip r:embed="rId1"/>
          <a:stretch/>
        </p:blipFill>
        <p:spPr>
          <a:xfrm>
            <a:off x="777240" y="2401560"/>
            <a:ext cx="4494960" cy="403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Google Shape;35;g32ae00e9196_0_0"/>
          <p:cNvSpPr/>
          <p:nvPr/>
        </p:nvSpPr>
        <p:spPr>
          <a:xfrm>
            <a:off x="1652400" y="1535760"/>
            <a:ext cx="246564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Along life cycles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Google Shape;36;g32ae00e9196_0_0"/>
          <p:cNvSpPr/>
          <p:nvPr/>
        </p:nvSpPr>
        <p:spPr>
          <a:xfrm>
            <a:off x="6121080" y="1535760"/>
            <a:ext cx="443268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Between individuals from the same species, population or family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" name="Google Shape;37;g32ae00e9196_0_0" descr=""/>
          <p:cNvPicPr/>
          <p:nvPr/>
        </p:nvPicPr>
        <p:blipFill>
          <a:blip r:embed="rId2"/>
          <a:stretch/>
        </p:blipFill>
        <p:spPr>
          <a:xfrm>
            <a:off x="5781960" y="3016440"/>
            <a:ext cx="5069160" cy="2962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313;g32b684b7106_0_38" descr=""/>
          <p:cNvPicPr/>
          <p:nvPr/>
        </p:nvPicPr>
        <p:blipFill>
          <a:blip r:embed="rId1"/>
          <a:srcRect l="2979" t="34727" r="55123" b="37149"/>
          <a:stretch/>
        </p:blipFill>
        <p:spPr>
          <a:xfrm>
            <a:off x="1409760" y="2289240"/>
            <a:ext cx="4166640" cy="395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2" name="Google Shape;314;g32b684b7106_0_38" descr=""/>
          <p:cNvPicPr/>
          <p:nvPr/>
        </p:nvPicPr>
        <p:blipFill>
          <a:blip r:embed="rId2"/>
          <a:stretch/>
        </p:blipFill>
        <p:spPr>
          <a:xfrm rot="18135600">
            <a:off x="1704600" y="2283480"/>
            <a:ext cx="1096920" cy="91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3" name="Google Shape;315;g32b684b7106_0_38" descr=""/>
          <p:cNvPicPr/>
          <p:nvPr/>
        </p:nvPicPr>
        <p:blipFill>
          <a:blip r:embed="rId3"/>
          <a:stretch/>
        </p:blipFill>
        <p:spPr>
          <a:xfrm>
            <a:off x="4729680" y="258732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4" name="Google Shape;316;g32b684b7106_0_38" descr=""/>
          <p:cNvPicPr/>
          <p:nvPr/>
        </p:nvPicPr>
        <p:blipFill>
          <a:blip r:embed="rId4"/>
          <a:stretch/>
        </p:blipFill>
        <p:spPr>
          <a:xfrm rot="18187200">
            <a:off x="1512000" y="4388400"/>
            <a:ext cx="1096920" cy="91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5" name="Google Shape;317;g32b684b7106_0_38" descr=""/>
          <p:cNvPicPr/>
          <p:nvPr/>
        </p:nvPicPr>
        <p:blipFill>
          <a:blip r:embed="rId5"/>
          <a:stretch/>
        </p:blipFill>
        <p:spPr>
          <a:xfrm>
            <a:off x="4801320" y="476856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6" name="Google Shape;318;g32b684b7106_0_38"/>
          <p:cNvSpPr/>
          <p:nvPr/>
        </p:nvSpPr>
        <p:spPr>
          <a:xfrm>
            <a:off x="859320" y="1492920"/>
            <a:ext cx="1046736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Results 1)</a:t>
            </a: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Do the populations differ in terms of methylation patterns?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Google Shape;319;g32b684b7106_0_38"/>
          <p:cNvSpPr/>
          <p:nvPr/>
        </p:nvSpPr>
        <p:spPr>
          <a:xfrm>
            <a:off x="3228840" y="558864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PC1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Google Shape;320;g32b684b7106_0_38"/>
          <p:cNvSpPr/>
          <p:nvPr/>
        </p:nvSpPr>
        <p:spPr>
          <a:xfrm rot="16200000">
            <a:off x="1201680" y="362268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PC2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325;g32ae00e9196_0_108" descr=""/>
          <p:cNvPicPr/>
          <p:nvPr/>
        </p:nvPicPr>
        <p:blipFill>
          <a:blip r:embed="rId1"/>
          <a:srcRect l="2979" t="34727" r="55123" b="37149"/>
          <a:stretch/>
        </p:blipFill>
        <p:spPr>
          <a:xfrm>
            <a:off x="1409760" y="2289240"/>
            <a:ext cx="4166640" cy="395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0" name="Google Shape;326;g32ae00e9196_0_108" descr=""/>
          <p:cNvPicPr/>
          <p:nvPr/>
        </p:nvPicPr>
        <p:blipFill>
          <a:blip r:embed="rId2"/>
          <a:stretch/>
        </p:blipFill>
        <p:spPr>
          <a:xfrm rot="18135600">
            <a:off x="1704600" y="2283480"/>
            <a:ext cx="1096920" cy="91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1" name="Google Shape;327;g32ae00e9196_0_108" descr=""/>
          <p:cNvPicPr/>
          <p:nvPr/>
        </p:nvPicPr>
        <p:blipFill>
          <a:blip r:embed="rId3"/>
          <a:stretch/>
        </p:blipFill>
        <p:spPr>
          <a:xfrm>
            <a:off x="4729680" y="258732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" name="Google Shape;328;g32ae00e9196_0_108" descr=""/>
          <p:cNvPicPr/>
          <p:nvPr/>
        </p:nvPicPr>
        <p:blipFill>
          <a:blip r:embed="rId4"/>
          <a:stretch/>
        </p:blipFill>
        <p:spPr>
          <a:xfrm rot="18187200">
            <a:off x="1512000" y="4388400"/>
            <a:ext cx="1096920" cy="91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" name="Google Shape;329;g32ae00e9196_0_108" descr=""/>
          <p:cNvPicPr/>
          <p:nvPr/>
        </p:nvPicPr>
        <p:blipFill>
          <a:blip r:embed="rId5"/>
          <a:stretch/>
        </p:blipFill>
        <p:spPr>
          <a:xfrm>
            <a:off x="4801320" y="476856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4" name="Google Shape;330;g32ae00e9196_0_108" descr=""/>
          <p:cNvPicPr/>
          <p:nvPr/>
        </p:nvPicPr>
        <p:blipFill>
          <a:blip r:embed="rId6"/>
          <a:srcRect l="2979" t="34727" r="55123" b="37149"/>
          <a:stretch/>
        </p:blipFill>
        <p:spPr>
          <a:xfrm>
            <a:off x="6265080" y="2318040"/>
            <a:ext cx="4166640" cy="395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5" name="Google Shape;331;g32ae00e9196_0_108" descr=""/>
          <p:cNvPicPr/>
          <p:nvPr/>
        </p:nvPicPr>
        <p:blipFill>
          <a:blip r:embed="rId7"/>
          <a:srcRect l="12405" t="15833" r="5411" b="29676"/>
          <a:stretch/>
        </p:blipFill>
        <p:spPr>
          <a:xfrm>
            <a:off x="9694800" y="292068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6" name="Google Shape;332;g32ae00e9196_0_108" descr=""/>
          <p:cNvPicPr/>
          <p:nvPr/>
        </p:nvPicPr>
        <p:blipFill>
          <a:blip r:embed="rId8"/>
          <a:srcRect l="0" t="20712" r="0" b="19931"/>
          <a:stretch/>
        </p:blipFill>
        <p:spPr>
          <a:xfrm>
            <a:off x="6628320" y="4622040"/>
            <a:ext cx="785880" cy="46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7" name="Google Shape;333;g32ae00e9196_0_108" descr=""/>
          <p:cNvPicPr/>
          <p:nvPr/>
        </p:nvPicPr>
        <p:blipFill>
          <a:blip r:embed="rId9"/>
          <a:srcRect l="0" t="15004" r="0" b="17548"/>
          <a:stretch/>
        </p:blipFill>
        <p:spPr>
          <a:xfrm>
            <a:off x="9538920" y="4931640"/>
            <a:ext cx="942120" cy="63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8" name="Google Shape;334;g32ae00e9196_0_108" descr=""/>
          <p:cNvPicPr/>
          <p:nvPr/>
        </p:nvPicPr>
        <p:blipFill>
          <a:blip r:embed="rId10"/>
          <a:srcRect l="12405" t="15833" r="5411" b="29676"/>
          <a:stretch/>
        </p:blipFill>
        <p:spPr>
          <a:xfrm>
            <a:off x="6715800" y="248976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9" name="Google Shape;335;g32ae00e9196_0_108"/>
          <p:cNvSpPr/>
          <p:nvPr/>
        </p:nvSpPr>
        <p:spPr>
          <a:xfrm>
            <a:off x="859320" y="1492920"/>
            <a:ext cx="1046736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Results 1)</a:t>
            </a: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Do the populations differ in terms of methylation patterns?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0" name="Google Shape;336;g32ae00e9196_0_108"/>
          <p:cNvSpPr/>
          <p:nvPr/>
        </p:nvSpPr>
        <p:spPr>
          <a:xfrm>
            <a:off x="3228840" y="558864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PC1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Google Shape;337;g32ae00e9196_0_108"/>
          <p:cNvSpPr/>
          <p:nvPr/>
        </p:nvSpPr>
        <p:spPr>
          <a:xfrm rot="16200000">
            <a:off x="1201680" y="362268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PC2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2" name="Google Shape;338;g32ae00e9196_0_108"/>
          <p:cNvSpPr/>
          <p:nvPr/>
        </p:nvSpPr>
        <p:spPr>
          <a:xfrm>
            <a:off x="8105760" y="566496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PC1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Google Shape;339;g32ae00e9196_0_108"/>
          <p:cNvSpPr/>
          <p:nvPr/>
        </p:nvSpPr>
        <p:spPr>
          <a:xfrm rot="16200000">
            <a:off x="6078240" y="3699000"/>
            <a:ext cx="804240" cy="6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1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PC2</a:t>
            </a:r>
            <a:endParaRPr b="0" lang="en-GB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344;g32d240a8318_0_51" descr=""/>
          <p:cNvPicPr/>
          <p:nvPr/>
        </p:nvPicPr>
        <p:blipFill>
          <a:blip r:embed="rId1"/>
          <a:srcRect l="12405" t="15833" r="5411" b="29676"/>
          <a:stretch/>
        </p:blipFill>
        <p:spPr>
          <a:xfrm>
            <a:off x="7510320" y="1571760"/>
            <a:ext cx="1366200" cy="74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5" name="Google Shape;345;g32d240a8318_0_51" descr=""/>
          <p:cNvPicPr/>
          <p:nvPr/>
        </p:nvPicPr>
        <p:blipFill>
          <a:blip r:embed="rId2"/>
          <a:srcRect l="0" t="20712" r="0" b="19931"/>
          <a:stretch/>
        </p:blipFill>
        <p:spPr>
          <a:xfrm>
            <a:off x="9460800" y="1711080"/>
            <a:ext cx="1195200" cy="58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6" name="Google Shape;346;g32d240a8318_0_51" descr=""/>
          <p:cNvPicPr/>
          <p:nvPr/>
        </p:nvPicPr>
        <p:blipFill>
          <a:blip r:embed="rId3"/>
          <a:srcRect l="0" t="15004" r="0" b="17548"/>
          <a:stretch/>
        </p:blipFill>
        <p:spPr>
          <a:xfrm>
            <a:off x="5691600" y="1650960"/>
            <a:ext cx="1244880" cy="69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7" name="Google Shape;347;g32d240a8318_0_51"/>
          <p:cNvSpPr/>
          <p:nvPr/>
        </p:nvSpPr>
        <p:spPr>
          <a:xfrm>
            <a:off x="694296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Google Shape;348;g32d240a8318_0_51"/>
          <p:cNvSpPr/>
          <p:nvPr/>
        </p:nvSpPr>
        <p:spPr>
          <a:xfrm>
            <a:off x="890280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Google Shape;349;g32d240a8318_0_51"/>
          <p:cNvSpPr/>
          <p:nvPr/>
        </p:nvSpPr>
        <p:spPr>
          <a:xfrm>
            <a:off x="1021680" y="1795320"/>
            <a:ext cx="4587120" cy="109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1) Marsican brown bears can be distinguished by the methylation patterns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Google Shape;350;g32d240a8318_0_51"/>
          <p:cNvSpPr/>
          <p:nvPr/>
        </p:nvSpPr>
        <p:spPr>
          <a:xfrm>
            <a:off x="1001160" y="1090080"/>
            <a:ext cx="20192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Discussion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355;g327888a5e46_1_142" descr=""/>
          <p:cNvPicPr/>
          <p:nvPr/>
        </p:nvPicPr>
        <p:blipFill>
          <a:blip r:embed="rId1"/>
          <a:srcRect l="0" t="0" r="0" b="68345"/>
          <a:stretch/>
        </p:blipFill>
        <p:spPr>
          <a:xfrm>
            <a:off x="1340640" y="2225520"/>
            <a:ext cx="8765280" cy="3921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2" name="Google Shape;356;g327888a5e46_1_142" descr=""/>
          <p:cNvPicPr/>
          <p:nvPr/>
        </p:nvPicPr>
        <p:blipFill>
          <a:blip r:embed="rId2"/>
          <a:srcRect l="0" t="20712" r="0" b="19931"/>
          <a:stretch/>
        </p:blipFill>
        <p:spPr>
          <a:xfrm>
            <a:off x="9867600" y="4294800"/>
            <a:ext cx="87804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3" name="Google Shape;357;g327888a5e46_1_142" descr=""/>
          <p:cNvPicPr/>
          <p:nvPr/>
        </p:nvPicPr>
        <p:blipFill>
          <a:blip r:embed="rId3"/>
          <a:srcRect l="0" t="15004" r="0" b="17548"/>
          <a:stretch/>
        </p:blipFill>
        <p:spPr>
          <a:xfrm>
            <a:off x="959760" y="4237920"/>
            <a:ext cx="942120" cy="63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4" name="Google Shape;358;g327888a5e46_1_142" descr=""/>
          <p:cNvPicPr/>
          <p:nvPr/>
        </p:nvPicPr>
        <p:blipFill>
          <a:blip r:embed="rId4"/>
          <a:srcRect l="12405" t="15833" r="5411" b="29676"/>
          <a:stretch/>
        </p:blipFill>
        <p:spPr>
          <a:xfrm>
            <a:off x="1037520" y="355644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5" name="Google Shape;359;g327888a5e46_1_142" descr=""/>
          <p:cNvPicPr/>
          <p:nvPr/>
        </p:nvPicPr>
        <p:blipFill>
          <a:blip r:embed="rId5"/>
          <a:srcRect l="12405" t="15833" r="5411" b="29676"/>
          <a:stretch/>
        </p:blipFill>
        <p:spPr>
          <a:xfrm>
            <a:off x="9913680" y="355644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6" name="Google Shape;360;g327888a5e46_1_142"/>
          <p:cNvSpPr/>
          <p:nvPr/>
        </p:nvSpPr>
        <p:spPr>
          <a:xfrm>
            <a:off x="3214800" y="5745240"/>
            <a:ext cx="1472400" cy="38628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57" name="Google Shape;361;g327888a5e46_1_142" descr=""/>
          <p:cNvPicPr/>
          <p:nvPr/>
        </p:nvPicPr>
        <p:blipFill>
          <a:blip r:embed="rId6"/>
          <a:stretch/>
        </p:blipFill>
        <p:spPr>
          <a:xfrm rot="5145000">
            <a:off x="7524720" y="1625400"/>
            <a:ext cx="772560" cy="866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8" name="Google Shape;362;g327888a5e46_1_142" descr=""/>
          <p:cNvPicPr/>
          <p:nvPr/>
        </p:nvPicPr>
        <p:blipFill>
          <a:blip r:embed="rId7"/>
          <a:stretch/>
        </p:blipFill>
        <p:spPr>
          <a:xfrm>
            <a:off x="3639600" y="1733040"/>
            <a:ext cx="635400" cy="63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9" name="Google Shape;363;g327888a5e46_1_142"/>
          <p:cNvSpPr/>
          <p:nvPr/>
        </p:nvSpPr>
        <p:spPr>
          <a:xfrm>
            <a:off x="4614840" y="5745240"/>
            <a:ext cx="12765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Arial"/>
                <a:ea typeface="Arial"/>
              </a:rPr>
              <a:t>Hyper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Google Shape;364;g327888a5e46_1_142"/>
          <p:cNvSpPr/>
          <p:nvPr/>
        </p:nvSpPr>
        <p:spPr>
          <a:xfrm>
            <a:off x="2362680" y="5745240"/>
            <a:ext cx="10476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Arial"/>
                <a:ea typeface="Arial"/>
              </a:rPr>
              <a:t>Hypo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1" name="Google Shape;365;g327888a5e46_1_142"/>
          <p:cNvSpPr/>
          <p:nvPr/>
        </p:nvSpPr>
        <p:spPr>
          <a:xfrm>
            <a:off x="4964400" y="6284520"/>
            <a:ext cx="197820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Arial"/>
                <a:ea typeface="Arial"/>
              </a:rPr>
              <a:t>Methylation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2" name="Google Shape;366;g327888a5e46_1_142"/>
          <p:cNvSpPr/>
          <p:nvPr/>
        </p:nvSpPr>
        <p:spPr>
          <a:xfrm>
            <a:off x="7247880" y="5745240"/>
            <a:ext cx="1554120" cy="38628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63" name="Google Shape;367;g327888a5e46_1_142"/>
          <p:cNvSpPr/>
          <p:nvPr/>
        </p:nvSpPr>
        <p:spPr>
          <a:xfrm>
            <a:off x="8729640" y="5745240"/>
            <a:ext cx="12765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Arial"/>
                <a:ea typeface="Arial"/>
              </a:rPr>
              <a:t>Hyper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4" name="Google Shape;368;g327888a5e46_1_142"/>
          <p:cNvSpPr/>
          <p:nvPr/>
        </p:nvSpPr>
        <p:spPr>
          <a:xfrm>
            <a:off x="6401160" y="5745240"/>
            <a:ext cx="12765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Arial"/>
                <a:ea typeface="Arial"/>
              </a:rPr>
              <a:t>Hypo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Google Shape;369;g327888a5e46_1_142"/>
          <p:cNvSpPr/>
          <p:nvPr/>
        </p:nvSpPr>
        <p:spPr>
          <a:xfrm>
            <a:off x="990720" y="1066680"/>
            <a:ext cx="1114632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Results 2)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Which is the suitable tissue for this kind of analysis? 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374;g32d240a8318_0_69" descr=""/>
          <p:cNvPicPr/>
          <p:nvPr/>
        </p:nvPicPr>
        <p:blipFill>
          <a:blip r:embed="rId1"/>
          <a:srcRect l="12405" t="15833" r="5411" b="29676"/>
          <a:stretch/>
        </p:blipFill>
        <p:spPr>
          <a:xfrm>
            <a:off x="7510320" y="1571760"/>
            <a:ext cx="1366200" cy="74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7" name="Google Shape;375;g32d240a8318_0_69" descr=""/>
          <p:cNvPicPr/>
          <p:nvPr/>
        </p:nvPicPr>
        <p:blipFill>
          <a:blip r:embed="rId2"/>
          <a:srcRect l="0" t="20712" r="0" b="19931"/>
          <a:stretch/>
        </p:blipFill>
        <p:spPr>
          <a:xfrm>
            <a:off x="9460800" y="1711080"/>
            <a:ext cx="1195200" cy="58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8" name="Google Shape;376;g32d240a8318_0_69" descr=""/>
          <p:cNvPicPr/>
          <p:nvPr/>
        </p:nvPicPr>
        <p:blipFill>
          <a:blip r:embed="rId3"/>
          <a:srcRect l="0" t="15004" r="0" b="17548"/>
          <a:stretch/>
        </p:blipFill>
        <p:spPr>
          <a:xfrm>
            <a:off x="5691600" y="1650960"/>
            <a:ext cx="1244880" cy="69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9" name="Google Shape;377;g32d240a8318_0_69"/>
          <p:cNvSpPr/>
          <p:nvPr/>
        </p:nvSpPr>
        <p:spPr>
          <a:xfrm>
            <a:off x="694296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0" name="Google Shape;378;g32d240a8318_0_69"/>
          <p:cNvSpPr/>
          <p:nvPr/>
        </p:nvSpPr>
        <p:spPr>
          <a:xfrm>
            <a:off x="890280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1" name="Google Shape;379;g32d240a8318_0_69" descr=""/>
          <p:cNvPicPr/>
          <p:nvPr/>
        </p:nvPicPr>
        <p:blipFill>
          <a:blip r:embed="rId4"/>
          <a:stretch/>
        </p:blipFill>
        <p:spPr>
          <a:xfrm rot="5109600">
            <a:off x="9218880" y="3207240"/>
            <a:ext cx="552600" cy="70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2" name="Google Shape;380;g32d240a8318_0_69" descr=""/>
          <p:cNvPicPr/>
          <p:nvPr/>
        </p:nvPicPr>
        <p:blipFill>
          <a:blip r:embed="rId5"/>
          <a:stretch/>
        </p:blipFill>
        <p:spPr>
          <a:xfrm>
            <a:off x="7019280" y="2838960"/>
            <a:ext cx="1386360" cy="1217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3" name="Google Shape;381;g32d240a8318_0_69"/>
          <p:cNvSpPr/>
          <p:nvPr/>
        </p:nvSpPr>
        <p:spPr>
          <a:xfrm>
            <a:off x="8459280" y="3381840"/>
            <a:ext cx="560880" cy="42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rgbClr val="385623"/>
                </a:solidFill>
                <a:uFillTx/>
                <a:latin typeface="Palatino"/>
                <a:ea typeface="Palatino"/>
              </a:rPr>
              <a:t>VS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Google Shape;382;g32d240a8318_0_69"/>
          <p:cNvSpPr/>
          <p:nvPr/>
        </p:nvSpPr>
        <p:spPr>
          <a:xfrm>
            <a:off x="1021680" y="3157200"/>
            <a:ext cx="4401000" cy="110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2) Blood is a suitable tissue for this 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analysis and this organism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Google Shape;383;g32d240a8318_0_69"/>
          <p:cNvSpPr/>
          <p:nvPr/>
        </p:nvSpPr>
        <p:spPr>
          <a:xfrm>
            <a:off x="1077480" y="1013760"/>
            <a:ext cx="20192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Discussion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Google Shape;384;g32d240a8318_0_69"/>
          <p:cNvSpPr/>
          <p:nvPr/>
        </p:nvSpPr>
        <p:spPr>
          <a:xfrm>
            <a:off x="1021680" y="1795320"/>
            <a:ext cx="4587120" cy="109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1) Marsican brown bears can be    distinguished by the methylation patterns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389;g327888a5e46_0_199" descr=""/>
          <p:cNvPicPr/>
          <p:nvPr/>
        </p:nvPicPr>
        <p:blipFill>
          <a:blip r:embed="rId1"/>
          <a:srcRect l="7919" t="35194" r="43514" b="39558"/>
          <a:stretch/>
        </p:blipFill>
        <p:spPr>
          <a:xfrm>
            <a:off x="1060560" y="2839320"/>
            <a:ext cx="4634280" cy="3404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8" name="Google Shape;390;g327888a5e46_0_199" descr=""/>
          <p:cNvPicPr/>
          <p:nvPr/>
        </p:nvPicPr>
        <p:blipFill>
          <a:blip r:embed="rId2"/>
          <a:stretch/>
        </p:blipFill>
        <p:spPr>
          <a:xfrm>
            <a:off x="5542560" y="2587680"/>
            <a:ext cx="5521320" cy="3404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9" name="Google Shape;391;g327888a5e46_0_199"/>
          <p:cNvSpPr/>
          <p:nvPr/>
        </p:nvSpPr>
        <p:spPr>
          <a:xfrm>
            <a:off x="914400" y="1600200"/>
            <a:ext cx="1078524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Results 3)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Where do these modifications occur? What are they related to?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Google Shape;392;g327888a5e46_0_199"/>
          <p:cNvSpPr/>
          <p:nvPr/>
        </p:nvSpPr>
        <p:spPr>
          <a:xfrm>
            <a:off x="3171960" y="3265200"/>
            <a:ext cx="54756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19%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Google Shape;393;g327888a5e46_0_199"/>
          <p:cNvSpPr/>
          <p:nvPr/>
        </p:nvSpPr>
        <p:spPr>
          <a:xfrm>
            <a:off x="3857760" y="4027320"/>
            <a:ext cx="54756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9%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Google Shape;394;g327888a5e46_0_199"/>
          <p:cNvSpPr/>
          <p:nvPr/>
        </p:nvSpPr>
        <p:spPr>
          <a:xfrm>
            <a:off x="3019320" y="5627520"/>
            <a:ext cx="54756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42%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Google Shape;395;g327888a5e46_0_199"/>
          <p:cNvSpPr/>
          <p:nvPr/>
        </p:nvSpPr>
        <p:spPr>
          <a:xfrm>
            <a:off x="1343160" y="3874680"/>
            <a:ext cx="54756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400" strike="noStrike" u="none">
                <a:solidFill>
                  <a:srgbClr val="000000"/>
                </a:solidFill>
                <a:highlight>
                  <a:srgbClr val="ffffff"/>
                </a:highlight>
                <a:uFillTx/>
                <a:latin typeface="Arial"/>
                <a:ea typeface="Arial"/>
              </a:rPr>
              <a:t>29%</a:t>
            </a: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400;g2d8ca966d72_0_40"/>
          <p:cNvSpPr/>
          <p:nvPr/>
        </p:nvSpPr>
        <p:spPr>
          <a:xfrm>
            <a:off x="914400" y="1523880"/>
            <a:ext cx="1078524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Results 3)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Where do these modifications occur? What are they related to?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Google Shape;401;g2d8ca966d72_0_40"/>
          <p:cNvSpPr/>
          <p:nvPr/>
        </p:nvSpPr>
        <p:spPr>
          <a:xfrm>
            <a:off x="1271880" y="2590920"/>
            <a:ext cx="9665280" cy="31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Char char="●"/>
            </a:pPr>
            <a:r>
              <a:rPr b="1" lang="it-IT" sz="24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Developmental process: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Bone Morphogenetic Protein 7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BMP7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 and Homeobox B3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HOXB3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Char char="●"/>
            </a:pPr>
            <a:r>
              <a:rPr b="1" lang="it-IT" sz="24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Metabolic pathways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: Galanin Receptor 3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GALR3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), Arachidonate 15-Lipoxygenase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ALOX15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 and LDL receptor related protein 5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783f04"/>
              </a:buClr>
              <a:buFont typeface="Palatino"/>
              <a:buChar char="●"/>
            </a:pPr>
            <a:r>
              <a:rPr b="1" lang="it-IT" sz="24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Immune Response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: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Colony Stimulating Factor 3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CSF3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), Class II Major Histocompatibility Complex Transactivator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CIITA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), DLA class I histocompatibility antigen, and Interferon Regulatory Factor 7 (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IRF7</a:t>
            </a:r>
            <a:r>
              <a:rPr b="0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406;g32d240a8318_0_98" descr=""/>
          <p:cNvPicPr/>
          <p:nvPr/>
        </p:nvPicPr>
        <p:blipFill>
          <a:blip r:embed="rId1"/>
          <a:srcRect l="12405" t="15833" r="5411" b="29676"/>
          <a:stretch/>
        </p:blipFill>
        <p:spPr>
          <a:xfrm>
            <a:off x="7510320" y="1571760"/>
            <a:ext cx="1366200" cy="74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7" name="Google Shape;407;g32d240a8318_0_98" descr=""/>
          <p:cNvPicPr/>
          <p:nvPr/>
        </p:nvPicPr>
        <p:blipFill>
          <a:blip r:embed="rId2"/>
          <a:srcRect l="0" t="20712" r="0" b="19931"/>
          <a:stretch/>
        </p:blipFill>
        <p:spPr>
          <a:xfrm>
            <a:off x="9460800" y="1711080"/>
            <a:ext cx="1195200" cy="58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8" name="Google Shape;408;g32d240a8318_0_98" descr=""/>
          <p:cNvPicPr/>
          <p:nvPr/>
        </p:nvPicPr>
        <p:blipFill>
          <a:blip r:embed="rId3"/>
          <a:srcRect l="0" t="15004" r="0" b="17548"/>
          <a:stretch/>
        </p:blipFill>
        <p:spPr>
          <a:xfrm>
            <a:off x="5691600" y="1650960"/>
            <a:ext cx="1244880" cy="69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9" name="Google Shape;409;g32d240a8318_0_98"/>
          <p:cNvSpPr/>
          <p:nvPr/>
        </p:nvSpPr>
        <p:spPr>
          <a:xfrm>
            <a:off x="694296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Google Shape;410;g32d240a8318_0_98"/>
          <p:cNvSpPr/>
          <p:nvPr/>
        </p:nvSpPr>
        <p:spPr>
          <a:xfrm>
            <a:off x="890280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1" name="Google Shape;411;g32d240a8318_0_98" descr=""/>
          <p:cNvPicPr/>
          <p:nvPr/>
        </p:nvPicPr>
        <p:blipFill>
          <a:blip r:embed="rId4"/>
          <a:stretch/>
        </p:blipFill>
        <p:spPr>
          <a:xfrm rot="5109600">
            <a:off x="9218880" y="3207240"/>
            <a:ext cx="552600" cy="70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2" name="Google Shape;412;g32d240a8318_0_98" descr=""/>
          <p:cNvPicPr/>
          <p:nvPr/>
        </p:nvPicPr>
        <p:blipFill>
          <a:blip r:embed="rId5"/>
          <a:stretch/>
        </p:blipFill>
        <p:spPr>
          <a:xfrm>
            <a:off x="7019280" y="2838960"/>
            <a:ext cx="1386360" cy="1217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3" name="Google Shape;413;g32d240a8318_0_98"/>
          <p:cNvSpPr/>
          <p:nvPr/>
        </p:nvSpPr>
        <p:spPr>
          <a:xfrm>
            <a:off x="8459280" y="3381840"/>
            <a:ext cx="560880" cy="42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rgbClr val="385623"/>
                </a:solidFill>
                <a:uFillTx/>
                <a:latin typeface="Palatino"/>
                <a:ea typeface="Palatino"/>
              </a:rPr>
              <a:t>VS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Google Shape;414;g32d240a8318_0_98"/>
          <p:cNvSpPr/>
          <p:nvPr/>
        </p:nvSpPr>
        <p:spPr>
          <a:xfrm>
            <a:off x="1044000" y="4170960"/>
            <a:ext cx="9969120" cy="12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3) Differences in the regulation of developmental processes are consistent with the emergence of novel phenotypes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5" name="Google Shape;415;g32d240a8318_0_98" descr=""/>
          <p:cNvPicPr/>
          <p:nvPr/>
        </p:nvPicPr>
        <p:blipFill>
          <a:blip r:embed="rId6"/>
          <a:srcRect l="11402" t="0" r="0" b="0"/>
          <a:stretch/>
        </p:blipFill>
        <p:spPr>
          <a:xfrm>
            <a:off x="1077480" y="4886640"/>
            <a:ext cx="3250440" cy="173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6" name="Google Shape;416;g32d240a8318_0_98" descr=""/>
          <p:cNvPicPr/>
          <p:nvPr/>
        </p:nvPicPr>
        <p:blipFill>
          <a:blip r:embed="rId7"/>
          <a:stretch/>
        </p:blipFill>
        <p:spPr>
          <a:xfrm>
            <a:off x="4328280" y="4886640"/>
            <a:ext cx="3623400" cy="173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7" name="Google Shape;417;g32d240a8318_0_98" descr=""/>
          <p:cNvPicPr/>
          <p:nvPr/>
        </p:nvPicPr>
        <p:blipFill>
          <a:blip r:embed="rId8"/>
          <a:srcRect l="2159" t="0" r="7062" b="0"/>
          <a:stretch/>
        </p:blipFill>
        <p:spPr>
          <a:xfrm>
            <a:off x="7951680" y="4865760"/>
            <a:ext cx="3330000" cy="173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8" name="Google Shape;418;g32d240a8318_0_98"/>
          <p:cNvSpPr/>
          <p:nvPr/>
        </p:nvSpPr>
        <p:spPr>
          <a:xfrm>
            <a:off x="1077480" y="1013760"/>
            <a:ext cx="20192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Discussion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9" name="Google Shape;419;g32d240a8318_0_98"/>
          <p:cNvSpPr/>
          <p:nvPr/>
        </p:nvSpPr>
        <p:spPr>
          <a:xfrm>
            <a:off x="1021680" y="3157200"/>
            <a:ext cx="4401000" cy="110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2) Blood is a suitable tissue for this 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analysis and this organism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0" name="Google Shape;420;g32d240a8318_0_98"/>
          <p:cNvSpPr/>
          <p:nvPr/>
        </p:nvSpPr>
        <p:spPr>
          <a:xfrm>
            <a:off x="1021680" y="1795320"/>
            <a:ext cx="4587120" cy="109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1) Marsican brown bears can be    distinguished by the methylation patterns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426;g2d8ca966d72_0_0" descr=""/>
          <p:cNvPicPr/>
          <p:nvPr/>
        </p:nvPicPr>
        <p:blipFill>
          <a:blip r:embed="rId1"/>
          <a:stretch/>
        </p:blipFill>
        <p:spPr>
          <a:xfrm>
            <a:off x="2134080" y="923040"/>
            <a:ext cx="7814520" cy="5706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431;p3"/>
          <p:cNvSpPr/>
          <p:nvPr/>
        </p:nvSpPr>
        <p:spPr>
          <a:xfrm>
            <a:off x="2220120" y="2540160"/>
            <a:ext cx="7751160" cy="100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6000" strike="noStrike" u="none">
                <a:solidFill>
                  <a:srgbClr val="385623"/>
                </a:solidFill>
                <a:uFillTx/>
                <a:latin typeface="Times New Roman"/>
                <a:ea typeface="Times New Roman"/>
              </a:rPr>
              <a:t>Thank you!</a:t>
            </a:r>
            <a:endParaRPr b="0" lang="en-GB" sz="6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3" name="Google Shape;432;p3" descr=""/>
          <p:cNvPicPr/>
          <p:nvPr/>
        </p:nvPicPr>
        <p:blipFill>
          <a:blip r:embed="rId2"/>
          <a:srcRect l="0" t="16039" r="31371" b="11716"/>
          <a:stretch/>
        </p:blipFill>
        <p:spPr>
          <a:xfrm>
            <a:off x="4358160" y="3970080"/>
            <a:ext cx="3405960" cy="2887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3;g32b684b7106_0_14"/>
          <p:cNvSpPr/>
          <p:nvPr/>
        </p:nvSpPr>
        <p:spPr>
          <a:xfrm>
            <a:off x="3261240" y="2505960"/>
            <a:ext cx="834120" cy="961200"/>
          </a:xfrm>
          <a:prstGeom prst="mathPlus">
            <a:avLst>
              <a:gd name="adj1" fmla="val 2352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" name="Google Shape;44;g32b684b7106_0_14" descr=""/>
          <p:cNvPicPr/>
          <p:nvPr/>
        </p:nvPicPr>
        <p:blipFill>
          <a:blip r:embed="rId1"/>
          <a:stretch/>
        </p:blipFill>
        <p:spPr>
          <a:xfrm>
            <a:off x="4506480" y="2032200"/>
            <a:ext cx="2613960" cy="174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Google Shape;45;g32b684b7106_0_14"/>
          <p:cNvSpPr/>
          <p:nvPr/>
        </p:nvSpPr>
        <p:spPr>
          <a:xfrm>
            <a:off x="3184920" y="5276520"/>
            <a:ext cx="834120" cy="961200"/>
          </a:xfrm>
          <a:prstGeom prst="mathPlus">
            <a:avLst>
              <a:gd name="adj1" fmla="val 2352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9" name="Google Shape;46;g32b684b7106_0_14" descr=""/>
          <p:cNvPicPr/>
          <p:nvPr/>
        </p:nvPicPr>
        <p:blipFill>
          <a:blip r:embed="rId2"/>
          <a:stretch/>
        </p:blipFill>
        <p:spPr>
          <a:xfrm>
            <a:off x="4500720" y="4946400"/>
            <a:ext cx="2712240" cy="180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" name="Google Shape;47;g32b684b7106_0_14" descr=""/>
          <p:cNvPicPr/>
          <p:nvPr/>
        </p:nvPicPr>
        <p:blipFill>
          <a:blip r:embed="rId3"/>
          <a:srcRect l="39075" t="34122" r="33318" b="34114"/>
          <a:stretch/>
        </p:blipFill>
        <p:spPr>
          <a:xfrm>
            <a:off x="8697960" y="4992480"/>
            <a:ext cx="1558080" cy="147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Google Shape;48;g32b684b7106_0_14" descr=""/>
          <p:cNvPicPr/>
          <p:nvPr/>
        </p:nvPicPr>
        <p:blipFill>
          <a:blip r:embed="rId4"/>
          <a:srcRect l="59443" t="73868" r="14849" b="0"/>
          <a:stretch/>
        </p:blipFill>
        <p:spPr>
          <a:xfrm>
            <a:off x="8690040" y="2489400"/>
            <a:ext cx="1355040" cy="113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Google Shape;49;g32b684b7106_0_14"/>
          <p:cNvSpPr/>
          <p:nvPr/>
        </p:nvSpPr>
        <p:spPr>
          <a:xfrm>
            <a:off x="1497240" y="1207080"/>
            <a:ext cx="169920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Genotype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" name="Google Shape;50;g32b684b7106_0_14"/>
          <p:cNvSpPr/>
          <p:nvPr/>
        </p:nvSpPr>
        <p:spPr>
          <a:xfrm>
            <a:off x="8627400" y="1176840"/>
            <a:ext cx="169920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Phenotype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Google Shape;51;g32b684b7106_0_14"/>
          <p:cNvSpPr/>
          <p:nvPr/>
        </p:nvSpPr>
        <p:spPr>
          <a:xfrm>
            <a:off x="4732920" y="1207080"/>
            <a:ext cx="210276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Environment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" name="Google Shape;52;g32b684b7106_0_14" descr=""/>
          <p:cNvPicPr/>
          <p:nvPr/>
        </p:nvPicPr>
        <p:blipFill>
          <a:blip r:embed="rId5"/>
          <a:srcRect l="1527" t="0" r="54757" b="67836"/>
          <a:stretch/>
        </p:blipFill>
        <p:spPr>
          <a:xfrm>
            <a:off x="1458360" y="3704400"/>
            <a:ext cx="1699200" cy="113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Google Shape;53;g32b684b7106_0_14"/>
          <p:cNvSpPr/>
          <p:nvPr/>
        </p:nvSpPr>
        <p:spPr>
          <a:xfrm>
            <a:off x="7441920" y="2616480"/>
            <a:ext cx="1087560" cy="69624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7" name="Google Shape;54;g32b684b7106_0_14"/>
          <p:cNvSpPr/>
          <p:nvPr/>
        </p:nvSpPr>
        <p:spPr>
          <a:xfrm>
            <a:off x="7441920" y="5359680"/>
            <a:ext cx="1087560" cy="69624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437;g2d8ca966d72_0_5" descr=""/>
          <p:cNvPicPr/>
          <p:nvPr/>
        </p:nvPicPr>
        <p:blipFill>
          <a:blip r:embed="rId1"/>
          <a:stretch/>
        </p:blipFill>
        <p:spPr>
          <a:xfrm>
            <a:off x="933120" y="2203920"/>
            <a:ext cx="3650400" cy="2452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5" name="Google Shape;438;g2d8ca966d72_0_5" descr=""/>
          <p:cNvPicPr/>
          <p:nvPr/>
        </p:nvPicPr>
        <p:blipFill>
          <a:blip r:embed="rId2"/>
          <a:stretch/>
        </p:blipFill>
        <p:spPr>
          <a:xfrm>
            <a:off x="1943280" y="4860360"/>
            <a:ext cx="8305560" cy="158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6" name="Google Shape;439;g2d8ca966d72_0_5" descr=""/>
          <p:cNvPicPr/>
          <p:nvPr/>
        </p:nvPicPr>
        <p:blipFill>
          <a:blip r:embed="rId3"/>
          <a:stretch/>
        </p:blipFill>
        <p:spPr>
          <a:xfrm>
            <a:off x="4666320" y="2203920"/>
            <a:ext cx="6512040" cy="2452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444;g2d8ca966d72_0_11" descr=""/>
          <p:cNvPicPr/>
          <p:nvPr/>
        </p:nvPicPr>
        <p:blipFill>
          <a:blip r:embed="rId1"/>
          <a:stretch/>
        </p:blipFill>
        <p:spPr>
          <a:xfrm>
            <a:off x="1092240" y="1512360"/>
            <a:ext cx="9685080" cy="364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Google Shape;445;g2d8ca966d72_0_11" descr=""/>
          <p:cNvPicPr/>
          <p:nvPr/>
        </p:nvPicPr>
        <p:blipFill>
          <a:blip r:embed="rId2"/>
          <a:srcRect l="59406" t="77942" r="15317" b="5064"/>
          <a:stretch/>
        </p:blipFill>
        <p:spPr>
          <a:xfrm>
            <a:off x="7902000" y="4051800"/>
            <a:ext cx="731520" cy="753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9" name="Google Shape;446;g2d8ca966d72_0_11" descr=""/>
          <p:cNvPicPr/>
          <p:nvPr/>
        </p:nvPicPr>
        <p:blipFill>
          <a:blip r:embed="rId3"/>
          <a:srcRect l="47070" t="55881" r="29781" b="30730"/>
          <a:stretch/>
        </p:blipFill>
        <p:spPr>
          <a:xfrm>
            <a:off x="8382600" y="3157200"/>
            <a:ext cx="756360" cy="66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0" name="Google Shape;447;g2d8ca966d72_0_11" descr=""/>
          <p:cNvPicPr/>
          <p:nvPr/>
        </p:nvPicPr>
        <p:blipFill>
          <a:blip r:embed="rId4"/>
          <a:srcRect l="37919" t="70646" r="39731" b="15104"/>
          <a:stretch/>
        </p:blipFill>
        <p:spPr>
          <a:xfrm>
            <a:off x="6024600" y="2682720"/>
            <a:ext cx="731520" cy="71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1" name="Google Shape;448;g2d8ca966d72_0_11" descr=""/>
          <p:cNvPicPr/>
          <p:nvPr/>
        </p:nvPicPr>
        <p:blipFill>
          <a:blip r:embed="rId5"/>
          <a:srcRect l="17123" t="79815" r="61057" b="5060"/>
          <a:stretch/>
        </p:blipFill>
        <p:spPr>
          <a:xfrm>
            <a:off x="1883880" y="2651760"/>
            <a:ext cx="731520" cy="776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453;g32ccb0a4f09_0_88"/>
          <p:cNvSpPr/>
          <p:nvPr/>
        </p:nvSpPr>
        <p:spPr>
          <a:xfrm>
            <a:off x="1357560" y="4960800"/>
            <a:ext cx="5856480" cy="165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Reduced Representation Bisulfite Sequencing (RRBS):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When a </a:t>
            </a: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C </a:t>
            </a: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is not methylated it is sequenced as </a:t>
            </a: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Uracile</a:t>
            </a: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(</a:t>
            </a:r>
            <a:r>
              <a:rPr b="1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U</a:t>
            </a: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).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3" name="Google Shape;454;g32ccb0a4f09_0_88" descr=""/>
          <p:cNvPicPr/>
          <p:nvPr/>
        </p:nvPicPr>
        <p:blipFill>
          <a:blip r:embed="rId1"/>
          <a:srcRect l="0" t="0" r="73693" b="67718"/>
          <a:stretch/>
        </p:blipFill>
        <p:spPr>
          <a:xfrm>
            <a:off x="7170840" y="1450440"/>
            <a:ext cx="1931400" cy="165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4" name="Google Shape;455;g32ccb0a4f09_0_88" descr=""/>
          <p:cNvPicPr/>
          <p:nvPr/>
        </p:nvPicPr>
        <p:blipFill>
          <a:blip r:embed="rId2"/>
          <a:stretch/>
        </p:blipFill>
        <p:spPr>
          <a:xfrm rot="18135600">
            <a:off x="6140160" y="2543040"/>
            <a:ext cx="1096920" cy="914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5" name="Google Shape;456;g32ccb0a4f09_0_88" descr=""/>
          <p:cNvPicPr/>
          <p:nvPr/>
        </p:nvPicPr>
        <p:blipFill>
          <a:blip r:embed="rId3"/>
          <a:stretch/>
        </p:blipFill>
        <p:spPr>
          <a:xfrm>
            <a:off x="3459960" y="252900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6" name="Google Shape;457;g32ccb0a4f09_0_88"/>
          <p:cNvSpPr/>
          <p:nvPr/>
        </p:nvSpPr>
        <p:spPr>
          <a:xfrm>
            <a:off x="2639520" y="1969920"/>
            <a:ext cx="7028640" cy="118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DNA extraction from two tissues: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Blood                 and Muscle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Google Shape;458;g32ccb0a4f09_0_88"/>
          <p:cNvSpPr/>
          <p:nvPr/>
        </p:nvSpPr>
        <p:spPr>
          <a:xfrm>
            <a:off x="5819040" y="3993840"/>
            <a:ext cx="3057840" cy="79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CCC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GG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Google Shape;459;g32ccb0a4f09_0_88"/>
          <p:cNvSpPr/>
          <p:nvPr/>
        </p:nvSpPr>
        <p:spPr>
          <a:xfrm>
            <a:off x="7876440" y="5251320"/>
            <a:ext cx="3057840" cy="79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4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U</a:t>
            </a:r>
            <a:r>
              <a:rPr b="1" lang="it-IT" sz="2400" strike="noStrike" u="none">
                <a:solidFill>
                  <a:srgbClr val="783f04"/>
                </a:solidFill>
                <a:uFillTx/>
                <a:latin typeface="Fira Code"/>
                <a:ea typeface="Fira Code"/>
              </a:rPr>
              <a:t>C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GG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chemeClr val="dk1"/>
                </a:solidFill>
                <a:uFillTx/>
                <a:latin typeface="Fira Code"/>
                <a:ea typeface="Fira Code"/>
              </a:rPr>
              <a:t>T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U</a:t>
            </a:r>
            <a:r>
              <a:rPr b="1" lang="it-IT" sz="2400" strike="noStrike" u="none">
                <a:solidFill>
                  <a:srgbClr val="cc0000"/>
                </a:solidFill>
                <a:uFillTx/>
                <a:latin typeface="Fira Code"/>
                <a:ea typeface="Fira Code"/>
              </a:rPr>
              <a:t>A</a:t>
            </a:r>
            <a:r>
              <a:rPr b="1" lang="it-IT" sz="2400" strike="noStrike" u="none">
                <a:solidFill>
                  <a:srgbClr val="38761d"/>
                </a:solidFill>
                <a:uFillTx/>
                <a:latin typeface="Fira Code"/>
                <a:ea typeface="Fira Code"/>
              </a:rPr>
              <a:t>G</a:t>
            </a:r>
            <a:r>
              <a:rPr b="1" lang="it-IT" sz="2400" strike="noStrike" u="sng">
                <a:solidFill>
                  <a:srgbClr val="bf9000"/>
                </a:solidFill>
                <a:uFillTx/>
                <a:latin typeface="Fira Code"/>
                <a:ea typeface="Fira Code"/>
              </a:rPr>
              <a:t>U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9" name="Google Shape;460;g32ccb0a4f09_0_88"/>
          <p:cNvSpPr/>
          <p:nvPr/>
        </p:nvSpPr>
        <p:spPr>
          <a:xfrm>
            <a:off x="1357560" y="3995280"/>
            <a:ext cx="408024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2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Normal genome sequencing:</a:t>
            </a: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Google Shape;461;g32ccb0a4f09_0_88"/>
          <p:cNvSpPr/>
          <p:nvPr/>
        </p:nvSpPr>
        <p:spPr>
          <a:xfrm>
            <a:off x="1037520" y="1221840"/>
            <a:ext cx="346140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Laboratory analyses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466;g32ccb0a4f09_0_164" descr=""/>
          <p:cNvPicPr/>
          <p:nvPr/>
        </p:nvPicPr>
        <p:blipFill>
          <a:blip r:embed="rId1"/>
          <a:srcRect l="53357" t="34727" r="4167" b="37149"/>
          <a:stretch/>
        </p:blipFill>
        <p:spPr>
          <a:xfrm>
            <a:off x="6474600" y="1853640"/>
            <a:ext cx="4224600" cy="3953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2" name="Google Shape;467;g32ccb0a4f09_0_164"/>
          <p:cNvSpPr/>
          <p:nvPr/>
        </p:nvSpPr>
        <p:spPr>
          <a:xfrm>
            <a:off x="3905640" y="957240"/>
            <a:ext cx="482148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Results (1): Chromosome X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3" name="Google Shape;468;g32ccb0a4f09_0_164" descr=""/>
          <p:cNvPicPr/>
          <p:nvPr/>
        </p:nvPicPr>
        <p:blipFill>
          <a:blip r:embed="rId2"/>
          <a:srcRect l="53357" t="34727" r="4167" b="37149"/>
          <a:stretch/>
        </p:blipFill>
        <p:spPr>
          <a:xfrm>
            <a:off x="1690560" y="1848960"/>
            <a:ext cx="4224600" cy="3953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4" name="Google Shape;469;g32ccb0a4f09_0_164" descr=""/>
          <p:cNvPicPr/>
          <p:nvPr/>
        </p:nvPicPr>
        <p:blipFill>
          <a:blip r:embed="rId3"/>
          <a:srcRect l="12405" t="15833" r="5411" b="29676"/>
          <a:stretch/>
        </p:blipFill>
        <p:spPr>
          <a:xfrm>
            <a:off x="6763680" y="315504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5" name="Google Shape;470;g32ccb0a4f09_0_164" descr=""/>
          <p:cNvPicPr/>
          <p:nvPr/>
        </p:nvPicPr>
        <p:blipFill>
          <a:blip r:embed="rId4"/>
          <a:srcRect l="0" t="20712" r="0" b="19931"/>
          <a:stretch/>
        </p:blipFill>
        <p:spPr>
          <a:xfrm>
            <a:off x="9586440" y="2882880"/>
            <a:ext cx="87804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6" name="Google Shape;471;g32ccb0a4f09_0_164" descr=""/>
          <p:cNvPicPr/>
          <p:nvPr/>
        </p:nvPicPr>
        <p:blipFill>
          <a:blip r:embed="rId5"/>
          <a:srcRect l="0" t="15004" r="0" b="17548"/>
          <a:stretch/>
        </p:blipFill>
        <p:spPr>
          <a:xfrm>
            <a:off x="7317000" y="4525560"/>
            <a:ext cx="942120" cy="63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7" name="Google Shape;472;g32ccb0a4f09_0_164" descr=""/>
          <p:cNvPicPr/>
          <p:nvPr/>
        </p:nvPicPr>
        <p:blipFill>
          <a:blip r:embed="rId6"/>
          <a:srcRect l="12405" t="15833" r="5411" b="29676"/>
          <a:stretch/>
        </p:blipFill>
        <p:spPr>
          <a:xfrm>
            <a:off x="7082640" y="2020680"/>
            <a:ext cx="785880" cy="5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8" name="Google Shape;473;g32ccb0a4f09_0_164" descr=""/>
          <p:cNvPicPr/>
          <p:nvPr/>
        </p:nvPicPr>
        <p:blipFill>
          <a:blip r:embed="rId7"/>
          <a:stretch/>
        </p:blipFill>
        <p:spPr>
          <a:xfrm>
            <a:off x="2613600" y="427068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9" name="Google Shape;474;g32ccb0a4f09_0_164" descr=""/>
          <p:cNvPicPr/>
          <p:nvPr/>
        </p:nvPicPr>
        <p:blipFill>
          <a:blip r:embed="rId8"/>
          <a:stretch/>
        </p:blipFill>
        <p:spPr>
          <a:xfrm rot="5145000">
            <a:off x="4637880" y="2599560"/>
            <a:ext cx="1070640" cy="120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0" name="Google Shape;475;g32ccb0a4f09_0_164" descr=""/>
          <p:cNvPicPr/>
          <p:nvPr/>
        </p:nvPicPr>
        <p:blipFill>
          <a:blip r:embed="rId9"/>
          <a:stretch/>
        </p:blipFill>
        <p:spPr>
          <a:xfrm rot="5145000">
            <a:off x="2285640" y="1728000"/>
            <a:ext cx="1070640" cy="120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1" name="Google Shape;476;g32ccb0a4f09_0_164" descr=""/>
          <p:cNvPicPr/>
          <p:nvPr/>
        </p:nvPicPr>
        <p:blipFill>
          <a:blip r:embed="rId10"/>
          <a:stretch/>
        </p:blipFill>
        <p:spPr>
          <a:xfrm>
            <a:off x="1944360" y="290736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2" name="Google Shape;477;g32ccb0a4f09_0_164" descr=""/>
          <p:cNvPicPr/>
          <p:nvPr/>
        </p:nvPicPr>
        <p:blipFill>
          <a:blip r:embed="rId11"/>
          <a:stretch/>
        </p:blipFill>
        <p:spPr>
          <a:xfrm>
            <a:off x="3239640" y="3273120"/>
            <a:ext cx="942120" cy="94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3" name="Google Shape;478;g32ccb0a4f09_0_164" descr=""/>
          <p:cNvPicPr/>
          <p:nvPr/>
        </p:nvPicPr>
        <p:blipFill>
          <a:blip r:embed="rId12"/>
          <a:srcRect l="12405" t="15833" r="5411" b="29676"/>
          <a:stretch/>
        </p:blipFill>
        <p:spPr>
          <a:xfrm>
            <a:off x="8193960" y="3483720"/>
            <a:ext cx="785880" cy="520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484;g32ccb0a4f09_0_140"/>
          <p:cNvSpPr/>
          <p:nvPr/>
        </p:nvSpPr>
        <p:spPr>
          <a:xfrm>
            <a:off x="2727720" y="2505960"/>
            <a:ext cx="834120" cy="961200"/>
          </a:xfrm>
          <a:prstGeom prst="mathPlus">
            <a:avLst>
              <a:gd name="adj1" fmla="val 2352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35" name="Google Shape;485;g32ccb0a4f09_0_140"/>
          <p:cNvSpPr/>
          <p:nvPr/>
        </p:nvSpPr>
        <p:spPr>
          <a:xfrm>
            <a:off x="2651760" y="5276520"/>
            <a:ext cx="834120" cy="961200"/>
          </a:xfrm>
          <a:prstGeom prst="mathPlus">
            <a:avLst>
              <a:gd name="adj1" fmla="val 2352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36" name="Google Shape;486;g32ccb0a4f09_0_140" descr=""/>
          <p:cNvPicPr/>
          <p:nvPr/>
        </p:nvPicPr>
        <p:blipFill>
          <a:blip r:embed="rId1"/>
          <a:stretch/>
        </p:blipFill>
        <p:spPr>
          <a:xfrm>
            <a:off x="4043520" y="4611960"/>
            <a:ext cx="2985480" cy="1990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7" name="Google Shape;487;g32ccb0a4f09_0_140"/>
          <p:cNvSpPr/>
          <p:nvPr/>
        </p:nvSpPr>
        <p:spPr>
          <a:xfrm>
            <a:off x="1116360" y="1207080"/>
            <a:ext cx="169920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Genotype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Google Shape;488;g32ccb0a4f09_0_140"/>
          <p:cNvSpPr/>
          <p:nvPr/>
        </p:nvSpPr>
        <p:spPr>
          <a:xfrm>
            <a:off x="4352040" y="1207080"/>
            <a:ext cx="228600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Environment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9" name="Google Shape;489;g32ccb0a4f09_0_140" descr=""/>
          <p:cNvPicPr/>
          <p:nvPr/>
        </p:nvPicPr>
        <p:blipFill>
          <a:blip r:embed="rId2"/>
          <a:srcRect l="1527" t="0" r="54757" b="67836"/>
          <a:stretch/>
        </p:blipFill>
        <p:spPr>
          <a:xfrm>
            <a:off x="1001160" y="3628080"/>
            <a:ext cx="1699200" cy="113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0" name="Google Shape;490;g32ccb0a4f09_0_140" descr=""/>
          <p:cNvPicPr/>
          <p:nvPr/>
        </p:nvPicPr>
        <p:blipFill>
          <a:blip r:embed="rId3"/>
          <a:srcRect l="32973" t="0" r="3758" b="7775"/>
          <a:stretch/>
        </p:blipFill>
        <p:spPr>
          <a:xfrm>
            <a:off x="3971160" y="2082600"/>
            <a:ext cx="3096360" cy="180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1" name="Google Shape;491;g32ccb0a4f09_0_140"/>
          <p:cNvSpPr/>
          <p:nvPr/>
        </p:nvSpPr>
        <p:spPr>
          <a:xfrm>
            <a:off x="7866360" y="863280"/>
            <a:ext cx="1059120" cy="137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30000" strike="noStrike" u="none">
                <a:solidFill>
                  <a:srgbClr val="ff0000"/>
                </a:solidFill>
                <a:uFillTx/>
                <a:latin typeface="Arial"/>
                <a:ea typeface="Arial"/>
              </a:rPr>
              <a:t>?</a:t>
            </a:r>
            <a:endParaRPr b="0" lang="en-GB" sz="30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2" name="Google Shape;492;g32ccb0a4f09_0_140" descr=""/>
          <p:cNvPicPr/>
          <p:nvPr/>
        </p:nvPicPr>
        <p:blipFill>
          <a:blip r:embed="rId4"/>
          <a:stretch/>
        </p:blipFill>
        <p:spPr>
          <a:xfrm>
            <a:off x="7718400" y="5065200"/>
            <a:ext cx="2872800" cy="1640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497;g32d240a8318_0_29" descr=""/>
          <p:cNvPicPr/>
          <p:nvPr/>
        </p:nvPicPr>
        <p:blipFill>
          <a:blip r:embed="rId1"/>
          <a:srcRect l="12405" t="15833" r="5411" b="29676"/>
          <a:stretch/>
        </p:blipFill>
        <p:spPr>
          <a:xfrm>
            <a:off x="7510320" y="1571760"/>
            <a:ext cx="1366200" cy="74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4" name="Google Shape;498;g32d240a8318_0_29" descr=""/>
          <p:cNvPicPr/>
          <p:nvPr/>
        </p:nvPicPr>
        <p:blipFill>
          <a:blip r:embed="rId2"/>
          <a:srcRect l="0" t="20712" r="0" b="19931"/>
          <a:stretch/>
        </p:blipFill>
        <p:spPr>
          <a:xfrm>
            <a:off x="9460800" y="1711080"/>
            <a:ext cx="1195200" cy="58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5" name="Google Shape;499;g32d240a8318_0_29" descr=""/>
          <p:cNvPicPr/>
          <p:nvPr/>
        </p:nvPicPr>
        <p:blipFill>
          <a:blip r:embed="rId3"/>
          <a:srcRect l="0" t="15004" r="0" b="17548"/>
          <a:stretch/>
        </p:blipFill>
        <p:spPr>
          <a:xfrm>
            <a:off x="5691600" y="1650960"/>
            <a:ext cx="1244880" cy="69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6" name="Google Shape;500;g32d240a8318_0_29"/>
          <p:cNvSpPr/>
          <p:nvPr/>
        </p:nvSpPr>
        <p:spPr>
          <a:xfrm>
            <a:off x="694296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Google Shape;501;g32d240a8318_0_29"/>
          <p:cNvSpPr/>
          <p:nvPr/>
        </p:nvSpPr>
        <p:spPr>
          <a:xfrm>
            <a:off x="8902800" y="1890360"/>
            <a:ext cx="490680" cy="2142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noFill/>
          <a:ln w="2857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3000" bIns="63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8" name="Google Shape;502;g32d240a8318_0_29"/>
          <p:cNvSpPr/>
          <p:nvPr/>
        </p:nvSpPr>
        <p:spPr>
          <a:xfrm>
            <a:off x="1021680" y="1795320"/>
            <a:ext cx="4587120" cy="140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1) Populations can be distinguished               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  </a:t>
            </a: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by looking at the methylations     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  </a:t>
            </a:r>
            <a:r>
              <a:rPr b="0" lang="it-IT" sz="20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patterns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9" name="Google Shape;503;g32d240a8318_0_29" descr=""/>
          <p:cNvPicPr/>
          <p:nvPr/>
        </p:nvPicPr>
        <p:blipFill>
          <a:blip r:embed="rId4"/>
          <a:stretch/>
        </p:blipFill>
        <p:spPr>
          <a:xfrm rot="5109600">
            <a:off x="9218880" y="3207240"/>
            <a:ext cx="552600" cy="70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0" name="Google Shape;504;g32d240a8318_0_29" descr=""/>
          <p:cNvPicPr/>
          <p:nvPr/>
        </p:nvPicPr>
        <p:blipFill>
          <a:blip r:embed="rId5"/>
          <a:stretch/>
        </p:blipFill>
        <p:spPr>
          <a:xfrm>
            <a:off x="7019280" y="2838960"/>
            <a:ext cx="1386360" cy="1217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1" name="Google Shape;505;g32d240a8318_0_29"/>
          <p:cNvSpPr/>
          <p:nvPr/>
        </p:nvSpPr>
        <p:spPr>
          <a:xfrm>
            <a:off x="8459280" y="3381840"/>
            <a:ext cx="560880" cy="42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rgbClr val="385623"/>
                </a:solidFill>
                <a:uFillTx/>
                <a:latin typeface="Palatino"/>
                <a:ea typeface="Palatino"/>
              </a:rPr>
              <a:t>VS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2" name="Google Shape;506;g32d240a8318_0_29"/>
          <p:cNvSpPr/>
          <p:nvPr/>
        </p:nvSpPr>
        <p:spPr>
          <a:xfrm>
            <a:off x="1021680" y="3157200"/>
            <a:ext cx="4401000" cy="110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2) Blood is a suitable tissue for this 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    </a:t>
            </a: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analysis and this organism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3" name="Google Shape;507;g32d240a8318_0_29"/>
          <p:cNvSpPr/>
          <p:nvPr/>
        </p:nvSpPr>
        <p:spPr>
          <a:xfrm>
            <a:off x="968040" y="4247280"/>
            <a:ext cx="9969120" cy="12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20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3) Developmental processes are the more diff methylated and the regulative regions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4" name="Google Shape;508;g32d240a8318_0_29" descr=""/>
          <p:cNvPicPr/>
          <p:nvPr/>
        </p:nvPicPr>
        <p:blipFill>
          <a:blip r:embed="rId6"/>
          <a:srcRect l="11402" t="0" r="0" b="0"/>
          <a:stretch/>
        </p:blipFill>
        <p:spPr>
          <a:xfrm>
            <a:off x="1077480" y="4886640"/>
            <a:ext cx="3250440" cy="173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5" name="Google Shape;509;g32d240a8318_0_29" descr=""/>
          <p:cNvPicPr/>
          <p:nvPr/>
        </p:nvPicPr>
        <p:blipFill>
          <a:blip r:embed="rId7"/>
          <a:stretch/>
        </p:blipFill>
        <p:spPr>
          <a:xfrm>
            <a:off x="4328280" y="4886640"/>
            <a:ext cx="3623400" cy="173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6" name="Google Shape;510;g32d240a8318_0_29" descr=""/>
          <p:cNvPicPr/>
          <p:nvPr/>
        </p:nvPicPr>
        <p:blipFill>
          <a:blip r:embed="rId8"/>
          <a:srcRect l="2159" t="0" r="7062" b="0"/>
          <a:stretch/>
        </p:blipFill>
        <p:spPr>
          <a:xfrm>
            <a:off x="7951680" y="4865760"/>
            <a:ext cx="3330000" cy="173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7" name="Google Shape;511;g32d240a8318_0_29"/>
          <p:cNvSpPr/>
          <p:nvPr/>
        </p:nvSpPr>
        <p:spPr>
          <a:xfrm>
            <a:off x="1077480" y="1013760"/>
            <a:ext cx="201924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sng">
                <a:solidFill>
                  <a:srgbClr val="783f04"/>
                </a:solidFill>
                <a:uFillTx/>
                <a:latin typeface="Palatino"/>
                <a:ea typeface="Palatino"/>
              </a:rPr>
              <a:t>Discussion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60;g2d8ca966d72_0_95" descr=""/>
          <p:cNvPicPr/>
          <p:nvPr/>
        </p:nvPicPr>
        <p:blipFill>
          <a:blip r:embed="rId1"/>
          <a:stretch/>
        </p:blipFill>
        <p:spPr>
          <a:xfrm>
            <a:off x="4601880" y="4345200"/>
            <a:ext cx="1941120" cy="261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Google Shape;61;g2d8ca966d72_0_95" descr=""/>
          <p:cNvPicPr/>
          <p:nvPr/>
        </p:nvPicPr>
        <p:blipFill>
          <a:blip r:embed="rId2"/>
          <a:srcRect l="9813" t="11387" r="0" b="0"/>
          <a:stretch/>
        </p:blipFill>
        <p:spPr>
          <a:xfrm>
            <a:off x="57240" y="3916080"/>
            <a:ext cx="4641120" cy="304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" name="Google Shape;62;g2d8ca966d72_0_95" descr=""/>
          <p:cNvPicPr/>
          <p:nvPr/>
        </p:nvPicPr>
        <p:blipFill>
          <a:blip r:embed="rId3"/>
          <a:stretch/>
        </p:blipFill>
        <p:spPr>
          <a:xfrm>
            <a:off x="4628520" y="1659600"/>
            <a:ext cx="1916640" cy="261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" name="Google Shape;63;g2d8ca966d72_0_95" descr=""/>
          <p:cNvPicPr/>
          <p:nvPr/>
        </p:nvPicPr>
        <p:blipFill>
          <a:blip r:embed="rId4"/>
          <a:srcRect l="0" t="16039" r="8340" b="11716"/>
          <a:stretch/>
        </p:blipFill>
        <p:spPr>
          <a:xfrm>
            <a:off x="57240" y="1419120"/>
            <a:ext cx="4641120" cy="294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Google Shape;64;g2d8ca966d72_0_95"/>
          <p:cNvSpPr/>
          <p:nvPr/>
        </p:nvSpPr>
        <p:spPr>
          <a:xfrm>
            <a:off x="2422080" y="3810600"/>
            <a:ext cx="243792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chemeClr val="lt1"/>
                </a:solidFill>
                <a:uFillTx/>
                <a:latin typeface="Calibri"/>
                <a:ea typeface="Calibri"/>
              </a:rPr>
              <a:t>Marsican bear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" name="Google Shape;65;g2d8ca966d72_0_95"/>
          <p:cNvSpPr/>
          <p:nvPr/>
        </p:nvSpPr>
        <p:spPr>
          <a:xfrm>
            <a:off x="1407960" y="6219000"/>
            <a:ext cx="338004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chemeClr val="lt1"/>
                </a:solidFill>
                <a:uFillTx/>
                <a:latin typeface="Calibri"/>
                <a:ea typeface="Calibri"/>
              </a:rPr>
              <a:t>European population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" name="Google Shape;66;g2d8ca966d72_0_95" descr=""/>
          <p:cNvPicPr/>
          <p:nvPr/>
        </p:nvPicPr>
        <p:blipFill>
          <a:blip r:embed="rId5"/>
          <a:srcRect l="13990" t="0" r="0" b="0"/>
          <a:stretch/>
        </p:blipFill>
        <p:spPr>
          <a:xfrm>
            <a:off x="6672960" y="2666880"/>
            <a:ext cx="4528080" cy="3443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72;g2d8ca966d72_0_105"/>
          <p:cNvSpPr/>
          <p:nvPr/>
        </p:nvSpPr>
        <p:spPr>
          <a:xfrm>
            <a:off x="7072560" y="1766880"/>
            <a:ext cx="3882240" cy="435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2800" strike="noStrike" u="none">
                <a:solidFill>
                  <a:srgbClr val="783f04"/>
                </a:solidFill>
                <a:uFillTx/>
                <a:latin typeface="Calibri"/>
                <a:ea typeface="Calibri"/>
              </a:rPr>
              <a:t>Differences in: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06440" algn="just">
              <a:lnSpc>
                <a:spcPct val="100000"/>
              </a:lnSpc>
              <a:buClr>
                <a:srgbClr val="783f04"/>
              </a:buClr>
              <a:buFont typeface="Calibri"/>
              <a:buAutoNum type="arabicPeriod"/>
              <a:tabLst>
                <a:tab algn="l" pos="0"/>
              </a:tabLst>
            </a:pPr>
            <a:r>
              <a:rPr b="0" lang="it-IT" sz="2800" strike="noStrike" u="none">
                <a:solidFill>
                  <a:srgbClr val="783f04"/>
                </a:solidFill>
                <a:uFillTx/>
                <a:latin typeface="Calibri"/>
                <a:ea typeface="Calibri"/>
              </a:rPr>
              <a:t>skull shape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06440" algn="just">
              <a:lnSpc>
                <a:spcPct val="100000"/>
              </a:lnSpc>
              <a:buClr>
                <a:srgbClr val="783f04"/>
              </a:buClr>
              <a:buFont typeface="Calibri"/>
              <a:buAutoNum type="arabicPeriod"/>
              <a:tabLst>
                <a:tab algn="l" pos="0"/>
              </a:tabLst>
            </a:pPr>
            <a:r>
              <a:rPr b="0" lang="it-IT" sz="2800" strike="noStrike" u="none">
                <a:solidFill>
                  <a:srgbClr val="783f04"/>
                </a:solidFill>
                <a:uFillTx/>
                <a:latin typeface="Calibri"/>
                <a:ea typeface="Calibri"/>
              </a:rPr>
              <a:t>diet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06440" algn="just">
              <a:lnSpc>
                <a:spcPct val="100000"/>
              </a:lnSpc>
              <a:buClr>
                <a:srgbClr val="783f04"/>
              </a:buClr>
              <a:buFont typeface="Calibri"/>
              <a:buAutoNum type="arabicPeriod"/>
              <a:tabLst>
                <a:tab algn="l" pos="0"/>
              </a:tabLst>
            </a:pPr>
            <a:r>
              <a:rPr b="0" lang="it-IT" sz="2800" strike="noStrike" u="none">
                <a:solidFill>
                  <a:srgbClr val="783f04"/>
                </a:solidFill>
                <a:uFillTx/>
                <a:latin typeface="Calibri"/>
                <a:ea typeface="Calibri"/>
              </a:rPr>
              <a:t>behaviour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06440" algn="just">
              <a:lnSpc>
                <a:spcPct val="100000"/>
              </a:lnSpc>
              <a:buClr>
                <a:srgbClr val="783f04"/>
              </a:buClr>
              <a:buFont typeface="Calibri"/>
              <a:buAutoNum type="arabicPeriod"/>
              <a:tabLst>
                <a:tab algn="l" pos="0"/>
              </a:tabLst>
            </a:pPr>
            <a:r>
              <a:rPr b="0" lang="it-IT" sz="2800" strike="noStrike" u="none">
                <a:solidFill>
                  <a:srgbClr val="783f04"/>
                </a:solidFill>
                <a:uFillTx/>
                <a:latin typeface="Calibri"/>
                <a:ea typeface="Calibri"/>
              </a:rPr>
              <a:t>sexual dimorphism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406440" algn="just">
              <a:lnSpc>
                <a:spcPct val="100000"/>
              </a:lnSpc>
              <a:buClr>
                <a:srgbClr val="783f04"/>
              </a:buClr>
              <a:buFont typeface="Calibri"/>
              <a:buAutoNum type="arabicPeriod"/>
              <a:tabLst>
                <a:tab algn="l" pos="0"/>
              </a:tabLst>
            </a:pPr>
            <a:r>
              <a:rPr b="0" lang="it-IT" sz="2800" strike="noStrike" u="none">
                <a:solidFill>
                  <a:srgbClr val="783f04"/>
                </a:solidFill>
                <a:uFillTx/>
                <a:latin typeface="Calibri"/>
                <a:ea typeface="Calibri"/>
              </a:rPr>
              <a:t>colour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algn="just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6" name="Google Shape;73;g2d8ca966d72_0_105" descr=""/>
          <p:cNvPicPr/>
          <p:nvPr/>
        </p:nvPicPr>
        <p:blipFill>
          <a:blip r:embed="rId1"/>
          <a:stretch/>
        </p:blipFill>
        <p:spPr>
          <a:xfrm>
            <a:off x="4601880" y="4345200"/>
            <a:ext cx="1941120" cy="261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Google Shape;74;g2d8ca966d72_0_105" descr=""/>
          <p:cNvPicPr/>
          <p:nvPr/>
        </p:nvPicPr>
        <p:blipFill>
          <a:blip r:embed="rId2"/>
          <a:srcRect l="9813" t="11387" r="0" b="0"/>
          <a:stretch/>
        </p:blipFill>
        <p:spPr>
          <a:xfrm>
            <a:off x="57240" y="3916080"/>
            <a:ext cx="4641120" cy="304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" name="Google Shape;75;g2d8ca966d72_0_105" descr=""/>
          <p:cNvPicPr/>
          <p:nvPr/>
        </p:nvPicPr>
        <p:blipFill>
          <a:blip r:embed="rId3"/>
          <a:stretch/>
        </p:blipFill>
        <p:spPr>
          <a:xfrm>
            <a:off x="4628520" y="1659600"/>
            <a:ext cx="1916640" cy="261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Google Shape;76;g2d8ca966d72_0_105" descr=""/>
          <p:cNvPicPr/>
          <p:nvPr/>
        </p:nvPicPr>
        <p:blipFill>
          <a:blip r:embed="rId4"/>
          <a:srcRect l="0" t="16039" r="8340" b="11716"/>
          <a:stretch/>
        </p:blipFill>
        <p:spPr>
          <a:xfrm>
            <a:off x="57240" y="1419120"/>
            <a:ext cx="4641120" cy="294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" name="Google Shape;64;g2d8ca966d72_0_ 1"/>
          <p:cNvSpPr/>
          <p:nvPr/>
        </p:nvSpPr>
        <p:spPr>
          <a:xfrm>
            <a:off x="2422080" y="3810600"/>
            <a:ext cx="243792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chemeClr val="lt1"/>
                </a:solidFill>
                <a:uFillTx/>
                <a:latin typeface="Calibri"/>
                <a:ea typeface="Calibri"/>
              </a:rPr>
              <a:t>Marsican bear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Google Shape;65;g2d8ca966d72_0_ 1"/>
          <p:cNvSpPr/>
          <p:nvPr/>
        </p:nvSpPr>
        <p:spPr>
          <a:xfrm>
            <a:off x="1407960" y="6291000"/>
            <a:ext cx="338004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000" strike="noStrike" u="none">
                <a:solidFill>
                  <a:schemeClr val="lt1"/>
                </a:solidFill>
                <a:uFillTx/>
                <a:latin typeface="Calibri"/>
                <a:ea typeface="Calibri"/>
              </a:rPr>
              <a:t>European population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84;g2d8ca966d72_0_115" descr=""/>
          <p:cNvPicPr/>
          <p:nvPr/>
        </p:nvPicPr>
        <p:blipFill>
          <a:blip r:embed="rId1"/>
          <a:srcRect l="9813" t="11387" r="0" b="0"/>
          <a:stretch/>
        </p:blipFill>
        <p:spPr>
          <a:xfrm>
            <a:off x="7965720" y="3916080"/>
            <a:ext cx="4200480" cy="2751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" name="Google Shape;85;g2d8ca966d72_0_115"/>
          <p:cNvSpPr/>
          <p:nvPr/>
        </p:nvSpPr>
        <p:spPr>
          <a:xfrm>
            <a:off x="2651760" y="2505960"/>
            <a:ext cx="834120" cy="961200"/>
          </a:xfrm>
          <a:prstGeom prst="mathPlus">
            <a:avLst>
              <a:gd name="adj1" fmla="val 2352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4" name="Google Shape;86;g2d8ca966d72_0_115"/>
          <p:cNvSpPr/>
          <p:nvPr/>
        </p:nvSpPr>
        <p:spPr>
          <a:xfrm>
            <a:off x="2575440" y="5276520"/>
            <a:ext cx="834120" cy="961200"/>
          </a:xfrm>
          <a:prstGeom prst="mathPlus">
            <a:avLst>
              <a:gd name="adj1" fmla="val 2352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5" name="Google Shape;87;g2d8ca966d72_0_115" descr=""/>
          <p:cNvPicPr/>
          <p:nvPr/>
        </p:nvPicPr>
        <p:blipFill>
          <a:blip r:embed="rId2"/>
          <a:stretch/>
        </p:blipFill>
        <p:spPr>
          <a:xfrm>
            <a:off x="3621240" y="1991520"/>
            <a:ext cx="2985480" cy="1990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Google Shape;88;g2d8ca966d72_0_115"/>
          <p:cNvSpPr/>
          <p:nvPr/>
        </p:nvSpPr>
        <p:spPr>
          <a:xfrm>
            <a:off x="1116360" y="1207080"/>
            <a:ext cx="169920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Genotype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Google Shape;89;g2d8ca966d72_0_115"/>
          <p:cNvSpPr/>
          <p:nvPr/>
        </p:nvSpPr>
        <p:spPr>
          <a:xfrm>
            <a:off x="4047120" y="1207080"/>
            <a:ext cx="228600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Environment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" name="Google Shape;90;g2d8ca966d72_0_115" descr=""/>
          <p:cNvPicPr/>
          <p:nvPr/>
        </p:nvPicPr>
        <p:blipFill>
          <a:blip r:embed="rId3"/>
          <a:srcRect l="1527" t="0" r="54757" b="67836"/>
          <a:stretch/>
        </p:blipFill>
        <p:spPr>
          <a:xfrm>
            <a:off x="1077480" y="3628080"/>
            <a:ext cx="1699200" cy="113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" name="Google Shape;91;g2d8ca966d72_0_115" descr=""/>
          <p:cNvPicPr/>
          <p:nvPr/>
        </p:nvPicPr>
        <p:blipFill>
          <a:blip r:embed="rId4"/>
          <a:srcRect l="32973" t="0" r="3758" b="7775"/>
          <a:stretch/>
        </p:blipFill>
        <p:spPr>
          <a:xfrm>
            <a:off x="3565800" y="4660560"/>
            <a:ext cx="3096360" cy="180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" name="Google Shape;92;g2d8ca966d72_0_115" descr=""/>
          <p:cNvPicPr/>
          <p:nvPr/>
        </p:nvPicPr>
        <p:blipFill>
          <a:blip r:embed="rId5"/>
          <a:srcRect l="0" t="16039" r="8340" b="11716"/>
          <a:stretch/>
        </p:blipFill>
        <p:spPr>
          <a:xfrm>
            <a:off x="7941600" y="1685880"/>
            <a:ext cx="4200480" cy="2666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Google Shape;93;g2d8ca966d72_0_115"/>
          <p:cNvSpPr/>
          <p:nvPr/>
        </p:nvSpPr>
        <p:spPr>
          <a:xfrm>
            <a:off x="6857280" y="2616480"/>
            <a:ext cx="834120" cy="69624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2" name="Google Shape;94;g2d8ca966d72_0_115"/>
          <p:cNvSpPr/>
          <p:nvPr/>
        </p:nvSpPr>
        <p:spPr>
          <a:xfrm>
            <a:off x="6857280" y="5359680"/>
            <a:ext cx="834120" cy="69624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385623"/>
          </a:solidFill>
          <a:ln w="9525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3" name="Google Shape;95;g2d8ca966d72_0_115"/>
          <p:cNvSpPr/>
          <p:nvPr/>
        </p:nvSpPr>
        <p:spPr>
          <a:xfrm>
            <a:off x="8932320" y="1176840"/>
            <a:ext cx="169920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Phenotype</a:t>
            </a:r>
            <a:endParaRPr b="0" lang="en-GB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100;g32ae00e9196_0_8" descr=""/>
          <p:cNvPicPr/>
          <p:nvPr/>
        </p:nvPicPr>
        <p:blipFill>
          <a:blip r:embed="rId1"/>
          <a:srcRect l="39276" t="47295" r="43243" b="19011"/>
          <a:stretch/>
        </p:blipFill>
        <p:spPr>
          <a:xfrm rot="16200000">
            <a:off x="7051320" y="2702160"/>
            <a:ext cx="976320" cy="19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Google Shape;101;g32ae00e9196_0_8" descr=""/>
          <p:cNvPicPr/>
          <p:nvPr/>
        </p:nvPicPr>
        <p:blipFill>
          <a:blip r:embed="rId2"/>
          <a:srcRect l="15513" t="45530" r="69565" b="22307"/>
          <a:stretch/>
        </p:blipFill>
        <p:spPr>
          <a:xfrm rot="16200000">
            <a:off x="6993360" y="4208400"/>
            <a:ext cx="927720" cy="181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Google Shape;102;g32ae00e9196_0_8" descr=""/>
          <p:cNvPicPr/>
          <p:nvPr/>
        </p:nvPicPr>
        <p:blipFill>
          <a:blip r:embed="rId3"/>
          <a:srcRect l="1527" t="0" r="54757" b="67836"/>
          <a:stretch/>
        </p:blipFill>
        <p:spPr>
          <a:xfrm>
            <a:off x="1004760" y="3068640"/>
            <a:ext cx="1762560" cy="1177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" name="Google Shape;103;g32ae00e9196_0_8" descr=""/>
          <p:cNvPicPr/>
          <p:nvPr/>
        </p:nvPicPr>
        <p:blipFill>
          <a:blip r:embed="rId4"/>
          <a:srcRect l="0" t="48663" r="66641" b="19572"/>
          <a:stretch/>
        </p:blipFill>
        <p:spPr>
          <a:xfrm>
            <a:off x="8648280" y="3039840"/>
            <a:ext cx="862200" cy="676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" name="Google Shape;104;g32ae00e9196_0_8" descr=""/>
          <p:cNvPicPr/>
          <p:nvPr/>
        </p:nvPicPr>
        <p:blipFill>
          <a:blip r:embed="rId5"/>
          <a:srcRect l="39075" t="34122" r="33318" b="34114"/>
          <a:stretch/>
        </p:blipFill>
        <p:spPr>
          <a:xfrm>
            <a:off x="9522000" y="4962600"/>
            <a:ext cx="862200" cy="81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Google Shape;105;g32ae00e9196_0_8" descr=""/>
          <p:cNvPicPr/>
          <p:nvPr/>
        </p:nvPicPr>
        <p:blipFill>
          <a:blip r:embed="rId6"/>
          <a:srcRect l="12170" t="13216" r="58726" b="53849"/>
          <a:stretch/>
        </p:blipFill>
        <p:spPr>
          <a:xfrm>
            <a:off x="9400320" y="1852560"/>
            <a:ext cx="1105200" cy="103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Google Shape;106;g32ae00e9196_0_8" descr=""/>
          <p:cNvPicPr/>
          <p:nvPr/>
        </p:nvPicPr>
        <p:blipFill>
          <a:blip r:embed="rId7"/>
          <a:srcRect l="59443" t="73868" r="14849" b="0"/>
          <a:stretch/>
        </p:blipFill>
        <p:spPr>
          <a:xfrm>
            <a:off x="8826840" y="2476800"/>
            <a:ext cx="648000" cy="54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Google Shape;107;g32ae00e9196_0_8" descr=""/>
          <p:cNvPicPr/>
          <p:nvPr/>
        </p:nvPicPr>
        <p:blipFill>
          <a:blip r:embed="rId8"/>
          <a:srcRect l="39354" t="2121" r="36509" b="71592"/>
          <a:stretch/>
        </p:blipFill>
        <p:spPr>
          <a:xfrm>
            <a:off x="8844120" y="4497840"/>
            <a:ext cx="753840" cy="67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Google Shape;108;g32ae00e9196_0_8"/>
          <p:cNvSpPr/>
          <p:nvPr/>
        </p:nvSpPr>
        <p:spPr>
          <a:xfrm rot="16200000">
            <a:off x="8469360" y="4860720"/>
            <a:ext cx="459000" cy="40752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30400" rIns="230400" tIns="203760" bIns="203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3" name="Google Shape;109;g32ae00e9196_0_8" descr=""/>
          <p:cNvPicPr/>
          <p:nvPr/>
        </p:nvPicPr>
        <p:blipFill>
          <a:blip r:embed="rId9"/>
          <a:srcRect l="6290" t="65896" r="58091" b="-2750"/>
          <a:stretch/>
        </p:blipFill>
        <p:spPr>
          <a:xfrm>
            <a:off x="9464760" y="3552840"/>
            <a:ext cx="976320" cy="91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Google Shape;110;g32ae00e9196_0_8" descr=""/>
          <p:cNvPicPr/>
          <p:nvPr/>
        </p:nvPicPr>
        <p:blipFill>
          <a:blip r:embed="rId10"/>
          <a:srcRect l="13808" t="11589" r="67624" b="53053"/>
          <a:stretch/>
        </p:blipFill>
        <p:spPr>
          <a:xfrm rot="16200000">
            <a:off x="4899240" y="1626840"/>
            <a:ext cx="1164960" cy="161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Google Shape;111;g32ae00e9196_0_8" descr=""/>
          <p:cNvPicPr/>
          <p:nvPr/>
        </p:nvPicPr>
        <p:blipFill>
          <a:blip r:embed="rId11"/>
          <a:srcRect l="13808" t="45625" r="67624" b="19011"/>
          <a:stretch/>
        </p:blipFill>
        <p:spPr>
          <a:xfrm rot="16200000">
            <a:off x="6986880" y="1479240"/>
            <a:ext cx="1105200" cy="19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Google Shape;112;g32ae00e9196_0_8" descr=""/>
          <p:cNvPicPr/>
          <p:nvPr/>
        </p:nvPicPr>
        <p:blipFill>
          <a:blip r:embed="rId12"/>
          <a:srcRect l="12360" t="37376" r="66605" b="54049"/>
          <a:stretch/>
        </p:blipFill>
        <p:spPr>
          <a:xfrm>
            <a:off x="4880160" y="4792680"/>
            <a:ext cx="1467360" cy="54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Google Shape;113;g32ae00e9196_0_8" descr=""/>
          <p:cNvPicPr/>
          <p:nvPr/>
        </p:nvPicPr>
        <p:blipFill>
          <a:blip r:embed="rId13"/>
          <a:srcRect l="44314" t="15739" r="49640" b="53368"/>
          <a:stretch/>
        </p:blipFill>
        <p:spPr>
          <a:xfrm rot="16200000">
            <a:off x="5360040" y="2977200"/>
            <a:ext cx="493560" cy="1361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Google Shape;114;g32ae00e9196_0_8" descr=""/>
          <p:cNvPicPr/>
          <p:nvPr/>
        </p:nvPicPr>
        <p:blipFill>
          <a:blip r:embed="rId14"/>
          <a:srcRect l="2956" t="35937" r="53985" b="32130"/>
          <a:stretch/>
        </p:blipFill>
        <p:spPr>
          <a:xfrm>
            <a:off x="3153240" y="4008960"/>
            <a:ext cx="1361880" cy="91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Google Shape;115;g32ae00e9196_0_8" descr=""/>
          <p:cNvPicPr/>
          <p:nvPr/>
        </p:nvPicPr>
        <p:blipFill>
          <a:blip r:embed="rId15"/>
          <a:srcRect l="2531" t="67156" r="55847" b="-1574"/>
          <a:stretch/>
        </p:blipFill>
        <p:spPr>
          <a:xfrm>
            <a:off x="3175920" y="2428920"/>
            <a:ext cx="1316520" cy="9885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80" name="Google Shape;116;g32ae00e9196_0_8"/>
          <p:cNvCxnSpPr/>
          <p:nvPr/>
        </p:nvCxnSpPr>
        <p:spPr>
          <a:xfrm flipV="1">
            <a:off x="3528720" y="1514520"/>
            <a:ext cx="4780080" cy="21240"/>
          </a:xfrm>
          <a:prstGeom prst="straightConnector1">
            <a:avLst/>
          </a:prstGeom>
          <a:ln w="28575">
            <a:solidFill>
              <a:srgbClr val="783f04"/>
            </a:solidFill>
            <a:round/>
            <a:tailEnd len="med" type="stealth" w="med"/>
          </a:ln>
        </p:spPr>
      </p:cxnSp>
      <p:sp>
        <p:nvSpPr>
          <p:cNvPr id="81" name="Google Shape;117;g32ae00e9196_0_8"/>
          <p:cNvSpPr/>
          <p:nvPr/>
        </p:nvSpPr>
        <p:spPr>
          <a:xfrm>
            <a:off x="653760" y="1195200"/>
            <a:ext cx="316584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From Genotype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Google Shape;118;g32ae00e9196_0_8"/>
          <p:cNvSpPr/>
          <p:nvPr/>
        </p:nvSpPr>
        <p:spPr>
          <a:xfrm>
            <a:off x="8445600" y="1142280"/>
            <a:ext cx="261288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to Phenotype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123;g32ae00e9196_0_30"/>
          <p:cNvCxnSpPr/>
          <p:nvPr/>
        </p:nvCxnSpPr>
        <p:spPr>
          <a:xfrm flipV="1">
            <a:off x="3528720" y="1514520"/>
            <a:ext cx="4780080" cy="21240"/>
          </a:xfrm>
          <a:prstGeom prst="straightConnector1">
            <a:avLst/>
          </a:prstGeom>
          <a:ln w="28575">
            <a:solidFill>
              <a:srgbClr val="783f04"/>
            </a:solidFill>
            <a:round/>
            <a:tailEnd len="med" type="stealth" w="med"/>
          </a:ln>
        </p:spPr>
      </p:cxnSp>
      <p:pic>
        <p:nvPicPr>
          <p:cNvPr id="84" name="Google Shape;124;g32ae00e9196_0_30" descr=""/>
          <p:cNvPicPr/>
          <p:nvPr/>
        </p:nvPicPr>
        <p:blipFill>
          <a:blip r:embed="rId1"/>
          <a:srcRect l="39276" t="47295" r="43243" b="19011"/>
          <a:stretch/>
        </p:blipFill>
        <p:spPr>
          <a:xfrm rot="16200000">
            <a:off x="7051320" y="2702160"/>
            <a:ext cx="976320" cy="19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Google Shape;125;g32ae00e9196_0_30" descr=""/>
          <p:cNvPicPr/>
          <p:nvPr/>
        </p:nvPicPr>
        <p:blipFill>
          <a:blip r:embed="rId2"/>
          <a:srcRect l="15513" t="45530" r="69565" b="22307"/>
          <a:stretch/>
        </p:blipFill>
        <p:spPr>
          <a:xfrm rot="16200000">
            <a:off x="6993360" y="4208400"/>
            <a:ext cx="927720" cy="18165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86" name="Google Shape;126;g32ae00e9196_0_30"/>
          <p:cNvCxnSpPr/>
          <p:nvPr/>
        </p:nvCxnSpPr>
        <p:spPr>
          <a:xfrm flipH="1" flipV="1">
            <a:off x="-1526760" y="1317600"/>
            <a:ext cx="12600" cy="47700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87" name="Google Shape;127;g32ae00e9196_0_30"/>
          <p:cNvCxnSpPr/>
          <p:nvPr/>
        </p:nvCxnSpPr>
        <p:spPr>
          <a:xfrm flipH="1" flipV="1">
            <a:off x="-951120" y="1626480"/>
            <a:ext cx="12600" cy="47700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88" name="Google Shape;128;g32ae00e9196_0_30"/>
          <p:cNvCxnSpPr/>
          <p:nvPr/>
        </p:nvCxnSpPr>
        <p:spPr>
          <a:xfrm flipH="1" flipV="1">
            <a:off x="-1149480" y="1317600"/>
            <a:ext cx="12960" cy="47700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pic>
        <p:nvPicPr>
          <p:cNvPr id="89" name="Google Shape;129;g32ae00e9196_0_30" descr=""/>
          <p:cNvPicPr/>
          <p:nvPr/>
        </p:nvPicPr>
        <p:blipFill>
          <a:blip r:embed="rId3"/>
          <a:srcRect l="1527" t="0" r="54757" b="67836"/>
          <a:stretch/>
        </p:blipFill>
        <p:spPr>
          <a:xfrm>
            <a:off x="1004760" y="3068640"/>
            <a:ext cx="1762560" cy="1177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Google Shape;130;g32ae00e9196_0_30" descr=""/>
          <p:cNvPicPr/>
          <p:nvPr/>
        </p:nvPicPr>
        <p:blipFill>
          <a:blip r:embed="rId4"/>
          <a:srcRect l="0" t="48663" r="66641" b="19572"/>
          <a:stretch/>
        </p:blipFill>
        <p:spPr>
          <a:xfrm>
            <a:off x="8648280" y="3039840"/>
            <a:ext cx="862200" cy="676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Google Shape;131;g32ae00e9196_0_30" descr=""/>
          <p:cNvPicPr/>
          <p:nvPr/>
        </p:nvPicPr>
        <p:blipFill>
          <a:blip r:embed="rId5"/>
          <a:srcRect l="39075" t="34122" r="33318" b="34114"/>
          <a:stretch/>
        </p:blipFill>
        <p:spPr>
          <a:xfrm>
            <a:off x="9522000" y="4962600"/>
            <a:ext cx="862200" cy="81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Google Shape;132;g32ae00e9196_0_30" descr=""/>
          <p:cNvPicPr/>
          <p:nvPr/>
        </p:nvPicPr>
        <p:blipFill>
          <a:blip r:embed="rId6"/>
          <a:srcRect l="12170" t="13216" r="58726" b="53849"/>
          <a:stretch/>
        </p:blipFill>
        <p:spPr>
          <a:xfrm>
            <a:off x="9400320" y="1852560"/>
            <a:ext cx="1105200" cy="103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Google Shape;133;g32ae00e9196_0_30" descr=""/>
          <p:cNvPicPr/>
          <p:nvPr/>
        </p:nvPicPr>
        <p:blipFill>
          <a:blip r:embed="rId7"/>
          <a:srcRect l="59443" t="73868" r="14849" b="0"/>
          <a:stretch/>
        </p:blipFill>
        <p:spPr>
          <a:xfrm>
            <a:off x="8826840" y="2476800"/>
            <a:ext cx="648000" cy="54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Google Shape;134;g32ae00e9196_0_30" descr=""/>
          <p:cNvPicPr/>
          <p:nvPr/>
        </p:nvPicPr>
        <p:blipFill>
          <a:blip r:embed="rId8"/>
          <a:srcRect l="39354" t="2121" r="36509" b="71592"/>
          <a:stretch/>
        </p:blipFill>
        <p:spPr>
          <a:xfrm>
            <a:off x="8767800" y="4497840"/>
            <a:ext cx="753840" cy="67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Google Shape;135;g32ae00e9196_0_30"/>
          <p:cNvSpPr/>
          <p:nvPr/>
        </p:nvSpPr>
        <p:spPr>
          <a:xfrm rot="16200000">
            <a:off x="8469360" y="4860720"/>
            <a:ext cx="459000" cy="40752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30400" rIns="230400" tIns="203760" bIns="203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6" name="Google Shape;136;g32ae00e9196_0_30" descr=""/>
          <p:cNvPicPr/>
          <p:nvPr/>
        </p:nvPicPr>
        <p:blipFill>
          <a:blip r:embed="rId9"/>
          <a:srcRect l="6290" t="65896" r="58091" b="-2750"/>
          <a:stretch/>
        </p:blipFill>
        <p:spPr>
          <a:xfrm>
            <a:off x="9464760" y="3552840"/>
            <a:ext cx="976320" cy="91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Google Shape;137;g32ae00e9196_0_30" descr=""/>
          <p:cNvPicPr/>
          <p:nvPr/>
        </p:nvPicPr>
        <p:blipFill>
          <a:blip r:embed="rId10"/>
          <a:srcRect l="13808" t="11589" r="67624" b="53053"/>
          <a:stretch/>
        </p:blipFill>
        <p:spPr>
          <a:xfrm rot="16200000">
            <a:off x="4899240" y="1626840"/>
            <a:ext cx="1164960" cy="161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Google Shape;138;g32ae00e9196_0_30" descr=""/>
          <p:cNvPicPr/>
          <p:nvPr/>
        </p:nvPicPr>
        <p:blipFill>
          <a:blip r:embed="rId11"/>
          <a:srcRect l="13808" t="45625" r="67624" b="19011"/>
          <a:stretch/>
        </p:blipFill>
        <p:spPr>
          <a:xfrm rot="16200000">
            <a:off x="6986880" y="1479240"/>
            <a:ext cx="1105200" cy="19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Google Shape;139;g32ae00e9196_0_30" descr=""/>
          <p:cNvPicPr/>
          <p:nvPr/>
        </p:nvPicPr>
        <p:blipFill>
          <a:blip r:embed="rId12"/>
          <a:srcRect l="12360" t="37376" r="66605" b="54049"/>
          <a:stretch/>
        </p:blipFill>
        <p:spPr>
          <a:xfrm>
            <a:off x="4880160" y="4792680"/>
            <a:ext cx="1467360" cy="54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Google Shape;140;g32ae00e9196_0_30" descr=""/>
          <p:cNvPicPr/>
          <p:nvPr/>
        </p:nvPicPr>
        <p:blipFill>
          <a:blip r:embed="rId13"/>
          <a:srcRect l="44314" t="15739" r="49640" b="53368"/>
          <a:stretch/>
        </p:blipFill>
        <p:spPr>
          <a:xfrm rot="16200000">
            <a:off x="5360040" y="2977200"/>
            <a:ext cx="493560" cy="1361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" name="Google Shape;141;g32ae00e9196_0_30" descr=""/>
          <p:cNvPicPr/>
          <p:nvPr/>
        </p:nvPicPr>
        <p:blipFill>
          <a:blip r:embed="rId14"/>
          <a:srcRect l="2956" t="35937" r="53985" b="32130"/>
          <a:stretch/>
        </p:blipFill>
        <p:spPr>
          <a:xfrm>
            <a:off x="3153240" y="4008960"/>
            <a:ext cx="1361880" cy="91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Google Shape;142;g32ae00e9196_0_30" descr=""/>
          <p:cNvPicPr/>
          <p:nvPr/>
        </p:nvPicPr>
        <p:blipFill>
          <a:blip r:embed="rId15"/>
          <a:srcRect l="2531" t="67156" r="55847" b="-1574"/>
          <a:stretch/>
        </p:blipFill>
        <p:spPr>
          <a:xfrm>
            <a:off x="3175920" y="2428920"/>
            <a:ext cx="1316520" cy="98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Google Shape;143;g32ae00e9196_0_30"/>
          <p:cNvSpPr/>
          <p:nvPr/>
        </p:nvSpPr>
        <p:spPr>
          <a:xfrm>
            <a:off x="2993400" y="1243080"/>
            <a:ext cx="5774400" cy="4976280"/>
          </a:xfrm>
          <a:prstGeom prst="ellipse">
            <a:avLst/>
          </a:prstGeom>
          <a:solidFill>
            <a:srgbClr val="385623"/>
          </a:solid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4" name="Google Shape;144;g32ae00e9196_0_30"/>
          <p:cNvSpPr/>
          <p:nvPr/>
        </p:nvSpPr>
        <p:spPr>
          <a:xfrm>
            <a:off x="3305160" y="3228480"/>
            <a:ext cx="5116680" cy="91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500" strike="noStrike" u="none">
                <a:solidFill>
                  <a:schemeClr val="lt1"/>
                </a:solidFill>
                <a:uFillTx/>
                <a:latin typeface="Palatino"/>
                <a:ea typeface="Palatino"/>
              </a:rPr>
              <a:t>Non-genetic variability</a:t>
            </a:r>
            <a:endParaRPr b="0" lang="en-GB" sz="3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Google Shape;145;g32ae00e9196_0_30"/>
          <p:cNvSpPr/>
          <p:nvPr/>
        </p:nvSpPr>
        <p:spPr>
          <a:xfrm>
            <a:off x="653760" y="1195200"/>
            <a:ext cx="316584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From Genotype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Google Shape;146;g32ae00e9196_0_30"/>
          <p:cNvSpPr/>
          <p:nvPr/>
        </p:nvSpPr>
        <p:spPr>
          <a:xfrm>
            <a:off x="8445600" y="1142280"/>
            <a:ext cx="261288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to Phenotype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51;g32ae00e9196_0_57" descr=""/>
          <p:cNvPicPr/>
          <p:nvPr/>
        </p:nvPicPr>
        <p:blipFill>
          <a:blip r:embed="rId1"/>
          <a:srcRect l="39276" t="47295" r="43243" b="19011"/>
          <a:stretch/>
        </p:blipFill>
        <p:spPr>
          <a:xfrm rot="16200000">
            <a:off x="7051320" y="2702160"/>
            <a:ext cx="976320" cy="19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Google Shape;152;g32ae00e9196_0_57" descr=""/>
          <p:cNvPicPr/>
          <p:nvPr/>
        </p:nvPicPr>
        <p:blipFill>
          <a:blip r:embed="rId2"/>
          <a:srcRect l="15513" t="45530" r="69565" b="22307"/>
          <a:stretch/>
        </p:blipFill>
        <p:spPr>
          <a:xfrm rot="16200000">
            <a:off x="6993360" y="4208400"/>
            <a:ext cx="927720" cy="18165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09" name="Google Shape;153;g32ae00e9196_0_57"/>
          <p:cNvCxnSpPr/>
          <p:nvPr/>
        </p:nvCxnSpPr>
        <p:spPr>
          <a:xfrm flipH="1" flipV="1">
            <a:off x="-1526760" y="1317600"/>
            <a:ext cx="12600" cy="47700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cxnSp>
        <p:nvCxnSpPr>
          <p:cNvPr id="110" name="Google Shape;154;g32ae00e9196_0_57"/>
          <p:cNvCxnSpPr/>
          <p:nvPr/>
        </p:nvCxnSpPr>
        <p:spPr>
          <a:xfrm flipH="1" flipV="1">
            <a:off x="-951120" y="1626480"/>
            <a:ext cx="12600" cy="47700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11" name="Google Shape;155;g32ae00e9196_0_57"/>
          <p:cNvSpPr/>
          <p:nvPr/>
        </p:nvSpPr>
        <p:spPr>
          <a:xfrm>
            <a:off x="2914200" y="5920560"/>
            <a:ext cx="2021760" cy="40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30400" rIns="230400" tIns="203760" bIns="203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9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Methylation</a:t>
            </a:r>
            <a:endParaRPr b="0" lang="en-GB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Google Shape;156;g32ae00e9196_0_57"/>
          <p:cNvSpPr/>
          <p:nvPr/>
        </p:nvSpPr>
        <p:spPr>
          <a:xfrm>
            <a:off x="6926040" y="5877360"/>
            <a:ext cx="1762560" cy="86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30400" rIns="230400" tIns="230400" bIns="2304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9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Alternative splicing</a:t>
            </a:r>
            <a:endParaRPr b="0" lang="en-GB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13" name="Google Shape;157;g32ae00e9196_0_57"/>
          <p:cNvCxnSpPr/>
          <p:nvPr/>
        </p:nvCxnSpPr>
        <p:spPr>
          <a:xfrm flipH="1" flipV="1">
            <a:off x="-1149480" y="1317600"/>
            <a:ext cx="12960" cy="4770000"/>
          </a:xfrm>
          <a:prstGeom prst="straightConnector1">
            <a:avLst/>
          </a:prstGeom>
          <a:ln w="9525">
            <a:solidFill>
              <a:srgbClr val="595959"/>
            </a:solidFill>
            <a:round/>
          </a:ln>
        </p:spPr>
      </p:cxnSp>
      <p:sp>
        <p:nvSpPr>
          <p:cNvPr id="114" name="Google Shape;158;g32ae00e9196_0_57"/>
          <p:cNvSpPr/>
          <p:nvPr/>
        </p:nvSpPr>
        <p:spPr>
          <a:xfrm>
            <a:off x="4903200" y="5934960"/>
            <a:ext cx="2106720" cy="40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30400" rIns="230400" tIns="203760" bIns="203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9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Transcription</a:t>
            </a:r>
            <a:endParaRPr b="0" lang="en-GB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5" name="Google Shape;159;g32ae00e9196_0_57" descr=""/>
          <p:cNvPicPr/>
          <p:nvPr/>
        </p:nvPicPr>
        <p:blipFill>
          <a:blip r:embed="rId3"/>
          <a:srcRect l="1527" t="0" r="54757" b="67836"/>
          <a:stretch/>
        </p:blipFill>
        <p:spPr>
          <a:xfrm>
            <a:off x="1004760" y="3068640"/>
            <a:ext cx="1762560" cy="1177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Google Shape;160;g32ae00e9196_0_57" descr=""/>
          <p:cNvPicPr/>
          <p:nvPr/>
        </p:nvPicPr>
        <p:blipFill>
          <a:blip r:embed="rId4"/>
          <a:srcRect l="0" t="48663" r="66641" b="19572"/>
          <a:stretch/>
        </p:blipFill>
        <p:spPr>
          <a:xfrm>
            <a:off x="8571960" y="3116160"/>
            <a:ext cx="862200" cy="676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Google Shape;161;g32ae00e9196_0_57" descr=""/>
          <p:cNvPicPr/>
          <p:nvPr/>
        </p:nvPicPr>
        <p:blipFill>
          <a:blip r:embed="rId5"/>
          <a:srcRect l="39075" t="34122" r="33318" b="34114"/>
          <a:stretch/>
        </p:blipFill>
        <p:spPr>
          <a:xfrm>
            <a:off x="9369360" y="4886280"/>
            <a:ext cx="862200" cy="81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Google Shape;162;g32ae00e9196_0_57" descr=""/>
          <p:cNvPicPr/>
          <p:nvPr/>
        </p:nvPicPr>
        <p:blipFill>
          <a:blip r:embed="rId6"/>
          <a:srcRect l="12170" t="13216" r="58726" b="53849"/>
          <a:stretch/>
        </p:blipFill>
        <p:spPr>
          <a:xfrm>
            <a:off x="9248040" y="1928520"/>
            <a:ext cx="1105200" cy="103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Google Shape;163;g32ae00e9196_0_57" descr=""/>
          <p:cNvPicPr/>
          <p:nvPr/>
        </p:nvPicPr>
        <p:blipFill>
          <a:blip r:embed="rId7"/>
          <a:srcRect l="59443" t="73868" r="14849" b="0"/>
          <a:stretch/>
        </p:blipFill>
        <p:spPr>
          <a:xfrm>
            <a:off x="8674560" y="2476800"/>
            <a:ext cx="648000" cy="54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Google Shape;164;g32ae00e9196_0_57" descr=""/>
          <p:cNvPicPr/>
          <p:nvPr/>
        </p:nvPicPr>
        <p:blipFill>
          <a:blip r:embed="rId8"/>
          <a:srcRect l="39354" t="2121" r="36509" b="71592"/>
          <a:stretch/>
        </p:blipFill>
        <p:spPr>
          <a:xfrm>
            <a:off x="8691480" y="4421520"/>
            <a:ext cx="753840" cy="67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Google Shape;165;g32ae00e9196_0_57"/>
          <p:cNvSpPr/>
          <p:nvPr/>
        </p:nvSpPr>
        <p:spPr>
          <a:xfrm rot="16200000">
            <a:off x="8469360" y="4860720"/>
            <a:ext cx="459000" cy="40752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30400" rIns="230400" tIns="203760" bIns="203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2" name="Google Shape;166;g32ae00e9196_0_57" descr=""/>
          <p:cNvPicPr/>
          <p:nvPr/>
        </p:nvPicPr>
        <p:blipFill>
          <a:blip r:embed="rId9"/>
          <a:srcRect l="6290" t="65896" r="58091" b="-2750"/>
          <a:stretch/>
        </p:blipFill>
        <p:spPr>
          <a:xfrm>
            <a:off x="9464760" y="3552840"/>
            <a:ext cx="976320" cy="91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Google Shape;167;g32ae00e9196_0_57" descr=""/>
          <p:cNvPicPr/>
          <p:nvPr/>
        </p:nvPicPr>
        <p:blipFill>
          <a:blip r:embed="rId10"/>
          <a:srcRect l="13808" t="11589" r="67624" b="53053"/>
          <a:stretch/>
        </p:blipFill>
        <p:spPr>
          <a:xfrm rot="16200000">
            <a:off x="4899240" y="1626840"/>
            <a:ext cx="1164960" cy="161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Google Shape;168;g32ae00e9196_0_57" descr=""/>
          <p:cNvPicPr/>
          <p:nvPr/>
        </p:nvPicPr>
        <p:blipFill>
          <a:blip r:embed="rId11"/>
          <a:srcRect l="13808" t="45625" r="67624" b="19011"/>
          <a:stretch/>
        </p:blipFill>
        <p:spPr>
          <a:xfrm rot="16200000">
            <a:off x="6986880" y="1479240"/>
            <a:ext cx="1105200" cy="191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Google Shape;169;g32ae00e9196_0_57" descr=""/>
          <p:cNvPicPr/>
          <p:nvPr/>
        </p:nvPicPr>
        <p:blipFill>
          <a:blip r:embed="rId12"/>
          <a:srcRect l="12360" t="37376" r="66605" b="54049"/>
          <a:stretch/>
        </p:blipFill>
        <p:spPr>
          <a:xfrm>
            <a:off x="4880160" y="4792680"/>
            <a:ext cx="1467360" cy="54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" name="Google Shape;170;g32ae00e9196_0_57" descr=""/>
          <p:cNvPicPr/>
          <p:nvPr/>
        </p:nvPicPr>
        <p:blipFill>
          <a:blip r:embed="rId13"/>
          <a:srcRect l="44314" t="15739" r="49640" b="53368"/>
          <a:stretch/>
        </p:blipFill>
        <p:spPr>
          <a:xfrm rot="16200000">
            <a:off x="5360040" y="2977200"/>
            <a:ext cx="493560" cy="1361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Google Shape;171;g32ae00e9196_0_57" descr=""/>
          <p:cNvPicPr/>
          <p:nvPr/>
        </p:nvPicPr>
        <p:blipFill>
          <a:blip r:embed="rId14"/>
          <a:srcRect l="2956" t="35937" r="53985" b="32130"/>
          <a:stretch/>
        </p:blipFill>
        <p:spPr>
          <a:xfrm>
            <a:off x="3153240" y="4008960"/>
            <a:ext cx="1361880" cy="91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Google Shape;172;g32ae00e9196_0_57" descr=""/>
          <p:cNvPicPr/>
          <p:nvPr/>
        </p:nvPicPr>
        <p:blipFill>
          <a:blip r:embed="rId15"/>
          <a:srcRect l="2531" t="67156" r="55847" b="-1574"/>
          <a:stretch/>
        </p:blipFill>
        <p:spPr>
          <a:xfrm>
            <a:off x="3175920" y="2428920"/>
            <a:ext cx="1316520" cy="988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Google Shape;173;g32ae00e9196_0_57"/>
          <p:cNvSpPr/>
          <p:nvPr/>
        </p:nvSpPr>
        <p:spPr>
          <a:xfrm>
            <a:off x="2953080" y="5953320"/>
            <a:ext cx="1762560" cy="749520"/>
          </a:xfrm>
          <a:prstGeom prst="ellipse">
            <a:avLst/>
          </a:prstGeom>
          <a:noFill/>
          <a:ln w="19050">
            <a:solidFill>
              <a:srgbClr val="38562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30" name="Google Shape;174;g32ae00e9196_0_57"/>
          <p:cNvCxnSpPr/>
          <p:nvPr/>
        </p:nvCxnSpPr>
        <p:spPr>
          <a:xfrm flipV="1">
            <a:off x="3528720" y="1514520"/>
            <a:ext cx="4780080" cy="21240"/>
          </a:xfrm>
          <a:prstGeom prst="straightConnector1">
            <a:avLst/>
          </a:prstGeom>
          <a:ln w="28575">
            <a:solidFill>
              <a:srgbClr val="783f04"/>
            </a:solidFill>
            <a:round/>
            <a:tailEnd len="med" type="stealth" w="med"/>
          </a:ln>
        </p:spPr>
      </p:cxnSp>
      <p:sp>
        <p:nvSpPr>
          <p:cNvPr id="131" name="Google Shape;175;g32ae00e9196_0_57"/>
          <p:cNvSpPr/>
          <p:nvPr/>
        </p:nvSpPr>
        <p:spPr>
          <a:xfrm>
            <a:off x="653760" y="1195200"/>
            <a:ext cx="316584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From Genotype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Google Shape;176;g32ae00e9196_0_57"/>
          <p:cNvSpPr/>
          <p:nvPr/>
        </p:nvSpPr>
        <p:spPr>
          <a:xfrm>
            <a:off x="8445600" y="1142280"/>
            <a:ext cx="261288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700" strike="noStrike" u="none">
                <a:solidFill>
                  <a:srgbClr val="783f04"/>
                </a:solidFill>
                <a:uFillTx/>
                <a:latin typeface="Palatino"/>
                <a:ea typeface="Palatino"/>
              </a:rPr>
              <a:t>to Phenotype</a:t>
            </a:r>
            <a:endParaRPr b="0" lang="en-GB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D89E0A-A571-49B4-A2BE-9DF55DACD699}"/>
</file>

<file path=customXml/itemProps2.xml><?xml version="1.0" encoding="utf-8"?>
<ds:datastoreItem xmlns:ds="http://schemas.openxmlformats.org/officeDocument/2006/customXml" ds:itemID="{4F1C1989-60CB-48D8-8907-75D22DF322EB}"/>
</file>

<file path=customXml/itemProps3.xml><?xml version="1.0" encoding="utf-8"?>
<ds:datastoreItem xmlns:ds="http://schemas.openxmlformats.org/officeDocument/2006/customXml" ds:itemID="{9663A781-044E-4622-A3BF-E0FA0F61948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LibreOffice/24.8.4.2$Linux_X86_64 LibreOffice_project/3e97788786b20d724e2ed0ea7a111abce73cab63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Valentina Di Paola</dc:creator>
  <dc:description/>
  <cp:lastModifiedBy>Laura Gramolini</cp:lastModifiedBy>
  <cp:revision>1</cp:revision>
  <dcterms:created xsi:type="dcterms:W3CDTF">2024-12-12T08:43:13Z</dcterms:created>
  <dcterms:modified xsi:type="dcterms:W3CDTF">2025-02-10T17:46:44Z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