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modernComment_112_16158AB9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268" r:id="rId5"/>
    <p:sldId id="269" r:id="rId6"/>
    <p:sldId id="302" r:id="rId7"/>
    <p:sldId id="271" r:id="rId8"/>
    <p:sldId id="301" r:id="rId9"/>
    <p:sldId id="298" r:id="rId10"/>
    <p:sldId id="273" r:id="rId11"/>
    <p:sldId id="274" r:id="rId12"/>
    <p:sldId id="275" r:id="rId13"/>
    <p:sldId id="276" r:id="rId14"/>
    <p:sldId id="277" r:id="rId15"/>
    <p:sldId id="279" r:id="rId16"/>
    <p:sldId id="290" r:id="rId17"/>
    <p:sldId id="291" r:id="rId18"/>
    <p:sldId id="292" r:id="rId19"/>
    <p:sldId id="278" r:id="rId20"/>
    <p:sldId id="280" r:id="rId21"/>
    <p:sldId id="281" r:id="rId22"/>
    <p:sldId id="283" r:id="rId23"/>
    <p:sldId id="288" r:id="rId24"/>
    <p:sldId id="295" r:id="rId25"/>
    <p:sldId id="300" r:id="rId26"/>
    <p:sldId id="296" r:id="rId27"/>
    <p:sldId id="267" r:id="rId2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302"/>
            <p14:sldId id="271"/>
            <p14:sldId id="301"/>
            <p14:sldId id="298"/>
            <p14:sldId id="273"/>
            <p14:sldId id="274"/>
            <p14:sldId id="275"/>
            <p14:sldId id="276"/>
            <p14:sldId id="277"/>
            <p14:sldId id="279"/>
            <p14:sldId id="290"/>
            <p14:sldId id="291"/>
            <p14:sldId id="292"/>
            <p14:sldId id="278"/>
            <p14:sldId id="280"/>
            <p14:sldId id="281"/>
            <p14:sldId id="283"/>
            <p14:sldId id="288"/>
            <p14:sldId id="295"/>
            <p14:sldId id="300"/>
            <p14:sldId id="296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A18E2A18-05BB-47CB-7C6F-1E677964E3DB}" name="Birhane G" initials="BG" userId="2ad9f71beb3509a9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  <p188:author id="{EADF38DE-B4D6-4E70-AA79-99C18E6A7E64}" name="OLGA GAVRICHKOVA" initials="OG" userId="S::olga.gavrichkova@cnr.it::9a1fd9b8-ee15-40e4-98b1-6fe2a3f678a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600FF"/>
    <a:srgbClr val="FF0066"/>
    <a:srgbClr val="F4B183"/>
    <a:srgbClr val="DAE3F3"/>
    <a:srgbClr val="6600CC"/>
    <a:srgbClr val="CC00FF"/>
    <a:srgbClr val="FF33CC"/>
    <a:srgbClr val="00CC00"/>
    <a:srgbClr val="99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9" autoAdjust="0"/>
  </p:normalViewPr>
  <p:slideViewPr>
    <p:cSldViewPr snapToGrid="0">
      <p:cViewPr>
        <p:scale>
          <a:sx n="96" d="100"/>
          <a:sy n="96" d="100"/>
        </p:scale>
        <p:origin x="31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omments/modernComment_112_16158A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9FB65F6-F810-49E1-846D-A9A6BAB2C169}" authorId="{EADF38DE-B4D6-4E70-AA79-99C18E6A7E64}" created="2025-02-04T13:13:04.875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70510521" sldId="274"/>
      <ac:spMk id="3" creationId="{6023AEF7-D3AD-D5A6-1CFA-AEC3CE48D9B6}"/>
      <ac:txMk cp="20" len="31">
        <ac:context len="105" hash="3358571916"/>
      </ac:txMk>
    </ac:txMkLst>
    <p188:pos x="7933882" y="843174"/>
    <p188:txBody>
      <a:bodyPr/>
      <a:lstStyle/>
      <a:p>
        <a:r>
          <a:rPr lang="it-IT"/>
          <a:t>Too detailed, suggest to omit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2-08T17:14:12.813" authorId="{A18E2A18-05BB-47CB-7C6F-1E677964E3DB}"/>
          </p223:rxn>
        </p223:reactions>
      </p:ext>
    </p188:extLst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2207821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#_ENREF_18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112_16158AB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5210175" y="4073345"/>
            <a:ext cx="5766045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Birhane G. Tesfamariam</a:t>
            </a:r>
          </a:p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Sarti M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.,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Gavrichkova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O.  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CNR-IRET, Porano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3880485" y="2209621"/>
            <a:ext cx="708049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Impact of Drought Events on Grassland and Forest Ecosystems in Northern Italian Mountains </a:t>
            </a:r>
            <a:endParaRPr lang="it-IT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127FEA-B055-2ABA-C221-89353D844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5020" y="2209620"/>
            <a:ext cx="1432560" cy="138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E0EA32-223E-CF2C-6C07-8C566141D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674" y="1285209"/>
            <a:ext cx="9601201" cy="428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33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38C8EE-5BF3-D930-17E7-99D26DA5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5" y="1246443"/>
            <a:ext cx="9163050" cy="419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7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2F52FA2-9FD0-851C-BE95-D68258445A94}"/>
              </a:ext>
            </a:extLst>
          </p:cNvPr>
          <p:cNvSpPr txBox="1"/>
          <p:nvPr/>
        </p:nvSpPr>
        <p:spPr>
          <a:xfrm>
            <a:off x="1503903" y="1001077"/>
            <a:ext cx="9184193" cy="55659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2.3 Methods of Meteorological Drought Assessment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Standardized Precipitation Evapotranspiration Index (SPEI) </a:t>
            </a:r>
          </a:p>
          <a:p>
            <a:pPr marL="540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Engage more climate variables than SPI</a:t>
            </a:r>
          </a:p>
          <a:p>
            <a:pPr marL="900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n-GB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Precipitation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en-GB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614250">
              <a:lnSpc>
                <a:spcPct val="150000"/>
              </a:lnSpc>
            </a:pPr>
            <a:endParaRPr lang="en-GB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Vegetation response was examined at various time-scales (</a:t>
            </a:r>
            <a:r>
              <a:rPr lang="en-GB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1-, 3-, 4-, 6-,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GB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12-month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focus of the drought assessment was on: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 growing period from </a:t>
            </a:r>
            <a:r>
              <a:rPr lang="en-GB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GB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August:</a:t>
            </a:r>
          </a:p>
          <a:p>
            <a:pPr marL="720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align with the stage of </a:t>
            </a:r>
            <a:r>
              <a:rPr lang="en-GB" sz="24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maximum phenological development</a:t>
            </a:r>
            <a:endParaRPr lang="en-GB" sz="24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583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44B2B-CA83-F41C-1CAE-F3D749CA9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982BD4-B717-1A86-DA96-1CA63F9BD768}"/>
              </a:ext>
            </a:extLst>
          </p:cNvPr>
          <p:cNvSpPr txBox="1"/>
          <p:nvPr/>
        </p:nvSpPr>
        <p:spPr>
          <a:xfrm>
            <a:off x="1897043" y="919075"/>
            <a:ext cx="87642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2.4 Selection of Vegetation Response Assessment Sites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11 forest </a:t>
            </a:r>
            <a:r>
              <a:rPr lang="en-GB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b="1" kern="1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7 grassland sites </a:t>
            </a:r>
            <a:r>
              <a:rPr lang="en-GB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were </a:t>
            </a:r>
            <a:r>
              <a:rPr lang="en-GB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selected</a:t>
            </a:r>
            <a:endParaRPr lang="en-GB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b="1" kern="100" dirty="0">
                <a:solidFill>
                  <a:srgbClr val="6600FF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Elevation</a:t>
            </a:r>
            <a:r>
              <a:rPr lang="en-GB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en-GB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slope</a:t>
            </a:r>
            <a:r>
              <a:rPr lang="en-GB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</a:t>
            </a:r>
            <a:r>
              <a:rPr lang="en-GB" b="1" kern="100" dirty="0">
                <a:solidFill>
                  <a:srgbClr val="CC00FF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aspect</a:t>
            </a:r>
            <a:r>
              <a:rPr lang="en-GB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were considered</a:t>
            </a:r>
          </a:p>
          <a:p>
            <a:pPr marL="540000" indent="-285750">
              <a:buFont typeface="Wingdings" panose="05000000000000000000" pitchFamily="2" charset="2"/>
              <a:buChar char="ü"/>
            </a:pPr>
            <a:r>
              <a:rPr lang="en-GB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 understand the effect of topographic variations on vegetation responses to drought</a:t>
            </a:r>
          </a:p>
          <a:p>
            <a:endParaRPr lang="en-GB" sz="2000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395FB-8D0C-7B25-7CC8-5EA594EFB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564" y="2200276"/>
            <a:ext cx="7978393" cy="42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8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37183-2B04-C006-EFF5-61E17D448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889709-3532-9730-4616-48F6234E4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058" y="1252539"/>
            <a:ext cx="8983227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5396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4B9F5-B57F-1EFC-4A3B-29F13665F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80640E9-B456-6410-8A69-0092CE6CCD41}"/>
              </a:ext>
            </a:extLst>
          </p:cNvPr>
          <p:cNvSpPr txBox="1"/>
          <p:nvPr/>
        </p:nvSpPr>
        <p:spPr>
          <a:xfrm>
            <a:off x="1798654" y="1179063"/>
            <a:ext cx="7666893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2.5 Characterizing Vegetation Response to Drought</a:t>
            </a:r>
            <a:endParaRPr lang="en-GB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Standardized NDVI anomaly </a:t>
            </a:r>
            <a:endParaRPr lang="en-GB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E59F55-E063-0393-F3C9-23B1D1078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655" y="2155641"/>
            <a:ext cx="5261304" cy="774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C6B97F-02F7-3318-126E-297C23DD98DD}"/>
              </a:ext>
            </a:extLst>
          </p:cNvPr>
          <p:cNvSpPr txBox="1"/>
          <p:nvPr/>
        </p:nvSpPr>
        <p:spPr>
          <a:xfrm>
            <a:off x="1262062" y="3712759"/>
            <a:ext cx="9667875" cy="1401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GB" sz="2000" b="0" i="0" u="none" strike="noStrike" baseline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monthly</a:t>
            </a:r>
            <a:r>
              <a:rPr lang="en-GB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0" i="0" u="none" strike="noStrike" baseline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average NDVI </a:t>
            </a:r>
            <a:r>
              <a:rPr lang="en-GB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time series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GB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taken as the </a:t>
            </a:r>
            <a:r>
              <a:rPr lang="en-GB" sz="2000" b="0" i="0" u="none" strike="noStrike" baseline="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level</a:t>
            </a:r>
            <a:r>
              <a:rPr lang="en-GB" sz="2000" b="0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/>
              <a:t>(</a:t>
            </a:r>
            <a:r>
              <a:rPr lang="en-GB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b="0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 al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2023</a:t>
            </a:r>
            <a:r>
              <a:rPr lang="en-GB" dirty="0"/>
              <a:t>)</a:t>
            </a:r>
          </a:p>
          <a:p>
            <a:pPr algn="l">
              <a:lnSpc>
                <a:spcPct val="150000"/>
              </a:lnSpc>
            </a:pPr>
            <a:endParaRPr lang="en-GB" sz="2000" b="0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NDVI anomaly value </a:t>
            </a:r>
            <a:r>
              <a:rPr lang="en-GB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 -2 </a:t>
            </a:r>
            <a:r>
              <a:rPr lang="en-GB" sz="19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stdv</a:t>
            </a:r>
            <a:r>
              <a:rPr lang="en-GB" sz="1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considered as vegetation response to drought (disturbance)</a:t>
            </a:r>
          </a:p>
        </p:txBody>
      </p:sp>
    </p:spTree>
    <p:extLst>
      <p:ext uri="{BB962C8B-B14F-4D97-AF65-F5344CB8AC3E}">
        <p14:creationId xmlns:p14="http://schemas.microsoft.com/office/powerpoint/2010/main" val="31182245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8F99B0-E54C-4C4C-FB27-802905239D2B}"/>
              </a:ext>
            </a:extLst>
          </p:cNvPr>
          <p:cNvSpPr txBox="1"/>
          <p:nvPr/>
        </p:nvSpPr>
        <p:spPr>
          <a:xfrm>
            <a:off x="1642434" y="963563"/>
            <a:ext cx="8907131" cy="2560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99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Results</a:t>
            </a:r>
          </a:p>
          <a:p>
            <a:pPr marL="0" indent="0">
              <a:buNone/>
            </a:pPr>
            <a:r>
              <a:rPr lang="en-GB" sz="2000" b="1" dirty="0"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3.1 Trend Test Results</a:t>
            </a:r>
            <a:endParaRPr lang="en-GB" sz="2000" dirty="0"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trend analysis result revealed 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significant trend</a:t>
            </a:r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precipitation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(MJJA) 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Significant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&lt;0.05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increasing trends in 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Tmin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Tmax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except for May </a:t>
            </a:r>
          </a:p>
          <a:p>
            <a:pPr marL="144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GB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rates of change &gt; 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0.04</a:t>
            </a:r>
            <a:r>
              <a:rPr lang="en-GB" sz="2000" kern="0" baseline="30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GB" sz="2000" kern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c/ year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6F0DEAB-BF74-68A1-4AB7-355380637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6800455"/>
              </p:ext>
            </p:extLst>
          </p:nvPr>
        </p:nvGraphicFramePr>
        <p:xfrm>
          <a:off x="2205297" y="3706062"/>
          <a:ext cx="7372350" cy="2535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33475">
                  <a:extLst>
                    <a:ext uri="{9D8B030D-6E8A-4147-A177-3AD203B41FA5}">
                      <a16:colId xmlns:a16="http://schemas.microsoft.com/office/drawing/2014/main" val="3202644200"/>
                    </a:ext>
                  </a:extLst>
                </a:gridCol>
                <a:gridCol w="1181100">
                  <a:extLst>
                    <a:ext uri="{9D8B030D-6E8A-4147-A177-3AD203B41FA5}">
                      <a16:colId xmlns:a16="http://schemas.microsoft.com/office/drawing/2014/main" val="3558220929"/>
                    </a:ext>
                  </a:extLst>
                </a:gridCol>
                <a:gridCol w="1247775">
                  <a:extLst>
                    <a:ext uri="{9D8B030D-6E8A-4147-A177-3AD203B41FA5}">
                      <a16:colId xmlns:a16="http://schemas.microsoft.com/office/drawing/2014/main" val="4107726753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066683899"/>
                    </a:ext>
                  </a:extLst>
                </a:gridCol>
                <a:gridCol w="971550">
                  <a:extLst>
                    <a:ext uri="{9D8B030D-6E8A-4147-A177-3AD203B41FA5}">
                      <a16:colId xmlns:a16="http://schemas.microsoft.com/office/drawing/2014/main" val="3366585673"/>
                    </a:ext>
                  </a:extLst>
                </a:gridCol>
                <a:gridCol w="1647825">
                  <a:extLst>
                    <a:ext uri="{9D8B030D-6E8A-4147-A177-3AD203B41FA5}">
                      <a16:colId xmlns:a16="http://schemas.microsoft.com/office/drawing/2014/main" val="1922603360"/>
                    </a:ext>
                  </a:extLst>
                </a:gridCol>
              </a:tblGrid>
              <a:tr h="25710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Trend type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Z-value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P-value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Sen’s slope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8585975"/>
                  </a:ext>
                </a:extLst>
              </a:tr>
              <a:tr h="340178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Tmin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1800" kern="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2.2815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0.0494 </a:t>
                      </a:r>
                      <a:r>
                        <a:rPr lang="en-GB" sz="1800" kern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c/year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844526"/>
                  </a:ext>
                </a:extLst>
              </a:tr>
              <a:tr h="34017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Tmax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+ve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2.2396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0.0487 </a:t>
                      </a:r>
                      <a:r>
                        <a:rPr lang="en-GB" sz="1800" kern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800" kern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c/year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34000709"/>
                  </a:ext>
                </a:extLst>
              </a:tr>
              <a:tr h="340178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July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Tmin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+ve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2.6582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0.007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0.0497</a:t>
                      </a:r>
                      <a:r>
                        <a:rPr lang="en-GB" sz="1800" kern="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GB" sz="1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c/year</a:t>
                      </a:r>
                      <a:endParaRPr lang="en-GB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0508871"/>
                  </a:ext>
                </a:extLst>
              </a:tr>
              <a:tr h="34017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Tmax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+ve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2.7001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0.006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0.0495 </a:t>
                      </a:r>
                      <a:r>
                        <a:rPr lang="en-GB" sz="1800" kern="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800" kern="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c/year</a:t>
                      </a:r>
                      <a:endParaRPr lang="en-GB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04578478"/>
                  </a:ext>
                </a:extLst>
              </a:tr>
              <a:tr h="340178"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August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Tmin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+ve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2.4908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0.0440</a:t>
                      </a:r>
                      <a:r>
                        <a:rPr lang="en-GB" sz="1800" kern="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c/year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76308489"/>
                  </a:ext>
                </a:extLst>
              </a:tr>
              <a:tr h="2496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Tmax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+ve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2.4280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GB" sz="18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0.0438</a:t>
                      </a:r>
                      <a:r>
                        <a:rPr lang="en-GB" sz="1800" kern="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</a:t>
                      </a: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c/year</a:t>
                      </a:r>
                      <a:endParaRPr lang="en-GB" sz="18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288088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2144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7B613D3-52AB-D58A-1426-FC82FB82397A}"/>
              </a:ext>
            </a:extLst>
          </p:cNvPr>
          <p:cNvSpPr txBox="1"/>
          <p:nvPr/>
        </p:nvSpPr>
        <p:spPr>
          <a:xfrm>
            <a:off x="1597688" y="1040009"/>
            <a:ext cx="669973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3.2.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Drought </a:t>
            </a: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ssessment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Results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6A99130-3FD8-FC1E-025E-8E73264456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253063"/>
              </p:ext>
            </p:extLst>
          </p:nvPr>
        </p:nvGraphicFramePr>
        <p:xfrm>
          <a:off x="2203102" y="2003050"/>
          <a:ext cx="4700116" cy="2582424"/>
        </p:xfrm>
        <a:graphic>
          <a:graphicData uri="http://schemas.openxmlformats.org/drawingml/2006/table">
            <a:tbl>
              <a:tblPr firstRow="1" firstCol="1" bandRow="1"/>
              <a:tblGrid>
                <a:gridCol w="2489869">
                  <a:extLst>
                    <a:ext uri="{9D8B030D-6E8A-4147-A177-3AD203B41FA5}">
                      <a16:colId xmlns:a16="http://schemas.microsoft.com/office/drawing/2014/main" val="2452465309"/>
                    </a:ext>
                  </a:extLst>
                </a:gridCol>
                <a:gridCol w="2210247">
                  <a:extLst>
                    <a:ext uri="{9D8B030D-6E8A-4147-A177-3AD203B41FA5}">
                      <a16:colId xmlns:a16="http://schemas.microsoft.com/office/drawing/2014/main" val="1842500940"/>
                    </a:ext>
                  </a:extLst>
                </a:gridCol>
              </a:tblGrid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Drought category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0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SPEI values</a:t>
                      </a:r>
                      <a:endParaRPr lang="en-GB" sz="18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4378543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Extremely wet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u="sng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2.00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4230779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Very wet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1.50 to 1.99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1686406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Moderately wet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1.00 to 1.49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5049714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Near-normal 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-0.99 to 0.99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503676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Moderately dry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-1.49 to -1.00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197768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Severely dry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-1.99 to -1.50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2012426"/>
                  </a:ext>
                </a:extLst>
              </a:tr>
              <a:tr h="322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Extremely dry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GB" sz="1800" u="sng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&lt; </a:t>
                      </a:r>
                      <a:r>
                        <a:rPr lang="en-GB" sz="1800" kern="100" dirty="0">
                          <a:effectLst/>
                          <a:latin typeface="Times New Roman" panose="02020603050405020304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-2</a:t>
                      </a:r>
                      <a:endParaRPr lang="en-GB" sz="18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F7F7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962779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ED4EB96F-46A8-6F0C-D155-17AAD6B55EB6}"/>
              </a:ext>
            </a:extLst>
          </p:cNvPr>
          <p:cNvSpPr txBox="1"/>
          <p:nvPr/>
        </p:nvSpPr>
        <p:spPr>
          <a:xfrm>
            <a:off x="1718266" y="4996477"/>
            <a:ext cx="9003325" cy="1339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Finally, the drought assessment focused on </a:t>
            </a:r>
            <a:r>
              <a:rPr lang="en-GB" sz="2000" b="1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two </a:t>
            </a:r>
            <a:r>
              <a:rPr lang="en-GB" sz="2000" b="1" kern="100" dirty="0">
                <a:solidFill>
                  <a:srgbClr val="6600FF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more important </a:t>
            </a:r>
            <a:r>
              <a:rPr lang="en-GB" sz="2000" b="1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time</a:t>
            </a:r>
            <a:r>
              <a:rPr lang="en-GB" sz="2000" b="1" kern="100" dirty="0">
                <a:solidFill>
                  <a:srgbClr val="6600FF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en-GB" sz="2000" b="1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scales</a:t>
            </a:r>
          </a:p>
          <a:p>
            <a:pPr marL="7200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000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SPEI-03</a:t>
            </a: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en-GB" sz="2000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SPEI-04</a:t>
            </a: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900000" indent="-342900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Relatively correlated with</a:t>
            </a:r>
            <a:r>
              <a:rPr lang="en-GB" sz="2000" kern="1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GB" sz="2000" b="1" kern="100" dirty="0">
                <a:solidFill>
                  <a:schemeClr val="accent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grassland </a:t>
            </a: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 </a:t>
            </a:r>
            <a:r>
              <a:rPr lang="en-GB" sz="2000" b="1" kern="1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forest</a:t>
            </a: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responses, respectively </a:t>
            </a: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70588-AE92-D773-DB56-02DEC9CE5A5D}"/>
              </a:ext>
            </a:extLst>
          </p:cNvPr>
          <p:cNvSpPr txBox="1"/>
          <p:nvPr/>
        </p:nvSpPr>
        <p:spPr>
          <a:xfrm>
            <a:off x="2082520" y="1475634"/>
            <a:ext cx="70614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SPEI drought categories </a:t>
            </a: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(</a:t>
            </a:r>
            <a:r>
              <a:rPr lang="en-GB" sz="2000" u="none" strike="noStrike" kern="100" dirty="0">
                <a:solidFill>
                  <a:srgbClr val="467886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hlinkClick r:id="rId2" action="ppaction://hlinkfile" tooltip="Li, 2015 #122"/>
              </a:rPr>
              <a:t>Li et al., 2015</a:t>
            </a:r>
            <a:r>
              <a:rPr lang="en-GB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)</a:t>
            </a:r>
            <a:endParaRPr lang="en-GB" dirty="0"/>
          </a:p>
        </p:txBody>
      </p:sp>
      <p:sp>
        <p:nvSpPr>
          <p:cNvPr id="7" name="Triangolo isoscele 6">
            <a:extLst>
              <a:ext uri="{FF2B5EF4-FFF2-40B4-BE49-F238E27FC236}">
                <a16:creationId xmlns:a16="http://schemas.microsoft.com/office/drawing/2014/main" id="{F3F1DD93-DFA4-84F3-4F09-A6FC3A3AE5DE}"/>
              </a:ext>
            </a:extLst>
          </p:cNvPr>
          <p:cNvSpPr/>
          <p:nvPr/>
        </p:nvSpPr>
        <p:spPr>
          <a:xfrm rot="10800000">
            <a:off x="7138425" y="2323052"/>
            <a:ext cx="255322" cy="1105947"/>
          </a:xfrm>
          <a:prstGeom prst="triangle">
            <a:avLst/>
          </a:prstGeom>
          <a:gradFill>
            <a:gsLst>
              <a:gs pos="3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  <a:gs pos="65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riangolo isoscele 7">
            <a:extLst>
              <a:ext uri="{FF2B5EF4-FFF2-40B4-BE49-F238E27FC236}">
                <a16:creationId xmlns:a16="http://schemas.microsoft.com/office/drawing/2014/main" id="{767F6796-1C83-D6E5-145F-DB66DE2757EA}"/>
              </a:ext>
            </a:extLst>
          </p:cNvPr>
          <p:cNvSpPr/>
          <p:nvPr/>
        </p:nvSpPr>
        <p:spPr>
          <a:xfrm>
            <a:off x="7138425" y="3462522"/>
            <a:ext cx="255322" cy="1105948"/>
          </a:xfrm>
          <a:prstGeom prst="triangle">
            <a:avLst/>
          </a:prstGeom>
          <a:gradFill flip="none" rotWithShape="1">
            <a:gsLst>
              <a:gs pos="37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75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977F79-6D70-E9BD-A027-CE47D89133DC}"/>
              </a:ext>
            </a:extLst>
          </p:cNvPr>
          <p:cNvSpPr txBox="1"/>
          <p:nvPr/>
        </p:nvSpPr>
        <p:spPr>
          <a:xfrm>
            <a:off x="7393747" y="2694521"/>
            <a:ext cx="1179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Wetter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5C5A02B-D93C-D809-5C02-F040A545321C}"/>
              </a:ext>
            </a:extLst>
          </p:cNvPr>
          <p:cNvSpPr txBox="1"/>
          <p:nvPr/>
        </p:nvSpPr>
        <p:spPr>
          <a:xfrm>
            <a:off x="7516367" y="3874410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Drier</a:t>
            </a:r>
          </a:p>
        </p:txBody>
      </p:sp>
    </p:spTree>
    <p:extLst>
      <p:ext uri="{BB962C8B-B14F-4D97-AF65-F5344CB8AC3E}">
        <p14:creationId xmlns:p14="http://schemas.microsoft.com/office/powerpoint/2010/main" val="944317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10094-7FB0-056E-BD57-06AFEBF4B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38" y="1458471"/>
            <a:ext cx="9294727" cy="3455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877C46-9818-15C7-B226-DA1563837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094" y="4913644"/>
            <a:ext cx="4444369" cy="18960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B75769-C11F-A161-D5E9-DAAB91D41D5E}"/>
              </a:ext>
            </a:extLst>
          </p:cNvPr>
          <p:cNvSpPr txBox="1"/>
          <p:nvPr/>
        </p:nvSpPr>
        <p:spPr>
          <a:xfrm>
            <a:off x="2401556" y="938414"/>
            <a:ext cx="67926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kern="100" dirty="0">
                <a:solidFill>
                  <a:srgbClr val="6600FF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C</a:t>
            </a:r>
            <a:r>
              <a:rPr lang="en-GB" sz="2400" b="1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haracteristics of drought events (2001-2023) </a:t>
            </a:r>
            <a:endParaRPr lang="en-GB" sz="2400" b="1" dirty="0">
              <a:solidFill>
                <a:srgbClr val="66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59007D-4A12-39F6-DE1C-851171EAA9A0}"/>
              </a:ext>
            </a:extLst>
          </p:cNvPr>
          <p:cNvSpPr txBox="1"/>
          <p:nvPr/>
        </p:nvSpPr>
        <p:spPr>
          <a:xfrm>
            <a:off x="7334656" y="5078675"/>
            <a:ext cx="3547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driest year was 2022</a:t>
            </a:r>
          </a:p>
        </p:txBody>
      </p:sp>
      <p:sp>
        <p:nvSpPr>
          <p:cNvPr id="12" name="Triangolo isoscele 11">
            <a:extLst>
              <a:ext uri="{FF2B5EF4-FFF2-40B4-BE49-F238E27FC236}">
                <a16:creationId xmlns:a16="http://schemas.microsoft.com/office/drawing/2014/main" id="{E83DBDB0-BCF7-337D-64DD-07CAC242600E}"/>
              </a:ext>
            </a:extLst>
          </p:cNvPr>
          <p:cNvSpPr/>
          <p:nvPr/>
        </p:nvSpPr>
        <p:spPr>
          <a:xfrm rot="10800000">
            <a:off x="1273707" y="1941549"/>
            <a:ext cx="377942" cy="1444753"/>
          </a:xfrm>
          <a:prstGeom prst="triangle">
            <a:avLst/>
          </a:prstGeom>
          <a:gradFill>
            <a:gsLst>
              <a:gs pos="3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  <a:gs pos="65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riangolo isoscele 12">
            <a:extLst>
              <a:ext uri="{FF2B5EF4-FFF2-40B4-BE49-F238E27FC236}">
                <a16:creationId xmlns:a16="http://schemas.microsoft.com/office/drawing/2014/main" id="{8264DF66-0817-C576-6D43-8D2E2A077555}"/>
              </a:ext>
            </a:extLst>
          </p:cNvPr>
          <p:cNvSpPr/>
          <p:nvPr/>
        </p:nvSpPr>
        <p:spPr>
          <a:xfrm>
            <a:off x="1306068" y="3386302"/>
            <a:ext cx="313220" cy="1353312"/>
          </a:xfrm>
          <a:prstGeom prst="triangle">
            <a:avLst/>
          </a:prstGeom>
          <a:gradFill flip="none" rotWithShape="1">
            <a:gsLst>
              <a:gs pos="37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75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326AC1A-00C6-0C17-65C3-8BDD18A49F0B}"/>
              </a:ext>
            </a:extLst>
          </p:cNvPr>
          <p:cNvSpPr txBox="1"/>
          <p:nvPr/>
        </p:nvSpPr>
        <p:spPr>
          <a:xfrm rot="16200000">
            <a:off x="733416" y="2390624"/>
            <a:ext cx="83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Wetter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C92BB6-E5EB-848D-94C5-8A1114808583}"/>
              </a:ext>
            </a:extLst>
          </p:cNvPr>
          <p:cNvSpPr txBox="1"/>
          <p:nvPr/>
        </p:nvSpPr>
        <p:spPr>
          <a:xfrm rot="16200000">
            <a:off x="840082" y="3920989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Drier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6255D59E-EB32-3D28-CAB9-6DB6D924B316}"/>
              </a:ext>
            </a:extLst>
          </p:cNvPr>
          <p:cNvSpPr/>
          <p:nvPr/>
        </p:nvSpPr>
        <p:spPr>
          <a:xfrm rot="5400000">
            <a:off x="9756442" y="4230929"/>
            <a:ext cx="304467" cy="405405"/>
          </a:xfrm>
          <a:prstGeom prst="rightBrace">
            <a:avLst>
              <a:gd name="adj1" fmla="val 8333"/>
              <a:gd name="adj2" fmla="val 35056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17A1CFE-B3CE-3AFF-2685-BAB3E47C3546}"/>
              </a:ext>
            </a:extLst>
          </p:cNvPr>
          <p:cNvCxnSpPr/>
          <p:nvPr/>
        </p:nvCxnSpPr>
        <p:spPr>
          <a:xfrm flipH="1">
            <a:off x="7562850" y="4433630"/>
            <a:ext cx="2143123" cy="738445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5982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0C49C8-7C1B-B9F0-7F9C-8FDE016FF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688" y="1145649"/>
            <a:ext cx="8929559" cy="3395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F794E-8D9B-DEA7-C6D4-D16039A6558F}"/>
              </a:ext>
            </a:extLst>
          </p:cNvPr>
          <p:cNvSpPr txBox="1"/>
          <p:nvPr/>
        </p:nvSpPr>
        <p:spPr>
          <a:xfrm>
            <a:off x="7097664" y="4905919"/>
            <a:ext cx="35477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en-GB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GB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driest year was 2022</a:t>
            </a:r>
          </a:p>
        </p:txBody>
      </p:sp>
      <p:sp>
        <p:nvSpPr>
          <p:cNvPr id="5" name="Triangolo isoscele 4">
            <a:extLst>
              <a:ext uri="{FF2B5EF4-FFF2-40B4-BE49-F238E27FC236}">
                <a16:creationId xmlns:a16="http://schemas.microsoft.com/office/drawing/2014/main" id="{048DD648-0865-4FE1-4640-FFAF3E770443}"/>
              </a:ext>
            </a:extLst>
          </p:cNvPr>
          <p:cNvSpPr/>
          <p:nvPr/>
        </p:nvSpPr>
        <p:spPr>
          <a:xfrm rot="10800000">
            <a:off x="1554317" y="1823265"/>
            <a:ext cx="313221" cy="1353311"/>
          </a:xfrm>
          <a:prstGeom prst="triangle">
            <a:avLst/>
          </a:prstGeom>
          <a:gradFill>
            <a:gsLst>
              <a:gs pos="37000">
                <a:schemeClr val="accent1">
                  <a:lumMod val="60000"/>
                  <a:lumOff val="40000"/>
                </a:schemeClr>
              </a:gs>
              <a:gs pos="0">
                <a:schemeClr val="accent1">
                  <a:lumMod val="75000"/>
                </a:schemeClr>
              </a:gs>
              <a:gs pos="65000">
                <a:schemeClr val="accent1">
                  <a:lumMod val="40000"/>
                  <a:lumOff val="60000"/>
                </a:schemeClr>
              </a:gs>
              <a:gs pos="83000">
                <a:schemeClr val="accent1">
                  <a:lumMod val="20000"/>
                  <a:lumOff val="80000"/>
                </a:scheme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16200000" scaled="1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riangolo isoscele 5">
            <a:extLst>
              <a:ext uri="{FF2B5EF4-FFF2-40B4-BE49-F238E27FC236}">
                <a16:creationId xmlns:a16="http://schemas.microsoft.com/office/drawing/2014/main" id="{404A12C7-CB2C-25B5-2B23-31D6284A2556}"/>
              </a:ext>
            </a:extLst>
          </p:cNvPr>
          <p:cNvSpPr/>
          <p:nvPr/>
        </p:nvSpPr>
        <p:spPr>
          <a:xfrm>
            <a:off x="1581431" y="3209112"/>
            <a:ext cx="248233" cy="1073184"/>
          </a:xfrm>
          <a:prstGeom prst="triangle">
            <a:avLst/>
          </a:prstGeom>
          <a:gradFill flip="none" rotWithShape="1">
            <a:gsLst>
              <a:gs pos="37000">
                <a:schemeClr val="accent2">
                  <a:lumMod val="40000"/>
                  <a:lumOff val="60000"/>
                </a:schemeClr>
              </a:gs>
              <a:gs pos="0">
                <a:schemeClr val="accent2">
                  <a:lumMod val="75000"/>
                </a:schemeClr>
              </a:gs>
              <a:gs pos="74000">
                <a:schemeClr val="accent2">
                  <a:lumMod val="40000"/>
                  <a:lumOff val="60000"/>
                </a:schemeClr>
              </a:gs>
              <a:gs pos="83000">
                <a:schemeClr val="accent2">
                  <a:lumMod val="20000"/>
                  <a:lumOff val="8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92F29A-58AF-C65D-BD2F-AF30E56CB04B}"/>
              </a:ext>
            </a:extLst>
          </p:cNvPr>
          <p:cNvSpPr txBox="1"/>
          <p:nvPr/>
        </p:nvSpPr>
        <p:spPr>
          <a:xfrm rot="16200000">
            <a:off x="977130" y="2392849"/>
            <a:ext cx="839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Wetter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C122803-7B04-60DD-7A84-C3DC23B48FFB}"/>
              </a:ext>
            </a:extLst>
          </p:cNvPr>
          <p:cNvSpPr txBox="1"/>
          <p:nvPr/>
        </p:nvSpPr>
        <p:spPr>
          <a:xfrm rot="16200000">
            <a:off x="1068791" y="356103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Drier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E61920-731A-128D-66C3-9CBE08CA6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016" y="4736522"/>
            <a:ext cx="3838022" cy="1866409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8EE3BD3B-4033-0BA7-5C53-787DF3270D9D}"/>
              </a:ext>
            </a:extLst>
          </p:cNvPr>
          <p:cNvSpPr/>
          <p:nvPr/>
        </p:nvSpPr>
        <p:spPr>
          <a:xfrm rot="5400000">
            <a:off x="10073634" y="3639107"/>
            <a:ext cx="229953" cy="409804"/>
          </a:xfrm>
          <a:prstGeom prst="rightBrace">
            <a:avLst>
              <a:gd name="adj1" fmla="val 8333"/>
              <a:gd name="adj2" fmla="val 39755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03A9A5-8D20-E3C5-A038-CC21E707E0FF}"/>
              </a:ext>
            </a:extLst>
          </p:cNvPr>
          <p:cNvCxnSpPr>
            <a:cxnSpLocks/>
          </p:cNvCxnSpPr>
          <p:nvPr/>
        </p:nvCxnSpPr>
        <p:spPr>
          <a:xfrm flipH="1">
            <a:off x="7534275" y="3848100"/>
            <a:ext cx="2449434" cy="116205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399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001A8E-0D00-0625-4390-A3975B8DD235}"/>
              </a:ext>
            </a:extLst>
          </p:cNvPr>
          <p:cNvSpPr txBox="1"/>
          <p:nvPr/>
        </p:nvSpPr>
        <p:spPr>
          <a:xfrm>
            <a:off x="1457325" y="1163121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Introduction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656366-6408-393A-163F-50C057491C22}"/>
              </a:ext>
            </a:extLst>
          </p:cNvPr>
          <p:cNvSpPr txBox="1"/>
          <p:nvPr/>
        </p:nvSpPr>
        <p:spPr>
          <a:xfrm>
            <a:off x="1333499" y="1716196"/>
            <a:ext cx="9534525" cy="334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Prominent land-use change trends in Europe in recent decades include: 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Abandonment of traditional pastoral activities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Conversion of grasslands to forests through rewilding</a:t>
            </a:r>
          </a:p>
          <a:p>
            <a:pPr marL="377100">
              <a:lnSpc>
                <a:spcPct val="150000"/>
              </a:lnSpc>
            </a:pP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 In the context of the ongoing climate change, investigating how these different ecosystems respond to climate variability has become a growing research priority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4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1DEFB4-8F89-B134-7504-739A9E74250E}"/>
              </a:ext>
            </a:extLst>
          </p:cNvPr>
          <p:cNvSpPr txBox="1"/>
          <p:nvPr/>
        </p:nvSpPr>
        <p:spPr>
          <a:xfrm>
            <a:off x="1748413" y="760177"/>
            <a:ext cx="8410470" cy="1638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GB" sz="2000" b="1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3.3 Correlations of  Met Drought Events and Ecosystem Responses</a:t>
            </a:r>
            <a:endParaRPr lang="en-GB" sz="2000" b="1" kern="100" dirty="0">
              <a:solidFill>
                <a:srgbClr val="6600FF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Generally, they were found to be </a:t>
            </a:r>
            <a:r>
              <a:rPr lang="en-GB" sz="2000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poorly</a:t>
            </a:r>
            <a:r>
              <a:rPr lang="en-GB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correlated</a:t>
            </a:r>
          </a:p>
          <a:p>
            <a:pPr>
              <a:lnSpc>
                <a:spcPct val="150000"/>
              </a:lnSpc>
              <a:spcAft>
                <a:spcPts val="800"/>
              </a:spcAft>
            </a:pPr>
            <a:endParaRPr lang="en-GB" sz="2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096614-F644-175A-5FD1-A4EAF0F4F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43" y="1924050"/>
            <a:ext cx="8713595" cy="2053890"/>
          </a:xfrm>
          <a:prstGeom prst="rect">
            <a:avLst/>
          </a:prstGeom>
          <a:noFill/>
          <a:ln w="952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">
            <a:extLst>
              <a:ext uri="{FF2B5EF4-FFF2-40B4-BE49-F238E27FC236}">
                <a16:creationId xmlns:a16="http://schemas.microsoft.com/office/drawing/2014/main" id="{688D4690-A182-28D3-B005-3B28504CC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443" y="4198102"/>
            <a:ext cx="8613111" cy="2288109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18701720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B3191-7BD9-030A-C001-B07975BC6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FE32CC4-414B-800C-3A0B-E2C8C8CAB2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838045"/>
              </p:ext>
            </p:extLst>
          </p:nvPr>
        </p:nvGraphicFramePr>
        <p:xfrm>
          <a:off x="1758461" y="1646418"/>
          <a:ext cx="6069204" cy="741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928725">
                  <a:extLst>
                    <a:ext uri="{9D8B030D-6E8A-4147-A177-3AD203B41FA5}">
                      <a16:colId xmlns:a16="http://schemas.microsoft.com/office/drawing/2014/main" val="361664121"/>
                    </a:ext>
                  </a:extLst>
                </a:gridCol>
                <a:gridCol w="2552282">
                  <a:extLst>
                    <a:ext uri="{9D8B030D-6E8A-4147-A177-3AD203B41FA5}">
                      <a16:colId xmlns:a16="http://schemas.microsoft.com/office/drawing/2014/main" val="3643264175"/>
                    </a:ext>
                  </a:extLst>
                </a:gridCol>
                <a:gridCol w="1588197">
                  <a:extLst>
                    <a:ext uri="{9D8B030D-6E8A-4147-A177-3AD203B41FA5}">
                      <a16:colId xmlns:a16="http://schemas.microsoft.com/office/drawing/2014/main" val="13712955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Drought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Stressed grass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0495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5F5B23C-8612-995C-11EC-34BE56F3C0BB}"/>
              </a:ext>
            </a:extLst>
          </p:cNvPr>
          <p:cNvSpPr txBox="1"/>
          <p:nvPr/>
        </p:nvSpPr>
        <p:spPr>
          <a:xfrm>
            <a:off x="1605119" y="1246308"/>
            <a:ext cx="73579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Drought events </a:t>
            </a:r>
            <a:r>
              <a:rPr lang="en-GB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vs</a:t>
            </a:r>
            <a:r>
              <a:rPr lang="en-GB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Grassland responses (2001-2023)</a:t>
            </a:r>
            <a:endParaRPr lang="en-GB" sz="2000" b="1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A61898D-EA31-DAA8-518B-9FD04EB2A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429356"/>
              </p:ext>
            </p:extLst>
          </p:nvPr>
        </p:nvGraphicFramePr>
        <p:xfrm>
          <a:off x="1718268" y="3802762"/>
          <a:ext cx="6149591" cy="7366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39332">
                  <a:extLst>
                    <a:ext uri="{9D8B030D-6E8A-4147-A177-3AD203B41FA5}">
                      <a16:colId xmlns:a16="http://schemas.microsoft.com/office/drawing/2014/main" val="361664121"/>
                    </a:ext>
                  </a:extLst>
                </a:gridCol>
                <a:gridCol w="2522136">
                  <a:extLst>
                    <a:ext uri="{9D8B030D-6E8A-4147-A177-3AD203B41FA5}">
                      <a16:colId xmlns:a16="http://schemas.microsoft.com/office/drawing/2014/main" val="3643264175"/>
                    </a:ext>
                  </a:extLst>
                </a:gridCol>
                <a:gridCol w="1688123">
                  <a:extLst>
                    <a:ext uri="{9D8B030D-6E8A-4147-A177-3AD203B41FA5}">
                      <a16:colId xmlns:a16="http://schemas.microsoft.com/office/drawing/2014/main" val="1371295599"/>
                    </a:ext>
                  </a:extLst>
                </a:gridCol>
              </a:tblGrid>
              <a:tr h="358030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Drought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Stressed forest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Response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31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90495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EE7D7D7-D3C9-5904-7842-5B0D87A0F2F3}"/>
              </a:ext>
            </a:extLst>
          </p:cNvPr>
          <p:cNvSpPr txBox="1"/>
          <p:nvPr/>
        </p:nvSpPr>
        <p:spPr>
          <a:xfrm>
            <a:off x="1718269" y="3297958"/>
            <a:ext cx="70161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Drought events </a:t>
            </a:r>
            <a:r>
              <a:rPr lang="en-GB" sz="20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vs</a:t>
            </a:r>
            <a:r>
              <a:rPr lang="en-GB" sz="2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 Forest responses (2001-2023)</a:t>
            </a:r>
            <a:endParaRPr lang="en-GB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6CF48-9D3E-6B9D-3530-F6CF011A8E5E}"/>
              </a:ext>
            </a:extLst>
          </p:cNvPr>
          <p:cNvSpPr txBox="1"/>
          <p:nvPr/>
        </p:nvSpPr>
        <p:spPr>
          <a:xfrm>
            <a:off x="1518976" y="4625273"/>
            <a:ext cx="8949000" cy="1794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ecosystems have remained largely resistant to drought events</a:t>
            </a:r>
          </a:p>
          <a:p>
            <a:pPr marL="54000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elevation (low PET) and snow cover might have contributed to such resistance</a:t>
            </a:r>
          </a:p>
          <a:p>
            <a:pPr>
              <a:lnSpc>
                <a:spcPct val="150000"/>
              </a:lnSpc>
            </a:pPr>
            <a:r>
              <a:rPr lang="en-GB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6275E8-0774-04C4-4FBE-774EBF3102C5}"/>
              </a:ext>
            </a:extLst>
          </p:cNvPr>
          <p:cNvSpPr txBox="1"/>
          <p:nvPr/>
        </p:nvSpPr>
        <p:spPr>
          <a:xfrm>
            <a:off x="1853922" y="2465024"/>
            <a:ext cx="64328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NB: </a:t>
            </a:r>
            <a:r>
              <a:rPr lang="en-GB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 grazing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might have distorted Grassland responses</a:t>
            </a:r>
          </a:p>
        </p:txBody>
      </p:sp>
    </p:spTree>
    <p:extLst>
      <p:ext uri="{BB962C8B-B14F-4D97-AF65-F5344CB8AC3E}">
        <p14:creationId xmlns:p14="http://schemas.microsoft.com/office/powerpoint/2010/main" val="2642492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A06612-78EE-E3BB-18BE-25CF6AB6CE60}"/>
              </a:ext>
            </a:extLst>
          </p:cNvPr>
          <p:cNvSpPr txBox="1"/>
          <p:nvPr/>
        </p:nvSpPr>
        <p:spPr>
          <a:xfrm>
            <a:off x="1547622" y="1104772"/>
            <a:ext cx="60944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Next Work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66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818883F-B4B3-CE16-7799-C16B40497622}"/>
              </a:ext>
            </a:extLst>
          </p:cNvPr>
          <p:cNvSpPr txBox="1"/>
          <p:nvPr/>
        </p:nvSpPr>
        <p:spPr>
          <a:xfrm>
            <a:off x="1245870" y="1710045"/>
            <a:ext cx="9077706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Evaluating the response of forests and grasslands to drought events at other sites along the climatic gradient.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Confront the NDVI time series with other proxies of ecosystem’s sensitivity to drought: </a:t>
            </a:r>
            <a:r>
              <a:rPr lang="it-IT" b="1" dirty="0">
                <a:solidFill>
                  <a:srgbClr val="000000"/>
                </a:solidFill>
                <a:latin typeface="Charis SIL"/>
              </a:rPr>
              <a:t>dendrochronological</a:t>
            </a:r>
            <a:r>
              <a:rPr lang="en-US" b="1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en-US" dirty="0">
                <a:solidFill>
                  <a:srgbClr val="000000"/>
                </a:solidFill>
                <a:latin typeface="Charis SIL"/>
              </a:rPr>
              <a:t>and</a:t>
            </a:r>
            <a:r>
              <a:rPr lang="en-US" b="1" dirty="0">
                <a:solidFill>
                  <a:srgbClr val="000000"/>
                </a:solidFill>
                <a:latin typeface="Charis SIL"/>
              </a:rPr>
              <a:t> </a:t>
            </a:r>
            <a:r>
              <a:rPr lang="it-IT" b="1" dirty="0">
                <a:solidFill>
                  <a:srgbClr val="000000"/>
                </a:solidFill>
                <a:latin typeface="Charis SIL"/>
              </a:rPr>
              <a:t>h</a:t>
            </a:r>
            <a:r>
              <a:rPr lang="it-IT" sz="1800" b="1" i="0" u="none" strike="noStrike" baseline="0" dirty="0">
                <a:solidFill>
                  <a:srgbClr val="000000"/>
                </a:solidFill>
                <a:latin typeface="Charis SIL"/>
              </a:rPr>
              <a:t>erb-chronological</a:t>
            </a:r>
            <a:r>
              <a:rPr lang="it-IT" sz="1800" b="0" i="0" u="none" strike="noStrike" baseline="0" dirty="0">
                <a:solidFill>
                  <a:srgbClr val="000000"/>
                </a:solidFill>
                <a:latin typeface="Charis SIL"/>
              </a:rPr>
              <a:t> study  </a:t>
            </a: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9DEB7C76-0B58-623A-FC0D-AB21C31706D8}"/>
              </a:ext>
            </a:extLst>
          </p:cNvPr>
          <p:cNvGrpSpPr/>
          <p:nvPr/>
        </p:nvGrpSpPr>
        <p:grpSpPr>
          <a:xfrm>
            <a:off x="6753987" y="4101070"/>
            <a:ext cx="3956753" cy="2247700"/>
            <a:chOff x="2806532" y="1386348"/>
            <a:chExt cx="6917364" cy="4606150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78DA4B1-B2C8-9BE9-BB89-844089AEF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06532" y="1386348"/>
              <a:ext cx="6578936" cy="460615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A74C4795-B1C8-1987-5707-16088288762B}"/>
                </a:ext>
              </a:extLst>
            </p:cNvPr>
            <p:cNvSpPr txBox="1"/>
            <p:nvPr/>
          </p:nvSpPr>
          <p:spPr>
            <a:xfrm>
              <a:off x="6750513" y="1655178"/>
              <a:ext cx="2973383" cy="5676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200" i="0" u="none" strike="noStrike" baseline="0" dirty="0">
                  <a:solidFill>
                    <a:srgbClr val="000000"/>
                  </a:solidFill>
                  <a:latin typeface="Charis SIL"/>
                </a:rPr>
                <a:t> </a:t>
              </a:r>
              <a:r>
                <a:rPr lang="it-IT" sz="1200" i="0" u="none" strike="noStrike" baseline="0" dirty="0" err="1">
                  <a:solidFill>
                    <a:srgbClr val="000000"/>
                  </a:solidFill>
                  <a:latin typeface="Charis SIL"/>
                </a:rPr>
                <a:t>Dolezal</a:t>
              </a:r>
              <a:r>
                <a:rPr lang="it-IT" sz="1200" i="0" u="none" strike="noStrike" baseline="0" dirty="0">
                  <a:solidFill>
                    <a:srgbClr val="000000"/>
                  </a:solidFill>
                  <a:latin typeface="Charis SIL"/>
                </a:rPr>
                <a:t> et al., 2021 </a:t>
              </a:r>
              <a:endParaRPr lang="it-IT" sz="1200" dirty="0"/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14C53FE9-20C7-2DD9-1D82-272710AEEF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636" y="4038585"/>
            <a:ext cx="5202769" cy="231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4454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2105A21-9C7D-20EC-9B8C-7E143F2DCDA7}"/>
              </a:ext>
            </a:extLst>
          </p:cNvPr>
          <p:cNvSpPr txBox="1"/>
          <p:nvPr/>
        </p:nvSpPr>
        <p:spPr>
          <a:xfrm>
            <a:off x="1669701" y="1043758"/>
            <a:ext cx="8852598" cy="2293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Summary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far, the forest and grassland ecosystems have shown low sensitivity to warming temperatures and recurrent drought events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However, if such climate anomaly trends persist in the future, they could have growing impacts</a:t>
            </a:r>
            <a:r>
              <a:rPr lang="en-GB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vegetation productivity and ecosystem functioning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72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DE42E3C9-7AF9-4DBD-A8CE-55B88B509AFA}"/>
              </a:ext>
            </a:extLst>
          </p:cNvPr>
          <p:cNvSpPr/>
          <p:nvPr/>
        </p:nvSpPr>
        <p:spPr>
          <a:xfrm>
            <a:off x="2220249" y="2921168"/>
            <a:ext cx="7751501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it-IT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europe and the year&#10;&#10;Description automatically generated with medium confidence">
            <a:extLst>
              <a:ext uri="{FF2B5EF4-FFF2-40B4-BE49-F238E27FC236}">
                <a16:creationId xmlns:a16="http://schemas.microsoft.com/office/drawing/2014/main" id="{60EB72B5-EF4F-A634-673F-03B79918C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1381125"/>
            <a:ext cx="11430001" cy="5714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B8412-71D2-1AB1-AA63-F42BF9A023DE}"/>
              </a:ext>
            </a:extLst>
          </p:cNvPr>
          <p:cNvSpPr txBox="1"/>
          <p:nvPr/>
        </p:nvSpPr>
        <p:spPr>
          <a:xfrm>
            <a:off x="2466975" y="1091684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Greening trends in Europe</a:t>
            </a:r>
          </a:p>
        </p:txBody>
      </p:sp>
    </p:spTree>
    <p:extLst>
      <p:ext uri="{BB962C8B-B14F-4D97-AF65-F5344CB8AC3E}">
        <p14:creationId xmlns:p14="http://schemas.microsoft.com/office/powerpoint/2010/main" val="203200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EA1C484-1A75-006E-C5A7-2845D9CBA9B8}"/>
              </a:ext>
            </a:extLst>
          </p:cNvPr>
          <p:cNvSpPr txBox="1"/>
          <p:nvPr/>
        </p:nvSpPr>
        <p:spPr>
          <a:xfrm>
            <a:off x="1607821" y="891837"/>
            <a:ext cx="8724900" cy="4191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In Italy, this land use trend concerns primary mountains already experiencing accelerated climate change pressure with increase of extreme events like droughts</a:t>
            </a:r>
            <a:endParaRPr lang="en-GB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Thus, this study aims to examine how grassland and forest ecosystems along the climatic gradient in Italy respond to the impacts of drought events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first evaluation concerned the </a:t>
            </a:r>
            <a:r>
              <a:rPr lang="en-GB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 Italian Alps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areas surrounding </a:t>
            </a:r>
            <a:r>
              <a:rPr lang="en-GB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Passo </a:t>
            </a:r>
            <a:r>
              <a:rPr lang="en-GB" sz="20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Brocon</a:t>
            </a:r>
            <a:r>
              <a:rPr lang="en-GB" sz="20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(Trentino, Italy)</a:t>
            </a:r>
          </a:p>
        </p:txBody>
      </p:sp>
    </p:spTree>
    <p:extLst>
      <p:ext uri="{BB962C8B-B14F-4D97-AF65-F5344CB8AC3E}">
        <p14:creationId xmlns:p14="http://schemas.microsoft.com/office/powerpoint/2010/main" val="18801920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7A4851-A69C-93DA-B108-CBF060B2E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098" y="1028700"/>
            <a:ext cx="6262294" cy="58293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10636C-14E8-3884-70B3-C975B5C631A3}"/>
              </a:ext>
            </a:extLst>
          </p:cNvPr>
          <p:cNvSpPr/>
          <p:nvPr/>
        </p:nvSpPr>
        <p:spPr>
          <a:xfrm>
            <a:off x="4601545" y="1409700"/>
            <a:ext cx="533400" cy="45720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9D7AB7-900E-CB49-42B3-AF30D63D78F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5134945" y="1638300"/>
            <a:ext cx="3380405" cy="67627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B0EF17-7D7B-E03A-8BD9-4515B7625174}"/>
              </a:ext>
            </a:extLst>
          </p:cNvPr>
          <p:cNvSpPr txBox="1"/>
          <p:nvPr/>
        </p:nvSpPr>
        <p:spPr>
          <a:xfrm>
            <a:off x="8532793" y="2220396"/>
            <a:ext cx="2382858" cy="7078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2000" kern="10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Current study area:</a:t>
            </a:r>
          </a:p>
          <a:p>
            <a:pPr algn="ctr"/>
            <a:r>
              <a:rPr lang="en-GB" sz="2000" kern="100" dirty="0">
                <a:solidFill>
                  <a:srgbClr val="6600FF"/>
                </a:solidFill>
                <a:latin typeface="Times New Roman" panose="02020603050405020304" pitchFamily="18" charset="0"/>
              </a:rPr>
              <a:t>Passo </a:t>
            </a:r>
            <a:r>
              <a:rPr lang="en-GB" sz="2000" kern="100" dirty="0" err="1">
                <a:solidFill>
                  <a:srgbClr val="6600FF"/>
                </a:solidFill>
                <a:latin typeface="Times New Roman" panose="02020603050405020304" pitchFamily="18" charset="0"/>
              </a:rPr>
              <a:t>Brocon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356231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71653-8817-8BB0-A345-EBAFF0E24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A6BB4AF-B828-6528-CBA0-9507214AD8A6}"/>
              </a:ext>
            </a:extLst>
          </p:cNvPr>
          <p:cNvSpPr txBox="1"/>
          <p:nvPr/>
        </p:nvSpPr>
        <p:spPr>
          <a:xfrm>
            <a:off x="1443037" y="1243459"/>
            <a:ext cx="9305925" cy="1514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Materials and Methods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Input Data Sets</a:t>
            </a:r>
          </a:p>
          <a:p>
            <a:pPr marL="0" indent="0">
              <a:lnSpc>
                <a:spcPct val="150000"/>
              </a:lnSpc>
              <a:buNone/>
            </a:pP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69B5520-D320-DEE0-18AA-4159E9BBCC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2394121"/>
              </p:ext>
            </p:extLst>
          </p:nvPr>
        </p:nvGraphicFramePr>
        <p:xfrm>
          <a:off x="1443037" y="2468429"/>
          <a:ext cx="8448675" cy="1789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53917">
                  <a:extLst>
                    <a:ext uri="{9D8B030D-6E8A-4147-A177-3AD203B41FA5}">
                      <a16:colId xmlns:a16="http://schemas.microsoft.com/office/drawing/2014/main" val="1781221953"/>
                    </a:ext>
                  </a:extLst>
                </a:gridCol>
                <a:gridCol w="2560983">
                  <a:extLst>
                    <a:ext uri="{9D8B030D-6E8A-4147-A177-3AD203B41FA5}">
                      <a16:colId xmlns:a16="http://schemas.microsoft.com/office/drawing/2014/main" val="1067096082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3708961982"/>
                    </a:ext>
                  </a:extLst>
                </a:gridCol>
                <a:gridCol w="2105025">
                  <a:extLst>
                    <a:ext uri="{9D8B030D-6E8A-4147-A177-3AD203B41FA5}">
                      <a16:colId xmlns:a16="http://schemas.microsoft.com/office/drawing/2014/main" val="48584372"/>
                    </a:ext>
                  </a:extLst>
                </a:gridCol>
              </a:tblGrid>
              <a:tr h="4381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 type</a:t>
                      </a:r>
                      <a:endParaRPr lang="en-GB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Variables (monthly)</a:t>
                      </a:r>
                      <a:endParaRPr lang="en-GB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en-GB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Range</a:t>
                      </a:r>
                      <a:endParaRPr lang="en-GB" sz="2000" kern="10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90256925"/>
                  </a:ext>
                </a:extLst>
              </a:tr>
              <a:tr h="335097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Climate data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(ECMW-Reanalysis ERA5)</a:t>
                      </a:r>
                      <a:endParaRPr lang="en-GB" sz="2000" b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00" dirty="0">
                          <a:solidFill>
                            <a:srgbClr val="66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Precipitation</a:t>
                      </a:r>
                      <a:endParaRPr lang="en-GB" sz="2000" b="1" kern="100" dirty="0">
                        <a:solidFill>
                          <a:srgbClr val="6600FF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 km</a:t>
                      </a:r>
                      <a:endParaRPr lang="en-GB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1981 to 2023</a:t>
                      </a:r>
                      <a:endParaRPr lang="en-GB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71867656"/>
                  </a:ext>
                </a:extLst>
              </a:tr>
              <a:tr h="3350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Minimum T</a:t>
                      </a:r>
                      <a:r>
                        <a:rPr lang="en-GB" sz="2000" b="1" kern="100" baseline="300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GB" sz="2000" b="1" kern="1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3581085"/>
                  </a:ext>
                </a:extLst>
              </a:tr>
              <a:tr h="335097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T</a:t>
                      </a:r>
                      <a:r>
                        <a:rPr lang="en-GB" sz="2000" b="1" kern="100" baseline="300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en-GB" sz="2000" b="1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5585073"/>
                  </a:ext>
                </a:extLst>
              </a:tr>
              <a:tr h="33509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Satellite image data</a:t>
                      </a:r>
                      <a:endParaRPr lang="en-GB" sz="2000" b="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b="1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MODIS16-day NDVI </a:t>
                      </a:r>
                      <a:endParaRPr lang="en-GB" sz="2000" b="1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 m</a:t>
                      </a:r>
                      <a:endParaRPr lang="en-GB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800"/>
                        </a:spcAft>
                      </a:pPr>
                      <a:r>
                        <a:rPr lang="en-GB" sz="20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2001 to 2023</a:t>
                      </a:r>
                      <a:endParaRPr lang="en-GB" sz="2000" kern="100" dirty="0">
                        <a:effectLst/>
                        <a:latin typeface="Times New Roman" panose="02020603050405020304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445476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822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93579FF-5714-E66C-495D-CD24BC094F21}"/>
              </a:ext>
            </a:extLst>
          </p:cNvPr>
          <p:cNvSpPr txBox="1"/>
          <p:nvPr/>
        </p:nvSpPr>
        <p:spPr>
          <a:xfrm>
            <a:off x="1714499" y="1379934"/>
            <a:ext cx="7381876" cy="1750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2.1 Validation of Climate Data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GB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Correlation analysis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Accuracy of the ECMWF m</a:t>
            </a:r>
            <a:r>
              <a:rPr lang="en-GB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onthly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n-GB" sz="18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assessed against ground observations over 4 years (2019-2022)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18CF85-950D-C7B6-5D70-343302990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7695" y="3285219"/>
            <a:ext cx="5425910" cy="331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599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023AEF7-D3AD-D5A6-1CFA-AEC3CE48D9B6}"/>
              </a:ext>
            </a:extLst>
          </p:cNvPr>
          <p:cNvSpPr txBox="1"/>
          <p:nvPr/>
        </p:nvSpPr>
        <p:spPr>
          <a:xfrm>
            <a:off x="1571625" y="1208910"/>
            <a:ext cx="9086850" cy="3154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2.2 Trend analysis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trend analysis was performed</a:t>
            </a:r>
            <a:r>
              <a:rPr lang="en-GB" sz="2000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7200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three climate variables</a:t>
            </a:r>
          </a:p>
          <a:p>
            <a:pPr marL="10800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6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Precipitation </a:t>
            </a:r>
          </a:p>
          <a:p>
            <a:pPr marL="10800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Tmin</a:t>
            </a:r>
          </a:p>
          <a:p>
            <a:pPr marL="1080000" marR="0" lvl="0" indent="-34290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Tmax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105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27D26-3D7E-C6F7-530B-E5ADF61A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249491"/>
            <a:ext cx="9601200" cy="418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1053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392BAF-E722-489A-9D1C-919A24DE41C2}">
  <ds:schemaRefs>
    <ds:schemaRef ds:uri="http://schemas.openxmlformats.org/package/2006/metadata/core-properties"/>
    <ds:schemaRef ds:uri="31636664-d730-40d7-a265-a5e11b79394d"/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794</Words>
  <Application>Microsoft Office PowerPoint</Application>
  <PresentationFormat>Widescreen</PresentationFormat>
  <Paragraphs>168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Calibri</vt:lpstr>
      <vt:lpstr>Charis SIL</vt:lpstr>
      <vt:lpstr>Times New Roman</vt:lpstr>
      <vt:lpstr>Wingdings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Birhane G</cp:lastModifiedBy>
  <cp:revision>105</cp:revision>
  <dcterms:created xsi:type="dcterms:W3CDTF">2024-12-12T08:43:13Z</dcterms:created>
  <dcterms:modified xsi:type="dcterms:W3CDTF">2025-02-10T17:18:37Z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