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8" r:id="rId5"/>
    <p:sldId id="269" r:id="rId6"/>
    <p:sldId id="270" r:id="rId7"/>
    <p:sldId id="287" r:id="rId8"/>
    <p:sldId id="273" r:id="rId9"/>
    <p:sldId id="274" r:id="rId10"/>
    <p:sldId id="275" r:id="rId11"/>
    <p:sldId id="277" r:id="rId12"/>
    <p:sldId id="276" r:id="rId13"/>
    <p:sldId id="278" r:id="rId14"/>
    <p:sldId id="292" r:id="rId15"/>
    <p:sldId id="282" r:id="rId16"/>
    <p:sldId id="280" r:id="rId17"/>
    <p:sldId id="285" r:id="rId18"/>
    <p:sldId id="281" r:id="rId19"/>
    <p:sldId id="283" r:id="rId20"/>
    <p:sldId id="284" r:id="rId21"/>
    <p:sldId id="26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0"/>
            <p14:sldId id="287"/>
            <p14:sldId id="273"/>
            <p14:sldId id="274"/>
            <p14:sldId id="275"/>
            <p14:sldId id="277"/>
            <p14:sldId id="276"/>
            <p14:sldId id="278"/>
            <p14:sldId id="292"/>
            <p14:sldId id="282"/>
            <p14:sldId id="280"/>
            <p14:sldId id="285"/>
            <p14:sldId id="281"/>
            <p14:sldId id="283"/>
            <p14:sldId id="284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07"/>
  </p:normalViewPr>
  <p:slideViewPr>
    <p:cSldViewPr snapToGrid="0">
      <p:cViewPr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10/02/25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10/02/25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181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gretaagostini/Library/Group%20Containers/UBF8T346G9.ms/WebArchiveCopyPasteTempFiles/com.microsoft.Word/page7image4929742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5210175" y="4073345"/>
            <a:ext cx="5766045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Greta Agostini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CNR-IRET, 00015 Montelibretti, Rome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1072905" y="976339"/>
            <a:ext cx="9903315" cy="28315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non-invasive genetics insight into population structure and recolonization dynamics of the Eurasian otter (</a:t>
            </a:r>
            <a:r>
              <a:rPr lang="en-GB" sz="40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Lutra</a:t>
            </a:r>
            <a:r>
              <a:rPr lang="en-GB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lutra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at the boundary of its Italian core range</a:t>
            </a:r>
          </a:p>
          <a:p>
            <a:pPr algn="r"/>
            <a:endParaRPr lang="it-IT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/>
          <p:nvPr/>
        </p:nvSpPr>
        <p:spPr>
          <a:xfrm>
            <a:off x="1215780" y="3523488"/>
            <a:ext cx="2929500" cy="3186278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35E7C-4898-9E54-36D4-7EB9AB410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3D4C4-69E7-835A-75E4-D1EE255AE78C}"/>
              </a:ext>
            </a:extLst>
          </p:cNvPr>
          <p:cNvSpPr txBox="1">
            <a:spLocks/>
          </p:cNvSpPr>
          <p:nvPr/>
        </p:nvSpPr>
        <p:spPr>
          <a:xfrm>
            <a:off x="838200" y="1176645"/>
            <a:ext cx="10515600" cy="962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3" name="Picture 1" descr="page1image30181824">
            <a:extLst>
              <a:ext uri="{FF2B5EF4-FFF2-40B4-BE49-F238E27FC236}">
                <a16:creationId xmlns:a16="http://schemas.microsoft.com/office/drawing/2014/main" id="{97BD76E4-11C2-FDA8-09B5-1C6D897E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6" y="1042336"/>
            <a:ext cx="1420198" cy="8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l ritorno della lontra sul territorio italiano | RADAR Magazine">
            <a:extLst>
              <a:ext uri="{FF2B5EF4-FFF2-40B4-BE49-F238E27FC236}">
                <a16:creationId xmlns:a16="http://schemas.microsoft.com/office/drawing/2014/main" id="{9FAEA094-6DD8-242B-BF68-4EA255888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13333"/>
          <a:stretch/>
        </p:blipFill>
        <p:spPr bwMode="auto">
          <a:xfrm>
            <a:off x="1051228" y="2567815"/>
            <a:ext cx="1231230" cy="124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00956A-D767-4600-DF1F-ED21F59B05F5}"/>
              </a:ext>
            </a:extLst>
          </p:cNvPr>
          <p:cNvSpPr txBox="1"/>
          <p:nvPr/>
        </p:nvSpPr>
        <p:spPr>
          <a:xfrm>
            <a:off x="2444986" y="3386817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do PNALM otter nucleus come from?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C8FFDBC-C03A-E4C2-890C-8DA66F172782}"/>
              </a:ext>
            </a:extLst>
          </p:cNvPr>
          <p:cNvGrpSpPr/>
          <p:nvPr/>
        </p:nvGrpSpPr>
        <p:grpSpPr>
          <a:xfrm>
            <a:off x="2444986" y="2501158"/>
            <a:ext cx="7589706" cy="523220"/>
            <a:chOff x="2395542" y="1816353"/>
            <a:chExt cx="7589706" cy="523220"/>
          </a:xfrm>
        </p:grpSpPr>
        <p:pic>
          <p:nvPicPr>
            <p:cNvPr id="7" name="Picture 2" descr="Parco Nazionale d'Abruzzo, Lazio e Molise">
              <a:extLst>
                <a:ext uri="{FF2B5EF4-FFF2-40B4-BE49-F238E27FC236}">
                  <a16:creationId xmlns:a16="http://schemas.microsoft.com/office/drawing/2014/main" id="{A47A9BA9-2D82-B5ED-CCEC-922AC75B0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7160" y="1816353"/>
              <a:ext cx="348088" cy="47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D37D9C0-4C4B-6748-9343-EF4AC3C2F677}"/>
                </a:ext>
              </a:extLst>
            </p:cNvPr>
            <p:cNvSpPr txBox="1"/>
            <p:nvPr/>
          </p:nvSpPr>
          <p:spPr>
            <a:xfrm>
              <a:off x="2395542" y="1816353"/>
              <a:ext cx="7589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How many otters are there in the PNALM?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00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29990-5334-7AC3-7E7A-DB13948A7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olo 1">
            <a:extLst>
              <a:ext uri="{FF2B5EF4-FFF2-40B4-BE49-F238E27FC236}">
                <a16:creationId xmlns:a16="http://schemas.microsoft.com/office/drawing/2014/main" id="{DBACABC9-D52E-AB01-3718-6C5D2200E7B0}"/>
              </a:ext>
            </a:extLst>
          </p:cNvPr>
          <p:cNvSpPr txBox="1">
            <a:spLocks/>
          </p:cNvSpPr>
          <p:nvPr/>
        </p:nvSpPr>
        <p:spPr>
          <a:xfrm>
            <a:off x="1133387" y="1321241"/>
            <a:ext cx="3921488" cy="1459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do PNALM otters come from?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8C0A9325-B342-E5F9-470E-F54869CE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66" y="2892642"/>
            <a:ext cx="3701707" cy="3023361"/>
          </a:xfrm>
          <a:prstGeom prst="rect">
            <a:avLst/>
          </a:prstGeom>
        </p:spPr>
      </p:pic>
      <p:sp>
        <p:nvSpPr>
          <p:cNvPr id="40" name="Ovale 39">
            <a:extLst>
              <a:ext uri="{FF2B5EF4-FFF2-40B4-BE49-F238E27FC236}">
                <a16:creationId xmlns:a16="http://schemas.microsoft.com/office/drawing/2014/main" id="{0E8D9FC3-7952-E61C-BBEA-38368C303CDB}"/>
              </a:ext>
            </a:extLst>
          </p:cNvPr>
          <p:cNvSpPr/>
          <p:nvPr/>
        </p:nvSpPr>
        <p:spPr>
          <a:xfrm>
            <a:off x="2351038" y="4764157"/>
            <a:ext cx="1315531" cy="380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9C13A25C-1D8D-1362-E435-0DDFCD3F5E33}"/>
              </a:ext>
            </a:extLst>
          </p:cNvPr>
          <p:cNvSpPr/>
          <p:nvPr/>
        </p:nvSpPr>
        <p:spPr>
          <a:xfrm>
            <a:off x="3094131" y="4018609"/>
            <a:ext cx="732056" cy="255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D17C47BA-225C-A3D1-546E-1DF0AE36D36B}"/>
              </a:ext>
            </a:extLst>
          </p:cNvPr>
          <p:cNvSpPr/>
          <p:nvPr/>
        </p:nvSpPr>
        <p:spPr>
          <a:xfrm>
            <a:off x="2917678" y="4326960"/>
            <a:ext cx="732056" cy="255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0667F0F4-8603-B7C2-59C2-04ED1E3AF52E}"/>
              </a:ext>
            </a:extLst>
          </p:cNvPr>
          <p:cNvSpPr/>
          <p:nvPr/>
        </p:nvSpPr>
        <p:spPr>
          <a:xfrm rot="20726321">
            <a:off x="3076295" y="3483235"/>
            <a:ext cx="1773051" cy="7630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Picture 2" descr="Parco Nazionale d'Abruzzo, Lazio e Molise">
            <a:extLst>
              <a:ext uri="{FF2B5EF4-FFF2-40B4-BE49-F238E27FC236}">
                <a16:creationId xmlns:a16="http://schemas.microsoft.com/office/drawing/2014/main" id="{2CD5BD43-2F4C-52AF-F37C-94D21E7C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12" y="1840520"/>
            <a:ext cx="333027" cy="4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78295EEF-F0FC-9CE5-E0AB-8E1C5C079D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" t="1935" r="3768" b="21297"/>
          <a:stretch/>
        </p:blipFill>
        <p:spPr>
          <a:xfrm>
            <a:off x="4956349" y="1174060"/>
            <a:ext cx="5887271" cy="5286099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DCD25DE8-3F13-ABBE-4297-CA7E75AB4212}"/>
              </a:ext>
            </a:extLst>
          </p:cNvPr>
          <p:cNvSpPr/>
          <p:nvPr/>
        </p:nvSpPr>
        <p:spPr>
          <a:xfrm rot="5400000">
            <a:off x="5466412" y="1219946"/>
            <a:ext cx="304798" cy="878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3DB1817-DF2E-5CD5-B68E-408A7022411E}"/>
              </a:ext>
            </a:extLst>
          </p:cNvPr>
          <p:cNvSpPr/>
          <p:nvPr/>
        </p:nvSpPr>
        <p:spPr>
          <a:xfrm rot="10800000">
            <a:off x="5803597" y="2086855"/>
            <a:ext cx="254590" cy="2803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8340468-90E5-3A81-4266-5568C674BF92}"/>
              </a:ext>
            </a:extLst>
          </p:cNvPr>
          <p:cNvSpPr/>
          <p:nvPr/>
        </p:nvSpPr>
        <p:spPr>
          <a:xfrm rot="5400000">
            <a:off x="5045737" y="5003410"/>
            <a:ext cx="1125494" cy="899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A441790D-A9F4-51DE-7BA6-C043A464624C}"/>
              </a:ext>
            </a:extLst>
          </p:cNvPr>
          <p:cNvSpPr/>
          <p:nvPr/>
        </p:nvSpPr>
        <p:spPr>
          <a:xfrm>
            <a:off x="6856543" y="1696362"/>
            <a:ext cx="947966" cy="659021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70CAC302-C84E-4B0C-87D2-5332195ECA3A}"/>
              </a:ext>
            </a:extLst>
          </p:cNvPr>
          <p:cNvSpPr/>
          <p:nvPr/>
        </p:nvSpPr>
        <p:spPr>
          <a:xfrm>
            <a:off x="7182080" y="2303744"/>
            <a:ext cx="721162" cy="318171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2E3152DC-F1A3-A9A3-70DE-0BF00972F489}"/>
              </a:ext>
            </a:extLst>
          </p:cNvPr>
          <p:cNvSpPr/>
          <p:nvPr/>
        </p:nvSpPr>
        <p:spPr>
          <a:xfrm>
            <a:off x="6848035" y="2543435"/>
            <a:ext cx="633441" cy="498927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788DF892-749F-A8A6-1A9B-4D63C5442773}"/>
              </a:ext>
            </a:extLst>
          </p:cNvPr>
          <p:cNvSpPr/>
          <p:nvPr/>
        </p:nvSpPr>
        <p:spPr>
          <a:xfrm>
            <a:off x="7085687" y="2846962"/>
            <a:ext cx="817553" cy="597665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CF218002-D207-5730-15A7-69642FD616C0}"/>
              </a:ext>
            </a:extLst>
          </p:cNvPr>
          <p:cNvSpPr/>
          <p:nvPr/>
        </p:nvSpPr>
        <p:spPr>
          <a:xfrm>
            <a:off x="8233675" y="4683323"/>
            <a:ext cx="567276" cy="465511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219A3823-1750-EA54-A918-B29D4BD1791A}"/>
              </a:ext>
            </a:extLst>
          </p:cNvPr>
          <p:cNvSpPr/>
          <p:nvPr/>
        </p:nvSpPr>
        <p:spPr>
          <a:xfrm>
            <a:off x="9222704" y="4075640"/>
            <a:ext cx="1489055" cy="1586363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B50047DB-0E8A-625F-A7FD-2196A402DCC7}"/>
              </a:ext>
            </a:extLst>
          </p:cNvPr>
          <p:cNvSpPr/>
          <p:nvPr/>
        </p:nvSpPr>
        <p:spPr>
          <a:xfrm>
            <a:off x="8353221" y="3231950"/>
            <a:ext cx="780489" cy="460380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091F5AB0-0F20-8402-7916-FDDE5D5A8526}"/>
              </a:ext>
            </a:extLst>
          </p:cNvPr>
          <p:cNvSpPr/>
          <p:nvPr/>
        </p:nvSpPr>
        <p:spPr>
          <a:xfrm rot="2784237">
            <a:off x="8893078" y="3064868"/>
            <a:ext cx="1196492" cy="595174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E0C2B67-AC75-C632-6869-A8305A57E91F}"/>
              </a:ext>
            </a:extLst>
          </p:cNvPr>
          <p:cNvSpPr txBox="1"/>
          <p:nvPr/>
        </p:nvSpPr>
        <p:spPr>
          <a:xfrm>
            <a:off x="7742855" y="1759726"/>
            <a:ext cx="66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FAP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E18BD0B-B110-9895-953C-3FB4918B798F}"/>
              </a:ext>
            </a:extLst>
          </p:cNvPr>
          <p:cNvSpPr txBox="1"/>
          <p:nvPr/>
        </p:nvSpPr>
        <p:spPr>
          <a:xfrm>
            <a:off x="7842058" y="2355384"/>
            <a:ext cx="66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F2F5E9C-A4CC-B093-9A32-526743EDBA97}"/>
              </a:ext>
            </a:extLst>
          </p:cNvPr>
          <p:cNvSpPr txBox="1"/>
          <p:nvPr/>
        </p:nvSpPr>
        <p:spPr>
          <a:xfrm>
            <a:off x="7466458" y="2642137"/>
            <a:ext cx="867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PNALM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5239D70-723F-27D0-E348-642DD0E13707}"/>
              </a:ext>
            </a:extLst>
          </p:cNvPr>
          <p:cNvSpPr txBox="1"/>
          <p:nvPr/>
        </p:nvSpPr>
        <p:spPr>
          <a:xfrm>
            <a:off x="7336456" y="3407466"/>
            <a:ext cx="66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SV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818EC1A-0980-4BBC-9BCF-A7B3F4FEBF0F}"/>
              </a:ext>
            </a:extLst>
          </p:cNvPr>
          <p:cNvSpPr txBox="1"/>
          <p:nvPr/>
        </p:nvSpPr>
        <p:spPr>
          <a:xfrm>
            <a:off x="8208436" y="4492075"/>
            <a:ext cx="66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504BE7A-0447-6BA3-2371-7B1E0B1A36B7}"/>
              </a:ext>
            </a:extLst>
          </p:cNvPr>
          <p:cNvSpPr txBox="1"/>
          <p:nvPr/>
        </p:nvSpPr>
        <p:spPr>
          <a:xfrm>
            <a:off x="8468192" y="2999405"/>
            <a:ext cx="66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TAV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6328C2A-79C9-1EB1-92E4-2D4B12367B56}"/>
              </a:ext>
            </a:extLst>
          </p:cNvPr>
          <p:cNvSpPr txBox="1"/>
          <p:nvPr/>
        </p:nvSpPr>
        <p:spPr>
          <a:xfrm>
            <a:off x="9039032" y="4164791"/>
            <a:ext cx="601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0954CCB0-4D69-D72D-06A9-2A523E3CB7DC}"/>
              </a:ext>
            </a:extLst>
          </p:cNvPr>
          <p:cNvSpPr txBox="1"/>
          <p:nvPr/>
        </p:nvSpPr>
        <p:spPr>
          <a:xfrm>
            <a:off x="9691508" y="3015375"/>
            <a:ext cx="66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GOF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C2FE1208-CDA5-59B2-1BED-A0F20A1EE487}"/>
              </a:ext>
            </a:extLst>
          </p:cNvPr>
          <p:cNvSpPr txBox="1"/>
          <p:nvPr/>
        </p:nvSpPr>
        <p:spPr>
          <a:xfrm rot="2077904">
            <a:off x="9519793" y="2147179"/>
            <a:ext cx="1244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  <a:ea typeface="Helvetica Neue" panose="02000503000000020004" pitchFamily="2" charset="0"/>
                <a:cs typeface="APPLE CHANCERY" panose="03020702040506060504" pitchFamily="66" charset="-79"/>
              </a:rPr>
              <a:t>Adriatic Sea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EC3F2759-E3ED-82C9-8C62-D4C41D9FA4C3}"/>
              </a:ext>
            </a:extLst>
          </p:cNvPr>
          <p:cNvSpPr txBox="1"/>
          <p:nvPr/>
        </p:nvSpPr>
        <p:spPr>
          <a:xfrm rot="2077904">
            <a:off x="6872024" y="5092406"/>
            <a:ext cx="1244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  <a:ea typeface="Helvetica Neue" panose="02000503000000020004" pitchFamily="2" charset="0"/>
                <a:cs typeface="APPLE CHANCERY" panose="03020702040506060504" pitchFamily="66" charset="-79"/>
              </a:rPr>
              <a:t>Tyrrhenian Sea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53338094-9A85-1026-DDF6-D905EB765A4E}"/>
              </a:ext>
            </a:extLst>
          </p:cNvPr>
          <p:cNvSpPr/>
          <p:nvPr/>
        </p:nvSpPr>
        <p:spPr>
          <a:xfrm>
            <a:off x="7182076" y="2311241"/>
            <a:ext cx="721163" cy="31817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A20A4556-B4DD-DDA7-134A-44A7189C2590}"/>
              </a:ext>
            </a:extLst>
          </p:cNvPr>
          <p:cNvSpPr/>
          <p:nvPr/>
        </p:nvSpPr>
        <p:spPr>
          <a:xfrm rot="2768434">
            <a:off x="6818268" y="2701627"/>
            <a:ext cx="756857" cy="43616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5F77CB9E-8116-DED8-CADE-0F07814A15D0}"/>
              </a:ext>
            </a:extLst>
          </p:cNvPr>
          <p:cNvSpPr/>
          <p:nvPr/>
        </p:nvSpPr>
        <p:spPr>
          <a:xfrm rot="21354727">
            <a:off x="8227351" y="4690511"/>
            <a:ext cx="571354" cy="45113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589968E7-C553-7886-8701-B6AB95333C13}"/>
              </a:ext>
            </a:extLst>
          </p:cNvPr>
          <p:cNvSpPr/>
          <p:nvPr/>
        </p:nvSpPr>
        <p:spPr>
          <a:xfrm>
            <a:off x="7076042" y="1696363"/>
            <a:ext cx="728466" cy="60589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4A2FC4AE-FC57-50F3-D292-DFCA77107A41}"/>
              </a:ext>
            </a:extLst>
          </p:cNvPr>
          <p:cNvSpPr/>
          <p:nvPr/>
        </p:nvSpPr>
        <p:spPr>
          <a:xfrm rot="2505794">
            <a:off x="9194498" y="3205198"/>
            <a:ext cx="824082" cy="57250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2B065407-404E-9B51-6B17-2BFBA0A8DB60}"/>
              </a:ext>
            </a:extLst>
          </p:cNvPr>
          <p:cNvSpPr/>
          <p:nvPr/>
        </p:nvSpPr>
        <p:spPr>
          <a:xfrm rot="21370263">
            <a:off x="8356025" y="3246938"/>
            <a:ext cx="801153" cy="43398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5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2" grpId="0" animBg="1"/>
      <p:bldP spid="43" grpId="0" animBg="1"/>
      <p:bldP spid="43" grpId="1" animBg="1"/>
      <p:bldP spid="31" grpId="0" animBg="1"/>
      <p:bldP spid="32" grpId="0" animBg="1"/>
      <p:bldP spid="3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3" grpId="1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42287-C65F-B36C-8B4B-B920E7F11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70FA280D-9DBC-E5BA-AC57-3D552CFA0911}"/>
              </a:ext>
            </a:extLst>
          </p:cNvPr>
          <p:cNvSpPr txBox="1">
            <a:spLocks/>
          </p:cNvSpPr>
          <p:nvPr/>
        </p:nvSpPr>
        <p:spPr>
          <a:xfrm>
            <a:off x="838200" y="1176645"/>
            <a:ext cx="10515600" cy="962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13" name="Picture 1" descr="page1image30181824">
            <a:extLst>
              <a:ext uri="{FF2B5EF4-FFF2-40B4-BE49-F238E27FC236}">
                <a16:creationId xmlns:a16="http://schemas.microsoft.com/office/drawing/2014/main" id="{ECD8FE3F-B268-0780-3BC6-87870A07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6" y="1042336"/>
            <a:ext cx="1420198" cy="8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 ritorno della lontra sul territorio italiano | RADAR Magazine">
            <a:extLst>
              <a:ext uri="{FF2B5EF4-FFF2-40B4-BE49-F238E27FC236}">
                <a16:creationId xmlns:a16="http://schemas.microsoft.com/office/drawing/2014/main" id="{88134BA1-2DEA-7198-8E82-084292AA2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13333"/>
          <a:stretch/>
        </p:blipFill>
        <p:spPr bwMode="auto">
          <a:xfrm>
            <a:off x="1051228" y="2567815"/>
            <a:ext cx="1231230" cy="124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C53C24-40FB-C3C6-C53E-7F0F992A2D39}"/>
              </a:ext>
            </a:extLst>
          </p:cNvPr>
          <p:cNvSpPr txBox="1"/>
          <p:nvPr/>
        </p:nvSpPr>
        <p:spPr>
          <a:xfrm>
            <a:off x="2444986" y="3386817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do PNALM otter nucleus come from?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FD85D5B-D66A-EEF1-CA71-78A9C8DDA1CF}"/>
              </a:ext>
            </a:extLst>
          </p:cNvPr>
          <p:cNvSpPr txBox="1"/>
          <p:nvPr/>
        </p:nvSpPr>
        <p:spPr>
          <a:xfrm>
            <a:off x="2444986" y="4272476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do they move in Central Italy?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DBC5BEF-EEFA-92AB-7D8C-DC83A8EDE403}"/>
              </a:ext>
            </a:extLst>
          </p:cNvPr>
          <p:cNvGrpSpPr/>
          <p:nvPr/>
        </p:nvGrpSpPr>
        <p:grpSpPr>
          <a:xfrm>
            <a:off x="2444986" y="2501158"/>
            <a:ext cx="7589706" cy="523220"/>
            <a:chOff x="2395542" y="1816353"/>
            <a:chExt cx="7589706" cy="523220"/>
          </a:xfrm>
        </p:grpSpPr>
        <p:pic>
          <p:nvPicPr>
            <p:cNvPr id="19" name="Picture 2" descr="Parco Nazionale d'Abruzzo, Lazio e Molise">
              <a:extLst>
                <a:ext uri="{FF2B5EF4-FFF2-40B4-BE49-F238E27FC236}">
                  <a16:creationId xmlns:a16="http://schemas.microsoft.com/office/drawing/2014/main" id="{1C8E1FF9-58EF-78E5-CD5F-D2A35C599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7160" y="1816353"/>
              <a:ext cx="348088" cy="47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B57929D-D119-5B69-C35D-9C1115C054A5}"/>
                </a:ext>
              </a:extLst>
            </p:cNvPr>
            <p:cNvSpPr txBox="1"/>
            <p:nvPr/>
          </p:nvSpPr>
          <p:spPr>
            <a:xfrm>
              <a:off x="2395542" y="1816353"/>
              <a:ext cx="7589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How many otters are there in the PNALM?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297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9969C-023B-A395-9493-0EF57EF92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C0D1B1-0E6B-34F8-78D1-1E239CCD0FFB}"/>
              </a:ext>
            </a:extLst>
          </p:cNvPr>
          <p:cNvSpPr txBox="1">
            <a:spLocks/>
          </p:cNvSpPr>
          <p:nvPr/>
        </p:nvSpPr>
        <p:spPr>
          <a:xfrm>
            <a:off x="838200" y="11057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do they move in Central Italy?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C532066-B858-B9C3-E9E5-444054904492}"/>
              </a:ext>
            </a:extLst>
          </p:cNvPr>
          <p:cNvGrpSpPr/>
          <p:nvPr/>
        </p:nvGrpSpPr>
        <p:grpSpPr>
          <a:xfrm>
            <a:off x="2541765" y="1938528"/>
            <a:ext cx="7108470" cy="4567362"/>
            <a:chOff x="2059913" y="1325563"/>
            <a:chExt cx="8072173" cy="533882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86AA3C9-AB2F-0C96-804F-967391AAE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38" t="14524" r="7913" b="15172"/>
            <a:stretch/>
          </p:blipFill>
          <p:spPr>
            <a:xfrm>
              <a:off x="2059913" y="1325563"/>
              <a:ext cx="8072173" cy="5338823"/>
            </a:xfrm>
            <a:prstGeom prst="rect">
              <a:avLst/>
            </a:prstGeom>
          </p:spPr>
        </p:pic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E9C204F8-1239-3A51-C22A-9DC80DF21951}"/>
                </a:ext>
              </a:extLst>
            </p:cNvPr>
            <p:cNvSpPr/>
            <p:nvPr/>
          </p:nvSpPr>
          <p:spPr>
            <a:xfrm>
              <a:off x="3788815" y="5300663"/>
              <a:ext cx="754610" cy="6016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2679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4B1F-D414-5022-DE66-2C7B66052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1B5F01C3-2309-B1C0-D491-56DCE7952BC7}"/>
              </a:ext>
            </a:extLst>
          </p:cNvPr>
          <p:cNvSpPr txBox="1">
            <a:spLocks/>
          </p:cNvSpPr>
          <p:nvPr/>
        </p:nvSpPr>
        <p:spPr>
          <a:xfrm>
            <a:off x="838200" y="1176645"/>
            <a:ext cx="10515600" cy="962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13" name="Picture 1" descr="page1image30181824">
            <a:extLst>
              <a:ext uri="{FF2B5EF4-FFF2-40B4-BE49-F238E27FC236}">
                <a16:creationId xmlns:a16="http://schemas.microsoft.com/office/drawing/2014/main" id="{C7733D65-A1E9-E9DE-1DB4-831F45B4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6" y="1042336"/>
            <a:ext cx="1420198" cy="8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 ritorno della lontra sul territorio italiano | RADAR Magazine">
            <a:extLst>
              <a:ext uri="{FF2B5EF4-FFF2-40B4-BE49-F238E27FC236}">
                <a16:creationId xmlns:a16="http://schemas.microsoft.com/office/drawing/2014/main" id="{722E9750-B295-9371-7DCE-4109F80FB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13333"/>
          <a:stretch/>
        </p:blipFill>
        <p:spPr bwMode="auto">
          <a:xfrm>
            <a:off x="1051228" y="2567815"/>
            <a:ext cx="1231230" cy="124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B7B037-CEED-5185-3C8E-F8B6011BE829}"/>
              </a:ext>
            </a:extLst>
          </p:cNvPr>
          <p:cNvSpPr txBox="1"/>
          <p:nvPr/>
        </p:nvSpPr>
        <p:spPr>
          <a:xfrm>
            <a:off x="2444986" y="3386817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do PNALM otter nucleus come from?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E4F50E5-284A-59C5-B6A8-CF19FCB020FE}"/>
              </a:ext>
            </a:extLst>
          </p:cNvPr>
          <p:cNvSpPr txBox="1"/>
          <p:nvPr/>
        </p:nvSpPr>
        <p:spPr>
          <a:xfrm>
            <a:off x="2444986" y="4272476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do they move in Central Italy?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3E00D5E-D213-B0E0-D5E5-4A04A1031A9C}"/>
              </a:ext>
            </a:extLst>
          </p:cNvPr>
          <p:cNvSpPr txBox="1"/>
          <p:nvPr/>
        </p:nvSpPr>
        <p:spPr>
          <a:xfrm>
            <a:off x="2456502" y="5158135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can limit gene flow?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4E4F49E-D541-C507-6073-F8F7233DA953}"/>
              </a:ext>
            </a:extLst>
          </p:cNvPr>
          <p:cNvGrpSpPr/>
          <p:nvPr/>
        </p:nvGrpSpPr>
        <p:grpSpPr>
          <a:xfrm>
            <a:off x="2444986" y="2501158"/>
            <a:ext cx="7589706" cy="523220"/>
            <a:chOff x="2395542" y="1816353"/>
            <a:chExt cx="7589706" cy="523220"/>
          </a:xfrm>
        </p:grpSpPr>
        <p:pic>
          <p:nvPicPr>
            <p:cNvPr id="19" name="Picture 2" descr="Parco Nazionale d'Abruzzo, Lazio e Molise">
              <a:extLst>
                <a:ext uri="{FF2B5EF4-FFF2-40B4-BE49-F238E27FC236}">
                  <a16:creationId xmlns:a16="http://schemas.microsoft.com/office/drawing/2014/main" id="{C7F60C41-7AE6-8C1A-A11D-E822B318A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7160" y="1816353"/>
              <a:ext cx="348088" cy="47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C767740-CD6A-E95A-A7EB-B8E2DD91C19E}"/>
                </a:ext>
              </a:extLst>
            </p:cNvPr>
            <p:cNvSpPr txBox="1"/>
            <p:nvPr/>
          </p:nvSpPr>
          <p:spPr>
            <a:xfrm>
              <a:off x="2395542" y="1816353"/>
              <a:ext cx="7589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How many otters are there in the PNALM?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21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A7830-1E72-FEAE-0431-CB938897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o 52">
            <a:extLst>
              <a:ext uri="{FF2B5EF4-FFF2-40B4-BE49-F238E27FC236}">
                <a16:creationId xmlns:a16="http://schemas.microsoft.com/office/drawing/2014/main" id="{092B218C-9ED2-8318-0324-2BC188F2C17A}"/>
              </a:ext>
            </a:extLst>
          </p:cNvPr>
          <p:cNvGrpSpPr/>
          <p:nvPr/>
        </p:nvGrpSpPr>
        <p:grpSpPr>
          <a:xfrm>
            <a:off x="2745836" y="1223479"/>
            <a:ext cx="6431422" cy="5524562"/>
            <a:chOff x="4956349" y="1174060"/>
            <a:chExt cx="5887271" cy="528609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C67EFF5-6BC2-4899-7EE5-1272FBE2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69" t="1935" r="3768" b="21297"/>
            <a:stretch/>
          </p:blipFill>
          <p:spPr>
            <a:xfrm>
              <a:off x="4956349" y="1174060"/>
              <a:ext cx="5887271" cy="5286099"/>
            </a:xfrm>
            <a:prstGeom prst="rect">
              <a:avLst/>
            </a:prstGeom>
          </p:spPr>
        </p:pic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F752ED3-2858-D572-058F-79555CC4E800}"/>
                </a:ext>
              </a:extLst>
            </p:cNvPr>
            <p:cNvSpPr/>
            <p:nvPr/>
          </p:nvSpPr>
          <p:spPr>
            <a:xfrm>
              <a:off x="6856543" y="1696362"/>
              <a:ext cx="947966" cy="65902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F8FE441F-AA7C-031E-4775-3F5D7B8A6770}"/>
                </a:ext>
              </a:extLst>
            </p:cNvPr>
            <p:cNvSpPr/>
            <p:nvPr/>
          </p:nvSpPr>
          <p:spPr>
            <a:xfrm>
              <a:off x="7182080" y="2303744"/>
              <a:ext cx="721162" cy="31817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79FD822F-5F20-06E4-2FAE-B459EE11AF73}"/>
                </a:ext>
              </a:extLst>
            </p:cNvPr>
            <p:cNvSpPr/>
            <p:nvPr/>
          </p:nvSpPr>
          <p:spPr>
            <a:xfrm>
              <a:off x="6848035" y="2543435"/>
              <a:ext cx="633441" cy="4989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99D2D93E-F0EB-E5C7-3CBB-FE50BD7B6764}"/>
                </a:ext>
              </a:extLst>
            </p:cNvPr>
            <p:cNvSpPr/>
            <p:nvPr/>
          </p:nvSpPr>
          <p:spPr>
            <a:xfrm>
              <a:off x="7085687" y="2846962"/>
              <a:ext cx="817553" cy="5976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8DA8B0C8-BB36-4694-E549-3BE0F8381E37}"/>
                </a:ext>
              </a:extLst>
            </p:cNvPr>
            <p:cNvSpPr/>
            <p:nvPr/>
          </p:nvSpPr>
          <p:spPr>
            <a:xfrm>
              <a:off x="8233675" y="4683323"/>
              <a:ext cx="567276" cy="46551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01158344-19CC-0725-E4D7-2028C23C3CEE}"/>
                </a:ext>
              </a:extLst>
            </p:cNvPr>
            <p:cNvSpPr/>
            <p:nvPr/>
          </p:nvSpPr>
          <p:spPr>
            <a:xfrm>
              <a:off x="9222704" y="4075640"/>
              <a:ext cx="1489055" cy="1586363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DD2DD12E-AC72-8F81-F7BB-FC7E06706C2F}"/>
                </a:ext>
              </a:extLst>
            </p:cNvPr>
            <p:cNvSpPr/>
            <p:nvPr/>
          </p:nvSpPr>
          <p:spPr>
            <a:xfrm>
              <a:off x="8353221" y="3231950"/>
              <a:ext cx="780489" cy="46038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1CBBE8A8-41B7-D750-D4FC-419FEDDCF061}"/>
                </a:ext>
              </a:extLst>
            </p:cNvPr>
            <p:cNvSpPr/>
            <p:nvPr/>
          </p:nvSpPr>
          <p:spPr>
            <a:xfrm rot="2784237">
              <a:off x="8893078" y="3064868"/>
              <a:ext cx="1196492" cy="595174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ED38C9D-1F64-59D1-E99F-41D1F41516BD}"/>
                </a:ext>
              </a:extLst>
            </p:cNvPr>
            <p:cNvSpPr txBox="1"/>
            <p:nvPr/>
          </p:nvSpPr>
          <p:spPr>
            <a:xfrm>
              <a:off x="7742855" y="1759726"/>
              <a:ext cx="6655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FAP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EF6C45D-8E44-9935-FF3B-D3CA9DEB7D10}"/>
                </a:ext>
              </a:extLst>
            </p:cNvPr>
            <p:cNvSpPr txBox="1"/>
            <p:nvPr/>
          </p:nvSpPr>
          <p:spPr>
            <a:xfrm>
              <a:off x="7842058" y="2355384"/>
              <a:ext cx="6655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SIN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4D6E297-EC69-F7AE-548C-FE993C424BD5}"/>
                </a:ext>
              </a:extLst>
            </p:cNvPr>
            <p:cNvSpPr txBox="1"/>
            <p:nvPr/>
          </p:nvSpPr>
          <p:spPr>
            <a:xfrm>
              <a:off x="7466458" y="2642137"/>
              <a:ext cx="867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PNALM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572A069-93CF-4047-B915-5CEEF143DBC4}"/>
                </a:ext>
              </a:extLst>
            </p:cNvPr>
            <p:cNvSpPr txBox="1"/>
            <p:nvPr/>
          </p:nvSpPr>
          <p:spPr>
            <a:xfrm>
              <a:off x="7336456" y="3407466"/>
              <a:ext cx="6655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SV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E03D6E-F9B5-7A64-9D9E-87A6519680FE}"/>
                </a:ext>
              </a:extLst>
            </p:cNvPr>
            <p:cNvSpPr txBox="1"/>
            <p:nvPr/>
          </p:nvSpPr>
          <p:spPr>
            <a:xfrm>
              <a:off x="8208436" y="4492075"/>
              <a:ext cx="6655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SEL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D1AE51E-3CBF-5AFD-B3C9-2BF1BF45D3C3}"/>
                </a:ext>
              </a:extLst>
            </p:cNvPr>
            <p:cNvSpPr txBox="1"/>
            <p:nvPr/>
          </p:nvSpPr>
          <p:spPr>
            <a:xfrm>
              <a:off x="8468192" y="2999405"/>
              <a:ext cx="6655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TAV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6670EB7-319F-CD6F-7E47-B56EFABB9132}"/>
                </a:ext>
              </a:extLst>
            </p:cNvPr>
            <p:cNvSpPr txBox="1"/>
            <p:nvPr/>
          </p:nvSpPr>
          <p:spPr>
            <a:xfrm>
              <a:off x="9039032" y="4164791"/>
              <a:ext cx="601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MIC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39E286E-A15E-5AF4-5935-1FF7DF59C123}"/>
                </a:ext>
              </a:extLst>
            </p:cNvPr>
            <p:cNvSpPr txBox="1"/>
            <p:nvPr/>
          </p:nvSpPr>
          <p:spPr>
            <a:xfrm>
              <a:off x="9691508" y="3015375"/>
              <a:ext cx="6655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GOF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EB728B7-301D-9957-0DEC-B3458934F2EE}"/>
                </a:ext>
              </a:extLst>
            </p:cNvPr>
            <p:cNvSpPr txBox="1"/>
            <p:nvPr/>
          </p:nvSpPr>
          <p:spPr>
            <a:xfrm rot="2077904">
              <a:off x="9519793" y="2147179"/>
              <a:ext cx="124487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rgbClr val="0070C0"/>
                  </a:solidFill>
                  <a:ea typeface="Helvetica Neue" panose="02000503000000020004" pitchFamily="2" charset="0"/>
                  <a:cs typeface="APPLE CHANCERY" panose="03020702040506060504" pitchFamily="66" charset="-79"/>
                </a:rPr>
                <a:t>Adriatic Sea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C442EFCE-8882-854C-2A57-534707B40F8B}"/>
                </a:ext>
              </a:extLst>
            </p:cNvPr>
            <p:cNvSpPr txBox="1"/>
            <p:nvPr/>
          </p:nvSpPr>
          <p:spPr>
            <a:xfrm rot="2077904">
              <a:off x="6872024" y="5092406"/>
              <a:ext cx="124487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rgbClr val="0070C0"/>
                  </a:solidFill>
                  <a:ea typeface="Helvetica Neue" panose="02000503000000020004" pitchFamily="2" charset="0"/>
                  <a:cs typeface="APPLE CHANCERY" panose="03020702040506060504" pitchFamily="66" charset="-79"/>
                </a:rPr>
                <a:t>Tyrrhenian Sea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1D861C9F-0794-BED0-23EF-713EC258AD07}"/>
              </a:ext>
            </a:extLst>
          </p:cNvPr>
          <p:cNvSpPr txBox="1">
            <a:spLocks/>
          </p:cNvSpPr>
          <p:nvPr/>
        </p:nvSpPr>
        <p:spPr>
          <a:xfrm>
            <a:off x="3014741" y="447648"/>
            <a:ext cx="61625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can limit gene flow?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836D054-799B-08AB-8B56-1A86FFEBD5EA}"/>
              </a:ext>
            </a:extLst>
          </p:cNvPr>
          <p:cNvSpPr/>
          <p:nvPr/>
        </p:nvSpPr>
        <p:spPr>
          <a:xfrm>
            <a:off x="3063427" y="1701134"/>
            <a:ext cx="505873" cy="52618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70647AC1-FC84-7DD2-763A-34BDAC397DDD}"/>
              </a:ext>
            </a:extLst>
          </p:cNvPr>
          <p:cNvSpPr/>
          <p:nvPr/>
        </p:nvSpPr>
        <p:spPr>
          <a:xfrm>
            <a:off x="2962504" y="2257609"/>
            <a:ext cx="299890" cy="17471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3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7771A-25E9-0CD1-0A0F-3381EC64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0C262BBC-E903-7A3F-5E63-263DCEB6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518" y="1706880"/>
            <a:ext cx="6660599" cy="4712314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BDDBD6B-BA06-A0DA-63CB-9B70478C89F0}"/>
              </a:ext>
            </a:extLst>
          </p:cNvPr>
          <p:cNvSpPr txBox="1">
            <a:spLocks/>
          </p:cNvSpPr>
          <p:nvPr/>
        </p:nvSpPr>
        <p:spPr>
          <a:xfrm>
            <a:off x="3014741" y="447648"/>
            <a:ext cx="61625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can limit gene flow?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70325DF-4DB0-5E75-46DC-9927AB414077}"/>
              </a:ext>
            </a:extLst>
          </p:cNvPr>
          <p:cNvSpPr/>
          <p:nvPr/>
        </p:nvSpPr>
        <p:spPr>
          <a:xfrm>
            <a:off x="4521202" y="3169919"/>
            <a:ext cx="1656077" cy="829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su 6">
            <a:extLst>
              <a:ext uri="{FF2B5EF4-FFF2-40B4-BE49-F238E27FC236}">
                <a16:creationId xmlns:a16="http://schemas.microsoft.com/office/drawing/2014/main" id="{99E64F76-14CA-2D29-621F-197B3B26A057}"/>
              </a:ext>
            </a:extLst>
          </p:cNvPr>
          <p:cNvSpPr/>
          <p:nvPr/>
        </p:nvSpPr>
        <p:spPr>
          <a:xfrm rot="15068813" flipH="1">
            <a:off x="7905337" y="2650794"/>
            <a:ext cx="253388" cy="1787505"/>
          </a:xfrm>
          <a:prstGeom prst="up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su 7">
            <a:extLst>
              <a:ext uri="{FF2B5EF4-FFF2-40B4-BE49-F238E27FC236}">
                <a16:creationId xmlns:a16="http://schemas.microsoft.com/office/drawing/2014/main" id="{D2970CF5-537A-24DF-B498-78C4246D3A47}"/>
              </a:ext>
            </a:extLst>
          </p:cNvPr>
          <p:cNvSpPr/>
          <p:nvPr/>
        </p:nvSpPr>
        <p:spPr>
          <a:xfrm rot="20279631" flipH="1">
            <a:off x="6410725" y="4502010"/>
            <a:ext cx="253388" cy="1787505"/>
          </a:xfrm>
          <a:prstGeom prst="up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723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8D247-FE46-4DC3-4C75-2A9FA7FC9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AA8443-67C8-7B80-D262-3AD3AF953A05}"/>
              </a:ext>
            </a:extLst>
          </p:cNvPr>
          <p:cNvSpPr txBox="1">
            <a:spLocks/>
          </p:cNvSpPr>
          <p:nvPr/>
        </p:nvSpPr>
        <p:spPr>
          <a:xfrm>
            <a:off x="838200" y="93507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2A8983-38C2-3A8F-61FB-0F9D5065FAE4}"/>
              </a:ext>
            </a:extLst>
          </p:cNvPr>
          <p:cNvSpPr txBox="1"/>
          <p:nvPr/>
        </p:nvSpPr>
        <p:spPr>
          <a:xfrm>
            <a:off x="1020501" y="2016799"/>
            <a:ext cx="1015099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Favorable conservation status of PNALM otter nucleus</a:t>
            </a:r>
          </a:p>
        </p:txBody>
      </p:sp>
      <p:pic>
        <p:nvPicPr>
          <p:cNvPr id="4" name="Picture 2" descr="Caution - otters crossing - Openclipart">
            <a:extLst>
              <a:ext uri="{FF2B5EF4-FFF2-40B4-BE49-F238E27FC236}">
                <a16:creationId xmlns:a16="http://schemas.microsoft.com/office/drawing/2014/main" id="{3903A27D-2D44-2672-7D15-A26EB01F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80" y="3018858"/>
            <a:ext cx="1353935" cy="191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8CCA47-AF0B-BF02-A1DF-2EB945702B39}"/>
              </a:ext>
            </a:extLst>
          </p:cNvPr>
          <p:cNvSpPr txBox="1"/>
          <p:nvPr/>
        </p:nvSpPr>
        <p:spPr>
          <a:xfrm>
            <a:off x="1020501" y="3287382"/>
            <a:ext cx="852054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Monitoring and reducing man-made obstacles to facilitate otters’ expansion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61727F-CBB8-3755-E9A6-A2FA8EB9D1B2}"/>
              </a:ext>
            </a:extLst>
          </p:cNvPr>
          <p:cNvSpPr txBox="1"/>
          <p:nvPr/>
        </p:nvSpPr>
        <p:spPr>
          <a:xfrm>
            <a:off x="1020501" y="5173663"/>
            <a:ext cx="1015099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Future genomic research to understand and support population stability</a:t>
            </a:r>
          </a:p>
        </p:txBody>
      </p:sp>
      <p:pic>
        <p:nvPicPr>
          <p:cNvPr id="7" name="Picture 2" descr="Parco Nazionale d'Abruzzo, Lazio e Molise">
            <a:extLst>
              <a:ext uri="{FF2B5EF4-FFF2-40B4-BE49-F238E27FC236}">
                <a16:creationId xmlns:a16="http://schemas.microsoft.com/office/drawing/2014/main" id="{1119530A-EC73-1AE9-FD33-9B90E0DC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48" y="2182242"/>
            <a:ext cx="353461" cy="4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6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220249" y="2921168"/>
            <a:ext cx="7751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29CB2-9D3C-3CAB-5383-7F7B9C57DCD0}"/>
              </a:ext>
            </a:extLst>
          </p:cNvPr>
          <p:cNvSpPr txBox="1">
            <a:spLocks/>
          </p:cNvSpPr>
          <p:nvPr/>
        </p:nvSpPr>
        <p:spPr>
          <a:xfrm>
            <a:off x="1101852" y="886775"/>
            <a:ext cx="9988296" cy="579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Distribution range of the Eurasian otter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35FD993-86F1-29B1-CF84-5114BEFF423B}"/>
              </a:ext>
            </a:extLst>
          </p:cNvPr>
          <p:cNvGrpSpPr/>
          <p:nvPr/>
        </p:nvGrpSpPr>
        <p:grpSpPr>
          <a:xfrm>
            <a:off x="1262194" y="1504421"/>
            <a:ext cx="4462240" cy="5024016"/>
            <a:chOff x="1654857" y="1217127"/>
            <a:chExt cx="3676071" cy="4423746"/>
          </a:xfrm>
        </p:grpSpPr>
        <p:pic>
          <p:nvPicPr>
            <p:cNvPr id="13" name="Immagine 2" descr="page7image49297424">
              <a:extLst>
                <a:ext uri="{FF2B5EF4-FFF2-40B4-BE49-F238E27FC236}">
                  <a16:creationId xmlns:a16="http://schemas.microsoft.com/office/drawing/2014/main" id="{F9A04CB1-E7B5-37EC-246D-400E8763D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857" y="1217127"/>
              <a:ext cx="3676071" cy="4423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F16EB7B1-F379-65CC-329B-A03CE6A1727D}"/>
                </a:ext>
              </a:extLst>
            </p:cNvPr>
            <p:cNvSpPr/>
            <p:nvPr/>
          </p:nvSpPr>
          <p:spPr>
            <a:xfrm>
              <a:off x="3076008" y="1231837"/>
              <a:ext cx="668804" cy="70793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AA7FB117-FF6E-4B66-5B08-A552D7B2350F}"/>
                </a:ext>
              </a:extLst>
            </p:cNvPr>
            <p:cNvSpPr/>
            <p:nvPr/>
          </p:nvSpPr>
          <p:spPr>
            <a:xfrm rot="19799424">
              <a:off x="3786866" y="3078411"/>
              <a:ext cx="1192635" cy="18250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3CA9C15-6F4E-83BB-008A-EBC972425C8D}"/>
              </a:ext>
            </a:extLst>
          </p:cNvPr>
          <p:cNvGrpSpPr/>
          <p:nvPr/>
        </p:nvGrpSpPr>
        <p:grpSpPr>
          <a:xfrm>
            <a:off x="6263193" y="1683907"/>
            <a:ext cx="4563304" cy="3619613"/>
            <a:chOff x="3090452" y="1690687"/>
            <a:chExt cx="5156932" cy="3558209"/>
          </a:xfrm>
        </p:grpSpPr>
        <p:pic>
          <p:nvPicPr>
            <p:cNvPr id="17" name="Picture 2" descr="Parco Nazionale d'Abruzzo - Contatti - Escursioni Guidate">
              <a:extLst>
                <a:ext uri="{FF2B5EF4-FFF2-40B4-BE49-F238E27FC236}">
                  <a16:creationId xmlns:a16="http://schemas.microsoft.com/office/drawing/2014/main" id="{0B65CB3F-39D8-233C-8BEC-B323317F6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452" y="1690687"/>
              <a:ext cx="5156932" cy="3558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arco Nazionale d'Abruzzo, Lazio e Molise">
              <a:extLst>
                <a:ext uri="{FF2B5EF4-FFF2-40B4-BE49-F238E27FC236}">
                  <a16:creationId xmlns:a16="http://schemas.microsoft.com/office/drawing/2014/main" id="{4113A6CD-BA61-D714-C4B7-60E7EF1AF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105" y="1765915"/>
              <a:ext cx="573147" cy="72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FFE34F6-2879-2ADC-BD81-A9F0A81DD0DB}"/>
              </a:ext>
            </a:extLst>
          </p:cNvPr>
          <p:cNvGrpSpPr/>
          <p:nvPr/>
        </p:nvGrpSpPr>
        <p:grpSpPr>
          <a:xfrm>
            <a:off x="1084104" y="1514896"/>
            <a:ext cx="4844704" cy="5024016"/>
            <a:chOff x="284028" y="1123308"/>
            <a:chExt cx="5644781" cy="5428526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932BD265-CFA6-ED69-CD45-C00DAAB0FF59}"/>
                </a:ext>
              </a:extLst>
            </p:cNvPr>
            <p:cNvGrpSpPr/>
            <p:nvPr/>
          </p:nvGrpSpPr>
          <p:grpSpPr>
            <a:xfrm>
              <a:off x="284028" y="1123308"/>
              <a:ext cx="5644781" cy="5428526"/>
              <a:chOff x="1335950" y="841953"/>
              <a:chExt cx="4544150" cy="4174466"/>
            </a:xfrm>
          </p:grpSpPr>
          <p:pic>
            <p:nvPicPr>
              <p:cNvPr id="23" name="Picture 2" descr="Parco Nazionale d'Abruzzo, Lazio e Molise">
                <a:extLst>
                  <a:ext uri="{FF2B5EF4-FFF2-40B4-BE49-F238E27FC236}">
                    <a16:creationId xmlns:a16="http://schemas.microsoft.com/office/drawing/2014/main" id="{FD3D0CC7-02B0-122E-53A9-4CD12EC1FE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5552" y="4245663"/>
                <a:ext cx="524474" cy="690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9970CB8D-6794-55E7-EB4F-768708BB2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971" r="-20" b="2153"/>
              <a:stretch/>
            </p:blipFill>
            <p:spPr>
              <a:xfrm>
                <a:off x="1335950" y="841953"/>
                <a:ext cx="4544150" cy="4174466"/>
              </a:xfrm>
              <a:prstGeom prst="rect">
                <a:avLst/>
              </a:prstGeom>
            </p:spPr>
          </p:pic>
        </p:grp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3BD566E9-7A87-BA86-CB36-F9EA9866E6D1}"/>
                </a:ext>
              </a:extLst>
            </p:cNvPr>
            <p:cNvSpPr/>
            <p:nvPr/>
          </p:nvSpPr>
          <p:spPr>
            <a:xfrm>
              <a:off x="2423468" y="4354662"/>
              <a:ext cx="1333193" cy="57938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B5A88702-B14C-8C8C-B3D9-99A52710B56A}"/>
                </a:ext>
              </a:extLst>
            </p:cNvPr>
            <p:cNvSpPr/>
            <p:nvPr/>
          </p:nvSpPr>
          <p:spPr>
            <a:xfrm rot="18306891">
              <a:off x="3861585" y="4131214"/>
              <a:ext cx="915270" cy="4763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E1527-2C8E-5EE7-3B71-E08E88950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D47F4307-0882-5088-3EB1-D92B97E4D6DF}"/>
              </a:ext>
            </a:extLst>
          </p:cNvPr>
          <p:cNvSpPr txBox="1">
            <a:spLocks/>
          </p:cNvSpPr>
          <p:nvPr/>
        </p:nvSpPr>
        <p:spPr>
          <a:xfrm>
            <a:off x="838200" y="1176645"/>
            <a:ext cx="10515600" cy="962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13" name="Picture 1" descr="page1image30181824">
            <a:extLst>
              <a:ext uri="{FF2B5EF4-FFF2-40B4-BE49-F238E27FC236}">
                <a16:creationId xmlns:a16="http://schemas.microsoft.com/office/drawing/2014/main" id="{40511D30-3196-0B35-FBD0-391091850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6" y="1042336"/>
            <a:ext cx="1420198" cy="8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 ritorno della lontra sul territorio italiano | RADAR Magazine">
            <a:extLst>
              <a:ext uri="{FF2B5EF4-FFF2-40B4-BE49-F238E27FC236}">
                <a16:creationId xmlns:a16="http://schemas.microsoft.com/office/drawing/2014/main" id="{F015CD47-D811-6B0E-3E1A-D86BB0710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13333"/>
          <a:stretch/>
        </p:blipFill>
        <p:spPr bwMode="auto">
          <a:xfrm>
            <a:off x="1051228" y="2567815"/>
            <a:ext cx="1231230" cy="124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422A03A-5454-CCCB-85BB-27FE5E3AECFC}"/>
              </a:ext>
            </a:extLst>
          </p:cNvPr>
          <p:cNvSpPr txBox="1"/>
          <p:nvPr/>
        </p:nvSpPr>
        <p:spPr>
          <a:xfrm>
            <a:off x="2444986" y="3386817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do PNALM otter nucleus come from?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66EA21-4A99-CE01-01BE-A43DF3B783B9}"/>
              </a:ext>
            </a:extLst>
          </p:cNvPr>
          <p:cNvSpPr txBox="1"/>
          <p:nvPr/>
        </p:nvSpPr>
        <p:spPr>
          <a:xfrm>
            <a:off x="2444986" y="4272476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do they move in Central Italy?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07EA76-10C3-B5A5-E301-E17383A65F4F}"/>
              </a:ext>
            </a:extLst>
          </p:cNvPr>
          <p:cNvSpPr txBox="1"/>
          <p:nvPr/>
        </p:nvSpPr>
        <p:spPr>
          <a:xfrm>
            <a:off x="2456502" y="5158135"/>
            <a:ext cx="1015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can limit gene flow?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E15D2C7-391D-0421-37D2-EC74FA25FD7E}"/>
              </a:ext>
            </a:extLst>
          </p:cNvPr>
          <p:cNvGrpSpPr/>
          <p:nvPr/>
        </p:nvGrpSpPr>
        <p:grpSpPr>
          <a:xfrm>
            <a:off x="2444986" y="2501158"/>
            <a:ext cx="7589706" cy="523220"/>
            <a:chOff x="2395542" y="1816353"/>
            <a:chExt cx="7589706" cy="523220"/>
          </a:xfrm>
        </p:grpSpPr>
        <p:pic>
          <p:nvPicPr>
            <p:cNvPr id="19" name="Picture 2" descr="Parco Nazionale d'Abruzzo, Lazio e Molise">
              <a:extLst>
                <a:ext uri="{FF2B5EF4-FFF2-40B4-BE49-F238E27FC236}">
                  <a16:creationId xmlns:a16="http://schemas.microsoft.com/office/drawing/2014/main" id="{079F279E-C082-98E5-B8BA-EDC58A6FB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7160" y="1816353"/>
              <a:ext cx="348088" cy="47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E431A4C-E5AF-A1B0-CD1B-E84A604BACA2}"/>
                </a:ext>
              </a:extLst>
            </p:cNvPr>
            <p:cNvSpPr txBox="1"/>
            <p:nvPr/>
          </p:nvSpPr>
          <p:spPr>
            <a:xfrm>
              <a:off x="2395542" y="1816353"/>
              <a:ext cx="7589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How many otters are there in the PNALM?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1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10CB-6C20-D154-93BF-BC4AC11BB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6BAAA-E025-43A9-3462-BC60CEE93A4E}"/>
              </a:ext>
            </a:extLst>
          </p:cNvPr>
          <p:cNvSpPr txBox="1">
            <a:spLocks/>
          </p:cNvSpPr>
          <p:nvPr/>
        </p:nvSpPr>
        <p:spPr>
          <a:xfrm>
            <a:off x="838199" y="727945"/>
            <a:ext cx="10515600" cy="614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Sampling sites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D44F9B9-616D-EA36-6CA8-B8E7A888B012}"/>
              </a:ext>
            </a:extLst>
          </p:cNvPr>
          <p:cNvGrpSpPr/>
          <p:nvPr/>
        </p:nvGrpSpPr>
        <p:grpSpPr>
          <a:xfrm>
            <a:off x="3122576" y="1342664"/>
            <a:ext cx="5946847" cy="5192156"/>
            <a:chOff x="2900722" y="1146709"/>
            <a:chExt cx="3604250" cy="389985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D33016F-704E-663C-CB7E-A79064CE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460"/>
            <a:stretch/>
          </p:blipFill>
          <p:spPr>
            <a:xfrm>
              <a:off x="2900722" y="1146709"/>
              <a:ext cx="3604250" cy="3899853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0267BD2-2C65-9645-97E6-8B8D303D0A6A}"/>
                </a:ext>
              </a:extLst>
            </p:cNvPr>
            <p:cNvSpPr/>
            <p:nvPr/>
          </p:nvSpPr>
          <p:spPr>
            <a:xfrm rot="18748174">
              <a:off x="4942253" y="2769071"/>
              <a:ext cx="802052" cy="13102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0C2AF35-EE6E-72CE-59F6-CEC88038F220}"/>
              </a:ext>
            </a:extLst>
          </p:cNvPr>
          <p:cNvGrpSpPr/>
          <p:nvPr/>
        </p:nvGrpSpPr>
        <p:grpSpPr>
          <a:xfrm>
            <a:off x="2564091" y="1426412"/>
            <a:ext cx="8107768" cy="4962814"/>
            <a:chOff x="2564090" y="1426411"/>
            <a:chExt cx="8537669" cy="502466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963D0AE-9A22-E9EC-1241-BE61B79C5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98" t="2320" r="4529" b="3689"/>
            <a:stretch/>
          </p:blipFill>
          <p:spPr>
            <a:xfrm>
              <a:off x="2564090" y="1426411"/>
              <a:ext cx="7063818" cy="5024661"/>
            </a:xfrm>
            <a:prstGeom prst="rect">
              <a:avLst/>
            </a:prstGeom>
          </p:spPr>
        </p:pic>
        <p:sp>
          <p:nvSpPr>
            <p:cNvPr id="17" name="Parentesi quadra chiusa 16">
              <a:extLst>
                <a:ext uri="{FF2B5EF4-FFF2-40B4-BE49-F238E27FC236}">
                  <a16:creationId xmlns:a16="http://schemas.microsoft.com/office/drawing/2014/main" id="{9120B27C-2224-C139-2353-03D87633C826}"/>
                </a:ext>
              </a:extLst>
            </p:cNvPr>
            <p:cNvSpPr/>
            <p:nvPr/>
          </p:nvSpPr>
          <p:spPr>
            <a:xfrm>
              <a:off x="9627908" y="1781908"/>
              <a:ext cx="186319" cy="873369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Parentesi quadra chiusa 20">
              <a:extLst>
                <a:ext uri="{FF2B5EF4-FFF2-40B4-BE49-F238E27FC236}">
                  <a16:creationId xmlns:a16="http://schemas.microsoft.com/office/drawing/2014/main" id="{F4D3DE1B-CC3A-A1F3-18B6-9CABD4D6176E}"/>
                </a:ext>
              </a:extLst>
            </p:cNvPr>
            <p:cNvSpPr/>
            <p:nvPr/>
          </p:nvSpPr>
          <p:spPr>
            <a:xfrm>
              <a:off x="9627126" y="2727170"/>
              <a:ext cx="186319" cy="1002323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FA0F770-5F5D-43FD-76BB-6644D5969345}"/>
                </a:ext>
              </a:extLst>
            </p:cNvPr>
            <p:cNvSpPr txBox="1"/>
            <p:nvPr/>
          </p:nvSpPr>
          <p:spPr>
            <a:xfrm>
              <a:off x="9814227" y="1853801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Spraints</a:t>
              </a:r>
            </a:p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Anal jellies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292524F-72F2-6911-387A-57A9D1881BBA}"/>
                </a:ext>
              </a:extLst>
            </p:cNvPr>
            <p:cNvSpPr txBox="1"/>
            <p:nvPr/>
          </p:nvSpPr>
          <p:spPr>
            <a:xfrm>
              <a:off x="9798932" y="3010774"/>
              <a:ext cx="971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Tissues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33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65AC4-3C84-1821-D1DD-CFB49A42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E8CA3-082C-98F7-9286-1DE500DAD96D}"/>
              </a:ext>
            </a:extLst>
          </p:cNvPr>
          <p:cNvSpPr txBox="1">
            <a:spLocks/>
          </p:cNvSpPr>
          <p:nvPr/>
        </p:nvSpPr>
        <p:spPr>
          <a:xfrm>
            <a:off x="838199" y="923682"/>
            <a:ext cx="10515600" cy="7402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Non-invasive genetics</a:t>
            </a:r>
          </a:p>
        </p:txBody>
      </p:sp>
      <p:pic>
        <p:nvPicPr>
          <p:cNvPr id="3" name="Immagine 2" descr="Immagine che contiene aria aperta, roccia, natura, terreno&#10;&#10;Descrizione generata automaticamente">
            <a:extLst>
              <a:ext uri="{FF2B5EF4-FFF2-40B4-BE49-F238E27FC236}">
                <a16:creationId xmlns:a16="http://schemas.microsoft.com/office/drawing/2014/main" id="{F18205A9-7FEB-F02F-FB0C-A6F72D880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9" t="7149" r="10566" b="12502"/>
          <a:stretch/>
        </p:blipFill>
        <p:spPr>
          <a:xfrm>
            <a:off x="2252410" y="1656357"/>
            <a:ext cx="3193255" cy="245191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9FA8FA4-5491-9184-0355-3859A86E71E6}"/>
              </a:ext>
            </a:extLst>
          </p:cNvPr>
          <p:cNvGrpSpPr/>
          <p:nvPr/>
        </p:nvGrpSpPr>
        <p:grpSpPr>
          <a:xfrm>
            <a:off x="2950440" y="4227807"/>
            <a:ext cx="6291120" cy="2641018"/>
            <a:chOff x="6239508" y="3393528"/>
            <a:chExt cx="5400041" cy="2565035"/>
          </a:xfrm>
        </p:grpSpPr>
        <p:pic>
          <p:nvPicPr>
            <p:cNvPr id="5" name="Immagine 4" descr="Immagine che contiene linea, Diagramma, schermata, diagramma&#10;&#10;Descrizione generata automaticamente">
              <a:extLst>
                <a:ext uri="{FF2B5EF4-FFF2-40B4-BE49-F238E27FC236}">
                  <a16:creationId xmlns:a16="http://schemas.microsoft.com/office/drawing/2014/main" id="{B823DFFB-FB10-FB11-3C59-0E8F3DD1B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509" y="3393528"/>
              <a:ext cx="5400040" cy="1297940"/>
            </a:xfrm>
            <a:prstGeom prst="rect">
              <a:avLst/>
            </a:prstGeom>
          </p:spPr>
        </p:pic>
        <p:pic>
          <p:nvPicPr>
            <p:cNvPr id="6" name="Immagine 5" descr="Immagine che contiene linea, Diagramma, testo, schermata&#10;&#10;Descrizione generata automaticamente">
              <a:extLst>
                <a:ext uri="{FF2B5EF4-FFF2-40B4-BE49-F238E27FC236}">
                  <a16:creationId xmlns:a16="http://schemas.microsoft.com/office/drawing/2014/main" id="{12EAC06D-8FA3-376E-09D5-E4A5A7B4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508" y="4720948"/>
              <a:ext cx="5400040" cy="1237615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71B7D488-2A4A-53C9-183E-D4D919C4D224}"/>
              </a:ext>
            </a:extLst>
          </p:cNvPr>
          <p:cNvGrpSpPr/>
          <p:nvPr/>
        </p:nvGrpSpPr>
        <p:grpSpPr>
          <a:xfrm>
            <a:off x="6746337" y="1656357"/>
            <a:ext cx="4438609" cy="2451914"/>
            <a:chOff x="6613593" y="1309684"/>
            <a:chExt cx="4453075" cy="2641018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4010CCB2-F57F-53EA-97E0-6D1154CFAA53}"/>
                </a:ext>
              </a:extLst>
            </p:cNvPr>
            <p:cNvGrpSpPr/>
            <p:nvPr/>
          </p:nvGrpSpPr>
          <p:grpSpPr>
            <a:xfrm>
              <a:off x="6613593" y="1309684"/>
              <a:ext cx="3439538" cy="2641018"/>
              <a:chOff x="8326402" y="2960736"/>
              <a:chExt cx="3865598" cy="3581402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98ED30B7-70E9-6992-1967-EE7439074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6402" y="2960736"/>
                <a:ext cx="3588808" cy="3581402"/>
              </a:xfrm>
              <a:prstGeom prst="rect">
                <a:avLst/>
              </a:prstGeom>
            </p:spPr>
          </p:pic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F5F9056B-C74D-FB10-35C7-1AA079D041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12604" y="4962277"/>
                <a:ext cx="47939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>
                <a:extLst>
                  <a:ext uri="{FF2B5EF4-FFF2-40B4-BE49-F238E27FC236}">
                    <a16:creationId xmlns:a16="http://schemas.microsoft.com/office/drawing/2014/main" id="{222C9BF0-0B03-0031-BC2F-339C34D85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39771" y="4490589"/>
                <a:ext cx="45222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C24B16C-10A5-625A-2445-D1740E6993A8}"/>
                </a:ext>
              </a:extLst>
            </p:cNvPr>
            <p:cNvSpPr txBox="1"/>
            <p:nvPr/>
          </p:nvSpPr>
          <p:spPr>
            <a:xfrm>
              <a:off x="10145026" y="2233061"/>
              <a:ext cx="921642" cy="39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300 </a:t>
              </a:r>
              <a:r>
                <a:rPr lang="it-IT" b="1" dirty="0" err="1">
                  <a:solidFill>
                    <a:srgbClr val="FF0000"/>
                  </a:solidFill>
                </a:rPr>
                <a:t>bp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6170C84-0A5C-B828-B1D2-75B7C1916EF2}"/>
                </a:ext>
              </a:extLst>
            </p:cNvPr>
            <p:cNvSpPr txBox="1"/>
            <p:nvPr/>
          </p:nvSpPr>
          <p:spPr>
            <a:xfrm>
              <a:off x="10145024" y="2601006"/>
              <a:ext cx="833557" cy="39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100 </a:t>
              </a:r>
              <a:r>
                <a:rPr lang="it-IT" b="1" dirty="0" err="1">
                  <a:solidFill>
                    <a:srgbClr val="FF0000"/>
                  </a:solidFill>
                </a:rPr>
                <a:t>bp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0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92E0-A8CF-0835-2356-755063F10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A3D261C-9678-5639-8CD1-988217C54178}"/>
              </a:ext>
            </a:extLst>
          </p:cNvPr>
          <p:cNvSpPr txBox="1">
            <a:spLocks/>
          </p:cNvSpPr>
          <p:nvPr/>
        </p:nvSpPr>
        <p:spPr>
          <a:xfrm>
            <a:off x="838200" y="1176645"/>
            <a:ext cx="10515600" cy="962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8" name="Picture 1" descr="page1image30181824">
            <a:extLst>
              <a:ext uri="{FF2B5EF4-FFF2-40B4-BE49-F238E27FC236}">
                <a16:creationId xmlns:a16="http://schemas.microsoft.com/office/drawing/2014/main" id="{F8EBDDBF-0328-8A5B-7EED-3F08BC2D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6" y="1042336"/>
            <a:ext cx="1420198" cy="8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l ritorno della lontra sul territorio italiano | RADAR Magazine">
            <a:extLst>
              <a:ext uri="{FF2B5EF4-FFF2-40B4-BE49-F238E27FC236}">
                <a16:creationId xmlns:a16="http://schemas.microsoft.com/office/drawing/2014/main" id="{94ADC649-A234-EECC-DC93-BD4987F3F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13333"/>
          <a:stretch/>
        </p:blipFill>
        <p:spPr bwMode="auto">
          <a:xfrm>
            <a:off x="1051228" y="2567815"/>
            <a:ext cx="1231230" cy="124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255A3479-2D59-6DEF-267D-65CB43A73675}"/>
              </a:ext>
            </a:extLst>
          </p:cNvPr>
          <p:cNvGrpSpPr/>
          <p:nvPr/>
        </p:nvGrpSpPr>
        <p:grpSpPr>
          <a:xfrm>
            <a:off x="2444986" y="2501158"/>
            <a:ext cx="7589706" cy="523220"/>
            <a:chOff x="2395542" y="1816353"/>
            <a:chExt cx="7589706" cy="523220"/>
          </a:xfrm>
        </p:grpSpPr>
        <p:pic>
          <p:nvPicPr>
            <p:cNvPr id="11" name="Picture 2" descr="Parco Nazionale d'Abruzzo, Lazio e Molise">
              <a:extLst>
                <a:ext uri="{FF2B5EF4-FFF2-40B4-BE49-F238E27FC236}">
                  <a16:creationId xmlns:a16="http://schemas.microsoft.com/office/drawing/2014/main" id="{1456525F-3C13-8C08-6C53-4B0A7C86D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7160" y="1816353"/>
              <a:ext cx="348088" cy="47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21EBFE5-7C1F-B20D-50B5-DFE158281214}"/>
                </a:ext>
              </a:extLst>
            </p:cNvPr>
            <p:cNvSpPr txBox="1"/>
            <p:nvPr/>
          </p:nvSpPr>
          <p:spPr>
            <a:xfrm>
              <a:off x="2395542" y="1816353"/>
              <a:ext cx="7589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How many otters are there in the PNALM?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61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FEDF1-9188-429C-1EFF-CBF00407D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577158-3D8B-5FC7-8F7D-A900F216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00" y="1637634"/>
            <a:ext cx="5366795" cy="483249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D59269A-3107-519B-2FC9-96B5C96156F9}"/>
              </a:ext>
            </a:extLst>
          </p:cNvPr>
          <p:cNvSpPr txBox="1">
            <a:spLocks/>
          </p:cNvSpPr>
          <p:nvPr/>
        </p:nvSpPr>
        <p:spPr>
          <a:xfrm>
            <a:off x="838200" y="1007646"/>
            <a:ext cx="10515600" cy="6299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otters correspond to 50 faecal samples?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14B863-01A0-161B-8ECE-BAC5C0F44C74}"/>
              </a:ext>
            </a:extLst>
          </p:cNvPr>
          <p:cNvSpPr txBox="1"/>
          <p:nvPr/>
        </p:nvSpPr>
        <p:spPr>
          <a:xfrm>
            <a:off x="6570022" y="1742549"/>
            <a:ext cx="4346388" cy="52322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 genotyped specimens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8613E647-5F55-CCCF-1561-EB56A6A220C0}"/>
              </a:ext>
            </a:extLst>
          </p:cNvPr>
          <p:cNvSpPr/>
          <p:nvPr/>
        </p:nvSpPr>
        <p:spPr>
          <a:xfrm>
            <a:off x="8614424" y="2383659"/>
            <a:ext cx="257584" cy="71387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33C59E-1691-4CCC-FB17-5819AE601978}"/>
              </a:ext>
            </a:extLst>
          </p:cNvPr>
          <p:cNvSpPr txBox="1"/>
          <p:nvPr/>
        </p:nvSpPr>
        <p:spPr>
          <a:xfrm>
            <a:off x="6570022" y="3205836"/>
            <a:ext cx="4346388" cy="52322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34 unique genotypes</a:t>
            </a:r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EAE78880-4E8B-DBCA-21AE-342880B8C48F}"/>
              </a:ext>
            </a:extLst>
          </p:cNvPr>
          <p:cNvSpPr/>
          <p:nvPr/>
        </p:nvSpPr>
        <p:spPr>
          <a:xfrm rot="2655818">
            <a:off x="7892883" y="3834713"/>
            <a:ext cx="257584" cy="71387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A79E875D-6715-14FF-B3A4-5AB5DDF2300F}"/>
              </a:ext>
            </a:extLst>
          </p:cNvPr>
          <p:cNvSpPr/>
          <p:nvPr/>
        </p:nvSpPr>
        <p:spPr>
          <a:xfrm>
            <a:off x="8614424" y="3882089"/>
            <a:ext cx="257584" cy="71387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FCB3E34-1FDF-153D-3D57-099C032C1450}"/>
              </a:ext>
            </a:extLst>
          </p:cNvPr>
          <p:cNvGrpSpPr/>
          <p:nvPr/>
        </p:nvGrpSpPr>
        <p:grpSpPr>
          <a:xfrm>
            <a:off x="6901520" y="5272062"/>
            <a:ext cx="890326" cy="523220"/>
            <a:chOff x="6570022" y="4713578"/>
            <a:chExt cx="2301986" cy="523220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21A21A5-7C76-81A7-55BA-9227C50DD822}"/>
                </a:ext>
              </a:extLst>
            </p:cNvPr>
            <p:cNvSpPr txBox="1"/>
            <p:nvPr/>
          </p:nvSpPr>
          <p:spPr>
            <a:xfrm>
              <a:off x="6570022" y="4713578"/>
              <a:ext cx="2301986" cy="523220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pic>
          <p:nvPicPr>
            <p:cNvPr id="11" name="Picture 4" descr="icona del simbolo del sesso maschile. simbolo di genere semplice  silhouette. icona nera isolata su sfondo bianco. illustrazione vettoriale.  5136932 Arte vettoriale a Vecteezy">
              <a:extLst>
                <a:ext uri="{FF2B5EF4-FFF2-40B4-BE49-F238E27FC236}">
                  <a16:creationId xmlns:a16="http://schemas.microsoft.com/office/drawing/2014/main" id="{DD790914-206E-2700-2FC6-9E8A5A10F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279" y="4752129"/>
              <a:ext cx="857106" cy="446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E5891A-E4AC-159A-008C-86034A4C7300}"/>
              </a:ext>
            </a:extLst>
          </p:cNvPr>
          <p:cNvGrpSpPr/>
          <p:nvPr/>
        </p:nvGrpSpPr>
        <p:grpSpPr>
          <a:xfrm>
            <a:off x="6901520" y="5900197"/>
            <a:ext cx="890326" cy="523220"/>
            <a:chOff x="9576030" y="4719393"/>
            <a:chExt cx="890326" cy="523220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5EFF960-B66A-FD82-343B-5964D64667EC}"/>
                </a:ext>
              </a:extLst>
            </p:cNvPr>
            <p:cNvSpPr txBox="1"/>
            <p:nvPr/>
          </p:nvSpPr>
          <p:spPr>
            <a:xfrm>
              <a:off x="9576030" y="4719393"/>
              <a:ext cx="890326" cy="523220"/>
            </a:xfrm>
            <a:prstGeom prst="rect">
              <a:avLst/>
            </a:prstGeom>
            <a:noFill/>
            <a:ln w="19050">
              <a:solidFill>
                <a:srgbClr val="FF29F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  <p:pic>
          <p:nvPicPr>
            <p:cNvPr id="14" name="Picture 6" descr="Simbolo Maschile | Significato e interpretazione del Simbolo Maschile">
              <a:extLst>
                <a:ext uri="{FF2B5EF4-FFF2-40B4-BE49-F238E27FC236}">
                  <a16:creationId xmlns:a16="http://schemas.microsoft.com/office/drawing/2014/main" id="{8008F3C5-36BB-3B34-F1FA-BB5711A330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40" r="27024"/>
            <a:stretch/>
          </p:blipFill>
          <p:spPr bwMode="auto">
            <a:xfrm>
              <a:off x="10023325" y="4752716"/>
              <a:ext cx="331498" cy="456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arco Nazionale d'Abruzzo, Lazio e Molise">
            <a:extLst>
              <a:ext uri="{FF2B5EF4-FFF2-40B4-BE49-F238E27FC236}">
                <a16:creationId xmlns:a16="http://schemas.microsoft.com/office/drawing/2014/main" id="{A3FCECA6-B47C-8131-EA12-10D4BC8B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77" y="4623909"/>
            <a:ext cx="439932" cy="5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ccia giù 15">
            <a:extLst>
              <a:ext uri="{FF2B5EF4-FFF2-40B4-BE49-F238E27FC236}">
                <a16:creationId xmlns:a16="http://schemas.microsoft.com/office/drawing/2014/main" id="{96D41923-DAB7-5430-8AA6-A786E6540C0D}"/>
              </a:ext>
            </a:extLst>
          </p:cNvPr>
          <p:cNvSpPr/>
          <p:nvPr/>
        </p:nvSpPr>
        <p:spPr>
          <a:xfrm rot="18839017">
            <a:off x="9340874" y="3839674"/>
            <a:ext cx="257584" cy="71387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59894A3-2058-5758-BB17-ED7C167EADD7}"/>
              </a:ext>
            </a:extLst>
          </p:cNvPr>
          <p:cNvGrpSpPr/>
          <p:nvPr/>
        </p:nvGrpSpPr>
        <p:grpSpPr>
          <a:xfrm>
            <a:off x="8296286" y="5272062"/>
            <a:ext cx="890326" cy="523220"/>
            <a:chOff x="6570022" y="4713578"/>
            <a:chExt cx="2301986" cy="523220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42B6554-4EF1-A87B-5EDC-837DEB837023}"/>
                </a:ext>
              </a:extLst>
            </p:cNvPr>
            <p:cNvSpPr txBox="1"/>
            <p:nvPr/>
          </p:nvSpPr>
          <p:spPr>
            <a:xfrm>
              <a:off x="6570022" y="4713578"/>
              <a:ext cx="2301986" cy="523220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pic>
          <p:nvPicPr>
            <p:cNvPr id="19" name="Picture 4" descr="icona del simbolo del sesso maschile. simbolo di genere semplice  silhouette. icona nera isolata su sfondo bianco. illustrazione vettoriale.  5136932 Arte vettoriale a Vecteezy">
              <a:extLst>
                <a:ext uri="{FF2B5EF4-FFF2-40B4-BE49-F238E27FC236}">
                  <a16:creationId xmlns:a16="http://schemas.microsoft.com/office/drawing/2014/main" id="{D72F5A6F-FA3C-8941-8A73-0B6A7DB67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279" y="4752129"/>
              <a:ext cx="857106" cy="446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4606C3D-1728-5AB0-17C6-711AD9A4DB3E}"/>
              </a:ext>
            </a:extLst>
          </p:cNvPr>
          <p:cNvGrpSpPr/>
          <p:nvPr/>
        </p:nvGrpSpPr>
        <p:grpSpPr>
          <a:xfrm>
            <a:off x="8296286" y="5900197"/>
            <a:ext cx="890326" cy="523220"/>
            <a:chOff x="9576030" y="4719393"/>
            <a:chExt cx="890326" cy="523220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1AC68E8-E041-51F4-C308-B6BFD91AA876}"/>
                </a:ext>
              </a:extLst>
            </p:cNvPr>
            <p:cNvSpPr txBox="1"/>
            <p:nvPr/>
          </p:nvSpPr>
          <p:spPr>
            <a:xfrm>
              <a:off x="9576030" y="4719393"/>
              <a:ext cx="890326" cy="523220"/>
            </a:xfrm>
            <a:prstGeom prst="rect">
              <a:avLst/>
            </a:prstGeom>
            <a:noFill/>
            <a:ln w="19050">
              <a:solidFill>
                <a:srgbClr val="FF29F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  <p:pic>
          <p:nvPicPr>
            <p:cNvPr id="22" name="Picture 6" descr="Simbolo Maschile | Significato e interpretazione del Simbolo Maschile">
              <a:extLst>
                <a:ext uri="{FF2B5EF4-FFF2-40B4-BE49-F238E27FC236}">
                  <a16:creationId xmlns:a16="http://schemas.microsoft.com/office/drawing/2014/main" id="{0BFF6F8D-4479-CB4B-F152-9DD19EB966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40" r="27024"/>
            <a:stretch/>
          </p:blipFill>
          <p:spPr bwMode="auto">
            <a:xfrm>
              <a:off x="10023325" y="4752716"/>
              <a:ext cx="331498" cy="456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2A1FEAC-B18F-47C3-A8D3-36BA73D943F0}"/>
              </a:ext>
            </a:extLst>
          </p:cNvPr>
          <p:cNvGrpSpPr/>
          <p:nvPr/>
        </p:nvGrpSpPr>
        <p:grpSpPr>
          <a:xfrm>
            <a:off x="9815937" y="5269801"/>
            <a:ext cx="890326" cy="523220"/>
            <a:chOff x="6570022" y="4713578"/>
            <a:chExt cx="2301986" cy="523220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31CB53D-7D75-00FA-6A65-D344D6FB997F}"/>
                </a:ext>
              </a:extLst>
            </p:cNvPr>
            <p:cNvSpPr txBox="1"/>
            <p:nvPr/>
          </p:nvSpPr>
          <p:spPr>
            <a:xfrm>
              <a:off x="6570022" y="4713578"/>
              <a:ext cx="2301986" cy="523220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  <p:pic>
          <p:nvPicPr>
            <p:cNvPr id="25" name="Picture 4" descr="icona del simbolo del sesso maschile. simbolo di genere semplice  silhouette. icona nera isolata su sfondo bianco. illustrazione vettoriale.  5136932 Arte vettoriale a Vecteezy">
              <a:extLst>
                <a:ext uri="{FF2B5EF4-FFF2-40B4-BE49-F238E27FC236}">
                  <a16:creationId xmlns:a16="http://schemas.microsoft.com/office/drawing/2014/main" id="{CBA4DF2F-12ED-F86E-14D9-E38789FB7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279" y="4752129"/>
              <a:ext cx="857106" cy="446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71167F2A-C9AC-22C9-0EF8-3AC7322933AF}"/>
              </a:ext>
            </a:extLst>
          </p:cNvPr>
          <p:cNvGrpSpPr/>
          <p:nvPr/>
        </p:nvGrpSpPr>
        <p:grpSpPr>
          <a:xfrm>
            <a:off x="9815937" y="5897936"/>
            <a:ext cx="890326" cy="523220"/>
            <a:chOff x="9576030" y="4719393"/>
            <a:chExt cx="890326" cy="523220"/>
          </a:xfrm>
        </p:grpSpPr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C0DF2E8-BE59-1FDC-27E5-7A3A58BA1D27}"/>
                </a:ext>
              </a:extLst>
            </p:cNvPr>
            <p:cNvSpPr txBox="1"/>
            <p:nvPr/>
          </p:nvSpPr>
          <p:spPr>
            <a:xfrm>
              <a:off x="9576030" y="4719393"/>
              <a:ext cx="890326" cy="523220"/>
            </a:xfrm>
            <a:prstGeom prst="rect">
              <a:avLst/>
            </a:prstGeom>
            <a:noFill/>
            <a:ln w="19050">
              <a:solidFill>
                <a:srgbClr val="FF29F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  <p:pic>
          <p:nvPicPr>
            <p:cNvPr id="28" name="Picture 6" descr="Simbolo Maschile | Significato e interpretazione del Simbolo Maschile">
              <a:extLst>
                <a:ext uri="{FF2B5EF4-FFF2-40B4-BE49-F238E27FC236}">
                  <a16:creationId xmlns:a16="http://schemas.microsoft.com/office/drawing/2014/main" id="{10987578-04F9-9734-6894-8C91BD92E5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40" r="27024"/>
            <a:stretch/>
          </p:blipFill>
          <p:spPr bwMode="auto">
            <a:xfrm>
              <a:off x="10023325" y="4752716"/>
              <a:ext cx="331498" cy="456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FEAACE8-6C75-7426-F8F5-13F3745B5477}"/>
              </a:ext>
            </a:extLst>
          </p:cNvPr>
          <p:cNvSpPr txBox="1"/>
          <p:nvPr/>
        </p:nvSpPr>
        <p:spPr>
          <a:xfrm>
            <a:off x="8292353" y="4651854"/>
            <a:ext cx="89032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S-V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6DA14C1-21C7-ADC0-4F14-B47764CAFA8B}"/>
              </a:ext>
            </a:extLst>
          </p:cNvPr>
          <p:cNvSpPr txBox="1"/>
          <p:nvPr/>
        </p:nvSpPr>
        <p:spPr>
          <a:xfrm>
            <a:off x="9650584" y="4667951"/>
            <a:ext cx="122103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F-A-P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9B06510D-5114-9FA2-2D75-2DE94213CB94}"/>
              </a:ext>
            </a:extLst>
          </p:cNvPr>
          <p:cNvSpPr/>
          <p:nvPr/>
        </p:nvSpPr>
        <p:spPr>
          <a:xfrm>
            <a:off x="4252903" y="1742549"/>
            <a:ext cx="530017" cy="5793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90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6" grpId="0" animBg="1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4ECD-50F0-14FC-BBC6-25C7BA9AD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DFA3CD-87D6-0DD9-CD26-3BDC067DE184}"/>
              </a:ext>
            </a:extLst>
          </p:cNvPr>
          <p:cNvSpPr txBox="1">
            <a:spLocks/>
          </p:cNvSpPr>
          <p:nvPr/>
        </p:nvSpPr>
        <p:spPr>
          <a:xfrm>
            <a:off x="838200" y="103755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otters are there in the PNALM?</a:t>
            </a:r>
          </a:p>
        </p:txBody>
      </p:sp>
      <p:pic>
        <p:nvPicPr>
          <p:cNvPr id="3" name="Picture 2" descr="Parco Nazionale d'Abruzzo, Lazio e Molise">
            <a:extLst>
              <a:ext uri="{FF2B5EF4-FFF2-40B4-BE49-F238E27FC236}">
                <a16:creationId xmlns:a16="http://schemas.microsoft.com/office/drawing/2014/main" id="{66AA8A84-BE3A-2833-A714-50222888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32" y="930034"/>
            <a:ext cx="478400" cy="62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501E53-2173-B00A-6141-AFF5D59E4EBF}"/>
              </a:ext>
            </a:extLst>
          </p:cNvPr>
          <p:cNvSpPr txBox="1"/>
          <p:nvPr/>
        </p:nvSpPr>
        <p:spPr>
          <a:xfrm>
            <a:off x="4125467" y="1869788"/>
            <a:ext cx="3941064" cy="95410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Census population size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50 (CI95% 31-75)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00676C4D-B61A-356A-E0EE-F042C899D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44365"/>
              </p:ext>
            </p:extLst>
          </p:nvPr>
        </p:nvGraphicFramePr>
        <p:xfrm>
          <a:off x="2879883" y="3314655"/>
          <a:ext cx="6432232" cy="98152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747710">
                  <a:extLst>
                    <a:ext uri="{9D8B030D-6E8A-4147-A177-3AD203B41FA5}">
                      <a16:colId xmlns:a16="http://schemas.microsoft.com/office/drawing/2014/main" val="4169813886"/>
                    </a:ext>
                  </a:extLst>
                </a:gridCol>
                <a:gridCol w="2290762">
                  <a:extLst>
                    <a:ext uri="{9D8B030D-6E8A-4147-A177-3AD203B41FA5}">
                      <a16:colId xmlns:a16="http://schemas.microsoft.com/office/drawing/2014/main" val="3862578378"/>
                    </a:ext>
                  </a:extLst>
                </a:gridCol>
                <a:gridCol w="2393760">
                  <a:extLst>
                    <a:ext uri="{9D8B030D-6E8A-4147-A177-3AD203B41FA5}">
                      <a16:colId xmlns:a16="http://schemas.microsoft.com/office/drawing/2014/main" val="360999222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it-IT" sz="2400" kern="100" baseline="-25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baseline="0" dirty="0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2400" kern="100" baseline="-25000" dirty="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endParaRPr lang="it-IT" sz="2400" kern="100" baseline="-25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Reference</a:t>
                      </a:r>
                      <a:endParaRPr lang="it-IT" sz="24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946481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it-IT" sz="2400" b="0" kern="100" dirty="0">
                          <a:effectLst/>
                        </a:rPr>
                        <a:t>Sangro </a:t>
                      </a:r>
                      <a:r>
                        <a:rPr lang="en-US" sz="2400" b="0" kern="100" noProof="0" dirty="0">
                          <a:effectLst/>
                        </a:rPr>
                        <a:t>basin</a:t>
                      </a:r>
                      <a:endParaRPr lang="en-US" sz="2400" b="0" kern="1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</a:rPr>
                        <a:t>11(CI95%=12-14)</a:t>
                      </a:r>
                      <a:endParaRPr lang="it-IT" sz="2400" b="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Lerone et al. 2014</a:t>
                      </a:r>
                      <a:endParaRPr lang="it-IT" sz="24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14970772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2AE8548-A2B5-A7B3-CABC-50ADA7EDA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036595"/>
              </p:ext>
            </p:extLst>
          </p:nvPr>
        </p:nvGraphicFramePr>
        <p:xfrm>
          <a:off x="1237488" y="4786935"/>
          <a:ext cx="9717023" cy="1410081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361090">
                  <a:extLst>
                    <a:ext uri="{9D8B030D-6E8A-4147-A177-3AD203B41FA5}">
                      <a16:colId xmlns:a16="http://schemas.microsoft.com/office/drawing/2014/main" val="2133759773"/>
                    </a:ext>
                  </a:extLst>
                </a:gridCol>
                <a:gridCol w="1309708">
                  <a:extLst>
                    <a:ext uri="{9D8B030D-6E8A-4147-A177-3AD203B41FA5}">
                      <a16:colId xmlns:a16="http://schemas.microsoft.com/office/drawing/2014/main" val="3925303794"/>
                    </a:ext>
                  </a:extLst>
                </a:gridCol>
                <a:gridCol w="1308700">
                  <a:extLst>
                    <a:ext uri="{9D8B030D-6E8A-4147-A177-3AD203B41FA5}">
                      <a16:colId xmlns:a16="http://schemas.microsoft.com/office/drawing/2014/main" val="1718619053"/>
                    </a:ext>
                  </a:extLst>
                </a:gridCol>
                <a:gridCol w="1160602">
                  <a:extLst>
                    <a:ext uri="{9D8B030D-6E8A-4147-A177-3AD203B41FA5}">
                      <a16:colId xmlns:a16="http://schemas.microsoft.com/office/drawing/2014/main" val="3537098218"/>
                    </a:ext>
                  </a:extLst>
                </a:gridCol>
                <a:gridCol w="1143475">
                  <a:extLst>
                    <a:ext uri="{9D8B030D-6E8A-4147-A177-3AD203B41FA5}">
                      <a16:colId xmlns:a16="http://schemas.microsoft.com/office/drawing/2014/main" val="4218560413"/>
                    </a:ext>
                  </a:extLst>
                </a:gridCol>
                <a:gridCol w="1148512">
                  <a:extLst>
                    <a:ext uri="{9D8B030D-6E8A-4147-A177-3AD203B41FA5}">
                      <a16:colId xmlns:a16="http://schemas.microsoft.com/office/drawing/2014/main" val="2440662477"/>
                    </a:ext>
                  </a:extLst>
                </a:gridCol>
                <a:gridCol w="1141461">
                  <a:extLst>
                    <a:ext uri="{9D8B030D-6E8A-4147-A177-3AD203B41FA5}">
                      <a16:colId xmlns:a16="http://schemas.microsoft.com/office/drawing/2014/main" val="866021700"/>
                    </a:ext>
                  </a:extLst>
                </a:gridCol>
                <a:gridCol w="1143475">
                  <a:extLst>
                    <a:ext uri="{9D8B030D-6E8A-4147-A177-3AD203B41FA5}">
                      <a16:colId xmlns:a16="http://schemas.microsoft.com/office/drawing/2014/main" val="1627802481"/>
                    </a:ext>
                  </a:extLst>
                </a:gridCol>
              </a:tblGrid>
              <a:tr h="37922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 err="1">
                          <a:solidFill>
                            <a:srgbClr val="000000"/>
                          </a:solidFill>
                          <a:effectLst/>
                        </a:rPr>
                        <a:t>FullSibIndex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Prob (Inc.)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Prob (Exc.)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Member 1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Member 2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Member 3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Member 4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Member 5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27947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0.6460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0.6460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Bar_12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Bis_1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Bis_3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Opi3_3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Opi3_4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768078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0.9599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0.4683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</a:rPr>
                        <a:t>Bargel_1</a:t>
                      </a:r>
                      <a:endParaRPr lang="it-IT" sz="1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Bargel_2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it-IT" sz="1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19562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0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CC71C-B130-2CD5-AB31-8A055089D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F5314D0-37E3-54F2-BF46-0B0C1140A7EF}"/>
              </a:ext>
            </a:extLst>
          </p:cNvPr>
          <p:cNvGrpSpPr/>
          <p:nvPr/>
        </p:nvGrpSpPr>
        <p:grpSpPr>
          <a:xfrm>
            <a:off x="1182625" y="743712"/>
            <a:ext cx="9070848" cy="5702462"/>
            <a:chOff x="-494527" y="696486"/>
            <a:chExt cx="8178285" cy="563443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3185CFB-B693-75B0-06E5-A522CD2D7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335"/>
            <a:stretch/>
          </p:blipFill>
          <p:spPr>
            <a:xfrm>
              <a:off x="-494527" y="696486"/>
              <a:ext cx="8178285" cy="5634435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C2A62936-75A9-F14D-EFAD-61259F39833C}"/>
                </a:ext>
              </a:extLst>
            </p:cNvPr>
            <p:cNvSpPr/>
            <p:nvPr/>
          </p:nvSpPr>
          <p:spPr>
            <a:xfrm>
              <a:off x="1754849" y="1574252"/>
              <a:ext cx="2052710" cy="37094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A9AD2CC3-3906-366D-4E00-E5F5E0307246}"/>
              </a:ext>
            </a:extLst>
          </p:cNvPr>
          <p:cNvSpPr txBox="1">
            <a:spLocks/>
          </p:cNvSpPr>
          <p:nvPr/>
        </p:nvSpPr>
        <p:spPr>
          <a:xfrm>
            <a:off x="838200" y="80886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Inbreeding level</a:t>
            </a:r>
          </a:p>
        </p:txBody>
      </p:sp>
    </p:spTree>
    <p:extLst>
      <p:ext uri="{BB962C8B-B14F-4D97-AF65-F5344CB8AC3E}">
        <p14:creationId xmlns:p14="http://schemas.microsoft.com/office/powerpoint/2010/main" val="42457928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392BAF-E722-489A-9D1C-919A24DE41C2}">
  <ds:schemaRefs>
    <ds:schemaRef ds:uri="http://schemas.openxmlformats.org/package/2006/metadata/core-properties"/>
    <ds:schemaRef ds:uri="31636664-d730-40d7-a265-a5e11b79394d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370</Words>
  <Application>Microsoft Macintosh PowerPoint</Application>
  <PresentationFormat>Widescreen</PresentationFormat>
  <Paragraphs>104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Greta Agostini</cp:lastModifiedBy>
  <cp:revision>56</cp:revision>
  <dcterms:created xsi:type="dcterms:W3CDTF">2024-12-12T08:43:13Z</dcterms:created>
  <dcterms:modified xsi:type="dcterms:W3CDTF">2025-02-10T10:54:23Z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