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68" r:id="rId5"/>
    <p:sldId id="269" r:id="rId6"/>
    <p:sldId id="270" r:id="rId7"/>
    <p:sldId id="271" r:id="rId8"/>
    <p:sldId id="272" r:id="rId9"/>
    <p:sldId id="293" r:id="rId10"/>
    <p:sldId id="292" r:id="rId11"/>
    <p:sldId id="297" r:id="rId12"/>
    <p:sldId id="298" r:id="rId13"/>
    <p:sldId id="295" r:id="rId14"/>
    <p:sldId id="274" r:id="rId15"/>
    <p:sldId id="302" r:id="rId16"/>
    <p:sldId id="300" r:id="rId17"/>
    <p:sldId id="275" r:id="rId18"/>
    <p:sldId id="289" r:id="rId19"/>
    <p:sldId id="290" r:id="rId20"/>
    <p:sldId id="276" r:id="rId21"/>
    <p:sldId id="284" r:id="rId22"/>
    <p:sldId id="285" r:id="rId23"/>
    <p:sldId id="286" r:id="rId24"/>
    <p:sldId id="294" r:id="rId25"/>
    <p:sldId id="267" r:id="rId2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zione predefinita" id="{359315E8-9569-4B8B-82C8-C1ADC618BE25}">
          <p14:sldIdLst/>
        </p14:section>
        <p14:section name="corpo diapositive" id="{05756F07-0A3E-49ED-83DB-BE883D497B71}">
          <p14:sldIdLst>
            <p14:sldId id="268"/>
            <p14:sldId id="269"/>
            <p14:sldId id="270"/>
            <p14:sldId id="271"/>
            <p14:sldId id="272"/>
            <p14:sldId id="293"/>
            <p14:sldId id="292"/>
            <p14:sldId id="297"/>
            <p14:sldId id="298"/>
            <p14:sldId id="295"/>
            <p14:sldId id="274"/>
            <p14:sldId id="302"/>
            <p14:sldId id="300"/>
            <p14:sldId id="275"/>
            <p14:sldId id="289"/>
            <p14:sldId id="290"/>
            <p14:sldId id="276"/>
            <p14:sldId id="284"/>
            <p14:sldId id="285"/>
            <p14:sldId id="286"/>
            <p14:sldId id="294"/>
          </p14:sldIdLst>
        </p14:section>
        <p14:section name="diapositiva finale" id="{6EDF62FC-89EA-4AFB-92C3-BBE7C40FCCE0}">
          <p14:sldIdLst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5F03810-3E41-CA4E-E170-B7125396FF1E}" name="Valentina Di Paola" initials="VDP" userId="cfdd995179c47f17" providerId="Windows Live"/>
  <p188:author id="{4E64972D-84E5-6813-C354-582340A22D82}" name="SILVIA PIOLI" initials="SP" userId="S::silvia.pioli@cnr.it::d234a8d0-7754-463b-95e6-a5835a0bc1dd" providerId="AD"/>
  <p188:author id="{DAFCF232-37E2-EE12-F3DD-E21EF2FA4BA5}" name="ANNA VALENTINO" initials="AV" userId="S::anna.valentino@cnr.it::0f8b6270-cd2e-4925-a566-d79c22778c98" providerId="AD"/>
  <p188:author id="{72516254-331A-F009-9C75-691C9A7EFEDA}" name="TERENZIO ZENONE" initials="TZ" userId="S::terenzio.zenone@cnr.it::a079c6b3-639c-49dd-bbf5-3b12723cfc33" providerId="AD"/>
  <p188:author id="{9C6D8459-A464-C504-ED90-002EC2C42288}" name="MARIO PAGANO" initials="MP" userId="S::mario.pagano@cnr.it::71aa4394-e5b8-4965-80a3-e8a8e81da79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634A17-CE21-7F4F-B4EF-2DFD11E874C1}" v="17" dt="2025-02-06T13:03:47.503"/>
    <p1510:client id="{7C4AF892-E14C-8A44-B5D7-278DF6FFFBE4}" v="3" dt="2025-02-05T20:31:44.8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87"/>
    <p:restoredTop sz="94777"/>
  </p:normalViewPr>
  <p:slideViewPr>
    <p:cSldViewPr snapToGrid="0">
      <p:cViewPr varScale="1">
        <p:scale>
          <a:sx n="165" d="100"/>
          <a:sy n="165" d="100"/>
        </p:scale>
        <p:origin x="104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O PAGANO" userId="71aa4394-e5b8-4965-80a3-e8a8e81da792" providerId="ADAL" clId="{7C4AF892-E14C-8A44-B5D7-278DF6FFFBE4}"/>
    <pc:docChg chg="custSel modSld">
      <pc:chgData name="MARIO PAGANO" userId="71aa4394-e5b8-4965-80a3-e8a8e81da792" providerId="ADAL" clId="{7C4AF892-E14C-8A44-B5D7-278DF6FFFBE4}" dt="2025-02-05T20:31:44.880" v="90"/>
      <pc:docMkLst>
        <pc:docMk/>
      </pc:docMkLst>
      <pc:sldChg chg="modSp mod">
        <pc:chgData name="MARIO PAGANO" userId="71aa4394-e5b8-4965-80a3-e8a8e81da792" providerId="ADAL" clId="{7C4AF892-E14C-8A44-B5D7-278DF6FFFBE4}" dt="2025-02-05T20:29:59.490" v="84" actId="20577"/>
        <pc:sldMkLst>
          <pc:docMk/>
          <pc:sldMk cId="1917507216" sldId="286"/>
        </pc:sldMkLst>
        <pc:spChg chg="mod">
          <ac:chgData name="MARIO PAGANO" userId="71aa4394-e5b8-4965-80a3-e8a8e81da792" providerId="ADAL" clId="{7C4AF892-E14C-8A44-B5D7-278DF6FFFBE4}" dt="2025-02-05T20:29:59.490" v="84" actId="20577"/>
          <ac:spMkLst>
            <pc:docMk/>
            <pc:sldMk cId="1917507216" sldId="286"/>
            <ac:spMk id="7" creationId="{C27AFFD1-E287-05A4-4A4A-F6CD72F6468D}"/>
          </ac:spMkLst>
        </pc:spChg>
      </pc:sldChg>
      <pc:sldChg chg="modSp mod">
        <pc:chgData name="MARIO PAGANO" userId="71aa4394-e5b8-4965-80a3-e8a8e81da792" providerId="ADAL" clId="{7C4AF892-E14C-8A44-B5D7-278DF6FFFBE4}" dt="2025-02-05T20:25:57.749" v="16" actId="20577"/>
        <pc:sldMkLst>
          <pc:docMk/>
          <pc:sldMk cId="4181240244" sldId="292"/>
        </pc:sldMkLst>
        <pc:spChg chg="mod">
          <ac:chgData name="MARIO PAGANO" userId="71aa4394-e5b8-4965-80a3-e8a8e81da792" providerId="ADAL" clId="{7C4AF892-E14C-8A44-B5D7-278DF6FFFBE4}" dt="2025-02-05T20:25:57.749" v="16" actId="20577"/>
          <ac:spMkLst>
            <pc:docMk/>
            <pc:sldMk cId="4181240244" sldId="292"/>
            <ac:spMk id="3" creationId="{EE754C2C-B28E-3DA1-70D2-D85BCF75CBDB}"/>
          </ac:spMkLst>
        </pc:spChg>
      </pc:sldChg>
      <pc:sldChg chg="addSp delSp modSp mod">
        <pc:chgData name="MARIO PAGANO" userId="71aa4394-e5b8-4965-80a3-e8a8e81da792" providerId="ADAL" clId="{7C4AF892-E14C-8A44-B5D7-278DF6FFFBE4}" dt="2025-02-05T20:31:44.880" v="90"/>
        <pc:sldMkLst>
          <pc:docMk/>
          <pc:sldMk cId="3580074507" sldId="295"/>
        </pc:sldMkLst>
        <pc:spChg chg="add mod">
          <ac:chgData name="MARIO PAGANO" userId="71aa4394-e5b8-4965-80a3-e8a8e81da792" providerId="ADAL" clId="{7C4AF892-E14C-8A44-B5D7-278DF6FFFBE4}" dt="2025-02-05T20:31:44.880" v="90"/>
          <ac:spMkLst>
            <pc:docMk/>
            <pc:sldMk cId="3580074507" sldId="295"/>
            <ac:spMk id="2" creationId="{CDD63B96-940B-6BA8-5615-ED167A68EE01}"/>
          </ac:spMkLst>
        </pc:spChg>
        <pc:spChg chg="del mod">
          <ac:chgData name="MARIO PAGANO" userId="71aa4394-e5b8-4965-80a3-e8a8e81da792" providerId="ADAL" clId="{7C4AF892-E14C-8A44-B5D7-278DF6FFFBE4}" dt="2025-02-05T20:31:43.963" v="89" actId="478"/>
          <ac:spMkLst>
            <pc:docMk/>
            <pc:sldMk cId="3580074507" sldId="295"/>
            <ac:spMk id="3" creationId="{13ACB7F0-B5C0-86FF-28D7-72FD351E62A8}"/>
          </ac:spMkLst>
        </pc:spChg>
      </pc:sldChg>
      <pc:sldChg chg="addSp delSp modSp mod">
        <pc:chgData name="MARIO PAGANO" userId="71aa4394-e5b8-4965-80a3-e8a8e81da792" providerId="ADAL" clId="{7C4AF892-E14C-8A44-B5D7-278DF6FFFBE4}" dt="2025-02-05T20:31:31.508" v="86"/>
        <pc:sldMkLst>
          <pc:docMk/>
          <pc:sldMk cId="737603895" sldId="297"/>
        </pc:sldMkLst>
        <pc:spChg chg="del mod">
          <ac:chgData name="MARIO PAGANO" userId="71aa4394-e5b8-4965-80a3-e8a8e81da792" providerId="ADAL" clId="{7C4AF892-E14C-8A44-B5D7-278DF6FFFBE4}" dt="2025-02-05T20:31:30.485" v="85" actId="478"/>
          <ac:spMkLst>
            <pc:docMk/>
            <pc:sldMk cId="737603895" sldId="297"/>
            <ac:spMk id="3" creationId="{AF59561F-E309-BF0C-6E5D-71ECA682B287}"/>
          </ac:spMkLst>
        </pc:spChg>
        <pc:spChg chg="add mod">
          <ac:chgData name="MARIO PAGANO" userId="71aa4394-e5b8-4965-80a3-e8a8e81da792" providerId="ADAL" clId="{7C4AF892-E14C-8A44-B5D7-278DF6FFFBE4}" dt="2025-02-05T20:31:31.508" v="86"/>
          <ac:spMkLst>
            <pc:docMk/>
            <pc:sldMk cId="737603895" sldId="297"/>
            <ac:spMk id="4" creationId="{06288A77-9254-E9F3-2566-8BEABF4401B7}"/>
          </ac:spMkLst>
        </pc:spChg>
      </pc:sldChg>
      <pc:sldChg chg="addSp delSp modSp mod">
        <pc:chgData name="MARIO PAGANO" userId="71aa4394-e5b8-4965-80a3-e8a8e81da792" providerId="ADAL" clId="{7C4AF892-E14C-8A44-B5D7-278DF6FFFBE4}" dt="2025-02-05T20:31:38.975" v="88"/>
        <pc:sldMkLst>
          <pc:docMk/>
          <pc:sldMk cId="291175683" sldId="298"/>
        </pc:sldMkLst>
        <pc:spChg chg="add mod">
          <ac:chgData name="MARIO PAGANO" userId="71aa4394-e5b8-4965-80a3-e8a8e81da792" providerId="ADAL" clId="{7C4AF892-E14C-8A44-B5D7-278DF6FFFBE4}" dt="2025-02-05T20:31:38.975" v="88"/>
          <ac:spMkLst>
            <pc:docMk/>
            <pc:sldMk cId="291175683" sldId="298"/>
            <ac:spMk id="2" creationId="{54626E80-631B-E9C0-01AF-1B1FA9E4C8DB}"/>
          </ac:spMkLst>
        </pc:spChg>
        <pc:spChg chg="del mod">
          <ac:chgData name="MARIO PAGANO" userId="71aa4394-e5b8-4965-80a3-e8a8e81da792" providerId="ADAL" clId="{7C4AF892-E14C-8A44-B5D7-278DF6FFFBE4}" dt="2025-02-05T20:31:38.082" v="87" actId="478"/>
          <ac:spMkLst>
            <pc:docMk/>
            <pc:sldMk cId="291175683" sldId="298"/>
            <ac:spMk id="3" creationId="{92418E72-7103-042F-2890-E36DEBC5293C}"/>
          </ac:spMkLst>
        </pc:spChg>
      </pc:sldChg>
      <pc:sldChg chg="modSp mod">
        <pc:chgData name="MARIO PAGANO" userId="71aa4394-e5b8-4965-80a3-e8a8e81da792" providerId="ADAL" clId="{7C4AF892-E14C-8A44-B5D7-278DF6FFFBE4}" dt="2025-02-05T20:28:14.936" v="76" actId="20577"/>
        <pc:sldMkLst>
          <pc:docMk/>
          <pc:sldMk cId="655455952" sldId="302"/>
        </pc:sldMkLst>
        <pc:spChg chg="mod">
          <ac:chgData name="MARIO PAGANO" userId="71aa4394-e5b8-4965-80a3-e8a8e81da792" providerId="ADAL" clId="{7C4AF892-E14C-8A44-B5D7-278DF6FFFBE4}" dt="2025-02-05T20:28:14.936" v="76" actId="20577"/>
          <ac:spMkLst>
            <pc:docMk/>
            <pc:sldMk cId="655455952" sldId="302"/>
            <ac:spMk id="8" creationId="{8A44574D-4CC2-0953-7BD1-CE6EC0378A38}"/>
          </ac:spMkLst>
        </pc:spChg>
      </pc:sldChg>
    </pc:docChg>
  </pc:docChgLst>
  <pc:docChgLst>
    <pc:chgData name="MARIO PAGANO" userId="71aa4394-e5b8-4965-80a3-e8a8e81da792" providerId="ADAL" clId="{64634A17-CE21-7F4F-B4EF-2DFD11E874C1}"/>
    <pc:docChg chg="undo custSel modSld">
      <pc:chgData name="MARIO PAGANO" userId="71aa4394-e5b8-4965-80a3-e8a8e81da792" providerId="ADAL" clId="{64634A17-CE21-7F4F-B4EF-2DFD11E874C1}" dt="2025-02-06T13:03:52.957" v="66" actId="1076"/>
      <pc:docMkLst>
        <pc:docMk/>
      </pc:docMkLst>
      <pc:sldChg chg="addSp delSp modSp mod">
        <pc:chgData name="MARIO PAGANO" userId="71aa4394-e5b8-4965-80a3-e8a8e81da792" providerId="ADAL" clId="{64634A17-CE21-7F4F-B4EF-2DFD11E874C1}" dt="2025-02-06T13:03:52.957" v="66" actId="1076"/>
        <pc:sldMkLst>
          <pc:docMk/>
          <pc:sldMk cId="2927348329" sldId="268"/>
        </pc:sldMkLst>
        <pc:spChg chg="add del mod">
          <ac:chgData name="MARIO PAGANO" userId="71aa4394-e5b8-4965-80a3-e8a8e81da792" providerId="ADAL" clId="{64634A17-CE21-7F4F-B4EF-2DFD11E874C1}" dt="2025-02-06T13:02:23.480" v="58" actId="478"/>
          <ac:spMkLst>
            <pc:docMk/>
            <pc:sldMk cId="2927348329" sldId="268"/>
            <ac:spMk id="9" creationId="{D99F3BAB-7680-9429-5B93-6EC4DE6007EA}"/>
          </ac:spMkLst>
        </pc:spChg>
        <pc:picChg chg="add del mod">
          <ac:chgData name="MARIO PAGANO" userId="71aa4394-e5b8-4965-80a3-e8a8e81da792" providerId="ADAL" clId="{64634A17-CE21-7F4F-B4EF-2DFD11E874C1}" dt="2025-02-06T13:03:43.820" v="60" actId="478"/>
          <ac:picMkLst>
            <pc:docMk/>
            <pc:sldMk cId="2927348329" sldId="268"/>
            <ac:picMk id="6" creationId="{4C40DA43-0BC1-B7FE-31D8-AAC38FF0122E}"/>
          </ac:picMkLst>
        </pc:picChg>
        <pc:picChg chg="del">
          <ac:chgData name="MARIO PAGANO" userId="71aa4394-e5b8-4965-80a3-e8a8e81da792" providerId="ADAL" clId="{64634A17-CE21-7F4F-B4EF-2DFD11E874C1}" dt="2025-02-06T13:01:47.337" v="46" actId="478"/>
          <ac:picMkLst>
            <pc:docMk/>
            <pc:sldMk cId="2927348329" sldId="268"/>
            <ac:picMk id="8" creationId="{F906DA40-9D8F-3DBF-5FD6-B21DADB28027}"/>
          </ac:picMkLst>
        </pc:picChg>
        <pc:picChg chg="add mod">
          <ac:chgData name="MARIO PAGANO" userId="71aa4394-e5b8-4965-80a3-e8a8e81da792" providerId="ADAL" clId="{64634A17-CE21-7F4F-B4EF-2DFD11E874C1}" dt="2025-02-06T13:03:52.957" v="66" actId="1076"/>
          <ac:picMkLst>
            <pc:docMk/>
            <pc:sldMk cId="2927348329" sldId="268"/>
            <ac:picMk id="11" creationId="{0BE27A1D-EB13-F42B-8483-DEDE1FC9B267}"/>
          </ac:picMkLst>
        </pc:picChg>
      </pc:sldChg>
      <pc:sldChg chg="modSp mod">
        <pc:chgData name="MARIO PAGANO" userId="71aa4394-e5b8-4965-80a3-e8a8e81da792" providerId="ADAL" clId="{64634A17-CE21-7F4F-B4EF-2DFD11E874C1}" dt="2025-02-05T13:35:21.326" v="3" actId="1076"/>
        <pc:sldMkLst>
          <pc:docMk/>
          <pc:sldMk cId="1670794940" sldId="269"/>
        </pc:sldMkLst>
        <pc:spChg chg="mod">
          <ac:chgData name="MARIO PAGANO" userId="71aa4394-e5b8-4965-80a3-e8a8e81da792" providerId="ADAL" clId="{64634A17-CE21-7F4F-B4EF-2DFD11E874C1}" dt="2025-02-05T13:35:21.326" v="3" actId="1076"/>
          <ac:spMkLst>
            <pc:docMk/>
            <pc:sldMk cId="1670794940" sldId="269"/>
            <ac:spMk id="2" creationId="{F2A75250-2874-B181-D9AD-24BDC68036C1}"/>
          </ac:spMkLst>
        </pc:spChg>
      </pc:sldChg>
      <pc:sldChg chg="modSp mod">
        <pc:chgData name="MARIO PAGANO" userId="71aa4394-e5b8-4965-80a3-e8a8e81da792" providerId="ADAL" clId="{64634A17-CE21-7F4F-B4EF-2DFD11E874C1}" dt="2025-02-05T13:36:28.938" v="11"/>
        <pc:sldMkLst>
          <pc:docMk/>
          <pc:sldMk cId="3298227739" sldId="271"/>
        </pc:sldMkLst>
        <pc:spChg chg="mod">
          <ac:chgData name="MARIO PAGANO" userId="71aa4394-e5b8-4965-80a3-e8a8e81da792" providerId="ADAL" clId="{64634A17-CE21-7F4F-B4EF-2DFD11E874C1}" dt="2025-02-05T13:36:28.938" v="11"/>
          <ac:spMkLst>
            <pc:docMk/>
            <pc:sldMk cId="3298227739" sldId="271"/>
            <ac:spMk id="2" creationId="{ED4565D7-E8A7-509D-8CD9-0FE1ABE79CA3}"/>
          </ac:spMkLst>
        </pc:spChg>
      </pc:sldChg>
      <pc:sldChg chg="modSp mod">
        <pc:chgData name="MARIO PAGANO" userId="71aa4394-e5b8-4965-80a3-e8a8e81da792" providerId="ADAL" clId="{64634A17-CE21-7F4F-B4EF-2DFD11E874C1}" dt="2025-02-05T13:36:14.066" v="10" actId="14100"/>
        <pc:sldMkLst>
          <pc:docMk/>
          <pc:sldMk cId="1020952254" sldId="272"/>
        </pc:sldMkLst>
        <pc:spChg chg="mod">
          <ac:chgData name="MARIO PAGANO" userId="71aa4394-e5b8-4965-80a3-e8a8e81da792" providerId="ADAL" clId="{64634A17-CE21-7F4F-B4EF-2DFD11E874C1}" dt="2025-02-05T13:36:14.066" v="10" actId="14100"/>
          <ac:spMkLst>
            <pc:docMk/>
            <pc:sldMk cId="1020952254" sldId="272"/>
            <ac:spMk id="6" creationId="{15F687D7-3D80-E79C-E5E5-22B8AE582969}"/>
          </ac:spMkLst>
        </pc:spChg>
      </pc:sldChg>
      <pc:sldChg chg="modSp mod">
        <pc:chgData name="MARIO PAGANO" userId="71aa4394-e5b8-4965-80a3-e8a8e81da792" providerId="ADAL" clId="{64634A17-CE21-7F4F-B4EF-2DFD11E874C1}" dt="2025-02-05T13:38:27.327" v="33" actId="20577"/>
        <pc:sldMkLst>
          <pc:docMk/>
          <pc:sldMk cId="3119186094" sldId="275"/>
        </pc:sldMkLst>
        <pc:spChg chg="mod">
          <ac:chgData name="MARIO PAGANO" userId="71aa4394-e5b8-4965-80a3-e8a8e81da792" providerId="ADAL" clId="{64634A17-CE21-7F4F-B4EF-2DFD11E874C1}" dt="2025-02-05T13:38:27.327" v="33" actId="20577"/>
          <ac:spMkLst>
            <pc:docMk/>
            <pc:sldMk cId="3119186094" sldId="275"/>
            <ac:spMk id="3" creationId="{8D167024-DAD5-75D8-F1BC-452ED85DFB13}"/>
          </ac:spMkLst>
        </pc:spChg>
      </pc:sldChg>
      <pc:sldChg chg="modSp mod">
        <pc:chgData name="MARIO PAGANO" userId="71aa4394-e5b8-4965-80a3-e8a8e81da792" providerId="ADAL" clId="{64634A17-CE21-7F4F-B4EF-2DFD11E874C1}" dt="2025-02-05T13:39:37.918" v="43" actId="14100"/>
        <pc:sldMkLst>
          <pc:docMk/>
          <pc:sldMk cId="1917507216" sldId="286"/>
        </pc:sldMkLst>
        <pc:spChg chg="mod">
          <ac:chgData name="MARIO PAGANO" userId="71aa4394-e5b8-4965-80a3-e8a8e81da792" providerId="ADAL" clId="{64634A17-CE21-7F4F-B4EF-2DFD11E874C1}" dt="2025-02-05T13:39:37.918" v="43" actId="14100"/>
          <ac:spMkLst>
            <pc:docMk/>
            <pc:sldMk cId="1917507216" sldId="286"/>
            <ac:spMk id="3" creationId="{1B53AE0F-6E50-1204-2DE8-577AD422E021}"/>
          </ac:spMkLst>
        </pc:spChg>
      </pc:sldChg>
      <pc:sldChg chg="modSp mod">
        <pc:chgData name="MARIO PAGANO" userId="71aa4394-e5b8-4965-80a3-e8a8e81da792" providerId="ADAL" clId="{64634A17-CE21-7F4F-B4EF-2DFD11E874C1}" dt="2025-02-05T13:39:03.038" v="41" actId="1076"/>
        <pc:sldMkLst>
          <pc:docMk/>
          <pc:sldMk cId="3306946304" sldId="289"/>
        </pc:sldMkLst>
        <pc:spChg chg="mod">
          <ac:chgData name="MARIO PAGANO" userId="71aa4394-e5b8-4965-80a3-e8a8e81da792" providerId="ADAL" clId="{64634A17-CE21-7F4F-B4EF-2DFD11E874C1}" dt="2025-02-05T13:39:03.038" v="41" actId="1076"/>
          <ac:spMkLst>
            <pc:docMk/>
            <pc:sldMk cId="3306946304" sldId="289"/>
            <ac:spMk id="4" creationId="{1CFED21D-531A-3B75-18E9-BB437457852B}"/>
          </ac:spMkLst>
        </pc:spChg>
      </pc:sldChg>
      <pc:sldChg chg="modSp">
        <pc:chgData name="MARIO PAGANO" userId="71aa4394-e5b8-4965-80a3-e8a8e81da792" providerId="ADAL" clId="{64634A17-CE21-7F4F-B4EF-2DFD11E874C1}" dt="2025-02-05T13:37:13.652" v="17"/>
        <pc:sldMkLst>
          <pc:docMk/>
          <pc:sldMk cId="4181240244" sldId="292"/>
        </pc:sldMkLst>
        <pc:spChg chg="mod">
          <ac:chgData name="MARIO PAGANO" userId="71aa4394-e5b8-4965-80a3-e8a8e81da792" providerId="ADAL" clId="{64634A17-CE21-7F4F-B4EF-2DFD11E874C1}" dt="2025-02-05T13:37:13.652" v="17"/>
          <ac:spMkLst>
            <pc:docMk/>
            <pc:sldMk cId="4181240244" sldId="292"/>
            <ac:spMk id="3" creationId="{EE754C2C-B28E-3DA1-70D2-D85BCF75CBDB}"/>
          </ac:spMkLst>
        </pc:spChg>
      </pc:sldChg>
      <pc:sldChg chg="modSp mod">
        <pc:chgData name="MARIO PAGANO" userId="71aa4394-e5b8-4965-80a3-e8a8e81da792" providerId="ADAL" clId="{64634A17-CE21-7F4F-B4EF-2DFD11E874C1}" dt="2025-02-05T13:37:07.389" v="16" actId="1076"/>
        <pc:sldMkLst>
          <pc:docMk/>
          <pc:sldMk cId="4168765093" sldId="293"/>
        </pc:sldMkLst>
        <pc:spChg chg="mod">
          <ac:chgData name="MARIO PAGANO" userId="71aa4394-e5b8-4965-80a3-e8a8e81da792" providerId="ADAL" clId="{64634A17-CE21-7F4F-B4EF-2DFD11E874C1}" dt="2025-02-05T13:37:07.389" v="16" actId="1076"/>
          <ac:spMkLst>
            <pc:docMk/>
            <pc:sldMk cId="4168765093" sldId="293"/>
            <ac:spMk id="6" creationId="{75F4C3BE-27C4-DD82-83B2-ACB2B9AB18FF}"/>
          </ac:spMkLst>
        </pc:spChg>
      </pc:sldChg>
      <pc:sldChg chg="modSp mod">
        <pc:chgData name="MARIO PAGANO" userId="71aa4394-e5b8-4965-80a3-e8a8e81da792" providerId="ADAL" clId="{64634A17-CE21-7F4F-B4EF-2DFD11E874C1}" dt="2025-02-05T13:40:43.748" v="45" actId="113"/>
        <pc:sldMkLst>
          <pc:docMk/>
          <pc:sldMk cId="4294179629" sldId="294"/>
        </pc:sldMkLst>
        <pc:spChg chg="mod">
          <ac:chgData name="MARIO PAGANO" userId="71aa4394-e5b8-4965-80a3-e8a8e81da792" providerId="ADAL" clId="{64634A17-CE21-7F4F-B4EF-2DFD11E874C1}" dt="2025-02-05T13:40:43.748" v="45" actId="113"/>
          <ac:spMkLst>
            <pc:docMk/>
            <pc:sldMk cId="4294179629" sldId="294"/>
            <ac:spMk id="2" creationId="{7FDBC992-93DC-4AF5-6B34-75586E5130E6}"/>
          </ac:spMkLst>
        </pc:spChg>
      </pc:sldChg>
      <pc:sldChg chg="addSp delSp modSp mod">
        <pc:chgData name="MARIO PAGANO" userId="71aa4394-e5b8-4965-80a3-e8a8e81da792" providerId="ADAL" clId="{64634A17-CE21-7F4F-B4EF-2DFD11E874C1}" dt="2025-02-05T13:37:40.078" v="23"/>
        <pc:sldMkLst>
          <pc:docMk/>
          <pc:sldMk cId="3580074507" sldId="295"/>
        </pc:sldMkLst>
        <pc:spChg chg="del">
          <ac:chgData name="MARIO PAGANO" userId="71aa4394-e5b8-4965-80a3-e8a8e81da792" providerId="ADAL" clId="{64634A17-CE21-7F4F-B4EF-2DFD11E874C1}" dt="2025-02-05T13:37:39.837" v="22" actId="478"/>
          <ac:spMkLst>
            <pc:docMk/>
            <pc:sldMk cId="3580074507" sldId="295"/>
            <ac:spMk id="2" creationId="{205AD061-6FBE-CF54-A5F0-11CA32FDFD32}"/>
          </ac:spMkLst>
        </pc:spChg>
        <pc:spChg chg="add mod">
          <ac:chgData name="MARIO PAGANO" userId="71aa4394-e5b8-4965-80a3-e8a8e81da792" providerId="ADAL" clId="{64634A17-CE21-7F4F-B4EF-2DFD11E874C1}" dt="2025-02-05T13:37:40.078" v="23"/>
          <ac:spMkLst>
            <pc:docMk/>
            <pc:sldMk cId="3580074507" sldId="295"/>
            <ac:spMk id="3" creationId="{13ACB7F0-B5C0-86FF-28D7-72FD351E62A8}"/>
          </ac:spMkLst>
        </pc:spChg>
      </pc:sldChg>
      <pc:sldChg chg="addSp delSp modSp mod">
        <pc:chgData name="MARIO PAGANO" userId="71aa4394-e5b8-4965-80a3-e8a8e81da792" providerId="ADAL" clId="{64634A17-CE21-7F4F-B4EF-2DFD11E874C1}" dt="2025-02-05T13:37:30.391" v="19"/>
        <pc:sldMkLst>
          <pc:docMk/>
          <pc:sldMk cId="737603895" sldId="297"/>
        </pc:sldMkLst>
        <pc:spChg chg="add mod">
          <ac:chgData name="MARIO PAGANO" userId="71aa4394-e5b8-4965-80a3-e8a8e81da792" providerId="ADAL" clId="{64634A17-CE21-7F4F-B4EF-2DFD11E874C1}" dt="2025-02-05T13:37:30.391" v="19"/>
          <ac:spMkLst>
            <pc:docMk/>
            <pc:sldMk cId="737603895" sldId="297"/>
            <ac:spMk id="3" creationId="{AF59561F-E309-BF0C-6E5D-71ECA682B287}"/>
          </ac:spMkLst>
        </pc:spChg>
        <pc:spChg chg="del">
          <ac:chgData name="MARIO PAGANO" userId="71aa4394-e5b8-4965-80a3-e8a8e81da792" providerId="ADAL" clId="{64634A17-CE21-7F4F-B4EF-2DFD11E874C1}" dt="2025-02-05T13:37:30.072" v="18" actId="478"/>
          <ac:spMkLst>
            <pc:docMk/>
            <pc:sldMk cId="737603895" sldId="297"/>
            <ac:spMk id="4" creationId="{EBD0FEEE-A1D4-10E5-F4AB-42D4BC806A86}"/>
          </ac:spMkLst>
        </pc:spChg>
      </pc:sldChg>
      <pc:sldChg chg="addSp delSp modSp mod">
        <pc:chgData name="MARIO PAGANO" userId="71aa4394-e5b8-4965-80a3-e8a8e81da792" providerId="ADAL" clId="{64634A17-CE21-7F4F-B4EF-2DFD11E874C1}" dt="2025-02-05T13:37:34.937" v="21"/>
        <pc:sldMkLst>
          <pc:docMk/>
          <pc:sldMk cId="291175683" sldId="298"/>
        </pc:sldMkLst>
        <pc:spChg chg="del">
          <ac:chgData name="MARIO PAGANO" userId="71aa4394-e5b8-4965-80a3-e8a8e81da792" providerId="ADAL" clId="{64634A17-CE21-7F4F-B4EF-2DFD11E874C1}" dt="2025-02-05T13:37:34.648" v="20" actId="478"/>
          <ac:spMkLst>
            <pc:docMk/>
            <pc:sldMk cId="291175683" sldId="298"/>
            <ac:spMk id="2" creationId="{F088550E-16AA-9A05-8035-ED2C294F83BF}"/>
          </ac:spMkLst>
        </pc:spChg>
        <pc:spChg chg="add mod">
          <ac:chgData name="MARIO PAGANO" userId="71aa4394-e5b8-4965-80a3-e8a8e81da792" providerId="ADAL" clId="{64634A17-CE21-7F4F-B4EF-2DFD11E874C1}" dt="2025-02-05T13:37:34.937" v="21"/>
          <ac:spMkLst>
            <pc:docMk/>
            <pc:sldMk cId="291175683" sldId="298"/>
            <ac:spMk id="3" creationId="{92418E72-7103-042F-2890-E36DEBC5293C}"/>
          </ac:spMkLst>
        </pc:spChg>
      </pc:sldChg>
      <pc:sldChg chg="modSp">
        <pc:chgData name="MARIO PAGANO" userId="71aa4394-e5b8-4965-80a3-e8a8e81da792" providerId="ADAL" clId="{64634A17-CE21-7F4F-B4EF-2DFD11E874C1}" dt="2025-02-05T13:38:09.742" v="30"/>
        <pc:sldMkLst>
          <pc:docMk/>
          <pc:sldMk cId="2920875293" sldId="300"/>
        </pc:sldMkLst>
        <pc:spChg chg="mod">
          <ac:chgData name="MARIO PAGANO" userId="71aa4394-e5b8-4965-80a3-e8a8e81da792" providerId="ADAL" clId="{64634A17-CE21-7F4F-B4EF-2DFD11E874C1}" dt="2025-02-05T13:38:09.742" v="30"/>
          <ac:spMkLst>
            <pc:docMk/>
            <pc:sldMk cId="2920875293" sldId="300"/>
            <ac:spMk id="7" creationId="{0D431037-FDF8-B190-5AE0-DF978EE6CCC6}"/>
          </ac:spMkLst>
        </pc:spChg>
      </pc:sldChg>
      <pc:sldChg chg="modSp mod">
        <pc:chgData name="MARIO PAGANO" userId="71aa4394-e5b8-4965-80a3-e8a8e81da792" providerId="ADAL" clId="{64634A17-CE21-7F4F-B4EF-2DFD11E874C1}" dt="2025-02-05T13:38:03.326" v="29" actId="1076"/>
        <pc:sldMkLst>
          <pc:docMk/>
          <pc:sldMk cId="655455952" sldId="302"/>
        </pc:sldMkLst>
        <pc:spChg chg="mod">
          <ac:chgData name="MARIO PAGANO" userId="71aa4394-e5b8-4965-80a3-e8a8e81da792" providerId="ADAL" clId="{64634A17-CE21-7F4F-B4EF-2DFD11E874C1}" dt="2025-02-05T13:38:03.326" v="29" actId="1076"/>
          <ac:spMkLst>
            <pc:docMk/>
            <pc:sldMk cId="655455952" sldId="302"/>
            <ac:spMk id="8" creationId="{8A44574D-4CC2-0953-7BD1-CE6EC0378A3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104C74C7-7EDC-43CC-84DA-DAE1F2EAD9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t-IT"/>
              <a:t>Consiglio di Istituto - CNR IRET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4957516-BCF2-44D8-B30E-5A79F7C178A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8DEB8-F98E-4206-9256-347A90A6ED2D}" type="datetimeFigureOut">
              <a:rPr lang="it-IT" smtClean="0"/>
              <a:t>06/02/25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B2D5E2A-C7C3-4C22-90C2-4670A2C700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/>
              <a:t>Nome relatore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20544AC-1CB5-46CA-B22F-4E9D2229416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22D1BD-BB14-445D-8315-2DAA724A60E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98176250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it-IT"/>
              <a:t>Consiglio di Istituto - CNR IRET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982493-70E5-43F7-A952-AC7836C17ED3}" type="datetimeFigureOut">
              <a:rPr lang="it-IT" smtClean="0"/>
              <a:t>06/02/25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it-IT"/>
              <a:t>Nome relatore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6AAB0-81B5-4CA4-9288-8518CDE0CCD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941756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Consiglio di Istituto - CNR IRET</a:t>
            </a:r>
          </a:p>
        </p:txBody>
      </p:sp>
    </p:spTree>
    <p:extLst>
      <p:ext uri="{BB962C8B-B14F-4D97-AF65-F5344CB8AC3E}">
        <p14:creationId xmlns:p14="http://schemas.microsoft.com/office/powerpoint/2010/main" val="3170605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intestazione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it-IT"/>
              <a:t>Consiglio di Istituto - CNR IRET</a:t>
            </a:r>
          </a:p>
        </p:txBody>
      </p:sp>
    </p:spTree>
    <p:extLst>
      <p:ext uri="{BB962C8B-B14F-4D97-AF65-F5344CB8AC3E}">
        <p14:creationId xmlns:p14="http://schemas.microsoft.com/office/powerpoint/2010/main" val="2074280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9A537303-2AB2-4953-9B86-92523558CA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52"/>
            <a:ext cx="3074619" cy="1089498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25E7973E-792A-4E14-B0ED-C641FEEEF7D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79" y="244676"/>
            <a:ext cx="830181" cy="809009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1B48F71-1D2A-44C3-89A6-51FFD7FFB676}"/>
              </a:ext>
            </a:extLst>
          </p:cNvPr>
          <p:cNvSpPr txBox="1"/>
          <p:nvPr userDrawn="1"/>
        </p:nvSpPr>
        <p:spPr>
          <a:xfrm>
            <a:off x="2602006" y="264548"/>
            <a:ext cx="698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CNR IRET Conference		Rome, February 18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-19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2025</a:t>
            </a:r>
            <a:endParaRPr lang="it-IT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03624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>
            <a:extLst>
              <a:ext uri="{FF2B5EF4-FFF2-40B4-BE49-F238E27FC236}">
                <a16:creationId xmlns:a16="http://schemas.microsoft.com/office/drawing/2014/main" id="{F6C082C3-5B93-4082-8B19-CD21617CEE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52"/>
            <a:ext cx="3074619" cy="1089498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4C824F4-7412-4EA8-9702-4BEC3BA4AA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79" y="244676"/>
            <a:ext cx="830181" cy="809009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3C4863A3-4F03-4B64-AD46-B46C7AC5E9EB}"/>
              </a:ext>
            </a:extLst>
          </p:cNvPr>
          <p:cNvSpPr txBox="1"/>
          <p:nvPr userDrawn="1"/>
        </p:nvSpPr>
        <p:spPr>
          <a:xfrm>
            <a:off x="2602006" y="264548"/>
            <a:ext cx="6987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CNR IRET Conference		Rome, February 18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-19</a:t>
            </a:r>
            <a:r>
              <a:rPr lang="it-IT" b="1" baseline="30000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it-IT" b="1" dirty="0">
                <a:solidFill>
                  <a:schemeClr val="accent6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2025</a:t>
            </a:r>
            <a:endParaRPr lang="it-IT" b="1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05785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8FDF9A2-C488-4D63-AAC3-2F2E76C65F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52"/>
            <a:ext cx="3074619" cy="1089498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C3CC5987-8B33-4E90-820B-328C8B32651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4379" y="244676"/>
            <a:ext cx="830181" cy="80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303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4258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188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2" r:id="rId2"/>
    <p:sldLayoutId id="2147483649" r:id="rId3"/>
    <p:sldLayoutId id="2147483656" r:id="rId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C69C7D60-E3EB-F039-6F49-F0128FFF6932}"/>
              </a:ext>
            </a:extLst>
          </p:cNvPr>
          <p:cNvSpPr txBox="1">
            <a:spLocks/>
          </p:cNvSpPr>
          <p:nvPr/>
        </p:nvSpPr>
        <p:spPr>
          <a:xfrm>
            <a:off x="5220685" y="5069382"/>
            <a:ext cx="5766045" cy="1346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800" kern="120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Mario Pagano</a:t>
            </a:r>
          </a:p>
          <a:p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CNR-IRET (Florence, Italy) 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8A049113-DF11-57B7-71E9-D6CAFAD1D83B}"/>
              </a:ext>
            </a:extLst>
          </p:cNvPr>
          <p:cNvSpPr/>
          <p:nvPr/>
        </p:nvSpPr>
        <p:spPr>
          <a:xfrm>
            <a:off x="4131549" y="1461414"/>
            <a:ext cx="6718545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it-IT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Terahertz</a:t>
            </a:r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Imaging for </a:t>
            </a:r>
            <a:r>
              <a:rPr lang="it-IT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Agriculture</a:t>
            </a:r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and Non-Invasive Food </a:t>
            </a:r>
            <a:r>
              <a:rPr lang="it-IT" sz="5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Inspection</a:t>
            </a:r>
            <a:r>
              <a:rPr lang="it-I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e 5">
            <a:extLst>
              <a:ext uri="{FF2B5EF4-FFF2-40B4-BE49-F238E27FC236}">
                <a16:creationId xmlns:a16="http://schemas.microsoft.com/office/drawing/2014/main" id="{E3788F58-A4A5-F2DC-C6A4-5ACDD165154A}"/>
              </a:ext>
            </a:extLst>
          </p:cNvPr>
          <p:cNvSpPr/>
          <p:nvPr/>
        </p:nvSpPr>
        <p:spPr>
          <a:xfrm>
            <a:off x="1205270" y="2307468"/>
            <a:ext cx="2778008" cy="2761914"/>
          </a:xfrm>
          <a:prstGeom prst="ellipse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Ovale 6">
            <a:extLst>
              <a:ext uri="{FF2B5EF4-FFF2-40B4-BE49-F238E27FC236}">
                <a16:creationId xmlns:a16="http://schemas.microsoft.com/office/drawing/2014/main" id="{989132EB-6968-7632-3D13-A4190535EB01}"/>
              </a:ext>
            </a:extLst>
          </p:cNvPr>
          <p:cNvSpPr/>
          <p:nvPr/>
        </p:nvSpPr>
        <p:spPr>
          <a:xfrm>
            <a:off x="1205270" y="2307468"/>
            <a:ext cx="2778008" cy="276191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 descr="Immagine che contiene Viso umano, sorriso, persona, Fronte&#10;&#10;Il contenuto generato dall'IA potrebbe non essere corretto.">
            <a:extLst>
              <a:ext uri="{FF2B5EF4-FFF2-40B4-BE49-F238E27FC236}">
                <a16:creationId xmlns:a16="http://schemas.microsoft.com/office/drawing/2014/main" id="{0BE27A1D-EB13-F42B-8483-DEDE1FC9B2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924" y="2458779"/>
            <a:ext cx="2298700" cy="2317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3483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6E4EAF-D6C0-2378-F4D3-D7EAF293B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disegno, schizzo, origami, modello&#10;&#10;Il contenuto generato dall'IA potrebbe non essere corretto.">
            <a:extLst>
              <a:ext uri="{FF2B5EF4-FFF2-40B4-BE49-F238E27FC236}">
                <a16:creationId xmlns:a16="http://schemas.microsoft.com/office/drawing/2014/main" id="{7385995D-63BE-FF89-F035-0B48A4D17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83153" y="2123026"/>
            <a:ext cx="3056630" cy="4407568"/>
          </a:xfrm>
          <a:prstGeom prst="rect">
            <a:avLst/>
          </a:prstGeom>
        </p:spPr>
      </p:pic>
      <p:pic>
        <p:nvPicPr>
          <p:cNvPr id="7" name="Immagine 6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97D2CCB5-09A6-386D-A432-2E0D4266CF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748" y="3036922"/>
            <a:ext cx="4294447" cy="257977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DD63B96-940B-6BA8-5615-ED167A68EE01}"/>
              </a:ext>
            </a:extLst>
          </p:cNvPr>
          <p:cNvSpPr txBox="1"/>
          <p:nvPr/>
        </p:nvSpPr>
        <p:spPr>
          <a:xfrm>
            <a:off x="1450428" y="1226586"/>
            <a:ext cx="8412787" cy="905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TERAHERTZ RADIATION  IN AGRICULTURE AND IN PLANT SCIENCES</a:t>
            </a:r>
            <a:endParaRPr lang="it-IT" sz="2400" b="1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074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19E078-1708-96F0-F5DE-1BCE31C8C8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C2F3F575-07B7-BB59-AFC2-B617F754C901}"/>
              </a:ext>
            </a:extLst>
          </p:cNvPr>
          <p:cNvSpPr txBox="1"/>
          <p:nvPr/>
        </p:nvSpPr>
        <p:spPr>
          <a:xfrm>
            <a:off x="717422" y="1967265"/>
            <a:ext cx="3288023" cy="25472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A Pilot Study on Food Security: 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kern="12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Terahertz Imaging for Hazelnut Classification</a:t>
            </a:r>
            <a:endParaRPr lang="en-US" sz="3100" kern="1200" dirty="0">
              <a:solidFill>
                <a:srgbClr val="FFFFFF"/>
              </a:solidFill>
              <a:effectLst/>
              <a:highlight>
                <a:srgbClr val="FFFF00"/>
              </a:highlight>
              <a:latin typeface="+mj-lt"/>
              <a:ea typeface="+mj-ea"/>
              <a:cs typeface="+mj-cs"/>
            </a:endParaRPr>
          </a:p>
        </p:txBody>
      </p:sp>
      <p:pic>
        <p:nvPicPr>
          <p:cNvPr id="4" name="Immagine 3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B3ABF62D-DB31-FA81-B3B2-06DD40C03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16" y="1842847"/>
            <a:ext cx="6780700" cy="316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267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52D2EA-565F-770E-DF4C-649E1D0B4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48A99713-20F0-C39B-1F49-2C58BD40B665}"/>
              </a:ext>
            </a:extLst>
          </p:cNvPr>
          <p:cNvSpPr txBox="1"/>
          <p:nvPr/>
        </p:nvSpPr>
        <p:spPr>
          <a:xfrm>
            <a:off x="1124606" y="1938812"/>
            <a:ext cx="9942786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Increasing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Importance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Hazelnut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Cultivation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Hazelnut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Corylus avellana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cultivation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expanding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rapidly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terms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cultivated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areas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expected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crop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yields.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Confectionery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Industry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Requirements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Raw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hazelnuts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must be free from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defects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alterations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ensure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products with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acceptable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organoleptic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quality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throughout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their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shelf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-life.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Halyomorpha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halys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(Brown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Marmorated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Stink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Bug)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pest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belonging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the family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Pentatomidae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commonly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referred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brown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marmorated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stink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Impact of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Infestation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Hazelnuts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Damage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during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kernel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expansion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ripening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shriveled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kernels or high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incidences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off-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flavor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described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cimiciato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or “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corked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Cimiciato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Defect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Its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Consequences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Affected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hazelnuts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develop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bitter,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astringent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taste due to the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presence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diarylheptanoids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including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asadanin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giffonin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related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compounds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8A44574D-4CC2-0953-7BD1-CE6EC0378A38}"/>
              </a:ext>
            </a:extLst>
          </p:cNvPr>
          <p:cNvSpPr txBox="1"/>
          <p:nvPr/>
        </p:nvSpPr>
        <p:spPr>
          <a:xfrm>
            <a:off x="882870" y="1234013"/>
            <a:ext cx="95223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CHALLENGES IN HAZELNUT QUALITY AND CROP</a:t>
            </a:r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54559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75E72357-FD57-0C76-7F1E-B912056BE8F5}"/>
              </a:ext>
            </a:extLst>
          </p:cNvPr>
          <p:cNvSpPr txBox="1"/>
          <p:nvPr/>
        </p:nvSpPr>
        <p:spPr>
          <a:xfrm>
            <a:off x="867103" y="1594693"/>
            <a:ext cx="10457793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buFont typeface="Arial" panose="020B0604020202020204" pitchFamily="34" charset="0"/>
              <a:buChar char="•"/>
            </a:pP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Plant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Trials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conducted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hazelnut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kernels (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Corylus avellana L.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cultivar </a:t>
            </a:r>
            <a:r>
              <a:rPr lang="it-IT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Tonda di Giffoni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Calibration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Sample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Trial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comprised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150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hazelnuts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develop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model.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Hazelnuts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were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manually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shelled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visually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inspected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prior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THz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sub-samples:</a:t>
            </a:r>
          </a:p>
          <a:p>
            <a:pPr marL="1143000" lvl="2" indent="-228600" algn="just">
              <a:buFont typeface="Arial" panose="020B0604020202020204" pitchFamily="34" charset="0"/>
              <a:buChar char="•"/>
            </a:pP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110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Healthy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Hazelnuts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(HH):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Free from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defects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143000" lvl="2" indent="-228600" algn="just">
              <a:buFont typeface="Arial" panose="020B0604020202020204" pitchFamily="34" charset="0"/>
              <a:buChar char="•"/>
            </a:pP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40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Cimiciato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Hazelnuts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(CH):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Damaged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stink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bugs.</a:t>
            </a:r>
          </a:p>
          <a:p>
            <a:pPr marL="1143000" lvl="2" indent="-228600" algn="just">
              <a:buFont typeface="Arial" panose="020B0604020202020204" pitchFamily="34" charset="0"/>
              <a:buChar char="•"/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Validation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Sample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Trial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Consisted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hazelnuts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blind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evaluation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model.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Each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hazelnut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143000" lvl="2" indent="-228600" algn="just">
              <a:buFont typeface="Arial" panose="020B0604020202020204" pitchFamily="34" charset="0"/>
              <a:buChar char="•"/>
            </a:pP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Manually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shelled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143000" lvl="2" indent="-228600" algn="just">
              <a:buFont typeface="Arial" panose="020B0604020202020204" pitchFamily="34" charset="0"/>
              <a:buChar char="•"/>
            </a:pP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Analyzed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a THz device for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1143000" lvl="2" indent="-228600" algn="just">
              <a:buFont typeface="Arial" panose="020B0604020202020204" pitchFamily="34" charset="0"/>
              <a:buChar char="•"/>
            </a:pP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Visually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inspected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confirm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reject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THz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D431037-FDF8-B190-5AE0-DF978EE6CCC6}"/>
              </a:ext>
            </a:extLst>
          </p:cNvPr>
          <p:cNvSpPr txBox="1"/>
          <p:nvPr/>
        </p:nvSpPr>
        <p:spPr>
          <a:xfrm>
            <a:off x="2294341" y="913553"/>
            <a:ext cx="76033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METHODOLOGY AND SAMPLE DESIGN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8752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BE7AC-C763-F7DE-1A1A-A0387BDC1C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computer, schermata, Visualizzatore&#10;&#10;Il contenuto generato dall'IA potrebbe non essere corretto.">
            <a:extLst>
              <a:ext uri="{FF2B5EF4-FFF2-40B4-BE49-F238E27FC236}">
                <a16:creationId xmlns:a16="http://schemas.microsoft.com/office/drawing/2014/main" id="{52B1F494-C8FF-4077-3923-0C336D2314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48" y="1086839"/>
            <a:ext cx="5800853" cy="488492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8D167024-DAD5-75D8-F1BC-452ED85DFB13}"/>
              </a:ext>
            </a:extLst>
          </p:cNvPr>
          <p:cNvSpPr txBox="1"/>
          <p:nvPr/>
        </p:nvSpPr>
        <p:spPr>
          <a:xfrm>
            <a:off x="5914113" y="1467200"/>
            <a:ext cx="5234957" cy="41242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THz IMAGING SYSTEM</a:t>
            </a:r>
          </a:p>
          <a:p>
            <a:endParaRPr lang="en-GB" dirty="0"/>
          </a:p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Source:</a:t>
            </a:r>
          </a:p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Type: Impact Avalanche Transit Time Diode Source (IMPATT-100-H/F)</a:t>
            </a:r>
          </a:p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Manufacturer: TeraSense, San Jose, USA</a:t>
            </a:r>
          </a:p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Nominal Output Power: 30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mW</a:t>
            </a:r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Output Frequency: 140 GHz</a:t>
            </a:r>
          </a:p>
          <a:p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THz Camera:</a:t>
            </a:r>
          </a:p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Model: T15/32/32</a:t>
            </a:r>
          </a:p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Manufacturer: TeraSense, San Jose, USA</a:t>
            </a:r>
          </a:p>
          <a:p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Sensor Matrix: Square matrix with 32 x 32 pixels</a:t>
            </a:r>
          </a:p>
        </p:txBody>
      </p:sp>
    </p:spTree>
    <p:extLst>
      <p:ext uri="{BB962C8B-B14F-4D97-AF65-F5344CB8AC3E}">
        <p14:creationId xmlns:p14="http://schemas.microsoft.com/office/powerpoint/2010/main" val="3119186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230AD-B9FB-B51D-0203-9D0229AE7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1CFED21D-531A-3B75-18E9-BB437457852B}"/>
              </a:ext>
            </a:extLst>
          </p:cNvPr>
          <p:cNvSpPr txBox="1"/>
          <p:nvPr/>
        </p:nvSpPr>
        <p:spPr>
          <a:xfrm>
            <a:off x="73572" y="712382"/>
            <a:ext cx="116875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HE HISTOGRAMS OF THE DISTRIBUTION </a:t>
            </a:r>
          </a:p>
          <a:p>
            <a:pPr algn="ctr"/>
            <a:r>
              <a:rPr lang="it-IT" sz="2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THE ATTENUATION VALUES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299E250-FF48-C8F1-1F8B-756CE0B52F29}"/>
              </a:ext>
            </a:extLst>
          </p:cNvPr>
          <p:cNvSpPr txBox="1"/>
          <p:nvPr/>
        </p:nvSpPr>
        <p:spPr>
          <a:xfrm>
            <a:off x="4850045" y="1618364"/>
            <a:ext cx="6175307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Lower Attenuation Levels in CH Sample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CH sample generally exhibits lower attenuation levels compared to the non-CH sample. However, a complete separation between the two histograms is not observed.</a:t>
            </a:r>
          </a:p>
          <a:p>
            <a:pPr algn="just"/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Potential Causes for Lower Absorption in Damaged Hazelnuts (CH)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Structural alterations in tissue due to stink bug stings may contribute to reduced absorption. Stink bug injuries are reported to cause dry, necrotic tissue in infected hazelnuts. </a:t>
            </a:r>
          </a:p>
          <a:p>
            <a:pPr algn="just"/>
            <a:endParaRPr lang="en-GB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sz="2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Role of Stink Bug Saliva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Stink bugs inject watery saliva containing </a:t>
            </a:r>
            <a:r>
              <a:rPr lang="en-GB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hydrolyzing</a:t>
            </a:r>
            <a:r>
              <a:rPr lang="en-GB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enzymes (protease, amylase, esterase, lipase) into hazelnuts. These enzymes may trigger biochemical reactions that alter THz absorption properties of the nuts.</a:t>
            </a:r>
          </a:p>
        </p:txBody>
      </p: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7DA21E66-5EA7-B755-3AA2-4CEEA80CCC78}"/>
              </a:ext>
            </a:extLst>
          </p:cNvPr>
          <p:cNvGrpSpPr/>
          <p:nvPr/>
        </p:nvGrpSpPr>
        <p:grpSpPr>
          <a:xfrm>
            <a:off x="973903" y="2038778"/>
            <a:ext cx="3836753" cy="3987510"/>
            <a:chOff x="1115294" y="2137150"/>
            <a:chExt cx="3836753" cy="3987510"/>
          </a:xfrm>
        </p:grpSpPr>
        <p:grpSp>
          <p:nvGrpSpPr>
            <p:cNvPr id="14" name="Gruppo 13">
              <a:extLst>
                <a:ext uri="{FF2B5EF4-FFF2-40B4-BE49-F238E27FC236}">
                  <a16:creationId xmlns:a16="http://schemas.microsoft.com/office/drawing/2014/main" id="{33E19605-B15E-205C-CBE2-A0553ECACA8A}"/>
                </a:ext>
              </a:extLst>
            </p:cNvPr>
            <p:cNvGrpSpPr/>
            <p:nvPr/>
          </p:nvGrpSpPr>
          <p:grpSpPr>
            <a:xfrm>
              <a:off x="1115294" y="2137150"/>
              <a:ext cx="3836753" cy="3987510"/>
              <a:chOff x="1115294" y="2137150"/>
              <a:chExt cx="3836753" cy="3987510"/>
            </a:xfrm>
          </p:grpSpPr>
          <p:pic>
            <p:nvPicPr>
              <p:cNvPr id="3" name="Immagine 2" descr="Immagine che contiene diagramma, testo, schermata, Diagramma&#10;&#10;Il contenuto generato dall'IA potrebbe non essere corretto.">
                <a:extLst>
                  <a:ext uri="{FF2B5EF4-FFF2-40B4-BE49-F238E27FC236}">
                    <a16:creationId xmlns:a16="http://schemas.microsoft.com/office/drawing/2014/main" id="{EA68822C-BA49-97B8-309D-AAA7C3D05C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5294" y="2137150"/>
                <a:ext cx="3836753" cy="3987510"/>
              </a:xfrm>
              <a:prstGeom prst="rect">
                <a:avLst/>
              </a:prstGeom>
            </p:spPr>
          </p:pic>
          <p:sp>
            <p:nvSpPr>
              <p:cNvPr id="13" name="Rettangolo 12">
                <a:extLst>
                  <a:ext uri="{FF2B5EF4-FFF2-40B4-BE49-F238E27FC236}">
                    <a16:creationId xmlns:a16="http://schemas.microsoft.com/office/drawing/2014/main" id="{ABD34AE6-0327-9C6E-BF42-C7F7F11E6279}"/>
                  </a:ext>
                </a:extLst>
              </p:cNvPr>
              <p:cNvSpPr/>
              <p:nvPr/>
            </p:nvSpPr>
            <p:spPr>
              <a:xfrm>
                <a:off x="1733459" y="5894784"/>
                <a:ext cx="3218587" cy="22987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2" name="Immagine 11" descr="Immagine che contiene Carattere, testo, Elementi grafici, bianco&#10;&#10;Il contenuto generato dall'IA potrebbe non essere corretto.">
              <a:extLst>
                <a:ext uri="{FF2B5EF4-FFF2-40B4-BE49-F238E27FC236}">
                  <a16:creationId xmlns:a16="http://schemas.microsoft.com/office/drawing/2014/main" id="{6031284A-C736-240A-AE30-3BA413182E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7704" y="5830538"/>
              <a:ext cx="1223265" cy="2298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69463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7A5D4B-294D-D971-CF0E-D490EE83CD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2197FB5F-1AC1-21D6-32F0-0092F316B443}"/>
              </a:ext>
            </a:extLst>
          </p:cNvPr>
          <p:cNvSpPr txBox="1"/>
          <p:nvPr/>
        </p:nvSpPr>
        <p:spPr>
          <a:xfrm>
            <a:off x="5425774" y="1964131"/>
            <a:ext cx="560726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b="1" dirty="0" err="1"/>
              <a:t>Classification</a:t>
            </a:r>
            <a:r>
              <a:rPr lang="it-IT" b="1" dirty="0"/>
              <a:t> Model Development</a:t>
            </a:r>
            <a:endParaRPr lang="it-IT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it-IT" dirty="0" err="1"/>
              <a:t>Plotted</a:t>
            </a:r>
            <a:r>
              <a:rPr lang="it-IT" dirty="0"/>
              <a:t> </a:t>
            </a:r>
            <a:r>
              <a:rPr lang="it-IT" dirty="0" err="1"/>
              <a:t>distributions</a:t>
            </a:r>
            <a:r>
              <a:rPr lang="it-IT" dirty="0"/>
              <a:t> for </a:t>
            </a:r>
            <a:r>
              <a:rPr lang="it-IT" dirty="0" err="1"/>
              <a:t>healthy</a:t>
            </a:r>
            <a:r>
              <a:rPr lang="it-IT" dirty="0"/>
              <a:t> and </a:t>
            </a:r>
            <a:r>
              <a:rPr lang="it-IT" dirty="0" err="1"/>
              <a:t>damaged</a:t>
            </a:r>
            <a:r>
              <a:rPr lang="it-IT" dirty="0"/>
              <a:t> </a:t>
            </a:r>
            <a:r>
              <a:rPr lang="it-IT" dirty="0" err="1"/>
              <a:t>hazelnuts</a:t>
            </a:r>
            <a:r>
              <a:rPr lang="it-IT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dirty="0" err="1"/>
              <a:t>Fitted</a:t>
            </a:r>
            <a:r>
              <a:rPr lang="it-IT" dirty="0"/>
              <a:t> </a:t>
            </a:r>
            <a:r>
              <a:rPr lang="it-IT" dirty="0" err="1"/>
              <a:t>both</a:t>
            </a:r>
            <a:r>
              <a:rPr lang="it-IT" dirty="0"/>
              <a:t> </a:t>
            </a:r>
            <a:r>
              <a:rPr lang="it-IT" dirty="0" err="1"/>
              <a:t>distributions</a:t>
            </a:r>
            <a:r>
              <a:rPr lang="it-IT" dirty="0"/>
              <a:t> with </a:t>
            </a:r>
            <a:r>
              <a:rPr lang="it-IT" dirty="0" err="1"/>
              <a:t>third</a:t>
            </a:r>
            <a:r>
              <a:rPr lang="it-IT" dirty="0"/>
              <a:t>-degree </a:t>
            </a:r>
            <a:r>
              <a:rPr lang="it-IT" dirty="0" err="1"/>
              <a:t>polynomial</a:t>
            </a:r>
            <a:r>
              <a:rPr lang="it-IT" dirty="0"/>
              <a:t> </a:t>
            </a:r>
            <a:r>
              <a:rPr lang="it-IT" dirty="0" err="1"/>
              <a:t>curves</a:t>
            </a:r>
            <a:r>
              <a:rPr lang="it-IT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it-IT" dirty="0"/>
          </a:p>
          <a:p>
            <a:pPr algn="just"/>
            <a:r>
              <a:rPr lang="it-IT" b="1" dirty="0"/>
              <a:t>Model Evaluation </a:t>
            </a:r>
            <a:r>
              <a:rPr lang="it-IT" b="1" dirty="0" err="1"/>
              <a:t>Process</a:t>
            </a:r>
            <a:endParaRPr lang="it-IT" dirty="0"/>
          </a:p>
          <a:p>
            <a:pPr algn="just">
              <a:buFont typeface="Arial" panose="020B0604020202020204" pitchFamily="34" charset="0"/>
              <a:buChar char="•"/>
            </a:pPr>
            <a:r>
              <a:rPr lang="it-IT" dirty="0" err="1"/>
              <a:t>Introduced</a:t>
            </a:r>
            <a:r>
              <a:rPr lang="it-IT" dirty="0"/>
              <a:t> data from an </a:t>
            </a:r>
            <a:r>
              <a:rPr lang="it-IT" dirty="0" err="1"/>
              <a:t>unknown</a:t>
            </a:r>
            <a:r>
              <a:rPr lang="it-IT" dirty="0"/>
              <a:t> </a:t>
            </a:r>
            <a:r>
              <a:rPr lang="it-IT" dirty="0" err="1"/>
              <a:t>hazelnut</a:t>
            </a:r>
            <a:r>
              <a:rPr lang="it-IT" dirty="0"/>
              <a:t> sample </a:t>
            </a:r>
            <a:r>
              <a:rPr lang="it-IT" dirty="0" err="1"/>
              <a:t>as</a:t>
            </a:r>
            <a:r>
              <a:rPr lang="it-IT" dirty="0"/>
              <a:t> a new data point in </a:t>
            </a:r>
            <a:r>
              <a:rPr lang="it-IT" dirty="0" err="1"/>
              <a:t>both</a:t>
            </a:r>
            <a:r>
              <a:rPr lang="it-IT" dirty="0"/>
              <a:t> </a:t>
            </a:r>
            <a:r>
              <a:rPr lang="it-IT" dirty="0" err="1"/>
              <a:t>distributions</a:t>
            </a:r>
            <a:r>
              <a:rPr lang="it-IT" dirty="0"/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dirty="0" err="1"/>
              <a:t>Calculated</a:t>
            </a:r>
            <a:r>
              <a:rPr lang="it-IT" dirty="0"/>
              <a:t> the minimum </a:t>
            </a:r>
            <a:r>
              <a:rPr lang="it-IT" dirty="0" err="1"/>
              <a:t>distance</a:t>
            </a:r>
            <a:r>
              <a:rPr lang="it-IT" dirty="0"/>
              <a:t> </a:t>
            </a:r>
            <a:r>
              <a:rPr lang="it-IT" dirty="0" err="1"/>
              <a:t>between</a:t>
            </a:r>
            <a:r>
              <a:rPr lang="it-IT" dirty="0"/>
              <a:t> the new point and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fitted</a:t>
            </a:r>
            <a:r>
              <a:rPr lang="it-IT" dirty="0"/>
              <a:t> curve.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dirty="0" err="1"/>
              <a:t>Assigned</a:t>
            </a:r>
            <a:r>
              <a:rPr lang="it-IT" dirty="0"/>
              <a:t> the sample to the </a:t>
            </a:r>
            <a:r>
              <a:rPr lang="it-IT" dirty="0" err="1"/>
              <a:t>distribution</a:t>
            </a:r>
            <a:r>
              <a:rPr lang="it-IT" dirty="0"/>
              <a:t> with the </a:t>
            </a:r>
            <a:r>
              <a:rPr lang="it-IT" dirty="0" err="1"/>
              <a:t>smaller</a:t>
            </a:r>
            <a:r>
              <a:rPr lang="it-IT" dirty="0"/>
              <a:t> </a:t>
            </a:r>
            <a:r>
              <a:rPr lang="it-IT" dirty="0" err="1"/>
              <a:t>distance</a:t>
            </a:r>
            <a:r>
              <a:rPr lang="it-IT" dirty="0"/>
              <a:t>.</a:t>
            </a:r>
          </a:p>
        </p:txBody>
      </p:sp>
      <p:pic>
        <p:nvPicPr>
          <p:cNvPr id="5" name="Immagine 4" descr="Immagine che contiene testo, schermata, linea, diagramma&#10;&#10;Il contenuto generato dall'IA potrebbe non essere corretto.">
            <a:extLst>
              <a:ext uri="{FF2B5EF4-FFF2-40B4-BE49-F238E27FC236}">
                <a16:creationId xmlns:a16="http://schemas.microsoft.com/office/drawing/2014/main" id="{AB8B1B99-E464-BB03-8408-4A8067D8E5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957" y="1788285"/>
            <a:ext cx="4266817" cy="408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056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1505B-C96A-D2C2-12B6-D8BDE38019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43E1F8F8-3031-7B45-EDA4-FBC6B9131DD9}"/>
              </a:ext>
            </a:extLst>
          </p:cNvPr>
          <p:cNvSpPr txBox="1"/>
          <p:nvPr/>
        </p:nvSpPr>
        <p:spPr>
          <a:xfrm>
            <a:off x="1946031" y="2356900"/>
            <a:ext cx="800686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Performance Highlights</a:t>
            </a:r>
          </a:p>
          <a:p>
            <a:pPr algn="just"/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True Negative Rate (TNR): 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100%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unhealthy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hazelnuts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correctly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identified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False Positive Rate (FPR): 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0%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Sensitivity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it-IT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True Positive Rate (TPR): 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75%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 typeface="Arial" panose="020B0604020202020204" pitchFamily="34" charset="0"/>
              <a:buChar char="•"/>
            </a:pP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False Negative Rate (FNR): 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25%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lower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sensitivity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healthy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hazelnuts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6630664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E22ED-9CA9-C876-EBB9-442005D821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A02065E4-D5EA-0FB4-9C30-435CD2638B77}"/>
              </a:ext>
            </a:extLst>
          </p:cNvPr>
          <p:cNvSpPr txBox="1"/>
          <p:nvPr/>
        </p:nvSpPr>
        <p:spPr>
          <a:xfrm>
            <a:off x="2354317" y="1114764"/>
            <a:ext cx="7483366" cy="14350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Fruit recognition using terahertz imaging for swift contamination assessment and non-invasive inspection </a:t>
            </a:r>
          </a:p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en-US" sz="2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FRUITSCAN</a:t>
            </a:r>
            <a:r>
              <a:rPr lang="en-US" sz="24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CB3300E-67FD-67AC-8E96-CFAA55142A67}"/>
              </a:ext>
            </a:extLst>
          </p:cNvPr>
          <p:cNvSpPr txBox="1"/>
          <p:nvPr/>
        </p:nvSpPr>
        <p:spPr>
          <a:xfrm>
            <a:off x="1014256" y="6046633"/>
            <a:ext cx="1016348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Eurobioimaging</a:t>
            </a:r>
            <a:r>
              <a:rPr lang="it-IT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Node</a:t>
            </a:r>
            <a:r>
              <a:rPr lang="it-IT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</a:t>
            </a:r>
            <a:r>
              <a:rPr lang="it-IT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Terahertz</a:t>
            </a:r>
            <a:r>
              <a:rPr lang="it-IT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Plant Imaging, </a:t>
            </a:r>
            <a:r>
              <a:rPr lang="it-IT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THzI</a:t>
            </a:r>
            <a:r>
              <a:rPr lang="it-IT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@ </a:t>
            </a:r>
            <a:r>
              <a:rPr lang="it-IT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Italy</a:t>
            </a:r>
            <a:r>
              <a:rPr lang="it-IT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- </a:t>
            </a:r>
            <a:r>
              <a:rPr lang="it-IT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Molecular</a:t>
            </a:r>
            <a:r>
              <a:rPr lang="it-IT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Imaging </a:t>
            </a:r>
            <a:r>
              <a:rPr lang="it-IT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Italian</a:t>
            </a:r>
            <a:r>
              <a:rPr lang="it-IT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lang="it-IT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Node</a:t>
            </a:r>
            <a:endParaRPr lang="it-IT" sz="2000" dirty="0">
              <a:solidFill>
                <a:srgbClr val="000000"/>
              </a:solidFill>
              <a:effectLst/>
              <a:latin typeface="Times New Roman" panose="02020603050405020304" pitchFamily="18" charset="0"/>
            </a:endParaRPr>
          </a:p>
          <a:p>
            <a:endParaRPr lang="it-IT" dirty="0"/>
          </a:p>
        </p:txBody>
      </p:sp>
      <p:pic>
        <p:nvPicPr>
          <p:cNvPr id="5" name="Immagine 4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47EDE5F5-A9B5-D9E5-F229-5872AB883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325" y="3067108"/>
            <a:ext cx="4680082" cy="2462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1685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040E36-3C97-0A38-E4B6-23B2D1E7C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vestiti, persona, uomo, ingegneria&#10;&#10;Il contenuto generato dall'IA potrebbe non essere corretto.">
            <a:extLst>
              <a:ext uri="{FF2B5EF4-FFF2-40B4-BE49-F238E27FC236}">
                <a16:creationId xmlns:a16="http://schemas.microsoft.com/office/drawing/2014/main" id="{2AA236D1-B09A-81E5-F6CD-21B7186E67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0869" y="1951038"/>
            <a:ext cx="3383395" cy="397683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44008B4-38C0-883F-C051-8E2C3ACBA266}"/>
              </a:ext>
            </a:extLst>
          </p:cNvPr>
          <p:cNvSpPr txBox="1"/>
          <p:nvPr/>
        </p:nvSpPr>
        <p:spPr>
          <a:xfrm>
            <a:off x="1639209" y="2354407"/>
            <a:ext cx="4835163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Project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Objective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Leverages the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synergy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terahertz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(THz) imaging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artificial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intelligence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classify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hazelnuts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other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fruits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healthy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or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unhealthy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a 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non-invasive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manner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it-IT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Benefits of Terahertz Imaging</a:t>
            </a:r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itchFamily="2" charset="2"/>
              <a:buChar char="ü"/>
            </a:pP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Facilitates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early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pest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detection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Aims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reduce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chemical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interventions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 algn="just">
              <a:buFont typeface="Wingdings" pitchFamily="2" charset="2"/>
              <a:buChar char="ü"/>
            </a:pP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Promotes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positive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environmental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impact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8667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2A75250-2874-B181-D9AD-24BDC68036C1}"/>
              </a:ext>
            </a:extLst>
          </p:cNvPr>
          <p:cNvSpPr txBox="1"/>
          <p:nvPr/>
        </p:nvSpPr>
        <p:spPr>
          <a:xfrm>
            <a:off x="2974950" y="1228646"/>
            <a:ext cx="646228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GLOBAL CHALLENGES IN AGRICULTURE</a:t>
            </a:r>
            <a:endParaRPr lang="it-IT" sz="2400" b="1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2CFD63B-DECF-D9CF-BCDA-41ADE5C957A4}"/>
              </a:ext>
            </a:extLst>
          </p:cNvPr>
          <p:cNvSpPr txBox="1"/>
          <p:nvPr/>
        </p:nvSpPr>
        <p:spPr>
          <a:xfrm>
            <a:off x="2465774" y="2810954"/>
            <a:ext cx="4190955" cy="22423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→ Biodiversity preservation</a:t>
            </a:r>
            <a:endParaRPr lang="it-IT" sz="20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→ Environmental sustainability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→ Expansion in cultivated areas</a:t>
            </a:r>
            <a:endParaRPr lang="it-IT" sz="20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→ Efficient resource management</a:t>
            </a:r>
            <a:endParaRPr lang="it-IT" sz="20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→ Food security</a:t>
            </a:r>
            <a:endParaRPr lang="it-IT" sz="20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 descr="Immagine che contiene cielo, aria aperta, agricoltura, Coltivazione redditizia&#10;&#10;Il contenuto generato dall'IA potrebbe non essere corretto.">
            <a:extLst>
              <a:ext uri="{FF2B5EF4-FFF2-40B4-BE49-F238E27FC236}">
                <a16:creationId xmlns:a16="http://schemas.microsoft.com/office/drawing/2014/main" id="{EEEE2A7E-AB10-C24E-6215-B9974FC92C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729" y="1967310"/>
            <a:ext cx="406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794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919069-C97A-E9C0-D879-33F17F57CF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1B53AE0F-6E50-1204-2DE8-577AD422E021}"/>
              </a:ext>
            </a:extLst>
          </p:cNvPr>
          <p:cNvSpPr txBox="1"/>
          <p:nvPr/>
        </p:nvSpPr>
        <p:spPr>
          <a:xfrm>
            <a:off x="4246180" y="1688835"/>
            <a:ext cx="27326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CONCLUSIONS</a:t>
            </a:r>
            <a:r>
              <a:rPr lang="it-IT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27AFFD1-E287-05A4-4A4A-F6CD72F6468D}"/>
              </a:ext>
            </a:extLst>
          </p:cNvPr>
          <p:cNvSpPr txBox="1"/>
          <p:nvPr/>
        </p:nvSpPr>
        <p:spPr>
          <a:xfrm>
            <a:off x="1238604" y="2507930"/>
            <a:ext cx="946092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Strong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potential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continuous-wave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terahertz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(THz) transmission imaging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reliable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non-invasive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method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agricultural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applications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particularly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identifying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unhealthy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samples.</a:t>
            </a:r>
          </a:p>
          <a:p>
            <a:endParaRPr lang="it-IT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integration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THz imaging with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artificial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intelligence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further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expands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its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potential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agricultural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quality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control,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driving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innovation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food security and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promoting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resource-efficient</a:t>
            </a:r>
            <a:r>
              <a:rPr lang="it-IT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practices.</a:t>
            </a:r>
          </a:p>
        </p:txBody>
      </p:sp>
    </p:spTree>
    <p:extLst>
      <p:ext uri="{BB962C8B-B14F-4D97-AF65-F5344CB8AC3E}">
        <p14:creationId xmlns:p14="http://schemas.microsoft.com/office/powerpoint/2010/main" val="1917507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030E7-DC7C-D85D-50F1-8A5F0304EE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FDBC992-93DC-4AF5-6B34-75586E5130E6}"/>
              </a:ext>
            </a:extLst>
          </p:cNvPr>
          <p:cNvSpPr txBox="1"/>
          <p:nvPr/>
        </p:nvSpPr>
        <p:spPr>
          <a:xfrm>
            <a:off x="1450428" y="1999724"/>
            <a:ext cx="9186041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SPECIAL THANKS TO:</a:t>
            </a:r>
          </a:p>
          <a:p>
            <a:pPr algn="just"/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it-IT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Fulvia Gennari, Riccardo Paoletti, Pio Federico Roversi, </a:t>
            </a:r>
          </a:p>
          <a:p>
            <a:pPr algn="ctr"/>
            <a:endParaRPr lang="it-IT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Maria Tiziana Lisanti, Matteo</a:t>
            </a:r>
            <a:r>
              <a:rPr lang="it-IT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Giaccone, </a:t>
            </a:r>
          </a:p>
          <a:p>
            <a:pPr algn="ctr"/>
            <a:endParaRPr lang="it-IT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Alessandro Tredicucci and Alessandra </a:t>
            </a:r>
            <a:r>
              <a:rPr lang="it-IT" sz="20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Toncelli</a:t>
            </a:r>
            <a:endParaRPr lang="it-IT" sz="2000" b="1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941796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6">
            <a:extLst>
              <a:ext uri="{FF2B5EF4-FFF2-40B4-BE49-F238E27FC236}">
                <a16:creationId xmlns:a16="http://schemas.microsoft.com/office/drawing/2014/main" id="{B85F75B5-4761-66B2-E288-22CEFDD84E6A}"/>
              </a:ext>
            </a:extLst>
          </p:cNvPr>
          <p:cNvSpPr txBox="1">
            <a:spLocks/>
          </p:cNvSpPr>
          <p:nvPr/>
        </p:nvSpPr>
        <p:spPr>
          <a:xfrm>
            <a:off x="4835674" y="5370171"/>
            <a:ext cx="5766045" cy="1346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800" kern="120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Mario Pagano</a:t>
            </a:r>
          </a:p>
          <a:p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CNR-IRET (FI)</a:t>
            </a:r>
          </a:p>
          <a:p>
            <a:r>
              <a:rPr lang="it-IT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mario.pagano@cnr.it</a:t>
            </a:r>
            <a:r>
              <a:rPr lang="it-IT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pic>
        <p:nvPicPr>
          <p:cNvPr id="4" name="Immagine 3" descr="Immagine che contiene cartone animato, microscopio, robot&#10;&#10;Il contenuto generato dall'IA potrebbe non essere corretto.">
            <a:extLst>
              <a:ext uri="{FF2B5EF4-FFF2-40B4-BE49-F238E27FC236}">
                <a16:creationId xmlns:a16="http://schemas.microsoft.com/office/drawing/2014/main" id="{3C0B798F-A023-82E5-C2B3-AAC610FBD2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24" y="774344"/>
            <a:ext cx="5263854" cy="4595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42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DAFEEB-BE8F-DFAC-7B20-F3AB4A07B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534FB36-B107-F423-2A67-1C7BA709FD81}"/>
              </a:ext>
            </a:extLst>
          </p:cNvPr>
          <p:cNvSpPr txBox="1"/>
          <p:nvPr/>
        </p:nvSpPr>
        <p:spPr>
          <a:xfrm>
            <a:off x="529174" y="2561109"/>
            <a:ext cx="3875599" cy="135956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Terahertz (THz) radiation</a:t>
            </a:r>
            <a:endParaRPr lang="en-US" sz="2400" b="1" kern="12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52CB013-50E6-F86E-0432-96ACC7A351BD}"/>
              </a:ext>
            </a:extLst>
          </p:cNvPr>
          <p:cNvSpPr txBox="1"/>
          <p:nvPr/>
        </p:nvSpPr>
        <p:spPr>
          <a:xfrm>
            <a:off x="5017753" y="2733061"/>
            <a:ext cx="55389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THz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radiation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shows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great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potential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as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tool to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overcome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least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 last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two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challenges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mentioned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earlier</a:t>
            </a:r>
            <a:r>
              <a:rPr lang="it-IT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19895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BCD9D-81C6-DC7D-BFD1-798E9790C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D4565D7-E8A7-509D-8CD9-0FE1ABE79CA3}"/>
              </a:ext>
            </a:extLst>
          </p:cNvPr>
          <p:cNvSpPr txBox="1"/>
          <p:nvPr/>
        </p:nvSpPr>
        <p:spPr>
          <a:xfrm>
            <a:off x="1828815" y="944334"/>
            <a:ext cx="8014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INTRODUCTION TO TERAHERTZ (THz) RADIATION</a:t>
            </a:r>
            <a:r>
              <a:rPr lang="it-IT" sz="2400" b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83CFA72-D1FF-1E07-24D6-8EA58593E8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39687" y="190025"/>
            <a:ext cx="5351971" cy="7573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227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7C14F-2093-CEAE-CD2D-97A5560FC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>
            <a:extLst>
              <a:ext uri="{FF2B5EF4-FFF2-40B4-BE49-F238E27FC236}">
                <a16:creationId xmlns:a16="http://schemas.microsoft.com/office/drawing/2014/main" id="{CD1D8761-5B80-F787-ABB0-A48B083B3B53}"/>
              </a:ext>
            </a:extLst>
          </p:cNvPr>
          <p:cNvGrpSpPr/>
          <p:nvPr/>
        </p:nvGrpSpPr>
        <p:grpSpPr>
          <a:xfrm>
            <a:off x="8945409" y="1641696"/>
            <a:ext cx="912488" cy="1013024"/>
            <a:chOff x="7300498" y="2144920"/>
            <a:chExt cx="1757237" cy="1757237"/>
          </a:xfrm>
        </p:grpSpPr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10A6B786-F9C4-011A-8E0F-B1807591A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00498" y="2144920"/>
              <a:ext cx="1757237" cy="1757237"/>
            </a:xfrm>
            <a:prstGeom prst="rect">
              <a:avLst/>
            </a:prstGeom>
          </p:spPr>
        </p:pic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ECE3F9D6-F432-04C3-E44A-30FB54B55C7D}"/>
                </a:ext>
              </a:extLst>
            </p:cNvPr>
            <p:cNvSpPr/>
            <p:nvPr/>
          </p:nvSpPr>
          <p:spPr>
            <a:xfrm>
              <a:off x="7402738" y="3312544"/>
              <a:ext cx="1654997" cy="3709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5F687D7-3D80-E79C-E5E5-22B8AE582969}"/>
              </a:ext>
            </a:extLst>
          </p:cNvPr>
          <p:cNvSpPr txBox="1"/>
          <p:nvPr/>
        </p:nvSpPr>
        <p:spPr>
          <a:xfrm>
            <a:off x="2709681" y="1641696"/>
            <a:ext cx="5509409" cy="4802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ADVANTAGES OF THz RADIATION: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it-IT" sz="2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→ </a:t>
            </a: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Non-ionizing radiation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it-IT" sz="20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→ Evaluate packaging materials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it-IT" sz="2000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→ Crop monitoring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2000" kern="100" dirty="0"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0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→ Safe for biological analysis</a:t>
            </a:r>
          </a:p>
          <a:p>
            <a:pPr>
              <a:lnSpc>
                <a:spcPct val="115000"/>
              </a:lnSpc>
              <a:spcAft>
                <a:spcPts val="800"/>
              </a:spcAft>
            </a:pPr>
            <a:endParaRPr lang="en-US" sz="24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9B70F50-20F8-B777-75DD-94F7FFDB1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423" y="2385271"/>
            <a:ext cx="2890792" cy="1072755"/>
          </a:xfrm>
          <a:prstGeom prst="rect">
            <a:avLst/>
          </a:prstGeom>
        </p:spPr>
      </p:pic>
      <p:pic>
        <p:nvPicPr>
          <p:cNvPr id="3" name="Immagine 2" descr="Immagine che contiene cartone animato, Animazione, Cartoni animati&#10;&#10;Il contenuto generato dall'IA potrebbe non essere corretto.">
            <a:extLst>
              <a:ext uri="{FF2B5EF4-FFF2-40B4-BE49-F238E27FC236}">
                <a16:creationId xmlns:a16="http://schemas.microsoft.com/office/drawing/2014/main" id="{7B7DFB29-1F09-D489-412B-F39FB481C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423" y="3633977"/>
            <a:ext cx="2890792" cy="234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9522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30A700-6E31-A2CF-18FC-B034430F6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75F4C3BE-27C4-DD82-83B2-ACB2B9AB18FF}"/>
              </a:ext>
            </a:extLst>
          </p:cNvPr>
          <p:cNvSpPr txBox="1"/>
          <p:nvPr/>
        </p:nvSpPr>
        <p:spPr>
          <a:xfrm>
            <a:off x="3826032" y="1168684"/>
            <a:ext cx="4718647" cy="480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BEER–LAMBERT LAW</a:t>
            </a:r>
            <a:endParaRPr lang="it-IT" sz="2400" b="1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Immagine 4" descr="Immagine che contiene testo, schermata, diagramma, design&#10;&#10;Il contenuto generato dall'IA potrebbe non essere corretto.">
            <a:extLst>
              <a:ext uri="{FF2B5EF4-FFF2-40B4-BE49-F238E27FC236}">
                <a16:creationId xmlns:a16="http://schemas.microsoft.com/office/drawing/2014/main" id="{D0E9FB5F-C633-F49B-950D-8A2AD8F715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30" y="2697502"/>
            <a:ext cx="5076070" cy="2008517"/>
          </a:xfrm>
          <a:prstGeom prst="rect">
            <a:avLst/>
          </a:prstGeom>
        </p:spPr>
      </p:pic>
      <p:pic>
        <p:nvPicPr>
          <p:cNvPr id="13" name="Immagine 12" descr="Immagine che contiene testo, schermata, Carattere, diagramma&#10;&#10;Il contenuto generato dall'IA potrebbe non essere corretto.">
            <a:extLst>
              <a:ext uri="{FF2B5EF4-FFF2-40B4-BE49-F238E27FC236}">
                <a16:creationId xmlns:a16="http://schemas.microsoft.com/office/drawing/2014/main" id="{16918C4B-F07F-25EF-DBAF-7944C3AC3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130486"/>
            <a:ext cx="4897359" cy="3623450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16949B2-8D0B-A629-C2C1-2565855763D9}"/>
              </a:ext>
            </a:extLst>
          </p:cNvPr>
          <p:cNvSpPr txBox="1"/>
          <p:nvPr/>
        </p:nvSpPr>
        <p:spPr>
          <a:xfrm>
            <a:off x="1314895" y="6495791"/>
            <a:ext cx="6096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0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DOI: 10.1117/1.JBO.26.10.100901</a:t>
            </a:r>
          </a:p>
        </p:txBody>
      </p:sp>
    </p:spTree>
    <p:extLst>
      <p:ext uri="{BB962C8B-B14F-4D97-AF65-F5344CB8AC3E}">
        <p14:creationId xmlns:p14="http://schemas.microsoft.com/office/powerpoint/2010/main" val="4168765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6F95E5-ABF4-EC2D-7AC5-CEDDF3010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EE754C2C-B28E-3DA1-70D2-D85BCF75CBDB}"/>
              </a:ext>
            </a:extLst>
          </p:cNvPr>
          <p:cNvSpPr txBox="1"/>
          <p:nvPr/>
        </p:nvSpPr>
        <p:spPr>
          <a:xfrm>
            <a:off x="1450428" y="1226586"/>
            <a:ext cx="8412787" cy="905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TERAHERTZ RADIATION  IN AGRICULTURE AND IN PLANT SCIENCES</a:t>
            </a:r>
            <a:endParaRPr lang="it-IT" sz="2400" b="1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 descr="Immagine che contiene testo, schermata, Carattere, documento&#10;&#10;Il contenuto generato dall'IA potrebbe non essere corretto.">
            <a:extLst>
              <a:ext uri="{FF2B5EF4-FFF2-40B4-BE49-F238E27FC236}">
                <a16:creationId xmlns:a16="http://schemas.microsoft.com/office/drawing/2014/main" id="{112A40C8-5153-D79B-E1A8-0FC36ECD5C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652" y="2844459"/>
            <a:ext cx="3457875" cy="3061579"/>
          </a:xfrm>
          <a:prstGeom prst="rect">
            <a:avLst/>
          </a:prstGeom>
        </p:spPr>
      </p:pic>
      <p:pic>
        <p:nvPicPr>
          <p:cNvPr id="8" name="Immagine 7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DE0CC927-8023-7EC2-A16E-D703342AF2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375" y="2812231"/>
            <a:ext cx="3659214" cy="1499968"/>
          </a:xfrm>
          <a:prstGeom prst="rect">
            <a:avLst/>
          </a:prstGeom>
        </p:spPr>
      </p:pic>
      <p:pic>
        <p:nvPicPr>
          <p:cNvPr id="10" name="Immagine 9" descr="Immagine che contiene schermata&#10;&#10;Il contenuto generato dall'IA potrebbe non essere corretto.">
            <a:extLst>
              <a:ext uri="{FF2B5EF4-FFF2-40B4-BE49-F238E27FC236}">
                <a16:creationId xmlns:a16="http://schemas.microsoft.com/office/drawing/2014/main" id="{52AD8606-B2C6-0A37-6AAC-A4C94EDCA0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224" y="4312199"/>
            <a:ext cx="3323517" cy="1593839"/>
          </a:xfrm>
          <a:prstGeom prst="rect">
            <a:avLst/>
          </a:prstGeom>
        </p:spPr>
      </p:pic>
      <p:pic>
        <p:nvPicPr>
          <p:cNvPr id="12" name="Immagine 11" descr="Immagine che contiene testo, schermata, Carattere&#10;&#10;Il contenuto generato dall'IA potrebbe non essere corretto.">
            <a:extLst>
              <a:ext uri="{FF2B5EF4-FFF2-40B4-BE49-F238E27FC236}">
                <a16:creationId xmlns:a16="http://schemas.microsoft.com/office/drawing/2014/main" id="{D5B4B07F-1F9B-CBF5-2BD9-4482B99DCD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4931" y="2882203"/>
            <a:ext cx="4000735" cy="298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40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F6319-FE9B-221F-50A7-20C1487869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>
            <a:extLst>
              <a:ext uri="{FF2B5EF4-FFF2-40B4-BE49-F238E27FC236}">
                <a16:creationId xmlns:a16="http://schemas.microsoft.com/office/drawing/2014/main" id="{AF52B11E-C49E-7256-660A-4E8B0B5DF54E}"/>
              </a:ext>
            </a:extLst>
          </p:cNvPr>
          <p:cNvGrpSpPr/>
          <p:nvPr/>
        </p:nvGrpSpPr>
        <p:grpSpPr>
          <a:xfrm>
            <a:off x="4425272" y="2331574"/>
            <a:ext cx="3954856" cy="3675506"/>
            <a:chOff x="4572000" y="1701526"/>
            <a:chExt cx="4032448" cy="2760680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237F8884-405D-8F68-4D2F-361EB52A06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2132856"/>
              <a:ext cx="4032448" cy="2329350"/>
            </a:xfrm>
            <a:prstGeom prst="rect">
              <a:avLst/>
            </a:prstGeom>
          </p:spPr>
        </p:pic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EC33EB32-22D9-11C8-05CD-F2CF90729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701526"/>
              <a:ext cx="3131840" cy="432652"/>
            </a:xfrm>
            <a:prstGeom prst="rect">
              <a:avLst/>
            </a:prstGeom>
          </p:spPr>
        </p:pic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A467639B-2951-DF4B-3FA0-B888B89CB773}"/>
              </a:ext>
            </a:extLst>
          </p:cNvPr>
          <p:cNvGrpSpPr/>
          <p:nvPr/>
        </p:nvGrpSpPr>
        <p:grpSpPr>
          <a:xfrm>
            <a:off x="220338" y="2331574"/>
            <a:ext cx="3954856" cy="3970074"/>
            <a:chOff x="599576" y="3259043"/>
            <a:chExt cx="3431306" cy="3598957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10DF7F94-39F9-D900-EDF2-5759838E93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703" y="3259043"/>
              <a:ext cx="3414179" cy="1609617"/>
            </a:xfrm>
            <a:prstGeom prst="rect">
              <a:avLst/>
            </a:prstGeom>
          </p:spPr>
        </p:pic>
        <p:pic>
          <p:nvPicPr>
            <p:cNvPr id="15" name="Immagine 14">
              <a:extLst>
                <a:ext uri="{FF2B5EF4-FFF2-40B4-BE49-F238E27FC236}">
                  <a16:creationId xmlns:a16="http://schemas.microsoft.com/office/drawing/2014/main" id="{027FACC8-EA45-5C2C-6E37-523E8EA84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576" y="4868660"/>
              <a:ext cx="3386842" cy="1989340"/>
            </a:xfrm>
            <a:prstGeom prst="rect">
              <a:avLst/>
            </a:prstGeom>
          </p:spPr>
        </p:pic>
      </p:grpSp>
      <p:pic>
        <p:nvPicPr>
          <p:cNvPr id="16" name="Immagine 15">
            <a:extLst>
              <a:ext uri="{FF2B5EF4-FFF2-40B4-BE49-F238E27FC236}">
                <a16:creationId xmlns:a16="http://schemas.microsoft.com/office/drawing/2014/main" id="{355900B8-FF57-113E-C526-EAFD0F1EE0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206" y="2331574"/>
            <a:ext cx="3353168" cy="367550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6288A77-9254-E9F3-2566-8BEABF4401B7}"/>
              </a:ext>
            </a:extLst>
          </p:cNvPr>
          <p:cNvSpPr txBox="1"/>
          <p:nvPr/>
        </p:nvSpPr>
        <p:spPr>
          <a:xfrm>
            <a:off x="1450428" y="1226586"/>
            <a:ext cx="8412787" cy="905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TERAHERTZ RADIATION  IN AGRICULTURE AND IN PLANT SCIENCES</a:t>
            </a:r>
            <a:endParaRPr lang="it-IT" sz="2400" b="1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76038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82756-1033-EB94-2B18-AEB64C28E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schermata, Pagina Web, Sito Web&#10;&#10;Il contenuto generato dall'IA potrebbe non essere corretto.">
            <a:extLst>
              <a:ext uri="{FF2B5EF4-FFF2-40B4-BE49-F238E27FC236}">
                <a16:creationId xmlns:a16="http://schemas.microsoft.com/office/drawing/2014/main" id="{7326D745-434A-1FDE-5282-FE79430E5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711" y="2132219"/>
            <a:ext cx="5377929" cy="2451204"/>
          </a:xfrm>
          <a:prstGeom prst="rect">
            <a:avLst/>
          </a:prstGeom>
        </p:spPr>
      </p:pic>
      <p:pic>
        <p:nvPicPr>
          <p:cNvPr id="9" name="Immagine 8" descr="Immagine che contiene testo, diagramma, Piano, Disegno tecnico&#10;&#10;Il contenuto generato dall'IA potrebbe non essere corretto.">
            <a:extLst>
              <a:ext uri="{FF2B5EF4-FFF2-40B4-BE49-F238E27FC236}">
                <a16:creationId xmlns:a16="http://schemas.microsoft.com/office/drawing/2014/main" id="{4032A525-2F5B-37CF-5612-4FB223F92E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434" y="2306622"/>
            <a:ext cx="3931664" cy="4362138"/>
          </a:xfrm>
          <a:prstGeom prst="rect">
            <a:avLst/>
          </a:prstGeom>
        </p:spPr>
      </p:pic>
      <p:pic>
        <p:nvPicPr>
          <p:cNvPr id="11" name="Immagine 10" descr="Immagine che contiene aria aperta, pianta, terreno, erba&#10;&#10;Il contenuto generato dall'IA potrebbe non essere corretto.">
            <a:extLst>
              <a:ext uri="{FF2B5EF4-FFF2-40B4-BE49-F238E27FC236}">
                <a16:creationId xmlns:a16="http://schemas.microsoft.com/office/drawing/2014/main" id="{A827E296-289E-0B1D-BB38-070363573D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338" y="4948474"/>
            <a:ext cx="2048273" cy="1750266"/>
          </a:xfrm>
          <a:prstGeom prst="rect">
            <a:avLst/>
          </a:prstGeom>
        </p:spPr>
      </p:pic>
      <p:pic>
        <p:nvPicPr>
          <p:cNvPr id="17" name="Immagine 16" descr="Immagine che contiene pianta, albero, foglia&#10;&#10;Il contenuto generato dall'IA potrebbe non essere corretto.">
            <a:extLst>
              <a:ext uri="{FF2B5EF4-FFF2-40B4-BE49-F238E27FC236}">
                <a16:creationId xmlns:a16="http://schemas.microsoft.com/office/drawing/2014/main" id="{4F35E6D1-D4CA-7493-8204-CFAAC56221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405" y="4946754"/>
            <a:ext cx="2560595" cy="175198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54626E80-631B-E9C0-01AF-1B1FA9E4C8DB}"/>
              </a:ext>
            </a:extLst>
          </p:cNvPr>
          <p:cNvSpPr txBox="1"/>
          <p:nvPr/>
        </p:nvSpPr>
        <p:spPr>
          <a:xfrm>
            <a:off x="1450428" y="1226586"/>
            <a:ext cx="8412787" cy="9056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400" b="1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TERAHERTZ RADIATION  IN AGRICULTURE AND IN PLANT SCIENCES</a:t>
            </a:r>
            <a:endParaRPr lang="it-IT" sz="2400" b="1" kern="100" dirty="0">
              <a:effectLst/>
              <a:latin typeface="Times New Roman" panose="02020603050405020304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756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E7D4DE499F4EE4EA2AEF724F1FE29B6" ma:contentTypeVersion="4" ma:contentTypeDescription="Creare un nuovo documento." ma:contentTypeScope="" ma:versionID="53d7ae532bc63df247bab6a29270804e">
  <xsd:schema xmlns:xsd="http://www.w3.org/2001/XMLSchema" xmlns:xs="http://www.w3.org/2001/XMLSchema" xmlns:p="http://schemas.microsoft.com/office/2006/metadata/properties" xmlns:ns2="31636664-d730-40d7-a265-a5e11b79394d" targetNamespace="http://schemas.microsoft.com/office/2006/metadata/properties" ma:root="true" ma:fieldsID="b2115e909aa0adb23c8c5b81ae2500d8" ns2:_="">
    <xsd:import namespace="31636664-d730-40d7-a265-a5e11b7939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1636664-d730-40d7-a265-a5e11b7939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254CB65-6AFE-4502-96EA-16103F6FD03C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31636664-d730-40d7-a265-a5e11b79394d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9392BAF-E722-489A-9D1C-919A24DE41C2}">
  <ds:schemaRefs>
    <ds:schemaRef ds:uri="http://purl.org/dc/elements/1.1/"/>
    <ds:schemaRef ds:uri="http://schemas.microsoft.com/office/2006/metadata/properties"/>
    <ds:schemaRef ds:uri="http://purl.org/dc/dcmitype/"/>
    <ds:schemaRef ds:uri="http://www.w3.org/XML/1998/namespace"/>
    <ds:schemaRef ds:uri="http://purl.org/dc/terms/"/>
    <ds:schemaRef ds:uri="http://schemas.microsoft.com/office/2006/documentManagement/types"/>
    <ds:schemaRef ds:uri="31636664-d730-40d7-a265-a5e11b79394d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D4896639-D62E-4DC0-9907-E6C94BF7BB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802</TotalTime>
  <Words>882</Words>
  <Application>Microsoft Macintosh PowerPoint</Application>
  <PresentationFormat>Widescreen</PresentationFormat>
  <Paragraphs>123</Paragraphs>
  <Slides>22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7" baseType="lpstr">
      <vt:lpstr>Arial</vt:lpstr>
      <vt:lpstr>Calibri</vt:lpstr>
      <vt:lpstr>Times New Roman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Valentina Di Paola</dc:creator>
  <cp:lastModifiedBy>MARIO PAGANO</cp:lastModifiedBy>
  <cp:revision>83</cp:revision>
  <dcterms:created xsi:type="dcterms:W3CDTF">2024-12-12T08:43:13Z</dcterms:created>
  <dcterms:modified xsi:type="dcterms:W3CDTF">2025-02-06T13:03:53Z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0x010100AE7D4DE499F4EE4EA2AEF724F1FE29B6</vt:lpwstr>
  </property>
</Properties>
</file>