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4"/>
  </p:sldMasterIdLst>
  <p:notesMasterIdLst>
    <p:notesMasterId r:id="rId21"/>
  </p:notesMasterIdLst>
  <p:handoutMasterIdLst>
    <p:handoutMasterId r:id="rId22"/>
  </p:handoutMasterIdLst>
  <p:sldIdLst>
    <p:sldId id="268" r:id="rId5"/>
    <p:sldId id="269" r:id="rId6"/>
    <p:sldId id="270" r:id="rId7"/>
    <p:sldId id="271" r:id="rId8"/>
    <p:sldId id="272" r:id="rId9"/>
    <p:sldId id="284" r:id="rId10"/>
    <p:sldId id="286" r:id="rId11"/>
    <p:sldId id="274" r:id="rId12"/>
    <p:sldId id="287" r:id="rId13"/>
    <p:sldId id="288" r:id="rId14"/>
    <p:sldId id="289" r:id="rId15"/>
    <p:sldId id="290" r:id="rId16"/>
    <p:sldId id="292" r:id="rId17"/>
    <p:sldId id="281" r:id="rId18"/>
    <p:sldId id="277" r:id="rId19"/>
    <p:sldId id="267" r:id="rId20"/>
  </p:sldIdLst>
  <p:sldSz cx="12192000" cy="6858000"/>
  <p:notesSz cx="6815138" cy="9947275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zione predefinita" id="{359315E8-9569-4B8B-82C8-C1ADC618BE25}">
          <p14:sldIdLst/>
        </p14:section>
        <p14:section name="corpo diapositive" id="{05756F07-0A3E-49ED-83DB-BE883D497B71}">
          <p14:sldIdLst>
            <p14:sldId id="268"/>
            <p14:sldId id="269"/>
            <p14:sldId id="270"/>
            <p14:sldId id="271"/>
            <p14:sldId id="272"/>
            <p14:sldId id="284"/>
            <p14:sldId id="286"/>
            <p14:sldId id="274"/>
            <p14:sldId id="287"/>
            <p14:sldId id="288"/>
            <p14:sldId id="289"/>
            <p14:sldId id="290"/>
            <p14:sldId id="292"/>
            <p14:sldId id="281"/>
            <p14:sldId id="277"/>
          </p14:sldIdLst>
        </p14:section>
        <p14:section name="diapositiva finale" id="{6EDF62FC-89EA-4AFB-92C3-BBE7C40FCCE0}">
          <p14:sldIdLst>
            <p14:sldId id="267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45F03810-3E41-CA4E-E170-B7125396FF1E}" name="Valentina Di Paola" initials="VDP" userId="cfdd995179c47f17" providerId="Windows Live"/>
  <p188:author id="{4E64972D-84E5-6813-C354-582340A22D82}" name="SILVIA PIOLI" initials="SP" userId="S::silvia.pioli@cnr.it::d234a8d0-7754-463b-95e6-a5835a0bc1dd" providerId="AD"/>
  <p188:author id="{DAFCF232-37E2-EE12-F3DD-E21EF2FA4BA5}" name="ANNA VALENTINO" initials="AV" userId="S::anna.valentino@cnr.it::0f8b6270-cd2e-4925-a566-d79c22778c98" providerId="AD"/>
  <p188:author id="{72516254-331A-F009-9C75-691C9A7EFEDA}" name="TERENZIO ZENONE" initials="TZ" userId="S::terenzio.zenone@cnr.it::a079c6b3-639c-49dd-bbf5-3b12723cfc33" providerId="AD"/>
  <p188:author id="{9C6D8459-A464-C504-ED90-002EC2C42288}" name="MARIO PAGANO" initials="MP" userId="S::mario.pagano@cnr.it::71aa4394-e5b8-4965-80a3-e8a8e81da792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1" d="100"/>
          <a:sy n="101" d="100"/>
        </p:scale>
        <p:origin x="87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handoutMaster" Target="handoutMasters/handoutMaster1.xml"/><Relationship Id="rId27" Type="http://schemas.microsoft.com/office/2018/10/relationships/authors" Target="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>
            <a:extLst>
              <a:ext uri="{FF2B5EF4-FFF2-40B4-BE49-F238E27FC236}">
                <a16:creationId xmlns:a16="http://schemas.microsoft.com/office/drawing/2014/main" id="{104C74C7-7EDC-43CC-84DA-DAE1F2EAD97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3226" cy="499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it-IT"/>
              <a:t>Consiglio di Istituto - CNR IRET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74957516-BCF2-44D8-B30E-5A79F7C178A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60335" y="0"/>
            <a:ext cx="2953226" cy="499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78DEB8-F98E-4206-9256-347A90A6ED2D}" type="datetimeFigureOut">
              <a:rPr lang="it-IT" smtClean="0"/>
              <a:t>09/02/2025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9B2D5E2A-C7C3-4C22-90C2-4670A2C7002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48185"/>
            <a:ext cx="2953226" cy="499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it-IT"/>
              <a:t>Nome relatore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F20544AC-1CB5-46CA-B22F-4E9D2229416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60335" y="9448185"/>
            <a:ext cx="2953226" cy="499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22D1BD-BB14-445D-8315-2DAA724A60E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98176250"/>
      </p:ext>
    </p:extLst>
  </p:cSld>
  <p:clrMap bg1="lt1" tx1="dk1" bg2="lt2" tx2="dk2" accent1="accent1" accent2="accent2" accent3="accent3" accent4="accent4" accent5="accent5" accent6="accent6" hlink="hlink" folHlink="folHlink"/>
  <p:hf sldNum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3226" cy="499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it-IT"/>
              <a:t>Consiglio di Istituto - CNR IRET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60335" y="0"/>
            <a:ext cx="2953226" cy="499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982493-70E5-43F7-A952-AC7836C17ED3}" type="datetimeFigureOut">
              <a:rPr lang="it-IT" smtClean="0"/>
              <a:t>09/02/2025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423863" y="1243013"/>
            <a:ext cx="5967412" cy="33575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1514" y="4787126"/>
            <a:ext cx="5452110" cy="391674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9448185"/>
            <a:ext cx="2953226" cy="499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it-IT"/>
              <a:t>Nome relatore</a:t>
            </a: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60335" y="9448185"/>
            <a:ext cx="2953226" cy="499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A6AAB0-81B5-4CA4-9288-8518CDE0CCD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19417568"/>
      </p:ext>
    </p:extLst>
  </p:cSld>
  <p:clrMap bg1="lt1" tx1="dk1" bg2="lt2" tx2="dk2" accent1="accent1" accent2="accent2" accent3="accent3" accent4="accent4" accent5="accent5" accent6="accent6" hlink="hlink" folHlink="folHlink"/>
  <p:hf sldNum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intestazione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it-IT"/>
              <a:t>Consiglio di Istituto - CNR IRET</a:t>
            </a:r>
          </a:p>
        </p:txBody>
      </p:sp>
    </p:spTree>
    <p:extLst>
      <p:ext uri="{BB962C8B-B14F-4D97-AF65-F5344CB8AC3E}">
        <p14:creationId xmlns:p14="http://schemas.microsoft.com/office/powerpoint/2010/main" val="40100057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>
            <a:extLst>
              <a:ext uri="{FF2B5EF4-FFF2-40B4-BE49-F238E27FC236}">
                <a16:creationId xmlns:a16="http://schemas.microsoft.com/office/drawing/2014/main" id="{9A537303-2AB2-4953-9B86-92523558CAA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2752"/>
            <a:ext cx="3074619" cy="1089498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25E7973E-792A-4E14-B0ED-C641FEEEF7D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4379" y="244676"/>
            <a:ext cx="830181" cy="809009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A1B48F71-1D2A-44C3-89A6-51FFD7FFB676}"/>
              </a:ext>
            </a:extLst>
          </p:cNvPr>
          <p:cNvSpPr txBox="1"/>
          <p:nvPr userDrawn="1"/>
        </p:nvSpPr>
        <p:spPr>
          <a:xfrm>
            <a:off x="2602006" y="264548"/>
            <a:ext cx="69879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CNR IRET Conference		Rome, February 18</a:t>
            </a:r>
            <a:r>
              <a:rPr lang="it-IT" b="1" baseline="300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it-IT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-19</a:t>
            </a:r>
            <a:r>
              <a:rPr lang="it-IT" b="1" baseline="300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it-IT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2025</a:t>
            </a:r>
            <a:endParaRPr lang="it-IT" b="1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4036242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magine 13">
            <a:extLst>
              <a:ext uri="{FF2B5EF4-FFF2-40B4-BE49-F238E27FC236}">
                <a16:creationId xmlns:a16="http://schemas.microsoft.com/office/drawing/2014/main" id="{F6C082C3-5B93-4082-8B19-CD21617CEE2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2752"/>
            <a:ext cx="3074619" cy="1089498"/>
          </a:xfrm>
          <a:prstGeom prst="rect">
            <a:avLst/>
          </a:prstGeom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A4C824F4-7412-4EA8-9702-4BEC3BA4AAF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4379" y="244676"/>
            <a:ext cx="830181" cy="809009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3C4863A3-4F03-4B64-AD46-B46C7AC5E9EB}"/>
              </a:ext>
            </a:extLst>
          </p:cNvPr>
          <p:cNvSpPr txBox="1"/>
          <p:nvPr userDrawn="1"/>
        </p:nvSpPr>
        <p:spPr>
          <a:xfrm>
            <a:off x="2602006" y="264548"/>
            <a:ext cx="69879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CNR IRET Conference		Rome, February 18</a:t>
            </a:r>
            <a:r>
              <a:rPr lang="it-IT" b="1" baseline="300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it-IT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-19</a:t>
            </a:r>
            <a:r>
              <a:rPr lang="it-IT" b="1" baseline="300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it-IT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2025</a:t>
            </a:r>
            <a:endParaRPr lang="it-IT" b="1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8057851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18FDF9A2-C488-4D63-AAC3-2F2E76C65F1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2752"/>
            <a:ext cx="3074619" cy="1089498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C3CC5987-8B33-4E90-820B-328C8B32651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4379" y="244676"/>
            <a:ext cx="830181" cy="809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23035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742582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18826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2" r:id="rId2"/>
    <p:sldLayoutId id="2147483649" r:id="rId3"/>
    <p:sldLayoutId id="2147483656" r:id="rId4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6">
            <a:extLst>
              <a:ext uri="{FF2B5EF4-FFF2-40B4-BE49-F238E27FC236}">
                <a16:creationId xmlns:a16="http://schemas.microsoft.com/office/drawing/2014/main" id="{C69C7D60-E3EB-F039-6F49-F0128FFF6932}"/>
              </a:ext>
            </a:extLst>
          </p:cNvPr>
          <p:cNvSpPr txBox="1">
            <a:spLocks/>
          </p:cNvSpPr>
          <p:nvPr/>
        </p:nvSpPr>
        <p:spPr>
          <a:xfrm>
            <a:off x="4824703" y="4173876"/>
            <a:ext cx="5766045" cy="1346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r" defTabSz="914400" rtl="0" eaLnBrk="1" latinLnBrk="0" hangingPunct="1">
              <a:defRPr sz="1800" kern="120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Davide Manzi</a:t>
            </a:r>
          </a:p>
          <a:p>
            <a:r>
              <a:rPr lang="it-IT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CNR IRET Pisa </a:t>
            </a:r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8A049113-DF11-57B7-71E9-D6CAFAD1D83B}"/>
              </a:ext>
            </a:extLst>
          </p:cNvPr>
          <p:cNvSpPr/>
          <p:nvPr/>
        </p:nvSpPr>
        <p:spPr>
          <a:xfrm>
            <a:off x="4257675" y="1619331"/>
            <a:ext cx="6322739" cy="255454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r"/>
            <a:r>
              <a:rPr lang="en-US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Biological </a:t>
            </a:r>
            <a:r>
              <a:rPr lang="en-US" sz="4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valorisation</a:t>
            </a:r>
            <a:r>
              <a:rPr lang="en-US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of a vermicompost as </a:t>
            </a:r>
            <a:r>
              <a:rPr lang="en-US" sz="4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biostimulant</a:t>
            </a:r>
            <a:r>
              <a:rPr lang="en-US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for horticulture</a:t>
            </a:r>
            <a:endParaRPr lang="it-IT" sz="12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6">
                  <a:lumMod val="50000"/>
                </a:schemeClr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Ovale 5">
            <a:extLst>
              <a:ext uri="{FF2B5EF4-FFF2-40B4-BE49-F238E27FC236}">
                <a16:creationId xmlns:a16="http://schemas.microsoft.com/office/drawing/2014/main" id="{E3788F58-A4A5-F2DC-C6A4-5ACDD165154A}"/>
              </a:ext>
            </a:extLst>
          </p:cNvPr>
          <p:cNvSpPr/>
          <p:nvPr/>
        </p:nvSpPr>
        <p:spPr>
          <a:xfrm>
            <a:off x="1072905" y="1788616"/>
            <a:ext cx="3184770" cy="3280766"/>
          </a:xfrm>
          <a:prstGeom prst="ellipse">
            <a:avLst/>
          </a:prstGeo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56FFC9D0-92A4-4A3C-86D1-C9ED34E194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2370" y="1619331"/>
            <a:ext cx="3450051" cy="3450051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9273483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1BC776E9-B080-6F04-BF23-EF5A99978671}"/>
              </a:ext>
            </a:extLst>
          </p:cNvPr>
          <p:cNvSpPr txBox="1"/>
          <p:nvPr/>
        </p:nvSpPr>
        <p:spPr>
          <a:xfrm>
            <a:off x="5469065" y="628253"/>
            <a:ext cx="11689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 err="1"/>
              <a:t>Phase</a:t>
            </a:r>
            <a:r>
              <a:rPr lang="it-IT" sz="2400" b="1" dirty="0"/>
              <a:t> 2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7BF839DD-0413-22B2-7FF8-71B5367C5609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174" y="901887"/>
            <a:ext cx="3048724" cy="2527113"/>
          </a:xfrm>
          <a:prstGeom prst="rect">
            <a:avLst/>
          </a:prstGeom>
          <a:noFill/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73129EB9-D15C-BD27-66EF-FC521D83A7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0283" y="4594380"/>
            <a:ext cx="3814505" cy="2151434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1A3F81EC-ECE1-899B-8271-F5D1F6A45D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22211" y="901887"/>
            <a:ext cx="2105769" cy="2105769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946F03F1-50B1-7D59-CFC4-376DC2ACB8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14733" y="4482195"/>
            <a:ext cx="2897323" cy="2375805"/>
          </a:xfrm>
          <a:prstGeom prst="rect">
            <a:avLst/>
          </a:prstGeom>
        </p:spPr>
      </p:pic>
      <p:sp>
        <p:nvSpPr>
          <p:cNvPr id="7" name="Rettangolo 6">
            <a:extLst>
              <a:ext uri="{FF2B5EF4-FFF2-40B4-BE49-F238E27FC236}">
                <a16:creationId xmlns:a16="http://schemas.microsoft.com/office/drawing/2014/main" id="{6C3D6E8F-C366-CBBA-2AF3-4DDFFD90DF6D}"/>
              </a:ext>
            </a:extLst>
          </p:cNvPr>
          <p:cNvSpPr/>
          <p:nvPr/>
        </p:nvSpPr>
        <p:spPr>
          <a:xfrm>
            <a:off x="4700533" y="1472553"/>
            <a:ext cx="2790932" cy="1394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07000"/>
              </a:lnSpc>
              <a:spcAft>
                <a:spcPts val="0"/>
              </a:spcAft>
            </a:pPr>
            <a:r>
              <a:rPr lang="en-US" sz="2000" b="1" kern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Zeolite clinoptilolite are hydrated aluminosilicate with multiple characteristics.</a:t>
            </a:r>
            <a:endParaRPr lang="it-IT" b="1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7EC5842E-D70E-8918-8C38-73F24D5462E3}"/>
              </a:ext>
            </a:extLst>
          </p:cNvPr>
          <p:cNvSpPr txBox="1"/>
          <p:nvPr/>
        </p:nvSpPr>
        <p:spPr>
          <a:xfrm>
            <a:off x="1034696" y="3811635"/>
            <a:ext cx="32256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2000" dirty="0"/>
              <a:t>Three-dimensional structure</a:t>
            </a:r>
          </a:p>
        </p:txBody>
      </p:sp>
      <p:sp>
        <p:nvSpPr>
          <p:cNvPr id="9" name="Rectangle 2">
            <a:extLst>
              <a:ext uri="{FF2B5EF4-FFF2-40B4-BE49-F238E27FC236}">
                <a16:creationId xmlns:a16="http://schemas.microsoft.com/office/drawing/2014/main" id="{6E73A2A7-87C5-DE21-7B5B-C714C6C552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88505" y="3109553"/>
            <a:ext cx="297318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it-IT" sz="20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Adsorption</a:t>
            </a:r>
            <a:r>
              <a:rPr kumimoji="0" lang="it-IT" altLang="it-IT" sz="20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and slow release of </a:t>
            </a:r>
            <a:r>
              <a:rPr kumimoji="0" lang="it-IT" altLang="it-IT" sz="20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chemicals</a:t>
            </a:r>
            <a:r>
              <a:rPr kumimoji="0" lang="it-IT" altLang="it-IT" sz="20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(CEC)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27DF3054-DE7D-567F-572B-EE821A2126E9}"/>
              </a:ext>
            </a:extLst>
          </p:cNvPr>
          <p:cNvSpPr txBox="1"/>
          <p:nvPr/>
        </p:nvSpPr>
        <p:spPr>
          <a:xfrm>
            <a:off x="7588505" y="3981087"/>
            <a:ext cx="309942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GB" sz="2000" dirty="0"/>
              <a:t>Water Adsorption / release</a:t>
            </a:r>
          </a:p>
        </p:txBody>
      </p:sp>
    </p:spTree>
    <p:extLst>
      <p:ext uri="{BB962C8B-B14F-4D97-AF65-F5344CB8AC3E}">
        <p14:creationId xmlns:p14="http://schemas.microsoft.com/office/powerpoint/2010/main" val="5814086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C5167691-7D74-2908-791A-DCEA970AC360}"/>
              </a:ext>
            </a:extLst>
          </p:cNvPr>
          <p:cNvSpPr/>
          <p:nvPr/>
        </p:nvSpPr>
        <p:spPr>
          <a:xfrm>
            <a:off x="6657812" y="1341278"/>
            <a:ext cx="4452694" cy="407035"/>
          </a:xfrm>
          <a:prstGeom prst="rect">
            <a:avLst/>
          </a:prstGeom>
          <a:solidFill>
            <a:schemeClr val="bg1"/>
          </a:solidFill>
          <a:ln>
            <a:solidFill>
              <a:srgbClr val="92D050"/>
            </a:solidFill>
          </a:ln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Biological Characterization of Substrates</a:t>
            </a:r>
            <a:endParaRPr lang="it-IT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5F6B6731-6915-3E9A-4DB9-90A0C3E06DE5}"/>
              </a:ext>
            </a:extLst>
          </p:cNvPr>
          <p:cNvSpPr/>
          <p:nvPr/>
        </p:nvSpPr>
        <p:spPr>
          <a:xfrm>
            <a:off x="1107847" y="1361645"/>
            <a:ext cx="4398192" cy="407035"/>
          </a:xfrm>
          <a:prstGeom prst="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Chemical Characterization of Substrates</a:t>
            </a:r>
            <a:endParaRPr lang="it-IT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F9E98D38-1D53-C2FC-D14E-80D28BD70B0F}"/>
              </a:ext>
            </a:extLst>
          </p:cNvPr>
          <p:cNvSpPr txBox="1"/>
          <p:nvPr/>
        </p:nvSpPr>
        <p:spPr>
          <a:xfrm>
            <a:off x="1126180" y="2300990"/>
            <a:ext cx="43127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EC</a:t>
            </a:r>
            <a:endParaRPr lang="it-IT" dirty="0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9CFE1538-60B5-A8CC-9EBA-42F7C0BDD232}"/>
              </a:ext>
            </a:extLst>
          </p:cNvPr>
          <p:cNvSpPr txBox="1"/>
          <p:nvPr/>
        </p:nvSpPr>
        <p:spPr>
          <a:xfrm>
            <a:off x="1470238" y="2721723"/>
            <a:ext cx="52554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pH</a:t>
            </a:r>
            <a:endParaRPr lang="it-IT" dirty="0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851C0ED3-03A6-36BB-B849-6E82EF660A06}"/>
              </a:ext>
            </a:extLst>
          </p:cNvPr>
          <p:cNvSpPr txBox="1"/>
          <p:nvPr/>
        </p:nvSpPr>
        <p:spPr>
          <a:xfrm>
            <a:off x="1688479" y="3142456"/>
            <a:ext cx="8083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N-NO</a:t>
            </a:r>
            <a:r>
              <a:rPr lang="en-US" sz="1800" baseline="-25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endParaRPr lang="it-IT" dirty="0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08B5EAB2-413F-B657-CEBD-1EA1997929A0}"/>
              </a:ext>
            </a:extLst>
          </p:cNvPr>
          <p:cNvSpPr txBox="1"/>
          <p:nvPr/>
        </p:nvSpPr>
        <p:spPr>
          <a:xfrm>
            <a:off x="4498662" y="2721723"/>
            <a:ext cx="43127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TP</a:t>
            </a:r>
            <a:endParaRPr lang="it-IT" dirty="0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6B39E4EB-65F5-A9F9-B420-549106D4BC13}"/>
              </a:ext>
            </a:extLst>
          </p:cNvPr>
          <p:cNvSpPr txBox="1"/>
          <p:nvPr/>
        </p:nvSpPr>
        <p:spPr>
          <a:xfrm>
            <a:off x="2622843" y="3417936"/>
            <a:ext cx="1368200" cy="9682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Ca, Fe, K, Mg, Mn, Pb, Ni, Zn, Cu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1880ECFF-F343-70BA-B732-D51881C5FF41}"/>
              </a:ext>
            </a:extLst>
          </p:cNvPr>
          <p:cNvSpPr txBox="1"/>
          <p:nvPr/>
        </p:nvSpPr>
        <p:spPr>
          <a:xfrm>
            <a:off x="4842741" y="2300990"/>
            <a:ext cx="61038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TOC</a:t>
            </a:r>
            <a:endParaRPr lang="it-IT" dirty="0"/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965E0C1F-2DEF-6A19-78C8-F5D1028A891A}"/>
              </a:ext>
            </a:extLst>
          </p:cNvPr>
          <p:cNvSpPr txBox="1"/>
          <p:nvPr/>
        </p:nvSpPr>
        <p:spPr>
          <a:xfrm>
            <a:off x="3987259" y="3142456"/>
            <a:ext cx="45012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TN</a:t>
            </a:r>
            <a:endParaRPr lang="it-IT" dirty="0"/>
          </a:p>
        </p:txBody>
      </p:sp>
      <p:cxnSp>
        <p:nvCxnSpPr>
          <p:cNvPr id="11" name="Connettore 2 10">
            <a:extLst>
              <a:ext uri="{FF2B5EF4-FFF2-40B4-BE49-F238E27FC236}">
                <a16:creationId xmlns:a16="http://schemas.microsoft.com/office/drawing/2014/main" id="{C4F2CF47-759F-E4DF-A803-3452EC7C3B79}"/>
              </a:ext>
            </a:extLst>
          </p:cNvPr>
          <p:cNvCxnSpPr>
            <a:cxnSpLocks/>
            <a:stCxn id="3" idx="2"/>
            <a:endCxn id="4" idx="3"/>
          </p:cNvCxnSpPr>
          <p:nvPr/>
        </p:nvCxnSpPr>
        <p:spPr>
          <a:xfrm flipH="1">
            <a:off x="1557456" y="1768680"/>
            <a:ext cx="1749487" cy="716976"/>
          </a:xfrm>
          <a:prstGeom prst="straightConnector1">
            <a:avLst/>
          </a:prstGeom>
          <a:ln w="190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ttore 2 11">
            <a:extLst>
              <a:ext uri="{FF2B5EF4-FFF2-40B4-BE49-F238E27FC236}">
                <a16:creationId xmlns:a16="http://schemas.microsoft.com/office/drawing/2014/main" id="{8F067F63-3D7B-87F8-22D3-7C3B8BAAD2F8}"/>
              </a:ext>
            </a:extLst>
          </p:cNvPr>
          <p:cNvCxnSpPr>
            <a:cxnSpLocks/>
            <a:stCxn id="3" idx="2"/>
            <a:endCxn id="5" idx="3"/>
          </p:cNvCxnSpPr>
          <p:nvPr/>
        </p:nvCxnSpPr>
        <p:spPr>
          <a:xfrm flipH="1">
            <a:off x="1995782" y="1768680"/>
            <a:ext cx="1311161" cy="1137709"/>
          </a:xfrm>
          <a:prstGeom prst="straightConnector1">
            <a:avLst/>
          </a:prstGeom>
          <a:ln w="190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ttore 2 12">
            <a:extLst>
              <a:ext uri="{FF2B5EF4-FFF2-40B4-BE49-F238E27FC236}">
                <a16:creationId xmlns:a16="http://schemas.microsoft.com/office/drawing/2014/main" id="{8BB09A17-2F12-BE19-771A-DEE3467A93B0}"/>
              </a:ext>
            </a:extLst>
          </p:cNvPr>
          <p:cNvCxnSpPr>
            <a:cxnSpLocks/>
            <a:stCxn id="3" idx="2"/>
            <a:endCxn id="8" idx="0"/>
          </p:cNvCxnSpPr>
          <p:nvPr/>
        </p:nvCxnSpPr>
        <p:spPr>
          <a:xfrm>
            <a:off x="3306943" y="1768680"/>
            <a:ext cx="0" cy="1649256"/>
          </a:xfrm>
          <a:prstGeom prst="straightConnector1">
            <a:avLst/>
          </a:prstGeom>
          <a:ln w="190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ttore 2 13">
            <a:extLst>
              <a:ext uri="{FF2B5EF4-FFF2-40B4-BE49-F238E27FC236}">
                <a16:creationId xmlns:a16="http://schemas.microsoft.com/office/drawing/2014/main" id="{55B3FBE6-6A7C-AD49-C0A3-4DEC70B82CD5}"/>
              </a:ext>
            </a:extLst>
          </p:cNvPr>
          <p:cNvCxnSpPr>
            <a:cxnSpLocks/>
            <a:stCxn id="3" idx="2"/>
            <a:endCxn id="6" idx="3"/>
          </p:cNvCxnSpPr>
          <p:nvPr/>
        </p:nvCxnSpPr>
        <p:spPr>
          <a:xfrm flipH="1">
            <a:off x="2496827" y="1768680"/>
            <a:ext cx="810116" cy="1558442"/>
          </a:xfrm>
          <a:prstGeom prst="straightConnector1">
            <a:avLst/>
          </a:prstGeom>
          <a:ln w="190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ttore 2 14">
            <a:extLst>
              <a:ext uri="{FF2B5EF4-FFF2-40B4-BE49-F238E27FC236}">
                <a16:creationId xmlns:a16="http://schemas.microsoft.com/office/drawing/2014/main" id="{2EE14A53-83B4-2AA1-60A9-24A23A578C23}"/>
              </a:ext>
            </a:extLst>
          </p:cNvPr>
          <p:cNvCxnSpPr>
            <a:cxnSpLocks/>
            <a:stCxn id="3" idx="2"/>
            <a:endCxn id="10" idx="1"/>
          </p:cNvCxnSpPr>
          <p:nvPr/>
        </p:nvCxnSpPr>
        <p:spPr>
          <a:xfrm>
            <a:off x="3306943" y="1768680"/>
            <a:ext cx="680316" cy="1558442"/>
          </a:xfrm>
          <a:prstGeom prst="straightConnector1">
            <a:avLst/>
          </a:prstGeom>
          <a:ln w="190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ttore 2 15">
            <a:extLst>
              <a:ext uri="{FF2B5EF4-FFF2-40B4-BE49-F238E27FC236}">
                <a16:creationId xmlns:a16="http://schemas.microsoft.com/office/drawing/2014/main" id="{778830FB-C5F3-6CD5-1512-AFA9F39F04A2}"/>
              </a:ext>
            </a:extLst>
          </p:cNvPr>
          <p:cNvCxnSpPr>
            <a:cxnSpLocks/>
            <a:stCxn id="3" idx="2"/>
            <a:endCxn id="7" idx="1"/>
          </p:cNvCxnSpPr>
          <p:nvPr/>
        </p:nvCxnSpPr>
        <p:spPr>
          <a:xfrm>
            <a:off x="3306943" y="1768680"/>
            <a:ext cx="1191719" cy="1137709"/>
          </a:xfrm>
          <a:prstGeom prst="straightConnector1">
            <a:avLst/>
          </a:prstGeom>
          <a:ln w="190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ttore 2 16">
            <a:extLst>
              <a:ext uri="{FF2B5EF4-FFF2-40B4-BE49-F238E27FC236}">
                <a16:creationId xmlns:a16="http://schemas.microsoft.com/office/drawing/2014/main" id="{8F6768CB-C2FD-87AB-8D51-184EDA908748}"/>
              </a:ext>
            </a:extLst>
          </p:cNvPr>
          <p:cNvCxnSpPr>
            <a:cxnSpLocks/>
            <a:stCxn id="3" idx="2"/>
            <a:endCxn id="9" idx="1"/>
          </p:cNvCxnSpPr>
          <p:nvPr/>
        </p:nvCxnSpPr>
        <p:spPr>
          <a:xfrm>
            <a:off x="3306943" y="1768680"/>
            <a:ext cx="1535798" cy="716976"/>
          </a:xfrm>
          <a:prstGeom prst="straightConnector1">
            <a:avLst/>
          </a:prstGeom>
          <a:ln w="190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ttangolo 17">
            <a:extLst>
              <a:ext uri="{FF2B5EF4-FFF2-40B4-BE49-F238E27FC236}">
                <a16:creationId xmlns:a16="http://schemas.microsoft.com/office/drawing/2014/main" id="{22364C58-AD99-18DF-41E9-9DB9D537543B}"/>
              </a:ext>
            </a:extLst>
          </p:cNvPr>
          <p:cNvSpPr/>
          <p:nvPr/>
        </p:nvSpPr>
        <p:spPr>
          <a:xfrm>
            <a:off x="7052960" y="3714744"/>
            <a:ext cx="3526131" cy="4001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it-IT" sz="2000" dirty="0"/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8E8E4224-E054-641B-015C-0A4065E06FC6}"/>
              </a:ext>
            </a:extLst>
          </p:cNvPr>
          <p:cNvSpPr txBox="1"/>
          <p:nvPr/>
        </p:nvSpPr>
        <p:spPr>
          <a:xfrm>
            <a:off x="6064234" y="2308886"/>
            <a:ext cx="152478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800" dirty="0">
                <a:latin typeface="Symbol" panose="05050102010706020507" pitchFamily="18" charset="2"/>
              </a:rPr>
              <a:t>b</a:t>
            </a:r>
            <a:r>
              <a:rPr lang="it-IT" sz="1800" dirty="0"/>
              <a:t>-</a:t>
            </a:r>
            <a:r>
              <a:rPr lang="it-IT" sz="1800" dirty="0" err="1"/>
              <a:t>glucosedase</a:t>
            </a:r>
            <a:r>
              <a:rPr lang="it-IT" sz="1800" dirty="0"/>
              <a:t> </a:t>
            </a:r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774C568C-5613-FC06-B260-F958CB5018F5}"/>
              </a:ext>
            </a:extLst>
          </p:cNvPr>
          <p:cNvSpPr txBox="1"/>
          <p:nvPr/>
        </p:nvSpPr>
        <p:spPr>
          <a:xfrm>
            <a:off x="6721477" y="2827149"/>
            <a:ext cx="13682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800" dirty="0"/>
              <a:t>Phosphatase</a:t>
            </a:r>
            <a:endParaRPr lang="it-IT" dirty="0"/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7CAB2FCC-C4E0-8F85-CD3A-9077B39F0736}"/>
              </a:ext>
            </a:extLst>
          </p:cNvPr>
          <p:cNvSpPr txBox="1"/>
          <p:nvPr/>
        </p:nvSpPr>
        <p:spPr>
          <a:xfrm>
            <a:off x="10263533" y="2278764"/>
            <a:ext cx="212737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800" dirty="0"/>
              <a:t>Butyrate </a:t>
            </a:r>
            <a:r>
              <a:rPr lang="it-IT" sz="1800" dirty="0" err="1"/>
              <a:t>Esterase</a:t>
            </a:r>
            <a:r>
              <a:rPr lang="it-IT" sz="1800" dirty="0"/>
              <a:t> (BE)</a:t>
            </a:r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1C425099-64FB-3B02-D86C-E240CDF4EC65}"/>
              </a:ext>
            </a:extLst>
          </p:cNvPr>
          <p:cNvSpPr txBox="1"/>
          <p:nvPr/>
        </p:nvSpPr>
        <p:spPr>
          <a:xfrm>
            <a:off x="9672924" y="2804327"/>
            <a:ext cx="173049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800" dirty="0"/>
              <a:t>Aryl </a:t>
            </a:r>
            <a:r>
              <a:rPr lang="it-IT" sz="1800" dirty="0" err="1"/>
              <a:t>sulfatase</a:t>
            </a:r>
            <a:endParaRPr lang="it-IT" sz="1800" dirty="0"/>
          </a:p>
        </p:txBody>
      </p: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6B151B57-E9B6-9B1D-037B-A61083228F3E}"/>
              </a:ext>
            </a:extLst>
          </p:cNvPr>
          <p:cNvSpPr txBox="1"/>
          <p:nvPr/>
        </p:nvSpPr>
        <p:spPr>
          <a:xfrm>
            <a:off x="7499305" y="3173659"/>
            <a:ext cx="276970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800" dirty="0"/>
              <a:t>N-</a:t>
            </a:r>
            <a:r>
              <a:rPr lang="it-IT" sz="1800" dirty="0" err="1"/>
              <a:t>acetyl</a:t>
            </a:r>
            <a:r>
              <a:rPr lang="it-IT" sz="1800" dirty="0"/>
              <a:t>-</a:t>
            </a:r>
            <a:r>
              <a:rPr lang="el-GR" sz="1800" dirty="0"/>
              <a:t>β-</a:t>
            </a:r>
            <a:r>
              <a:rPr lang="it-IT" sz="1800" dirty="0" err="1"/>
              <a:t>glucosaminidase</a:t>
            </a:r>
            <a:r>
              <a:rPr lang="it-IT" sz="1800" dirty="0"/>
              <a:t> (NAG)</a:t>
            </a:r>
          </a:p>
        </p:txBody>
      </p:sp>
      <p:cxnSp>
        <p:nvCxnSpPr>
          <p:cNvPr id="24" name="Connettore 2 23">
            <a:extLst>
              <a:ext uri="{FF2B5EF4-FFF2-40B4-BE49-F238E27FC236}">
                <a16:creationId xmlns:a16="http://schemas.microsoft.com/office/drawing/2014/main" id="{5A13DBAF-BC44-6CF7-DD75-99D1CA60A74D}"/>
              </a:ext>
            </a:extLst>
          </p:cNvPr>
          <p:cNvCxnSpPr>
            <a:cxnSpLocks/>
            <a:stCxn id="2" idx="2"/>
            <a:endCxn id="19" idx="3"/>
          </p:cNvCxnSpPr>
          <p:nvPr/>
        </p:nvCxnSpPr>
        <p:spPr>
          <a:xfrm flipH="1">
            <a:off x="7589019" y="1748313"/>
            <a:ext cx="1295140" cy="745239"/>
          </a:xfrm>
          <a:prstGeom prst="straightConnector1">
            <a:avLst/>
          </a:prstGeom>
          <a:ln w="1905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ttore 2 24">
            <a:extLst>
              <a:ext uri="{FF2B5EF4-FFF2-40B4-BE49-F238E27FC236}">
                <a16:creationId xmlns:a16="http://schemas.microsoft.com/office/drawing/2014/main" id="{1A6D2E7A-5033-7B3A-88BE-FD6A4E80A17B}"/>
              </a:ext>
            </a:extLst>
          </p:cNvPr>
          <p:cNvCxnSpPr>
            <a:cxnSpLocks/>
            <a:stCxn id="2" idx="2"/>
            <a:endCxn id="20" idx="3"/>
          </p:cNvCxnSpPr>
          <p:nvPr/>
        </p:nvCxnSpPr>
        <p:spPr>
          <a:xfrm flipH="1">
            <a:off x="8089677" y="1748313"/>
            <a:ext cx="794482" cy="1263502"/>
          </a:xfrm>
          <a:prstGeom prst="straightConnector1">
            <a:avLst/>
          </a:prstGeom>
          <a:ln w="1905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ttore 2 25">
            <a:extLst>
              <a:ext uri="{FF2B5EF4-FFF2-40B4-BE49-F238E27FC236}">
                <a16:creationId xmlns:a16="http://schemas.microsoft.com/office/drawing/2014/main" id="{35D75277-73FC-7BAE-E3CE-7B097FC05AF9}"/>
              </a:ext>
            </a:extLst>
          </p:cNvPr>
          <p:cNvCxnSpPr>
            <a:cxnSpLocks/>
            <a:stCxn id="2" idx="2"/>
            <a:endCxn id="23" idx="0"/>
          </p:cNvCxnSpPr>
          <p:nvPr/>
        </p:nvCxnSpPr>
        <p:spPr>
          <a:xfrm>
            <a:off x="8884159" y="1748313"/>
            <a:ext cx="0" cy="1425346"/>
          </a:xfrm>
          <a:prstGeom prst="straightConnector1">
            <a:avLst/>
          </a:prstGeom>
          <a:ln w="1905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ttore 2 26">
            <a:extLst>
              <a:ext uri="{FF2B5EF4-FFF2-40B4-BE49-F238E27FC236}">
                <a16:creationId xmlns:a16="http://schemas.microsoft.com/office/drawing/2014/main" id="{AAB10FA4-28B4-2E93-B264-6A658191A785}"/>
              </a:ext>
            </a:extLst>
          </p:cNvPr>
          <p:cNvCxnSpPr>
            <a:cxnSpLocks/>
            <a:stCxn id="2" idx="2"/>
            <a:endCxn id="22" idx="1"/>
          </p:cNvCxnSpPr>
          <p:nvPr/>
        </p:nvCxnSpPr>
        <p:spPr>
          <a:xfrm>
            <a:off x="8884159" y="1748313"/>
            <a:ext cx="788765" cy="1240680"/>
          </a:xfrm>
          <a:prstGeom prst="straightConnector1">
            <a:avLst/>
          </a:prstGeom>
          <a:ln w="1905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ttore 2 27">
            <a:extLst>
              <a:ext uri="{FF2B5EF4-FFF2-40B4-BE49-F238E27FC236}">
                <a16:creationId xmlns:a16="http://schemas.microsoft.com/office/drawing/2014/main" id="{68177935-BF2D-67CA-A9F5-AA74866866C2}"/>
              </a:ext>
            </a:extLst>
          </p:cNvPr>
          <p:cNvCxnSpPr>
            <a:cxnSpLocks/>
            <a:stCxn id="2" idx="2"/>
            <a:endCxn id="21" idx="1"/>
          </p:cNvCxnSpPr>
          <p:nvPr/>
        </p:nvCxnSpPr>
        <p:spPr>
          <a:xfrm>
            <a:off x="8884159" y="1748313"/>
            <a:ext cx="1379374" cy="853617"/>
          </a:xfrm>
          <a:prstGeom prst="straightConnector1">
            <a:avLst/>
          </a:prstGeom>
          <a:ln w="1905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CasellaDiTesto 28">
            <a:extLst>
              <a:ext uri="{FF2B5EF4-FFF2-40B4-BE49-F238E27FC236}">
                <a16:creationId xmlns:a16="http://schemas.microsoft.com/office/drawing/2014/main" id="{4EF4840D-713F-1D8C-8879-D0B0A9F480EE}"/>
              </a:ext>
            </a:extLst>
          </p:cNvPr>
          <p:cNvSpPr txBox="1"/>
          <p:nvPr/>
        </p:nvSpPr>
        <p:spPr>
          <a:xfrm>
            <a:off x="5395339" y="884480"/>
            <a:ext cx="11689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 err="1"/>
              <a:t>Phase</a:t>
            </a:r>
            <a:r>
              <a:rPr lang="it-IT" sz="2400" b="1" dirty="0"/>
              <a:t> 2</a:t>
            </a:r>
          </a:p>
        </p:txBody>
      </p:sp>
      <p:grpSp>
        <p:nvGrpSpPr>
          <p:cNvPr id="30" name="Gruppo 29">
            <a:extLst>
              <a:ext uri="{FF2B5EF4-FFF2-40B4-BE49-F238E27FC236}">
                <a16:creationId xmlns:a16="http://schemas.microsoft.com/office/drawing/2014/main" id="{DD2AAC4F-5A57-89AD-7388-C40DBF1E3985}"/>
              </a:ext>
            </a:extLst>
          </p:cNvPr>
          <p:cNvGrpSpPr/>
          <p:nvPr/>
        </p:nvGrpSpPr>
        <p:grpSpPr>
          <a:xfrm>
            <a:off x="12843549" y="1817635"/>
            <a:ext cx="10273851" cy="3895563"/>
            <a:chOff x="3451674" y="2190814"/>
            <a:chExt cx="4448535" cy="2342924"/>
          </a:xfrm>
        </p:grpSpPr>
        <p:pic>
          <p:nvPicPr>
            <p:cNvPr id="31" name="Immagine 30">
              <a:extLst>
                <a:ext uri="{FF2B5EF4-FFF2-40B4-BE49-F238E27FC236}">
                  <a16:creationId xmlns:a16="http://schemas.microsoft.com/office/drawing/2014/main" id="{0DE2DBB9-DE07-F3B7-A4D0-A31F72735CC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451674" y="2190814"/>
              <a:ext cx="4448535" cy="2342924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32" name="CasellaDiTesto 31">
              <a:extLst>
                <a:ext uri="{FF2B5EF4-FFF2-40B4-BE49-F238E27FC236}">
                  <a16:creationId xmlns:a16="http://schemas.microsoft.com/office/drawing/2014/main" id="{C6D95BF7-6C15-2BA6-0CB6-C2005C3C9940}"/>
                </a:ext>
              </a:extLst>
            </p:cNvPr>
            <p:cNvSpPr txBox="1"/>
            <p:nvPr/>
          </p:nvSpPr>
          <p:spPr>
            <a:xfrm>
              <a:off x="4709972" y="2190814"/>
              <a:ext cx="1931939" cy="253916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it-IT" sz="1050" b="1" dirty="0" err="1"/>
                <a:t>Principal</a:t>
              </a:r>
              <a:r>
                <a:rPr lang="it-IT" sz="1050" b="1" dirty="0"/>
                <a:t> Components Analysis</a:t>
              </a:r>
            </a:p>
          </p:txBody>
        </p:sp>
      </p:grpSp>
      <p:sp>
        <p:nvSpPr>
          <p:cNvPr id="34" name="Rettangolo 33">
            <a:extLst>
              <a:ext uri="{FF2B5EF4-FFF2-40B4-BE49-F238E27FC236}">
                <a16:creationId xmlns:a16="http://schemas.microsoft.com/office/drawing/2014/main" id="{E567940F-D9D0-C2F3-3423-E41FA92BB8FD}"/>
              </a:ext>
            </a:extLst>
          </p:cNvPr>
          <p:cNvSpPr/>
          <p:nvPr/>
        </p:nvSpPr>
        <p:spPr>
          <a:xfrm>
            <a:off x="13737155" y="5851135"/>
            <a:ext cx="855017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/>
              <a:t>The </a:t>
            </a:r>
            <a:r>
              <a:rPr lang="en-US" sz="2000" b="1" dirty="0" err="1"/>
              <a:t>biostimulant</a:t>
            </a:r>
            <a:r>
              <a:rPr lang="en-US" sz="2000" b="1" dirty="0"/>
              <a:t> increases the chemical and biological quality of the substrates</a:t>
            </a:r>
            <a:endParaRPr lang="it-IT" sz="2000" b="1" dirty="0"/>
          </a:p>
        </p:txBody>
      </p:sp>
      <p:sp>
        <p:nvSpPr>
          <p:cNvPr id="35" name="CasellaDiTesto 34">
            <a:extLst>
              <a:ext uri="{FF2B5EF4-FFF2-40B4-BE49-F238E27FC236}">
                <a16:creationId xmlns:a16="http://schemas.microsoft.com/office/drawing/2014/main" id="{144AC86F-A56A-6E13-4102-B187A13A5914}"/>
              </a:ext>
            </a:extLst>
          </p:cNvPr>
          <p:cNvSpPr txBox="1"/>
          <p:nvPr/>
        </p:nvSpPr>
        <p:spPr>
          <a:xfrm>
            <a:off x="14847281" y="6244576"/>
            <a:ext cx="609750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u="sng" dirty="0"/>
              <a:t>The 5% integration has led to excellent results</a:t>
            </a:r>
            <a:endParaRPr lang="it-IT" sz="2000" b="1" u="sng" dirty="0"/>
          </a:p>
        </p:txBody>
      </p:sp>
    </p:spTree>
    <p:extLst>
      <p:ext uri="{BB962C8B-B14F-4D97-AF65-F5344CB8AC3E}">
        <p14:creationId xmlns:p14="http://schemas.microsoft.com/office/powerpoint/2010/main" val="35133611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9631AE-114A-2879-5CF6-71D8B69869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FB6EE3AC-E3D9-E0A0-139E-0BA81008C633}"/>
              </a:ext>
            </a:extLst>
          </p:cNvPr>
          <p:cNvSpPr/>
          <p:nvPr/>
        </p:nvSpPr>
        <p:spPr>
          <a:xfrm>
            <a:off x="6657812" y="1341278"/>
            <a:ext cx="4452694" cy="407035"/>
          </a:xfrm>
          <a:prstGeom prst="rect">
            <a:avLst/>
          </a:prstGeom>
          <a:solidFill>
            <a:schemeClr val="bg1"/>
          </a:solidFill>
          <a:ln>
            <a:solidFill>
              <a:srgbClr val="92D050"/>
            </a:solidFill>
          </a:ln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Biological Characterization of Substrates</a:t>
            </a:r>
            <a:endParaRPr lang="it-IT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C4DDFE64-6258-A395-A5D6-83D8523ADBC3}"/>
              </a:ext>
            </a:extLst>
          </p:cNvPr>
          <p:cNvSpPr/>
          <p:nvPr/>
        </p:nvSpPr>
        <p:spPr>
          <a:xfrm>
            <a:off x="1107847" y="1361645"/>
            <a:ext cx="4398192" cy="407035"/>
          </a:xfrm>
          <a:prstGeom prst="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Chemical Characterization of Substrates</a:t>
            </a:r>
            <a:endParaRPr lang="it-IT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91072AB8-5439-F4FC-2DAC-31FE77B7C795}"/>
              </a:ext>
            </a:extLst>
          </p:cNvPr>
          <p:cNvSpPr txBox="1"/>
          <p:nvPr/>
        </p:nvSpPr>
        <p:spPr>
          <a:xfrm>
            <a:off x="1126180" y="2300990"/>
            <a:ext cx="43127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EC</a:t>
            </a:r>
            <a:endParaRPr lang="it-IT" dirty="0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97E50DDD-D410-52EB-FFB2-531BF420EA76}"/>
              </a:ext>
            </a:extLst>
          </p:cNvPr>
          <p:cNvSpPr txBox="1"/>
          <p:nvPr/>
        </p:nvSpPr>
        <p:spPr>
          <a:xfrm>
            <a:off x="1470238" y="2721723"/>
            <a:ext cx="52554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pH</a:t>
            </a:r>
            <a:endParaRPr lang="it-IT" dirty="0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69CA2FF3-779C-CAF8-2E06-F92EBA990A61}"/>
              </a:ext>
            </a:extLst>
          </p:cNvPr>
          <p:cNvSpPr txBox="1"/>
          <p:nvPr/>
        </p:nvSpPr>
        <p:spPr>
          <a:xfrm>
            <a:off x="1688479" y="3142456"/>
            <a:ext cx="8083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N-NO</a:t>
            </a:r>
            <a:r>
              <a:rPr lang="en-US" sz="1800" baseline="-25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endParaRPr lang="it-IT" dirty="0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6D11D4D9-E987-4DB8-4DDA-AAF1005B0226}"/>
              </a:ext>
            </a:extLst>
          </p:cNvPr>
          <p:cNvSpPr txBox="1"/>
          <p:nvPr/>
        </p:nvSpPr>
        <p:spPr>
          <a:xfrm>
            <a:off x="4498662" y="2721723"/>
            <a:ext cx="43127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TP</a:t>
            </a:r>
            <a:endParaRPr lang="it-IT" dirty="0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8F513E6C-C099-F7E9-0FB8-F78D37F30807}"/>
              </a:ext>
            </a:extLst>
          </p:cNvPr>
          <p:cNvSpPr txBox="1"/>
          <p:nvPr/>
        </p:nvSpPr>
        <p:spPr>
          <a:xfrm>
            <a:off x="2622843" y="3417936"/>
            <a:ext cx="1368200" cy="9682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Ca, Fe, K, Mg, Mn, Pb, Ni, Zn, Cu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C7FA6E02-6D0A-7191-C402-703AA8E0DCCE}"/>
              </a:ext>
            </a:extLst>
          </p:cNvPr>
          <p:cNvSpPr txBox="1"/>
          <p:nvPr/>
        </p:nvSpPr>
        <p:spPr>
          <a:xfrm>
            <a:off x="4842741" y="2300990"/>
            <a:ext cx="61038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TOC</a:t>
            </a:r>
            <a:endParaRPr lang="it-IT" dirty="0"/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A678F74B-490D-20B8-E3F8-DFD69BE93AEC}"/>
              </a:ext>
            </a:extLst>
          </p:cNvPr>
          <p:cNvSpPr txBox="1"/>
          <p:nvPr/>
        </p:nvSpPr>
        <p:spPr>
          <a:xfrm>
            <a:off x="3987259" y="3142456"/>
            <a:ext cx="45012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TN</a:t>
            </a:r>
            <a:endParaRPr lang="it-IT" dirty="0"/>
          </a:p>
        </p:txBody>
      </p:sp>
      <p:cxnSp>
        <p:nvCxnSpPr>
          <p:cNvPr id="11" name="Connettore 2 10">
            <a:extLst>
              <a:ext uri="{FF2B5EF4-FFF2-40B4-BE49-F238E27FC236}">
                <a16:creationId xmlns:a16="http://schemas.microsoft.com/office/drawing/2014/main" id="{24A9C4C6-AD99-AF14-50EF-393A2D8B9182}"/>
              </a:ext>
            </a:extLst>
          </p:cNvPr>
          <p:cNvCxnSpPr>
            <a:cxnSpLocks/>
            <a:stCxn id="3" idx="2"/>
            <a:endCxn id="4" idx="3"/>
          </p:cNvCxnSpPr>
          <p:nvPr/>
        </p:nvCxnSpPr>
        <p:spPr>
          <a:xfrm flipH="1">
            <a:off x="1557456" y="1768680"/>
            <a:ext cx="1749487" cy="716976"/>
          </a:xfrm>
          <a:prstGeom prst="straightConnector1">
            <a:avLst/>
          </a:prstGeom>
          <a:ln w="190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ttore 2 11">
            <a:extLst>
              <a:ext uri="{FF2B5EF4-FFF2-40B4-BE49-F238E27FC236}">
                <a16:creationId xmlns:a16="http://schemas.microsoft.com/office/drawing/2014/main" id="{385014D7-6462-2BCE-DBD4-DAE822915302}"/>
              </a:ext>
            </a:extLst>
          </p:cNvPr>
          <p:cNvCxnSpPr>
            <a:cxnSpLocks/>
            <a:stCxn id="3" idx="2"/>
            <a:endCxn id="5" idx="3"/>
          </p:cNvCxnSpPr>
          <p:nvPr/>
        </p:nvCxnSpPr>
        <p:spPr>
          <a:xfrm flipH="1">
            <a:off x="1995782" y="1768680"/>
            <a:ext cx="1311161" cy="1137709"/>
          </a:xfrm>
          <a:prstGeom prst="straightConnector1">
            <a:avLst/>
          </a:prstGeom>
          <a:ln w="190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ttore 2 12">
            <a:extLst>
              <a:ext uri="{FF2B5EF4-FFF2-40B4-BE49-F238E27FC236}">
                <a16:creationId xmlns:a16="http://schemas.microsoft.com/office/drawing/2014/main" id="{4B12F45A-2EC2-D4FD-1592-0F83635659EE}"/>
              </a:ext>
            </a:extLst>
          </p:cNvPr>
          <p:cNvCxnSpPr>
            <a:cxnSpLocks/>
            <a:stCxn id="3" idx="2"/>
            <a:endCxn id="8" idx="0"/>
          </p:cNvCxnSpPr>
          <p:nvPr/>
        </p:nvCxnSpPr>
        <p:spPr>
          <a:xfrm>
            <a:off x="3306943" y="1768680"/>
            <a:ext cx="0" cy="1649256"/>
          </a:xfrm>
          <a:prstGeom prst="straightConnector1">
            <a:avLst/>
          </a:prstGeom>
          <a:ln w="190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ttore 2 13">
            <a:extLst>
              <a:ext uri="{FF2B5EF4-FFF2-40B4-BE49-F238E27FC236}">
                <a16:creationId xmlns:a16="http://schemas.microsoft.com/office/drawing/2014/main" id="{19A7D2DD-FE46-DDAF-E4A3-3BFB9ADBB197}"/>
              </a:ext>
            </a:extLst>
          </p:cNvPr>
          <p:cNvCxnSpPr>
            <a:cxnSpLocks/>
            <a:stCxn id="3" idx="2"/>
            <a:endCxn id="6" idx="3"/>
          </p:cNvCxnSpPr>
          <p:nvPr/>
        </p:nvCxnSpPr>
        <p:spPr>
          <a:xfrm flipH="1">
            <a:off x="2496827" y="1768680"/>
            <a:ext cx="810116" cy="1558442"/>
          </a:xfrm>
          <a:prstGeom prst="straightConnector1">
            <a:avLst/>
          </a:prstGeom>
          <a:ln w="190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ttore 2 14">
            <a:extLst>
              <a:ext uri="{FF2B5EF4-FFF2-40B4-BE49-F238E27FC236}">
                <a16:creationId xmlns:a16="http://schemas.microsoft.com/office/drawing/2014/main" id="{5DBC5884-BD75-E652-37BB-CBF882FC71AE}"/>
              </a:ext>
            </a:extLst>
          </p:cNvPr>
          <p:cNvCxnSpPr>
            <a:cxnSpLocks/>
            <a:stCxn id="3" idx="2"/>
            <a:endCxn id="10" idx="1"/>
          </p:cNvCxnSpPr>
          <p:nvPr/>
        </p:nvCxnSpPr>
        <p:spPr>
          <a:xfrm>
            <a:off x="3306943" y="1768680"/>
            <a:ext cx="680316" cy="1558442"/>
          </a:xfrm>
          <a:prstGeom prst="straightConnector1">
            <a:avLst/>
          </a:prstGeom>
          <a:ln w="190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ttore 2 15">
            <a:extLst>
              <a:ext uri="{FF2B5EF4-FFF2-40B4-BE49-F238E27FC236}">
                <a16:creationId xmlns:a16="http://schemas.microsoft.com/office/drawing/2014/main" id="{1E34F287-D123-7237-C878-A231A2FA6B8F}"/>
              </a:ext>
            </a:extLst>
          </p:cNvPr>
          <p:cNvCxnSpPr>
            <a:cxnSpLocks/>
            <a:stCxn id="3" idx="2"/>
            <a:endCxn id="7" idx="1"/>
          </p:cNvCxnSpPr>
          <p:nvPr/>
        </p:nvCxnSpPr>
        <p:spPr>
          <a:xfrm>
            <a:off x="3306943" y="1768680"/>
            <a:ext cx="1191719" cy="1137709"/>
          </a:xfrm>
          <a:prstGeom prst="straightConnector1">
            <a:avLst/>
          </a:prstGeom>
          <a:ln w="190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ttore 2 16">
            <a:extLst>
              <a:ext uri="{FF2B5EF4-FFF2-40B4-BE49-F238E27FC236}">
                <a16:creationId xmlns:a16="http://schemas.microsoft.com/office/drawing/2014/main" id="{1CA428D2-F863-CFCA-3067-27D5DCC33AB2}"/>
              </a:ext>
            </a:extLst>
          </p:cNvPr>
          <p:cNvCxnSpPr>
            <a:cxnSpLocks/>
            <a:stCxn id="3" idx="2"/>
            <a:endCxn id="9" idx="1"/>
          </p:cNvCxnSpPr>
          <p:nvPr/>
        </p:nvCxnSpPr>
        <p:spPr>
          <a:xfrm>
            <a:off x="3306943" y="1768680"/>
            <a:ext cx="1535798" cy="716976"/>
          </a:xfrm>
          <a:prstGeom prst="straightConnector1">
            <a:avLst/>
          </a:prstGeom>
          <a:ln w="190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ttangolo 17">
            <a:extLst>
              <a:ext uri="{FF2B5EF4-FFF2-40B4-BE49-F238E27FC236}">
                <a16:creationId xmlns:a16="http://schemas.microsoft.com/office/drawing/2014/main" id="{7E6DB652-4B70-0BE2-69F3-CB1BF4AFFC09}"/>
              </a:ext>
            </a:extLst>
          </p:cNvPr>
          <p:cNvSpPr/>
          <p:nvPr/>
        </p:nvSpPr>
        <p:spPr>
          <a:xfrm>
            <a:off x="7052960" y="3714744"/>
            <a:ext cx="3526131" cy="4001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it-IT" sz="2000" dirty="0"/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23119FBF-332C-AA01-4A18-D207B887DB07}"/>
              </a:ext>
            </a:extLst>
          </p:cNvPr>
          <p:cNvSpPr txBox="1"/>
          <p:nvPr/>
        </p:nvSpPr>
        <p:spPr>
          <a:xfrm>
            <a:off x="6064234" y="2308886"/>
            <a:ext cx="152478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800" dirty="0">
                <a:latin typeface="Symbol" panose="05050102010706020507" pitchFamily="18" charset="2"/>
              </a:rPr>
              <a:t>b</a:t>
            </a:r>
            <a:r>
              <a:rPr lang="it-IT" sz="1800" dirty="0"/>
              <a:t>-</a:t>
            </a:r>
            <a:r>
              <a:rPr lang="it-IT" sz="1800" dirty="0" err="1"/>
              <a:t>glucosedase</a:t>
            </a:r>
            <a:r>
              <a:rPr lang="it-IT" sz="1800" dirty="0"/>
              <a:t> </a:t>
            </a:r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73FB18DF-D85F-3850-3A25-8F693E55265B}"/>
              </a:ext>
            </a:extLst>
          </p:cNvPr>
          <p:cNvSpPr txBox="1"/>
          <p:nvPr/>
        </p:nvSpPr>
        <p:spPr>
          <a:xfrm>
            <a:off x="6721477" y="2827149"/>
            <a:ext cx="13682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800" dirty="0"/>
              <a:t>Phosphatase</a:t>
            </a:r>
            <a:endParaRPr lang="it-IT" dirty="0"/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48F3B1FA-847B-B3D3-7B52-2C09BD039496}"/>
              </a:ext>
            </a:extLst>
          </p:cNvPr>
          <p:cNvSpPr txBox="1"/>
          <p:nvPr/>
        </p:nvSpPr>
        <p:spPr>
          <a:xfrm>
            <a:off x="10263533" y="2278764"/>
            <a:ext cx="212737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800" dirty="0"/>
              <a:t>Butyrate </a:t>
            </a:r>
            <a:r>
              <a:rPr lang="it-IT" sz="1800" dirty="0" err="1"/>
              <a:t>Esterase</a:t>
            </a:r>
            <a:r>
              <a:rPr lang="it-IT" sz="1800" dirty="0"/>
              <a:t> (BE)</a:t>
            </a:r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1F51B5EC-1597-B6C0-6E3C-A00308AD9166}"/>
              </a:ext>
            </a:extLst>
          </p:cNvPr>
          <p:cNvSpPr txBox="1"/>
          <p:nvPr/>
        </p:nvSpPr>
        <p:spPr>
          <a:xfrm>
            <a:off x="9672924" y="2804327"/>
            <a:ext cx="173049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800" dirty="0"/>
              <a:t>Aryl </a:t>
            </a:r>
            <a:r>
              <a:rPr lang="it-IT" sz="1800" dirty="0" err="1"/>
              <a:t>sulfatase</a:t>
            </a:r>
            <a:endParaRPr lang="it-IT" sz="1800" dirty="0"/>
          </a:p>
        </p:txBody>
      </p: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26D7CFB8-4822-F293-FB9B-4F1546AA9480}"/>
              </a:ext>
            </a:extLst>
          </p:cNvPr>
          <p:cNvSpPr txBox="1"/>
          <p:nvPr/>
        </p:nvSpPr>
        <p:spPr>
          <a:xfrm>
            <a:off x="7499305" y="3173659"/>
            <a:ext cx="276970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800" dirty="0"/>
              <a:t>N-</a:t>
            </a:r>
            <a:r>
              <a:rPr lang="it-IT" sz="1800" dirty="0" err="1"/>
              <a:t>acetyl</a:t>
            </a:r>
            <a:r>
              <a:rPr lang="it-IT" sz="1800" dirty="0"/>
              <a:t>-</a:t>
            </a:r>
            <a:r>
              <a:rPr lang="el-GR" sz="1800" dirty="0"/>
              <a:t>β-</a:t>
            </a:r>
            <a:r>
              <a:rPr lang="it-IT" sz="1800" dirty="0" err="1"/>
              <a:t>glucosaminidase</a:t>
            </a:r>
            <a:r>
              <a:rPr lang="it-IT" sz="1800" dirty="0"/>
              <a:t> (NAG)</a:t>
            </a:r>
          </a:p>
        </p:txBody>
      </p:sp>
      <p:cxnSp>
        <p:nvCxnSpPr>
          <p:cNvPr id="24" name="Connettore 2 23">
            <a:extLst>
              <a:ext uri="{FF2B5EF4-FFF2-40B4-BE49-F238E27FC236}">
                <a16:creationId xmlns:a16="http://schemas.microsoft.com/office/drawing/2014/main" id="{D640E7A6-4E8A-8855-050C-D1ED3DAB03DE}"/>
              </a:ext>
            </a:extLst>
          </p:cNvPr>
          <p:cNvCxnSpPr>
            <a:cxnSpLocks/>
            <a:stCxn id="2" idx="2"/>
            <a:endCxn id="19" idx="3"/>
          </p:cNvCxnSpPr>
          <p:nvPr/>
        </p:nvCxnSpPr>
        <p:spPr>
          <a:xfrm flipH="1">
            <a:off x="7589019" y="1748313"/>
            <a:ext cx="1295140" cy="745239"/>
          </a:xfrm>
          <a:prstGeom prst="straightConnector1">
            <a:avLst/>
          </a:prstGeom>
          <a:ln w="1905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ttore 2 24">
            <a:extLst>
              <a:ext uri="{FF2B5EF4-FFF2-40B4-BE49-F238E27FC236}">
                <a16:creationId xmlns:a16="http://schemas.microsoft.com/office/drawing/2014/main" id="{8C466521-8897-CCAD-7194-9379EB5BBDD5}"/>
              </a:ext>
            </a:extLst>
          </p:cNvPr>
          <p:cNvCxnSpPr>
            <a:cxnSpLocks/>
            <a:stCxn id="2" idx="2"/>
            <a:endCxn id="20" idx="3"/>
          </p:cNvCxnSpPr>
          <p:nvPr/>
        </p:nvCxnSpPr>
        <p:spPr>
          <a:xfrm flipH="1">
            <a:off x="8089677" y="1748313"/>
            <a:ext cx="794482" cy="1263502"/>
          </a:xfrm>
          <a:prstGeom prst="straightConnector1">
            <a:avLst/>
          </a:prstGeom>
          <a:ln w="1905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ttore 2 25">
            <a:extLst>
              <a:ext uri="{FF2B5EF4-FFF2-40B4-BE49-F238E27FC236}">
                <a16:creationId xmlns:a16="http://schemas.microsoft.com/office/drawing/2014/main" id="{157AD1C7-EC63-9132-9918-D996CA179A3D}"/>
              </a:ext>
            </a:extLst>
          </p:cNvPr>
          <p:cNvCxnSpPr>
            <a:cxnSpLocks/>
            <a:stCxn id="2" idx="2"/>
            <a:endCxn id="23" idx="0"/>
          </p:cNvCxnSpPr>
          <p:nvPr/>
        </p:nvCxnSpPr>
        <p:spPr>
          <a:xfrm>
            <a:off x="8884159" y="1748313"/>
            <a:ext cx="0" cy="1425346"/>
          </a:xfrm>
          <a:prstGeom prst="straightConnector1">
            <a:avLst/>
          </a:prstGeom>
          <a:ln w="1905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ttore 2 26">
            <a:extLst>
              <a:ext uri="{FF2B5EF4-FFF2-40B4-BE49-F238E27FC236}">
                <a16:creationId xmlns:a16="http://schemas.microsoft.com/office/drawing/2014/main" id="{11AE22EE-2455-4FFF-2B02-C4540713594C}"/>
              </a:ext>
            </a:extLst>
          </p:cNvPr>
          <p:cNvCxnSpPr>
            <a:cxnSpLocks/>
            <a:stCxn id="2" idx="2"/>
            <a:endCxn id="22" idx="1"/>
          </p:cNvCxnSpPr>
          <p:nvPr/>
        </p:nvCxnSpPr>
        <p:spPr>
          <a:xfrm>
            <a:off x="8884159" y="1748313"/>
            <a:ext cx="788765" cy="1240680"/>
          </a:xfrm>
          <a:prstGeom prst="straightConnector1">
            <a:avLst/>
          </a:prstGeom>
          <a:ln w="1905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ttore 2 27">
            <a:extLst>
              <a:ext uri="{FF2B5EF4-FFF2-40B4-BE49-F238E27FC236}">
                <a16:creationId xmlns:a16="http://schemas.microsoft.com/office/drawing/2014/main" id="{3FAE5FA0-1B71-EFB5-97CA-B8895AA0C45E}"/>
              </a:ext>
            </a:extLst>
          </p:cNvPr>
          <p:cNvCxnSpPr>
            <a:cxnSpLocks/>
            <a:stCxn id="2" idx="2"/>
            <a:endCxn id="21" idx="1"/>
          </p:cNvCxnSpPr>
          <p:nvPr/>
        </p:nvCxnSpPr>
        <p:spPr>
          <a:xfrm>
            <a:off x="8884159" y="1748313"/>
            <a:ext cx="1379374" cy="853617"/>
          </a:xfrm>
          <a:prstGeom prst="straightConnector1">
            <a:avLst/>
          </a:prstGeom>
          <a:ln w="1905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CasellaDiTesto 28">
            <a:extLst>
              <a:ext uri="{FF2B5EF4-FFF2-40B4-BE49-F238E27FC236}">
                <a16:creationId xmlns:a16="http://schemas.microsoft.com/office/drawing/2014/main" id="{C031225D-EE1B-E68F-AFC7-600933F871DF}"/>
              </a:ext>
            </a:extLst>
          </p:cNvPr>
          <p:cNvSpPr txBox="1"/>
          <p:nvPr/>
        </p:nvSpPr>
        <p:spPr>
          <a:xfrm>
            <a:off x="5395339" y="884480"/>
            <a:ext cx="11689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 err="1"/>
              <a:t>Phase</a:t>
            </a:r>
            <a:r>
              <a:rPr lang="it-IT" sz="2400" b="1" dirty="0"/>
              <a:t> 2</a:t>
            </a:r>
          </a:p>
        </p:txBody>
      </p:sp>
      <p:grpSp>
        <p:nvGrpSpPr>
          <p:cNvPr id="30" name="Gruppo 29">
            <a:extLst>
              <a:ext uri="{FF2B5EF4-FFF2-40B4-BE49-F238E27FC236}">
                <a16:creationId xmlns:a16="http://schemas.microsoft.com/office/drawing/2014/main" id="{A496029D-BC5B-4A91-8095-DF3E5B7CC980}"/>
              </a:ext>
            </a:extLst>
          </p:cNvPr>
          <p:cNvGrpSpPr/>
          <p:nvPr/>
        </p:nvGrpSpPr>
        <p:grpSpPr>
          <a:xfrm>
            <a:off x="970857" y="1817635"/>
            <a:ext cx="10273851" cy="3895563"/>
            <a:chOff x="3451674" y="2190814"/>
            <a:chExt cx="4448535" cy="2342924"/>
          </a:xfrm>
        </p:grpSpPr>
        <p:pic>
          <p:nvPicPr>
            <p:cNvPr id="31" name="Immagine 30">
              <a:extLst>
                <a:ext uri="{FF2B5EF4-FFF2-40B4-BE49-F238E27FC236}">
                  <a16:creationId xmlns:a16="http://schemas.microsoft.com/office/drawing/2014/main" id="{F39AFC38-3139-7ACF-2B01-9BE5D62A519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451674" y="2190814"/>
              <a:ext cx="4448535" cy="2342924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32" name="CasellaDiTesto 31">
              <a:extLst>
                <a:ext uri="{FF2B5EF4-FFF2-40B4-BE49-F238E27FC236}">
                  <a16:creationId xmlns:a16="http://schemas.microsoft.com/office/drawing/2014/main" id="{FF2D9E3C-A683-5C16-B77B-50F61C79A19A}"/>
                </a:ext>
              </a:extLst>
            </p:cNvPr>
            <p:cNvSpPr txBox="1"/>
            <p:nvPr/>
          </p:nvSpPr>
          <p:spPr>
            <a:xfrm>
              <a:off x="4709972" y="2190814"/>
              <a:ext cx="1931939" cy="253916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it-IT" sz="1050" b="1" dirty="0" err="1"/>
                <a:t>Principal</a:t>
              </a:r>
              <a:r>
                <a:rPr lang="it-IT" sz="1050" b="1" dirty="0"/>
                <a:t> Components Analysis</a:t>
              </a:r>
            </a:p>
          </p:txBody>
        </p:sp>
      </p:grpSp>
      <p:sp>
        <p:nvSpPr>
          <p:cNvPr id="34" name="Rettangolo 33">
            <a:extLst>
              <a:ext uri="{FF2B5EF4-FFF2-40B4-BE49-F238E27FC236}">
                <a16:creationId xmlns:a16="http://schemas.microsoft.com/office/drawing/2014/main" id="{E0BA4DEF-95DF-9AF4-45AD-6C78461D971C}"/>
              </a:ext>
            </a:extLst>
          </p:cNvPr>
          <p:cNvSpPr/>
          <p:nvPr/>
        </p:nvSpPr>
        <p:spPr>
          <a:xfrm>
            <a:off x="1864463" y="5851135"/>
            <a:ext cx="855017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/>
              <a:t>The </a:t>
            </a:r>
            <a:r>
              <a:rPr lang="en-US" sz="2000" b="1" dirty="0" err="1"/>
              <a:t>biostimulant</a:t>
            </a:r>
            <a:r>
              <a:rPr lang="en-US" sz="2000" b="1" dirty="0"/>
              <a:t> increases the chemical and biological quality of the substrates</a:t>
            </a:r>
            <a:endParaRPr lang="it-IT" sz="2000" b="1" dirty="0"/>
          </a:p>
        </p:txBody>
      </p:sp>
      <p:sp>
        <p:nvSpPr>
          <p:cNvPr id="35" name="CasellaDiTesto 34">
            <a:extLst>
              <a:ext uri="{FF2B5EF4-FFF2-40B4-BE49-F238E27FC236}">
                <a16:creationId xmlns:a16="http://schemas.microsoft.com/office/drawing/2014/main" id="{083285CC-7B9C-8290-7A7C-906E99833522}"/>
              </a:ext>
            </a:extLst>
          </p:cNvPr>
          <p:cNvSpPr txBox="1"/>
          <p:nvPr/>
        </p:nvSpPr>
        <p:spPr>
          <a:xfrm>
            <a:off x="2974589" y="6244576"/>
            <a:ext cx="609750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u="sng" dirty="0"/>
              <a:t>The 5% integration has led to excellent results</a:t>
            </a:r>
            <a:endParaRPr lang="it-IT" sz="2000" b="1" u="sng" dirty="0"/>
          </a:p>
        </p:txBody>
      </p:sp>
    </p:spTree>
    <p:extLst>
      <p:ext uri="{BB962C8B-B14F-4D97-AF65-F5344CB8AC3E}">
        <p14:creationId xmlns:p14="http://schemas.microsoft.com/office/powerpoint/2010/main" val="28649058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AD6B3B-589B-0753-37DC-A88EE451F4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03D67860-904F-0D45-3C63-28315532953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</a:blip>
          <a:srcRect t="13774"/>
          <a:stretch/>
        </p:blipFill>
        <p:spPr>
          <a:xfrm>
            <a:off x="1033888" y="0"/>
            <a:ext cx="10124223" cy="6858000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D5F5B466-9A18-7238-357C-B7F27B9EBD99}"/>
              </a:ext>
            </a:extLst>
          </p:cNvPr>
          <p:cNvSpPr txBox="1"/>
          <p:nvPr/>
        </p:nvSpPr>
        <p:spPr>
          <a:xfrm>
            <a:off x="5395339" y="884480"/>
            <a:ext cx="1168910" cy="461665"/>
          </a:xfrm>
          <a:prstGeom prst="rect">
            <a:avLst/>
          </a:prstGeom>
          <a:solidFill>
            <a:schemeClr val="bg1">
              <a:alpha val="84000"/>
            </a:schemeClr>
          </a:solidFill>
        </p:spPr>
        <p:txBody>
          <a:bodyPr wrap="none" rtlCol="0">
            <a:spAutoFit/>
          </a:bodyPr>
          <a:lstStyle/>
          <a:p>
            <a:r>
              <a:rPr lang="it-IT" sz="2400" b="1" dirty="0" err="1"/>
              <a:t>Phase</a:t>
            </a:r>
            <a:r>
              <a:rPr lang="it-IT" sz="2400" b="1" dirty="0"/>
              <a:t> 2</a:t>
            </a:r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71898916-FD53-4D35-348B-7F7B2E66AD33}"/>
              </a:ext>
            </a:extLst>
          </p:cNvPr>
          <p:cNvSpPr/>
          <p:nvPr/>
        </p:nvSpPr>
        <p:spPr>
          <a:xfrm>
            <a:off x="1850867" y="1496044"/>
            <a:ext cx="8490263" cy="400110"/>
          </a:xfrm>
          <a:prstGeom prst="rect">
            <a:avLst/>
          </a:prstGeom>
          <a:solidFill>
            <a:schemeClr val="bg1">
              <a:alpha val="84000"/>
            </a:schemeClr>
          </a:solidFill>
        </p:spPr>
        <p:txBody>
          <a:bodyPr wrap="square">
            <a:spAutoFit/>
          </a:bodyPr>
          <a:lstStyle/>
          <a:p>
            <a:r>
              <a:rPr lang="en-US" sz="2000" dirty="0"/>
              <a:t>Analysis of vegetation indices conducted using the </a:t>
            </a:r>
            <a:r>
              <a:rPr lang="en-US" sz="2000" dirty="0" err="1"/>
              <a:t>TraitFinder</a:t>
            </a:r>
            <a:r>
              <a:rPr lang="en-US" sz="2000" dirty="0"/>
              <a:t> F600 </a:t>
            </a:r>
            <a:r>
              <a:rPr lang="en-US" sz="2000" dirty="0" err="1"/>
              <a:t>phenotypist</a:t>
            </a:r>
            <a:r>
              <a:rPr lang="en-US" sz="2000" dirty="0"/>
              <a:t>: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81EB55B1-06CA-EE11-CC69-0E20BDFFC7E2}"/>
              </a:ext>
            </a:extLst>
          </p:cNvPr>
          <p:cNvSpPr txBox="1"/>
          <p:nvPr/>
        </p:nvSpPr>
        <p:spPr>
          <a:xfrm>
            <a:off x="2249714" y="2090818"/>
            <a:ext cx="1335314" cy="825803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b="1" kern="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Biomass</a:t>
            </a:r>
          </a:p>
          <a:p>
            <a:pPr marL="342900" indent="-342900" algn="just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b="1" kern="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Hue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47AFAB69-50BC-A650-9034-06253732FC10}"/>
              </a:ext>
            </a:extLst>
          </p:cNvPr>
          <p:cNvSpPr txBox="1"/>
          <p:nvPr/>
        </p:nvSpPr>
        <p:spPr>
          <a:xfrm>
            <a:off x="8795657" y="2090818"/>
            <a:ext cx="1335314" cy="825803"/>
          </a:xfrm>
          <a:prstGeom prst="rect">
            <a:avLst/>
          </a:prstGeom>
          <a:solidFill>
            <a:schemeClr val="bg1">
              <a:alpha val="84000"/>
            </a:schemeClr>
          </a:solidFill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b="1" kern="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NDVI</a:t>
            </a:r>
          </a:p>
          <a:p>
            <a:pPr marL="342900" indent="-342900" algn="just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b="1" kern="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PSRI</a:t>
            </a:r>
            <a:endParaRPr lang="it-IT" sz="2400" b="1" kern="100" dirty="0">
              <a:effectLst/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14585BEB-772C-E4ED-1038-49EB17B7D738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3092" y="3016630"/>
            <a:ext cx="4623871" cy="3015653"/>
          </a:xfrm>
          <a:prstGeom prst="rect">
            <a:avLst/>
          </a:prstGeom>
          <a:noFill/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8B794C5B-2330-2AA3-F9C0-6A3EA3BB25BB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3611" y="2989046"/>
            <a:ext cx="4264091" cy="3043237"/>
          </a:xfrm>
          <a:prstGeom prst="rect">
            <a:avLst/>
          </a:prstGeom>
          <a:noFill/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39462732-6C90-0070-9B05-F10A9E262613}"/>
              </a:ext>
            </a:extLst>
          </p:cNvPr>
          <p:cNvSpPr txBox="1"/>
          <p:nvPr/>
        </p:nvSpPr>
        <p:spPr>
          <a:xfrm>
            <a:off x="3237526" y="6293919"/>
            <a:ext cx="5484536" cy="369332"/>
          </a:xfrm>
          <a:prstGeom prst="rect">
            <a:avLst/>
          </a:prstGeom>
          <a:solidFill>
            <a:schemeClr val="bg1">
              <a:alpha val="84000"/>
            </a:schemeClr>
          </a:solidFill>
        </p:spPr>
        <p:txBody>
          <a:bodyPr wrap="square">
            <a:spAutoFit/>
          </a:bodyPr>
          <a:lstStyle/>
          <a:p>
            <a:r>
              <a:rPr lang="en-US" b="1" dirty="0"/>
              <a:t>The 5% integration showed the best effects on the plant</a:t>
            </a:r>
            <a:endParaRPr lang="it-IT" b="1" dirty="0"/>
          </a:p>
        </p:txBody>
      </p:sp>
    </p:spTree>
    <p:extLst>
      <p:ext uri="{BB962C8B-B14F-4D97-AF65-F5344CB8AC3E}">
        <p14:creationId xmlns:p14="http://schemas.microsoft.com/office/powerpoint/2010/main" val="36311999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/>
          <p:cNvSpPr/>
          <p:nvPr/>
        </p:nvSpPr>
        <p:spPr>
          <a:xfrm>
            <a:off x="2345423" y="1783579"/>
            <a:ext cx="750115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b="1" dirty="0"/>
              <a:t>Flavonoids</a:t>
            </a:r>
            <a:r>
              <a:rPr lang="en-US" sz="2000" dirty="0"/>
              <a:t>, </a:t>
            </a:r>
            <a:r>
              <a:rPr lang="en-US" sz="2000" b="1" dirty="0"/>
              <a:t>polyphenols</a:t>
            </a:r>
            <a:r>
              <a:rPr lang="en-US" sz="2000" dirty="0"/>
              <a:t> and </a:t>
            </a:r>
            <a:r>
              <a:rPr lang="en-US" sz="2000" b="1" dirty="0"/>
              <a:t>DPPH</a:t>
            </a:r>
            <a:r>
              <a:rPr lang="en-US" sz="2000" dirty="0"/>
              <a:t> (1,1-diphenyl-2-picryl-hydrazyl)</a:t>
            </a:r>
            <a:endParaRPr lang="it-IT" sz="2000" dirty="0"/>
          </a:p>
        </p:txBody>
      </p:sp>
      <p:sp>
        <p:nvSpPr>
          <p:cNvPr id="4" name="Rettangolo 3"/>
          <p:cNvSpPr/>
          <p:nvPr/>
        </p:nvSpPr>
        <p:spPr>
          <a:xfrm>
            <a:off x="7578868" y="2848531"/>
            <a:ext cx="319166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dirty="0"/>
              <a:t>Treated plants show a higher content of </a:t>
            </a:r>
            <a:r>
              <a:rPr lang="en-US" sz="2000" b="1" dirty="0"/>
              <a:t>polyphenols</a:t>
            </a:r>
            <a:r>
              <a:rPr lang="en-US" sz="2000" dirty="0"/>
              <a:t>, </a:t>
            </a:r>
            <a:r>
              <a:rPr lang="en-US" sz="2000" b="1" dirty="0"/>
              <a:t>flavonoids</a:t>
            </a:r>
            <a:r>
              <a:rPr lang="en-US" sz="2000" dirty="0"/>
              <a:t> and a high </a:t>
            </a:r>
            <a:r>
              <a:rPr lang="en-US" sz="2000" b="1" dirty="0"/>
              <a:t>total antioxidant capacity</a:t>
            </a:r>
            <a:endParaRPr lang="it-IT" sz="2000" dirty="0"/>
          </a:p>
        </p:txBody>
      </p:sp>
      <p:grpSp>
        <p:nvGrpSpPr>
          <p:cNvPr id="9" name="Gruppo 8"/>
          <p:cNvGrpSpPr/>
          <p:nvPr/>
        </p:nvGrpSpPr>
        <p:grpSpPr>
          <a:xfrm>
            <a:off x="675228" y="2461845"/>
            <a:ext cx="6511655" cy="3950068"/>
            <a:chOff x="523103" y="2654978"/>
            <a:chExt cx="6511655" cy="3950068"/>
          </a:xfrm>
        </p:grpSpPr>
        <p:pic>
          <p:nvPicPr>
            <p:cNvPr id="2" name="Immagine 1"/>
            <p:cNvPicPr/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3103" y="2654978"/>
              <a:ext cx="6511655" cy="3950068"/>
            </a:xfrm>
            <a:prstGeom prst="rect">
              <a:avLst/>
            </a:prstGeom>
            <a:noFill/>
          </p:spPr>
        </p:pic>
        <p:sp>
          <p:nvSpPr>
            <p:cNvPr id="6" name="Rettangolo 5"/>
            <p:cNvSpPr/>
            <p:nvPr/>
          </p:nvSpPr>
          <p:spPr>
            <a:xfrm>
              <a:off x="1645207" y="2673640"/>
              <a:ext cx="870366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r>
                <a:rPr lang="it-IT" sz="1200" b="1" dirty="0" err="1"/>
                <a:t>Flavonoids</a:t>
              </a:r>
              <a:endParaRPr lang="it-IT" sz="1200" b="1" dirty="0"/>
            </a:p>
          </p:txBody>
        </p:sp>
        <p:sp>
          <p:nvSpPr>
            <p:cNvPr id="7" name="Rettangolo 6"/>
            <p:cNvSpPr/>
            <p:nvPr/>
          </p:nvSpPr>
          <p:spPr>
            <a:xfrm>
              <a:off x="4800022" y="2692302"/>
              <a:ext cx="967637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r>
                <a:rPr lang="it-IT" sz="1200" b="1" dirty="0" err="1"/>
                <a:t>Polyphenols</a:t>
              </a:r>
              <a:endParaRPr lang="it-IT" sz="1200" b="1" dirty="0"/>
            </a:p>
          </p:txBody>
        </p:sp>
        <p:sp>
          <p:nvSpPr>
            <p:cNvPr id="8" name="CasellaDiTesto 7"/>
            <p:cNvSpPr txBox="1"/>
            <p:nvPr/>
          </p:nvSpPr>
          <p:spPr>
            <a:xfrm>
              <a:off x="3349691" y="4739541"/>
              <a:ext cx="543739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it-IT" sz="1200" b="1" dirty="0"/>
                <a:t>DPPH</a:t>
              </a:r>
            </a:p>
          </p:txBody>
        </p:sp>
      </p:grpSp>
      <p:sp>
        <p:nvSpPr>
          <p:cNvPr id="10" name="Rettangolo 9"/>
          <p:cNvSpPr/>
          <p:nvPr/>
        </p:nvSpPr>
        <p:spPr>
          <a:xfrm>
            <a:off x="3513145" y="1346145"/>
            <a:ext cx="516571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/>
              <a:t>Parameters related to oxidative stress in plants</a:t>
            </a:r>
          </a:p>
        </p:txBody>
      </p:sp>
      <p:sp>
        <p:nvSpPr>
          <p:cNvPr id="5" name="Freccia a destra 4">
            <a:extLst>
              <a:ext uri="{FF2B5EF4-FFF2-40B4-BE49-F238E27FC236}">
                <a16:creationId xmlns:a16="http://schemas.microsoft.com/office/drawing/2014/main" id="{885DE903-6B05-6D0F-5C86-9290AAD00DEC}"/>
              </a:ext>
            </a:extLst>
          </p:cNvPr>
          <p:cNvSpPr/>
          <p:nvPr/>
        </p:nvSpPr>
        <p:spPr>
          <a:xfrm rot="5400000">
            <a:off x="8764142" y="4616806"/>
            <a:ext cx="821118" cy="631595"/>
          </a:xfrm>
          <a:prstGeom prst="rightArrow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5FE5365F-632C-78A0-C179-3E9BAD62A785}"/>
              </a:ext>
            </a:extLst>
          </p:cNvPr>
          <p:cNvSpPr txBox="1"/>
          <p:nvPr/>
        </p:nvSpPr>
        <p:spPr>
          <a:xfrm>
            <a:off x="7578868" y="5685939"/>
            <a:ext cx="3191668" cy="707886"/>
          </a:xfrm>
          <a:prstGeom prst="rect">
            <a:avLst/>
          </a:prstGeom>
          <a:noFill/>
          <a:ln w="15875">
            <a:solidFill>
              <a:srgbClr val="FFFF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000" dirty="0"/>
              <a:t>The </a:t>
            </a:r>
            <a:r>
              <a:rPr lang="en-US" sz="2000" b="1" dirty="0"/>
              <a:t>5% </a:t>
            </a:r>
            <a:r>
              <a:rPr lang="en-US" sz="2000" dirty="0"/>
              <a:t>treatment showed less oxidative stress</a:t>
            </a:r>
            <a:endParaRPr lang="it-IT" sz="2000" dirty="0"/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1B4E69CF-A4B7-5CEE-BCA2-8D9C1B6B230E}"/>
              </a:ext>
            </a:extLst>
          </p:cNvPr>
          <p:cNvSpPr txBox="1"/>
          <p:nvPr/>
        </p:nvSpPr>
        <p:spPr>
          <a:xfrm>
            <a:off x="5395339" y="884480"/>
            <a:ext cx="1168910" cy="461665"/>
          </a:xfrm>
          <a:prstGeom prst="rect">
            <a:avLst/>
          </a:prstGeom>
          <a:solidFill>
            <a:schemeClr val="bg1">
              <a:alpha val="84000"/>
            </a:schemeClr>
          </a:solidFill>
        </p:spPr>
        <p:txBody>
          <a:bodyPr wrap="none" rtlCol="0">
            <a:spAutoFit/>
          </a:bodyPr>
          <a:lstStyle/>
          <a:p>
            <a:r>
              <a:rPr lang="it-IT" sz="2400" b="1" dirty="0" err="1"/>
              <a:t>Phase</a:t>
            </a:r>
            <a:r>
              <a:rPr lang="it-IT" sz="2400" b="1" dirty="0"/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6903800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>
            <a:extLst>
              <a:ext uri="{FF2B5EF4-FFF2-40B4-BE49-F238E27FC236}">
                <a16:creationId xmlns:a16="http://schemas.microsoft.com/office/drawing/2014/main" id="{6A87EB02-7663-736F-708C-94453A67A08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5000"/>
          </a:blip>
          <a:srcRect l="45414" r="7426"/>
          <a:stretch/>
        </p:blipFill>
        <p:spPr>
          <a:xfrm>
            <a:off x="6095999" y="0"/>
            <a:ext cx="5238939" cy="687114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EDBF0D34-0DB2-CC02-BCC1-5D5D8A82926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43000"/>
          </a:blip>
          <a:srcRect l="26169" r="22828"/>
          <a:stretch/>
        </p:blipFill>
        <p:spPr>
          <a:xfrm>
            <a:off x="857060" y="0"/>
            <a:ext cx="5238939" cy="6858000"/>
          </a:xfrm>
          <a:prstGeom prst="rect">
            <a:avLst/>
          </a:prstGeom>
        </p:spPr>
      </p:pic>
      <p:sp>
        <p:nvSpPr>
          <p:cNvPr id="4" name="Rettangolo 3"/>
          <p:cNvSpPr/>
          <p:nvPr/>
        </p:nvSpPr>
        <p:spPr>
          <a:xfrm>
            <a:off x="5203768" y="854764"/>
            <a:ext cx="1784463" cy="4700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sz="24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Conclusions</a:t>
            </a:r>
            <a:r>
              <a:rPr lang="it-IT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it-IT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CA9A3FC5-F9AC-FCCC-26DB-F0EDFC9D8DD2}"/>
              </a:ext>
            </a:extLst>
          </p:cNvPr>
          <p:cNvSpPr txBox="1"/>
          <p:nvPr/>
        </p:nvSpPr>
        <p:spPr>
          <a:xfrm>
            <a:off x="6192570" y="1807623"/>
            <a:ext cx="5018355" cy="2862322"/>
          </a:xfrm>
          <a:prstGeom prst="rect">
            <a:avLst/>
          </a:prstGeom>
          <a:solidFill>
            <a:schemeClr val="bg1">
              <a:alpha val="66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en-US" sz="2000" dirty="0"/>
              <a:t>The 5% treatment showed a </a:t>
            </a:r>
            <a:r>
              <a:rPr lang="en-US" sz="2000" dirty="0" err="1"/>
              <a:t>biostimulant</a:t>
            </a:r>
            <a:r>
              <a:rPr lang="en-US" sz="2000" dirty="0"/>
              <a:t> activity comparable to 10%.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n-US" sz="2000" dirty="0"/>
          </a:p>
          <a:p>
            <a:pPr algn="just"/>
            <a:r>
              <a:rPr lang="en-US" sz="2000" dirty="0"/>
              <a:t>The application of the </a:t>
            </a:r>
            <a:r>
              <a:rPr lang="en-US" sz="2000" b="1" dirty="0"/>
              <a:t>5%</a:t>
            </a:r>
            <a:r>
              <a:rPr lang="en-US" sz="2000" dirty="0"/>
              <a:t> </a:t>
            </a:r>
            <a:r>
              <a:rPr lang="en-US" sz="2000" dirty="0" err="1"/>
              <a:t>biostimulant</a:t>
            </a:r>
            <a:r>
              <a:rPr lang="en-US" sz="2000" dirty="0"/>
              <a:t> determined: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000" dirty="0"/>
              <a:t>Increase in plant </a:t>
            </a:r>
            <a:r>
              <a:rPr lang="en-US" sz="2000" b="1" dirty="0"/>
              <a:t>biomass</a:t>
            </a:r>
            <a:r>
              <a:rPr lang="en-US" sz="2000" dirty="0"/>
              <a:t>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000" dirty="0"/>
              <a:t>Greater plant resistance to </a:t>
            </a:r>
            <a:r>
              <a:rPr lang="en-US" sz="2000" b="1" dirty="0"/>
              <a:t>oxidative stress</a:t>
            </a:r>
            <a:endParaRPr lang="en-US" sz="200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000" b="1" dirty="0"/>
              <a:t>More efficient use of nutrients</a:t>
            </a:r>
            <a:endParaRPr lang="en-US" sz="2000" dirty="0"/>
          </a:p>
          <a:p>
            <a:pPr algn="just"/>
            <a:endParaRPr lang="en-US" sz="2000" dirty="0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8BEB0160-E8F6-E7E7-9A55-B0AD17131C56}"/>
              </a:ext>
            </a:extLst>
          </p:cNvPr>
          <p:cNvSpPr txBox="1"/>
          <p:nvPr/>
        </p:nvSpPr>
        <p:spPr>
          <a:xfrm>
            <a:off x="7993684" y="1264725"/>
            <a:ext cx="1005403" cy="400110"/>
          </a:xfrm>
          <a:prstGeom prst="rect">
            <a:avLst/>
          </a:prstGeom>
          <a:solidFill>
            <a:schemeClr val="bg1">
              <a:alpha val="66000"/>
            </a:schemeClr>
          </a:solidFill>
        </p:spPr>
        <p:txBody>
          <a:bodyPr wrap="none" rtlCol="0">
            <a:spAutoFit/>
          </a:bodyPr>
          <a:lstStyle/>
          <a:p>
            <a:r>
              <a:rPr lang="it-IT" sz="2000" b="1" dirty="0" err="1"/>
              <a:t>Phase</a:t>
            </a:r>
            <a:r>
              <a:rPr lang="it-IT" sz="2000" b="1" dirty="0"/>
              <a:t> 2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870671D8-BBEF-2A48-34CB-966F5D321699}"/>
              </a:ext>
            </a:extLst>
          </p:cNvPr>
          <p:cNvSpPr txBox="1"/>
          <p:nvPr/>
        </p:nvSpPr>
        <p:spPr>
          <a:xfrm>
            <a:off x="2973827" y="1264725"/>
            <a:ext cx="1005403" cy="400110"/>
          </a:xfrm>
          <a:prstGeom prst="rect">
            <a:avLst/>
          </a:prstGeom>
          <a:solidFill>
            <a:schemeClr val="bg1">
              <a:alpha val="66000"/>
            </a:schemeClr>
          </a:solidFill>
        </p:spPr>
        <p:txBody>
          <a:bodyPr wrap="none" rtlCol="0">
            <a:spAutoFit/>
          </a:bodyPr>
          <a:lstStyle/>
          <a:p>
            <a:r>
              <a:rPr lang="it-IT" sz="2000" b="1" dirty="0" err="1"/>
              <a:t>Phase</a:t>
            </a:r>
            <a:r>
              <a:rPr lang="it-IT" sz="2000" b="1" dirty="0"/>
              <a:t> 1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6C2F0F0F-E3F5-45BE-B12C-7D5F4A23D145}"/>
              </a:ext>
            </a:extLst>
          </p:cNvPr>
          <p:cNvSpPr txBox="1"/>
          <p:nvPr/>
        </p:nvSpPr>
        <p:spPr>
          <a:xfrm>
            <a:off x="2480800" y="5128339"/>
            <a:ext cx="7423540" cy="1508105"/>
          </a:xfrm>
          <a:prstGeom prst="rect">
            <a:avLst/>
          </a:prstGeom>
          <a:solidFill>
            <a:schemeClr val="bg1">
              <a:alpha val="66000"/>
            </a:schemeClr>
          </a:solidFill>
          <a:ln w="19050">
            <a:solidFill>
              <a:srgbClr val="92D05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400" b="1" dirty="0"/>
              <a:t>The developed product can be classified as </a:t>
            </a:r>
            <a:r>
              <a:rPr lang="en-US" sz="2400" b="1" dirty="0" err="1"/>
              <a:t>biostimulant</a:t>
            </a:r>
            <a:r>
              <a:rPr lang="en-US" sz="2400" b="1" dirty="0"/>
              <a:t> with a significant increase in economic value compared to the starting vermicompost</a:t>
            </a:r>
          </a:p>
          <a:p>
            <a:pPr algn="ctr"/>
            <a:r>
              <a:rPr lang="it-IT" sz="2000" b="1" dirty="0"/>
              <a:t>Vermicompost = 1 €/kg      </a:t>
            </a:r>
            <a:r>
              <a:rPr lang="it-IT" sz="2000" b="1" dirty="0" err="1"/>
              <a:t>Biostimulant</a:t>
            </a:r>
            <a:r>
              <a:rPr lang="it-IT" sz="2000" b="1" dirty="0"/>
              <a:t>= 40-120 €/kg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A72D95E6-ABF6-CE5D-11B8-27B56E8B0925}"/>
              </a:ext>
            </a:extLst>
          </p:cNvPr>
          <p:cNvSpPr txBox="1"/>
          <p:nvPr/>
        </p:nvSpPr>
        <p:spPr>
          <a:xfrm>
            <a:off x="1190530" y="2068626"/>
            <a:ext cx="4571999" cy="707886"/>
          </a:xfrm>
          <a:prstGeom prst="rect">
            <a:avLst/>
          </a:prstGeom>
          <a:solidFill>
            <a:schemeClr val="bg1">
              <a:alpha val="66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2000" dirty="0"/>
              <a:t>Alfalfa showed the greatest enrichment capacity in N substrate bacteria</a:t>
            </a:r>
            <a:endParaRPr lang="it-IT" sz="2000" dirty="0"/>
          </a:p>
        </p:txBody>
      </p:sp>
    </p:spTree>
    <p:extLst>
      <p:ext uri="{BB962C8B-B14F-4D97-AF65-F5344CB8AC3E}">
        <p14:creationId xmlns:p14="http://schemas.microsoft.com/office/powerpoint/2010/main" val="18863040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DE694B10-330B-DF81-554B-264E8667A39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5000"/>
          </a:blip>
          <a:srcRect l="6160" t="25590" b="24225"/>
          <a:stretch/>
        </p:blipFill>
        <p:spPr>
          <a:xfrm>
            <a:off x="1219201" y="0"/>
            <a:ext cx="9614064" cy="6858000"/>
          </a:xfrm>
          <a:prstGeom prst="rect">
            <a:avLst/>
          </a:prstGeom>
        </p:spPr>
      </p:pic>
      <p:sp>
        <p:nvSpPr>
          <p:cNvPr id="6" name="Rettangolo 5">
            <a:extLst>
              <a:ext uri="{FF2B5EF4-FFF2-40B4-BE49-F238E27FC236}">
                <a16:creationId xmlns:a16="http://schemas.microsoft.com/office/drawing/2014/main" id="{DE42E3C9-7AF9-4DBD-A8CE-55B88B509AFA}"/>
              </a:ext>
            </a:extLst>
          </p:cNvPr>
          <p:cNvSpPr/>
          <p:nvPr/>
        </p:nvSpPr>
        <p:spPr>
          <a:xfrm>
            <a:off x="2220249" y="875086"/>
            <a:ext cx="7751501" cy="1015663"/>
          </a:xfrm>
          <a:prstGeom prst="rect">
            <a:avLst/>
          </a:prstGeom>
          <a:solidFill>
            <a:schemeClr val="bg1">
              <a:alpha val="66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it-IT" sz="6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Thank you!</a:t>
            </a:r>
            <a:endParaRPr lang="it-IT" sz="32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6">
                  <a:lumMod val="50000"/>
                </a:schemeClr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89420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2"/>
          <a:srcRect t="10569" b="16033"/>
          <a:stretch/>
        </p:blipFill>
        <p:spPr>
          <a:xfrm>
            <a:off x="1017037" y="1324947"/>
            <a:ext cx="9881118" cy="5438420"/>
          </a:xfrm>
          <a:prstGeom prst="rect">
            <a:avLst/>
          </a:prstGeom>
        </p:spPr>
      </p:pic>
      <p:sp>
        <p:nvSpPr>
          <p:cNvPr id="2" name="Rettangolo 1"/>
          <p:cNvSpPr/>
          <p:nvPr/>
        </p:nvSpPr>
        <p:spPr>
          <a:xfrm>
            <a:off x="1768616" y="3735477"/>
            <a:ext cx="2616771" cy="163121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it-IT" sz="2000" b="1" dirty="0" err="1"/>
              <a:t>Phase</a:t>
            </a:r>
            <a:r>
              <a:rPr lang="it-IT" sz="2000" b="1" dirty="0"/>
              <a:t> 1 :  </a:t>
            </a:r>
            <a:r>
              <a:rPr lang="it-IT" sz="2000" dirty="0" err="1"/>
              <a:t>Biological</a:t>
            </a:r>
            <a:r>
              <a:rPr lang="it-IT" sz="2000" dirty="0"/>
              <a:t> e</a:t>
            </a:r>
            <a:r>
              <a:rPr lang="en-US" sz="2000" dirty="0" err="1"/>
              <a:t>nrichment</a:t>
            </a:r>
            <a:r>
              <a:rPr lang="en-US" sz="2000" dirty="0"/>
              <a:t> of a vermicompost for the preparation of a </a:t>
            </a:r>
            <a:r>
              <a:rPr lang="en-US" sz="2000" dirty="0" err="1"/>
              <a:t>biostimulant</a:t>
            </a:r>
            <a:endParaRPr lang="it-IT" sz="2000" dirty="0"/>
          </a:p>
        </p:txBody>
      </p:sp>
      <p:sp>
        <p:nvSpPr>
          <p:cNvPr id="5" name="CasellaDiTesto 4"/>
          <p:cNvSpPr txBox="1"/>
          <p:nvPr/>
        </p:nvSpPr>
        <p:spPr>
          <a:xfrm>
            <a:off x="4760880" y="1427584"/>
            <a:ext cx="2658100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t-IT" sz="2000" b="1" dirty="0" err="1"/>
              <a:t>Aim</a:t>
            </a:r>
            <a:r>
              <a:rPr lang="it-IT" sz="2000" b="1" dirty="0"/>
              <a:t> of the </a:t>
            </a:r>
            <a:r>
              <a:rPr lang="it-IT" sz="2000" b="1" dirty="0" err="1"/>
              <a:t>experiment</a:t>
            </a:r>
            <a:endParaRPr lang="it-IT" sz="2000" b="1" dirty="0"/>
          </a:p>
        </p:txBody>
      </p:sp>
      <p:sp>
        <p:nvSpPr>
          <p:cNvPr id="6" name="Rettangolo 5"/>
          <p:cNvSpPr/>
          <p:nvPr/>
        </p:nvSpPr>
        <p:spPr>
          <a:xfrm>
            <a:off x="6876661" y="3729655"/>
            <a:ext cx="3881535" cy="120032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en-US" b="1" dirty="0"/>
              <a:t>Phase 2</a:t>
            </a:r>
            <a:r>
              <a:rPr lang="en-US" dirty="0"/>
              <a:t>: Verify </a:t>
            </a:r>
            <a:r>
              <a:rPr lang="en-US" dirty="0" err="1"/>
              <a:t>biostimulant</a:t>
            </a:r>
            <a:r>
              <a:rPr lang="en-US" dirty="0"/>
              <a:t> properties on a plant species of agro-food interest, </a:t>
            </a:r>
            <a:r>
              <a:rPr lang="en-US" i="1" dirty="0"/>
              <a:t>Lactuca sativa capitata</a:t>
            </a:r>
            <a:r>
              <a:rPr lang="en-US" dirty="0"/>
              <a:t> (iceberg lettuce).</a:t>
            </a:r>
          </a:p>
        </p:txBody>
      </p:sp>
      <p:sp>
        <p:nvSpPr>
          <p:cNvPr id="8" name="Freccia in giù 7"/>
          <p:cNvSpPr/>
          <p:nvPr/>
        </p:nvSpPr>
        <p:spPr>
          <a:xfrm rot="2603820">
            <a:off x="4759479" y="1800949"/>
            <a:ext cx="267136" cy="188934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Freccia in giù 9"/>
          <p:cNvSpPr/>
          <p:nvPr/>
        </p:nvSpPr>
        <p:spPr>
          <a:xfrm rot="19417101">
            <a:off x="7032842" y="1879213"/>
            <a:ext cx="267136" cy="171826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AE06FC17-F5A4-20B5-D825-5088E86375AA}"/>
              </a:ext>
            </a:extLst>
          </p:cNvPr>
          <p:cNvSpPr txBox="1"/>
          <p:nvPr/>
        </p:nvSpPr>
        <p:spPr>
          <a:xfrm>
            <a:off x="4375742" y="5946957"/>
            <a:ext cx="384232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dirty="0"/>
              <a:t>Economic </a:t>
            </a:r>
            <a:r>
              <a:rPr lang="en-US" b="1" dirty="0" err="1"/>
              <a:t>valorisation</a:t>
            </a:r>
            <a:r>
              <a:rPr lang="en-US" b="1" dirty="0"/>
              <a:t> of the product</a:t>
            </a:r>
            <a:endParaRPr lang="it-IT" b="1" dirty="0"/>
          </a:p>
        </p:txBody>
      </p:sp>
      <p:sp>
        <p:nvSpPr>
          <p:cNvPr id="7" name="Freccia in giù 6">
            <a:extLst>
              <a:ext uri="{FF2B5EF4-FFF2-40B4-BE49-F238E27FC236}">
                <a16:creationId xmlns:a16="http://schemas.microsoft.com/office/drawing/2014/main" id="{4E1669AD-0951-9507-1765-1CDB41A32CFC}"/>
              </a:ext>
            </a:extLst>
          </p:cNvPr>
          <p:cNvSpPr/>
          <p:nvPr/>
        </p:nvSpPr>
        <p:spPr>
          <a:xfrm>
            <a:off x="5947810" y="1988755"/>
            <a:ext cx="267136" cy="3737789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16707949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86152"/>
            <a:ext cx="12192000" cy="4949152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</p:pic>
      <p:sp>
        <p:nvSpPr>
          <p:cNvPr id="3" name="CasellaDiTesto 2"/>
          <p:cNvSpPr txBox="1"/>
          <p:nvPr/>
        </p:nvSpPr>
        <p:spPr>
          <a:xfrm>
            <a:off x="4036044" y="784869"/>
            <a:ext cx="34798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/>
              <a:t>Definition of </a:t>
            </a:r>
            <a:r>
              <a:rPr lang="it-IT" sz="2400" b="1" dirty="0" err="1"/>
              <a:t>biostimulant</a:t>
            </a:r>
            <a:endParaRPr lang="it-IT" sz="2400" b="1" dirty="0"/>
          </a:p>
        </p:txBody>
      </p:sp>
      <p:sp>
        <p:nvSpPr>
          <p:cNvPr id="4" name="Rettangolo 3"/>
          <p:cNvSpPr/>
          <p:nvPr/>
        </p:nvSpPr>
        <p:spPr>
          <a:xfrm>
            <a:off x="6476584" y="4364820"/>
            <a:ext cx="3342246" cy="40114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it-IT" sz="2000" b="1" dirty="0" err="1"/>
              <a:t>Microbial</a:t>
            </a:r>
            <a:r>
              <a:rPr lang="it-IT" sz="2000" b="1" dirty="0"/>
              <a:t> </a:t>
            </a:r>
            <a:r>
              <a:rPr lang="it-IT" sz="2000" b="1" dirty="0" err="1"/>
              <a:t>biostimulants</a:t>
            </a:r>
            <a:endParaRPr lang="it-IT" sz="2000" b="1" dirty="0"/>
          </a:p>
        </p:txBody>
      </p:sp>
      <p:sp>
        <p:nvSpPr>
          <p:cNvPr id="6" name="Rettangolo 5"/>
          <p:cNvSpPr/>
          <p:nvPr/>
        </p:nvSpPr>
        <p:spPr>
          <a:xfrm>
            <a:off x="886097" y="2095931"/>
            <a:ext cx="1782457" cy="101566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2000" dirty="0"/>
              <a:t>Plant </a:t>
            </a:r>
            <a:r>
              <a:rPr lang="en-US" sz="2000" dirty="0" err="1"/>
              <a:t>biostimulant</a:t>
            </a:r>
            <a:r>
              <a:rPr lang="en-US" sz="2000" dirty="0"/>
              <a:t> must improve:</a:t>
            </a:r>
            <a:endParaRPr lang="it-IT" sz="2000" dirty="0"/>
          </a:p>
        </p:txBody>
      </p:sp>
      <p:sp>
        <p:nvSpPr>
          <p:cNvPr id="7" name="Freccia a destra 6"/>
          <p:cNvSpPr/>
          <p:nvPr/>
        </p:nvSpPr>
        <p:spPr>
          <a:xfrm>
            <a:off x="3576051" y="2532613"/>
            <a:ext cx="1184988" cy="235533"/>
          </a:xfrm>
          <a:prstGeom prst="rightArrow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Rettangolo 7"/>
          <p:cNvSpPr/>
          <p:nvPr/>
        </p:nvSpPr>
        <p:spPr>
          <a:xfrm>
            <a:off x="4775010" y="1705520"/>
            <a:ext cx="2562496" cy="40011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it-IT" sz="2000" b="1" dirty="0" err="1"/>
              <a:t>nutrient</a:t>
            </a:r>
            <a:r>
              <a:rPr lang="it-IT" sz="2000" b="1" dirty="0"/>
              <a:t> use </a:t>
            </a:r>
            <a:r>
              <a:rPr lang="it-IT" sz="2000" b="1" dirty="0" err="1"/>
              <a:t>efficiency</a:t>
            </a:r>
            <a:endParaRPr lang="it-IT" sz="2000" b="1" dirty="0"/>
          </a:p>
        </p:txBody>
      </p:sp>
      <p:sp>
        <p:nvSpPr>
          <p:cNvPr id="9" name="Rettangolo 8"/>
          <p:cNvSpPr/>
          <p:nvPr/>
        </p:nvSpPr>
        <p:spPr>
          <a:xfrm>
            <a:off x="4996199" y="2398814"/>
            <a:ext cx="2919004" cy="40011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it-IT" sz="2000" b="1" dirty="0" err="1"/>
              <a:t>tolerance</a:t>
            </a:r>
            <a:r>
              <a:rPr lang="it-IT" sz="2000" b="1" dirty="0"/>
              <a:t> to </a:t>
            </a:r>
            <a:r>
              <a:rPr lang="it-IT" sz="2000" b="1" dirty="0" err="1"/>
              <a:t>abiotic</a:t>
            </a:r>
            <a:r>
              <a:rPr lang="it-IT" sz="2000" b="1" dirty="0"/>
              <a:t> stress</a:t>
            </a:r>
          </a:p>
        </p:txBody>
      </p:sp>
      <p:sp>
        <p:nvSpPr>
          <p:cNvPr id="10" name="Rettangolo 9"/>
          <p:cNvSpPr/>
          <p:nvPr/>
        </p:nvSpPr>
        <p:spPr>
          <a:xfrm>
            <a:off x="4761039" y="3046738"/>
            <a:ext cx="4346062" cy="40011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it-IT" sz="2000" b="1" dirty="0" err="1"/>
              <a:t>enhancement</a:t>
            </a:r>
            <a:r>
              <a:rPr lang="it-IT" sz="2000" b="1" dirty="0"/>
              <a:t> of qualitative </a:t>
            </a:r>
            <a:r>
              <a:rPr lang="it-IT" sz="2000" b="1" dirty="0" err="1"/>
              <a:t>plant</a:t>
            </a:r>
            <a:r>
              <a:rPr lang="it-IT" sz="2000" b="1" dirty="0"/>
              <a:t> traits</a:t>
            </a:r>
          </a:p>
        </p:txBody>
      </p:sp>
      <p:sp>
        <p:nvSpPr>
          <p:cNvPr id="11" name="Rettangolo 10"/>
          <p:cNvSpPr/>
          <p:nvPr/>
        </p:nvSpPr>
        <p:spPr>
          <a:xfrm>
            <a:off x="317241" y="4584761"/>
            <a:ext cx="3476387" cy="101566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2000" dirty="0"/>
              <a:t>The </a:t>
            </a:r>
            <a:r>
              <a:rPr lang="en-US" sz="2000" b="1" dirty="0"/>
              <a:t>Regulation (EU) 2019/1009 </a:t>
            </a:r>
            <a:r>
              <a:rPr lang="en-US" sz="2000" dirty="0"/>
              <a:t>classifies </a:t>
            </a:r>
            <a:r>
              <a:rPr lang="en-US" sz="2000" dirty="0" err="1"/>
              <a:t>biostimulants</a:t>
            </a:r>
            <a:r>
              <a:rPr lang="en-US" sz="2000" dirty="0"/>
              <a:t> into two main categories:</a:t>
            </a:r>
          </a:p>
        </p:txBody>
      </p:sp>
      <p:sp>
        <p:nvSpPr>
          <p:cNvPr id="13" name="Rettangolo 12"/>
          <p:cNvSpPr/>
          <p:nvPr/>
        </p:nvSpPr>
        <p:spPr>
          <a:xfrm>
            <a:off x="6476584" y="5107981"/>
            <a:ext cx="3687324" cy="4001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it-IT" sz="2000" b="1" dirty="0"/>
              <a:t>Non </a:t>
            </a:r>
            <a:r>
              <a:rPr lang="it-IT" sz="2000" b="1" dirty="0" err="1"/>
              <a:t>Microbial</a:t>
            </a:r>
            <a:r>
              <a:rPr lang="it-IT" sz="2000" b="1" dirty="0"/>
              <a:t> </a:t>
            </a:r>
            <a:r>
              <a:rPr lang="it-IT" sz="2000" b="1" dirty="0" err="1"/>
              <a:t>biostimulants</a:t>
            </a:r>
            <a:endParaRPr lang="it-IT" sz="2000" b="1" dirty="0"/>
          </a:p>
        </p:txBody>
      </p:sp>
      <p:sp>
        <p:nvSpPr>
          <p:cNvPr id="12" name="Freccia a destra 11"/>
          <p:cNvSpPr/>
          <p:nvPr/>
        </p:nvSpPr>
        <p:spPr>
          <a:xfrm rot="19478819">
            <a:off x="3443550" y="2083229"/>
            <a:ext cx="1184988" cy="235533"/>
          </a:xfrm>
          <a:prstGeom prst="rightArrow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rgbClr val="FF0000"/>
              </a:solidFill>
            </a:endParaRPr>
          </a:p>
        </p:txBody>
      </p:sp>
      <p:sp>
        <p:nvSpPr>
          <p:cNvPr id="14" name="Freccia a destra 13"/>
          <p:cNvSpPr/>
          <p:nvPr/>
        </p:nvSpPr>
        <p:spPr>
          <a:xfrm rot="1555902">
            <a:off x="3503799" y="2940221"/>
            <a:ext cx="1184988" cy="235533"/>
          </a:xfrm>
          <a:prstGeom prst="rightArrow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Freccia a destra 14"/>
          <p:cNvSpPr/>
          <p:nvPr/>
        </p:nvSpPr>
        <p:spPr>
          <a:xfrm rot="20908680">
            <a:off x="4070928" y="4749756"/>
            <a:ext cx="1869751" cy="235533"/>
          </a:xfrm>
          <a:prstGeom prst="rightArrow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Freccia a destra 15"/>
          <p:cNvSpPr/>
          <p:nvPr/>
        </p:nvSpPr>
        <p:spPr>
          <a:xfrm rot="244404">
            <a:off x="4083868" y="4950839"/>
            <a:ext cx="1841444" cy="235533"/>
          </a:xfrm>
          <a:prstGeom prst="rightArrow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592803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2733722" y="1158984"/>
            <a:ext cx="674341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/>
              <a:t>Biological enrichment of the vermicompost by selected plants</a:t>
            </a:r>
            <a:endParaRPr lang="it-IT" sz="2000" b="1" dirty="0"/>
          </a:p>
        </p:txBody>
      </p:sp>
      <p:sp>
        <p:nvSpPr>
          <p:cNvPr id="7" name="Rettangolo 6"/>
          <p:cNvSpPr/>
          <p:nvPr/>
        </p:nvSpPr>
        <p:spPr>
          <a:xfrm>
            <a:off x="3166662" y="4412460"/>
            <a:ext cx="804003" cy="3755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07000"/>
              </a:lnSpc>
              <a:spcBef>
                <a:spcPts val="200"/>
              </a:spcBef>
              <a:spcAft>
                <a:spcPts val="0"/>
              </a:spcAft>
            </a:pPr>
            <a:r>
              <a:rPr lang="it-IT" b="1" dirty="0" err="1">
                <a:ea typeface="Times New Roman" panose="02020603050405020304" pitchFamily="18" charset="0"/>
                <a:cs typeface="Calibri" panose="020F0502020204030204" pitchFamily="34" charset="0"/>
              </a:rPr>
              <a:t>Alfalfa</a:t>
            </a:r>
            <a:endParaRPr lang="it-IT" b="1" dirty="0"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4295" y="4743635"/>
            <a:ext cx="1688738" cy="1969179"/>
          </a:xfrm>
          <a:prstGeom prst="rect">
            <a:avLst/>
          </a:prstGeom>
        </p:spPr>
      </p:pic>
      <p:sp>
        <p:nvSpPr>
          <p:cNvPr id="9" name="Rettangolo 8"/>
          <p:cNvSpPr/>
          <p:nvPr/>
        </p:nvSpPr>
        <p:spPr>
          <a:xfrm>
            <a:off x="6636950" y="3424129"/>
            <a:ext cx="10480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b="1" dirty="0"/>
              <a:t>Marigold</a:t>
            </a:r>
          </a:p>
        </p:txBody>
      </p:sp>
      <p:pic>
        <p:nvPicPr>
          <p:cNvPr id="10" name="Immagin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14148" y="3729823"/>
            <a:ext cx="1493649" cy="1914310"/>
          </a:xfrm>
          <a:prstGeom prst="rect">
            <a:avLst/>
          </a:prstGeom>
        </p:spPr>
      </p:pic>
      <p:sp>
        <p:nvSpPr>
          <p:cNvPr id="11" name="Rettangolo 10"/>
          <p:cNvSpPr/>
          <p:nvPr/>
        </p:nvSpPr>
        <p:spPr>
          <a:xfrm>
            <a:off x="4674638" y="4412460"/>
            <a:ext cx="764440" cy="3755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07000"/>
              </a:lnSpc>
              <a:spcBef>
                <a:spcPts val="200"/>
              </a:spcBef>
              <a:spcAft>
                <a:spcPts val="0"/>
              </a:spcAft>
            </a:pPr>
            <a:r>
              <a:rPr lang="it-IT" b="1" dirty="0" err="1">
                <a:ea typeface="Times New Roman" panose="02020603050405020304" pitchFamily="18" charset="0"/>
                <a:cs typeface="Calibri" panose="020F0502020204030204" pitchFamily="34" charset="0"/>
              </a:rPr>
              <a:t>Lentil</a:t>
            </a:r>
            <a:r>
              <a:rPr lang="it-IT" b="1" dirty="0"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endParaRPr lang="it-IT" b="1" dirty="0"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Immagin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13033" y="4743635"/>
            <a:ext cx="1287651" cy="1969179"/>
          </a:xfrm>
          <a:prstGeom prst="rect">
            <a:avLst/>
          </a:prstGeom>
        </p:spPr>
      </p:pic>
      <p:sp>
        <p:nvSpPr>
          <p:cNvPr id="13" name="Rettangolo 12"/>
          <p:cNvSpPr/>
          <p:nvPr/>
        </p:nvSpPr>
        <p:spPr>
          <a:xfrm>
            <a:off x="8977586" y="4399601"/>
            <a:ext cx="1785553" cy="3755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it-IT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Rice + </a:t>
            </a:r>
            <a:r>
              <a:rPr lang="it-IT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Lentil</a:t>
            </a:r>
            <a:r>
              <a:rPr lang="it-IT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mix </a:t>
            </a:r>
            <a:endParaRPr lang="it-IT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4" name="Immagin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56993" y="4810396"/>
            <a:ext cx="1359526" cy="1780186"/>
          </a:xfrm>
          <a:prstGeom prst="rect">
            <a:avLst/>
          </a:prstGeom>
        </p:spPr>
      </p:pic>
      <p:pic>
        <p:nvPicPr>
          <p:cNvPr id="15" name="Immagin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11981" y="4702393"/>
            <a:ext cx="1290435" cy="2010421"/>
          </a:xfrm>
          <a:prstGeom prst="rect">
            <a:avLst/>
          </a:prstGeom>
        </p:spPr>
      </p:pic>
      <p:sp>
        <p:nvSpPr>
          <p:cNvPr id="16" name="Rettangolo 15"/>
          <p:cNvSpPr/>
          <p:nvPr/>
        </p:nvSpPr>
        <p:spPr>
          <a:xfrm>
            <a:off x="9598085" y="5218627"/>
            <a:ext cx="413896" cy="65883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it-IT" sz="3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+</a:t>
            </a:r>
            <a:endParaRPr lang="it-IT" sz="3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1463594" y="3449238"/>
            <a:ext cx="653424" cy="3879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07000"/>
              </a:lnSpc>
              <a:spcBef>
                <a:spcPts val="200"/>
              </a:spcBef>
              <a:spcAft>
                <a:spcPts val="0"/>
              </a:spcAft>
            </a:pPr>
            <a:r>
              <a:rPr lang="it-IT" b="1" dirty="0">
                <a:ea typeface="Times New Roman" panose="02020603050405020304" pitchFamily="18" charset="0"/>
                <a:cs typeface="Calibri" panose="020F0502020204030204" pitchFamily="34" charset="0"/>
              </a:rPr>
              <a:t>Rice </a:t>
            </a:r>
            <a:endParaRPr lang="it-IT" b="1" dirty="0"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43206" y="3729823"/>
            <a:ext cx="1294200" cy="1696730"/>
          </a:xfrm>
          <a:prstGeom prst="rect">
            <a:avLst/>
          </a:prstGeom>
        </p:spPr>
      </p:pic>
      <p:sp>
        <p:nvSpPr>
          <p:cNvPr id="17" name="Rettangolo 16"/>
          <p:cNvSpPr/>
          <p:nvPr/>
        </p:nvSpPr>
        <p:spPr>
          <a:xfrm>
            <a:off x="832999" y="5411925"/>
            <a:ext cx="168873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err="1"/>
              <a:t>Gramine</a:t>
            </a:r>
            <a:r>
              <a:rPr lang="en-US" dirty="0"/>
              <a:t>: hosts of free nitrogen fixers </a:t>
            </a:r>
            <a:endParaRPr lang="it-IT" dirty="0"/>
          </a:p>
        </p:txBody>
      </p:sp>
      <p:sp>
        <p:nvSpPr>
          <p:cNvPr id="18" name="Rettangolo 17"/>
          <p:cNvSpPr/>
          <p:nvPr/>
        </p:nvSpPr>
        <p:spPr>
          <a:xfrm>
            <a:off x="6042897" y="5657671"/>
            <a:ext cx="225288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err="1"/>
              <a:t>Asteraceae</a:t>
            </a:r>
            <a:r>
              <a:rPr lang="en-US" dirty="0"/>
              <a:t>: may interact with associative  nitrogen fixing bacteria </a:t>
            </a:r>
            <a:endParaRPr lang="it-IT" dirty="0"/>
          </a:p>
        </p:txBody>
      </p:sp>
      <p:sp>
        <p:nvSpPr>
          <p:cNvPr id="19" name="CasellaDiTesto 18"/>
          <p:cNvSpPr txBox="1"/>
          <p:nvPr/>
        </p:nvSpPr>
        <p:spPr>
          <a:xfrm>
            <a:off x="5493877" y="544472"/>
            <a:ext cx="12042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 err="1"/>
              <a:t>Phase</a:t>
            </a:r>
            <a:r>
              <a:rPr lang="it-IT" sz="2400" b="1" dirty="0"/>
              <a:t> 1</a:t>
            </a:r>
          </a:p>
        </p:txBody>
      </p:sp>
      <p:sp>
        <p:nvSpPr>
          <p:cNvPr id="3" name="Rettangolo 2"/>
          <p:cNvSpPr/>
          <p:nvPr/>
        </p:nvSpPr>
        <p:spPr>
          <a:xfrm>
            <a:off x="2960524" y="3729823"/>
            <a:ext cx="2564907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b="1" dirty="0"/>
              <a:t>Legumes</a:t>
            </a:r>
            <a:r>
              <a:rPr lang="en-US" dirty="0"/>
              <a:t>: hosts of symbiotic nitrogen fixers </a:t>
            </a:r>
            <a:endParaRPr lang="it-IT" dirty="0"/>
          </a:p>
        </p:txBody>
      </p:sp>
      <p:pic>
        <p:nvPicPr>
          <p:cNvPr id="32" name="Immagine 31">
            <a:extLst>
              <a:ext uri="{FF2B5EF4-FFF2-40B4-BE49-F238E27FC236}">
                <a16:creationId xmlns:a16="http://schemas.microsoft.com/office/drawing/2014/main" id="{61FC4F4E-4760-85BA-3498-2E04FF61BCF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41413" y="1697225"/>
            <a:ext cx="7328027" cy="1359526"/>
          </a:xfrm>
          <a:prstGeom prst="rect">
            <a:avLst/>
          </a:prstGeom>
        </p:spPr>
      </p:pic>
      <p:sp>
        <p:nvSpPr>
          <p:cNvPr id="34" name="Rettangolo 33">
            <a:extLst>
              <a:ext uri="{FF2B5EF4-FFF2-40B4-BE49-F238E27FC236}">
                <a16:creationId xmlns:a16="http://schemas.microsoft.com/office/drawing/2014/main" id="{508CE12B-2C86-47FE-A3B7-3B696FB5ECD5}"/>
              </a:ext>
            </a:extLst>
          </p:cNvPr>
          <p:cNvSpPr/>
          <p:nvPr/>
        </p:nvSpPr>
        <p:spPr>
          <a:xfrm>
            <a:off x="2147579" y="1046407"/>
            <a:ext cx="7915693" cy="2264632"/>
          </a:xfrm>
          <a:prstGeom prst="rect">
            <a:avLst/>
          </a:prstGeom>
          <a:noFill/>
          <a:ln w="38100"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733537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2620" y="4951814"/>
            <a:ext cx="5806757" cy="1724660"/>
          </a:xfrm>
          <a:prstGeom prst="rect">
            <a:avLst/>
          </a:prstGeom>
          <a:noFill/>
        </p:spPr>
      </p:pic>
      <p:pic>
        <p:nvPicPr>
          <p:cNvPr id="3" name="Immagine 2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4682" y="3150915"/>
            <a:ext cx="5814695" cy="1708785"/>
          </a:xfrm>
          <a:prstGeom prst="rect">
            <a:avLst/>
          </a:prstGeom>
          <a:noFill/>
        </p:spPr>
      </p:pic>
      <p:pic>
        <p:nvPicPr>
          <p:cNvPr id="4" name="Immagine 3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2620" y="1231349"/>
            <a:ext cx="5798820" cy="1758950"/>
          </a:xfrm>
          <a:prstGeom prst="rect">
            <a:avLst/>
          </a:prstGeom>
          <a:noFill/>
        </p:spPr>
      </p:pic>
      <p:sp>
        <p:nvSpPr>
          <p:cNvPr id="5" name="Rettangolo 4"/>
          <p:cNvSpPr/>
          <p:nvPr/>
        </p:nvSpPr>
        <p:spPr>
          <a:xfrm>
            <a:off x="539216" y="2110824"/>
            <a:ext cx="1226618" cy="3886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18 10 2022</a:t>
            </a:r>
            <a:endParaRPr lang="it-IT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ttangolo 5"/>
          <p:cNvSpPr/>
          <p:nvPr/>
        </p:nvSpPr>
        <p:spPr>
          <a:xfrm>
            <a:off x="624088" y="3810959"/>
            <a:ext cx="1226618" cy="3886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28 11 2022</a:t>
            </a:r>
            <a:endParaRPr lang="it-IT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ttangolo 6"/>
          <p:cNvSpPr/>
          <p:nvPr/>
        </p:nvSpPr>
        <p:spPr>
          <a:xfrm>
            <a:off x="686002" y="5619796"/>
            <a:ext cx="1226618" cy="3886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19 01 2023</a:t>
            </a:r>
            <a:endParaRPr lang="it-IT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Immagine 7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0141" y="1478557"/>
            <a:ext cx="3385820" cy="4512310"/>
          </a:xfrm>
          <a:prstGeom prst="rect">
            <a:avLst/>
          </a:prstGeom>
          <a:noFill/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B3F21BCF-51DE-44DF-D7E9-ED1996304A67}"/>
              </a:ext>
            </a:extLst>
          </p:cNvPr>
          <p:cNvSpPr txBox="1"/>
          <p:nvPr/>
        </p:nvSpPr>
        <p:spPr>
          <a:xfrm>
            <a:off x="5493877" y="544472"/>
            <a:ext cx="12042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 err="1"/>
              <a:t>Phase</a:t>
            </a:r>
            <a:r>
              <a:rPr lang="it-IT" sz="2400" b="1" dirty="0"/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42020716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44064E2D-0A10-FDD8-041F-21E9FC1224C4}"/>
              </a:ext>
            </a:extLst>
          </p:cNvPr>
          <p:cNvSpPr/>
          <p:nvPr/>
        </p:nvSpPr>
        <p:spPr>
          <a:xfrm>
            <a:off x="6657812" y="1341278"/>
            <a:ext cx="4452694" cy="407035"/>
          </a:xfrm>
          <a:prstGeom prst="rect">
            <a:avLst/>
          </a:prstGeom>
          <a:solidFill>
            <a:schemeClr val="bg1"/>
          </a:solidFill>
          <a:ln>
            <a:solidFill>
              <a:srgbClr val="92D050"/>
            </a:solidFill>
          </a:ln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Biological Characterization of Substrates</a:t>
            </a:r>
            <a:endParaRPr lang="it-IT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AC24E067-EFE2-4ED6-CB17-90F1AE411AF2}"/>
              </a:ext>
            </a:extLst>
          </p:cNvPr>
          <p:cNvSpPr/>
          <p:nvPr/>
        </p:nvSpPr>
        <p:spPr>
          <a:xfrm>
            <a:off x="1107847" y="1361645"/>
            <a:ext cx="4398192" cy="407035"/>
          </a:xfrm>
          <a:prstGeom prst="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Chemical Characterization of Substrates</a:t>
            </a:r>
            <a:endParaRPr lang="it-IT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D047A9A4-DAEB-C1C2-6229-357ECCA528BA}"/>
              </a:ext>
            </a:extLst>
          </p:cNvPr>
          <p:cNvSpPr txBox="1"/>
          <p:nvPr/>
        </p:nvSpPr>
        <p:spPr>
          <a:xfrm>
            <a:off x="1126180" y="2300990"/>
            <a:ext cx="43127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EC</a:t>
            </a:r>
            <a:endParaRPr lang="it-IT" dirty="0"/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07A06AAB-CCAE-7E4C-76F0-7F72294E9E30}"/>
              </a:ext>
            </a:extLst>
          </p:cNvPr>
          <p:cNvSpPr txBox="1"/>
          <p:nvPr/>
        </p:nvSpPr>
        <p:spPr>
          <a:xfrm>
            <a:off x="1470238" y="2721723"/>
            <a:ext cx="52554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pH</a:t>
            </a:r>
            <a:endParaRPr lang="it-IT" dirty="0"/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263D8C23-5A92-6EF8-F348-8DE5B395CC5F}"/>
              </a:ext>
            </a:extLst>
          </p:cNvPr>
          <p:cNvSpPr txBox="1"/>
          <p:nvPr/>
        </p:nvSpPr>
        <p:spPr>
          <a:xfrm>
            <a:off x="1688479" y="3142456"/>
            <a:ext cx="8083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N-NO</a:t>
            </a:r>
            <a:r>
              <a:rPr lang="en-US" sz="1800" baseline="-25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endParaRPr lang="it-IT" dirty="0"/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07FED393-E241-4153-1900-9913EB56D772}"/>
              </a:ext>
            </a:extLst>
          </p:cNvPr>
          <p:cNvSpPr txBox="1"/>
          <p:nvPr/>
        </p:nvSpPr>
        <p:spPr>
          <a:xfrm>
            <a:off x="4498662" y="2721723"/>
            <a:ext cx="43127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TP</a:t>
            </a:r>
            <a:endParaRPr lang="it-IT" dirty="0"/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BDB4F19C-38D3-79FC-2BAF-5F434993E370}"/>
              </a:ext>
            </a:extLst>
          </p:cNvPr>
          <p:cNvSpPr txBox="1"/>
          <p:nvPr/>
        </p:nvSpPr>
        <p:spPr>
          <a:xfrm>
            <a:off x="2622843" y="3417936"/>
            <a:ext cx="1368200" cy="9682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Ca, Fe, K, Mg, Mn, Pb, Ni, Zn, Cu</a:t>
            </a: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15FE9573-0EAA-F090-2D84-6B3FD4DECC99}"/>
              </a:ext>
            </a:extLst>
          </p:cNvPr>
          <p:cNvSpPr txBox="1"/>
          <p:nvPr/>
        </p:nvSpPr>
        <p:spPr>
          <a:xfrm>
            <a:off x="4842741" y="2300990"/>
            <a:ext cx="61038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TOC</a:t>
            </a:r>
            <a:endParaRPr lang="it-IT" dirty="0"/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0CA2BF4E-232D-B353-6941-99959132A84F}"/>
              </a:ext>
            </a:extLst>
          </p:cNvPr>
          <p:cNvSpPr txBox="1"/>
          <p:nvPr/>
        </p:nvSpPr>
        <p:spPr>
          <a:xfrm>
            <a:off x="3987259" y="3142456"/>
            <a:ext cx="45012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TN</a:t>
            </a:r>
            <a:endParaRPr lang="it-IT" dirty="0"/>
          </a:p>
        </p:txBody>
      </p:sp>
      <p:cxnSp>
        <p:nvCxnSpPr>
          <p:cNvPr id="22" name="Connettore 2 21">
            <a:extLst>
              <a:ext uri="{FF2B5EF4-FFF2-40B4-BE49-F238E27FC236}">
                <a16:creationId xmlns:a16="http://schemas.microsoft.com/office/drawing/2014/main" id="{1008F42A-652E-5170-7352-5918FF664A38}"/>
              </a:ext>
            </a:extLst>
          </p:cNvPr>
          <p:cNvCxnSpPr>
            <a:stCxn id="3" idx="2"/>
            <a:endCxn id="8" idx="3"/>
          </p:cNvCxnSpPr>
          <p:nvPr/>
        </p:nvCxnSpPr>
        <p:spPr>
          <a:xfrm flipH="1">
            <a:off x="1557456" y="1768680"/>
            <a:ext cx="1749487" cy="716976"/>
          </a:xfrm>
          <a:prstGeom prst="straightConnector1">
            <a:avLst/>
          </a:prstGeom>
          <a:ln w="190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ttore 2 23">
            <a:extLst>
              <a:ext uri="{FF2B5EF4-FFF2-40B4-BE49-F238E27FC236}">
                <a16:creationId xmlns:a16="http://schemas.microsoft.com/office/drawing/2014/main" id="{F719B0F2-2BAE-4990-1FDE-7823A92FA0AD}"/>
              </a:ext>
            </a:extLst>
          </p:cNvPr>
          <p:cNvCxnSpPr>
            <a:stCxn id="3" idx="2"/>
            <a:endCxn id="10" idx="3"/>
          </p:cNvCxnSpPr>
          <p:nvPr/>
        </p:nvCxnSpPr>
        <p:spPr>
          <a:xfrm flipH="1">
            <a:off x="1995782" y="1768680"/>
            <a:ext cx="1311161" cy="1137709"/>
          </a:xfrm>
          <a:prstGeom prst="straightConnector1">
            <a:avLst/>
          </a:prstGeom>
          <a:ln w="190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ttore 2 25">
            <a:extLst>
              <a:ext uri="{FF2B5EF4-FFF2-40B4-BE49-F238E27FC236}">
                <a16:creationId xmlns:a16="http://schemas.microsoft.com/office/drawing/2014/main" id="{E0D125C8-E828-F293-2144-293F6E064A63}"/>
              </a:ext>
            </a:extLst>
          </p:cNvPr>
          <p:cNvCxnSpPr>
            <a:cxnSpLocks/>
            <a:stCxn id="3" idx="2"/>
            <a:endCxn id="16" idx="0"/>
          </p:cNvCxnSpPr>
          <p:nvPr/>
        </p:nvCxnSpPr>
        <p:spPr>
          <a:xfrm>
            <a:off x="3306943" y="1768680"/>
            <a:ext cx="0" cy="1649256"/>
          </a:xfrm>
          <a:prstGeom prst="straightConnector1">
            <a:avLst/>
          </a:prstGeom>
          <a:ln w="190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ttore 2 27">
            <a:extLst>
              <a:ext uri="{FF2B5EF4-FFF2-40B4-BE49-F238E27FC236}">
                <a16:creationId xmlns:a16="http://schemas.microsoft.com/office/drawing/2014/main" id="{78AFECAC-46CC-662F-37A4-DA4979A6A96F}"/>
              </a:ext>
            </a:extLst>
          </p:cNvPr>
          <p:cNvCxnSpPr>
            <a:stCxn id="3" idx="2"/>
            <a:endCxn id="12" idx="3"/>
          </p:cNvCxnSpPr>
          <p:nvPr/>
        </p:nvCxnSpPr>
        <p:spPr>
          <a:xfrm flipH="1">
            <a:off x="2496827" y="1768680"/>
            <a:ext cx="810116" cy="1558442"/>
          </a:xfrm>
          <a:prstGeom prst="straightConnector1">
            <a:avLst/>
          </a:prstGeom>
          <a:ln w="190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ttore 2 29">
            <a:extLst>
              <a:ext uri="{FF2B5EF4-FFF2-40B4-BE49-F238E27FC236}">
                <a16:creationId xmlns:a16="http://schemas.microsoft.com/office/drawing/2014/main" id="{59CBC5D5-4404-9657-A3D2-73277914F22B}"/>
              </a:ext>
            </a:extLst>
          </p:cNvPr>
          <p:cNvCxnSpPr>
            <a:stCxn id="3" idx="2"/>
            <a:endCxn id="20" idx="1"/>
          </p:cNvCxnSpPr>
          <p:nvPr/>
        </p:nvCxnSpPr>
        <p:spPr>
          <a:xfrm>
            <a:off x="3306943" y="1768680"/>
            <a:ext cx="680316" cy="1558442"/>
          </a:xfrm>
          <a:prstGeom prst="straightConnector1">
            <a:avLst/>
          </a:prstGeom>
          <a:ln w="190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nettore 2 31">
            <a:extLst>
              <a:ext uri="{FF2B5EF4-FFF2-40B4-BE49-F238E27FC236}">
                <a16:creationId xmlns:a16="http://schemas.microsoft.com/office/drawing/2014/main" id="{732D4331-BC8C-0D13-6D4A-2FA4E2F6DE20}"/>
              </a:ext>
            </a:extLst>
          </p:cNvPr>
          <p:cNvCxnSpPr>
            <a:stCxn id="3" idx="2"/>
            <a:endCxn id="14" idx="1"/>
          </p:cNvCxnSpPr>
          <p:nvPr/>
        </p:nvCxnSpPr>
        <p:spPr>
          <a:xfrm>
            <a:off x="3306943" y="1768680"/>
            <a:ext cx="1191719" cy="1137709"/>
          </a:xfrm>
          <a:prstGeom prst="straightConnector1">
            <a:avLst/>
          </a:prstGeom>
          <a:ln w="190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nettore 2 33">
            <a:extLst>
              <a:ext uri="{FF2B5EF4-FFF2-40B4-BE49-F238E27FC236}">
                <a16:creationId xmlns:a16="http://schemas.microsoft.com/office/drawing/2014/main" id="{EDBFF747-02A4-469E-76EB-CEB7DCE9883D}"/>
              </a:ext>
            </a:extLst>
          </p:cNvPr>
          <p:cNvCxnSpPr>
            <a:stCxn id="3" idx="2"/>
            <a:endCxn id="18" idx="1"/>
          </p:cNvCxnSpPr>
          <p:nvPr/>
        </p:nvCxnSpPr>
        <p:spPr>
          <a:xfrm>
            <a:off x="3306943" y="1768680"/>
            <a:ext cx="1535798" cy="716976"/>
          </a:xfrm>
          <a:prstGeom prst="straightConnector1">
            <a:avLst/>
          </a:prstGeom>
          <a:ln w="190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Rettangolo 35">
            <a:extLst>
              <a:ext uri="{FF2B5EF4-FFF2-40B4-BE49-F238E27FC236}">
                <a16:creationId xmlns:a16="http://schemas.microsoft.com/office/drawing/2014/main" id="{C4CA8DBF-5CB3-4C29-0F8A-E334BA48686F}"/>
              </a:ext>
            </a:extLst>
          </p:cNvPr>
          <p:cNvSpPr/>
          <p:nvPr/>
        </p:nvSpPr>
        <p:spPr>
          <a:xfrm>
            <a:off x="7052960" y="3714744"/>
            <a:ext cx="3526131" cy="4001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it-IT" sz="2000" dirty="0"/>
          </a:p>
        </p:txBody>
      </p:sp>
      <p:sp>
        <p:nvSpPr>
          <p:cNvPr id="38" name="CasellaDiTesto 37">
            <a:extLst>
              <a:ext uri="{FF2B5EF4-FFF2-40B4-BE49-F238E27FC236}">
                <a16:creationId xmlns:a16="http://schemas.microsoft.com/office/drawing/2014/main" id="{7F464F71-DF5E-ECB4-DEE0-233519C71FC0}"/>
              </a:ext>
            </a:extLst>
          </p:cNvPr>
          <p:cNvSpPr txBox="1"/>
          <p:nvPr/>
        </p:nvSpPr>
        <p:spPr>
          <a:xfrm>
            <a:off x="6064234" y="2308886"/>
            <a:ext cx="152478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800" dirty="0">
                <a:latin typeface="Symbol" panose="05050102010706020507" pitchFamily="18" charset="2"/>
              </a:rPr>
              <a:t>b</a:t>
            </a:r>
            <a:r>
              <a:rPr lang="it-IT" sz="1800" dirty="0"/>
              <a:t>-</a:t>
            </a:r>
            <a:r>
              <a:rPr lang="it-IT" sz="1800" dirty="0" err="1"/>
              <a:t>glucosedase</a:t>
            </a:r>
            <a:r>
              <a:rPr lang="it-IT" sz="1800" dirty="0"/>
              <a:t> </a:t>
            </a:r>
          </a:p>
        </p:txBody>
      </p:sp>
      <p:sp>
        <p:nvSpPr>
          <p:cNvPr id="40" name="CasellaDiTesto 39">
            <a:extLst>
              <a:ext uri="{FF2B5EF4-FFF2-40B4-BE49-F238E27FC236}">
                <a16:creationId xmlns:a16="http://schemas.microsoft.com/office/drawing/2014/main" id="{924BC6DF-DF5B-365A-5B9F-1FD4C9D0D106}"/>
              </a:ext>
            </a:extLst>
          </p:cNvPr>
          <p:cNvSpPr txBox="1"/>
          <p:nvPr/>
        </p:nvSpPr>
        <p:spPr>
          <a:xfrm>
            <a:off x="6721477" y="2827149"/>
            <a:ext cx="13682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800" dirty="0"/>
              <a:t>Phosphatase</a:t>
            </a:r>
            <a:endParaRPr lang="it-IT" dirty="0"/>
          </a:p>
        </p:txBody>
      </p:sp>
      <p:sp>
        <p:nvSpPr>
          <p:cNvPr id="42" name="CasellaDiTesto 41">
            <a:extLst>
              <a:ext uri="{FF2B5EF4-FFF2-40B4-BE49-F238E27FC236}">
                <a16:creationId xmlns:a16="http://schemas.microsoft.com/office/drawing/2014/main" id="{E31A660B-374F-6C09-7C2F-3500B9D580D2}"/>
              </a:ext>
            </a:extLst>
          </p:cNvPr>
          <p:cNvSpPr txBox="1"/>
          <p:nvPr/>
        </p:nvSpPr>
        <p:spPr>
          <a:xfrm>
            <a:off x="10263533" y="2278764"/>
            <a:ext cx="212737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800" dirty="0"/>
              <a:t>Butyrate </a:t>
            </a:r>
            <a:r>
              <a:rPr lang="it-IT" sz="1800" dirty="0" err="1"/>
              <a:t>Esterase</a:t>
            </a:r>
            <a:r>
              <a:rPr lang="it-IT" sz="1800" dirty="0"/>
              <a:t> (BE)</a:t>
            </a:r>
          </a:p>
        </p:txBody>
      </p:sp>
      <p:sp>
        <p:nvSpPr>
          <p:cNvPr id="44" name="CasellaDiTesto 43">
            <a:extLst>
              <a:ext uri="{FF2B5EF4-FFF2-40B4-BE49-F238E27FC236}">
                <a16:creationId xmlns:a16="http://schemas.microsoft.com/office/drawing/2014/main" id="{5F14513A-112E-EBAD-A83C-091B9DA2C2C4}"/>
              </a:ext>
            </a:extLst>
          </p:cNvPr>
          <p:cNvSpPr txBox="1"/>
          <p:nvPr/>
        </p:nvSpPr>
        <p:spPr>
          <a:xfrm>
            <a:off x="9672924" y="2804327"/>
            <a:ext cx="173049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800" dirty="0"/>
              <a:t>Aryl </a:t>
            </a:r>
            <a:r>
              <a:rPr lang="it-IT" sz="1800" dirty="0" err="1"/>
              <a:t>sulfatase</a:t>
            </a:r>
            <a:endParaRPr lang="it-IT" sz="1800" dirty="0"/>
          </a:p>
        </p:txBody>
      </p:sp>
      <p:sp>
        <p:nvSpPr>
          <p:cNvPr id="46" name="CasellaDiTesto 45">
            <a:extLst>
              <a:ext uri="{FF2B5EF4-FFF2-40B4-BE49-F238E27FC236}">
                <a16:creationId xmlns:a16="http://schemas.microsoft.com/office/drawing/2014/main" id="{AE9FFEDB-1553-D9F3-4F41-B7A25059D089}"/>
              </a:ext>
            </a:extLst>
          </p:cNvPr>
          <p:cNvSpPr txBox="1"/>
          <p:nvPr/>
        </p:nvSpPr>
        <p:spPr>
          <a:xfrm>
            <a:off x="7499305" y="3173659"/>
            <a:ext cx="276970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800" dirty="0"/>
              <a:t>N-</a:t>
            </a:r>
            <a:r>
              <a:rPr lang="it-IT" sz="1800" dirty="0" err="1"/>
              <a:t>acetyl</a:t>
            </a:r>
            <a:r>
              <a:rPr lang="it-IT" sz="1800" dirty="0"/>
              <a:t>-</a:t>
            </a:r>
            <a:r>
              <a:rPr lang="el-GR" sz="1800" dirty="0"/>
              <a:t>β-</a:t>
            </a:r>
            <a:r>
              <a:rPr lang="it-IT" sz="1800" dirty="0" err="1"/>
              <a:t>glucosaminidase</a:t>
            </a:r>
            <a:r>
              <a:rPr lang="it-IT" sz="1800" dirty="0"/>
              <a:t> (NAG)</a:t>
            </a:r>
          </a:p>
        </p:txBody>
      </p:sp>
      <p:cxnSp>
        <p:nvCxnSpPr>
          <p:cNvPr id="50" name="Connettore 2 49">
            <a:extLst>
              <a:ext uri="{FF2B5EF4-FFF2-40B4-BE49-F238E27FC236}">
                <a16:creationId xmlns:a16="http://schemas.microsoft.com/office/drawing/2014/main" id="{93C61BDE-C63B-C2E6-9DEB-327576140A6A}"/>
              </a:ext>
            </a:extLst>
          </p:cNvPr>
          <p:cNvCxnSpPr>
            <a:cxnSpLocks/>
            <a:stCxn id="2" idx="2"/>
            <a:endCxn id="38" idx="3"/>
          </p:cNvCxnSpPr>
          <p:nvPr/>
        </p:nvCxnSpPr>
        <p:spPr>
          <a:xfrm flipH="1">
            <a:off x="7589019" y="1748313"/>
            <a:ext cx="1295140" cy="745239"/>
          </a:xfrm>
          <a:prstGeom prst="straightConnector1">
            <a:avLst/>
          </a:prstGeom>
          <a:ln w="1905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Connettore 2 51">
            <a:extLst>
              <a:ext uri="{FF2B5EF4-FFF2-40B4-BE49-F238E27FC236}">
                <a16:creationId xmlns:a16="http://schemas.microsoft.com/office/drawing/2014/main" id="{F096389C-09F2-3AC3-CDB6-FB05E6BC4D55}"/>
              </a:ext>
            </a:extLst>
          </p:cNvPr>
          <p:cNvCxnSpPr>
            <a:stCxn id="2" idx="2"/>
            <a:endCxn id="40" idx="3"/>
          </p:cNvCxnSpPr>
          <p:nvPr/>
        </p:nvCxnSpPr>
        <p:spPr>
          <a:xfrm flipH="1">
            <a:off x="8089677" y="1748313"/>
            <a:ext cx="794482" cy="1263502"/>
          </a:xfrm>
          <a:prstGeom prst="straightConnector1">
            <a:avLst/>
          </a:prstGeom>
          <a:ln w="1905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Connettore 2 53">
            <a:extLst>
              <a:ext uri="{FF2B5EF4-FFF2-40B4-BE49-F238E27FC236}">
                <a16:creationId xmlns:a16="http://schemas.microsoft.com/office/drawing/2014/main" id="{ED32474C-BFDF-C362-34B2-9F2B46A107B3}"/>
              </a:ext>
            </a:extLst>
          </p:cNvPr>
          <p:cNvCxnSpPr>
            <a:stCxn id="2" idx="2"/>
            <a:endCxn id="46" idx="0"/>
          </p:cNvCxnSpPr>
          <p:nvPr/>
        </p:nvCxnSpPr>
        <p:spPr>
          <a:xfrm>
            <a:off x="8884159" y="1748313"/>
            <a:ext cx="0" cy="1425346"/>
          </a:xfrm>
          <a:prstGeom prst="straightConnector1">
            <a:avLst/>
          </a:prstGeom>
          <a:ln w="1905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Connettore 2 55">
            <a:extLst>
              <a:ext uri="{FF2B5EF4-FFF2-40B4-BE49-F238E27FC236}">
                <a16:creationId xmlns:a16="http://schemas.microsoft.com/office/drawing/2014/main" id="{84CF1BA5-EF1F-C8F8-3EA3-CB9404BA13D5}"/>
              </a:ext>
            </a:extLst>
          </p:cNvPr>
          <p:cNvCxnSpPr>
            <a:stCxn id="2" idx="2"/>
            <a:endCxn id="44" idx="1"/>
          </p:cNvCxnSpPr>
          <p:nvPr/>
        </p:nvCxnSpPr>
        <p:spPr>
          <a:xfrm>
            <a:off x="8884159" y="1748313"/>
            <a:ext cx="788765" cy="1240680"/>
          </a:xfrm>
          <a:prstGeom prst="straightConnector1">
            <a:avLst/>
          </a:prstGeom>
          <a:ln w="1905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Connettore 2 57">
            <a:extLst>
              <a:ext uri="{FF2B5EF4-FFF2-40B4-BE49-F238E27FC236}">
                <a16:creationId xmlns:a16="http://schemas.microsoft.com/office/drawing/2014/main" id="{5D305020-3EBB-31D4-73C9-A5AFC605E940}"/>
              </a:ext>
            </a:extLst>
          </p:cNvPr>
          <p:cNvCxnSpPr>
            <a:stCxn id="2" idx="2"/>
            <a:endCxn id="42" idx="1"/>
          </p:cNvCxnSpPr>
          <p:nvPr/>
        </p:nvCxnSpPr>
        <p:spPr>
          <a:xfrm>
            <a:off x="8884159" y="1748313"/>
            <a:ext cx="1379374" cy="853617"/>
          </a:xfrm>
          <a:prstGeom prst="straightConnector1">
            <a:avLst/>
          </a:prstGeom>
          <a:ln w="1905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Rettangolo 59">
            <a:extLst>
              <a:ext uri="{FF2B5EF4-FFF2-40B4-BE49-F238E27FC236}">
                <a16:creationId xmlns:a16="http://schemas.microsoft.com/office/drawing/2014/main" id="{EAB82734-0A5D-4CAA-4BCF-3B93FF37BB39}"/>
              </a:ext>
            </a:extLst>
          </p:cNvPr>
          <p:cNvSpPr/>
          <p:nvPr/>
        </p:nvSpPr>
        <p:spPr>
          <a:xfrm>
            <a:off x="3054334" y="5326156"/>
            <a:ext cx="6096000" cy="707886"/>
          </a:xfrm>
          <a:prstGeom prst="rect">
            <a:avLst/>
          </a:prstGeom>
          <a:solidFill>
            <a:schemeClr val="bg1"/>
          </a:solidFill>
          <a:ln>
            <a:solidFill>
              <a:srgbClr val="FFFF00"/>
            </a:solidFill>
          </a:ln>
        </p:spPr>
        <p:txBody>
          <a:bodyPr>
            <a:spAutoFit/>
          </a:bodyPr>
          <a:lstStyle/>
          <a:p>
            <a:pPr algn="ctr"/>
            <a:r>
              <a:rPr lang="en-US" sz="2000" b="1" dirty="0"/>
              <a:t>Alfalfa and Marigold are the plants that promote greater biological development of the substrate</a:t>
            </a:r>
            <a:endParaRPr lang="it-IT" sz="2000" b="1" dirty="0"/>
          </a:p>
        </p:txBody>
      </p:sp>
      <p:pic>
        <p:nvPicPr>
          <p:cNvPr id="61" name="Immagine 60">
            <a:extLst>
              <a:ext uri="{FF2B5EF4-FFF2-40B4-BE49-F238E27FC236}">
                <a16:creationId xmlns:a16="http://schemas.microsoft.com/office/drawing/2014/main" id="{0B5AA6B7-973F-218D-B3BC-D6726B83D2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7847" y="4816135"/>
            <a:ext cx="1688738" cy="1969179"/>
          </a:xfrm>
          <a:prstGeom prst="rect">
            <a:avLst/>
          </a:prstGeom>
        </p:spPr>
      </p:pic>
      <p:pic>
        <p:nvPicPr>
          <p:cNvPr id="62" name="Immagine 61">
            <a:extLst>
              <a:ext uri="{FF2B5EF4-FFF2-40B4-BE49-F238E27FC236}">
                <a16:creationId xmlns:a16="http://schemas.microsoft.com/office/drawing/2014/main" id="{357985FF-C6EB-DF24-1CF9-F41F561607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72924" y="4816135"/>
            <a:ext cx="1493649" cy="1914310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FBEDF157-7585-4372-1127-6A635AF8E93B}"/>
              </a:ext>
            </a:extLst>
          </p:cNvPr>
          <p:cNvSpPr txBox="1"/>
          <p:nvPr/>
        </p:nvSpPr>
        <p:spPr>
          <a:xfrm>
            <a:off x="5493877" y="544472"/>
            <a:ext cx="12042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 err="1"/>
              <a:t>Phase</a:t>
            </a:r>
            <a:r>
              <a:rPr lang="it-IT" sz="2400" b="1" dirty="0"/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24583554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0">
            <a:extLst>
              <a:ext uri="{FF2B5EF4-FFF2-40B4-BE49-F238E27FC236}">
                <a16:creationId xmlns:a16="http://schemas.microsoft.com/office/drawing/2014/main" id="{CECCC731-7E80-ACC0-8072-21CE090109B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8942" b="20640"/>
          <a:stretch/>
        </p:blipFill>
        <p:spPr>
          <a:xfrm>
            <a:off x="5251628" y="5672771"/>
            <a:ext cx="1688738" cy="1189730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0BB962AE-BAE7-674F-8A81-2DFDD68F7F4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43000"/>
          </a:blip>
          <a:stretch>
            <a:fillRect/>
          </a:stretch>
        </p:blipFill>
        <p:spPr>
          <a:xfrm>
            <a:off x="960053" y="0"/>
            <a:ext cx="10271894" cy="6858000"/>
          </a:xfrm>
          <a:prstGeom prst="rect">
            <a:avLst/>
          </a:prstGeom>
        </p:spPr>
      </p:pic>
      <p:sp>
        <p:nvSpPr>
          <p:cNvPr id="4" name="Rettangolo 3">
            <a:extLst>
              <a:ext uri="{FF2B5EF4-FFF2-40B4-BE49-F238E27FC236}">
                <a16:creationId xmlns:a16="http://schemas.microsoft.com/office/drawing/2014/main" id="{A7937C95-DC12-5272-3D3E-C0240DE99907}"/>
              </a:ext>
            </a:extLst>
          </p:cNvPr>
          <p:cNvSpPr/>
          <p:nvPr/>
        </p:nvSpPr>
        <p:spPr>
          <a:xfrm>
            <a:off x="3562645" y="1098919"/>
            <a:ext cx="5066708" cy="40703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sz="20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Microbiological</a:t>
            </a:r>
            <a:r>
              <a:rPr lang="it-IT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it-IT" sz="20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Characterization</a:t>
            </a:r>
            <a:r>
              <a:rPr lang="it-IT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of </a:t>
            </a:r>
            <a:r>
              <a:rPr lang="it-IT" sz="20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Substrates</a:t>
            </a:r>
            <a:endParaRPr lang="it-IT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2F4E2502-427D-7B7A-EDEF-15BB1CDF163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84000"/>
          </a:blip>
          <a:stretch>
            <a:fillRect/>
          </a:stretch>
        </p:blipFill>
        <p:spPr>
          <a:xfrm>
            <a:off x="2650270" y="1637916"/>
            <a:ext cx="6891459" cy="2969227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5D8969FC-55D0-682C-C027-06252DD91E99}"/>
              </a:ext>
            </a:extLst>
          </p:cNvPr>
          <p:cNvSpPr txBox="1"/>
          <p:nvPr/>
        </p:nvSpPr>
        <p:spPr>
          <a:xfrm>
            <a:off x="3477494" y="5090163"/>
            <a:ext cx="523701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Selection of the most performant plant species:</a:t>
            </a:r>
            <a:endParaRPr lang="it-IT" sz="2000" b="1" dirty="0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29842F2F-9403-FCF9-26D2-2A2DE6135584}"/>
              </a:ext>
            </a:extLst>
          </p:cNvPr>
          <p:cNvSpPr txBox="1"/>
          <p:nvPr/>
        </p:nvSpPr>
        <p:spPr>
          <a:xfrm>
            <a:off x="5590216" y="5622071"/>
            <a:ext cx="1011559" cy="461665"/>
          </a:xfrm>
          <a:prstGeom prst="rect">
            <a:avLst/>
          </a:prstGeom>
          <a:solidFill>
            <a:schemeClr val="bg1">
              <a:alpha val="69000"/>
            </a:schemeClr>
          </a:solidFill>
        </p:spPr>
        <p:txBody>
          <a:bodyPr wrap="none" rtlCol="0">
            <a:spAutoFit/>
          </a:bodyPr>
          <a:lstStyle/>
          <a:p>
            <a:r>
              <a:rPr lang="it-IT" sz="2400" b="1" dirty="0" err="1"/>
              <a:t>Alfalfa</a:t>
            </a:r>
            <a:endParaRPr lang="it-IT" sz="2400" b="1" dirty="0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69538104-003F-ED33-6299-1D7BC3762BC5}"/>
              </a:ext>
            </a:extLst>
          </p:cNvPr>
          <p:cNvSpPr/>
          <p:nvPr/>
        </p:nvSpPr>
        <p:spPr>
          <a:xfrm>
            <a:off x="5225408" y="4738941"/>
            <a:ext cx="1741182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it-IT" sz="2000" b="1" dirty="0"/>
              <a:t>End of </a:t>
            </a:r>
            <a:r>
              <a:rPr lang="it-IT" sz="2000" b="1" dirty="0" err="1"/>
              <a:t>Phase</a:t>
            </a:r>
            <a:r>
              <a:rPr lang="it-IT" sz="2000" b="1" dirty="0"/>
              <a:t> 1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ACB423C0-2B9E-527D-94D9-806890E13E08}"/>
              </a:ext>
            </a:extLst>
          </p:cNvPr>
          <p:cNvSpPr txBox="1"/>
          <p:nvPr/>
        </p:nvSpPr>
        <p:spPr>
          <a:xfrm>
            <a:off x="5493877" y="544472"/>
            <a:ext cx="12042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 err="1"/>
              <a:t>Phase</a:t>
            </a:r>
            <a:r>
              <a:rPr lang="it-IT" sz="2400" b="1" dirty="0"/>
              <a:t> 1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D1B8402F-7FE4-CB58-0CAF-3DE0D1126196}"/>
              </a:ext>
            </a:extLst>
          </p:cNvPr>
          <p:cNvSpPr txBox="1"/>
          <p:nvPr/>
        </p:nvSpPr>
        <p:spPr>
          <a:xfrm>
            <a:off x="2547299" y="6266234"/>
            <a:ext cx="7097392" cy="400110"/>
          </a:xfrm>
          <a:prstGeom prst="rect">
            <a:avLst/>
          </a:prstGeom>
          <a:solidFill>
            <a:schemeClr val="bg1">
              <a:alpha val="66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000" b="1" dirty="0"/>
              <a:t>Grinded roots added to the vermicompost to obtain </a:t>
            </a:r>
            <a:r>
              <a:rPr lang="en-US" sz="2000" b="1" dirty="0" err="1"/>
              <a:t>biostimulant</a:t>
            </a:r>
            <a:endParaRPr lang="it-IT" sz="2000" b="1" dirty="0"/>
          </a:p>
        </p:txBody>
      </p:sp>
    </p:spTree>
    <p:extLst>
      <p:ext uri="{BB962C8B-B14F-4D97-AF65-F5344CB8AC3E}">
        <p14:creationId xmlns:p14="http://schemas.microsoft.com/office/powerpoint/2010/main" val="42661909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2380362" y="1181653"/>
            <a:ext cx="7431273" cy="42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0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Effects of </a:t>
            </a:r>
            <a:r>
              <a:rPr lang="en-US" sz="2000" kern="1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biostimulant</a:t>
            </a:r>
            <a:r>
              <a:rPr lang="en-US" sz="20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on </a:t>
            </a:r>
            <a:r>
              <a:rPr lang="en-US" sz="2000" i="1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Lactuca sativa capitata </a:t>
            </a:r>
            <a:r>
              <a:rPr lang="en-US" sz="20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(iceberg lettuce)</a:t>
            </a:r>
            <a:endParaRPr lang="it-IT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ttangolo 2"/>
          <p:cNvSpPr/>
          <p:nvPr/>
        </p:nvSpPr>
        <p:spPr>
          <a:xfrm>
            <a:off x="296473" y="3642569"/>
            <a:ext cx="3187016" cy="1394997"/>
          </a:xfrm>
          <a:prstGeom prst="rect">
            <a:avLst/>
          </a:prstGeom>
          <a:ln>
            <a:solidFill>
              <a:srgbClr val="FFFF00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000" b="1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Evaluate the effect of </a:t>
            </a:r>
            <a:r>
              <a:rPr lang="en-US" sz="2000" b="1" kern="1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biostimolant</a:t>
            </a:r>
            <a:r>
              <a:rPr lang="en-US" sz="2000" b="1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on plant growth and </a:t>
            </a:r>
            <a:r>
              <a:rPr lang="en-US" sz="2000" b="1" kern="1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physiolocical</a:t>
            </a:r>
            <a:r>
              <a:rPr lang="en-US" sz="2000" b="1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characteristics</a:t>
            </a:r>
            <a:endParaRPr lang="it-IT" sz="2000" b="1" dirty="0">
              <a:effectLst/>
            </a:endParaRP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2"/>
          <a:srcRect l="19437" t="12617" b="14577"/>
          <a:stretch/>
        </p:blipFill>
        <p:spPr>
          <a:xfrm>
            <a:off x="3497535" y="1822136"/>
            <a:ext cx="7431274" cy="5035864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3109E103-36A3-0D57-1501-8DC3D5E35210}"/>
              </a:ext>
            </a:extLst>
          </p:cNvPr>
          <p:cNvSpPr txBox="1"/>
          <p:nvPr/>
        </p:nvSpPr>
        <p:spPr>
          <a:xfrm>
            <a:off x="5493877" y="544472"/>
            <a:ext cx="12042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 err="1"/>
              <a:t>Phase</a:t>
            </a:r>
            <a:r>
              <a:rPr lang="it-IT" sz="2400" b="1" dirty="0"/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28192793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E2CB1187-F979-14EE-8779-3E7430D5998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5000"/>
          </a:blip>
          <a:srcRect l="45414" r="5645"/>
          <a:stretch/>
        </p:blipFill>
        <p:spPr>
          <a:xfrm>
            <a:off x="659153" y="-6570"/>
            <a:ext cx="5436847" cy="687114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C34FC3AE-8B92-CB47-9CDD-73FD327D5FA8}"/>
              </a:ext>
            </a:extLst>
          </p:cNvPr>
          <p:cNvSpPr txBox="1"/>
          <p:nvPr/>
        </p:nvSpPr>
        <p:spPr>
          <a:xfrm>
            <a:off x="5469065" y="628253"/>
            <a:ext cx="12538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 err="1"/>
              <a:t>Phase</a:t>
            </a:r>
            <a:r>
              <a:rPr lang="it-IT" sz="2400" b="1" dirty="0"/>
              <a:t> 2:</a:t>
            </a:r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797FFEDE-56D3-77E1-2A96-488579F4E1EB}"/>
              </a:ext>
            </a:extLst>
          </p:cNvPr>
          <p:cNvSpPr/>
          <p:nvPr/>
        </p:nvSpPr>
        <p:spPr>
          <a:xfrm>
            <a:off x="1255224" y="3060822"/>
            <a:ext cx="4244704" cy="736355"/>
          </a:xfrm>
          <a:prstGeom prst="rect">
            <a:avLst/>
          </a:prstGeom>
          <a:solidFill>
            <a:schemeClr val="bg1">
              <a:alpha val="66000"/>
            </a:schemeClr>
          </a:solidFill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0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 different </a:t>
            </a:r>
            <a:r>
              <a:rPr lang="en-US" sz="2000" kern="1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biostimulant</a:t>
            </a:r>
            <a:r>
              <a:rPr lang="en-US" sz="20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application dosages were tested:</a:t>
            </a:r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D3DDC8B8-9F9D-2C25-43FD-21417896D0F7}"/>
              </a:ext>
            </a:extLst>
          </p:cNvPr>
          <p:cNvSpPr/>
          <p:nvPr/>
        </p:nvSpPr>
        <p:spPr>
          <a:xfrm>
            <a:off x="4318194" y="4417106"/>
            <a:ext cx="1181734" cy="421654"/>
          </a:xfrm>
          <a:prstGeom prst="rect">
            <a:avLst/>
          </a:prstGeom>
          <a:solidFill>
            <a:schemeClr val="bg1">
              <a:alpha val="66000"/>
            </a:schemeClr>
          </a:solidFill>
          <a:ln>
            <a:noFill/>
          </a:ln>
        </p:spPr>
        <p:txBody>
          <a:bodyPr wrap="non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000" b="1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10% w/w</a:t>
            </a:r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74269FFF-C74B-4D51-037E-C1B4D9C386C3}"/>
              </a:ext>
            </a:extLst>
          </p:cNvPr>
          <p:cNvSpPr/>
          <p:nvPr/>
        </p:nvSpPr>
        <p:spPr>
          <a:xfrm>
            <a:off x="1255224" y="4408965"/>
            <a:ext cx="1051891" cy="400110"/>
          </a:xfrm>
          <a:prstGeom prst="rect">
            <a:avLst/>
          </a:prstGeom>
          <a:solidFill>
            <a:schemeClr val="bg1">
              <a:alpha val="66000"/>
            </a:schemeClr>
          </a:solidFill>
          <a:ln>
            <a:noFill/>
          </a:ln>
        </p:spPr>
        <p:txBody>
          <a:bodyPr wrap="none">
            <a:spAutoFit/>
          </a:bodyPr>
          <a:lstStyle/>
          <a:p>
            <a:r>
              <a:rPr lang="it-IT" sz="2000" b="1" dirty="0"/>
              <a:t>5% w/w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76C77F7D-A53E-8BE5-D475-A8E0C77593F8}"/>
              </a:ext>
            </a:extLst>
          </p:cNvPr>
          <p:cNvSpPr txBox="1"/>
          <p:nvPr/>
        </p:nvSpPr>
        <p:spPr>
          <a:xfrm>
            <a:off x="857840" y="1147139"/>
            <a:ext cx="5043340" cy="1323439"/>
          </a:xfrm>
          <a:prstGeom prst="rect">
            <a:avLst/>
          </a:prstGeom>
          <a:solidFill>
            <a:schemeClr val="bg1">
              <a:alpha val="66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en-US" sz="2000" dirty="0"/>
              <a:t>Clinoptilolite zeolites were integrated into the </a:t>
            </a:r>
            <a:r>
              <a:rPr lang="en-US" sz="2000" dirty="0" err="1"/>
              <a:t>biostimulant</a:t>
            </a:r>
            <a:r>
              <a:rPr lang="en-US" sz="2000" dirty="0"/>
              <a:t> (3% w/w)</a:t>
            </a:r>
          </a:p>
          <a:p>
            <a:pPr algn="just"/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control substrate was a sandy substrate based on neutral peat (pH 7.49)</a:t>
            </a:r>
            <a:endParaRPr lang="it-IT" sz="2000" dirty="0"/>
          </a:p>
        </p:txBody>
      </p:sp>
      <p:cxnSp>
        <p:nvCxnSpPr>
          <p:cNvPr id="12" name="Connettore 2 11">
            <a:extLst>
              <a:ext uri="{FF2B5EF4-FFF2-40B4-BE49-F238E27FC236}">
                <a16:creationId xmlns:a16="http://schemas.microsoft.com/office/drawing/2014/main" id="{6A12647D-EFB5-17AD-2DCD-D0228FCE814A}"/>
              </a:ext>
            </a:extLst>
          </p:cNvPr>
          <p:cNvCxnSpPr>
            <a:stCxn id="4" idx="2"/>
            <a:endCxn id="7" idx="0"/>
          </p:cNvCxnSpPr>
          <p:nvPr/>
        </p:nvCxnSpPr>
        <p:spPr>
          <a:xfrm flipH="1">
            <a:off x="1781170" y="3797177"/>
            <a:ext cx="1596406" cy="611788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ttore 2 13">
            <a:extLst>
              <a:ext uri="{FF2B5EF4-FFF2-40B4-BE49-F238E27FC236}">
                <a16:creationId xmlns:a16="http://schemas.microsoft.com/office/drawing/2014/main" id="{606532E6-2AEE-F299-CA6E-6ACE49117E5F}"/>
              </a:ext>
            </a:extLst>
          </p:cNvPr>
          <p:cNvCxnSpPr>
            <a:endCxn id="6" idx="0"/>
          </p:cNvCxnSpPr>
          <p:nvPr/>
        </p:nvCxnSpPr>
        <p:spPr>
          <a:xfrm>
            <a:off x="3377576" y="3797177"/>
            <a:ext cx="1531485" cy="619929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Immagine 14">
            <a:extLst>
              <a:ext uri="{FF2B5EF4-FFF2-40B4-BE49-F238E27FC236}">
                <a16:creationId xmlns:a16="http://schemas.microsoft.com/office/drawing/2014/main" id="{BA3D4536-FFCC-23E5-B5CC-74654BC70F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4687" y="1147139"/>
            <a:ext cx="4439525" cy="3038820"/>
          </a:xfrm>
          <a:prstGeom prst="rect">
            <a:avLst/>
          </a:prstGeom>
        </p:spPr>
      </p:pic>
      <p:pic>
        <p:nvPicPr>
          <p:cNvPr id="16" name="Immagine 15">
            <a:extLst>
              <a:ext uri="{FF2B5EF4-FFF2-40B4-BE49-F238E27FC236}">
                <a16:creationId xmlns:a16="http://schemas.microsoft.com/office/drawing/2014/main" id="{475DC003-F45A-7088-AA6E-136CF211AF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20140" y="3797177"/>
            <a:ext cx="3496174" cy="2940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7616016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AE7D4DE499F4EE4EA2AEF724F1FE29B6" ma:contentTypeVersion="4" ma:contentTypeDescription="Creare un nuovo documento." ma:contentTypeScope="" ma:versionID="53d7ae532bc63df247bab6a29270804e">
  <xsd:schema xmlns:xsd="http://www.w3.org/2001/XMLSchema" xmlns:xs="http://www.w3.org/2001/XMLSchema" xmlns:p="http://schemas.microsoft.com/office/2006/metadata/properties" xmlns:ns2="31636664-d730-40d7-a265-a5e11b79394d" targetNamespace="http://schemas.microsoft.com/office/2006/metadata/properties" ma:root="true" ma:fieldsID="b2115e909aa0adb23c8c5b81ae2500d8" ns2:_="">
    <xsd:import namespace="31636664-d730-40d7-a265-a5e11b79394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1636664-d730-40d7-a265-a5e11b79394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i contenuto"/>
        <xsd:element ref="dc:title" minOccurs="0" maxOccurs="1" ma:index="4" ma:displayName="Tito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9254CB65-6AFE-4502-96EA-16103F6FD03C}">
  <ds:schemaRefs>
    <ds:schemaRef ds:uri="http://schemas.microsoft.com/office/2006/metadata/contentType"/>
    <ds:schemaRef ds:uri="http://schemas.microsoft.com/office/2006/metadata/properties/metaAttributes"/>
    <ds:schemaRef ds:uri="http://www.w3.org/2000/xmlns/"/>
    <ds:schemaRef ds:uri="http://www.w3.org/2001/XMLSchema"/>
    <ds:schemaRef ds:uri="31636664-d730-40d7-a265-a5e11b79394d"/>
    <ds:schemaRef ds:uri="http://schemas.microsoft.com/office/2006/metadata/properties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39392BAF-E722-489A-9D1C-919A24DE41C2}">
  <ds:schemaRefs>
    <ds:schemaRef ds:uri="31636664-d730-40d7-a265-a5e11b79394d"/>
    <ds:schemaRef ds:uri="http://schemas.openxmlformats.org/package/2006/metadata/core-properties"/>
    <ds:schemaRef ds:uri="http://purl.org/dc/terms/"/>
    <ds:schemaRef ds:uri="http://schemas.microsoft.com/office/infopath/2007/PartnerControls"/>
    <ds:schemaRef ds:uri="http://purl.org/dc/dcmitype/"/>
    <ds:schemaRef ds:uri="http://schemas.microsoft.com/office/2006/documentManagement/types"/>
    <ds:schemaRef ds:uri="http://purl.org/dc/elements/1.1/"/>
    <ds:schemaRef ds:uri="http://schemas.microsoft.com/office/2006/metadata/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D4896639-D62E-4DC0-9907-E6C94BF7BB79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1367</TotalTime>
  <Words>647</Words>
  <Application>Microsoft Office PowerPoint</Application>
  <PresentationFormat>Widescreen</PresentationFormat>
  <Paragraphs>131</Paragraphs>
  <Slides>16</Slides>
  <Notes>1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16</vt:i4>
      </vt:variant>
    </vt:vector>
  </HeadingPairs>
  <TitlesOfParts>
    <vt:vector size="22" baseType="lpstr">
      <vt:lpstr>Arial</vt:lpstr>
      <vt:lpstr>Calibri</vt:lpstr>
      <vt:lpstr>Calibri Light</vt:lpstr>
      <vt:lpstr>Symbol</vt:lpstr>
      <vt:lpstr>Times New Roman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Valentina Di Paola</dc:creator>
  <cp:lastModifiedBy>DAVIDE MANZI</cp:lastModifiedBy>
  <cp:revision>127</cp:revision>
  <cp:lastPrinted>2025-02-06T08:18:14Z</cp:lastPrinted>
  <dcterms:created xsi:type="dcterms:W3CDTF">2024-12-12T08:43:13Z</dcterms:created>
  <dcterms:modified xsi:type="dcterms:W3CDTF">2025-02-09T15:17:50Z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0x010100AE7D4DE499F4EE4EA2AEF724F1FE29B6</vt:lpwstr>
  </property>
</Properties>
</file>