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68" r:id="rId5"/>
    <p:sldId id="269" r:id="rId6"/>
    <p:sldId id="270" r:id="rId7"/>
    <p:sldId id="306" r:id="rId8"/>
    <p:sldId id="282" r:id="rId9"/>
    <p:sldId id="307" r:id="rId10"/>
    <p:sldId id="308" r:id="rId11"/>
    <p:sldId id="310" r:id="rId12"/>
    <p:sldId id="274" r:id="rId13"/>
    <p:sldId id="272" r:id="rId14"/>
    <p:sldId id="305" r:id="rId15"/>
    <p:sldId id="312" r:id="rId16"/>
    <p:sldId id="319" r:id="rId17"/>
    <p:sldId id="320" r:id="rId18"/>
    <p:sldId id="316" r:id="rId19"/>
    <p:sldId id="317" r:id="rId20"/>
    <p:sldId id="314" r:id="rId21"/>
    <p:sldId id="315" r:id="rId22"/>
    <p:sldId id="278" r:id="rId23"/>
    <p:sldId id="267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306"/>
            <p14:sldId id="282"/>
            <p14:sldId id="307"/>
            <p14:sldId id="308"/>
            <p14:sldId id="310"/>
            <p14:sldId id="274"/>
            <p14:sldId id="272"/>
            <p14:sldId id="305"/>
            <p14:sldId id="312"/>
            <p14:sldId id="319"/>
            <p14:sldId id="320"/>
            <p14:sldId id="316"/>
            <p14:sldId id="317"/>
            <p14:sldId id="314"/>
            <p14:sldId id="315"/>
            <p14:sldId id="278"/>
            <p14:sldId id="267"/>
          </p14:sldIdLst>
        </p14:section>
        <p14:section name="diapositiva finale" id="{6EDF62FC-89EA-4AFB-92C3-BBE7C40FCCE0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7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8F6FFB-028C-8F46-BA28-DB4D9700BB93}" v="3449" dt="2025-02-13T14:38:20.828"/>
    <p1510:client id="{530B9276-E4F7-CD41-B930-EE7A278B6292}" v="10" dt="2025-02-13T14:49:29.561"/>
    <p1510:client id="{559A7504-7EA7-844E-B65D-7945E8C526AD}" v="1204" dt="2025-02-13T13:37:13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818"/>
    <p:restoredTop sz="86420"/>
  </p:normalViewPr>
  <p:slideViewPr>
    <p:cSldViewPr snapToGrid="0">
      <p:cViewPr varScale="1">
        <p:scale>
          <a:sx n="109" d="100"/>
          <a:sy n="109" d="100"/>
        </p:scale>
        <p:origin x="3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27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13/02/2025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13/02/2025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833939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894391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861648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009240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B1781-804B-808D-B9EF-565C4A14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152D45-A379-199E-CB4A-0BBDF6A49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47579E-F898-42BD-AFF2-9CF74E586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7F06CA0-F8C5-B2E2-30E3-609F60AABE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405176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372185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311162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294586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957834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147612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17968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122353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1226232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430138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0682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89349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079823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17295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418246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487059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jpeg"/><Relationship Id="rId3" Type="http://schemas.openxmlformats.org/officeDocument/2006/relationships/image" Target="../media/image43.jpe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47.jpeg"/><Relationship Id="rId4" Type="http://schemas.openxmlformats.org/officeDocument/2006/relationships/image" Target="../media/image44.jpg"/><Relationship Id="rId9" Type="http://schemas.microsoft.com/office/2007/relationships/hdphoto" Target="../media/hdphoto4.wdp"/><Relationship Id="rId1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0.jpg"/><Relationship Id="rId4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7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8.jpe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tiff"/><Relationship Id="rId7" Type="http://schemas.microsoft.com/office/2007/relationships/hdphoto" Target="../media/hdphoto1.wdp"/><Relationship Id="rId12" Type="http://schemas.openxmlformats.org/officeDocument/2006/relationships/image" Target="../media/image24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tiff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image" Target="../media/image17.tiff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D4DF0B9F-E652-7C00-3EA2-8BB5AD64D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741" y="3064877"/>
            <a:ext cx="2377440" cy="3097876"/>
          </a:xfrm>
          <a:prstGeom prst="rect">
            <a:avLst/>
          </a:prstGeom>
        </p:spPr>
      </p:pic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4322318" y="3975322"/>
            <a:ext cx="4688114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Laura Loru</a:t>
            </a:r>
          </a:p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Institute on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3201660" y="1536477"/>
            <a:ext cx="728698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National programs of Classical Biological Control of the invasive alien pests </a:t>
            </a:r>
            <a:r>
              <a:rPr lang="en-US" sz="32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Halyomorpha</a:t>
            </a:r>
            <a:r>
              <a:rPr lang="en-U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U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b="1" i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Drosophila </a:t>
            </a:r>
            <a:r>
              <a:rPr lang="en-US" sz="3200" b="1" i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suzukii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in Sardinia (Italy)</a:t>
            </a:r>
            <a:r>
              <a:rPr lang="it-IT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76F9838-77A3-3160-45AA-9A200A71F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769252" y="68483"/>
            <a:ext cx="5482167" cy="6773322"/>
          </a:xfrm>
          <a:prstGeom prst="rect">
            <a:avLst/>
          </a:prstGeom>
        </p:spPr>
      </p:pic>
      <p:pic>
        <p:nvPicPr>
          <p:cNvPr id="27" name="Picture 26" descr="A map of italy with different colored states&#10;&#10;AI-generated content may be incorrect.">
            <a:extLst>
              <a:ext uri="{FF2B5EF4-FFF2-40B4-BE49-F238E27FC236}">
                <a16:creationId xmlns:a16="http://schemas.microsoft.com/office/drawing/2014/main" id="{260A558C-4589-9567-16F5-FAFEF9D5C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6251" b="5022"/>
          <a:stretch/>
        </p:blipFill>
        <p:spPr>
          <a:xfrm>
            <a:off x="5731612" y="116407"/>
            <a:ext cx="5691136" cy="673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2C9E80-7047-5048-194B-DD93BC205D02}"/>
              </a:ext>
            </a:extLst>
          </p:cNvPr>
          <p:cNvSpPr txBox="1"/>
          <p:nvPr/>
        </p:nvSpPr>
        <p:spPr>
          <a:xfrm>
            <a:off x="7326592" y="4070297"/>
            <a:ext cx="1921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</a:rPr>
              <a:t>D. </a:t>
            </a:r>
            <a:r>
              <a:rPr lang="en-US" sz="2800" b="1" i="1" dirty="0" err="1">
                <a:latin typeface="Times New Roman" panose="02020603050405020304" pitchFamily="18" charset="0"/>
              </a:rPr>
              <a:t>suzukii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3C7760-751C-4F2D-401E-0D11FCBB1155}"/>
              </a:ext>
            </a:extLst>
          </p:cNvPr>
          <p:cNvSpPr txBox="1"/>
          <p:nvPr/>
        </p:nvSpPr>
        <p:spPr>
          <a:xfrm>
            <a:off x="2243669" y="4070297"/>
            <a:ext cx="1921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</a:rPr>
              <a:t>H. </a:t>
            </a:r>
            <a:r>
              <a:rPr lang="en-US" sz="2800" b="1" i="1" dirty="0" err="1">
                <a:latin typeface="Times New Roman" panose="02020603050405020304" pitchFamily="18" charset="0"/>
              </a:rPr>
              <a:t>halys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DD8C2-6CB4-B852-4A53-ABAB4CA0BBE2}"/>
              </a:ext>
            </a:extLst>
          </p:cNvPr>
          <p:cNvSpPr txBox="1"/>
          <p:nvPr/>
        </p:nvSpPr>
        <p:spPr>
          <a:xfrm>
            <a:off x="716642" y="167249"/>
            <a:ext cx="107587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</a:rPr>
              <a:t>National programs of Classical biological control of </a:t>
            </a:r>
            <a:r>
              <a:rPr lang="en-US" sz="2600" b="1" i="1" dirty="0">
                <a:latin typeface="Times New Roman" panose="02020603050405020304" pitchFamily="18" charset="0"/>
              </a:rPr>
              <a:t>H. </a:t>
            </a:r>
            <a:r>
              <a:rPr lang="en-US" sz="2600" b="1" i="1" dirty="0" err="1">
                <a:latin typeface="Times New Roman" panose="02020603050405020304" pitchFamily="18" charset="0"/>
              </a:rPr>
              <a:t>h</a:t>
            </a:r>
            <a:r>
              <a:rPr lang="en-US" sz="2600" b="1" dirty="0" err="1">
                <a:latin typeface="Times New Roman" panose="02020603050405020304" pitchFamily="18" charset="0"/>
              </a:rPr>
              <a:t>alys</a:t>
            </a:r>
            <a:r>
              <a:rPr lang="en-US" sz="2600" b="1" dirty="0">
                <a:latin typeface="Times New Roman" panose="02020603050405020304" pitchFamily="18" charset="0"/>
              </a:rPr>
              <a:t> and </a:t>
            </a:r>
            <a:r>
              <a:rPr lang="en-US" sz="2600" b="1" i="1" dirty="0">
                <a:latin typeface="Times New Roman" panose="02020603050405020304" pitchFamily="18" charset="0"/>
              </a:rPr>
              <a:t>D. </a:t>
            </a:r>
            <a:r>
              <a:rPr lang="en-US" sz="2600" b="1" i="1" dirty="0" err="1">
                <a:latin typeface="Times New Roman" panose="02020603050405020304" pitchFamily="18" charset="0"/>
              </a:rPr>
              <a:t>suzukii</a:t>
            </a:r>
            <a:endParaRPr 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9D7E9E0-3A40-D271-CDEA-B00EAC8228F4}"/>
              </a:ext>
            </a:extLst>
          </p:cNvPr>
          <p:cNvSpPr/>
          <p:nvPr/>
        </p:nvSpPr>
        <p:spPr>
          <a:xfrm>
            <a:off x="2050991" y="5852526"/>
            <a:ext cx="546930" cy="256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group of colored circles&#10;&#10;AI-generated content may be incorrect.">
            <a:extLst>
              <a:ext uri="{FF2B5EF4-FFF2-40B4-BE49-F238E27FC236}">
                <a16:creationId xmlns:a16="http://schemas.microsoft.com/office/drawing/2014/main" id="{DEA6695C-5D3A-FEF6-F35F-25F00EC6A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5" t="49948" r="23027" b="40610"/>
          <a:stretch/>
        </p:blipFill>
        <p:spPr>
          <a:xfrm>
            <a:off x="796400" y="3392368"/>
            <a:ext cx="182880" cy="171795"/>
          </a:xfrm>
          <a:prstGeom prst="rect">
            <a:avLst/>
          </a:prstGeom>
        </p:spPr>
      </p:pic>
      <p:pic>
        <p:nvPicPr>
          <p:cNvPr id="32" name="Picture 31" descr="A group of colored circles&#10;&#10;AI-generated content may be incorrect.">
            <a:extLst>
              <a:ext uri="{FF2B5EF4-FFF2-40B4-BE49-F238E27FC236}">
                <a16:creationId xmlns:a16="http://schemas.microsoft.com/office/drawing/2014/main" id="{E7DC1B0F-6AFB-2629-03EF-9E1CD8FBB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69442" r="55597" b="19899"/>
          <a:stretch/>
        </p:blipFill>
        <p:spPr>
          <a:xfrm>
            <a:off x="771566" y="2908643"/>
            <a:ext cx="224815" cy="196713"/>
          </a:xfrm>
          <a:prstGeom prst="rect">
            <a:avLst/>
          </a:prstGeom>
        </p:spPr>
      </p:pic>
      <p:pic>
        <p:nvPicPr>
          <p:cNvPr id="33" name="Picture 32" descr="A group of colored circles&#10;&#10;AI-generated content may be incorrect.">
            <a:extLst>
              <a:ext uri="{FF2B5EF4-FFF2-40B4-BE49-F238E27FC236}">
                <a16:creationId xmlns:a16="http://schemas.microsoft.com/office/drawing/2014/main" id="{489AF956-94EC-F7DF-8DD3-F77D2570F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20101" r="46087" b="69239"/>
          <a:stretch/>
        </p:blipFill>
        <p:spPr>
          <a:xfrm>
            <a:off x="804471" y="3128906"/>
            <a:ext cx="181451" cy="192448"/>
          </a:xfrm>
          <a:prstGeom prst="rect">
            <a:avLst/>
          </a:prstGeom>
        </p:spPr>
      </p:pic>
      <p:pic>
        <p:nvPicPr>
          <p:cNvPr id="34" name="Picture 33" descr="A group of colored circles&#10;&#10;AI-generated content may be incorrect.">
            <a:extLst>
              <a:ext uri="{FF2B5EF4-FFF2-40B4-BE49-F238E27FC236}">
                <a16:creationId xmlns:a16="http://schemas.microsoft.com/office/drawing/2014/main" id="{68AF8FE8-7B99-D861-E176-E28B6BA5D2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44517" r="81120" b="45736"/>
          <a:stretch/>
        </p:blipFill>
        <p:spPr>
          <a:xfrm>
            <a:off x="802619" y="2653467"/>
            <a:ext cx="182880" cy="182880"/>
          </a:xfrm>
          <a:prstGeom prst="rect">
            <a:avLst/>
          </a:prstGeom>
        </p:spPr>
      </p:pic>
      <p:pic>
        <p:nvPicPr>
          <p:cNvPr id="38" name="Picture 37" descr="A group of colored circles&#10;&#10;AI-generated content may be incorrect.">
            <a:extLst>
              <a:ext uri="{FF2B5EF4-FFF2-40B4-BE49-F238E27FC236}">
                <a16:creationId xmlns:a16="http://schemas.microsoft.com/office/drawing/2014/main" id="{6FEE014F-6038-D6A0-FC70-E2DE8BAC7F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69442" r="55597" b="19899"/>
          <a:stretch/>
        </p:blipFill>
        <p:spPr>
          <a:xfrm>
            <a:off x="5869200" y="2930411"/>
            <a:ext cx="224815" cy="196713"/>
          </a:xfrm>
          <a:prstGeom prst="rect">
            <a:avLst/>
          </a:prstGeom>
        </p:spPr>
      </p:pic>
      <p:pic>
        <p:nvPicPr>
          <p:cNvPr id="39" name="Picture 38" descr="A group of colored circles&#10;&#10;AI-generated content may be incorrect.">
            <a:extLst>
              <a:ext uri="{FF2B5EF4-FFF2-40B4-BE49-F238E27FC236}">
                <a16:creationId xmlns:a16="http://schemas.microsoft.com/office/drawing/2014/main" id="{9B5BB488-E0B1-660B-1594-2F7AAE0DCF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20101" r="46087" b="69239"/>
          <a:stretch/>
        </p:blipFill>
        <p:spPr>
          <a:xfrm>
            <a:off x="5891945" y="3150674"/>
            <a:ext cx="181451" cy="192448"/>
          </a:xfrm>
          <a:prstGeom prst="rect">
            <a:avLst/>
          </a:prstGeom>
        </p:spPr>
      </p:pic>
      <p:pic>
        <p:nvPicPr>
          <p:cNvPr id="40" name="Picture 39" descr="A group of colored circles&#10;&#10;AI-generated content may be incorrect.">
            <a:extLst>
              <a:ext uri="{FF2B5EF4-FFF2-40B4-BE49-F238E27FC236}">
                <a16:creationId xmlns:a16="http://schemas.microsoft.com/office/drawing/2014/main" id="{F74686F4-01CF-E756-2BEF-898538F39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44517" r="81120" b="45736"/>
          <a:stretch/>
        </p:blipFill>
        <p:spPr>
          <a:xfrm>
            <a:off x="5883924" y="2675235"/>
            <a:ext cx="182880" cy="1828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F15A61A-B139-3D9B-B457-A46C9BBBB312}"/>
              </a:ext>
            </a:extLst>
          </p:cNvPr>
          <p:cNvSpPr txBox="1"/>
          <p:nvPr/>
        </p:nvSpPr>
        <p:spPr>
          <a:xfrm>
            <a:off x="702770" y="2566747"/>
            <a:ext cx="1921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1 (2020)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2 (2021)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3 (2022)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4 (2024)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A9D636B-CCDB-E6E1-64FE-7EF2BB1900FC}"/>
              </a:ext>
            </a:extLst>
          </p:cNvPr>
          <p:cNvSpPr txBox="1"/>
          <p:nvPr/>
        </p:nvSpPr>
        <p:spPr>
          <a:xfrm>
            <a:off x="5819082" y="2588515"/>
            <a:ext cx="1921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1 (2021)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2 (2023)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3 (2024)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9A1685-9C94-C224-4637-D769DA1BDF35}"/>
              </a:ext>
            </a:extLst>
          </p:cNvPr>
          <p:cNvSpPr txBox="1"/>
          <p:nvPr/>
        </p:nvSpPr>
        <p:spPr>
          <a:xfrm>
            <a:off x="749300" y="5724737"/>
            <a:ext cx="10706106" cy="1047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4000"/>
              </a:lnSpc>
              <a:spcAft>
                <a:spcPts val="600"/>
              </a:spcAft>
              <a:tabLst>
                <a:tab pos="182880" algn="l"/>
              </a:tabLst>
            </a:pP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Since 2020 and 2024                 respectively, IRET is the scientific            responsible            of the </a:t>
            </a:r>
            <a:r>
              <a:rPr lang="en-GB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japonicus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G. </a:t>
            </a:r>
            <a:r>
              <a:rPr lang="en-GB" sz="2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brasiliensis</a:t>
            </a:r>
            <a:r>
              <a:rPr lang="en-GB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G1 mass rearing lab and the scientific partner of  Sardinia Region for the </a:t>
            </a:r>
            <a:r>
              <a:rPr lang="en-GB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H. </a:t>
            </a:r>
            <a:r>
              <a:rPr lang="en-GB" sz="2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halys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GB" sz="2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suzukii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biological control programs in the island.</a:t>
            </a:r>
            <a:endParaRPr lang="it-IT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FB3BF4-B19E-AE19-FC4D-D620A303C663}"/>
              </a:ext>
            </a:extLst>
          </p:cNvPr>
          <p:cNvSpPr txBox="1"/>
          <p:nvPr/>
        </p:nvSpPr>
        <p:spPr>
          <a:xfrm>
            <a:off x="1886202" y="3881959"/>
            <a:ext cx="403828" cy="96898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1200" dirty="0"/>
              <a:t>2016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BBFD35-1D15-6922-196A-84AA10864F5F}"/>
              </a:ext>
            </a:extLst>
          </p:cNvPr>
          <p:cNvSpPr txBox="1"/>
          <p:nvPr/>
        </p:nvSpPr>
        <p:spPr>
          <a:xfrm>
            <a:off x="6961320" y="3746261"/>
            <a:ext cx="403828" cy="96898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1200" dirty="0"/>
              <a:t>2012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797D39-F6FC-6E95-CBDA-FA4D1D4ED7BF}"/>
              </a:ext>
            </a:extLst>
          </p:cNvPr>
          <p:cNvSpPr txBox="1"/>
          <p:nvPr/>
        </p:nvSpPr>
        <p:spPr>
          <a:xfrm>
            <a:off x="3804768" y="1729575"/>
            <a:ext cx="403828" cy="96898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1200" dirty="0"/>
              <a:t>2012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1E770B-1E52-35D2-FB0E-5AFD6FA8B415}"/>
              </a:ext>
            </a:extLst>
          </p:cNvPr>
          <p:cNvSpPr txBox="1"/>
          <p:nvPr/>
        </p:nvSpPr>
        <p:spPr>
          <a:xfrm>
            <a:off x="8867360" y="1581351"/>
            <a:ext cx="403828" cy="96898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it-IT" sz="1200" dirty="0"/>
              <a:t>2009</a:t>
            </a:r>
          </a:p>
        </p:txBody>
      </p:sp>
    </p:spTree>
    <p:extLst>
      <p:ext uri="{BB962C8B-B14F-4D97-AF65-F5344CB8AC3E}">
        <p14:creationId xmlns:p14="http://schemas.microsoft.com/office/powerpoint/2010/main" val="1560996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ug on a leaf&#10;&#10;AI-generated content may be incorrect.">
            <a:extLst>
              <a:ext uri="{FF2B5EF4-FFF2-40B4-BE49-F238E27FC236}">
                <a16:creationId xmlns:a16="http://schemas.microsoft.com/office/drawing/2014/main" id="{8E8B01BB-021E-3A01-2D55-E3AEDC52A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6" t="22222"/>
          <a:stretch/>
        </p:blipFill>
        <p:spPr>
          <a:xfrm>
            <a:off x="3438179" y="2342581"/>
            <a:ext cx="3052441" cy="3575586"/>
          </a:xfrm>
          <a:prstGeom prst="rect">
            <a:avLst/>
          </a:prstGeom>
        </p:spPr>
      </p:pic>
      <p:pic>
        <p:nvPicPr>
          <p:cNvPr id="7" name="Google Shape;418;p13" descr="Immagine che contiene pianta, verde, foglia, verdura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 r="-2"/>
          <a:stretch/>
        </p:blipFill>
        <p:spPr>
          <a:xfrm>
            <a:off x="1345739" y="1558560"/>
            <a:ext cx="2720285" cy="225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leaf with eggs on it&#10;&#10;AI-generated content may be incorrect.">
            <a:extLst>
              <a:ext uri="{FF2B5EF4-FFF2-40B4-BE49-F238E27FC236}">
                <a16:creationId xmlns:a16="http://schemas.microsoft.com/office/drawing/2014/main" id="{399D5F6E-58B2-F716-AD1F-03F2C5774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22" t="53210" r="11019" b="13924"/>
          <a:stretch/>
        </p:blipFill>
        <p:spPr>
          <a:xfrm>
            <a:off x="3452973" y="1493594"/>
            <a:ext cx="2881080" cy="22539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5FD992-F1C7-6303-B475-637F7C66C193}"/>
              </a:ext>
            </a:extLst>
          </p:cNvPr>
          <p:cNvSpPr txBox="1"/>
          <p:nvPr/>
        </p:nvSpPr>
        <p:spPr>
          <a:xfrm>
            <a:off x="3010989" y="711791"/>
            <a:ext cx="6078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japonicus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rearings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Google Shape;424;g22e6b184fc4_0_142">
            <a:extLst>
              <a:ext uri="{FF2B5EF4-FFF2-40B4-BE49-F238E27FC236}">
                <a16:creationId xmlns:a16="http://schemas.microsoft.com/office/drawing/2014/main" id="{875D7CAE-F400-CD62-0399-1BA035219B9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t="33855" r="52514" b="32591"/>
          <a:stretch/>
        </p:blipFill>
        <p:spPr>
          <a:xfrm>
            <a:off x="6717193" y="1539252"/>
            <a:ext cx="1969952" cy="242562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6000" sy="36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20" name="Google Shape;424;g22e6b184fc4_0_142">
            <a:extLst>
              <a:ext uri="{FF2B5EF4-FFF2-40B4-BE49-F238E27FC236}">
                <a16:creationId xmlns:a16="http://schemas.microsoft.com/office/drawing/2014/main" id="{00119CE8-731C-D019-22E8-977FB65CB0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7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rcRect l="53723" t="37885" r="540" b="38514"/>
          <a:stretch/>
        </p:blipFill>
        <p:spPr>
          <a:xfrm>
            <a:off x="8948852" y="1180719"/>
            <a:ext cx="1897409" cy="170605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36000" sy="36000" algn="ctr" rotWithShape="0">
              <a:srgbClr val="000000">
                <a:alpha val="98000"/>
              </a:srgbClr>
            </a:outerShdw>
          </a:effectLst>
        </p:spPr>
      </p:pic>
      <p:pic>
        <p:nvPicPr>
          <p:cNvPr id="24" name="Picture 23" descr="Close-up of several vials with labels&#10;&#10;AI-generated content may be incorrect.">
            <a:extLst>
              <a:ext uri="{FF2B5EF4-FFF2-40B4-BE49-F238E27FC236}">
                <a16:creationId xmlns:a16="http://schemas.microsoft.com/office/drawing/2014/main" id="{E96BC1B7-583B-0C32-0F67-55332BCD88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 b="25387"/>
          <a:stretch/>
        </p:blipFill>
        <p:spPr>
          <a:xfrm>
            <a:off x="7468319" y="2863705"/>
            <a:ext cx="3086100" cy="453934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27" name="Picture 26" descr="A group of bugs on a leaf&#10;&#10;AI-generated content may be incorrect.">
            <a:extLst>
              <a:ext uri="{FF2B5EF4-FFF2-40B4-BE49-F238E27FC236}">
                <a16:creationId xmlns:a16="http://schemas.microsoft.com/office/drawing/2014/main" id="{6720EA6B-49C3-0429-67B4-97744E926C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3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81" r="51903" b="34502"/>
          <a:stretch/>
        </p:blipFill>
        <p:spPr>
          <a:xfrm>
            <a:off x="1060198" y="3706260"/>
            <a:ext cx="2550906" cy="285423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30" name="Picture 29" descr="A plate of nuts and a bug&#10;&#10;AI-generated content may be incorrect.">
            <a:extLst>
              <a:ext uri="{FF2B5EF4-FFF2-40B4-BE49-F238E27FC236}">
                <a16:creationId xmlns:a16="http://schemas.microsoft.com/office/drawing/2014/main" id="{7601668B-0830-35F7-8F91-B343B57310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7" t="21978" r="19877" b="32381"/>
          <a:stretch/>
        </p:blipFill>
        <p:spPr>
          <a:xfrm>
            <a:off x="4500829" y="4850968"/>
            <a:ext cx="1989791" cy="1828800"/>
          </a:xfrm>
          <a:prstGeom prst="rect">
            <a:avLst/>
          </a:prstGeom>
        </p:spPr>
      </p:pic>
      <p:sp>
        <p:nvSpPr>
          <p:cNvPr id="31" name="Bent Arrow 30">
            <a:extLst>
              <a:ext uri="{FF2B5EF4-FFF2-40B4-BE49-F238E27FC236}">
                <a16:creationId xmlns:a16="http://schemas.microsoft.com/office/drawing/2014/main" id="{4A1C5A1D-09A5-04EB-4924-3601C673C844}"/>
              </a:ext>
            </a:extLst>
          </p:cNvPr>
          <p:cNvSpPr/>
          <p:nvPr/>
        </p:nvSpPr>
        <p:spPr>
          <a:xfrm>
            <a:off x="5304845" y="2015757"/>
            <a:ext cx="1697079" cy="86868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1726"/>
            </a:avLst>
          </a:prstGeom>
          <a:scene3d>
            <a:camera prst="orthographicFront">
              <a:rot lat="21354356" lon="21427632" rev="20106161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2" name="Google Shape;435;p17" descr="https://lh4.googleusercontent.com/gVxvN9ikrdOxs2VlAEUiil8KIDuSdM8dtMH3M8N00ByyZxdBlSmH2Dvj5_gYqUQ4kICA7iuN2B_tmsDu5ipW8d599KOqfSPrfV3aWUmTfF-F_w3YfDgmTyrTeXED21G3O0h7n8VsHhgEvAZYQQ">
            <a:extLst>
              <a:ext uri="{FF2B5EF4-FFF2-40B4-BE49-F238E27FC236}">
                <a16:creationId xmlns:a16="http://schemas.microsoft.com/office/drawing/2014/main" id="{A624350B-5D32-D988-856A-5174E740DFB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4">
            <a:alphaModFix/>
          </a:blip>
          <a:srcRect l="36107" t="30517" b="22293"/>
          <a:stretch/>
        </p:blipFill>
        <p:spPr>
          <a:xfrm>
            <a:off x="7305565" y="1898529"/>
            <a:ext cx="685041" cy="6450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C9C19-12CB-DAAC-AE6A-4BFF710EB6D2}"/>
              </a:ext>
            </a:extLst>
          </p:cNvPr>
          <p:cNvSpPr txBox="1"/>
          <p:nvPr/>
        </p:nvSpPr>
        <p:spPr>
          <a:xfrm>
            <a:off x="8898592" y="2894598"/>
            <a:ext cx="2031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Inoculum from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 DC Florence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181AA9-CBB9-BB43-9A83-70DCE5FBCFBE}"/>
              </a:ext>
            </a:extLst>
          </p:cNvPr>
          <p:cNvSpPr/>
          <p:nvPr/>
        </p:nvSpPr>
        <p:spPr>
          <a:xfrm>
            <a:off x="8731870" y="2960782"/>
            <a:ext cx="2573675" cy="579541"/>
          </a:xfrm>
          <a:custGeom>
            <a:avLst/>
            <a:gdLst>
              <a:gd name="connsiteX0" fmla="*/ 0 w 2573675"/>
              <a:gd name="connsiteY0" fmla="*/ 96592 h 579541"/>
              <a:gd name="connsiteX1" fmla="*/ 96592 w 2573675"/>
              <a:gd name="connsiteY1" fmla="*/ 0 h 579541"/>
              <a:gd name="connsiteX2" fmla="*/ 739325 w 2573675"/>
              <a:gd name="connsiteY2" fmla="*/ 0 h 579541"/>
              <a:gd name="connsiteX3" fmla="*/ 1310642 w 2573675"/>
              <a:gd name="connsiteY3" fmla="*/ 0 h 579541"/>
              <a:gd name="connsiteX4" fmla="*/ 1858155 w 2573675"/>
              <a:gd name="connsiteY4" fmla="*/ 0 h 579541"/>
              <a:gd name="connsiteX5" fmla="*/ 2477083 w 2573675"/>
              <a:gd name="connsiteY5" fmla="*/ 0 h 579541"/>
              <a:gd name="connsiteX6" fmla="*/ 2573675 w 2573675"/>
              <a:gd name="connsiteY6" fmla="*/ 96592 h 579541"/>
              <a:gd name="connsiteX7" fmla="*/ 2573675 w 2573675"/>
              <a:gd name="connsiteY7" fmla="*/ 482949 h 579541"/>
              <a:gd name="connsiteX8" fmla="*/ 2477083 w 2573675"/>
              <a:gd name="connsiteY8" fmla="*/ 579541 h 579541"/>
              <a:gd name="connsiteX9" fmla="*/ 1929570 w 2573675"/>
              <a:gd name="connsiteY9" fmla="*/ 579541 h 579541"/>
              <a:gd name="connsiteX10" fmla="*/ 1334447 w 2573675"/>
              <a:gd name="connsiteY10" fmla="*/ 579541 h 579541"/>
              <a:gd name="connsiteX11" fmla="*/ 763129 w 2573675"/>
              <a:gd name="connsiteY11" fmla="*/ 579541 h 579541"/>
              <a:gd name="connsiteX12" fmla="*/ 96592 w 2573675"/>
              <a:gd name="connsiteY12" fmla="*/ 579541 h 579541"/>
              <a:gd name="connsiteX13" fmla="*/ 0 w 2573675"/>
              <a:gd name="connsiteY13" fmla="*/ 482949 h 579541"/>
              <a:gd name="connsiteX14" fmla="*/ 0 w 2573675"/>
              <a:gd name="connsiteY14" fmla="*/ 96592 h 5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3675" h="579541" extrusionOk="0">
                <a:moveTo>
                  <a:pt x="0" y="96592"/>
                </a:moveTo>
                <a:cubicBezTo>
                  <a:pt x="-2978" y="41409"/>
                  <a:pt x="34350" y="3339"/>
                  <a:pt x="96592" y="0"/>
                </a:cubicBezTo>
                <a:cubicBezTo>
                  <a:pt x="230528" y="-23925"/>
                  <a:pt x="479224" y="10143"/>
                  <a:pt x="739325" y="0"/>
                </a:cubicBezTo>
                <a:cubicBezTo>
                  <a:pt x="999426" y="-10143"/>
                  <a:pt x="1142852" y="12170"/>
                  <a:pt x="1310642" y="0"/>
                </a:cubicBezTo>
                <a:cubicBezTo>
                  <a:pt x="1478432" y="-12170"/>
                  <a:pt x="1597643" y="51092"/>
                  <a:pt x="1858155" y="0"/>
                </a:cubicBezTo>
                <a:cubicBezTo>
                  <a:pt x="2118667" y="-51092"/>
                  <a:pt x="2182536" y="3837"/>
                  <a:pt x="2477083" y="0"/>
                </a:cubicBezTo>
                <a:cubicBezTo>
                  <a:pt x="2537185" y="-13904"/>
                  <a:pt x="2568603" y="42469"/>
                  <a:pt x="2573675" y="96592"/>
                </a:cubicBezTo>
                <a:cubicBezTo>
                  <a:pt x="2590329" y="194522"/>
                  <a:pt x="2547535" y="361501"/>
                  <a:pt x="2573675" y="482949"/>
                </a:cubicBezTo>
                <a:cubicBezTo>
                  <a:pt x="2566907" y="547492"/>
                  <a:pt x="2524685" y="572879"/>
                  <a:pt x="2477083" y="579541"/>
                </a:cubicBezTo>
                <a:cubicBezTo>
                  <a:pt x="2353411" y="617122"/>
                  <a:pt x="2055834" y="528562"/>
                  <a:pt x="1929570" y="579541"/>
                </a:cubicBezTo>
                <a:cubicBezTo>
                  <a:pt x="1803306" y="630520"/>
                  <a:pt x="1595205" y="552806"/>
                  <a:pt x="1334447" y="579541"/>
                </a:cubicBezTo>
                <a:cubicBezTo>
                  <a:pt x="1073689" y="606276"/>
                  <a:pt x="904168" y="525570"/>
                  <a:pt x="763129" y="579541"/>
                </a:cubicBezTo>
                <a:cubicBezTo>
                  <a:pt x="622090" y="633512"/>
                  <a:pt x="373160" y="534752"/>
                  <a:pt x="96592" y="579541"/>
                </a:cubicBezTo>
                <a:cubicBezTo>
                  <a:pt x="47880" y="573789"/>
                  <a:pt x="-5223" y="534276"/>
                  <a:pt x="0" y="482949"/>
                </a:cubicBezTo>
                <a:cubicBezTo>
                  <a:pt x="-29538" y="349143"/>
                  <a:pt x="19889" y="176119"/>
                  <a:pt x="0" y="96592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5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1915-CDD0-F41D-9A4B-F418D4C4C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a city&#10;&#10;AI-generated content may be incorrect.">
            <a:extLst>
              <a:ext uri="{FF2B5EF4-FFF2-40B4-BE49-F238E27FC236}">
                <a16:creationId xmlns:a16="http://schemas.microsoft.com/office/drawing/2014/main" id="{DDEB07B1-791C-7209-531E-2493E2F2E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5" t="16925" r="41189" b="45393"/>
          <a:stretch/>
        </p:blipFill>
        <p:spPr>
          <a:xfrm>
            <a:off x="3178361" y="3506490"/>
            <a:ext cx="4174572" cy="2594747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E0689B6-EDB3-3620-B60C-5130283A23D9}"/>
              </a:ext>
            </a:extLst>
          </p:cNvPr>
          <p:cNvSpPr txBox="1"/>
          <p:nvPr/>
        </p:nvSpPr>
        <p:spPr>
          <a:xfrm>
            <a:off x="2626328" y="695953"/>
            <a:ext cx="537774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</a:rPr>
              <a:t>Classical biological control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</a:rPr>
              <a:t>of </a:t>
            </a:r>
            <a:r>
              <a:rPr lang="en-US" sz="2800" b="1" i="1" dirty="0">
                <a:latin typeface="Times New Roman" panose="02020603050405020304" pitchFamily="18" charset="0"/>
              </a:rPr>
              <a:t>H. </a:t>
            </a:r>
            <a:r>
              <a:rPr lang="en-US" sz="2800" b="1" i="1" dirty="0" err="1">
                <a:latin typeface="Times New Roman" panose="02020603050405020304" pitchFamily="18" charset="0"/>
              </a:rPr>
              <a:t>halys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in Sardinia</a:t>
            </a:r>
          </a:p>
        </p:txBody>
      </p:sp>
      <p:sp>
        <p:nvSpPr>
          <p:cNvPr id="18" name="Ovale 6">
            <a:extLst>
              <a:ext uri="{FF2B5EF4-FFF2-40B4-BE49-F238E27FC236}">
                <a16:creationId xmlns:a16="http://schemas.microsoft.com/office/drawing/2014/main" id="{59431867-43BE-5841-5D0A-4547D1118392}"/>
              </a:ext>
            </a:extLst>
          </p:cNvPr>
          <p:cNvSpPr/>
          <p:nvPr/>
        </p:nvSpPr>
        <p:spPr>
          <a:xfrm>
            <a:off x="1218697" y="6268785"/>
            <a:ext cx="161755" cy="14483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6">
            <a:extLst>
              <a:ext uri="{FF2B5EF4-FFF2-40B4-BE49-F238E27FC236}">
                <a16:creationId xmlns:a16="http://schemas.microsoft.com/office/drawing/2014/main" id="{896436E4-BB4C-074E-5B44-3C3AD2246248}"/>
              </a:ext>
            </a:extLst>
          </p:cNvPr>
          <p:cNvSpPr/>
          <p:nvPr/>
        </p:nvSpPr>
        <p:spPr>
          <a:xfrm>
            <a:off x="1219082" y="6477925"/>
            <a:ext cx="161755" cy="14483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Ovale 6">
            <a:extLst>
              <a:ext uri="{FF2B5EF4-FFF2-40B4-BE49-F238E27FC236}">
                <a16:creationId xmlns:a16="http://schemas.microsoft.com/office/drawing/2014/main" id="{339442E8-69FD-D7B4-4BA5-11526004DD69}"/>
              </a:ext>
            </a:extLst>
          </p:cNvPr>
          <p:cNvSpPr/>
          <p:nvPr/>
        </p:nvSpPr>
        <p:spPr>
          <a:xfrm>
            <a:off x="2009531" y="6477925"/>
            <a:ext cx="161755" cy="1448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6">
            <a:extLst>
              <a:ext uri="{FF2B5EF4-FFF2-40B4-BE49-F238E27FC236}">
                <a16:creationId xmlns:a16="http://schemas.microsoft.com/office/drawing/2014/main" id="{36459CBE-3601-7537-477D-2BDE9454247D}"/>
              </a:ext>
            </a:extLst>
          </p:cNvPr>
          <p:cNvSpPr/>
          <p:nvPr/>
        </p:nvSpPr>
        <p:spPr>
          <a:xfrm>
            <a:off x="2009532" y="6270960"/>
            <a:ext cx="161755" cy="1448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310DD5-A3D6-C8F8-9C74-662DFAED0EDC}"/>
              </a:ext>
            </a:extLst>
          </p:cNvPr>
          <p:cNvSpPr txBox="1"/>
          <p:nvPr/>
        </p:nvSpPr>
        <p:spPr>
          <a:xfrm>
            <a:off x="1397353" y="6218093"/>
            <a:ext cx="505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AC5356-DD4F-F639-1C1C-7C1D43B0A520}"/>
              </a:ext>
            </a:extLst>
          </p:cNvPr>
          <p:cNvSpPr txBox="1"/>
          <p:nvPr/>
        </p:nvSpPr>
        <p:spPr>
          <a:xfrm>
            <a:off x="2186130" y="6442211"/>
            <a:ext cx="5084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3AC9514-9557-BBB2-AB38-0FC5E4A33DDE}"/>
              </a:ext>
            </a:extLst>
          </p:cNvPr>
          <p:cNvSpPr txBox="1"/>
          <p:nvPr/>
        </p:nvSpPr>
        <p:spPr>
          <a:xfrm>
            <a:off x="2185485" y="6218093"/>
            <a:ext cx="505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923771-D2CE-F766-0C93-C2D8DDFDBB0B}"/>
              </a:ext>
            </a:extLst>
          </p:cNvPr>
          <p:cNvSpPr txBox="1"/>
          <p:nvPr/>
        </p:nvSpPr>
        <p:spPr>
          <a:xfrm>
            <a:off x="1380452" y="6430890"/>
            <a:ext cx="5052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2022</a:t>
            </a:r>
          </a:p>
        </p:txBody>
      </p:sp>
      <p:pic>
        <p:nvPicPr>
          <p:cNvPr id="33" name="Google Shape;433;p17">
            <a:extLst>
              <a:ext uri="{FF2B5EF4-FFF2-40B4-BE49-F238E27FC236}">
                <a16:creationId xmlns:a16="http://schemas.microsoft.com/office/drawing/2014/main" id="{DC18F7D5-1E77-C693-6E72-67631CDD094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594" b="4264"/>
          <a:stretch/>
        </p:blipFill>
        <p:spPr>
          <a:xfrm>
            <a:off x="7547752" y="1924764"/>
            <a:ext cx="3660038" cy="469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435;p17" descr="https://lh4.googleusercontent.com/gVxvN9ikrdOxs2VlAEUiil8KIDuSdM8dtMH3M8N00ByyZxdBlSmH2Dvj5_gYqUQ4kICA7iuN2B_tmsDu5ipW8d599KOqfSPrfV3aWUmTfF-F_w3YfDgmTyrTeXED21G3O0h7n8VsHhgEvAZYQQ">
            <a:extLst>
              <a:ext uri="{FF2B5EF4-FFF2-40B4-BE49-F238E27FC236}">
                <a16:creationId xmlns:a16="http://schemas.microsoft.com/office/drawing/2014/main" id="{27E0EDEC-7065-5BF2-34C8-5B0DFCDC6F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4715" t="8265"/>
          <a:stretch/>
        </p:blipFill>
        <p:spPr>
          <a:xfrm>
            <a:off x="7234401" y="1108836"/>
            <a:ext cx="1097255" cy="1253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15" descr="Immagine che contiene dito, unghia/chiodo, persona, bibita analcolica&#10;&#10;Descrizione generata automaticamente">
            <a:extLst>
              <a:ext uri="{FF2B5EF4-FFF2-40B4-BE49-F238E27FC236}">
                <a16:creationId xmlns:a16="http://schemas.microsoft.com/office/drawing/2014/main" id="{8490DDCD-C74C-9C13-08F8-E897930864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8"/>
          <a:stretch/>
        </p:blipFill>
        <p:spPr bwMode="auto">
          <a:xfrm>
            <a:off x="7338950" y="2179521"/>
            <a:ext cx="1463487" cy="27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B5871AC-3EFE-A8B8-23B2-8F35A7A02460}"/>
              </a:ext>
            </a:extLst>
          </p:cNvPr>
          <p:cNvGrpSpPr/>
          <p:nvPr/>
        </p:nvGrpSpPr>
        <p:grpSpPr>
          <a:xfrm>
            <a:off x="761289" y="1173007"/>
            <a:ext cx="2743200" cy="5000475"/>
            <a:chOff x="745791" y="1173007"/>
            <a:chExt cx="2743200" cy="5000475"/>
          </a:xfrm>
        </p:grpSpPr>
        <p:pic>
          <p:nvPicPr>
            <p:cNvPr id="8" name="Google Shape;266;g22e6b184fc4_0_0">
              <a:extLst>
                <a:ext uri="{FF2B5EF4-FFF2-40B4-BE49-F238E27FC236}">
                  <a16:creationId xmlns:a16="http://schemas.microsoft.com/office/drawing/2014/main" id="{4DAA52B6-503F-7915-116D-2E41498732E9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 l="65987" r="1372"/>
            <a:stretch/>
          </p:blipFill>
          <p:spPr>
            <a:xfrm>
              <a:off x="745791" y="1173007"/>
              <a:ext cx="2743200" cy="5000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Ovale 6">
              <a:extLst>
                <a:ext uri="{FF2B5EF4-FFF2-40B4-BE49-F238E27FC236}">
                  <a16:creationId xmlns:a16="http://schemas.microsoft.com/office/drawing/2014/main" id="{F60F1398-25DE-7CC9-A26F-422062D495BE}"/>
                </a:ext>
              </a:extLst>
            </p:cNvPr>
            <p:cNvSpPr/>
            <p:nvPr/>
          </p:nvSpPr>
          <p:spPr>
            <a:xfrm>
              <a:off x="1412156" y="2393057"/>
              <a:ext cx="161755" cy="1448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Ovale 6">
              <a:extLst>
                <a:ext uri="{FF2B5EF4-FFF2-40B4-BE49-F238E27FC236}">
                  <a16:creationId xmlns:a16="http://schemas.microsoft.com/office/drawing/2014/main" id="{29134F79-C584-D63C-8245-5C9A4E5A50B9}"/>
                </a:ext>
              </a:extLst>
            </p:cNvPr>
            <p:cNvSpPr/>
            <p:nvPr/>
          </p:nvSpPr>
          <p:spPr>
            <a:xfrm>
              <a:off x="1475231" y="4022824"/>
              <a:ext cx="161755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5</a:t>
              </a:r>
            </a:p>
          </p:txBody>
        </p:sp>
        <p:sp>
          <p:nvSpPr>
            <p:cNvPr id="15" name="Ovale 6">
              <a:extLst>
                <a:ext uri="{FF2B5EF4-FFF2-40B4-BE49-F238E27FC236}">
                  <a16:creationId xmlns:a16="http://schemas.microsoft.com/office/drawing/2014/main" id="{B6DA6D3D-1188-8AFF-91D5-5486087A274D}"/>
                </a:ext>
              </a:extLst>
            </p:cNvPr>
            <p:cNvSpPr/>
            <p:nvPr/>
          </p:nvSpPr>
          <p:spPr>
            <a:xfrm>
              <a:off x="2907217" y="3764030"/>
              <a:ext cx="161755" cy="1448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7" name="Ovale 6">
              <a:extLst>
                <a:ext uri="{FF2B5EF4-FFF2-40B4-BE49-F238E27FC236}">
                  <a16:creationId xmlns:a16="http://schemas.microsoft.com/office/drawing/2014/main" id="{DC930EE6-C05E-1763-8579-7EF2DD0A18DF}"/>
                </a:ext>
              </a:extLst>
            </p:cNvPr>
            <p:cNvSpPr/>
            <p:nvPr/>
          </p:nvSpPr>
          <p:spPr>
            <a:xfrm>
              <a:off x="2268368" y="5131979"/>
              <a:ext cx="161755" cy="1448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3" name="Ovale 6">
              <a:extLst>
                <a:ext uri="{FF2B5EF4-FFF2-40B4-BE49-F238E27FC236}">
                  <a16:creationId xmlns:a16="http://schemas.microsoft.com/office/drawing/2014/main" id="{80852CC6-5A3D-384D-F429-934225F12CC6}"/>
                </a:ext>
              </a:extLst>
            </p:cNvPr>
            <p:cNvSpPr/>
            <p:nvPr/>
          </p:nvSpPr>
          <p:spPr>
            <a:xfrm>
              <a:off x="1344878" y="3849337"/>
              <a:ext cx="161755" cy="1448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3C73A62-FF59-C3F2-D618-9ACEFFCEE18E}"/>
                </a:ext>
              </a:extLst>
            </p:cNvPr>
            <p:cNvSpPr txBox="1"/>
            <p:nvPr/>
          </p:nvSpPr>
          <p:spPr>
            <a:xfrm>
              <a:off x="1355790" y="228024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5B7C30-4E2A-BEBA-1599-A77A84A5D056}"/>
                </a:ext>
              </a:extLst>
            </p:cNvPr>
            <p:cNvSpPr txBox="1"/>
            <p:nvPr/>
          </p:nvSpPr>
          <p:spPr>
            <a:xfrm>
              <a:off x="2848312" y="365178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560319-8D1F-0982-E3F3-25284CEF995F}"/>
                </a:ext>
              </a:extLst>
            </p:cNvPr>
            <p:cNvSpPr txBox="1"/>
            <p:nvPr/>
          </p:nvSpPr>
          <p:spPr>
            <a:xfrm>
              <a:off x="2211852" y="501973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C72C9E-54C8-EF6B-64F2-1B7F1C6BC9DA}"/>
                </a:ext>
              </a:extLst>
            </p:cNvPr>
            <p:cNvSpPr txBox="1"/>
            <p:nvPr/>
          </p:nvSpPr>
          <p:spPr>
            <a:xfrm>
              <a:off x="1274965" y="374039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A85A4D7-16D9-8DFA-E7C3-B21DDDB13153}"/>
              </a:ext>
            </a:extLst>
          </p:cNvPr>
          <p:cNvSpPr txBox="1"/>
          <p:nvPr/>
        </p:nvSpPr>
        <p:spPr>
          <a:xfrm>
            <a:off x="3347492" y="1924228"/>
            <a:ext cx="40320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release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release per site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japonicus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fecunded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females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per release </a:t>
            </a:r>
          </a:p>
        </p:txBody>
      </p:sp>
      <p:sp>
        <p:nvSpPr>
          <p:cNvPr id="26" name="Ovale 6">
            <a:extLst>
              <a:ext uri="{FF2B5EF4-FFF2-40B4-BE49-F238E27FC236}">
                <a16:creationId xmlns:a16="http://schemas.microsoft.com/office/drawing/2014/main" id="{6C542F15-4492-4725-1B68-0E758BC1F07C}"/>
              </a:ext>
            </a:extLst>
          </p:cNvPr>
          <p:cNvSpPr/>
          <p:nvPr/>
        </p:nvSpPr>
        <p:spPr>
          <a:xfrm>
            <a:off x="3838332" y="3551485"/>
            <a:ext cx="264429" cy="26081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BE353B9-FCC9-1D01-D83A-95C87A332C67}"/>
              </a:ext>
            </a:extLst>
          </p:cNvPr>
          <p:cNvSpPr/>
          <p:nvPr/>
        </p:nvSpPr>
        <p:spPr>
          <a:xfrm>
            <a:off x="3378488" y="1730239"/>
            <a:ext cx="3893152" cy="1516803"/>
          </a:xfrm>
          <a:custGeom>
            <a:avLst/>
            <a:gdLst>
              <a:gd name="connsiteX0" fmla="*/ 0 w 3893152"/>
              <a:gd name="connsiteY0" fmla="*/ 252806 h 1516803"/>
              <a:gd name="connsiteX1" fmla="*/ 252806 w 3893152"/>
              <a:gd name="connsiteY1" fmla="*/ 0 h 1516803"/>
              <a:gd name="connsiteX2" fmla="*/ 885147 w 3893152"/>
              <a:gd name="connsiteY2" fmla="*/ 0 h 1516803"/>
              <a:gd name="connsiteX3" fmla="*/ 1415861 w 3893152"/>
              <a:gd name="connsiteY3" fmla="*/ 0 h 1516803"/>
              <a:gd name="connsiteX4" fmla="*/ 1912701 w 3893152"/>
              <a:gd name="connsiteY4" fmla="*/ 0 h 1516803"/>
              <a:gd name="connsiteX5" fmla="*/ 2511166 w 3893152"/>
              <a:gd name="connsiteY5" fmla="*/ 0 h 1516803"/>
              <a:gd name="connsiteX6" fmla="*/ 3041881 w 3893152"/>
              <a:gd name="connsiteY6" fmla="*/ 0 h 1516803"/>
              <a:gd name="connsiteX7" fmla="*/ 3640346 w 3893152"/>
              <a:gd name="connsiteY7" fmla="*/ 0 h 1516803"/>
              <a:gd name="connsiteX8" fmla="*/ 3893152 w 3893152"/>
              <a:gd name="connsiteY8" fmla="*/ 252806 h 1516803"/>
              <a:gd name="connsiteX9" fmla="*/ 3893152 w 3893152"/>
              <a:gd name="connsiteY9" fmla="*/ 738178 h 1516803"/>
              <a:gd name="connsiteX10" fmla="*/ 3893152 w 3893152"/>
              <a:gd name="connsiteY10" fmla="*/ 1263997 h 1516803"/>
              <a:gd name="connsiteX11" fmla="*/ 3640346 w 3893152"/>
              <a:gd name="connsiteY11" fmla="*/ 1516803 h 1516803"/>
              <a:gd name="connsiteX12" fmla="*/ 3177382 w 3893152"/>
              <a:gd name="connsiteY12" fmla="*/ 1516803 h 1516803"/>
              <a:gd name="connsiteX13" fmla="*/ 2545041 w 3893152"/>
              <a:gd name="connsiteY13" fmla="*/ 1516803 h 1516803"/>
              <a:gd name="connsiteX14" fmla="*/ 2048202 w 3893152"/>
              <a:gd name="connsiteY14" fmla="*/ 1516803 h 1516803"/>
              <a:gd name="connsiteX15" fmla="*/ 1483612 w 3893152"/>
              <a:gd name="connsiteY15" fmla="*/ 1516803 h 1516803"/>
              <a:gd name="connsiteX16" fmla="*/ 851271 w 3893152"/>
              <a:gd name="connsiteY16" fmla="*/ 1516803 h 1516803"/>
              <a:gd name="connsiteX17" fmla="*/ 252806 w 3893152"/>
              <a:gd name="connsiteY17" fmla="*/ 1516803 h 1516803"/>
              <a:gd name="connsiteX18" fmla="*/ 0 w 3893152"/>
              <a:gd name="connsiteY18" fmla="*/ 1263997 h 1516803"/>
              <a:gd name="connsiteX19" fmla="*/ 0 w 3893152"/>
              <a:gd name="connsiteY19" fmla="*/ 778625 h 1516803"/>
              <a:gd name="connsiteX20" fmla="*/ 0 w 3893152"/>
              <a:gd name="connsiteY20" fmla="*/ 252806 h 1516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93152" h="1516803" extrusionOk="0">
                <a:moveTo>
                  <a:pt x="0" y="252806"/>
                </a:moveTo>
                <a:cubicBezTo>
                  <a:pt x="-20446" y="100574"/>
                  <a:pt x="97944" y="5720"/>
                  <a:pt x="252806" y="0"/>
                </a:cubicBezTo>
                <a:cubicBezTo>
                  <a:pt x="400837" y="-21305"/>
                  <a:pt x="569173" y="10367"/>
                  <a:pt x="885147" y="0"/>
                </a:cubicBezTo>
                <a:cubicBezTo>
                  <a:pt x="1201121" y="-10367"/>
                  <a:pt x="1165215" y="10644"/>
                  <a:pt x="1415861" y="0"/>
                </a:cubicBezTo>
                <a:cubicBezTo>
                  <a:pt x="1666507" y="-10644"/>
                  <a:pt x="1771331" y="26600"/>
                  <a:pt x="1912701" y="0"/>
                </a:cubicBezTo>
                <a:cubicBezTo>
                  <a:pt x="2054071" y="-26600"/>
                  <a:pt x="2231606" y="65017"/>
                  <a:pt x="2511166" y="0"/>
                </a:cubicBezTo>
                <a:cubicBezTo>
                  <a:pt x="2790726" y="-65017"/>
                  <a:pt x="2836316" y="44012"/>
                  <a:pt x="3041881" y="0"/>
                </a:cubicBezTo>
                <a:cubicBezTo>
                  <a:pt x="3247446" y="-44012"/>
                  <a:pt x="3408128" y="38825"/>
                  <a:pt x="3640346" y="0"/>
                </a:cubicBezTo>
                <a:cubicBezTo>
                  <a:pt x="3776014" y="-37698"/>
                  <a:pt x="3869290" y="146347"/>
                  <a:pt x="3893152" y="252806"/>
                </a:cubicBezTo>
                <a:cubicBezTo>
                  <a:pt x="3899424" y="352506"/>
                  <a:pt x="3840852" y="623001"/>
                  <a:pt x="3893152" y="738178"/>
                </a:cubicBezTo>
                <a:cubicBezTo>
                  <a:pt x="3945452" y="853355"/>
                  <a:pt x="3832253" y="1027331"/>
                  <a:pt x="3893152" y="1263997"/>
                </a:cubicBezTo>
                <a:cubicBezTo>
                  <a:pt x="3901900" y="1416641"/>
                  <a:pt x="3780468" y="1521987"/>
                  <a:pt x="3640346" y="1516803"/>
                </a:cubicBezTo>
                <a:cubicBezTo>
                  <a:pt x="3427812" y="1557010"/>
                  <a:pt x="3288230" y="1516213"/>
                  <a:pt x="3177382" y="1516803"/>
                </a:cubicBezTo>
                <a:cubicBezTo>
                  <a:pt x="3066534" y="1517393"/>
                  <a:pt x="2721500" y="1462911"/>
                  <a:pt x="2545041" y="1516803"/>
                </a:cubicBezTo>
                <a:cubicBezTo>
                  <a:pt x="2368582" y="1570695"/>
                  <a:pt x="2295480" y="1509512"/>
                  <a:pt x="2048202" y="1516803"/>
                </a:cubicBezTo>
                <a:cubicBezTo>
                  <a:pt x="1800924" y="1524094"/>
                  <a:pt x="1740119" y="1455492"/>
                  <a:pt x="1483612" y="1516803"/>
                </a:cubicBezTo>
                <a:cubicBezTo>
                  <a:pt x="1227105" y="1578114"/>
                  <a:pt x="1078548" y="1512539"/>
                  <a:pt x="851271" y="1516803"/>
                </a:cubicBezTo>
                <a:cubicBezTo>
                  <a:pt x="623994" y="1521067"/>
                  <a:pt x="396618" y="1473209"/>
                  <a:pt x="252806" y="1516803"/>
                </a:cubicBezTo>
                <a:cubicBezTo>
                  <a:pt x="97833" y="1544252"/>
                  <a:pt x="19008" y="1417742"/>
                  <a:pt x="0" y="1263997"/>
                </a:cubicBezTo>
                <a:cubicBezTo>
                  <a:pt x="-8758" y="1058040"/>
                  <a:pt x="31610" y="1001681"/>
                  <a:pt x="0" y="778625"/>
                </a:cubicBezTo>
                <a:cubicBezTo>
                  <a:pt x="-31610" y="555569"/>
                  <a:pt x="22567" y="452667"/>
                  <a:pt x="0" y="252806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1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D917A-3FC6-B796-51F8-7DB4E81BC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A3EC8B-F4F7-9E73-6221-643CF61780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5"/>
          <a:stretch/>
        </p:blipFill>
        <p:spPr>
          <a:xfrm>
            <a:off x="769252" y="68483"/>
            <a:ext cx="5482167" cy="6773322"/>
          </a:xfrm>
          <a:prstGeom prst="rect">
            <a:avLst/>
          </a:prstGeom>
        </p:spPr>
      </p:pic>
      <p:pic>
        <p:nvPicPr>
          <p:cNvPr id="27" name="Picture 26" descr="A map of italy with different colored states&#10;&#10;AI-generated content may be incorrect.">
            <a:extLst>
              <a:ext uri="{FF2B5EF4-FFF2-40B4-BE49-F238E27FC236}">
                <a16:creationId xmlns:a16="http://schemas.microsoft.com/office/drawing/2014/main" id="{C77AB0C2-7660-3149-3BFD-9799B191E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9" t="6251" b="5022"/>
          <a:stretch/>
        </p:blipFill>
        <p:spPr>
          <a:xfrm>
            <a:off x="5731612" y="116407"/>
            <a:ext cx="5691136" cy="6738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BD7066-A4AE-F12E-7A01-6FD2C50FE8B7}"/>
              </a:ext>
            </a:extLst>
          </p:cNvPr>
          <p:cNvSpPr txBox="1"/>
          <p:nvPr/>
        </p:nvSpPr>
        <p:spPr>
          <a:xfrm>
            <a:off x="7326592" y="4070297"/>
            <a:ext cx="1921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</a:rPr>
              <a:t>D. </a:t>
            </a:r>
            <a:r>
              <a:rPr lang="en-US" sz="2800" b="1" i="1" dirty="0" err="1">
                <a:latin typeface="Times New Roman" panose="02020603050405020304" pitchFamily="18" charset="0"/>
              </a:rPr>
              <a:t>suzukii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313756-8370-F602-3BA7-382179B161BE}"/>
              </a:ext>
            </a:extLst>
          </p:cNvPr>
          <p:cNvSpPr txBox="1"/>
          <p:nvPr/>
        </p:nvSpPr>
        <p:spPr>
          <a:xfrm>
            <a:off x="2168253" y="4070297"/>
            <a:ext cx="19210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latin typeface="Times New Roman" panose="02020603050405020304" pitchFamily="18" charset="0"/>
              </a:rPr>
              <a:t>H. </a:t>
            </a:r>
            <a:r>
              <a:rPr lang="en-US" sz="2800" b="1" i="1" dirty="0" err="1">
                <a:latin typeface="Times New Roman" panose="02020603050405020304" pitchFamily="18" charset="0"/>
              </a:rPr>
              <a:t>halys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D6E5E-05C3-AD48-0FC8-B89B6F646572}"/>
              </a:ext>
            </a:extLst>
          </p:cNvPr>
          <p:cNvSpPr txBox="1"/>
          <p:nvPr/>
        </p:nvSpPr>
        <p:spPr>
          <a:xfrm>
            <a:off x="716642" y="167249"/>
            <a:ext cx="1075871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latin typeface="Times New Roman" panose="02020603050405020304" pitchFamily="18" charset="0"/>
              </a:rPr>
              <a:t>National programs of Classical biological control of </a:t>
            </a:r>
            <a:r>
              <a:rPr lang="en-US" sz="2600" b="1" i="1" dirty="0">
                <a:latin typeface="Times New Roman" panose="02020603050405020304" pitchFamily="18" charset="0"/>
              </a:rPr>
              <a:t>H. </a:t>
            </a:r>
            <a:r>
              <a:rPr lang="en-US" sz="2600" b="1" i="1" dirty="0" err="1">
                <a:latin typeface="Times New Roman" panose="02020603050405020304" pitchFamily="18" charset="0"/>
              </a:rPr>
              <a:t>h</a:t>
            </a:r>
            <a:r>
              <a:rPr lang="en-US" sz="2600" b="1" dirty="0" err="1">
                <a:latin typeface="Times New Roman" panose="02020603050405020304" pitchFamily="18" charset="0"/>
              </a:rPr>
              <a:t>alys</a:t>
            </a:r>
            <a:r>
              <a:rPr lang="en-US" sz="2600" b="1" dirty="0">
                <a:latin typeface="Times New Roman" panose="02020603050405020304" pitchFamily="18" charset="0"/>
              </a:rPr>
              <a:t> and </a:t>
            </a:r>
            <a:r>
              <a:rPr lang="en-US" sz="2600" b="1" i="1" dirty="0">
                <a:latin typeface="Times New Roman" panose="02020603050405020304" pitchFamily="18" charset="0"/>
              </a:rPr>
              <a:t>D. </a:t>
            </a:r>
            <a:r>
              <a:rPr lang="en-US" sz="2600" b="1" i="1" dirty="0" err="1">
                <a:latin typeface="Times New Roman" panose="02020603050405020304" pitchFamily="18" charset="0"/>
              </a:rPr>
              <a:t>suzukii</a:t>
            </a:r>
            <a:endParaRPr lang="en-US" sz="2600" b="1" dirty="0">
              <a:latin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CE26B3-DBB9-EAD0-53C5-D869C75BC497}"/>
              </a:ext>
            </a:extLst>
          </p:cNvPr>
          <p:cNvSpPr/>
          <p:nvPr/>
        </p:nvSpPr>
        <p:spPr>
          <a:xfrm>
            <a:off x="2050991" y="5852526"/>
            <a:ext cx="546930" cy="256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Picture 30" descr="A group of colored circles&#10;&#10;AI-generated content may be incorrect.">
            <a:extLst>
              <a:ext uri="{FF2B5EF4-FFF2-40B4-BE49-F238E27FC236}">
                <a16:creationId xmlns:a16="http://schemas.microsoft.com/office/drawing/2014/main" id="{B23C6D26-76C1-5F8D-A99A-3550B3F9AF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5" t="49948" r="23027" b="40610"/>
          <a:stretch/>
        </p:blipFill>
        <p:spPr>
          <a:xfrm>
            <a:off x="796400" y="3392368"/>
            <a:ext cx="182880" cy="171795"/>
          </a:xfrm>
          <a:prstGeom prst="rect">
            <a:avLst/>
          </a:prstGeom>
        </p:spPr>
      </p:pic>
      <p:pic>
        <p:nvPicPr>
          <p:cNvPr id="32" name="Picture 31" descr="A group of colored circles&#10;&#10;AI-generated content may be incorrect.">
            <a:extLst>
              <a:ext uri="{FF2B5EF4-FFF2-40B4-BE49-F238E27FC236}">
                <a16:creationId xmlns:a16="http://schemas.microsoft.com/office/drawing/2014/main" id="{B65CA22A-1299-172E-C412-0C9EB3A30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69442" r="55597" b="19899"/>
          <a:stretch/>
        </p:blipFill>
        <p:spPr>
          <a:xfrm>
            <a:off x="771566" y="2908643"/>
            <a:ext cx="224815" cy="196713"/>
          </a:xfrm>
          <a:prstGeom prst="rect">
            <a:avLst/>
          </a:prstGeom>
        </p:spPr>
      </p:pic>
      <p:pic>
        <p:nvPicPr>
          <p:cNvPr id="33" name="Picture 32" descr="A group of colored circles&#10;&#10;AI-generated content may be incorrect.">
            <a:extLst>
              <a:ext uri="{FF2B5EF4-FFF2-40B4-BE49-F238E27FC236}">
                <a16:creationId xmlns:a16="http://schemas.microsoft.com/office/drawing/2014/main" id="{1AF4F5A6-507C-4180-5C86-6669F68FC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20101" r="46087" b="69239"/>
          <a:stretch/>
        </p:blipFill>
        <p:spPr>
          <a:xfrm>
            <a:off x="804471" y="3128906"/>
            <a:ext cx="181451" cy="192448"/>
          </a:xfrm>
          <a:prstGeom prst="rect">
            <a:avLst/>
          </a:prstGeom>
        </p:spPr>
      </p:pic>
      <p:pic>
        <p:nvPicPr>
          <p:cNvPr id="34" name="Picture 33" descr="A group of colored circles&#10;&#10;AI-generated content may be incorrect.">
            <a:extLst>
              <a:ext uri="{FF2B5EF4-FFF2-40B4-BE49-F238E27FC236}">
                <a16:creationId xmlns:a16="http://schemas.microsoft.com/office/drawing/2014/main" id="{9305DFF6-68C4-E1C7-68E2-0972C4CFB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44517" r="81120" b="45736"/>
          <a:stretch/>
        </p:blipFill>
        <p:spPr>
          <a:xfrm>
            <a:off x="802619" y="2653467"/>
            <a:ext cx="182880" cy="182880"/>
          </a:xfrm>
          <a:prstGeom prst="rect">
            <a:avLst/>
          </a:prstGeom>
        </p:spPr>
      </p:pic>
      <p:pic>
        <p:nvPicPr>
          <p:cNvPr id="38" name="Picture 37" descr="A group of colored circles&#10;&#10;AI-generated content may be incorrect.">
            <a:extLst>
              <a:ext uri="{FF2B5EF4-FFF2-40B4-BE49-F238E27FC236}">
                <a16:creationId xmlns:a16="http://schemas.microsoft.com/office/drawing/2014/main" id="{78FFA856-E0AD-8C22-6D0D-9CFEEBD56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8" t="69442" r="55597" b="19899"/>
          <a:stretch/>
        </p:blipFill>
        <p:spPr>
          <a:xfrm>
            <a:off x="5869200" y="2930411"/>
            <a:ext cx="224815" cy="196713"/>
          </a:xfrm>
          <a:prstGeom prst="rect">
            <a:avLst/>
          </a:prstGeom>
        </p:spPr>
      </p:pic>
      <p:pic>
        <p:nvPicPr>
          <p:cNvPr id="39" name="Picture 38" descr="A group of colored circles&#10;&#10;AI-generated content may be incorrect.">
            <a:extLst>
              <a:ext uri="{FF2B5EF4-FFF2-40B4-BE49-F238E27FC236}">
                <a16:creationId xmlns:a16="http://schemas.microsoft.com/office/drawing/2014/main" id="{52784562-6CDF-F8A1-88C6-4E427650A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25" t="20101" r="46087" b="69239"/>
          <a:stretch/>
        </p:blipFill>
        <p:spPr>
          <a:xfrm>
            <a:off x="5891945" y="3150674"/>
            <a:ext cx="181451" cy="192448"/>
          </a:xfrm>
          <a:prstGeom prst="rect">
            <a:avLst/>
          </a:prstGeom>
        </p:spPr>
      </p:pic>
      <p:pic>
        <p:nvPicPr>
          <p:cNvPr id="40" name="Picture 39" descr="A group of colored circles&#10;&#10;AI-generated content may be incorrect.">
            <a:extLst>
              <a:ext uri="{FF2B5EF4-FFF2-40B4-BE49-F238E27FC236}">
                <a16:creationId xmlns:a16="http://schemas.microsoft.com/office/drawing/2014/main" id="{0E46F57C-AD26-D113-1FB1-8AF385FC4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44517" r="81120" b="45736"/>
          <a:stretch/>
        </p:blipFill>
        <p:spPr>
          <a:xfrm>
            <a:off x="5883924" y="2675235"/>
            <a:ext cx="182880" cy="1828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C5F277E-4BB7-8946-B870-03F0A7A602FE}"/>
              </a:ext>
            </a:extLst>
          </p:cNvPr>
          <p:cNvSpPr txBox="1"/>
          <p:nvPr/>
        </p:nvSpPr>
        <p:spPr>
          <a:xfrm>
            <a:off x="702770" y="2566747"/>
            <a:ext cx="1921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1 (2020)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2 (2021)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3 (2022)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4 (2024)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E73EF1-537B-B37F-C31C-F626532AE14B}"/>
              </a:ext>
            </a:extLst>
          </p:cNvPr>
          <p:cNvSpPr txBox="1"/>
          <p:nvPr/>
        </p:nvSpPr>
        <p:spPr>
          <a:xfrm>
            <a:off x="5819082" y="2588515"/>
            <a:ext cx="1921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1 (2021)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2 (2023)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</a:rPr>
              <a:t>Group 3 (2024)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484C4-1EF5-51F9-A3DE-B6FECE1F9752}"/>
              </a:ext>
            </a:extLst>
          </p:cNvPr>
          <p:cNvSpPr txBox="1"/>
          <p:nvPr/>
        </p:nvSpPr>
        <p:spPr>
          <a:xfrm>
            <a:off x="804471" y="5852526"/>
            <a:ext cx="10777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Regions that joined                   the National programs in 2024 have         been granted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release authorization for a three-year period</a:t>
            </a:r>
          </a:p>
        </p:txBody>
      </p:sp>
    </p:spTree>
    <p:extLst>
      <p:ext uri="{BB962C8B-B14F-4D97-AF65-F5344CB8AC3E}">
        <p14:creationId xmlns:p14="http://schemas.microsoft.com/office/powerpoint/2010/main" val="388855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tri dishes with tags&#10;&#10;AI-generated content may be incorrect.">
            <a:extLst>
              <a:ext uri="{FF2B5EF4-FFF2-40B4-BE49-F238E27FC236}">
                <a16:creationId xmlns:a16="http://schemas.microsoft.com/office/drawing/2014/main" id="{ED83195D-9408-1C33-B2B5-04DDAB69F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" t="17322" r="6252" b="20983"/>
          <a:stretch/>
        </p:blipFill>
        <p:spPr>
          <a:xfrm>
            <a:off x="6793403" y="1154911"/>
            <a:ext cx="4052915" cy="3657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4F79EA-585B-D331-2576-7F4E7CD971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7" r="45498" b="46751"/>
          <a:stretch/>
        </p:blipFill>
        <p:spPr>
          <a:xfrm>
            <a:off x="2642371" y="1495109"/>
            <a:ext cx="3737767" cy="3317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6AFBC-4B21-6123-33AA-0EB8A5FDE8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6" t="14257" r="12795" b="15553"/>
          <a:stretch/>
        </p:blipFill>
        <p:spPr>
          <a:xfrm>
            <a:off x="861666" y="953530"/>
            <a:ext cx="2682969" cy="4091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D45799-62DE-5125-9025-33D4AC736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4" t="18570" r="12196"/>
          <a:stretch/>
        </p:blipFill>
        <p:spPr>
          <a:xfrm>
            <a:off x="3488369" y="3366623"/>
            <a:ext cx="1828800" cy="3347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6CDB3-C4D1-165B-0AF6-C05FFA797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3" r="9246" b="23953"/>
          <a:stretch/>
        </p:blipFill>
        <p:spPr>
          <a:xfrm>
            <a:off x="697186" y="4215443"/>
            <a:ext cx="3319420" cy="23225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A8415A-2E2C-A088-FE34-B6211C6FADAA}"/>
              </a:ext>
            </a:extLst>
          </p:cNvPr>
          <p:cNvSpPr txBox="1"/>
          <p:nvPr/>
        </p:nvSpPr>
        <p:spPr>
          <a:xfrm>
            <a:off x="5415883" y="4933145"/>
            <a:ext cx="5959873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 and post-release samplings of egg masses </a:t>
            </a:r>
            <a:r>
              <a:rPr lang="en-GB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GB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H. </a:t>
            </a:r>
            <a:r>
              <a:rPr lang="en-GB" sz="2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halys</a:t>
            </a:r>
            <a:r>
              <a:rPr lang="en-GB" sz="2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native </a:t>
            </a:r>
            <a:r>
              <a:rPr lang="en-GB" sz="2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pentatomids</a:t>
            </a:r>
            <a:r>
              <a:rPr lang="en-GB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species 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performed according to the national protocol. Egg masses are reared in laboratory until bug or </a:t>
            </a:r>
            <a:r>
              <a:rPr lang="en-GB" sz="2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parasitoid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emergence. </a:t>
            </a:r>
            <a:endParaRPr lang="en-US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3DEF30-6188-8F49-A368-3610BA779A12}"/>
              </a:ext>
            </a:extLst>
          </p:cNvPr>
          <p:cNvSpPr txBox="1"/>
          <p:nvPr/>
        </p:nvSpPr>
        <p:spPr>
          <a:xfrm>
            <a:off x="3596855" y="575296"/>
            <a:ext cx="33194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</a:rPr>
              <a:t>Pre and post-release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</a:rPr>
              <a:t>samplings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209AFA6-2200-6E69-5E08-4EE4860DC58E}"/>
              </a:ext>
            </a:extLst>
          </p:cNvPr>
          <p:cNvSpPr/>
          <p:nvPr/>
        </p:nvSpPr>
        <p:spPr>
          <a:xfrm>
            <a:off x="5394659" y="4923805"/>
            <a:ext cx="5959873" cy="1785104"/>
          </a:xfrm>
          <a:custGeom>
            <a:avLst/>
            <a:gdLst>
              <a:gd name="connsiteX0" fmla="*/ 0 w 5959873"/>
              <a:gd name="connsiteY0" fmla="*/ 297523 h 1785104"/>
              <a:gd name="connsiteX1" fmla="*/ 297523 w 5959873"/>
              <a:gd name="connsiteY1" fmla="*/ 0 h 1785104"/>
              <a:gd name="connsiteX2" fmla="*/ 1000911 w 5959873"/>
              <a:gd name="connsiteY2" fmla="*/ 0 h 1785104"/>
              <a:gd name="connsiteX3" fmla="*/ 1543355 w 5959873"/>
              <a:gd name="connsiteY3" fmla="*/ 0 h 1785104"/>
              <a:gd name="connsiteX4" fmla="*/ 2032150 w 5959873"/>
              <a:gd name="connsiteY4" fmla="*/ 0 h 1785104"/>
              <a:gd name="connsiteX5" fmla="*/ 2681891 w 5959873"/>
              <a:gd name="connsiteY5" fmla="*/ 0 h 1785104"/>
              <a:gd name="connsiteX6" fmla="*/ 3224334 w 5959873"/>
              <a:gd name="connsiteY6" fmla="*/ 0 h 1785104"/>
              <a:gd name="connsiteX7" fmla="*/ 3927723 w 5959873"/>
              <a:gd name="connsiteY7" fmla="*/ 0 h 1785104"/>
              <a:gd name="connsiteX8" fmla="*/ 4416518 w 5959873"/>
              <a:gd name="connsiteY8" fmla="*/ 0 h 1785104"/>
              <a:gd name="connsiteX9" fmla="*/ 5119906 w 5959873"/>
              <a:gd name="connsiteY9" fmla="*/ 0 h 1785104"/>
              <a:gd name="connsiteX10" fmla="*/ 5662350 w 5959873"/>
              <a:gd name="connsiteY10" fmla="*/ 0 h 1785104"/>
              <a:gd name="connsiteX11" fmla="*/ 5959873 w 5959873"/>
              <a:gd name="connsiteY11" fmla="*/ 297523 h 1785104"/>
              <a:gd name="connsiteX12" fmla="*/ 5959873 w 5959873"/>
              <a:gd name="connsiteY12" fmla="*/ 904453 h 1785104"/>
              <a:gd name="connsiteX13" fmla="*/ 5959873 w 5959873"/>
              <a:gd name="connsiteY13" fmla="*/ 1487581 h 1785104"/>
              <a:gd name="connsiteX14" fmla="*/ 5662350 w 5959873"/>
              <a:gd name="connsiteY14" fmla="*/ 1785104 h 1785104"/>
              <a:gd name="connsiteX15" fmla="*/ 5066258 w 5959873"/>
              <a:gd name="connsiteY15" fmla="*/ 1785104 h 1785104"/>
              <a:gd name="connsiteX16" fmla="*/ 4362870 w 5959873"/>
              <a:gd name="connsiteY16" fmla="*/ 1785104 h 1785104"/>
              <a:gd name="connsiteX17" fmla="*/ 3766778 w 5959873"/>
              <a:gd name="connsiteY17" fmla="*/ 1785104 h 1785104"/>
              <a:gd name="connsiteX18" fmla="*/ 3331631 w 5959873"/>
              <a:gd name="connsiteY18" fmla="*/ 1785104 h 1785104"/>
              <a:gd name="connsiteX19" fmla="*/ 2842835 w 5959873"/>
              <a:gd name="connsiteY19" fmla="*/ 1785104 h 1785104"/>
              <a:gd name="connsiteX20" fmla="*/ 2139447 w 5959873"/>
              <a:gd name="connsiteY20" fmla="*/ 1785104 h 1785104"/>
              <a:gd name="connsiteX21" fmla="*/ 1543355 w 5959873"/>
              <a:gd name="connsiteY21" fmla="*/ 1785104 h 1785104"/>
              <a:gd name="connsiteX22" fmla="*/ 1054560 w 5959873"/>
              <a:gd name="connsiteY22" fmla="*/ 1785104 h 1785104"/>
              <a:gd name="connsiteX23" fmla="*/ 297523 w 5959873"/>
              <a:gd name="connsiteY23" fmla="*/ 1785104 h 1785104"/>
              <a:gd name="connsiteX24" fmla="*/ 0 w 5959873"/>
              <a:gd name="connsiteY24" fmla="*/ 1487581 h 1785104"/>
              <a:gd name="connsiteX25" fmla="*/ 0 w 5959873"/>
              <a:gd name="connsiteY25" fmla="*/ 892552 h 1785104"/>
              <a:gd name="connsiteX26" fmla="*/ 0 w 5959873"/>
              <a:gd name="connsiteY26" fmla="*/ 297523 h 178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873" h="1785104" extrusionOk="0">
                <a:moveTo>
                  <a:pt x="0" y="297523"/>
                </a:moveTo>
                <a:cubicBezTo>
                  <a:pt x="-18866" y="121569"/>
                  <a:pt x="97216" y="13507"/>
                  <a:pt x="297523" y="0"/>
                </a:cubicBezTo>
                <a:cubicBezTo>
                  <a:pt x="481159" y="-2025"/>
                  <a:pt x="793651" y="53850"/>
                  <a:pt x="1000911" y="0"/>
                </a:cubicBezTo>
                <a:cubicBezTo>
                  <a:pt x="1208171" y="-53850"/>
                  <a:pt x="1434408" y="42008"/>
                  <a:pt x="1543355" y="0"/>
                </a:cubicBezTo>
                <a:cubicBezTo>
                  <a:pt x="1652302" y="-42008"/>
                  <a:pt x="1919522" y="29797"/>
                  <a:pt x="2032150" y="0"/>
                </a:cubicBezTo>
                <a:cubicBezTo>
                  <a:pt x="2144779" y="-29797"/>
                  <a:pt x="2396827" y="65576"/>
                  <a:pt x="2681891" y="0"/>
                </a:cubicBezTo>
                <a:cubicBezTo>
                  <a:pt x="2966955" y="-65576"/>
                  <a:pt x="3088176" y="65091"/>
                  <a:pt x="3224334" y="0"/>
                </a:cubicBezTo>
                <a:cubicBezTo>
                  <a:pt x="3360492" y="-65091"/>
                  <a:pt x="3592081" y="10912"/>
                  <a:pt x="3927723" y="0"/>
                </a:cubicBezTo>
                <a:cubicBezTo>
                  <a:pt x="4263365" y="-10912"/>
                  <a:pt x="4203919" y="36433"/>
                  <a:pt x="4416518" y="0"/>
                </a:cubicBezTo>
                <a:cubicBezTo>
                  <a:pt x="4629118" y="-36433"/>
                  <a:pt x="4907548" y="50649"/>
                  <a:pt x="5119906" y="0"/>
                </a:cubicBezTo>
                <a:cubicBezTo>
                  <a:pt x="5332264" y="-50649"/>
                  <a:pt x="5429918" y="28858"/>
                  <a:pt x="5662350" y="0"/>
                </a:cubicBezTo>
                <a:cubicBezTo>
                  <a:pt x="5804935" y="-1243"/>
                  <a:pt x="5970729" y="103435"/>
                  <a:pt x="5959873" y="297523"/>
                </a:cubicBezTo>
                <a:cubicBezTo>
                  <a:pt x="6027460" y="501903"/>
                  <a:pt x="5910117" y="601606"/>
                  <a:pt x="5959873" y="904453"/>
                </a:cubicBezTo>
                <a:cubicBezTo>
                  <a:pt x="6009629" y="1207300"/>
                  <a:pt x="5923077" y="1300132"/>
                  <a:pt x="5959873" y="1487581"/>
                </a:cubicBezTo>
                <a:cubicBezTo>
                  <a:pt x="5988260" y="1616658"/>
                  <a:pt x="5801497" y="1775374"/>
                  <a:pt x="5662350" y="1785104"/>
                </a:cubicBezTo>
                <a:cubicBezTo>
                  <a:pt x="5401482" y="1817545"/>
                  <a:pt x="5335079" y="1738491"/>
                  <a:pt x="5066258" y="1785104"/>
                </a:cubicBezTo>
                <a:cubicBezTo>
                  <a:pt x="4797437" y="1831717"/>
                  <a:pt x="4635693" y="1738380"/>
                  <a:pt x="4362870" y="1785104"/>
                </a:cubicBezTo>
                <a:cubicBezTo>
                  <a:pt x="4090047" y="1831828"/>
                  <a:pt x="4022413" y="1776266"/>
                  <a:pt x="3766778" y="1785104"/>
                </a:cubicBezTo>
                <a:cubicBezTo>
                  <a:pt x="3511143" y="1793942"/>
                  <a:pt x="3496899" y="1782446"/>
                  <a:pt x="3331631" y="1785104"/>
                </a:cubicBezTo>
                <a:cubicBezTo>
                  <a:pt x="3166363" y="1787762"/>
                  <a:pt x="2942981" y="1780849"/>
                  <a:pt x="2842835" y="1785104"/>
                </a:cubicBezTo>
                <a:cubicBezTo>
                  <a:pt x="2742689" y="1789359"/>
                  <a:pt x="2437864" y="1749531"/>
                  <a:pt x="2139447" y="1785104"/>
                </a:cubicBezTo>
                <a:cubicBezTo>
                  <a:pt x="1841030" y="1820677"/>
                  <a:pt x="1779795" y="1729214"/>
                  <a:pt x="1543355" y="1785104"/>
                </a:cubicBezTo>
                <a:cubicBezTo>
                  <a:pt x="1306915" y="1840994"/>
                  <a:pt x="1163887" y="1755278"/>
                  <a:pt x="1054560" y="1785104"/>
                </a:cubicBezTo>
                <a:cubicBezTo>
                  <a:pt x="945234" y="1814930"/>
                  <a:pt x="555230" y="1775938"/>
                  <a:pt x="297523" y="1785104"/>
                </a:cubicBezTo>
                <a:cubicBezTo>
                  <a:pt x="98699" y="1783151"/>
                  <a:pt x="16707" y="1666282"/>
                  <a:pt x="0" y="1487581"/>
                </a:cubicBezTo>
                <a:cubicBezTo>
                  <a:pt x="-26922" y="1271187"/>
                  <a:pt x="23341" y="1096138"/>
                  <a:pt x="0" y="892552"/>
                </a:cubicBezTo>
                <a:cubicBezTo>
                  <a:pt x="-23341" y="688966"/>
                  <a:pt x="47603" y="422227"/>
                  <a:pt x="0" y="29752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2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91199A5-58F5-5DD3-1946-619317FAD487}"/>
              </a:ext>
            </a:extLst>
          </p:cNvPr>
          <p:cNvGrpSpPr/>
          <p:nvPr/>
        </p:nvGrpSpPr>
        <p:grpSpPr>
          <a:xfrm>
            <a:off x="748323" y="898834"/>
            <a:ext cx="3212483" cy="5749289"/>
            <a:chOff x="3266516" y="744661"/>
            <a:chExt cx="3302674" cy="59437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6B33655-3B6C-5576-6BD2-793E2007D5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66516" y="744661"/>
              <a:ext cx="3200400" cy="5654912"/>
              <a:chOff x="745791" y="1326413"/>
              <a:chExt cx="2743200" cy="4847069"/>
            </a:xfrm>
          </p:grpSpPr>
          <p:pic>
            <p:nvPicPr>
              <p:cNvPr id="9" name="Google Shape;266;g22e6b184fc4_0_0">
                <a:extLst>
                  <a:ext uri="{FF2B5EF4-FFF2-40B4-BE49-F238E27FC236}">
                    <a16:creationId xmlns:a16="http://schemas.microsoft.com/office/drawing/2014/main" id="{96E8CFE2-6826-0A83-EB5C-554544ECE698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 rotWithShape="1">
              <a:blip r:embed="rId3">
                <a:alphaModFix/>
              </a:blip>
              <a:srcRect l="65987" t="3067" r="1372"/>
              <a:stretch/>
            </p:blipFill>
            <p:spPr>
              <a:xfrm>
                <a:off x="745791" y="1326413"/>
                <a:ext cx="2743200" cy="484706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Ovale 6">
                <a:extLst>
                  <a:ext uri="{FF2B5EF4-FFF2-40B4-BE49-F238E27FC236}">
                    <a16:creationId xmlns:a16="http://schemas.microsoft.com/office/drawing/2014/main" id="{6B61D6BA-EDBA-C144-E8F5-C3C7A4B49D19}"/>
                  </a:ext>
                </a:extLst>
              </p:cNvPr>
              <p:cNvSpPr/>
              <p:nvPr/>
            </p:nvSpPr>
            <p:spPr>
              <a:xfrm>
                <a:off x="1412156" y="2393057"/>
                <a:ext cx="161755" cy="14483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1" name="Ovale 6">
                <a:extLst>
                  <a:ext uri="{FF2B5EF4-FFF2-40B4-BE49-F238E27FC236}">
                    <a16:creationId xmlns:a16="http://schemas.microsoft.com/office/drawing/2014/main" id="{DB80266A-ED2A-0BFE-6A5F-8CEB0F3C686D}"/>
                  </a:ext>
                </a:extLst>
              </p:cNvPr>
              <p:cNvSpPr/>
              <p:nvPr/>
            </p:nvSpPr>
            <p:spPr>
              <a:xfrm>
                <a:off x="1475231" y="4022824"/>
                <a:ext cx="161755" cy="182880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/>
                  <a:t>5</a:t>
                </a:r>
              </a:p>
            </p:txBody>
          </p:sp>
          <p:sp>
            <p:nvSpPr>
              <p:cNvPr id="12" name="Ovale 6">
                <a:extLst>
                  <a:ext uri="{FF2B5EF4-FFF2-40B4-BE49-F238E27FC236}">
                    <a16:creationId xmlns:a16="http://schemas.microsoft.com/office/drawing/2014/main" id="{FF67E857-BC14-AE6F-352D-ACE9BCEFA49C}"/>
                  </a:ext>
                </a:extLst>
              </p:cNvPr>
              <p:cNvSpPr/>
              <p:nvPr/>
            </p:nvSpPr>
            <p:spPr>
              <a:xfrm>
                <a:off x="2907217" y="3764030"/>
                <a:ext cx="161755" cy="14483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3" name="Ovale 6">
                <a:extLst>
                  <a:ext uri="{FF2B5EF4-FFF2-40B4-BE49-F238E27FC236}">
                    <a16:creationId xmlns:a16="http://schemas.microsoft.com/office/drawing/2014/main" id="{4B977BD9-ECFC-3401-4CFB-B8BB6BC2AFE8}"/>
                  </a:ext>
                </a:extLst>
              </p:cNvPr>
              <p:cNvSpPr/>
              <p:nvPr/>
            </p:nvSpPr>
            <p:spPr>
              <a:xfrm>
                <a:off x="2268368" y="5131979"/>
                <a:ext cx="161755" cy="144838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4" name="Ovale 6">
                <a:extLst>
                  <a:ext uri="{FF2B5EF4-FFF2-40B4-BE49-F238E27FC236}">
                    <a16:creationId xmlns:a16="http://schemas.microsoft.com/office/drawing/2014/main" id="{9523579F-651E-8ECE-6C88-224E69401C07}"/>
                  </a:ext>
                </a:extLst>
              </p:cNvPr>
              <p:cNvSpPr/>
              <p:nvPr/>
            </p:nvSpPr>
            <p:spPr>
              <a:xfrm>
                <a:off x="1344878" y="3849337"/>
                <a:ext cx="161755" cy="144838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BB4E3A0-66C2-7D57-34CD-36F77CD7FAB1}"/>
                  </a:ext>
                </a:extLst>
              </p:cNvPr>
              <p:cNvSpPr txBox="1"/>
              <p:nvPr/>
            </p:nvSpPr>
            <p:spPr>
              <a:xfrm>
                <a:off x="1355790" y="228024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6B708CC-CC41-ABF4-CD90-BFC405991287}"/>
                  </a:ext>
                </a:extLst>
              </p:cNvPr>
              <p:cNvSpPr txBox="1"/>
              <p:nvPr/>
            </p:nvSpPr>
            <p:spPr>
              <a:xfrm>
                <a:off x="2848312" y="365178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FB43E8D-09C0-75ED-323B-21D2450180CA}"/>
                  </a:ext>
                </a:extLst>
              </p:cNvPr>
              <p:cNvSpPr txBox="1"/>
              <p:nvPr/>
            </p:nvSpPr>
            <p:spPr>
              <a:xfrm>
                <a:off x="2211852" y="501973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AB08473-E611-38CB-4E79-956E980A4821}"/>
                  </a:ext>
                </a:extLst>
              </p:cNvPr>
              <p:cNvSpPr txBox="1"/>
              <p:nvPr/>
            </p:nvSpPr>
            <p:spPr>
              <a:xfrm>
                <a:off x="1274965" y="374039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  <p:sp>
          <p:nvSpPr>
            <p:cNvPr id="20" name="Ovale 6">
              <a:extLst>
                <a:ext uri="{FF2B5EF4-FFF2-40B4-BE49-F238E27FC236}">
                  <a16:creationId xmlns:a16="http://schemas.microsoft.com/office/drawing/2014/main" id="{4BC2D20E-AA49-BB89-68D7-A7772629CF39}"/>
                </a:ext>
              </a:extLst>
            </p:cNvPr>
            <p:cNvSpPr/>
            <p:nvPr/>
          </p:nvSpPr>
          <p:spPr>
            <a:xfrm>
              <a:off x="5093269" y="6268785"/>
              <a:ext cx="161755" cy="1448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1" name="Ovale 6">
              <a:extLst>
                <a:ext uri="{FF2B5EF4-FFF2-40B4-BE49-F238E27FC236}">
                  <a16:creationId xmlns:a16="http://schemas.microsoft.com/office/drawing/2014/main" id="{5E4873FA-EF87-3ADD-70BF-E431DE671713}"/>
                </a:ext>
              </a:extLst>
            </p:cNvPr>
            <p:cNvSpPr/>
            <p:nvPr/>
          </p:nvSpPr>
          <p:spPr>
            <a:xfrm>
              <a:off x="5093654" y="6477925"/>
              <a:ext cx="161755" cy="144838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2" name="Ovale 6">
              <a:extLst>
                <a:ext uri="{FF2B5EF4-FFF2-40B4-BE49-F238E27FC236}">
                  <a16:creationId xmlns:a16="http://schemas.microsoft.com/office/drawing/2014/main" id="{D57F8025-2727-3C66-9BDB-4D1B002764F2}"/>
                </a:ext>
              </a:extLst>
            </p:cNvPr>
            <p:cNvSpPr/>
            <p:nvPr/>
          </p:nvSpPr>
          <p:spPr>
            <a:xfrm>
              <a:off x="5884103" y="6477925"/>
              <a:ext cx="161755" cy="14483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Ovale 6">
              <a:extLst>
                <a:ext uri="{FF2B5EF4-FFF2-40B4-BE49-F238E27FC236}">
                  <a16:creationId xmlns:a16="http://schemas.microsoft.com/office/drawing/2014/main" id="{AE441C8D-9104-C637-B3F5-D7B4DD106D76}"/>
                </a:ext>
              </a:extLst>
            </p:cNvPr>
            <p:cNvSpPr/>
            <p:nvPr/>
          </p:nvSpPr>
          <p:spPr>
            <a:xfrm>
              <a:off x="5884104" y="6270960"/>
              <a:ext cx="161755" cy="14483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4AE298-8A16-25FA-0587-706F6A393FDF}"/>
                </a:ext>
              </a:extLst>
            </p:cNvPr>
            <p:cNvSpPr txBox="1"/>
            <p:nvPr/>
          </p:nvSpPr>
          <p:spPr>
            <a:xfrm>
              <a:off x="5271925" y="6218093"/>
              <a:ext cx="505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2021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DB9AC8-D40C-94D5-A852-86758EDAF889}"/>
                </a:ext>
              </a:extLst>
            </p:cNvPr>
            <p:cNvSpPr txBox="1"/>
            <p:nvPr/>
          </p:nvSpPr>
          <p:spPr>
            <a:xfrm>
              <a:off x="6060702" y="6442211"/>
              <a:ext cx="50848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2024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115724A-5351-B76D-A6C0-184B3F308EBA}"/>
                </a:ext>
              </a:extLst>
            </p:cNvPr>
            <p:cNvSpPr txBox="1"/>
            <p:nvPr/>
          </p:nvSpPr>
          <p:spPr>
            <a:xfrm>
              <a:off x="6060057" y="6218093"/>
              <a:ext cx="505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2023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33FEB00-FB89-1965-ACCE-64B57493CD05}"/>
                </a:ext>
              </a:extLst>
            </p:cNvPr>
            <p:cNvSpPr txBox="1"/>
            <p:nvPr/>
          </p:nvSpPr>
          <p:spPr>
            <a:xfrm>
              <a:off x="5255024" y="6430890"/>
              <a:ext cx="505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2022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0FD82F9-B9C2-0AE1-4EA1-E13B6B0A19D8}"/>
              </a:ext>
            </a:extLst>
          </p:cNvPr>
          <p:cNvSpPr txBox="1"/>
          <p:nvPr/>
        </p:nvSpPr>
        <p:spPr>
          <a:xfrm>
            <a:off x="4088588" y="998613"/>
            <a:ext cx="6098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109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H. </a:t>
            </a:r>
            <a:r>
              <a:rPr lang="en-GB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halys</a:t>
            </a:r>
            <a:r>
              <a:rPr lang="en-GB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egg masses (2857 eggs) were collected in pre and post release samplings;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Two egg masses collected in site n°2 in post release sampling in 2022 resulted parasitised from </a:t>
            </a:r>
            <a:r>
              <a:rPr lang="en-GB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T. japonicus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(46 eggs);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egg mass collected in site n°3 in post release sampling in 2022 showed </a:t>
            </a:r>
            <a:r>
              <a:rPr lang="en-GB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japonicus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emergence holes;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 japonicus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emerged from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one sentinel egg mass exposed after the releases, in site 1 in 2023;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 emergence was observed from non-target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pentatomid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egg masses</a:t>
            </a:r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E8F552E-BFA1-D89F-CA6C-5DB69BCA6A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3609525" y="3690499"/>
            <a:ext cx="417782" cy="2743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F6C294-A704-FD4E-6F85-D3040D6725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1228845" y="1617156"/>
            <a:ext cx="417782" cy="2743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3EC95E3-38E1-3E60-D932-8353A0EB87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2594298" y="5626010"/>
            <a:ext cx="417782" cy="274320"/>
          </a:xfrm>
          <a:prstGeom prst="rect">
            <a:avLst/>
          </a:prstGeom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6AC02590-51B1-B335-93E3-E3A03507A305}"/>
              </a:ext>
            </a:extLst>
          </p:cNvPr>
          <p:cNvSpPr/>
          <p:nvPr/>
        </p:nvSpPr>
        <p:spPr>
          <a:xfrm>
            <a:off x="4037046" y="898834"/>
            <a:ext cx="6115380" cy="3102915"/>
          </a:xfrm>
          <a:custGeom>
            <a:avLst/>
            <a:gdLst>
              <a:gd name="connsiteX0" fmla="*/ 0 w 6115380"/>
              <a:gd name="connsiteY0" fmla="*/ 517163 h 3102915"/>
              <a:gd name="connsiteX1" fmla="*/ 517163 w 6115380"/>
              <a:gd name="connsiteY1" fmla="*/ 0 h 3102915"/>
              <a:gd name="connsiteX2" fmla="*/ 1183346 w 6115380"/>
              <a:gd name="connsiteY2" fmla="*/ 0 h 3102915"/>
              <a:gd name="connsiteX3" fmla="*/ 1697097 w 6115380"/>
              <a:gd name="connsiteY3" fmla="*/ 0 h 3102915"/>
              <a:gd name="connsiteX4" fmla="*/ 2160037 w 6115380"/>
              <a:gd name="connsiteY4" fmla="*/ 0 h 3102915"/>
              <a:gd name="connsiteX5" fmla="*/ 2775409 w 6115380"/>
              <a:gd name="connsiteY5" fmla="*/ 0 h 3102915"/>
              <a:gd name="connsiteX6" fmla="*/ 3289160 w 6115380"/>
              <a:gd name="connsiteY6" fmla="*/ 0 h 3102915"/>
              <a:gd name="connsiteX7" fmla="*/ 3955343 w 6115380"/>
              <a:gd name="connsiteY7" fmla="*/ 0 h 3102915"/>
              <a:gd name="connsiteX8" fmla="*/ 4418283 w 6115380"/>
              <a:gd name="connsiteY8" fmla="*/ 0 h 3102915"/>
              <a:gd name="connsiteX9" fmla="*/ 5084466 w 6115380"/>
              <a:gd name="connsiteY9" fmla="*/ 0 h 3102915"/>
              <a:gd name="connsiteX10" fmla="*/ 5598217 w 6115380"/>
              <a:gd name="connsiteY10" fmla="*/ 0 h 3102915"/>
              <a:gd name="connsiteX11" fmla="*/ 6115380 w 6115380"/>
              <a:gd name="connsiteY11" fmla="*/ 517163 h 3102915"/>
              <a:gd name="connsiteX12" fmla="*/ 6115380 w 6115380"/>
              <a:gd name="connsiteY12" fmla="*/ 1054996 h 3102915"/>
              <a:gd name="connsiteX13" fmla="*/ 6115380 w 6115380"/>
              <a:gd name="connsiteY13" fmla="*/ 1613515 h 3102915"/>
              <a:gd name="connsiteX14" fmla="*/ 6115380 w 6115380"/>
              <a:gd name="connsiteY14" fmla="*/ 2585752 h 3102915"/>
              <a:gd name="connsiteX15" fmla="*/ 5598217 w 6115380"/>
              <a:gd name="connsiteY15" fmla="*/ 3102915 h 3102915"/>
              <a:gd name="connsiteX16" fmla="*/ 4982845 w 6115380"/>
              <a:gd name="connsiteY16" fmla="*/ 3102915 h 3102915"/>
              <a:gd name="connsiteX17" fmla="*/ 4418283 w 6115380"/>
              <a:gd name="connsiteY17" fmla="*/ 3102915 h 3102915"/>
              <a:gd name="connsiteX18" fmla="*/ 4006153 w 6115380"/>
              <a:gd name="connsiteY18" fmla="*/ 3102915 h 3102915"/>
              <a:gd name="connsiteX19" fmla="*/ 3543213 w 6115380"/>
              <a:gd name="connsiteY19" fmla="*/ 3102915 h 3102915"/>
              <a:gd name="connsiteX20" fmla="*/ 2877030 w 6115380"/>
              <a:gd name="connsiteY20" fmla="*/ 3102915 h 3102915"/>
              <a:gd name="connsiteX21" fmla="*/ 2312469 w 6115380"/>
              <a:gd name="connsiteY21" fmla="*/ 3102915 h 3102915"/>
              <a:gd name="connsiteX22" fmla="*/ 1849528 w 6115380"/>
              <a:gd name="connsiteY22" fmla="*/ 3102915 h 3102915"/>
              <a:gd name="connsiteX23" fmla="*/ 1284967 w 6115380"/>
              <a:gd name="connsiteY23" fmla="*/ 3102915 h 3102915"/>
              <a:gd name="connsiteX24" fmla="*/ 517163 w 6115380"/>
              <a:gd name="connsiteY24" fmla="*/ 3102915 h 3102915"/>
              <a:gd name="connsiteX25" fmla="*/ 0 w 6115380"/>
              <a:gd name="connsiteY25" fmla="*/ 2585752 h 3102915"/>
              <a:gd name="connsiteX26" fmla="*/ 0 w 6115380"/>
              <a:gd name="connsiteY26" fmla="*/ 2027233 h 3102915"/>
              <a:gd name="connsiteX27" fmla="*/ 0 w 6115380"/>
              <a:gd name="connsiteY27" fmla="*/ 1489400 h 3102915"/>
              <a:gd name="connsiteX28" fmla="*/ 0 w 6115380"/>
              <a:gd name="connsiteY28" fmla="*/ 1013624 h 3102915"/>
              <a:gd name="connsiteX29" fmla="*/ 0 w 6115380"/>
              <a:gd name="connsiteY29" fmla="*/ 517163 h 310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115380" h="3102915" extrusionOk="0">
                <a:moveTo>
                  <a:pt x="0" y="517163"/>
                </a:moveTo>
                <a:cubicBezTo>
                  <a:pt x="-5464" y="228172"/>
                  <a:pt x="153924" y="29131"/>
                  <a:pt x="517163" y="0"/>
                </a:cubicBezTo>
                <a:cubicBezTo>
                  <a:pt x="775054" y="-12535"/>
                  <a:pt x="1010518" y="9474"/>
                  <a:pt x="1183346" y="0"/>
                </a:cubicBezTo>
                <a:cubicBezTo>
                  <a:pt x="1356174" y="-9474"/>
                  <a:pt x="1460632" y="61517"/>
                  <a:pt x="1697097" y="0"/>
                </a:cubicBezTo>
                <a:cubicBezTo>
                  <a:pt x="1933562" y="-61517"/>
                  <a:pt x="2063272" y="31537"/>
                  <a:pt x="2160037" y="0"/>
                </a:cubicBezTo>
                <a:cubicBezTo>
                  <a:pt x="2256802" y="-31537"/>
                  <a:pt x="2570843" y="27563"/>
                  <a:pt x="2775409" y="0"/>
                </a:cubicBezTo>
                <a:cubicBezTo>
                  <a:pt x="2979975" y="-27563"/>
                  <a:pt x="3112533" y="43954"/>
                  <a:pt x="3289160" y="0"/>
                </a:cubicBezTo>
                <a:cubicBezTo>
                  <a:pt x="3465787" y="-43954"/>
                  <a:pt x="3802618" y="47199"/>
                  <a:pt x="3955343" y="0"/>
                </a:cubicBezTo>
                <a:cubicBezTo>
                  <a:pt x="4108068" y="-47199"/>
                  <a:pt x="4244400" y="37218"/>
                  <a:pt x="4418283" y="0"/>
                </a:cubicBezTo>
                <a:cubicBezTo>
                  <a:pt x="4592166" y="-37218"/>
                  <a:pt x="4863135" y="76922"/>
                  <a:pt x="5084466" y="0"/>
                </a:cubicBezTo>
                <a:cubicBezTo>
                  <a:pt x="5305797" y="-76922"/>
                  <a:pt x="5444041" y="49196"/>
                  <a:pt x="5598217" y="0"/>
                </a:cubicBezTo>
                <a:cubicBezTo>
                  <a:pt x="5813025" y="-4050"/>
                  <a:pt x="6124007" y="207885"/>
                  <a:pt x="6115380" y="517163"/>
                </a:cubicBezTo>
                <a:cubicBezTo>
                  <a:pt x="6148134" y="742942"/>
                  <a:pt x="6086912" y="884101"/>
                  <a:pt x="6115380" y="1054996"/>
                </a:cubicBezTo>
                <a:cubicBezTo>
                  <a:pt x="6143848" y="1225891"/>
                  <a:pt x="6065644" y="1480783"/>
                  <a:pt x="6115380" y="1613515"/>
                </a:cubicBezTo>
                <a:cubicBezTo>
                  <a:pt x="6165116" y="1746247"/>
                  <a:pt x="6056737" y="2305023"/>
                  <a:pt x="6115380" y="2585752"/>
                </a:cubicBezTo>
                <a:cubicBezTo>
                  <a:pt x="6085314" y="2876310"/>
                  <a:pt x="5860044" y="3086498"/>
                  <a:pt x="5598217" y="3102915"/>
                </a:cubicBezTo>
                <a:cubicBezTo>
                  <a:pt x="5376974" y="3108256"/>
                  <a:pt x="5167326" y="3051651"/>
                  <a:pt x="4982845" y="3102915"/>
                </a:cubicBezTo>
                <a:cubicBezTo>
                  <a:pt x="4798364" y="3154179"/>
                  <a:pt x="4634025" y="3069593"/>
                  <a:pt x="4418283" y="3102915"/>
                </a:cubicBezTo>
                <a:cubicBezTo>
                  <a:pt x="4202541" y="3136237"/>
                  <a:pt x="4165722" y="3067216"/>
                  <a:pt x="4006153" y="3102915"/>
                </a:cubicBezTo>
                <a:cubicBezTo>
                  <a:pt x="3846584" y="3138614"/>
                  <a:pt x="3661614" y="3070150"/>
                  <a:pt x="3543213" y="3102915"/>
                </a:cubicBezTo>
                <a:cubicBezTo>
                  <a:pt x="3424812" y="3135680"/>
                  <a:pt x="3049220" y="3087415"/>
                  <a:pt x="2877030" y="3102915"/>
                </a:cubicBezTo>
                <a:cubicBezTo>
                  <a:pt x="2704840" y="3118415"/>
                  <a:pt x="2439204" y="3070499"/>
                  <a:pt x="2312469" y="3102915"/>
                </a:cubicBezTo>
                <a:cubicBezTo>
                  <a:pt x="2185734" y="3135331"/>
                  <a:pt x="2070299" y="3082908"/>
                  <a:pt x="1849528" y="3102915"/>
                </a:cubicBezTo>
                <a:cubicBezTo>
                  <a:pt x="1628757" y="3122922"/>
                  <a:pt x="1419791" y="3082976"/>
                  <a:pt x="1284967" y="3102915"/>
                </a:cubicBezTo>
                <a:cubicBezTo>
                  <a:pt x="1150143" y="3122854"/>
                  <a:pt x="812171" y="3042106"/>
                  <a:pt x="517163" y="3102915"/>
                </a:cubicBezTo>
                <a:cubicBezTo>
                  <a:pt x="247824" y="3052836"/>
                  <a:pt x="49395" y="2924781"/>
                  <a:pt x="0" y="2585752"/>
                </a:cubicBezTo>
                <a:cubicBezTo>
                  <a:pt x="-80" y="2375427"/>
                  <a:pt x="12204" y="2143919"/>
                  <a:pt x="0" y="2027233"/>
                </a:cubicBezTo>
                <a:cubicBezTo>
                  <a:pt x="-12204" y="1910547"/>
                  <a:pt x="31893" y="1602428"/>
                  <a:pt x="0" y="1489400"/>
                </a:cubicBezTo>
                <a:cubicBezTo>
                  <a:pt x="-31893" y="1376372"/>
                  <a:pt x="1088" y="1244410"/>
                  <a:pt x="0" y="1013624"/>
                </a:cubicBezTo>
                <a:cubicBezTo>
                  <a:pt x="-1088" y="782838"/>
                  <a:pt x="49762" y="667382"/>
                  <a:pt x="0" y="51716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6BB11-B699-AADD-60E4-714E6C64E700}"/>
              </a:ext>
            </a:extLst>
          </p:cNvPr>
          <p:cNvSpPr txBox="1"/>
          <p:nvPr/>
        </p:nvSpPr>
        <p:spPr>
          <a:xfrm>
            <a:off x="3590782" y="4599534"/>
            <a:ext cx="345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japonicus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not yet established in Sardinia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To be continued….</a:t>
            </a:r>
          </a:p>
        </p:txBody>
      </p:sp>
      <p:pic>
        <p:nvPicPr>
          <p:cNvPr id="4" name="Immagine 3" descr="Immagine che contiene testo, schermata, Carattere, lettera&#10;&#10;Descrizione generata automaticamente">
            <a:extLst>
              <a:ext uri="{FF2B5EF4-FFF2-40B4-BE49-F238E27FC236}">
                <a16:creationId xmlns:a16="http://schemas.microsoft.com/office/drawing/2014/main" id="{B3AF4775-08E4-E241-CB72-19DB9A53B8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49"/>
          <a:stretch/>
        </p:blipFill>
        <p:spPr>
          <a:xfrm>
            <a:off x="6821998" y="3608548"/>
            <a:ext cx="4552435" cy="3041861"/>
          </a:xfrm>
          <a:prstGeom prst="rect">
            <a:avLst/>
          </a:prstGeom>
        </p:spPr>
      </p:pic>
      <p:sp>
        <p:nvSpPr>
          <p:cNvPr id="5" name="Rounded Rectangle 37">
            <a:extLst>
              <a:ext uri="{FF2B5EF4-FFF2-40B4-BE49-F238E27FC236}">
                <a16:creationId xmlns:a16="http://schemas.microsoft.com/office/drawing/2014/main" id="{8277E66D-5D96-D4E4-5080-449D2DC49FF6}"/>
              </a:ext>
            </a:extLst>
          </p:cNvPr>
          <p:cNvSpPr/>
          <p:nvPr/>
        </p:nvSpPr>
        <p:spPr>
          <a:xfrm>
            <a:off x="3818416" y="4343667"/>
            <a:ext cx="3113002" cy="1694607"/>
          </a:xfrm>
          <a:custGeom>
            <a:avLst/>
            <a:gdLst>
              <a:gd name="connsiteX0" fmla="*/ 0 w 3113002"/>
              <a:gd name="connsiteY0" fmla="*/ 282440 h 1694607"/>
              <a:gd name="connsiteX1" fmla="*/ 282440 w 3113002"/>
              <a:gd name="connsiteY1" fmla="*/ 0 h 1694607"/>
              <a:gd name="connsiteX2" fmla="*/ 843027 w 3113002"/>
              <a:gd name="connsiteY2" fmla="*/ 0 h 1694607"/>
              <a:gd name="connsiteX3" fmla="*/ 1327170 w 3113002"/>
              <a:gd name="connsiteY3" fmla="*/ 0 h 1694607"/>
              <a:gd name="connsiteX4" fmla="*/ 1785832 w 3113002"/>
              <a:gd name="connsiteY4" fmla="*/ 0 h 1694607"/>
              <a:gd name="connsiteX5" fmla="*/ 2320938 w 3113002"/>
              <a:gd name="connsiteY5" fmla="*/ 0 h 1694607"/>
              <a:gd name="connsiteX6" fmla="*/ 2830562 w 3113002"/>
              <a:gd name="connsiteY6" fmla="*/ 0 h 1694607"/>
              <a:gd name="connsiteX7" fmla="*/ 3113002 w 3113002"/>
              <a:gd name="connsiteY7" fmla="*/ 282440 h 1694607"/>
              <a:gd name="connsiteX8" fmla="*/ 3113002 w 3113002"/>
              <a:gd name="connsiteY8" fmla="*/ 847304 h 1694607"/>
              <a:gd name="connsiteX9" fmla="*/ 3113002 w 3113002"/>
              <a:gd name="connsiteY9" fmla="*/ 1412167 h 1694607"/>
              <a:gd name="connsiteX10" fmla="*/ 2830562 w 3113002"/>
              <a:gd name="connsiteY10" fmla="*/ 1694607 h 1694607"/>
              <a:gd name="connsiteX11" fmla="*/ 2295456 w 3113002"/>
              <a:gd name="connsiteY11" fmla="*/ 1694607 h 1694607"/>
              <a:gd name="connsiteX12" fmla="*/ 1734870 w 3113002"/>
              <a:gd name="connsiteY12" fmla="*/ 1694607 h 1694607"/>
              <a:gd name="connsiteX13" fmla="*/ 1174283 w 3113002"/>
              <a:gd name="connsiteY13" fmla="*/ 1694607 h 1694607"/>
              <a:gd name="connsiteX14" fmla="*/ 282440 w 3113002"/>
              <a:gd name="connsiteY14" fmla="*/ 1694607 h 1694607"/>
              <a:gd name="connsiteX15" fmla="*/ 0 w 3113002"/>
              <a:gd name="connsiteY15" fmla="*/ 1412167 h 1694607"/>
              <a:gd name="connsiteX16" fmla="*/ 0 w 3113002"/>
              <a:gd name="connsiteY16" fmla="*/ 836006 h 1694607"/>
              <a:gd name="connsiteX17" fmla="*/ 0 w 3113002"/>
              <a:gd name="connsiteY17" fmla="*/ 282440 h 169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13002" h="1694607" extrusionOk="0">
                <a:moveTo>
                  <a:pt x="0" y="282440"/>
                </a:moveTo>
                <a:cubicBezTo>
                  <a:pt x="-21200" y="113377"/>
                  <a:pt x="109051" y="6531"/>
                  <a:pt x="282440" y="0"/>
                </a:cubicBezTo>
                <a:cubicBezTo>
                  <a:pt x="466246" y="-65804"/>
                  <a:pt x="695672" y="35625"/>
                  <a:pt x="843027" y="0"/>
                </a:cubicBezTo>
                <a:cubicBezTo>
                  <a:pt x="990382" y="-35625"/>
                  <a:pt x="1114601" y="7744"/>
                  <a:pt x="1327170" y="0"/>
                </a:cubicBezTo>
                <a:cubicBezTo>
                  <a:pt x="1539739" y="-7744"/>
                  <a:pt x="1651145" y="9969"/>
                  <a:pt x="1785832" y="0"/>
                </a:cubicBezTo>
                <a:cubicBezTo>
                  <a:pt x="1920519" y="-9969"/>
                  <a:pt x="2194916" y="59848"/>
                  <a:pt x="2320938" y="0"/>
                </a:cubicBezTo>
                <a:cubicBezTo>
                  <a:pt x="2446960" y="-59848"/>
                  <a:pt x="2627687" y="28848"/>
                  <a:pt x="2830562" y="0"/>
                </a:cubicBezTo>
                <a:cubicBezTo>
                  <a:pt x="2997929" y="-18519"/>
                  <a:pt x="3086621" y="149636"/>
                  <a:pt x="3113002" y="282440"/>
                </a:cubicBezTo>
                <a:cubicBezTo>
                  <a:pt x="3113118" y="488434"/>
                  <a:pt x="3092815" y="645433"/>
                  <a:pt x="3113002" y="847304"/>
                </a:cubicBezTo>
                <a:cubicBezTo>
                  <a:pt x="3133189" y="1049175"/>
                  <a:pt x="3056594" y="1136140"/>
                  <a:pt x="3113002" y="1412167"/>
                </a:cubicBezTo>
                <a:cubicBezTo>
                  <a:pt x="3108106" y="1567874"/>
                  <a:pt x="2993634" y="1675178"/>
                  <a:pt x="2830562" y="1694607"/>
                </a:cubicBezTo>
                <a:cubicBezTo>
                  <a:pt x="2591867" y="1738222"/>
                  <a:pt x="2504255" y="1644020"/>
                  <a:pt x="2295456" y="1694607"/>
                </a:cubicBezTo>
                <a:cubicBezTo>
                  <a:pt x="2086657" y="1745194"/>
                  <a:pt x="1987625" y="1646879"/>
                  <a:pt x="1734870" y="1694607"/>
                </a:cubicBezTo>
                <a:cubicBezTo>
                  <a:pt x="1482115" y="1742335"/>
                  <a:pt x="1397588" y="1647138"/>
                  <a:pt x="1174283" y="1694607"/>
                </a:cubicBezTo>
                <a:cubicBezTo>
                  <a:pt x="950978" y="1742076"/>
                  <a:pt x="525926" y="1595069"/>
                  <a:pt x="282440" y="1694607"/>
                </a:cubicBezTo>
                <a:cubicBezTo>
                  <a:pt x="95058" y="1665028"/>
                  <a:pt x="-17806" y="1541536"/>
                  <a:pt x="0" y="1412167"/>
                </a:cubicBezTo>
                <a:cubicBezTo>
                  <a:pt x="-20523" y="1189992"/>
                  <a:pt x="5707" y="1040693"/>
                  <a:pt x="0" y="836006"/>
                </a:cubicBezTo>
                <a:cubicBezTo>
                  <a:pt x="-5707" y="631319"/>
                  <a:pt x="26707" y="483813"/>
                  <a:pt x="0" y="282440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25019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3928-9019-861C-2CB2-C3F11DABF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lass with a few flies in it&#10;&#10;AI-generated content may be incorrect.">
            <a:extLst>
              <a:ext uri="{FF2B5EF4-FFF2-40B4-BE49-F238E27FC236}">
                <a16:creationId xmlns:a16="http://schemas.microsoft.com/office/drawing/2014/main" id="{A2264196-E687-1BB2-975B-BD11DEA14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5" b="26332"/>
          <a:stretch/>
        </p:blipFill>
        <p:spPr>
          <a:xfrm rot="5400000">
            <a:off x="34386" y="2625842"/>
            <a:ext cx="4843166" cy="2743200"/>
          </a:xfrm>
          <a:prstGeom prst="rect">
            <a:avLst/>
          </a:prstGeom>
        </p:spPr>
      </p:pic>
      <p:pic>
        <p:nvPicPr>
          <p:cNvPr id="3" name="Picture 2" descr="A plastic container with blueberries inside&#10;&#10;AI-generated content may be incorrect.">
            <a:extLst>
              <a:ext uri="{FF2B5EF4-FFF2-40B4-BE49-F238E27FC236}">
                <a16:creationId xmlns:a16="http://schemas.microsoft.com/office/drawing/2014/main" id="{507D4F52-3FCE-FF73-0EA5-59DBA8033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1" b="33201"/>
          <a:stretch/>
        </p:blipFill>
        <p:spPr>
          <a:xfrm>
            <a:off x="2490080" y="3597226"/>
            <a:ext cx="3011592" cy="29308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C9FA5A-EB79-6FE2-A0F3-B731AE2821D2}"/>
              </a:ext>
            </a:extLst>
          </p:cNvPr>
          <p:cNvSpPr txBox="1"/>
          <p:nvPr/>
        </p:nvSpPr>
        <p:spPr>
          <a:xfrm>
            <a:off x="1373971" y="789494"/>
            <a:ext cx="2999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D.suzukii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rearing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5219FC-F04E-FA06-4301-A303A6635C47}"/>
              </a:ext>
            </a:extLst>
          </p:cNvPr>
          <p:cNvSpPr txBox="1"/>
          <p:nvPr/>
        </p:nvSpPr>
        <p:spPr>
          <a:xfrm>
            <a:off x="6505228" y="781015"/>
            <a:ext cx="37588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brasiliensis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rearing</a:t>
            </a:r>
            <a:endParaRPr lang="en-US" sz="3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oup of plastic bags with blueberries in them&#10;&#10;AI-generated content may be incorrect.">
            <a:extLst>
              <a:ext uri="{FF2B5EF4-FFF2-40B4-BE49-F238E27FC236}">
                <a16:creationId xmlns:a16="http://schemas.microsoft.com/office/drawing/2014/main" id="{92C37054-E8DD-0BF7-6279-777825D97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t="5291" r="17343"/>
          <a:stretch/>
        </p:blipFill>
        <p:spPr>
          <a:xfrm>
            <a:off x="8326160" y="1289435"/>
            <a:ext cx="2795535" cy="5233523"/>
          </a:xfrm>
          <a:prstGeom prst="rect">
            <a:avLst/>
          </a:prstGeom>
        </p:spPr>
      </p:pic>
      <p:pic>
        <p:nvPicPr>
          <p:cNvPr id="5" name="Picture 4" descr="A plastic container with blueberries inside&#10;&#10;AI-generated content may be incorrect.">
            <a:extLst>
              <a:ext uri="{FF2B5EF4-FFF2-40B4-BE49-F238E27FC236}">
                <a16:creationId xmlns:a16="http://schemas.microsoft.com/office/drawing/2014/main" id="{1C2D36C1-E46C-55EA-3580-E251D15C2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t="45312" r="19908"/>
          <a:stretch/>
        </p:blipFill>
        <p:spPr>
          <a:xfrm>
            <a:off x="6479916" y="1555073"/>
            <a:ext cx="2481969" cy="2955809"/>
          </a:xfrm>
          <a:prstGeom prst="rect">
            <a:avLst/>
          </a:prstGeom>
        </p:spPr>
      </p:pic>
      <p:pic>
        <p:nvPicPr>
          <p:cNvPr id="6" name="Picture 5" descr="A plastic container with a white lid&#10;&#10;AI-generated content may be incorrect.">
            <a:extLst>
              <a:ext uri="{FF2B5EF4-FFF2-40B4-BE49-F238E27FC236}">
                <a16:creationId xmlns:a16="http://schemas.microsoft.com/office/drawing/2014/main" id="{DD141E72-A7DF-D5AC-5AA9-1C98AAA2F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1"/>
          <a:stretch/>
        </p:blipFill>
        <p:spPr>
          <a:xfrm>
            <a:off x="5897286" y="4427053"/>
            <a:ext cx="2405732" cy="1566103"/>
          </a:xfrm>
          <a:prstGeom prst="rect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B686E-75AC-F776-5848-2D756B999953}"/>
              </a:ext>
            </a:extLst>
          </p:cNvPr>
          <p:cNvSpPr txBox="1"/>
          <p:nvPr/>
        </p:nvSpPr>
        <p:spPr>
          <a:xfrm>
            <a:off x="5394089" y="-1282195"/>
            <a:ext cx="4570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Inoculo</a:t>
            </a:r>
            <a:r>
              <a:rPr lang="en-US" dirty="0"/>
              <a:t> from </a:t>
            </a:r>
            <a:r>
              <a:rPr lang="en-US" dirty="0" err="1"/>
              <a:t>Laimburg</a:t>
            </a:r>
            <a:r>
              <a:rPr lang="en-US" dirty="0"/>
              <a:t> </a:t>
            </a:r>
            <a:r>
              <a:rPr lang="en-US" dirty="0" err="1"/>
              <a:t>Researc</a:t>
            </a:r>
            <a:r>
              <a:rPr lang="en-US" dirty="0"/>
              <a:t> Center Bolzano</a:t>
            </a:r>
          </a:p>
        </p:txBody>
      </p:sp>
      <p:pic>
        <p:nvPicPr>
          <p:cNvPr id="11" name="Picture 10" descr="A plate of blueberries&#10;&#10;AI-generated content may be incorrect.">
            <a:extLst>
              <a:ext uri="{FF2B5EF4-FFF2-40B4-BE49-F238E27FC236}">
                <a16:creationId xmlns:a16="http://schemas.microsoft.com/office/drawing/2014/main" id="{DF45BC27-334A-8A51-C2B5-F9E7283D0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9009"/>
          <a:stretch/>
        </p:blipFill>
        <p:spPr>
          <a:xfrm>
            <a:off x="4108598" y="1322124"/>
            <a:ext cx="1882196" cy="18288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627A430-334F-4D84-7459-8DA0CE2204A8}"/>
              </a:ext>
            </a:extLst>
          </p:cNvPr>
          <p:cNvSpPr/>
          <p:nvPr/>
        </p:nvSpPr>
        <p:spPr>
          <a:xfrm>
            <a:off x="3827570" y="4763589"/>
            <a:ext cx="160956" cy="1741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CACB0F5-7E6F-BDAA-7D96-35B7C78F03D8}"/>
              </a:ext>
            </a:extLst>
          </p:cNvPr>
          <p:cNvSpPr/>
          <p:nvPr/>
        </p:nvSpPr>
        <p:spPr>
          <a:xfrm>
            <a:off x="4034213" y="4621525"/>
            <a:ext cx="160956" cy="1741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58CC2EE-011E-2807-3025-CF6C03CF8AC5}"/>
              </a:ext>
            </a:extLst>
          </p:cNvPr>
          <p:cNvSpPr/>
          <p:nvPr/>
        </p:nvSpPr>
        <p:spPr>
          <a:xfrm>
            <a:off x="3915398" y="5231118"/>
            <a:ext cx="160956" cy="1741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DC1083-9879-545A-5552-F64DDD81CC74}"/>
              </a:ext>
            </a:extLst>
          </p:cNvPr>
          <p:cNvSpPr/>
          <p:nvPr/>
        </p:nvSpPr>
        <p:spPr>
          <a:xfrm>
            <a:off x="4292519" y="4492369"/>
            <a:ext cx="160956" cy="1741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7885006-5BB3-F9B6-E804-7155F1FB390E}"/>
              </a:ext>
            </a:extLst>
          </p:cNvPr>
          <p:cNvSpPr/>
          <p:nvPr/>
        </p:nvSpPr>
        <p:spPr>
          <a:xfrm>
            <a:off x="8076844" y="2720399"/>
            <a:ext cx="91061" cy="847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44AF57-0D2B-B56E-3043-8C3BA628A47F}"/>
              </a:ext>
            </a:extLst>
          </p:cNvPr>
          <p:cNvSpPr/>
          <p:nvPr/>
        </p:nvSpPr>
        <p:spPr>
          <a:xfrm>
            <a:off x="8134002" y="2182220"/>
            <a:ext cx="91061" cy="847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0BEA79B-32AF-BB5F-64CE-EB2C58A77EBD}"/>
              </a:ext>
            </a:extLst>
          </p:cNvPr>
          <p:cNvSpPr/>
          <p:nvPr/>
        </p:nvSpPr>
        <p:spPr>
          <a:xfrm>
            <a:off x="8162566" y="3115696"/>
            <a:ext cx="91061" cy="847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71109F-581A-9132-E9DD-DF115995B391}"/>
              </a:ext>
            </a:extLst>
          </p:cNvPr>
          <p:cNvSpPr/>
          <p:nvPr/>
        </p:nvSpPr>
        <p:spPr>
          <a:xfrm>
            <a:off x="7890446" y="3072819"/>
            <a:ext cx="91061" cy="8479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CA4D97A-D623-2889-DB8C-966EFB2D5438}"/>
              </a:ext>
            </a:extLst>
          </p:cNvPr>
          <p:cNvCxnSpPr>
            <a:cxnSpLocks/>
            <a:endCxn id="11" idx="2"/>
          </p:cNvCxnSpPr>
          <p:nvPr/>
        </p:nvCxnSpPr>
        <p:spPr>
          <a:xfrm flipV="1">
            <a:off x="5049696" y="3150924"/>
            <a:ext cx="0" cy="4463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9ED3677-A616-FDD5-9A93-F012C6C6528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6014837" y="2662536"/>
            <a:ext cx="465079" cy="3704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BDD7E6A-6A8E-7F73-4D2C-398EDC6D87A6}"/>
              </a:ext>
            </a:extLst>
          </p:cNvPr>
          <p:cNvSpPr txBox="1"/>
          <p:nvPr/>
        </p:nvSpPr>
        <p:spPr>
          <a:xfrm>
            <a:off x="5655337" y="6076928"/>
            <a:ext cx="2726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Inoculum from</a:t>
            </a:r>
          </a:p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Laimburg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 Centre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233C884-282A-FCED-1213-69CEA5D5A534}"/>
              </a:ext>
            </a:extLst>
          </p:cNvPr>
          <p:cNvSpPr/>
          <p:nvPr/>
        </p:nvSpPr>
        <p:spPr>
          <a:xfrm>
            <a:off x="5701936" y="6110009"/>
            <a:ext cx="2573675" cy="579541"/>
          </a:xfrm>
          <a:custGeom>
            <a:avLst/>
            <a:gdLst>
              <a:gd name="connsiteX0" fmla="*/ 0 w 2573675"/>
              <a:gd name="connsiteY0" fmla="*/ 96592 h 579541"/>
              <a:gd name="connsiteX1" fmla="*/ 96592 w 2573675"/>
              <a:gd name="connsiteY1" fmla="*/ 0 h 579541"/>
              <a:gd name="connsiteX2" fmla="*/ 739325 w 2573675"/>
              <a:gd name="connsiteY2" fmla="*/ 0 h 579541"/>
              <a:gd name="connsiteX3" fmla="*/ 1310642 w 2573675"/>
              <a:gd name="connsiteY3" fmla="*/ 0 h 579541"/>
              <a:gd name="connsiteX4" fmla="*/ 1858155 w 2573675"/>
              <a:gd name="connsiteY4" fmla="*/ 0 h 579541"/>
              <a:gd name="connsiteX5" fmla="*/ 2477083 w 2573675"/>
              <a:gd name="connsiteY5" fmla="*/ 0 h 579541"/>
              <a:gd name="connsiteX6" fmla="*/ 2573675 w 2573675"/>
              <a:gd name="connsiteY6" fmla="*/ 96592 h 579541"/>
              <a:gd name="connsiteX7" fmla="*/ 2573675 w 2573675"/>
              <a:gd name="connsiteY7" fmla="*/ 482949 h 579541"/>
              <a:gd name="connsiteX8" fmla="*/ 2477083 w 2573675"/>
              <a:gd name="connsiteY8" fmla="*/ 579541 h 579541"/>
              <a:gd name="connsiteX9" fmla="*/ 1929570 w 2573675"/>
              <a:gd name="connsiteY9" fmla="*/ 579541 h 579541"/>
              <a:gd name="connsiteX10" fmla="*/ 1334447 w 2573675"/>
              <a:gd name="connsiteY10" fmla="*/ 579541 h 579541"/>
              <a:gd name="connsiteX11" fmla="*/ 763129 w 2573675"/>
              <a:gd name="connsiteY11" fmla="*/ 579541 h 579541"/>
              <a:gd name="connsiteX12" fmla="*/ 96592 w 2573675"/>
              <a:gd name="connsiteY12" fmla="*/ 579541 h 579541"/>
              <a:gd name="connsiteX13" fmla="*/ 0 w 2573675"/>
              <a:gd name="connsiteY13" fmla="*/ 482949 h 579541"/>
              <a:gd name="connsiteX14" fmla="*/ 0 w 2573675"/>
              <a:gd name="connsiteY14" fmla="*/ 96592 h 57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73675" h="579541" extrusionOk="0">
                <a:moveTo>
                  <a:pt x="0" y="96592"/>
                </a:moveTo>
                <a:cubicBezTo>
                  <a:pt x="-2978" y="41409"/>
                  <a:pt x="34350" y="3339"/>
                  <a:pt x="96592" y="0"/>
                </a:cubicBezTo>
                <a:cubicBezTo>
                  <a:pt x="230528" y="-23925"/>
                  <a:pt x="479224" y="10143"/>
                  <a:pt x="739325" y="0"/>
                </a:cubicBezTo>
                <a:cubicBezTo>
                  <a:pt x="999426" y="-10143"/>
                  <a:pt x="1142852" y="12170"/>
                  <a:pt x="1310642" y="0"/>
                </a:cubicBezTo>
                <a:cubicBezTo>
                  <a:pt x="1478432" y="-12170"/>
                  <a:pt x="1597643" y="51092"/>
                  <a:pt x="1858155" y="0"/>
                </a:cubicBezTo>
                <a:cubicBezTo>
                  <a:pt x="2118667" y="-51092"/>
                  <a:pt x="2182536" y="3837"/>
                  <a:pt x="2477083" y="0"/>
                </a:cubicBezTo>
                <a:cubicBezTo>
                  <a:pt x="2537185" y="-13904"/>
                  <a:pt x="2568603" y="42469"/>
                  <a:pt x="2573675" y="96592"/>
                </a:cubicBezTo>
                <a:cubicBezTo>
                  <a:pt x="2590329" y="194522"/>
                  <a:pt x="2547535" y="361501"/>
                  <a:pt x="2573675" y="482949"/>
                </a:cubicBezTo>
                <a:cubicBezTo>
                  <a:pt x="2566907" y="547492"/>
                  <a:pt x="2524685" y="572879"/>
                  <a:pt x="2477083" y="579541"/>
                </a:cubicBezTo>
                <a:cubicBezTo>
                  <a:pt x="2353411" y="617122"/>
                  <a:pt x="2055834" y="528562"/>
                  <a:pt x="1929570" y="579541"/>
                </a:cubicBezTo>
                <a:cubicBezTo>
                  <a:pt x="1803306" y="630520"/>
                  <a:pt x="1595205" y="552806"/>
                  <a:pt x="1334447" y="579541"/>
                </a:cubicBezTo>
                <a:cubicBezTo>
                  <a:pt x="1073689" y="606276"/>
                  <a:pt x="904168" y="525570"/>
                  <a:pt x="763129" y="579541"/>
                </a:cubicBezTo>
                <a:cubicBezTo>
                  <a:pt x="622090" y="633512"/>
                  <a:pt x="373160" y="534752"/>
                  <a:pt x="96592" y="579541"/>
                </a:cubicBezTo>
                <a:cubicBezTo>
                  <a:pt x="47880" y="573789"/>
                  <a:pt x="-5223" y="534276"/>
                  <a:pt x="0" y="482949"/>
                </a:cubicBezTo>
                <a:cubicBezTo>
                  <a:pt x="-29538" y="349143"/>
                  <a:pt x="19889" y="176119"/>
                  <a:pt x="0" y="96592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7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1FBB8-D829-A9E4-CF10-79AD83E77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1">
            <a:extLst>
              <a:ext uri="{FF2B5EF4-FFF2-40B4-BE49-F238E27FC236}">
                <a16:creationId xmlns:a16="http://schemas.microsoft.com/office/drawing/2014/main" id="{9221516E-594F-9D65-7424-32C1A81CAC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8" y="3361681"/>
            <a:ext cx="3093736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A hand holding a plastic tube in a forest&#10;&#10;AI-generated content may be incorrect.">
            <a:extLst>
              <a:ext uri="{FF2B5EF4-FFF2-40B4-BE49-F238E27FC236}">
                <a16:creationId xmlns:a16="http://schemas.microsoft.com/office/drawing/2014/main" id="{DB06B252-17D6-BCFA-F9BC-DC6884D0C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5" t="15146" r="16885"/>
          <a:stretch/>
        </p:blipFill>
        <p:spPr>
          <a:xfrm rot="5400000">
            <a:off x="5625581" y="3253346"/>
            <a:ext cx="3657600" cy="3103610"/>
          </a:xfrm>
          <a:prstGeom prst="rect">
            <a:avLst/>
          </a:prstGeom>
        </p:spPr>
      </p:pic>
      <p:pic>
        <p:nvPicPr>
          <p:cNvPr id="8" name="Google Shape;266;g22e6b184fc4_0_0">
            <a:extLst>
              <a:ext uri="{FF2B5EF4-FFF2-40B4-BE49-F238E27FC236}">
                <a16:creationId xmlns:a16="http://schemas.microsoft.com/office/drawing/2014/main" id="{2F9E7EAC-3376-86C0-C5B3-FA3529140E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65987" r="1372"/>
          <a:stretch/>
        </p:blipFill>
        <p:spPr>
          <a:xfrm>
            <a:off x="745791" y="1173007"/>
            <a:ext cx="2743200" cy="50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e 6">
            <a:extLst>
              <a:ext uri="{FF2B5EF4-FFF2-40B4-BE49-F238E27FC236}">
                <a16:creationId xmlns:a16="http://schemas.microsoft.com/office/drawing/2014/main" id="{E1793223-7E4A-AB8F-6833-8D00BAF1C7BE}"/>
              </a:ext>
            </a:extLst>
          </p:cNvPr>
          <p:cNvSpPr/>
          <p:nvPr/>
        </p:nvSpPr>
        <p:spPr>
          <a:xfrm>
            <a:off x="2907217" y="3764030"/>
            <a:ext cx="161755" cy="1448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AB060A-FA9D-1A4B-7B22-C28FCE9B8941}"/>
              </a:ext>
            </a:extLst>
          </p:cNvPr>
          <p:cNvSpPr txBox="1"/>
          <p:nvPr/>
        </p:nvSpPr>
        <p:spPr>
          <a:xfrm>
            <a:off x="725424" y="753119"/>
            <a:ext cx="107207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</a:rPr>
              <a:t>Classical biological control of </a:t>
            </a:r>
            <a:r>
              <a:rPr lang="en-US" sz="2800" b="1" i="1" dirty="0">
                <a:latin typeface="Times New Roman" panose="02020603050405020304" pitchFamily="18" charset="0"/>
              </a:rPr>
              <a:t>D. </a:t>
            </a:r>
            <a:r>
              <a:rPr lang="en-US" sz="2800" b="1" i="1" dirty="0" err="1">
                <a:latin typeface="Times New Roman" panose="02020603050405020304" pitchFamily="18" charset="0"/>
              </a:rPr>
              <a:t>suzukii</a:t>
            </a:r>
            <a:r>
              <a:rPr 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</a:rPr>
              <a:t>in Sardinia</a:t>
            </a:r>
          </a:p>
        </p:txBody>
      </p:sp>
      <p:sp>
        <p:nvSpPr>
          <p:cNvPr id="19" name="Ovale 6">
            <a:extLst>
              <a:ext uri="{FF2B5EF4-FFF2-40B4-BE49-F238E27FC236}">
                <a16:creationId xmlns:a16="http://schemas.microsoft.com/office/drawing/2014/main" id="{46CCADAC-5F87-2CAD-F226-5A9DC144340D}"/>
              </a:ext>
            </a:extLst>
          </p:cNvPr>
          <p:cNvSpPr/>
          <p:nvPr/>
        </p:nvSpPr>
        <p:spPr>
          <a:xfrm>
            <a:off x="1237018" y="6266055"/>
            <a:ext cx="161755" cy="1448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7" name="Ovale 6">
            <a:extLst>
              <a:ext uri="{FF2B5EF4-FFF2-40B4-BE49-F238E27FC236}">
                <a16:creationId xmlns:a16="http://schemas.microsoft.com/office/drawing/2014/main" id="{F11D190E-7ADD-1E3D-A64D-41371A56494F}"/>
              </a:ext>
            </a:extLst>
          </p:cNvPr>
          <p:cNvSpPr/>
          <p:nvPr/>
        </p:nvSpPr>
        <p:spPr>
          <a:xfrm>
            <a:off x="2009531" y="6266055"/>
            <a:ext cx="161755" cy="1448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8004AD-8582-0F2F-AB91-668A5BF34A2F}"/>
              </a:ext>
            </a:extLst>
          </p:cNvPr>
          <p:cNvSpPr txBox="1"/>
          <p:nvPr/>
        </p:nvSpPr>
        <p:spPr>
          <a:xfrm>
            <a:off x="1344878" y="6201754"/>
            <a:ext cx="448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8B292A-377A-00DE-93EC-2BB9237C94D4}"/>
              </a:ext>
            </a:extLst>
          </p:cNvPr>
          <p:cNvSpPr txBox="1"/>
          <p:nvPr/>
        </p:nvSpPr>
        <p:spPr>
          <a:xfrm>
            <a:off x="2117391" y="6207842"/>
            <a:ext cx="9054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2025</a:t>
            </a:r>
          </a:p>
        </p:txBody>
      </p:sp>
      <p:sp>
        <p:nvSpPr>
          <p:cNvPr id="2" name="Ovale 6">
            <a:extLst>
              <a:ext uri="{FF2B5EF4-FFF2-40B4-BE49-F238E27FC236}">
                <a16:creationId xmlns:a16="http://schemas.microsoft.com/office/drawing/2014/main" id="{26DC099B-EBEF-1E3C-CC3A-B0735F87ABA4}"/>
              </a:ext>
            </a:extLst>
          </p:cNvPr>
          <p:cNvSpPr/>
          <p:nvPr/>
        </p:nvSpPr>
        <p:spPr>
          <a:xfrm>
            <a:off x="1631419" y="5604713"/>
            <a:ext cx="161755" cy="1448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4</a:t>
            </a:r>
          </a:p>
        </p:txBody>
      </p:sp>
      <p:sp>
        <p:nvSpPr>
          <p:cNvPr id="3" name="Ovale 6">
            <a:extLst>
              <a:ext uri="{FF2B5EF4-FFF2-40B4-BE49-F238E27FC236}">
                <a16:creationId xmlns:a16="http://schemas.microsoft.com/office/drawing/2014/main" id="{2DFF82F6-F008-D1A7-E3EC-FD2BF3FC2DBA}"/>
              </a:ext>
            </a:extLst>
          </p:cNvPr>
          <p:cNvSpPr/>
          <p:nvPr/>
        </p:nvSpPr>
        <p:spPr>
          <a:xfrm>
            <a:off x="1793174" y="5459875"/>
            <a:ext cx="161755" cy="1448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  <p:pic>
        <p:nvPicPr>
          <p:cNvPr id="23" name="Picture 22" descr="A black and red berries on a plant&#10;&#10;AI-generated content may be incorrect.">
            <a:extLst>
              <a:ext uri="{FF2B5EF4-FFF2-40B4-BE49-F238E27FC236}">
                <a16:creationId xmlns:a16="http://schemas.microsoft.com/office/drawing/2014/main" id="{BA4E7695-D5AD-F2F5-7A60-0E9173031B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309" y="1828961"/>
            <a:ext cx="2736901" cy="3657600"/>
          </a:xfrm>
          <a:prstGeom prst="rect">
            <a:avLst/>
          </a:prstGeom>
        </p:spPr>
      </p:pic>
      <p:sp>
        <p:nvSpPr>
          <p:cNvPr id="26" name="Ovale 6">
            <a:extLst>
              <a:ext uri="{FF2B5EF4-FFF2-40B4-BE49-F238E27FC236}">
                <a16:creationId xmlns:a16="http://schemas.microsoft.com/office/drawing/2014/main" id="{38DA533D-3AEA-4250-BEB7-8001983A9279}"/>
              </a:ext>
            </a:extLst>
          </p:cNvPr>
          <p:cNvSpPr/>
          <p:nvPr/>
        </p:nvSpPr>
        <p:spPr>
          <a:xfrm>
            <a:off x="2771840" y="3893643"/>
            <a:ext cx="161755" cy="1448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pic>
        <p:nvPicPr>
          <p:cNvPr id="33" name="Picture 32" descr="A bottle with a label on it&#10;&#10;AI-generated content may be incorrect.">
            <a:extLst>
              <a:ext uri="{FF2B5EF4-FFF2-40B4-BE49-F238E27FC236}">
                <a16:creationId xmlns:a16="http://schemas.microsoft.com/office/drawing/2014/main" id="{B5B1F14D-5776-2473-A377-64F70086D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27" y="1539307"/>
            <a:ext cx="2099746" cy="157119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A0836781-DE9A-88B2-38E9-8083CE9A049C}"/>
              </a:ext>
            </a:extLst>
          </p:cNvPr>
          <p:cNvSpPr/>
          <p:nvPr/>
        </p:nvSpPr>
        <p:spPr>
          <a:xfrm>
            <a:off x="3637318" y="3535555"/>
            <a:ext cx="161755" cy="14483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208BD7-414D-220C-37EB-6D9BC8BBB65F}"/>
              </a:ext>
            </a:extLst>
          </p:cNvPr>
          <p:cNvSpPr txBox="1"/>
          <p:nvPr/>
        </p:nvSpPr>
        <p:spPr>
          <a:xfrm>
            <a:off x="3283055" y="1450213"/>
            <a:ext cx="31036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release site;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releases per year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100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G. </a:t>
            </a:r>
            <a:r>
              <a:rPr lang="en-GB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brasiliensis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fecunded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females/release</a:t>
            </a:r>
            <a:endParaRPr lang="en-US" sz="2000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FF541A0-8293-1D67-CFC8-1668CF3D0035}"/>
              </a:ext>
            </a:extLst>
          </p:cNvPr>
          <p:cNvSpPr/>
          <p:nvPr/>
        </p:nvSpPr>
        <p:spPr>
          <a:xfrm>
            <a:off x="3283055" y="1415853"/>
            <a:ext cx="3103610" cy="1323439"/>
          </a:xfrm>
          <a:custGeom>
            <a:avLst/>
            <a:gdLst>
              <a:gd name="connsiteX0" fmla="*/ 0 w 3103610"/>
              <a:gd name="connsiteY0" fmla="*/ 220578 h 1323439"/>
              <a:gd name="connsiteX1" fmla="*/ 220578 w 3103610"/>
              <a:gd name="connsiteY1" fmla="*/ 0 h 1323439"/>
              <a:gd name="connsiteX2" fmla="*/ 806318 w 3103610"/>
              <a:gd name="connsiteY2" fmla="*/ 0 h 1323439"/>
              <a:gd name="connsiteX3" fmla="*/ 1312184 w 3103610"/>
              <a:gd name="connsiteY3" fmla="*/ 0 h 1323439"/>
              <a:gd name="connsiteX4" fmla="*/ 1791426 w 3103610"/>
              <a:gd name="connsiteY4" fmla="*/ 0 h 1323439"/>
              <a:gd name="connsiteX5" fmla="*/ 2350541 w 3103610"/>
              <a:gd name="connsiteY5" fmla="*/ 0 h 1323439"/>
              <a:gd name="connsiteX6" fmla="*/ 2883032 w 3103610"/>
              <a:gd name="connsiteY6" fmla="*/ 0 h 1323439"/>
              <a:gd name="connsiteX7" fmla="*/ 3103610 w 3103610"/>
              <a:gd name="connsiteY7" fmla="*/ 220578 h 1323439"/>
              <a:gd name="connsiteX8" fmla="*/ 3103610 w 3103610"/>
              <a:gd name="connsiteY8" fmla="*/ 661720 h 1323439"/>
              <a:gd name="connsiteX9" fmla="*/ 3103610 w 3103610"/>
              <a:gd name="connsiteY9" fmla="*/ 1102861 h 1323439"/>
              <a:gd name="connsiteX10" fmla="*/ 2883032 w 3103610"/>
              <a:gd name="connsiteY10" fmla="*/ 1323439 h 1323439"/>
              <a:gd name="connsiteX11" fmla="*/ 2323917 w 3103610"/>
              <a:gd name="connsiteY11" fmla="*/ 1323439 h 1323439"/>
              <a:gd name="connsiteX12" fmla="*/ 1738177 w 3103610"/>
              <a:gd name="connsiteY12" fmla="*/ 1323439 h 1323439"/>
              <a:gd name="connsiteX13" fmla="*/ 1152437 w 3103610"/>
              <a:gd name="connsiteY13" fmla="*/ 1323439 h 1323439"/>
              <a:gd name="connsiteX14" fmla="*/ 220578 w 3103610"/>
              <a:gd name="connsiteY14" fmla="*/ 1323439 h 1323439"/>
              <a:gd name="connsiteX15" fmla="*/ 0 w 3103610"/>
              <a:gd name="connsiteY15" fmla="*/ 1102861 h 1323439"/>
              <a:gd name="connsiteX16" fmla="*/ 0 w 3103610"/>
              <a:gd name="connsiteY16" fmla="*/ 652897 h 1323439"/>
              <a:gd name="connsiteX17" fmla="*/ 0 w 3103610"/>
              <a:gd name="connsiteY1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03610" h="1323439" extrusionOk="0">
                <a:moveTo>
                  <a:pt x="0" y="220578"/>
                </a:moveTo>
                <a:cubicBezTo>
                  <a:pt x="-30096" y="80192"/>
                  <a:pt x="68156" y="11485"/>
                  <a:pt x="220578" y="0"/>
                </a:cubicBezTo>
                <a:cubicBezTo>
                  <a:pt x="351123" y="-18120"/>
                  <a:pt x="647246" y="26115"/>
                  <a:pt x="806318" y="0"/>
                </a:cubicBezTo>
                <a:cubicBezTo>
                  <a:pt x="965390" y="-26115"/>
                  <a:pt x="1130576" y="34998"/>
                  <a:pt x="1312184" y="0"/>
                </a:cubicBezTo>
                <a:cubicBezTo>
                  <a:pt x="1493792" y="-34998"/>
                  <a:pt x="1602372" y="16437"/>
                  <a:pt x="1791426" y="0"/>
                </a:cubicBezTo>
                <a:cubicBezTo>
                  <a:pt x="1980480" y="-16437"/>
                  <a:pt x="2234812" y="39400"/>
                  <a:pt x="2350541" y="0"/>
                </a:cubicBezTo>
                <a:cubicBezTo>
                  <a:pt x="2466270" y="-39400"/>
                  <a:pt x="2624632" y="53248"/>
                  <a:pt x="2883032" y="0"/>
                </a:cubicBezTo>
                <a:cubicBezTo>
                  <a:pt x="3009417" y="-7426"/>
                  <a:pt x="3087166" y="113207"/>
                  <a:pt x="3103610" y="220578"/>
                </a:cubicBezTo>
                <a:cubicBezTo>
                  <a:pt x="3149383" y="370510"/>
                  <a:pt x="3099810" y="449826"/>
                  <a:pt x="3103610" y="661720"/>
                </a:cubicBezTo>
                <a:cubicBezTo>
                  <a:pt x="3107410" y="873614"/>
                  <a:pt x="3053084" y="898897"/>
                  <a:pt x="3103610" y="1102861"/>
                </a:cubicBezTo>
                <a:cubicBezTo>
                  <a:pt x="3098304" y="1224380"/>
                  <a:pt x="3009898" y="1309606"/>
                  <a:pt x="2883032" y="1323439"/>
                </a:cubicBezTo>
                <a:cubicBezTo>
                  <a:pt x="2745002" y="1348011"/>
                  <a:pt x="2511046" y="1323203"/>
                  <a:pt x="2323917" y="1323439"/>
                </a:cubicBezTo>
                <a:cubicBezTo>
                  <a:pt x="2136789" y="1323675"/>
                  <a:pt x="1962950" y="1261734"/>
                  <a:pt x="1738177" y="1323439"/>
                </a:cubicBezTo>
                <a:cubicBezTo>
                  <a:pt x="1513404" y="1385144"/>
                  <a:pt x="1305378" y="1281340"/>
                  <a:pt x="1152437" y="1323439"/>
                </a:cubicBezTo>
                <a:cubicBezTo>
                  <a:pt x="999496" y="1365538"/>
                  <a:pt x="408306" y="1267379"/>
                  <a:pt x="220578" y="1323439"/>
                </a:cubicBezTo>
                <a:cubicBezTo>
                  <a:pt x="95123" y="1320016"/>
                  <a:pt x="-12903" y="1205395"/>
                  <a:pt x="0" y="1102861"/>
                </a:cubicBezTo>
                <a:cubicBezTo>
                  <a:pt x="-17127" y="930939"/>
                  <a:pt x="30912" y="743537"/>
                  <a:pt x="0" y="652897"/>
                </a:cubicBezTo>
                <a:cubicBezTo>
                  <a:pt x="-30912" y="562257"/>
                  <a:pt x="31419" y="349402"/>
                  <a:pt x="0" y="22057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7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plastic containers with food in them&#10;&#10;AI-generated content may be incorrect.">
            <a:extLst>
              <a:ext uri="{FF2B5EF4-FFF2-40B4-BE49-F238E27FC236}">
                <a16:creationId xmlns:a16="http://schemas.microsoft.com/office/drawing/2014/main" id="{865E3808-E8DC-E2F6-4C56-688E8908E8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0"/>
          <a:stretch/>
        </p:blipFill>
        <p:spPr>
          <a:xfrm>
            <a:off x="1086535" y="986126"/>
            <a:ext cx="5568702" cy="3627616"/>
          </a:xfrm>
          <a:prstGeom prst="rect">
            <a:avLst/>
          </a:prstGeom>
        </p:spPr>
      </p:pic>
      <p:sp>
        <p:nvSpPr>
          <p:cNvPr id="5" name="CasellaDiTesto 2">
            <a:extLst>
              <a:ext uri="{FF2B5EF4-FFF2-40B4-BE49-F238E27FC236}">
                <a16:creationId xmlns:a16="http://schemas.microsoft.com/office/drawing/2014/main" id="{2066F56F-7AEC-3620-5A00-5234F3A1CC84}"/>
              </a:ext>
            </a:extLst>
          </p:cNvPr>
          <p:cNvSpPr txBox="1"/>
          <p:nvPr/>
        </p:nvSpPr>
        <p:spPr>
          <a:xfrm>
            <a:off x="6788436" y="1257367"/>
            <a:ext cx="4415362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Pre- and post-release fruit samplings are performed according to the national protocol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laboratory, fruits were incubated for at least 35 days at 22°C and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drosophilid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pupae were regularly collected and isolated in plastic tubes for emerging fly or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parasitoids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G. </a:t>
            </a:r>
            <a:r>
              <a:rPr lang="en-GB" sz="20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brasiliensis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did not emerge from either </a:t>
            </a:r>
            <a:r>
              <a:rPr lang="en-GB" sz="2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suzukii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or non-target </a:t>
            </a:r>
            <a:r>
              <a:rPr lang="en-GB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drosophilid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pupae.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7D44F2D-A9BD-BB11-7D82-BAE804832EBE}"/>
              </a:ext>
            </a:extLst>
          </p:cNvPr>
          <p:cNvSpPr/>
          <p:nvPr/>
        </p:nvSpPr>
        <p:spPr>
          <a:xfrm>
            <a:off x="6756601" y="1049555"/>
            <a:ext cx="4513697" cy="4071085"/>
          </a:xfrm>
          <a:custGeom>
            <a:avLst/>
            <a:gdLst>
              <a:gd name="connsiteX0" fmla="*/ 0 w 4513697"/>
              <a:gd name="connsiteY0" fmla="*/ 678528 h 4071085"/>
              <a:gd name="connsiteX1" fmla="*/ 678528 w 4513697"/>
              <a:gd name="connsiteY1" fmla="*/ 0 h 4071085"/>
              <a:gd name="connsiteX2" fmla="*/ 1267768 w 4513697"/>
              <a:gd name="connsiteY2" fmla="*/ 0 h 4071085"/>
              <a:gd name="connsiteX3" fmla="*/ 1762308 w 4513697"/>
              <a:gd name="connsiteY3" fmla="*/ 0 h 4071085"/>
              <a:gd name="connsiteX4" fmla="*/ 2225282 w 4513697"/>
              <a:gd name="connsiteY4" fmla="*/ 0 h 4071085"/>
              <a:gd name="connsiteX5" fmla="*/ 2782955 w 4513697"/>
              <a:gd name="connsiteY5" fmla="*/ 0 h 4071085"/>
              <a:gd name="connsiteX6" fmla="*/ 3277496 w 4513697"/>
              <a:gd name="connsiteY6" fmla="*/ 0 h 4071085"/>
              <a:gd name="connsiteX7" fmla="*/ 3835169 w 4513697"/>
              <a:gd name="connsiteY7" fmla="*/ 0 h 4071085"/>
              <a:gd name="connsiteX8" fmla="*/ 4513697 w 4513697"/>
              <a:gd name="connsiteY8" fmla="*/ 678528 h 4071085"/>
              <a:gd name="connsiteX9" fmla="*/ 4513697 w 4513697"/>
              <a:gd name="connsiteY9" fmla="*/ 1167053 h 4071085"/>
              <a:gd name="connsiteX10" fmla="*/ 4513697 w 4513697"/>
              <a:gd name="connsiteY10" fmla="*/ 1709859 h 4071085"/>
              <a:gd name="connsiteX11" fmla="*/ 4513697 w 4513697"/>
              <a:gd name="connsiteY11" fmla="*/ 2252665 h 4071085"/>
              <a:gd name="connsiteX12" fmla="*/ 4513697 w 4513697"/>
              <a:gd name="connsiteY12" fmla="*/ 2768330 h 4071085"/>
              <a:gd name="connsiteX13" fmla="*/ 4513697 w 4513697"/>
              <a:gd name="connsiteY13" fmla="*/ 3392557 h 4071085"/>
              <a:gd name="connsiteX14" fmla="*/ 3835169 w 4513697"/>
              <a:gd name="connsiteY14" fmla="*/ 4071085 h 4071085"/>
              <a:gd name="connsiteX15" fmla="*/ 3309062 w 4513697"/>
              <a:gd name="connsiteY15" fmla="*/ 4071085 h 4071085"/>
              <a:gd name="connsiteX16" fmla="*/ 2719823 w 4513697"/>
              <a:gd name="connsiteY16" fmla="*/ 4071085 h 4071085"/>
              <a:gd name="connsiteX17" fmla="*/ 2193716 w 4513697"/>
              <a:gd name="connsiteY17" fmla="*/ 4071085 h 4071085"/>
              <a:gd name="connsiteX18" fmla="*/ 1762308 w 4513697"/>
              <a:gd name="connsiteY18" fmla="*/ 4071085 h 4071085"/>
              <a:gd name="connsiteX19" fmla="*/ 1299334 w 4513697"/>
              <a:gd name="connsiteY19" fmla="*/ 4071085 h 4071085"/>
              <a:gd name="connsiteX20" fmla="*/ 678528 w 4513697"/>
              <a:gd name="connsiteY20" fmla="*/ 4071085 h 4071085"/>
              <a:gd name="connsiteX21" fmla="*/ 0 w 4513697"/>
              <a:gd name="connsiteY21" fmla="*/ 3392557 h 4071085"/>
              <a:gd name="connsiteX22" fmla="*/ 0 w 4513697"/>
              <a:gd name="connsiteY22" fmla="*/ 2904032 h 4071085"/>
              <a:gd name="connsiteX23" fmla="*/ 0 w 4513697"/>
              <a:gd name="connsiteY23" fmla="*/ 2442647 h 4071085"/>
              <a:gd name="connsiteX24" fmla="*/ 0 w 4513697"/>
              <a:gd name="connsiteY24" fmla="*/ 1981262 h 4071085"/>
              <a:gd name="connsiteX25" fmla="*/ 0 w 4513697"/>
              <a:gd name="connsiteY25" fmla="*/ 1438456 h 4071085"/>
              <a:gd name="connsiteX26" fmla="*/ 0 w 4513697"/>
              <a:gd name="connsiteY26" fmla="*/ 678528 h 407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513697" h="4071085" extrusionOk="0">
                <a:moveTo>
                  <a:pt x="0" y="678528"/>
                </a:moveTo>
                <a:cubicBezTo>
                  <a:pt x="-8966" y="298257"/>
                  <a:pt x="238286" y="24584"/>
                  <a:pt x="678528" y="0"/>
                </a:cubicBezTo>
                <a:cubicBezTo>
                  <a:pt x="936047" y="-53124"/>
                  <a:pt x="1066850" y="35530"/>
                  <a:pt x="1267768" y="0"/>
                </a:cubicBezTo>
                <a:cubicBezTo>
                  <a:pt x="1468686" y="-35530"/>
                  <a:pt x="1633293" y="29036"/>
                  <a:pt x="1762308" y="0"/>
                </a:cubicBezTo>
                <a:cubicBezTo>
                  <a:pt x="1891323" y="-29036"/>
                  <a:pt x="2127725" y="43090"/>
                  <a:pt x="2225282" y="0"/>
                </a:cubicBezTo>
                <a:cubicBezTo>
                  <a:pt x="2322839" y="-43090"/>
                  <a:pt x="2643176" y="56894"/>
                  <a:pt x="2782955" y="0"/>
                </a:cubicBezTo>
                <a:cubicBezTo>
                  <a:pt x="2922734" y="-56894"/>
                  <a:pt x="3080781" y="13215"/>
                  <a:pt x="3277496" y="0"/>
                </a:cubicBezTo>
                <a:cubicBezTo>
                  <a:pt x="3474211" y="-13215"/>
                  <a:pt x="3722843" y="7253"/>
                  <a:pt x="3835169" y="0"/>
                </a:cubicBezTo>
                <a:cubicBezTo>
                  <a:pt x="4205944" y="-37818"/>
                  <a:pt x="4460123" y="378240"/>
                  <a:pt x="4513697" y="678528"/>
                </a:cubicBezTo>
                <a:cubicBezTo>
                  <a:pt x="4564877" y="866809"/>
                  <a:pt x="4507371" y="975687"/>
                  <a:pt x="4513697" y="1167053"/>
                </a:cubicBezTo>
                <a:cubicBezTo>
                  <a:pt x="4520023" y="1358420"/>
                  <a:pt x="4491912" y="1470127"/>
                  <a:pt x="4513697" y="1709859"/>
                </a:cubicBezTo>
                <a:cubicBezTo>
                  <a:pt x="4535482" y="1949591"/>
                  <a:pt x="4489094" y="2063285"/>
                  <a:pt x="4513697" y="2252665"/>
                </a:cubicBezTo>
                <a:cubicBezTo>
                  <a:pt x="4538300" y="2442045"/>
                  <a:pt x="4513104" y="2611737"/>
                  <a:pt x="4513697" y="2768330"/>
                </a:cubicBezTo>
                <a:cubicBezTo>
                  <a:pt x="4514290" y="2924923"/>
                  <a:pt x="4507099" y="3257828"/>
                  <a:pt x="4513697" y="3392557"/>
                </a:cubicBezTo>
                <a:cubicBezTo>
                  <a:pt x="4539692" y="3735027"/>
                  <a:pt x="4170832" y="4055978"/>
                  <a:pt x="3835169" y="4071085"/>
                </a:cubicBezTo>
                <a:cubicBezTo>
                  <a:pt x="3697619" y="4105099"/>
                  <a:pt x="3546145" y="4059979"/>
                  <a:pt x="3309062" y="4071085"/>
                </a:cubicBezTo>
                <a:cubicBezTo>
                  <a:pt x="3071979" y="4082191"/>
                  <a:pt x="2907190" y="4012185"/>
                  <a:pt x="2719823" y="4071085"/>
                </a:cubicBezTo>
                <a:cubicBezTo>
                  <a:pt x="2532456" y="4129985"/>
                  <a:pt x="2376812" y="4048584"/>
                  <a:pt x="2193716" y="4071085"/>
                </a:cubicBezTo>
                <a:cubicBezTo>
                  <a:pt x="2010620" y="4093586"/>
                  <a:pt x="1941401" y="4030143"/>
                  <a:pt x="1762308" y="4071085"/>
                </a:cubicBezTo>
                <a:cubicBezTo>
                  <a:pt x="1583215" y="4112027"/>
                  <a:pt x="1480380" y="4069404"/>
                  <a:pt x="1299334" y="4071085"/>
                </a:cubicBezTo>
                <a:cubicBezTo>
                  <a:pt x="1118288" y="4072766"/>
                  <a:pt x="950538" y="4053961"/>
                  <a:pt x="678528" y="4071085"/>
                </a:cubicBezTo>
                <a:cubicBezTo>
                  <a:pt x="397299" y="4051298"/>
                  <a:pt x="3230" y="3797967"/>
                  <a:pt x="0" y="3392557"/>
                </a:cubicBezTo>
                <a:cubicBezTo>
                  <a:pt x="-5436" y="3209485"/>
                  <a:pt x="41636" y="3036125"/>
                  <a:pt x="0" y="2904032"/>
                </a:cubicBezTo>
                <a:cubicBezTo>
                  <a:pt x="-41636" y="2771939"/>
                  <a:pt x="27211" y="2581732"/>
                  <a:pt x="0" y="2442647"/>
                </a:cubicBezTo>
                <a:cubicBezTo>
                  <a:pt x="-27211" y="2303563"/>
                  <a:pt x="49915" y="2125866"/>
                  <a:pt x="0" y="1981262"/>
                </a:cubicBezTo>
                <a:cubicBezTo>
                  <a:pt x="-49915" y="1836659"/>
                  <a:pt x="8402" y="1626076"/>
                  <a:pt x="0" y="1438456"/>
                </a:cubicBezTo>
                <a:cubicBezTo>
                  <a:pt x="-8402" y="1250836"/>
                  <a:pt x="43611" y="902986"/>
                  <a:pt x="0" y="67852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13D661-C930-CD92-1025-B7BC260D0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8" t="20246" r="67875" b="20430"/>
          <a:stretch/>
        </p:blipFill>
        <p:spPr>
          <a:xfrm>
            <a:off x="889867" y="3648098"/>
            <a:ext cx="2557221" cy="25116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DC70A-DA78-DD2F-1438-5B301B2F2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5" t="13357" r="6176" b="15148"/>
          <a:stretch/>
        </p:blipFill>
        <p:spPr>
          <a:xfrm>
            <a:off x="3870886" y="4058066"/>
            <a:ext cx="2557220" cy="23794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FA31D1-A42F-9C07-FE7C-05751DE68156}"/>
              </a:ext>
            </a:extLst>
          </p:cNvPr>
          <p:cNvSpPr txBox="1"/>
          <p:nvPr/>
        </p:nvSpPr>
        <p:spPr>
          <a:xfrm>
            <a:off x="7096605" y="5328452"/>
            <a:ext cx="345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brasiliensis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not yet established in Sardinia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Work in progress….</a:t>
            </a:r>
          </a:p>
        </p:txBody>
      </p:sp>
      <p:sp>
        <p:nvSpPr>
          <p:cNvPr id="8" name="Rounded Rectangle 37">
            <a:extLst>
              <a:ext uri="{FF2B5EF4-FFF2-40B4-BE49-F238E27FC236}">
                <a16:creationId xmlns:a16="http://schemas.microsoft.com/office/drawing/2014/main" id="{CCF353B6-EA66-0125-1715-29642CF518E1}"/>
              </a:ext>
            </a:extLst>
          </p:cNvPr>
          <p:cNvSpPr/>
          <p:nvPr/>
        </p:nvSpPr>
        <p:spPr>
          <a:xfrm>
            <a:off x="6899938" y="5328452"/>
            <a:ext cx="3914727" cy="1255285"/>
          </a:xfrm>
          <a:custGeom>
            <a:avLst/>
            <a:gdLst>
              <a:gd name="connsiteX0" fmla="*/ 0 w 3914727"/>
              <a:gd name="connsiteY0" fmla="*/ 209218 h 1255285"/>
              <a:gd name="connsiteX1" fmla="*/ 209218 w 3914727"/>
              <a:gd name="connsiteY1" fmla="*/ 0 h 1255285"/>
              <a:gd name="connsiteX2" fmla="*/ 861859 w 3914727"/>
              <a:gd name="connsiteY2" fmla="*/ 0 h 1255285"/>
              <a:gd name="connsiteX3" fmla="*/ 1409611 w 3914727"/>
              <a:gd name="connsiteY3" fmla="*/ 0 h 1255285"/>
              <a:gd name="connsiteX4" fmla="*/ 1922401 w 3914727"/>
              <a:gd name="connsiteY4" fmla="*/ 0 h 1255285"/>
              <a:gd name="connsiteX5" fmla="*/ 2540079 w 3914727"/>
              <a:gd name="connsiteY5" fmla="*/ 0 h 1255285"/>
              <a:gd name="connsiteX6" fmla="*/ 3087831 w 3914727"/>
              <a:gd name="connsiteY6" fmla="*/ 0 h 1255285"/>
              <a:gd name="connsiteX7" fmla="*/ 3705509 w 3914727"/>
              <a:gd name="connsiteY7" fmla="*/ 0 h 1255285"/>
              <a:gd name="connsiteX8" fmla="*/ 3914727 w 3914727"/>
              <a:gd name="connsiteY8" fmla="*/ 209218 h 1255285"/>
              <a:gd name="connsiteX9" fmla="*/ 3914727 w 3914727"/>
              <a:gd name="connsiteY9" fmla="*/ 610906 h 1255285"/>
              <a:gd name="connsiteX10" fmla="*/ 3914727 w 3914727"/>
              <a:gd name="connsiteY10" fmla="*/ 1046067 h 1255285"/>
              <a:gd name="connsiteX11" fmla="*/ 3705509 w 3914727"/>
              <a:gd name="connsiteY11" fmla="*/ 1255285 h 1255285"/>
              <a:gd name="connsiteX12" fmla="*/ 3227683 w 3914727"/>
              <a:gd name="connsiteY12" fmla="*/ 1255285 h 1255285"/>
              <a:gd name="connsiteX13" fmla="*/ 2575042 w 3914727"/>
              <a:gd name="connsiteY13" fmla="*/ 1255285 h 1255285"/>
              <a:gd name="connsiteX14" fmla="*/ 2062252 w 3914727"/>
              <a:gd name="connsiteY14" fmla="*/ 1255285 h 1255285"/>
              <a:gd name="connsiteX15" fmla="*/ 1479537 w 3914727"/>
              <a:gd name="connsiteY15" fmla="*/ 1255285 h 1255285"/>
              <a:gd name="connsiteX16" fmla="*/ 826896 w 3914727"/>
              <a:gd name="connsiteY16" fmla="*/ 1255285 h 1255285"/>
              <a:gd name="connsiteX17" fmla="*/ 209218 w 3914727"/>
              <a:gd name="connsiteY17" fmla="*/ 1255285 h 1255285"/>
              <a:gd name="connsiteX18" fmla="*/ 0 w 3914727"/>
              <a:gd name="connsiteY18" fmla="*/ 1046067 h 1255285"/>
              <a:gd name="connsiteX19" fmla="*/ 0 w 3914727"/>
              <a:gd name="connsiteY19" fmla="*/ 644379 h 1255285"/>
              <a:gd name="connsiteX20" fmla="*/ 0 w 3914727"/>
              <a:gd name="connsiteY20" fmla="*/ 209218 h 125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14727" h="1255285" extrusionOk="0">
                <a:moveTo>
                  <a:pt x="0" y="209218"/>
                </a:moveTo>
                <a:cubicBezTo>
                  <a:pt x="-4583" y="90843"/>
                  <a:pt x="82088" y="4347"/>
                  <a:pt x="209218" y="0"/>
                </a:cubicBezTo>
                <a:cubicBezTo>
                  <a:pt x="480588" y="-27294"/>
                  <a:pt x="636429" y="39669"/>
                  <a:pt x="861859" y="0"/>
                </a:cubicBezTo>
                <a:cubicBezTo>
                  <a:pt x="1087289" y="-39669"/>
                  <a:pt x="1272927" y="6637"/>
                  <a:pt x="1409611" y="0"/>
                </a:cubicBezTo>
                <a:cubicBezTo>
                  <a:pt x="1546295" y="-6637"/>
                  <a:pt x="1740997" y="34500"/>
                  <a:pt x="1922401" y="0"/>
                </a:cubicBezTo>
                <a:cubicBezTo>
                  <a:pt x="2103805" y="-34500"/>
                  <a:pt x="2410009" y="69067"/>
                  <a:pt x="2540079" y="0"/>
                </a:cubicBezTo>
                <a:cubicBezTo>
                  <a:pt x="2670149" y="-69067"/>
                  <a:pt x="2890767" y="48051"/>
                  <a:pt x="3087831" y="0"/>
                </a:cubicBezTo>
                <a:cubicBezTo>
                  <a:pt x="3284895" y="-48051"/>
                  <a:pt x="3450553" y="12362"/>
                  <a:pt x="3705509" y="0"/>
                </a:cubicBezTo>
                <a:cubicBezTo>
                  <a:pt x="3820510" y="-5214"/>
                  <a:pt x="3911597" y="98020"/>
                  <a:pt x="3914727" y="209218"/>
                </a:cubicBezTo>
                <a:cubicBezTo>
                  <a:pt x="3924155" y="393656"/>
                  <a:pt x="3890560" y="445378"/>
                  <a:pt x="3914727" y="610906"/>
                </a:cubicBezTo>
                <a:cubicBezTo>
                  <a:pt x="3938894" y="776434"/>
                  <a:pt x="3909095" y="868987"/>
                  <a:pt x="3914727" y="1046067"/>
                </a:cubicBezTo>
                <a:cubicBezTo>
                  <a:pt x="3919186" y="1168253"/>
                  <a:pt x="3822583" y="1271095"/>
                  <a:pt x="3705509" y="1255285"/>
                </a:cubicBezTo>
                <a:cubicBezTo>
                  <a:pt x="3591846" y="1257246"/>
                  <a:pt x="3375697" y="1206482"/>
                  <a:pt x="3227683" y="1255285"/>
                </a:cubicBezTo>
                <a:cubicBezTo>
                  <a:pt x="3079669" y="1304088"/>
                  <a:pt x="2791016" y="1251323"/>
                  <a:pt x="2575042" y="1255285"/>
                </a:cubicBezTo>
                <a:cubicBezTo>
                  <a:pt x="2359068" y="1259247"/>
                  <a:pt x="2297684" y="1223310"/>
                  <a:pt x="2062252" y="1255285"/>
                </a:cubicBezTo>
                <a:cubicBezTo>
                  <a:pt x="1826820" y="1287260"/>
                  <a:pt x="1635626" y="1207394"/>
                  <a:pt x="1479537" y="1255285"/>
                </a:cubicBezTo>
                <a:cubicBezTo>
                  <a:pt x="1323448" y="1303176"/>
                  <a:pt x="1082936" y="1178210"/>
                  <a:pt x="826896" y="1255285"/>
                </a:cubicBezTo>
                <a:cubicBezTo>
                  <a:pt x="570856" y="1332360"/>
                  <a:pt x="374131" y="1199105"/>
                  <a:pt x="209218" y="1255285"/>
                </a:cubicBezTo>
                <a:cubicBezTo>
                  <a:pt x="77211" y="1284715"/>
                  <a:pt x="15047" y="1172796"/>
                  <a:pt x="0" y="1046067"/>
                </a:cubicBezTo>
                <a:cubicBezTo>
                  <a:pt x="-13488" y="886592"/>
                  <a:pt x="15329" y="785703"/>
                  <a:pt x="0" y="644379"/>
                </a:cubicBezTo>
                <a:cubicBezTo>
                  <a:pt x="-15329" y="503055"/>
                  <a:pt x="9086" y="358864"/>
                  <a:pt x="0" y="20921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712921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2185150-9509-14E6-22C9-7E0528DD175A}"/>
              </a:ext>
            </a:extLst>
          </p:cNvPr>
          <p:cNvSpPr txBox="1"/>
          <p:nvPr/>
        </p:nvSpPr>
        <p:spPr>
          <a:xfrm>
            <a:off x="1139338" y="2573159"/>
            <a:ext cx="6339587" cy="183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b="1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Classical </a:t>
            </a:r>
            <a:r>
              <a:rPr lang="en-US" b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="1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iological Control 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(CBC) is regarded as a cost-effective component of integrated pest management </a:t>
            </a:r>
            <a:r>
              <a:rPr lang="en-US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programs to manage invasive arthropod pests sustainably;</a:t>
            </a:r>
          </a:p>
          <a:p>
            <a:pPr algn="just">
              <a:spcAft>
                <a:spcPts val="600"/>
              </a:spcAft>
            </a:pPr>
            <a:r>
              <a:rPr lang="en-US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CBC programs constitute a reactive management response to an invasive pest after it has become well-established, widespread, and problematic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BE36F9-7F15-6D46-6EF4-ABEE167C1056}"/>
              </a:ext>
            </a:extLst>
          </p:cNvPr>
          <p:cNvSpPr txBox="1"/>
          <p:nvPr/>
        </p:nvSpPr>
        <p:spPr>
          <a:xfrm>
            <a:off x="682508" y="871382"/>
            <a:ext cx="7726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Perspectives of management of future ecosystems</a:t>
            </a:r>
          </a:p>
        </p:txBody>
      </p:sp>
      <p:pic>
        <p:nvPicPr>
          <p:cNvPr id="3" name="Immagine 2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5835B52F-DEE3-026F-B88C-7C10233E9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118"/>
          <a:stretch/>
        </p:blipFill>
        <p:spPr>
          <a:xfrm>
            <a:off x="8559309" y="2949735"/>
            <a:ext cx="2754320" cy="1096131"/>
          </a:xfrm>
          <a:prstGeom prst="rect">
            <a:avLst/>
          </a:prstGeom>
        </p:spPr>
      </p:pic>
      <p:pic>
        <p:nvPicPr>
          <p:cNvPr id="5" name="Immagine 4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330F07C4-80B1-137D-F909-37D37F1EB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" r="7585" b="24349"/>
          <a:stretch/>
        </p:blipFill>
        <p:spPr>
          <a:xfrm>
            <a:off x="8559309" y="983687"/>
            <a:ext cx="3021422" cy="1257454"/>
          </a:xfrm>
          <a:prstGeom prst="rect">
            <a:avLst/>
          </a:prstGeom>
        </p:spPr>
      </p:pic>
      <p:pic>
        <p:nvPicPr>
          <p:cNvPr id="7" name="Immagine 6" descr="Immagine che contiene testo, schermata, Carattere, algebra&#10;&#10;Descrizione generata automaticamente">
            <a:extLst>
              <a:ext uri="{FF2B5EF4-FFF2-40B4-BE49-F238E27FC236}">
                <a16:creationId xmlns:a16="http://schemas.microsoft.com/office/drawing/2014/main" id="{8B6074F3-E634-F2AD-F0B5-10C7B9277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18" y="3966442"/>
            <a:ext cx="2677874" cy="1270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5C5640-531C-FB57-BC13-0A3523AAC5C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2119"/>
          <a:stretch/>
        </p:blipFill>
        <p:spPr>
          <a:xfrm>
            <a:off x="7723940" y="1957510"/>
            <a:ext cx="3205706" cy="1204239"/>
          </a:xfrm>
          <a:prstGeom prst="rect">
            <a:avLst/>
          </a:prstGeom>
        </p:spPr>
      </p:pic>
      <p:pic>
        <p:nvPicPr>
          <p:cNvPr id="12" name="Picture 11" descr="A screenshot of a document&#10;&#10;AI-generated content may be incorrect.">
            <a:extLst>
              <a:ext uri="{FF2B5EF4-FFF2-40B4-BE49-F238E27FC236}">
                <a16:creationId xmlns:a16="http://schemas.microsoft.com/office/drawing/2014/main" id="{0E450351-A89A-938A-B88F-1756F7C1B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40"/>
          <a:stretch/>
        </p:blipFill>
        <p:spPr>
          <a:xfrm>
            <a:off x="8567516" y="5217730"/>
            <a:ext cx="2775532" cy="14257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C081B92-51F5-2F9F-BEE2-D5D6B01F76DD}"/>
              </a:ext>
            </a:extLst>
          </p:cNvPr>
          <p:cNvSpPr txBox="1"/>
          <p:nvPr/>
        </p:nvSpPr>
        <p:spPr>
          <a:xfrm>
            <a:off x="1060557" y="4586085"/>
            <a:ext cx="6339587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Proactive Biological Control </a:t>
            </a:r>
            <a:r>
              <a:rPr lang="en-US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researches </a:t>
            </a:r>
            <a:r>
              <a:rPr lang="en-US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identify prior to their establishment pest species that have high invasion potential and are likely to cause economic or environmental damage once established.</a:t>
            </a:r>
          </a:p>
          <a:p>
            <a:pPr algn="just"/>
            <a:r>
              <a:rPr lang="en-US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Risk assessment and approval of the biological control agent to release are carried out </a:t>
            </a:r>
            <a:r>
              <a:rPr lang="en-US" b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advance </a:t>
            </a:r>
            <a:r>
              <a:rPr lang="en-US" b="0" i="0" u="none" strike="noStrike" dirty="0">
                <a:solidFill>
                  <a:srgbClr val="1F1F1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arrival of the pest improving CBC effectiveness.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37">
            <a:extLst>
              <a:ext uri="{FF2B5EF4-FFF2-40B4-BE49-F238E27FC236}">
                <a16:creationId xmlns:a16="http://schemas.microsoft.com/office/drawing/2014/main" id="{97C62A91-7EF2-3F37-53F6-D90B207BA6B0}"/>
              </a:ext>
            </a:extLst>
          </p:cNvPr>
          <p:cNvSpPr/>
          <p:nvPr/>
        </p:nvSpPr>
        <p:spPr>
          <a:xfrm>
            <a:off x="944952" y="2573159"/>
            <a:ext cx="6766465" cy="1839360"/>
          </a:xfrm>
          <a:custGeom>
            <a:avLst/>
            <a:gdLst>
              <a:gd name="connsiteX0" fmla="*/ 0 w 6766465"/>
              <a:gd name="connsiteY0" fmla="*/ 306566 h 1839360"/>
              <a:gd name="connsiteX1" fmla="*/ 306566 w 6766465"/>
              <a:gd name="connsiteY1" fmla="*/ 0 h 1839360"/>
              <a:gd name="connsiteX2" fmla="*/ 989027 w 6766465"/>
              <a:gd name="connsiteY2" fmla="*/ 0 h 1839360"/>
              <a:gd name="connsiteX3" fmla="*/ 1486887 w 6766465"/>
              <a:gd name="connsiteY3" fmla="*/ 0 h 1839360"/>
              <a:gd name="connsiteX4" fmla="*/ 1923214 w 6766465"/>
              <a:gd name="connsiteY4" fmla="*/ 0 h 1839360"/>
              <a:gd name="connsiteX5" fmla="*/ 2544142 w 6766465"/>
              <a:gd name="connsiteY5" fmla="*/ 0 h 1839360"/>
              <a:gd name="connsiteX6" fmla="*/ 3042002 w 6766465"/>
              <a:gd name="connsiteY6" fmla="*/ 0 h 1839360"/>
              <a:gd name="connsiteX7" fmla="*/ 3724463 w 6766465"/>
              <a:gd name="connsiteY7" fmla="*/ 0 h 1839360"/>
              <a:gd name="connsiteX8" fmla="*/ 4160790 w 6766465"/>
              <a:gd name="connsiteY8" fmla="*/ 0 h 1839360"/>
              <a:gd name="connsiteX9" fmla="*/ 4843251 w 6766465"/>
              <a:gd name="connsiteY9" fmla="*/ 0 h 1839360"/>
              <a:gd name="connsiteX10" fmla="*/ 5218045 w 6766465"/>
              <a:gd name="connsiteY10" fmla="*/ 0 h 1839360"/>
              <a:gd name="connsiteX11" fmla="*/ 5777438 w 6766465"/>
              <a:gd name="connsiteY11" fmla="*/ 0 h 1839360"/>
              <a:gd name="connsiteX12" fmla="*/ 6459899 w 6766465"/>
              <a:gd name="connsiteY12" fmla="*/ 0 h 1839360"/>
              <a:gd name="connsiteX13" fmla="*/ 6766465 w 6766465"/>
              <a:gd name="connsiteY13" fmla="*/ 306566 h 1839360"/>
              <a:gd name="connsiteX14" fmla="*/ 6766465 w 6766465"/>
              <a:gd name="connsiteY14" fmla="*/ 715309 h 1839360"/>
              <a:gd name="connsiteX15" fmla="*/ 6766465 w 6766465"/>
              <a:gd name="connsiteY15" fmla="*/ 1099527 h 1839360"/>
              <a:gd name="connsiteX16" fmla="*/ 6766465 w 6766465"/>
              <a:gd name="connsiteY16" fmla="*/ 1532794 h 1839360"/>
              <a:gd name="connsiteX17" fmla="*/ 6459899 w 6766465"/>
              <a:gd name="connsiteY17" fmla="*/ 1839360 h 1839360"/>
              <a:gd name="connsiteX18" fmla="*/ 5838972 w 6766465"/>
              <a:gd name="connsiteY18" fmla="*/ 1839360 h 1839360"/>
              <a:gd name="connsiteX19" fmla="*/ 5402645 w 6766465"/>
              <a:gd name="connsiteY19" fmla="*/ 1839360 h 1839360"/>
              <a:gd name="connsiteX20" fmla="*/ 4720184 w 6766465"/>
              <a:gd name="connsiteY20" fmla="*/ 1839360 h 1839360"/>
              <a:gd name="connsiteX21" fmla="*/ 4160790 w 6766465"/>
              <a:gd name="connsiteY21" fmla="*/ 1839360 h 1839360"/>
              <a:gd name="connsiteX22" fmla="*/ 3724463 w 6766465"/>
              <a:gd name="connsiteY22" fmla="*/ 1839360 h 1839360"/>
              <a:gd name="connsiteX23" fmla="*/ 3165069 w 6766465"/>
              <a:gd name="connsiteY23" fmla="*/ 1839360 h 1839360"/>
              <a:gd name="connsiteX24" fmla="*/ 2790275 w 6766465"/>
              <a:gd name="connsiteY24" fmla="*/ 1839360 h 1839360"/>
              <a:gd name="connsiteX25" fmla="*/ 2415481 w 6766465"/>
              <a:gd name="connsiteY25" fmla="*/ 1839360 h 1839360"/>
              <a:gd name="connsiteX26" fmla="*/ 1856087 w 6766465"/>
              <a:gd name="connsiteY26" fmla="*/ 1839360 h 1839360"/>
              <a:gd name="connsiteX27" fmla="*/ 1419760 w 6766465"/>
              <a:gd name="connsiteY27" fmla="*/ 1839360 h 1839360"/>
              <a:gd name="connsiteX28" fmla="*/ 798833 w 6766465"/>
              <a:gd name="connsiteY28" fmla="*/ 1839360 h 1839360"/>
              <a:gd name="connsiteX29" fmla="*/ 306566 w 6766465"/>
              <a:gd name="connsiteY29" fmla="*/ 1839360 h 1839360"/>
              <a:gd name="connsiteX30" fmla="*/ 0 w 6766465"/>
              <a:gd name="connsiteY30" fmla="*/ 1532794 h 1839360"/>
              <a:gd name="connsiteX31" fmla="*/ 0 w 6766465"/>
              <a:gd name="connsiteY31" fmla="*/ 1124051 h 1839360"/>
              <a:gd name="connsiteX32" fmla="*/ 0 w 6766465"/>
              <a:gd name="connsiteY32" fmla="*/ 739833 h 1839360"/>
              <a:gd name="connsiteX33" fmla="*/ 0 w 6766465"/>
              <a:gd name="connsiteY33" fmla="*/ 306566 h 183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66465" h="1839360" extrusionOk="0">
                <a:moveTo>
                  <a:pt x="0" y="306566"/>
                </a:moveTo>
                <a:cubicBezTo>
                  <a:pt x="-42748" y="110886"/>
                  <a:pt x="128550" y="3267"/>
                  <a:pt x="306566" y="0"/>
                </a:cubicBezTo>
                <a:cubicBezTo>
                  <a:pt x="533889" y="-15039"/>
                  <a:pt x="847961" y="48204"/>
                  <a:pt x="989027" y="0"/>
                </a:cubicBezTo>
                <a:cubicBezTo>
                  <a:pt x="1130093" y="-48204"/>
                  <a:pt x="1268308" y="7251"/>
                  <a:pt x="1486887" y="0"/>
                </a:cubicBezTo>
                <a:cubicBezTo>
                  <a:pt x="1705466" y="-7251"/>
                  <a:pt x="1792036" y="26417"/>
                  <a:pt x="1923214" y="0"/>
                </a:cubicBezTo>
                <a:cubicBezTo>
                  <a:pt x="2054392" y="-26417"/>
                  <a:pt x="2253647" y="36782"/>
                  <a:pt x="2544142" y="0"/>
                </a:cubicBezTo>
                <a:cubicBezTo>
                  <a:pt x="2834637" y="-36782"/>
                  <a:pt x="2911863" y="48216"/>
                  <a:pt x="3042002" y="0"/>
                </a:cubicBezTo>
                <a:cubicBezTo>
                  <a:pt x="3172141" y="-48216"/>
                  <a:pt x="3575466" y="22277"/>
                  <a:pt x="3724463" y="0"/>
                </a:cubicBezTo>
                <a:cubicBezTo>
                  <a:pt x="3873460" y="-22277"/>
                  <a:pt x="4045513" y="8056"/>
                  <a:pt x="4160790" y="0"/>
                </a:cubicBezTo>
                <a:cubicBezTo>
                  <a:pt x="4276067" y="-8056"/>
                  <a:pt x="4563508" y="56796"/>
                  <a:pt x="4843251" y="0"/>
                </a:cubicBezTo>
                <a:cubicBezTo>
                  <a:pt x="5122994" y="-56796"/>
                  <a:pt x="5067710" y="320"/>
                  <a:pt x="5218045" y="0"/>
                </a:cubicBezTo>
                <a:cubicBezTo>
                  <a:pt x="5368380" y="-320"/>
                  <a:pt x="5584138" y="18371"/>
                  <a:pt x="5777438" y="0"/>
                </a:cubicBezTo>
                <a:cubicBezTo>
                  <a:pt x="5970738" y="-18371"/>
                  <a:pt x="6152330" y="67064"/>
                  <a:pt x="6459899" y="0"/>
                </a:cubicBezTo>
                <a:cubicBezTo>
                  <a:pt x="6637687" y="-8375"/>
                  <a:pt x="6793271" y="119969"/>
                  <a:pt x="6766465" y="306566"/>
                </a:cubicBezTo>
                <a:cubicBezTo>
                  <a:pt x="6778309" y="445008"/>
                  <a:pt x="6743415" y="629792"/>
                  <a:pt x="6766465" y="715309"/>
                </a:cubicBezTo>
                <a:cubicBezTo>
                  <a:pt x="6789515" y="800826"/>
                  <a:pt x="6729407" y="918981"/>
                  <a:pt x="6766465" y="1099527"/>
                </a:cubicBezTo>
                <a:cubicBezTo>
                  <a:pt x="6803523" y="1280073"/>
                  <a:pt x="6747331" y="1335046"/>
                  <a:pt x="6766465" y="1532794"/>
                </a:cubicBezTo>
                <a:cubicBezTo>
                  <a:pt x="6762761" y="1694557"/>
                  <a:pt x="6629779" y="1831678"/>
                  <a:pt x="6459899" y="1839360"/>
                </a:cubicBezTo>
                <a:cubicBezTo>
                  <a:pt x="6215670" y="1841234"/>
                  <a:pt x="5997058" y="1833958"/>
                  <a:pt x="5838972" y="1839360"/>
                </a:cubicBezTo>
                <a:cubicBezTo>
                  <a:pt x="5680886" y="1844762"/>
                  <a:pt x="5573756" y="1787134"/>
                  <a:pt x="5402645" y="1839360"/>
                </a:cubicBezTo>
                <a:cubicBezTo>
                  <a:pt x="5231534" y="1891586"/>
                  <a:pt x="4872560" y="1824473"/>
                  <a:pt x="4720184" y="1839360"/>
                </a:cubicBezTo>
                <a:cubicBezTo>
                  <a:pt x="4567808" y="1854247"/>
                  <a:pt x="4311953" y="1839174"/>
                  <a:pt x="4160790" y="1839360"/>
                </a:cubicBezTo>
                <a:cubicBezTo>
                  <a:pt x="4009627" y="1839546"/>
                  <a:pt x="3857203" y="1808739"/>
                  <a:pt x="3724463" y="1839360"/>
                </a:cubicBezTo>
                <a:cubicBezTo>
                  <a:pt x="3591723" y="1869981"/>
                  <a:pt x="3355173" y="1795307"/>
                  <a:pt x="3165069" y="1839360"/>
                </a:cubicBezTo>
                <a:cubicBezTo>
                  <a:pt x="2974965" y="1883413"/>
                  <a:pt x="2909167" y="1822935"/>
                  <a:pt x="2790275" y="1839360"/>
                </a:cubicBezTo>
                <a:cubicBezTo>
                  <a:pt x="2671383" y="1855785"/>
                  <a:pt x="2602503" y="1838518"/>
                  <a:pt x="2415481" y="1839360"/>
                </a:cubicBezTo>
                <a:cubicBezTo>
                  <a:pt x="2228459" y="1840202"/>
                  <a:pt x="2031620" y="1814146"/>
                  <a:pt x="1856087" y="1839360"/>
                </a:cubicBezTo>
                <a:cubicBezTo>
                  <a:pt x="1680554" y="1864574"/>
                  <a:pt x="1545758" y="1806997"/>
                  <a:pt x="1419760" y="1839360"/>
                </a:cubicBezTo>
                <a:cubicBezTo>
                  <a:pt x="1293762" y="1871723"/>
                  <a:pt x="1007474" y="1818557"/>
                  <a:pt x="798833" y="1839360"/>
                </a:cubicBezTo>
                <a:cubicBezTo>
                  <a:pt x="590192" y="1860163"/>
                  <a:pt x="536037" y="1834877"/>
                  <a:pt x="306566" y="1839360"/>
                </a:cubicBezTo>
                <a:cubicBezTo>
                  <a:pt x="128133" y="1867795"/>
                  <a:pt x="-10727" y="1668324"/>
                  <a:pt x="0" y="1532794"/>
                </a:cubicBezTo>
                <a:cubicBezTo>
                  <a:pt x="-13683" y="1388963"/>
                  <a:pt x="27115" y="1287899"/>
                  <a:pt x="0" y="1124051"/>
                </a:cubicBezTo>
                <a:cubicBezTo>
                  <a:pt x="-27115" y="960203"/>
                  <a:pt x="39756" y="831223"/>
                  <a:pt x="0" y="739833"/>
                </a:cubicBezTo>
                <a:cubicBezTo>
                  <a:pt x="-39756" y="648443"/>
                  <a:pt x="34913" y="437912"/>
                  <a:pt x="0" y="306566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4C70A943-6EA3-515D-04D4-8FB5D53382FF}"/>
              </a:ext>
            </a:extLst>
          </p:cNvPr>
          <p:cNvSpPr/>
          <p:nvPr/>
        </p:nvSpPr>
        <p:spPr>
          <a:xfrm>
            <a:off x="957475" y="4547448"/>
            <a:ext cx="6766465" cy="2184776"/>
          </a:xfrm>
          <a:custGeom>
            <a:avLst/>
            <a:gdLst>
              <a:gd name="connsiteX0" fmla="*/ 0 w 6766465"/>
              <a:gd name="connsiteY0" fmla="*/ 364137 h 2184776"/>
              <a:gd name="connsiteX1" fmla="*/ 364137 w 6766465"/>
              <a:gd name="connsiteY1" fmla="*/ 0 h 2184776"/>
              <a:gd name="connsiteX2" fmla="*/ 1033827 w 6766465"/>
              <a:gd name="connsiteY2" fmla="*/ 0 h 2184776"/>
              <a:gd name="connsiteX3" fmla="*/ 1522372 w 6766465"/>
              <a:gd name="connsiteY3" fmla="*/ 0 h 2184776"/>
              <a:gd name="connsiteX4" fmla="*/ 1950534 w 6766465"/>
              <a:gd name="connsiteY4" fmla="*/ 0 h 2184776"/>
              <a:gd name="connsiteX5" fmla="*/ 2559843 w 6766465"/>
              <a:gd name="connsiteY5" fmla="*/ 0 h 2184776"/>
              <a:gd name="connsiteX6" fmla="*/ 3048387 w 6766465"/>
              <a:gd name="connsiteY6" fmla="*/ 0 h 2184776"/>
              <a:gd name="connsiteX7" fmla="*/ 3718078 w 6766465"/>
              <a:gd name="connsiteY7" fmla="*/ 0 h 2184776"/>
              <a:gd name="connsiteX8" fmla="*/ 4146240 w 6766465"/>
              <a:gd name="connsiteY8" fmla="*/ 0 h 2184776"/>
              <a:gd name="connsiteX9" fmla="*/ 4815931 w 6766465"/>
              <a:gd name="connsiteY9" fmla="*/ 0 h 2184776"/>
              <a:gd name="connsiteX10" fmla="*/ 5183711 w 6766465"/>
              <a:gd name="connsiteY10" fmla="*/ 0 h 2184776"/>
              <a:gd name="connsiteX11" fmla="*/ 5732638 w 6766465"/>
              <a:gd name="connsiteY11" fmla="*/ 0 h 2184776"/>
              <a:gd name="connsiteX12" fmla="*/ 6402328 w 6766465"/>
              <a:gd name="connsiteY12" fmla="*/ 0 h 2184776"/>
              <a:gd name="connsiteX13" fmla="*/ 6766465 w 6766465"/>
              <a:gd name="connsiteY13" fmla="*/ 364137 h 2184776"/>
              <a:gd name="connsiteX14" fmla="*/ 6766465 w 6766465"/>
              <a:gd name="connsiteY14" fmla="*/ 849638 h 2184776"/>
              <a:gd name="connsiteX15" fmla="*/ 6766465 w 6766465"/>
              <a:gd name="connsiteY15" fmla="*/ 1306008 h 2184776"/>
              <a:gd name="connsiteX16" fmla="*/ 6766465 w 6766465"/>
              <a:gd name="connsiteY16" fmla="*/ 1820639 h 2184776"/>
              <a:gd name="connsiteX17" fmla="*/ 6402328 w 6766465"/>
              <a:gd name="connsiteY17" fmla="*/ 2184776 h 2184776"/>
              <a:gd name="connsiteX18" fmla="*/ 5793020 w 6766465"/>
              <a:gd name="connsiteY18" fmla="*/ 2184776 h 2184776"/>
              <a:gd name="connsiteX19" fmla="*/ 5364857 w 6766465"/>
              <a:gd name="connsiteY19" fmla="*/ 2184776 h 2184776"/>
              <a:gd name="connsiteX20" fmla="*/ 4695167 w 6766465"/>
              <a:gd name="connsiteY20" fmla="*/ 2184776 h 2184776"/>
              <a:gd name="connsiteX21" fmla="*/ 4146240 w 6766465"/>
              <a:gd name="connsiteY21" fmla="*/ 2184776 h 2184776"/>
              <a:gd name="connsiteX22" fmla="*/ 3718078 w 6766465"/>
              <a:gd name="connsiteY22" fmla="*/ 2184776 h 2184776"/>
              <a:gd name="connsiteX23" fmla="*/ 3169151 w 6766465"/>
              <a:gd name="connsiteY23" fmla="*/ 2184776 h 2184776"/>
              <a:gd name="connsiteX24" fmla="*/ 2801370 w 6766465"/>
              <a:gd name="connsiteY24" fmla="*/ 2184776 h 2184776"/>
              <a:gd name="connsiteX25" fmla="*/ 2433590 w 6766465"/>
              <a:gd name="connsiteY25" fmla="*/ 2184776 h 2184776"/>
              <a:gd name="connsiteX26" fmla="*/ 1884663 w 6766465"/>
              <a:gd name="connsiteY26" fmla="*/ 2184776 h 2184776"/>
              <a:gd name="connsiteX27" fmla="*/ 1456501 w 6766465"/>
              <a:gd name="connsiteY27" fmla="*/ 2184776 h 2184776"/>
              <a:gd name="connsiteX28" fmla="*/ 847192 w 6766465"/>
              <a:gd name="connsiteY28" fmla="*/ 2184776 h 2184776"/>
              <a:gd name="connsiteX29" fmla="*/ 364137 w 6766465"/>
              <a:gd name="connsiteY29" fmla="*/ 2184776 h 2184776"/>
              <a:gd name="connsiteX30" fmla="*/ 0 w 6766465"/>
              <a:gd name="connsiteY30" fmla="*/ 1820639 h 2184776"/>
              <a:gd name="connsiteX31" fmla="*/ 0 w 6766465"/>
              <a:gd name="connsiteY31" fmla="*/ 1335138 h 2184776"/>
              <a:gd name="connsiteX32" fmla="*/ 0 w 6766465"/>
              <a:gd name="connsiteY32" fmla="*/ 878768 h 2184776"/>
              <a:gd name="connsiteX33" fmla="*/ 0 w 6766465"/>
              <a:gd name="connsiteY33" fmla="*/ 364137 h 218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766465" h="2184776" extrusionOk="0">
                <a:moveTo>
                  <a:pt x="0" y="364137"/>
                </a:moveTo>
                <a:cubicBezTo>
                  <a:pt x="-37858" y="139678"/>
                  <a:pt x="121864" y="15450"/>
                  <a:pt x="364137" y="0"/>
                </a:cubicBezTo>
                <a:cubicBezTo>
                  <a:pt x="691341" y="-67144"/>
                  <a:pt x="830719" y="37323"/>
                  <a:pt x="1033827" y="0"/>
                </a:cubicBezTo>
                <a:cubicBezTo>
                  <a:pt x="1236935" y="-37323"/>
                  <a:pt x="1365007" y="24809"/>
                  <a:pt x="1522372" y="0"/>
                </a:cubicBezTo>
                <a:cubicBezTo>
                  <a:pt x="1679737" y="-24809"/>
                  <a:pt x="1764949" y="38800"/>
                  <a:pt x="1950534" y="0"/>
                </a:cubicBezTo>
                <a:cubicBezTo>
                  <a:pt x="2136119" y="-38800"/>
                  <a:pt x="2329119" y="10501"/>
                  <a:pt x="2559843" y="0"/>
                </a:cubicBezTo>
                <a:cubicBezTo>
                  <a:pt x="2790567" y="-10501"/>
                  <a:pt x="2885975" y="47688"/>
                  <a:pt x="3048387" y="0"/>
                </a:cubicBezTo>
                <a:cubicBezTo>
                  <a:pt x="3210799" y="-47688"/>
                  <a:pt x="3528924" y="3191"/>
                  <a:pt x="3718078" y="0"/>
                </a:cubicBezTo>
                <a:cubicBezTo>
                  <a:pt x="3907232" y="-3191"/>
                  <a:pt x="3960006" y="27219"/>
                  <a:pt x="4146240" y="0"/>
                </a:cubicBezTo>
                <a:cubicBezTo>
                  <a:pt x="4332474" y="-27219"/>
                  <a:pt x="4677993" y="36464"/>
                  <a:pt x="4815931" y="0"/>
                </a:cubicBezTo>
                <a:cubicBezTo>
                  <a:pt x="4953869" y="-36464"/>
                  <a:pt x="5032867" y="13775"/>
                  <a:pt x="5183711" y="0"/>
                </a:cubicBezTo>
                <a:cubicBezTo>
                  <a:pt x="5334555" y="-13775"/>
                  <a:pt x="5482116" y="49995"/>
                  <a:pt x="5732638" y="0"/>
                </a:cubicBezTo>
                <a:cubicBezTo>
                  <a:pt x="5983160" y="-49995"/>
                  <a:pt x="6201497" y="37558"/>
                  <a:pt x="6402328" y="0"/>
                </a:cubicBezTo>
                <a:cubicBezTo>
                  <a:pt x="6637812" y="-33970"/>
                  <a:pt x="6780953" y="153688"/>
                  <a:pt x="6766465" y="364137"/>
                </a:cubicBezTo>
                <a:cubicBezTo>
                  <a:pt x="6802780" y="535877"/>
                  <a:pt x="6728798" y="731115"/>
                  <a:pt x="6766465" y="849638"/>
                </a:cubicBezTo>
                <a:cubicBezTo>
                  <a:pt x="6804132" y="968161"/>
                  <a:pt x="6723014" y="1081148"/>
                  <a:pt x="6766465" y="1306008"/>
                </a:cubicBezTo>
                <a:cubicBezTo>
                  <a:pt x="6809916" y="1530868"/>
                  <a:pt x="6706678" y="1659454"/>
                  <a:pt x="6766465" y="1820639"/>
                </a:cubicBezTo>
                <a:cubicBezTo>
                  <a:pt x="6751916" y="1992090"/>
                  <a:pt x="6605768" y="2153214"/>
                  <a:pt x="6402328" y="2184776"/>
                </a:cubicBezTo>
                <a:cubicBezTo>
                  <a:pt x="6207081" y="2238903"/>
                  <a:pt x="5947355" y="2177775"/>
                  <a:pt x="5793020" y="2184776"/>
                </a:cubicBezTo>
                <a:cubicBezTo>
                  <a:pt x="5638685" y="2191777"/>
                  <a:pt x="5503136" y="2158138"/>
                  <a:pt x="5364857" y="2184776"/>
                </a:cubicBezTo>
                <a:cubicBezTo>
                  <a:pt x="5226578" y="2211414"/>
                  <a:pt x="4963962" y="2153828"/>
                  <a:pt x="4695167" y="2184776"/>
                </a:cubicBezTo>
                <a:cubicBezTo>
                  <a:pt x="4426372" y="2215724"/>
                  <a:pt x="4332944" y="2134222"/>
                  <a:pt x="4146240" y="2184776"/>
                </a:cubicBezTo>
                <a:cubicBezTo>
                  <a:pt x="3959536" y="2235330"/>
                  <a:pt x="3897420" y="2161262"/>
                  <a:pt x="3718078" y="2184776"/>
                </a:cubicBezTo>
                <a:cubicBezTo>
                  <a:pt x="3538736" y="2208290"/>
                  <a:pt x="3374455" y="2151281"/>
                  <a:pt x="3169151" y="2184776"/>
                </a:cubicBezTo>
                <a:cubicBezTo>
                  <a:pt x="2963847" y="2218271"/>
                  <a:pt x="2894106" y="2171186"/>
                  <a:pt x="2801370" y="2184776"/>
                </a:cubicBezTo>
                <a:cubicBezTo>
                  <a:pt x="2708634" y="2198366"/>
                  <a:pt x="2559621" y="2168503"/>
                  <a:pt x="2433590" y="2184776"/>
                </a:cubicBezTo>
                <a:cubicBezTo>
                  <a:pt x="2307559" y="2201049"/>
                  <a:pt x="2038711" y="2123047"/>
                  <a:pt x="1884663" y="2184776"/>
                </a:cubicBezTo>
                <a:cubicBezTo>
                  <a:pt x="1730615" y="2246505"/>
                  <a:pt x="1597124" y="2156091"/>
                  <a:pt x="1456501" y="2184776"/>
                </a:cubicBezTo>
                <a:cubicBezTo>
                  <a:pt x="1315878" y="2213461"/>
                  <a:pt x="977797" y="2175251"/>
                  <a:pt x="847192" y="2184776"/>
                </a:cubicBezTo>
                <a:cubicBezTo>
                  <a:pt x="716587" y="2194301"/>
                  <a:pt x="507819" y="2151211"/>
                  <a:pt x="364137" y="2184776"/>
                </a:cubicBezTo>
                <a:cubicBezTo>
                  <a:pt x="152522" y="2217535"/>
                  <a:pt x="-17951" y="1965215"/>
                  <a:pt x="0" y="1820639"/>
                </a:cubicBezTo>
                <a:cubicBezTo>
                  <a:pt x="-41767" y="1702387"/>
                  <a:pt x="3971" y="1538577"/>
                  <a:pt x="0" y="1335138"/>
                </a:cubicBezTo>
                <a:cubicBezTo>
                  <a:pt x="-3971" y="1131699"/>
                  <a:pt x="10294" y="1080305"/>
                  <a:pt x="0" y="878768"/>
                </a:cubicBezTo>
                <a:cubicBezTo>
                  <a:pt x="-10294" y="677231"/>
                  <a:pt x="28517" y="551108"/>
                  <a:pt x="0" y="364137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08E05B7-DB3E-BD05-53ED-E6C01A2A22B2}"/>
              </a:ext>
            </a:extLst>
          </p:cNvPr>
          <p:cNvSpPr txBox="1"/>
          <p:nvPr/>
        </p:nvSpPr>
        <p:spPr>
          <a:xfrm>
            <a:off x="1131833" y="1435523"/>
            <a:ext cx="6579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Non-native invasive </a:t>
            </a:r>
            <a:r>
              <a:rPr lang="en-US" dirty="0">
                <a:solidFill>
                  <a:srgbClr val="1F1F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arthropod species threaten biodiversity and food security worldwide, resulting in substantial economic, environmental, social and cultural costs;</a:t>
            </a:r>
            <a:endParaRPr lang="it-IT" dirty="0"/>
          </a:p>
        </p:txBody>
      </p:sp>
      <p:sp>
        <p:nvSpPr>
          <p:cNvPr id="18" name="Rounded Rectangle 37">
            <a:extLst>
              <a:ext uri="{FF2B5EF4-FFF2-40B4-BE49-F238E27FC236}">
                <a16:creationId xmlns:a16="http://schemas.microsoft.com/office/drawing/2014/main" id="{48A5BE39-36B9-8BBE-E468-31469D6087D4}"/>
              </a:ext>
            </a:extLst>
          </p:cNvPr>
          <p:cNvSpPr/>
          <p:nvPr/>
        </p:nvSpPr>
        <p:spPr>
          <a:xfrm>
            <a:off x="957475" y="1458147"/>
            <a:ext cx="6766465" cy="923330"/>
          </a:xfrm>
          <a:custGeom>
            <a:avLst/>
            <a:gdLst>
              <a:gd name="connsiteX0" fmla="*/ 0 w 6766465"/>
              <a:gd name="connsiteY0" fmla="*/ 153891 h 923330"/>
              <a:gd name="connsiteX1" fmla="*/ 153891 w 6766465"/>
              <a:gd name="connsiteY1" fmla="*/ 0 h 923330"/>
              <a:gd name="connsiteX2" fmla="*/ 870218 w 6766465"/>
              <a:gd name="connsiteY2" fmla="*/ 0 h 923330"/>
              <a:gd name="connsiteX3" fmla="*/ 1392784 w 6766465"/>
              <a:gd name="connsiteY3" fmla="*/ 0 h 923330"/>
              <a:gd name="connsiteX4" fmla="*/ 1850763 w 6766465"/>
              <a:gd name="connsiteY4" fmla="*/ 0 h 923330"/>
              <a:gd name="connsiteX5" fmla="*/ 2502503 w 6766465"/>
              <a:gd name="connsiteY5" fmla="*/ 0 h 923330"/>
              <a:gd name="connsiteX6" fmla="*/ 3025069 w 6766465"/>
              <a:gd name="connsiteY6" fmla="*/ 0 h 923330"/>
              <a:gd name="connsiteX7" fmla="*/ 3741396 w 6766465"/>
              <a:gd name="connsiteY7" fmla="*/ 0 h 923330"/>
              <a:gd name="connsiteX8" fmla="*/ 4199375 w 6766465"/>
              <a:gd name="connsiteY8" fmla="*/ 0 h 923330"/>
              <a:gd name="connsiteX9" fmla="*/ 4915702 w 6766465"/>
              <a:gd name="connsiteY9" fmla="*/ 0 h 923330"/>
              <a:gd name="connsiteX10" fmla="*/ 5309094 w 6766465"/>
              <a:gd name="connsiteY10" fmla="*/ 0 h 923330"/>
              <a:gd name="connsiteX11" fmla="*/ 5896247 w 6766465"/>
              <a:gd name="connsiteY11" fmla="*/ 0 h 923330"/>
              <a:gd name="connsiteX12" fmla="*/ 6612574 w 6766465"/>
              <a:gd name="connsiteY12" fmla="*/ 0 h 923330"/>
              <a:gd name="connsiteX13" fmla="*/ 6766465 w 6766465"/>
              <a:gd name="connsiteY13" fmla="*/ 153891 h 923330"/>
              <a:gd name="connsiteX14" fmla="*/ 6766465 w 6766465"/>
              <a:gd name="connsiteY14" fmla="*/ 461665 h 923330"/>
              <a:gd name="connsiteX15" fmla="*/ 6766465 w 6766465"/>
              <a:gd name="connsiteY15" fmla="*/ 769439 h 923330"/>
              <a:gd name="connsiteX16" fmla="*/ 6612574 w 6766465"/>
              <a:gd name="connsiteY16" fmla="*/ 923330 h 923330"/>
              <a:gd name="connsiteX17" fmla="*/ 5960834 w 6766465"/>
              <a:gd name="connsiteY17" fmla="*/ 923330 h 923330"/>
              <a:gd name="connsiteX18" fmla="*/ 5567442 w 6766465"/>
              <a:gd name="connsiteY18" fmla="*/ 923330 h 923330"/>
              <a:gd name="connsiteX19" fmla="*/ 5109462 w 6766465"/>
              <a:gd name="connsiteY19" fmla="*/ 923330 h 923330"/>
              <a:gd name="connsiteX20" fmla="*/ 4393136 w 6766465"/>
              <a:gd name="connsiteY20" fmla="*/ 923330 h 923330"/>
              <a:gd name="connsiteX21" fmla="*/ 3805983 w 6766465"/>
              <a:gd name="connsiteY21" fmla="*/ 923330 h 923330"/>
              <a:gd name="connsiteX22" fmla="*/ 3348003 w 6766465"/>
              <a:gd name="connsiteY22" fmla="*/ 923330 h 923330"/>
              <a:gd name="connsiteX23" fmla="*/ 2760850 w 6766465"/>
              <a:gd name="connsiteY23" fmla="*/ 923330 h 923330"/>
              <a:gd name="connsiteX24" fmla="*/ 2367458 w 6766465"/>
              <a:gd name="connsiteY24" fmla="*/ 923330 h 923330"/>
              <a:gd name="connsiteX25" fmla="*/ 1974065 w 6766465"/>
              <a:gd name="connsiteY25" fmla="*/ 923330 h 923330"/>
              <a:gd name="connsiteX26" fmla="*/ 1386912 w 6766465"/>
              <a:gd name="connsiteY26" fmla="*/ 923330 h 923330"/>
              <a:gd name="connsiteX27" fmla="*/ 928933 w 6766465"/>
              <a:gd name="connsiteY27" fmla="*/ 923330 h 923330"/>
              <a:gd name="connsiteX28" fmla="*/ 153891 w 6766465"/>
              <a:gd name="connsiteY28" fmla="*/ 923330 h 923330"/>
              <a:gd name="connsiteX29" fmla="*/ 0 w 6766465"/>
              <a:gd name="connsiteY29" fmla="*/ 769439 h 923330"/>
              <a:gd name="connsiteX30" fmla="*/ 0 w 6766465"/>
              <a:gd name="connsiteY30" fmla="*/ 449354 h 923330"/>
              <a:gd name="connsiteX31" fmla="*/ 0 w 6766465"/>
              <a:gd name="connsiteY31" fmla="*/ 153891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766465" h="923330" extrusionOk="0">
                <a:moveTo>
                  <a:pt x="0" y="153891"/>
                </a:moveTo>
                <a:cubicBezTo>
                  <a:pt x="-3505" y="66737"/>
                  <a:pt x="56144" y="4787"/>
                  <a:pt x="153891" y="0"/>
                </a:cubicBezTo>
                <a:cubicBezTo>
                  <a:pt x="332453" y="-677"/>
                  <a:pt x="711473" y="58382"/>
                  <a:pt x="870218" y="0"/>
                </a:cubicBezTo>
                <a:cubicBezTo>
                  <a:pt x="1028963" y="-58382"/>
                  <a:pt x="1220248" y="51228"/>
                  <a:pt x="1392784" y="0"/>
                </a:cubicBezTo>
                <a:cubicBezTo>
                  <a:pt x="1565320" y="-51228"/>
                  <a:pt x="1732195" y="22526"/>
                  <a:pt x="1850763" y="0"/>
                </a:cubicBezTo>
                <a:cubicBezTo>
                  <a:pt x="1969331" y="-22526"/>
                  <a:pt x="2274884" y="54882"/>
                  <a:pt x="2502503" y="0"/>
                </a:cubicBezTo>
                <a:cubicBezTo>
                  <a:pt x="2730122" y="-54882"/>
                  <a:pt x="2781058" y="56468"/>
                  <a:pt x="3025069" y="0"/>
                </a:cubicBezTo>
                <a:cubicBezTo>
                  <a:pt x="3269080" y="-56468"/>
                  <a:pt x="3439541" y="5315"/>
                  <a:pt x="3741396" y="0"/>
                </a:cubicBezTo>
                <a:cubicBezTo>
                  <a:pt x="4043251" y="-5315"/>
                  <a:pt x="4014653" y="48991"/>
                  <a:pt x="4199375" y="0"/>
                </a:cubicBezTo>
                <a:cubicBezTo>
                  <a:pt x="4384097" y="-48991"/>
                  <a:pt x="4597299" y="22592"/>
                  <a:pt x="4915702" y="0"/>
                </a:cubicBezTo>
                <a:cubicBezTo>
                  <a:pt x="5234105" y="-22592"/>
                  <a:pt x="5176561" y="896"/>
                  <a:pt x="5309094" y="0"/>
                </a:cubicBezTo>
                <a:cubicBezTo>
                  <a:pt x="5441627" y="-896"/>
                  <a:pt x="5683551" y="7635"/>
                  <a:pt x="5896247" y="0"/>
                </a:cubicBezTo>
                <a:cubicBezTo>
                  <a:pt x="6108943" y="-7635"/>
                  <a:pt x="6255025" y="4615"/>
                  <a:pt x="6612574" y="0"/>
                </a:cubicBezTo>
                <a:cubicBezTo>
                  <a:pt x="6710084" y="-12370"/>
                  <a:pt x="6777601" y="61718"/>
                  <a:pt x="6766465" y="153891"/>
                </a:cubicBezTo>
                <a:cubicBezTo>
                  <a:pt x="6771152" y="234303"/>
                  <a:pt x="6754694" y="338295"/>
                  <a:pt x="6766465" y="461665"/>
                </a:cubicBezTo>
                <a:cubicBezTo>
                  <a:pt x="6778236" y="585035"/>
                  <a:pt x="6741320" y="643107"/>
                  <a:pt x="6766465" y="769439"/>
                </a:cubicBezTo>
                <a:cubicBezTo>
                  <a:pt x="6749979" y="838899"/>
                  <a:pt x="6691700" y="914561"/>
                  <a:pt x="6612574" y="923330"/>
                </a:cubicBezTo>
                <a:cubicBezTo>
                  <a:pt x="6367231" y="961860"/>
                  <a:pt x="6230144" y="846190"/>
                  <a:pt x="5960834" y="923330"/>
                </a:cubicBezTo>
                <a:cubicBezTo>
                  <a:pt x="5691524" y="1000470"/>
                  <a:pt x="5681604" y="894215"/>
                  <a:pt x="5567442" y="923330"/>
                </a:cubicBezTo>
                <a:cubicBezTo>
                  <a:pt x="5453280" y="952445"/>
                  <a:pt x="5294528" y="897372"/>
                  <a:pt x="5109462" y="923330"/>
                </a:cubicBezTo>
                <a:cubicBezTo>
                  <a:pt x="4924396" y="949288"/>
                  <a:pt x="4714802" y="907858"/>
                  <a:pt x="4393136" y="923330"/>
                </a:cubicBezTo>
                <a:cubicBezTo>
                  <a:pt x="4071470" y="938802"/>
                  <a:pt x="4029093" y="922053"/>
                  <a:pt x="3805983" y="923330"/>
                </a:cubicBezTo>
                <a:cubicBezTo>
                  <a:pt x="3582873" y="924607"/>
                  <a:pt x="3548729" y="892011"/>
                  <a:pt x="3348003" y="923330"/>
                </a:cubicBezTo>
                <a:cubicBezTo>
                  <a:pt x="3147277" y="954649"/>
                  <a:pt x="3027925" y="869261"/>
                  <a:pt x="2760850" y="923330"/>
                </a:cubicBezTo>
                <a:cubicBezTo>
                  <a:pt x="2493775" y="977399"/>
                  <a:pt x="2470945" y="884962"/>
                  <a:pt x="2367458" y="923330"/>
                </a:cubicBezTo>
                <a:cubicBezTo>
                  <a:pt x="2263971" y="961698"/>
                  <a:pt x="2053199" y="916458"/>
                  <a:pt x="1974065" y="923330"/>
                </a:cubicBezTo>
                <a:cubicBezTo>
                  <a:pt x="1894931" y="930202"/>
                  <a:pt x="1627803" y="909902"/>
                  <a:pt x="1386912" y="923330"/>
                </a:cubicBezTo>
                <a:cubicBezTo>
                  <a:pt x="1146021" y="936758"/>
                  <a:pt x="1067395" y="891452"/>
                  <a:pt x="928933" y="923330"/>
                </a:cubicBezTo>
                <a:cubicBezTo>
                  <a:pt x="790471" y="955208"/>
                  <a:pt x="335219" y="834549"/>
                  <a:pt x="153891" y="923330"/>
                </a:cubicBezTo>
                <a:cubicBezTo>
                  <a:pt x="81924" y="920473"/>
                  <a:pt x="5675" y="859107"/>
                  <a:pt x="0" y="769439"/>
                </a:cubicBezTo>
                <a:cubicBezTo>
                  <a:pt x="-8764" y="694414"/>
                  <a:pt x="11439" y="606425"/>
                  <a:pt x="0" y="449354"/>
                </a:cubicBezTo>
                <a:cubicBezTo>
                  <a:pt x="-11439" y="292284"/>
                  <a:pt x="25162" y="264583"/>
                  <a:pt x="0" y="153891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68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FBB84C1-DD48-F2ED-EFC6-A4E5C5750A74}"/>
              </a:ext>
            </a:extLst>
          </p:cNvPr>
          <p:cNvSpPr txBox="1"/>
          <p:nvPr/>
        </p:nvSpPr>
        <p:spPr>
          <a:xfrm>
            <a:off x="960512" y="948321"/>
            <a:ext cx="42446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Alien species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animals, plants or other organisms that are introduced  by humans, either intentionally</a:t>
            </a:r>
          </a:p>
          <a:p>
            <a:pPr algn="just"/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or accidentally, into areas</a:t>
            </a:r>
          </a:p>
          <a:p>
            <a:pPr algn="just"/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outside of their natural range.</a:t>
            </a:r>
            <a:endParaRPr lang="en-GB" sz="800" dirty="0">
              <a:latin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74ADAF-E758-BA4A-4225-018D011BCA54}"/>
              </a:ext>
            </a:extLst>
          </p:cNvPr>
          <p:cNvSpPr txBox="1"/>
          <p:nvPr/>
        </p:nvSpPr>
        <p:spPr>
          <a:xfrm>
            <a:off x="1025853" y="4445239"/>
            <a:ext cx="5881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Biological invasions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are a global consequence of an increasingly </a:t>
            </a:r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interconnected world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and the </a:t>
            </a:r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rise in human population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it-IT" sz="2000" dirty="0">
                <a:effectLst/>
              </a:rPr>
              <a:t> </a:t>
            </a:r>
            <a:endParaRPr lang="it-IT" sz="20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6497382-7842-DA5E-9DFE-1E0EC9F5587B}"/>
              </a:ext>
            </a:extLst>
          </p:cNvPr>
          <p:cNvSpPr txBox="1"/>
          <p:nvPr/>
        </p:nvSpPr>
        <p:spPr>
          <a:xfrm>
            <a:off x="1040873" y="5691569"/>
            <a:ext cx="74706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Global warming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exacerbates current invasions and facilitate new ones, amplifying their ecological, economic, and human-health impacts. </a:t>
            </a:r>
            <a:endParaRPr lang="it-IT" sz="2000" dirty="0"/>
          </a:p>
        </p:txBody>
      </p:sp>
      <p:pic>
        <p:nvPicPr>
          <p:cNvPr id="9" name="Picture 8" descr="A map of the world with red dots&#10;&#10;AI-generated content may be incorrect.">
            <a:extLst>
              <a:ext uri="{FF2B5EF4-FFF2-40B4-BE49-F238E27FC236}">
                <a16:creationId xmlns:a16="http://schemas.microsoft.com/office/drawing/2014/main" id="{23A32A69-ADFD-9A2B-47A8-0A2B174BB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504" y="547208"/>
            <a:ext cx="4572000" cy="4572000"/>
          </a:xfrm>
          <a:prstGeom prst="rect">
            <a:avLst/>
          </a:prstGeom>
        </p:spPr>
      </p:pic>
      <p:pic>
        <p:nvPicPr>
          <p:cNvPr id="13" name="Picture 1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99953AFC-B9C6-E882-9D88-5A1CBC1725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599" y="4364463"/>
            <a:ext cx="1678699" cy="1678699"/>
          </a:xfrm>
          <a:prstGeom prst="rect">
            <a:avLst/>
          </a:prstGeom>
        </p:spPr>
      </p:pic>
      <p:pic>
        <p:nvPicPr>
          <p:cNvPr id="15" name="Picture 1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BF8DC6B-2639-C303-1B9E-6C19AC184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6" r="9295"/>
          <a:stretch/>
        </p:blipFill>
        <p:spPr>
          <a:xfrm>
            <a:off x="8544138" y="5449388"/>
            <a:ext cx="905812" cy="114255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AFA12AD-5B2D-D588-C9DF-73929D517866}"/>
              </a:ext>
            </a:extLst>
          </p:cNvPr>
          <p:cNvSpPr txBox="1"/>
          <p:nvPr/>
        </p:nvSpPr>
        <p:spPr>
          <a:xfrm>
            <a:off x="1025853" y="2865782"/>
            <a:ext cx="3358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>
                <a:latin typeface="Times New Roman" panose="02020603050405020304" pitchFamily="18" charset="0"/>
              </a:rPr>
              <a:t>Invasive alien species </a:t>
            </a:r>
            <a:r>
              <a:rPr lang="en-GB" sz="2000" dirty="0">
                <a:latin typeface="Times New Roman" panose="02020603050405020304" pitchFamily="18" charset="0"/>
              </a:rPr>
              <a:t>impact native biodiversity, ecosystems services or human economy and well-being</a:t>
            </a:r>
            <a:endParaRPr lang="en-US" sz="20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374EBC7-BBF6-4A78-20DB-BE6BB2222071}"/>
              </a:ext>
            </a:extLst>
          </p:cNvPr>
          <p:cNvSpPr/>
          <p:nvPr/>
        </p:nvSpPr>
        <p:spPr>
          <a:xfrm>
            <a:off x="916146" y="932378"/>
            <a:ext cx="4244615" cy="1655087"/>
          </a:xfrm>
          <a:custGeom>
            <a:avLst/>
            <a:gdLst>
              <a:gd name="connsiteX0" fmla="*/ 0 w 4244615"/>
              <a:gd name="connsiteY0" fmla="*/ 275853 h 1655087"/>
              <a:gd name="connsiteX1" fmla="*/ 275853 w 4244615"/>
              <a:gd name="connsiteY1" fmla="*/ 0 h 1655087"/>
              <a:gd name="connsiteX2" fmla="*/ 877270 w 4244615"/>
              <a:gd name="connsiteY2" fmla="*/ 0 h 1655087"/>
              <a:gd name="connsiteX3" fmla="*/ 1367899 w 4244615"/>
              <a:gd name="connsiteY3" fmla="*/ 0 h 1655087"/>
              <a:gd name="connsiteX4" fmla="*/ 1821599 w 4244615"/>
              <a:gd name="connsiteY4" fmla="*/ 0 h 1655087"/>
              <a:gd name="connsiteX5" fmla="*/ 2386087 w 4244615"/>
              <a:gd name="connsiteY5" fmla="*/ 0 h 1655087"/>
              <a:gd name="connsiteX6" fmla="*/ 2876716 w 4244615"/>
              <a:gd name="connsiteY6" fmla="*/ 0 h 1655087"/>
              <a:gd name="connsiteX7" fmla="*/ 3478133 w 4244615"/>
              <a:gd name="connsiteY7" fmla="*/ 0 h 1655087"/>
              <a:gd name="connsiteX8" fmla="*/ 3968762 w 4244615"/>
              <a:gd name="connsiteY8" fmla="*/ 0 h 1655087"/>
              <a:gd name="connsiteX9" fmla="*/ 4244615 w 4244615"/>
              <a:gd name="connsiteY9" fmla="*/ 275853 h 1655087"/>
              <a:gd name="connsiteX10" fmla="*/ 4244615 w 4244615"/>
              <a:gd name="connsiteY10" fmla="*/ 805476 h 1655087"/>
              <a:gd name="connsiteX11" fmla="*/ 4244615 w 4244615"/>
              <a:gd name="connsiteY11" fmla="*/ 1379234 h 1655087"/>
              <a:gd name="connsiteX12" fmla="*/ 3968762 w 4244615"/>
              <a:gd name="connsiteY12" fmla="*/ 1655087 h 1655087"/>
              <a:gd name="connsiteX13" fmla="*/ 3441204 w 4244615"/>
              <a:gd name="connsiteY13" fmla="*/ 1655087 h 1655087"/>
              <a:gd name="connsiteX14" fmla="*/ 2987503 w 4244615"/>
              <a:gd name="connsiteY14" fmla="*/ 1655087 h 1655087"/>
              <a:gd name="connsiteX15" fmla="*/ 2459945 w 4244615"/>
              <a:gd name="connsiteY15" fmla="*/ 1655087 h 1655087"/>
              <a:gd name="connsiteX16" fmla="*/ 1858528 w 4244615"/>
              <a:gd name="connsiteY16" fmla="*/ 1655087 h 1655087"/>
              <a:gd name="connsiteX17" fmla="*/ 1330970 w 4244615"/>
              <a:gd name="connsiteY17" fmla="*/ 1655087 h 1655087"/>
              <a:gd name="connsiteX18" fmla="*/ 914199 w 4244615"/>
              <a:gd name="connsiteY18" fmla="*/ 1655087 h 1655087"/>
              <a:gd name="connsiteX19" fmla="*/ 275853 w 4244615"/>
              <a:gd name="connsiteY19" fmla="*/ 1655087 h 1655087"/>
              <a:gd name="connsiteX20" fmla="*/ 0 w 4244615"/>
              <a:gd name="connsiteY20" fmla="*/ 1379234 h 1655087"/>
              <a:gd name="connsiteX21" fmla="*/ 0 w 4244615"/>
              <a:gd name="connsiteY21" fmla="*/ 838577 h 1655087"/>
              <a:gd name="connsiteX22" fmla="*/ 0 w 4244615"/>
              <a:gd name="connsiteY22" fmla="*/ 275853 h 1655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244615" h="1655087" extrusionOk="0">
                <a:moveTo>
                  <a:pt x="0" y="275853"/>
                </a:moveTo>
                <a:cubicBezTo>
                  <a:pt x="-14393" y="114626"/>
                  <a:pt x="90110" y="12533"/>
                  <a:pt x="275853" y="0"/>
                </a:cubicBezTo>
                <a:cubicBezTo>
                  <a:pt x="400675" y="-22071"/>
                  <a:pt x="698844" y="29816"/>
                  <a:pt x="877270" y="0"/>
                </a:cubicBezTo>
                <a:cubicBezTo>
                  <a:pt x="1055696" y="-29816"/>
                  <a:pt x="1152575" y="36241"/>
                  <a:pt x="1367899" y="0"/>
                </a:cubicBezTo>
                <a:cubicBezTo>
                  <a:pt x="1583223" y="-36241"/>
                  <a:pt x="1667904" y="47348"/>
                  <a:pt x="1821599" y="0"/>
                </a:cubicBezTo>
                <a:cubicBezTo>
                  <a:pt x="1975294" y="-47348"/>
                  <a:pt x="2203373" y="919"/>
                  <a:pt x="2386087" y="0"/>
                </a:cubicBezTo>
                <a:cubicBezTo>
                  <a:pt x="2568801" y="-919"/>
                  <a:pt x="2730649" y="45179"/>
                  <a:pt x="2876716" y="0"/>
                </a:cubicBezTo>
                <a:cubicBezTo>
                  <a:pt x="3022783" y="-45179"/>
                  <a:pt x="3331400" y="47282"/>
                  <a:pt x="3478133" y="0"/>
                </a:cubicBezTo>
                <a:cubicBezTo>
                  <a:pt x="3624866" y="-47282"/>
                  <a:pt x="3762684" y="9624"/>
                  <a:pt x="3968762" y="0"/>
                </a:cubicBezTo>
                <a:cubicBezTo>
                  <a:pt x="4110126" y="18172"/>
                  <a:pt x="4239025" y="117021"/>
                  <a:pt x="4244615" y="275853"/>
                </a:cubicBezTo>
                <a:cubicBezTo>
                  <a:pt x="4251773" y="538038"/>
                  <a:pt x="4236403" y="578493"/>
                  <a:pt x="4244615" y="805476"/>
                </a:cubicBezTo>
                <a:cubicBezTo>
                  <a:pt x="4252827" y="1032459"/>
                  <a:pt x="4191733" y="1224927"/>
                  <a:pt x="4244615" y="1379234"/>
                </a:cubicBezTo>
                <a:cubicBezTo>
                  <a:pt x="4271474" y="1505042"/>
                  <a:pt x="4144597" y="1639943"/>
                  <a:pt x="3968762" y="1655087"/>
                </a:cubicBezTo>
                <a:cubicBezTo>
                  <a:pt x="3765630" y="1703698"/>
                  <a:pt x="3643447" y="1636106"/>
                  <a:pt x="3441204" y="1655087"/>
                </a:cubicBezTo>
                <a:cubicBezTo>
                  <a:pt x="3238961" y="1674068"/>
                  <a:pt x="3150368" y="1614689"/>
                  <a:pt x="2987503" y="1655087"/>
                </a:cubicBezTo>
                <a:cubicBezTo>
                  <a:pt x="2824638" y="1695485"/>
                  <a:pt x="2628540" y="1624305"/>
                  <a:pt x="2459945" y="1655087"/>
                </a:cubicBezTo>
                <a:cubicBezTo>
                  <a:pt x="2291350" y="1685869"/>
                  <a:pt x="2033411" y="1636583"/>
                  <a:pt x="1858528" y="1655087"/>
                </a:cubicBezTo>
                <a:cubicBezTo>
                  <a:pt x="1683645" y="1673591"/>
                  <a:pt x="1494814" y="1604735"/>
                  <a:pt x="1330970" y="1655087"/>
                </a:cubicBezTo>
                <a:cubicBezTo>
                  <a:pt x="1167126" y="1705439"/>
                  <a:pt x="1068183" y="1612600"/>
                  <a:pt x="914199" y="1655087"/>
                </a:cubicBezTo>
                <a:cubicBezTo>
                  <a:pt x="760215" y="1697574"/>
                  <a:pt x="511211" y="1608754"/>
                  <a:pt x="275853" y="1655087"/>
                </a:cubicBezTo>
                <a:cubicBezTo>
                  <a:pt x="158161" y="1634529"/>
                  <a:pt x="-8177" y="1544564"/>
                  <a:pt x="0" y="1379234"/>
                </a:cubicBezTo>
                <a:cubicBezTo>
                  <a:pt x="-10885" y="1108981"/>
                  <a:pt x="24817" y="951809"/>
                  <a:pt x="0" y="838577"/>
                </a:cubicBezTo>
                <a:cubicBezTo>
                  <a:pt x="-24817" y="725345"/>
                  <a:pt x="45133" y="397052"/>
                  <a:pt x="0" y="27585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E96762-B9C0-1991-B497-64FB2E83DBD5}"/>
              </a:ext>
            </a:extLst>
          </p:cNvPr>
          <p:cNvSpPr/>
          <p:nvPr/>
        </p:nvSpPr>
        <p:spPr>
          <a:xfrm>
            <a:off x="993711" y="2854632"/>
            <a:ext cx="3425317" cy="1323439"/>
          </a:xfrm>
          <a:custGeom>
            <a:avLst/>
            <a:gdLst>
              <a:gd name="connsiteX0" fmla="*/ 0 w 3425317"/>
              <a:gd name="connsiteY0" fmla="*/ 220578 h 1323439"/>
              <a:gd name="connsiteX1" fmla="*/ 220578 w 3425317"/>
              <a:gd name="connsiteY1" fmla="*/ 0 h 1323439"/>
              <a:gd name="connsiteX2" fmla="*/ 877093 w 3425317"/>
              <a:gd name="connsiteY2" fmla="*/ 0 h 1323439"/>
              <a:gd name="connsiteX3" fmla="*/ 1444084 w 3425317"/>
              <a:gd name="connsiteY3" fmla="*/ 0 h 1323439"/>
              <a:gd name="connsiteX4" fmla="*/ 1981233 w 3425317"/>
              <a:gd name="connsiteY4" fmla="*/ 0 h 1323439"/>
              <a:gd name="connsiteX5" fmla="*/ 2607907 w 3425317"/>
              <a:gd name="connsiteY5" fmla="*/ 0 h 1323439"/>
              <a:gd name="connsiteX6" fmla="*/ 3204739 w 3425317"/>
              <a:gd name="connsiteY6" fmla="*/ 0 h 1323439"/>
              <a:gd name="connsiteX7" fmla="*/ 3425317 w 3425317"/>
              <a:gd name="connsiteY7" fmla="*/ 220578 h 1323439"/>
              <a:gd name="connsiteX8" fmla="*/ 3425317 w 3425317"/>
              <a:gd name="connsiteY8" fmla="*/ 661720 h 1323439"/>
              <a:gd name="connsiteX9" fmla="*/ 3425317 w 3425317"/>
              <a:gd name="connsiteY9" fmla="*/ 1102861 h 1323439"/>
              <a:gd name="connsiteX10" fmla="*/ 3204739 w 3425317"/>
              <a:gd name="connsiteY10" fmla="*/ 1323439 h 1323439"/>
              <a:gd name="connsiteX11" fmla="*/ 2578065 w 3425317"/>
              <a:gd name="connsiteY11" fmla="*/ 1323439 h 1323439"/>
              <a:gd name="connsiteX12" fmla="*/ 1921550 w 3425317"/>
              <a:gd name="connsiteY12" fmla="*/ 1323439 h 1323439"/>
              <a:gd name="connsiteX13" fmla="*/ 1265034 w 3425317"/>
              <a:gd name="connsiteY13" fmla="*/ 1323439 h 1323439"/>
              <a:gd name="connsiteX14" fmla="*/ 220578 w 3425317"/>
              <a:gd name="connsiteY14" fmla="*/ 1323439 h 1323439"/>
              <a:gd name="connsiteX15" fmla="*/ 0 w 3425317"/>
              <a:gd name="connsiteY15" fmla="*/ 1102861 h 1323439"/>
              <a:gd name="connsiteX16" fmla="*/ 0 w 3425317"/>
              <a:gd name="connsiteY16" fmla="*/ 652897 h 1323439"/>
              <a:gd name="connsiteX17" fmla="*/ 0 w 3425317"/>
              <a:gd name="connsiteY17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25317" h="1323439" extrusionOk="0">
                <a:moveTo>
                  <a:pt x="0" y="220578"/>
                </a:moveTo>
                <a:cubicBezTo>
                  <a:pt x="-30096" y="80192"/>
                  <a:pt x="68156" y="11485"/>
                  <a:pt x="220578" y="0"/>
                </a:cubicBezTo>
                <a:cubicBezTo>
                  <a:pt x="528158" y="-40991"/>
                  <a:pt x="732438" y="2128"/>
                  <a:pt x="877093" y="0"/>
                </a:cubicBezTo>
                <a:cubicBezTo>
                  <a:pt x="1021749" y="-2128"/>
                  <a:pt x="1299138" y="32287"/>
                  <a:pt x="1444084" y="0"/>
                </a:cubicBezTo>
                <a:cubicBezTo>
                  <a:pt x="1589030" y="-32287"/>
                  <a:pt x="1766855" y="2086"/>
                  <a:pt x="1981233" y="0"/>
                </a:cubicBezTo>
                <a:cubicBezTo>
                  <a:pt x="2195611" y="-2086"/>
                  <a:pt x="2418456" y="41235"/>
                  <a:pt x="2607907" y="0"/>
                </a:cubicBezTo>
                <a:cubicBezTo>
                  <a:pt x="2797358" y="-41235"/>
                  <a:pt x="2984204" y="15478"/>
                  <a:pt x="3204739" y="0"/>
                </a:cubicBezTo>
                <a:cubicBezTo>
                  <a:pt x="3331124" y="-7426"/>
                  <a:pt x="3408873" y="113207"/>
                  <a:pt x="3425317" y="220578"/>
                </a:cubicBezTo>
                <a:cubicBezTo>
                  <a:pt x="3471090" y="370510"/>
                  <a:pt x="3421517" y="449826"/>
                  <a:pt x="3425317" y="661720"/>
                </a:cubicBezTo>
                <a:cubicBezTo>
                  <a:pt x="3429117" y="873614"/>
                  <a:pt x="3374791" y="898897"/>
                  <a:pt x="3425317" y="1102861"/>
                </a:cubicBezTo>
                <a:cubicBezTo>
                  <a:pt x="3420011" y="1224380"/>
                  <a:pt x="3331605" y="1309606"/>
                  <a:pt x="3204739" y="1323439"/>
                </a:cubicBezTo>
                <a:cubicBezTo>
                  <a:pt x="2971300" y="1361882"/>
                  <a:pt x="2709293" y="1254334"/>
                  <a:pt x="2578065" y="1323439"/>
                </a:cubicBezTo>
                <a:cubicBezTo>
                  <a:pt x="2446837" y="1392544"/>
                  <a:pt x="2111707" y="1314994"/>
                  <a:pt x="1921550" y="1323439"/>
                </a:cubicBezTo>
                <a:cubicBezTo>
                  <a:pt x="1731394" y="1331884"/>
                  <a:pt x="1452495" y="1295467"/>
                  <a:pt x="1265034" y="1323439"/>
                </a:cubicBezTo>
                <a:cubicBezTo>
                  <a:pt x="1077573" y="1351411"/>
                  <a:pt x="435941" y="1317625"/>
                  <a:pt x="220578" y="1323439"/>
                </a:cubicBezTo>
                <a:cubicBezTo>
                  <a:pt x="95123" y="1320016"/>
                  <a:pt x="-12903" y="1205395"/>
                  <a:pt x="0" y="1102861"/>
                </a:cubicBezTo>
                <a:cubicBezTo>
                  <a:pt x="-17127" y="930939"/>
                  <a:pt x="30912" y="743537"/>
                  <a:pt x="0" y="652897"/>
                </a:cubicBezTo>
                <a:cubicBezTo>
                  <a:pt x="-30912" y="562257"/>
                  <a:pt x="31419" y="349402"/>
                  <a:pt x="0" y="22057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9A28CB-B24D-BB45-EEFF-E74A491C0158}"/>
              </a:ext>
            </a:extLst>
          </p:cNvPr>
          <p:cNvSpPr/>
          <p:nvPr/>
        </p:nvSpPr>
        <p:spPr>
          <a:xfrm>
            <a:off x="1025853" y="4389842"/>
            <a:ext cx="5458784" cy="1191911"/>
          </a:xfrm>
          <a:custGeom>
            <a:avLst/>
            <a:gdLst>
              <a:gd name="connsiteX0" fmla="*/ 0 w 5458784"/>
              <a:gd name="connsiteY0" fmla="*/ 198656 h 1191911"/>
              <a:gd name="connsiteX1" fmla="*/ 198656 w 5458784"/>
              <a:gd name="connsiteY1" fmla="*/ 0 h 1191911"/>
              <a:gd name="connsiteX2" fmla="*/ 862271 w 5458784"/>
              <a:gd name="connsiteY2" fmla="*/ 0 h 1191911"/>
              <a:gd name="connsiteX3" fmla="*/ 1374042 w 5458784"/>
              <a:gd name="connsiteY3" fmla="*/ 0 h 1191911"/>
              <a:gd name="connsiteX4" fmla="*/ 1835199 w 5458784"/>
              <a:gd name="connsiteY4" fmla="*/ 0 h 1191911"/>
              <a:gd name="connsiteX5" fmla="*/ 2448199 w 5458784"/>
              <a:gd name="connsiteY5" fmla="*/ 0 h 1191911"/>
              <a:gd name="connsiteX6" fmla="*/ 2959970 w 5458784"/>
              <a:gd name="connsiteY6" fmla="*/ 0 h 1191911"/>
              <a:gd name="connsiteX7" fmla="*/ 3623585 w 5458784"/>
              <a:gd name="connsiteY7" fmla="*/ 0 h 1191911"/>
              <a:gd name="connsiteX8" fmla="*/ 4084742 w 5458784"/>
              <a:gd name="connsiteY8" fmla="*/ 0 h 1191911"/>
              <a:gd name="connsiteX9" fmla="*/ 4748357 w 5458784"/>
              <a:gd name="connsiteY9" fmla="*/ 0 h 1191911"/>
              <a:gd name="connsiteX10" fmla="*/ 5260128 w 5458784"/>
              <a:gd name="connsiteY10" fmla="*/ 0 h 1191911"/>
              <a:gd name="connsiteX11" fmla="*/ 5458784 w 5458784"/>
              <a:gd name="connsiteY11" fmla="*/ 198656 h 1191911"/>
              <a:gd name="connsiteX12" fmla="*/ 5458784 w 5458784"/>
              <a:gd name="connsiteY12" fmla="*/ 603901 h 1191911"/>
              <a:gd name="connsiteX13" fmla="*/ 5458784 w 5458784"/>
              <a:gd name="connsiteY13" fmla="*/ 993255 h 1191911"/>
              <a:gd name="connsiteX14" fmla="*/ 5260128 w 5458784"/>
              <a:gd name="connsiteY14" fmla="*/ 1191911 h 1191911"/>
              <a:gd name="connsiteX15" fmla="*/ 4697742 w 5458784"/>
              <a:gd name="connsiteY15" fmla="*/ 1191911 h 1191911"/>
              <a:gd name="connsiteX16" fmla="*/ 4034127 w 5458784"/>
              <a:gd name="connsiteY16" fmla="*/ 1191911 h 1191911"/>
              <a:gd name="connsiteX17" fmla="*/ 3471741 w 5458784"/>
              <a:gd name="connsiteY17" fmla="*/ 1191911 h 1191911"/>
              <a:gd name="connsiteX18" fmla="*/ 3061200 w 5458784"/>
              <a:gd name="connsiteY18" fmla="*/ 1191911 h 1191911"/>
              <a:gd name="connsiteX19" fmla="*/ 2600043 w 5458784"/>
              <a:gd name="connsiteY19" fmla="*/ 1191911 h 1191911"/>
              <a:gd name="connsiteX20" fmla="*/ 1936428 w 5458784"/>
              <a:gd name="connsiteY20" fmla="*/ 1191911 h 1191911"/>
              <a:gd name="connsiteX21" fmla="*/ 1374042 w 5458784"/>
              <a:gd name="connsiteY21" fmla="*/ 1191911 h 1191911"/>
              <a:gd name="connsiteX22" fmla="*/ 912886 w 5458784"/>
              <a:gd name="connsiteY22" fmla="*/ 1191911 h 1191911"/>
              <a:gd name="connsiteX23" fmla="*/ 198656 w 5458784"/>
              <a:gd name="connsiteY23" fmla="*/ 1191911 h 1191911"/>
              <a:gd name="connsiteX24" fmla="*/ 0 w 5458784"/>
              <a:gd name="connsiteY24" fmla="*/ 993255 h 1191911"/>
              <a:gd name="connsiteX25" fmla="*/ 0 w 5458784"/>
              <a:gd name="connsiteY25" fmla="*/ 595956 h 1191911"/>
              <a:gd name="connsiteX26" fmla="*/ 0 w 5458784"/>
              <a:gd name="connsiteY26" fmla="*/ 198656 h 1191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458784" h="1191911" extrusionOk="0">
                <a:moveTo>
                  <a:pt x="0" y="198656"/>
                </a:moveTo>
                <a:cubicBezTo>
                  <a:pt x="-2711" y="87269"/>
                  <a:pt x="85738" y="1202"/>
                  <a:pt x="198656" y="0"/>
                </a:cubicBezTo>
                <a:cubicBezTo>
                  <a:pt x="455326" y="-17048"/>
                  <a:pt x="544469" y="45979"/>
                  <a:pt x="862271" y="0"/>
                </a:cubicBezTo>
                <a:cubicBezTo>
                  <a:pt x="1180073" y="-45979"/>
                  <a:pt x="1172360" y="11948"/>
                  <a:pt x="1374042" y="0"/>
                </a:cubicBezTo>
                <a:cubicBezTo>
                  <a:pt x="1575724" y="-11948"/>
                  <a:pt x="1641630" y="31273"/>
                  <a:pt x="1835199" y="0"/>
                </a:cubicBezTo>
                <a:cubicBezTo>
                  <a:pt x="2028768" y="-31273"/>
                  <a:pt x="2161381" y="61547"/>
                  <a:pt x="2448199" y="0"/>
                </a:cubicBezTo>
                <a:cubicBezTo>
                  <a:pt x="2735017" y="-61547"/>
                  <a:pt x="2705379" y="31446"/>
                  <a:pt x="2959970" y="0"/>
                </a:cubicBezTo>
                <a:cubicBezTo>
                  <a:pt x="3214561" y="-31446"/>
                  <a:pt x="3477828" y="45769"/>
                  <a:pt x="3623585" y="0"/>
                </a:cubicBezTo>
                <a:cubicBezTo>
                  <a:pt x="3769343" y="-45769"/>
                  <a:pt x="3916756" y="3516"/>
                  <a:pt x="4084742" y="0"/>
                </a:cubicBezTo>
                <a:cubicBezTo>
                  <a:pt x="4252728" y="-3516"/>
                  <a:pt x="4516220" y="389"/>
                  <a:pt x="4748357" y="0"/>
                </a:cubicBezTo>
                <a:cubicBezTo>
                  <a:pt x="4980494" y="-389"/>
                  <a:pt x="5143704" y="25162"/>
                  <a:pt x="5260128" y="0"/>
                </a:cubicBezTo>
                <a:cubicBezTo>
                  <a:pt x="5358695" y="-638"/>
                  <a:pt x="5461007" y="82845"/>
                  <a:pt x="5458784" y="198656"/>
                </a:cubicBezTo>
                <a:cubicBezTo>
                  <a:pt x="5483068" y="352191"/>
                  <a:pt x="5415147" y="491761"/>
                  <a:pt x="5458784" y="603901"/>
                </a:cubicBezTo>
                <a:cubicBezTo>
                  <a:pt x="5502421" y="716041"/>
                  <a:pt x="5439853" y="908701"/>
                  <a:pt x="5458784" y="993255"/>
                </a:cubicBezTo>
                <a:cubicBezTo>
                  <a:pt x="5468673" y="1090694"/>
                  <a:pt x="5364037" y="1189666"/>
                  <a:pt x="5260128" y="1191911"/>
                </a:cubicBezTo>
                <a:cubicBezTo>
                  <a:pt x="5014179" y="1226822"/>
                  <a:pt x="4830986" y="1177553"/>
                  <a:pt x="4697742" y="1191911"/>
                </a:cubicBezTo>
                <a:cubicBezTo>
                  <a:pt x="4564498" y="1206269"/>
                  <a:pt x="4189687" y="1112450"/>
                  <a:pt x="4034127" y="1191911"/>
                </a:cubicBezTo>
                <a:cubicBezTo>
                  <a:pt x="3878567" y="1271372"/>
                  <a:pt x="3662932" y="1135053"/>
                  <a:pt x="3471741" y="1191911"/>
                </a:cubicBezTo>
                <a:cubicBezTo>
                  <a:pt x="3280550" y="1248769"/>
                  <a:pt x="3247238" y="1186035"/>
                  <a:pt x="3061200" y="1191911"/>
                </a:cubicBezTo>
                <a:cubicBezTo>
                  <a:pt x="2875162" y="1197787"/>
                  <a:pt x="2753621" y="1176013"/>
                  <a:pt x="2600043" y="1191911"/>
                </a:cubicBezTo>
                <a:cubicBezTo>
                  <a:pt x="2446465" y="1207809"/>
                  <a:pt x="2256996" y="1173972"/>
                  <a:pt x="1936428" y="1191911"/>
                </a:cubicBezTo>
                <a:cubicBezTo>
                  <a:pt x="1615861" y="1209850"/>
                  <a:pt x="1605016" y="1182108"/>
                  <a:pt x="1374042" y="1191911"/>
                </a:cubicBezTo>
                <a:cubicBezTo>
                  <a:pt x="1143068" y="1201714"/>
                  <a:pt x="1032139" y="1164051"/>
                  <a:pt x="912886" y="1191911"/>
                </a:cubicBezTo>
                <a:cubicBezTo>
                  <a:pt x="793633" y="1219771"/>
                  <a:pt x="346387" y="1149233"/>
                  <a:pt x="198656" y="1191911"/>
                </a:cubicBezTo>
                <a:cubicBezTo>
                  <a:pt x="68828" y="1190773"/>
                  <a:pt x="20373" y="1120510"/>
                  <a:pt x="0" y="993255"/>
                </a:cubicBezTo>
                <a:cubicBezTo>
                  <a:pt x="-7685" y="812891"/>
                  <a:pt x="8706" y="773925"/>
                  <a:pt x="0" y="595956"/>
                </a:cubicBezTo>
                <a:cubicBezTo>
                  <a:pt x="-8706" y="417987"/>
                  <a:pt x="15841" y="389388"/>
                  <a:pt x="0" y="198656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083C893-64B8-2AF5-597B-48C7D124F726}"/>
              </a:ext>
            </a:extLst>
          </p:cNvPr>
          <p:cNvSpPr/>
          <p:nvPr/>
        </p:nvSpPr>
        <p:spPr>
          <a:xfrm>
            <a:off x="1015683" y="5759014"/>
            <a:ext cx="7470616" cy="707886"/>
          </a:xfrm>
          <a:custGeom>
            <a:avLst/>
            <a:gdLst>
              <a:gd name="connsiteX0" fmla="*/ 0 w 7470616"/>
              <a:gd name="connsiteY0" fmla="*/ 117983 h 707886"/>
              <a:gd name="connsiteX1" fmla="*/ 117983 w 7470616"/>
              <a:gd name="connsiteY1" fmla="*/ 0 h 707886"/>
              <a:gd name="connsiteX2" fmla="*/ 819188 w 7470616"/>
              <a:gd name="connsiteY2" fmla="*/ 0 h 707886"/>
              <a:gd name="connsiteX3" fmla="*/ 1303353 w 7470616"/>
              <a:gd name="connsiteY3" fmla="*/ 0 h 707886"/>
              <a:gd name="connsiteX4" fmla="*/ 1715171 w 7470616"/>
              <a:gd name="connsiteY4" fmla="*/ 0 h 707886"/>
              <a:gd name="connsiteX5" fmla="*/ 2344029 w 7470616"/>
              <a:gd name="connsiteY5" fmla="*/ 0 h 707886"/>
              <a:gd name="connsiteX6" fmla="*/ 2828194 w 7470616"/>
              <a:gd name="connsiteY6" fmla="*/ 0 h 707886"/>
              <a:gd name="connsiteX7" fmla="*/ 3529399 w 7470616"/>
              <a:gd name="connsiteY7" fmla="*/ 0 h 707886"/>
              <a:gd name="connsiteX8" fmla="*/ 3941217 w 7470616"/>
              <a:gd name="connsiteY8" fmla="*/ 0 h 707886"/>
              <a:gd name="connsiteX9" fmla="*/ 4642422 w 7470616"/>
              <a:gd name="connsiteY9" fmla="*/ 0 h 707886"/>
              <a:gd name="connsiteX10" fmla="*/ 4981894 w 7470616"/>
              <a:gd name="connsiteY10" fmla="*/ 0 h 707886"/>
              <a:gd name="connsiteX11" fmla="*/ 5538405 w 7470616"/>
              <a:gd name="connsiteY11" fmla="*/ 0 h 707886"/>
              <a:gd name="connsiteX12" fmla="*/ 6094917 w 7470616"/>
              <a:gd name="connsiteY12" fmla="*/ 0 h 707886"/>
              <a:gd name="connsiteX13" fmla="*/ 6579082 w 7470616"/>
              <a:gd name="connsiteY13" fmla="*/ 0 h 707886"/>
              <a:gd name="connsiteX14" fmla="*/ 7352633 w 7470616"/>
              <a:gd name="connsiteY14" fmla="*/ 0 h 707886"/>
              <a:gd name="connsiteX15" fmla="*/ 7470616 w 7470616"/>
              <a:gd name="connsiteY15" fmla="*/ 117983 h 707886"/>
              <a:gd name="connsiteX16" fmla="*/ 7470616 w 7470616"/>
              <a:gd name="connsiteY16" fmla="*/ 589903 h 707886"/>
              <a:gd name="connsiteX17" fmla="*/ 7352633 w 7470616"/>
              <a:gd name="connsiteY17" fmla="*/ 707886 h 707886"/>
              <a:gd name="connsiteX18" fmla="*/ 6723775 w 7470616"/>
              <a:gd name="connsiteY18" fmla="*/ 707886 h 707886"/>
              <a:gd name="connsiteX19" fmla="*/ 6311956 w 7470616"/>
              <a:gd name="connsiteY19" fmla="*/ 707886 h 707886"/>
              <a:gd name="connsiteX20" fmla="*/ 5610752 w 7470616"/>
              <a:gd name="connsiteY20" fmla="*/ 707886 h 707886"/>
              <a:gd name="connsiteX21" fmla="*/ 5054240 w 7470616"/>
              <a:gd name="connsiteY21" fmla="*/ 707886 h 707886"/>
              <a:gd name="connsiteX22" fmla="*/ 4642422 w 7470616"/>
              <a:gd name="connsiteY22" fmla="*/ 707886 h 707886"/>
              <a:gd name="connsiteX23" fmla="*/ 4085910 w 7470616"/>
              <a:gd name="connsiteY23" fmla="*/ 707886 h 707886"/>
              <a:gd name="connsiteX24" fmla="*/ 3746438 w 7470616"/>
              <a:gd name="connsiteY24" fmla="*/ 707886 h 707886"/>
              <a:gd name="connsiteX25" fmla="*/ 3406966 w 7470616"/>
              <a:gd name="connsiteY25" fmla="*/ 707886 h 707886"/>
              <a:gd name="connsiteX26" fmla="*/ 2850455 w 7470616"/>
              <a:gd name="connsiteY26" fmla="*/ 707886 h 707886"/>
              <a:gd name="connsiteX27" fmla="*/ 2438636 w 7470616"/>
              <a:gd name="connsiteY27" fmla="*/ 707886 h 707886"/>
              <a:gd name="connsiteX28" fmla="*/ 1809778 w 7470616"/>
              <a:gd name="connsiteY28" fmla="*/ 707886 h 707886"/>
              <a:gd name="connsiteX29" fmla="*/ 1397960 w 7470616"/>
              <a:gd name="connsiteY29" fmla="*/ 707886 h 707886"/>
              <a:gd name="connsiteX30" fmla="*/ 769101 w 7470616"/>
              <a:gd name="connsiteY30" fmla="*/ 707886 h 707886"/>
              <a:gd name="connsiteX31" fmla="*/ 117983 w 7470616"/>
              <a:gd name="connsiteY31" fmla="*/ 707886 h 707886"/>
              <a:gd name="connsiteX32" fmla="*/ 0 w 7470616"/>
              <a:gd name="connsiteY32" fmla="*/ 589903 h 707886"/>
              <a:gd name="connsiteX33" fmla="*/ 0 w 7470616"/>
              <a:gd name="connsiteY33" fmla="*/ 117983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470616" h="707886" extrusionOk="0">
                <a:moveTo>
                  <a:pt x="0" y="117983"/>
                </a:moveTo>
                <a:cubicBezTo>
                  <a:pt x="-5652" y="49337"/>
                  <a:pt x="44912" y="2969"/>
                  <a:pt x="117983" y="0"/>
                </a:cubicBezTo>
                <a:cubicBezTo>
                  <a:pt x="321419" y="-81186"/>
                  <a:pt x="586060" y="59481"/>
                  <a:pt x="819188" y="0"/>
                </a:cubicBezTo>
                <a:cubicBezTo>
                  <a:pt x="1052317" y="-59481"/>
                  <a:pt x="1081755" y="20808"/>
                  <a:pt x="1303353" y="0"/>
                </a:cubicBezTo>
                <a:cubicBezTo>
                  <a:pt x="1524951" y="-20808"/>
                  <a:pt x="1574085" y="10700"/>
                  <a:pt x="1715171" y="0"/>
                </a:cubicBezTo>
                <a:cubicBezTo>
                  <a:pt x="1856257" y="-10700"/>
                  <a:pt x="2162048" y="68195"/>
                  <a:pt x="2344029" y="0"/>
                </a:cubicBezTo>
                <a:cubicBezTo>
                  <a:pt x="2526010" y="-68195"/>
                  <a:pt x="2617475" y="1633"/>
                  <a:pt x="2828194" y="0"/>
                </a:cubicBezTo>
                <a:cubicBezTo>
                  <a:pt x="3038913" y="-1633"/>
                  <a:pt x="3312049" y="10641"/>
                  <a:pt x="3529399" y="0"/>
                </a:cubicBezTo>
                <a:cubicBezTo>
                  <a:pt x="3746750" y="-10641"/>
                  <a:pt x="3826073" y="39432"/>
                  <a:pt x="3941217" y="0"/>
                </a:cubicBezTo>
                <a:cubicBezTo>
                  <a:pt x="4056361" y="-39432"/>
                  <a:pt x="4461570" y="45439"/>
                  <a:pt x="4642422" y="0"/>
                </a:cubicBezTo>
                <a:cubicBezTo>
                  <a:pt x="4823274" y="-45439"/>
                  <a:pt x="4887687" y="12683"/>
                  <a:pt x="4981894" y="0"/>
                </a:cubicBezTo>
                <a:cubicBezTo>
                  <a:pt x="5076101" y="-12683"/>
                  <a:pt x="5356315" y="37549"/>
                  <a:pt x="5538405" y="0"/>
                </a:cubicBezTo>
                <a:cubicBezTo>
                  <a:pt x="5720495" y="-37549"/>
                  <a:pt x="5858885" y="53157"/>
                  <a:pt x="6094917" y="0"/>
                </a:cubicBezTo>
                <a:cubicBezTo>
                  <a:pt x="6330949" y="-53157"/>
                  <a:pt x="6358788" y="24406"/>
                  <a:pt x="6579082" y="0"/>
                </a:cubicBezTo>
                <a:cubicBezTo>
                  <a:pt x="6799377" y="-24406"/>
                  <a:pt x="6968961" y="12113"/>
                  <a:pt x="7352633" y="0"/>
                </a:cubicBezTo>
                <a:cubicBezTo>
                  <a:pt x="7426620" y="-10958"/>
                  <a:pt x="7463982" y="50259"/>
                  <a:pt x="7470616" y="117983"/>
                </a:cubicBezTo>
                <a:cubicBezTo>
                  <a:pt x="7521596" y="222490"/>
                  <a:pt x="7454725" y="425590"/>
                  <a:pt x="7470616" y="589903"/>
                </a:cubicBezTo>
                <a:cubicBezTo>
                  <a:pt x="7466729" y="647140"/>
                  <a:pt x="7419215" y="688650"/>
                  <a:pt x="7352633" y="707886"/>
                </a:cubicBezTo>
                <a:cubicBezTo>
                  <a:pt x="7088794" y="711231"/>
                  <a:pt x="6956135" y="703269"/>
                  <a:pt x="6723775" y="707886"/>
                </a:cubicBezTo>
                <a:cubicBezTo>
                  <a:pt x="6491415" y="712503"/>
                  <a:pt x="6506047" y="706549"/>
                  <a:pt x="6311956" y="707886"/>
                </a:cubicBezTo>
                <a:cubicBezTo>
                  <a:pt x="6117865" y="709223"/>
                  <a:pt x="5772989" y="686271"/>
                  <a:pt x="5610752" y="707886"/>
                </a:cubicBezTo>
                <a:cubicBezTo>
                  <a:pt x="5448515" y="729501"/>
                  <a:pt x="5326565" y="642017"/>
                  <a:pt x="5054240" y="707886"/>
                </a:cubicBezTo>
                <a:cubicBezTo>
                  <a:pt x="4781915" y="773755"/>
                  <a:pt x="4760615" y="697169"/>
                  <a:pt x="4642422" y="707886"/>
                </a:cubicBezTo>
                <a:cubicBezTo>
                  <a:pt x="4524229" y="718603"/>
                  <a:pt x="4251583" y="647280"/>
                  <a:pt x="4085910" y="707886"/>
                </a:cubicBezTo>
                <a:cubicBezTo>
                  <a:pt x="3920237" y="768492"/>
                  <a:pt x="3915770" y="703650"/>
                  <a:pt x="3746438" y="707886"/>
                </a:cubicBezTo>
                <a:cubicBezTo>
                  <a:pt x="3577106" y="712122"/>
                  <a:pt x="3515125" y="689694"/>
                  <a:pt x="3406966" y="707886"/>
                </a:cubicBezTo>
                <a:cubicBezTo>
                  <a:pt x="3298807" y="726078"/>
                  <a:pt x="2964919" y="675091"/>
                  <a:pt x="2850455" y="707886"/>
                </a:cubicBezTo>
                <a:cubicBezTo>
                  <a:pt x="2735991" y="740681"/>
                  <a:pt x="2560903" y="677029"/>
                  <a:pt x="2438636" y="707886"/>
                </a:cubicBezTo>
                <a:cubicBezTo>
                  <a:pt x="2316369" y="738743"/>
                  <a:pt x="2085147" y="642499"/>
                  <a:pt x="1809778" y="707886"/>
                </a:cubicBezTo>
                <a:cubicBezTo>
                  <a:pt x="1534409" y="773273"/>
                  <a:pt x="1589853" y="679557"/>
                  <a:pt x="1397960" y="707886"/>
                </a:cubicBezTo>
                <a:cubicBezTo>
                  <a:pt x="1206067" y="736215"/>
                  <a:pt x="949788" y="666944"/>
                  <a:pt x="769101" y="707886"/>
                </a:cubicBezTo>
                <a:cubicBezTo>
                  <a:pt x="588414" y="748828"/>
                  <a:pt x="346865" y="646100"/>
                  <a:pt x="117983" y="707886"/>
                </a:cubicBezTo>
                <a:cubicBezTo>
                  <a:pt x="60354" y="694811"/>
                  <a:pt x="-3976" y="653539"/>
                  <a:pt x="0" y="589903"/>
                </a:cubicBezTo>
                <a:cubicBezTo>
                  <a:pt x="-49315" y="447572"/>
                  <a:pt x="8748" y="316615"/>
                  <a:pt x="0" y="11798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0DD3E386-C39B-A462-A39C-E9A86B76EFD1}"/>
              </a:ext>
            </a:extLst>
          </p:cNvPr>
          <p:cNvSpPr txBox="1"/>
          <p:nvPr/>
        </p:nvSpPr>
        <p:spPr>
          <a:xfrm>
            <a:off x="8460679" y="6619763"/>
            <a:ext cx="107273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Icon made from </a:t>
            </a:r>
            <a:r>
              <a:rPr lang="en-US" sz="400" dirty="0" err="1"/>
              <a:t>freepik</a:t>
            </a:r>
            <a:r>
              <a:rPr lang="en-US" sz="400" dirty="0"/>
              <a:t> </a:t>
            </a:r>
            <a:r>
              <a:rPr lang="en-US" sz="400" dirty="0" err="1"/>
              <a:t>www.flaticon.com</a:t>
            </a:r>
            <a:endParaRPr lang="en-US" sz="400" dirty="0"/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26446B27-E6C9-CD97-9665-BC709E797E50}"/>
              </a:ext>
            </a:extLst>
          </p:cNvPr>
          <p:cNvSpPr txBox="1"/>
          <p:nvPr/>
        </p:nvSpPr>
        <p:spPr>
          <a:xfrm>
            <a:off x="9767148" y="6023554"/>
            <a:ext cx="1109599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Icon made from </a:t>
            </a:r>
            <a:r>
              <a:rPr lang="en-US" sz="400" dirty="0" err="1"/>
              <a:t>fatihicon</a:t>
            </a:r>
            <a:r>
              <a:rPr lang="en-US" sz="400" dirty="0"/>
              <a:t> </a:t>
            </a:r>
            <a:r>
              <a:rPr lang="en-US" sz="400" dirty="0" err="1"/>
              <a:t>www.flaticon.com</a:t>
            </a:r>
            <a:endParaRPr lang="en-US" sz="400" dirty="0"/>
          </a:p>
        </p:txBody>
      </p:sp>
      <p:sp>
        <p:nvSpPr>
          <p:cNvPr id="17" name="TextBox 18">
            <a:extLst>
              <a:ext uri="{FF2B5EF4-FFF2-40B4-BE49-F238E27FC236}">
                <a16:creationId xmlns:a16="http://schemas.microsoft.com/office/drawing/2014/main" id="{E0F53E27-FB97-A72A-9F6D-0B75086C1D7B}"/>
              </a:ext>
            </a:extLst>
          </p:cNvPr>
          <p:cNvSpPr txBox="1"/>
          <p:nvPr/>
        </p:nvSpPr>
        <p:spPr>
          <a:xfrm>
            <a:off x="7297372" y="4864348"/>
            <a:ext cx="1372492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dirty="0"/>
              <a:t>Icon made from </a:t>
            </a:r>
            <a:r>
              <a:rPr lang="en-US" sz="400" dirty="0" err="1"/>
              <a:t>Prosymbols</a:t>
            </a:r>
            <a:r>
              <a:rPr lang="en-US" sz="400" dirty="0"/>
              <a:t> Premium </a:t>
            </a:r>
            <a:r>
              <a:rPr lang="en-US" sz="400" dirty="0" err="1"/>
              <a:t>www.flaticon.com</a:t>
            </a: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6847595" y="-74139"/>
            <a:ext cx="4519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026" name="Picture 2" descr="Immagine che contiene logo, Elementi grafici, Carattere, grafica&#10;&#10;Descrizione generata automaticamente">
            <a:extLst>
              <a:ext uri="{FF2B5EF4-FFF2-40B4-BE49-F238E27FC236}">
                <a16:creationId xmlns:a16="http://schemas.microsoft.com/office/drawing/2014/main" id="{F6792338-036F-E18C-5EA0-F9DC9CB83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823" y="2895996"/>
            <a:ext cx="3818957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C13C5D93-44A2-03F8-F66C-651B8F57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73" y="2119756"/>
            <a:ext cx="3184653" cy="1325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3454C5-ED57-B840-51A7-9B2DD57D3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48" y="4524568"/>
            <a:ext cx="4246279" cy="10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584B7C65-50DD-7CB6-C776-D721560E5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90" y="531245"/>
            <a:ext cx="2372223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F717107-548B-300A-B4E3-F98D1AF7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407" y="531245"/>
            <a:ext cx="1512000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76782D-68C7-82BF-7B57-2C606172F203}"/>
              </a:ext>
            </a:extLst>
          </p:cNvPr>
          <p:cNvSpPr txBox="1"/>
          <p:nvPr/>
        </p:nvSpPr>
        <p:spPr>
          <a:xfrm>
            <a:off x="7865840" y="1019427"/>
            <a:ext cx="381895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Francesco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Tortorici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Roberto Antonio Pantaleoni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Piera Maria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Marras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Giovanni Marongiu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Mauro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Nannini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Davide Serra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Chiara Lai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Anna Vittoria Taras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Sandro Flore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Laura </a:t>
            </a:r>
            <a:r>
              <a:rPr lang="en-US" sz="2200" dirty="0" err="1">
                <a:solidFill>
                  <a:schemeClr val="accent6">
                    <a:lumMod val="75000"/>
                  </a:schemeClr>
                </a:solidFill>
              </a:rPr>
              <a:t>Loru</a:t>
            </a:r>
            <a:endParaRPr lang="en-US" sz="2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CC842C7-ECAC-B821-3B99-036FD06B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45" y="387526"/>
            <a:ext cx="2182799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lose up of a bee&#10;&#10;AI-generated content may be incorrect.">
            <a:extLst>
              <a:ext uri="{FF2B5EF4-FFF2-40B4-BE49-F238E27FC236}">
                <a16:creationId xmlns:a16="http://schemas.microsoft.com/office/drawing/2014/main" id="{8AF7A849-2181-3165-B8FD-CB308B783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90" y="5526838"/>
            <a:ext cx="8616010" cy="1318012"/>
          </a:xfrm>
          <a:prstGeom prst="rect">
            <a:avLst/>
          </a:prstGeom>
        </p:spPr>
      </p:pic>
      <p:pic>
        <p:nvPicPr>
          <p:cNvPr id="17" name="Immagine 19">
            <a:extLst>
              <a:ext uri="{FF2B5EF4-FFF2-40B4-BE49-F238E27FC236}">
                <a16:creationId xmlns:a16="http://schemas.microsoft.com/office/drawing/2014/main" id="{E6DB52CB-8266-C217-9C1D-7D85CE9ED7B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593" y="3450862"/>
            <a:ext cx="1005834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578D5D-2684-E87B-BF6A-1AC5EE9BDC45}"/>
              </a:ext>
            </a:extLst>
          </p:cNvPr>
          <p:cNvSpPr txBox="1"/>
          <p:nvPr/>
        </p:nvSpPr>
        <p:spPr>
          <a:xfrm>
            <a:off x="916145" y="924065"/>
            <a:ext cx="53685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Insects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are one of the taxa with the highest frequency of introduction due to their high diversity, biological properties, and close association with human activities.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718679-9288-254F-11EB-577F4A2EE7B9}"/>
              </a:ext>
            </a:extLst>
          </p:cNvPr>
          <p:cNvSpPr txBox="1"/>
          <p:nvPr/>
        </p:nvSpPr>
        <p:spPr>
          <a:xfrm>
            <a:off x="5955194" y="4740994"/>
            <a:ext cx="54985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Drosophila suzukii</a:t>
            </a:r>
            <a:r>
              <a:rPr lang="en-GB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b="0" i="0" u="none" strike="noStrike" dirty="0">
                <a:solidFill>
                  <a:srgbClr val="474747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Matsumura, 1931 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(Diptera </a:t>
            </a:r>
            <a:r>
              <a:rPr lang="en-GB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Drosophilidae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CF209-3FCA-1287-BD39-3AB898F10342}"/>
              </a:ext>
            </a:extLst>
          </p:cNvPr>
          <p:cNvSpPr txBox="1"/>
          <p:nvPr/>
        </p:nvSpPr>
        <p:spPr>
          <a:xfrm>
            <a:off x="1309208" y="6302186"/>
            <a:ext cx="4786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Halyomorpha</a:t>
            </a:r>
            <a:r>
              <a:rPr lang="en-GB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GB" sz="1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Stål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Hemiptera </a:t>
            </a:r>
            <a:r>
              <a:rPr lang="en-GB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Pentatomidae)</a:t>
            </a:r>
          </a:p>
        </p:txBody>
      </p:sp>
      <p:pic>
        <p:nvPicPr>
          <p:cNvPr id="17" name="Picture 16" descr="A close up of a fly&#10;&#10;AI-generated content may be incorrect.">
            <a:extLst>
              <a:ext uri="{FF2B5EF4-FFF2-40B4-BE49-F238E27FC236}">
                <a16:creationId xmlns:a16="http://schemas.microsoft.com/office/drawing/2014/main" id="{0D3C59EC-074F-CF06-2929-F7DC82CEF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9" r="32872" b="4659"/>
          <a:stretch/>
        </p:blipFill>
        <p:spPr>
          <a:xfrm>
            <a:off x="6695945" y="1076596"/>
            <a:ext cx="4189215" cy="3668151"/>
          </a:xfrm>
          <a:prstGeom prst="rect">
            <a:avLst/>
          </a:prstGeom>
        </p:spPr>
      </p:pic>
      <p:pic>
        <p:nvPicPr>
          <p:cNvPr id="25" name="Picture 24" descr="A close-up of a pair of bugs on a leafy plant&#10;&#10;AI-generated content may be incorrect.">
            <a:extLst>
              <a:ext uri="{FF2B5EF4-FFF2-40B4-BE49-F238E27FC236}">
                <a16:creationId xmlns:a16="http://schemas.microsoft.com/office/drawing/2014/main" id="{EA1631B3-8E52-A010-E2D6-B5D676CD51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21183" r="23221" b="45232"/>
          <a:stretch/>
        </p:blipFill>
        <p:spPr>
          <a:xfrm>
            <a:off x="1168403" y="2392714"/>
            <a:ext cx="4786791" cy="3840480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8A3FA87-DF8B-96D2-E739-530EFC2D2165}"/>
              </a:ext>
            </a:extLst>
          </p:cNvPr>
          <p:cNvSpPr/>
          <p:nvPr/>
        </p:nvSpPr>
        <p:spPr>
          <a:xfrm>
            <a:off x="916146" y="932378"/>
            <a:ext cx="5368526" cy="1323439"/>
          </a:xfrm>
          <a:custGeom>
            <a:avLst/>
            <a:gdLst>
              <a:gd name="connsiteX0" fmla="*/ 0 w 5368526"/>
              <a:gd name="connsiteY0" fmla="*/ 220578 h 1323439"/>
              <a:gd name="connsiteX1" fmla="*/ 220578 w 5368526"/>
              <a:gd name="connsiteY1" fmla="*/ 0 h 1323439"/>
              <a:gd name="connsiteX2" fmla="*/ 866611 w 5368526"/>
              <a:gd name="connsiteY2" fmla="*/ 0 h 1323439"/>
              <a:gd name="connsiteX3" fmla="*/ 1364823 w 5368526"/>
              <a:gd name="connsiteY3" fmla="*/ 0 h 1323439"/>
              <a:gd name="connsiteX4" fmla="*/ 1813761 w 5368526"/>
              <a:gd name="connsiteY4" fmla="*/ 0 h 1323439"/>
              <a:gd name="connsiteX5" fmla="*/ 2410520 w 5368526"/>
              <a:gd name="connsiteY5" fmla="*/ 0 h 1323439"/>
              <a:gd name="connsiteX6" fmla="*/ 2908732 w 5368526"/>
              <a:gd name="connsiteY6" fmla="*/ 0 h 1323439"/>
              <a:gd name="connsiteX7" fmla="*/ 3554765 w 5368526"/>
              <a:gd name="connsiteY7" fmla="*/ 0 h 1323439"/>
              <a:gd name="connsiteX8" fmla="*/ 4003703 w 5368526"/>
              <a:gd name="connsiteY8" fmla="*/ 0 h 1323439"/>
              <a:gd name="connsiteX9" fmla="*/ 4649736 w 5368526"/>
              <a:gd name="connsiteY9" fmla="*/ 0 h 1323439"/>
              <a:gd name="connsiteX10" fmla="*/ 5147948 w 5368526"/>
              <a:gd name="connsiteY10" fmla="*/ 0 h 1323439"/>
              <a:gd name="connsiteX11" fmla="*/ 5368526 w 5368526"/>
              <a:gd name="connsiteY11" fmla="*/ 220578 h 1323439"/>
              <a:gd name="connsiteX12" fmla="*/ 5368526 w 5368526"/>
              <a:gd name="connsiteY12" fmla="*/ 670542 h 1323439"/>
              <a:gd name="connsiteX13" fmla="*/ 5368526 w 5368526"/>
              <a:gd name="connsiteY13" fmla="*/ 1102861 h 1323439"/>
              <a:gd name="connsiteX14" fmla="*/ 5147948 w 5368526"/>
              <a:gd name="connsiteY14" fmla="*/ 1323439 h 1323439"/>
              <a:gd name="connsiteX15" fmla="*/ 4600462 w 5368526"/>
              <a:gd name="connsiteY15" fmla="*/ 1323439 h 1323439"/>
              <a:gd name="connsiteX16" fmla="*/ 3954429 w 5368526"/>
              <a:gd name="connsiteY16" fmla="*/ 1323439 h 1323439"/>
              <a:gd name="connsiteX17" fmla="*/ 3406944 w 5368526"/>
              <a:gd name="connsiteY17" fmla="*/ 1323439 h 1323439"/>
              <a:gd name="connsiteX18" fmla="*/ 3007279 w 5368526"/>
              <a:gd name="connsiteY18" fmla="*/ 1323439 h 1323439"/>
              <a:gd name="connsiteX19" fmla="*/ 2558341 w 5368526"/>
              <a:gd name="connsiteY19" fmla="*/ 1323439 h 1323439"/>
              <a:gd name="connsiteX20" fmla="*/ 1912308 w 5368526"/>
              <a:gd name="connsiteY20" fmla="*/ 1323439 h 1323439"/>
              <a:gd name="connsiteX21" fmla="*/ 1364823 w 5368526"/>
              <a:gd name="connsiteY21" fmla="*/ 1323439 h 1323439"/>
              <a:gd name="connsiteX22" fmla="*/ 915885 w 5368526"/>
              <a:gd name="connsiteY22" fmla="*/ 1323439 h 1323439"/>
              <a:gd name="connsiteX23" fmla="*/ 220578 w 5368526"/>
              <a:gd name="connsiteY23" fmla="*/ 1323439 h 1323439"/>
              <a:gd name="connsiteX24" fmla="*/ 0 w 5368526"/>
              <a:gd name="connsiteY24" fmla="*/ 1102861 h 1323439"/>
              <a:gd name="connsiteX25" fmla="*/ 0 w 5368526"/>
              <a:gd name="connsiteY25" fmla="*/ 661720 h 1323439"/>
              <a:gd name="connsiteX26" fmla="*/ 0 w 5368526"/>
              <a:gd name="connsiteY26" fmla="*/ 220578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68526" h="1323439" extrusionOk="0">
                <a:moveTo>
                  <a:pt x="0" y="220578"/>
                </a:moveTo>
                <a:cubicBezTo>
                  <a:pt x="-30096" y="80192"/>
                  <a:pt x="68156" y="11485"/>
                  <a:pt x="220578" y="0"/>
                </a:cubicBezTo>
                <a:cubicBezTo>
                  <a:pt x="470046" y="-23241"/>
                  <a:pt x="608009" y="73593"/>
                  <a:pt x="866611" y="0"/>
                </a:cubicBezTo>
                <a:cubicBezTo>
                  <a:pt x="1125213" y="-73593"/>
                  <a:pt x="1137214" y="23957"/>
                  <a:pt x="1364823" y="0"/>
                </a:cubicBezTo>
                <a:cubicBezTo>
                  <a:pt x="1592432" y="-23957"/>
                  <a:pt x="1639195" y="19725"/>
                  <a:pt x="1813761" y="0"/>
                </a:cubicBezTo>
                <a:cubicBezTo>
                  <a:pt x="1988327" y="-19725"/>
                  <a:pt x="2167287" y="39999"/>
                  <a:pt x="2410520" y="0"/>
                </a:cubicBezTo>
                <a:cubicBezTo>
                  <a:pt x="2653753" y="-39999"/>
                  <a:pt x="2801161" y="7676"/>
                  <a:pt x="2908732" y="0"/>
                </a:cubicBezTo>
                <a:cubicBezTo>
                  <a:pt x="3016303" y="-7676"/>
                  <a:pt x="3337082" y="4755"/>
                  <a:pt x="3554765" y="0"/>
                </a:cubicBezTo>
                <a:cubicBezTo>
                  <a:pt x="3772448" y="-4755"/>
                  <a:pt x="3885123" y="28054"/>
                  <a:pt x="4003703" y="0"/>
                </a:cubicBezTo>
                <a:cubicBezTo>
                  <a:pt x="4122283" y="-28054"/>
                  <a:pt x="4336229" y="47498"/>
                  <a:pt x="4649736" y="0"/>
                </a:cubicBezTo>
                <a:cubicBezTo>
                  <a:pt x="4963243" y="-47498"/>
                  <a:pt x="5025936" y="28997"/>
                  <a:pt x="5147948" y="0"/>
                </a:cubicBezTo>
                <a:cubicBezTo>
                  <a:pt x="5264464" y="-303"/>
                  <a:pt x="5373570" y="84923"/>
                  <a:pt x="5368526" y="220578"/>
                </a:cubicBezTo>
                <a:cubicBezTo>
                  <a:pt x="5373765" y="357628"/>
                  <a:pt x="5353313" y="479363"/>
                  <a:pt x="5368526" y="670542"/>
                </a:cubicBezTo>
                <a:cubicBezTo>
                  <a:pt x="5383739" y="861721"/>
                  <a:pt x="5334046" y="1002878"/>
                  <a:pt x="5368526" y="1102861"/>
                </a:cubicBezTo>
                <a:cubicBezTo>
                  <a:pt x="5380372" y="1209977"/>
                  <a:pt x="5240170" y="1311996"/>
                  <a:pt x="5147948" y="1323439"/>
                </a:cubicBezTo>
                <a:cubicBezTo>
                  <a:pt x="4991591" y="1350007"/>
                  <a:pt x="4789113" y="1259236"/>
                  <a:pt x="4600462" y="1323439"/>
                </a:cubicBezTo>
                <a:cubicBezTo>
                  <a:pt x="4411811" y="1387642"/>
                  <a:pt x="4105494" y="1314547"/>
                  <a:pt x="3954429" y="1323439"/>
                </a:cubicBezTo>
                <a:cubicBezTo>
                  <a:pt x="3803364" y="1332331"/>
                  <a:pt x="3645357" y="1314858"/>
                  <a:pt x="3406944" y="1323439"/>
                </a:cubicBezTo>
                <a:cubicBezTo>
                  <a:pt x="3168532" y="1332020"/>
                  <a:pt x="3124022" y="1277237"/>
                  <a:pt x="3007279" y="1323439"/>
                </a:cubicBezTo>
                <a:cubicBezTo>
                  <a:pt x="2890537" y="1369641"/>
                  <a:pt x="2737078" y="1284580"/>
                  <a:pt x="2558341" y="1323439"/>
                </a:cubicBezTo>
                <a:cubicBezTo>
                  <a:pt x="2379604" y="1362298"/>
                  <a:pt x="2185329" y="1265497"/>
                  <a:pt x="1912308" y="1323439"/>
                </a:cubicBezTo>
                <a:cubicBezTo>
                  <a:pt x="1639287" y="1381381"/>
                  <a:pt x="1589175" y="1300814"/>
                  <a:pt x="1364823" y="1323439"/>
                </a:cubicBezTo>
                <a:cubicBezTo>
                  <a:pt x="1140472" y="1346064"/>
                  <a:pt x="1105884" y="1312543"/>
                  <a:pt x="915885" y="1323439"/>
                </a:cubicBezTo>
                <a:cubicBezTo>
                  <a:pt x="725886" y="1334335"/>
                  <a:pt x="497473" y="1319867"/>
                  <a:pt x="220578" y="1323439"/>
                </a:cubicBezTo>
                <a:cubicBezTo>
                  <a:pt x="90570" y="1322976"/>
                  <a:pt x="24025" y="1245367"/>
                  <a:pt x="0" y="1102861"/>
                </a:cubicBezTo>
                <a:cubicBezTo>
                  <a:pt x="-193" y="931462"/>
                  <a:pt x="33974" y="870683"/>
                  <a:pt x="0" y="661720"/>
                </a:cubicBezTo>
                <a:cubicBezTo>
                  <a:pt x="-33974" y="452757"/>
                  <a:pt x="34248" y="339375"/>
                  <a:pt x="0" y="22057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927C851-F2F4-0C84-195D-A3E989B48C63}"/>
              </a:ext>
            </a:extLst>
          </p:cNvPr>
          <p:cNvSpPr/>
          <p:nvPr/>
        </p:nvSpPr>
        <p:spPr>
          <a:xfrm>
            <a:off x="6432667" y="5221125"/>
            <a:ext cx="4590930" cy="1350623"/>
          </a:xfrm>
          <a:custGeom>
            <a:avLst/>
            <a:gdLst>
              <a:gd name="connsiteX0" fmla="*/ 0 w 4590930"/>
              <a:gd name="connsiteY0" fmla="*/ 225108 h 1350623"/>
              <a:gd name="connsiteX1" fmla="*/ 225108 w 4590930"/>
              <a:gd name="connsiteY1" fmla="*/ 0 h 1350623"/>
              <a:gd name="connsiteX2" fmla="*/ 899453 w 4590930"/>
              <a:gd name="connsiteY2" fmla="*/ 0 h 1350623"/>
              <a:gd name="connsiteX3" fmla="*/ 1449576 w 4590930"/>
              <a:gd name="connsiteY3" fmla="*/ 0 h 1350623"/>
              <a:gd name="connsiteX4" fmla="*/ 1958293 w 4590930"/>
              <a:gd name="connsiteY4" fmla="*/ 0 h 1350623"/>
              <a:gd name="connsiteX5" fmla="*/ 2591230 w 4590930"/>
              <a:gd name="connsiteY5" fmla="*/ 0 h 1350623"/>
              <a:gd name="connsiteX6" fmla="*/ 3141354 w 4590930"/>
              <a:gd name="connsiteY6" fmla="*/ 0 h 1350623"/>
              <a:gd name="connsiteX7" fmla="*/ 3815699 w 4590930"/>
              <a:gd name="connsiteY7" fmla="*/ 0 h 1350623"/>
              <a:gd name="connsiteX8" fmla="*/ 4365822 w 4590930"/>
              <a:gd name="connsiteY8" fmla="*/ 0 h 1350623"/>
              <a:gd name="connsiteX9" fmla="*/ 4590930 w 4590930"/>
              <a:gd name="connsiteY9" fmla="*/ 225108 h 1350623"/>
              <a:gd name="connsiteX10" fmla="*/ 4590930 w 4590930"/>
              <a:gd name="connsiteY10" fmla="*/ 657303 h 1350623"/>
              <a:gd name="connsiteX11" fmla="*/ 4590930 w 4590930"/>
              <a:gd name="connsiteY11" fmla="*/ 1125515 h 1350623"/>
              <a:gd name="connsiteX12" fmla="*/ 4365822 w 4590930"/>
              <a:gd name="connsiteY12" fmla="*/ 1350623 h 1350623"/>
              <a:gd name="connsiteX13" fmla="*/ 3774291 w 4590930"/>
              <a:gd name="connsiteY13" fmla="*/ 1350623 h 1350623"/>
              <a:gd name="connsiteX14" fmla="*/ 3265575 w 4590930"/>
              <a:gd name="connsiteY14" fmla="*/ 1350623 h 1350623"/>
              <a:gd name="connsiteX15" fmla="*/ 2674045 w 4590930"/>
              <a:gd name="connsiteY15" fmla="*/ 1350623 h 1350623"/>
              <a:gd name="connsiteX16" fmla="*/ 1999700 w 4590930"/>
              <a:gd name="connsiteY16" fmla="*/ 1350623 h 1350623"/>
              <a:gd name="connsiteX17" fmla="*/ 1408169 w 4590930"/>
              <a:gd name="connsiteY17" fmla="*/ 1350623 h 1350623"/>
              <a:gd name="connsiteX18" fmla="*/ 940860 w 4590930"/>
              <a:gd name="connsiteY18" fmla="*/ 1350623 h 1350623"/>
              <a:gd name="connsiteX19" fmla="*/ 225108 w 4590930"/>
              <a:gd name="connsiteY19" fmla="*/ 1350623 h 1350623"/>
              <a:gd name="connsiteX20" fmla="*/ 0 w 4590930"/>
              <a:gd name="connsiteY20" fmla="*/ 1125515 h 1350623"/>
              <a:gd name="connsiteX21" fmla="*/ 0 w 4590930"/>
              <a:gd name="connsiteY21" fmla="*/ 684316 h 1350623"/>
              <a:gd name="connsiteX22" fmla="*/ 0 w 4590930"/>
              <a:gd name="connsiteY22" fmla="*/ 225108 h 135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90930" h="1350623" extrusionOk="0">
                <a:moveTo>
                  <a:pt x="0" y="225108"/>
                </a:moveTo>
                <a:cubicBezTo>
                  <a:pt x="-10116" y="94544"/>
                  <a:pt x="89230" y="4336"/>
                  <a:pt x="225108" y="0"/>
                </a:cubicBezTo>
                <a:cubicBezTo>
                  <a:pt x="408221" y="-63355"/>
                  <a:pt x="725492" y="52611"/>
                  <a:pt x="899453" y="0"/>
                </a:cubicBezTo>
                <a:cubicBezTo>
                  <a:pt x="1073415" y="-52611"/>
                  <a:pt x="1305333" y="7604"/>
                  <a:pt x="1449576" y="0"/>
                </a:cubicBezTo>
                <a:cubicBezTo>
                  <a:pt x="1593819" y="-7604"/>
                  <a:pt x="1710621" y="22548"/>
                  <a:pt x="1958293" y="0"/>
                </a:cubicBezTo>
                <a:cubicBezTo>
                  <a:pt x="2205965" y="-22548"/>
                  <a:pt x="2307285" y="19138"/>
                  <a:pt x="2591230" y="0"/>
                </a:cubicBezTo>
                <a:cubicBezTo>
                  <a:pt x="2875175" y="-19138"/>
                  <a:pt x="2973891" y="36979"/>
                  <a:pt x="3141354" y="0"/>
                </a:cubicBezTo>
                <a:cubicBezTo>
                  <a:pt x="3308817" y="-36979"/>
                  <a:pt x="3653198" y="29736"/>
                  <a:pt x="3815699" y="0"/>
                </a:cubicBezTo>
                <a:cubicBezTo>
                  <a:pt x="3978200" y="-29736"/>
                  <a:pt x="4235464" y="19357"/>
                  <a:pt x="4365822" y="0"/>
                </a:cubicBezTo>
                <a:cubicBezTo>
                  <a:pt x="4473945" y="26801"/>
                  <a:pt x="4585186" y="94122"/>
                  <a:pt x="4590930" y="225108"/>
                </a:cubicBezTo>
                <a:cubicBezTo>
                  <a:pt x="4602422" y="425180"/>
                  <a:pt x="4539379" y="494156"/>
                  <a:pt x="4590930" y="657303"/>
                </a:cubicBezTo>
                <a:cubicBezTo>
                  <a:pt x="4642481" y="820450"/>
                  <a:pt x="4557743" y="1028388"/>
                  <a:pt x="4590930" y="1125515"/>
                </a:cubicBezTo>
                <a:cubicBezTo>
                  <a:pt x="4613912" y="1227129"/>
                  <a:pt x="4498548" y="1345206"/>
                  <a:pt x="4365822" y="1350623"/>
                </a:cubicBezTo>
                <a:cubicBezTo>
                  <a:pt x="4242172" y="1416775"/>
                  <a:pt x="3934626" y="1290543"/>
                  <a:pt x="3774291" y="1350623"/>
                </a:cubicBezTo>
                <a:cubicBezTo>
                  <a:pt x="3613956" y="1410703"/>
                  <a:pt x="3460465" y="1316782"/>
                  <a:pt x="3265575" y="1350623"/>
                </a:cubicBezTo>
                <a:cubicBezTo>
                  <a:pt x="3070685" y="1384464"/>
                  <a:pt x="2802070" y="1307919"/>
                  <a:pt x="2674045" y="1350623"/>
                </a:cubicBezTo>
                <a:cubicBezTo>
                  <a:pt x="2546020" y="1393327"/>
                  <a:pt x="2184387" y="1311979"/>
                  <a:pt x="1999700" y="1350623"/>
                </a:cubicBezTo>
                <a:cubicBezTo>
                  <a:pt x="1815013" y="1389267"/>
                  <a:pt x="1571793" y="1293683"/>
                  <a:pt x="1408169" y="1350623"/>
                </a:cubicBezTo>
                <a:cubicBezTo>
                  <a:pt x="1244545" y="1407563"/>
                  <a:pt x="1058901" y="1302854"/>
                  <a:pt x="940860" y="1350623"/>
                </a:cubicBezTo>
                <a:cubicBezTo>
                  <a:pt x="822819" y="1398392"/>
                  <a:pt x="407624" y="1333951"/>
                  <a:pt x="225108" y="1350623"/>
                </a:cubicBezTo>
                <a:cubicBezTo>
                  <a:pt x="107710" y="1346515"/>
                  <a:pt x="-10356" y="1266279"/>
                  <a:pt x="0" y="1125515"/>
                </a:cubicBezTo>
                <a:cubicBezTo>
                  <a:pt x="-8942" y="1012721"/>
                  <a:pt x="48652" y="843926"/>
                  <a:pt x="0" y="684316"/>
                </a:cubicBezTo>
                <a:cubicBezTo>
                  <a:pt x="-48652" y="524706"/>
                  <a:pt x="43853" y="380413"/>
                  <a:pt x="0" y="225108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1F3CC8-3FBC-1982-3DD0-6E504DC33189}"/>
              </a:ext>
            </a:extLst>
          </p:cNvPr>
          <p:cNvSpPr txBox="1"/>
          <p:nvPr/>
        </p:nvSpPr>
        <p:spPr>
          <a:xfrm>
            <a:off x="6475628" y="5294475"/>
            <a:ext cx="45479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species native from east Asia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suzukii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detection in Italy: 2009 </a:t>
            </a:r>
          </a:p>
          <a:p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detection in Italy: 2012</a:t>
            </a:r>
          </a:p>
        </p:txBody>
      </p:sp>
    </p:spTree>
    <p:extLst>
      <p:ext uri="{BB962C8B-B14F-4D97-AF65-F5344CB8AC3E}">
        <p14:creationId xmlns:p14="http://schemas.microsoft.com/office/powerpoint/2010/main" val="139354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-up of two apples&#10;&#10;AI-generated content may be incorrect.">
            <a:extLst>
              <a:ext uri="{FF2B5EF4-FFF2-40B4-BE49-F238E27FC236}">
                <a16:creationId xmlns:a16="http://schemas.microsoft.com/office/drawing/2014/main" id="{32D381A3-5973-7251-533F-11042F003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>
          <a:xfrm>
            <a:off x="2375455" y="1849113"/>
            <a:ext cx="3286849" cy="2086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414C2-C747-ED00-C130-03C05FAA96B9}"/>
              </a:ext>
            </a:extLst>
          </p:cNvPr>
          <p:cNvSpPr txBox="1"/>
          <p:nvPr/>
        </p:nvSpPr>
        <p:spPr>
          <a:xfrm>
            <a:off x="6481878" y="891264"/>
            <a:ext cx="520109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D. suzukii </a:t>
            </a:r>
            <a:r>
              <a:rPr lang="en-GB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 p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est of soft-fruits and cherries</a:t>
            </a: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33E93-7AD3-29E8-5DA9-DBC42245E1FF}"/>
              </a:ext>
            </a:extLst>
          </p:cNvPr>
          <p:cNvSpPr txBox="1"/>
          <p:nvPr/>
        </p:nvSpPr>
        <p:spPr>
          <a:xfrm>
            <a:off x="926858" y="885657"/>
            <a:ext cx="49840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H. </a:t>
            </a:r>
            <a:r>
              <a:rPr lang="en-GB" sz="2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GB" sz="2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alys</a:t>
            </a:r>
            <a:r>
              <a:rPr lang="en-GB" sz="2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attacks a wide range of fruits, horticultural and ornamentals crops </a:t>
            </a:r>
            <a:endParaRPr lang="en-US" sz="2200" dirty="0"/>
          </a:p>
        </p:txBody>
      </p:sp>
      <p:pic>
        <p:nvPicPr>
          <p:cNvPr id="16" name="Picture 15" descr="A close-up of a black surface&#10;&#10;AI-generated content may be incorrect.">
            <a:extLst>
              <a:ext uri="{FF2B5EF4-FFF2-40B4-BE49-F238E27FC236}">
                <a16:creationId xmlns:a16="http://schemas.microsoft.com/office/drawing/2014/main" id="{78DC1468-D4CA-79FC-8778-632BF6A21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4132" r="31818" b="26687"/>
          <a:stretch/>
        </p:blipFill>
        <p:spPr>
          <a:xfrm>
            <a:off x="5875412" y="4130073"/>
            <a:ext cx="2144542" cy="1556808"/>
          </a:xfrm>
          <a:prstGeom prst="rect">
            <a:avLst/>
          </a:prstGeom>
        </p:spPr>
      </p:pic>
      <p:pic>
        <p:nvPicPr>
          <p:cNvPr id="18" name="Picture 17" descr="A close up of a fly&#10;&#10;AI-generated content may be incorrect.">
            <a:extLst>
              <a:ext uri="{FF2B5EF4-FFF2-40B4-BE49-F238E27FC236}">
                <a16:creationId xmlns:a16="http://schemas.microsoft.com/office/drawing/2014/main" id="{6BF403D9-D0D3-0DCF-38C7-F2E26B76F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t="4068" r="12453" b="2826"/>
          <a:stretch/>
        </p:blipFill>
        <p:spPr>
          <a:xfrm>
            <a:off x="6135291" y="1805063"/>
            <a:ext cx="2144542" cy="2300916"/>
          </a:xfrm>
          <a:prstGeom prst="rect">
            <a:avLst/>
          </a:prstGeom>
        </p:spPr>
      </p:pic>
      <p:sp>
        <p:nvSpPr>
          <p:cNvPr id="19" name="CasellaDiTesto 1">
            <a:extLst>
              <a:ext uri="{FF2B5EF4-FFF2-40B4-BE49-F238E27FC236}">
                <a16:creationId xmlns:a16="http://schemas.microsoft.com/office/drawing/2014/main" id="{1E4EB020-5492-E9A9-D712-BC7ADDF48A2D}"/>
              </a:ext>
            </a:extLst>
          </p:cNvPr>
          <p:cNvSpPr txBox="1"/>
          <p:nvPr/>
        </p:nvSpPr>
        <p:spPr>
          <a:xfrm>
            <a:off x="1002792" y="5794661"/>
            <a:ext cx="10264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Integrated pest management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tools often fail to effectively reduce invasive pest infestations. 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urrent pest management techniques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rely on non-selective insecticides, which negatively affect the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biocoenosis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while increasing the production costs. </a:t>
            </a:r>
            <a:endParaRPr lang="it-IT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 descr="A pile of blueberries&#10;&#10;AI-generated content may be incorrect.">
            <a:extLst>
              <a:ext uri="{FF2B5EF4-FFF2-40B4-BE49-F238E27FC236}">
                <a16:creationId xmlns:a16="http://schemas.microsoft.com/office/drawing/2014/main" id="{F11CFE3B-0A45-E848-0975-A514CF4D83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7" t="25021" r="29778" b="31163"/>
          <a:stretch/>
        </p:blipFill>
        <p:spPr>
          <a:xfrm>
            <a:off x="7677661" y="2131843"/>
            <a:ext cx="4005312" cy="284825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pic>
        <p:nvPicPr>
          <p:cNvPr id="12" name="Picture 11" descr="A close up of a fly&#10;&#10;AI-generated content may be incorrect.">
            <a:extLst>
              <a:ext uri="{FF2B5EF4-FFF2-40B4-BE49-F238E27FC236}">
                <a16:creationId xmlns:a16="http://schemas.microsoft.com/office/drawing/2014/main" id="{2EB006B1-2DE5-8765-41CD-75893FC1F6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3" t="64601" r="35760" b="24431"/>
          <a:stretch/>
        </p:blipFill>
        <p:spPr>
          <a:xfrm>
            <a:off x="7514619" y="2685944"/>
            <a:ext cx="1399394" cy="1556808"/>
          </a:xfrm>
          <a:prstGeom prst="rect">
            <a:avLst/>
          </a:prstGeom>
        </p:spPr>
      </p:pic>
      <p:pic>
        <p:nvPicPr>
          <p:cNvPr id="9" name="Picture 8" descr="A close up of a piece of food&#10;&#10;AI-generated content may be incorrect.">
            <a:extLst>
              <a:ext uri="{FF2B5EF4-FFF2-40B4-BE49-F238E27FC236}">
                <a16:creationId xmlns:a16="http://schemas.microsoft.com/office/drawing/2014/main" id="{BEF1EF5C-18A0-251A-6D06-2AA414FBC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" b="11579"/>
          <a:stretch/>
        </p:blipFill>
        <p:spPr>
          <a:xfrm>
            <a:off x="3923626" y="4288176"/>
            <a:ext cx="1365776" cy="1251745"/>
          </a:xfrm>
          <a:prstGeom prst="rect">
            <a:avLst/>
          </a:prstGeom>
        </p:spPr>
      </p:pic>
      <p:pic>
        <p:nvPicPr>
          <p:cNvPr id="24" name="Picture 23" descr="A bug on a leaf&#10;&#10;AI-generated content may be incorrect.">
            <a:extLst>
              <a:ext uri="{FF2B5EF4-FFF2-40B4-BE49-F238E27FC236}">
                <a16:creationId xmlns:a16="http://schemas.microsoft.com/office/drawing/2014/main" id="{E14E8F96-A560-EEF0-E10E-78D050D61E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58" y="1716665"/>
            <a:ext cx="2972224" cy="3973307"/>
          </a:xfrm>
          <a:prstGeom prst="rect">
            <a:avLst/>
          </a:prstGeom>
        </p:spPr>
      </p:pic>
      <p:pic>
        <p:nvPicPr>
          <p:cNvPr id="10" name="Picture 9" descr="A bug on a leaf&#10;&#10;AI-generated content may be incorrect.">
            <a:extLst>
              <a:ext uri="{FF2B5EF4-FFF2-40B4-BE49-F238E27FC236}">
                <a16:creationId xmlns:a16="http://schemas.microsoft.com/office/drawing/2014/main" id="{8770EBA0-1D92-DAA8-C402-E13934C326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2" t="49319" r="63189" b="40396"/>
          <a:stretch/>
        </p:blipFill>
        <p:spPr>
          <a:xfrm>
            <a:off x="2522525" y="4198986"/>
            <a:ext cx="1376558" cy="141898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1DCB9FE4-8783-3AB9-447B-317233BD79B7}"/>
              </a:ext>
            </a:extLst>
          </p:cNvPr>
          <p:cNvSpPr/>
          <p:nvPr/>
        </p:nvSpPr>
        <p:spPr>
          <a:xfrm>
            <a:off x="3053439" y="4068508"/>
            <a:ext cx="783774" cy="1549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3F76716-D195-31A8-BCD6-3F48812DD36F}"/>
              </a:ext>
            </a:extLst>
          </p:cNvPr>
          <p:cNvSpPr/>
          <p:nvPr/>
        </p:nvSpPr>
        <p:spPr>
          <a:xfrm>
            <a:off x="7826829" y="3464348"/>
            <a:ext cx="1012371" cy="5767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26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B950B4-BFCD-E823-5976-7D58207D73E4}"/>
              </a:ext>
            </a:extLst>
          </p:cNvPr>
          <p:cNvSpPr txBox="1"/>
          <p:nvPr/>
        </p:nvSpPr>
        <p:spPr>
          <a:xfrm>
            <a:off x="4328288" y="4434726"/>
            <a:ext cx="63990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Classical biological control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refers to the intentional introduction of an exotic host-specific co-evolved natural enemy, for permanent establishment and long-term and sustainable 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control of the invasive insect pest populations </a:t>
            </a:r>
            <a:r>
              <a:rPr lang="en-GB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across wide areas, often reducing them to less harmful levels.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AA8A41-0B06-828B-B4FA-3CDC4C3A55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0000">
            <a:off x="4112841" y="1302926"/>
            <a:ext cx="914400" cy="960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4D4451-6819-5F50-E29B-09B8EFD75C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4728097" y="2091424"/>
            <a:ext cx="696303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E94521-0EF9-9343-D849-2D9FA94736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80000">
            <a:off x="4231696" y="2390511"/>
            <a:ext cx="691131" cy="10058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B1B3AE-C3FF-B0E9-FAFA-D63814F6E1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0000">
            <a:off x="4668369" y="1316801"/>
            <a:ext cx="1097280" cy="586518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423C90E-D5CD-870F-B959-3D438F1D0BA0}"/>
              </a:ext>
            </a:extLst>
          </p:cNvPr>
          <p:cNvSpPr/>
          <p:nvPr/>
        </p:nvSpPr>
        <p:spPr>
          <a:xfrm>
            <a:off x="4061514" y="988723"/>
            <a:ext cx="1766423" cy="2389024"/>
          </a:xfrm>
          <a:custGeom>
            <a:avLst/>
            <a:gdLst>
              <a:gd name="connsiteX0" fmla="*/ 0 w 1766423"/>
              <a:gd name="connsiteY0" fmla="*/ 294410 h 2389024"/>
              <a:gd name="connsiteX1" fmla="*/ 294410 w 1766423"/>
              <a:gd name="connsiteY1" fmla="*/ 0 h 2389024"/>
              <a:gd name="connsiteX2" fmla="*/ 906764 w 1766423"/>
              <a:gd name="connsiteY2" fmla="*/ 0 h 2389024"/>
              <a:gd name="connsiteX3" fmla="*/ 1472013 w 1766423"/>
              <a:gd name="connsiteY3" fmla="*/ 0 h 2389024"/>
              <a:gd name="connsiteX4" fmla="*/ 1766423 w 1766423"/>
              <a:gd name="connsiteY4" fmla="*/ 294410 h 2389024"/>
              <a:gd name="connsiteX5" fmla="*/ 1766423 w 1766423"/>
              <a:gd name="connsiteY5" fmla="*/ 708457 h 2389024"/>
              <a:gd name="connsiteX6" fmla="*/ 1766423 w 1766423"/>
              <a:gd name="connsiteY6" fmla="*/ 1194512 h 2389024"/>
              <a:gd name="connsiteX7" fmla="*/ 1766423 w 1766423"/>
              <a:gd name="connsiteY7" fmla="*/ 1608559 h 2389024"/>
              <a:gd name="connsiteX8" fmla="*/ 1766423 w 1766423"/>
              <a:gd name="connsiteY8" fmla="*/ 2094614 h 2389024"/>
              <a:gd name="connsiteX9" fmla="*/ 1472013 w 1766423"/>
              <a:gd name="connsiteY9" fmla="*/ 2389024 h 2389024"/>
              <a:gd name="connsiteX10" fmla="*/ 883212 w 1766423"/>
              <a:gd name="connsiteY10" fmla="*/ 2389024 h 2389024"/>
              <a:gd name="connsiteX11" fmla="*/ 294410 w 1766423"/>
              <a:gd name="connsiteY11" fmla="*/ 2389024 h 2389024"/>
              <a:gd name="connsiteX12" fmla="*/ 0 w 1766423"/>
              <a:gd name="connsiteY12" fmla="*/ 2094614 h 2389024"/>
              <a:gd name="connsiteX13" fmla="*/ 0 w 1766423"/>
              <a:gd name="connsiteY13" fmla="*/ 1644563 h 2389024"/>
              <a:gd name="connsiteX14" fmla="*/ 0 w 1766423"/>
              <a:gd name="connsiteY14" fmla="*/ 1194512 h 2389024"/>
              <a:gd name="connsiteX15" fmla="*/ 0 w 1766423"/>
              <a:gd name="connsiteY15" fmla="*/ 708457 h 2389024"/>
              <a:gd name="connsiteX16" fmla="*/ 0 w 1766423"/>
              <a:gd name="connsiteY16" fmla="*/ 294410 h 238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66423" h="2389024" extrusionOk="0">
                <a:moveTo>
                  <a:pt x="0" y="294410"/>
                </a:moveTo>
                <a:cubicBezTo>
                  <a:pt x="-14116" y="123105"/>
                  <a:pt x="95144" y="13762"/>
                  <a:pt x="294410" y="0"/>
                </a:cubicBezTo>
                <a:cubicBezTo>
                  <a:pt x="491360" y="-33286"/>
                  <a:pt x="601439" y="43395"/>
                  <a:pt x="906764" y="0"/>
                </a:cubicBezTo>
                <a:cubicBezTo>
                  <a:pt x="1212089" y="-43395"/>
                  <a:pt x="1244295" y="24819"/>
                  <a:pt x="1472013" y="0"/>
                </a:cubicBezTo>
                <a:cubicBezTo>
                  <a:pt x="1598472" y="-19773"/>
                  <a:pt x="1809709" y="152494"/>
                  <a:pt x="1766423" y="294410"/>
                </a:cubicBezTo>
                <a:cubicBezTo>
                  <a:pt x="1778642" y="426784"/>
                  <a:pt x="1745670" y="555148"/>
                  <a:pt x="1766423" y="708457"/>
                </a:cubicBezTo>
                <a:cubicBezTo>
                  <a:pt x="1787176" y="861766"/>
                  <a:pt x="1719421" y="1040964"/>
                  <a:pt x="1766423" y="1194512"/>
                </a:cubicBezTo>
                <a:cubicBezTo>
                  <a:pt x="1813425" y="1348060"/>
                  <a:pt x="1735816" y="1415237"/>
                  <a:pt x="1766423" y="1608559"/>
                </a:cubicBezTo>
                <a:cubicBezTo>
                  <a:pt x="1797030" y="1801881"/>
                  <a:pt x="1752071" y="1884195"/>
                  <a:pt x="1766423" y="2094614"/>
                </a:cubicBezTo>
                <a:cubicBezTo>
                  <a:pt x="1796903" y="2264541"/>
                  <a:pt x="1626270" y="2387675"/>
                  <a:pt x="1472013" y="2389024"/>
                </a:cubicBezTo>
                <a:cubicBezTo>
                  <a:pt x="1331472" y="2432536"/>
                  <a:pt x="1159047" y="2349289"/>
                  <a:pt x="883212" y="2389024"/>
                </a:cubicBezTo>
                <a:cubicBezTo>
                  <a:pt x="607377" y="2428759"/>
                  <a:pt x="509243" y="2349558"/>
                  <a:pt x="294410" y="2389024"/>
                </a:cubicBezTo>
                <a:cubicBezTo>
                  <a:pt x="151830" y="2413545"/>
                  <a:pt x="12997" y="2245833"/>
                  <a:pt x="0" y="2094614"/>
                </a:cubicBezTo>
                <a:cubicBezTo>
                  <a:pt x="-8327" y="1980475"/>
                  <a:pt x="16265" y="1782916"/>
                  <a:pt x="0" y="1644563"/>
                </a:cubicBezTo>
                <a:cubicBezTo>
                  <a:pt x="-16265" y="1506210"/>
                  <a:pt x="25416" y="1401666"/>
                  <a:pt x="0" y="1194512"/>
                </a:cubicBezTo>
                <a:cubicBezTo>
                  <a:pt x="-25416" y="987358"/>
                  <a:pt x="37032" y="806635"/>
                  <a:pt x="0" y="708457"/>
                </a:cubicBezTo>
                <a:cubicBezTo>
                  <a:pt x="-37032" y="610280"/>
                  <a:pt x="22688" y="413816"/>
                  <a:pt x="0" y="294410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435E36D-E7FC-0604-7C9A-D4DF39A2DC67}"/>
              </a:ext>
            </a:extLst>
          </p:cNvPr>
          <p:cNvGrpSpPr/>
          <p:nvPr/>
        </p:nvGrpSpPr>
        <p:grpSpPr>
          <a:xfrm>
            <a:off x="7487921" y="866944"/>
            <a:ext cx="3586093" cy="3586093"/>
            <a:chOff x="7487921" y="526977"/>
            <a:chExt cx="3586093" cy="35860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4DEDBE2-2049-0F50-E4AA-6E385B4EBAA8}"/>
                </a:ext>
              </a:extLst>
            </p:cNvPr>
            <p:cNvSpPr txBox="1"/>
            <p:nvPr/>
          </p:nvSpPr>
          <p:spPr>
            <a:xfrm>
              <a:off x="8744602" y="2106291"/>
              <a:ext cx="1072730" cy="153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" dirty="0"/>
                <a:t>Icon made from </a:t>
              </a:r>
              <a:r>
                <a:rPr lang="en-US" sz="400" dirty="0" err="1"/>
                <a:t>freepik</a:t>
              </a:r>
              <a:r>
                <a:rPr lang="en-US" sz="400" dirty="0"/>
                <a:t> </a:t>
              </a:r>
              <a:r>
                <a:rPr lang="en-US" sz="400" dirty="0" err="1"/>
                <a:t>www.flaticon.com</a:t>
              </a:r>
              <a:endParaRPr lang="en-US" sz="400" dirty="0"/>
            </a:p>
          </p:txBody>
        </p:sp>
        <p:pic>
          <p:nvPicPr>
            <p:cNvPr id="21" name="Picture 2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11C1C395-446C-5B7E-C0AE-288718129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7921" y="526977"/>
              <a:ext cx="3586093" cy="3586093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D8E338A-852D-9A84-DEF2-7F6905FAF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80000">
            <a:off x="6001325" y="3090453"/>
            <a:ext cx="402452" cy="264254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CE64A8E8-630C-FCFE-31CF-C7A8634C218B}"/>
              </a:ext>
            </a:extLst>
          </p:cNvPr>
          <p:cNvSpPr/>
          <p:nvPr/>
        </p:nvSpPr>
        <p:spPr>
          <a:xfrm>
            <a:off x="4562750" y="1911722"/>
            <a:ext cx="820463" cy="823771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 contourW="12700">
            <a:contourClr>
              <a:srgbClr val="C00000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74B291B-930C-EEF7-965B-CA376A176608}"/>
              </a:ext>
            </a:extLst>
          </p:cNvPr>
          <p:cNvCxnSpPr>
            <a:cxnSpLocks/>
          </p:cNvCxnSpPr>
          <p:nvPr/>
        </p:nvCxnSpPr>
        <p:spPr>
          <a:xfrm>
            <a:off x="5383213" y="2562542"/>
            <a:ext cx="632382" cy="4882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02675F3-D2ED-65E7-9973-44163DED8FDE}"/>
              </a:ext>
            </a:extLst>
          </p:cNvPr>
          <p:cNvSpPr/>
          <p:nvPr/>
        </p:nvSpPr>
        <p:spPr>
          <a:xfrm>
            <a:off x="4109532" y="4398959"/>
            <a:ext cx="6836539" cy="2002719"/>
          </a:xfrm>
          <a:custGeom>
            <a:avLst/>
            <a:gdLst>
              <a:gd name="connsiteX0" fmla="*/ 0 w 6836539"/>
              <a:gd name="connsiteY0" fmla="*/ 333793 h 2002719"/>
              <a:gd name="connsiteX1" fmla="*/ 333793 w 6836539"/>
              <a:gd name="connsiteY1" fmla="*/ 0 h 2002719"/>
              <a:gd name="connsiteX2" fmla="*/ 1017986 w 6836539"/>
              <a:gd name="connsiteY2" fmla="*/ 0 h 2002719"/>
              <a:gd name="connsiteX3" fmla="*/ 1517110 w 6836539"/>
              <a:gd name="connsiteY3" fmla="*/ 0 h 2002719"/>
              <a:gd name="connsiteX4" fmla="*/ 1954545 w 6836539"/>
              <a:gd name="connsiteY4" fmla="*/ 0 h 2002719"/>
              <a:gd name="connsiteX5" fmla="*/ 2577049 w 6836539"/>
              <a:gd name="connsiteY5" fmla="*/ 0 h 2002719"/>
              <a:gd name="connsiteX6" fmla="*/ 3076173 w 6836539"/>
              <a:gd name="connsiteY6" fmla="*/ 0 h 2002719"/>
              <a:gd name="connsiteX7" fmla="*/ 3760366 w 6836539"/>
              <a:gd name="connsiteY7" fmla="*/ 0 h 2002719"/>
              <a:gd name="connsiteX8" fmla="*/ 4197801 w 6836539"/>
              <a:gd name="connsiteY8" fmla="*/ 0 h 2002719"/>
              <a:gd name="connsiteX9" fmla="*/ 4881994 w 6836539"/>
              <a:gd name="connsiteY9" fmla="*/ 0 h 2002719"/>
              <a:gd name="connsiteX10" fmla="*/ 5257739 w 6836539"/>
              <a:gd name="connsiteY10" fmla="*/ 0 h 2002719"/>
              <a:gd name="connsiteX11" fmla="*/ 5818553 w 6836539"/>
              <a:gd name="connsiteY11" fmla="*/ 0 h 2002719"/>
              <a:gd name="connsiteX12" fmla="*/ 6502746 w 6836539"/>
              <a:gd name="connsiteY12" fmla="*/ 0 h 2002719"/>
              <a:gd name="connsiteX13" fmla="*/ 6836539 w 6836539"/>
              <a:gd name="connsiteY13" fmla="*/ 333793 h 2002719"/>
              <a:gd name="connsiteX14" fmla="*/ 6836539 w 6836539"/>
              <a:gd name="connsiteY14" fmla="*/ 778837 h 2002719"/>
              <a:gd name="connsiteX15" fmla="*/ 6836539 w 6836539"/>
              <a:gd name="connsiteY15" fmla="*/ 1197179 h 2002719"/>
              <a:gd name="connsiteX16" fmla="*/ 6836539 w 6836539"/>
              <a:gd name="connsiteY16" fmla="*/ 1668926 h 2002719"/>
              <a:gd name="connsiteX17" fmla="*/ 6502746 w 6836539"/>
              <a:gd name="connsiteY17" fmla="*/ 2002719 h 2002719"/>
              <a:gd name="connsiteX18" fmla="*/ 5880243 w 6836539"/>
              <a:gd name="connsiteY18" fmla="*/ 2002719 h 2002719"/>
              <a:gd name="connsiteX19" fmla="*/ 5442808 w 6836539"/>
              <a:gd name="connsiteY19" fmla="*/ 2002719 h 2002719"/>
              <a:gd name="connsiteX20" fmla="*/ 4758615 w 6836539"/>
              <a:gd name="connsiteY20" fmla="*/ 2002719 h 2002719"/>
              <a:gd name="connsiteX21" fmla="*/ 4197801 w 6836539"/>
              <a:gd name="connsiteY21" fmla="*/ 2002719 h 2002719"/>
              <a:gd name="connsiteX22" fmla="*/ 3760366 w 6836539"/>
              <a:gd name="connsiteY22" fmla="*/ 2002719 h 2002719"/>
              <a:gd name="connsiteX23" fmla="*/ 3199552 w 6836539"/>
              <a:gd name="connsiteY23" fmla="*/ 2002719 h 2002719"/>
              <a:gd name="connsiteX24" fmla="*/ 2823807 w 6836539"/>
              <a:gd name="connsiteY24" fmla="*/ 2002719 h 2002719"/>
              <a:gd name="connsiteX25" fmla="*/ 2448061 w 6836539"/>
              <a:gd name="connsiteY25" fmla="*/ 2002719 h 2002719"/>
              <a:gd name="connsiteX26" fmla="*/ 1887248 w 6836539"/>
              <a:gd name="connsiteY26" fmla="*/ 2002719 h 2002719"/>
              <a:gd name="connsiteX27" fmla="*/ 1449813 w 6836539"/>
              <a:gd name="connsiteY27" fmla="*/ 2002719 h 2002719"/>
              <a:gd name="connsiteX28" fmla="*/ 827309 w 6836539"/>
              <a:gd name="connsiteY28" fmla="*/ 2002719 h 2002719"/>
              <a:gd name="connsiteX29" fmla="*/ 333793 w 6836539"/>
              <a:gd name="connsiteY29" fmla="*/ 2002719 h 2002719"/>
              <a:gd name="connsiteX30" fmla="*/ 0 w 6836539"/>
              <a:gd name="connsiteY30" fmla="*/ 1668926 h 2002719"/>
              <a:gd name="connsiteX31" fmla="*/ 0 w 6836539"/>
              <a:gd name="connsiteY31" fmla="*/ 1223882 h 2002719"/>
              <a:gd name="connsiteX32" fmla="*/ 0 w 6836539"/>
              <a:gd name="connsiteY32" fmla="*/ 805540 h 2002719"/>
              <a:gd name="connsiteX33" fmla="*/ 0 w 6836539"/>
              <a:gd name="connsiteY33" fmla="*/ 333793 h 200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836539" h="2002719" extrusionOk="0">
                <a:moveTo>
                  <a:pt x="0" y="333793"/>
                </a:moveTo>
                <a:cubicBezTo>
                  <a:pt x="-34907" y="127912"/>
                  <a:pt x="117578" y="11960"/>
                  <a:pt x="333793" y="0"/>
                </a:cubicBezTo>
                <a:cubicBezTo>
                  <a:pt x="576552" y="-10253"/>
                  <a:pt x="685432" y="13284"/>
                  <a:pt x="1017986" y="0"/>
                </a:cubicBezTo>
                <a:cubicBezTo>
                  <a:pt x="1350540" y="-13284"/>
                  <a:pt x="1363499" y="6617"/>
                  <a:pt x="1517110" y="0"/>
                </a:cubicBezTo>
                <a:cubicBezTo>
                  <a:pt x="1670721" y="-6617"/>
                  <a:pt x="1795889" y="17281"/>
                  <a:pt x="1954545" y="0"/>
                </a:cubicBezTo>
                <a:cubicBezTo>
                  <a:pt x="2113201" y="-17281"/>
                  <a:pt x="2282320" y="17421"/>
                  <a:pt x="2577049" y="0"/>
                </a:cubicBezTo>
                <a:cubicBezTo>
                  <a:pt x="2871778" y="-17421"/>
                  <a:pt x="2850254" y="50555"/>
                  <a:pt x="3076173" y="0"/>
                </a:cubicBezTo>
                <a:cubicBezTo>
                  <a:pt x="3302092" y="-50555"/>
                  <a:pt x="3465771" y="79395"/>
                  <a:pt x="3760366" y="0"/>
                </a:cubicBezTo>
                <a:cubicBezTo>
                  <a:pt x="4054961" y="-79395"/>
                  <a:pt x="3987569" y="11785"/>
                  <a:pt x="4197801" y="0"/>
                </a:cubicBezTo>
                <a:cubicBezTo>
                  <a:pt x="4408034" y="-11785"/>
                  <a:pt x="4564663" y="44756"/>
                  <a:pt x="4881994" y="0"/>
                </a:cubicBezTo>
                <a:cubicBezTo>
                  <a:pt x="5199325" y="-44756"/>
                  <a:pt x="5170370" y="34201"/>
                  <a:pt x="5257739" y="0"/>
                </a:cubicBezTo>
                <a:cubicBezTo>
                  <a:pt x="5345109" y="-34201"/>
                  <a:pt x="5584313" y="38848"/>
                  <a:pt x="5818553" y="0"/>
                </a:cubicBezTo>
                <a:cubicBezTo>
                  <a:pt x="6052793" y="-38848"/>
                  <a:pt x="6200664" y="67382"/>
                  <a:pt x="6502746" y="0"/>
                </a:cubicBezTo>
                <a:cubicBezTo>
                  <a:pt x="6713059" y="-25656"/>
                  <a:pt x="6863389" y="132131"/>
                  <a:pt x="6836539" y="333793"/>
                </a:cubicBezTo>
                <a:cubicBezTo>
                  <a:pt x="6880757" y="553491"/>
                  <a:pt x="6820138" y="592202"/>
                  <a:pt x="6836539" y="778837"/>
                </a:cubicBezTo>
                <a:cubicBezTo>
                  <a:pt x="6852940" y="965472"/>
                  <a:pt x="6814051" y="1068858"/>
                  <a:pt x="6836539" y="1197179"/>
                </a:cubicBezTo>
                <a:cubicBezTo>
                  <a:pt x="6859027" y="1325500"/>
                  <a:pt x="6808016" y="1447620"/>
                  <a:pt x="6836539" y="1668926"/>
                </a:cubicBezTo>
                <a:cubicBezTo>
                  <a:pt x="6830176" y="1840304"/>
                  <a:pt x="6687717" y="1994310"/>
                  <a:pt x="6502746" y="2002719"/>
                </a:cubicBezTo>
                <a:cubicBezTo>
                  <a:pt x="6227531" y="2016514"/>
                  <a:pt x="6138466" y="1943573"/>
                  <a:pt x="5880243" y="2002719"/>
                </a:cubicBezTo>
                <a:cubicBezTo>
                  <a:pt x="5622020" y="2061865"/>
                  <a:pt x="5549124" y="1973923"/>
                  <a:pt x="5442808" y="2002719"/>
                </a:cubicBezTo>
                <a:cubicBezTo>
                  <a:pt x="5336493" y="2031515"/>
                  <a:pt x="5026080" y="1923168"/>
                  <a:pt x="4758615" y="2002719"/>
                </a:cubicBezTo>
                <a:cubicBezTo>
                  <a:pt x="4491150" y="2082270"/>
                  <a:pt x="4442616" y="1978161"/>
                  <a:pt x="4197801" y="2002719"/>
                </a:cubicBezTo>
                <a:cubicBezTo>
                  <a:pt x="3952986" y="2027277"/>
                  <a:pt x="3878171" y="1965047"/>
                  <a:pt x="3760366" y="2002719"/>
                </a:cubicBezTo>
                <a:cubicBezTo>
                  <a:pt x="3642561" y="2040391"/>
                  <a:pt x="3357010" y="1973052"/>
                  <a:pt x="3199552" y="2002719"/>
                </a:cubicBezTo>
                <a:cubicBezTo>
                  <a:pt x="3042094" y="2032386"/>
                  <a:pt x="2953613" y="2002646"/>
                  <a:pt x="2823807" y="2002719"/>
                </a:cubicBezTo>
                <a:cubicBezTo>
                  <a:pt x="2694001" y="2002792"/>
                  <a:pt x="2627051" y="1992450"/>
                  <a:pt x="2448061" y="2002719"/>
                </a:cubicBezTo>
                <a:cubicBezTo>
                  <a:pt x="2269071" y="2012988"/>
                  <a:pt x="2030494" y="1948784"/>
                  <a:pt x="1887248" y="2002719"/>
                </a:cubicBezTo>
                <a:cubicBezTo>
                  <a:pt x="1744002" y="2056654"/>
                  <a:pt x="1605086" y="1976109"/>
                  <a:pt x="1449813" y="2002719"/>
                </a:cubicBezTo>
                <a:cubicBezTo>
                  <a:pt x="1294541" y="2029329"/>
                  <a:pt x="979876" y="1932454"/>
                  <a:pt x="827309" y="2002719"/>
                </a:cubicBezTo>
                <a:cubicBezTo>
                  <a:pt x="674742" y="2072984"/>
                  <a:pt x="450354" y="1948149"/>
                  <a:pt x="333793" y="2002719"/>
                </a:cubicBezTo>
                <a:cubicBezTo>
                  <a:pt x="144083" y="2019431"/>
                  <a:pt x="-1730" y="1847826"/>
                  <a:pt x="0" y="1668926"/>
                </a:cubicBezTo>
                <a:cubicBezTo>
                  <a:pt x="-14360" y="1547490"/>
                  <a:pt x="44116" y="1337045"/>
                  <a:pt x="0" y="1223882"/>
                </a:cubicBezTo>
                <a:cubicBezTo>
                  <a:pt x="-44116" y="1110719"/>
                  <a:pt x="47718" y="945115"/>
                  <a:pt x="0" y="805540"/>
                </a:cubicBezTo>
                <a:cubicBezTo>
                  <a:pt x="-47718" y="665965"/>
                  <a:pt x="38237" y="541106"/>
                  <a:pt x="0" y="33379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 descr="Group of women outline">
            <a:extLst>
              <a:ext uri="{FF2B5EF4-FFF2-40B4-BE49-F238E27FC236}">
                <a16:creationId xmlns:a16="http://schemas.microsoft.com/office/drawing/2014/main" id="{4326CA3D-2C98-C554-AC50-B71BE5B9BE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44551" y="4631336"/>
            <a:ext cx="914400" cy="914400"/>
          </a:xfrm>
          <a:prstGeom prst="rect">
            <a:avLst/>
          </a:prstGeom>
        </p:spPr>
      </p:pic>
      <p:pic>
        <p:nvPicPr>
          <p:cNvPr id="28" name="Graphic 27" descr="Group of men outline">
            <a:extLst>
              <a:ext uri="{FF2B5EF4-FFF2-40B4-BE49-F238E27FC236}">
                <a16:creationId xmlns:a16="http://schemas.microsoft.com/office/drawing/2014/main" id="{28994C76-6EA3-D39B-2BCB-D9C11AA58B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7994" y="4621454"/>
            <a:ext cx="914400" cy="914400"/>
          </a:xfrm>
          <a:prstGeom prst="rect">
            <a:avLst/>
          </a:prstGeom>
        </p:spPr>
      </p:pic>
      <p:pic>
        <p:nvPicPr>
          <p:cNvPr id="31" name="Graphic 30" descr="Microscope with solid fill">
            <a:extLst>
              <a:ext uri="{FF2B5EF4-FFF2-40B4-BE49-F238E27FC236}">
                <a16:creationId xmlns:a16="http://schemas.microsoft.com/office/drawing/2014/main" id="{B61EF132-C06F-B018-DE94-AA4DAFFF52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618066" y="2064230"/>
            <a:ext cx="2154367" cy="2154367"/>
          </a:xfrm>
          <a:prstGeom prst="rect">
            <a:avLst/>
          </a:prstGeom>
        </p:spPr>
      </p:pic>
      <p:pic>
        <p:nvPicPr>
          <p:cNvPr id="39" name="Graphic 38" descr="Earth globe: Americas with solid fill">
            <a:extLst>
              <a:ext uri="{FF2B5EF4-FFF2-40B4-BE49-F238E27FC236}">
                <a16:creationId xmlns:a16="http://schemas.microsoft.com/office/drawing/2014/main" id="{7194E89B-39BF-4026-97B2-FB915BB754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78287" y="724771"/>
            <a:ext cx="3731244" cy="3731244"/>
          </a:xfrm>
          <a:prstGeom prst="rect">
            <a:avLst/>
          </a:prstGeom>
        </p:spPr>
      </p:pic>
      <p:pic>
        <p:nvPicPr>
          <p:cNvPr id="43" name="Graphic 42" descr="Group of men outline">
            <a:extLst>
              <a:ext uri="{FF2B5EF4-FFF2-40B4-BE49-F238E27FC236}">
                <a16:creationId xmlns:a16="http://schemas.microsoft.com/office/drawing/2014/main" id="{EE6EB052-4048-29D3-1DBD-22B2917A18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05548" y="4885188"/>
            <a:ext cx="914400" cy="914400"/>
          </a:xfrm>
          <a:prstGeom prst="rect">
            <a:avLst/>
          </a:prstGeom>
        </p:spPr>
      </p:pic>
      <p:pic>
        <p:nvPicPr>
          <p:cNvPr id="47" name="Graphic 46" descr="Group of women outline">
            <a:extLst>
              <a:ext uri="{FF2B5EF4-FFF2-40B4-BE49-F238E27FC236}">
                <a16:creationId xmlns:a16="http://schemas.microsoft.com/office/drawing/2014/main" id="{90E6646F-6878-F878-0EDB-F61C8455AE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991" y="4342964"/>
            <a:ext cx="914400" cy="9144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7E2A2E7-FA45-4AAD-6BE3-4216A66AB84C}"/>
              </a:ext>
            </a:extLst>
          </p:cNvPr>
          <p:cNvGrpSpPr/>
          <p:nvPr/>
        </p:nvGrpSpPr>
        <p:grpSpPr>
          <a:xfrm>
            <a:off x="1223226" y="2987116"/>
            <a:ext cx="1991757" cy="1991757"/>
            <a:chOff x="1223226" y="2987116"/>
            <a:chExt cx="1991757" cy="1991757"/>
          </a:xfrm>
        </p:grpSpPr>
        <p:pic>
          <p:nvPicPr>
            <p:cNvPr id="42" name="Picture 41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F7C6A075-E580-0744-B403-362EE9A17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3226" y="2987116"/>
              <a:ext cx="1991757" cy="1991757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65AF9AF-269B-70A2-0B00-01B71FFD06CD}"/>
                </a:ext>
              </a:extLst>
            </p:cNvPr>
            <p:cNvSpPr txBox="1"/>
            <p:nvPr/>
          </p:nvSpPr>
          <p:spPr>
            <a:xfrm flipV="1">
              <a:off x="1862459" y="3676399"/>
              <a:ext cx="599935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" dirty="0"/>
                <a:t>&lt;a </a:t>
              </a:r>
              <a:r>
                <a:rPr lang="en-US" sz="200" dirty="0" err="1"/>
                <a:t>href</a:t>
              </a:r>
              <a:r>
                <a:rPr lang="en-US" sz="200" dirty="0"/>
                <a:t>="https://</a:t>
              </a:r>
              <a:r>
                <a:rPr lang="en-US" sz="200" dirty="0" err="1"/>
                <a:t>www.flaticon.com</a:t>
              </a:r>
              <a:r>
                <a:rPr lang="en-US" sz="200" dirty="0"/>
                <a:t>/free-icons/lens" title="lens icons"&gt;Lens icons created by </a:t>
              </a:r>
              <a:r>
                <a:rPr lang="en-US" sz="200" dirty="0" err="1"/>
                <a:t>logisstudio</a:t>
              </a:r>
              <a:r>
                <a:rPr lang="en-US" sz="200" dirty="0"/>
                <a:t> - </a:t>
              </a:r>
              <a:r>
                <a:rPr lang="en-US" sz="200" dirty="0" err="1"/>
                <a:t>Flaticon</a:t>
              </a:r>
              <a:r>
                <a:rPr lang="en-US" sz="200" dirty="0"/>
                <a:t>&lt;/a&gt;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407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insect on a white surface&#10;&#10;AI-generated content may be incorrect.">
            <a:extLst>
              <a:ext uri="{FF2B5EF4-FFF2-40B4-BE49-F238E27FC236}">
                <a16:creationId xmlns:a16="http://schemas.microsoft.com/office/drawing/2014/main" id="{D828D9B9-E7BF-E571-66B2-496878734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4975" r="17903"/>
          <a:stretch/>
        </p:blipFill>
        <p:spPr>
          <a:xfrm>
            <a:off x="909189" y="2727464"/>
            <a:ext cx="5303520" cy="3024351"/>
          </a:xfrm>
          <a:prstGeom prst="rect">
            <a:avLst/>
          </a:prstGeom>
        </p:spPr>
      </p:pic>
      <p:pic>
        <p:nvPicPr>
          <p:cNvPr id="18" name="Picture 17" descr="A bug on a leaf&#10;&#10;AI-generated content may be incorrect.">
            <a:extLst>
              <a:ext uri="{FF2B5EF4-FFF2-40B4-BE49-F238E27FC236}">
                <a16:creationId xmlns:a16="http://schemas.microsoft.com/office/drawing/2014/main" id="{787292C3-9F9A-9EF5-A639-A55E97EF5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3998" r="5862" b="4969"/>
          <a:stretch/>
        </p:blipFill>
        <p:spPr>
          <a:xfrm>
            <a:off x="7660858" y="2896086"/>
            <a:ext cx="3289852" cy="3329609"/>
          </a:xfrm>
          <a:prstGeom prst="rect">
            <a:avLst/>
          </a:prstGeom>
        </p:spPr>
      </p:pic>
      <p:pic>
        <p:nvPicPr>
          <p:cNvPr id="3" name="Google Shape;395;g22e6b184fc4_0_95">
            <a:extLst>
              <a:ext uri="{FF2B5EF4-FFF2-40B4-BE49-F238E27FC236}">
                <a16:creationId xmlns:a16="http://schemas.microsoft.com/office/drawing/2014/main" id="{4FDF9E0E-BE47-3810-F6FD-F7DAA4287C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r="12049"/>
          <a:stretch/>
        </p:blipFill>
        <p:spPr>
          <a:xfrm>
            <a:off x="5591441" y="1134075"/>
            <a:ext cx="4342810" cy="303663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65B86E-E9F1-09E3-2F6D-27035DD527BB}"/>
              </a:ext>
            </a:extLst>
          </p:cNvPr>
          <p:cNvSpPr txBox="1"/>
          <p:nvPr/>
        </p:nvSpPr>
        <p:spPr>
          <a:xfrm>
            <a:off x="1530457" y="5901957"/>
            <a:ext cx="40609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Trissolcus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2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japonicus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(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Ashmead</a:t>
            </a:r>
            <a:r>
              <a:rPr lang="it-IT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1904)</a:t>
            </a:r>
            <a:endParaRPr lang="it-IT" sz="20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ea typeface="Aptos" panose="020B0004020202020204" pitchFamily="34" charset="0"/>
              </a:rPr>
              <a:t>      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Hymenoptera</a:t>
            </a:r>
            <a:r>
              <a:rPr lang="it-IT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Scelionidae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0EC852-9CDF-ADBE-D8CD-6AB88D02E0FF}"/>
              </a:ext>
            </a:extLst>
          </p:cNvPr>
          <p:cNvSpPr txBox="1"/>
          <p:nvPr/>
        </p:nvSpPr>
        <p:spPr>
          <a:xfrm>
            <a:off x="909189" y="1481974"/>
            <a:ext cx="47436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Egg parasitoid of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359F7-E689-9E57-9792-B14917E6D49F}"/>
              </a:ext>
            </a:extLst>
          </p:cNvPr>
          <p:cNvSpPr txBox="1"/>
          <p:nvPr/>
        </p:nvSpPr>
        <p:spPr>
          <a:xfrm>
            <a:off x="7966571" y="6334182"/>
            <a:ext cx="27805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Egg masses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4D5D5AB-57D7-9F85-9E5D-7D7E1011ADEC}"/>
              </a:ext>
            </a:extLst>
          </p:cNvPr>
          <p:cNvSpPr/>
          <p:nvPr/>
        </p:nvSpPr>
        <p:spPr>
          <a:xfrm>
            <a:off x="7812302" y="6342210"/>
            <a:ext cx="3035219" cy="400110"/>
          </a:xfrm>
          <a:custGeom>
            <a:avLst/>
            <a:gdLst>
              <a:gd name="connsiteX0" fmla="*/ 0 w 3035219"/>
              <a:gd name="connsiteY0" fmla="*/ 66686 h 400110"/>
              <a:gd name="connsiteX1" fmla="*/ 66686 w 3035219"/>
              <a:gd name="connsiteY1" fmla="*/ 0 h 400110"/>
              <a:gd name="connsiteX2" fmla="*/ 705092 w 3035219"/>
              <a:gd name="connsiteY2" fmla="*/ 0 h 400110"/>
              <a:gd name="connsiteX3" fmla="*/ 1256443 w 3035219"/>
              <a:gd name="connsiteY3" fmla="*/ 0 h 400110"/>
              <a:gd name="connsiteX4" fmla="*/ 1778776 w 3035219"/>
              <a:gd name="connsiteY4" fmla="*/ 0 h 400110"/>
              <a:gd name="connsiteX5" fmla="*/ 2388164 w 3035219"/>
              <a:gd name="connsiteY5" fmla="*/ 0 h 400110"/>
              <a:gd name="connsiteX6" fmla="*/ 2968533 w 3035219"/>
              <a:gd name="connsiteY6" fmla="*/ 0 h 400110"/>
              <a:gd name="connsiteX7" fmla="*/ 3035219 w 3035219"/>
              <a:gd name="connsiteY7" fmla="*/ 66686 h 400110"/>
              <a:gd name="connsiteX8" fmla="*/ 3035219 w 3035219"/>
              <a:gd name="connsiteY8" fmla="*/ 333424 h 400110"/>
              <a:gd name="connsiteX9" fmla="*/ 2968533 w 3035219"/>
              <a:gd name="connsiteY9" fmla="*/ 400110 h 400110"/>
              <a:gd name="connsiteX10" fmla="*/ 2388164 w 3035219"/>
              <a:gd name="connsiteY10" fmla="*/ 400110 h 400110"/>
              <a:gd name="connsiteX11" fmla="*/ 1836813 w 3035219"/>
              <a:gd name="connsiteY11" fmla="*/ 400110 h 400110"/>
              <a:gd name="connsiteX12" fmla="*/ 1198406 w 3035219"/>
              <a:gd name="connsiteY12" fmla="*/ 400110 h 400110"/>
              <a:gd name="connsiteX13" fmla="*/ 560000 w 3035219"/>
              <a:gd name="connsiteY13" fmla="*/ 400110 h 400110"/>
              <a:gd name="connsiteX14" fmla="*/ 66686 w 3035219"/>
              <a:gd name="connsiteY14" fmla="*/ 400110 h 400110"/>
              <a:gd name="connsiteX15" fmla="*/ 0 w 3035219"/>
              <a:gd name="connsiteY15" fmla="*/ 333424 h 400110"/>
              <a:gd name="connsiteX16" fmla="*/ 0 w 3035219"/>
              <a:gd name="connsiteY16" fmla="*/ 66686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35219" h="400110" extrusionOk="0">
                <a:moveTo>
                  <a:pt x="0" y="66686"/>
                </a:moveTo>
                <a:cubicBezTo>
                  <a:pt x="-7087" y="25485"/>
                  <a:pt x="20798" y="3400"/>
                  <a:pt x="66686" y="0"/>
                </a:cubicBezTo>
                <a:cubicBezTo>
                  <a:pt x="346860" y="-1996"/>
                  <a:pt x="475494" y="10424"/>
                  <a:pt x="705092" y="0"/>
                </a:cubicBezTo>
                <a:cubicBezTo>
                  <a:pt x="934690" y="-10424"/>
                  <a:pt x="1142287" y="44801"/>
                  <a:pt x="1256443" y="0"/>
                </a:cubicBezTo>
                <a:cubicBezTo>
                  <a:pt x="1370599" y="-44801"/>
                  <a:pt x="1551761" y="29508"/>
                  <a:pt x="1778776" y="0"/>
                </a:cubicBezTo>
                <a:cubicBezTo>
                  <a:pt x="2005791" y="-29508"/>
                  <a:pt x="2179433" y="14573"/>
                  <a:pt x="2388164" y="0"/>
                </a:cubicBezTo>
                <a:cubicBezTo>
                  <a:pt x="2596895" y="-14573"/>
                  <a:pt x="2719416" y="47562"/>
                  <a:pt x="2968533" y="0"/>
                </a:cubicBezTo>
                <a:cubicBezTo>
                  <a:pt x="3006914" y="-2524"/>
                  <a:pt x="3029246" y="35105"/>
                  <a:pt x="3035219" y="66686"/>
                </a:cubicBezTo>
                <a:cubicBezTo>
                  <a:pt x="3041490" y="148415"/>
                  <a:pt x="3015885" y="247817"/>
                  <a:pt x="3035219" y="333424"/>
                </a:cubicBezTo>
                <a:cubicBezTo>
                  <a:pt x="3039731" y="371339"/>
                  <a:pt x="3004324" y="399942"/>
                  <a:pt x="2968533" y="400110"/>
                </a:cubicBezTo>
                <a:cubicBezTo>
                  <a:pt x="2762963" y="468172"/>
                  <a:pt x="2596967" y="388879"/>
                  <a:pt x="2388164" y="400110"/>
                </a:cubicBezTo>
                <a:cubicBezTo>
                  <a:pt x="2179361" y="411341"/>
                  <a:pt x="1982768" y="373678"/>
                  <a:pt x="1836813" y="400110"/>
                </a:cubicBezTo>
                <a:cubicBezTo>
                  <a:pt x="1690858" y="426542"/>
                  <a:pt x="1352593" y="339337"/>
                  <a:pt x="1198406" y="400110"/>
                </a:cubicBezTo>
                <a:cubicBezTo>
                  <a:pt x="1044219" y="460883"/>
                  <a:pt x="753520" y="390782"/>
                  <a:pt x="560000" y="400110"/>
                </a:cubicBezTo>
                <a:cubicBezTo>
                  <a:pt x="366480" y="409438"/>
                  <a:pt x="217492" y="397670"/>
                  <a:pt x="66686" y="400110"/>
                </a:cubicBezTo>
                <a:cubicBezTo>
                  <a:pt x="29197" y="399489"/>
                  <a:pt x="-2871" y="365962"/>
                  <a:pt x="0" y="333424"/>
                </a:cubicBezTo>
                <a:cubicBezTo>
                  <a:pt x="-7613" y="213920"/>
                  <a:pt x="31623" y="198738"/>
                  <a:pt x="0" y="66686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0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1">
            <a:extLst>
              <a:ext uri="{FF2B5EF4-FFF2-40B4-BE49-F238E27FC236}">
                <a16:creationId xmlns:a16="http://schemas.microsoft.com/office/drawing/2014/main" id="{AE86B203-9106-638B-CDD7-B8738F2DB2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893" t="26561" r="10489"/>
          <a:stretch/>
        </p:blipFill>
        <p:spPr>
          <a:xfrm>
            <a:off x="929201" y="1593486"/>
            <a:ext cx="5166800" cy="33445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0D0EF-7549-E519-7A3C-068A87EF06CB}"/>
              </a:ext>
            </a:extLst>
          </p:cNvPr>
          <p:cNvSpPr txBox="1"/>
          <p:nvPr/>
        </p:nvSpPr>
        <p:spPr>
          <a:xfrm>
            <a:off x="1186860" y="5222497"/>
            <a:ext cx="31983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Ganaspis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2000" i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brasiliensis</a:t>
            </a:r>
            <a:r>
              <a:rPr lang="it-IT" sz="2000" i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Ihering</a:t>
            </a:r>
            <a:endParaRPr lang="it-IT" sz="2000" dirty="0"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ctr"/>
            <a:r>
              <a:rPr lang="it-IT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(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Hymenoptera</a:t>
            </a:r>
            <a:r>
              <a:rPr lang="it-IT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it-IT" sz="20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Figitidae</a:t>
            </a:r>
            <a:r>
              <a:rPr lang="it-IT" sz="20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EBEAD-B947-1FFF-E05F-08B1D4E04D47}"/>
              </a:ext>
            </a:extLst>
          </p:cNvPr>
          <p:cNvSpPr txBox="1"/>
          <p:nvPr/>
        </p:nvSpPr>
        <p:spPr>
          <a:xfrm>
            <a:off x="929201" y="1008711"/>
            <a:ext cx="5508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Larval parasitoid of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suzukii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sm_Drosophila_suzukii_larva_2__Spotted_Wing_Drosophila__9e6f6d24bb.jpeg" descr="csm_Drosophila_suzukii_larva_2__Spotted_Wing_Drosophila__9e6f6d24bb.jpeg">
            <a:extLst>
              <a:ext uri="{FF2B5EF4-FFF2-40B4-BE49-F238E27FC236}">
                <a16:creationId xmlns:a16="http://schemas.microsoft.com/office/drawing/2014/main" id="{B925F20B-5955-255A-4CCC-43EB5F43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00" t="31095" r="25000"/>
          <a:stretch/>
        </p:blipFill>
        <p:spPr>
          <a:xfrm>
            <a:off x="4629603" y="3746001"/>
            <a:ext cx="2687287" cy="2468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close-up of a bug&#10;&#10;AI-generated content may be incorrect.">
            <a:extLst>
              <a:ext uri="{FF2B5EF4-FFF2-40B4-BE49-F238E27FC236}">
                <a16:creationId xmlns:a16="http://schemas.microsoft.com/office/drawing/2014/main" id="{3D56108A-4751-7381-2B3B-2E7E8FEAA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6843" b="13358"/>
          <a:stretch/>
        </p:blipFill>
        <p:spPr>
          <a:xfrm>
            <a:off x="7561322" y="1008711"/>
            <a:ext cx="3505732" cy="5669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DCD30E-E16B-612A-343A-36378391C715}"/>
              </a:ext>
            </a:extLst>
          </p:cNvPr>
          <p:cNvSpPr txBox="1"/>
          <p:nvPr/>
        </p:nvSpPr>
        <p:spPr>
          <a:xfrm>
            <a:off x="4696434" y="6334182"/>
            <a:ext cx="25102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Larvae of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suzukii</a:t>
            </a:r>
            <a:endParaRPr lang="en-US" sz="2000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8A8D54-BE45-98F6-8E95-D7AF6B700018}"/>
              </a:ext>
            </a:extLst>
          </p:cNvPr>
          <p:cNvSpPr/>
          <p:nvPr/>
        </p:nvSpPr>
        <p:spPr>
          <a:xfrm>
            <a:off x="4650653" y="6342210"/>
            <a:ext cx="2510278" cy="400110"/>
          </a:xfrm>
          <a:custGeom>
            <a:avLst/>
            <a:gdLst>
              <a:gd name="connsiteX0" fmla="*/ 0 w 2510278"/>
              <a:gd name="connsiteY0" fmla="*/ 66686 h 400110"/>
              <a:gd name="connsiteX1" fmla="*/ 66686 w 2510278"/>
              <a:gd name="connsiteY1" fmla="*/ 0 h 400110"/>
              <a:gd name="connsiteX2" fmla="*/ 708451 w 2510278"/>
              <a:gd name="connsiteY2" fmla="*/ 0 h 400110"/>
              <a:gd name="connsiteX3" fmla="*/ 1278908 w 2510278"/>
              <a:gd name="connsiteY3" fmla="*/ 0 h 400110"/>
              <a:gd name="connsiteX4" fmla="*/ 1825596 w 2510278"/>
              <a:gd name="connsiteY4" fmla="*/ 0 h 400110"/>
              <a:gd name="connsiteX5" fmla="*/ 2443592 w 2510278"/>
              <a:gd name="connsiteY5" fmla="*/ 0 h 400110"/>
              <a:gd name="connsiteX6" fmla="*/ 2510278 w 2510278"/>
              <a:gd name="connsiteY6" fmla="*/ 66686 h 400110"/>
              <a:gd name="connsiteX7" fmla="*/ 2510278 w 2510278"/>
              <a:gd name="connsiteY7" fmla="*/ 333424 h 400110"/>
              <a:gd name="connsiteX8" fmla="*/ 2443592 w 2510278"/>
              <a:gd name="connsiteY8" fmla="*/ 400110 h 400110"/>
              <a:gd name="connsiteX9" fmla="*/ 1896904 w 2510278"/>
              <a:gd name="connsiteY9" fmla="*/ 400110 h 400110"/>
              <a:gd name="connsiteX10" fmla="*/ 1302677 w 2510278"/>
              <a:gd name="connsiteY10" fmla="*/ 400110 h 400110"/>
              <a:gd name="connsiteX11" fmla="*/ 732220 w 2510278"/>
              <a:gd name="connsiteY11" fmla="*/ 400110 h 400110"/>
              <a:gd name="connsiteX12" fmla="*/ 66686 w 2510278"/>
              <a:gd name="connsiteY12" fmla="*/ 400110 h 400110"/>
              <a:gd name="connsiteX13" fmla="*/ 0 w 2510278"/>
              <a:gd name="connsiteY13" fmla="*/ 333424 h 400110"/>
              <a:gd name="connsiteX14" fmla="*/ 0 w 2510278"/>
              <a:gd name="connsiteY14" fmla="*/ 66686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0278" h="400110" extrusionOk="0">
                <a:moveTo>
                  <a:pt x="0" y="66686"/>
                </a:moveTo>
                <a:cubicBezTo>
                  <a:pt x="-7087" y="25485"/>
                  <a:pt x="20798" y="3400"/>
                  <a:pt x="66686" y="0"/>
                </a:cubicBezTo>
                <a:cubicBezTo>
                  <a:pt x="238855" y="-54912"/>
                  <a:pt x="397251" y="40438"/>
                  <a:pt x="708451" y="0"/>
                </a:cubicBezTo>
                <a:cubicBezTo>
                  <a:pt x="1019652" y="-40438"/>
                  <a:pt x="1087611" y="66477"/>
                  <a:pt x="1278908" y="0"/>
                </a:cubicBezTo>
                <a:cubicBezTo>
                  <a:pt x="1470205" y="-66477"/>
                  <a:pt x="1581584" y="19021"/>
                  <a:pt x="1825596" y="0"/>
                </a:cubicBezTo>
                <a:cubicBezTo>
                  <a:pt x="2069608" y="-19021"/>
                  <a:pt x="2246846" y="23645"/>
                  <a:pt x="2443592" y="0"/>
                </a:cubicBezTo>
                <a:cubicBezTo>
                  <a:pt x="2484563" y="-8521"/>
                  <a:pt x="2500197" y="28312"/>
                  <a:pt x="2510278" y="66686"/>
                </a:cubicBezTo>
                <a:cubicBezTo>
                  <a:pt x="2524706" y="155884"/>
                  <a:pt x="2485262" y="267870"/>
                  <a:pt x="2510278" y="333424"/>
                </a:cubicBezTo>
                <a:cubicBezTo>
                  <a:pt x="2504873" y="379195"/>
                  <a:pt x="2475365" y="394245"/>
                  <a:pt x="2443592" y="400110"/>
                </a:cubicBezTo>
                <a:cubicBezTo>
                  <a:pt x="2316844" y="438134"/>
                  <a:pt x="2013659" y="351343"/>
                  <a:pt x="1896904" y="400110"/>
                </a:cubicBezTo>
                <a:cubicBezTo>
                  <a:pt x="1780149" y="448877"/>
                  <a:pt x="1427462" y="362601"/>
                  <a:pt x="1302677" y="400110"/>
                </a:cubicBezTo>
                <a:cubicBezTo>
                  <a:pt x="1177892" y="437619"/>
                  <a:pt x="922766" y="343463"/>
                  <a:pt x="732220" y="400110"/>
                </a:cubicBezTo>
                <a:cubicBezTo>
                  <a:pt x="541674" y="456757"/>
                  <a:pt x="365188" y="358750"/>
                  <a:pt x="66686" y="400110"/>
                </a:cubicBezTo>
                <a:cubicBezTo>
                  <a:pt x="31539" y="398020"/>
                  <a:pt x="-4960" y="368337"/>
                  <a:pt x="0" y="333424"/>
                </a:cubicBezTo>
                <a:cubicBezTo>
                  <a:pt x="-5590" y="248416"/>
                  <a:pt x="29162" y="156993"/>
                  <a:pt x="0" y="66686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2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90C80-EA46-A612-B123-46EF92ECC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magine che contiene testo, frutto, uva&#10;&#10;Descrizione generata automaticamente">
            <a:extLst>
              <a:ext uri="{FF2B5EF4-FFF2-40B4-BE49-F238E27FC236}">
                <a16:creationId xmlns:a16="http://schemas.microsoft.com/office/drawing/2014/main" id="{B0257DB0-212B-FC05-29EA-0341686EE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5" t="2534" r="2315" b="4062"/>
          <a:stretch/>
        </p:blipFill>
        <p:spPr bwMode="auto">
          <a:xfrm>
            <a:off x="3599320" y="2155782"/>
            <a:ext cx="2640267" cy="358908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ECE76B58-478B-2F16-FA9D-2A312E01BE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8"/>
          <a:stretch/>
        </p:blipFill>
        <p:spPr bwMode="auto">
          <a:xfrm>
            <a:off x="1179965" y="3279167"/>
            <a:ext cx="2617475" cy="32499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96D2F9-0A14-2928-148A-C74FAA5D9177}"/>
              </a:ext>
            </a:extLst>
          </p:cNvPr>
          <p:cNvSpPr txBox="1"/>
          <p:nvPr/>
        </p:nvSpPr>
        <p:spPr>
          <a:xfrm>
            <a:off x="3740137" y="5739853"/>
            <a:ext cx="28216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9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Risk </a:t>
            </a:r>
            <a:r>
              <a:rPr lang="it-IT" sz="2900" b="1" dirty="0" err="1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assessment</a:t>
            </a:r>
            <a:endParaRPr lang="it-IT" sz="2900" b="1" dirty="0">
              <a:effectLst/>
              <a:latin typeface="Times New Roman" panose="02020603050405020304" pitchFamily="18" charset="0"/>
              <a:ea typeface="Aptos" panose="020B0004020202020204" pitchFamily="34" charset="0"/>
            </a:endParaRPr>
          </a:p>
          <a:p>
            <a:pPr algn="ctr"/>
            <a:r>
              <a:rPr lang="it-IT" sz="2900" b="1" dirty="0">
                <a:latin typeface="Times New Roman" panose="02020603050405020304" pitchFamily="18" charset="0"/>
              </a:rPr>
              <a:t>dossier</a:t>
            </a:r>
            <a:endParaRPr lang="en-US" sz="29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627F22-DCC0-8CFB-793D-891A6B44823E}"/>
              </a:ext>
            </a:extLst>
          </p:cNvPr>
          <p:cNvSpPr txBox="1"/>
          <p:nvPr/>
        </p:nvSpPr>
        <p:spPr>
          <a:xfrm>
            <a:off x="1037432" y="1032398"/>
            <a:ext cx="525377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“Criteria for the reintroduction and repopulation of native species referred to in Annex D of the Decree of the President of the Republic of 8 September 1997, n 357,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for the introduction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non-native species</a:t>
            </a: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and population”.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452CBD-C68E-4121-76A5-AD635E638D0D}"/>
              </a:ext>
            </a:extLst>
          </p:cNvPr>
          <p:cNvSpPr txBox="1"/>
          <p:nvPr/>
        </p:nvSpPr>
        <p:spPr>
          <a:xfrm>
            <a:off x="6584274" y="1231701"/>
            <a:ext cx="468301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Dossier contents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information on the biology and ecology of the target pest and the selected antagonist;</a:t>
            </a: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ii) data about host-specificity testing and data already available in literature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iii) environmental and economic impacts of the proposed release;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iv) probability of the parasitoid establishment and spread in the proposed release sites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v) release schedule and post-release monitoring program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vi) contingency plan to mitigate potential undesired environmental impacts;</a:t>
            </a:r>
            <a:endParaRPr lang="en-US" sz="2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vii) map and 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vegetation of release sites;</a:t>
            </a:r>
            <a:endParaRPr lang="en-US" sz="210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B1C3AF7-F86A-7DB9-84B6-63C53A54C7BD}"/>
              </a:ext>
            </a:extLst>
          </p:cNvPr>
          <p:cNvSpPr/>
          <p:nvPr/>
        </p:nvSpPr>
        <p:spPr>
          <a:xfrm>
            <a:off x="6432020" y="970867"/>
            <a:ext cx="4943736" cy="5784649"/>
          </a:xfrm>
          <a:custGeom>
            <a:avLst/>
            <a:gdLst>
              <a:gd name="connsiteX0" fmla="*/ 0 w 4943736"/>
              <a:gd name="connsiteY0" fmla="*/ 823972 h 5784649"/>
              <a:gd name="connsiteX1" fmla="*/ 823972 w 4943736"/>
              <a:gd name="connsiteY1" fmla="*/ 0 h 5784649"/>
              <a:gd name="connsiteX2" fmla="*/ 1439187 w 4943736"/>
              <a:gd name="connsiteY2" fmla="*/ 0 h 5784649"/>
              <a:gd name="connsiteX3" fmla="*/ 1955527 w 4943736"/>
              <a:gd name="connsiteY3" fmla="*/ 0 h 5784649"/>
              <a:gd name="connsiteX4" fmla="*/ 2438910 w 4943736"/>
              <a:gd name="connsiteY4" fmla="*/ 0 h 5784649"/>
              <a:gd name="connsiteX5" fmla="*/ 3021167 w 4943736"/>
              <a:gd name="connsiteY5" fmla="*/ 0 h 5784649"/>
              <a:gd name="connsiteX6" fmla="*/ 3537507 w 4943736"/>
              <a:gd name="connsiteY6" fmla="*/ 0 h 5784649"/>
              <a:gd name="connsiteX7" fmla="*/ 4119764 w 4943736"/>
              <a:gd name="connsiteY7" fmla="*/ 0 h 5784649"/>
              <a:gd name="connsiteX8" fmla="*/ 4943736 w 4943736"/>
              <a:gd name="connsiteY8" fmla="*/ 823972 h 5784649"/>
              <a:gd name="connsiteX9" fmla="*/ 4943736 w 4943736"/>
              <a:gd name="connsiteY9" fmla="*/ 1332196 h 5784649"/>
              <a:gd name="connsiteX10" fmla="*/ 4943736 w 4943736"/>
              <a:gd name="connsiteY10" fmla="*/ 1923154 h 5784649"/>
              <a:gd name="connsiteX11" fmla="*/ 4943736 w 4943736"/>
              <a:gd name="connsiteY11" fmla="*/ 2514111 h 5784649"/>
              <a:gd name="connsiteX12" fmla="*/ 4943736 w 4943736"/>
              <a:gd name="connsiteY12" fmla="*/ 3063702 h 5784649"/>
              <a:gd name="connsiteX13" fmla="*/ 4943736 w 4943736"/>
              <a:gd name="connsiteY13" fmla="*/ 3737394 h 5784649"/>
              <a:gd name="connsiteX14" fmla="*/ 4943736 w 4943736"/>
              <a:gd name="connsiteY14" fmla="*/ 4411086 h 5784649"/>
              <a:gd name="connsiteX15" fmla="*/ 4943736 w 4943736"/>
              <a:gd name="connsiteY15" fmla="*/ 4960677 h 5784649"/>
              <a:gd name="connsiteX16" fmla="*/ 4119764 w 4943736"/>
              <a:gd name="connsiteY16" fmla="*/ 5784649 h 5784649"/>
              <a:gd name="connsiteX17" fmla="*/ 3537507 w 4943736"/>
              <a:gd name="connsiteY17" fmla="*/ 5784649 h 5784649"/>
              <a:gd name="connsiteX18" fmla="*/ 3087083 w 4943736"/>
              <a:gd name="connsiteY18" fmla="*/ 5784649 h 5784649"/>
              <a:gd name="connsiteX19" fmla="*/ 2603700 w 4943736"/>
              <a:gd name="connsiteY19" fmla="*/ 5784649 h 5784649"/>
              <a:gd name="connsiteX20" fmla="*/ 1988485 w 4943736"/>
              <a:gd name="connsiteY20" fmla="*/ 5784649 h 5784649"/>
              <a:gd name="connsiteX21" fmla="*/ 1439187 w 4943736"/>
              <a:gd name="connsiteY21" fmla="*/ 5784649 h 5784649"/>
              <a:gd name="connsiteX22" fmla="*/ 823972 w 4943736"/>
              <a:gd name="connsiteY22" fmla="*/ 5784649 h 5784649"/>
              <a:gd name="connsiteX23" fmla="*/ 0 w 4943736"/>
              <a:gd name="connsiteY23" fmla="*/ 4960677 h 5784649"/>
              <a:gd name="connsiteX24" fmla="*/ 0 w 4943736"/>
              <a:gd name="connsiteY24" fmla="*/ 4369719 h 5784649"/>
              <a:gd name="connsiteX25" fmla="*/ 0 w 4943736"/>
              <a:gd name="connsiteY25" fmla="*/ 3778761 h 5784649"/>
              <a:gd name="connsiteX26" fmla="*/ 0 w 4943736"/>
              <a:gd name="connsiteY26" fmla="*/ 3270538 h 5784649"/>
              <a:gd name="connsiteX27" fmla="*/ 0 w 4943736"/>
              <a:gd name="connsiteY27" fmla="*/ 2638213 h 5784649"/>
              <a:gd name="connsiteX28" fmla="*/ 0 w 4943736"/>
              <a:gd name="connsiteY28" fmla="*/ 2129989 h 5784649"/>
              <a:gd name="connsiteX29" fmla="*/ 0 w 4943736"/>
              <a:gd name="connsiteY29" fmla="*/ 1497664 h 5784649"/>
              <a:gd name="connsiteX30" fmla="*/ 0 w 4943736"/>
              <a:gd name="connsiteY30" fmla="*/ 823972 h 5784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943736" h="5784649" extrusionOk="0">
                <a:moveTo>
                  <a:pt x="0" y="823972"/>
                </a:moveTo>
                <a:cubicBezTo>
                  <a:pt x="-33634" y="348159"/>
                  <a:pt x="254891" y="42791"/>
                  <a:pt x="823972" y="0"/>
                </a:cubicBezTo>
                <a:cubicBezTo>
                  <a:pt x="953987" y="-1668"/>
                  <a:pt x="1212831" y="47063"/>
                  <a:pt x="1439187" y="0"/>
                </a:cubicBezTo>
                <a:cubicBezTo>
                  <a:pt x="1665543" y="-47063"/>
                  <a:pt x="1803630" y="24200"/>
                  <a:pt x="1955527" y="0"/>
                </a:cubicBezTo>
                <a:cubicBezTo>
                  <a:pt x="2107424" y="-24200"/>
                  <a:pt x="2300871" y="38430"/>
                  <a:pt x="2438910" y="0"/>
                </a:cubicBezTo>
                <a:cubicBezTo>
                  <a:pt x="2576949" y="-38430"/>
                  <a:pt x="2730898" y="67504"/>
                  <a:pt x="3021167" y="0"/>
                </a:cubicBezTo>
                <a:cubicBezTo>
                  <a:pt x="3311436" y="-67504"/>
                  <a:pt x="3322731" y="44889"/>
                  <a:pt x="3537507" y="0"/>
                </a:cubicBezTo>
                <a:cubicBezTo>
                  <a:pt x="3752283" y="-44889"/>
                  <a:pt x="3968280" y="32918"/>
                  <a:pt x="4119764" y="0"/>
                </a:cubicBezTo>
                <a:cubicBezTo>
                  <a:pt x="4572028" y="-26735"/>
                  <a:pt x="4919868" y="402075"/>
                  <a:pt x="4943736" y="823972"/>
                </a:cubicBezTo>
                <a:cubicBezTo>
                  <a:pt x="4958178" y="1061668"/>
                  <a:pt x="4883836" y="1119675"/>
                  <a:pt x="4943736" y="1332196"/>
                </a:cubicBezTo>
                <a:cubicBezTo>
                  <a:pt x="5003636" y="1544717"/>
                  <a:pt x="4894434" y="1699398"/>
                  <a:pt x="4943736" y="1923154"/>
                </a:cubicBezTo>
                <a:cubicBezTo>
                  <a:pt x="4993038" y="2146910"/>
                  <a:pt x="4940688" y="2300717"/>
                  <a:pt x="4943736" y="2514111"/>
                </a:cubicBezTo>
                <a:cubicBezTo>
                  <a:pt x="4946784" y="2727505"/>
                  <a:pt x="4917162" y="2809387"/>
                  <a:pt x="4943736" y="3063702"/>
                </a:cubicBezTo>
                <a:cubicBezTo>
                  <a:pt x="4970310" y="3318017"/>
                  <a:pt x="4881428" y="3502779"/>
                  <a:pt x="4943736" y="3737394"/>
                </a:cubicBezTo>
                <a:cubicBezTo>
                  <a:pt x="5006044" y="3972009"/>
                  <a:pt x="4885055" y="4114837"/>
                  <a:pt x="4943736" y="4411086"/>
                </a:cubicBezTo>
                <a:cubicBezTo>
                  <a:pt x="5002417" y="4707335"/>
                  <a:pt x="4914642" y="4740510"/>
                  <a:pt x="4943736" y="4960677"/>
                </a:cubicBezTo>
                <a:cubicBezTo>
                  <a:pt x="4884590" y="5360018"/>
                  <a:pt x="4550558" y="5748364"/>
                  <a:pt x="4119764" y="5784649"/>
                </a:cubicBezTo>
                <a:cubicBezTo>
                  <a:pt x="4001997" y="5787997"/>
                  <a:pt x="3824049" y="5731083"/>
                  <a:pt x="3537507" y="5784649"/>
                </a:cubicBezTo>
                <a:cubicBezTo>
                  <a:pt x="3250965" y="5838215"/>
                  <a:pt x="3251955" y="5733097"/>
                  <a:pt x="3087083" y="5784649"/>
                </a:cubicBezTo>
                <a:cubicBezTo>
                  <a:pt x="2922211" y="5836201"/>
                  <a:pt x="2829210" y="5728372"/>
                  <a:pt x="2603700" y="5784649"/>
                </a:cubicBezTo>
                <a:cubicBezTo>
                  <a:pt x="2378190" y="5840926"/>
                  <a:pt x="2206317" y="5717502"/>
                  <a:pt x="1988485" y="5784649"/>
                </a:cubicBezTo>
                <a:cubicBezTo>
                  <a:pt x="1770654" y="5851796"/>
                  <a:pt x="1620446" y="5750597"/>
                  <a:pt x="1439187" y="5784649"/>
                </a:cubicBezTo>
                <a:cubicBezTo>
                  <a:pt x="1257928" y="5818701"/>
                  <a:pt x="1022909" y="5716964"/>
                  <a:pt x="823972" y="5784649"/>
                </a:cubicBezTo>
                <a:cubicBezTo>
                  <a:pt x="367221" y="5739240"/>
                  <a:pt x="46139" y="5425365"/>
                  <a:pt x="0" y="4960677"/>
                </a:cubicBezTo>
                <a:cubicBezTo>
                  <a:pt x="-29401" y="4817830"/>
                  <a:pt x="3629" y="4490890"/>
                  <a:pt x="0" y="4369719"/>
                </a:cubicBezTo>
                <a:cubicBezTo>
                  <a:pt x="-3629" y="4248548"/>
                  <a:pt x="34549" y="3900374"/>
                  <a:pt x="0" y="3778761"/>
                </a:cubicBezTo>
                <a:cubicBezTo>
                  <a:pt x="-34549" y="3657148"/>
                  <a:pt x="34001" y="3421934"/>
                  <a:pt x="0" y="3270538"/>
                </a:cubicBezTo>
                <a:cubicBezTo>
                  <a:pt x="-34001" y="3119142"/>
                  <a:pt x="57224" y="2784499"/>
                  <a:pt x="0" y="2638213"/>
                </a:cubicBezTo>
                <a:cubicBezTo>
                  <a:pt x="-57224" y="2491927"/>
                  <a:pt x="54656" y="2354945"/>
                  <a:pt x="0" y="2129989"/>
                </a:cubicBezTo>
                <a:cubicBezTo>
                  <a:pt x="-54656" y="1905033"/>
                  <a:pt x="75339" y="1812204"/>
                  <a:pt x="0" y="1497664"/>
                </a:cubicBezTo>
                <a:cubicBezTo>
                  <a:pt x="-75339" y="1183125"/>
                  <a:pt x="37941" y="972043"/>
                  <a:pt x="0" y="823972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53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F65CD8F6-DFBA-C87D-57B2-71FA957EEA45}"/>
              </a:ext>
            </a:extLst>
          </p:cNvPr>
          <p:cNvSpPr txBox="1"/>
          <p:nvPr/>
        </p:nvSpPr>
        <p:spPr>
          <a:xfrm>
            <a:off x="1004542" y="1346642"/>
            <a:ext cx="517984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Two Technical –Scientific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Comittees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were established within the frame of the action of the Ministry of Agriculture, Food Sovereignty and Forest.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Committees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are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coordinated by Consiglio per la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Ricerca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Agricoltura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l'analisi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dell'economia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agraria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(CREA) and comprise: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scientific experts (from University, CNR, Edmund Mach Foundation, 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Laimburg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Research </a:t>
            </a:r>
            <a:r>
              <a:rPr lang="en-GB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GB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enter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Enea etc.).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representatives of the regional Plant 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rotection Services. 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5CEF6C4-6966-B725-8316-AAE4BEFF1870}"/>
              </a:ext>
            </a:extLst>
          </p:cNvPr>
          <p:cNvSpPr txBox="1"/>
          <p:nvPr/>
        </p:nvSpPr>
        <p:spPr>
          <a:xfrm>
            <a:off x="1004542" y="792863"/>
            <a:ext cx="5975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Technical – Scientific Committee</a:t>
            </a:r>
            <a:endParaRPr lang="it-IT" sz="3200" b="1" i="1" dirty="0"/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B7422C95-0589-2843-1962-8617E752C94B}"/>
              </a:ext>
            </a:extLst>
          </p:cNvPr>
          <p:cNvSpPr txBox="1"/>
          <p:nvPr/>
        </p:nvSpPr>
        <p:spPr>
          <a:xfrm>
            <a:off x="6278644" y="3762085"/>
            <a:ext cx="490881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GB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OBJECTIVES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securing annual permissions for the release of the exotic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parasitoids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from the Ministry of the Environment (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but also 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Ministry of Health and Ministry </a:t>
            </a:r>
            <a:r>
              <a:rPr lang="en-GB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of Agriculture, Food Sovereignty and Forests)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developing rearing and distribution systems for </a:t>
            </a:r>
            <a:r>
              <a:rPr lang="en-GB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parasitoids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support field releases</a:t>
            </a:r>
            <a:r>
              <a:rPr lang="en-GB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coordinating release and monitoring activities across participating regions.</a:t>
            </a:r>
            <a:endParaRPr lang="it-IT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BEA59E-3B6A-0861-F884-FDF54F575B30}"/>
              </a:ext>
            </a:extLst>
          </p:cNvPr>
          <p:cNvSpPr txBox="1"/>
          <p:nvPr/>
        </p:nvSpPr>
        <p:spPr>
          <a:xfrm>
            <a:off x="2013571" y="5790256"/>
            <a:ext cx="2651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9387A9-15EF-3374-6369-B3E699297689}"/>
              </a:ext>
            </a:extLst>
          </p:cNvPr>
          <p:cNvSpPr txBox="1"/>
          <p:nvPr/>
        </p:nvSpPr>
        <p:spPr>
          <a:xfrm>
            <a:off x="7470237" y="2502778"/>
            <a:ext cx="2890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suzukii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  <p:pic>
        <p:nvPicPr>
          <p:cNvPr id="18" name="Graphic 17" descr="Meeting outline">
            <a:extLst>
              <a:ext uri="{FF2B5EF4-FFF2-40B4-BE49-F238E27FC236}">
                <a16:creationId xmlns:a16="http://schemas.microsoft.com/office/drawing/2014/main" id="{DFBBF622-F760-7B8B-890D-B7D45FEEA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01004" y="375471"/>
            <a:ext cx="3429000" cy="3429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1BF634-A44A-90BB-9670-FE8A973A6457}"/>
              </a:ext>
            </a:extLst>
          </p:cNvPr>
          <p:cNvSpPr/>
          <p:nvPr/>
        </p:nvSpPr>
        <p:spPr>
          <a:xfrm>
            <a:off x="6278644" y="3783278"/>
            <a:ext cx="4908813" cy="2862322"/>
          </a:xfrm>
          <a:custGeom>
            <a:avLst/>
            <a:gdLst>
              <a:gd name="connsiteX0" fmla="*/ 0 w 4908813"/>
              <a:gd name="connsiteY0" fmla="*/ 477063 h 2862322"/>
              <a:gd name="connsiteX1" fmla="*/ 477063 w 4908813"/>
              <a:gd name="connsiteY1" fmla="*/ 0 h 2862322"/>
              <a:gd name="connsiteX2" fmla="*/ 1121112 w 4908813"/>
              <a:gd name="connsiteY2" fmla="*/ 0 h 2862322"/>
              <a:gd name="connsiteX3" fmla="*/ 1646520 w 4908813"/>
              <a:gd name="connsiteY3" fmla="*/ 0 h 2862322"/>
              <a:gd name="connsiteX4" fmla="*/ 2132382 w 4908813"/>
              <a:gd name="connsiteY4" fmla="*/ 0 h 2862322"/>
              <a:gd name="connsiteX5" fmla="*/ 2736884 w 4908813"/>
              <a:gd name="connsiteY5" fmla="*/ 0 h 2862322"/>
              <a:gd name="connsiteX6" fmla="*/ 3262293 w 4908813"/>
              <a:gd name="connsiteY6" fmla="*/ 0 h 2862322"/>
              <a:gd name="connsiteX7" fmla="*/ 3906342 w 4908813"/>
              <a:gd name="connsiteY7" fmla="*/ 0 h 2862322"/>
              <a:gd name="connsiteX8" fmla="*/ 4431750 w 4908813"/>
              <a:gd name="connsiteY8" fmla="*/ 0 h 2862322"/>
              <a:gd name="connsiteX9" fmla="*/ 4908813 w 4908813"/>
              <a:gd name="connsiteY9" fmla="*/ 477063 h 2862322"/>
              <a:gd name="connsiteX10" fmla="*/ 4908813 w 4908813"/>
              <a:gd name="connsiteY10" fmla="*/ 915948 h 2862322"/>
              <a:gd name="connsiteX11" fmla="*/ 4908813 w 4908813"/>
              <a:gd name="connsiteY11" fmla="*/ 1392997 h 2862322"/>
              <a:gd name="connsiteX12" fmla="*/ 4908813 w 4908813"/>
              <a:gd name="connsiteY12" fmla="*/ 1850964 h 2862322"/>
              <a:gd name="connsiteX13" fmla="*/ 4908813 w 4908813"/>
              <a:gd name="connsiteY13" fmla="*/ 2385259 h 2862322"/>
              <a:gd name="connsiteX14" fmla="*/ 4431750 w 4908813"/>
              <a:gd name="connsiteY14" fmla="*/ 2862322 h 2862322"/>
              <a:gd name="connsiteX15" fmla="*/ 3866795 w 4908813"/>
              <a:gd name="connsiteY15" fmla="*/ 2862322 h 2862322"/>
              <a:gd name="connsiteX16" fmla="*/ 3222746 w 4908813"/>
              <a:gd name="connsiteY16" fmla="*/ 2862322 h 2862322"/>
              <a:gd name="connsiteX17" fmla="*/ 2657790 w 4908813"/>
              <a:gd name="connsiteY17" fmla="*/ 2862322 h 2862322"/>
              <a:gd name="connsiteX18" fmla="*/ 2211476 w 4908813"/>
              <a:gd name="connsiteY18" fmla="*/ 2862322 h 2862322"/>
              <a:gd name="connsiteX19" fmla="*/ 1725614 w 4908813"/>
              <a:gd name="connsiteY19" fmla="*/ 2862322 h 2862322"/>
              <a:gd name="connsiteX20" fmla="*/ 1081565 w 4908813"/>
              <a:gd name="connsiteY20" fmla="*/ 2862322 h 2862322"/>
              <a:gd name="connsiteX21" fmla="*/ 477063 w 4908813"/>
              <a:gd name="connsiteY21" fmla="*/ 2862322 h 2862322"/>
              <a:gd name="connsiteX22" fmla="*/ 0 w 4908813"/>
              <a:gd name="connsiteY22" fmla="*/ 2385259 h 2862322"/>
              <a:gd name="connsiteX23" fmla="*/ 0 w 4908813"/>
              <a:gd name="connsiteY23" fmla="*/ 1889128 h 2862322"/>
              <a:gd name="connsiteX24" fmla="*/ 0 w 4908813"/>
              <a:gd name="connsiteY24" fmla="*/ 1469325 h 2862322"/>
              <a:gd name="connsiteX25" fmla="*/ 0 w 4908813"/>
              <a:gd name="connsiteY25" fmla="*/ 992276 h 2862322"/>
              <a:gd name="connsiteX26" fmla="*/ 0 w 4908813"/>
              <a:gd name="connsiteY26" fmla="*/ 477063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08813" h="2862322" extrusionOk="0">
                <a:moveTo>
                  <a:pt x="0" y="477063"/>
                </a:moveTo>
                <a:cubicBezTo>
                  <a:pt x="-15860" y="203805"/>
                  <a:pt x="152830" y="22804"/>
                  <a:pt x="477063" y="0"/>
                </a:cubicBezTo>
                <a:cubicBezTo>
                  <a:pt x="734140" y="-8463"/>
                  <a:pt x="900008" y="4353"/>
                  <a:pt x="1121112" y="0"/>
                </a:cubicBezTo>
                <a:cubicBezTo>
                  <a:pt x="1342216" y="-4353"/>
                  <a:pt x="1451448" y="20594"/>
                  <a:pt x="1646520" y="0"/>
                </a:cubicBezTo>
                <a:cubicBezTo>
                  <a:pt x="1841592" y="-20594"/>
                  <a:pt x="1938813" y="51326"/>
                  <a:pt x="2132382" y="0"/>
                </a:cubicBezTo>
                <a:cubicBezTo>
                  <a:pt x="2325951" y="-51326"/>
                  <a:pt x="2560695" y="29659"/>
                  <a:pt x="2736884" y="0"/>
                </a:cubicBezTo>
                <a:cubicBezTo>
                  <a:pt x="2913073" y="-29659"/>
                  <a:pt x="3009799" y="3306"/>
                  <a:pt x="3262293" y="0"/>
                </a:cubicBezTo>
                <a:cubicBezTo>
                  <a:pt x="3514787" y="-3306"/>
                  <a:pt x="3671295" y="33631"/>
                  <a:pt x="3906342" y="0"/>
                </a:cubicBezTo>
                <a:cubicBezTo>
                  <a:pt x="4141389" y="-33631"/>
                  <a:pt x="4248155" y="79"/>
                  <a:pt x="4431750" y="0"/>
                </a:cubicBezTo>
                <a:cubicBezTo>
                  <a:pt x="4691099" y="6825"/>
                  <a:pt x="4884500" y="185388"/>
                  <a:pt x="4908813" y="477063"/>
                </a:cubicBezTo>
                <a:cubicBezTo>
                  <a:pt x="4913585" y="625123"/>
                  <a:pt x="4894088" y="737765"/>
                  <a:pt x="4908813" y="915948"/>
                </a:cubicBezTo>
                <a:cubicBezTo>
                  <a:pt x="4923538" y="1094132"/>
                  <a:pt x="4891518" y="1245800"/>
                  <a:pt x="4908813" y="1392997"/>
                </a:cubicBezTo>
                <a:cubicBezTo>
                  <a:pt x="4926108" y="1540194"/>
                  <a:pt x="4873280" y="1623525"/>
                  <a:pt x="4908813" y="1850964"/>
                </a:cubicBezTo>
                <a:cubicBezTo>
                  <a:pt x="4944346" y="2078403"/>
                  <a:pt x="4845995" y="2227177"/>
                  <a:pt x="4908813" y="2385259"/>
                </a:cubicBezTo>
                <a:cubicBezTo>
                  <a:pt x="4953281" y="2593531"/>
                  <a:pt x="4683384" y="2857744"/>
                  <a:pt x="4431750" y="2862322"/>
                </a:cubicBezTo>
                <a:cubicBezTo>
                  <a:pt x="4316201" y="2862513"/>
                  <a:pt x="4145863" y="2810673"/>
                  <a:pt x="3866795" y="2862322"/>
                </a:cubicBezTo>
                <a:cubicBezTo>
                  <a:pt x="3587728" y="2913971"/>
                  <a:pt x="3427482" y="2838326"/>
                  <a:pt x="3222746" y="2862322"/>
                </a:cubicBezTo>
                <a:cubicBezTo>
                  <a:pt x="3018010" y="2886318"/>
                  <a:pt x="2846546" y="2845128"/>
                  <a:pt x="2657790" y="2862322"/>
                </a:cubicBezTo>
                <a:cubicBezTo>
                  <a:pt x="2469034" y="2879516"/>
                  <a:pt x="2389404" y="2839305"/>
                  <a:pt x="2211476" y="2862322"/>
                </a:cubicBezTo>
                <a:cubicBezTo>
                  <a:pt x="2033548" y="2885339"/>
                  <a:pt x="1953276" y="2859673"/>
                  <a:pt x="1725614" y="2862322"/>
                </a:cubicBezTo>
                <a:cubicBezTo>
                  <a:pt x="1497952" y="2864971"/>
                  <a:pt x="1354361" y="2794497"/>
                  <a:pt x="1081565" y="2862322"/>
                </a:cubicBezTo>
                <a:cubicBezTo>
                  <a:pt x="808769" y="2930147"/>
                  <a:pt x="776170" y="2851527"/>
                  <a:pt x="477063" y="2862322"/>
                </a:cubicBezTo>
                <a:cubicBezTo>
                  <a:pt x="232656" y="2900076"/>
                  <a:pt x="-29055" y="2664056"/>
                  <a:pt x="0" y="2385259"/>
                </a:cubicBezTo>
                <a:cubicBezTo>
                  <a:pt x="-51879" y="2269588"/>
                  <a:pt x="13590" y="2083458"/>
                  <a:pt x="0" y="1889128"/>
                </a:cubicBezTo>
                <a:cubicBezTo>
                  <a:pt x="-13590" y="1694798"/>
                  <a:pt x="34355" y="1612587"/>
                  <a:pt x="0" y="1469325"/>
                </a:cubicBezTo>
                <a:cubicBezTo>
                  <a:pt x="-34355" y="1326063"/>
                  <a:pt x="9574" y="1107300"/>
                  <a:pt x="0" y="992276"/>
                </a:cubicBezTo>
                <a:cubicBezTo>
                  <a:pt x="-9574" y="877252"/>
                  <a:pt x="29467" y="654434"/>
                  <a:pt x="0" y="477063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91D78E2-BF84-C6FF-843E-C468DC399600}"/>
              </a:ext>
            </a:extLst>
          </p:cNvPr>
          <p:cNvSpPr/>
          <p:nvPr/>
        </p:nvSpPr>
        <p:spPr>
          <a:xfrm>
            <a:off x="885087" y="1331143"/>
            <a:ext cx="5393558" cy="3087267"/>
          </a:xfrm>
          <a:custGeom>
            <a:avLst/>
            <a:gdLst>
              <a:gd name="connsiteX0" fmla="*/ 0 w 5393558"/>
              <a:gd name="connsiteY0" fmla="*/ 514555 h 3087267"/>
              <a:gd name="connsiteX1" fmla="*/ 514555 w 5393558"/>
              <a:gd name="connsiteY1" fmla="*/ 0 h 3087267"/>
              <a:gd name="connsiteX2" fmla="*/ 1147400 w 5393558"/>
              <a:gd name="connsiteY2" fmla="*/ 0 h 3087267"/>
              <a:gd name="connsiteX3" fmla="*/ 1649311 w 5393558"/>
              <a:gd name="connsiteY3" fmla="*/ 0 h 3087267"/>
              <a:gd name="connsiteX4" fmla="*/ 2107579 w 5393558"/>
              <a:gd name="connsiteY4" fmla="*/ 0 h 3087267"/>
              <a:gd name="connsiteX5" fmla="*/ 2696779 w 5393558"/>
              <a:gd name="connsiteY5" fmla="*/ 0 h 3087267"/>
              <a:gd name="connsiteX6" fmla="*/ 3198691 w 5393558"/>
              <a:gd name="connsiteY6" fmla="*/ 0 h 3087267"/>
              <a:gd name="connsiteX7" fmla="*/ 3831535 w 5393558"/>
              <a:gd name="connsiteY7" fmla="*/ 0 h 3087267"/>
              <a:gd name="connsiteX8" fmla="*/ 4289803 w 5393558"/>
              <a:gd name="connsiteY8" fmla="*/ 0 h 3087267"/>
              <a:gd name="connsiteX9" fmla="*/ 4879003 w 5393558"/>
              <a:gd name="connsiteY9" fmla="*/ 0 h 3087267"/>
              <a:gd name="connsiteX10" fmla="*/ 5393558 w 5393558"/>
              <a:gd name="connsiteY10" fmla="*/ 514555 h 3087267"/>
              <a:gd name="connsiteX11" fmla="*/ 5393558 w 5393558"/>
              <a:gd name="connsiteY11" fmla="*/ 1029094 h 3087267"/>
              <a:gd name="connsiteX12" fmla="*/ 5393558 w 5393558"/>
              <a:gd name="connsiteY12" fmla="*/ 1523052 h 3087267"/>
              <a:gd name="connsiteX13" fmla="*/ 5393558 w 5393558"/>
              <a:gd name="connsiteY13" fmla="*/ 2078754 h 3087267"/>
              <a:gd name="connsiteX14" fmla="*/ 5393558 w 5393558"/>
              <a:gd name="connsiteY14" fmla="*/ 2572712 h 3087267"/>
              <a:gd name="connsiteX15" fmla="*/ 4879003 w 5393558"/>
              <a:gd name="connsiteY15" fmla="*/ 3087267 h 3087267"/>
              <a:gd name="connsiteX16" fmla="*/ 4289803 w 5393558"/>
              <a:gd name="connsiteY16" fmla="*/ 3087267 h 3087267"/>
              <a:gd name="connsiteX17" fmla="*/ 3744247 w 5393558"/>
              <a:gd name="connsiteY17" fmla="*/ 3087267 h 3087267"/>
              <a:gd name="connsiteX18" fmla="*/ 3329624 w 5393558"/>
              <a:gd name="connsiteY18" fmla="*/ 3087267 h 3087267"/>
              <a:gd name="connsiteX19" fmla="*/ 2871357 w 5393558"/>
              <a:gd name="connsiteY19" fmla="*/ 3087267 h 3087267"/>
              <a:gd name="connsiteX20" fmla="*/ 2238512 w 5393558"/>
              <a:gd name="connsiteY20" fmla="*/ 3087267 h 3087267"/>
              <a:gd name="connsiteX21" fmla="*/ 1692956 w 5393558"/>
              <a:gd name="connsiteY21" fmla="*/ 3087267 h 3087267"/>
              <a:gd name="connsiteX22" fmla="*/ 1234689 w 5393558"/>
              <a:gd name="connsiteY22" fmla="*/ 3087267 h 3087267"/>
              <a:gd name="connsiteX23" fmla="*/ 514555 w 5393558"/>
              <a:gd name="connsiteY23" fmla="*/ 3087267 h 3087267"/>
              <a:gd name="connsiteX24" fmla="*/ 0 w 5393558"/>
              <a:gd name="connsiteY24" fmla="*/ 2572712 h 3087267"/>
              <a:gd name="connsiteX25" fmla="*/ 0 w 5393558"/>
              <a:gd name="connsiteY25" fmla="*/ 2058173 h 3087267"/>
              <a:gd name="connsiteX26" fmla="*/ 0 w 5393558"/>
              <a:gd name="connsiteY26" fmla="*/ 1584797 h 3087267"/>
              <a:gd name="connsiteX27" fmla="*/ 0 w 5393558"/>
              <a:gd name="connsiteY27" fmla="*/ 1049676 h 3087267"/>
              <a:gd name="connsiteX28" fmla="*/ 0 w 5393558"/>
              <a:gd name="connsiteY28" fmla="*/ 514555 h 308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93558" h="3087267" extrusionOk="0">
                <a:moveTo>
                  <a:pt x="0" y="514555"/>
                </a:moveTo>
                <a:cubicBezTo>
                  <a:pt x="-44246" y="203082"/>
                  <a:pt x="224729" y="2119"/>
                  <a:pt x="514555" y="0"/>
                </a:cubicBezTo>
                <a:cubicBezTo>
                  <a:pt x="692952" y="-66467"/>
                  <a:pt x="983050" y="69990"/>
                  <a:pt x="1147400" y="0"/>
                </a:cubicBezTo>
                <a:cubicBezTo>
                  <a:pt x="1311751" y="-69990"/>
                  <a:pt x="1510609" y="13735"/>
                  <a:pt x="1649311" y="0"/>
                </a:cubicBezTo>
                <a:cubicBezTo>
                  <a:pt x="1788013" y="-13735"/>
                  <a:pt x="1982190" y="9551"/>
                  <a:pt x="2107579" y="0"/>
                </a:cubicBezTo>
                <a:cubicBezTo>
                  <a:pt x="2232968" y="-9551"/>
                  <a:pt x="2441499" y="1427"/>
                  <a:pt x="2696779" y="0"/>
                </a:cubicBezTo>
                <a:cubicBezTo>
                  <a:pt x="2952059" y="-1427"/>
                  <a:pt x="3031553" y="15493"/>
                  <a:pt x="3198691" y="0"/>
                </a:cubicBezTo>
                <a:cubicBezTo>
                  <a:pt x="3365829" y="-15493"/>
                  <a:pt x="3601377" y="10652"/>
                  <a:pt x="3831535" y="0"/>
                </a:cubicBezTo>
                <a:cubicBezTo>
                  <a:pt x="4061693" y="-10652"/>
                  <a:pt x="4081441" y="15688"/>
                  <a:pt x="4289803" y="0"/>
                </a:cubicBezTo>
                <a:cubicBezTo>
                  <a:pt x="4498165" y="-15688"/>
                  <a:pt x="4726639" y="29691"/>
                  <a:pt x="4879003" y="0"/>
                </a:cubicBezTo>
                <a:cubicBezTo>
                  <a:pt x="5242414" y="19050"/>
                  <a:pt x="5359275" y="224829"/>
                  <a:pt x="5393558" y="514555"/>
                </a:cubicBezTo>
                <a:cubicBezTo>
                  <a:pt x="5449626" y="756704"/>
                  <a:pt x="5357561" y="874561"/>
                  <a:pt x="5393558" y="1029094"/>
                </a:cubicBezTo>
                <a:cubicBezTo>
                  <a:pt x="5429555" y="1183627"/>
                  <a:pt x="5346175" y="1298966"/>
                  <a:pt x="5393558" y="1523052"/>
                </a:cubicBezTo>
                <a:cubicBezTo>
                  <a:pt x="5440941" y="1747138"/>
                  <a:pt x="5333543" y="1900200"/>
                  <a:pt x="5393558" y="2078754"/>
                </a:cubicBezTo>
                <a:cubicBezTo>
                  <a:pt x="5453573" y="2257308"/>
                  <a:pt x="5377821" y="2449220"/>
                  <a:pt x="5393558" y="2572712"/>
                </a:cubicBezTo>
                <a:cubicBezTo>
                  <a:pt x="5379928" y="2859131"/>
                  <a:pt x="5111888" y="3051873"/>
                  <a:pt x="4879003" y="3087267"/>
                </a:cubicBezTo>
                <a:cubicBezTo>
                  <a:pt x="4634995" y="3128506"/>
                  <a:pt x="4575966" y="3079507"/>
                  <a:pt x="4289803" y="3087267"/>
                </a:cubicBezTo>
                <a:cubicBezTo>
                  <a:pt x="4003640" y="3095027"/>
                  <a:pt x="3871688" y="3029253"/>
                  <a:pt x="3744247" y="3087267"/>
                </a:cubicBezTo>
                <a:cubicBezTo>
                  <a:pt x="3616806" y="3145281"/>
                  <a:pt x="3438305" y="3069607"/>
                  <a:pt x="3329624" y="3087267"/>
                </a:cubicBezTo>
                <a:cubicBezTo>
                  <a:pt x="3220943" y="3104927"/>
                  <a:pt x="3041065" y="3057143"/>
                  <a:pt x="2871357" y="3087267"/>
                </a:cubicBezTo>
                <a:cubicBezTo>
                  <a:pt x="2701649" y="3117391"/>
                  <a:pt x="2519832" y="3035054"/>
                  <a:pt x="2238512" y="3087267"/>
                </a:cubicBezTo>
                <a:cubicBezTo>
                  <a:pt x="1957193" y="3139480"/>
                  <a:pt x="1904826" y="3044271"/>
                  <a:pt x="1692956" y="3087267"/>
                </a:cubicBezTo>
                <a:cubicBezTo>
                  <a:pt x="1481086" y="3130263"/>
                  <a:pt x="1328546" y="3056948"/>
                  <a:pt x="1234689" y="3087267"/>
                </a:cubicBezTo>
                <a:cubicBezTo>
                  <a:pt x="1140832" y="3117586"/>
                  <a:pt x="864923" y="3042932"/>
                  <a:pt x="514555" y="3087267"/>
                </a:cubicBezTo>
                <a:cubicBezTo>
                  <a:pt x="206190" y="3085898"/>
                  <a:pt x="21905" y="2875752"/>
                  <a:pt x="0" y="2572712"/>
                </a:cubicBezTo>
                <a:cubicBezTo>
                  <a:pt x="-32712" y="2353441"/>
                  <a:pt x="15382" y="2289651"/>
                  <a:pt x="0" y="2058173"/>
                </a:cubicBezTo>
                <a:cubicBezTo>
                  <a:pt x="-15382" y="1826695"/>
                  <a:pt x="17337" y="1803144"/>
                  <a:pt x="0" y="1584797"/>
                </a:cubicBezTo>
                <a:cubicBezTo>
                  <a:pt x="-17337" y="1366450"/>
                  <a:pt x="50512" y="1247652"/>
                  <a:pt x="0" y="1049676"/>
                </a:cubicBezTo>
                <a:cubicBezTo>
                  <a:pt x="-50512" y="851700"/>
                  <a:pt x="6272" y="632390"/>
                  <a:pt x="0" y="514555"/>
                </a:cubicBezTo>
                <a:close/>
              </a:path>
            </a:pathLst>
          </a:custGeom>
          <a:noFill/>
          <a:ln w="28575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Meeting outline">
            <a:extLst>
              <a:ext uri="{FF2B5EF4-FFF2-40B4-BE49-F238E27FC236}">
                <a16:creationId xmlns:a16="http://schemas.microsoft.com/office/drawing/2014/main" id="{05BB0269-0A04-E0E4-F564-6E034EC2A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4915" y="3718376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79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9392BAF-E722-489A-9D1C-919A24DE41C2}">
  <ds:schemaRefs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31636664-d730-40d7-a265-a5e11b79394d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20505</TotalTime>
  <Words>1449</Words>
  <Application>Microsoft Office PowerPoint</Application>
  <PresentationFormat>Widescreen</PresentationFormat>
  <Paragraphs>183</Paragraphs>
  <Slides>20</Slides>
  <Notes>20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LAURA LORU</cp:lastModifiedBy>
  <cp:revision>50</cp:revision>
  <dcterms:created xsi:type="dcterms:W3CDTF">2024-12-12T08:43:13Z</dcterms:created>
  <dcterms:modified xsi:type="dcterms:W3CDTF">2025-02-13T15:01:28Z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