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6858000" cx="12192000"/>
  <p:notesSz cx="6858000" cy="9144000"/>
  <p:embeddedFontLst>
    <p:embeddedFont>
      <p:font typeface="Roboto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5" roundtripDataSignature="AMtx7miZQSkBpdYdRwInZdfbHz36yXsS3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B4CB574-BAFD-46BA-AEBB-6FC29E021A98}">
  <a:tblStyle styleId="{BB4CB574-BAFD-46BA-AEBB-6FC29E021A9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Roboto-bold.fntdata"/><Relationship Id="rId21" Type="http://schemas.openxmlformats.org/officeDocument/2006/relationships/font" Target="fonts/Roboto-regular.fntdata"/><Relationship Id="rId24" Type="http://schemas.openxmlformats.org/officeDocument/2006/relationships/font" Target="fonts/Roboto-boldItalic.fntdata"/><Relationship Id="rId23" Type="http://schemas.openxmlformats.org/officeDocument/2006/relationships/font" Target="fonts/Roboto-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it-IT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" name="Google Shape;32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2ce1b058fc_0_2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2ce1b058fc_0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2d2534463c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2d2534463c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2d7d1716f1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2d7d1716f1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2d2534463c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32d2534463c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2d7d1716f1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2d7d1716f1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32fd98d012d_0_4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" name="Google Shape;45;g32fd98d012d_0_4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g32fd98d012d_0_44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2dbbd70831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2dbbd70831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g32dbbd70831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2d7d1716f1_0_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2d7d1716f1_0_7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g32d7d1716f1_0_7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2ce1b058fc_0_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2ce1b058fc_0_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g32ce1b058fc_0_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2ce1b058fc_0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2ce1b058fc_0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g32ce1b058fc_0_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2fb4d13dc7_0_2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2fb4d13dc7_0_2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g32fb4d13dc7_0_24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2ce1b058fc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2ce1b058fc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g32ce1b058fc_0_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2ce1b058fc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2ce1b058fc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6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6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6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e contenuti">
  <p:cSld name="Due contenuti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62752"/>
            <a:ext cx="3074619" cy="1089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04379" y="244676"/>
            <a:ext cx="830181" cy="80900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5"/>
          <p:cNvSpPr txBox="1"/>
          <p:nvPr/>
        </p:nvSpPr>
        <p:spPr>
          <a:xfrm>
            <a:off x="2602006" y="264548"/>
            <a:ext cx="698798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1800"/>
              <a:buFont typeface="Times New Roman"/>
              <a:buNone/>
            </a:pPr>
            <a:r>
              <a:rPr b="1" i="0" lang="it-IT" sz="1800" u="none" cap="none" strike="noStrike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CNR IRET Conference		Rome, February 18</a:t>
            </a:r>
            <a:r>
              <a:rPr b="1" baseline="30000" i="0" lang="it-IT" sz="1800" u="none" cap="none" strike="noStrike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</a:t>
            </a:r>
            <a:r>
              <a:rPr b="1" i="0" lang="it-IT" sz="1800" u="none" cap="none" strike="noStrike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-19</a:t>
            </a:r>
            <a:r>
              <a:rPr b="1" baseline="30000" i="0" lang="it-IT" sz="1800" u="none" cap="none" strike="noStrike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</a:t>
            </a:r>
            <a:r>
              <a:rPr b="1" i="0" lang="it-IT" sz="1800" u="none" cap="none" strike="noStrike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2025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personalizzato">
  <p:cSld name="Layout personalizzato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uota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62752"/>
            <a:ext cx="3074619" cy="1089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04379" y="244676"/>
            <a:ext cx="830181" cy="80900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7"/>
          <p:cNvSpPr txBox="1"/>
          <p:nvPr/>
        </p:nvSpPr>
        <p:spPr>
          <a:xfrm>
            <a:off x="2602006" y="264548"/>
            <a:ext cx="698798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1800"/>
              <a:buFont typeface="Times New Roman"/>
              <a:buNone/>
            </a:pPr>
            <a:r>
              <a:rPr b="1" i="0" lang="it-IT" sz="1800" u="none" cap="none" strike="noStrike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CNR IRET Conference		Rome, February 18</a:t>
            </a:r>
            <a:r>
              <a:rPr b="1" baseline="30000" i="0" lang="it-IT" sz="1800" u="none" cap="none" strike="noStrike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</a:t>
            </a:r>
            <a:r>
              <a:rPr b="1" i="0" lang="it-IT" sz="1800" u="none" cap="none" strike="noStrike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-19</a:t>
            </a:r>
            <a:r>
              <a:rPr b="1" baseline="30000" i="0" lang="it-IT" sz="1800" u="none" cap="none" strike="noStrike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</a:t>
            </a:r>
            <a:r>
              <a:rPr b="1" i="0" lang="it-IT" sz="1800" u="none" cap="none" strike="noStrike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2025</a:t>
            </a:r>
            <a:endParaRPr b="1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titolo">
  <p:cSld name="Diapositiva titolo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-62752"/>
            <a:ext cx="3074619" cy="1089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04379" y="244676"/>
            <a:ext cx="830181" cy="8090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g32ce1b058fc_0_114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9pPr>
          </a:lstStyle>
          <a:p/>
        </p:txBody>
      </p:sp>
      <p:sp>
        <p:nvSpPr>
          <p:cNvPr id="24" name="Google Shape;24;g32ce1b058fc_0_114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9pPr>
          </a:lstStyle>
          <a:p/>
        </p:txBody>
      </p:sp>
      <p:sp>
        <p:nvSpPr>
          <p:cNvPr id="25" name="Google Shape;25;g32ce1b058fc_0_11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buNone/>
              <a:defRPr sz="1900"/>
            </a:lvl1pPr>
            <a:lvl2pPr lvl="1">
              <a:buNone/>
              <a:defRPr sz="1900"/>
            </a:lvl2pPr>
            <a:lvl3pPr lvl="2">
              <a:buNone/>
              <a:defRPr sz="1900"/>
            </a:lvl3pPr>
            <a:lvl4pPr lvl="3">
              <a:buNone/>
              <a:defRPr sz="1900"/>
            </a:lvl4pPr>
            <a:lvl5pPr lvl="4">
              <a:buNone/>
              <a:defRPr sz="1900"/>
            </a:lvl5pPr>
            <a:lvl6pPr lvl="5">
              <a:buNone/>
              <a:defRPr sz="1900"/>
            </a:lvl6pPr>
            <a:lvl7pPr lvl="6">
              <a:buNone/>
              <a:defRPr sz="1900"/>
            </a:lvl7pPr>
            <a:lvl8pPr lvl="7">
              <a:buNone/>
              <a:defRPr sz="1900"/>
            </a:lvl8pPr>
            <a:lvl9pPr lvl="8">
              <a:buNone/>
              <a:defRPr sz="19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g32d7d1716f1_0_69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Char char="●"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Char char="○"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Char char="■"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Char char="●"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Char char="○"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Char char="■"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Char char="●"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Char char="○"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Char char="■"/>
              <a:defRPr sz="6900"/>
            </a:lvl9pPr>
          </a:lstStyle>
          <a:p/>
        </p:txBody>
      </p:sp>
      <p:sp>
        <p:nvSpPr>
          <p:cNvPr id="28" name="Google Shape;28;g32d7d1716f1_0_69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29" name="Google Shape;29;g32d7d1716f1_0_6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>
              <a:buNone/>
              <a:defRPr sz="1900"/>
            </a:lvl1pPr>
            <a:lvl2pPr lvl="1">
              <a:buNone/>
              <a:defRPr sz="1900"/>
            </a:lvl2pPr>
            <a:lvl3pPr lvl="2">
              <a:buNone/>
              <a:defRPr sz="1900"/>
            </a:lvl3pPr>
            <a:lvl4pPr lvl="3">
              <a:buNone/>
              <a:defRPr sz="1900"/>
            </a:lvl4pPr>
            <a:lvl5pPr lvl="4">
              <a:buNone/>
              <a:defRPr sz="1900"/>
            </a:lvl5pPr>
            <a:lvl6pPr lvl="5">
              <a:buNone/>
              <a:defRPr sz="1900"/>
            </a:lvl6pPr>
            <a:lvl7pPr lvl="6">
              <a:buNone/>
              <a:defRPr sz="1900"/>
            </a:lvl7pPr>
            <a:lvl8pPr lvl="7">
              <a:buNone/>
              <a:defRPr sz="1900"/>
            </a:lvl8pPr>
            <a:lvl9pPr lvl="8">
              <a:buNone/>
              <a:defRPr sz="19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g"/><Relationship Id="rId4" Type="http://schemas.openxmlformats.org/officeDocument/2006/relationships/image" Target="../media/image5.png"/><Relationship Id="rId9" Type="http://schemas.openxmlformats.org/officeDocument/2006/relationships/image" Target="../media/image11.png"/><Relationship Id="rId5" Type="http://schemas.openxmlformats.org/officeDocument/2006/relationships/image" Target="../media/image39.png"/><Relationship Id="rId6" Type="http://schemas.openxmlformats.org/officeDocument/2006/relationships/image" Target="../media/image4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Relationship Id="rId4" Type="http://schemas.openxmlformats.org/officeDocument/2006/relationships/image" Target="../media/image3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9.png"/><Relationship Id="rId7" Type="http://schemas.openxmlformats.org/officeDocument/2006/relationships/image" Target="../media/image3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png"/><Relationship Id="rId4" Type="http://schemas.openxmlformats.org/officeDocument/2006/relationships/image" Target="../media/image31.png"/><Relationship Id="rId5" Type="http://schemas.openxmlformats.org/officeDocument/2006/relationships/image" Target="../media/image3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3.jpg"/><Relationship Id="rId4" Type="http://schemas.openxmlformats.org/officeDocument/2006/relationships/image" Target="../media/image41.jpg"/><Relationship Id="rId5" Type="http://schemas.openxmlformats.org/officeDocument/2006/relationships/image" Target="../media/image3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9.png"/><Relationship Id="rId4" Type="http://schemas.openxmlformats.org/officeDocument/2006/relationships/image" Target="../media/image23.png"/><Relationship Id="rId5" Type="http://schemas.openxmlformats.org/officeDocument/2006/relationships/image" Target="../media/image12.png"/><Relationship Id="rId6" Type="http://schemas.openxmlformats.org/officeDocument/2006/relationships/image" Target="../media/image10.png"/><Relationship Id="rId7" Type="http://schemas.openxmlformats.org/officeDocument/2006/relationships/image" Target="../media/image14.png"/><Relationship Id="rId8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Relationship Id="rId4" Type="http://schemas.openxmlformats.org/officeDocument/2006/relationships/image" Target="../media/image17.png"/><Relationship Id="rId5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4.png"/><Relationship Id="rId4" Type="http://schemas.openxmlformats.org/officeDocument/2006/relationships/image" Target="../media/image1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7.png"/><Relationship Id="rId4" Type="http://schemas.openxmlformats.org/officeDocument/2006/relationships/image" Target="../media/image2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jpg"/><Relationship Id="rId4" Type="http://schemas.openxmlformats.org/officeDocument/2006/relationships/image" Target="../media/image4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"/>
          <p:cNvSpPr txBox="1"/>
          <p:nvPr/>
        </p:nvSpPr>
        <p:spPr>
          <a:xfrm>
            <a:off x="5466100" y="4084925"/>
            <a:ext cx="5122500" cy="134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200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Sarah Boulamail</a:t>
            </a:r>
            <a:endParaRPr sz="800"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t-IT" sz="2200" u="none" cap="none" strike="noStrike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Affiliation: CNR-IRET</a:t>
            </a:r>
            <a:r>
              <a:rPr b="0" i="0" lang="it-IT" sz="2800" u="none" cap="none" strike="noStrike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sp>
        <p:nvSpPr>
          <p:cNvPr id="35" name="Google Shape;35;p1"/>
          <p:cNvSpPr/>
          <p:nvPr/>
        </p:nvSpPr>
        <p:spPr>
          <a:xfrm>
            <a:off x="4963477" y="2253000"/>
            <a:ext cx="5625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2600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Risposte metaboliche della fauna ipogea in Salento e nell’isola di Lanzarote</a:t>
            </a:r>
            <a:endParaRPr b="1" sz="2600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2000" u="sng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PRIN 2022 STIGE – CLIMAQUIFERI</a:t>
            </a:r>
            <a:endParaRPr b="1" sz="2000" u="sng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t-IT" sz="5400" u="none" cap="none" strike="noStrike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800" u="none" cap="none" strike="noStrike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6" name="Google Shape;36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6125" y="2133370"/>
            <a:ext cx="2688256" cy="2688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17651" y="5682113"/>
            <a:ext cx="1008375" cy="1016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0400" y="5762566"/>
            <a:ext cx="1008374" cy="100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10250" y="5796499"/>
            <a:ext cx="2228800" cy="91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68275" y="5945325"/>
            <a:ext cx="1970113" cy="61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61225" y="5859612"/>
            <a:ext cx="2228800" cy="788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039097" y="5745226"/>
            <a:ext cx="818753" cy="1016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2ce1b058fc_0_218"/>
          <p:cNvSpPr txBox="1"/>
          <p:nvPr/>
        </p:nvSpPr>
        <p:spPr>
          <a:xfrm>
            <a:off x="9799033" y="6416400"/>
            <a:ext cx="24987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r>
            <a:endParaRPr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1" name="Google Shape;201;g32ce1b058fc_0_218"/>
          <p:cNvSpPr txBox="1"/>
          <p:nvPr>
            <p:ph type="title"/>
          </p:nvPr>
        </p:nvSpPr>
        <p:spPr>
          <a:xfrm>
            <a:off x="-167" y="115400"/>
            <a:ext cx="12192000" cy="7635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3100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Risultati del primo esperimento - </a:t>
            </a:r>
            <a:r>
              <a:rPr i="1" lang="it-IT" sz="3100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Spelaeomysis bottazzii </a:t>
            </a:r>
            <a:endParaRPr i="1" sz="3100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2" name="Google Shape;202;g32ce1b058fc_0_218"/>
          <p:cNvSpPr/>
          <p:nvPr/>
        </p:nvSpPr>
        <p:spPr>
          <a:xfrm>
            <a:off x="6092267" y="2895233"/>
            <a:ext cx="268500" cy="1140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pic>
        <p:nvPicPr>
          <p:cNvPr id="203" name="Google Shape;203;g32ce1b058fc_0_2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3508" y="1685185"/>
            <a:ext cx="4303599" cy="2608966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g32ce1b058fc_0_218"/>
          <p:cNvSpPr txBox="1"/>
          <p:nvPr/>
        </p:nvSpPr>
        <p:spPr>
          <a:xfrm>
            <a:off x="6882100" y="4907375"/>
            <a:ext cx="3806400" cy="11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100" u="sng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 parte più interessante è quella che non vediamo!</a:t>
            </a:r>
            <a:endParaRPr sz="2100" u="sng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5" name="Google Shape;205;g32ce1b058fc_0_218"/>
          <p:cNvPicPr preferRelativeResize="0"/>
          <p:nvPr/>
        </p:nvPicPr>
        <p:blipFill rotWithShape="1">
          <a:blip r:embed="rId4">
            <a:alphaModFix/>
          </a:blip>
          <a:srcRect b="0" l="0" r="0" t="8324"/>
          <a:stretch/>
        </p:blipFill>
        <p:spPr>
          <a:xfrm>
            <a:off x="959200" y="1198700"/>
            <a:ext cx="5674299" cy="5202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2d2534463c_0_67"/>
          <p:cNvSpPr txBox="1"/>
          <p:nvPr>
            <p:ph type="title"/>
          </p:nvPr>
        </p:nvSpPr>
        <p:spPr>
          <a:xfrm>
            <a:off x="506000" y="216300"/>
            <a:ext cx="11180100" cy="18249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2900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Studio comparativo del metabolismo di due specie sintopiche presenti in Salento e due di Lanzarote </a:t>
            </a:r>
            <a:endParaRPr b="1" sz="2900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2900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 condizioni ambientali</a:t>
            </a:r>
            <a:endParaRPr b="1" sz="2900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1" name="Google Shape;211;g32d2534463c_0_67"/>
          <p:cNvSpPr txBox="1"/>
          <p:nvPr>
            <p:ph idx="1" type="body"/>
          </p:nvPr>
        </p:nvSpPr>
        <p:spPr>
          <a:xfrm>
            <a:off x="952500" y="4303750"/>
            <a:ext cx="10287000" cy="22692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2700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Ipotesi da testare: </a:t>
            </a:r>
            <a:endParaRPr b="1" sz="2700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700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Il metabolismo di queste specie scala secondo le stesse leggi degli organismi superficiali, oppure presenta degli adattamenti alternativi? </a:t>
            </a:r>
            <a:endParaRPr sz="2700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2" name="Google Shape;212;g32d2534463c_0_67"/>
          <p:cNvSpPr txBox="1"/>
          <p:nvPr/>
        </p:nvSpPr>
        <p:spPr>
          <a:xfrm>
            <a:off x="12854700" y="3051467"/>
            <a:ext cx="4907100" cy="36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2"/>
              </a:solidFill>
            </a:endParaRPr>
          </a:p>
        </p:txBody>
      </p:sp>
      <p:sp>
        <p:nvSpPr>
          <p:cNvPr id="213" name="Google Shape;213;g32d2534463c_0_67"/>
          <p:cNvSpPr txBox="1"/>
          <p:nvPr/>
        </p:nvSpPr>
        <p:spPr>
          <a:xfrm>
            <a:off x="9799033" y="6416400"/>
            <a:ext cx="24987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r>
            <a:endParaRPr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214" name="Google Shape;214;g32d2534463c_0_67"/>
          <p:cNvGraphicFramePr/>
          <p:nvPr/>
        </p:nvGraphicFramePr>
        <p:xfrm>
          <a:off x="952500" y="2320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{BB4CB574-BAFD-46BA-AEBB-6FC29E021A98}</a:tableStyleId>
              </a:tblPr>
              <a:tblGrid>
                <a:gridCol w="3429000"/>
                <a:gridCol w="3429000"/>
                <a:gridCol w="3429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-IT" sz="1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Sito</a:t>
                      </a:r>
                      <a:endParaRPr b="1" sz="1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-IT" sz="1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anfipode</a:t>
                      </a:r>
                      <a:endParaRPr b="1" sz="1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t-IT" sz="1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misidiaceo</a:t>
                      </a:r>
                      <a:endParaRPr b="1" sz="1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Salento (Palude del Capitano)</a:t>
                      </a:r>
                      <a:endParaRPr sz="1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Gammarus aequicauda</a:t>
                      </a:r>
                      <a:endParaRPr sz="1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Spelaeomysis bottazzii</a:t>
                      </a:r>
                      <a:endParaRPr sz="1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Lanzarote (Jameo del Agua)</a:t>
                      </a:r>
                      <a:endParaRPr sz="1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Parhyale multispinosa</a:t>
                      </a:r>
                      <a:endParaRPr sz="1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Heteromysis cotti</a:t>
                      </a:r>
                      <a:endParaRPr sz="1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2d7d1716f1_0_4"/>
          <p:cNvSpPr txBox="1"/>
          <p:nvPr/>
        </p:nvSpPr>
        <p:spPr>
          <a:xfrm>
            <a:off x="0" y="0"/>
            <a:ext cx="12017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2400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Specie utilizzate per il nostro studio</a:t>
            </a:r>
            <a:endParaRPr sz="2400" u="sng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20" name="Google Shape;220;g32d7d1716f1_0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1331" y="719700"/>
            <a:ext cx="3033800" cy="2275334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g32d7d1716f1_0_4"/>
          <p:cNvSpPr txBox="1"/>
          <p:nvPr/>
        </p:nvSpPr>
        <p:spPr>
          <a:xfrm>
            <a:off x="2168233" y="2995033"/>
            <a:ext cx="3999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Spelaeomysis bottazzii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22" name="Google Shape;222;g32d7d1716f1_0_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14750" y="719700"/>
            <a:ext cx="2426033" cy="2275334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g32d7d1716f1_0_4"/>
          <p:cNvSpPr txBox="1"/>
          <p:nvPr/>
        </p:nvSpPr>
        <p:spPr>
          <a:xfrm>
            <a:off x="6513167" y="2995033"/>
            <a:ext cx="3429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i="1"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Gammarus aequicauda </a:t>
            </a: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4" name="Google Shape;224;g32d7d1716f1_0_4"/>
          <p:cNvSpPr txBox="1"/>
          <p:nvPr/>
        </p:nvSpPr>
        <p:spPr>
          <a:xfrm>
            <a:off x="373167" y="6068067"/>
            <a:ext cx="3575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i="1"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Heteromysis cotti</a:t>
            </a:r>
            <a:endParaRPr i="1" sz="19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25" name="Google Shape;225;g32d7d1716f1_0_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3167" y="3915433"/>
            <a:ext cx="3575351" cy="2152634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g32d7d1716f1_0_4"/>
          <p:cNvSpPr txBox="1"/>
          <p:nvPr/>
        </p:nvSpPr>
        <p:spPr>
          <a:xfrm>
            <a:off x="4254500" y="6068067"/>
            <a:ext cx="3999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i="1"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Parhyale multispinosa</a:t>
            </a:r>
            <a:endParaRPr sz="19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27" name="Google Shape;227;g32d7d1716f1_0_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54500" y="3956700"/>
            <a:ext cx="3683000" cy="207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g32d7d1716f1_0_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57700" y="3759850"/>
            <a:ext cx="3289300" cy="24638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g32d7d1716f1_0_4"/>
          <p:cNvSpPr txBox="1"/>
          <p:nvPr/>
        </p:nvSpPr>
        <p:spPr>
          <a:xfrm>
            <a:off x="8254500" y="6223667"/>
            <a:ext cx="3999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i="1"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Munidopsis polymorpha</a:t>
            </a:r>
            <a:endParaRPr sz="19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0" name="Google Shape;230;g32d7d1716f1_0_4"/>
          <p:cNvSpPr/>
          <p:nvPr/>
        </p:nvSpPr>
        <p:spPr>
          <a:xfrm>
            <a:off x="7131875" y="1402875"/>
            <a:ext cx="637200" cy="5031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g32d7d1716f1_0_4"/>
          <p:cNvSpPr/>
          <p:nvPr/>
        </p:nvSpPr>
        <p:spPr>
          <a:xfrm>
            <a:off x="5171550" y="4422550"/>
            <a:ext cx="637200" cy="5031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g32d7d1716f1_0_4"/>
          <p:cNvSpPr/>
          <p:nvPr/>
        </p:nvSpPr>
        <p:spPr>
          <a:xfrm>
            <a:off x="1417050" y="4642025"/>
            <a:ext cx="637200" cy="5031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2d2534463c_0_7"/>
          <p:cNvSpPr txBox="1"/>
          <p:nvPr>
            <p:ph type="title"/>
          </p:nvPr>
        </p:nvSpPr>
        <p:spPr>
          <a:xfrm>
            <a:off x="0" y="382417"/>
            <a:ext cx="12192000" cy="7635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2400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Results - syntopic species</a:t>
            </a:r>
            <a:endParaRPr b="1" sz="2400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8" name="Google Shape;238;g32d2534463c_0_7"/>
          <p:cNvSpPr txBox="1"/>
          <p:nvPr/>
        </p:nvSpPr>
        <p:spPr>
          <a:xfrm>
            <a:off x="9799033" y="6416400"/>
            <a:ext cx="24987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</a:t>
            </a:r>
            <a:endParaRPr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9" name="Google Shape;239;g32d2534463c_0_7"/>
          <p:cNvSpPr/>
          <p:nvPr/>
        </p:nvSpPr>
        <p:spPr>
          <a:xfrm>
            <a:off x="6159333" y="2358667"/>
            <a:ext cx="351900" cy="2515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pic>
        <p:nvPicPr>
          <p:cNvPr id="240" name="Google Shape;240;g32d2534463c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8126" y="5014124"/>
            <a:ext cx="2048700" cy="144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g32d2534463c_0_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5349" y="1632292"/>
            <a:ext cx="4374136" cy="4466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g32d2534463c_0_7"/>
          <p:cNvPicPr preferRelativeResize="0"/>
          <p:nvPr/>
        </p:nvPicPr>
        <p:blipFill rotWithShape="1">
          <a:blip r:embed="rId5">
            <a:alphaModFix/>
          </a:blip>
          <a:srcRect b="0" l="0" r="0" t="15182"/>
          <a:stretch/>
        </p:blipFill>
        <p:spPr>
          <a:xfrm>
            <a:off x="957250" y="1632300"/>
            <a:ext cx="5288249" cy="345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2d7d1716f1_0_80"/>
          <p:cNvSpPr txBox="1"/>
          <p:nvPr>
            <p:ph type="title"/>
          </p:nvPr>
        </p:nvSpPr>
        <p:spPr>
          <a:xfrm>
            <a:off x="8163408" y="1578708"/>
            <a:ext cx="2503500" cy="7635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-IT" sz="2700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Grazie a tutti</a:t>
            </a:r>
            <a:endParaRPr b="1" i="1" sz="2700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48" name="Google Shape;248;g32d7d1716f1_0_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98" y="-17667"/>
            <a:ext cx="5621669" cy="37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g32d7d1716f1_0_80"/>
          <p:cNvPicPr preferRelativeResize="0"/>
          <p:nvPr/>
        </p:nvPicPr>
        <p:blipFill rotWithShape="1">
          <a:blip r:embed="rId4">
            <a:alphaModFix/>
          </a:blip>
          <a:srcRect b="6606" l="44449" r="6455" t="42888"/>
          <a:stretch/>
        </p:blipFill>
        <p:spPr>
          <a:xfrm>
            <a:off x="5498893" y="-17667"/>
            <a:ext cx="2577673" cy="3535529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g32d7d1716f1_0_80"/>
          <p:cNvSpPr txBox="1"/>
          <p:nvPr/>
        </p:nvSpPr>
        <p:spPr>
          <a:xfrm>
            <a:off x="1707725" y="3941017"/>
            <a:ext cx="3494400" cy="5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Dr. Francesco Cozzoli</a:t>
            </a:r>
            <a:endParaRPr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Prof. Raul Manenti and</a:t>
            </a:r>
            <a:endParaRPr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his group</a:t>
            </a:r>
            <a:endParaRPr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Dr. Alejandro Martinez</a:t>
            </a:r>
            <a:endParaRPr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1" name="Google Shape;251;g32d7d1716f1_0_80"/>
          <p:cNvSpPr txBox="1"/>
          <p:nvPr/>
        </p:nvSpPr>
        <p:spPr>
          <a:xfrm>
            <a:off x="8037133" y="110933"/>
            <a:ext cx="3247500" cy="6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PhD student Lara M. Fumarola</a:t>
            </a:r>
            <a:endParaRPr sz="2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52" name="Google Shape;252;g32d7d1716f1_0_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98902" y="3424075"/>
            <a:ext cx="5500772" cy="3433934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g32d7d1716f1_0_80"/>
          <p:cNvSpPr txBox="1"/>
          <p:nvPr/>
        </p:nvSpPr>
        <p:spPr>
          <a:xfrm>
            <a:off x="6260475" y="6140050"/>
            <a:ext cx="4224900" cy="6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Francesco De Natale ‘Ndronico group           </a:t>
            </a:r>
            <a:endParaRPr sz="20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"/>
          <p:cNvSpPr/>
          <p:nvPr/>
        </p:nvSpPr>
        <p:spPr>
          <a:xfrm>
            <a:off x="2220249" y="2921168"/>
            <a:ext cx="7751501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6000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Grazie della vostra attenzione</a:t>
            </a:r>
            <a:r>
              <a:rPr b="1" i="0" lang="it-IT" sz="6000" u="none" cap="none" strike="noStrike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!</a:t>
            </a:r>
            <a:endParaRPr b="1" i="0" sz="3200" u="none" cap="none" strike="noStrike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48;g32fd98d012d_0_449"/>
          <p:cNvGrpSpPr/>
          <p:nvPr/>
        </p:nvGrpSpPr>
        <p:grpSpPr>
          <a:xfrm rot="-2735238">
            <a:off x="6196147" y="1755406"/>
            <a:ext cx="4146186" cy="4146186"/>
            <a:chOff x="2902488" y="902232"/>
            <a:chExt cx="3339000" cy="3339000"/>
          </a:xfrm>
        </p:grpSpPr>
        <p:sp>
          <p:nvSpPr>
            <p:cNvPr id="49" name="Google Shape;49;g32fd98d012d_0_449"/>
            <p:cNvSpPr/>
            <p:nvPr/>
          </p:nvSpPr>
          <p:spPr>
            <a:xfrm rot="-5400000">
              <a:off x="2902488" y="902232"/>
              <a:ext cx="3339000" cy="3339000"/>
            </a:xfrm>
            <a:prstGeom prst="ellipse">
              <a:avLst/>
            </a:prstGeom>
            <a:noFill/>
            <a:ln cap="flat" cmpd="sng" w="19050">
              <a:solidFill>
                <a:srgbClr val="1D7E75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g32fd98d012d_0_449"/>
            <p:cNvSpPr/>
            <p:nvPr/>
          </p:nvSpPr>
          <p:spPr>
            <a:xfrm>
              <a:off x="3123875" y="1123625"/>
              <a:ext cx="2896500" cy="2896200"/>
            </a:xfrm>
            <a:prstGeom prst="pie">
              <a:avLst>
                <a:gd fmla="val 2689583" name="adj1"/>
                <a:gd fmla="val 13510993" name="adj2"/>
              </a:avLst>
            </a:prstGeom>
            <a:solidFill>
              <a:srgbClr val="83E3DA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1" name="Google Shape;51;g32fd98d012d_0_449"/>
          <p:cNvGrpSpPr/>
          <p:nvPr/>
        </p:nvGrpSpPr>
        <p:grpSpPr>
          <a:xfrm>
            <a:off x="7145790" y="2496682"/>
            <a:ext cx="2231740" cy="2277683"/>
            <a:chOff x="3664038" y="1663782"/>
            <a:chExt cx="1816194" cy="1815900"/>
          </a:xfrm>
        </p:grpSpPr>
        <p:sp>
          <p:nvSpPr>
            <p:cNvPr id="52" name="Google Shape;52;g32fd98d012d_0_449"/>
            <p:cNvSpPr/>
            <p:nvPr/>
          </p:nvSpPr>
          <p:spPr>
            <a:xfrm>
              <a:off x="3664038" y="1663782"/>
              <a:ext cx="1815900" cy="1815900"/>
            </a:xfrm>
            <a:prstGeom prst="ellipse">
              <a:avLst/>
            </a:prstGeom>
            <a:solidFill>
              <a:srgbClr val="1B786F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900"/>
                </a:srgbClr>
              </a:outerShdw>
            </a:effectLst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g32fd98d012d_0_449"/>
            <p:cNvSpPr txBox="1"/>
            <p:nvPr/>
          </p:nvSpPr>
          <p:spPr>
            <a:xfrm>
              <a:off x="3802933" y="2158479"/>
              <a:ext cx="1677300" cy="82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-IT" sz="19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Progetto STIGE CLIMAQUIFERI</a:t>
              </a:r>
              <a:endParaRPr b="1" sz="1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54" name="Google Shape;54;g32fd98d012d_0_449"/>
          <p:cNvGrpSpPr/>
          <p:nvPr/>
        </p:nvGrpSpPr>
        <p:grpSpPr>
          <a:xfrm>
            <a:off x="5387665" y="2893526"/>
            <a:ext cx="1313096" cy="1340345"/>
            <a:chOff x="2859873" y="1025426"/>
            <a:chExt cx="1068600" cy="1068600"/>
          </a:xfrm>
        </p:grpSpPr>
        <p:sp>
          <p:nvSpPr>
            <p:cNvPr id="55" name="Google Shape;55;g32fd98d012d_0_449"/>
            <p:cNvSpPr/>
            <p:nvPr/>
          </p:nvSpPr>
          <p:spPr>
            <a:xfrm>
              <a:off x="2859873" y="1025426"/>
              <a:ext cx="1068600" cy="1068600"/>
            </a:xfrm>
            <a:prstGeom prst="ellipse">
              <a:avLst/>
            </a:prstGeom>
            <a:solidFill>
              <a:srgbClr val="155B5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g32fd98d012d_0_449"/>
            <p:cNvSpPr txBox="1"/>
            <p:nvPr/>
          </p:nvSpPr>
          <p:spPr>
            <a:xfrm>
              <a:off x="3012866" y="1193745"/>
              <a:ext cx="762600" cy="73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-IT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CNR IRET</a:t>
              </a:r>
              <a:endParaRPr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-IT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LECCE</a:t>
              </a:r>
              <a:r>
                <a:rPr b="1" lang="it-IT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" name="Google Shape;57;g32fd98d012d_0_449"/>
          <p:cNvGrpSpPr/>
          <p:nvPr/>
        </p:nvGrpSpPr>
        <p:grpSpPr>
          <a:xfrm>
            <a:off x="9725254" y="2860426"/>
            <a:ext cx="1313096" cy="1340345"/>
            <a:chOff x="5214448" y="3234278"/>
            <a:chExt cx="1068600" cy="1068600"/>
          </a:xfrm>
        </p:grpSpPr>
        <p:sp>
          <p:nvSpPr>
            <p:cNvPr id="58" name="Google Shape;58;g32fd98d012d_0_449"/>
            <p:cNvSpPr/>
            <p:nvPr/>
          </p:nvSpPr>
          <p:spPr>
            <a:xfrm>
              <a:off x="5214448" y="3234278"/>
              <a:ext cx="1068600" cy="1068600"/>
            </a:xfrm>
            <a:prstGeom prst="ellipse">
              <a:avLst/>
            </a:prstGeom>
            <a:solidFill>
              <a:srgbClr val="155B5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g32fd98d012d_0_449"/>
            <p:cNvSpPr txBox="1"/>
            <p:nvPr/>
          </p:nvSpPr>
          <p:spPr>
            <a:xfrm>
              <a:off x="5367375" y="3402503"/>
              <a:ext cx="762600" cy="73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-IT" sz="13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Università </a:t>
              </a:r>
              <a:endParaRPr b="1" sz="1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-IT" sz="13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Statale di </a:t>
              </a:r>
              <a:endParaRPr b="1" sz="1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-IT" sz="13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Milano</a:t>
              </a:r>
              <a:r>
                <a:rPr b="1" lang="it-IT" sz="13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b="1" sz="1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0" name="Google Shape;60;g32fd98d012d_0_4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57471" y="182242"/>
            <a:ext cx="908704" cy="927568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g32fd98d012d_0_449"/>
          <p:cNvSpPr txBox="1"/>
          <p:nvPr/>
        </p:nvSpPr>
        <p:spPr>
          <a:xfrm>
            <a:off x="980050" y="1649700"/>
            <a:ext cx="4273800" cy="45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it-IT" sz="1800">
                <a:latin typeface="Times New Roman"/>
                <a:ea typeface="Times New Roman"/>
                <a:cs typeface="Times New Roman"/>
                <a:sym typeface="Times New Roman"/>
              </a:rPr>
              <a:t>Studio della fauna sotterranea in comparazione con specie superficiali.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it-IT" sz="1800">
                <a:latin typeface="Times New Roman"/>
                <a:ea typeface="Times New Roman"/>
                <a:cs typeface="Times New Roman"/>
                <a:sym typeface="Times New Roman"/>
              </a:rPr>
              <a:t>Focus in ambito energetico e comportamentale 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it-IT" sz="1800">
                <a:latin typeface="Times New Roman"/>
                <a:ea typeface="Times New Roman"/>
                <a:cs typeface="Times New Roman"/>
                <a:sym typeface="Times New Roman"/>
              </a:rPr>
              <a:t>Divulgazione scientifica 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2" name="Google Shape;62;g32fd98d012d_0_449"/>
          <p:cNvSpPr txBox="1"/>
          <p:nvPr/>
        </p:nvSpPr>
        <p:spPr>
          <a:xfrm>
            <a:off x="7381925" y="4814375"/>
            <a:ext cx="2061300" cy="6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800">
                <a:latin typeface="Calibri"/>
                <a:ea typeface="Calibri"/>
                <a:cs typeface="Calibri"/>
                <a:sym typeface="Calibri"/>
              </a:rPr>
              <a:t>C’è vita sottoterra</a:t>
            </a:r>
            <a:r>
              <a:rPr lang="it-IT"/>
              <a:t> </a:t>
            </a:r>
            <a:endParaRPr/>
          </a:p>
        </p:txBody>
      </p:sp>
      <p:pic>
        <p:nvPicPr>
          <p:cNvPr id="63" name="Google Shape;63;g32fd98d012d_0_4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6228" y="4212822"/>
            <a:ext cx="1234800" cy="879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g32fd98d012d_0_4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26158" y="4233869"/>
            <a:ext cx="1234800" cy="1044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g32fd98d012d_0_4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23139" y="5376651"/>
            <a:ext cx="1534638" cy="92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g32fd98d012d_0_449"/>
          <p:cNvPicPr preferRelativeResize="0"/>
          <p:nvPr/>
        </p:nvPicPr>
        <p:blipFill rotWithShape="1">
          <a:blip r:embed="rId7">
            <a:alphaModFix/>
          </a:blip>
          <a:srcRect b="0" l="0" r="59517" t="51660"/>
          <a:stretch/>
        </p:blipFill>
        <p:spPr>
          <a:xfrm>
            <a:off x="5253846" y="5322625"/>
            <a:ext cx="943050" cy="854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g32fd98d012d_0_44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92450" y="5220556"/>
            <a:ext cx="1534625" cy="1185569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g32fd98d012d_0_449"/>
          <p:cNvSpPr txBox="1"/>
          <p:nvPr/>
        </p:nvSpPr>
        <p:spPr>
          <a:xfrm>
            <a:off x="3049925" y="866800"/>
            <a:ext cx="5657400" cy="6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900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 cosa si occupa il progetto STIGE-CLIMAQUIFERI</a:t>
            </a:r>
            <a:r>
              <a:rPr lang="it-IT" sz="19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9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g32dbbd70831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7850" y="1568225"/>
            <a:ext cx="7347973" cy="369544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g32dbbd70831_0_0"/>
          <p:cNvSpPr txBox="1"/>
          <p:nvPr/>
        </p:nvSpPr>
        <p:spPr>
          <a:xfrm>
            <a:off x="1812925" y="875650"/>
            <a:ext cx="7092900" cy="9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500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 stigofauna pugliese ha il suo studioso di punta</a:t>
            </a:r>
            <a:endParaRPr sz="2500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2d7d1716f1_0_74"/>
          <p:cNvSpPr txBox="1"/>
          <p:nvPr/>
        </p:nvSpPr>
        <p:spPr>
          <a:xfrm>
            <a:off x="1223425" y="685800"/>
            <a:ext cx="9876000" cy="18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2200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Attività svolte nel primo anno di progetto </a:t>
            </a:r>
            <a:endParaRPr b="1" sz="2200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2200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PRIN 2022 STIGE – CLIMAQUIFERI </a:t>
            </a:r>
            <a:endParaRPr b="1" sz="2200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2" name="Google Shape;82;g32d7d1716f1_0_74"/>
          <p:cNvSpPr/>
          <p:nvPr/>
        </p:nvSpPr>
        <p:spPr>
          <a:xfrm rot="-706487">
            <a:off x="9008326" y="4119642"/>
            <a:ext cx="2161075" cy="91732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83" name="Google Shape;83;g32d7d1716f1_0_74"/>
          <p:cNvSpPr/>
          <p:nvPr/>
        </p:nvSpPr>
        <p:spPr>
          <a:xfrm flipH="1" rot="706487">
            <a:off x="6952510" y="4119642"/>
            <a:ext cx="2161075" cy="91732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grpSp>
        <p:nvGrpSpPr>
          <p:cNvPr id="84" name="Google Shape;84;g32d7d1716f1_0_74"/>
          <p:cNvGrpSpPr/>
          <p:nvPr/>
        </p:nvGrpSpPr>
        <p:grpSpPr>
          <a:xfrm>
            <a:off x="7783610" y="4208488"/>
            <a:ext cx="2740491" cy="1956591"/>
            <a:chOff x="5796625" y="2541798"/>
            <a:chExt cx="1712700" cy="1230715"/>
          </a:xfrm>
        </p:grpSpPr>
        <p:sp>
          <p:nvSpPr>
            <p:cNvPr id="85" name="Google Shape;85;g32d7d1716f1_0_74"/>
            <p:cNvSpPr/>
            <p:nvPr/>
          </p:nvSpPr>
          <p:spPr>
            <a:xfrm rot="-1789476">
              <a:off x="6572742" y="2571072"/>
              <a:ext cx="160451" cy="160451"/>
            </a:xfrm>
            <a:prstGeom prst="ellipse">
              <a:avLst/>
            </a:prstGeom>
            <a:solidFill>
              <a:srgbClr val="FFFFFF"/>
            </a:solidFill>
            <a:ln cap="flat" cmpd="sng" w="38100">
              <a:solidFill>
                <a:srgbClr val="85858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00"/>
            </a:p>
          </p:txBody>
        </p:sp>
        <p:sp>
          <p:nvSpPr>
            <p:cNvPr id="86" name="Google Shape;86;g32d7d1716f1_0_74"/>
            <p:cNvSpPr txBox="1"/>
            <p:nvPr/>
          </p:nvSpPr>
          <p:spPr>
            <a:xfrm>
              <a:off x="5934314" y="2735585"/>
              <a:ext cx="15309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None/>
              </a:pPr>
              <a:r>
                <a:rPr b="1" lang="it-IT" sz="1200">
                  <a:solidFill>
                    <a:srgbClr val="5E5E5E"/>
                  </a:solidFill>
                  <a:latin typeface="Roboto"/>
                  <a:ea typeface="Roboto"/>
                  <a:cs typeface="Roboto"/>
                  <a:sym typeface="Roboto"/>
                </a:rPr>
                <a:t>Febbraio 2025</a:t>
              </a:r>
              <a:endParaRPr b="1" sz="1200">
                <a:solidFill>
                  <a:srgbClr val="5E5E5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7" name="Google Shape;87;g32d7d1716f1_0_74"/>
            <p:cNvSpPr/>
            <p:nvPr/>
          </p:nvSpPr>
          <p:spPr>
            <a:xfrm>
              <a:off x="5796625" y="3069013"/>
              <a:ext cx="1712700" cy="703500"/>
            </a:xfrm>
            <a:prstGeom prst="roundRect">
              <a:avLst>
                <a:gd fmla="val 4485" name="adj"/>
              </a:avLst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/>
            </a:p>
          </p:txBody>
        </p:sp>
        <p:sp>
          <p:nvSpPr>
            <p:cNvPr id="88" name="Google Shape;88;g32d7d1716f1_0_74"/>
            <p:cNvSpPr txBox="1"/>
            <p:nvPr/>
          </p:nvSpPr>
          <p:spPr>
            <a:xfrm>
              <a:off x="5840875" y="3106213"/>
              <a:ext cx="1624200" cy="62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-IT">
                  <a:solidFill>
                    <a:srgbClr val="5E5E5E"/>
                  </a:solidFill>
                  <a:latin typeface="Roboto"/>
                  <a:ea typeface="Roboto"/>
                  <a:cs typeface="Roboto"/>
                  <a:sym typeface="Roboto"/>
                </a:rPr>
                <a:t>Pubblicazione del dato odierno e storico raccolto</a:t>
              </a:r>
              <a:endParaRPr b="1">
                <a:solidFill>
                  <a:srgbClr val="5E5E5E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2100"/>
                </a:spcBef>
                <a:spcAft>
                  <a:spcPts val="2100"/>
                </a:spcAft>
                <a:buNone/>
              </a:pPr>
              <a:r>
                <a:t/>
              </a:r>
              <a:endParaRPr sz="1200">
                <a:solidFill>
                  <a:srgbClr val="5E5E5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9" name="Google Shape;89;g32d7d1716f1_0_74"/>
            <p:cNvSpPr/>
            <p:nvPr/>
          </p:nvSpPr>
          <p:spPr>
            <a:xfrm>
              <a:off x="6607975" y="3004364"/>
              <a:ext cx="90000" cy="67500"/>
            </a:xfrm>
            <a:prstGeom prst="triangle">
              <a:avLst>
                <a:gd fmla="val 50000" name="adj"/>
              </a:avLst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00"/>
            </a:p>
          </p:txBody>
        </p:sp>
      </p:grpSp>
      <p:sp>
        <p:nvSpPr>
          <p:cNvPr id="90" name="Google Shape;90;g32d7d1716f1_0_74"/>
          <p:cNvSpPr/>
          <p:nvPr/>
        </p:nvSpPr>
        <p:spPr>
          <a:xfrm rot="-706487">
            <a:off x="4902813" y="4119642"/>
            <a:ext cx="2161075" cy="91732"/>
          </a:xfrm>
          <a:prstGeom prst="roundRect">
            <a:avLst>
              <a:gd fmla="val 50000" name="adj"/>
            </a:avLst>
          </a:prstGeom>
          <a:solidFill>
            <a:srgbClr val="D9D9D9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grpSp>
        <p:nvGrpSpPr>
          <p:cNvPr id="91" name="Google Shape;91;g32d7d1716f1_0_74"/>
          <p:cNvGrpSpPr/>
          <p:nvPr/>
        </p:nvGrpSpPr>
        <p:grpSpPr>
          <a:xfrm>
            <a:off x="5687117" y="2049025"/>
            <a:ext cx="2740491" cy="1982089"/>
            <a:chOff x="4409300" y="1219942"/>
            <a:chExt cx="1712700" cy="1246754"/>
          </a:xfrm>
        </p:grpSpPr>
        <p:sp>
          <p:nvSpPr>
            <p:cNvPr id="92" name="Google Shape;92;g32d7d1716f1_0_74"/>
            <p:cNvSpPr/>
            <p:nvPr/>
          </p:nvSpPr>
          <p:spPr>
            <a:xfrm rot="-1789476">
              <a:off x="5185416" y="2276970"/>
              <a:ext cx="160451" cy="160451"/>
            </a:xfrm>
            <a:prstGeom prst="ellipse">
              <a:avLst/>
            </a:prstGeom>
            <a:solidFill>
              <a:srgbClr val="FFFFFF"/>
            </a:solidFill>
            <a:ln cap="flat" cmpd="sng" w="38100">
              <a:solidFill>
                <a:srgbClr val="85858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00"/>
            </a:p>
          </p:txBody>
        </p:sp>
        <p:sp>
          <p:nvSpPr>
            <p:cNvPr id="93" name="Google Shape;93;g32d7d1716f1_0_74"/>
            <p:cNvSpPr txBox="1"/>
            <p:nvPr/>
          </p:nvSpPr>
          <p:spPr>
            <a:xfrm>
              <a:off x="4453446" y="1985302"/>
              <a:ext cx="1624200" cy="2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None/>
              </a:pPr>
              <a:r>
                <a:rPr b="1" lang="it-IT" sz="1200">
                  <a:solidFill>
                    <a:srgbClr val="5E5E5E"/>
                  </a:solidFill>
                  <a:latin typeface="Roboto"/>
                  <a:ea typeface="Roboto"/>
                  <a:cs typeface="Roboto"/>
                  <a:sym typeface="Roboto"/>
                </a:rPr>
                <a:t>Novembre 2024</a:t>
              </a:r>
              <a:endParaRPr b="1" sz="1200">
                <a:solidFill>
                  <a:srgbClr val="5E5E5E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4" name="Google Shape;94;g32d7d1716f1_0_74"/>
            <p:cNvSpPr/>
            <p:nvPr/>
          </p:nvSpPr>
          <p:spPr>
            <a:xfrm>
              <a:off x="4409300" y="1219942"/>
              <a:ext cx="1712700" cy="703500"/>
            </a:xfrm>
            <a:prstGeom prst="roundRect">
              <a:avLst>
                <a:gd fmla="val 4485" name="adj"/>
              </a:avLst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/>
            </a:p>
          </p:txBody>
        </p:sp>
        <p:sp>
          <p:nvSpPr>
            <p:cNvPr id="95" name="Google Shape;95;g32d7d1716f1_0_74"/>
            <p:cNvSpPr/>
            <p:nvPr/>
          </p:nvSpPr>
          <p:spPr>
            <a:xfrm rot="10800000">
              <a:off x="5220625" y="1919036"/>
              <a:ext cx="90000" cy="67500"/>
            </a:xfrm>
            <a:prstGeom prst="triangle">
              <a:avLst>
                <a:gd fmla="val 50000" name="adj"/>
              </a:avLst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00"/>
            </a:p>
          </p:txBody>
        </p:sp>
        <p:sp>
          <p:nvSpPr>
            <p:cNvPr id="96" name="Google Shape;96;g32d7d1716f1_0_74"/>
            <p:cNvSpPr txBox="1"/>
            <p:nvPr/>
          </p:nvSpPr>
          <p:spPr>
            <a:xfrm>
              <a:off x="4453550" y="1257142"/>
              <a:ext cx="1624200" cy="62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-IT" sz="1500">
                  <a:solidFill>
                    <a:srgbClr val="5E5E5E"/>
                  </a:solidFill>
                  <a:latin typeface="Calibri"/>
                  <a:ea typeface="Calibri"/>
                  <a:cs typeface="Calibri"/>
                  <a:sym typeface="Calibri"/>
                </a:rPr>
                <a:t>Collaborazione con CNR IRSA </a:t>
              </a:r>
              <a:endParaRPr b="1" sz="1500">
                <a:solidFill>
                  <a:srgbClr val="5E5E5E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2100"/>
                </a:spcBef>
                <a:spcAft>
                  <a:spcPts val="2100"/>
                </a:spcAft>
                <a:buNone/>
              </a:pPr>
              <a:r>
                <a:rPr b="1" lang="it-IT" sz="1500">
                  <a:solidFill>
                    <a:srgbClr val="5E5E5E"/>
                  </a:solidFill>
                  <a:latin typeface="Calibri"/>
                  <a:ea typeface="Calibri"/>
                  <a:cs typeface="Calibri"/>
                  <a:sym typeface="Calibri"/>
                </a:rPr>
                <a:t>Campionamenti in Spagna</a:t>
              </a:r>
              <a:endParaRPr b="1" sz="1500">
                <a:solidFill>
                  <a:srgbClr val="5E5E5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7" name="Google Shape;97;g32d7d1716f1_0_74"/>
          <p:cNvSpPr/>
          <p:nvPr/>
        </p:nvSpPr>
        <p:spPr>
          <a:xfrm flipH="1" rot="706487">
            <a:off x="2835890" y="4119642"/>
            <a:ext cx="2161075" cy="91732"/>
          </a:xfrm>
          <a:prstGeom prst="roundRect">
            <a:avLst>
              <a:gd fmla="val 50000" name="adj"/>
            </a:avLst>
          </a:prstGeom>
          <a:solidFill>
            <a:srgbClr val="1D7E75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grpSp>
        <p:nvGrpSpPr>
          <p:cNvPr id="98" name="Google Shape;98;g32d7d1716f1_0_74"/>
          <p:cNvGrpSpPr/>
          <p:nvPr/>
        </p:nvGrpSpPr>
        <p:grpSpPr>
          <a:xfrm>
            <a:off x="3524285" y="4208488"/>
            <a:ext cx="2801491" cy="1956591"/>
            <a:chOff x="2983853" y="2541798"/>
            <a:chExt cx="1750822" cy="1230715"/>
          </a:xfrm>
        </p:grpSpPr>
        <p:sp>
          <p:nvSpPr>
            <p:cNvPr id="99" name="Google Shape;99;g32d7d1716f1_0_74"/>
            <p:cNvSpPr txBox="1"/>
            <p:nvPr/>
          </p:nvSpPr>
          <p:spPr>
            <a:xfrm>
              <a:off x="2983853" y="2735585"/>
              <a:ext cx="1624200" cy="2760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None/>
              </a:pPr>
              <a:r>
                <a:rPr b="1" lang="it-IT" sz="1200">
                  <a:solidFill>
                    <a:srgbClr val="701C7F"/>
                  </a:solidFill>
                  <a:latin typeface="Roboto"/>
                  <a:ea typeface="Roboto"/>
                  <a:cs typeface="Roboto"/>
                  <a:sym typeface="Roboto"/>
                </a:rPr>
                <a:t>Luglio-Agosto 2024</a:t>
              </a:r>
              <a:endParaRPr b="1" sz="1200">
                <a:solidFill>
                  <a:srgbClr val="701C7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0" name="Google Shape;100;g32d7d1716f1_0_74"/>
            <p:cNvSpPr/>
            <p:nvPr/>
          </p:nvSpPr>
          <p:spPr>
            <a:xfrm rot="-1789476">
              <a:off x="3798091" y="2571072"/>
              <a:ext cx="160451" cy="160451"/>
            </a:xfrm>
            <a:prstGeom prst="ellipse">
              <a:avLst/>
            </a:prstGeom>
            <a:solidFill>
              <a:srgbClr val="1D7E75"/>
            </a:solidFill>
            <a:ln cap="flat" cmpd="sng" w="38100">
              <a:solidFill>
                <a:srgbClr val="701C7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00"/>
            </a:p>
          </p:txBody>
        </p:sp>
        <p:sp>
          <p:nvSpPr>
            <p:cNvPr id="101" name="Google Shape;101;g32d7d1716f1_0_74"/>
            <p:cNvSpPr/>
            <p:nvPr/>
          </p:nvSpPr>
          <p:spPr>
            <a:xfrm>
              <a:off x="3021975" y="3069013"/>
              <a:ext cx="1712700" cy="703500"/>
            </a:xfrm>
            <a:prstGeom prst="roundRect">
              <a:avLst>
                <a:gd fmla="val 4485" name="adj"/>
              </a:avLst>
            </a:prstGeom>
            <a:solidFill>
              <a:srgbClr val="1D7E7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/>
            </a:p>
          </p:txBody>
        </p:sp>
        <p:sp>
          <p:nvSpPr>
            <p:cNvPr id="102" name="Google Shape;102;g32d7d1716f1_0_74"/>
            <p:cNvSpPr txBox="1"/>
            <p:nvPr/>
          </p:nvSpPr>
          <p:spPr>
            <a:xfrm>
              <a:off x="3066225" y="3106213"/>
              <a:ext cx="1624200" cy="624600"/>
            </a:xfrm>
            <a:prstGeom prst="rect">
              <a:avLst/>
            </a:prstGeom>
            <a:solidFill>
              <a:srgbClr val="1D7E75"/>
            </a:solidFill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None/>
              </a:pPr>
              <a:r>
                <a:rPr lang="it-IT"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Esperimenti ed analisi dei risultati</a:t>
              </a:r>
              <a:endParaRPr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g32d7d1716f1_0_74"/>
            <p:cNvSpPr/>
            <p:nvPr/>
          </p:nvSpPr>
          <p:spPr>
            <a:xfrm>
              <a:off x="3833325" y="3004364"/>
              <a:ext cx="90000" cy="67500"/>
            </a:xfrm>
            <a:prstGeom prst="triangle">
              <a:avLst>
                <a:gd fmla="val 50000" name="adj"/>
              </a:avLst>
            </a:prstGeom>
            <a:solidFill>
              <a:srgbClr val="1D7E7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00"/>
            </a:p>
          </p:txBody>
        </p:sp>
      </p:grpSp>
      <p:sp>
        <p:nvSpPr>
          <p:cNvPr id="104" name="Google Shape;104;g32d7d1716f1_0_74"/>
          <p:cNvSpPr/>
          <p:nvPr/>
        </p:nvSpPr>
        <p:spPr>
          <a:xfrm rot="-706487">
            <a:off x="797313" y="4119642"/>
            <a:ext cx="2161075" cy="91732"/>
          </a:xfrm>
          <a:prstGeom prst="roundRect">
            <a:avLst>
              <a:gd fmla="val 50000" name="adj"/>
            </a:avLst>
          </a:prstGeom>
          <a:solidFill>
            <a:srgbClr val="1D7E75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grpSp>
        <p:nvGrpSpPr>
          <p:cNvPr id="105" name="Google Shape;105;g32d7d1716f1_0_74"/>
          <p:cNvGrpSpPr/>
          <p:nvPr/>
        </p:nvGrpSpPr>
        <p:grpSpPr>
          <a:xfrm>
            <a:off x="1526191" y="1896640"/>
            <a:ext cx="2801463" cy="2134493"/>
            <a:chOff x="1637475" y="1124079"/>
            <a:chExt cx="1712700" cy="1342617"/>
          </a:xfrm>
        </p:grpSpPr>
        <p:sp>
          <p:nvSpPr>
            <p:cNvPr id="106" name="Google Shape;106;g32d7d1716f1_0_74"/>
            <p:cNvSpPr/>
            <p:nvPr/>
          </p:nvSpPr>
          <p:spPr>
            <a:xfrm>
              <a:off x="1637475" y="1219942"/>
              <a:ext cx="1712700" cy="703500"/>
            </a:xfrm>
            <a:prstGeom prst="roundRect">
              <a:avLst>
                <a:gd fmla="val 4485" name="adj"/>
              </a:avLst>
            </a:prstGeom>
            <a:solidFill>
              <a:srgbClr val="1D7E7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/>
            </a:p>
          </p:txBody>
        </p:sp>
        <p:sp>
          <p:nvSpPr>
            <p:cNvPr id="107" name="Google Shape;107;g32d7d1716f1_0_74"/>
            <p:cNvSpPr txBox="1"/>
            <p:nvPr/>
          </p:nvSpPr>
          <p:spPr>
            <a:xfrm>
              <a:off x="1959275" y="1985302"/>
              <a:ext cx="1146600" cy="276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2100"/>
                </a:spcAft>
                <a:buNone/>
              </a:pPr>
              <a:r>
                <a:rPr b="1" lang="it-IT" sz="1200">
                  <a:solidFill>
                    <a:srgbClr val="0000FF"/>
                  </a:solidFill>
                  <a:latin typeface="Roboto"/>
                  <a:ea typeface="Roboto"/>
                  <a:cs typeface="Roboto"/>
                  <a:sym typeface="Roboto"/>
                </a:rPr>
                <a:t>Febbraio 2024</a:t>
              </a:r>
              <a:endParaRPr b="1" sz="1200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8" name="Google Shape;108;g32d7d1716f1_0_74"/>
            <p:cNvSpPr/>
            <p:nvPr/>
          </p:nvSpPr>
          <p:spPr>
            <a:xfrm rot="10800000">
              <a:off x="2448800" y="1919036"/>
              <a:ext cx="90000" cy="67500"/>
            </a:xfrm>
            <a:prstGeom prst="triangle">
              <a:avLst>
                <a:gd fmla="val 50000" name="adj"/>
              </a:avLst>
            </a:prstGeom>
            <a:solidFill>
              <a:srgbClr val="1D7E75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00"/>
            </a:p>
          </p:txBody>
        </p:sp>
        <p:sp>
          <p:nvSpPr>
            <p:cNvPr id="109" name="Google Shape;109;g32d7d1716f1_0_74"/>
            <p:cNvSpPr txBox="1"/>
            <p:nvPr/>
          </p:nvSpPr>
          <p:spPr>
            <a:xfrm>
              <a:off x="1678886" y="1124079"/>
              <a:ext cx="1624200" cy="883500"/>
            </a:xfrm>
            <a:prstGeom prst="rect">
              <a:avLst/>
            </a:prstGeom>
            <a:solidFill>
              <a:srgbClr val="1D7E75"/>
            </a:solidFill>
            <a:ln>
              <a:noFill/>
            </a:ln>
          </p:spPr>
          <p:txBody>
            <a:bodyPr anchorCtr="0" anchor="t" bIns="121900" lIns="121900" spcFirstLastPara="1" rIns="121900" wrap="square" tIns="121900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Collaborazione con enti pubblici e privati locali.</a:t>
              </a:r>
              <a:endParaRPr sz="1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2100"/>
                </a:spcBef>
                <a:spcAft>
                  <a:spcPts val="2100"/>
                </a:spcAft>
                <a:buNone/>
              </a:pPr>
              <a:r>
                <a:rPr lang="it-IT"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Campionamenti in Salento</a:t>
              </a:r>
              <a:endParaRPr sz="1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g32d7d1716f1_0_74"/>
            <p:cNvSpPr/>
            <p:nvPr/>
          </p:nvSpPr>
          <p:spPr>
            <a:xfrm rot="-1789476">
              <a:off x="2410765" y="2276970"/>
              <a:ext cx="160451" cy="160451"/>
            </a:xfrm>
            <a:prstGeom prst="ellipse">
              <a:avLst/>
            </a:prstGeom>
            <a:solidFill>
              <a:srgbClr val="1D7E75"/>
            </a:solidFill>
            <a:ln cap="flat" cmpd="sng" w="38100">
              <a:solidFill>
                <a:srgbClr val="00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00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g32ce1b058fc_0_10"/>
          <p:cNvPicPr preferRelativeResize="0"/>
          <p:nvPr/>
        </p:nvPicPr>
        <p:blipFill rotWithShape="1">
          <a:blip r:embed="rId3">
            <a:alphaModFix/>
          </a:blip>
          <a:srcRect b="18149" l="0" r="44261" t="18655"/>
          <a:stretch/>
        </p:blipFill>
        <p:spPr>
          <a:xfrm>
            <a:off x="3333363" y="3572049"/>
            <a:ext cx="5525274" cy="313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g32ce1b058fc_0_10"/>
          <p:cNvPicPr preferRelativeResize="0"/>
          <p:nvPr/>
        </p:nvPicPr>
        <p:blipFill rotWithShape="1">
          <a:blip r:embed="rId4">
            <a:alphaModFix/>
          </a:blip>
          <a:srcRect b="74041" l="73905" r="0" t="3479"/>
          <a:stretch/>
        </p:blipFill>
        <p:spPr>
          <a:xfrm>
            <a:off x="3333376" y="5430001"/>
            <a:ext cx="1374126" cy="1274399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8" name="Google Shape;118;g32ce1b058fc_0_10"/>
          <p:cNvPicPr preferRelativeResize="0"/>
          <p:nvPr/>
        </p:nvPicPr>
        <p:blipFill rotWithShape="1">
          <a:blip r:embed="rId3">
            <a:alphaModFix/>
          </a:blip>
          <a:srcRect b="29144" l="70066" r="19964" t="29626"/>
          <a:stretch/>
        </p:blipFill>
        <p:spPr>
          <a:xfrm>
            <a:off x="8277625" y="3572049"/>
            <a:ext cx="995302" cy="205822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9" name="Google Shape;119;g32ce1b058fc_0_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29675" y="1125475"/>
            <a:ext cx="8769524" cy="235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g32ce1b058fc_0_2"/>
          <p:cNvPicPr preferRelativeResize="0"/>
          <p:nvPr/>
        </p:nvPicPr>
        <p:blipFill rotWithShape="1">
          <a:blip r:embed="rId3">
            <a:alphaModFix/>
          </a:blip>
          <a:srcRect b="0" l="5687" r="0" t="0"/>
          <a:stretch/>
        </p:blipFill>
        <p:spPr>
          <a:xfrm>
            <a:off x="1246400" y="2415500"/>
            <a:ext cx="4604349" cy="3295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g32ce1b058fc_0_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9350" y="3166600"/>
            <a:ext cx="3801648" cy="2544399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g32ce1b058fc_0_2"/>
          <p:cNvSpPr txBox="1"/>
          <p:nvPr/>
        </p:nvSpPr>
        <p:spPr>
          <a:xfrm>
            <a:off x="2794975" y="855275"/>
            <a:ext cx="5314200" cy="7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000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Siti di campionamento in Salento</a:t>
            </a:r>
            <a:endParaRPr sz="3000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000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dalle grotte ai…</a:t>
            </a:r>
            <a:endParaRPr sz="3000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8" name="Google Shape;128;g32ce1b058fc_0_2"/>
          <p:cNvSpPr txBox="1"/>
          <p:nvPr/>
        </p:nvSpPr>
        <p:spPr>
          <a:xfrm>
            <a:off x="1693525" y="5802775"/>
            <a:ext cx="3191700" cy="7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700">
                <a:latin typeface="Times New Roman"/>
                <a:ea typeface="Times New Roman"/>
                <a:cs typeface="Times New Roman"/>
                <a:sym typeface="Times New Roman"/>
              </a:rPr>
              <a:t>Veduta dall’alto della Palude del Capitano</a:t>
            </a: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g32ce1b058fc_0_2"/>
          <p:cNvSpPr txBox="1"/>
          <p:nvPr/>
        </p:nvSpPr>
        <p:spPr>
          <a:xfrm>
            <a:off x="6041775" y="5802775"/>
            <a:ext cx="4923900" cy="7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>
                <a:latin typeface="Times New Roman"/>
                <a:ea typeface="Times New Roman"/>
                <a:cs typeface="Times New Roman"/>
                <a:sym typeface="Times New Roman"/>
              </a:rPr>
              <a:t>Raccolta di organismi presso il sistema di </a:t>
            </a:r>
            <a:r>
              <a:rPr lang="it-IT" sz="1500">
                <a:latin typeface="Times New Roman"/>
                <a:ea typeface="Times New Roman"/>
                <a:cs typeface="Times New Roman"/>
                <a:sym typeface="Times New Roman"/>
              </a:rPr>
              <a:t>Spunnulate</a:t>
            </a:r>
            <a:r>
              <a:rPr lang="it-IT" sz="1500">
                <a:latin typeface="Times New Roman"/>
                <a:ea typeface="Times New Roman"/>
                <a:cs typeface="Times New Roman"/>
                <a:sym typeface="Times New Roman"/>
              </a:rPr>
              <a:t> di Sant’Isidoro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2fb4d13dc7_0_248"/>
          <p:cNvSpPr txBox="1"/>
          <p:nvPr/>
        </p:nvSpPr>
        <p:spPr>
          <a:xfrm>
            <a:off x="1363776" y="6070050"/>
            <a:ext cx="4208700" cy="8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latin typeface="Times New Roman"/>
                <a:ea typeface="Times New Roman"/>
                <a:cs typeface="Times New Roman"/>
                <a:sym typeface="Times New Roman"/>
              </a:rPr>
              <a:t>Fonti di Carlo Magno, Otranto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latin typeface="Times New Roman"/>
                <a:ea typeface="Times New Roman"/>
                <a:cs typeface="Times New Roman"/>
                <a:sym typeface="Times New Roman"/>
              </a:rPr>
              <a:t>foto personale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6" name="Google Shape;136;g32fb4d13dc7_0_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5425" y="1412625"/>
            <a:ext cx="4578474" cy="4578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g32fb4d13dc7_0_248"/>
          <p:cNvPicPr preferRelativeResize="0"/>
          <p:nvPr/>
        </p:nvPicPr>
        <p:blipFill rotWithShape="1">
          <a:blip r:embed="rId4">
            <a:alphaModFix/>
          </a:blip>
          <a:srcRect b="11939" l="11308" r="0" t="7551"/>
          <a:stretch/>
        </p:blipFill>
        <p:spPr>
          <a:xfrm>
            <a:off x="6090175" y="1412625"/>
            <a:ext cx="5043599" cy="457847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g32fb4d13dc7_0_248"/>
          <p:cNvSpPr txBox="1"/>
          <p:nvPr/>
        </p:nvSpPr>
        <p:spPr>
          <a:xfrm>
            <a:off x="6176325" y="5986200"/>
            <a:ext cx="4694700" cy="8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>
                <a:latin typeface="Times New Roman"/>
                <a:ea typeface="Times New Roman"/>
                <a:cs typeface="Times New Roman"/>
                <a:sym typeface="Times New Roman"/>
              </a:rPr>
              <a:t>Pozzi nell’agro Brindisino, immagine satellitare della Discarica Formica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9" name="Google Shape;139;g32fb4d13dc7_0_248"/>
          <p:cNvSpPr txBox="1"/>
          <p:nvPr/>
        </p:nvSpPr>
        <p:spPr>
          <a:xfrm>
            <a:off x="5052650" y="665125"/>
            <a:ext cx="2632500" cy="5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700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Pozzi!</a:t>
            </a:r>
            <a:endParaRPr sz="2700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g32ce1b058fc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4550" y="1448425"/>
            <a:ext cx="4838701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g32ce1b058fc_0_6"/>
          <p:cNvSpPr txBox="1"/>
          <p:nvPr/>
        </p:nvSpPr>
        <p:spPr>
          <a:xfrm>
            <a:off x="3090850" y="720125"/>
            <a:ext cx="5902200" cy="6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700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Siti di campionamento </a:t>
            </a:r>
            <a:r>
              <a:rPr lang="it-IT" sz="2700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Lanzarote</a:t>
            </a:r>
            <a:endParaRPr sz="2700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7" name="Google Shape;147;g32ce1b058fc_0_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67150" y="1625688"/>
            <a:ext cx="3363126" cy="4484173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g32ce1b058fc_0_6"/>
          <p:cNvSpPr txBox="1"/>
          <p:nvPr/>
        </p:nvSpPr>
        <p:spPr>
          <a:xfrm>
            <a:off x="3275275" y="6287125"/>
            <a:ext cx="6422100" cy="2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Attività di campionamento nel Jameo del Agua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/>
              <a:t>foto personali.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2ce1b058fc_0_18"/>
          <p:cNvSpPr/>
          <p:nvPr/>
        </p:nvSpPr>
        <p:spPr>
          <a:xfrm>
            <a:off x="2102277" y="2774831"/>
            <a:ext cx="8106600" cy="1086900"/>
          </a:xfrm>
          <a:prstGeom prst="rect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154" name="Google Shape;154;g32ce1b058fc_0_18"/>
          <p:cNvSpPr/>
          <p:nvPr/>
        </p:nvSpPr>
        <p:spPr>
          <a:xfrm>
            <a:off x="2521542" y="5706766"/>
            <a:ext cx="963300" cy="954600"/>
          </a:xfrm>
          <a:prstGeom prst="ellipse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155" name="Google Shape;155;g32ce1b058fc_0_18"/>
          <p:cNvSpPr/>
          <p:nvPr/>
        </p:nvSpPr>
        <p:spPr>
          <a:xfrm>
            <a:off x="2102277" y="4189870"/>
            <a:ext cx="8106600" cy="1086900"/>
          </a:xfrm>
          <a:prstGeom prst="rect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156" name="Google Shape;156;g32ce1b058fc_0_18"/>
          <p:cNvSpPr txBox="1"/>
          <p:nvPr>
            <p:ph type="title"/>
          </p:nvPr>
        </p:nvSpPr>
        <p:spPr>
          <a:xfrm>
            <a:off x="-88375" y="717025"/>
            <a:ext cx="11640300" cy="7128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3100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Piano sperimentale</a:t>
            </a:r>
            <a:r>
              <a:rPr b="1" lang="it-IT" sz="3100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endParaRPr b="1" sz="3100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100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animale modello</a:t>
            </a:r>
            <a:r>
              <a:rPr i="1" lang="it-IT" sz="3100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i="1" lang="it-IT" sz="3100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Spelaeomysis bottazzii </a:t>
            </a:r>
            <a:r>
              <a:rPr lang="it-IT" sz="3100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Caroli, 1924</a:t>
            </a:r>
            <a:endParaRPr sz="3100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500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1" sz="1500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7" name="Google Shape;157;g32ce1b058fc_0_18"/>
          <p:cNvSpPr/>
          <p:nvPr/>
        </p:nvSpPr>
        <p:spPr>
          <a:xfrm>
            <a:off x="4158405" y="3486140"/>
            <a:ext cx="610200" cy="71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158" name="Google Shape;158;g32ce1b058fc_0_18"/>
          <p:cNvSpPr/>
          <p:nvPr/>
        </p:nvSpPr>
        <p:spPr>
          <a:xfrm>
            <a:off x="4328606" y="6170608"/>
            <a:ext cx="610200" cy="71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159" name="Google Shape;159;g32ce1b058fc_0_18"/>
          <p:cNvSpPr/>
          <p:nvPr/>
        </p:nvSpPr>
        <p:spPr>
          <a:xfrm>
            <a:off x="7137557" y="3413693"/>
            <a:ext cx="610200" cy="71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160" name="Google Shape;160;g32ce1b058fc_0_18"/>
          <p:cNvSpPr/>
          <p:nvPr/>
        </p:nvSpPr>
        <p:spPr>
          <a:xfrm>
            <a:off x="7137541" y="6170608"/>
            <a:ext cx="610200" cy="71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161" name="Google Shape;161;g32ce1b058fc_0_18"/>
          <p:cNvSpPr txBox="1"/>
          <p:nvPr/>
        </p:nvSpPr>
        <p:spPr>
          <a:xfrm>
            <a:off x="147831" y="5676610"/>
            <a:ext cx="24483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300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Temperature </a:t>
            </a:r>
            <a:endParaRPr b="1" sz="1300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300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25°C</a:t>
            </a:r>
            <a:endParaRPr b="1" sz="1300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1" lang="it-IT" sz="1300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18 individuals</a:t>
            </a:r>
            <a:endParaRPr b="1" sz="1300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2" name="Google Shape;162;g32ce1b058fc_0_18"/>
          <p:cNvSpPr txBox="1"/>
          <p:nvPr/>
        </p:nvSpPr>
        <p:spPr>
          <a:xfrm>
            <a:off x="2214843" y="2078709"/>
            <a:ext cx="1563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Native salinity</a:t>
            </a:r>
            <a:endParaRPr b="1"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psu</a:t>
            </a:r>
            <a:endParaRPr b="1"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3" name="Google Shape;163;g32ce1b058fc_0_18"/>
          <p:cNvSpPr txBox="1"/>
          <p:nvPr/>
        </p:nvSpPr>
        <p:spPr>
          <a:xfrm>
            <a:off x="7130269" y="2047620"/>
            <a:ext cx="2981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High salinity</a:t>
            </a:r>
            <a:endParaRPr b="1"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 psu</a:t>
            </a:r>
            <a:endParaRPr b="1"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4" name="Google Shape;164;g32ce1b058fc_0_18"/>
          <p:cNvSpPr txBox="1"/>
          <p:nvPr/>
        </p:nvSpPr>
        <p:spPr>
          <a:xfrm>
            <a:off x="4306901" y="2090146"/>
            <a:ext cx="2981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Moderate salinity</a:t>
            </a:r>
            <a:endParaRPr b="1"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 psu</a:t>
            </a:r>
            <a:endParaRPr b="1"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5" name="Google Shape;165;g32ce1b058fc_0_18"/>
          <p:cNvSpPr txBox="1"/>
          <p:nvPr/>
        </p:nvSpPr>
        <p:spPr>
          <a:xfrm>
            <a:off x="3681600" y="2906842"/>
            <a:ext cx="1563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chemeClr val="dk1"/>
                </a:solidFill>
              </a:rPr>
              <a:t> </a:t>
            </a:r>
            <a:r>
              <a:rPr lang="it-IT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Acclimation time 24h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6" name="Google Shape;166;g32ce1b058fc_0_18"/>
          <p:cNvSpPr txBox="1"/>
          <p:nvPr/>
        </p:nvSpPr>
        <p:spPr>
          <a:xfrm>
            <a:off x="2286831" y="2821044"/>
            <a:ext cx="1419900" cy="8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Group I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it-IT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tested for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it-IT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SMR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2"/>
                </a:solidFill>
              </a:rPr>
              <a:t> </a:t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167" name="Google Shape;167;g32ce1b058fc_0_18"/>
          <p:cNvSpPr txBox="1"/>
          <p:nvPr/>
        </p:nvSpPr>
        <p:spPr>
          <a:xfrm>
            <a:off x="99330" y="2906842"/>
            <a:ext cx="24483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300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Temperature </a:t>
            </a:r>
            <a:endParaRPr b="1" sz="1300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300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17°C</a:t>
            </a:r>
            <a:endParaRPr b="1" sz="1300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300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18 individuals</a:t>
            </a:r>
            <a:endParaRPr b="1" sz="1300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8" name="Google Shape;168;g32ce1b058fc_0_18"/>
          <p:cNvSpPr txBox="1"/>
          <p:nvPr/>
        </p:nvSpPr>
        <p:spPr>
          <a:xfrm>
            <a:off x="6660753" y="2811988"/>
            <a:ext cx="1563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chemeClr val="dk1"/>
                </a:solidFill>
              </a:rPr>
              <a:t> </a:t>
            </a:r>
            <a:r>
              <a:rPr lang="it-IT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Acclimation time 24h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9" name="Google Shape;169;g32ce1b058fc_0_18"/>
          <p:cNvSpPr txBox="1"/>
          <p:nvPr/>
        </p:nvSpPr>
        <p:spPr>
          <a:xfrm>
            <a:off x="3851801" y="5574132"/>
            <a:ext cx="1563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chemeClr val="dk1"/>
                </a:solidFill>
              </a:rPr>
              <a:t> </a:t>
            </a:r>
            <a:r>
              <a:rPr lang="it-IT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Acclimation time 24h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0" name="Google Shape;170;g32ce1b058fc_0_18"/>
          <p:cNvSpPr txBox="1"/>
          <p:nvPr/>
        </p:nvSpPr>
        <p:spPr>
          <a:xfrm>
            <a:off x="6660753" y="5574132"/>
            <a:ext cx="1563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chemeClr val="dk1"/>
                </a:solidFill>
              </a:rPr>
              <a:t> </a:t>
            </a:r>
            <a:r>
              <a:rPr lang="it-IT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Acclimation time 24h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1" name="Google Shape;171;g32ce1b058fc_0_18"/>
          <p:cNvSpPr/>
          <p:nvPr/>
        </p:nvSpPr>
        <p:spPr>
          <a:xfrm rot="-5400000">
            <a:off x="5921215" y="-2234142"/>
            <a:ext cx="512400" cy="8015400"/>
          </a:xfrm>
          <a:prstGeom prst="rtTriangle">
            <a:avLst/>
          </a:prstGeom>
          <a:gradFill>
            <a:gsLst>
              <a:gs pos="0">
                <a:srgbClr val="00FF00"/>
              </a:gs>
              <a:gs pos="65000">
                <a:srgbClr val="FF9900"/>
              </a:gs>
              <a:gs pos="100000">
                <a:srgbClr val="FF0000"/>
              </a:gs>
              <a:gs pos="100000">
                <a:srgbClr val="73737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172" name="Google Shape;172;g32ce1b058fc_0_18"/>
          <p:cNvSpPr txBox="1"/>
          <p:nvPr/>
        </p:nvSpPr>
        <p:spPr>
          <a:xfrm>
            <a:off x="2293165" y="4303707"/>
            <a:ext cx="1419900" cy="8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Group II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it-IT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tested for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it-IT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SMR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2"/>
                </a:solidFill>
              </a:rPr>
              <a:t> </a:t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173" name="Google Shape;173;g32ce1b058fc_0_18"/>
          <p:cNvSpPr txBox="1"/>
          <p:nvPr/>
        </p:nvSpPr>
        <p:spPr>
          <a:xfrm>
            <a:off x="5194377" y="2869280"/>
            <a:ext cx="1419900" cy="8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Group I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it-IT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tested for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it-IT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SMR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2"/>
                </a:solidFill>
              </a:rPr>
              <a:t> </a:t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174" name="Google Shape;174;g32ce1b058fc_0_18"/>
          <p:cNvSpPr txBox="1"/>
          <p:nvPr/>
        </p:nvSpPr>
        <p:spPr>
          <a:xfrm>
            <a:off x="8101923" y="2821044"/>
            <a:ext cx="1419900" cy="8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Group I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it-IT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tested for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it-IT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SMR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2"/>
                </a:solidFill>
              </a:rPr>
              <a:t> </a:t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175" name="Google Shape;175;g32ce1b058fc_0_18"/>
          <p:cNvSpPr txBox="1"/>
          <p:nvPr/>
        </p:nvSpPr>
        <p:spPr>
          <a:xfrm>
            <a:off x="8095589" y="4307037"/>
            <a:ext cx="1419900" cy="8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Group II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it-IT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tested for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it-IT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SMR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2"/>
                </a:solidFill>
              </a:rPr>
              <a:t> </a:t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176" name="Google Shape;176;g32ce1b058fc_0_18"/>
          <p:cNvSpPr txBox="1"/>
          <p:nvPr/>
        </p:nvSpPr>
        <p:spPr>
          <a:xfrm>
            <a:off x="5194377" y="4227572"/>
            <a:ext cx="1419900" cy="8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Group II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it-IT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tested for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it-IT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SMR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2"/>
                </a:solidFill>
              </a:rPr>
              <a:t> </a:t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177" name="Google Shape;177;g32ce1b058fc_0_18"/>
          <p:cNvSpPr/>
          <p:nvPr/>
        </p:nvSpPr>
        <p:spPr>
          <a:xfrm>
            <a:off x="5422738" y="5649628"/>
            <a:ext cx="963300" cy="954600"/>
          </a:xfrm>
          <a:prstGeom prst="ellipse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178" name="Google Shape;178;g32ce1b058fc_0_18"/>
          <p:cNvSpPr/>
          <p:nvPr/>
        </p:nvSpPr>
        <p:spPr>
          <a:xfrm>
            <a:off x="8452127" y="5668642"/>
            <a:ext cx="963300" cy="9546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179" name="Google Shape;179;g32ce1b058fc_0_18"/>
          <p:cNvSpPr txBox="1"/>
          <p:nvPr/>
        </p:nvSpPr>
        <p:spPr>
          <a:xfrm>
            <a:off x="9776562" y="6636225"/>
            <a:ext cx="2385900" cy="4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r>
            <a:endParaRPr sz="9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0" name="Google Shape;180;g32ce1b058fc_0_18"/>
          <p:cNvSpPr/>
          <p:nvPr/>
        </p:nvSpPr>
        <p:spPr>
          <a:xfrm>
            <a:off x="5422754" y="4222996"/>
            <a:ext cx="963300" cy="954600"/>
          </a:xfrm>
          <a:prstGeom prst="ellipse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/>
              <a:t> </a:t>
            </a:r>
            <a:endParaRPr sz="1500"/>
          </a:p>
        </p:txBody>
      </p:sp>
      <p:sp>
        <p:nvSpPr>
          <p:cNvPr id="181" name="Google Shape;181;g32ce1b058fc_0_18"/>
          <p:cNvSpPr/>
          <p:nvPr/>
        </p:nvSpPr>
        <p:spPr>
          <a:xfrm>
            <a:off x="5422738" y="2841115"/>
            <a:ext cx="963300" cy="954600"/>
          </a:xfrm>
          <a:prstGeom prst="ellipse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182" name="Google Shape;182;g32ce1b058fc_0_18"/>
          <p:cNvSpPr/>
          <p:nvPr/>
        </p:nvSpPr>
        <p:spPr>
          <a:xfrm>
            <a:off x="2515209" y="2841101"/>
            <a:ext cx="963300" cy="954600"/>
          </a:xfrm>
          <a:prstGeom prst="ellipse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183" name="Google Shape;183;g32ce1b058fc_0_18"/>
          <p:cNvSpPr/>
          <p:nvPr/>
        </p:nvSpPr>
        <p:spPr>
          <a:xfrm>
            <a:off x="2503545" y="4256125"/>
            <a:ext cx="963300" cy="954600"/>
          </a:xfrm>
          <a:prstGeom prst="ellipse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184" name="Google Shape;184;g32ce1b058fc_0_18"/>
          <p:cNvSpPr/>
          <p:nvPr/>
        </p:nvSpPr>
        <p:spPr>
          <a:xfrm>
            <a:off x="8330300" y="2879193"/>
            <a:ext cx="963300" cy="9546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185" name="Google Shape;185;g32ce1b058fc_0_18"/>
          <p:cNvSpPr/>
          <p:nvPr/>
        </p:nvSpPr>
        <p:spPr>
          <a:xfrm>
            <a:off x="8341948" y="4256139"/>
            <a:ext cx="963300" cy="9546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186" name="Google Shape;186;g32ce1b058fc_0_18"/>
          <p:cNvSpPr/>
          <p:nvPr/>
        </p:nvSpPr>
        <p:spPr>
          <a:xfrm>
            <a:off x="2102277" y="5604879"/>
            <a:ext cx="8106600" cy="10869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187" name="Google Shape;187;g32ce1b058fc_0_18"/>
          <p:cNvSpPr txBox="1"/>
          <p:nvPr/>
        </p:nvSpPr>
        <p:spPr>
          <a:xfrm>
            <a:off x="129882" y="4469343"/>
            <a:ext cx="24483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300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Temperature </a:t>
            </a:r>
            <a:endParaRPr b="1" sz="1300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300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21 °C </a:t>
            </a:r>
            <a:endParaRPr b="1" sz="1300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1300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18 individuals</a:t>
            </a:r>
            <a:endParaRPr b="1" sz="1300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8" name="Google Shape;188;g32ce1b058fc_0_18"/>
          <p:cNvSpPr txBox="1"/>
          <p:nvPr/>
        </p:nvSpPr>
        <p:spPr>
          <a:xfrm>
            <a:off x="2286831" y="5757164"/>
            <a:ext cx="1419900" cy="8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Group III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it-IT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tested for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it-IT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SMR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2"/>
                </a:solidFill>
              </a:rPr>
              <a:t> </a:t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189" name="Google Shape;189;g32ce1b058fc_0_18"/>
          <p:cNvSpPr txBox="1"/>
          <p:nvPr/>
        </p:nvSpPr>
        <p:spPr>
          <a:xfrm>
            <a:off x="5144714" y="5725469"/>
            <a:ext cx="1419900" cy="8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Group III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it-IT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tested for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it-IT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SMR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2"/>
                </a:solidFill>
              </a:rPr>
              <a:t> </a:t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190" name="Google Shape;190;g32ce1b058fc_0_18"/>
          <p:cNvSpPr txBox="1"/>
          <p:nvPr/>
        </p:nvSpPr>
        <p:spPr>
          <a:xfrm>
            <a:off x="8208473" y="5719011"/>
            <a:ext cx="1419900" cy="8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Group III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it-IT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tested for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it-IT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SMR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2"/>
                </a:solidFill>
              </a:rPr>
              <a:t> </a:t>
            </a:r>
            <a:endParaRPr sz="2000">
              <a:solidFill>
                <a:schemeClr val="dk2"/>
              </a:solidFill>
            </a:endParaRPr>
          </a:p>
        </p:txBody>
      </p:sp>
      <p:sp>
        <p:nvSpPr>
          <p:cNvPr id="191" name="Google Shape;191;g32ce1b058fc_0_18"/>
          <p:cNvSpPr txBox="1"/>
          <p:nvPr/>
        </p:nvSpPr>
        <p:spPr>
          <a:xfrm>
            <a:off x="6581985" y="4523072"/>
            <a:ext cx="1563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chemeClr val="dk1"/>
                </a:solidFill>
              </a:rPr>
              <a:t> </a:t>
            </a:r>
            <a:r>
              <a:rPr lang="it-IT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Acclimation time 24h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2" name="Google Shape;192;g32ce1b058fc_0_18"/>
          <p:cNvSpPr txBox="1"/>
          <p:nvPr/>
        </p:nvSpPr>
        <p:spPr>
          <a:xfrm>
            <a:off x="3662792" y="4523072"/>
            <a:ext cx="1563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>
                <a:solidFill>
                  <a:schemeClr val="dk1"/>
                </a:solidFill>
              </a:rPr>
              <a:t> </a:t>
            </a:r>
            <a:r>
              <a:rPr lang="it-IT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Acclimation time 24h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3" name="Google Shape;193;g32ce1b058fc_0_18"/>
          <p:cNvSpPr/>
          <p:nvPr/>
        </p:nvSpPr>
        <p:spPr>
          <a:xfrm>
            <a:off x="7058774" y="5069943"/>
            <a:ext cx="610200" cy="71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194" name="Google Shape;194;g32ce1b058fc_0_18"/>
          <p:cNvSpPr/>
          <p:nvPr/>
        </p:nvSpPr>
        <p:spPr>
          <a:xfrm>
            <a:off x="4078211" y="4991966"/>
            <a:ext cx="610200" cy="71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pic>
        <p:nvPicPr>
          <p:cNvPr id="195" name="Google Shape;195;g32ce1b058fc_0_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33102" y="364923"/>
            <a:ext cx="1419900" cy="10649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2024-12-12T08:43:13Z</dcterms:created>
  <dc:creator>Valentina Di Paola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0x010100AE7D4DE499F4EE4EA2AEF724F1FE29B6</vt:lpwstr>
  </property>
</Properties>
</file>