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2"/>
  </p:notesMasterIdLst>
  <p:handoutMasterIdLst>
    <p:handoutMasterId r:id="rId73"/>
  </p:handoutMasterIdLst>
  <p:sldIdLst>
    <p:sldId id="268" r:id="rId5"/>
    <p:sldId id="270" r:id="rId6"/>
    <p:sldId id="308" r:id="rId7"/>
    <p:sldId id="307" r:id="rId8"/>
    <p:sldId id="309" r:id="rId9"/>
    <p:sldId id="310" r:id="rId10"/>
    <p:sldId id="271" r:id="rId11"/>
    <p:sldId id="311" r:id="rId12"/>
    <p:sldId id="312" r:id="rId13"/>
    <p:sldId id="313" r:id="rId14"/>
    <p:sldId id="314" r:id="rId15"/>
    <p:sldId id="315" r:id="rId16"/>
    <p:sldId id="318" r:id="rId17"/>
    <p:sldId id="273" r:id="rId18"/>
    <p:sldId id="274" r:id="rId19"/>
    <p:sldId id="275" r:id="rId20"/>
    <p:sldId id="276" r:id="rId21"/>
    <p:sldId id="277" r:id="rId22"/>
    <p:sldId id="278" r:id="rId23"/>
    <p:sldId id="316" r:id="rId24"/>
    <p:sldId id="317" r:id="rId25"/>
    <p:sldId id="329" r:id="rId26"/>
    <p:sldId id="343" r:id="rId27"/>
    <p:sldId id="344" r:id="rId28"/>
    <p:sldId id="345" r:id="rId29"/>
    <p:sldId id="346" r:id="rId30"/>
    <p:sldId id="347" r:id="rId31"/>
    <p:sldId id="326" r:id="rId32"/>
    <p:sldId id="327" r:id="rId33"/>
    <p:sldId id="328" r:id="rId34"/>
    <p:sldId id="279" r:id="rId35"/>
    <p:sldId id="280" r:id="rId36"/>
    <p:sldId id="281" r:id="rId37"/>
    <p:sldId id="319" r:id="rId38"/>
    <p:sldId id="282" r:id="rId39"/>
    <p:sldId id="320" r:id="rId40"/>
    <p:sldId id="283" r:id="rId41"/>
    <p:sldId id="284" r:id="rId42"/>
    <p:sldId id="330" r:id="rId43"/>
    <p:sldId id="331" r:id="rId44"/>
    <p:sldId id="332" r:id="rId45"/>
    <p:sldId id="333" r:id="rId46"/>
    <p:sldId id="355" r:id="rId47"/>
    <p:sldId id="285" r:id="rId48"/>
    <p:sldId id="286" r:id="rId49"/>
    <p:sldId id="334" r:id="rId50"/>
    <p:sldId id="335" r:id="rId51"/>
    <p:sldId id="287" r:id="rId52"/>
    <p:sldId id="336" r:id="rId53"/>
    <p:sldId id="288" r:id="rId54"/>
    <p:sldId id="356" r:id="rId55"/>
    <p:sldId id="357" r:id="rId56"/>
    <p:sldId id="358" r:id="rId57"/>
    <p:sldId id="359" r:id="rId58"/>
    <p:sldId id="360" r:id="rId59"/>
    <p:sldId id="341" r:id="rId60"/>
    <p:sldId id="342" r:id="rId61"/>
    <p:sldId id="289" r:id="rId62"/>
    <p:sldId id="349" r:id="rId63"/>
    <p:sldId id="350" r:id="rId64"/>
    <p:sldId id="351" r:id="rId65"/>
    <p:sldId id="290" r:id="rId66"/>
    <p:sldId id="352" r:id="rId67"/>
    <p:sldId id="353" r:id="rId68"/>
    <p:sldId id="354" r:id="rId69"/>
    <p:sldId id="291" r:id="rId70"/>
    <p:sldId id="267" r:id="rId7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70"/>
            <p14:sldId id="308"/>
            <p14:sldId id="307"/>
            <p14:sldId id="309"/>
            <p14:sldId id="310"/>
            <p14:sldId id="271"/>
            <p14:sldId id="311"/>
            <p14:sldId id="312"/>
            <p14:sldId id="313"/>
            <p14:sldId id="314"/>
            <p14:sldId id="315"/>
            <p14:sldId id="318"/>
            <p14:sldId id="273"/>
            <p14:sldId id="274"/>
            <p14:sldId id="275"/>
            <p14:sldId id="276"/>
            <p14:sldId id="277"/>
            <p14:sldId id="278"/>
            <p14:sldId id="316"/>
            <p14:sldId id="317"/>
            <p14:sldId id="329"/>
            <p14:sldId id="343"/>
            <p14:sldId id="344"/>
            <p14:sldId id="345"/>
            <p14:sldId id="346"/>
            <p14:sldId id="347"/>
            <p14:sldId id="326"/>
            <p14:sldId id="327"/>
            <p14:sldId id="328"/>
            <p14:sldId id="279"/>
            <p14:sldId id="280"/>
            <p14:sldId id="281"/>
            <p14:sldId id="319"/>
            <p14:sldId id="282"/>
            <p14:sldId id="320"/>
            <p14:sldId id="283"/>
            <p14:sldId id="284"/>
            <p14:sldId id="330"/>
            <p14:sldId id="331"/>
            <p14:sldId id="332"/>
            <p14:sldId id="333"/>
            <p14:sldId id="355"/>
            <p14:sldId id="285"/>
            <p14:sldId id="286"/>
            <p14:sldId id="334"/>
            <p14:sldId id="335"/>
            <p14:sldId id="287"/>
            <p14:sldId id="336"/>
            <p14:sldId id="288"/>
            <p14:sldId id="356"/>
            <p14:sldId id="357"/>
            <p14:sldId id="358"/>
            <p14:sldId id="359"/>
            <p14:sldId id="360"/>
            <p14:sldId id="341"/>
            <p14:sldId id="342"/>
            <p14:sldId id="289"/>
            <p14:sldId id="349"/>
            <p14:sldId id="350"/>
            <p14:sldId id="351"/>
            <p14:sldId id="290"/>
            <p14:sldId id="352"/>
            <p14:sldId id="353"/>
            <p14:sldId id="354"/>
            <p14:sldId id="291"/>
            <p14:sldId id="267"/>
          </p14:sldIdLst>
        </p14:section>
        <p14:section name="diapositiva finale" id="{6EDF62FC-89EA-4AFB-92C3-BBE7C40FCCE0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4144297" y="1166841"/>
            <a:ext cx="683192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project CAROLINA (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Resilience Over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Landuse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change In semi-Natural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grAsslands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PRIN 2022 PNRR)</a:t>
            </a:r>
          </a:p>
          <a:p>
            <a:pPr algn="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numero diapositiva 6">
            <a:extLst>
              <a:ext uri="{FF2B5EF4-FFF2-40B4-BE49-F238E27FC236}">
                <a16:creationId xmlns=""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2786743" y="5143145"/>
            <a:ext cx="8189477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Lazzeri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F. Bretzel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F. D’Alò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S. Doni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Latilla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Mattioni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Peruzzi</a:t>
            </a:r>
            <a:r>
              <a:rPr lang="it-IT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Sarti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Scartazza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B. G. Tesfamariam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C. Volterrani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Coppi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 Siccardi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V. A. Volanti</a:t>
            </a:r>
            <a:r>
              <a:rPr lang="it-IT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Lazzaro</a:t>
            </a:r>
            <a:r>
              <a:rPr lang="it-IT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 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Gavrichkova</a:t>
            </a:r>
            <a:r>
              <a:rPr lang="it-IT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</a:p>
          <a:p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IRET Pisa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National 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 Future 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IRET Porano; 4: IRET Montelibretti; 5: Department 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Biology, University of Florence, Firenze, Italy</a:t>
            </a:r>
          </a:p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947" y="1067295"/>
            <a:ext cx="94715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Grasslands abandonment can result in the advancement of more competitive species at the expense of other less competitive taxa.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can lead to the overall reduction in plant biodiversity.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certain cases, it can also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entail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partial or total replacement of the grassland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the advantage of other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habitats characterized by a dominance of woody species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 a result, both a variation in plant biodiversity with a net decrease of species richness and a change in the ecosystem services provided can occur.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38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947" y="1067295"/>
            <a:ext cx="94715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Grasslands abandonment can result in the advancement of more competitive species at the expense of other less competitive taxa.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can lead to the overall reduction in plant biodiversity.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certain cases, it can also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entail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partial or total replacement of the grassland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the advantage of other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habitats characterized by a dominance of woody species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 a result, both a variation in plant biodiversity with a net decrease of species richness and a change in the ecosystem services provided can occur.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Both grasslands and woodlands are fundamental habitats and we should aim at maintaining a balance between them.</a:t>
            </a:r>
            <a:endParaRPr lang="it-IT" sz="2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38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272" y="9304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19 NATURA 2000 habitats are grasslands </a:t>
            </a:r>
            <a:r>
              <a:rPr lang="en-GB" sz="2400" b="1" i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sensu</a:t>
            </a:r>
            <a:r>
              <a:rPr lang="en-GB" sz="2400" b="1" i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i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lato</a:t>
            </a:r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: 1320, 1410, 1510*, 2120, 2130*, 2230, 2240, 2330, 6150, 6170, 6210*, 6220*, 6230*, 6240*, 62A0*, 6410, 6420, 6510, 6520</a:t>
            </a:r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995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9272" y="9304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19 NATURA 2000 habitats are grasslands </a:t>
            </a:r>
            <a:r>
              <a:rPr lang="en-GB" sz="2400" b="1" i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sensu</a:t>
            </a:r>
            <a:r>
              <a:rPr lang="en-GB" sz="2400" b="1" i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i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lato</a:t>
            </a:r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: 1320, 1410, 1510*, 2120, 2130*, 2230, 2240, 2330, 6150, 6170, 6210*, 6220*, 6230*, 6240*, 62A0*, 6410, 6420, 6510, 6520</a:t>
            </a:r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60" y="2154612"/>
            <a:ext cx="2895536" cy="40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6856" y="2283205"/>
            <a:ext cx="616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menace: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2120, 2130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*, 2230, 2240, 2330,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6410, 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6420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Low menace: 1320, 1410, 1510*, </a:t>
            </a:r>
            <a:r>
              <a:rPr lang="en-GB" sz="2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6150, 6170, 6210*, 6220*, 6230*, </a:t>
            </a:r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6520</a:t>
            </a:r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121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31" y="1760290"/>
            <a:ext cx="3001288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9367" y="95689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At the European level grasslands have turned out to be among the most threatened habitats</a:t>
            </a:r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5" y="1839626"/>
            <a:ext cx="4356484" cy="30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2" y="1623602"/>
            <a:ext cx="4243094" cy="366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62" y="3420023"/>
            <a:ext cx="366125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3"/>
          <a:stretch/>
        </p:blipFill>
        <p:spPr bwMode="auto">
          <a:xfrm>
            <a:off x="2559131" y="1475808"/>
            <a:ext cx="3699636" cy="193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7455049" y="1059252"/>
            <a:ext cx="2997157" cy="236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19" y="3467756"/>
            <a:ext cx="2632216" cy="266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4897" y="1059751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In particular if compared to forests (below):</a:t>
            </a:r>
          </a:p>
          <a:p>
            <a:endParaRPr lang="it-I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74" y="1011745"/>
            <a:ext cx="9113701" cy="154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1776" y="2552747"/>
            <a:ext cx="6827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Rendiconti Lincei. Scienze Fisiche e Naturali (2018) 29:251–265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95" y="2992572"/>
            <a:ext cx="8352928" cy="328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54331" y="4412615"/>
            <a:ext cx="698477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antry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40" y="136841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84" y="2088494"/>
            <a:ext cx="416431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6300" y="3905417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Institute of Research on Terrestrial Ecosystems of the National Research </a:t>
            </a:r>
            <a:r>
              <a:rPr lang="en-US" sz="20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Council</a:t>
            </a:r>
          </a:p>
          <a:p>
            <a:r>
              <a:rPr lang="en-US" sz="20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(Pisa and </a:t>
            </a:r>
            <a:r>
              <a:rPr lang="en-US" sz="20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Porano</a:t>
            </a:r>
            <a:r>
              <a:rPr lang="en-US" sz="20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it-IT" sz="20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7014" y="3905417"/>
            <a:ext cx="3686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Department of Biology of the University of Florence</a:t>
            </a:r>
            <a:endParaRPr lang="it-IT" sz="20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1788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who we are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8139" y="1299306"/>
            <a:ext cx="9617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project aims to study grasslands with two different approaches:</a:t>
            </a:r>
          </a:p>
          <a:p>
            <a:pPr marL="457200" indent="-457200">
              <a:buAutoNum type="arabicParenR"/>
            </a:pPr>
            <a:endParaRPr lang="en-GB" sz="35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342" y="1135534"/>
            <a:ext cx="10017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Grasslands, either not man-affected or only slightly managed, usually harbour a rich plant biodiversity that cannot be observed in closed habitats dominated by woody species such as </a:t>
            </a:r>
            <a:r>
              <a:rPr lang="en-GB" sz="28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shrublands</a:t>
            </a:r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8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maquises</a:t>
            </a:r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and woodlands. Many grasslands can be attributed to habitats of the NATURA 2000 network.</a:t>
            </a:r>
          </a:p>
          <a:p>
            <a:endParaRPr lang="en-GB" sz="28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8139" y="1299306"/>
            <a:ext cx="961723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project aims to study grasslands with two different approaches:</a:t>
            </a:r>
          </a:p>
          <a:p>
            <a:pPr marL="457200" indent="-457200">
              <a:buAutoNum type="arabicParenR"/>
            </a:pP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evaluation of the effects of </a:t>
            </a:r>
            <a:r>
              <a:rPr lang="en-GB" sz="35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moderate extensive grazing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35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rainfall reduction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in three "manipulation sites"</a:t>
            </a:r>
          </a:p>
          <a:p>
            <a:endParaRPr lang="en-GB" sz="35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32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8139" y="1299306"/>
            <a:ext cx="961723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project aims to study grasslands with two different approaches:</a:t>
            </a:r>
          </a:p>
          <a:p>
            <a:pPr marL="457200" indent="-457200">
              <a:buAutoNum type="arabicParenR"/>
            </a:pP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evaluation of the effects of </a:t>
            </a:r>
            <a:r>
              <a:rPr lang="en-GB" sz="35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moderate extensive grazing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35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rainfall reduction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in three "manipulation sites"</a:t>
            </a:r>
          </a:p>
          <a:p>
            <a:pPr marL="457200" indent="-457200">
              <a:buAutoNum type="arabicParenR"/>
            </a:pP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evaluation of the </a:t>
            </a:r>
            <a:r>
              <a:rPr lang="en-GB" sz="35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transition from grasslands to mature woodlands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through the analysis of five </a:t>
            </a:r>
            <a:r>
              <a:rPr lang="en-GB" sz="3500" b="1" u="sng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chronosequences</a:t>
            </a:r>
            <a:endParaRPr lang="en-GB" sz="3500" b="1" u="sng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endParaRPr lang="en-GB" sz="35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328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8138" y="1023540"/>
            <a:ext cx="96172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Three main focuses:</a:t>
            </a:r>
          </a:p>
          <a:p>
            <a:pPr marL="457200" indent="-457200">
              <a:buAutoNum type="arabicParenR"/>
            </a:pP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Soil (three primary sites)</a:t>
            </a:r>
          </a:p>
          <a:p>
            <a:pPr marL="457200" indent="-457200">
              <a:buFontTx/>
              <a:buAutoNum type="arabicParenR"/>
            </a:pPr>
            <a:r>
              <a:rPr lang="en-GB" sz="35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Plants (three primary sites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buFontTx/>
              <a:buAutoNum type="arabicParenR"/>
            </a:pP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Remote </a:t>
            </a:r>
            <a:r>
              <a:rPr lang="en-GB" sz="35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sensing (three primary </a:t>
            </a:r>
            <a:r>
              <a:rPr lang="en-GB" sz="35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sites + two secondary sites)</a:t>
            </a:r>
            <a:endParaRPr lang="en-GB" sz="35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endParaRPr lang="en-GB" sz="35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/>
            </a:pPr>
            <a:endParaRPr lang="en-GB" sz="35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8686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129" y="1146629"/>
            <a:ext cx="2864617" cy="4454072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1200150" y="1302640"/>
            <a:ext cx="2709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Soil functional diversity</a:t>
            </a:r>
            <a:r>
              <a:rPr lang="en-GB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C and N, physical fractionation and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respective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isotope composition 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Particulate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Mineral-Associated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main physical and chemical properties</a:t>
            </a:r>
            <a:endParaRPr lang="it-IT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64356" y="5978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CAROLINA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6885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53133" y="1302640"/>
            <a:ext cx="2520280" cy="3535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ounded Rectangle 1"/>
          <p:cNvSpPr/>
          <p:nvPr/>
        </p:nvSpPr>
        <p:spPr>
          <a:xfrm>
            <a:off x="1083129" y="1146629"/>
            <a:ext cx="2864617" cy="4454072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1200150" y="1302640"/>
            <a:ext cx="2709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Soil functional diversity</a:t>
            </a:r>
            <a:r>
              <a:rPr lang="en-GB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C and N, physical fractionation and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respective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isotope composition 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Particulate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Mineral-Associated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main physical and chemical properties</a:t>
            </a:r>
            <a:endParaRPr lang="it-IT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64356" y="5978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CAROLINA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816104" y="1417564"/>
            <a:ext cx="2520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Plant functional diversity</a:t>
            </a:r>
          </a:p>
          <a:p>
            <a:endParaRPr lang="en-GB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lassical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metrics of functional diversity </a:t>
            </a:r>
            <a:endParaRPr lang="en-US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physiological functional 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diversity</a:t>
            </a:r>
            <a:endParaRPr lang="en-US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fr-FR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isotope composition (δ</a:t>
            </a:r>
            <a:r>
              <a:rPr lang="fr-FR" b="1" baseline="30000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fr-FR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C) </a:t>
            </a:r>
            <a:endParaRPr lang="en-US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leaf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 content and δ</a:t>
            </a:r>
            <a:r>
              <a:rPr lang="en-US" b="1" baseline="30000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composition</a:t>
            </a:r>
            <a:endParaRPr lang="it-IT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5400000" flipH="1">
            <a:off x="5629975" y="499518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2756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040692" y="2860829"/>
            <a:ext cx="2779708" cy="26128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ounded Rectangle 7"/>
          <p:cNvSpPr/>
          <p:nvPr/>
        </p:nvSpPr>
        <p:spPr>
          <a:xfrm>
            <a:off x="4753133" y="1302640"/>
            <a:ext cx="2520280" cy="3535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ounded Rectangle 1"/>
          <p:cNvSpPr/>
          <p:nvPr/>
        </p:nvSpPr>
        <p:spPr>
          <a:xfrm>
            <a:off x="1083129" y="1146629"/>
            <a:ext cx="2864617" cy="4454072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1200150" y="1302640"/>
            <a:ext cx="2709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Soil functional diversity</a:t>
            </a:r>
            <a:r>
              <a:rPr lang="en-GB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en-GB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C and N, physical fractionation and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respective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isotope composition 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Particulate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Mineral-Associated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Organic Matter</a:t>
            </a:r>
            <a:endParaRPr lang="en-GB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main physical and chemical properties</a:t>
            </a:r>
            <a:endParaRPr lang="it-IT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64356" y="5978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CAROLINA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816104" y="1417564"/>
            <a:ext cx="2520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Plant functional diversity</a:t>
            </a:r>
          </a:p>
          <a:p>
            <a:endParaRPr lang="en-GB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lassical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metrics of functional diversity </a:t>
            </a:r>
            <a:endParaRPr lang="en-US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physiological functional 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diversity</a:t>
            </a:r>
            <a:endParaRPr lang="en-US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FR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fr-FR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isotope composition (δ</a:t>
            </a:r>
            <a:r>
              <a:rPr lang="fr-FR" b="1" baseline="30000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fr-FR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C) </a:t>
            </a:r>
            <a:endParaRPr lang="en-US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leaf 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 content and δ</a:t>
            </a:r>
            <a:r>
              <a:rPr lang="en-US" b="1" baseline="30000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composition</a:t>
            </a:r>
            <a:endParaRPr lang="it-IT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5400000" flipH="1">
            <a:off x="5629975" y="499518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8078792" y="2920137"/>
            <a:ext cx="2741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</a:t>
            </a:r>
            <a:r>
              <a:rPr lang="en-GB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diversity</a:t>
            </a:r>
          </a:p>
          <a:p>
            <a:endParaRPr lang="en-GB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spatial variability of the 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reflectance 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linking spectral diversity to climate variation and plant diversity</a:t>
            </a:r>
            <a:endParaRPr lang="it-IT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8786147" flipH="1">
            <a:off x="7076604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2756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85770" y="1053237"/>
            <a:ext cx="9834630" cy="9279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ounded Rectangle 10"/>
          <p:cNvSpPr/>
          <p:nvPr/>
        </p:nvSpPr>
        <p:spPr>
          <a:xfrm>
            <a:off x="8040692" y="4926075"/>
            <a:ext cx="2779708" cy="5476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ounded Rectangle 7"/>
          <p:cNvSpPr/>
          <p:nvPr/>
        </p:nvSpPr>
        <p:spPr>
          <a:xfrm>
            <a:off x="4753133" y="4007282"/>
            <a:ext cx="252028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ounded Rectangle 1"/>
          <p:cNvSpPr/>
          <p:nvPr/>
        </p:nvSpPr>
        <p:spPr>
          <a:xfrm>
            <a:off x="1083129" y="4655439"/>
            <a:ext cx="2864617" cy="945261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1160689" y="4706240"/>
            <a:ext cx="270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Soil functional diversity</a:t>
            </a:r>
            <a:r>
              <a:rPr lang="en-GB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64356" y="5978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CAROLINA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753133" y="400728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Plant functional diversity</a:t>
            </a:r>
          </a:p>
        </p:txBody>
      </p:sp>
      <p:sp>
        <p:nvSpPr>
          <p:cNvPr id="9" name="Right Arrow 8"/>
          <p:cNvSpPr/>
          <p:nvPr/>
        </p:nvSpPr>
        <p:spPr>
          <a:xfrm rot="5400000" flipH="1">
            <a:off x="5629975" y="499518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8078792" y="4926075"/>
            <a:ext cx="274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</a:t>
            </a:r>
            <a:r>
              <a:rPr lang="en-GB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diversity</a:t>
            </a:r>
          </a:p>
        </p:txBody>
      </p:sp>
      <p:sp>
        <p:nvSpPr>
          <p:cNvPr id="12" name="Right Arrow 11"/>
          <p:cNvSpPr/>
          <p:nvPr/>
        </p:nvSpPr>
        <p:spPr>
          <a:xfrm rot="8786147" flipH="1">
            <a:off x="7076604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ight Bracket 12"/>
          <p:cNvSpPr/>
          <p:nvPr/>
        </p:nvSpPr>
        <p:spPr>
          <a:xfrm rot="16200000">
            <a:off x="5833157" y="-968166"/>
            <a:ext cx="220889" cy="9905997"/>
          </a:xfrm>
          <a:prstGeom prst="rightBracke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ight Arrow 13"/>
          <p:cNvSpPr/>
          <p:nvPr/>
        </p:nvSpPr>
        <p:spPr>
          <a:xfrm rot="5400000" flipH="1">
            <a:off x="5648817" y="307165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985770" y="1053237"/>
            <a:ext cx="10101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potentiality of the grasslands in terms of biodiversity conservation and C sequestration</a:t>
            </a:r>
          </a:p>
        </p:txBody>
      </p:sp>
      <p:pic>
        <p:nvPicPr>
          <p:cNvPr id="1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386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985770" y="2081937"/>
            <a:ext cx="9834630" cy="9279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ounded Rectangle 18"/>
          <p:cNvSpPr/>
          <p:nvPr/>
        </p:nvSpPr>
        <p:spPr>
          <a:xfrm>
            <a:off x="985770" y="1053237"/>
            <a:ext cx="9834630" cy="9279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ounded Rectangle 10"/>
          <p:cNvSpPr/>
          <p:nvPr/>
        </p:nvSpPr>
        <p:spPr>
          <a:xfrm>
            <a:off x="8040692" y="4926075"/>
            <a:ext cx="2779708" cy="5476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ounded Rectangle 7"/>
          <p:cNvSpPr/>
          <p:nvPr/>
        </p:nvSpPr>
        <p:spPr>
          <a:xfrm>
            <a:off x="4753133" y="4007282"/>
            <a:ext cx="252028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ounded Rectangle 1"/>
          <p:cNvSpPr/>
          <p:nvPr/>
        </p:nvSpPr>
        <p:spPr>
          <a:xfrm>
            <a:off x="1083129" y="4655439"/>
            <a:ext cx="2864617" cy="945261"/>
          </a:xfrm>
          <a:prstGeom prst="roundRect">
            <a:avLst/>
          </a:prstGeom>
          <a:solidFill>
            <a:srgbClr val="FFCC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1160689" y="4706240"/>
            <a:ext cx="270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Soil functional diversity</a:t>
            </a:r>
            <a:r>
              <a:rPr lang="en-GB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64356" y="597828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CAROLINA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753133" y="400728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Plant functional diversity</a:t>
            </a:r>
          </a:p>
        </p:txBody>
      </p:sp>
      <p:sp>
        <p:nvSpPr>
          <p:cNvPr id="9" name="Right Arrow 8"/>
          <p:cNvSpPr/>
          <p:nvPr/>
        </p:nvSpPr>
        <p:spPr>
          <a:xfrm rot="5400000" flipH="1">
            <a:off x="5629975" y="499518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8078792" y="4926075"/>
            <a:ext cx="274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Spectral </a:t>
            </a:r>
            <a:r>
              <a:rPr lang="en-GB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diversity</a:t>
            </a:r>
          </a:p>
        </p:txBody>
      </p:sp>
      <p:sp>
        <p:nvSpPr>
          <p:cNvPr id="12" name="Right Arrow 11"/>
          <p:cNvSpPr/>
          <p:nvPr/>
        </p:nvSpPr>
        <p:spPr>
          <a:xfrm rot="8786147" flipH="1">
            <a:off x="7076604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ight Bracket 12"/>
          <p:cNvSpPr/>
          <p:nvPr/>
        </p:nvSpPr>
        <p:spPr>
          <a:xfrm rot="16200000">
            <a:off x="5833157" y="-968166"/>
            <a:ext cx="220889" cy="9905997"/>
          </a:xfrm>
          <a:prstGeom prst="rightBracke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ight Arrow 13"/>
          <p:cNvSpPr/>
          <p:nvPr/>
        </p:nvSpPr>
        <p:spPr>
          <a:xfrm rot="5400000" flipH="1">
            <a:off x="5648817" y="307165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985770" y="1053237"/>
            <a:ext cx="10101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potentiality of the grasslands in terms of biodiversity conservation and C sequestration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1970" y="2081937"/>
            <a:ext cx="10101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ecosystem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resilience to climate change with land-use variation</a:t>
            </a:r>
            <a:endParaRPr lang="it-IT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8097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Lavoro\CNR IRET 2024\CAROLINA\Conferenza di Istituto\foto\21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1" y="1558994"/>
            <a:ext cx="4441774" cy="37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1003" y="5145204"/>
            <a:ext cx="9444251" cy="1078173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4" idx="1"/>
          </p:cNvCxnSpPr>
          <p:nvPr/>
        </p:nvCxnSpPr>
        <p:spPr>
          <a:xfrm flipH="1">
            <a:off x="4299045" y="2139045"/>
            <a:ext cx="2866030" cy="3006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165075" y="1538880"/>
            <a:ext cx="357145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Halfway between tree trunk and the limit of its crown: 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(tree)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8139" y="862570"/>
            <a:ext cx="54226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soil samplings:</a:t>
            </a:r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086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Lavoro\CNR IRET 2024\CAROLINA\Conferenza di Istituto\foto\21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1" y="1558994"/>
            <a:ext cx="4441774" cy="37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1003" y="5145204"/>
            <a:ext cx="9444251" cy="1078173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4" idx="1"/>
          </p:cNvCxnSpPr>
          <p:nvPr/>
        </p:nvCxnSpPr>
        <p:spPr>
          <a:xfrm flipH="1">
            <a:off x="4299045" y="2139045"/>
            <a:ext cx="2866030" cy="3006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165075" y="1538880"/>
            <a:ext cx="357145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Halfway between tree trunk and the limit of its crown: T (tree)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5075" y="3149784"/>
            <a:ext cx="357145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5 meters from the crown: M (meadow)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8950804" y="3980781"/>
            <a:ext cx="0" cy="11644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78139" y="862570"/>
            <a:ext cx="54226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soil samplings:</a:t>
            </a:r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842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342" y="1135534"/>
            <a:ext cx="10017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Grasslands, either not man-affected or only slightly managed, usually harbour a rich plant biodiversity that cannot be observed in closed habitats dominated by woody species such as </a:t>
            </a:r>
            <a:r>
              <a:rPr lang="en-GB" sz="28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shrublands</a:t>
            </a:r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8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maquises</a:t>
            </a:r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and woodlands. Many grasslands can be attributed to habitats of the NATURA 2000 network.</a:t>
            </a:r>
          </a:p>
          <a:p>
            <a:endParaRPr lang="en-GB" sz="28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In certain cases a moderate management can support the establishment and the persistence of a rich plant biodiversity avoiding that more competitive species would overcome the others with the result of a decline in species richness.</a:t>
            </a:r>
            <a:endParaRPr lang="it-IT" sz="28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58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Lavoro\CNR IRET 2024\CAROLINA\Conferenza di Istituto\foto\21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1" y="1558994"/>
            <a:ext cx="4441774" cy="37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1003" y="5145204"/>
            <a:ext cx="9444251" cy="1078173"/>
          </a:xfrm>
          <a:prstGeom prst="rect">
            <a:avLst/>
          </a:prstGeom>
          <a:solidFill>
            <a:srgbClr val="FF99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78139" y="862570"/>
            <a:ext cx="54226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soil samplings:</a:t>
            </a:r>
            <a:endParaRPr lang="en-GB" sz="35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14" idx="1"/>
          </p:cNvCxnSpPr>
          <p:nvPr/>
        </p:nvCxnSpPr>
        <p:spPr>
          <a:xfrm flipH="1">
            <a:off x="4299045" y="2139045"/>
            <a:ext cx="2866030" cy="300615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165075" y="1538880"/>
            <a:ext cx="357145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Halfway between tree trunk and the limit of its crown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5075" y="3149784"/>
            <a:ext cx="3571457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5 meters from the crown: M (meadow)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95" y="5145204"/>
            <a:ext cx="0" cy="4808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49845" y="5634154"/>
            <a:ext cx="0" cy="4808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37899" y="5069188"/>
            <a:ext cx="240621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Two depths: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0-10 cm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10-20 cm</a:t>
            </a:r>
            <a:endParaRPr lang="it-IT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960424" y="5145204"/>
            <a:ext cx="0" cy="4808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966774" y="5634154"/>
            <a:ext cx="0" cy="480896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2"/>
          </p:cNvCxnSpPr>
          <p:nvPr/>
        </p:nvCxnSpPr>
        <p:spPr>
          <a:xfrm>
            <a:off x="8950804" y="3980781"/>
            <a:ext cx="0" cy="11644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8862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sus\Desktop\Lavoro\CNR IRET 2024\CAROLINA\Conferenza di Istituto\foto\mappa siti primar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0"/>
          <a:stretch/>
        </p:blipFill>
        <p:spPr bwMode="auto">
          <a:xfrm>
            <a:off x="1243554" y="1638492"/>
            <a:ext cx="9233495" cy="44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537" y="79433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three main sites: </a:t>
            </a:r>
            <a:r>
              <a:rPr lang="en-GB" sz="24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passo</a:t>
            </a:r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GB" sz="24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, the park of San </a:t>
            </a:r>
            <a:r>
              <a:rPr lang="en-GB" sz="24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Rossore</a:t>
            </a:r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, San </a:t>
            </a:r>
            <a:r>
              <a:rPr lang="en-GB" sz="24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Venanzo</a:t>
            </a:r>
            <a:endParaRPr lang="en-GB" sz="2400" b="1" dirty="0" smtClean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92900" y="3436123"/>
            <a:ext cx="288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Macrobioclimate:</a:t>
            </a:r>
            <a:r>
              <a:rPr lang="it-IT" sz="2000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Temperate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Bioclimate:</a:t>
            </a:r>
            <a:r>
              <a:rPr lang="it-IT" sz="2000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Oceanic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Thermotype:</a:t>
            </a:r>
            <a:r>
              <a:rPr lang="it-IT" sz="2000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Upper orotemperate-Lower cryorotemperate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Ombrotype: </a:t>
            </a:r>
            <a:r>
              <a:rPr lang="it-IT" sz="2000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Lower/Upper hyperhumid</a:t>
            </a:r>
            <a:endParaRPr lang="it-IT" sz="2000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9700" y="3436123"/>
            <a:ext cx="288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Arial" pitchFamily="34" charset="0"/>
              <a:buChar char="•"/>
              <a:defRPr sz="2100">
                <a:solidFill>
                  <a:srgbClr val="0036A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sz="2000" b="1" dirty="0"/>
              <a:t>Macrobioclimate: </a:t>
            </a:r>
            <a:r>
              <a:rPr lang="it-IT" sz="2000" dirty="0"/>
              <a:t>Temperate (Strong submediterranean)</a:t>
            </a:r>
          </a:p>
          <a:p>
            <a:r>
              <a:rPr lang="it-IT" sz="2000" b="1" dirty="0"/>
              <a:t>Bioclimate:</a:t>
            </a:r>
            <a:r>
              <a:rPr lang="it-IT" sz="2000" dirty="0"/>
              <a:t> Oceanic (submediterranean)</a:t>
            </a:r>
          </a:p>
          <a:p>
            <a:r>
              <a:rPr lang="it-IT" sz="2000" b="1" dirty="0"/>
              <a:t>Thermotype</a:t>
            </a:r>
            <a:r>
              <a:rPr lang="it-IT" sz="2000" b="1" dirty="0" smtClean="0"/>
              <a:t>:</a:t>
            </a:r>
            <a:r>
              <a:rPr lang="it-IT" sz="2000" dirty="0" smtClean="0"/>
              <a:t> Upper </a:t>
            </a:r>
            <a:r>
              <a:rPr lang="it-IT" sz="2000" dirty="0"/>
              <a:t>mesotemperate</a:t>
            </a:r>
          </a:p>
          <a:p>
            <a:r>
              <a:rPr lang="it-IT" sz="2000" b="1" dirty="0"/>
              <a:t>Ombrotype: </a:t>
            </a:r>
            <a:r>
              <a:rPr lang="it-IT" sz="2000" dirty="0"/>
              <a:t>Upper subhumid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2844" y="3436123"/>
            <a:ext cx="288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Arial" pitchFamily="34" charset="0"/>
              <a:buChar char="•"/>
              <a:defRPr sz="2000" b="1">
                <a:solidFill>
                  <a:srgbClr val="0036A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/>
              <a:t>Macrobioclimate: </a:t>
            </a:r>
            <a:r>
              <a:rPr lang="it-IT" b="0" dirty="0"/>
              <a:t>Mediterranean</a:t>
            </a:r>
          </a:p>
          <a:p>
            <a:r>
              <a:rPr lang="it-IT" dirty="0"/>
              <a:t>Bioclimate: </a:t>
            </a:r>
            <a:r>
              <a:rPr lang="it-IT" b="0" dirty="0"/>
              <a:t>Pluviseasonal oceanic</a:t>
            </a:r>
          </a:p>
          <a:p>
            <a:r>
              <a:rPr lang="it-IT" dirty="0"/>
              <a:t>Thermotype</a:t>
            </a:r>
            <a:r>
              <a:rPr lang="it-IT" dirty="0" smtClean="0"/>
              <a:t>: </a:t>
            </a:r>
            <a:r>
              <a:rPr lang="it-IT" b="0" dirty="0" smtClean="0"/>
              <a:t>lower </a:t>
            </a:r>
            <a:r>
              <a:rPr lang="it-IT" b="0" dirty="0"/>
              <a:t>Mesomediterranean</a:t>
            </a:r>
          </a:p>
          <a:p>
            <a:r>
              <a:rPr lang="it-IT" dirty="0"/>
              <a:t>Ombrotype: </a:t>
            </a:r>
            <a:r>
              <a:rPr lang="it-IT" b="0" dirty="0"/>
              <a:t>Upper subhumid</a:t>
            </a:r>
          </a:p>
        </p:txBody>
      </p:sp>
      <p:pic>
        <p:nvPicPr>
          <p:cNvPr id="14" name="Picture 3" descr="C:\Users\asus\Desktop\Lavoro\CNR IRET 2024\CAROLINA\Missione Porano 3-4 dicembre 2024\foto\climate-chart br 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9798" r="22481" b="28914"/>
          <a:stretch/>
        </p:blipFill>
        <p:spPr bwMode="auto">
          <a:xfrm>
            <a:off x="1730766" y="1499030"/>
            <a:ext cx="2604269" cy="181665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sus\Desktop\Lavoro\CNR IRET 2024\CAROLINA\Missione Porano 3-4 dicembre 2024\foto\climate-chart sv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9733" r="25131" b="31695"/>
          <a:stretch/>
        </p:blipFill>
        <p:spPr bwMode="auto">
          <a:xfrm>
            <a:off x="4546277" y="1499030"/>
            <a:ext cx="2806847" cy="181665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sus\Desktop\Lavoro\CNR IRET 2024\CAROLINA\Missione Porano 3-4 dicembre 2024\foto\climate-chart sr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10128" r="25224" b="31576"/>
          <a:stretch/>
        </p:blipFill>
        <p:spPr bwMode="auto">
          <a:xfrm>
            <a:off x="7679421" y="1499030"/>
            <a:ext cx="2806846" cy="180141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30766" y="854742"/>
            <a:ext cx="2604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 </a:t>
            </a:r>
          </a:p>
          <a:p>
            <a:pPr algn="ctr"/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1400-1750 m a.s.l.</a:t>
            </a:r>
            <a:endParaRPr lang="it-IT" sz="2000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6277" y="866927"/>
            <a:ext cx="2806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SAN </a:t>
            </a:r>
            <a:r>
              <a:rPr lang="it-IT" sz="20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VENANZO </a:t>
            </a:r>
            <a:endParaRPr lang="it-IT" sz="20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400-550 </a:t>
            </a:r>
            <a:r>
              <a:rPr lang="it-IT" sz="20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m a.s.l.</a:t>
            </a:r>
            <a:endParaRPr lang="it-IT" sz="2000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2000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2724" y="874298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SAN ROSSORE</a:t>
            </a:r>
          </a:p>
          <a:p>
            <a:pPr algn="ctr"/>
            <a:r>
              <a:rPr lang="it-IT" sz="20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it-IT" sz="2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a. 0 m a.s.l. </a:t>
            </a:r>
            <a:endParaRPr lang="it-IT" sz="2000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8152" y="83379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1) The "manipulation sites"</a:t>
            </a:r>
          </a:p>
          <a:p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Two factors studied:</a:t>
            </a:r>
          </a:p>
          <a:p>
            <a:pPr marL="514350" indent="-514350">
              <a:buAutoNum type="arabicParenR"/>
            </a:pPr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moderate extensive pasture</a:t>
            </a:r>
          </a:p>
          <a:p>
            <a:pPr marL="514350" indent="-514350">
              <a:buAutoNum type="arabicParenR"/>
            </a:pPr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From 35% to 55% rainfall reduction</a:t>
            </a:r>
            <a:endParaRPr lang="en-GB" sz="32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asus\Desktop\Lavoro\CNR IRET 2024\CAROLINA\Conferenza di Istituto\foto\PXL_20240508_1154300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6"/>
          <a:stretch/>
        </p:blipFill>
        <p:spPr bwMode="auto">
          <a:xfrm>
            <a:off x="4572000" y="2873374"/>
            <a:ext cx="5735960" cy="27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577607"/>
            <a:ext cx="5735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San </a:t>
            </a:r>
            <a:r>
              <a:rPr lang="en-US" sz="1600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Venanzo</a:t>
            </a:r>
            <a:r>
              <a:rPr lang="en-US" sz="1600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manipulation site with the rain shelters installed</a:t>
            </a:r>
            <a:endParaRPr lang="it-IT" sz="16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952" y="81955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"manipulation sites"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0" y="1404326"/>
            <a:ext cx="5510518" cy="448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2464" y="1352635"/>
            <a:ext cx="5832648" cy="3231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Arrow Connector 4"/>
          <p:cNvCxnSpPr>
            <a:stCxn id="4" idx="3"/>
            <a:endCxn id="6" idx="1"/>
          </p:cNvCxnSpPr>
          <p:nvPr/>
        </p:nvCxnSpPr>
        <p:spPr>
          <a:xfrm>
            <a:off x="7215112" y="2968460"/>
            <a:ext cx="792088" cy="98489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7200" y="3414741"/>
            <a:ext cx="2160240" cy="10772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NO GRAZING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651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952" y="81955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"manipulation sites"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0" y="1404326"/>
            <a:ext cx="5510518" cy="448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2464" y="1352635"/>
            <a:ext cx="5832648" cy="3231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Arrow Connector 4"/>
          <p:cNvCxnSpPr>
            <a:stCxn id="4" idx="3"/>
            <a:endCxn id="6" idx="1"/>
          </p:cNvCxnSpPr>
          <p:nvPr/>
        </p:nvCxnSpPr>
        <p:spPr>
          <a:xfrm>
            <a:off x="7215112" y="2968460"/>
            <a:ext cx="792088" cy="98489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7200" y="3414741"/>
            <a:ext cx="2160240" cy="10772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NO GRAZING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512" y="1505035"/>
            <a:ext cx="4824536" cy="1463425"/>
          </a:xfrm>
          <a:prstGeom prst="rect">
            <a:avLst/>
          </a:prstGeom>
          <a:noFill/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39048" y="2236747"/>
            <a:ext cx="1368152" cy="0"/>
          </a:xfrm>
          <a:prstGeom prst="straightConnector1">
            <a:avLst/>
          </a:prstGeom>
          <a:ln w="50800">
            <a:solidFill>
              <a:srgbClr val="007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07200" y="1251599"/>
            <a:ext cx="2160240" cy="1938992"/>
          </a:xfrm>
          <a:prstGeom prst="rect">
            <a:avLst/>
          </a:prstGeom>
          <a:noFill/>
          <a:ln>
            <a:solidFill>
              <a:srgbClr val="007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NO GRAZING +</a:t>
            </a:r>
          </a:p>
          <a:p>
            <a:pPr algn="ctr"/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50% RAINFALL REDUCTION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952" y="81955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"manipulation sites"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0" y="1404326"/>
            <a:ext cx="5510518" cy="448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2464" y="1352635"/>
            <a:ext cx="5832648" cy="32316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Straight Arrow Connector 4"/>
          <p:cNvCxnSpPr>
            <a:stCxn id="4" idx="3"/>
            <a:endCxn id="6" idx="1"/>
          </p:cNvCxnSpPr>
          <p:nvPr/>
        </p:nvCxnSpPr>
        <p:spPr>
          <a:xfrm>
            <a:off x="7215112" y="2968460"/>
            <a:ext cx="792088" cy="98489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7200" y="3414741"/>
            <a:ext cx="2160240" cy="10772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NO GRAZING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512" y="1505035"/>
            <a:ext cx="4824536" cy="1463425"/>
          </a:xfrm>
          <a:prstGeom prst="rect">
            <a:avLst/>
          </a:prstGeom>
          <a:noFill/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39048" y="2236747"/>
            <a:ext cx="1368152" cy="0"/>
          </a:xfrm>
          <a:prstGeom prst="straightConnector1">
            <a:avLst/>
          </a:prstGeom>
          <a:ln w="50800">
            <a:solidFill>
              <a:srgbClr val="007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07200" y="1251599"/>
            <a:ext cx="2160240" cy="1938992"/>
          </a:xfrm>
          <a:prstGeom prst="rect">
            <a:avLst/>
          </a:prstGeom>
          <a:noFill/>
          <a:ln>
            <a:solidFill>
              <a:srgbClr val="007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NO GRAZING +</a:t>
            </a:r>
          </a:p>
          <a:p>
            <a:pPr algn="ctr"/>
            <a:r>
              <a:rPr lang="en-GB" sz="2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50% RAINFALL REDUCTION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4512" y="4891773"/>
            <a:ext cx="4824536" cy="1200330"/>
          </a:xfrm>
          <a:prstGeom prst="rect">
            <a:avLst/>
          </a:prstGeom>
          <a:noFill/>
          <a:ln>
            <a:solidFill>
              <a:srgbClr val="E6A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39048" y="5488438"/>
            <a:ext cx="1368152" cy="0"/>
          </a:xfrm>
          <a:prstGeom prst="straightConnector1">
            <a:avLst/>
          </a:prstGeom>
          <a:ln w="50800">
            <a:solidFill>
              <a:srgbClr val="E6A5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07200" y="4891773"/>
            <a:ext cx="2160240" cy="1200329"/>
          </a:xfrm>
          <a:prstGeom prst="rect">
            <a:avLst/>
          </a:prstGeom>
          <a:noFill/>
          <a:ln>
            <a:solidFill>
              <a:srgbClr val="E6A5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E6A504"/>
                </a:solidFill>
                <a:latin typeface="Arial" pitchFamily="34" charset="0"/>
                <a:cs typeface="Arial" pitchFamily="34" charset="0"/>
              </a:rPr>
              <a:t>MODERATE EXTENSIVE GRAZING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651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26" y="958113"/>
            <a:ext cx="97854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4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transition from grasslands to woodlands.</a:t>
            </a:r>
          </a:p>
          <a:p>
            <a:r>
              <a:rPr lang="en-GB" sz="4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For each of the primary sites we have identified a </a:t>
            </a:r>
            <a:r>
              <a:rPr lang="en-GB" sz="40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chronosequence</a:t>
            </a:r>
            <a:r>
              <a:rPr lang="en-GB" sz="40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made up of five stages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1077" r="15742" b="8400"/>
          <a:stretch/>
        </p:blipFill>
        <p:spPr bwMode="auto">
          <a:xfrm>
            <a:off x="1186750" y="1588712"/>
            <a:ext cx="5256584" cy="46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6790" y="3917657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8818" y="4286989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4526" y="9581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32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43334" y="1600310"/>
            <a:ext cx="45167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T0: </a:t>
            </a:r>
            <a:r>
              <a:rPr lang="en-GB" sz="26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 with extensive grazing </a:t>
            </a:r>
            <a:endParaRPr lang="en-GB" sz="26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1077" r="15742" b="8400"/>
          <a:stretch/>
        </p:blipFill>
        <p:spPr bwMode="auto">
          <a:xfrm>
            <a:off x="1178140" y="1583308"/>
            <a:ext cx="5256584" cy="46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8180" y="3912253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0208" y="4281585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4526" y="9581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3200" b="1" dirty="0" err="1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00521" y="2457907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52549" y="2827239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3334" y="1600310"/>
            <a:ext cx="45167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T0: </a:t>
            </a:r>
            <a:r>
              <a:rPr lang="en-GB" sz="26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 with extensive grazing </a:t>
            </a:r>
            <a:endParaRPr lang="en-GB" sz="26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T1: grasslands with some young established trees (no grazing)</a:t>
            </a:r>
          </a:p>
        </p:txBody>
      </p:sp>
      <p:pic>
        <p:nvPicPr>
          <p:cNvPr id="11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237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100" y="9218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A series of important ecosystem services are acknowledged to grasslands:</a:t>
            </a:r>
            <a:endParaRPr lang="it-IT" sz="24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35564" y="609736"/>
            <a:ext cx="9793088" cy="0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78004" y="593733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grasslands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733704" y="2102740"/>
            <a:ext cx="25202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PROVISIONING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1400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Forage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producion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/above-ground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biomass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Raw materials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yield/supply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Livestock/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ivestock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Habitat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 wildlife species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Biofuel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Genetic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library/Seed bank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Milk/dairy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productivity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Meat from cattle/sheep/goat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Agronomic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Nectar/honey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produciton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Fiber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Wool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Sources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of natural medicines</a:t>
            </a:r>
          </a:p>
          <a:p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95604" y="2030732"/>
            <a:ext cx="2520280" cy="4680520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7466965" y="1538880"/>
            <a:ext cx="3269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Zhao &amp; al. Landscape </a:t>
            </a:r>
            <a:r>
              <a:rPr lang="en-US" dirty="0" err="1"/>
              <a:t>Ecol</a:t>
            </a:r>
            <a:r>
              <a:rPr lang="en-US" dirty="0"/>
              <a:t> 35, 793–814. </a:t>
            </a:r>
            <a:endParaRPr lang="it-IT" dirty="0"/>
          </a:p>
        </p:txBody>
      </p:sp>
      <p:pic>
        <p:nvPicPr>
          <p:cNvPr id="11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71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1077" r="15742" b="8400"/>
          <a:stretch/>
        </p:blipFill>
        <p:spPr bwMode="auto">
          <a:xfrm>
            <a:off x="1178140" y="1583308"/>
            <a:ext cx="5256584" cy="46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8180" y="3912253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0208" y="4281585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4526" y="9581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3200" b="1" dirty="0" err="1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00521" y="2457907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52549" y="2827239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85897" y="2933275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2837925" y="2474665"/>
            <a:ext cx="36004" cy="45861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2837925" y="2186633"/>
            <a:ext cx="396044" cy="74664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3334" y="1600310"/>
            <a:ext cx="45167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T0: </a:t>
            </a:r>
            <a:r>
              <a:rPr lang="en-GB" sz="26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 with extensive grazing </a:t>
            </a:r>
            <a:endParaRPr lang="en-GB" sz="26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T1: grasslands with some young established trees (no grazing)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T2: space occupied by ca. 50% grasslands and 50% adult trees</a:t>
            </a:r>
          </a:p>
        </p:txBody>
      </p:sp>
      <p:pic>
        <p:nvPicPr>
          <p:cNvPr id="1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6761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1077" r="15742" b="8400"/>
          <a:stretch/>
        </p:blipFill>
        <p:spPr bwMode="auto">
          <a:xfrm>
            <a:off x="1178140" y="1583308"/>
            <a:ext cx="5256584" cy="46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8180" y="3912253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0208" y="4281585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4526" y="9581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3200" b="1" dirty="0" err="1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00521" y="2457907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52549" y="2827239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85897" y="2933275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2837925" y="2474665"/>
            <a:ext cx="36004" cy="45861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2837925" y="2186633"/>
            <a:ext cx="396044" cy="74664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0322" y="4409782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2285914" y="4779114"/>
            <a:ext cx="476436" cy="90053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2"/>
          </p:cNvCxnSpPr>
          <p:nvPr/>
        </p:nvCxnSpPr>
        <p:spPr>
          <a:xfrm flipH="1">
            <a:off x="2645954" y="4779114"/>
            <a:ext cx="116396" cy="45026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43334" y="1600310"/>
            <a:ext cx="45167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T0: </a:t>
            </a:r>
            <a:r>
              <a:rPr lang="en-GB" sz="26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 with extensive grazing </a:t>
            </a:r>
            <a:endParaRPr lang="en-GB" sz="26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T1: grasslands with some young established trees (no grazing)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T2: space occupied by ca. 50% grasslands and 50% adult trees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T3: young woodland</a:t>
            </a:r>
          </a:p>
        </p:txBody>
      </p:sp>
      <p:pic>
        <p:nvPicPr>
          <p:cNvPr id="20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8001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4526" y="958113"/>
            <a:ext cx="9785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3200" b="1" dirty="0" err="1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  <a:p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3334" y="1600310"/>
            <a:ext cx="451676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T0: </a:t>
            </a:r>
            <a:r>
              <a:rPr lang="en-GB" sz="26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 with extensive grazing </a:t>
            </a:r>
            <a:endParaRPr lang="en-GB" sz="26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T1: grasslands with some young established trees (no grazing)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T2: space occupied by ca. 50% grasslands and 50% adult trees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T3: young woodland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6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T4: mature woodland</a:t>
            </a: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1077" r="15742" b="8400"/>
          <a:stretch/>
        </p:blipFill>
        <p:spPr bwMode="auto">
          <a:xfrm>
            <a:off x="1178140" y="1583308"/>
            <a:ext cx="5256584" cy="465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38180" y="3912253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790208" y="4281585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00521" y="2457907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752549" y="2827239"/>
            <a:ext cx="396044" cy="78618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5897" y="2933275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V="1">
            <a:off x="2837925" y="2474665"/>
            <a:ext cx="36004" cy="45861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0"/>
          </p:cNvCxnSpPr>
          <p:nvPr/>
        </p:nvCxnSpPr>
        <p:spPr>
          <a:xfrm flipV="1">
            <a:off x="2837925" y="2186633"/>
            <a:ext cx="396044" cy="74664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510322" y="4409782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 flipH="1">
            <a:off x="2285914" y="4779114"/>
            <a:ext cx="476436" cy="90053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2645954" y="4779114"/>
            <a:ext cx="116396" cy="45026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04503" y="4771645"/>
            <a:ext cx="504056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3047185" y="4956311"/>
            <a:ext cx="357318" cy="98354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8416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4526" y="958113"/>
            <a:ext cx="9785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2) The </a:t>
            </a:r>
            <a:r>
              <a:rPr lang="en-GB" sz="3200" b="1" dirty="0" err="1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Brocon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site:</a:t>
            </a:r>
          </a:p>
          <a:p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what we do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image10.png" descr="Immagine che contiene mappa, Aerofotogrammetria, schermata, montagna&#10;&#10;Descrizione generata automaticamente">
            <a:extLst>
              <a:ext uri="{FF2B5EF4-FFF2-40B4-BE49-F238E27FC236}">
                <a16:creationId xmlns="" xmlns:a16="http://schemas.microsoft.com/office/drawing/2014/main" id="{8802AF54-0C93-3A49-5FDF-E078216BA10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99338" y="1600310"/>
            <a:ext cx="6747764" cy="442950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55498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03278" y="31366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SOME PRELIMINARY RESULTS</a:t>
            </a:r>
          </a:p>
        </p:txBody>
      </p:sp>
      <p:pic>
        <p:nvPicPr>
          <p:cNvPr id="3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laser </a:t>
            </a:r>
            <a:r>
              <a:rPr lang="en-GB" sz="28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granulometry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2" y="899886"/>
            <a:ext cx="7391178" cy="503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2" y="899886"/>
            <a:ext cx="7391178" cy="503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955330" y="1915886"/>
            <a:ext cx="0" cy="3831771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590988" y="798286"/>
            <a:ext cx="1161143" cy="52541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9050864" y="1685893"/>
            <a:ext cx="2249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Decrease of the soil aggregate stability index </a:t>
            </a:r>
          </a:p>
          <a:p>
            <a:pPr algn="ctr"/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(ASI)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laser </a:t>
            </a:r>
            <a:r>
              <a:rPr lang="en-GB" sz="28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granulometry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0528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32" y="899886"/>
            <a:ext cx="7391178" cy="503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737619" y="1741714"/>
            <a:ext cx="0" cy="4005943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85593" y="1741714"/>
            <a:ext cx="2384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Decrease of 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loam </a:t>
            </a:r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+</a:t>
            </a:r>
          </a:p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increase </a:t>
            </a:r>
            <a:r>
              <a:rPr lang="en-GB" sz="32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of sand</a:t>
            </a:r>
          </a:p>
          <a:p>
            <a:pPr algn="ctr"/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4078" y="899886"/>
            <a:ext cx="2268913" cy="51525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laser </a:t>
            </a:r>
            <a:r>
              <a:rPr lang="en-GB" sz="28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granulometry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Straight Arrow Connector 2"/>
          <p:cNvCxnSpPr/>
          <p:nvPr/>
        </p:nvCxnSpPr>
        <p:spPr>
          <a:xfrm>
            <a:off x="3850262" y="489622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50262" y="517816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50262" y="548296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50262" y="578014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671442" y="489622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671442" y="517816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671442" y="548296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71442" y="5780143"/>
            <a:ext cx="3070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916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Foto escursioni TOSHIBA\DOPO IL RIPRISTINO\2024\Brocon 3-6 giugno 2024\PHOTO_20240605_13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964406"/>
            <a:ext cx="9334500" cy="5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Foto escursioni TOSHIBA\DOPO IL RIPRISTINO\2024\Brocon 3-6 giugno 2024\PHOTO_20240605_13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64406"/>
            <a:ext cx="9334500" cy="5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0" y="958113"/>
            <a:ext cx="9334500" cy="5632311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Soil aggregate stability is </a:t>
            </a:r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considered as </a:t>
            </a:r>
            <a:r>
              <a:rPr lang="en-US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key indicator of soil quality.</a:t>
            </a:r>
          </a:p>
          <a:p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Grasslands such as meadows and pastures managed with moderate extensive grazing seem to maintain a better quality in comparison with wooded areas.</a:t>
            </a:r>
          </a:p>
          <a:p>
            <a:endParaRPr lang="en-US" sz="37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564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100" y="9218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A series of important ecosystem services are acknowledged to grasslands:</a:t>
            </a:r>
            <a:endParaRPr lang="it-IT" sz="24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35564" y="609736"/>
            <a:ext cx="9793088" cy="0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78004" y="593733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grasslands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733704" y="2102740"/>
            <a:ext cx="25202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PROVISIONING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1400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Forage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producion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/above-ground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biomass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Raw materials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yield/supply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Livestock/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ivestock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Habitat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 wildlife species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Biofuel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Genetic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library/Seed bank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Milk/dairy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productivity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Meat from cattle/sheep/goat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Agronomic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Nectar/honey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produciton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Fiber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Wool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Sources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of natural medicines</a:t>
            </a:r>
          </a:p>
          <a:p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95604" y="2030732"/>
            <a:ext cx="2520280" cy="4680520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9" name="Right Arrow 8"/>
          <p:cNvSpPr/>
          <p:nvPr/>
        </p:nvSpPr>
        <p:spPr>
          <a:xfrm rot="8786147" flipH="1">
            <a:off x="7076604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926392" y="2861798"/>
            <a:ext cx="25202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Regulating</a:t>
            </a:r>
          </a:p>
          <a:p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Erosion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 (water erosion)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flow 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Nutrients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delivery/retention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Climate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Pollination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Soil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accumulation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Erosion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 (wind erosion)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purification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Air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quality 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Pest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Wildfire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Waste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treatment</a:t>
            </a:r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88292" y="2802490"/>
            <a:ext cx="2520280" cy="3980770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7466965" y="1538880"/>
            <a:ext cx="3269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Zhao &amp; al. Landscape </a:t>
            </a:r>
            <a:r>
              <a:rPr lang="en-US" dirty="0" err="1"/>
              <a:t>Ecol</a:t>
            </a:r>
            <a:r>
              <a:rPr lang="en-US" dirty="0"/>
              <a:t> 35, 793–814. </a:t>
            </a:r>
            <a:endParaRPr lang="it-IT" dirty="0"/>
          </a:p>
        </p:txBody>
      </p:sp>
      <p:pic>
        <p:nvPicPr>
          <p:cNvPr id="13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12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6"/>
            <a:ext cx="7533587" cy="452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6"/>
            <a:ext cx="7533587" cy="452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2528" y="1992572"/>
            <a:ext cx="907718" cy="30843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/>
          <p:cNvCxnSpPr>
            <a:endCxn id="10" idx="1"/>
          </p:cNvCxnSpPr>
          <p:nvPr/>
        </p:nvCxnSpPr>
        <p:spPr>
          <a:xfrm>
            <a:off x="2470246" y="2451137"/>
            <a:ext cx="5745707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215953" y="1850973"/>
            <a:ext cx="3207224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Moderate grazing increased C content in both layers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95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6"/>
            <a:ext cx="7533587" cy="452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62991" y="1992574"/>
            <a:ext cx="2002835" cy="30843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8215953" y="1850973"/>
            <a:ext cx="3070746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Arial" pitchFamily="34" charset="0"/>
                <a:cs typeface="Arial" pitchFamily="34" charset="0"/>
              </a:rPr>
              <a:t>Higher C content in the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lower layer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of the wooded chronosequences (T3 and T4) may be related to massive litter deposition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18354" y="1992574"/>
            <a:ext cx="895092" cy="30843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682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5"/>
            <a:ext cx="7548562" cy="40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4"/>
            <a:ext cx="7548562" cy="42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395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5"/>
            <a:ext cx="7548562" cy="40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4"/>
            <a:ext cx="7548562" cy="42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68415" y="2361065"/>
            <a:ext cx="870071" cy="30843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8407021" y="3903262"/>
            <a:ext cx="2894652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Higher ¹³C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enrichment between the two layers of the grazed grassland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38486" y="4976017"/>
            <a:ext cx="5868535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097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5"/>
            <a:ext cx="7548562" cy="40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soil total carbon and </a:t>
            </a:r>
            <a:r>
              <a:rPr lang="el-GR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δ¹³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5" y="1531104"/>
            <a:ext cx="7548562" cy="42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2470246" y="2347417"/>
            <a:ext cx="5063318" cy="30843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8366077" y="2266855"/>
            <a:ext cx="2935595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absence of grazing and the predominance of conservative plant species could explain the similar results for δ¹³C in the other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chronosequences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19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Foto escursioni TOSHIBA\DOPO IL RIPRISTINO\2024\Brocon 3-6 giugno 2024\PHOTO_20240605_1341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964406"/>
            <a:ext cx="9334500" cy="5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0" y="958113"/>
            <a:ext cx="9334500" cy="4493538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more pronounced </a:t>
            </a:r>
            <a:r>
              <a:rPr lang="el-GR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¹³</a:t>
            </a:r>
            <a:r>
              <a:rPr lang="en-US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 enrichment </a:t>
            </a:r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between the two layers of the grazed grassland suggest a higher decomposition rate of soil organic matter.</a:t>
            </a:r>
          </a:p>
          <a:p>
            <a:endParaRPr lang="en-US" sz="37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596606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Foto escursioni TOSHIBA\DOPO IL RIPRISTINO\2024\Brocon 3-6 giugno 2024\PHOTO_20240605_13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64406"/>
            <a:ext cx="9334500" cy="5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0" y="958113"/>
            <a:ext cx="9334500" cy="5632311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more pronounced </a:t>
            </a:r>
            <a:r>
              <a:rPr lang="el-GR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¹³</a:t>
            </a:r>
            <a:r>
              <a:rPr lang="en-US" sz="3700" b="1" dirty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 enrichment between the two layers of the grazed grassland suggest a higher decomposition rate of soil organic matter.</a:t>
            </a:r>
          </a:p>
          <a:p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This could be a clue of the higher quality of soil organic matter in the grazed site.</a:t>
            </a:r>
            <a:endParaRPr lang="en-US" sz="37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US" sz="37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2637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41947" y="1067295"/>
            <a:ext cx="94715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β-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glucosidase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l-GR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gluc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hydrolysis of 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cellobiose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producing glucose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acid 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phosphatase (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fosf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hydrolysis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esters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 anhydrides of phosphoric acid</a:t>
            </a:r>
            <a:endParaRPr lang="en-GB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N-acetyl-</a:t>
            </a:r>
            <a:r>
              <a:rPr lang="el-GR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β-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D-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glucosaminidase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(NAG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N-acquiring enzyme from chitin and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peptidoglycan</a:t>
            </a:r>
            <a:endParaRPr lang="en-GB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Arylsulfatase</a:t>
            </a:r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sulphur acquisition from 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arylsulfate</a:t>
            </a:r>
            <a:endParaRPr lang="en-GB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GB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They are considered a proxy for soil microbial activity related to soil quality</a:t>
            </a:r>
            <a:endParaRPr lang="it-IT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4" y="1028700"/>
            <a:ext cx="994134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3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8100" y="9218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A series of important ecosystem services are acknowledged to grasslands:</a:t>
            </a:r>
            <a:endParaRPr lang="it-IT" sz="2400" b="1" dirty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335564" y="609736"/>
            <a:ext cx="9793088" cy="0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883750" y="5847156"/>
            <a:ext cx="2270518" cy="864096"/>
          </a:xfrm>
          <a:prstGeom prst="ellipse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778004" y="593733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grasslands</a:t>
            </a:r>
            <a:endParaRPr lang="it-IT" sz="32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2813853">
            <a:off x="4210228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733704" y="2102740"/>
            <a:ext cx="25202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PROVISIONING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1400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Forage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producion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/above-ground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biomass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Raw materials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yield/supply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Livestock/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ivestock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Habitat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for wildlife species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Biofuel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supply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Genetic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library/Seed bank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Milk/dairy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productivity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Meat from cattle/sheep/goat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Agronomic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services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Nectar/honey </a:t>
            </a:r>
            <a:r>
              <a:rPr lang="en-GB" sz="1400" b="1" dirty="0" err="1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produciton</a:t>
            </a:r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Fiber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Wool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production</a:t>
            </a: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Sources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of natural medicines</a:t>
            </a:r>
          </a:p>
          <a:p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95604" y="2030732"/>
            <a:ext cx="2520280" cy="4680520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9" name="Right Arrow 8"/>
          <p:cNvSpPr/>
          <p:nvPr/>
        </p:nvSpPr>
        <p:spPr>
          <a:xfrm rot="8786147" flipH="1">
            <a:off x="7076604" y="5445503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ight Arrow 9"/>
          <p:cNvSpPr/>
          <p:nvPr/>
        </p:nvSpPr>
        <p:spPr>
          <a:xfrm rot="5400000" flipH="1">
            <a:off x="5629975" y="4995186"/>
            <a:ext cx="751356" cy="727105"/>
          </a:xfrm>
          <a:prstGeom prst="rightArrow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926392" y="2861798"/>
            <a:ext cx="25202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Regulating</a:t>
            </a:r>
          </a:p>
          <a:p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Erosion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 (water erosion)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flow 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Nutrients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delivery/retention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Climate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Pollination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Soil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accumulation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Erosion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regulation (wind erosion)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Water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purification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Air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quality regulation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Pest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Wildfire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control</a:t>
            </a:r>
          </a:p>
          <a:p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Waste </a:t>
            </a:r>
            <a:r>
              <a:rPr lang="en-GB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treatment</a:t>
            </a:r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88292" y="2802490"/>
            <a:ext cx="2520280" cy="3980770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4816104" y="1557264"/>
            <a:ext cx="25202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Cultural</a:t>
            </a:r>
          </a:p>
          <a:p>
            <a:endParaRPr lang="en-GB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Prevention and control of </a:t>
            </a:r>
            <a:r>
              <a:rPr lang="en-US" sz="1400" b="1" dirty="0" err="1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endoparasitic</a:t>
            </a:r>
            <a:endParaRPr lang="en-US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Recreational space/Recreation/Tourism</a:t>
            </a:r>
            <a:endParaRPr lang="en-US" sz="14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Aesthetic </a:t>
            </a:r>
            <a:r>
              <a:rPr lang="en-US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appreciation/experience</a:t>
            </a:r>
          </a:p>
          <a:p>
            <a:r>
              <a:rPr lang="en-US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Spiritual </a:t>
            </a:r>
            <a:r>
              <a:rPr lang="en-US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religious </a:t>
            </a:r>
            <a:r>
              <a:rPr lang="en-US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services</a:t>
            </a:r>
          </a:p>
          <a:p>
            <a:r>
              <a:rPr lang="en-US" sz="14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Horticulture/cultural identity</a:t>
            </a:r>
          </a:p>
          <a:p>
            <a:r>
              <a:rPr lang="en-US" sz="1400" b="1" dirty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- Ecological knowledge/Educational</a:t>
            </a:r>
          </a:p>
          <a:p>
            <a:endParaRPr lang="it-IT" sz="1400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78004" y="1497956"/>
            <a:ext cx="2520280" cy="3384376"/>
          </a:xfrm>
          <a:prstGeom prst="roundRect">
            <a:avLst/>
          </a:prstGeom>
          <a:noFill/>
          <a:ln w="38100"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dc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7466965" y="1538880"/>
            <a:ext cx="3269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Zhao &amp; al. Landscape </a:t>
            </a:r>
            <a:r>
              <a:rPr lang="en-US" dirty="0" err="1"/>
              <a:t>Ecol</a:t>
            </a:r>
            <a:r>
              <a:rPr lang="en-US" dirty="0"/>
              <a:t> 35, 793–814. </a:t>
            </a:r>
            <a:endParaRPr lang="it-IT" dirty="0"/>
          </a:p>
        </p:txBody>
      </p:sp>
      <p:pic>
        <p:nvPicPr>
          <p:cNvPr id="16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12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4" y="1028700"/>
            <a:ext cx="994134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78001" y="1511300"/>
            <a:ext cx="825500" cy="285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90751" y="4368800"/>
            <a:ext cx="0" cy="647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78001" y="5016500"/>
            <a:ext cx="9184943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More similar b-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gluc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NAG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fosf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grazed grassland could be related to the high C content and to a likely ever higher N content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2640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4" y="1028700"/>
            <a:ext cx="994134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86100" y="1511300"/>
            <a:ext cx="7404099" cy="285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11551" y="4368800"/>
            <a:ext cx="0" cy="647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78001" y="5016500"/>
            <a:ext cx="9184943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 higher imbalance between b-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gluc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NAG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fosf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non-grazed sites suggests nutrient and energy limitation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3873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8" y="1017693"/>
            <a:ext cx="7358601" cy="401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8" y="1017693"/>
            <a:ext cx="7358601" cy="401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162300" y="2790825"/>
            <a:ext cx="55435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34075" y="1137285"/>
            <a:ext cx="0" cy="3324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23260" y="113728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 + P limited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3223260" y="405193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 limited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170420" y="113728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 + N limited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7170420" y="4042172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 limited</a:t>
            </a:r>
            <a:endParaRPr lang="it-IT" dirty="0"/>
          </a:p>
        </p:txBody>
      </p:sp>
      <p:pic>
        <p:nvPicPr>
          <p:cNvPr id="12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8" y="1017693"/>
            <a:ext cx="7358601" cy="401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40" y="6334780"/>
            <a:ext cx="110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</a:t>
            </a:r>
            <a:r>
              <a:rPr lang="it-IT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ecoenzymes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62300" y="2794000"/>
            <a:ext cx="5600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316407" y="1155700"/>
            <a:ext cx="1705969" cy="15367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1778001" y="5353043"/>
            <a:ext cx="9184943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These sites are characterized by a more pronounced C and P limitation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8" y="1017693"/>
            <a:ext cx="7358601" cy="401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8" y="1017693"/>
            <a:ext cx="7358601" cy="401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162300" y="2790825"/>
            <a:ext cx="554355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934075" y="1137285"/>
            <a:ext cx="0" cy="3324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3260" y="113728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 + P limited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3223260" y="405193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 limited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7170420" y="1137285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 + N limited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7170420" y="4042172"/>
            <a:ext cx="13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 limited</a:t>
            </a:r>
            <a:endParaRPr lang="it-IT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33802" y="2279174"/>
            <a:ext cx="368298" cy="30738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320388" y="1397433"/>
            <a:ext cx="1363980" cy="881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933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Foto escursioni TOSHIBA\DOPO IL RIPRISTINO\2024\Brocon 3-6 giugno 2024\PHOTO_20240605_1341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964406"/>
            <a:ext cx="9334500" cy="525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50" y="958113"/>
            <a:ext cx="9334500" cy="236988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ecoenzymatic activies suggest that the grazed grasslands (T0) could be characterized by a higher nutrient availability for microbes</a:t>
            </a:r>
            <a:r>
              <a:rPr lang="en-US" sz="37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3200" b="1" dirty="0" smtClean="0">
              <a:solidFill>
                <a:srgbClr val="0036A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6989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03278" y="3136613"/>
            <a:ext cx="978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ONGOING ACTIVITIES</a:t>
            </a:r>
          </a:p>
        </p:txBody>
      </p:sp>
      <p:pic>
        <p:nvPicPr>
          <p:cNvPr id="3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42215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26" y="958113"/>
            <a:ext cx="978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2800" b="1" dirty="0" err="1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chronosequences</a:t>
            </a:r>
            <a:r>
              <a:rPr lang="en-GB" sz="2800" b="1" dirty="0" smtClean="0">
                <a:solidFill>
                  <a:srgbClr val="0036A2"/>
                </a:solidFill>
                <a:latin typeface="Arial" pitchFamily="34" charset="0"/>
                <a:cs typeface="Arial" pitchFamily="34" charset="0"/>
              </a:rPr>
              <a:t> in the two other primary sites:</a:t>
            </a:r>
          </a:p>
        </p:txBody>
      </p:sp>
      <p:pic>
        <p:nvPicPr>
          <p:cNvPr id="3074" name="Picture 2" descr="C:\Users\asus\Desktop\Lavoro\CNR IRET 2024\CAROLINA\Cronosequenze\cronosequenza san rossore definitiva 300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69" y="1542888"/>
            <a:ext cx="3332194" cy="47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\Desktop\Lavoro\CNR IRET 2024\CAROLINA\Cronosequenze\SAN VENANZO\san venanzo chronosequences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382" y="1675978"/>
            <a:ext cx="4446588" cy="44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0459" y="6224871"/>
            <a:ext cx="239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 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Rossore</a:t>
            </a:r>
            <a:endParaRPr lang="it-IT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8477" y="6225576"/>
            <a:ext cx="239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San </a:t>
            </a:r>
            <a:r>
              <a:rPr lang="en-GB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Venanzo</a:t>
            </a:r>
            <a:endParaRPr lang="it-IT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947" y="1067295"/>
            <a:ext cx="94715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Grasslands abandonment can result in the advancement of more competitive species at the expense of other less competitive taxa.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28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947" y="1067295"/>
            <a:ext cx="9471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Grasslands abandonment can result in the advancement of more competitive species at the expense of other less competitive taxa.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can lead to the overall reduction in plant biodiversity.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38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1947" y="1067295"/>
            <a:ext cx="947154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Grasslands abandonment can result in the advancement of more competitive species at the expense of other less competitive taxa.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This can lead to the overall reduction in plant biodiversity.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certain cases, it can also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entail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partial or total replacement of the grassland 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the advantage of other 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habitats characterized by a dominance of woody species</a:t>
            </a:r>
            <a:r>
              <a:rPr lang="en-GB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814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33"/>
                </a:solidFill>
                <a:latin typeface="Arial" pitchFamily="34" charset="0"/>
                <a:cs typeface="Arial" pitchFamily="34" charset="0"/>
              </a:rPr>
              <a:t>The project CAROLINA: why</a:t>
            </a:r>
            <a:endParaRPr lang="it-IT" sz="2800" b="1" dirty="0">
              <a:solidFill>
                <a:srgbClr val="00703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252536" y="6334780"/>
            <a:ext cx="12631055" cy="18164"/>
          </a:xfrm>
          <a:prstGeom prst="line">
            <a:avLst/>
          </a:prstGeom>
          <a:ln w="25400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1" descr="Immagine che contiene disegno, schizzo, arte, bianco e nero&#10;&#10;Descrizione generata automaticamente">
            <a:extLst>
              <a:ext uri="{FF2B5EF4-FFF2-40B4-BE49-F238E27FC236}">
                <a16:creationId xmlns:lc="http://schemas.openxmlformats.org/drawingml/2006/lockedCanvas" xmlns:a16="http://schemas.microsoft.com/office/drawing/2014/main" xmlns="" id="{360139B3-6982-6894-8936-E3A148811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961547"/>
            <a:ext cx="787400" cy="7948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38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392BAF-E722-489A-9D1C-919A24DE41C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1636664-d730-40d7-a265-a5e11b79394d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2550</Words>
  <Application>Microsoft Office PowerPoint</Application>
  <PresentationFormat>Custom</PresentationFormat>
  <Paragraphs>359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asus</cp:lastModifiedBy>
  <cp:revision>156</cp:revision>
  <dcterms:created xsi:type="dcterms:W3CDTF">2024-12-12T08:43:13Z</dcterms:created>
  <dcterms:modified xsi:type="dcterms:W3CDTF">2025-02-10T17:19:00Z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