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ebas Neue Bold" panose="020B0604020202020204" charset="0"/>
      <p:regular r:id="rId14"/>
    </p:embeddedFont>
    <p:embeddedFont>
      <p:font typeface="Calibri (MS)" panose="020B0604020202020204" charset="0"/>
      <p:regular r:id="rId15"/>
    </p:embeddedFont>
    <p:embeddedFont>
      <p:font typeface="Calibri (MS) Bold" panose="020B0604020202020204" charset="0"/>
      <p:regular r:id="rId16"/>
    </p:embeddedFont>
    <p:embeddedFont>
      <p:font typeface="Codec Pro" panose="020B0604020202020204" charset="0"/>
      <p:regular r:id="rId17"/>
    </p:embeddedFont>
    <p:embeddedFont>
      <p:font typeface="Codec Pro Bold" panose="020B0604020202020204" charset="0"/>
      <p:regular r:id="rId18"/>
    </p:embeddedFont>
    <p:embeddedFont>
      <p:font typeface="Codec Pro ExtraBold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Bold" panose="00000800000000000000" charset="0"/>
      <p:regular r:id="rId24"/>
      <p:bold r:id="rId25"/>
    </p:embeddedFont>
    <p:embeddedFont>
      <p:font typeface="Zag" panose="020B0604020202020204" charset="0"/>
      <p:regular r:id="rId2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73D"/>
    <a:srgbClr val="5B5E52"/>
    <a:srgbClr val="3ABF0B"/>
    <a:srgbClr val="CA483F"/>
    <a:srgbClr val="2D8BBA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79" autoAdjust="0"/>
  </p:normalViewPr>
  <p:slideViewPr>
    <p:cSldViewPr snapToGrid="0">
      <p:cViewPr varScale="1">
        <p:scale>
          <a:sx n="55" d="100"/>
          <a:sy n="55" d="100"/>
        </p:scale>
        <p:origin x="65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 bosco puro di </a:t>
            </a:r>
            <a:r>
              <a:rPr lang="it-IT" i="1" dirty="0"/>
              <a:t>Quercus </a:t>
            </a:r>
            <a:r>
              <a:rPr lang="it-IT" i="1" dirty="0" err="1"/>
              <a:t>frainetto</a:t>
            </a:r>
            <a:r>
              <a:rPr lang="it-IT" dirty="0"/>
              <a:t> situato nel sud Italia, noto per aver sperimentato frequenti periodi di siccità  e caldo estremo in passato.</a:t>
            </a:r>
          </a:p>
          <a:p>
            <a:r>
              <a:rPr lang="it-IT" dirty="0"/>
              <a:t>Studi precedenti hanno rivelato che questo bosco ha subito un fenomeno di deperimento proprio in risposta a condizioni di caldo estremo e siccità.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causa di questi fenomeni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siccità e del conseguente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dieback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’architettura della chioma è cambiata e ha portato a una diversa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esposizione degli alberi alla luce solare, a seconda della densità della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canopy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Abbiamo in questa foresta la presenza di alberi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deperienti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non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deperienti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 sono stati oggetto del nostro studio e che abbiamo identificato utilizzando il parametro della crown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3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88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Gli individui in </a:t>
            </a:r>
            <a:r>
              <a:rPr lang="it-IT" dirty="0" err="1"/>
              <a:t>deperienti</a:t>
            </a:r>
            <a:r>
              <a:rPr lang="it-IT" dirty="0"/>
              <a:t> (D) sono stati considerati quelli con una trasparenza della chioma o defogliazione superiore al 50%, mentre gli individui con una trasparenza della chioma inferiore al 50% sono stati considerati Non </a:t>
            </a:r>
            <a:r>
              <a:rPr lang="it-IT" dirty="0" err="1"/>
              <a:t>Deperienti</a:t>
            </a:r>
            <a:r>
              <a:rPr lang="it-I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r>
              <a:rPr lang="it-IT" dirty="0"/>
              <a:t>Abbiamo campionato foglie di</a:t>
            </a:r>
            <a:r>
              <a:rPr lang="it-IT" baseline="0" dirty="0"/>
              <a:t> 3 alberi </a:t>
            </a:r>
            <a:r>
              <a:rPr lang="it-IT" baseline="0" dirty="0" err="1"/>
              <a:t>deperienti</a:t>
            </a:r>
            <a:r>
              <a:rPr lang="it-IT" baseline="0" dirty="0"/>
              <a:t> e 3 alberi non </a:t>
            </a:r>
            <a:r>
              <a:rPr lang="it-IT" baseline="0" dirty="0" err="1"/>
              <a:t>deperienti</a:t>
            </a:r>
            <a:r>
              <a:rPr lang="it-IT" baseline="0" dirty="0"/>
              <a:t> situati ai margini del sito sperimentale.</a:t>
            </a:r>
          </a:p>
          <a:p>
            <a:endParaRPr lang="it-IT" baseline="0" dirty="0"/>
          </a:p>
          <a:p>
            <a:r>
              <a:rPr lang="it-IT" baseline="0" dirty="0"/>
              <a:t>Gas </a:t>
            </a:r>
            <a:r>
              <a:rPr lang="it-IT" baseline="0" dirty="0" err="1"/>
              <a:t>exchange</a:t>
            </a:r>
            <a:r>
              <a:rPr lang="it-IT" baseline="0" dirty="0"/>
              <a:t> : 5 foglie</a:t>
            </a:r>
          </a:p>
          <a:p>
            <a:r>
              <a:rPr lang="en-US" dirty="0" err="1"/>
              <a:t>Fluo</a:t>
            </a:r>
            <a:r>
              <a:rPr lang="en-US" dirty="0"/>
              <a:t>: 10 </a:t>
            </a:r>
            <a:r>
              <a:rPr lang="en-US" dirty="0" err="1"/>
              <a:t>foglie</a:t>
            </a:r>
            <a:endParaRPr lang="en-US" dirty="0"/>
          </a:p>
          <a:p>
            <a:r>
              <a:rPr lang="en-US" dirty="0"/>
              <a:t>Spectral: 15 </a:t>
            </a:r>
            <a:r>
              <a:rPr lang="en-US" dirty="0" err="1"/>
              <a:t>foglie</a:t>
            </a:r>
            <a:endParaRPr lang="en-US" dirty="0"/>
          </a:p>
          <a:p>
            <a:r>
              <a:rPr lang="en-US" dirty="0" err="1"/>
              <a:t>Pigmenti</a:t>
            </a:r>
            <a:r>
              <a:rPr lang="en-US" baseline="0" dirty="0"/>
              <a:t> : 3 </a:t>
            </a:r>
            <a:r>
              <a:rPr lang="en-US" baseline="0" dirty="0" err="1"/>
              <a:t>foglie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analizzato</a:t>
            </a:r>
            <a:r>
              <a:rPr lang="en-US" dirty="0"/>
              <a:t> le </a:t>
            </a:r>
            <a:r>
              <a:rPr lang="en-US" dirty="0" err="1"/>
              <a:t>foglie</a:t>
            </a:r>
            <a:r>
              <a:rPr lang="en-US" dirty="0"/>
              <a:t> di </a:t>
            </a:r>
            <a:r>
              <a:rPr lang="en-US" dirty="0" err="1"/>
              <a:t>piante</a:t>
            </a:r>
            <a:r>
              <a:rPr lang="en-US" dirty="0"/>
              <a:t> D e ND </a:t>
            </a:r>
            <a:r>
              <a:rPr lang="en-US" dirty="0" err="1"/>
              <a:t>grazie</a:t>
            </a:r>
            <a:r>
              <a:rPr lang="en-US" dirty="0"/>
              <a:t> a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torri</a:t>
            </a:r>
            <a:r>
              <a:rPr lang="en-US" dirty="0"/>
              <a:t> </a:t>
            </a:r>
            <a:r>
              <a:rPr lang="en-US" dirty="0" err="1"/>
              <a:t>presnti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sito</a:t>
            </a:r>
            <a:r>
              <a:rPr lang="en-US" dirty="0"/>
              <a:t> </a:t>
            </a:r>
            <a:r>
              <a:rPr lang="en-US" dirty="0" err="1"/>
              <a:t>sperimentale</a:t>
            </a:r>
            <a:r>
              <a:rPr lang="en-US" dirty="0"/>
              <a:t> a </a:t>
            </a:r>
            <a:r>
              <a:rPr lang="en-US" dirty="0" err="1"/>
              <a:t>un’altezza</a:t>
            </a:r>
            <a:r>
              <a:rPr lang="en-US" dirty="0"/>
              <a:t> di circa 10 m. </a:t>
            </a:r>
          </a:p>
          <a:p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portato</a:t>
            </a:r>
            <a:r>
              <a:rPr lang="en-US" dirty="0"/>
              <a:t> avanti </a:t>
            </a:r>
            <a:r>
              <a:rPr lang="en-US" dirty="0" err="1"/>
              <a:t>colleghi</a:t>
            </a:r>
            <a:r>
              <a:rPr lang="en-US" dirty="0"/>
              <a:t> </a:t>
            </a:r>
            <a:r>
              <a:rPr lang="en-US" dirty="0" err="1"/>
              <a:t>contemporanei</a:t>
            </a:r>
            <a:r>
              <a:rPr lang="en-US" dirty="0"/>
              <a:t> alle </a:t>
            </a:r>
            <a:r>
              <a:rPr lang="en-US" dirty="0" err="1"/>
              <a:t>nostre</a:t>
            </a:r>
            <a:r>
              <a:rPr lang="en-US" dirty="0"/>
              <a:t> </a:t>
            </a:r>
            <a:r>
              <a:rPr lang="en-US" dirty="0" err="1"/>
              <a:t>campagne</a:t>
            </a:r>
            <a:r>
              <a:rPr lang="en-US" dirty="0"/>
              <a:t>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dimostrato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non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rilevato</a:t>
            </a:r>
            <a:r>
              <a:rPr lang="en-US" dirty="0"/>
              <a:t> stress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 assenza di stress ci permette di valutare le differenze tra le due piante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09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 dirty="0"/>
              <a:t>Partiamo col vedere i risultati di tratti strutturali e dei pigmenti: I valori più alti di %DW e LMA osservati nelle piante D suggeriscono che le loro foglie presentavano caratteristiche </a:t>
            </a:r>
            <a:r>
              <a:rPr lang="it-IT" dirty="0" err="1"/>
              <a:t>morfoanatomiche</a:t>
            </a:r>
            <a:r>
              <a:rPr lang="it-IT" dirty="0"/>
              <a:t> tipiche delle foglie esposte al sole.</a:t>
            </a:r>
          </a:p>
          <a:p>
            <a:r>
              <a:rPr lang="it-IT" dirty="0"/>
              <a:t>Se N viene espresso per unità di massa secca, notiamo valori più alti per le ND e più bassi per le 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Questi dati indicano che la distribuzione dell'azoto all'interno del tessuto fogliare era strettamente associata alle differenze nelle caratteristiche strutturali delle foglie, come il peso secco, la densità e lo spessore delle foglie. Un LMA più elevato nelle piante D e una possibile induzione di meccanismi di protezione possono ridurre Nm, mentre Na non è stato significativamente influenzato.</a:t>
            </a:r>
          </a:p>
          <a:p>
            <a:endParaRPr lang="it-IT" dirty="0"/>
          </a:p>
          <a:p>
            <a:r>
              <a:rPr lang="en-US" dirty="0" err="1"/>
              <a:t>Rapporto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alto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Chl</a:t>
            </a:r>
            <a:r>
              <a:rPr lang="en-US" dirty="0"/>
              <a:t> a/</a:t>
            </a:r>
            <a:r>
              <a:rPr lang="en-US" dirty="0" err="1"/>
              <a:t>Chl</a:t>
            </a:r>
            <a:r>
              <a:rPr lang="en-US" dirty="0"/>
              <a:t> b, indica </a:t>
            </a:r>
            <a:r>
              <a:rPr lang="en-US" dirty="0" err="1"/>
              <a:t>l'adattamento</a:t>
            </a:r>
            <a:r>
              <a:rPr lang="en-US" dirty="0"/>
              <a:t> a luce </a:t>
            </a:r>
            <a:r>
              <a:rPr lang="en-US" dirty="0" err="1"/>
              <a:t>intensa</a:t>
            </a:r>
            <a:r>
              <a:rPr lang="en-US" dirty="0"/>
              <a:t>, con un </a:t>
            </a:r>
            <a:r>
              <a:rPr lang="en-US" dirty="0" err="1"/>
              <a:t>maggiore</a:t>
            </a:r>
            <a:r>
              <a:rPr lang="en-US" dirty="0"/>
              <a:t> </a:t>
            </a:r>
            <a:r>
              <a:rPr lang="en-US" dirty="0" err="1"/>
              <a:t>investimento</a:t>
            </a:r>
            <a:r>
              <a:rPr lang="en-US" dirty="0"/>
              <a:t> di </a:t>
            </a:r>
            <a:r>
              <a:rPr lang="en-US" dirty="0" err="1"/>
              <a:t>clorofilla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centri</a:t>
            </a:r>
            <a:r>
              <a:rPr lang="en-US" dirty="0"/>
              <a:t> PSII </a:t>
            </a:r>
            <a:r>
              <a:rPr lang="en-US" dirty="0" err="1"/>
              <a:t>piuttosto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complessi</a:t>
            </a:r>
            <a:r>
              <a:rPr lang="en-US" dirty="0"/>
              <a:t> antenna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raccolgono</a:t>
            </a:r>
            <a:r>
              <a:rPr lang="en-US" dirty="0"/>
              <a:t> la luce.</a:t>
            </a:r>
          </a:p>
          <a:p>
            <a:r>
              <a:rPr lang="it-IT" dirty="0"/>
              <a:t>Il rapporto Car/(</a:t>
            </a:r>
            <a:r>
              <a:rPr lang="it-IT" dirty="0" err="1"/>
              <a:t>Chl</a:t>
            </a:r>
            <a:r>
              <a:rPr lang="it-IT" dirty="0"/>
              <a:t> a + </a:t>
            </a:r>
            <a:r>
              <a:rPr lang="it-IT" dirty="0" err="1"/>
              <a:t>Chl</a:t>
            </a:r>
            <a:r>
              <a:rPr lang="it-IT" dirty="0"/>
              <a:t> b) più alto indica la necessità degli alberi D devono dissipare una maggiore quantità di energia luminosa in eccesso per evitare possibili danni all'apparato fotosintetico.</a:t>
            </a:r>
          </a:p>
          <a:p>
            <a:endParaRPr lang="it-IT" dirty="0"/>
          </a:p>
          <a:p>
            <a:r>
              <a:rPr lang="it-IT" dirty="0"/>
              <a:t>La concentrazione di azoto per unità di area fogliare (Na) e la composizione isotopica del carbonio degli zuccheri solubili nelle foglie (13Css)  e i concentrazione di C non hanno mostrato cambiamenti significativi tra gli alberi ND e D evidenziando che </a:t>
            </a:r>
            <a:r>
              <a:rPr lang="en-US" dirty="0" err="1"/>
              <a:t>entrambi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gruppi</a:t>
            </a:r>
            <a:r>
              <a:rPr lang="en-US" dirty="0"/>
              <a:t> di </a:t>
            </a:r>
            <a:r>
              <a:rPr lang="en-US" dirty="0" err="1"/>
              <a:t>alberi</a:t>
            </a:r>
            <a:r>
              <a:rPr lang="en-US" dirty="0"/>
              <a:t> </a:t>
            </a:r>
            <a:r>
              <a:rPr lang="en-US" dirty="0" err="1"/>
              <a:t>mostrano</a:t>
            </a:r>
            <a:r>
              <a:rPr lang="en-US" dirty="0"/>
              <a:t> </a:t>
            </a:r>
            <a:r>
              <a:rPr lang="en-US" dirty="0" err="1"/>
              <a:t>simili</a:t>
            </a:r>
            <a:r>
              <a:rPr lang="en-US" dirty="0"/>
              <a:t> </a:t>
            </a:r>
            <a:r>
              <a:rPr lang="en-US" dirty="0" err="1"/>
              <a:t>efficienze</a:t>
            </a:r>
            <a:r>
              <a:rPr lang="en-US" dirty="0"/>
              <a:t> </a:t>
            </a:r>
            <a:r>
              <a:rPr lang="en-US" dirty="0" err="1"/>
              <a:t>nell'uso</a:t>
            </a:r>
            <a:r>
              <a:rPr lang="en-US" dirty="0"/>
              <a:t> </a:t>
            </a:r>
            <a:r>
              <a:rPr lang="en-US" dirty="0" err="1"/>
              <a:t>dell'acqua</a:t>
            </a:r>
            <a:r>
              <a:rPr lang="en-US" dirty="0"/>
              <a:t> e </a:t>
            </a:r>
            <a:r>
              <a:rPr lang="en-US" dirty="0" err="1"/>
              <a:t>dell'azoto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la </a:t>
            </a:r>
            <a:r>
              <a:rPr lang="en-US" dirty="0" err="1"/>
              <a:t>fotosintesi</a:t>
            </a:r>
            <a:r>
              <a:rPr lang="en-US" dirty="0"/>
              <a:t>.</a:t>
            </a:r>
          </a:p>
          <a:p>
            <a:endParaRPr lang="it-IT" dirty="0"/>
          </a:p>
          <a:p>
            <a:endParaRPr lang="en-US" dirty="0"/>
          </a:p>
          <a:p>
            <a:r>
              <a:rPr lang="en-US" dirty="0"/>
              <a:t>Nm :</a:t>
            </a:r>
            <a:r>
              <a:rPr lang="en-US" baseline="0" dirty="0"/>
              <a:t> </a:t>
            </a:r>
            <a:r>
              <a:rPr lang="en-US" baseline="0" dirty="0" err="1"/>
              <a:t>concentrazione</a:t>
            </a:r>
            <a:r>
              <a:rPr lang="en-US" baseline="0" dirty="0"/>
              <a:t> di N per </a:t>
            </a:r>
            <a:r>
              <a:rPr lang="en-US" baseline="0" dirty="0" err="1"/>
              <a:t>unità</a:t>
            </a:r>
            <a:r>
              <a:rPr lang="en-US" baseline="0" dirty="0"/>
              <a:t> di </a:t>
            </a:r>
            <a:r>
              <a:rPr lang="en-US" baseline="0" dirty="0" err="1"/>
              <a:t>massa</a:t>
            </a:r>
            <a:r>
              <a:rPr lang="en-US" baseline="0" dirty="0"/>
              <a:t> </a:t>
            </a:r>
            <a:r>
              <a:rPr lang="en-US" baseline="0" dirty="0" err="1"/>
              <a:t>secca</a:t>
            </a:r>
            <a:endParaRPr lang="en-US" baseline="0" dirty="0"/>
          </a:p>
          <a:p>
            <a:r>
              <a:rPr lang="en-US" baseline="0" dirty="0"/>
              <a:t>Na : </a:t>
            </a:r>
            <a:r>
              <a:rPr lang="en-US" baseline="0" dirty="0" err="1"/>
              <a:t>concentrazione</a:t>
            </a:r>
            <a:r>
              <a:rPr lang="en-US" baseline="0" dirty="0"/>
              <a:t> di N per </a:t>
            </a:r>
            <a:r>
              <a:rPr lang="en-US" baseline="0" dirty="0" err="1"/>
              <a:t>unità</a:t>
            </a:r>
            <a:r>
              <a:rPr lang="en-US" baseline="0" dirty="0"/>
              <a:t> di area </a:t>
            </a:r>
            <a:r>
              <a:rPr lang="en-US" baseline="0" dirty="0" err="1"/>
              <a:t>fogliare</a:t>
            </a:r>
            <a:endParaRPr lang="en-US" dirty="0"/>
          </a:p>
          <a:p>
            <a:r>
              <a:rPr lang="it-IT" dirty="0"/>
              <a:t>composizione isotopica del carbonio degli zuccheri solubili </a:t>
            </a:r>
            <a:endParaRPr lang="en-US" dirty="0"/>
          </a:p>
          <a:p>
            <a:endParaRPr lang="it-IT" dirty="0"/>
          </a:p>
          <a:p>
            <a:r>
              <a:rPr lang="it-IT" dirty="0"/>
              <a:t>Tuttavia se il contenuto di N viene espressa come unità di area fogliare. Probabile questo significa che c’è un diverso investimento dell’ N sull’apparato fotosintetico e quindi un diverso </a:t>
            </a:r>
            <a:r>
              <a:rPr lang="it-IT" dirty="0" err="1"/>
              <a:t>partitioning</a:t>
            </a:r>
            <a:r>
              <a:rPr lang="it-IT" dirty="0"/>
              <a:t>. </a:t>
            </a:r>
          </a:p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I </a:t>
            </a:r>
            <a:r>
              <a:rPr lang="en-US" dirty="0" err="1"/>
              <a:t>nostri</a:t>
            </a:r>
            <a:r>
              <a:rPr lang="en-US" dirty="0"/>
              <a:t> </a:t>
            </a:r>
            <a:r>
              <a:rPr lang="en-US" dirty="0" err="1"/>
              <a:t>risultati</a:t>
            </a:r>
            <a:r>
              <a:rPr lang="en-US" dirty="0"/>
              <a:t> non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evidenziato</a:t>
            </a:r>
            <a:r>
              <a:rPr lang="en-US" dirty="0"/>
              <a:t> </a:t>
            </a:r>
            <a:r>
              <a:rPr lang="en-US" dirty="0" err="1"/>
              <a:t>differenze</a:t>
            </a:r>
            <a:r>
              <a:rPr lang="en-US" dirty="0"/>
              <a:t> significative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misure</a:t>
            </a:r>
            <a:r>
              <a:rPr lang="en-US" dirty="0"/>
              <a:t> di </a:t>
            </a:r>
            <a:r>
              <a:rPr lang="en-US" dirty="0" err="1"/>
              <a:t>scambi</a:t>
            </a:r>
            <a:r>
              <a:rPr lang="en-US" dirty="0"/>
              <a:t> </a:t>
            </a:r>
            <a:r>
              <a:rPr lang="en-US" dirty="0" err="1"/>
              <a:t>gassosi</a:t>
            </a:r>
            <a:r>
              <a:rPr lang="en-US" dirty="0"/>
              <a:t>.</a:t>
            </a:r>
          </a:p>
          <a:p>
            <a:r>
              <a:rPr lang="en-US" dirty="0"/>
              <a:t>Al </a:t>
            </a:r>
            <a:r>
              <a:rPr lang="en-US" dirty="0" err="1"/>
              <a:t>contrario</a:t>
            </a:r>
            <a:r>
              <a:rPr lang="en-US" dirty="0"/>
              <a:t> l</a:t>
            </a:r>
            <a:r>
              <a:rPr lang="it-IT" dirty="0"/>
              <a:t>a maggior parte dei parametri della fluorescenza della clorofilla analizzati sono risultati significativamente diversi tra le piante D e ND, ad eccezione di PIABS.</a:t>
            </a:r>
          </a:p>
          <a:p>
            <a:endParaRPr lang="it-IT" dirty="0"/>
          </a:p>
          <a:p>
            <a:r>
              <a:rPr lang="it-IT" dirty="0"/>
              <a:t>In particolare, il grafico mostra come ETR sia più altro nelle piante </a:t>
            </a:r>
            <a:r>
              <a:rPr lang="it-IT" dirty="0" err="1"/>
              <a:t>deperienti</a:t>
            </a:r>
            <a:r>
              <a:rPr lang="it-IT" dirty="0"/>
              <a:t> che però non si traduce in un aumentata assimilazione fotosintetica. (ipotizziamo che questo trasporto venga utilizzato per altri sistemi di </a:t>
            </a:r>
            <a:r>
              <a:rPr lang="it-IT" dirty="0" err="1"/>
              <a:t>scavenger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en-US" dirty="0"/>
              <a:t>F0/Fm (maximum quantum yield for energy dissipation at the antenna level) - </a:t>
            </a:r>
            <a:r>
              <a:rPr lang="it-IT" dirty="0"/>
              <a:t>resa quantica massima per la dissipazione di energia a livello delle antenne </a:t>
            </a:r>
            <a:endParaRPr lang="en-US" dirty="0"/>
          </a:p>
          <a:p>
            <a:r>
              <a:rPr lang="it-IT" dirty="0"/>
              <a:t>l valore più alto di F0/Fm osservato nelle piante D indica una</a:t>
            </a:r>
            <a:r>
              <a:rPr lang="it-IT" b="1" dirty="0"/>
              <a:t> maggiore dissipazione dell'energia accumulata sotto forma di calore (meccanismo di fotoprotezione).</a:t>
            </a:r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Fv</a:t>
            </a:r>
            <a:r>
              <a:rPr lang="en-US" dirty="0"/>
              <a:t>/F0 (size and number of active reaction </a:t>
            </a:r>
            <a:r>
              <a:rPr lang="en-US" dirty="0" err="1"/>
              <a:t>centres</a:t>
            </a:r>
            <a:r>
              <a:rPr lang="en-US" dirty="0"/>
              <a:t> of the photosynthetic apparatus): </a:t>
            </a:r>
            <a:r>
              <a:rPr lang="it-IT" dirty="0" err="1"/>
              <a:t>Fv</a:t>
            </a:r>
            <a:r>
              <a:rPr lang="it-IT" dirty="0"/>
              <a:t>/F0 più bassi per le piante D rispetto a quelle in ombra. il che suggerisce che l'energia luminosa assorbita non viene utilizzata principalmente per la fotosintesi (fotochimica), ma viene invece trasferita ad altri processi di fotoprotezione. </a:t>
            </a:r>
          </a:p>
          <a:p>
            <a:endParaRPr lang="en-US" dirty="0"/>
          </a:p>
          <a:p>
            <a:r>
              <a:rPr lang="en-US" dirty="0"/>
              <a:t>A (photosynthetic rate), /ASSIMILAZIONE FOTOSINTETICA         </a:t>
            </a:r>
          </a:p>
          <a:p>
            <a:r>
              <a:rPr lang="en-US" dirty="0"/>
              <a:t>A max (maximum photosynthetic rate),  </a:t>
            </a:r>
          </a:p>
          <a:p>
            <a:r>
              <a:rPr lang="en-US" dirty="0" err="1"/>
              <a:t>gs</a:t>
            </a:r>
            <a:r>
              <a:rPr lang="en-US" dirty="0"/>
              <a:t> (stomatal conductance),</a:t>
            </a:r>
          </a:p>
          <a:p>
            <a:r>
              <a:rPr lang="en-US" dirty="0"/>
              <a:t>Ci (intercellular CO2 concentration),</a:t>
            </a:r>
          </a:p>
          <a:p>
            <a:r>
              <a:rPr lang="en-US" dirty="0"/>
              <a:t>E (Transpiration rate)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(α) Photosynthetic efficiency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(Ek) minimum saturating irradiance</a:t>
            </a:r>
            <a:endParaRPr lang="en-US" dirty="0"/>
          </a:p>
          <a:p>
            <a:r>
              <a:rPr lang="en-US" dirty="0"/>
              <a:t>F0 (minimal fluorescence)</a:t>
            </a:r>
          </a:p>
          <a:p>
            <a:r>
              <a:rPr lang="en-US" dirty="0" err="1"/>
              <a:t>Fv</a:t>
            </a:r>
            <a:r>
              <a:rPr lang="en-US" dirty="0"/>
              <a:t>/Fm(quantum yield of primary photochemistry)</a:t>
            </a:r>
          </a:p>
          <a:p>
            <a:endParaRPr lang="en-US" dirty="0"/>
          </a:p>
          <a:p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Performance index (PI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ABS</a:t>
            </a:r>
          </a:p>
          <a:p>
            <a:endParaRPr lang="en-US" dirty="0"/>
          </a:p>
          <a:p>
            <a:r>
              <a:rPr lang="en-US" dirty="0"/>
              <a:t>FV/FM </a:t>
            </a: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range di 0.75-0.85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normali</a:t>
            </a:r>
            <a:r>
              <a:rPr lang="en-US" dirty="0"/>
              <a:t> e </a:t>
            </a:r>
            <a:r>
              <a:rPr lang="en-US" dirty="0" err="1"/>
              <a:t>che</a:t>
            </a:r>
            <a:r>
              <a:rPr lang="en-US" dirty="0"/>
              <a:t> ci </a:t>
            </a:r>
            <a:r>
              <a:rPr lang="en-US" dirty="0" err="1"/>
              <a:t>confermano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non ci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evidenze</a:t>
            </a:r>
            <a:r>
              <a:rPr lang="en-US" dirty="0"/>
              <a:t> di stress.</a:t>
            </a:r>
          </a:p>
          <a:p>
            <a:endParaRPr lang="en-US" dirty="0"/>
          </a:p>
          <a:p>
            <a:r>
              <a:rPr lang="it-IT" dirty="0"/>
              <a:t>discriminazione del carbonio 13 è direttamente dipendente dal rapporto tra le concentrazioni della CO2 presente negli spazi intercellulari della foglia e di quella presente nell’atmosfera (Ci/Ca), riflettendo in questo modo il bilancio tra il tasso di consumo interno di CO2 dovuto all’attività fotosintetica e l’ingresso di CO2 mediato dal grado di apertura stomatica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Valutiamo</a:t>
            </a:r>
            <a:r>
              <a:rPr lang="en-US" dirty="0"/>
              <a:t> le </a:t>
            </a:r>
            <a:r>
              <a:rPr lang="en-US" dirty="0" err="1"/>
              <a:t>differenze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firma</a:t>
            </a:r>
            <a:r>
              <a:rPr lang="en-US" baseline="0" dirty="0"/>
              <a:t> </a:t>
            </a:r>
            <a:r>
              <a:rPr lang="en-US" baseline="0" dirty="0" err="1"/>
              <a:t>spettrale</a:t>
            </a:r>
            <a:r>
              <a:rPr lang="en-US" baseline="0" dirty="0"/>
              <a:t> </a:t>
            </a:r>
            <a:r>
              <a:rPr lang="en-US" baseline="0" dirty="0" err="1"/>
              <a:t>delle</a:t>
            </a:r>
            <a:r>
              <a:rPr lang="en-US" baseline="0" dirty="0"/>
              <a:t> due </a:t>
            </a:r>
            <a:r>
              <a:rPr lang="en-US" baseline="0" dirty="0" err="1"/>
              <a:t>categorie</a:t>
            </a:r>
            <a:r>
              <a:rPr lang="en-US" baseline="0" dirty="0"/>
              <a:t> di </a:t>
            </a:r>
            <a:r>
              <a:rPr lang="en-US" baseline="0" dirty="0" err="1"/>
              <a:t>piante</a:t>
            </a:r>
            <a:r>
              <a:rPr lang="en-US" baseline="0" dirty="0"/>
              <a:t> </a:t>
            </a:r>
            <a:r>
              <a:rPr lang="en-US" baseline="0" dirty="0" err="1"/>
              <a:t>nelle</a:t>
            </a:r>
            <a:r>
              <a:rPr lang="en-US" baseline="0" dirty="0"/>
              <a:t> </a:t>
            </a:r>
            <a:r>
              <a:rPr lang="en-US" baseline="0" dirty="0" err="1"/>
              <a:t>lunghezze</a:t>
            </a:r>
            <a:r>
              <a:rPr lang="en-US" baseline="0" dirty="0"/>
              <a:t> </a:t>
            </a:r>
            <a:r>
              <a:rPr lang="en-US" baseline="0" dirty="0" err="1"/>
              <a:t>d’onda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vanno</a:t>
            </a:r>
            <a:r>
              <a:rPr lang="en-US" baseline="0" dirty="0"/>
              <a:t> da 300 a 1000 nanometric circa.  </a:t>
            </a:r>
            <a:r>
              <a:rPr lang="en-US" baseline="0" dirty="0" err="1"/>
              <a:t>Abbiamo</a:t>
            </a:r>
            <a:r>
              <a:rPr lang="en-US" baseline="0" dirty="0"/>
              <a:t> </a:t>
            </a:r>
            <a:r>
              <a:rPr lang="en-US" baseline="0" dirty="0" err="1"/>
              <a:t>analizzato</a:t>
            </a:r>
            <a:r>
              <a:rPr lang="en-US" baseline="0" dirty="0"/>
              <a:t> lo </a:t>
            </a:r>
            <a:r>
              <a:rPr lang="en-US" baseline="0" dirty="0" err="1"/>
              <a:t>spettro</a:t>
            </a:r>
            <a:r>
              <a:rPr lang="en-US" baseline="0" dirty="0"/>
              <a:t> </a:t>
            </a:r>
            <a:r>
              <a:rPr lang="en-US" baseline="0" dirty="0" err="1"/>
              <a:t>focalizzandoci</a:t>
            </a:r>
            <a:r>
              <a:rPr lang="en-US" baseline="0" dirty="0"/>
              <a:t> </a:t>
            </a:r>
            <a:r>
              <a:rPr lang="en-US" baseline="0" dirty="0" err="1"/>
              <a:t>sulle</a:t>
            </a:r>
            <a:r>
              <a:rPr lang="en-US" baseline="0" dirty="0"/>
              <a:t> 3 </a:t>
            </a:r>
            <a:r>
              <a:rPr lang="en-US" baseline="0" dirty="0" err="1"/>
              <a:t>regioni</a:t>
            </a:r>
            <a:r>
              <a:rPr lang="en-US" baseline="0" dirty="0"/>
              <a:t> </a:t>
            </a:r>
            <a:r>
              <a:rPr lang="en-US" baseline="0" dirty="0" err="1"/>
              <a:t>maggiormente</a:t>
            </a:r>
            <a:r>
              <a:rPr lang="en-US" baseline="0" dirty="0"/>
              <a:t> significative per la </a:t>
            </a:r>
            <a:r>
              <a:rPr lang="en-US" baseline="0" dirty="0" err="1"/>
              <a:t>vegetazione</a:t>
            </a:r>
            <a:r>
              <a:rPr lang="en-US" baseline="0" dirty="0"/>
              <a:t> : </a:t>
            </a:r>
            <a:r>
              <a:rPr lang="en-US" baseline="0" dirty="0" err="1"/>
              <a:t>visibile</a:t>
            </a:r>
            <a:r>
              <a:rPr lang="en-US" baseline="0" dirty="0"/>
              <a:t> , red edge e NIR. </a:t>
            </a:r>
            <a:endParaRPr lang="en-US" dirty="0"/>
          </a:p>
          <a:p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blu</a:t>
            </a:r>
            <a:r>
              <a:rPr lang="en-US" dirty="0"/>
              <a:t> e </a:t>
            </a:r>
            <a:r>
              <a:rPr lang="en-US" dirty="0" err="1"/>
              <a:t>nel</a:t>
            </a:r>
            <a:r>
              <a:rPr lang="en-US" dirty="0"/>
              <a:t> rosso,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basse</a:t>
            </a:r>
            <a:r>
              <a:rPr lang="en-US" dirty="0"/>
              <a:t> </a:t>
            </a:r>
            <a:r>
              <a:rPr lang="en-US" dirty="0" err="1"/>
              <a:t>quantità</a:t>
            </a:r>
            <a:r>
              <a:rPr lang="en-US" dirty="0"/>
              <a:t> di </a:t>
            </a:r>
            <a:r>
              <a:rPr lang="en-US" dirty="0" err="1"/>
              <a:t>pigmenti</a:t>
            </a:r>
            <a:r>
              <a:rPr lang="en-US" dirty="0"/>
              <a:t> </a:t>
            </a:r>
            <a:r>
              <a:rPr lang="en-US" dirty="0" err="1"/>
              <a:t>saturano</a:t>
            </a:r>
            <a:r>
              <a:rPr lang="en-US" dirty="0"/>
              <a:t> </a:t>
            </a:r>
            <a:r>
              <a:rPr lang="en-US" dirty="0" err="1"/>
              <a:t>l’assorbimento</a:t>
            </a:r>
            <a:r>
              <a:rPr lang="en-US" dirty="0"/>
              <a:t>, </a:t>
            </a:r>
            <a:r>
              <a:rPr lang="en-US" dirty="0" err="1"/>
              <a:t>limitando</a:t>
            </a:r>
            <a:r>
              <a:rPr lang="en-US" dirty="0"/>
              <a:t> la </a:t>
            </a:r>
            <a:r>
              <a:rPr lang="en-US" dirty="0" err="1"/>
              <a:t>risposta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riflettanza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Quando</a:t>
            </a:r>
            <a:r>
              <a:rPr lang="en-US" dirty="0"/>
              <a:t> il </a:t>
            </a:r>
            <a:r>
              <a:rPr lang="en-US" dirty="0" err="1"/>
              <a:t>contenuto</a:t>
            </a:r>
            <a:r>
              <a:rPr lang="en-US" dirty="0"/>
              <a:t> di </a:t>
            </a:r>
            <a:r>
              <a:rPr lang="en-US" dirty="0" err="1"/>
              <a:t>Clorofilla</a:t>
            </a:r>
            <a:r>
              <a:rPr lang="en-US" dirty="0"/>
              <a:t> </a:t>
            </a:r>
            <a:r>
              <a:rPr lang="en-US" dirty="0" err="1"/>
              <a:t>supera</a:t>
            </a:r>
            <a:r>
              <a:rPr lang="en-US" dirty="0"/>
              <a:t> 150 </a:t>
            </a:r>
            <a:r>
              <a:rPr lang="en-US" dirty="0" err="1"/>
              <a:t>μmol</a:t>
            </a:r>
            <a:r>
              <a:rPr lang="en-US" dirty="0"/>
              <a:t>/m², </a:t>
            </a:r>
            <a:r>
              <a:rPr lang="en-US" dirty="0" err="1"/>
              <a:t>l'assorbimento</a:t>
            </a:r>
            <a:r>
              <a:rPr lang="en-US" dirty="0"/>
              <a:t>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raggiunge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massimi</a:t>
            </a:r>
            <a:r>
              <a:rPr lang="en-US" dirty="0"/>
              <a:t>, senza </a:t>
            </a:r>
            <a:r>
              <a:rPr lang="en-US" dirty="0" err="1"/>
              <a:t>ulteriori</a:t>
            </a:r>
            <a:r>
              <a:rPr lang="en-US" dirty="0"/>
              <a:t> </a:t>
            </a:r>
            <a:r>
              <a:rPr lang="en-US" dirty="0" err="1"/>
              <a:t>aumenti</a:t>
            </a:r>
            <a:r>
              <a:rPr lang="en-US" dirty="0"/>
              <a:t> in termini di R con </a:t>
            </a:r>
            <a:r>
              <a:rPr lang="en-US" dirty="0" err="1"/>
              <a:t>l'incremento</a:t>
            </a:r>
            <a:r>
              <a:rPr lang="en-US" dirty="0"/>
              <a:t> del </a:t>
            </a:r>
            <a:r>
              <a:rPr lang="en-US" dirty="0" err="1"/>
              <a:t>contenuto</a:t>
            </a:r>
            <a:r>
              <a:rPr lang="en-US" dirty="0"/>
              <a:t> di </a:t>
            </a:r>
            <a:r>
              <a:rPr lang="en-US" dirty="0" err="1"/>
              <a:t>pigmenti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Dato </a:t>
            </a:r>
            <a:r>
              <a:rPr lang="en-US" dirty="0" err="1"/>
              <a:t>che</a:t>
            </a:r>
            <a:r>
              <a:rPr lang="en-US" baseline="0" dirty="0"/>
              <a:t> un </a:t>
            </a:r>
            <a:r>
              <a:rPr lang="en-US" baseline="0" dirty="0" err="1"/>
              <a:t>maggiore</a:t>
            </a:r>
            <a:r>
              <a:rPr lang="en-US" baseline="0" dirty="0"/>
              <a:t> </a:t>
            </a:r>
            <a:r>
              <a:rPr lang="en-US" baseline="0" dirty="0" err="1"/>
              <a:t>contenuto</a:t>
            </a:r>
            <a:r>
              <a:rPr lang="en-US" baseline="0" dirty="0"/>
              <a:t> </a:t>
            </a:r>
            <a:r>
              <a:rPr lang="en-US" baseline="0" dirty="0" err="1"/>
              <a:t>dei</a:t>
            </a:r>
            <a:r>
              <a:rPr lang="en-US" baseline="0" dirty="0"/>
              <a:t> </a:t>
            </a:r>
            <a:r>
              <a:rPr lang="en-US" baseline="0" dirty="0" err="1"/>
              <a:t>pigmenti</a:t>
            </a:r>
            <a:r>
              <a:rPr lang="en-US" baseline="0" dirty="0"/>
              <a:t> </a:t>
            </a:r>
            <a:r>
              <a:rPr lang="en-US" baseline="0" dirty="0" err="1"/>
              <a:t>totali</a:t>
            </a:r>
            <a:r>
              <a:rPr lang="en-US" baseline="0" dirty="0"/>
              <a:t> porta a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diminuzione</a:t>
            </a:r>
            <a:r>
              <a:rPr lang="en-US" baseline="0" dirty="0"/>
              <a:t> </a:t>
            </a:r>
            <a:r>
              <a:rPr lang="en-US" baseline="0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riflettanza</a:t>
            </a:r>
            <a:r>
              <a:rPr lang="en-US" baseline="0" dirty="0"/>
              <a:t> </a:t>
            </a:r>
            <a:r>
              <a:rPr lang="en-US" baseline="0" dirty="0" err="1"/>
              <a:t>nel</a:t>
            </a:r>
            <a:r>
              <a:rPr lang="en-US" baseline="0" dirty="0"/>
              <a:t> </a:t>
            </a:r>
            <a:r>
              <a:rPr lang="en-US" baseline="0" dirty="0" err="1"/>
              <a:t>verde</a:t>
            </a:r>
            <a:r>
              <a:rPr lang="en-US" baseline="0" dirty="0"/>
              <a:t>, </a:t>
            </a:r>
            <a:r>
              <a:rPr lang="en-US" baseline="0" dirty="0" err="1"/>
              <a:t>vediamo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le ND </a:t>
            </a:r>
            <a:r>
              <a:rPr lang="en-US" baseline="0" dirty="0" err="1"/>
              <a:t>hanno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riflettanza</a:t>
            </a:r>
            <a:r>
              <a:rPr lang="en-US" baseline="0" dirty="0"/>
              <a:t> </a:t>
            </a:r>
            <a:r>
              <a:rPr lang="en-US" baseline="0" dirty="0" err="1"/>
              <a:t>più</a:t>
            </a:r>
            <a:r>
              <a:rPr lang="en-US" baseline="0" dirty="0"/>
              <a:t> </a:t>
            </a:r>
            <a:r>
              <a:rPr lang="en-US" baseline="0" dirty="0" err="1"/>
              <a:t>bassa</a:t>
            </a:r>
            <a:r>
              <a:rPr lang="en-US" baseline="0" dirty="0"/>
              <a:t> </a:t>
            </a:r>
            <a:r>
              <a:rPr lang="en-US" baseline="0" dirty="0" err="1"/>
              <a:t>prprio</a:t>
            </a:r>
            <a:r>
              <a:rPr lang="en-US" baseline="0" dirty="0"/>
              <a:t> </a:t>
            </a:r>
            <a:r>
              <a:rPr lang="en-US" baseline="0" dirty="0" err="1"/>
              <a:t>perchè</a:t>
            </a:r>
            <a:r>
              <a:rPr lang="en-US" baseline="0" dirty="0"/>
              <a:t> come </a:t>
            </a:r>
            <a:r>
              <a:rPr lang="en-US" baseline="0" dirty="0" err="1"/>
              <a:t>abbiamo</a:t>
            </a:r>
            <a:r>
              <a:rPr lang="en-US" baseline="0" dirty="0"/>
              <a:t> visto due slide </a:t>
            </a:r>
            <a:r>
              <a:rPr lang="en-US" baseline="0" dirty="0" err="1"/>
              <a:t>precentendo</a:t>
            </a:r>
            <a:r>
              <a:rPr lang="en-US" baseline="0" dirty="0"/>
              <a:t> il </a:t>
            </a:r>
            <a:r>
              <a:rPr lang="en-US" baseline="0" dirty="0" err="1"/>
              <a:t>contenuto</a:t>
            </a:r>
            <a:r>
              <a:rPr lang="en-US" baseline="0" dirty="0"/>
              <a:t> di </a:t>
            </a:r>
            <a:r>
              <a:rPr lang="en-US" baseline="0" dirty="0" err="1"/>
              <a:t>CHl</a:t>
            </a:r>
            <a:r>
              <a:rPr lang="en-US" baseline="0" dirty="0"/>
              <a:t> di </a:t>
            </a:r>
            <a:r>
              <a:rPr lang="en-US" baseline="0" dirty="0" err="1"/>
              <a:t>questa</a:t>
            </a:r>
            <a:r>
              <a:rPr lang="en-US" baseline="0" dirty="0"/>
              <a:t> </a:t>
            </a:r>
            <a:r>
              <a:rPr lang="en-US" baseline="0" dirty="0" err="1"/>
              <a:t>categoria</a:t>
            </a:r>
            <a:r>
              <a:rPr lang="en-US" baseline="0" dirty="0"/>
              <a:t> era superior. </a:t>
            </a:r>
          </a:p>
          <a:p>
            <a:endParaRPr lang="en-US" baseline="0" dirty="0"/>
          </a:p>
          <a:p>
            <a:r>
              <a:rPr lang="it-IT" dirty="0"/>
              <a:t>RED EDGE REGION:  zona ripidissima di passaggio tra assorbimento CHL e riflettanza nel NIR.</a:t>
            </a:r>
          </a:p>
          <a:p>
            <a:r>
              <a:rPr lang="it-IT" dirty="0"/>
              <a:t>Spostamento della posizione del "red-</a:t>
            </a:r>
            <a:r>
              <a:rPr lang="it-IT" dirty="0" err="1"/>
              <a:t>edge</a:t>
            </a:r>
            <a:r>
              <a:rPr lang="it-IT" dirty="0"/>
              <a:t>" verso lunghezze d'onda più corte è legato a una diminuzione del contenuto di clorofilla . Analogamente, nella zona del "red </a:t>
            </a:r>
            <a:r>
              <a:rPr lang="it-IT" dirty="0" err="1"/>
              <a:t>edge</a:t>
            </a:r>
            <a:r>
              <a:rPr lang="it-IT" dirty="0"/>
              <a:t>", una riduzione dei valori di </a:t>
            </a:r>
            <a:r>
              <a:rPr lang="it-IT" dirty="0" err="1"/>
              <a:t>Fv</a:t>
            </a:r>
            <a:r>
              <a:rPr lang="it-IT" dirty="0"/>
              <a:t>/Fm (D) è accompagnata da un aumento della pendenza della riflettanza spettrale.</a:t>
            </a:r>
          </a:p>
          <a:p>
            <a:endParaRPr lang="it-IT" dirty="0"/>
          </a:p>
          <a:p>
            <a:r>
              <a:rPr lang="it-IT" dirty="0"/>
              <a:t>NIR: riflettanza governata</a:t>
            </a:r>
            <a:r>
              <a:rPr lang="it-IT" baseline="0" dirty="0"/>
              <a:t> da </a:t>
            </a:r>
            <a:r>
              <a:rPr lang="it-IT" dirty="0"/>
              <a:t>caratteristiche strutturali della foglia  e legata ad arrangiamento delle cellule all’interno del mesofillo fogliare. Ci aspettavamo quindi una differenza dati che</a:t>
            </a:r>
            <a:r>
              <a:rPr lang="it-IT" baseline="0" dirty="0"/>
              <a:t> avevamo riscontrato LMA e N si traducessero in una differenza nella </a:t>
            </a:r>
            <a:r>
              <a:rPr lang="it-IT" baseline="0" dirty="0" err="1"/>
              <a:t>rifettanza</a:t>
            </a:r>
            <a:r>
              <a:rPr lang="it-IT" baseline="0" dirty="0"/>
              <a:t> del NIR. Invece no.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PRI is reflecting the constitutive changes in the ratio of carotenoid and chlorophyll pigment pools due to a high irradiance acclimatation</a:t>
            </a:r>
          </a:p>
          <a:p>
            <a:endParaRPr lang="en-US"/>
          </a:p>
          <a:p>
            <a:r>
              <a:rPr lang="en-US"/>
              <a:t>significant relationship for PRI-</a:t>
            </a:r>
            <a:r>
              <a:rPr lang="en-US" err="1"/>
              <a:t>Chl</a:t>
            </a:r>
            <a:r>
              <a:rPr lang="en-US"/>
              <a:t> and PRI-Car/</a:t>
            </a:r>
            <a:r>
              <a:rPr lang="en-US" err="1"/>
              <a:t>Chl</a:t>
            </a:r>
            <a:r>
              <a:rPr lang="en-US"/>
              <a:t> tot</a:t>
            </a:r>
          </a:p>
          <a:p>
            <a:endParaRPr lang="en-US"/>
          </a:p>
          <a:p>
            <a:r>
              <a:rPr lang="en-US"/>
              <a:t>PRI SUN ADAPTED LEAF HANNO PRI </a:t>
            </a:r>
            <a:r>
              <a:rPr lang="en-US" err="1"/>
              <a:t>Più</a:t>
            </a:r>
            <a:r>
              <a:rPr lang="en-US"/>
              <a:t> BASSO</a:t>
            </a:r>
          </a:p>
          <a:p>
            <a:r>
              <a:rPr lang="en-US"/>
              <a:t>PRI SHADE LEAF HANNO PRI PIU ALTO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 err="1"/>
              <a:t>Deperienti</a:t>
            </a:r>
            <a:r>
              <a:rPr lang="it-IT"/>
              <a:t>: </a:t>
            </a:r>
            <a:r>
              <a:rPr lang="it-IT" err="1"/>
              <a:t>Higher</a:t>
            </a:r>
            <a:r>
              <a:rPr lang="it-IT"/>
              <a:t> </a:t>
            </a:r>
            <a:r>
              <a:rPr lang="it-IT" b="1"/>
              <a:t>LMA</a:t>
            </a:r>
            <a:r>
              <a:rPr lang="it-IT"/>
              <a:t>, </a:t>
            </a:r>
            <a:r>
              <a:rPr lang="it-IT" b="1"/>
              <a:t>Fo/Fm</a:t>
            </a:r>
            <a:r>
              <a:rPr lang="it-IT"/>
              <a:t>, </a:t>
            </a:r>
            <a:r>
              <a:rPr lang="it-IT" b="1"/>
              <a:t>ETR </a:t>
            </a:r>
            <a:r>
              <a:rPr lang="it-IT"/>
              <a:t>Lower </a:t>
            </a:r>
            <a:r>
              <a:rPr lang="it-IT" b="1"/>
              <a:t>Nm</a:t>
            </a:r>
            <a:r>
              <a:rPr lang="it-IT"/>
              <a:t>, </a:t>
            </a:r>
            <a:r>
              <a:rPr lang="it-IT" b="1" err="1"/>
              <a:t>Fv</a:t>
            </a:r>
            <a:r>
              <a:rPr lang="it-IT" b="1"/>
              <a:t>/Fo</a:t>
            </a:r>
          </a:p>
          <a:p>
            <a:endParaRPr lang="en-US"/>
          </a:p>
          <a:p>
            <a:r>
              <a:rPr lang="en-US"/>
              <a:t>Per </a:t>
            </a:r>
            <a:r>
              <a:rPr lang="en-US" err="1"/>
              <a:t>alcuni</a:t>
            </a:r>
            <a:r>
              <a:rPr lang="en-US"/>
              <a:t> </a:t>
            </a:r>
            <a:r>
              <a:rPr lang="en-US" err="1"/>
              <a:t>parametri</a:t>
            </a:r>
            <a:r>
              <a:rPr lang="en-US"/>
              <a:t> le </a:t>
            </a:r>
            <a:r>
              <a:rPr lang="en-US" err="1"/>
              <a:t>piante</a:t>
            </a:r>
            <a:r>
              <a:rPr lang="en-US"/>
              <a:t> </a:t>
            </a:r>
            <a:r>
              <a:rPr lang="en-US" err="1"/>
              <a:t>deperienti</a:t>
            </a:r>
            <a:r>
              <a:rPr lang="en-US"/>
              <a:t> e non </a:t>
            </a:r>
            <a:r>
              <a:rPr lang="en-US" err="1"/>
              <a:t>deperienti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comportavano</a:t>
            </a:r>
            <a:r>
              <a:rPr lang="en-US"/>
              <a:t> </a:t>
            </a:r>
            <a:r>
              <a:rPr lang="en-US" err="1"/>
              <a:t>effettivamente</a:t>
            </a:r>
            <a:r>
              <a:rPr lang="en-US"/>
              <a:t> come </a:t>
            </a:r>
            <a:r>
              <a:rPr lang="en-US" err="1"/>
              <a:t>piante</a:t>
            </a:r>
            <a:r>
              <a:rPr lang="en-US"/>
              <a:t> </a:t>
            </a:r>
            <a:r>
              <a:rPr lang="en-US" err="1"/>
              <a:t>d'ombra</a:t>
            </a:r>
            <a:r>
              <a:rPr lang="en-US"/>
              <a:t> e di luce, </a:t>
            </a:r>
            <a:r>
              <a:rPr lang="en-US" err="1"/>
              <a:t>rispettivamente</a:t>
            </a:r>
            <a:r>
              <a:rPr lang="en-US"/>
              <a:t>. </a:t>
            </a:r>
            <a:r>
              <a:rPr lang="en-US" err="1"/>
              <a:t>Tuttavia</a:t>
            </a:r>
            <a:r>
              <a:rPr lang="en-US"/>
              <a:t>, per </a:t>
            </a:r>
            <a:r>
              <a:rPr lang="en-US" err="1"/>
              <a:t>altri</a:t>
            </a:r>
            <a:r>
              <a:rPr lang="en-US"/>
              <a:t> </a:t>
            </a:r>
            <a:r>
              <a:rPr lang="en-US" err="1"/>
              <a:t>parametri</a:t>
            </a:r>
            <a:r>
              <a:rPr lang="en-US"/>
              <a:t>, </a:t>
            </a:r>
            <a:r>
              <a:rPr lang="en-US" err="1"/>
              <a:t>tra</a:t>
            </a:r>
            <a:r>
              <a:rPr lang="en-US"/>
              <a:t> cui la Amax, (like </a:t>
            </a:r>
            <a:r>
              <a:rPr lang="en-US" b="1"/>
              <a:t>gas exchange</a:t>
            </a:r>
            <a:r>
              <a:rPr lang="en-US"/>
              <a:t> and </a:t>
            </a:r>
            <a:r>
              <a:rPr lang="en-US" b="1" err="1"/>
              <a:t>PIabs</a:t>
            </a:r>
            <a:r>
              <a:rPr lang="en-US" b="1"/>
              <a:t>) </a:t>
            </a:r>
            <a:r>
              <a:rPr lang="en-US"/>
              <a:t> </a:t>
            </a:r>
            <a:r>
              <a:rPr lang="en-US" err="1"/>
              <a:t>questo</a:t>
            </a:r>
            <a:r>
              <a:rPr lang="en-US"/>
              <a:t> non è </a:t>
            </a:r>
            <a:r>
              <a:rPr lang="en-US" err="1"/>
              <a:t>vero</a:t>
            </a:r>
            <a:r>
              <a:rPr lang="en-US"/>
              <a:t>.  </a:t>
            </a:r>
            <a:r>
              <a:rPr lang="en-US" err="1"/>
              <a:t>Perciò</a:t>
            </a:r>
            <a:r>
              <a:rPr lang="en-US"/>
              <a:t> </a:t>
            </a:r>
            <a:r>
              <a:rPr lang="en-US" err="1"/>
              <a:t>concludiamo</a:t>
            </a:r>
            <a:r>
              <a:rPr lang="en-US"/>
              <a:t> </a:t>
            </a:r>
            <a:r>
              <a:rPr lang="en-US" err="1"/>
              <a:t>dicendo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il </a:t>
            </a:r>
            <a:r>
              <a:rPr lang="en-US" err="1"/>
              <a:t>trasporto</a:t>
            </a:r>
            <a:r>
              <a:rPr lang="en-US"/>
              <a:t> </a:t>
            </a:r>
            <a:r>
              <a:rPr lang="en-US" err="1"/>
              <a:t>elettronico</a:t>
            </a:r>
            <a:r>
              <a:rPr lang="en-US"/>
              <a:t> in </a:t>
            </a:r>
            <a:r>
              <a:rPr lang="en-US" err="1"/>
              <a:t>eccesso</a:t>
            </a:r>
            <a:r>
              <a:rPr lang="en-US"/>
              <a:t> non </a:t>
            </a:r>
            <a:r>
              <a:rPr lang="en-US" err="1"/>
              <a:t>sia</a:t>
            </a:r>
            <a:r>
              <a:rPr lang="en-US"/>
              <a:t> </a:t>
            </a:r>
            <a:r>
              <a:rPr lang="en-US" err="1"/>
              <a:t>usato</a:t>
            </a:r>
            <a:r>
              <a:rPr lang="en-US"/>
              <a:t> per </a:t>
            </a:r>
            <a:r>
              <a:rPr lang="en-US" err="1"/>
              <a:t>processi</a:t>
            </a:r>
            <a:r>
              <a:rPr lang="en-US"/>
              <a:t> di d </a:t>
            </a:r>
            <a:r>
              <a:rPr lang="en-US" err="1"/>
              <a:t>fotosintesi</a:t>
            </a:r>
            <a:r>
              <a:rPr lang="en-US"/>
              <a:t> ma </a:t>
            </a:r>
            <a:r>
              <a:rPr lang="en-US" err="1"/>
              <a:t>piuttosto</a:t>
            </a:r>
            <a:r>
              <a:rPr lang="en-US"/>
              <a:t> di </a:t>
            </a:r>
            <a:r>
              <a:rPr lang="en-US" err="1"/>
              <a:t>riparazione</a:t>
            </a:r>
            <a:r>
              <a:rPr lang="en-US"/>
              <a:t>/</a:t>
            </a:r>
            <a:r>
              <a:rPr lang="en-US" err="1"/>
              <a:t>dissipazione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Quindi</a:t>
            </a:r>
            <a:r>
              <a:rPr lang="en-US"/>
              <a:t> non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tratta</a:t>
            </a:r>
            <a:r>
              <a:rPr lang="en-US"/>
              <a:t> di un semplice </a:t>
            </a:r>
            <a:r>
              <a:rPr lang="en-US" err="1"/>
              <a:t>adattamento</a:t>
            </a:r>
            <a:r>
              <a:rPr lang="en-US"/>
              <a:t> luce </a:t>
            </a:r>
            <a:r>
              <a:rPr lang="en-US" err="1"/>
              <a:t>ombra</a:t>
            </a:r>
            <a:r>
              <a:rPr lang="en-US"/>
              <a:t> ma di </a:t>
            </a:r>
            <a:r>
              <a:rPr lang="en-US" err="1"/>
              <a:t>piante</a:t>
            </a:r>
            <a:r>
              <a:rPr lang="en-US"/>
              <a:t> con diverse </a:t>
            </a:r>
            <a:r>
              <a:rPr lang="en-US" err="1"/>
              <a:t>strategie</a:t>
            </a:r>
            <a:r>
              <a:rPr lang="en-US"/>
              <a:t> di </a:t>
            </a:r>
            <a:r>
              <a:rPr lang="en-US" err="1"/>
              <a:t>utilizzo</a:t>
            </a:r>
            <a:r>
              <a:rPr lang="en-US"/>
              <a:t> </a:t>
            </a:r>
            <a:r>
              <a:rPr lang="en-US" err="1"/>
              <a:t>delle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 (es. </a:t>
            </a:r>
            <a:r>
              <a:rPr lang="en-US" err="1"/>
              <a:t>Processi</a:t>
            </a:r>
            <a:r>
              <a:rPr lang="en-US"/>
              <a:t> di </a:t>
            </a:r>
            <a:r>
              <a:rPr lang="en-US" err="1"/>
              <a:t>rimozione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radicali</a:t>
            </a:r>
            <a:r>
              <a:rPr lang="en-US"/>
              <a:t>, </a:t>
            </a:r>
          </a:p>
          <a:p>
            <a:r>
              <a:rPr lang="en-US" err="1"/>
              <a:t>C’è</a:t>
            </a:r>
            <a:r>
              <a:rPr lang="en-US"/>
              <a:t> </a:t>
            </a:r>
            <a:r>
              <a:rPr lang="en-US" err="1"/>
              <a:t>differenze</a:t>
            </a:r>
            <a:r>
              <a:rPr lang="en-US"/>
              <a:t> </a:t>
            </a:r>
            <a:r>
              <a:rPr lang="en-US" err="1"/>
              <a:t>uso</a:t>
            </a:r>
            <a:r>
              <a:rPr lang="en-US"/>
              <a:t> </a:t>
            </a:r>
            <a:r>
              <a:rPr lang="en-US" err="1"/>
              <a:t>delle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 come </a:t>
            </a:r>
            <a:r>
              <a:rPr lang="en-US" err="1"/>
              <a:t>azoto</a:t>
            </a:r>
            <a:r>
              <a:rPr lang="en-US"/>
              <a:t> da un </a:t>
            </a:r>
            <a:r>
              <a:rPr lang="en-US" err="1"/>
              <a:t>lato</a:t>
            </a:r>
            <a:r>
              <a:rPr lang="en-US"/>
              <a:t> serve a </a:t>
            </a:r>
            <a:r>
              <a:rPr lang="en-US" err="1"/>
              <a:t>fotoproteggersi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128"/>
            <a:ext cx="4611929" cy="16342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569" y="367015"/>
            <a:ext cx="1245272" cy="12135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/>
        </p:nvSpPr>
        <p:spPr>
          <a:xfrm>
            <a:off x="3903009" y="396822"/>
            <a:ext cx="104819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sz="2700" b="1" baseline="300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sz="2700" b="1" baseline="300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sz="27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835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128"/>
            <a:ext cx="4611929" cy="163424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569" y="367015"/>
            <a:ext cx="1245272" cy="12135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/>
        </p:nvSpPr>
        <p:spPr>
          <a:xfrm>
            <a:off x="3903009" y="396822"/>
            <a:ext cx="104819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sz="2700" b="1" baseline="300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sz="2700" b="1" baseline="300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sz="2700" b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sz="27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154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128"/>
            <a:ext cx="4611929" cy="16342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569" y="367015"/>
            <a:ext cx="1245272" cy="12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7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9.sv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image" Target="../media/image26.sv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8077200" y="6131983"/>
            <a:ext cx="8649068" cy="2019302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800" b="1" dirty="0">
                <a:latin typeface="Times New Roman"/>
                <a:cs typeface="Times New Roman"/>
              </a:rPr>
              <a:t>Enrica Nestola</a:t>
            </a:r>
          </a:p>
          <a:p>
            <a:r>
              <a:rPr lang="it-IT" sz="3500" dirty="0">
                <a:latin typeface="Times New Roman"/>
                <a:cs typeface="Times New Roman"/>
              </a:rPr>
              <a:t>CNR IRET Lecce</a:t>
            </a:r>
            <a:endParaRPr lang="it-IT" sz="35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744056" y="1533962"/>
            <a:ext cx="16799888" cy="401648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physiology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300" i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Quercus </a:t>
            </a:r>
            <a:r>
              <a:rPr lang="it-IT" sz="6300" i="1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frainetto</a:t>
            </a:r>
            <a:r>
              <a:rPr lang="it-IT" sz="6300" i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exposed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dieback</a:t>
            </a:r>
            <a:r>
              <a:rPr lang="it-IT" sz="6300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300" err="1">
                <a:solidFill>
                  <a:srgbClr val="4354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endParaRPr lang="it-IT" sz="6300">
              <a:solidFill>
                <a:srgbClr val="4354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533400" y="5343115"/>
            <a:ext cx="4086789" cy="4254808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7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716AFE-0763-5C1F-518A-DC34B43CF67E}"/>
              </a:ext>
            </a:extLst>
          </p:cNvPr>
          <p:cNvSpPr txBox="1"/>
          <p:nvPr/>
        </p:nvSpPr>
        <p:spPr>
          <a:xfrm>
            <a:off x="4722462" y="8753038"/>
            <a:ext cx="135655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Co-</a:t>
            </a:r>
            <a:r>
              <a:rPr lang="it-IT" sz="2500" b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authors</a:t>
            </a:r>
            <a:r>
              <a:rPr lang="it-IT" sz="25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lang="it-IT" sz="25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Fabrizio Pietrini, Emanuele Pallozzi, Gabriele </a:t>
            </a:r>
            <a:r>
              <a:rPr lang="it-IT" sz="2500" dirty="0" err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Guidolotti</a:t>
            </a:r>
            <a:r>
              <a:rPr lang="it-IT" sz="25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, Loredana Caccavale,</a:t>
            </a:r>
          </a:p>
          <a:p>
            <a:r>
              <a:rPr lang="it-IT" sz="25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Carlo </a:t>
            </a:r>
            <a:r>
              <a:rPr lang="it-IT" sz="2500" dirty="0" err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Calfapietra</a:t>
            </a:r>
            <a:r>
              <a:rPr lang="it-IT" sz="25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, Guido Masiello, Francesco Ripullone, Andrea Scartazza</a:t>
            </a:r>
          </a:p>
        </p:txBody>
      </p:sp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33" y="1384815"/>
            <a:ext cx="15415364" cy="11884287"/>
            <a:chOff x="-83535" y="-76200"/>
            <a:chExt cx="4106484" cy="3160271"/>
          </a:xfrm>
        </p:grpSpPr>
        <p:sp>
          <p:nvSpPr>
            <p:cNvPr id="3" name="Freeform 3"/>
            <p:cNvSpPr/>
            <p:nvPr/>
          </p:nvSpPr>
          <p:spPr>
            <a:xfrm>
              <a:off x="-83535" y="0"/>
              <a:ext cx="4022949" cy="3084071"/>
            </a:xfrm>
            <a:custGeom>
              <a:avLst/>
              <a:gdLst/>
              <a:ahLst/>
              <a:cxnLst/>
              <a:rect l="l" t="t" r="r" b="b"/>
              <a:pathLst>
                <a:path w="4022949" h="3084071">
                  <a:moveTo>
                    <a:pt x="0" y="0"/>
                  </a:moveTo>
                  <a:lnTo>
                    <a:pt x="4022949" y="0"/>
                  </a:lnTo>
                  <a:lnTo>
                    <a:pt x="4022949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022949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2137" y="3281888"/>
            <a:ext cx="228568" cy="22856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33816" y="2269065"/>
            <a:ext cx="5454184" cy="7975157"/>
            <a:chOff x="0" y="0"/>
            <a:chExt cx="1141707" cy="15927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1707" cy="1592797"/>
            </a:xfrm>
            <a:custGeom>
              <a:avLst/>
              <a:gdLst/>
              <a:ahLst/>
              <a:cxnLst/>
              <a:rect l="l" t="t" r="r" b="b"/>
              <a:pathLst>
                <a:path w="1141707" h="1592797">
                  <a:moveTo>
                    <a:pt x="0" y="0"/>
                  </a:moveTo>
                  <a:lnTo>
                    <a:pt x="1141707" y="0"/>
                  </a:lnTo>
                  <a:lnTo>
                    <a:pt x="1141707" y="1592797"/>
                  </a:lnTo>
                  <a:lnTo>
                    <a:pt x="0" y="1592797"/>
                  </a:lnTo>
                  <a:close/>
                </a:path>
              </a:pathLst>
            </a:custGeom>
            <a:blipFill>
              <a:blip r:embed="rId3"/>
              <a:stretch>
                <a:fillRect l="-54537" r="-54537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0535" y="2404850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4" y="0"/>
                </a:lnTo>
                <a:lnTo>
                  <a:pt x="596324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1355735" y="3139013"/>
            <a:ext cx="11552416" cy="90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Declining trees showed traits similar to high light-adapted plants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en-US" sz="2563" spc="76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12885" y="2482813"/>
            <a:ext cx="3399428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SUMMARY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3360" y="3755945"/>
            <a:ext cx="9591492" cy="90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However, some parameters did not align with typical high light-adapted behaviour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4018" y="6675682"/>
            <a:ext cx="12304133" cy="3208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Despite higher </a:t>
            </a:r>
            <a:r>
              <a:rPr lang="en-US" sz="2563" spc="7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ETR</a:t>
            </a:r>
            <a:r>
              <a:rPr lang="en-US" sz="2563" spc="76" baseline="-25000" dirty="0" err="1">
                <a:solidFill>
                  <a:schemeClr val="bg1"/>
                </a:solidFill>
                <a:latin typeface="Poppins"/>
                <a:cs typeface="Poppins"/>
                <a:sym typeface="Poppins"/>
              </a:rPr>
              <a:t>max</a:t>
            </a:r>
            <a:r>
              <a:rPr lang="en-US" sz="2563" spc="76" baseline="-25000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US" sz="2563" spc="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declining trees, their A</a:t>
            </a:r>
            <a:r>
              <a:rPr lang="en-US" sz="2563" spc="76" baseline="-25000" dirty="0">
                <a:solidFill>
                  <a:schemeClr val="bg1"/>
                </a:solidFill>
                <a:latin typeface="Poppins"/>
                <a:cs typeface="Poppins"/>
                <a:sym typeface="Poppins"/>
              </a:rPr>
              <a:t>max</a:t>
            </a:r>
            <a:r>
              <a:rPr lang="en-US" sz="2563" spc="76" baseline="-25000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US" sz="2563" spc="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did not increase.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en-US" sz="2563" spc="7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suggests that excess electron transport is used to repair/dissipation processes, not photosynthesis.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endParaRPr lang="en-US" sz="2563" spc="7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 a simple light-shade adaptation but different resource-use strategies between D and ND trees.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38657" y="3908345"/>
            <a:ext cx="228568" cy="2285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95531" y="5513454"/>
            <a:ext cx="3321105" cy="91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8"/>
              </a:lnSpc>
            </a:pPr>
            <a:r>
              <a:rPr lang="en-US" sz="6855" b="1">
                <a:solidFill>
                  <a:srgbClr val="ADB85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KEY FINDING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FDB8E8F-6F0A-0480-AB9F-F94C9BAA100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2876033" y="2341115"/>
            <a:ext cx="12535934" cy="216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32"/>
              </a:lnSpc>
            </a:pPr>
            <a:r>
              <a:rPr lang="en-US" sz="1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ebas Neue Bold"/>
              </a:rPr>
              <a:t>T</a:t>
            </a:r>
            <a:r>
              <a:rPr lang="it-IT" sz="1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hank</a:t>
            </a:r>
            <a:r>
              <a:rPr lang="it-IT" sz="1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1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4000" b="1" dirty="0">
              <a:solidFill>
                <a:schemeClr val="bg1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43D09C-BF48-8CEE-EFE3-3D17367F8E71}"/>
              </a:ext>
            </a:extLst>
          </p:cNvPr>
          <p:cNvSpPr txBox="1"/>
          <p:nvPr/>
        </p:nvSpPr>
        <p:spPr>
          <a:xfrm>
            <a:off x="647427" y="6611195"/>
            <a:ext cx="17251106" cy="3123932"/>
          </a:xfrm>
          <a:prstGeom prst="rect">
            <a:avLst/>
          </a:prstGeom>
          <a:solidFill>
            <a:srgbClr val="35373D"/>
          </a:solidFill>
        </p:spPr>
        <p:txBody>
          <a:bodyPr wrap="square">
            <a:spAutoFit/>
          </a:bodyPr>
          <a:lstStyle/>
          <a:p>
            <a:r>
              <a:rPr lang="it-IT" sz="2500" b="1" dirty="0" err="1">
                <a:solidFill>
                  <a:schemeClr val="bg1"/>
                </a:solidFill>
              </a:rPr>
              <a:t>Authors</a:t>
            </a:r>
            <a:r>
              <a:rPr lang="it-IT" sz="2500" b="1" dirty="0">
                <a:solidFill>
                  <a:schemeClr val="bg1"/>
                </a:solidFill>
              </a:rPr>
              <a:t>:</a:t>
            </a:r>
            <a:r>
              <a:rPr lang="it-IT" sz="2500" dirty="0">
                <a:solidFill>
                  <a:schemeClr val="bg1"/>
                </a:solidFill>
              </a:rPr>
              <a:t> Enrica Nestola, Fabrizio Pietrini, Emanuele Pallozzi, Gabriele </a:t>
            </a:r>
            <a:r>
              <a:rPr lang="it-IT" sz="2500" dirty="0" err="1">
                <a:solidFill>
                  <a:schemeClr val="bg1"/>
                </a:solidFill>
              </a:rPr>
              <a:t>Guidolotti</a:t>
            </a:r>
            <a:r>
              <a:rPr lang="it-IT" sz="2500" dirty="0">
                <a:solidFill>
                  <a:schemeClr val="bg1"/>
                </a:solidFill>
              </a:rPr>
              <a:t>, Loredana Caccavale, Carlo </a:t>
            </a:r>
            <a:r>
              <a:rPr lang="it-IT" sz="2500" dirty="0" err="1">
                <a:solidFill>
                  <a:schemeClr val="bg1"/>
                </a:solidFill>
              </a:rPr>
              <a:t>Calfapietra</a:t>
            </a:r>
            <a:r>
              <a:rPr lang="it-IT" sz="2500" dirty="0">
                <a:solidFill>
                  <a:schemeClr val="bg1"/>
                </a:solidFill>
              </a:rPr>
              <a:t>,</a:t>
            </a:r>
          </a:p>
          <a:p>
            <a:r>
              <a:rPr lang="it-IT" sz="2500" dirty="0">
                <a:solidFill>
                  <a:schemeClr val="bg1"/>
                </a:solidFill>
              </a:rPr>
              <a:t>Guido Masiello, Francesco Ripullone, Andrea Scartazza</a:t>
            </a:r>
          </a:p>
          <a:p>
            <a:endParaRPr lang="it-IT" sz="25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Institute of Research on Terrestrial Ecosystems (IRET), National Research Council (CNR)​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School of Engineering, University of Basilicata​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School of Agricultural, Forestry, Food, and Environmental Sciences, University of Basilicata</a:t>
            </a:r>
          </a:p>
          <a:p>
            <a:endParaRPr lang="en-US" sz="2500" dirty="0">
              <a:solidFill>
                <a:schemeClr val="bg1"/>
              </a:solidFill>
            </a:endParaRPr>
          </a:p>
          <a:p>
            <a:r>
              <a:rPr lang="en-US" sz="2500" i="1" dirty="0">
                <a:solidFill>
                  <a:schemeClr val="bg1"/>
                </a:solidFill>
              </a:rPr>
              <a:t>The Italian Ministry of University, Education and Research  has supported this research in the framework of the project  “OT4CLIMA”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53327" y="7493494"/>
            <a:ext cx="228568" cy="22856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53327" y="8100738"/>
            <a:ext cx="228568" cy="2285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53327" y="8767456"/>
            <a:ext cx="228568" cy="22856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76051" y="1626049"/>
            <a:ext cx="4849091" cy="8612453"/>
            <a:chOff x="119205" y="-74979"/>
            <a:chExt cx="942478" cy="1553631"/>
          </a:xfrm>
        </p:grpSpPr>
        <p:sp>
          <p:nvSpPr>
            <p:cNvPr id="13" name="Freeform 13"/>
            <p:cNvSpPr/>
            <p:nvPr/>
          </p:nvSpPr>
          <p:spPr>
            <a:xfrm>
              <a:off x="119205" y="-74979"/>
              <a:ext cx="942478" cy="1553631"/>
            </a:xfrm>
            <a:custGeom>
              <a:avLst/>
              <a:gdLst/>
              <a:ahLst/>
              <a:cxnLst/>
              <a:rect l="l" t="t" r="r" b="b"/>
              <a:pathLst>
                <a:path w="993943" h="1592797">
                  <a:moveTo>
                    <a:pt x="0" y="0"/>
                  </a:moveTo>
                  <a:lnTo>
                    <a:pt x="993943" y="0"/>
                  </a:lnTo>
                  <a:lnTo>
                    <a:pt x="993943" y="1592797"/>
                  </a:lnTo>
                  <a:lnTo>
                    <a:pt x="0" y="1592797"/>
                  </a:lnTo>
                  <a:close/>
                </a:path>
              </a:pathLst>
            </a:custGeom>
            <a:blipFill>
              <a:blip r:embed="rId3"/>
              <a:stretch>
                <a:fillRect l="-70078" r="-70078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53327" y="2041696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>
            <a:off x="1972651" y="6088740"/>
            <a:ext cx="8488657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San Paolo Albanese forest site (40.02° N  16.34° E, 950-1050 m </a:t>
            </a:r>
            <a:r>
              <a:rPr lang="en-US" sz="2000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a.s.l</a:t>
            </a:r>
            <a:r>
              <a:rPr lang="en-US" sz="20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.) located in the Pollino National Park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74755" y="3007870"/>
            <a:ext cx="7637673" cy="296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 b="1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 PURE Q. FRAINETTO FOREST LOCATED IN SOUTHERN ITALY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73548" y="7341081"/>
            <a:ext cx="5287846" cy="45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frequent droughts in the past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73548" y="7963498"/>
            <a:ext cx="772492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presence of declining of non-declining trees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45431" y="2030109"/>
            <a:ext cx="3471548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 dirty="0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EXPERIMENTAL SITE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73548" y="8615043"/>
            <a:ext cx="6416596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different light exposure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1518" y="-711416"/>
            <a:ext cx="3770283" cy="11709831"/>
            <a:chOff x="0" y="0"/>
            <a:chExt cx="992996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2996" cy="3084071"/>
            </a:xfrm>
            <a:custGeom>
              <a:avLst/>
              <a:gdLst/>
              <a:ahLst/>
              <a:cxnLst/>
              <a:rect l="l" t="t" r="r" b="b"/>
              <a:pathLst>
                <a:path w="992996" h="3084071">
                  <a:moveTo>
                    <a:pt x="0" y="0"/>
                  </a:moveTo>
                  <a:lnTo>
                    <a:pt x="992996" y="0"/>
                  </a:lnTo>
                  <a:lnTo>
                    <a:pt x="992996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992996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42958" y="3543319"/>
            <a:ext cx="5186610" cy="3326924"/>
            <a:chOff x="0" y="0"/>
            <a:chExt cx="959765" cy="615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765" cy="615636"/>
            </a:xfrm>
            <a:custGeom>
              <a:avLst/>
              <a:gdLst/>
              <a:ahLst/>
              <a:cxnLst/>
              <a:rect l="l" t="t" r="r" b="b"/>
              <a:pathLst>
                <a:path w="959765" h="615636">
                  <a:moveTo>
                    <a:pt x="0" y="0"/>
                  </a:moveTo>
                  <a:lnTo>
                    <a:pt x="959765" y="0"/>
                  </a:lnTo>
                  <a:lnTo>
                    <a:pt x="959765" y="615636"/>
                  </a:lnTo>
                  <a:lnTo>
                    <a:pt x="0" y="615636"/>
                  </a:lnTo>
                  <a:close/>
                </a:path>
              </a:pathLst>
            </a:custGeom>
            <a:blipFill>
              <a:blip r:embed="rId3"/>
              <a:stretch>
                <a:fillRect t="-8390" b="-8390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80997" y="3543319"/>
            <a:ext cx="5186610" cy="3326924"/>
            <a:chOff x="0" y="0"/>
            <a:chExt cx="959765" cy="615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9765" cy="615636"/>
            </a:xfrm>
            <a:custGeom>
              <a:avLst/>
              <a:gdLst/>
              <a:ahLst/>
              <a:cxnLst/>
              <a:rect l="l" t="t" r="r" b="b"/>
              <a:pathLst>
                <a:path w="959765" h="615636">
                  <a:moveTo>
                    <a:pt x="0" y="0"/>
                  </a:moveTo>
                  <a:lnTo>
                    <a:pt x="959765" y="0"/>
                  </a:lnTo>
                  <a:lnTo>
                    <a:pt x="959765" y="615636"/>
                  </a:lnTo>
                  <a:lnTo>
                    <a:pt x="0" y="615636"/>
                  </a:lnTo>
                  <a:close/>
                </a:path>
              </a:pathLst>
            </a:custGeom>
            <a:blipFill>
              <a:blip r:embed="rId4"/>
              <a:stretch>
                <a:fillRect t="-8390" b="-8390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699" y="1158518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4499171" y="7860347"/>
            <a:ext cx="5511421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Declining oaks were considered those with crown transparency&gt;50%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2958" y="2112813"/>
            <a:ext cx="11624650" cy="102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 b="1">
                <a:solidFill>
                  <a:srgbClr val="43541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SAMPLED LEAVES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42958" y="7184568"/>
            <a:ext cx="471008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89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Declining trees (D)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80997" y="7860347"/>
            <a:ext cx="5511421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Non-declining oaks were considered those with crown transparency&lt;50%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80997" y="7188856"/>
            <a:ext cx="5731750" cy="53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spc="90">
                <a:solidFill>
                  <a:srgbClr val="435415"/>
                </a:solidFill>
                <a:latin typeface="Poppins Bold"/>
                <a:ea typeface="Poppins Bold"/>
                <a:cs typeface="Poppins Bold"/>
                <a:sym typeface="Poppins Bold"/>
              </a:rPr>
              <a:t>Non-declining trees (ND)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9930" y="1214220"/>
            <a:ext cx="2296331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METHODOLOGY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314890" y="1018472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1316322" y="4358640"/>
            <a:ext cx="6829538" cy="784860"/>
            <a:chOff x="0" y="0"/>
            <a:chExt cx="1798726" cy="206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98726" cy="206712"/>
            </a:xfrm>
            <a:custGeom>
              <a:avLst/>
              <a:gdLst/>
              <a:ahLst/>
              <a:cxnLst/>
              <a:rect l="l" t="t" r="r" b="b"/>
              <a:pathLst>
                <a:path w="1798726" h="206712">
                  <a:moveTo>
                    <a:pt x="0" y="0"/>
                  </a:moveTo>
                  <a:lnTo>
                    <a:pt x="1798726" y="0"/>
                  </a:lnTo>
                  <a:lnTo>
                    <a:pt x="1798726" y="206712"/>
                  </a:lnTo>
                  <a:lnTo>
                    <a:pt x="0" y="2067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798726" cy="282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76023" y="4358640"/>
            <a:ext cx="6829538" cy="784860"/>
            <a:chOff x="0" y="0"/>
            <a:chExt cx="1798726" cy="206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98726" cy="206712"/>
            </a:xfrm>
            <a:custGeom>
              <a:avLst/>
              <a:gdLst/>
              <a:ahLst/>
              <a:cxnLst/>
              <a:rect l="l" t="t" r="r" b="b"/>
              <a:pathLst>
                <a:path w="1798726" h="206712">
                  <a:moveTo>
                    <a:pt x="0" y="0"/>
                  </a:moveTo>
                  <a:lnTo>
                    <a:pt x="1798726" y="0"/>
                  </a:lnTo>
                  <a:lnTo>
                    <a:pt x="1798726" y="206712"/>
                  </a:lnTo>
                  <a:lnTo>
                    <a:pt x="0" y="2067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798726" cy="282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036293">
            <a:off x="6543081" y="551820"/>
            <a:ext cx="6063589" cy="3137907"/>
          </a:xfrm>
          <a:custGeom>
            <a:avLst/>
            <a:gdLst/>
            <a:ahLst/>
            <a:cxnLst/>
            <a:rect l="l" t="t" r="r" b="b"/>
            <a:pathLst>
              <a:path w="6063589" h="3137907">
                <a:moveTo>
                  <a:pt x="0" y="0"/>
                </a:moveTo>
                <a:lnTo>
                  <a:pt x="6063589" y="0"/>
                </a:lnTo>
                <a:lnTo>
                  <a:pt x="6063589" y="3137907"/>
                </a:lnTo>
                <a:lnTo>
                  <a:pt x="0" y="3137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9001970" y="8120904"/>
            <a:ext cx="1145811" cy="125226"/>
            <a:chOff x="0" y="0"/>
            <a:chExt cx="301777" cy="3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777" cy="32981"/>
            </a:xfrm>
            <a:custGeom>
              <a:avLst/>
              <a:gdLst/>
              <a:ahLst/>
              <a:cxnLst/>
              <a:rect l="l" t="t" r="r" b="b"/>
              <a:pathLst>
                <a:path w="301777" h="32981">
                  <a:moveTo>
                    <a:pt x="0" y="0"/>
                  </a:moveTo>
                  <a:lnTo>
                    <a:pt x="301777" y="0"/>
                  </a:lnTo>
                  <a:lnTo>
                    <a:pt x="301777" y="32981"/>
                  </a:lnTo>
                  <a:lnTo>
                    <a:pt x="0" y="32981"/>
                  </a:lnTo>
                  <a:close/>
                </a:path>
              </a:pathLst>
            </a:custGeom>
            <a:solidFill>
              <a:srgbClr val="ADB85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301777" cy="109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76023" y="6642220"/>
            <a:ext cx="6829538" cy="774459"/>
            <a:chOff x="0" y="0"/>
            <a:chExt cx="1798726" cy="203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8726" cy="203973"/>
            </a:xfrm>
            <a:custGeom>
              <a:avLst/>
              <a:gdLst/>
              <a:ahLst/>
              <a:cxnLst/>
              <a:rect l="l" t="t" r="r" b="b"/>
              <a:pathLst>
                <a:path w="1798726" h="203973">
                  <a:moveTo>
                    <a:pt x="0" y="0"/>
                  </a:moveTo>
                  <a:lnTo>
                    <a:pt x="1798726" y="0"/>
                  </a:lnTo>
                  <a:lnTo>
                    <a:pt x="1798726" y="203973"/>
                  </a:lnTo>
                  <a:lnTo>
                    <a:pt x="0" y="203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798726" cy="28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776023" y="5411894"/>
            <a:ext cx="6829538" cy="1069926"/>
            <a:chOff x="0" y="0"/>
            <a:chExt cx="1798726" cy="2817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98726" cy="281791"/>
            </a:xfrm>
            <a:custGeom>
              <a:avLst/>
              <a:gdLst/>
              <a:ahLst/>
              <a:cxnLst/>
              <a:rect l="l" t="t" r="r" b="b"/>
              <a:pathLst>
                <a:path w="1798726" h="281791">
                  <a:moveTo>
                    <a:pt x="0" y="0"/>
                  </a:moveTo>
                  <a:lnTo>
                    <a:pt x="1798726" y="0"/>
                  </a:lnTo>
                  <a:lnTo>
                    <a:pt x="1798726" y="281791"/>
                  </a:lnTo>
                  <a:lnTo>
                    <a:pt x="0" y="281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798726" cy="357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16322" y="5411894"/>
            <a:ext cx="6829538" cy="668356"/>
            <a:chOff x="0" y="0"/>
            <a:chExt cx="1798726" cy="1760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98726" cy="176028"/>
            </a:xfrm>
            <a:custGeom>
              <a:avLst/>
              <a:gdLst/>
              <a:ahLst/>
              <a:cxnLst/>
              <a:rect l="l" t="t" r="r" b="b"/>
              <a:pathLst>
                <a:path w="1798726" h="176028">
                  <a:moveTo>
                    <a:pt x="0" y="0"/>
                  </a:moveTo>
                  <a:lnTo>
                    <a:pt x="1798726" y="0"/>
                  </a:lnTo>
                  <a:lnTo>
                    <a:pt x="1798726" y="176028"/>
                  </a:lnTo>
                  <a:lnTo>
                    <a:pt x="0" y="17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798726" cy="252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16322" y="6327900"/>
            <a:ext cx="6829538" cy="1041159"/>
            <a:chOff x="0" y="0"/>
            <a:chExt cx="1798726" cy="2742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98726" cy="274215"/>
            </a:xfrm>
            <a:custGeom>
              <a:avLst/>
              <a:gdLst/>
              <a:ahLst/>
              <a:cxnLst/>
              <a:rect l="l" t="t" r="r" b="b"/>
              <a:pathLst>
                <a:path w="1798726" h="274215">
                  <a:moveTo>
                    <a:pt x="0" y="0"/>
                  </a:moveTo>
                  <a:lnTo>
                    <a:pt x="1798726" y="0"/>
                  </a:lnTo>
                  <a:lnTo>
                    <a:pt x="1798726" y="274215"/>
                  </a:lnTo>
                  <a:lnTo>
                    <a:pt x="0" y="274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798726" cy="350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997978" y="2324100"/>
            <a:ext cx="4385628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b="1">
                <a:solidFill>
                  <a:srgbClr val="ADB85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NON-DESTRUCTIVE TECHNIQUES 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93985" y="4559145"/>
            <a:ext cx="7640276" cy="31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5"/>
              </a:lnSpc>
            </a:pPr>
            <a:r>
              <a:rPr lang="en-US" sz="2597" spc="77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4) gas exchange measurements</a:t>
            </a:r>
          </a:p>
          <a:p>
            <a:pPr algn="l">
              <a:lnSpc>
                <a:spcPts val="3635"/>
              </a:lnSpc>
            </a:pPr>
            <a:endParaRPr lang="en-US" sz="2597" spc="77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5"/>
              </a:lnSpc>
            </a:pPr>
            <a:r>
              <a:rPr lang="en-US" sz="2597" spc="77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5) chlorophyll (Chl) fluorescence measurements</a:t>
            </a:r>
          </a:p>
          <a:p>
            <a:pPr algn="l">
              <a:lnSpc>
                <a:spcPts val="3635"/>
              </a:lnSpc>
            </a:pPr>
            <a:endParaRPr lang="en-US" sz="2597" spc="77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5"/>
              </a:lnSpc>
            </a:pPr>
            <a:r>
              <a:rPr lang="en-US" sz="2597" spc="77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6) optical measurements</a:t>
            </a:r>
          </a:p>
          <a:p>
            <a:pPr marL="0" lvl="0" indent="0" algn="l">
              <a:lnSpc>
                <a:spcPts val="3635"/>
              </a:lnSpc>
              <a:spcBef>
                <a:spcPct val="0"/>
              </a:spcBef>
            </a:pPr>
            <a:endParaRPr lang="en-US" sz="2597" spc="77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68554" y="4549620"/>
            <a:ext cx="6129327" cy="269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1) leaf structural traits</a:t>
            </a:r>
          </a:p>
          <a:p>
            <a:pPr algn="l">
              <a:lnSpc>
                <a:spcPts val="3589"/>
              </a:lnSpc>
            </a:pPr>
            <a:endParaRPr lang="en-US" sz="2563" spc="76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2) leaf pigment determinations</a:t>
            </a:r>
          </a:p>
          <a:p>
            <a:pPr algn="l">
              <a:lnSpc>
                <a:spcPts val="3589"/>
              </a:lnSpc>
            </a:pPr>
            <a:endParaRPr lang="en-US" sz="2563" spc="76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3) nitrogen concentration and carbon isotope composition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37054" y="1018472"/>
            <a:ext cx="278093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n-US" sz="47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METHODOLOGY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79276" y="8541406"/>
            <a:ext cx="593317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Scaffold towers (9–12 meters high)</a:t>
            </a: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No stress during the summer of 2020</a:t>
            </a:r>
          </a:p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21st-22nd July 2020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8025" y="2324100"/>
            <a:ext cx="5514378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b="1">
                <a:solidFill>
                  <a:srgbClr val="ADB858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DESTRUCTIVE TECHNIQUES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32403" y="1372278"/>
            <a:ext cx="3623193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5000" b="1" u="none" strike="noStrike">
                <a:solidFill>
                  <a:srgbClr val="43541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leaf level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11215" y="8648700"/>
            <a:ext cx="2921800" cy="564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10"/>
              </a:lnSpc>
              <a:spcBef>
                <a:spcPct val="0"/>
              </a:spcBef>
            </a:pPr>
            <a:r>
              <a:rPr lang="en-US" sz="4500" b="1" u="none" strike="noStrike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FIELD CAMPAIGN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6848" y="8550160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5141CB-8C35-130A-B9D2-F89C4E3C765D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1844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2362200" y="2524498"/>
            <a:ext cx="14000166" cy="101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2"/>
              </a:lnSpc>
            </a:pPr>
            <a:r>
              <a:rPr lang="en-US" sz="791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WHICH ARE THE DIFFERENT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62200" y="962103"/>
            <a:ext cx="328994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4149" b="1">
                <a:solidFill>
                  <a:schemeClr val="bg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RESEARCH QUESTION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62200" y="6248732"/>
            <a:ext cx="14231047" cy="96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6"/>
              </a:lnSpc>
            </a:pPr>
            <a:r>
              <a:rPr lang="en-US" sz="6500">
                <a:solidFill>
                  <a:schemeClr val="bg1"/>
                </a:solidFill>
                <a:latin typeface="Zag"/>
                <a:ea typeface="Zag"/>
                <a:cs typeface="Zag"/>
                <a:sym typeface="Zag"/>
              </a:rPr>
              <a:t>IN RESPONSE TO VARYING LIGHT ENVIRONMENTS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62200" y="7402109"/>
            <a:ext cx="14231047" cy="201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52"/>
              </a:lnSpc>
            </a:pPr>
            <a:r>
              <a:rPr lang="en-US" sz="791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FOR THE TWO PLANT CATEGORIES?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2200" y="3878996"/>
            <a:ext cx="7885629" cy="1015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6"/>
              </a:lnSpc>
            </a:pPr>
            <a:r>
              <a:rPr lang="en-US" sz="7700">
                <a:solidFill>
                  <a:schemeClr val="bg1"/>
                </a:solidFill>
                <a:latin typeface="Zag"/>
                <a:ea typeface="Zag"/>
                <a:cs typeface="Zag"/>
                <a:sym typeface="Zag"/>
              </a:rPr>
              <a:t>ADAPTIVE STRATEGIES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6000" y="4894234"/>
            <a:ext cx="14000166" cy="101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2"/>
              </a:lnSpc>
            </a:pPr>
            <a:r>
              <a:rPr lang="en-US" sz="791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EMERGED</a:t>
            </a:r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C29FD80D-8B02-1427-B2D8-0BD4735B9170}"/>
              </a:ext>
            </a:extLst>
          </p:cNvPr>
          <p:cNvSpPr/>
          <p:nvPr/>
        </p:nvSpPr>
        <p:spPr>
          <a:xfrm>
            <a:off x="1689675" y="968948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18632F10-8C92-A2F0-2289-8A7572D105AB}"/>
              </a:ext>
            </a:extLst>
          </p:cNvPr>
          <p:cNvSpPr/>
          <p:nvPr/>
        </p:nvSpPr>
        <p:spPr>
          <a:xfrm>
            <a:off x="9993160" y="2801015"/>
            <a:ext cx="7442480" cy="5016412"/>
          </a:xfrm>
          <a:prstGeom prst="roundRect">
            <a:avLst/>
          </a:prstGeom>
          <a:solidFill>
            <a:schemeClr val="bg1"/>
          </a:solidFill>
          <a:ln>
            <a:solidFill>
              <a:srgbClr val="3ABF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2"/>
          <p:cNvGrpSpPr/>
          <p:nvPr/>
        </p:nvGrpSpPr>
        <p:grpSpPr>
          <a:xfrm>
            <a:off x="10613" y="-277325"/>
            <a:ext cx="7458005" cy="11275740"/>
            <a:chOff x="0" y="-76200"/>
            <a:chExt cx="1402065" cy="3160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2065" cy="3084071"/>
            </a:xfrm>
            <a:custGeom>
              <a:avLst/>
              <a:gdLst/>
              <a:ahLst/>
              <a:cxnLst/>
              <a:rect l="l" t="t" r="r" b="b"/>
              <a:pathLst>
                <a:path w="1402065" h="3084071">
                  <a:moveTo>
                    <a:pt x="0" y="0"/>
                  </a:moveTo>
                  <a:lnTo>
                    <a:pt x="1402065" y="0"/>
                  </a:lnTo>
                  <a:lnTo>
                    <a:pt x="1402065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02065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686015">
            <a:off x="460270" y="6522218"/>
            <a:ext cx="1832192" cy="2990225"/>
          </a:xfrm>
          <a:custGeom>
            <a:avLst/>
            <a:gdLst/>
            <a:ahLst/>
            <a:cxnLst/>
            <a:rect l="l" t="t" r="r" b="b"/>
            <a:pathLst>
              <a:path w="1832192" h="2990225">
                <a:moveTo>
                  <a:pt x="0" y="0"/>
                </a:moveTo>
                <a:lnTo>
                  <a:pt x="1832192" y="0"/>
                </a:lnTo>
                <a:lnTo>
                  <a:pt x="1832192" y="2990225"/>
                </a:lnTo>
                <a:lnTo>
                  <a:pt x="0" y="2990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235595" y="277353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35595" y="2465264"/>
            <a:ext cx="9165313" cy="7603391"/>
          </a:xfrm>
          <a:custGeom>
            <a:avLst/>
            <a:gdLst/>
            <a:ahLst/>
            <a:cxnLst/>
            <a:rect l="l" t="t" r="r" b="b"/>
            <a:pathLst>
              <a:path w="9165313" h="7603391">
                <a:moveTo>
                  <a:pt x="0" y="0"/>
                </a:moveTo>
                <a:lnTo>
                  <a:pt x="9165312" y="0"/>
                </a:lnTo>
                <a:lnTo>
                  <a:pt x="9165312" y="7603391"/>
                </a:lnTo>
                <a:lnTo>
                  <a:pt x="0" y="7603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10984776" y="7012744"/>
            <a:ext cx="882175" cy="723383"/>
          </a:xfrm>
          <a:custGeom>
            <a:avLst/>
            <a:gdLst/>
            <a:ahLst/>
            <a:cxnLst/>
            <a:rect l="l" t="t" r="r" b="b"/>
            <a:pathLst>
              <a:path w="882175" h="723383">
                <a:moveTo>
                  <a:pt x="0" y="0"/>
                </a:moveTo>
                <a:lnTo>
                  <a:pt x="882175" y="0"/>
                </a:lnTo>
                <a:lnTo>
                  <a:pt x="882175" y="723384"/>
                </a:lnTo>
                <a:lnTo>
                  <a:pt x="0" y="723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0660777" y="3240443"/>
            <a:ext cx="3718982" cy="366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↑LMA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↑DW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↓N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↓C:N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tot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↓Car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a/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b</a:t>
            </a:r>
          </a:p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↑Car/ 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tot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12401" y="3240691"/>
            <a:ext cx="3051993" cy="459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↓LMA</a:t>
            </a: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↓DW</a:t>
            </a:r>
          </a:p>
          <a:p>
            <a:pPr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↑N</a:t>
            </a:r>
            <a:r>
              <a:rPr lang="en-US" sz="2563" spc="76" baseline="-2500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endParaRPr lang="en-US" sz="2563" spc="76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↑C:N</a:t>
            </a: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563" spc="76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tot</a:t>
            </a: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↑Car</a:t>
            </a: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563" spc="76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a/</a:t>
            </a:r>
            <a:r>
              <a:rPr lang="en-US" sz="2563" spc="76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b</a:t>
            </a:r>
          </a:p>
          <a:p>
            <a:pPr algn="l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↓Car/</a:t>
            </a:r>
            <a:r>
              <a:rPr lang="en-US" sz="2563" spc="76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tot</a:t>
            </a:r>
          </a:p>
          <a:p>
            <a:pPr algn="l">
              <a:lnSpc>
                <a:spcPts val="3589"/>
              </a:lnSpc>
            </a:pPr>
            <a:endParaRPr lang="en-US" sz="2563" spc="76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en-US" sz="2563" spc="76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158362" y="7050393"/>
            <a:ext cx="896306" cy="734971"/>
          </a:xfrm>
          <a:custGeom>
            <a:avLst/>
            <a:gdLst/>
            <a:ahLst/>
            <a:cxnLst/>
            <a:rect l="l" t="t" r="r" b="b"/>
            <a:pathLst>
              <a:path w="896306" h="734971">
                <a:moveTo>
                  <a:pt x="0" y="0"/>
                </a:moveTo>
                <a:lnTo>
                  <a:pt x="896305" y="0"/>
                </a:lnTo>
                <a:lnTo>
                  <a:pt x="896305" y="734971"/>
                </a:lnTo>
                <a:lnTo>
                  <a:pt x="0" y="734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AutoShape 12"/>
          <p:cNvSpPr/>
          <p:nvPr/>
        </p:nvSpPr>
        <p:spPr>
          <a:xfrm flipH="1">
            <a:off x="10127264" y="5074783"/>
            <a:ext cx="7223711" cy="4762"/>
          </a:xfrm>
          <a:prstGeom prst="line">
            <a:avLst/>
          </a:prstGeom>
          <a:ln w="9525" cap="rnd">
            <a:solidFill>
              <a:srgbClr val="2D41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14668335" y="9370576"/>
            <a:ext cx="938180" cy="205227"/>
          </a:xfrm>
          <a:custGeom>
            <a:avLst/>
            <a:gdLst/>
            <a:ahLst/>
            <a:cxnLst/>
            <a:rect l="l" t="t" r="r" b="b"/>
            <a:pathLst>
              <a:path w="938180" h="205227">
                <a:moveTo>
                  <a:pt x="0" y="0"/>
                </a:moveTo>
                <a:lnTo>
                  <a:pt x="938181" y="0"/>
                </a:lnTo>
                <a:lnTo>
                  <a:pt x="938181" y="205227"/>
                </a:lnTo>
                <a:lnTo>
                  <a:pt x="0" y="205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1028700" y="344028"/>
            <a:ext cx="1501075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RESULTS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23784" y="1980772"/>
            <a:ext cx="3961561" cy="504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spc="8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Non-declining trees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3606" y="952500"/>
            <a:ext cx="4758340" cy="1285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structural traits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photosynthetic pigments 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carbon isotope composition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92448" y="8653262"/>
            <a:ext cx="4044913" cy="13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δ   C of soluble sugars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N</a:t>
            </a:r>
            <a:r>
              <a:rPr lang="en-US" sz="2563" spc="76" baseline="-2500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endParaRPr lang="en-US" sz="2563" spc="76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987805" y="8059330"/>
            <a:ext cx="530352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8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 significant differences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66572" y="8903277"/>
            <a:ext cx="1201680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similar</a:t>
            </a:r>
          </a:p>
          <a:p>
            <a:pPr algn="ctr">
              <a:lnSpc>
                <a:spcPts val="2800"/>
              </a:lnSpc>
            </a:pPr>
            <a:r>
              <a:rPr lang="en-US" sz="2000" spc="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WUE,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PNUE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57187" y="8603272"/>
            <a:ext cx="366598" cy="352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  <a:spcBef>
                <a:spcPct val="0"/>
              </a:spcBef>
            </a:pPr>
            <a:r>
              <a:rPr lang="en-US" sz="2063" spc="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DAE4B407-2321-D2AD-9A51-9D4AE2F1C26F}"/>
              </a:ext>
            </a:extLst>
          </p:cNvPr>
          <p:cNvSpPr txBox="1"/>
          <p:nvPr/>
        </p:nvSpPr>
        <p:spPr>
          <a:xfrm>
            <a:off x="9914072" y="2009626"/>
            <a:ext cx="3101752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Declining trees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86015">
            <a:off x="596237" y="2806779"/>
            <a:ext cx="1832192" cy="2990225"/>
          </a:xfrm>
          <a:custGeom>
            <a:avLst/>
            <a:gdLst/>
            <a:ahLst/>
            <a:cxnLst/>
            <a:rect l="l" t="t" r="r" b="b"/>
            <a:pathLst>
              <a:path w="1832192" h="2990225">
                <a:moveTo>
                  <a:pt x="0" y="0"/>
                </a:moveTo>
                <a:lnTo>
                  <a:pt x="1832192" y="0"/>
                </a:lnTo>
                <a:lnTo>
                  <a:pt x="1832192" y="2990225"/>
                </a:lnTo>
                <a:lnTo>
                  <a:pt x="0" y="2990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391377" y="6833301"/>
            <a:ext cx="3818836" cy="45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Temperate Forests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1959" y="9233145"/>
            <a:ext cx="2108567" cy="334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1"/>
              </a:lnSpc>
            </a:pPr>
            <a:r>
              <a:rPr lang="en-US" sz="2440" b="1">
                <a:solidFill>
                  <a:srgbClr val="ADB858"/>
                </a:solidFill>
                <a:latin typeface="Poppins Bold"/>
                <a:ea typeface="Poppins Bold"/>
                <a:cs typeface="Poppins Bold"/>
                <a:sym typeface="Poppins Bold"/>
              </a:rPr>
              <a:t>Read More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41518" y="-711416"/>
            <a:ext cx="3542313" cy="11709831"/>
            <a:chOff x="0" y="0"/>
            <a:chExt cx="932955" cy="30840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2955" cy="3084071"/>
            </a:xfrm>
            <a:custGeom>
              <a:avLst/>
              <a:gdLst/>
              <a:ahLst/>
              <a:cxnLst/>
              <a:rect l="l" t="t" r="r" b="b"/>
              <a:pathLst>
                <a:path w="932955" h="3084071">
                  <a:moveTo>
                    <a:pt x="0" y="0"/>
                  </a:moveTo>
                  <a:lnTo>
                    <a:pt x="932955" y="0"/>
                  </a:lnTo>
                  <a:lnTo>
                    <a:pt x="932955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932955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7563" y="3504507"/>
            <a:ext cx="8242307" cy="6171199"/>
            <a:chOff x="0" y="0"/>
            <a:chExt cx="1105927" cy="8280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5927" cy="828032"/>
            </a:xfrm>
            <a:custGeom>
              <a:avLst/>
              <a:gdLst/>
              <a:ahLst/>
              <a:cxnLst/>
              <a:rect l="l" t="t" r="r" b="b"/>
              <a:pathLst>
                <a:path w="1105927" h="828032">
                  <a:moveTo>
                    <a:pt x="0" y="0"/>
                  </a:moveTo>
                  <a:lnTo>
                    <a:pt x="1105927" y="0"/>
                  </a:lnTo>
                  <a:lnTo>
                    <a:pt x="1105927" y="828032"/>
                  </a:lnTo>
                  <a:lnTo>
                    <a:pt x="0" y="828032"/>
                  </a:lnTo>
                  <a:close/>
                </a:path>
              </a:pathLst>
            </a:custGeom>
            <a:blipFill>
              <a:blip r:embed="rId5"/>
              <a:stretch>
                <a:fillRect t="-315" b="-315"/>
              </a:stretch>
            </a:blipFill>
            <a:ln w="9525" cap="sq">
              <a:solidFill>
                <a:srgbClr val="262F0E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5595" y="277353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11009734" y="2852159"/>
            <a:ext cx="5181625" cy="3981142"/>
            <a:chOff x="0" y="0"/>
            <a:chExt cx="1364708" cy="10485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4708" cy="1048531"/>
            </a:xfrm>
            <a:custGeom>
              <a:avLst/>
              <a:gdLst/>
              <a:ahLst/>
              <a:cxnLst/>
              <a:rect l="l" t="t" r="r" b="b"/>
              <a:pathLst>
                <a:path w="1364708" h="1048531">
                  <a:moveTo>
                    <a:pt x="149411" y="0"/>
                  </a:moveTo>
                  <a:lnTo>
                    <a:pt x="1215297" y="0"/>
                  </a:lnTo>
                  <a:cubicBezTo>
                    <a:pt x="1297814" y="0"/>
                    <a:pt x="1364708" y="66894"/>
                    <a:pt x="1364708" y="149411"/>
                  </a:cubicBezTo>
                  <a:lnTo>
                    <a:pt x="1364708" y="899120"/>
                  </a:lnTo>
                  <a:cubicBezTo>
                    <a:pt x="1364708" y="981638"/>
                    <a:pt x="1297814" y="1048531"/>
                    <a:pt x="1215297" y="1048531"/>
                  </a:cubicBezTo>
                  <a:lnTo>
                    <a:pt x="149411" y="1048531"/>
                  </a:lnTo>
                  <a:cubicBezTo>
                    <a:pt x="66894" y="1048531"/>
                    <a:pt x="0" y="981638"/>
                    <a:pt x="0" y="899120"/>
                  </a:cubicBezTo>
                  <a:lnTo>
                    <a:pt x="0" y="149411"/>
                  </a:lnTo>
                  <a:cubicBezTo>
                    <a:pt x="0" y="66894"/>
                    <a:pt x="66894" y="0"/>
                    <a:pt x="1494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51501E"/>
              </a:solidFill>
              <a:prstDash val="solid"/>
              <a:round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364708" cy="1115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577459" y="3604131"/>
            <a:ext cx="1754409" cy="301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</a:p>
          <a:p>
            <a:pPr algn="ctr">
              <a:lnSpc>
                <a:spcPts val="3449"/>
              </a:lnSpc>
            </a:pPr>
            <a:r>
              <a:rPr lang="en-US" sz="2463" spc="73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463" spc="73" baseline="-2500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max</a:t>
            </a:r>
          </a:p>
          <a:p>
            <a:pPr algn="ctr">
              <a:lnSpc>
                <a:spcPts val="3449"/>
              </a:lnSpc>
            </a:pPr>
            <a:r>
              <a:rPr lang="en-US" sz="2463" spc="73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g</a:t>
            </a:r>
            <a:r>
              <a:rPr lang="en-US" sz="2463" spc="73" baseline="-25000" err="1">
                <a:solidFill>
                  <a:srgbClr val="435415"/>
                </a:solidFill>
                <a:latin typeface="Poppins"/>
                <a:cs typeface="Poppins"/>
                <a:sym typeface="Poppins"/>
              </a:rPr>
              <a:t>s</a:t>
            </a: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449"/>
              </a:lnSpc>
            </a:pP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-US" sz="2463" spc="73" baseline="-25000">
                <a:solidFill>
                  <a:srgbClr val="435415"/>
                </a:solidFill>
                <a:latin typeface="Poppins"/>
                <a:cs typeface="Poppins"/>
                <a:sym typeface="Poppins"/>
              </a:rPr>
              <a:t>i</a:t>
            </a:r>
          </a:p>
          <a:p>
            <a:pPr algn="ctr">
              <a:lnSpc>
                <a:spcPts val="3449"/>
              </a:lnSpc>
            </a:pP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</a:p>
          <a:p>
            <a:pPr algn="ctr">
              <a:lnSpc>
                <a:spcPts val="3449"/>
              </a:lnSpc>
            </a:pP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PI</a:t>
            </a:r>
            <a:r>
              <a:rPr lang="en-US" sz="2463" spc="73" baseline="-2500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ABS</a:t>
            </a:r>
          </a:p>
          <a:p>
            <a:pPr algn="ctr">
              <a:lnSpc>
                <a:spcPts val="3449"/>
              </a:lnSpc>
              <a:spcBef>
                <a:spcPct val="0"/>
              </a:spcBef>
            </a:pPr>
            <a:r>
              <a:rPr lang="en-US" sz="2463" spc="73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44028"/>
            <a:ext cx="1501075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RESULTS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5595" y="979805"/>
            <a:ext cx="2909888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74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Gas exchange</a:t>
            </a:r>
          </a:p>
          <a:p>
            <a:pPr algn="l">
              <a:lnSpc>
                <a:spcPts val="3499"/>
              </a:lnSpc>
            </a:pPr>
            <a:r>
              <a:rPr lang="en-US" sz="2499" spc="74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measurements</a:t>
            </a:r>
          </a:p>
          <a:p>
            <a:pPr algn="l">
              <a:lnSpc>
                <a:spcPts val="3499"/>
              </a:lnSpc>
            </a:pPr>
            <a:endParaRPr lang="en-US" sz="2499" spc="74">
              <a:solidFill>
                <a:srgbClr val="C1FF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99"/>
              </a:lnSpc>
            </a:pPr>
            <a:r>
              <a:rPr lang="en-US" sz="2499" spc="74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Chl fluorescence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74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measurements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07295" y="3019422"/>
            <a:ext cx="426374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75">
                <a:solidFill>
                  <a:srgbClr val="51501E"/>
                </a:solidFill>
                <a:latin typeface="Poppins"/>
                <a:ea typeface="Poppins"/>
                <a:cs typeface="Poppins"/>
                <a:sym typeface="Poppins"/>
              </a:rPr>
              <a:t>No significant differences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09987" y="7143190"/>
            <a:ext cx="2279891" cy="274325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       ↑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563" spc="76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563" spc="76" baseline="-2500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lang="en-US" sz="2563" spc="76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endParaRPr lang="en-US" sz="2563" spc="76" dirty="0">
              <a:solidFill>
                <a:srgbClr val="BA100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563" spc="76" dirty="0" err="1">
                <a:solidFill>
                  <a:srgbClr val="BA1004"/>
                </a:solidFill>
                <a:latin typeface="Poppins"/>
                <a:ea typeface="Poppins"/>
                <a:cs typeface="Poppins"/>
                <a:sym typeface="Poppins"/>
              </a:rPr>
              <a:t>ETR</a:t>
            </a:r>
            <a:r>
              <a:rPr lang="en-US" sz="2563" spc="76" baseline="-25000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max</a:t>
            </a:r>
            <a:endParaRPr lang="en-US" sz="2563" spc="76" dirty="0">
              <a:solidFill>
                <a:srgbClr val="BA100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89"/>
              </a:lnSpc>
              <a:spcBef>
                <a:spcPct val="0"/>
              </a:spcBef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↑E</a:t>
            </a:r>
            <a:r>
              <a:rPr lang="en-US" sz="2563" spc="76" baseline="-25000" dirty="0">
                <a:solidFill>
                  <a:schemeClr val="accent4">
                    <a:lumMod val="5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endParaRPr lang="en-US" sz="2563" spc="76" dirty="0">
              <a:solidFill>
                <a:schemeClr val="accent4">
                  <a:lumMod val="5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01658" y="7197221"/>
            <a:ext cx="1878626" cy="3208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0 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↓F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563" spc="76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563" spc="76" baseline="-2500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lang="en-US" sz="2563" spc="76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/F</a:t>
            </a:r>
            <a:r>
              <a:rPr lang="en-US" sz="2563" spc="76" baseline="-2500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endParaRPr lang="en-US" sz="2563" spc="76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563" spc="76" dirty="0" err="1">
                <a:solidFill>
                  <a:srgbClr val="BA1004"/>
                </a:solidFill>
                <a:latin typeface="Poppins"/>
                <a:ea typeface="Poppins"/>
                <a:cs typeface="Poppins"/>
                <a:sym typeface="Poppins"/>
              </a:rPr>
              <a:t>ETR</a:t>
            </a:r>
            <a:r>
              <a:rPr lang="en-US" sz="2563" spc="76" baseline="-25000" dirty="0" err="1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max</a:t>
            </a:r>
            <a:endParaRPr lang="en-US" sz="2563" spc="76" dirty="0">
              <a:solidFill>
                <a:srgbClr val="BA100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</a:pP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↑E</a:t>
            </a:r>
            <a:r>
              <a:rPr lang="en-US" sz="2563" spc="76" baseline="-25000" dirty="0">
                <a:solidFill>
                  <a:schemeClr val="accent4">
                    <a:lumMod val="5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endParaRPr lang="en-US" sz="2563" spc="76" dirty="0">
              <a:solidFill>
                <a:schemeClr val="accent4">
                  <a:lumMod val="50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89"/>
              </a:lnSpc>
              <a:spcBef>
                <a:spcPct val="0"/>
              </a:spcBef>
            </a:pP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15816500" y="7373062"/>
            <a:ext cx="470553" cy="126967"/>
          </a:xfrm>
          <a:custGeom>
            <a:avLst/>
            <a:gdLst/>
            <a:ahLst/>
            <a:cxnLst/>
            <a:rect l="l" t="t" r="r" b="b"/>
            <a:pathLst>
              <a:path w="1024389" h="224085">
                <a:moveTo>
                  <a:pt x="0" y="0"/>
                </a:moveTo>
                <a:lnTo>
                  <a:pt x="1024389" y="0"/>
                </a:lnTo>
                <a:lnTo>
                  <a:pt x="1024389" y="224086"/>
                </a:lnTo>
                <a:lnTo>
                  <a:pt x="0" y="224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F71F682-5023-3D7A-A361-7DC0B79CD538}"/>
              </a:ext>
            </a:extLst>
          </p:cNvPr>
          <p:cNvSpPr txBox="1"/>
          <p:nvPr/>
        </p:nvSpPr>
        <p:spPr>
          <a:xfrm>
            <a:off x="9625336" y="2031571"/>
            <a:ext cx="3101752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Declining trees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A59D1124-3D72-D4DB-BC2F-DF83144DE719}"/>
              </a:ext>
            </a:extLst>
          </p:cNvPr>
          <p:cNvSpPr txBox="1"/>
          <p:nvPr/>
        </p:nvSpPr>
        <p:spPr>
          <a:xfrm>
            <a:off x="13823784" y="1980772"/>
            <a:ext cx="3961561" cy="504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spc="8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Non-declining trees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2DEE4BF8-DE5B-F47A-B1F1-F4F85AA4FF9E}"/>
              </a:ext>
            </a:extLst>
          </p:cNvPr>
          <p:cNvSpPr/>
          <p:nvPr/>
        </p:nvSpPr>
        <p:spPr>
          <a:xfrm>
            <a:off x="378137" y="8098515"/>
            <a:ext cx="8773198" cy="1935119"/>
          </a:xfrm>
          <a:prstGeom prst="roundRect">
            <a:avLst/>
          </a:prstGeom>
          <a:solidFill>
            <a:schemeClr val="bg1"/>
          </a:solidFill>
          <a:ln>
            <a:solidFill>
              <a:srgbClr val="CA48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17C722F2-5E04-3775-A7D4-6C5D5854E15D}"/>
              </a:ext>
            </a:extLst>
          </p:cNvPr>
          <p:cNvSpPr/>
          <p:nvPr/>
        </p:nvSpPr>
        <p:spPr>
          <a:xfrm>
            <a:off x="383458" y="5010137"/>
            <a:ext cx="8773198" cy="2800929"/>
          </a:xfrm>
          <a:prstGeom prst="roundRect">
            <a:avLst/>
          </a:prstGeom>
          <a:solidFill>
            <a:schemeClr val="bg1"/>
          </a:solidFill>
          <a:ln>
            <a:solidFill>
              <a:srgbClr val="2D8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40270193-FA28-EDDB-2D3F-1698AABCA1F9}"/>
              </a:ext>
            </a:extLst>
          </p:cNvPr>
          <p:cNvSpPr/>
          <p:nvPr/>
        </p:nvSpPr>
        <p:spPr>
          <a:xfrm>
            <a:off x="383458" y="2319892"/>
            <a:ext cx="8773198" cy="2420892"/>
          </a:xfrm>
          <a:prstGeom prst="roundRect">
            <a:avLst/>
          </a:prstGeom>
          <a:solidFill>
            <a:schemeClr val="bg1"/>
          </a:solidFill>
          <a:ln>
            <a:solidFill>
              <a:srgbClr val="3ABF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2"/>
          <p:cNvGrpSpPr/>
          <p:nvPr/>
        </p:nvGrpSpPr>
        <p:grpSpPr>
          <a:xfrm>
            <a:off x="9301962" y="-679203"/>
            <a:ext cx="9068732" cy="11709831"/>
            <a:chOff x="0" y="0"/>
            <a:chExt cx="2388473" cy="3084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8473" cy="3084071"/>
            </a:xfrm>
            <a:custGeom>
              <a:avLst/>
              <a:gdLst/>
              <a:ahLst/>
              <a:cxnLst/>
              <a:rect l="l" t="t" r="r" b="b"/>
              <a:pathLst>
                <a:path w="2388473" h="3084071">
                  <a:moveTo>
                    <a:pt x="0" y="0"/>
                  </a:moveTo>
                  <a:lnTo>
                    <a:pt x="2388473" y="0"/>
                  </a:lnTo>
                  <a:lnTo>
                    <a:pt x="2388473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388473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50389" y="1794670"/>
            <a:ext cx="8774999" cy="6910182"/>
          </a:xfrm>
          <a:custGeom>
            <a:avLst/>
            <a:gdLst/>
            <a:ahLst/>
            <a:cxnLst/>
            <a:rect l="l" t="t" r="r" b="b"/>
            <a:pathLst>
              <a:path w="8774999" h="6910182">
                <a:moveTo>
                  <a:pt x="0" y="0"/>
                </a:moveTo>
                <a:lnTo>
                  <a:pt x="8774999" y="0"/>
                </a:lnTo>
                <a:lnTo>
                  <a:pt x="8774999" y="6910182"/>
                </a:lnTo>
                <a:lnTo>
                  <a:pt x="0" y="6910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0248259" y="340680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028700" y="2528017"/>
            <a:ext cx="1546993" cy="1115769"/>
          </a:xfrm>
          <a:custGeom>
            <a:avLst/>
            <a:gdLst/>
            <a:ahLst/>
            <a:cxnLst/>
            <a:rect l="l" t="t" r="r" b="b"/>
            <a:pathLst>
              <a:path w="1546993" h="1115769">
                <a:moveTo>
                  <a:pt x="0" y="0"/>
                </a:moveTo>
                <a:lnTo>
                  <a:pt x="1546993" y="0"/>
                </a:lnTo>
                <a:lnTo>
                  <a:pt x="1546993" y="1115769"/>
                </a:lnTo>
                <a:lnTo>
                  <a:pt x="0" y="11157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1028700" y="8469006"/>
            <a:ext cx="1441047" cy="1309551"/>
          </a:xfrm>
          <a:custGeom>
            <a:avLst/>
            <a:gdLst/>
            <a:ahLst/>
            <a:cxnLst/>
            <a:rect l="l" t="t" r="r" b="b"/>
            <a:pathLst>
              <a:path w="1441047" h="1309551">
                <a:moveTo>
                  <a:pt x="0" y="0"/>
                </a:moveTo>
                <a:lnTo>
                  <a:pt x="1441047" y="0"/>
                </a:lnTo>
                <a:lnTo>
                  <a:pt x="1441047" y="1309552"/>
                </a:lnTo>
                <a:lnTo>
                  <a:pt x="0" y="1309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028700" y="5165719"/>
            <a:ext cx="1577981" cy="1577981"/>
          </a:xfrm>
          <a:custGeom>
            <a:avLst/>
            <a:gdLst/>
            <a:ahLst/>
            <a:cxnLst/>
            <a:rect l="l" t="t" r="r" b="b"/>
            <a:pathLst>
              <a:path w="1577981" h="1577981">
                <a:moveTo>
                  <a:pt x="0" y="0"/>
                </a:moveTo>
                <a:lnTo>
                  <a:pt x="1577981" y="0"/>
                </a:lnTo>
                <a:lnTo>
                  <a:pt x="1577981" y="1577981"/>
                </a:lnTo>
                <a:lnTo>
                  <a:pt x="0" y="1577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9745384" y="9115425"/>
            <a:ext cx="8387785" cy="9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significant difference in the </a:t>
            </a:r>
            <a:r>
              <a:rPr lang="en-US" sz="2400" b="1">
                <a:solidFill>
                  <a:srgbClr val="FFFFFF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green</a:t>
            </a:r>
            <a:r>
              <a:rPr lang="en-US" sz="2400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2400" b="1">
                <a:solidFill>
                  <a:srgbClr val="FFFFFF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red edge</a:t>
            </a:r>
            <a:r>
              <a:rPr lang="en-US" sz="2400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regions and no difference for </a:t>
            </a:r>
            <a:r>
              <a:rPr lang="en-US" sz="2400" b="1">
                <a:solidFill>
                  <a:srgbClr val="FFFFFF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blue, red</a:t>
            </a:r>
            <a:r>
              <a:rPr lang="en-US" sz="2400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2400" b="1">
                <a:solidFill>
                  <a:srgbClr val="FFFFFF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NIR</a:t>
            </a:r>
            <a:r>
              <a:rPr lang="en-US" sz="2400">
                <a:solidFill>
                  <a:srgbClr val="FFFFFF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regions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43977" y="407355"/>
            <a:ext cx="1501075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RESULTS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48259" y="962026"/>
            <a:ext cx="3920565" cy="413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spc="72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Leaf spectral signature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48872" y="2974462"/>
            <a:ext cx="6291956" cy="41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strong </a:t>
            </a:r>
            <a:r>
              <a:rPr lang="en-US" sz="2199" b="1" dirty="0">
                <a:solidFill>
                  <a:srgbClr val="2D4142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absorption</a:t>
            </a:r>
            <a:r>
              <a:rPr lang="en-US" sz="2199" dirty="0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 of photosynthetic pigments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6092" y="2475933"/>
            <a:ext cx="4810340" cy="44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4"/>
              </a:lnSpc>
              <a:spcBef>
                <a:spcPct val="0"/>
              </a:spcBef>
            </a:pPr>
            <a:r>
              <a:rPr lang="en-US" sz="2624" dirty="0">
                <a:solidFill>
                  <a:srgbClr val="3ABF0B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visible region (400- 700 nm)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26093" y="8696785"/>
            <a:ext cx="4251682" cy="37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reflection of leaf structure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26093" y="5634236"/>
            <a:ext cx="6475870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transition from VIS (strong </a:t>
            </a:r>
            <a:r>
              <a:rPr lang="en-US" sz="2199" dirty="0" err="1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Chl</a:t>
            </a:r>
            <a:r>
              <a:rPr lang="en-US" sz="2199" dirty="0">
                <a:solidFill>
                  <a:srgbClr val="2D4142"/>
                </a:solidFill>
                <a:latin typeface="Codec Pro"/>
                <a:ea typeface="Codec Pro"/>
                <a:cs typeface="Codec Pro"/>
                <a:sym typeface="Codec Pro"/>
              </a:rPr>
              <a:t> absorption) to NIR (high reflectance)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6092" y="8254501"/>
            <a:ext cx="5883857" cy="47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4"/>
              </a:lnSpc>
              <a:spcBef>
                <a:spcPct val="0"/>
              </a:spcBef>
            </a:pPr>
            <a:r>
              <a:rPr lang="en-US" sz="2624" dirty="0">
                <a:solidFill>
                  <a:srgbClr val="BA1004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near infrared region (700-1200 nm)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26093" y="5162425"/>
            <a:ext cx="5883857" cy="44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74"/>
              </a:lnSpc>
              <a:spcBef>
                <a:spcPct val="0"/>
              </a:spcBef>
            </a:pPr>
            <a:r>
              <a:rPr lang="en-US" sz="2624">
                <a:solidFill>
                  <a:srgbClr val="2D8BBA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red edge region</a:t>
            </a:r>
            <a:r>
              <a:rPr lang="en-US" sz="2624" b="1" u="none" strike="noStrike">
                <a:solidFill>
                  <a:srgbClr val="2D8BBA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(</a:t>
            </a:r>
            <a:r>
              <a:rPr lang="en-US" sz="2624" u="none" strike="noStrike">
                <a:solidFill>
                  <a:srgbClr val="2D8BBA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690-740 nm)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8051" y="1703547"/>
            <a:ext cx="3101752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500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Declining trees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87267" y="1662329"/>
            <a:ext cx="3962164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500" b="1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Non-declining trees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2481" y="3741979"/>
            <a:ext cx="1442980" cy="38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</a:pPr>
            <a:r>
              <a:rPr lang="en-US" sz="2290" spc="68" dirty="0"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230" spc="68" dirty="0">
                <a:latin typeface="Poppins"/>
                <a:ea typeface="Poppins"/>
                <a:cs typeface="Poppins"/>
                <a:sym typeface="Poppins"/>
              </a:rPr>
              <a:t>green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85411" y="4259501"/>
            <a:ext cx="7068196" cy="3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spc="60" dirty="0">
                <a:latin typeface="Poppins"/>
                <a:ea typeface="Poppins"/>
                <a:cs typeface="Poppins"/>
                <a:sym typeface="Poppins"/>
              </a:rPr>
              <a:t>no difference for blue and red (saturation)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85411" y="3747109"/>
            <a:ext cx="2126923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226" spc="66" dirty="0" err="1"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 and Car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31262" y="3752862"/>
            <a:ext cx="1194890" cy="39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  <a:spcBef>
                <a:spcPct val="0"/>
              </a:spcBef>
            </a:pPr>
            <a:r>
              <a:rPr lang="en-US" sz="2290" spc="68" dirty="0">
                <a:latin typeface="Poppins"/>
                <a:ea typeface="Poppins"/>
                <a:cs typeface="Poppins"/>
                <a:sym typeface="Poppins"/>
              </a:rPr>
              <a:t>↓</a:t>
            </a:r>
            <a:r>
              <a:rPr lang="en-US" sz="2230" spc="68" dirty="0">
                <a:latin typeface="Poppins"/>
                <a:ea typeface="Poppins"/>
                <a:cs typeface="Poppins"/>
                <a:sym typeface="Poppins"/>
              </a:rPr>
              <a:t>green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19672" y="3738894"/>
            <a:ext cx="2126923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7"/>
              </a:lnSpc>
              <a:spcBef>
                <a:spcPct val="0"/>
              </a:spcBef>
            </a:pP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↑</a:t>
            </a:r>
            <a:r>
              <a:rPr lang="en-US" sz="2226" spc="66" dirty="0" err="1"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 and Car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8051" y="6917136"/>
            <a:ext cx="3101752" cy="7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  <a:spcBef>
                <a:spcPct val="0"/>
              </a:spcBef>
            </a:pP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shift towards shorter </a:t>
            </a:r>
            <a:r>
              <a:rPr lang="en-US" sz="2226" spc="66" dirty="0" err="1">
                <a:latin typeface="Poppins"/>
                <a:ea typeface="Poppins"/>
                <a:cs typeface="Poppins"/>
                <a:sym typeface="Poppins"/>
              </a:rPr>
              <a:t>wavelenghts</a:t>
            </a:r>
            <a:endParaRPr lang="en-US" sz="2226" spc="66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141419" y="6917136"/>
            <a:ext cx="3101752" cy="7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  <a:spcBef>
                <a:spcPct val="0"/>
              </a:spcBef>
            </a:pPr>
            <a:r>
              <a:rPr lang="en-US" sz="2226" spc="66" dirty="0">
                <a:latin typeface="Poppins"/>
                <a:ea typeface="Poppins"/>
                <a:cs typeface="Poppins"/>
                <a:sym typeface="Poppins"/>
              </a:rPr>
              <a:t>shift towards longer </a:t>
            </a:r>
            <a:r>
              <a:rPr lang="en-US" sz="2226" spc="66" dirty="0" err="1">
                <a:latin typeface="Poppins"/>
                <a:ea typeface="Poppins"/>
                <a:cs typeface="Poppins"/>
                <a:sym typeface="Poppins"/>
              </a:rPr>
              <a:t>wavelenghts</a:t>
            </a:r>
            <a:endParaRPr lang="en-US" sz="2226" spc="66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826092" y="9589160"/>
            <a:ext cx="4615304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  <a:spcBef>
                <a:spcPct val="0"/>
              </a:spcBef>
            </a:pPr>
            <a:r>
              <a:rPr lang="en-US" sz="2026" spc="60" dirty="0">
                <a:latin typeface="Poppins"/>
                <a:ea typeface="Poppins"/>
                <a:cs typeface="Poppins"/>
                <a:sym typeface="Poppins"/>
              </a:rPr>
              <a:t>no difference for NIR region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47057" y="1900151"/>
            <a:ext cx="2049114" cy="41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4"/>
              </a:lnSpc>
              <a:spcBef>
                <a:spcPct val="0"/>
              </a:spcBef>
            </a:pPr>
            <a:r>
              <a:rPr lang="en-US" sz="2224">
                <a:solidFill>
                  <a:srgbClr val="3ABF0B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visible region </a:t>
            </a:r>
          </a:p>
        </p:txBody>
      </p:sp>
      <p:sp>
        <p:nvSpPr>
          <p:cNvPr id="30" name="TextBox 30"/>
          <p:cNvSpPr txBox="1"/>
          <p:nvPr/>
        </p:nvSpPr>
        <p:spPr>
          <a:xfrm rot="-4392092">
            <a:off x="13398816" y="3539376"/>
            <a:ext cx="2022597" cy="36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6"/>
              </a:lnSpc>
              <a:spcBef>
                <a:spcPct val="0"/>
              </a:spcBef>
            </a:pPr>
            <a:r>
              <a:rPr lang="en-US" sz="1875">
                <a:solidFill>
                  <a:srgbClr val="2D8BBA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red edge region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027522" y="2867874"/>
            <a:ext cx="681073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>
                <a:solidFill>
                  <a:srgbClr val="BA1004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NIR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04DB7140-F509-9D46-B3BB-A5FD09214F2E}"/>
              </a:ext>
            </a:extLst>
          </p:cNvPr>
          <p:cNvSpPr/>
          <p:nvPr/>
        </p:nvSpPr>
        <p:spPr>
          <a:xfrm>
            <a:off x="9278267" y="6987670"/>
            <a:ext cx="8857333" cy="2224064"/>
          </a:xfrm>
          <a:custGeom>
            <a:avLst/>
            <a:gdLst/>
            <a:ahLst/>
            <a:cxnLst/>
            <a:rect l="l" t="t" r="r" b="b"/>
            <a:pathLst>
              <a:path w="1825359" h="703952">
                <a:moveTo>
                  <a:pt x="111705" y="0"/>
                </a:moveTo>
                <a:lnTo>
                  <a:pt x="1713654" y="0"/>
                </a:lnTo>
                <a:cubicBezTo>
                  <a:pt x="1743280" y="0"/>
                  <a:pt x="1771693" y="11769"/>
                  <a:pt x="1792642" y="32718"/>
                </a:cubicBezTo>
                <a:cubicBezTo>
                  <a:pt x="1813590" y="53667"/>
                  <a:pt x="1825359" y="82079"/>
                  <a:pt x="1825359" y="111705"/>
                </a:cubicBezTo>
                <a:lnTo>
                  <a:pt x="1825359" y="592247"/>
                </a:lnTo>
                <a:cubicBezTo>
                  <a:pt x="1825359" y="621873"/>
                  <a:pt x="1813590" y="650285"/>
                  <a:pt x="1792642" y="671234"/>
                </a:cubicBezTo>
                <a:cubicBezTo>
                  <a:pt x="1771693" y="692183"/>
                  <a:pt x="1743280" y="703952"/>
                  <a:pt x="1713654" y="703952"/>
                </a:cubicBezTo>
                <a:lnTo>
                  <a:pt x="111705" y="703952"/>
                </a:lnTo>
                <a:cubicBezTo>
                  <a:pt x="82079" y="703952"/>
                  <a:pt x="53667" y="692183"/>
                  <a:pt x="32718" y="671234"/>
                </a:cubicBezTo>
                <a:cubicBezTo>
                  <a:pt x="11769" y="650285"/>
                  <a:pt x="0" y="621873"/>
                  <a:pt x="0" y="592247"/>
                </a:cubicBezTo>
                <a:lnTo>
                  <a:pt x="0" y="111705"/>
                </a:lnTo>
                <a:cubicBezTo>
                  <a:pt x="0" y="82079"/>
                  <a:pt x="11769" y="53667"/>
                  <a:pt x="32718" y="32718"/>
                </a:cubicBezTo>
                <a:cubicBezTo>
                  <a:pt x="53667" y="11769"/>
                  <a:pt x="82079" y="0"/>
                  <a:pt x="111705" y="0"/>
                </a:cubicBezTo>
                <a:close/>
              </a:path>
            </a:pathLst>
          </a:custGeom>
          <a:solidFill>
            <a:schemeClr val="bg1"/>
          </a:solidFill>
          <a:ln w="9525" cap="rnd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endParaRPr lang="it-IT" dirty="0"/>
          </a:p>
        </p:txBody>
      </p:sp>
      <p:sp>
        <p:nvSpPr>
          <p:cNvPr id="2" name="Freeform 2"/>
          <p:cNvSpPr/>
          <p:nvPr/>
        </p:nvSpPr>
        <p:spPr>
          <a:xfrm rot="-1686015">
            <a:off x="596237" y="2806779"/>
            <a:ext cx="1832192" cy="2990225"/>
          </a:xfrm>
          <a:custGeom>
            <a:avLst/>
            <a:gdLst/>
            <a:ahLst/>
            <a:cxnLst/>
            <a:rect l="l" t="t" r="r" b="b"/>
            <a:pathLst>
              <a:path w="1832192" h="2990225">
                <a:moveTo>
                  <a:pt x="0" y="0"/>
                </a:moveTo>
                <a:lnTo>
                  <a:pt x="1832192" y="0"/>
                </a:lnTo>
                <a:lnTo>
                  <a:pt x="1832192" y="2990225"/>
                </a:lnTo>
                <a:lnTo>
                  <a:pt x="0" y="2990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41518" y="-711416"/>
            <a:ext cx="3899118" cy="11709831"/>
            <a:chOff x="0" y="0"/>
            <a:chExt cx="932955" cy="30840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2955" cy="3084071"/>
            </a:xfrm>
            <a:custGeom>
              <a:avLst/>
              <a:gdLst/>
              <a:ahLst/>
              <a:cxnLst/>
              <a:rect l="l" t="t" r="r" b="b"/>
              <a:pathLst>
                <a:path w="932955" h="3084071">
                  <a:moveTo>
                    <a:pt x="0" y="0"/>
                  </a:moveTo>
                  <a:lnTo>
                    <a:pt x="932955" y="0"/>
                  </a:lnTo>
                  <a:lnTo>
                    <a:pt x="932955" y="3084071"/>
                  </a:lnTo>
                  <a:lnTo>
                    <a:pt x="0" y="3084071"/>
                  </a:lnTo>
                  <a:close/>
                </a:path>
              </a:pathLst>
            </a:custGeom>
            <a:solidFill>
              <a:srgbClr val="262F0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932955" cy="316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5595" y="277353"/>
            <a:ext cx="596325" cy="512094"/>
          </a:xfrm>
          <a:custGeom>
            <a:avLst/>
            <a:gdLst/>
            <a:ahLst/>
            <a:cxnLst/>
            <a:rect l="l" t="t" r="r" b="b"/>
            <a:pathLst>
              <a:path w="596325" h="512094">
                <a:moveTo>
                  <a:pt x="0" y="0"/>
                </a:moveTo>
                <a:lnTo>
                  <a:pt x="596325" y="0"/>
                </a:lnTo>
                <a:lnTo>
                  <a:pt x="596325" y="512094"/>
                </a:lnTo>
                <a:lnTo>
                  <a:pt x="0" y="51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9247178" y="3126288"/>
            <a:ext cx="7259559" cy="2925975"/>
          </a:xfrm>
          <a:custGeom>
            <a:avLst/>
            <a:gdLst/>
            <a:ahLst/>
            <a:cxnLst/>
            <a:rect l="l" t="t" r="r" b="b"/>
            <a:pathLst>
              <a:path w="1825359" h="703952">
                <a:moveTo>
                  <a:pt x="111705" y="0"/>
                </a:moveTo>
                <a:lnTo>
                  <a:pt x="1713654" y="0"/>
                </a:lnTo>
                <a:cubicBezTo>
                  <a:pt x="1743280" y="0"/>
                  <a:pt x="1771693" y="11769"/>
                  <a:pt x="1792642" y="32718"/>
                </a:cubicBezTo>
                <a:cubicBezTo>
                  <a:pt x="1813590" y="53667"/>
                  <a:pt x="1825359" y="82079"/>
                  <a:pt x="1825359" y="111705"/>
                </a:cubicBezTo>
                <a:lnTo>
                  <a:pt x="1825359" y="592247"/>
                </a:lnTo>
                <a:cubicBezTo>
                  <a:pt x="1825359" y="621873"/>
                  <a:pt x="1813590" y="650285"/>
                  <a:pt x="1792642" y="671234"/>
                </a:cubicBezTo>
                <a:cubicBezTo>
                  <a:pt x="1771693" y="692183"/>
                  <a:pt x="1743280" y="703952"/>
                  <a:pt x="1713654" y="703952"/>
                </a:cubicBezTo>
                <a:lnTo>
                  <a:pt x="111705" y="703952"/>
                </a:lnTo>
                <a:cubicBezTo>
                  <a:pt x="82079" y="703952"/>
                  <a:pt x="53667" y="692183"/>
                  <a:pt x="32718" y="671234"/>
                </a:cubicBezTo>
                <a:cubicBezTo>
                  <a:pt x="11769" y="650285"/>
                  <a:pt x="0" y="621873"/>
                  <a:pt x="0" y="592247"/>
                </a:cubicBezTo>
                <a:lnTo>
                  <a:pt x="0" y="111705"/>
                </a:lnTo>
                <a:cubicBezTo>
                  <a:pt x="0" y="82079"/>
                  <a:pt x="11769" y="53667"/>
                  <a:pt x="32718" y="32718"/>
                </a:cubicBezTo>
                <a:cubicBezTo>
                  <a:pt x="53667" y="11769"/>
                  <a:pt x="82079" y="0"/>
                  <a:pt x="111705" y="0"/>
                </a:cubicBezTo>
                <a:close/>
              </a:path>
            </a:pathLst>
          </a:custGeom>
          <a:solidFill>
            <a:schemeClr val="bg1"/>
          </a:solidFill>
          <a:ln w="9525" cap="rnd">
            <a:solidFill>
              <a:schemeClr val="tx1"/>
            </a:solidFill>
            <a:prstDash val="solid"/>
            <a:rou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0" name="TextBox 10"/>
          <p:cNvSpPr txBox="1"/>
          <p:nvPr/>
        </p:nvSpPr>
        <p:spPr>
          <a:xfrm>
            <a:off x="10819696" y="3620771"/>
            <a:ext cx="4114524" cy="135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Significant relationship for PRI-Chl and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PRI-Car/Chl tot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2429" y="5139082"/>
            <a:ext cx="6765397" cy="439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spc="78">
                <a:solidFill>
                  <a:srgbClr val="51501E"/>
                </a:solidFill>
                <a:latin typeface="Poppins"/>
                <a:ea typeface="Poppins"/>
                <a:cs typeface="Poppins"/>
                <a:sym typeface="Poppins"/>
              </a:rPr>
              <a:t>No significant relationship for PRI-Car</a:t>
            </a:r>
          </a:p>
        </p:txBody>
      </p:sp>
      <p:sp>
        <p:nvSpPr>
          <p:cNvPr id="12" name="Freeform 12"/>
          <p:cNvSpPr/>
          <p:nvPr/>
        </p:nvSpPr>
        <p:spPr>
          <a:xfrm>
            <a:off x="4003249" y="0"/>
            <a:ext cx="4780113" cy="10143905"/>
          </a:xfrm>
          <a:custGeom>
            <a:avLst/>
            <a:gdLst/>
            <a:ahLst/>
            <a:cxnLst/>
            <a:rect l="l" t="t" r="r" b="b"/>
            <a:pathLst>
              <a:path w="4737170" h="10009647">
                <a:moveTo>
                  <a:pt x="0" y="0"/>
                </a:moveTo>
                <a:lnTo>
                  <a:pt x="4737170" y="0"/>
                </a:lnTo>
                <a:lnTo>
                  <a:pt x="4737170" y="10009648"/>
                </a:lnTo>
                <a:lnTo>
                  <a:pt x="0" y="10009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36" t="-1410" r="-113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9067799" y="7201551"/>
            <a:ext cx="8593668" cy="167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PRI as indicator of </a:t>
            </a:r>
            <a:r>
              <a:rPr lang="en-US" sz="3000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Chl</a:t>
            </a:r>
            <a:r>
              <a:rPr lang="en-US" sz="30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and Car pools 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2500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Comparison of PRI values between ND and D trees (constitutive response; ontogenetic adjustments)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44028"/>
            <a:ext cx="1501075" cy="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948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RESULTS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5595" y="960755"/>
            <a:ext cx="3132654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89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Photochemical </a:t>
            </a:r>
          </a:p>
          <a:p>
            <a:pPr algn="l">
              <a:lnSpc>
                <a:spcPts val="4200"/>
              </a:lnSpc>
            </a:pPr>
            <a:r>
              <a:rPr lang="en-US" sz="3000" spc="89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Reflectance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C1FF72"/>
                </a:solidFill>
                <a:latin typeface="Poppins"/>
                <a:ea typeface="Poppins"/>
                <a:cs typeface="Poppins"/>
                <a:sym typeface="Poppins"/>
              </a:rPr>
              <a:t>Index (PRI)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77598" y="1945751"/>
            <a:ext cx="1954827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Declining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trees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47120" y="1945751"/>
            <a:ext cx="2847805" cy="100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Non-declining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 spc="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trees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l_presentation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Oral_presentation_template</Template>
  <TotalTime>145</TotalTime>
  <Words>2025</Words>
  <Application>Microsoft Office PowerPoint</Application>
  <PresentationFormat>Personalizzato</PresentationFormat>
  <Paragraphs>251</Paragraphs>
  <Slides>11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4" baseType="lpstr">
      <vt:lpstr>Poppins Bold</vt:lpstr>
      <vt:lpstr>Zag</vt:lpstr>
      <vt:lpstr>Bebas Neue Bold</vt:lpstr>
      <vt:lpstr>Codec Pro Bold</vt:lpstr>
      <vt:lpstr>Arial</vt:lpstr>
      <vt:lpstr>Codec Pro ExtraBold</vt:lpstr>
      <vt:lpstr>Codec Pro</vt:lpstr>
      <vt:lpstr>Poppins</vt:lpstr>
      <vt:lpstr>Calibri (MS) Bold</vt:lpstr>
      <vt:lpstr>Calibri</vt:lpstr>
      <vt:lpstr>Calibri (MS)</vt:lpstr>
      <vt:lpstr>Times New Roman</vt:lpstr>
      <vt:lpstr>Oral_presentation_template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 sisef</dc:title>
  <dc:creator>User</dc:creator>
  <cp:lastModifiedBy>ENRICA NESTOLA</cp:lastModifiedBy>
  <cp:revision>5</cp:revision>
  <dcterms:created xsi:type="dcterms:W3CDTF">2006-08-16T00:00:00Z</dcterms:created>
  <dcterms:modified xsi:type="dcterms:W3CDTF">2025-02-10T17:32:00Z</dcterms:modified>
  <dc:identifier>DAGPD40bOqw</dc:identifier>
</cp:coreProperties>
</file>