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0B9"/>
    <a:srgbClr val="8BA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55068-D401-FF11-1C6D-9954039DB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3C8E2C2E-76E2-CEB7-2B39-7F24FEAB9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09" y="3255957"/>
            <a:ext cx="1520130" cy="1053633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22DC31-CBCB-3CB0-361A-8362A7DE2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76" y="4669966"/>
            <a:ext cx="3052350" cy="1312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0B4A11-EAD8-6CF5-3870-9A3751C72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15" y="4885214"/>
            <a:ext cx="413328" cy="320792"/>
          </a:xfrm>
          <a:prstGeom prst="rect">
            <a:avLst/>
          </a:prstGeom>
        </p:spPr>
      </p:pic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A3BBE06-4F53-D32C-6228-827D7E77E27F}"/>
              </a:ext>
            </a:extLst>
          </p:cNvPr>
          <p:cNvSpPr txBox="1">
            <a:spLocks/>
          </p:cNvSpPr>
          <p:nvPr/>
        </p:nvSpPr>
        <p:spPr>
          <a:xfrm>
            <a:off x="8097430" y="6311033"/>
            <a:ext cx="3614660" cy="514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Anton Shiriaev, PhD</a:t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Co-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Irene Rosellini, Beatrice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Pezzarossa</a:t>
            </a:r>
            <a:endParaRPr lang="it-IT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8737C62-0EC1-4AE4-A6E8-3B17E1C70BF1}"/>
              </a:ext>
            </a:extLst>
          </p:cNvPr>
          <p:cNvGrpSpPr/>
          <p:nvPr/>
        </p:nvGrpSpPr>
        <p:grpSpPr>
          <a:xfrm>
            <a:off x="81685" y="-10568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E1EE92B-B0F0-8C3B-58E1-7FCDC70BB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1F68B43-30A4-4184-AD3F-E2DCA654E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A70B5792-5B37-602C-E598-05F0E11B225E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451CA2-01D8-02BE-ABAD-5D50896F0E01}"/>
              </a:ext>
            </a:extLst>
          </p:cNvPr>
          <p:cNvSpPr txBox="1"/>
          <p:nvPr/>
        </p:nvSpPr>
        <p:spPr>
          <a:xfrm>
            <a:off x="8097430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94FE1-01B5-FFAE-A4AD-778F8DD6227D}"/>
              </a:ext>
            </a:extLst>
          </p:cNvPr>
          <p:cNvSpPr txBox="1"/>
          <p:nvPr/>
        </p:nvSpPr>
        <p:spPr>
          <a:xfrm>
            <a:off x="81685" y="379344"/>
            <a:ext cx="11855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Selenium Nanoparticles: </a:t>
            </a:r>
            <a:br>
              <a:rPr lang="en-GB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omato </a:t>
            </a: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uality and Protecting </a:t>
            </a: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cosystems</a:t>
            </a:r>
          </a:p>
        </p:txBody>
      </p:sp>
      <p:pic>
        <p:nvPicPr>
          <p:cNvPr id="6" name="Picture 2" descr="The History of Selenium Research">
            <a:extLst>
              <a:ext uri="{FF2B5EF4-FFF2-40B4-BE49-F238E27FC236}">
                <a16:creationId xmlns:a16="http://schemas.microsoft.com/office/drawing/2014/main" id="{333125DF-BAE7-2313-CE03-D1DBDCE2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2" y="1226693"/>
            <a:ext cx="1746813" cy="1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64C485-BFBF-2C1C-81AC-D8F155998305}"/>
              </a:ext>
            </a:extLst>
          </p:cNvPr>
          <p:cNvSpPr txBox="1"/>
          <p:nvPr/>
        </p:nvSpPr>
        <p:spPr>
          <a:xfrm>
            <a:off x="791070" y="3148969"/>
            <a:ext cx="29600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1" i="0" u="none" strike="noStrike" dirty="0">
                <a:solidFill>
                  <a:srgbClr val="8BA18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5C097-09CF-81A3-7436-BA57FA97F0B4}"/>
              </a:ext>
            </a:extLst>
          </p:cNvPr>
          <p:cNvSpPr txBox="1"/>
          <p:nvPr/>
        </p:nvSpPr>
        <p:spPr>
          <a:xfrm>
            <a:off x="4925725" y="1193250"/>
            <a:ext cx="29600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1" i="0" u="none" strike="noStrike" dirty="0">
                <a:solidFill>
                  <a:srgbClr val="8BA18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C9AAC125-C6DC-233F-C25D-07C8241BDA9E}"/>
              </a:ext>
            </a:extLst>
          </p:cNvPr>
          <p:cNvSpPr/>
          <p:nvPr/>
        </p:nvSpPr>
        <p:spPr>
          <a:xfrm>
            <a:off x="3446229" y="5273978"/>
            <a:ext cx="1175224" cy="641978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220565B-6047-EE51-9A55-6A3AFA9EE911}"/>
              </a:ext>
            </a:extLst>
          </p:cNvPr>
          <p:cNvSpPr/>
          <p:nvPr/>
        </p:nvSpPr>
        <p:spPr>
          <a:xfrm>
            <a:off x="3497040" y="4439083"/>
            <a:ext cx="766382" cy="978532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 descr="Line arrow: Clockwise curve with solid fill">
            <a:extLst>
              <a:ext uri="{FF2B5EF4-FFF2-40B4-BE49-F238E27FC236}">
                <a16:creationId xmlns:a16="http://schemas.microsoft.com/office/drawing/2014/main" id="{52B119F2-4B55-5A6D-348C-BA27181A7F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824076" flipH="1">
            <a:off x="3878025" y="4838294"/>
            <a:ext cx="183480" cy="193615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F2B87812-1DB4-235A-B3DA-2EFE59D32AF3}"/>
              </a:ext>
            </a:extLst>
          </p:cNvPr>
          <p:cNvSpPr/>
          <p:nvPr/>
        </p:nvSpPr>
        <p:spPr>
          <a:xfrm flipH="1">
            <a:off x="2033419" y="5273978"/>
            <a:ext cx="1277947" cy="641978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FDDD10F1-0010-B3B6-FE6C-F2026B11252C}"/>
              </a:ext>
            </a:extLst>
          </p:cNvPr>
          <p:cNvSpPr/>
          <p:nvPr/>
        </p:nvSpPr>
        <p:spPr>
          <a:xfrm>
            <a:off x="2474232" y="4446228"/>
            <a:ext cx="766382" cy="978532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Sodium Selenate">
            <a:extLst>
              <a:ext uri="{FF2B5EF4-FFF2-40B4-BE49-F238E27FC236}">
                <a16:creationId xmlns:a16="http://schemas.microsoft.com/office/drawing/2014/main" id="{F2AA9FB3-5B79-D0BF-4283-CBE315800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r="25272"/>
          <a:stretch/>
        </p:blipFill>
        <p:spPr bwMode="auto">
          <a:xfrm>
            <a:off x="2122628" y="4724441"/>
            <a:ext cx="348211" cy="60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Line arrow: Clockwise curve with solid fill">
            <a:extLst>
              <a:ext uri="{FF2B5EF4-FFF2-40B4-BE49-F238E27FC236}">
                <a16:creationId xmlns:a16="http://schemas.microsoft.com/office/drawing/2014/main" id="{DDC29DE9-1FD6-60C2-35F9-ACDFBCB661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2722412" y="5498937"/>
            <a:ext cx="198989" cy="2096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AF6C06-665C-6594-A179-C5C58C8ADF3D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2320" y="4223515"/>
            <a:ext cx="1272339" cy="1239502"/>
          </a:xfrm>
          <a:prstGeom prst="rect">
            <a:avLst/>
          </a:prstGeom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79748E5E-73A7-A51B-A672-1C113FFC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92" y="4527232"/>
            <a:ext cx="544726" cy="7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D56AFD-EE2F-11D5-0A01-561A93B63C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1" y="3430938"/>
            <a:ext cx="4737990" cy="9447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56D15F5-D419-DA1E-4079-1E44C131E44F}"/>
              </a:ext>
            </a:extLst>
          </p:cNvPr>
          <p:cNvSpPr txBox="1"/>
          <p:nvPr/>
        </p:nvSpPr>
        <p:spPr>
          <a:xfrm>
            <a:off x="1934613" y="1472243"/>
            <a:ext cx="287163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Selenium (Se) deficiency affects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billion people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uptake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depends on soil Se content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with plant-based food being the main source.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Italy and the EU have predominantly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Se-deficient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soils.</a:t>
            </a:r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Biofortification of fruit crops with Se is a strategy to enhance human dietary intake.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intake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 than 50 µg/day 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causes health problems. Se intake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above 400 µg/day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can be toxic.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plants, Se enhances antioxidant capacity, delays senescence, and slows fruit ripening.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poster summarise research from IRET on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sustainable Se biofortification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tomato fruit.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en-GB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4AB897-A306-9AAD-087F-2C1F7FC005B2}"/>
              </a:ext>
            </a:extLst>
          </p:cNvPr>
          <p:cNvSpPr txBox="1"/>
          <p:nvPr/>
        </p:nvSpPr>
        <p:spPr>
          <a:xfrm>
            <a:off x="384253" y="5901290"/>
            <a:ext cx="4326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Experimental set-up (A), Se biofortification strategies scheme: foliar spraying (B) and </a:t>
            </a:r>
            <a:br>
              <a:rPr lang="en-GB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substrate supplementation (C).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CAFF24-992C-4248-AC60-1A2927DF311E}"/>
              </a:ext>
            </a:extLst>
          </p:cNvPr>
          <p:cNvSpPr txBox="1"/>
          <p:nvPr/>
        </p:nvSpPr>
        <p:spPr>
          <a:xfrm>
            <a:off x="2105254" y="2977282"/>
            <a:ext cx="27063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Soil selenium content in Europe (</a:t>
            </a:r>
            <a:r>
              <a:rPr lang="en-GB" sz="7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Huag</a:t>
            </a: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et. al., 2007)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0D6A5E-4B43-1DFF-214E-BFA53FC5BDB0}"/>
              </a:ext>
            </a:extLst>
          </p:cNvPr>
          <p:cNvSpPr txBox="1"/>
          <p:nvPr/>
        </p:nvSpPr>
        <p:spPr>
          <a:xfrm>
            <a:off x="8287632" y="5537981"/>
            <a:ext cx="36495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biofortification allowed to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the nutritional value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tomato.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 of NPs allowed to produce tomato fruit capable to safely fulfil or supplement RDA.</a:t>
            </a:r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suppressed ethylene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biosynthesis </a:t>
            </a:r>
            <a:r>
              <a:rPr lang="en-GB" sz="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postponed 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appearance of the climacteric </a:t>
            </a:r>
            <a:r>
              <a:rPr lang="en-GB" sz="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peak, positively </a:t>
            </a:r>
            <a:r>
              <a:rPr lang="en-GB" sz="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changed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metabolome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which indicate an improvement of the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shelf-life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consumer-liking and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post-harvest 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quality.</a:t>
            </a:r>
            <a:endParaRPr lang="en-GB" sz="6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71CE97-61BC-4844-BDF8-955ED65874A5}"/>
              </a:ext>
            </a:extLst>
          </p:cNvPr>
          <p:cNvSpPr txBox="1"/>
          <p:nvPr/>
        </p:nvSpPr>
        <p:spPr>
          <a:xfrm>
            <a:off x="4815225" y="2335077"/>
            <a:ext cx="35807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 Red bunch [3, 4]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postponed the ethylene climacteric peak 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2 days (Fig. 4), reduced respiration rate and weight loss.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delayed color change due to </a:t>
            </a:r>
            <a:r>
              <a:rPr lang="en-GB" sz="800" b="1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postponed lycopene and b-carotene</a:t>
            </a:r>
            <a:r>
              <a:rPr lang="en-GB" sz="800" b="0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synthesis and chlorophylls degradation.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reduced color change rate and </a:t>
            </a:r>
            <a:r>
              <a:rPr lang="en-GB" sz="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ethylene rate 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red ripe fruit throughout the postharvest (Fig. 5).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BDBEC4-711D-6F80-5B53-F2837EFCF5DA}"/>
              </a:ext>
            </a:extLst>
          </p:cNvPr>
          <p:cNvSpPr txBox="1"/>
          <p:nvPr/>
        </p:nvSpPr>
        <p:spPr>
          <a:xfrm>
            <a:off x="8266648" y="1211849"/>
            <a:ext cx="366842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GB" sz="8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 Micro tom [2]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showed that Se impacted expression of genes involved in </a:t>
            </a:r>
            <a:r>
              <a:rPr lang="en-GB" sz="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hormonal signaling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800" b="1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secondary metabolism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8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flavonoid biosynthesis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glycosaminoglycan degradation (Fig. 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alternated biosynthesis 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800" b="1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carotenoids and VOCs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GB" sz="8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antioxidant polyphenols 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(Fig. 7).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en-GB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9E19C54-6E56-6DD1-A9D2-2EB34876E4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2" y="4496957"/>
            <a:ext cx="1811743" cy="135880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B22A00F-7409-F7FC-388C-FC3F073FB7AD}"/>
              </a:ext>
            </a:extLst>
          </p:cNvPr>
          <p:cNvSpPr txBox="1"/>
          <p:nvPr/>
        </p:nvSpPr>
        <p:spPr>
          <a:xfrm>
            <a:off x="2091237" y="4498674"/>
            <a:ext cx="2978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DEF71D-C142-085E-B759-1868876D887C}"/>
              </a:ext>
            </a:extLst>
          </p:cNvPr>
          <p:cNvSpPr txBox="1"/>
          <p:nvPr/>
        </p:nvSpPr>
        <p:spPr>
          <a:xfrm>
            <a:off x="3345894" y="4498674"/>
            <a:ext cx="2978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BD123846-C152-CB14-5476-1E41536E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022" y="2019774"/>
            <a:ext cx="2958056" cy="29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410C4A7-3285-1800-C4AE-86AFA02D24C2}"/>
              </a:ext>
            </a:extLst>
          </p:cNvPr>
          <p:cNvSpPr txBox="1"/>
          <p:nvPr/>
        </p:nvSpPr>
        <p:spPr>
          <a:xfrm>
            <a:off x="193381" y="4510572"/>
            <a:ext cx="2978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1E030A3-0D29-1C6B-10E5-CE28DBCC471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4040" r="16128"/>
          <a:stretch/>
        </p:blipFill>
        <p:spPr>
          <a:xfrm>
            <a:off x="6555719" y="1137887"/>
            <a:ext cx="1665414" cy="134179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BE53EA6-09C2-3AD8-845D-CBF3AE6FA4FC}"/>
              </a:ext>
            </a:extLst>
          </p:cNvPr>
          <p:cNvSpPr txBox="1"/>
          <p:nvPr/>
        </p:nvSpPr>
        <p:spPr>
          <a:xfrm>
            <a:off x="4818501" y="1475538"/>
            <a:ext cx="17282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accumulation [2]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was accumulated primarily by vegetative parts (Fig. 3), over the time it has been transported to fruit. 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3F9017F-E973-A44A-B431-62D381348C2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13" t="39429" r="-276" b="37277"/>
          <a:stretch/>
        </p:blipFill>
        <p:spPr>
          <a:xfrm>
            <a:off x="7922056" y="1256488"/>
            <a:ext cx="350747" cy="45797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FEF078-53FA-1EE4-8647-1AD258B1FF3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8506" y="3266754"/>
            <a:ext cx="1647414" cy="104290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E25F19D-D409-23B1-912C-88D2D15D086E}"/>
              </a:ext>
            </a:extLst>
          </p:cNvPr>
          <p:cNvSpPr txBox="1"/>
          <p:nvPr/>
        </p:nvSpPr>
        <p:spPr>
          <a:xfrm>
            <a:off x="6555719" y="4237602"/>
            <a:ext cx="18402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5. </a:t>
            </a:r>
            <a:r>
              <a:rPr lang="en-GB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Ethylene evolution in tomato fruit treated with 1 mg Se L</a:t>
            </a:r>
            <a:r>
              <a:rPr lang="en-GB" sz="70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GB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detached at red stage and kept at 22 °C for 9 days.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AAD4F0-D899-816F-CE9F-178F37C1CFCC}"/>
              </a:ext>
            </a:extLst>
          </p:cNvPr>
          <p:cNvSpPr txBox="1"/>
          <p:nvPr/>
        </p:nvSpPr>
        <p:spPr>
          <a:xfrm>
            <a:off x="5015940" y="4233671"/>
            <a:ext cx="1674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4. </a:t>
            </a:r>
            <a:r>
              <a:rPr lang="en-GB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Ethylene production during post-harvest ripening in tomato fruit grown in nutrient solution with 0, 1 and 1.5 mg Se L</a:t>
            </a:r>
            <a:r>
              <a:rPr lang="en-GB" sz="70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GB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9487C2C-2A26-7A23-29E8-1C30C77ABAF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524" y="3268773"/>
            <a:ext cx="332998" cy="16087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495ADBA-4C8C-F830-6AFD-6DFDB811281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257" y="3323127"/>
            <a:ext cx="97214" cy="78439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E731191-EBFE-4390-5B26-6038856941A7}"/>
              </a:ext>
            </a:extLst>
          </p:cNvPr>
          <p:cNvSpPr txBox="1"/>
          <p:nvPr/>
        </p:nvSpPr>
        <p:spPr>
          <a:xfrm>
            <a:off x="8442241" y="4898988"/>
            <a:ext cx="357196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7. </a:t>
            </a:r>
            <a:r>
              <a:rPr lang="en-GB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Partial least square discriminant analysis (PLS-DA). The model has been created using the identified VOCs and polyphenols as predictor variables, a factor combining ripening stage and Se concentration in tomato fruit as a response variable.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1A9F00A-CF3F-AEEC-A661-C959522A8BF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8431" y="-1266"/>
            <a:ext cx="835185" cy="13417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431D7E-CE5B-1A72-9824-3B2AADC33CCB}"/>
              </a:ext>
            </a:extLst>
          </p:cNvPr>
          <p:cNvSpPr txBox="1"/>
          <p:nvPr/>
        </p:nvSpPr>
        <p:spPr>
          <a:xfrm>
            <a:off x="5040909" y="5915873"/>
            <a:ext cx="339538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6. </a:t>
            </a:r>
            <a:r>
              <a:rPr lang="en-GB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KEGG pathway enrichment analysis of DEGs in Se-enriched tomato fruit. Increasing the bubble size indicates an increasing enrichment score. Bubble </a:t>
            </a:r>
            <a:r>
              <a:rPr lang="en-GB" sz="7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r>
              <a:rPr lang="en-GB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blue to red indicate an increasing false discovery rate (FDR).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BD6697-3C4A-FCB4-0A21-C3D735D49AC8}"/>
              </a:ext>
            </a:extLst>
          </p:cNvPr>
          <p:cNvCxnSpPr>
            <a:cxnSpLocks/>
          </p:cNvCxnSpPr>
          <p:nvPr/>
        </p:nvCxnSpPr>
        <p:spPr>
          <a:xfrm>
            <a:off x="5749925" y="4991312"/>
            <a:ext cx="41275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231783-71D0-B616-30D2-81F848726227}"/>
              </a:ext>
            </a:extLst>
          </p:cNvPr>
          <p:cNvCxnSpPr>
            <a:cxnSpLocks/>
          </p:cNvCxnSpPr>
          <p:nvPr/>
        </p:nvCxnSpPr>
        <p:spPr>
          <a:xfrm>
            <a:off x="5543784" y="5422360"/>
            <a:ext cx="618891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5A3B75-AE33-FC58-0471-0E2589589945}"/>
              </a:ext>
            </a:extLst>
          </p:cNvPr>
          <p:cNvCxnSpPr>
            <a:cxnSpLocks/>
          </p:cNvCxnSpPr>
          <p:nvPr/>
        </p:nvCxnSpPr>
        <p:spPr>
          <a:xfrm>
            <a:off x="5476875" y="5714494"/>
            <a:ext cx="6858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CE2063-B989-54B7-D884-9D139B2AD1D0}"/>
              </a:ext>
            </a:extLst>
          </p:cNvPr>
          <p:cNvCxnSpPr>
            <a:cxnSpLocks/>
          </p:cNvCxnSpPr>
          <p:nvPr/>
        </p:nvCxnSpPr>
        <p:spPr>
          <a:xfrm>
            <a:off x="8906913" y="4713542"/>
            <a:ext cx="2406317" cy="1"/>
          </a:xfrm>
          <a:prstGeom prst="straightConnector1">
            <a:avLst/>
          </a:prstGeom>
          <a:ln>
            <a:solidFill>
              <a:srgbClr val="8BA1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DC2F274-D15E-22F8-B871-62F12DFCAD75}"/>
              </a:ext>
            </a:extLst>
          </p:cNvPr>
          <p:cNvCxnSpPr>
            <a:cxnSpLocks/>
          </p:cNvCxnSpPr>
          <p:nvPr/>
        </p:nvCxnSpPr>
        <p:spPr>
          <a:xfrm flipV="1">
            <a:off x="8815919" y="2261780"/>
            <a:ext cx="0" cy="2278514"/>
          </a:xfrm>
          <a:prstGeom prst="straightConnector1">
            <a:avLst/>
          </a:prstGeom>
          <a:ln>
            <a:solidFill>
              <a:srgbClr val="8BA1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37020DF-2619-5170-1E9E-5EAB48074688}"/>
              </a:ext>
            </a:extLst>
          </p:cNvPr>
          <p:cNvSpPr txBox="1"/>
          <p:nvPr/>
        </p:nvSpPr>
        <p:spPr>
          <a:xfrm>
            <a:off x="8814323" y="4516143"/>
            <a:ext cx="1330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900" dirty="0">
                <a:solidFill>
                  <a:srgbClr val="8BA188"/>
                </a:solidFill>
              </a:rPr>
              <a:t>Ripening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DB14CF-4157-979C-3D44-C10B1465B649}"/>
              </a:ext>
            </a:extLst>
          </p:cNvPr>
          <p:cNvSpPr txBox="1"/>
          <p:nvPr/>
        </p:nvSpPr>
        <p:spPr>
          <a:xfrm>
            <a:off x="8773827" y="4368210"/>
            <a:ext cx="1330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900" dirty="0">
                <a:solidFill>
                  <a:srgbClr val="8BA188"/>
                </a:solidFill>
              </a:rPr>
              <a:t>Se level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B6A865-E54B-6F4F-BE1F-CDB274BB0273}"/>
              </a:ext>
            </a:extLst>
          </p:cNvPr>
          <p:cNvSpPr txBox="1"/>
          <p:nvPr/>
        </p:nvSpPr>
        <p:spPr>
          <a:xfrm>
            <a:off x="8465239" y="5288228"/>
            <a:ext cx="29600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1" i="0" u="none" strike="noStrike" dirty="0">
                <a:solidFill>
                  <a:srgbClr val="8BA18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AF2015A-4027-69B8-EE40-0F2D512472D6}"/>
              </a:ext>
            </a:extLst>
          </p:cNvPr>
          <p:cNvCxnSpPr>
            <a:cxnSpLocks/>
          </p:cNvCxnSpPr>
          <p:nvPr/>
        </p:nvCxnSpPr>
        <p:spPr>
          <a:xfrm>
            <a:off x="9253752" y="2621207"/>
            <a:ext cx="305846" cy="0"/>
          </a:xfrm>
          <a:prstGeom prst="line">
            <a:avLst/>
          </a:prstGeom>
          <a:ln w="12700">
            <a:solidFill>
              <a:srgbClr val="FDC0B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ECD3542-7CBD-CC3C-4458-4B2F076FC879}"/>
              </a:ext>
            </a:extLst>
          </p:cNvPr>
          <p:cNvCxnSpPr>
            <a:cxnSpLocks/>
          </p:cNvCxnSpPr>
          <p:nvPr/>
        </p:nvCxnSpPr>
        <p:spPr>
          <a:xfrm>
            <a:off x="10155397" y="3394687"/>
            <a:ext cx="20747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E89F0FD-0E73-ABDE-D143-3041679534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73"/>
          <a:stretch/>
        </p:blipFill>
        <p:spPr>
          <a:xfrm>
            <a:off x="7712544" y="3270202"/>
            <a:ext cx="455967" cy="17324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808A091-91F6-0982-61F5-65AC1C566DB6}"/>
              </a:ext>
            </a:extLst>
          </p:cNvPr>
          <p:cNvSpPr txBox="1"/>
          <p:nvPr/>
        </p:nvSpPr>
        <p:spPr>
          <a:xfrm>
            <a:off x="4815224" y="2124862"/>
            <a:ext cx="1876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Se distribution in tomato organs.</a:t>
            </a:r>
          </a:p>
          <a:p>
            <a:pPr algn="l"/>
            <a:endParaRPr lang="en-GB" sz="7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7C849A-6982-5B11-BDE0-B50CA7664854}"/>
              </a:ext>
            </a:extLst>
          </p:cNvPr>
          <p:cNvSpPr txBox="1"/>
          <p:nvPr/>
        </p:nvSpPr>
        <p:spPr>
          <a:xfrm>
            <a:off x="2123150" y="1189044"/>
            <a:ext cx="29600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1" i="0" u="none" strike="noStrike" dirty="0">
                <a:solidFill>
                  <a:srgbClr val="8BA18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5B6EFE-A73C-EF47-B4AE-941761C88019}"/>
              </a:ext>
            </a:extLst>
          </p:cNvPr>
          <p:cNvSpPr txBox="1"/>
          <p:nvPr/>
        </p:nvSpPr>
        <p:spPr>
          <a:xfrm>
            <a:off x="791069" y="6185152"/>
            <a:ext cx="29600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50" b="1" i="0" u="none" strike="noStrike" dirty="0">
                <a:solidFill>
                  <a:srgbClr val="8BA18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B8C23E5-0D8A-F54A-7C5B-51F8A2EAE137}"/>
              </a:ext>
            </a:extLst>
          </p:cNvPr>
          <p:cNvCxnSpPr>
            <a:cxnSpLocks/>
          </p:cNvCxnSpPr>
          <p:nvPr/>
        </p:nvCxnSpPr>
        <p:spPr>
          <a:xfrm>
            <a:off x="9584835" y="4027149"/>
            <a:ext cx="19913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7C6A494-BED0-8F2F-778C-4F67868B8D80}"/>
              </a:ext>
            </a:extLst>
          </p:cNvPr>
          <p:cNvCxnSpPr>
            <a:cxnSpLocks/>
          </p:cNvCxnSpPr>
          <p:nvPr/>
        </p:nvCxnSpPr>
        <p:spPr>
          <a:xfrm>
            <a:off x="9380073" y="3671549"/>
            <a:ext cx="343352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1C3246F-83A6-AE09-3E6F-E3C4D665F9F8}"/>
              </a:ext>
            </a:extLst>
          </p:cNvPr>
          <p:cNvSpPr txBox="1"/>
          <p:nvPr/>
        </p:nvSpPr>
        <p:spPr>
          <a:xfrm>
            <a:off x="120798" y="6413141"/>
            <a:ext cx="7930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Haug A, Graham R,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Christophersen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O, Lyons. 2008</a:t>
            </a:r>
            <a:r>
              <a:rPr lang="en-GB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to use the world's scarce selenium resources efficiently to increase the selenium concentration in food.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Microb</a:t>
            </a:r>
            <a:r>
              <a:rPr lang="en-GB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Ecol. Health </a:t>
            </a:r>
            <a:r>
              <a:rPr lang="en-GB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is. 19. 209-228. </a:t>
            </a:r>
          </a:p>
          <a:p>
            <a:r>
              <a:rPr lang="en-GB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Shiriaev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Brizzolara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Sorce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Meoni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Vergata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C, Martinelli F, Maza E,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Djari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Pirrello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J, Pezzarossa B,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Malorgio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Tonutti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F. 2023. Selenium biofortification impacts tomato fruit metabolome and transcriptional profile at ripening. J. Agric. Food Chem. 71, 13554−13565.</a:t>
            </a:r>
          </a:p>
          <a:p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Puccinelli M,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Malorgio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F, Terry LA,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Tosetti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R, Rosellini I, Pezzarossa B. 2019. Effect of selenium enrichment on metabolism of tomato (</a:t>
            </a:r>
            <a:r>
              <a:rPr lang="en-GB" sz="500" b="0" i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Solanum lycopersicum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fruit during post-harvest ripening. J. Sci. Food Agric. 99 (5): 2463–2472. </a:t>
            </a:r>
          </a:p>
          <a:p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Pezzarossa B, Rosellini I,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Borghesi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Tonutti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Malorgio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F. 2014. Effects of Se-enrichment on yield, fruit composition and ripening of tomato (</a:t>
            </a:r>
            <a:r>
              <a:rPr lang="en-GB" sz="500" b="0" i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Solanum lycopersicum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plants grown in hydroponics. Sci. </a:t>
            </a:r>
            <a:r>
              <a:rPr lang="en-GB" sz="5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Hortic</a:t>
            </a:r>
            <a:r>
              <a:rPr lang="en-GB" sz="5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165, 106–110. </a:t>
            </a:r>
          </a:p>
        </p:txBody>
      </p:sp>
    </p:spTree>
    <p:extLst>
      <p:ext uri="{BB962C8B-B14F-4D97-AF65-F5344CB8AC3E}">
        <p14:creationId xmlns:p14="http://schemas.microsoft.com/office/powerpoint/2010/main" val="352985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982AE-2665-4914-8619-6458CAACD385}">
  <ds:schemaRefs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31636664-d730-40d7-a265-a5e11b79394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3956</TotalTime>
  <Words>741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BEATRICE PEZZAROSSA</cp:lastModifiedBy>
  <cp:revision>50</cp:revision>
  <cp:lastPrinted>2025-02-03T11:44:14Z</cp:lastPrinted>
  <dcterms:created xsi:type="dcterms:W3CDTF">2024-12-12T08:43:13Z</dcterms:created>
  <dcterms:modified xsi:type="dcterms:W3CDTF">2025-02-12T08:17:35Z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