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DD1"/>
    <a:srgbClr val="C3C6B0"/>
    <a:srgbClr val="ABC1B6"/>
    <a:srgbClr val="8E9278"/>
    <a:srgbClr val="406D65"/>
    <a:srgbClr val="283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0" autoAdjust="0"/>
    <p:restoredTop sz="94660"/>
  </p:normalViewPr>
  <p:slideViewPr>
    <p:cSldViewPr snapToGrid="0">
      <p:cViewPr>
        <p:scale>
          <a:sx n="98" d="100"/>
          <a:sy n="98" d="100"/>
        </p:scale>
        <p:origin x="192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1T09:31:50.4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F5D6F6-946B-4A07-BC66-21BB86BF0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96253C9-3086-4D2C-B5B6-6F5261EB8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B333C5-0219-4171-B2AD-FA9891787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268E34-A3D0-443B-A226-F686CB03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8FBE65-4AFD-40BC-9B8E-1765EFF0A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5E5A1A-7918-4629-9F13-7F57C7151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DA221-02C3-4033-8B06-33F12BA61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298A1-ED81-44DB-AEEC-5FD1229B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621DE1-0678-4E04-A893-B2B3B8BDB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39BB2AC-A07E-4620-975A-968FBF71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3DA05-B69A-4EF9-A088-7E4469327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3C179F-4FB0-4CC6-B427-789E2EAC0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A299DAE-3CFA-4BF7-8668-24A3EEAD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03C072-1311-450A-93EF-120CEE18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6B6ACF-CA83-4A40-9EE7-D875AC9E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60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0C0626-510B-4B1C-BD25-F402C855E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371F16-001F-4572-819A-5B6EAE411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868A9B-883B-4615-871B-32B75ADF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C154C42-2911-4072-B5F1-48EB3AA1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628925-ABE1-4D5E-BF99-56C80D6A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43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14E272-B09D-4187-8C84-F965E191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06E7461-E90F-4CB5-8C0F-5999F38AA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73A7D4-9C2D-4453-8A2E-356CDD43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6C506F-5779-4B01-8EF7-B3D346E3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B90DEB-B9DB-4D50-A051-E80F16F8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56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5318A4-E4DB-4A0B-A979-E7971F2A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2CDD29-273C-42EF-833F-575DD8B26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EEF0CA-6E4C-4D21-A7FE-C99DE0C9F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B64442-5F47-45D9-A9ED-206524D7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36A940-B566-48D5-BB5C-53401A26A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09C73FD-2683-4778-9512-F698CCC2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81AD0-F912-4CA9-B8EB-A4F72E100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15F8EC-9F58-49FF-B0CD-B9C1D2B2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A0BC26-E1DD-46CA-8D2B-E4FEB40CF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DDE1900-4309-4D1A-AFBF-E01D293E8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61F4E7-941D-4F6B-9132-57BD3EF4C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4E37614-6DAD-446C-9B81-207C5191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20C7153-1768-4B34-A7DF-78C652BD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25B596-EB45-4CA4-B9F5-C65E3520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540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0AD7BB-691B-4C28-ADAE-692E155C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2A3996-1E68-440A-B3B2-D854AD8A1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7F52A3-674B-4366-B44A-CA15F604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8C6C0C-3B71-4844-BAD4-959CE72F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08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3B1FB46-6673-42C3-B63D-430177D8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A20CC1-F570-4B5E-B62B-6BEF92FCD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6017A0-4210-4D30-BC07-E370B7237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AE97A1-C0FA-4382-8B33-398E2CF7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C19FC-42D4-4C10-95D0-F72DA8BCC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80B2476-D60F-4EF8-AAC9-5FDF0F366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B7C251-A619-45CF-BA02-E67490763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26DD71B-C9FB-49C7-91B1-25F8385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A96D5E0-3661-4B54-B034-4CCA3ED9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51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5ED7D2-DE4D-4843-B7F4-3F1482E2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6585039-F30A-42F4-8105-959B1B1B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B235A75-AD2D-4C55-BCE2-24EA0B5091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CDED24-765F-43B6-8778-B1AD4A2B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4B24C6E-4221-4725-ACC2-9231C2D5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D0026A-FB09-4D04-B669-4C3AC4B8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5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2309BB-E92D-4CD9-BCB9-4D98DC39F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33F14AD-AE10-41DD-A99E-06519BD41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6E288B9-3663-41FF-BC3A-18AE54FDD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E3BB-F7DD-4C6B-A094-C8AAA1968D8D}" type="datetimeFigureOut">
              <a:rPr lang="it-IT" smtClean="0"/>
              <a:t>07/02/25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84F00E-C870-41EE-A358-97DCFEE512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B90196-9610-4B13-A51A-2B8CF370A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CEB77-B846-42DF-98B1-9B115CCE70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0.jp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9.jp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jpg"/><Relationship Id="rId5" Type="http://schemas.openxmlformats.org/officeDocument/2006/relationships/image" Target="../media/image4.jp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6.jpg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arallelogramma 95">
            <a:extLst>
              <a:ext uri="{FF2B5EF4-FFF2-40B4-BE49-F238E27FC236}">
                <a16:creationId xmlns:a16="http://schemas.microsoft.com/office/drawing/2014/main" id="{8788D346-60A9-C1DA-E995-27AB8C329C45}"/>
              </a:ext>
            </a:extLst>
          </p:cNvPr>
          <p:cNvSpPr/>
          <p:nvPr/>
        </p:nvSpPr>
        <p:spPr>
          <a:xfrm>
            <a:off x="583597" y="4588143"/>
            <a:ext cx="4065737" cy="1555446"/>
          </a:xfrm>
          <a:prstGeom prst="parallelogram">
            <a:avLst>
              <a:gd name="adj" fmla="val 0"/>
            </a:avLst>
          </a:prstGeom>
          <a:solidFill>
            <a:srgbClr val="C3C6B0"/>
          </a:solidFill>
          <a:ln>
            <a:solidFill>
              <a:srgbClr val="E1DD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5" name="Parallelogramma 94">
            <a:extLst>
              <a:ext uri="{FF2B5EF4-FFF2-40B4-BE49-F238E27FC236}">
                <a16:creationId xmlns:a16="http://schemas.microsoft.com/office/drawing/2014/main" id="{67522BBD-5533-03CD-F827-CA727163AC91}"/>
              </a:ext>
            </a:extLst>
          </p:cNvPr>
          <p:cNvSpPr/>
          <p:nvPr/>
        </p:nvSpPr>
        <p:spPr>
          <a:xfrm>
            <a:off x="4821170" y="4552347"/>
            <a:ext cx="3789290" cy="1612197"/>
          </a:xfrm>
          <a:prstGeom prst="parallelogram">
            <a:avLst>
              <a:gd name="adj" fmla="val 42746"/>
            </a:avLst>
          </a:prstGeom>
          <a:solidFill>
            <a:srgbClr val="E1DDD1"/>
          </a:solidFill>
          <a:ln>
            <a:solidFill>
              <a:srgbClr val="E1DD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Parallelogramma 93">
            <a:extLst>
              <a:ext uri="{FF2B5EF4-FFF2-40B4-BE49-F238E27FC236}">
                <a16:creationId xmlns:a16="http://schemas.microsoft.com/office/drawing/2014/main" id="{633D5817-45B1-681F-9B4F-064C7B350780}"/>
              </a:ext>
            </a:extLst>
          </p:cNvPr>
          <p:cNvSpPr/>
          <p:nvPr/>
        </p:nvSpPr>
        <p:spPr>
          <a:xfrm>
            <a:off x="8039709" y="4528322"/>
            <a:ext cx="3852867" cy="1631217"/>
          </a:xfrm>
          <a:prstGeom prst="parallelogram">
            <a:avLst>
              <a:gd name="adj" fmla="val 41776"/>
            </a:avLst>
          </a:prstGeom>
          <a:solidFill>
            <a:srgbClr val="ABC1B6"/>
          </a:solidFill>
          <a:ln>
            <a:solidFill>
              <a:srgbClr val="E1DD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Parallelogramma 92">
            <a:extLst>
              <a:ext uri="{FF2B5EF4-FFF2-40B4-BE49-F238E27FC236}">
                <a16:creationId xmlns:a16="http://schemas.microsoft.com/office/drawing/2014/main" id="{1A3CC146-687E-F12B-B221-C602A8BF7DC4}"/>
              </a:ext>
            </a:extLst>
          </p:cNvPr>
          <p:cNvSpPr/>
          <p:nvPr/>
        </p:nvSpPr>
        <p:spPr>
          <a:xfrm>
            <a:off x="4927824" y="2685779"/>
            <a:ext cx="6959071" cy="1579471"/>
          </a:xfrm>
          <a:prstGeom prst="parallelogram">
            <a:avLst/>
          </a:prstGeom>
          <a:solidFill>
            <a:srgbClr val="C3C6B0"/>
          </a:solidFill>
          <a:ln>
            <a:solidFill>
              <a:srgbClr val="E1DD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egnaposto numero diapositiva 6">
            <a:extLst>
              <a:ext uri="{FF2B5EF4-FFF2-40B4-BE49-F238E27FC236}">
                <a16:creationId xmlns:a16="http://schemas.microsoft.com/office/drawing/2014/main" id="{0D48CFCC-2C9F-4E3B-9D69-16F6863D5E3F}"/>
              </a:ext>
            </a:extLst>
          </p:cNvPr>
          <p:cNvSpPr txBox="1">
            <a:spLocks/>
          </p:cNvSpPr>
          <p:nvPr/>
        </p:nvSpPr>
        <p:spPr>
          <a:xfrm>
            <a:off x="8562974" y="63407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Francesco De Leo</a:t>
            </a:r>
          </a:p>
        </p:txBody>
      </p:sp>
      <p:sp>
        <p:nvSpPr>
          <p:cNvPr id="92" name="Parallelogramma 91">
            <a:extLst>
              <a:ext uri="{FF2B5EF4-FFF2-40B4-BE49-F238E27FC236}">
                <a16:creationId xmlns:a16="http://schemas.microsoft.com/office/drawing/2014/main" id="{3D173F7A-F334-8F00-0430-2BA17ECD304C}"/>
              </a:ext>
            </a:extLst>
          </p:cNvPr>
          <p:cNvSpPr/>
          <p:nvPr/>
        </p:nvSpPr>
        <p:spPr>
          <a:xfrm>
            <a:off x="8123750" y="771992"/>
            <a:ext cx="3789290" cy="1612197"/>
          </a:xfrm>
          <a:prstGeom prst="parallelogram">
            <a:avLst>
              <a:gd name="adj" fmla="val 42746"/>
            </a:avLst>
          </a:prstGeom>
          <a:solidFill>
            <a:srgbClr val="E1DDD1"/>
          </a:solidFill>
          <a:ln>
            <a:solidFill>
              <a:srgbClr val="E1DD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3E05E844-A676-4F92-A8D2-4F1170E55E8E}"/>
              </a:ext>
            </a:extLst>
          </p:cNvPr>
          <p:cNvGrpSpPr/>
          <p:nvPr/>
        </p:nvGrpSpPr>
        <p:grpSpPr>
          <a:xfrm>
            <a:off x="81685" y="-10568"/>
            <a:ext cx="2399365" cy="809009"/>
            <a:chOff x="542925" y="11113"/>
            <a:chExt cx="2399365" cy="809009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BA5A8D3-EBD4-4DDC-BAA4-9EAF1E6D1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925" y="11113"/>
              <a:ext cx="2283065" cy="809009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42BC2E56-EF4A-4FC4-8DD3-CBB43C245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237" y="164275"/>
              <a:ext cx="601053" cy="585724"/>
            </a:xfrm>
            <a:prstGeom prst="rect">
              <a:avLst/>
            </a:prstGeom>
          </p:spPr>
        </p:pic>
      </p:grpSp>
      <p:sp>
        <p:nvSpPr>
          <p:cNvPr id="10" name="CasellaDiTesto 10">
            <a:extLst>
              <a:ext uri="{FF2B5EF4-FFF2-40B4-BE49-F238E27FC236}">
                <a16:creationId xmlns:a16="http://schemas.microsoft.com/office/drawing/2014/main" id="{7A6A6529-C04B-437B-9D3A-2779BADC7714}"/>
              </a:ext>
            </a:extLst>
          </p:cNvPr>
          <p:cNvSpPr txBox="1"/>
          <p:nvPr/>
        </p:nvSpPr>
        <p:spPr>
          <a:xfrm>
            <a:off x="4927824" y="115699"/>
            <a:ext cx="256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647617-F526-489B-9645-E283F7B1CF74}"/>
              </a:ext>
            </a:extLst>
          </p:cNvPr>
          <p:cNvSpPr txBox="1"/>
          <p:nvPr/>
        </p:nvSpPr>
        <p:spPr>
          <a:xfrm>
            <a:off x="7971304" y="115699"/>
            <a:ext cx="333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Rome, February 18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0" baseline="30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endParaRPr lang="it-IT" dirty="0"/>
          </a:p>
        </p:txBody>
      </p:sp>
      <p:pic>
        <p:nvPicPr>
          <p:cNvPr id="35" name="Immagine 34" descr="Immagine che contiene albero, disegno, cartone animato, dipinto&#10;&#10;Descrizione generata automaticamente">
            <a:extLst>
              <a:ext uri="{FF2B5EF4-FFF2-40B4-BE49-F238E27FC236}">
                <a16:creationId xmlns:a16="http://schemas.microsoft.com/office/drawing/2014/main" id="{56539A9B-8617-9538-00A2-CAF0B25276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8"/>
          <a:stretch/>
        </p:blipFill>
        <p:spPr>
          <a:xfrm>
            <a:off x="713069" y="728319"/>
            <a:ext cx="3979124" cy="3647738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F9A67939-FDBB-E72F-115A-3C128F045AA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1486" y1="77226" x2="11486" y2="80849"/>
                        <a14:foregroundMark x1="20405" y1="75673" x2="20405" y2="83023"/>
                        <a14:foregroundMark x1="24189" y1="76915" x2="24189" y2="76915"/>
                        <a14:foregroundMark x1="36081" y1="78778" x2="36081" y2="78778"/>
                        <a14:foregroundMark x1="41081" y1="78778" x2="41081" y2="78778"/>
                        <a14:foregroundMark x1="50878" y1="78157" x2="50878" y2="78157"/>
                        <a14:foregroundMark x1="58311" y1="78157" x2="58311" y2="78157"/>
                        <a14:foregroundMark x1="64324" y1="82402" x2="64324" y2="82402"/>
                        <a14:foregroundMark x1="71689" y1="79607" x2="71689" y2="79607"/>
                        <a14:foregroundMark x1="80000" y1="81159" x2="80000" y2="81159"/>
                        <a14:foregroundMark x1="88041" y1="81781" x2="88041" y2="81781"/>
                        <a14:foregroundMark x1="34527" y1="9938" x2="34527" y2="9938"/>
                      </a14:backgroundRemoval>
                    </a14:imgEffect>
                  </a14:imgLayer>
                </a14:imgProps>
              </a:ext>
            </a:extLst>
          </a:blip>
          <a:srcRect b="31389"/>
          <a:stretch/>
        </p:blipFill>
        <p:spPr>
          <a:xfrm>
            <a:off x="1679345" y="1246666"/>
            <a:ext cx="2595662" cy="1010812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D314B89F-34B2-D6FD-5AC2-C6744E1ADFD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1486" y1="77226" x2="11486" y2="80849"/>
                        <a14:foregroundMark x1="20405" y1="75673" x2="20405" y2="83023"/>
                        <a14:foregroundMark x1="24189" y1="76915" x2="24189" y2="76915"/>
                        <a14:foregroundMark x1="36081" y1="78778" x2="36081" y2="78778"/>
                        <a14:foregroundMark x1="41081" y1="78778" x2="41081" y2="78778"/>
                        <a14:foregroundMark x1="50878" y1="78157" x2="50878" y2="78157"/>
                        <a14:foregroundMark x1="58311" y1="78157" x2="58311" y2="78157"/>
                        <a14:foregroundMark x1="64324" y1="82402" x2="64324" y2="82402"/>
                        <a14:foregroundMark x1="71689" y1="79607" x2="71689" y2="79607"/>
                        <a14:foregroundMark x1="80000" y1="81159" x2="80000" y2="81159"/>
                        <a14:foregroundMark x1="88041" y1="81781" x2="88041" y2="81781"/>
                        <a14:foregroundMark x1="34527" y1="9938" x2="34527" y2="9938"/>
                      </a14:backgroundRemoval>
                    </a14:imgEffect>
                  </a14:imgLayer>
                </a14:imgProps>
              </a:ext>
            </a:extLst>
          </a:blip>
          <a:srcRect t="67971"/>
          <a:stretch/>
        </p:blipFill>
        <p:spPr>
          <a:xfrm>
            <a:off x="906971" y="759252"/>
            <a:ext cx="3746123" cy="681023"/>
          </a:xfrm>
          <a:prstGeom prst="rect">
            <a:avLst/>
          </a:prstGeom>
        </p:spPr>
      </p:pic>
      <p:pic>
        <p:nvPicPr>
          <p:cNvPr id="69" name="Immagine 68" descr="Immagine che contiene testo, cavallo, mappa&#10;&#10;Descrizione generata automaticamente">
            <a:extLst>
              <a:ext uri="{FF2B5EF4-FFF2-40B4-BE49-F238E27FC236}">
                <a16:creationId xmlns:a16="http://schemas.microsoft.com/office/drawing/2014/main" id="{D4610F4E-FF60-4F62-8CB5-EF9BD71DEF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23" y="4573725"/>
            <a:ext cx="1555200" cy="155520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1" name="Parallelogramma 90">
            <a:extLst>
              <a:ext uri="{FF2B5EF4-FFF2-40B4-BE49-F238E27FC236}">
                <a16:creationId xmlns:a16="http://schemas.microsoft.com/office/drawing/2014/main" id="{B666DC4F-F02F-9805-377E-0ED4A46BC684}"/>
              </a:ext>
            </a:extLst>
          </p:cNvPr>
          <p:cNvSpPr/>
          <p:nvPr/>
        </p:nvSpPr>
        <p:spPr>
          <a:xfrm>
            <a:off x="4846995" y="755737"/>
            <a:ext cx="3852867" cy="1631217"/>
          </a:xfrm>
          <a:prstGeom prst="parallelogram">
            <a:avLst>
              <a:gd name="adj" fmla="val 41776"/>
            </a:avLst>
          </a:prstGeom>
          <a:solidFill>
            <a:srgbClr val="ABC1B6"/>
          </a:solidFill>
          <a:ln>
            <a:solidFill>
              <a:srgbClr val="E1DD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282BE120-2236-89DE-4177-4C412A572A53}"/>
              </a:ext>
            </a:extLst>
          </p:cNvPr>
          <p:cNvSpPr txBox="1"/>
          <p:nvPr/>
        </p:nvSpPr>
        <p:spPr>
          <a:xfrm>
            <a:off x="6436639" y="798441"/>
            <a:ext cx="21381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406D65"/>
                </a:solidFill>
                <a:effectLst/>
                <a:latin typeface="Titillium Web" pitchFamily="2" charset="77"/>
              </a:rPr>
              <a:t>Stakeholder Engagement &amp; </a:t>
            </a:r>
            <a:r>
              <a:rPr lang="it-IT" sz="1400" b="1" dirty="0" err="1">
                <a:solidFill>
                  <a:srgbClr val="406D65"/>
                </a:solidFill>
                <a:effectLst/>
                <a:latin typeface="Titillium Web" pitchFamily="2" charset="77"/>
              </a:rPr>
              <a:t>Awareness</a:t>
            </a:r>
            <a:endParaRPr lang="it-IT" sz="1400" dirty="0">
              <a:solidFill>
                <a:srgbClr val="406D65"/>
              </a:solidFill>
              <a:effectLst/>
              <a:latin typeface="Titillium Web" pitchFamily="2" charset="77"/>
            </a:endParaRPr>
          </a:p>
          <a:p>
            <a:r>
              <a:rPr lang="it-IT" sz="1600" b="1" dirty="0">
                <a:solidFill>
                  <a:srgbClr val="28393C"/>
                </a:solidFill>
                <a:effectLst/>
                <a:latin typeface="Titillium Web" pitchFamily="2" charset="77"/>
              </a:rPr>
              <a:t>28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meetings and </a:t>
            </a:r>
            <a:r>
              <a:rPr lang="it-IT" sz="1600" b="1" dirty="0">
                <a:solidFill>
                  <a:srgbClr val="28393C"/>
                </a:solidFill>
                <a:effectLst/>
                <a:latin typeface="Titillium Web" pitchFamily="2" charset="77"/>
              </a:rPr>
              <a:t>4 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workshops to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foster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dialogue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among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stakeholders for </a:t>
            </a:r>
          </a:p>
          <a:p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wolf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coexistence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.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28A1227F-B102-A8FC-CC89-6E097001EF0A}"/>
              </a:ext>
            </a:extLst>
          </p:cNvPr>
          <p:cNvSpPr txBox="1"/>
          <p:nvPr/>
        </p:nvSpPr>
        <p:spPr>
          <a:xfrm>
            <a:off x="8308101" y="764748"/>
            <a:ext cx="199230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400" b="1" dirty="0">
                <a:solidFill>
                  <a:srgbClr val="406D65"/>
                </a:solidFill>
                <a:effectLst/>
                <a:latin typeface="Titillium Web" pitchFamily="2" charset="77"/>
              </a:rPr>
              <a:t>Smart tools for </a:t>
            </a:r>
            <a:r>
              <a:rPr lang="it-IT" sz="1400" b="1" dirty="0" err="1">
                <a:solidFill>
                  <a:srgbClr val="406D65"/>
                </a:solidFill>
                <a:effectLst/>
                <a:latin typeface="Titillium Web" pitchFamily="2" charset="77"/>
              </a:rPr>
              <a:t>conservation</a:t>
            </a:r>
            <a:endParaRPr lang="it-IT" sz="1400" dirty="0">
              <a:solidFill>
                <a:srgbClr val="406D65"/>
              </a:solidFill>
              <a:effectLst/>
              <a:latin typeface="Titillium Web" pitchFamily="2" charset="77"/>
            </a:endParaRPr>
          </a:p>
          <a:p>
            <a:pPr algn="r"/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Our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600" b="1" i="1" dirty="0" err="1">
                <a:solidFill>
                  <a:srgbClr val="28393C"/>
                </a:solidFill>
                <a:effectLst/>
                <a:latin typeface="Titillium Web" pitchFamily="2" charset="77"/>
              </a:rPr>
              <a:t>citizen</a:t>
            </a:r>
            <a:r>
              <a:rPr lang="it-IT" sz="1600" b="1" i="1" dirty="0">
                <a:solidFill>
                  <a:srgbClr val="28393C"/>
                </a:solidFill>
                <a:effectLst/>
                <a:latin typeface="Titillium Web" pitchFamily="2" charset="77"/>
              </a:rPr>
              <a:t> science</a:t>
            </a:r>
            <a:r>
              <a:rPr lang="it-IT" sz="1600" b="1" dirty="0">
                <a:solidFill>
                  <a:srgbClr val="28393C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and field </a:t>
            </a:r>
            <a:r>
              <a:rPr lang="it-IT" sz="1400" dirty="0">
                <a:solidFill>
                  <a:srgbClr val="000000"/>
                </a:solidFill>
                <a:latin typeface="Titillium Web" pitchFamily="2" charset="77"/>
              </a:rPr>
              <a:t>support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apps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ensure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transparent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and FAIR data management with </a:t>
            </a:r>
            <a:r>
              <a:rPr lang="it-IT" sz="1400" i="1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eScience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tools.</a:t>
            </a:r>
          </a:p>
          <a:p>
            <a:pPr algn="r"/>
            <a:r>
              <a:rPr lang="it-IT" sz="1400" dirty="0">
                <a:solidFill>
                  <a:srgbClr val="0E0E0E"/>
                </a:solidFill>
                <a:effectLst/>
                <a:latin typeface=".AppleSystemUIFont"/>
              </a:rPr>
              <a:t>.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1CF7F726-1136-1BA0-6657-CA30A5E15F8A}"/>
              </a:ext>
            </a:extLst>
          </p:cNvPr>
          <p:cNvSpPr txBox="1"/>
          <p:nvPr/>
        </p:nvSpPr>
        <p:spPr>
          <a:xfrm>
            <a:off x="6429384" y="2863016"/>
            <a:ext cx="375257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406D65"/>
                </a:solidFill>
                <a:effectLst/>
                <a:latin typeface="Titillium Web" pitchFamily="2" charset="77"/>
              </a:rPr>
              <a:t>Field Monitoring &amp; Camera Trapping</a:t>
            </a:r>
            <a:endParaRPr lang="it-IT" sz="1400" dirty="0">
              <a:solidFill>
                <a:srgbClr val="406D65"/>
              </a:solidFill>
              <a:effectLst/>
              <a:latin typeface="Titillium Web" pitchFamily="2" charset="77"/>
            </a:endParaRPr>
          </a:p>
          <a:p>
            <a:pPr algn="ctr"/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Over </a:t>
            </a:r>
            <a:r>
              <a:rPr lang="it-IT" b="1" dirty="0">
                <a:solidFill>
                  <a:srgbClr val="28393C"/>
                </a:solidFill>
                <a:effectLst/>
                <a:latin typeface="Titillium Web" pitchFamily="2" charset="77"/>
              </a:rPr>
              <a:t>120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hectares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surveyed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, </a:t>
            </a:r>
            <a:r>
              <a:rPr lang="it-IT" b="1" dirty="0">
                <a:solidFill>
                  <a:srgbClr val="28393C"/>
                </a:solidFill>
                <a:effectLst/>
                <a:latin typeface="Titillium Web" pitchFamily="2" charset="77"/>
              </a:rPr>
              <a:t>55</a:t>
            </a:r>
            <a:r>
              <a:rPr lang="it-IT" sz="1400" dirty="0">
                <a:solidFill>
                  <a:srgbClr val="8E9278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camera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traps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deployed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, and </a:t>
            </a:r>
            <a:r>
              <a:rPr lang="it-IT" b="1" dirty="0">
                <a:solidFill>
                  <a:srgbClr val="28393C"/>
                </a:solidFill>
                <a:effectLst/>
                <a:latin typeface="Titillium Web" pitchFamily="2" charset="77"/>
              </a:rPr>
              <a:t>97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videos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recorded</a:t>
            </a:r>
            <a:r>
              <a:rPr lang="it-IT" sz="14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.AppleSystemUIFont"/>
              </a:rPr>
              <a:t>providing</a:t>
            </a:r>
            <a:r>
              <a:rPr lang="it-IT" sz="14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.AppleSystemUIFont"/>
              </a:rPr>
              <a:t>valuable</a:t>
            </a:r>
            <a:r>
              <a:rPr lang="it-IT" sz="1400" dirty="0">
                <a:solidFill>
                  <a:srgbClr val="0E0E0E"/>
                </a:solidFill>
                <a:effectLst/>
                <a:latin typeface=".AppleSystemUIFont"/>
              </a:rPr>
              <a:t> insights </a:t>
            </a:r>
            <a:r>
              <a:rPr lang="it-IT" sz="1400" dirty="0" err="1">
                <a:solidFill>
                  <a:srgbClr val="0E0E0E"/>
                </a:solidFill>
                <a:effectLst/>
                <a:latin typeface=".AppleSystemUIFont"/>
              </a:rPr>
              <a:t>into</a:t>
            </a:r>
            <a:r>
              <a:rPr lang="it-IT" sz="14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.AppleSystemUIFont"/>
              </a:rPr>
              <a:t>wolf</a:t>
            </a:r>
            <a:r>
              <a:rPr lang="it-IT" sz="1400" dirty="0">
                <a:solidFill>
                  <a:srgbClr val="0E0E0E"/>
                </a:solidFill>
                <a:effectLst/>
                <a:latin typeface=".AppleSystemUIFont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.AppleSystemUIFont"/>
              </a:rPr>
              <a:t>presence</a:t>
            </a:r>
            <a:r>
              <a:rPr lang="it-IT" sz="1400" dirty="0">
                <a:solidFill>
                  <a:srgbClr val="0E0E0E"/>
                </a:solidFill>
                <a:effectLst/>
                <a:latin typeface=".AppleSystemUIFont"/>
              </a:rPr>
              <a:t>, </a:t>
            </a:r>
            <a:r>
              <a:rPr lang="it-IT" sz="1400" dirty="0" err="1">
                <a:solidFill>
                  <a:srgbClr val="0E0E0E"/>
                </a:solidFill>
                <a:effectLst/>
                <a:latin typeface=".AppleSystemUIFont"/>
              </a:rPr>
              <a:t>behaviour</a:t>
            </a:r>
            <a:r>
              <a:rPr lang="it-IT" sz="1400" dirty="0">
                <a:solidFill>
                  <a:srgbClr val="0E0E0E"/>
                </a:solidFill>
                <a:effectLst/>
                <a:latin typeface=".AppleSystemUIFont"/>
              </a:rPr>
              <a:t>, and habitat use.</a:t>
            </a:r>
          </a:p>
          <a:p>
            <a:pPr algn="ctr"/>
            <a:endParaRPr lang="it-IT" sz="1400" dirty="0">
              <a:solidFill>
                <a:srgbClr val="0E0E0E"/>
              </a:solidFill>
              <a:effectLst/>
              <a:latin typeface="Titillium Web" pitchFamily="2" charset="77"/>
            </a:endParaRPr>
          </a:p>
        </p:txBody>
      </p:sp>
      <p:pic>
        <p:nvPicPr>
          <p:cNvPr id="48" name="Immagine 47" descr="Immagine che contiene cartone animato, disegno, arte, mammifero&#10;&#10;Descrizione generata automaticamente">
            <a:extLst>
              <a:ext uri="{FF2B5EF4-FFF2-40B4-BE49-F238E27FC236}">
                <a16:creationId xmlns:a16="http://schemas.microsoft.com/office/drawing/2014/main" id="{B427B1C3-2EEE-0FE1-E4BB-D04707B1BF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92" y="767506"/>
            <a:ext cx="1555200" cy="155520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043155C4-9F97-FA9D-A058-ADB66C7A4B28}"/>
              </a:ext>
            </a:extLst>
          </p:cNvPr>
          <p:cNvSpPr txBox="1"/>
          <p:nvPr/>
        </p:nvSpPr>
        <p:spPr>
          <a:xfrm>
            <a:off x="6429384" y="4620820"/>
            <a:ext cx="176348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406D65"/>
                </a:solidFill>
                <a:effectLst/>
                <a:latin typeface="Titillium Web" pitchFamily="2" charset="77"/>
              </a:rPr>
              <a:t>Insights from Camera Traps</a:t>
            </a:r>
            <a:endParaRPr lang="it-IT" sz="1400" dirty="0">
              <a:solidFill>
                <a:srgbClr val="406D65"/>
              </a:solidFill>
              <a:effectLst/>
              <a:latin typeface="Titillium Web" pitchFamily="2" charset="77"/>
            </a:endParaRPr>
          </a:p>
          <a:p>
            <a:r>
              <a:rPr lang="it-IT" b="1" dirty="0">
                <a:solidFill>
                  <a:srgbClr val="0E0E0E"/>
                </a:solidFill>
                <a:effectLst/>
                <a:latin typeface="Titillium Web" pitchFamily="2" charset="77"/>
              </a:rPr>
              <a:t>6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wolf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packs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identified</a:t>
            </a:r>
            <a:r>
              <a:rPr lang="it-IT" sz="1400" dirty="0">
                <a:solidFill>
                  <a:srgbClr val="0E0E0E"/>
                </a:solidFill>
                <a:latin typeface="Titillium Web" pitchFamily="2" charset="77"/>
              </a:rPr>
              <a:t> and </a:t>
            </a:r>
            <a:r>
              <a:rPr lang="it-IT" b="1" dirty="0">
                <a:solidFill>
                  <a:srgbClr val="28393C"/>
                </a:solidFill>
                <a:latin typeface="Titillium Web" pitchFamily="2" charset="77"/>
              </a:rPr>
              <a:t>4</a:t>
            </a:r>
            <a:r>
              <a:rPr lang="it-IT" sz="1400" b="1" dirty="0">
                <a:solidFill>
                  <a:srgbClr val="28393C"/>
                </a:solidFill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latin typeface="Titillium Web" pitchFamily="2" charset="77"/>
              </a:rPr>
              <a:t>reproductive</a:t>
            </a:r>
            <a:r>
              <a:rPr lang="it-IT" sz="1400" dirty="0">
                <a:solidFill>
                  <a:srgbClr val="0E0E0E"/>
                </a:solidFill>
                <a:latin typeface="Titillium Web" pitchFamily="2" charset="77"/>
              </a:rPr>
              <a:t> events </a:t>
            </a:r>
            <a:r>
              <a:rPr lang="it-IT" sz="1400" dirty="0" err="1">
                <a:solidFill>
                  <a:srgbClr val="0E0E0E"/>
                </a:solidFill>
                <a:latin typeface="Titillium Web" pitchFamily="2" charset="77"/>
              </a:rPr>
              <a:t>documented</a:t>
            </a:r>
            <a:r>
              <a:rPr lang="it-IT" sz="1400" dirty="0">
                <a:solidFill>
                  <a:srgbClr val="0E0E0E"/>
                </a:solidFill>
                <a:latin typeface="Titillium Web" pitchFamily="2" charset="77"/>
              </a:rPr>
              <a:t>.</a:t>
            </a:r>
          </a:p>
        </p:txBody>
      </p:sp>
      <p:pic>
        <p:nvPicPr>
          <p:cNvPr id="49" name="Immagine 48" descr="Immagine che contiene disegno, schizzo, illustrazione, cavallo&#10;&#10;Descrizione generata automaticamente">
            <a:extLst>
              <a:ext uri="{FF2B5EF4-FFF2-40B4-BE49-F238E27FC236}">
                <a16:creationId xmlns:a16="http://schemas.microsoft.com/office/drawing/2014/main" id="{966246BD-7369-9E1D-EB19-0D59DD19A6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84" y="4566331"/>
            <a:ext cx="1555200" cy="155520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0" name="Immagine 49" descr="Immagine che contiene cavallo, cartone animato, design&#10;&#10;Descrizione generata automaticamente">
            <a:extLst>
              <a:ext uri="{FF2B5EF4-FFF2-40B4-BE49-F238E27FC236}">
                <a16:creationId xmlns:a16="http://schemas.microsoft.com/office/drawing/2014/main" id="{5DBCEC38-9ECA-5D39-4B25-3B7B51D5D9A6}"/>
              </a:ext>
            </a:extLst>
          </p:cNvPr>
          <p:cNvPicPr>
            <a:picLocks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t="6786" r="6787" b="11884"/>
          <a:stretch/>
        </p:blipFill>
        <p:spPr>
          <a:xfrm>
            <a:off x="10331695" y="4568668"/>
            <a:ext cx="1555200" cy="155520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" name="Immagine 50" descr="Immagine che contiene disegno, schizzo, dipinto, illustrazione&#10;&#10;Descrizione generata automaticamente">
            <a:extLst>
              <a:ext uri="{FF2B5EF4-FFF2-40B4-BE49-F238E27FC236}">
                <a16:creationId xmlns:a16="http://schemas.microsoft.com/office/drawing/2014/main" id="{54377F1F-0904-2722-285E-14CFA9F140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49" y="2685780"/>
            <a:ext cx="1555446" cy="1555446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Immagine 51" descr="Immagine che contiene schermata&#10;&#10;Descrizione generata automaticamente">
            <a:extLst>
              <a:ext uri="{FF2B5EF4-FFF2-40B4-BE49-F238E27FC236}">
                <a16:creationId xmlns:a16="http://schemas.microsoft.com/office/drawing/2014/main" id="{CC6C0AF7-0C4D-F8A8-D552-289863F435AD}"/>
              </a:ext>
            </a:extLst>
          </p:cNvPr>
          <p:cNvPicPr>
            <a:picLocks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t="8426" r="11054" b="15592"/>
          <a:stretch/>
        </p:blipFill>
        <p:spPr>
          <a:xfrm>
            <a:off x="10332669" y="781863"/>
            <a:ext cx="1555200" cy="1555200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Immagine 52" descr="Immagine che contiene disegno, cartone animato, illustrazione, design&#10;&#10;Descrizione generata automaticamente">
            <a:extLst>
              <a:ext uri="{FF2B5EF4-FFF2-40B4-BE49-F238E27FC236}">
                <a16:creationId xmlns:a16="http://schemas.microsoft.com/office/drawing/2014/main" id="{19DDBD11-9123-6B1E-9B6F-89EB9448A504}"/>
              </a:ext>
            </a:extLst>
          </p:cNvPr>
          <p:cNvPicPr>
            <a:picLocks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4571" r="4985" b="6645"/>
          <a:stretch/>
        </p:blipFill>
        <p:spPr>
          <a:xfrm>
            <a:off x="4927824" y="2685781"/>
            <a:ext cx="1555446" cy="1555445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29C0B106-C3C3-3351-1FB2-C6CAB602B80F}"/>
              </a:ext>
            </a:extLst>
          </p:cNvPr>
          <p:cNvSpPr txBox="1"/>
          <p:nvPr/>
        </p:nvSpPr>
        <p:spPr>
          <a:xfrm>
            <a:off x="8321025" y="4566331"/>
            <a:ext cx="196323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1400" b="1" dirty="0" err="1">
                <a:solidFill>
                  <a:srgbClr val="406D65"/>
                </a:solidFill>
                <a:effectLst/>
                <a:latin typeface="Titillium Web" pitchFamily="2" charset="77"/>
              </a:rPr>
              <a:t>Diet</a:t>
            </a:r>
            <a:r>
              <a:rPr lang="it-IT" sz="1400" b="1" dirty="0">
                <a:solidFill>
                  <a:srgbClr val="406D65"/>
                </a:solidFill>
                <a:effectLst/>
                <a:latin typeface="Titillium Web" pitchFamily="2" charset="77"/>
              </a:rPr>
              <a:t> Analysis for </a:t>
            </a:r>
            <a:r>
              <a:rPr lang="it-IT" sz="1400" b="1" dirty="0" err="1">
                <a:solidFill>
                  <a:srgbClr val="406D65"/>
                </a:solidFill>
                <a:effectLst/>
                <a:latin typeface="Titillium Web" pitchFamily="2" charset="77"/>
              </a:rPr>
              <a:t>Conservation</a:t>
            </a:r>
            <a:endParaRPr lang="it-IT" sz="1400" dirty="0">
              <a:solidFill>
                <a:srgbClr val="406D65"/>
              </a:solidFill>
              <a:effectLst/>
              <a:latin typeface="Titillium Web" pitchFamily="2" charset="77"/>
            </a:endParaRPr>
          </a:p>
          <a:p>
            <a:pPr algn="r"/>
            <a:r>
              <a:rPr lang="it-IT" b="1" dirty="0">
                <a:solidFill>
                  <a:srgbClr val="28393C"/>
                </a:solidFill>
                <a:latin typeface="Titillium Web" pitchFamily="2" charset="77"/>
              </a:rPr>
              <a:t>86</a:t>
            </a:r>
            <a:r>
              <a:rPr lang="it-IT" b="1" dirty="0">
                <a:solidFill>
                  <a:srgbClr val="28393C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samples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collected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to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reveal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predator-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prey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dynamics,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aiding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ecosystem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balance and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livestock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protection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.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B06D293F-DFC2-726C-521F-421364EC3D46}"/>
              </a:ext>
            </a:extLst>
          </p:cNvPr>
          <p:cNvSpPr txBox="1"/>
          <p:nvPr/>
        </p:nvSpPr>
        <p:spPr>
          <a:xfrm>
            <a:off x="2213111" y="4623563"/>
            <a:ext cx="24362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28393C"/>
                </a:solidFill>
                <a:effectLst/>
                <a:latin typeface="Titillium Web" pitchFamily="2" charset="77"/>
              </a:rPr>
              <a:t>The</a:t>
            </a:r>
            <a:r>
              <a:rPr lang="it-IT" sz="2000" b="1" dirty="0">
                <a:solidFill>
                  <a:srgbClr val="28393C"/>
                </a:solidFill>
                <a:effectLst/>
                <a:latin typeface="Titillium Web" pitchFamily="2" charset="77"/>
              </a:rPr>
              <a:t> </a:t>
            </a:r>
            <a:r>
              <a:rPr lang="it-IT" sz="1400" b="1" i="1" dirty="0">
                <a:solidFill>
                  <a:srgbClr val="406D65"/>
                </a:solidFill>
                <a:effectLst/>
                <a:latin typeface="Titillium Web" pitchFamily="2" charset="77"/>
              </a:rPr>
              <a:t>HIC SUNT LUPI</a:t>
            </a:r>
            <a:r>
              <a:rPr lang="it-IT" sz="1400" b="1" dirty="0">
                <a:solidFill>
                  <a:srgbClr val="406D65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project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applies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rigorous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scientific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methods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to monitor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wolf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populations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and study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their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diet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,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ensuring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informed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</a:t>
            </a:r>
            <a:r>
              <a:rPr lang="it-IT" sz="1400" dirty="0" err="1">
                <a:solidFill>
                  <a:srgbClr val="0E0E0E"/>
                </a:solidFill>
                <a:effectLst/>
                <a:latin typeface="Titillium Web" pitchFamily="2" charset="77"/>
              </a:rPr>
              <a:t>conservation</a:t>
            </a:r>
            <a:r>
              <a:rPr lang="it-IT" sz="1400" dirty="0">
                <a:solidFill>
                  <a:srgbClr val="0E0E0E"/>
                </a:solidFill>
                <a:effectLst/>
                <a:latin typeface="Titillium Web" pitchFamily="2" charset="77"/>
              </a:rPr>
              <a:t> strategies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id="{75579E3F-413E-3ED4-7D80-630A454CF18B}"/>
              </a:ext>
            </a:extLst>
          </p:cNvPr>
          <p:cNvSpPr txBox="1"/>
          <p:nvPr/>
        </p:nvSpPr>
        <p:spPr>
          <a:xfrm>
            <a:off x="511113" y="6245442"/>
            <a:ext cx="41382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200" b="1" dirty="0" err="1">
                <a:solidFill>
                  <a:srgbClr val="406D65"/>
                </a:solidFill>
                <a:effectLst/>
                <a:latin typeface="Titillium Web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1200" b="1" dirty="0">
                <a:solidFill>
                  <a:srgbClr val="406D65"/>
                </a:solidFill>
                <a:effectLst/>
                <a:latin typeface="Titillium Web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 De Leo , P. Ciucci,  P. Colangelo, E. Mori, I. Rosati, D. </a:t>
            </a:r>
            <a:r>
              <a:rPr lang="it-IT" sz="1200" b="1" dirty="0">
                <a:solidFill>
                  <a:srgbClr val="406D65"/>
                </a:solidFill>
                <a:latin typeface="Titillium Web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Raho, </a:t>
            </a:r>
            <a:r>
              <a:rPr lang="it-IT" sz="1200" b="1" dirty="0">
                <a:solidFill>
                  <a:srgbClr val="406D65"/>
                </a:solidFill>
                <a:effectLst/>
                <a:latin typeface="Titillium Web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E. Solano,  </a:t>
            </a:r>
            <a:r>
              <a:rPr lang="it-IT" sz="1200" b="1" dirty="0" err="1">
                <a:solidFill>
                  <a:srgbClr val="406D65"/>
                </a:solidFill>
                <a:effectLst/>
                <a:latin typeface="Titillium Web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it-IT" sz="1200" b="1" dirty="0">
                <a:solidFill>
                  <a:srgbClr val="406D65"/>
                </a:solidFill>
                <a:effectLst/>
                <a:latin typeface="Titillium Web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. Cozzoli</a:t>
            </a:r>
            <a:endParaRPr lang="it-IT" sz="1200" dirty="0">
              <a:solidFill>
                <a:srgbClr val="406D65"/>
              </a:solidFill>
              <a:effectLst/>
              <a:latin typeface="Titillium Web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CasellaDiTesto 84">
            <a:extLst>
              <a:ext uri="{FF2B5EF4-FFF2-40B4-BE49-F238E27FC236}">
                <a16:creationId xmlns:a16="http://schemas.microsoft.com/office/drawing/2014/main" id="{A496E366-0D9C-A837-5674-CF46C5693819}"/>
              </a:ext>
            </a:extLst>
          </p:cNvPr>
          <p:cNvSpPr txBox="1"/>
          <p:nvPr/>
        </p:nvSpPr>
        <p:spPr>
          <a:xfrm>
            <a:off x="822959" y="1084112"/>
            <a:ext cx="4463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406D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Monitoring and Management of Wolves in Salento</a:t>
            </a:r>
            <a:r>
              <a:rPr lang="it-IT" sz="1200" dirty="0">
                <a:solidFill>
                  <a:srgbClr val="406D65"/>
                </a:solidFill>
                <a:effectLst/>
              </a:rPr>
              <a:t> </a:t>
            </a:r>
            <a:endParaRPr lang="en-GB" sz="1200" dirty="0">
              <a:solidFill>
                <a:srgbClr val="406D65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0" name="Input penna 89">
                <a:extLst>
                  <a:ext uri="{FF2B5EF4-FFF2-40B4-BE49-F238E27FC236}">
                    <a16:creationId xmlns:a16="http://schemas.microsoft.com/office/drawing/2014/main" id="{A649E2A5-F6AC-C689-7071-C632CA36179E}"/>
                  </a:ext>
                </a:extLst>
              </p14:cNvPr>
              <p14:cNvContentPartPr/>
              <p14:nvPr/>
            </p14:nvContentPartPr>
            <p14:xfrm>
              <a:off x="739131" y="-638023"/>
              <a:ext cx="360" cy="360"/>
            </p14:xfrm>
          </p:contentPart>
        </mc:Choice>
        <mc:Fallback>
          <p:pic>
            <p:nvPicPr>
              <p:cNvPr id="90" name="Input penna 89">
                <a:extLst>
                  <a:ext uri="{FF2B5EF4-FFF2-40B4-BE49-F238E27FC236}">
                    <a16:creationId xmlns:a16="http://schemas.microsoft.com/office/drawing/2014/main" id="{A649E2A5-F6AC-C689-7071-C632CA3617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3011" y="-644143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07417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D10252-B557-4F73-9C05-AB28B06A1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A982AE-2665-4914-8619-6458CAACD38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C416D0-F768-4CAD-9651-2040558DA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636664-d730-40d7-a265-a5e11b7939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5965</TotalTime>
  <Words>177</Words>
  <Application>Microsoft Macintosh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.AppleSystemUIFont</vt:lpstr>
      <vt:lpstr>Arial</vt:lpstr>
      <vt:lpstr>Calibri</vt:lpstr>
      <vt:lpstr>Calibri Light</vt:lpstr>
      <vt:lpstr>Times New Roman</vt:lpstr>
      <vt:lpstr>Titillium Web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FRANCESCO DE LEO</cp:lastModifiedBy>
  <cp:revision>22</cp:revision>
  <dcterms:created xsi:type="dcterms:W3CDTF">2024-12-12T08:43:13Z</dcterms:created>
  <dcterms:modified xsi:type="dcterms:W3CDTF">2025-02-11T12:54:30Z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