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oxygenmap.gre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hyperlink" Target="mailto:benedetto.rugani@cnr.i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139CB-CC1D-F7CC-E952-DB9027C481C6}"/>
              </a:ext>
            </a:extLst>
          </p:cNvPr>
          <p:cNvSpPr txBox="1"/>
          <p:nvPr/>
        </p:nvSpPr>
        <p:spPr>
          <a:xfrm>
            <a:off x="2481050" y="679335"/>
            <a:ext cx="7195423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latin typeface="Aptos Narrow" panose="020B0004020202020204" pitchFamily="34" charset="0"/>
              </a:rPr>
              <a:t>Certified sustainable forest and life cycle management to support the implementation of an ecosystem service-based crediting mechanism</a:t>
            </a:r>
            <a:endParaRPr lang="en-US" b="1" dirty="0">
              <a:latin typeface="Aptos Narrow" panose="020B00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C66E8-E8C2-F138-AD81-6634B0B16E8E}"/>
              </a:ext>
            </a:extLst>
          </p:cNvPr>
          <p:cNvGrpSpPr/>
          <p:nvPr/>
        </p:nvGrpSpPr>
        <p:grpSpPr>
          <a:xfrm>
            <a:off x="6499860" y="6012180"/>
            <a:ext cx="4443240" cy="692527"/>
            <a:chOff x="6477000" y="6111240"/>
            <a:chExt cx="4443240" cy="6925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2BAEE7-601C-530A-919D-18D9A12B341F}"/>
                </a:ext>
              </a:extLst>
            </p:cNvPr>
            <p:cNvSpPr txBox="1"/>
            <p:nvPr/>
          </p:nvSpPr>
          <p:spPr>
            <a:xfrm>
              <a:off x="6477000" y="6208732"/>
              <a:ext cx="4434840" cy="5950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Benedetto RUGANI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1*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Marco ALLOCCO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Cinzia SAPONERI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Luca SALVAI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Ettore D’ANDREA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Gabriele GUIDOLOTTI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Marco MICALI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9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Carlo CALFAPIETRA</a:t>
              </a:r>
              <a:r>
                <a:rPr lang="it-IT" sz="900" b="1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r"/>
              <a:endParaRPr lang="it-IT" sz="10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2563"/>
              <a:r>
                <a:rPr lang="it-IT" sz="700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it-IT" sz="7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Consiglio Nazionale delle Ricerche (CNR), Istituto di Ricerca sugli Ecosistemi Terrestri (IRET), Porano (TR), </a:t>
              </a:r>
              <a:r>
                <a:rPr lang="it-IT" sz="7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Italy</a:t>
              </a:r>
              <a:endParaRPr lang="it-IT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2563"/>
              <a:r>
                <a:rPr lang="it-IT" sz="700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it-IT" sz="7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SEAcoop</a:t>
              </a:r>
              <a:r>
                <a:rPr lang="it-IT" sz="7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STP, Torino, </a:t>
              </a:r>
              <a:r>
                <a:rPr lang="it-IT" sz="7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Italy</a:t>
              </a:r>
              <a:r>
                <a:rPr lang="it-IT" sz="7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       *</a:t>
              </a:r>
              <a:r>
                <a:rPr lang="it-IT" sz="7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corresponding</a:t>
              </a:r>
              <a:r>
                <a:rPr lang="it-IT" sz="7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7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author</a:t>
              </a:r>
              <a:r>
                <a:rPr lang="it-IT" sz="7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it-IT" sz="7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presenter</a:t>
              </a:r>
              <a:r>
                <a:rPr lang="it-IT" sz="7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it-IT" sz="700" dirty="0">
                  <a:latin typeface="Aptos" panose="020B0004020202020204" pitchFamily="34" charset="0"/>
                  <a:hlinkClick r:id="rId5"/>
                </a:rPr>
                <a:t>benedetto.rugani@cnr.it</a:t>
              </a:r>
              <a:endParaRPr lang="it-IT" sz="700" dirty="0">
                <a:latin typeface="Aptos" panose="020B00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2C777-68CC-80BF-0C05-AE749B0F84F4}"/>
                </a:ext>
              </a:extLst>
            </p:cNvPr>
            <p:cNvCxnSpPr/>
            <p:nvPr/>
          </p:nvCxnSpPr>
          <p:spPr>
            <a:xfrm>
              <a:off x="6492240" y="6111240"/>
              <a:ext cx="4428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A4C8034-6A20-6DFD-271A-2E77CABBA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081" y="1317848"/>
            <a:ext cx="2344491" cy="13388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52EB39-CD1E-040A-11A3-67E8AAA997DD}"/>
              </a:ext>
            </a:extLst>
          </p:cNvPr>
          <p:cNvSpPr txBox="1"/>
          <p:nvPr/>
        </p:nvSpPr>
        <p:spPr>
          <a:xfrm>
            <a:off x="788427" y="3584997"/>
            <a:ext cx="476320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Forest property under active management (</a:t>
            </a:r>
            <a:r>
              <a:rPr lang="en-GB" sz="900" i="1" dirty="0">
                <a:latin typeface="Aptos Narrow" panose="020B0004020202020204" pitchFamily="34" charset="0"/>
              </a:rPr>
              <a:t>a</a:t>
            </a:r>
            <a:r>
              <a:rPr lang="en-GB" sz="900" dirty="0">
                <a:latin typeface="Aptos Narrow" panose="020B0004020202020204" pitchFamily="34" charset="0"/>
              </a:rPr>
              <a:t>), in ha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Non-owned but actively managed forest (</a:t>
            </a:r>
            <a:r>
              <a:rPr lang="en-GB" sz="900" i="1" dirty="0">
                <a:latin typeface="Aptos Narrow" panose="020B0004020202020204" pitchFamily="34" charset="0"/>
              </a:rPr>
              <a:t>b</a:t>
            </a:r>
            <a:r>
              <a:rPr lang="en-GB" sz="900" dirty="0">
                <a:latin typeface="Aptos Narrow" panose="020B0004020202020204" pitchFamily="34" charset="0"/>
              </a:rPr>
              <a:t>), in ha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Income associated with the sale of timber extracted through improvement operations (</a:t>
            </a:r>
            <a:r>
              <a:rPr lang="en-GB" sz="900" i="1" dirty="0">
                <a:latin typeface="Aptos Narrow" panose="020B0004020202020204" pitchFamily="34" charset="0"/>
              </a:rPr>
              <a:t>P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Costs for certification of ecosystem services (</a:t>
            </a:r>
            <a:r>
              <a:rPr lang="en-GB" sz="900" i="1" dirty="0">
                <a:latin typeface="Aptos Narrow" panose="020B0004020202020204" pitchFamily="34" charset="0"/>
              </a:rPr>
              <a:t>C5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Costs for implementing the farm forestry plan and its management (</a:t>
            </a:r>
            <a:r>
              <a:rPr lang="en-GB" sz="900" i="1" dirty="0">
                <a:latin typeface="Aptos Narrow" panose="020B0004020202020204" pitchFamily="34" charset="0"/>
              </a:rPr>
              <a:t>C5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Costs of forestry companies for interventions deducting the value of timber (</a:t>
            </a:r>
            <a:r>
              <a:rPr lang="en-GB" sz="900" i="1" dirty="0">
                <a:latin typeface="Aptos Narrow" panose="020B0004020202020204" pitchFamily="34" charset="0"/>
              </a:rPr>
              <a:t>C5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Costs for administration and taxes (</a:t>
            </a:r>
            <a:r>
              <a:rPr lang="en-GB" sz="900" i="1" dirty="0">
                <a:latin typeface="Aptos Narrow" panose="020B0004020202020204" pitchFamily="34" charset="0"/>
              </a:rPr>
              <a:t>C5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Costs for producing the paper and digital certificate (</a:t>
            </a:r>
            <a:r>
              <a:rPr lang="en-GB" sz="900" i="1" dirty="0">
                <a:latin typeface="Aptos Narrow" panose="020B0004020202020204" pitchFamily="34" charset="0"/>
              </a:rPr>
              <a:t>C5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% increase in earnings to be sent to the Central Institute S.C. (</a:t>
            </a:r>
            <a:r>
              <a:rPr lang="en-GB" sz="900" i="1" dirty="0">
                <a:latin typeface="Aptos Narrow" panose="020B0004020202020204" pitchFamily="34" charset="0"/>
                <a:cs typeface="Arial" panose="020B0604020202020204" pitchFamily="34" charset="0"/>
              </a:rPr>
              <a:t>∆</a:t>
            </a:r>
            <a:r>
              <a:rPr lang="en-GB" sz="900" i="1" dirty="0">
                <a:latin typeface="Aptos Narrow" panose="020B0004020202020204" pitchFamily="34" charset="0"/>
              </a:rPr>
              <a:t>%</a:t>
            </a:r>
            <a:r>
              <a:rPr lang="en-GB" sz="900" dirty="0">
                <a:latin typeface="Aptos Narrow" panose="020B0004020202020204" pitchFamily="34" charset="0"/>
              </a:rPr>
              <a:t>), cross-ref. to n.15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Total duration of the active management and time span of intervention (</a:t>
            </a:r>
            <a:r>
              <a:rPr lang="en-GB" sz="900" i="1" dirty="0">
                <a:latin typeface="Aptos Narrow" panose="020B0004020202020204" pitchFamily="34" charset="0"/>
              </a:rPr>
              <a:t>T</a:t>
            </a:r>
            <a:r>
              <a:rPr lang="en-GB" sz="900" i="1" baseline="-25000" dirty="0">
                <a:latin typeface="Aptos Narrow" panose="020B0004020202020204" pitchFamily="34" charset="0"/>
              </a:rPr>
              <a:t>n</a:t>
            </a:r>
            <a:r>
              <a:rPr lang="en-GB" sz="900" dirty="0">
                <a:latin typeface="Aptos Narrow" panose="020B0004020202020204" pitchFamily="34" charset="0"/>
              </a:rPr>
              <a:t>), in years (</a:t>
            </a:r>
            <a:r>
              <a:rPr lang="en-GB" sz="900" i="1" dirty="0">
                <a:latin typeface="Aptos Narrow" panose="020B0004020202020204" pitchFamily="34" charset="0"/>
              </a:rPr>
              <a:t>n</a:t>
            </a:r>
            <a:r>
              <a:rPr lang="en-GB" sz="900" dirty="0">
                <a:latin typeface="Aptos Narrow" panose="020B0004020202020204" pitchFamily="34" charset="0"/>
              </a:rPr>
              <a:t> = 5)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Annual maintenance cost of new trails and other generated infrastructure (</a:t>
            </a:r>
            <a:r>
              <a:rPr lang="en-GB" sz="900" i="1" dirty="0">
                <a:latin typeface="Aptos Narrow" panose="020B0004020202020204" pitchFamily="34" charset="0"/>
              </a:rPr>
              <a:t>A1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Annual cost of auditing for certification (</a:t>
            </a:r>
            <a:r>
              <a:rPr lang="en-GB" sz="900" i="1" dirty="0">
                <a:latin typeface="Aptos Narrow" panose="020B0004020202020204" pitchFamily="34" charset="0"/>
              </a:rPr>
              <a:t>A2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Annual cost of administrative and technical management, marketing and communication (assumed = 2% of implementation costs) (</a:t>
            </a:r>
            <a:r>
              <a:rPr lang="en-GB" sz="900" i="1" dirty="0">
                <a:latin typeface="Aptos Narrow" panose="020B0004020202020204" pitchFamily="34" charset="0"/>
              </a:rPr>
              <a:t>A3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Rental or other management cost per </a:t>
            </a:r>
            <a:r>
              <a:rPr lang="en-GB" sz="900" i="1" dirty="0">
                <a:latin typeface="Aptos Narrow" panose="020B0004020202020204" pitchFamily="34" charset="0"/>
              </a:rPr>
              <a:t>b</a:t>
            </a:r>
            <a:r>
              <a:rPr lang="en-GB" sz="900" dirty="0">
                <a:latin typeface="Aptos Narrow" panose="020B0004020202020204" pitchFamily="34" charset="0"/>
              </a:rPr>
              <a:t> (</a:t>
            </a:r>
            <a:r>
              <a:rPr lang="en-GB" sz="900" i="1" dirty="0">
                <a:latin typeface="Aptos Narrow" panose="020B0004020202020204" pitchFamily="34" charset="0"/>
              </a:rPr>
              <a:t>B</a:t>
            </a:r>
            <a:r>
              <a:rPr lang="en-GB" sz="900" dirty="0">
                <a:latin typeface="Aptos Narrow" panose="020B0004020202020204" pitchFamily="34" charset="0"/>
              </a:rPr>
              <a:t>), in €</a:t>
            </a:r>
          </a:p>
          <a:p>
            <a:pPr marL="180975" indent="-180975">
              <a:buAutoNum type="arabicPeriod"/>
            </a:pPr>
            <a:r>
              <a:rPr lang="en-GB" sz="900" dirty="0">
                <a:latin typeface="Aptos Narrow" panose="020B0004020202020204" pitchFamily="34" charset="0"/>
              </a:rPr>
              <a:t>Profit to be sent to the Central Institute S.C. for clergy sustenance, health insurance for priests and energy efficiency of I.D.S.C. properties (</a:t>
            </a:r>
            <a:r>
              <a:rPr lang="en-GB" sz="900" i="1" dirty="0">
                <a:latin typeface="Aptos Narrow" panose="020B0004020202020204" pitchFamily="34" charset="0"/>
              </a:rPr>
              <a:t>U</a:t>
            </a:r>
            <a:r>
              <a:rPr lang="en-GB" sz="900" dirty="0">
                <a:latin typeface="Aptos Narrow" panose="020B0004020202020204" pitchFamily="34" charset="0"/>
              </a:rPr>
              <a:t>), assumed to be = 10% of total costs, in 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85078B-A617-2268-7AAB-2522FCAA5136}"/>
              </a:ext>
            </a:extLst>
          </p:cNvPr>
          <p:cNvSpPr txBox="1"/>
          <p:nvPr/>
        </p:nvSpPr>
        <p:spPr>
          <a:xfrm>
            <a:off x="1242266" y="6012180"/>
            <a:ext cx="5163296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36000" tIns="0" rIns="36000" bIns="0">
            <a:spAutoFit/>
          </a:bodyPr>
          <a:lstStyle/>
          <a:p>
            <a:r>
              <a:rPr lang="en-GB" sz="900" dirty="0">
                <a:latin typeface="Aptos Narrow" panose="020B0004020202020204" pitchFamily="34" charset="0"/>
              </a:rPr>
              <a:t>Total project implementation costs	                 Profits for the I.D.S.C. (variable parameter, 10% of the costs)</a:t>
            </a:r>
          </a:p>
          <a:p>
            <a:r>
              <a:rPr lang="en-GB" sz="1000" b="1" i="1" dirty="0">
                <a:latin typeface="Aptos Narrow" panose="020B0004020202020204" pitchFamily="34" charset="0"/>
              </a:rPr>
              <a:t>   Y</a:t>
            </a:r>
            <a:r>
              <a:rPr lang="en-GB" sz="1000" b="1" dirty="0">
                <a:latin typeface="Aptos Narrow" panose="020B0004020202020204" pitchFamily="34" charset="0"/>
              </a:rPr>
              <a:t> </a:t>
            </a:r>
            <a:r>
              <a:rPr lang="en-GB" sz="1000" b="1" i="1" dirty="0">
                <a:latin typeface="Aptos Narrow" panose="020B0004020202020204" pitchFamily="34" charset="0"/>
              </a:rPr>
              <a:t>= </a:t>
            </a:r>
            <a:r>
              <a:rPr lang="en-GB" sz="1400" b="1" i="1" dirty="0">
                <a:latin typeface="Aptos Narrow" panose="020B0004020202020204" pitchFamily="34" charset="0"/>
              </a:rPr>
              <a:t>Σ </a:t>
            </a:r>
            <a:r>
              <a:rPr lang="en-GB" sz="1000" b="1" i="1" dirty="0">
                <a:latin typeface="Aptos Narrow" panose="020B0004020202020204" pitchFamily="34" charset="0"/>
              </a:rPr>
              <a:t>C5</a:t>
            </a:r>
            <a:r>
              <a:rPr lang="en-GB" sz="1000" b="1" i="1" baseline="-25000" dirty="0">
                <a:latin typeface="Aptos Narrow" panose="020B0004020202020204" pitchFamily="34" charset="0"/>
              </a:rPr>
              <a:t>i</a:t>
            </a:r>
            <a:r>
              <a:rPr lang="en-GB" sz="1000" b="1" i="1" dirty="0">
                <a:latin typeface="Aptos Narrow" panose="020B0004020202020204" pitchFamily="34" charset="0"/>
              </a:rPr>
              <a:t> + </a:t>
            </a:r>
            <a:r>
              <a:rPr lang="en-GB" sz="1400" i="1" dirty="0">
                <a:latin typeface="Aptos Narrow" panose="020B0004020202020204" pitchFamily="34" charset="0"/>
              </a:rPr>
              <a:t>[(</a:t>
            </a:r>
            <a:r>
              <a:rPr lang="en-GB" sz="1000" b="1" i="1" dirty="0">
                <a:latin typeface="Aptos Narrow" panose="020B0004020202020204" pitchFamily="34" charset="0"/>
              </a:rPr>
              <a:t>A1 + A2 + A3 + B</a:t>
            </a:r>
            <a:r>
              <a:rPr lang="en-GB" sz="1400" i="1" dirty="0">
                <a:latin typeface="Aptos Narrow" panose="020B0004020202020204" pitchFamily="34" charset="0"/>
              </a:rPr>
              <a:t>)</a:t>
            </a:r>
            <a:r>
              <a:rPr lang="en-GB" sz="1000" b="1" i="1" dirty="0">
                <a:latin typeface="Aptos Narrow" panose="020B0004020202020204" pitchFamily="34" charset="0"/>
              </a:rPr>
              <a:t> 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x </a:t>
            </a:r>
            <a:r>
              <a:rPr lang="en-GB" sz="1000" b="1" i="1" dirty="0">
                <a:latin typeface="Aptos Narrow" panose="020B0004020202020204" pitchFamily="34" charset="0"/>
              </a:rPr>
              <a:t>T</a:t>
            </a:r>
            <a:r>
              <a:rPr lang="en-GB" sz="1000" b="1" i="1" baseline="-25000" dirty="0">
                <a:latin typeface="Aptos Narrow" panose="020B0004020202020204" pitchFamily="34" charset="0"/>
              </a:rPr>
              <a:t>n</a:t>
            </a:r>
            <a:r>
              <a:rPr lang="en-GB" sz="1400" i="1" dirty="0">
                <a:latin typeface="Aptos Narrow" panose="020B0004020202020204" pitchFamily="34" charset="0"/>
                <a:cs typeface="Arial" panose="020B0604020202020204" pitchFamily="34" charset="0"/>
              </a:rPr>
              <a:t>]</a:t>
            </a:r>
            <a:r>
              <a:rPr lang="en-GB" sz="900" i="1" dirty="0">
                <a:latin typeface="Aptos Narrow" panose="020B0004020202020204" pitchFamily="34" charset="0"/>
                <a:cs typeface="Arial" panose="020B0604020202020204" pitchFamily="34" charset="0"/>
              </a:rPr>
              <a:t>	</a:t>
            </a:r>
            <a:r>
              <a:rPr lang="en-GB" sz="900" dirty="0">
                <a:latin typeface="Aptos Narrow" panose="020B0004020202020204" pitchFamily="34" charset="0"/>
              </a:rPr>
              <a:t>                                                                         </a:t>
            </a:r>
            <a:r>
              <a:rPr lang="en-GB" sz="1000" b="1" i="1" dirty="0">
                <a:latin typeface="Aptos Narrow" panose="020B0004020202020204" pitchFamily="34" charset="0"/>
              </a:rPr>
              <a:t>U </a:t>
            </a:r>
            <a:r>
              <a:rPr lang="en-GB" sz="1000" i="1" dirty="0">
                <a:latin typeface="Aptos Narrow" panose="020B0004020202020204" pitchFamily="34" charset="0"/>
              </a:rPr>
              <a:t>= </a:t>
            </a:r>
            <a:r>
              <a:rPr lang="en-GB" sz="1000" b="1" i="1" dirty="0">
                <a:latin typeface="Aptos Narrow" panose="020B0004020202020204" pitchFamily="34" charset="0"/>
              </a:rPr>
              <a:t>Y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 x ∆%</a:t>
            </a:r>
          </a:p>
          <a:p>
            <a:r>
              <a:rPr lang="en-GB" sz="900" dirty="0">
                <a:latin typeface="Aptos Narrow" panose="020B0004020202020204" pitchFamily="34" charset="0"/>
                <a:cs typeface="Arial" panose="020B0604020202020204" pitchFamily="34" charset="0"/>
              </a:rPr>
              <a:t>Number of generated credits per unit of area </a:t>
            </a:r>
            <a:r>
              <a:rPr lang="en-GB" sz="1000" b="1" i="1" dirty="0" err="1">
                <a:latin typeface="Aptos Narrow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GB" sz="1000" b="1" i="1" baseline="-25000" dirty="0" err="1">
                <a:latin typeface="Aptos Narrow" panose="020B0004020202020204" pitchFamily="34" charset="0"/>
                <a:cs typeface="Arial" panose="020B0604020202020204" pitchFamily="34" charset="0"/>
              </a:rPr>
              <a:t>CLSi</a:t>
            </a:r>
            <a:r>
              <a:rPr lang="en-GB" sz="1000" b="1" i="1" baseline="-25000" dirty="0">
                <a:latin typeface="Aptos Narrow" panose="020B0004020202020204" pitchFamily="34" charset="0"/>
                <a:cs typeface="Arial" panose="020B0604020202020204" pitchFamily="34" charset="0"/>
              </a:rPr>
              <a:t>’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ptos Narrow" panose="020B0004020202020204" pitchFamily="34" charset="0"/>
                <a:cs typeface="Arial" panose="020B0604020202020204" pitchFamily="34" charset="0"/>
              </a:rPr>
              <a:t>= </a:t>
            </a:r>
            <a:r>
              <a:rPr lang="en-GB" sz="1400" dirty="0">
                <a:latin typeface="Aptos Narrow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Y</a:t>
            </a:r>
            <a:r>
              <a:rPr lang="en-GB" sz="1000" b="1" dirty="0">
                <a:latin typeface="Aptos Narrow" panose="020B0004020202020204" pitchFamily="34" charset="0"/>
                <a:cs typeface="Arial" panose="020B0604020202020204" pitchFamily="34" charset="0"/>
              </a:rPr>
              <a:t> + 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GB" sz="1000" b="1" dirty="0">
                <a:latin typeface="Aptos Narrow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>
                <a:latin typeface="Aptos Narrow" panose="020B0004020202020204" pitchFamily="34" charset="0"/>
                <a:cs typeface="Arial" panose="020B0604020202020204" pitchFamily="34" charset="0"/>
              </a:rPr>
              <a:t>)</a:t>
            </a:r>
            <a:r>
              <a:rPr lang="en-GB" sz="1000" b="1" dirty="0">
                <a:latin typeface="Aptos Narrow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ptos Narrow" panose="020B0004020202020204" pitchFamily="34" charset="0"/>
                <a:cs typeface="Arial" panose="020B0604020202020204" pitchFamily="34" charset="0"/>
              </a:rPr>
              <a:t>/</a:t>
            </a:r>
            <a:r>
              <a:rPr lang="en-GB" sz="1000" b="1" dirty="0">
                <a:latin typeface="Aptos Narrow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i="1" dirty="0">
                <a:latin typeface="Aptos Narrow" panose="020B0004020202020204" pitchFamily="34" charset="0"/>
                <a:cs typeface="Arial" panose="020B0604020202020204" pitchFamily="34" charset="0"/>
              </a:rPr>
              <a:t>50</a:t>
            </a:r>
            <a:r>
              <a:rPr lang="en-GB" sz="900" dirty="0">
                <a:latin typeface="Aptos Narrow" panose="020B0004020202020204" pitchFamily="34" charset="0"/>
                <a:cs typeface="Arial" panose="020B0604020202020204" pitchFamily="34" charset="0"/>
              </a:rPr>
              <a:t>, where 50 (euro) is assumed as hypothetic environmental credit cost parameter set by the I.D.S.C. on the basis of a market price analysis of carbon credits. </a:t>
            </a:r>
            <a:endParaRPr lang="en-GB" sz="900" dirty="0">
              <a:latin typeface="Aptos Narrow" panose="020B00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0683E7-53FA-8A83-61D4-107B17C121B0}"/>
              </a:ext>
            </a:extLst>
          </p:cNvPr>
          <p:cNvSpPr txBox="1"/>
          <p:nvPr/>
        </p:nvSpPr>
        <p:spPr>
          <a:xfrm>
            <a:off x="668980" y="3302005"/>
            <a:ext cx="3807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 err="1">
                <a:latin typeface="Aptos Narrow" panose="020B0004020202020204" pitchFamily="34" charset="0"/>
              </a:rPr>
              <a:t>CLSi</a:t>
            </a:r>
            <a:r>
              <a:rPr lang="en-GB" sz="1200" b="1" dirty="0">
                <a:latin typeface="Aptos Narrow" panose="020B0004020202020204" pitchFamily="34" charset="0"/>
              </a:rPr>
              <a:t>’ calculation framework: parameters and rationale</a:t>
            </a:r>
            <a:endParaRPr lang="en-GB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47CF1-A2BF-ADEC-FD10-F4F11E6ACE37}"/>
              </a:ext>
            </a:extLst>
          </p:cNvPr>
          <p:cNvSpPr txBox="1"/>
          <p:nvPr/>
        </p:nvSpPr>
        <p:spPr>
          <a:xfrm>
            <a:off x="8244840" y="1259092"/>
            <a:ext cx="27901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1" dirty="0">
                <a:latin typeface="Aptos Narrow" panose="020B0004020202020204" pitchFamily="34" charset="0"/>
              </a:rPr>
              <a:t>Case study results and interpretation</a:t>
            </a:r>
            <a:endParaRPr lang="en-GB" sz="1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CDAA28-E47F-A497-8D68-15093EC3EF7E}"/>
              </a:ext>
            </a:extLst>
          </p:cNvPr>
          <p:cNvSpPr txBox="1"/>
          <p:nvPr/>
        </p:nvSpPr>
        <p:spPr>
          <a:xfrm>
            <a:off x="669234" y="1259092"/>
            <a:ext cx="3154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Aptos Narrow" panose="020B0004020202020204" pitchFamily="34" charset="0"/>
              </a:rPr>
              <a:t>Research context</a:t>
            </a:r>
            <a:endParaRPr lang="en-GB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EC58E7-A9CC-CCED-0DD4-369C37D45B29}"/>
              </a:ext>
            </a:extLst>
          </p:cNvPr>
          <p:cNvSpPr txBox="1"/>
          <p:nvPr/>
        </p:nvSpPr>
        <p:spPr>
          <a:xfrm>
            <a:off x="8392560" y="5752138"/>
            <a:ext cx="2684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ptos Narrow" panose="020B0004020202020204" pitchFamily="34" charset="0"/>
              </a:rPr>
              <a:t>Further info: </a:t>
            </a:r>
            <a:r>
              <a:rPr lang="en-GB" sz="1200" dirty="0">
                <a:latin typeface="Aptos Narrow" panose="020B0004020202020204" pitchFamily="34" charset="0"/>
                <a:hlinkClick r:id="rId7"/>
              </a:rPr>
              <a:t>https://oxygenmap.green/</a:t>
            </a:r>
            <a:endParaRPr lang="en-GB" sz="1200" dirty="0">
              <a:latin typeface="Aptos Narrow" panose="020B00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266F08-B988-F709-180F-2715212A7006}"/>
              </a:ext>
            </a:extLst>
          </p:cNvPr>
          <p:cNvGrpSpPr/>
          <p:nvPr/>
        </p:nvGrpSpPr>
        <p:grpSpPr>
          <a:xfrm>
            <a:off x="4806528" y="2938560"/>
            <a:ext cx="715010" cy="866579"/>
            <a:chOff x="5745312" y="1916536"/>
            <a:chExt cx="715010" cy="86657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7861861-A8A1-C259-F796-23863FE7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45312" y="1916536"/>
              <a:ext cx="715010" cy="866579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67CD6B5-088C-E986-2605-1DE40FEE1B58}"/>
                </a:ext>
              </a:extLst>
            </p:cNvPr>
            <p:cNvSpPr/>
            <p:nvPr/>
          </p:nvSpPr>
          <p:spPr>
            <a:xfrm>
              <a:off x="5809934" y="207539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12F3651-614D-110A-0F9F-057F898A4D8B}"/>
              </a:ext>
            </a:extLst>
          </p:cNvPr>
          <p:cNvSpPr txBox="1"/>
          <p:nvPr/>
        </p:nvSpPr>
        <p:spPr>
          <a:xfrm>
            <a:off x="668980" y="1536091"/>
            <a:ext cx="40181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 algn="just" defTabSz="962120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International certification schemes already exist to ensure that sustainable practices are implemented in forest restoration and conservation interventions</a:t>
            </a:r>
          </a:p>
          <a:p>
            <a:pPr marL="92075" indent="-92075" algn="just" defTabSz="962120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Most popular examples of those schemes are the Programme for Endorsement of Forest Certification (PEFC) and the Forest Stewardship Council (FSC)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Both PEFC and FSC allow the quantification and monitoring of Ecosystem Services (ES), but with different perspectives, creating market uncertainty and biases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Environmental crediting based on ES is a promising solution to ensure a compromise between the need to protect and conserve natural capital, and the market demand to make business and earning out of (forest) ecosystems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We illustrate and test here the implementation of a new crediting system to support the recovery and sustainable management of thousands of hectares in Italy owned by Catholic Church; developed credits are called “Laudato Si’” (</a:t>
            </a:r>
            <a:r>
              <a:rPr lang="en-GB" sz="900" dirty="0" err="1">
                <a:latin typeface="Aptos Narrow" panose="020B0004020202020204" pitchFamily="34" charset="0"/>
              </a:rPr>
              <a:t>CLSi</a:t>
            </a:r>
            <a:r>
              <a:rPr lang="en-GB" sz="900" dirty="0">
                <a:latin typeface="Aptos Narrow" panose="020B0004020202020204" pitchFamily="34" charset="0"/>
              </a:rPr>
              <a:t>’)</a:t>
            </a:r>
            <a:endParaRPr lang="en-US" sz="900" dirty="0">
              <a:latin typeface="Aptos Narrow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BD1FDF-E04F-13D8-DD27-D0EE09ED767E}"/>
              </a:ext>
            </a:extLst>
          </p:cNvPr>
          <p:cNvSpPr txBox="1"/>
          <p:nvPr/>
        </p:nvSpPr>
        <p:spPr>
          <a:xfrm>
            <a:off x="6993199" y="1500013"/>
            <a:ext cx="392278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 algn="just" defTabSz="962120">
              <a:buFont typeface="Arial" panose="020B0604020202020204" pitchFamily="34" charset="0"/>
              <a:buChar char="•"/>
            </a:pPr>
            <a:r>
              <a:rPr lang="en-GB" sz="900" dirty="0" err="1">
                <a:latin typeface="Aptos Narrow" panose="020B0004020202020204" pitchFamily="34" charset="0"/>
              </a:rPr>
              <a:t>CLSi</a:t>
            </a:r>
            <a:r>
              <a:rPr lang="en-GB" sz="900" dirty="0">
                <a:latin typeface="Aptos Narrow" panose="020B0004020202020204" pitchFamily="34" charset="0"/>
              </a:rPr>
              <a:t>’ are quantified for three pilot areas of the Institute for the Support of the Clergy (I.D.S.C.) of Asti, in the Region of Piedmont, Italy</a:t>
            </a:r>
          </a:p>
          <a:p>
            <a:pPr marL="92075" indent="-92075" algn="just" defTabSz="962120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The environmental cost-benefit balance in Box 1 represents the credits calculation model, based on combination between life cycle benefits and costs of forest interventions and future management </a:t>
            </a:r>
          </a:p>
          <a:p>
            <a:pPr marL="92075" indent="-92075" algn="just" defTabSz="962120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Possible model improvements concern the biophysical assessment of the ES as a basis for a more representative and non-market influenced valuation model </a:t>
            </a:r>
          </a:p>
          <a:p>
            <a:pPr marL="92075" indent="-92075" algn="just" defTabSz="962120">
              <a:buFont typeface="Arial" panose="020B0604020202020204" pitchFamily="34" charset="0"/>
              <a:buChar char="•"/>
            </a:pPr>
            <a:r>
              <a:rPr lang="en-GB" sz="900" dirty="0">
                <a:latin typeface="Aptos Narrow" panose="020B0004020202020204" pitchFamily="34" charset="0"/>
              </a:rPr>
              <a:t>The I.D.S.C. is currently investigating strategies to sell credits according to principles of sustainable forest management and intervention (focus on biodiversity and recreational/social services, rather than ‘just’ carbon uptake)</a:t>
            </a:r>
          </a:p>
          <a:p>
            <a:pPr marL="92075" indent="-92075" algn="just" defTabSz="962120">
              <a:buFont typeface="Arial" panose="020B0604020202020204" pitchFamily="34" charset="0"/>
              <a:buChar char="•"/>
            </a:pPr>
            <a:endParaRPr lang="en-GB" sz="900" dirty="0">
              <a:latin typeface="Aptos Narrow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0E591-F889-D3A3-59C6-24CC6FAABE90}"/>
              </a:ext>
            </a:extLst>
          </p:cNvPr>
          <p:cNvSpPr txBox="1"/>
          <p:nvPr/>
        </p:nvSpPr>
        <p:spPr>
          <a:xfrm>
            <a:off x="788427" y="6243012"/>
            <a:ext cx="573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Aptos Narrow" panose="020B0004020202020204" pitchFamily="34" charset="0"/>
              </a:rPr>
              <a:t>Box 1</a:t>
            </a:r>
            <a:endParaRPr lang="en-GB" sz="1000" b="1" dirty="0">
              <a:latin typeface="Aptos Narrow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ECFA6D-E1D7-6BCD-398C-C1509659E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214" y="2961546"/>
            <a:ext cx="5363886" cy="28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761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Narrow</vt:lpstr>
      <vt:lpstr>Arial</vt:lpstr>
      <vt:lpstr>Calibri</vt:lpstr>
      <vt:lpstr>Calibri Light</vt:lpstr>
      <vt:lpstr>Times New Roman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BENEDETTO RUGANI</cp:lastModifiedBy>
  <cp:revision>35</cp:revision>
  <dcterms:created xsi:type="dcterms:W3CDTF">2024-12-12T08:43:13Z</dcterms:created>
  <dcterms:modified xsi:type="dcterms:W3CDTF">2025-02-06T10:17:43Z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