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59D"/>
    <a:srgbClr val="B9D5AB"/>
    <a:srgbClr val="99CC00"/>
    <a:srgbClr val="FF6600"/>
    <a:srgbClr val="FF3399"/>
    <a:srgbClr val="FF99FF"/>
    <a:srgbClr val="FF99CC"/>
    <a:srgbClr val="99CCFF"/>
    <a:srgbClr val="66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110" d="100"/>
          <a:sy n="110" d="100"/>
        </p:scale>
        <p:origin x="552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ocuments\Lattuga-PC%20work%20ultimo%20luglio-agosto\rilievo-biomasse\biomass%203%20replicates%20-poster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ocuments\Lactuga,%20salt%20and%20phenotyping\Irrigation%20treatment\graphs-time%20course-lattuga-poster%20Daniel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ctuga,%20salt%20and%20phenotyping\Irrigation%20treatment\Irrigation%20Lactuga-Daniela_March%202024%20last%20samplings%20relati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ocuments\Lactuga,%20salt%20and%20phenotyping\Irrigation%20treatment\relations-curv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ctuga,%20salt%20and%20phenotyping\element%20analysis\graph-leaves\graph_ap+bas%20leaf%20lettuce-%20eleme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AEEFB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F9-4B0B-94FC-30FEDED7BF74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11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F9-4B0B-94FC-30FEDED7BF74}"/>
              </c:ext>
            </c:extLst>
          </c:dPt>
          <c:dPt>
            <c:idx val="3"/>
            <c:invertIfNegative val="0"/>
            <c:bubble3D val="0"/>
            <c:spPr>
              <a:solidFill>
                <a:srgbClr val="0B76A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F9-4B0B-94FC-30FEDED7BF74}"/>
              </c:ext>
            </c:extLst>
          </c:dPt>
          <c:errBars>
            <c:errBarType val="plus"/>
            <c:errValType val="cust"/>
            <c:noEndCap val="0"/>
            <c:plus>
              <c:numRef>
                <c:f>'FW, DW-graphs'!$F$87:$F$90</c:f>
                <c:numCache>
                  <c:formatCode>General</c:formatCode>
                  <c:ptCount val="4"/>
                  <c:pt idx="0">
                    <c:v>1.2230061324457868</c:v>
                  </c:pt>
                  <c:pt idx="1">
                    <c:v>2.1984617349410458</c:v>
                  </c:pt>
                  <c:pt idx="2">
                    <c:v>0.89131363727926094</c:v>
                  </c:pt>
                  <c:pt idx="3">
                    <c:v>0.78299169855114048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'FW, DW-graphs'!$D$116:$D$119</c:f>
              <c:strCache>
                <c:ptCount val="4"/>
                <c:pt idx="0">
                  <c:v>Control</c:v>
                </c:pt>
                <c:pt idx="1">
                  <c:v>IW 1</c:v>
                </c:pt>
                <c:pt idx="2">
                  <c:v>IW 2</c:v>
                </c:pt>
                <c:pt idx="3">
                  <c:v>IW 3</c:v>
                </c:pt>
              </c:strCache>
            </c:strRef>
          </c:cat>
          <c:val>
            <c:numRef>
              <c:f>'FW, DW-graphs'!$E$116:$E$119</c:f>
              <c:numCache>
                <c:formatCode>General</c:formatCode>
                <c:ptCount val="4"/>
                <c:pt idx="0">
                  <c:v>49.834000000000003</c:v>
                </c:pt>
                <c:pt idx="1">
                  <c:v>26.439999999999998</c:v>
                </c:pt>
                <c:pt idx="2">
                  <c:v>29.986000000000001</c:v>
                </c:pt>
                <c:pt idx="3">
                  <c:v>26.552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F9-4B0B-94FC-30FEDED7B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25"/>
        <c:axId val="1486059183"/>
        <c:axId val="1432832911"/>
      </c:barChart>
      <c:catAx>
        <c:axId val="14860591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432832911"/>
        <c:crosses val="autoZero"/>
        <c:auto val="1"/>
        <c:lblAlgn val="ctr"/>
        <c:lblOffset val="100"/>
        <c:noMultiLvlLbl val="0"/>
      </c:catAx>
      <c:valAx>
        <c:axId val="1432832911"/>
        <c:scaling>
          <c:orientation val="minMax"/>
          <c:max val="6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486059183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'3D LA'!$D$4</c:f>
              <c:strCache>
                <c:ptCount val="1"/>
                <c:pt idx="0">
                  <c:v>Control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'3D LA'!$E$9:$T$9</c:f>
                <c:numCache>
                  <c:formatCode>General</c:formatCode>
                  <c:ptCount val="16"/>
                  <c:pt idx="0">
                    <c:v>2.5240738711185848</c:v>
                  </c:pt>
                  <c:pt idx="1">
                    <c:v>3.6733960007505342</c:v>
                  </c:pt>
                  <c:pt idx="2">
                    <c:v>11.268360719041816</c:v>
                  </c:pt>
                  <c:pt idx="3">
                    <c:v>15.747182572130162</c:v>
                  </c:pt>
                  <c:pt idx="4">
                    <c:v>14.3505985506219</c:v>
                  </c:pt>
                  <c:pt idx="5">
                    <c:v>24.995393069524138</c:v>
                  </c:pt>
                  <c:pt idx="6">
                    <c:v>24.222265037357612</c:v>
                  </c:pt>
                  <c:pt idx="7">
                    <c:v>29.035402858235038</c:v>
                  </c:pt>
                  <c:pt idx="8">
                    <c:v>24.236512332841954</c:v>
                  </c:pt>
                  <c:pt idx="9">
                    <c:v>39.494905385884962</c:v>
                  </c:pt>
                  <c:pt idx="10">
                    <c:v>32.86931946207627</c:v>
                  </c:pt>
                  <c:pt idx="11">
                    <c:v>32.543052872464166</c:v>
                  </c:pt>
                  <c:pt idx="12">
                    <c:v>50.065700307695579</c:v>
                  </c:pt>
                  <c:pt idx="13">
                    <c:v>59.446182987135437</c:v>
                  </c:pt>
                  <c:pt idx="14">
                    <c:v>34.327536317947541</c:v>
                  </c:pt>
                  <c:pt idx="15">
                    <c:v>21.863305374785192</c:v>
                  </c:pt>
                </c:numCache>
              </c:numRef>
            </c:plus>
            <c:minus>
              <c:numRef>
                <c:f>'3D LA'!$E$9:$T$9</c:f>
                <c:numCache>
                  <c:formatCode>General</c:formatCode>
                  <c:ptCount val="16"/>
                  <c:pt idx="0">
                    <c:v>2.5240738711185848</c:v>
                  </c:pt>
                  <c:pt idx="1">
                    <c:v>3.6733960007505342</c:v>
                  </c:pt>
                  <c:pt idx="2">
                    <c:v>11.268360719041816</c:v>
                  </c:pt>
                  <c:pt idx="3">
                    <c:v>15.747182572130162</c:v>
                  </c:pt>
                  <c:pt idx="4">
                    <c:v>14.3505985506219</c:v>
                  </c:pt>
                  <c:pt idx="5">
                    <c:v>24.995393069524138</c:v>
                  </c:pt>
                  <c:pt idx="6">
                    <c:v>24.222265037357612</c:v>
                  </c:pt>
                  <c:pt idx="7">
                    <c:v>29.035402858235038</c:v>
                  </c:pt>
                  <c:pt idx="8">
                    <c:v>24.236512332841954</c:v>
                  </c:pt>
                  <c:pt idx="9">
                    <c:v>39.494905385884962</c:v>
                  </c:pt>
                  <c:pt idx="10">
                    <c:v>32.86931946207627</c:v>
                  </c:pt>
                  <c:pt idx="11">
                    <c:v>32.543052872464166</c:v>
                  </c:pt>
                  <c:pt idx="12">
                    <c:v>50.065700307695579</c:v>
                  </c:pt>
                  <c:pt idx="13">
                    <c:v>59.446182987135437</c:v>
                  </c:pt>
                  <c:pt idx="14">
                    <c:v>34.327536317947541</c:v>
                  </c:pt>
                  <c:pt idx="15">
                    <c:v>21.863305374785192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'3D LA'!$E$3:$T$3</c:f>
              <c:numCache>
                <c:formatCode>d\-mmm</c:formatCode>
                <c:ptCount val="16"/>
                <c:pt idx="0">
                  <c:v>45330</c:v>
                </c:pt>
                <c:pt idx="1">
                  <c:v>45334</c:v>
                </c:pt>
                <c:pt idx="2">
                  <c:v>45335</c:v>
                </c:pt>
                <c:pt idx="3">
                  <c:v>45337</c:v>
                </c:pt>
                <c:pt idx="4">
                  <c:v>45338</c:v>
                </c:pt>
                <c:pt idx="5">
                  <c:v>45341</c:v>
                </c:pt>
                <c:pt idx="6">
                  <c:v>45342</c:v>
                </c:pt>
                <c:pt idx="7">
                  <c:v>45344</c:v>
                </c:pt>
                <c:pt idx="8">
                  <c:v>45345</c:v>
                </c:pt>
                <c:pt idx="9">
                  <c:v>45348</c:v>
                </c:pt>
                <c:pt idx="10">
                  <c:v>45349</c:v>
                </c:pt>
                <c:pt idx="11">
                  <c:v>45351</c:v>
                </c:pt>
                <c:pt idx="12">
                  <c:v>45355</c:v>
                </c:pt>
                <c:pt idx="13">
                  <c:v>45356</c:v>
                </c:pt>
                <c:pt idx="14">
                  <c:v>45358</c:v>
                </c:pt>
                <c:pt idx="15">
                  <c:v>45362</c:v>
                </c:pt>
              </c:numCache>
            </c:numRef>
          </c:xVal>
          <c:yVal>
            <c:numRef>
              <c:f>'3D LA'!$E$4:$T$4</c:f>
              <c:numCache>
                <c:formatCode>General</c:formatCode>
                <c:ptCount val="16"/>
                <c:pt idx="0">
                  <c:v>262.22409523809534</c:v>
                </c:pt>
                <c:pt idx="1">
                  <c:v>283.43931249999997</c:v>
                </c:pt>
                <c:pt idx="2" formatCode="0.00">
                  <c:v>280.30916666666667</c:v>
                </c:pt>
                <c:pt idx="3" formatCode="0.00">
                  <c:v>331.44840000000005</c:v>
                </c:pt>
                <c:pt idx="4" formatCode="0.00">
                  <c:v>345.64783333333327</c:v>
                </c:pt>
                <c:pt idx="5" formatCode="0.00">
                  <c:v>413.5209999999999</c:v>
                </c:pt>
                <c:pt idx="6" formatCode="0.00">
                  <c:v>444.43220000000002</c:v>
                </c:pt>
                <c:pt idx="7" formatCode="0.00">
                  <c:v>483.5702</c:v>
                </c:pt>
                <c:pt idx="8" formatCode="0.00">
                  <c:v>509.91639999999995</c:v>
                </c:pt>
                <c:pt idx="9" formatCode="0.00">
                  <c:v>541.95279999999991</c:v>
                </c:pt>
                <c:pt idx="10" formatCode="0.00">
                  <c:v>629.67999999999995</c:v>
                </c:pt>
                <c:pt idx="11" formatCode="0.00">
                  <c:v>635.0924</c:v>
                </c:pt>
                <c:pt idx="12" formatCode="0.00">
                  <c:v>700.54399999999998</c:v>
                </c:pt>
                <c:pt idx="13" formatCode="0.00">
                  <c:v>712.53320000000008</c:v>
                </c:pt>
                <c:pt idx="14" formatCode="0.00">
                  <c:v>656.9914</c:v>
                </c:pt>
                <c:pt idx="15" formatCode="0.00">
                  <c:v>640.11233333333337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AA6-499B-BFA9-494B1E1C9BBD}"/>
            </c:ext>
          </c:extLst>
        </c:ser>
        <c:ser>
          <c:idx val="1"/>
          <c:order val="1"/>
          <c:tx>
            <c:strRef>
              <c:f>'3D LA'!$D$5</c:f>
              <c:strCache>
                <c:ptCount val="1"/>
                <c:pt idx="0">
                  <c:v>IW1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'3D LA'!$E$3:$T$3</c:f>
              <c:numCache>
                <c:formatCode>d\-mmm</c:formatCode>
                <c:ptCount val="16"/>
                <c:pt idx="0">
                  <c:v>45330</c:v>
                </c:pt>
                <c:pt idx="1">
                  <c:v>45334</c:v>
                </c:pt>
                <c:pt idx="2">
                  <c:v>45335</c:v>
                </c:pt>
                <c:pt idx="3">
                  <c:v>45337</c:v>
                </c:pt>
                <c:pt idx="4">
                  <c:v>45338</c:v>
                </c:pt>
                <c:pt idx="5">
                  <c:v>45341</c:v>
                </c:pt>
                <c:pt idx="6">
                  <c:v>45342</c:v>
                </c:pt>
                <c:pt idx="7">
                  <c:v>45344</c:v>
                </c:pt>
                <c:pt idx="8">
                  <c:v>45345</c:v>
                </c:pt>
                <c:pt idx="9">
                  <c:v>45348</c:v>
                </c:pt>
                <c:pt idx="10">
                  <c:v>45349</c:v>
                </c:pt>
                <c:pt idx="11">
                  <c:v>45351</c:v>
                </c:pt>
                <c:pt idx="12">
                  <c:v>45355</c:v>
                </c:pt>
                <c:pt idx="13">
                  <c:v>45356</c:v>
                </c:pt>
                <c:pt idx="14">
                  <c:v>45358</c:v>
                </c:pt>
                <c:pt idx="15">
                  <c:v>45362</c:v>
                </c:pt>
              </c:numCache>
            </c:numRef>
          </c:xVal>
          <c:yVal>
            <c:numRef>
              <c:f>'3D LA'!$E$5:$T$5</c:f>
              <c:numCache>
                <c:formatCode>General</c:formatCode>
                <c:ptCount val="16"/>
                <c:pt idx="2" formatCode="0.00">
                  <c:v>285.42860000000002</c:v>
                </c:pt>
                <c:pt idx="3" formatCode="0.00">
                  <c:v>331.358</c:v>
                </c:pt>
                <c:pt idx="4" formatCode="0.00">
                  <c:v>351.87779999999998</c:v>
                </c:pt>
                <c:pt idx="5" formatCode="0.00">
                  <c:v>402.05919999999998</c:v>
                </c:pt>
                <c:pt idx="6" formatCode="0.00">
                  <c:v>402.50040000000001</c:v>
                </c:pt>
                <c:pt idx="7" formatCode="0.00">
                  <c:v>409.63919999999996</c:v>
                </c:pt>
                <c:pt idx="8" formatCode="0.00">
                  <c:v>405.47399999999999</c:v>
                </c:pt>
                <c:pt idx="9" formatCode="0.00">
                  <c:v>428.14520000000005</c:v>
                </c:pt>
                <c:pt idx="10" formatCode="0.00">
                  <c:v>423.36599999999999</c:v>
                </c:pt>
                <c:pt idx="11" formatCode="0.00">
                  <c:v>456.29539999999997</c:v>
                </c:pt>
                <c:pt idx="12" formatCode="0.00">
                  <c:v>461.29160000000002</c:v>
                </c:pt>
                <c:pt idx="13" formatCode="0.00">
                  <c:v>462.92160000000001</c:v>
                </c:pt>
                <c:pt idx="14" formatCode="0.00">
                  <c:v>417.60080000000005</c:v>
                </c:pt>
                <c:pt idx="15" formatCode="0.00">
                  <c:v>415.75400000000002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AA6-499B-BFA9-494B1E1C9BBD}"/>
            </c:ext>
          </c:extLst>
        </c:ser>
        <c:ser>
          <c:idx val="2"/>
          <c:order val="2"/>
          <c:tx>
            <c:strRef>
              <c:f>'3D LA'!$D$6</c:f>
              <c:strCache>
                <c:ptCount val="1"/>
                <c:pt idx="0">
                  <c:v>IW2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'3D LA'!$G$11:$T$11</c:f>
                <c:numCache>
                  <c:formatCode>General</c:formatCode>
                  <c:ptCount val="14"/>
                  <c:pt idx="0">
                    <c:v>8.0437248175207934</c:v>
                  </c:pt>
                  <c:pt idx="1">
                    <c:v>5.3163000912288645</c:v>
                  </c:pt>
                  <c:pt idx="2">
                    <c:v>14.525221510875488</c:v>
                  </c:pt>
                  <c:pt idx="3">
                    <c:v>10.797059161642123</c:v>
                  </c:pt>
                  <c:pt idx="4">
                    <c:v>16.335086528696433</c:v>
                  </c:pt>
                  <c:pt idx="5">
                    <c:v>15.658096504364774</c:v>
                  </c:pt>
                  <c:pt idx="6">
                    <c:v>15.14221238921183</c:v>
                  </c:pt>
                  <c:pt idx="7">
                    <c:v>14.765276625922052</c:v>
                  </c:pt>
                  <c:pt idx="8">
                    <c:v>15.475996977254809</c:v>
                  </c:pt>
                  <c:pt idx="9">
                    <c:v>8.4175895278874115</c:v>
                  </c:pt>
                  <c:pt idx="10">
                    <c:v>16.596156105680837</c:v>
                  </c:pt>
                  <c:pt idx="11">
                    <c:v>14.543449557790627</c:v>
                  </c:pt>
                  <c:pt idx="12">
                    <c:v>26.863102399760166</c:v>
                  </c:pt>
                  <c:pt idx="13">
                    <c:v>29.686122440292021</c:v>
                  </c:pt>
                </c:numCache>
              </c:numRef>
            </c:plus>
            <c:minus>
              <c:numRef>
                <c:f>'3D LA'!$G$11:$T$11</c:f>
                <c:numCache>
                  <c:formatCode>General</c:formatCode>
                  <c:ptCount val="14"/>
                  <c:pt idx="0">
                    <c:v>8.0437248175207934</c:v>
                  </c:pt>
                  <c:pt idx="1">
                    <c:v>5.3163000912288645</c:v>
                  </c:pt>
                  <c:pt idx="2">
                    <c:v>14.525221510875488</c:v>
                  </c:pt>
                  <c:pt idx="3">
                    <c:v>10.797059161642123</c:v>
                  </c:pt>
                  <c:pt idx="4">
                    <c:v>16.335086528696433</c:v>
                  </c:pt>
                  <c:pt idx="5">
                    <c:v>15.658096504364774</c:v>
                  </c:pt>
                  <c:pt idx="6">
                    <c:v>15.14221238921183</c:v>
                  </c:pt>
                  <c:pt idx="7">
                    <c:v>14.765276625922052</c:v>
                  </c:pt>
                  <c:pt idx="8">
                    <c:v>15.475996977254809</c:v>
                  </c:pt>
                  <c:pt idx="9">
                    <c:v>8.4175895278874115</c:v>
                  </c:pt>
                  <c:pt idx="10">
                    <c:v>16.596156105680837</c:v>
                  </c:pt>
                  <c:pt idx="11">
                    <c:v>14.543449557790627</c:v>
                  </c:pt>
                  <c:pt idx="12">
                    <c:v>26.863102399760166</c:v>
                  </c:pt>
                  <c:pt idx="13">
                    <c:v>29.686122440292021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'3D LA'!$E$3:$T$3</c:f>
              <c:numCache>
                <c:formatCode>d\-mmm</c:formatCode>
                <c:ptCount val="16"/>
                <c:pt idx="0">
                  <c:v>45330</c:v>
                </c:pt>
                <c:pt idx="1">
                  <c:v>45334</c:v>
                </c:pt>
                <c:pt idx="2">
                  <c:v>45335</c:v>
                </c:pt>
                <c:pt idx="3">
                  <c:v>45337</c:v>
                </c:pt>
                <c:pt idx="4">
                  <c:v>45338</c:v>
                </c:pt>
                <c:pt idx="5">
                  <c:v>45341</c:v>
                </c:pt>
                <c:pt idx="6">
                  <c:v>45342</c:v>
                </c:pt>
                <c:pt idx="7">
                  <c:v>45344</c:v>
                </c:pt>
                <c:pt idx="8">
                  <c:v>45345</c:v>
                </c:pt>
                <c:pt idx="9">
                  <c:v>45348</c:v>
                </c:pt>
                <c:pt idx="10">
                  <c:v>45349</c:v>
                </c:pt>
                <c:pt idx="11">
                  <c:v>45351</c:v>
                </c:pt>
                <c:pt idx="12">
                  <c:v>45355</c:v>
                </c:pt>
                <c:pt idx="13">
                  <c:v>45356</c:v>
                </c:pt>
                <c:pt idx="14">
                  <c:v>45358</c:v>
                </c:pt>
                <c:pt idx="15">
                  <c:v>45362</c:v>
                </c:pt>
              </c:numCache>
            </c:numRef>
          </c:xVal>
          <c:yVal>
            <c:numRef>
              <c:f>'3D LA'!$E$6:$T$6</c:f>
              <c:numCache>
                <c:formatCode>General</c:formatCode>
                <c:ptCount val="16"/>
                <c:pt idx="2" formatCode="0.00">
                  <c:v>291.55020000000002</c:v>
                </c:pt>
                <c:pt idx="3" formatCode="0.00">
                  <c:v>325.67359999999996</c:v>
                </c:pt>
                <c:pt idx="4" formatCode="0.00">
                  <c:v>348.70479999999998</c:v>
                </c:pt>
                <c:pt idx="5" formatCode="0.00">
                  <c:v>388.47820000000002</c:v>
                </c:pt>
                <c:pt idx="6" formatCode="0.00">
                  <c:v>379.161</c:v>
                </c:pt>
                <c:pt idx="7" formatCode="0.00">
                  <c:v>406.37480000000005</c:v>
                </c:pt>
                <c:pt idx="8" formatCode="0.00">
                  <c:v>423.47180000000009</c:v>
                </c:pt>
                <c:pt idx="9" formatCode="0.00">
                  <c:v>422.64980000000003</c:v>
                </c:pt>
                <c:pt idx="10" formatCode="0.00">
                  <c:v>426.1318</c:v>
                </c:pt>
                <c:pt idx="11" formatCode="0.00">
                  <c:v>467.15560000000005</c:v>
                </c:pt>
                <c:pt idx="12" formatCode="0.00">
                  <c:v>459.74228571428569</c:v>
                </c:pt>
                <c:pt idx="13" formatCode="0.00">
                  <c:v>471.98420000000004</c:v>
                </c:pt>
                <c:pt idx="14" formatCode="0.00">
                  <c:v>439.23779999999999</c:v>
                </c:pt>
                <c:pt idx="15" formatCode="0.00">
                  <c:v>445.59820000000002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AA6-499B-BFA9-494B1E1C9BBD}"/>
            </c:ext>
          </c:extLst>
        </c:ser>
        <c:ser>
          <c:idx val="3"/>
          <c:order val="3"/>
          <c:tx>
            <c:strRef>
              <c:f>'3D LA'!$D$7</c:f>
              <c:strCache>
                <c:ptCount val="1"/>
                <c:pt idx="0">
                  <c:v>IW3</c:v>
                </c:pt>
              </c:strCache>
            </c:strRef>
          </c:tx>
          <c:spPr>
            <a:ln w="19050" cap="rnd">
              <a:solidFill>
                <a:srgbClr val="0B76A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B76A0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'3D LA'!$G$12:$T$12</c:f>
                <c:numCache>
                  <c:formatCode>General</c:formatCode>
                  <c:ptCount val="14"/>
                  <c:pt idx="0">
                    <c:v>13.34775057557556</c:v>
                  </c:pt>
                  <c:pt idx="1">
                    <c:v>10.576283220541667</c:v>
                  </c:pt>
                  <c:pt idx="2">
                    <c:v>9.3638846671667206</c:v>
                  </c:pt>
                  <c:pt idx="3">
                    <c:v>29.183653744862188</c:v>
                  </c:pt>
                  <c:pt idx="4">
                    <c:v>35.240470828863735</c:v>
                  </c:pt>
                  <c:pt idx="5">
                    <c:v>33.736434974667979</c:v>
                  </c:pt>
                  <c:pt idx="6">
                    <c:v>35.67608889494494</c:v>
                  </c:pt>
                  <c:pt idx="7">
                    <c:v>28.655898995843824</c:v>
                  </c:pt>
                  <c:pt idx="8">
                    <c:v>25.055490474943586</c:v>
                  </c:pt>
                  <c:pt idx="9">
                    <c:v>30.023480706606616</c:v>
                  </c:pt>
                  <c:pt idx="10">
                    <c:v>19.889376374922708</c:v>
                  </c:pt>
                  <c:pt idx="11">
                    <c:v>29.535070378111435</c:v>
                  </c:pt>
                  <c:pt idx="12">
                    <c:v>16.684912187362563</c:v>
                  </c:pt>
                  <c:pt idx="13">
                    <c:v>12.629115077470784</c:v>
                  </c:pt>
                </c:numCache>
              </c:numRef>
            </c:plus>
            <c:minus>
              <c:numRef>
                <c:f>'3D LA'!$G$12:$T$12</c:f>
                <c:numCache>
                  <c:formatCode>General</c:formatCode>
                  <c:ptCount val="14"/>
                  <c:pt idx="0">
                    <c:v>13.34775057557556</c:v>
                  </c:pt>
                  <c:pt idx="1">
                    <c:v>10.576283220541667</c:v>
                  </c:pt>
                  <c:pt idx="2">
                    <c:v>9.3638846671667206</c:v>
                  </c:pt>
                  <c:pt idx="3">
                    <c:v>29.183653744862188</c:v>
                  </c:pt>
                  <c:pt idx="4">
                    <c:v>35.240470828863735</c:v>
                  </c:pt>
                  <c:pt idx="5">
                    <c:v>33.736434974667979</c:v>
                  </c:pt>
                  <c:pt idx="6">
                    <c:v>35.67608889494494</c:v>
                  </c:pt>
                  <c:pt idx="7">
                    <c:v>28.655898995843824</c:v>
                  </c:pt>
                  <c:pt idx="8">
                    <c:v>25.055490474943586</c:v>
                  </c:pt>
                  <c:pt idx="9">
                    <c:v>30.023480706606616</c:v>
                  </c:pt>
                  <c:pt idx="10">
                    <c:v>19.889376374922708</c:v>
                  </c:pt>
                  <c:pt idx="11">
                    <c:v>29.535070378111435</c:v>
                  </c:pt>
                  <c:pt idx="12">
                    <c:v>16.684912187362563</c:v>
                  </c:pt>
                  <c:pt idx="13">
                    <c:v>12.629115077470784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0B76A0"/>
                </a:solidFill>
                <a:round/>
              </a:ln>
              <a:effectLst/>
            </c:spPr>
          </c:errBars>
          <c:xVal>
            <c:numRef>
              <c:f>'3D LA'!$E$3:$T$3</c:f>
              <c:numCache>
                <c:formatCode>d\-mmm</c:formatCode>
                <c:ptCount val="16"/>
                <c:pt idx="0">
                  <c:v>45330</c:v>
                </c:pt>
                <c:pt idx="1">
                  <c:v>45334</c:v>
                </c:pt>
                <c:pt idx="2">
                  <c:v>45335</c:v>
                </c:pt>
                <c:pt idx="3">
                  <c:v>45337</c:v>
                </c:pt>
                <c:pt idx="4">
                  <c:v>45338</c:v>
                </c:pt>
                <c:pt idx="5">
                  <c:v>45341</c:v>
                </c:pt>
                <c:pt idx="6">
                  <c:v>45342</c:v>
                </c:pt>
                <c:pt idx="7">
                  <c:v>45344</c:v>
                </c:pt>
                <c:pt idx="8">
                  <c:v>45345</c:v>
                </c:pt>
                <c:pt idx="9">
                  <c:v>45348</c:v>
                </c:pt>
                <c:pt idx="10">
                  <c:v>45349</c:v>
                </c:pt>
                <c:pt idx="11">
                  <c:v>45351</c:v>
                </c:pt>
                <c:pt idx="12">
                  <c:v>45355</c:v>
                </c:pt>
                <c:pt idx="13">
                  <c:v>45356</c:v>
                </c:pt>
                <c:pt idx="14">
                  <c:v>45358</c:v>
                </c:pt>
                <c:pt idx="15">
                  <c:v>45362</c:v>
                </c:pt>
              </c:numCache>
            </c:numRef>
          </c:xVal>
          <c:yVal>
            <c:numRef>
              <c:f>'3D LA'!$E$7:$T$7</c:f>
              <c:numCache>
                <c:formatCode>General</c:formatCode>
                <c:ptCount val="16"/>
                <c:pt idx="2" formatCode="0.00">
                  <c:v>316.53016666666667</c:v>
                </c:pt>
                <c:pt idx="3" formatCode="0.00">
                  <c:v>320.77983333333333</c:v>
                </c:pt>
                <c:pt idx="4" formatCode="0.00">
                  <c:v>342.22739999999999</c:v>
                </c:pt>
                <c:pt idx="5" formatCode="0.00">
                  <c:v>410.87799999999999</c:v>
                </c:pt>
                <c:pt idx="6" formatCode="0.00">
                  <c:v>408.70249999999993</c:v>
                </c:pt>
                <c:pt idx="7" formatCode="0.00">
                  <c:v>439.983</c:v>
                </c:pt>
                <c:pt idx="8" formatCode="0.00">
                  <c:v>455.06179999999995</c:v>
                </c:pt>
                <c:pt idx="9" formatCode="0.00">
                  <c:v>421.11759999999992</c:v>
                </c:pt>
                <c:pt idx="10" formatCode="0.00">
                  <c:v>451.8818</c:v>
                </c:pt>
                <c:pt idx="11" formatCode="0.00">
                  <c:v>456.35020000000003</c:v>
                </c:pt>
                <c:pt idx="12" formatCode="0.00">
                  <c:v>464.82449999999994</c:v>
                </c:pt>
                <c:pt idx="13" formatCode="0.00">
                  <c:v>466.88220000000001</c:v>
                </c:pt>
                <c:pt idx="14" formatCode="0.00">
                  <c:v>429.87300000000005</c:v>
                </c:pt>
                <c:pt idx="15" formatCode="0.00">
                  <c:v>435.72920000000005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AA6-499B-BFA9-494B1E1C9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6417887"/>
        <c:axId val="966417471"/>
      </c:scatterChart>
      <c:valAx>
        <c:axId val="96641788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66417471"/>
        <c:crosses val="autoZero"/>
        <c:crossBetween val="midCat"/>
      </c:valAx>
      <c:valAx>
        <c:axId val="966417471"/>
        <c:scaling>
          <c:orientation val="minMax"/>
          <c:max val="1000"/>
          <c:min val="10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966417887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7352941176470592E-2"/>
          <c:y val="0.10583796374424714"/>
          <c:w val="0.9"/>
          <c:h val="0.11581808787467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9933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8A15"/>
                </a:solidFill>
                <a:prstDash val="dash"/>
              </a:ln>
              <a:effectLst/>
            </c:spPr>
            <c:trendlineType val="poly"/>
            <c:order val="2"/>
            <c:dispRSqr val="1"/>
            <c:dispEq val="0"/>
            <c:trendlineLbl>
              <c:layout>
                <c:manualLayout>
                  <c:x val="1.3805924901003012E-2"/>
                  <c:y val="0.2545060513269174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</c:trendlineLbl>
          </c:trendline>
          <c:xVal>
            <c:numRef>
              <c:f>'relations-elements-poster'!$AQ$143:$AQ$163</c:f>
              <c:numCache>
                <c:formatCode>General</c:formatCode>
                <c:ptCount val="21"/>
                <c:pt idx="0">
                  <c:v>63.164893617021271</c:v>
                </c:pt>
                <c:pt idx="1">
                  <c:v>63.164893617021271</c:v>
                </c:pt>
                <c:pt idx="3">
                  <c:v>63.847429519071312</c:v>
                </c:pt>
                <c:pt idx="5">
                  <c:v>58.970099667774086</c:v>
                </c:pt>
                <c:pt idx="6">
                  <c:v>74.577394763009607</c:v>
                </c:pt>
                <c:pt idx="8">
                  <c:v>76.564580559254324</c:v>
                </c:pt>
                <c:pt idx="9">
                  <c:v>73.357785928642883</c:v>
                </c:pt>
                <c:pt idx="11">
                  <c:v>90.712383488681766</c:v>
                </c:pt>
                <c:pt idx="13">
                  <c:v>85.071357451045458</c:v>
                </c:pt>
                <c:pt idx="15">
                  <c:v>75.093333333333348</c:v>
                </c:pt>
                <c:pt idx="17">
                  <c:v>75.452716297786722</c:v>
                </c:pt>
                <c:pt idx="19">
                  <c:v>70.691949434464405</c:v>
                </c:pt>
                <c:pt idx="20">
                  <c:v>72.451698867421712</c:v>
                </c:pt>
              </c:numCache>
            </c:numRef>
          </c:xVal>
          <c:yVal>
            <c:numRef>
              <c:f>'relations-elements-poster'!$AR$143:$AR$163</c:f>
              <c:numCache>
                <c:formatCode>General</c:formatCode>
                <c:ptCount val="21"/>
                <c:pt idx="0">
                  <c:v>0.45729399999999998</c:v>
                </c:pt>
                <c:pt idx="1">
                  <c:v>0.45645000000000002</c:v>
                </c:pt>
                <c:pt idx="2">
                  <c:v>0.49674200000000002</c:v>
                </c:pt>
                <c:pt idx="3">
                  <c:v>0.41713099999999997</c:v>
                </c:pt>
                <c:pt idx="4">
                  <c:v>0.42182700000000001</c:v>
                </c:pt>
                <c:pt idx="5">
                  <c:v>0.41811799999999999</c:v>
                </c:pt>
                <c:pt idx="6">
                  <c:v>0.57442199999999999</c:v>
                </c:pt>
                <c:pt idx="7">
                  <c:v>0.41373700000000002</c:v>
                </c:pt>
                <c:pt idx="8">
                  <c:v>0.54146799999999995</c:v>
                </c:pt>
                <c:pt idx="9">
                  <c:v>0.58722099999999999</c:v>
                </c:pt>
                <c:pt idx="10">
                  <c:v>0.61351999999999995</c:v>
                </c:pt>
                <c:pt idx="11">
                  <c:v>0.51192300000000002</c:v>
                </c:pt>
                <c:pt idx="12">
                  <c:v>0.58674000000000004</c:v>
                </c:pt>
                <c:pt idx="13">
                  <c:v>0.57273300000000005</c:v>
                </c:pt>
                <c:pt idx="14">
                  <c:v>0.51362399999999997</c:v>
                </c:pt>
                <c:pt idx="15">
                  <c:v>0.56637199999999999</c:v>
                </c:pt>
                <c:pt idx="16">
                  <c:v>0.57354300000000003</c:v>
                </c:pt>
                <c:pt idx="17">
                  <c:v>0.55015199999999997</c:v>
                </c:pt>
                <c:pt idx="18">
                  <c:v>0.56201699999999999</c:v>
                </c:pt>
                <c:pt idx="19">
                  <c:v>0.55536399999999997</c:v>
                </c:pt>
                <c:pt idx="20">
                  <c:v>0.58143100000000003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3F-4C8D-B821-D1D7DA897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112560"/>
        <c:axId val="327110064"/>
      </c:scatterChart>
      <c:valAx>
        <c:axId val="327112560"/>
        <c:scaling>
          <c:orientation val="minMax"/>
          <c:min val="5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327110064"/>
        <c:crosses val="autoZero"/>
        <c:crossBetween val="midCat"/>
      </c:valAx>
      <c:valAx>
        <c:axId val="327110064"/>
        <c:scaling>
          <c:orientation val="minMax"/>
          <c:max val="0.70000000000000007"/>
          <c:min val="0.2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32711256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3399"/>
              </a:solidFill>
              <a:ln w="9525">
                <a:solidFill>
                  <a:srgbClr val="FF99FF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99CC"/>
                </a:solidFill>
                <a:prstDash val="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9060726495726496"/>
                  <c:y val="0.335587958614611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</c:trendlineLbl>
          </c:trendline>
          <c:xVal>
            <c:numRef>
              <c:f>Foglio2!$D$4:$D$24</c:f>
              <c:numCache>
                <c:formatCode>General</c:formatCode>
                <c:ptCount val="21"/>
                <c:pt idx="0">
                  <c:v>52.47</c:v>
                </c:pt>
                <c:pt idx="1">
                  <c:v>52.47</c:v>
                </c:pt>
                <c:pt idx="2">
                  <c:v>47.18</c:v>
                </c:pt>
                <c:pt idx="3">
                  <c:v>48.46</c:v>
                </c:pt>
                <c:pt idx="4">
                  <c:v>50.3</c:v>
                </c:pt>
                <c:pt idx="5">
                  <c:v>50.76</c:v>
                </c:pt>
                <c:pt idx="6">
                  <c:v>31.5</c:v>
                </c:pt>
                <c:pt idx="7">
                  <c:v>12.77</c:v>
                </c:pt>
                <c:pt idx="8">
                  <c:v>41.27</c:v>
                </c:pt>
                <c:pt idx="9">
                  <c:v>27.45</c:v>
                </c:pt>
                <c:pt idx="10">
                  <c:v>29.21</c:v>
                </c:pt>
                <c:pt idx="11">
                  <c:v>27.91</c:v>
                </c:pt>
                <c:pt idx="12">
                  <c:v>28.4</c:v>
                </c:pt>
                <c:pt idx="13">
                  <c:v>27.79</c:v>
                </c:pt>
                <c:pt idx="14">
                  <c:v>34.24</c:v>
                </c:pt>
                <c:pt idx="15">
                  <c:v>31.59</c:v>
                </c:pt>
                <c:pt idx="16">
                  <c:v>25.56</c:v>
                </c:pt>
                <c:pt idx="17">
                  <c:v>23.1</c:v>
                </c:pt>
                <c:pt idx="18">
                  <c:v>30.42</c:v>
                </c:pt>
                <c:pt idx="19">
                  <c:v>27.13</c:v>
                </c:pt>
                <c:pt idx="20">
                  <c:v>26.55</c:v>
                </c:pt>
              </c:numCache>
            </c:numRef>
          </c:xVal>
          <c:yVal>
            <c:numRef>
              <c:f>Foglio2!$E$4:$E$24</c:f>
              <c:numCache>
                <c:formatCode>General</c:formatCode>
                <c:ptCount val="21"/>
                <c:pt idx="0">
                  <c:v>9970.91</c:v>
                </c:pt>
                <c:pt idx="1">
                  <c:v>9953.2900000000009</c:v>
                </c:pt>
                <c:pt idx="2">
                  <c:v>8372.48</c:v>
                </c:pt>
                <c:pt idx="3">
                  <c:v>11240.1</c:v>
                </c:pt>
                <c:pt idx="4">
                  <c:v>9963.18</c:v>
                </c:pt>
                <c:pt idx="5">
                  <c:v>9893.06</c:v>
                </c:pt>
                <c:pt idx="6">
                  <c:v>4313.68</c:v>
                </c:pt>
                <c:pt idx="7">
                  <c:v>1308.73</c:v>
                </c:pt>
                <c:pt idx="8">
                  <c:v>5886.1</c:v>
                </c:pt>
                <c:pt idx="9">
                  <c:v>3798.92</c:v>
                </c:pt>
                <c:pt idx="10">
                  <c:v>3983.38</c:v>
                </c:pt>
                <c:pt idx="11">
                  <c:v>4430.2299999999996</c:v>
                </c:pt>
                <c:pt idx="12">
                  <c:v>4245.29</c:v>
                </c:pt>
                <c:pt idx="13">
                  <c:v>4813.5600000000004</c:v>
                </c:pt>
                <c:pt idx="14">
                  <c:v>6326.42</c:v>
                </c:pt>
                <c:pt idx="15">
                  <c:v>3737.71</c:v>
                </c:pt>
                <c:pt idx="16">
                  <c:v>4013.58</c:v>
                </c:pt>
                <c:pt idx="17">
                  <c:v>3700.87</c:v>
                </c:pt>
                <c:pt idx="18">
                  <c:v>4861.1099999999997</c:v>
                </c:pt>
                <c:pt idx="19">
                  <c:v>4432.3999999999996</c:v>
                </c:pt>
                <c:pt idx="20">
                  <c:v>4029.98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AE-47F9-A7AD-A02575A56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6094944"/>
        <c:axId val="1976094112"/>
      </c:scatterChart>
      <c:valAx>
        <c:axId val="1976094944"/>
        <c:scaling>
          <c:orientation val="minMax"/>
          <c:min val="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976094112"/>
        <c:crosses val="autoZero"/>
        <c:crossBetween val="midCat"/>
      </c:valAx>
      <c:valAx>
        <c:axId val="1976094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976094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'apical-basal poster'!$P$103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'apical-basal poster'!$Q$108:$R$108</c:f>
                <c:numCache>
                  <c:formatCode>General</c:formatCode>
                  <c:ptCount val="2"/>
                  <c:pt idx="0">
                    <c:v>1.5248041406573261</c:v>
                  </c:pt>
                  <c:pt idx="1">
                    <c:v>0.9523857393162023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'apical-basal poster'!$Q$16:$R$16</c:f>
              <c:strCache>
                <c:ptCount val="2"/>
                <c:pt idx="0">
                  <c:v>apical</c:v>
                </c:pt>
                <c:pt idx="1">
                  <c:v>basal</c:v>
                </c:pt>
              </c:strCache>
            </c:strRef>
          </c:cat>
          <c:val>
            <c:numRef>
              <c:f>'apical-basal poster'!$Q$103:$R$103</c:f>
              <c:numCache>
                <c:formatCode>General</c:formatCode>
                <c:ptCount val="2"/>
                <c:pt idx="0" formatCode="0.00">
                  <c:v>61.99414093462223</c:v>
                </c:pt>
                <c:pt idx="1">
                  <c:v>119.90854688705379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07-48E1-A165-3EBAE0E78EB3}"/>
            </c:ext>
          </c:extLst>
        </c:ser>
        <c:ser>
          <c:idx val="1"/>
          <c:order val="1"/>
          <c:tx>
            <c:strRef>
              <c:f>'apical-basal poster'!$P$104</c:f>
              <c:strCache>
                <c:ptCount val="1"/>
                <c:pt idx="0">
                  <c:v>IW1</c:v>
                </c:pt>
              </c:strCache>
            </c:strRef>
          </c:tx>
          <c:spPr>
            <a:solidFill>
              <a:srgbClr val="CAEEFB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'apical-basal poster'!$Q$109:$R$109</c:f>
                <c:numCache>
                  <c:formatCode>General</c:formatCode>
                  <c:ptCount val="2"/>
                  <c:pt idx="0">
                    <c:v>0.93451963003520555</c:v>
                  </c:pt>
                  <c:pt idx="1">
                    <c:v>7.7249142447165866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'apical-basal poster'!$Q$16:$R$16</c:f>
              <c:strCache>
                <c:ptCount val="2"/>
                <c:pt idx="0">
                  <c:v>apical</c:v>
                </c:pt>
                <c:pt idx="1">
                  <c:v>basal</c:v>
                </c:pt>
              </c:strCache>
            </c:strRef>
          </c:cat>
          <c:val>
            <c:numRef>
              <c:f>'apical-basal poster'!$Q$104:$R$104</c:f>
              <c:numCache>
                <c:formatCode>General</c:formatCode>
                <c:ptCount val="2"/>
                <c:pt idx="0" formatCode="0.00">
                  <c:v>74.833253750302276</c:v>
                </c:pt>
                <c:pt idx="1">
                  <c:v>123.56081308821626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07-48E1-A165-3EBAE0E78EB3}"/>
            </c:ext>
          </c:extLst>
        </c:ser>
        <c:ser>
          <c:idx val="2"/>
          <c:order val="2"/>
          <c:tx>
            <c:strRef>
              <c:f>'apical-basal poster'!$P$105</c:f>
              <c:strCache>
                <c:ptCount val="1"/>
                <c:pt idx="0">
                  <c:v>IW2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36000">
                  <a:srgbClr val="FFCC00">
                    <a:shade val="67500"/>
                    <a:satMod val="115000"/>
                  </a:srgbClr>
                </a:gs>
                <a:gs pos="100000">
                  <a:srgbClr val="FFCC00">
                    <a:shade val="100000"/>
                    <a:satMod val="115000"/>
                  </a:srgbClr>
                </a:gs>
              </a:gsLst>
              <a:lin ang="2700000" scaled="1"/>
            </a:gra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'apical-basal poster'!$Q$110:$R$110</c:f>
                <c:numCache>
                  <c:formatCode>General</c:formatCode>
                  <c:ptCount val="2"/>
                  <c:pt idx="0">
                    <c:v>4.5664042978537207</c:v>
                  </c:pt>
                  <c:pt idx="1">
                    <c:v>5.32145657299374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'apical-basal poster'!$Q$16:$R$16</c:f>
              <c:strCache>
                <c:ptCount val="2"/>
                <c:pt idx="0">
                  <c:v>apical</c:v>
                </c:pt>
                <c:pt idx="1">
                  <c:v>basal</c:v>
                </c:pt>
              </c:strCache>
            </c:strRef>
          </c:cat>
          <c:val>
            <c:numRef>
              <c:f>'apical-basal poster'!$Q$105:$R$105</c:f>
              <c:numCache>
                <c:formatCode>General</c:formatCode>
                <c:ptCount val="2"/>
                <c:pt idx="0" formatCode="0.00">
                  <c:v>83.625691424353533</c:v>
                </c:pt>
                <c:pt idx="1">
                  <c:v>163.22957632381099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07-48E1-A165-3EBAE0E78EB3}"/>
            </c:ext>
          </c:extLst>
        </c:ser>
        <c:ser>
          <c:idx val="3"/>
          <c:order val="3"/>
          <c:tx>
            <c:strRef>
              <c:f>'apical-basal poster'!$P$106</c:f>
              <c:strCache>
                <c:ptCount val="1"/>
                <c:pt idx="0">
                  <c:v>IW3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76A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107-48E1-A165-3EBAE0E78EB3}"/>
              </c:ext>
            </c:extLst>
          </c:dPt>
          <c:dPt>
            <c:idx val="1"/>
            <c:invertIfNegative val="0"/>
            <c:bubble3D val="0"/>
            <c:spPr>
              <a:solidFill>
                <a:srgbClr val="0B76A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107-48E1-A165-3EBAE0E78EB3}"/>
              </c:ext>
            </c:extLst>
          </c:dPt>
          <c:errBars>
            <c:errBarType val="plus"/>
            <c:errValType val="cust"/>
            <c:noEndCap val="0"/>
            <c:plus>
              <c:numRef>
                <c:f>'apical-basal poster'!$Q$111:$R$111</c:f>
                <c:numCache>
                  <c:formatCode>General</c:formatCode>
                  <c:ptCount val="2"/>
                  <c:pt idx="0">
                    <c:v>1.3897986427108384</c:v>
                  </c:pt>
                  <c:pt idx="1">
                    <c:v>8.0175537187399595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'apical-basal poster'!$Q$16:$R$16</c:f>
              <c:strCache>
                <c:ptCount val="2"/>
                <c:pt idx="0">
                  <c:v>apical</c:v>
                </c:pt>
                <c:pt idx="1">
                  <c:v>basal</c:v>
                </c:pt>
              </c:strCache>
            </c:strRef>
          </c:cat>
          <c:val>
            <c:numRef>
              <c:f>'apical-basal poster'!$Q$106:$R$106</c:f>
              <c:numCache>
                <c:formatCode>General</c:formatCode>
                <c:ptCount val="2"/>
                <c:pt idx="0" formatCode="0.00">
                  <c:v>72.865454866557613</c:v>
                </c:pt>
                <c:pt idx="1">
                  <c:v>141.32502825253121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107-48E1-A165-3EBAE0E78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3062255"/>
        <c:axId val="1843061423"/>
      </c:barChart>
      <c:catAx>
        <c:axId val="18430622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843061423"/>
        <c:crosses val="autoZero"/>
        <c:auto val="1"/>
        <c:lblAlgn val="ctr"/>
        <c:lblOffset val="100"/>
        <c:noMultiLvlLbl val="0"/>
      </c:catAx>
      <c:valAx>
        <c:axId val="1843061423"/>
        <c:scaling>
          <c:orientation val="minMax"/>
          <c:max val="24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184306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chart" Target="../charts/chart2.xml"/><Relationship Id="rId12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11" Type="http://schemas.openxmlformats.org/officeDocument/2006/relationships/image" Target="../media/image6.jpe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magine 70">
            <a:extLst>
              <a:ext uri="{FF2B5EF4-FFF2-40B4-BE49-F238E27FC236}">
                <a16:creationId xmlns:a16="http://schemas.microsoft.com/office/drawing/2014/main" id="{681B5BE2-C820-322C-3988-4A16244CD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211" y="2132975"/>
            <a:ext cx="2808732" cy="2810256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3E05E844-A676-4F92-A8D2-4F1170E55E8E}"/>
              </a:ext>
            </a:extLst>
          </p:cNvPr>
          <p:cNvGrpSpPr/>
          <p:nvPr/>
        </p:nvGrpSpPr>
        <p:grpSpPr>
          <a:xfrm>
            <a:off x="-458100" y="-95705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5A8D3-EBD4-4DDC-BAA4-9EAF1E6D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2BC2E56-EF4A-4FC4-8DD3-CBB43C24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4927824" y="77991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noProof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7971304" y="77991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noProof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en-GB" b="0" baseline="30000" noProof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b="0" noProof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en-GB" b="0" baseline="30000" noProof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b="0" noProof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GB" noProof="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3117" y="405014"/>
            <a:ext cx="11505766" cy="930600"/>
          </a:xfrm>
          <a:prstGeom prst="rect">
            <a:avLst/>
          </a:prstGeom>
          <a:solidFill>
            <a:srgbClr val="B9D5AB">
              <a:alpha val="14000"/>
            </a:srgbClr>
          </a:solidFill>
        </p:spPr>
        <p:txBody>
          <a:bodyPr wrap="square" tIns="3600" bIns="3600" rtlCol="0">
            <a:spAutoFit/>
          </a:bodyPr>
          <a:lstStyle/>
          <a:p>
            <a:pPr algn="ctr"/>
            <a:r>
              <a:rPr lang="en-GB" sz="2000" b="1" noProof="0" dirty="0">
                <a:solidFill>
                  <a:srgbClr val="009999"/>
                </a:solidFill>
                <a:latin typeface="Aptos Display" panose="020B0004020202020204" pitchFamily="34" charset="0"/>
              </a:rPr>
              <a:t>New indicators for the selection of plants adapted to saline environments:</a:t>
            </a:r>
          </a:p>
          <a:p>
            <a:pPr algn="ctr"/>
            <a:r>
              <a:rPr lang="en-GB" sz="2000" b="1" noProof="0" dirty="0">
                <a:solidFill>
                  <a:srgbClr val="009999"/>
                </a:solidFill>
                <a:latin typeface="Aptos Display" panose="020B0004020202020204" pitchFamily="34" charset="0"/>
              </a:rPr>
              <a:t>combining High-Throughput digital Plant Phenotyping with morpho-physiological and biochemical analyses in sustainable water management</a:t>
            </a:r>
          </a:p>
        </p:txBody>
      </p:sp>
      <p:sp>
        <p:nvSpPr>
          <p:cNvPr id="11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688168" y="1260476"/>
            <a:ext cx="6238705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noProof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Di Baccio, M. </a:t>
            </a:r>
            <a:r>
              <a:rPr lang="en-GB" noProof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Barbafieri</a:t>
            </a:r>
            <a:r>
              <a:rPr lang="en-GB" noProof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I. Rosellini, M. </a:t>
            </a:r>
            <a:r>
              <a:rPr lang="en-GB" noProof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Mascherpa</a:t>
            </a:r>
            <a:r>
              <a:rPr lang="en-GB" noProof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E. Tassi </a:t>
            </a:r>
          </a:p>
        </p:txBody>
      </p:sp>
      <p:graphicFrame>
        <p:nvGraphicFramePr>
          <p:cNvPr id="58" name="Tabel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9017"/>
              </p:ext>
            </p:extLst>
          </p:nvPr>
        </p:nvGraphicFramePr>
        <p:xfrm>
          <a:off x="65232" y="5140634"/>
          <a:ext cx="3440096" cy="146359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90849">
                  <a:extLst>
                    <a:ext uri="{9D8B030D-6E8A-4147-A177-3AD203B41FA5}">
                      <a16:colId xmlns:a16="http://schemas.microsoft.com/office/drawing/2014/main" val="699016330"/>
                    </a:ext>
                  </a:extLst>
                </a:gridCol>
                <a:gridCol w="458034">
                  <a:extLst>
                    <a:ext uri="{9D8B030D-6E8A-4147-A177-3AD203B41FA5}">
                      <a16:colId xmlns:a16="http://schemas.microsoft.com/office/drawing/2014/main" val="3290799948"/>
                    </a:ext>
                  </a:extLst>
                </a:gridCol>
                <a:gridCol w="652007">
                  <a:extLst>
                    <a:ext uri="{9D8B030D-6E8A-4147-A177-3AD203B41FA5}">
                      <a16:colId xmlns:a16="http://schemas.microsoft.com/office/drawing/2014/main" val="1789573302"/>
                    </a:ext>
                  </a:extLst>
                </a:gridCol>
                <a:gridCol w="644055">
                  <a:extLst>
                    <a:ext uri="{9D8B030D-6E8A-4147-A177-3AD203B41FA5}">
                      <a16:colId xmlns:a16="http://schemas.microsoft.com/office/drawing/2014/main" val="238605279"/>
                    </a:ext>
                  </a:extLst>
                </a:gridCol>
                <a:gridCol w="595151">
                  <a:extLst>
                    <a:ext uri="{9D8B030D-6E8A-4147-A177-3AD203B41FA5}">
                      <a16:colId xmlns:a16="http://schemas.microsoft.com/office/drawing/2014/main" val="273977779"/>
                    </a:ext>
                  </a:extLst>
                </a:gridCol>
              </a:tblGrid>
              <a:tr h="242824">
                <a:tc>
                  <a:txBody>
                    <a:bodyPr/>
                    <a:lstStyle/>
                    <a:p>
                      <a:r>
                        <a:rPr lang="en-GB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en-GB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 L</a:t>
                      </a:r>
                      <a:r>
                        <a:rPr lang="en-GB" sz="1100" b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GB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6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</a:t>
                      </a:r>
                    </a:p>
                  </a:txBody>
                  <a:tcPr marL="10800" marR="10800" marT="3600" marB="3600"/>
                </a:tc>
                <a:extLst>
                  <a:ext uri="{0D108BD9-81ED-4DB2-BD59-A6C34878D82A}">
                    <a16:rowId xmlns:a16="http://schemas.microsoft.com/office/drawing/2014/main" val="2580549174"/>
                  </a:ext>
                </a:extLst>
              </a:tr>
              <a:tr h="2312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CaCl</a:t>
                      </a:r>
                      <a:r>
                        <a:rPr lang="en-GB" sz="1300" b="1" kern="1200" baseline="-25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(mg L</a:t>
                      </a:r>
                      <a:r>
                        <a:rPr lang="en-GB" sz="1100" b="0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6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39.5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39.5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443.1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443.1</a:t>
                      </a:r>
                    </a:p>
                  </a:txBody>
                  <a:tcPr marL="10800" marR="10800" marT="3600" marB="3600"/>
                </a:tc>
                <a:extLst>
                  <a:ext uri="{0D108BD9-81ED-4DB2-BD59-A6C34878D82A}">
                    <a16:rowId xmlns:a16="http://schemas.microsoft.com/office/drawing/2014/main" val="80836926"/>
                  </a:ext>
                </a:extLst>
              </a:tr>
              <a:tr h="253354">
                <a:tc>
                  <a:txBody>
                    <a:bodyPr/>
                    <a:lstStyle/>
                    <a:p>
                      <a:r>
                        <a:rPr lang="en-GB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ZnCl</a:t>
                      </a:r>
                      <a:r>
                        <a:rPr lang="en-GB" sz="13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(mg L</a:t>
                      </a:r>
                      <a:r>
                        <a:rPr lang="en-GB" sz="1100" b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GB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6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ql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ql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</a:t>
                      </a:r>
                    </a:p>
                  </a:txBody>
                  <a:tcPr marL="10800" marR="10800" marT="3600" marB="3600"/>
                </a:tc>
                <a:extLst>
                  <a:ext uri="{0D108BD9-81ED-4DB2-BD59-A6C34878D82A}">
                    <a16:rowId xmlns:a16="http://schemas.microsoft.com/office/drawing/2014/main" val="2804434021"/>
                  </a:ext>
                </a:extLst>
              </a:tr>
              <a:tr h="226780">
                <a:tc>
                  <a:txBody>
                    <a:bodyPr/>
                    <a:lstStyle/>
                    <a:p>
                      <a:r>
                        <a:rPr lang="en-GB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CuSO</a:t>
                      </a:r>
                      <a:r>
                        <a:rPr lang="en-GB" sz="13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(mg L</a:t>
                      </a:r>
                      <a:r>
                        <a:rPr lang="en-GB" sz="1100" b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GB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6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ql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ql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ql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51.6</a:t>
                      </a:r>
                    </a:p>
                  </a:txBody>
                  <a:tcPr marL="10800" marR="10800" marT="3600" marB="3600"/>
                </a:tc>
                <a:extLst>
                  <a:ext uri="{0D108BD9-81ED-4DB2-BD59-A6C34878D82A}">
                    <a16:rowId xmlns:a16="http://schemas.microsoft.com/office/drawing/2014/main" val="1473765031"/>
                  </a:ext>
                </a:extLst>
              </a:tr>
              <a:tr h="244798">
                <a:tc>
                  <a:txBody>
                    <a:bodyPr/>
                    <a:lstStyle/>
                    <a:p>
                      <a:r>
                        <a:rPr lang="en-GB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r>
                        <a:rPr lang="en-GB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1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GB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</a:t>
                      </a:r>
                      <a:r>
                        <a:rPr lang="en-GB" sz="1100" b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GB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6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</a:p>
                  </a:txBody>
                  <a:tcPr marL="10800" marR="10800" marT="3600" marB="3600"/>
                </a:tc>
                <a:extLst>
                  <a:ext uri="{0D108BD9-81ED-4DB2-BD59-A6C34878D82A}">
                    <a16:rowId xmlns:a16="http://schemas.microsoft.com/office/drawing/2014/main" val="4216702146"/>
                  </a:ext>
                </a:extLst>
              </a:tr>
              <a:tr h="244798">
                <a:tc>
                  <a:txBody>
                    <a:bodyPr/>
                    <a:lstStyle/>
                    <a:p>
                      <a:r>
                        <a:rPr lang="en-GB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</a:p>
                  </a:txBody>
                  <a:tcPr marL="46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</a:p>
                  </a:txBody>
                  <a:tcPr marL="10800" marR="10800" marT="3600" marB="36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</a:p>
                  </a:txBody>
                  <a:tcPr marL="10800" marR="10800" marT="3600" marB="3600"/>
                </a:tc>
                <a:extLst>
                  <a:ext uri="{0D108BD9-81ED-4DB2-BD59-A6C34878D82A}">
                    <a16:rowId xmlns:a16="http://schemas.microsoft.com/office/drawing/2014/main" val="1831032915"/>
                  </a:ext>
                </a:extLst>
              </a:tr>
            </a:tbl>
          </a:graphicData>
        </a:graphic>
      </p:graphicFrame>
      <p:sp>
        <p:nvSpPr>
          <p:cNvPr id="62" name="CasellaDiTesto 61"/>
          <p:cNvSpPr txBox="1"/>
          <p:nvPr/>
        </p:nvSpPr>
        <p:spPr>
          <a:xfrm>
            <a:off x="420940" y="2728539"/>
            <a:ext cx="300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noProof="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plant: </a:t>
            </a:r>
            <a:r>
              <a:rPr lang="en-GB" sz="1600" i="1" noProof="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Lactuga</a:t>
            </a:r>
            <a:r>
              <a:rPr lang="en-GB" sz="1600" noProof="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noProof="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sativa</a:t>
            </a:r>
            <a:r>
              <a:rPr lang="en-GB" sz="1600" noProof="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noProof="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saline Irrigation Waters (IWs)</a:t>
            </a:r>
          </a:p>
        </p:txBody>
      </p:sp>
      <p:graphicFrame>
        <p:nvGraphicFramePr>
          <p:cNvPr id="129" name="Tabella 1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28504719"/>
              </p:ext>
            </p:extLst>
          </p:nvPr>
        </p:nvGraphicFramePr>
        <p:xfrm>
          <a:off x="3645731" y="4898098"/>
          <a:ext cx="1867219" cy="1839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67219">
                  <a:extLst>
                    <a:ext uri="{9D8B030D-6E8A-4147-A177-3AD203B41FA5}">
                      <a16:colId xmlns:a16="http://schemas.microsoft.com/office/drawing/2014/main" val="2635028728"/>
                    </a:ext>
                  </a:extLst>
                </a:gridCol>
              </a:tblGrid>
              <a:tr h="277963"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</a:pPr>
                      <a:r>
                        <a:rPr lang="en-GB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 trait </a:t>
                      </a:r>
                    </a:p>
                    <a:p>
                      <a:pPr>
                        <a:lnSpc>
                          <a:spcPts val="1920"/>
                        </a:lnSpc>
                      </a:pPr>
                      <a:r>
                        <a:rPr lang="en-GB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measurements</a:t>
                      </a:r>
                    </a:p>
                  </a:txBody>
                  <a:tcPr marL="46800" marR="10800" marT="3600" marB="3600"/>
                </a:tc>
                <a:extLst>
                  <a:ext uri="{0D108BD9-81ED-4DB2-BD59-A6C34878D82A}">
                    <a16:rowId xmlns:a16="http://schemas.microsoft.com/office/drawing/2014/main" val="1569324160"/>
                  </a:ext>
                </a:extLst>
              </a:tr>
              <a:tr h="273377"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Physiological traits: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53623"/>
                  </a:ext>
                </a:extLst>
              </a:tr>
              <a:tr h="430490">
                <a:tc>
                  <a:txBody>
                    <a:bodyPr/>
                    <a:lstStyle/>
                    <a:p>
                      <a:r>
                        <a:rPr lang="en-GB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Growth analysis, chlorophyll fluorescence</a:t>
                      </a:r>
                    </a:p>
                  </a:txBody>
                  <a:tcPr marT="54000"/>
                </a:tc>
                <a:extLst>
                  <a:ext uri="{0D108BD9-81ED-4DB2-BD59-A6C34878D82A}">
                    <a16:rowId xmlns:a16="http://schemas.microsoft.com/office/drawing/2014/main" val="436295713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Biochemical: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32676"/>
                  </a:ext>
                </a:extLst>
              </a:tr>
              <a:tr h="248367">
                <a:tc>
                  <a:txBody>
                    <a:bodyPr/>
                    <a:lstStyle/>
                    <a:p>
                      <a:r>
                        <a:rPr lang="en-GB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Pigments, minerals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19831"/>
                  </a:ext>
                </a:extLst>
              </a:tr>
            </a:tbl>
          </a:graphicData>
        </a:graphic>
      </p:graphicFrame>
      <p:graphicFrame>
        <p:nvGraphicFramePr>
          <p:cNvPr id="93" name="Tabella 9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60629447"/>
              </p:ext>
            </p:extLst>
          </p:nvPr>
        </p:nvGraphicFramePr>
        <p:xfrm>
          <a:off x="3629347" y="2261742"/>
          <a:ext cx="2530050" cy="24747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0050">
                  <a:extLst>
                    <a:ext uri="{9D8B030D-6E8A-4147-A177-3AD203B41FA5}">
                      <a16:colId xmlns:a16="http://schemas.microsoft.com/office/drawing/2014/main" val="1128160213"/>
                    </a:ext>
                  </a:extLst>
                </a:gridCol>
              </a:tblGrid>
              <a:tr h="367405">
                <a:tc>
                  <a:txBody>
                    <a:bodyPr/>
                    <a:lstStyle/>
                    <a:p>
                      <a:r>
                        <a:rPr lang="en-GB" sz="1600" baseline="0" dirty="0">
                          <a:latin typeface="Times New Roman" panose="02020603050405020304" pitchFamily="18" charset="0"/>
                        </a:rPr>
                        <a:t>Phenotyping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324160"/>
                  </a:ext>
                </a:extLst>
              </a:tr>
              <a:tr h="262551"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latin typeface="Times New Roman" panose="02020603050405020304" pitchFamily="18" charset="0"/>
                        </a:rPr>
                        <a:t>Morphological parameters: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153623"/>
                  </a:ext>
                </a:extLst>
              </a:tr>
              <a:tr h="361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3D Leaf Area, Digital Biomass, Light Penetration Depth, Plant Height</a:t>
                      </a:r>
                      <a:endParaRPr lang="it-IT" sz="120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295713"/>
                  </a:ext>
                </a:extLst>
              </a:tr>
              <a:tr h="221508"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latin typeface="Times New Roman" panose="02020603050405020304" pitchFamily="18" charset="0"/>
                        </a:rPr>
                        <a:t>Multispectral parameters: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32676"/>
                  </a:ext>
                </a:extLst>
              </a:tr>
              <a:tr h="248367">
                <a:tc>
                  <a:txBody>
                    <a:bodyPr/>
                    <a:lstStyle/>
                    <a:p>
                      <a:r>
                        <a:rPr lang="en-GB" sz="1200" baseline="0" dirty="0">
                          <a:latin typeface="Times New Roman" panose="02020603050405020304" pitchFamily="18" charset="0"/>
                        </a:rPr>
                        <a:t>NDVI, PSRI, NPCI, GLI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819831"/>
                  </a:ext>
                </a:extLst>
              </a:tr>
              <a:tr h="309025">
                <a:tc>
                  <a:txBody>
                    <a:bodyPr/>
                    <a:lstStyle/>
                    <a:p>
                      <a:r>
                        <a:rPr lang="en-GB" sz="1400" baseline="0" dirty="0">
                          <a:latin typeface="Times New Roman" panose="02020603050405020304" pitchFamily="18" charset="0"/>
                        </a:rPr>
                        <a:t>Technical parameters: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69632"/>
                  </a:ext>
                </a:extLst>
              </a:tr>
              <a:tr h="405231">
                <a:tc>
                  <a:txBody>
                    <a:bodyPr/>
                    <a:lstStyle/>
                    <a:p>
                      <a:r>
                        <a:rPr lang="en-GB" sz="1200" baseline="0" dirty="0">
                          <a:latin typeface="Times New Roman" panose="02020603050405020304" pitchFamily="18" charset="0"/>
                        </a:rPr>
                        <a:t>Hue, convex hull area, voxel volume, lightness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176904"/>
                  </a:ext>
                </a:extLst>
              </a:tr>
            </a:tbl>
          </a:graphicData>
        </a:graphic>
      </p:graphicFrame>
      <p:sp>
        <p:nvSpPr>
          <p:cNvPr id="125" name="CasellaDiTesto 124"/>
          <p:cNvSpPr txBox="1"/>
          <p:nvPr/>
        </p:nvSpPr>
        <p:spPr>
          <a:xfrm rot="16200000">
            <a:off x="5150601" y="3294366"/>
            <a:ext cx="2233614" cy="176547"/>
          </a:xfrm>
          <a:prstGeom prst="rect">
            <a:avLst/>
          </a:prstGeom>
          <a:noFill/>
        </p:spPr>
        <p:txBody>
          <a:bodyPr wrap="square" lIns="7200" tIns="3600" rIns="7200" bIns="3600" rtlCol="0">
            <a:spAutoFit/>
          </a:bodyPr>
          <a:lstStyle/>
          <a:p>
            <a:pPr algn="ctr"/>
            <a:r>
              <a:rPr lang="en-GB" sz="11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MicroScan-PlantEye</a:t>
            </a:r>
            <a:r>
              <a:rPr lang="en-GB" sz="1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F600 (</a:t>
            </a:r>
            <a:r>
              <a:rPr lang="en-GB" sz="11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Phenospex</a:t>
            </a:r>
            <a:r>
              <a:rPr lang="en-GB" sz="1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1553" y="2417323"/>
            <a:ext cx="2342972" cy="315047"/>
          </a:xfrm>
          <a:prstGeom prst="rect">
            <a:avLst/>
          </a:prstGeom>
          <a:noFill/>
          <a:ln w="22225">
            <a:noFill/>
          </a:ln>
        </p:spPr>
        <p:txBody>
          <a:bodyPr wrap="square" lIns="10800" tIns="3600" rIns="46800" bIns="3600" rtlCol="0">
            <a:spAutoFit/>
          </a:bodyPr>
          <a:lstStyle/>
          <a:p>
            <a:pPr algn="ctr"/>
            <a:r>
              <a:rPr lang="en-GB" sz="2000" b="1" noProof="0" dirty="0"/>
              <a:t>Experimental set-up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872072" y="1337300"/>
            <a:ext cx="2608022" cy="384721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lang="en-GB" sz="1900" b="1" noProof="0" dirty="0"/>
              <a:t>Results and Conclusions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369800" y="1770042"/>
            <a:ext cx="1833278" cy="315047"/>
          </a:xfrm>
          <a:prstGeom prst="rect">
            <a:avLst/>
          </a:prstGeom>
          <a:noFill/>
          <a:ln w="22225">
            <a:noFill/>
          </a:ln>
        </p:spPr>
        <p:txBody>
          <a:bodyPr wrap="square" lIns="46800" tIns="3600" rIns="46800" bIns="3600" rtlCol="0">
            <a:spAutoFit/>
          </a:bodyPr>
          <a:lstStyle/>
          <a:p>
            <a:pPr algn="ctr"/>
            <a:r>
              <a:rPr lang="en-GB" sz="2000" b="1" noProof="0" dirty="0"/>
              <a:t>Measurements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8889320" y="1654128"/>
            <a:ext cx="2234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noProof="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time monitoring</a:t>
            </a:r>
          </a:p>
        </p:txBody>
      </p:sp>
      <p:sp>
        <p:nvSpPr>
          <p:cNvPr id="124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184016" y="1893800"/>
            <a:ext cx="2173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500" noProof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daniela.dibaccio@cnr.it</a:t>
            </a:r>
          </a:p>
        </p:txBody>
      </p:sp>
      <p:grpSp>
        <p:nvGrpSpPr>
          <p:cNvPr id="64" name="Gruppo 63"/>
          <p:cNvGrpSpPr/>
          <p:nvPr/>
        </p:nvGrpSpPr>
        <p:grpSpPr>
          <a:xfrm>
            <a:off x="5449955" y="5027069"/>
            <a:ext cx="1908000" cy="1726888"/>
            <a:chOff x="5811471" y="5060610"/>
            <a:chExt cx="1994289" cy="1726888"/>
          </a:xfrm>
        </p:grpSpPr>
        <p:graphicFrame>
          <p:nvGraphicFramePr>
            <p:cNvPr id="126" name="Grafico 1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22151870"/>
                </p:ext>
              </p:extLst>
            </p:nvPr>
          </p:nvGraphicFramePr>
          <p:xfrm>
            <a:off x="5969760" y="5347498"/>
            <a:ext cx="1836000" cy="14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37" name="CasellaDiTesto 136"/>
            <p:cNvSpPr txBox="1"/>
            <p:nvPr/>
          </p:nvSpPr>
          <p:spPr>
            <a:xfrm>
              <a:off x="6315663" y="5420716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8" name="CasellaDiTesto 137"/>
            <p:cNvSpPr txBox="1"/>
            <p:nvPr/>
          </p:nvSpPr>
          <p:spPr>
            <a:xfrm>
              <a:off x="7004780" y="575765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9" name="CasellaDiTesto 138"/>
            <p:cNvSpPr txBox="1"/>
            <p:nvPr/>
          </p:nvSpPr>
          <p:spPr>
            <a:xfrm>
              <a:off x="7349151" y="581723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0" name="CasellaDiTesto 139"/>
            <p:cNvSpPr txBox="1"/>
            <p:nvPr/>
          </p:nvSpPr>
          <p:spPr>
            <a:xfrm>
              <a:off x="6657183" y="579714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1" name="CasellaDiTesto 140"/>
            <p:cNvSpPr txBox="1"/>
            <p:nvPr/>
          </p:nvSpPr>
          <p:spPr>
            <a:xfrm>
              <a:off x="5811471" y="5877894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g.</a:t>
              </a:r>
            </a:p>
          </p:txBody>
        </p:sp>
        <p:sp>
          <p:nvSpPr>
            <p:cNvPr id="149" name="CasellaDiTesto 148"/>
            <p:cNvSpPr txBox="1"/>
            <p:nvPr/>
          </p:nvSpPr>
          <p:spPr>
            <a:xfrm>
              <a:off x="6739546" y="5429844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***</a:t>
              </a:r>
            </a:p>
          </p:txBody>
        </p:sp>
        <p:sp>
          <p:nvSpPr>
            <p:cNvPr id="150" name="CasellaDiTesto 149"/>
            <p:cNvSpPr txBox="1"/>
            <p:nvPr/>
          </p:nvSpPr>
          <p:spPr>
            <a:xfrm>
              <a:off x="6535678" y="5060610"/>
              <a:ext cx="888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shoot FW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8E29C08-72AF-3B74-3CC0-CC7F277ABD61}"/>
              </a:ext>
            </a:extLst>
          </p:cNvPr>
          <p:cNvGrpSpPr/>
          <p:nvPr/>
        </p:nvGrpSpPr>
        <p:grpSpPr>
          <a:xfrm>
            <a:off x="8730213" y="1799140"/>
            <a:ext cx="3174564" cy="1919916"/>
            <a:chOff x="8730213" y="1799140"/>
            <a:chExt cx="3174564" cy="1919916"/>
          </a:xfrm>
        </p:grpSpPr>
        <p:graphicFrame>
          <p:nvGraphicFramePr>
            <p:cNvPr id="153" name="Grafico 152">
              <a:extLst>
                <a:ext uri="{FF2B5EF4-FFF2-40B4-BE49-F238E27FC236}">
                  <a16:creationId xmlns:a16="http://schemas.microsoft.com/office/drawing/2014/main" id="{00000000-0008-0000-0000-0000020000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279039"/>
                </p:ext>
              </p:extLst>
            </p:nvPr>
          </p:nvGraphicFramePr>
          <p:xfrm>
            <a:off x="8844777" y="1799140"/>
            <a:ext cx="3060000" cy="19199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54" name="CasellaDiTesto 153"/>
            <p:cNvSpPr txBox="1"/>
            <p:nvPr/>
          </p:nvSpPr>
          <p:spPr>
            <a:xfrm>
              <a:off x="9447754" y="2250854"/>
              <a:ext cx="11897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3D leaf area</a:t>
              </a:r>
            </a:p>
          </p:txBody>
        </p:sp>
        <p:sp>
          <p:nvSpPr>
            <p:cNvPr id="155" name="CasellaDiTesto 154"/>
            <p:cNvSpPr txBox="1"/>
            <p:nvPr/>
          </p:nvSpPr>
          <p:spPr>
            <a:xfrm rot="16200000">
              <a:off x="8652308" y="2652391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GB" sz="1400" baseline="300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3A6C7555-01CD-EE6E-C4C9-49EE6051F9FE}"/>
              </a:ext>
            </a:extLst>
          </p:cNvPr>
          <p:cNvGrpSpPr/>
          <p:nvPr/>
        </p:nvGrpSpPr>
        <p:grpSpPr>
          <a:xfrm>
            <a:off x="8916756" y="3605904"/>
            <a:ext cx="3210792" cy="3298429"/>
            <a:chOff x="8916756" y="3605904"/>
            <a:chExt cx="3210792" cy="3298429"/>
          </a:xfrm>
        </p:grpSpPr>
        <p:graphicFrame>
          <p:nvGraphicFramePr>
            <p:cNvPr id="74" name="Grafico 73">
              <a:extLst>
                <a:ext uri="{FF2B5EF4-FFF2-40B4-BE49-F238E27FC236}">
                  <a16:creationId xmlns:a16="http://schemas.microsoft.com/office/drawing/2014/main" id="{425AC5CE-6636-4014-B6A8-B77C3DF6BE6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5817096"/>
                </p:ext>
              </p:extLst>
            </p:nvPr>
          </p:nvGraphicFramePr>
          <p:xfrm>
            <a:off x="8916756" y="3810483"/>
            <a:ext cx="2448000" cy="15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" name="Segnaposto numero diapositiva 6">
              <a:extLst>
                <a:ext uri="{FF2B5EF4-FFF2-40B4-BE49-F238E27FC236}">
                  <a16:creationId xmlns:a16="http://schemas.microsoft.com/office/drawing/2014/main" id="{0D48CFCC-2C9F-4E3B-9D69-16F6863D5E3F}"/>
                </a:ext>
              </a:extLst>
            </p:cNvPr>
            <p:cNvSpPr txBox="1">
              <a:spLocks/>
            </p:cNvSpPr>
            <p:nvPr/>
          </p:nvSpPr>
          <p:spPr>
            <a:xfrm>
              <a:off x="9755165" y="6539208"/>
              <a:ext cx="1935837" cy="365125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noProof="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Daniela Di Baccio</a:t>
              </a:r>
            </a:p>
          </p:txBody>
        </p:sp>
        <p:sp>
          <p:nvSpPr>
            <p:cNvPr id="143" name="CasellaDiTesto 142"/>
            <p:cNvSpPr txBox="1"/>
            <p:nvPr/>
          </p:nvSpPr>
          <p:spPr>
            <a:xfrm>
              <a:off x="8924496" y="3605904"/>
              <a:ext cx="22233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600" noProof="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Validation-prediction</a:t>
              </a:r>
            </a:p>
          </p:txBody>
        </p:sp>
        <p:sp>
          <p:nvSpPr>
            <p:cNvPr id="144" name="CasellaDiTesto 143"/>
            <p:cNvSpPr txBox="1"/>
            <p:nvPr/>
          </p:nvSpPr>
          <p:spPr>
            <a:xfrm rot="16200000">
              <a:off x="10649365" y="4765718"/>
              <a:ext cx="2456653" cy="49971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square" lIns="10800" tIns="3600" rIns="10800" bIns="3600" rtlCol="0">
              <a:spAutoFit/>
            </a:bodyPr>
            <a:lstStyle>
              <a:defPPr>
                <a:defRPr lang="it-IT"/>
              </a:defPPr>
              <a:lvl1pPr marL="285750" indent="-285750">
                <a:buFont typeface="Wingdings" panose="05000000000000000000" pitchFamily="2" charset="2"/>
                <a:buChar char="§"/>
                <a:defRPr sz="1600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en-GB" b="1" noProof="0" dirty="0">
                  <a:solidFill>
                    <a:srgbClr val="0066FF"/>
                  </a:solidFill>
                </a:rPr>
                <a:t>Specific relationships-new combined indices</a:t>
              </a:r>
            </a:p>
          </p:txBody>
        </p:sp>
        <p:graphicFrame>
          <p:nvGraphicFramePr>
            <p:cNvPr id="156" name="Grafico 1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5236457"/>
                </p:ext>
              </p:extLst>
            </p:nvPr>
          </p:nvGraphicFramePr>
          <p:xfrm>
            <a:off x="9097422" y="5303270"/>
            <a:ext cx="2340000" cy="13638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67" name="CasellaDiTesto 66"/>
            <p:cNvSpPr txBox="1"/>
            <p:nvPr/>
          </p:nvSpPr>
          <p:spPr>
            <a:xfrm>
              <a:off x="9255737" y="3875608"/>
              <a:ext cx="2052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noProof="0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Zn (apical leaves) </a:t>
              </a:r>
              <a:r>
                <a:rPr lang="en-GB" sz="1200" b="1" noProof="0" dirty="0" err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vrs</a:t>
              </a:r>
              <a:r>
                <a:rPr lang="en-GB" sz="1200" b="1" noProof="0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NDVI</a:t>
              </a:r>
            </a:p>
          </p:txBody>
        </p:sp>
        <p:sp>
          <p:nvSpPr>
            <p:cNvPr id="158" name="CasellaDiTesto 157"/>
            <p:cNvSpPr txBox="1"/>
            <p:nvPr/>
          </p:nvSpPr>
          <p:spPr>
            <a:xfrm>
              <a:off x="9619649" y="5237805"/>
              <a:ext cx="150552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b="1" noProof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Shoot FW </a:t>
              </a:r>
              <a:r>
                <a:rPr lang="en-GB" sz="1300" b="1" noProof="0" dirty="0" err="1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vrs</a:t>
              </a:r>
              <a:r>
                <a:rPr lang="en-GB" sz="1300" b="1" noProof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Digital Biomass</a:t>
              </a:r>
            </a:p>
          </p:txBody>
        </p:sp>
        <p:sp>
          <p:nvSpPr>
            <p:cNvPr id="68" name="Freccia a destra 67"/>
            <p:cNvSpPr/>
            <p:nvPr/>
          </p:nvSpPr>
          <p:spPr>
            <a:xfrm>
              <a:off x="11275828" y="4908125"/>
              <a:ext cx="325747" cy="209924"/>
            </a:xfrm>
            <a:prstGeom prst="rightArrow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pic>
        <p:nvPicPr>
          <p:cNvPr id="161" name="Immagine 160">
            <a:extLst>
              <a:ext uri="{FF2B5EF4-FFF2-40B4-BE49-F238E27FC236}">
                <a16:creationId xmlns:a16="http://schemas.microsoft.com/office/drawing/2014/main" id="{C58F5A43-F5D9-B3E7-0D24-A327A433BB7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7507" t="50873" r="44528" b="19111"/>
          <a:stretch/>
        </p:blipFill>
        <p:spPr>
          <a:xfrm>
            <a:off x="5360009" y="2117950"/>
            <a:ext cx="641384" cy="576000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pic>
        <p:nvPicPr>
          <p:cNvPr id="162" name="Picture 2" descr="https://img.freepik.com/free-vector/set-cabbage-plant_1308-51089.jpg"/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t="5297" r="64928" b="4129"/>
          <a:stretch/>
        </p:blipFill>
        <p:spPr bwMode="auto">
          <a:xfrm>
            <a:off x="5060052" y="4763207"/>
            <a:ext cx="511016" cy="576000"/>
          </a:xfrm>
          <a:prstGeom prst="rect">
            <a:avLst/>
          </a:prstGeom>
          <a:noFill/>
          <a:ln w="12700">
            <a:solidFill>
              <a:srgbClr val="99C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id="{35CF25A4-EFF1-98AE-0F4A-3B31A066ED37}"/>
              </a:ext>
            </a:extLst>
          </p:cNvPr>
          <p:cNvSpPr txBox="1">
            <a:spLocks/>
          </p:cNvSpPr>
          <p:nvPr/>
        </p:nvSpPr>
        <p:spPr>
          <a:xfrm>
            <a:off x="552167" y="1583526"/>
            <a:ext cx="4408476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noProof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Research Institute on Terrestrial Ecosystems – Pisa unit</a:t>
            </a:r>
          </a:p>
        </p:txBody>
      </p: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3E993934-EA70-FA06-579C-0A73D4993FD6}"/>
              </a:ext>
            </a:extLst>
          </p:cNvPr>
          <p:cNvCxnSpPr/>
          <p:nvPr/>
        </p:nvCxnSpPr>
        <p:spPr>
          <a:xfrm>
            <a:off x="55270" y="6111597"/>
            <a:ext cx="3456000" cy="0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B4F96F4D-3BBE-7EC6-C6DA-51036466CA02}"/>
              </a:ext>
            </a:extLst>
          </p:cNvPr>
          <p:cNvGrpSpPr/>
          <p:nvPr/>
        </p:nvGrpSpPr>
        <p:grpSpPr>
          <a:xfrm>
            <a:off x="7253514" y="5034185"/>
            <a:ext cx="1967795" cy="1800112"/>
            <a:chOff x="7253514" y="5034185"/>
            <a:chExt cx="1967795" cy="1800112"/>
          </a:xfrm>
        </p:grpSpPr>
        <p:sp>
          <p:nvSpPr>
            <p:cNvPr id="151" name="CasellaDiTesto 150"/>
            <p:cNvSpPr txBox="1"/>
            <p:nvPr/>
          </p:nvSpPr>
          <p:spPr>
            <a:xfrm>
              <a:off x="8041768" y="5034185"/>
              <a:ext cx="7569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Leaf Zn</a:t>
              </a:r>
              <a:endParaRPr lang="en-GB" sz="1400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0" name="Grafico 69">
              <a:extLst>
                <a:ext uri="{FF2B5EF4-FFF2-40B4-BE49-F238E27FC236}">
                  <a16:creationId xmlns:a16="http://schemas.microsoft.com/office/drawing/2014/main" id="{00000000-0008-0000-0400-00000A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03017731"/>
                </p:ext>
              </p:extLst>
            </p:nvPr>
          </p:nvGraphicFramePr>
          <p:xfrm>
            <a:off x="7385309" y="5214297"/>
            <a:ext cx="1836000" cy="16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61" name="CasellaDiTesto 60"/>
            <p:cNvSpPr txBox="1"/>
            <p:nvPr/>
          </p:nvSpPr>
          <p:spPr>
            <a:xfrm>
              <a:off x="7787123" y="5977367"/>
              <a:ext cx="2471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8" name="CasellaDiTesto 127"/>
            <p:cNvSpPr txBox="1"/>
            <p:nvPr/>
          </p:nvSpPr>
          <p:spPr>
            <a:xfrm>
              <a:off x="7904654" y="5926143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0" name="CasellaDiTesto 129"/>
            <p:cNvSpPr txBox="1"/>
            <p:nvPr/>
          </p:nvSpPr>
          <p:spPr>
            <a:xfrm>
              <a:off x="8685252" y="5462212"/>
              <a:ext cx="2471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1" name="CasellaDiTesto 130"/>
            <p:cNvSpPr txBox="1"/>
            <p:nvPr/>
          </p:nvSpPr>
          <p:spPr>
            <a:xfrm>
              <a:off x="8036304" y="5840028"/>
              <a:ext cx="2471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2" name="CasellaDiTesto 131"/>
            <p:cNvSpPr txBox="1"/>
            <p:nvPr/>
          </p:nvSpPr>
          <p:spPr>
            <a:xfrm>
              <a:off x="8152094" y="5923804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3" name="CasellaDiTesto 132"/>
            <p:cNvSpPr txBox="1"/>
            <p:nvPr/>
          </p:nvSpPr>
          <p:spPr>
            <a:xfrm>
              <a:off x="8521062" y="5639099"/>
              <a:ext cx="3177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noProof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endParaRPr lang="en-GB" sz="1100" noProof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CasellaDiTesto 133"/>
            <p:cNvSpPr txBox="1"/>
            <p:nvPr/>
          </p:nvSpPr>
          <p:spPr>
            <a:xfrm>
              <a:off x="8451898" y="5721458"/>
              <a:ext cx="2471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36" name="CasellaDiTesto 135"/>
            <p:cNvSpPr txBox="1"/>
            <p:nvPr/>
          </p:nvSpPr>
          <p:spPr>
            <a:xfrm>
              <a:off x="8794094" y="5559368"/>
              <a:ext cx="3177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146" name="Connettore diritto 145"/>
            <p:cNvCxnSpPr/>
            <p:nvPr/>
          </p:nvCxnSpPr>
          <p:spPr>
            <a:xfrm>
              <a:off x="8427357" y="5430895"/>
              <a:ext cx="0" cy="1080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CasellaDiTesto 146"/>
            <p:cNvSpPr txBox="1"/>
            <p:nvPr/>
          </p:nvSpPr>
          <p:spPr>
            <a:xfrm>
              <a:off x="7772821" y="5328637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**</a:t>
              </a:r>
            </a:p>
          </p:txBody>
        </p:sp>
        <p:sp>
          <p:nvSpPr>
            <p:cNvPr id="148" name="CasellaDiTesto 147"/>
            <p:cNvSpPr txBox="1"/>
            <p:nvPr/>
          </p:nvSpPr>
          <p:spPr>
            <a:xfrm>
              <a:off x="8451174" y="5336909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**</a:t>
              </a:r>
            </a:p>
          </p:txBody>
        </p:sp>
        <p:sp>
          <p:nvSpPr>
            <p:cNvPr id="152" name="CasellaDiTesto 151"/>
            <p:cNvSpPr txBox="1"/>
            <p:nvPr/>
          </p:nvSpPr>
          <p:spPr>
            <a:xfrm rot="16200000">
              <a:off x="6944935" y="5830185"/>
              <a:ext cx="8787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mg kg</a:t>
              </a:r>
              <a:r>
                <a:rPr lang="en-GB" sz="1100" baseline="300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 </a:t>
              </a:r>
              <a:r>
                <a:rPr lang="en-GB" sz="110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DW</a:t>
              </a:r>
            </a:p>
          </p:txBody>
        </p:sp>
      </p:grpSp>
      <p:cxnSp>
        <p:nvCxnSpPr>
          <p:cNvPr id="75" name="Connettore a gomito 74">
            <a:extLst>
              <a:ext uri="{FF2B5EF4-FFF2-40B4-BE49-F238E27FC236}">
                <a16:creationId xmlns:a16="http://schemas.microsoft.com/office/drawing/2014/main" id="{7C90C31F-ED2B-A04B-0B10-25659746F86A}"/>
              </a:ext>
            </a:extLst>
          </p:cNvPr>
          <p:cNvCxnSpPr>
            <a:cxnSpLocks/>
          </p:cNvCxnSpPr>
          <p:nvPr/>
        </p:nvCxnSpPr>
        <p:spPr>
          <a:xfrm rot="10800000" flipH="1">
            <a:off x="8401293" y="1380051"/>
            <a:ext cx="504000" cy="272391"/>
          </a:xfrm>
          <a:prstGeom prst="bentConnector3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a gomito 75">
            <a:extLst>
              <a:ext uri="{FF2B5EF4-FFF2-40B4-BE49-F238E27FC236}">
                <a16:creationId xmlns:a16="http://schemas.microsoft.com/office/drawing/2014/main" id="{1DAC810F-7E20-165A-8EB2-684F47427FA0}"/>
              </a:ext>
            </a:extLst>
          </p:cNvPr>
          <p:cNvCxnSpPr>
            <a:cxnSpLocks/>
          </p:cNvCxnSpPr>
          <p:nvPr/>
        </p:nvCxnSpPr>
        <p:spPr>
          <a:xfrm rot="10800000" flipH="1">
            <a:off x="4745018" y="1714506"/>
            <a:ext cx="504000" cy="272391"/>
          </a:xfrm>
          <a:prstGeom prst="bentConnector3">
            <a:avLst/>
          </a:prstGeom>
          <a:ln w="95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a gomito 76">
            <a:extLst>
              <a:ext uri="{FF2B5EF4-FFF2-40B4-BE49-F238E27FC236}">
                <a16:creationId xmlns:a16="http://schemas.microsoft.com/office/drawing/2014/main" id="{256CA8BD-70FA-1527-2E2E-F82CF6267E6B}"/>
              </a:ext>
            </a:extLst>
          </p:cNvPr>
          <p:cNvCxnSpPr>
            <a:cxnSpLocks/>
          </p:cNvCxnSpPr>
          <p:nvPr/>
        </p:nvCxnSpPr>
        <p:spPr>
          <a:xfrm rot="10800000" flipH="1">
            <a:off x="2174202" y="1987547"/>
            <a:ext cx="504000" cy="272391"/>
          </a:xfrm>
          <a:prstGeom prst="bentConnector3">
            <a:avLst/>
          </a:prstGeom>
          <a:ln w="12700" cap="rnd">
            <a:solidFill>
              <a:schemeClr val="accent6">
                <a:lumMod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FD0F83FE-7BFA-F0B0-3306-9C83B5950B12}"/>
              </a:ext>
            </a:extLst>
          </p:cNvPr>
          <p:cNvGrpSpPr/>
          <p:nvPr/>
        </p:nvGrpSpPr>
        <p:grpSpPr>
          <a:xfrm>
            <a:off x="165745" y="3127411"/>
            <a:ext cx="3453384" cy="1996440"/>
            <a:chOff x="165745" y="3127411"/>
            <a:chExt cx="3453384" cy="1996440"/>
          </a:xfrm>
        </p:grpSpPr>
        <p:pic>
          <p:nvPicPr>
            <p:cNvPr id="60" name="Immagine 59">
              <a:extLst>
                <a:ext uri="{FF2B5EF4-FFF2-40B4-BE49-F238E27FC236}">
                  <a16:creationId xmlns:a16="http://schemas.microsoft.com/office/drawing/2014/main" id="{820FEB26-E755-491B-6F9B-7E8EAA87E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5745" y="3127411"/>
              <a:ext cx="3453384" cy="1996440"/>
            </a:xfrm>
            <a:prstGeom prst="rect">
              <a:avLst/>
            </a:prstGeom>
          </p:spPr>
        </p:pic>
        <p:sp>
          <p:nvSpPr>
            <p:cNvPr id="65" name="Rettangolo arrotondato 53">
              <a:extLst>
                <a:ext uri="{FF2B5EF4-FFF2-40B4-BE49-F238E27FC236}">
                  <a16:creationId xmlns:a16="http://schemas.microsoft.com/office/drawing/2014/main" id="{323F1D26-A917-D98E-EC97-6F8732187A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269" y="4780915"/>
              <a:ext cx="536400" cy="292204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" tIns="3600" rIns="3600" bIns="3600" rtlCol="0" anchor="ctr"/>
            <a:lstStyle/>
            <a:p>
              <a:pPr algn="ctr"/>
              <a:r>
                <a:rPr lang="en-GB" sz="1200" noProof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A982AE-2665-4914-8619-6458CAACD385}">
  <ds:schemaRefs>
    <ds:schemaRef ds:uri="http://purl.org/dc/terms/"/>
    <ds:schemaRef ds:uri="http://schemas.microsoft.com/office/2006/metadata/properties"/>
    <ds:schemaRef ds:uri="31636664-d730-40d7-a265-a5e11b79394d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259</Words>
  <Application>Microsoft Office PowerPoint</Application>
  <PresentationFormat>Widescreen</PresentationFormat>
  <Paragraphs>84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Aptos Display</vt:lpstr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DANIELA DI BACCIO</cp:lastModifiedBy>
  <cp:revision>72</cp:revision>
  <cp:lastPrinted>2025-02-10T15:59:39Z</cp:lastPrinted>
  <dcterms:created xsi:type="dcterms:W3CDTF">2024-12-12T08:43:13Z</dcterms:created>
  <dcterms:modified xsi:type="dcterms:W3CDTF">2025-02-10T17:19:58Z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