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92" d="100"/>
          <a:sy n="92" d="100"/>
        </p:scale>
        <p:origin x="25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F5D6F6-946B-4A07-BC66-21BB86BF089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96253C9-3086-4D2C-B5B6-6F5261EB8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9B333C5-0219-4171-B2AD-FA98917877CD}"/>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5" name="Segnaposto piè di pagina 4">
            <a:extLst>
              <a:ext uri="{FF2B5EF4-FFF2-40B4-BE49-F238E27FC236}">
                <a16:creationId xmlns:a16="http://schemas.microsoft.com/office/drawing/2014/main" id="{61268E34-A3D0-443B-A226-F686CB03339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F8FBE65-4AFD-40BC-9B8E-1765EFF0AE62}"/>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372230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5E5A1A-7918-4629-9F13-7F57C71510D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ECDA221-02C3-4033-8B06-33F12BA61FA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23298A1-ED81-44DB-AEEC-5FD1229B9A31}"/>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5" name="Segnaposto piè di pagina 4">
            <a:extLst>
              <a:ext uri="{FF2B5EF4-FFF2-40B4-BE49-F238E27FC236}">
                <a16:creationId xmlns:a16="http://schemas.microsoft.com/office/drawing/2014/main" id="{E2621DE1-0678-4E04-A893-B2B3B8BDB5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9BB2AC-A07E-4620-975A-968FBF71A44A}"/>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395878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523DA05-B69A-4EF9-A088-7E4469327DD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43C179F-4FB0-4CC6-B427-789E2EAC0D0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A299DAE-3CFA-4BF7-8668-24A3EEADE52D}"/>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5" name="Segnaposto piè di pagina 4">
            <a:extLst>
              <a:ext uri="{FF2B5EF4-FFF2-40B4-BE49-F238E27FC236}">
                <a16:creationId xmlns:a16="http://schemas.microsoft.com/office/drawing/2014/main" id="{B603C072-1311-450A-93EF-120CEE182B1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E6B6ACF-CA83-4A40-9EE7-D875AC9EC60D}"/>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3845601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0C0626-510B-4B1C-BD25-F402C855EE9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A371F16-001F-4572-819A-5B6EAE41148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E868A9B-883B-4615-871B-32B75ADFA597}"/>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5" name="Segnaposto piè di pagina 4">
            <a:extLst>
              <a:ext uri="{FF2B5EF4-FFF2-40B4-BE49-F238E27FC236}">
                <a16:creationId xmlns:a16="http://schemas.microsoft.com/office/drawing/2014/main" id="{0C154C42-2911-4072-B5F1-48EB3AA1EB0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5628925-ABE1-4D5E-BF99-56C80D6A0644}"/>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366643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14E272-B09D-4187-8C84-F965E191B72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06E7461-E90F-4CB5-8C0F-5999F38AA3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E73A7D4-9C2D-4453-8A2E-356CDD43F1ED}"/>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5" name="Segnaposto piè di pagina 4">
            <a:extLst>
              <a:ext uri="{FF2B5EF4-FFF2-40B4-BE49-F238E27FC236}">
                <a16:creationId xmlns:a16="http://schemas.microsoft.com/office/drawing/2014/main" id="{BC6C506F-5779-4B01-8EF7-B3D346E3AEB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6B90DEB-B9DB-4D50-A051-E80F16F8C9BD}"/>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2075567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5318A4-E4DB-4A0B-A979-E7971F2A7AB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52CDD29-273C-42EF-833F-575DD8B2689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CEEF0CA-6E4C-4D21-A7FE-C99DE0C9F4C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7B64442-5F47-45D9-A9ED-206524D780F1}"/>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6" name="Segnaposto piè di pagina 5">
            <a:extLst>
              <a:ext uri="{FF2B5EF4-FFF2-40B4-BE49-F238E27FC236}">
                <a16:creationId xmlns:a16="http://schemas.microsoft.com/office/drawing/2014/main" id="{5436A940-B566-48D5-BB5C-53401A26A2B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09C73FD-2683-4778-9512-F698CCC21187}"/>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2805785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B81AD0-F912-4CA9-B8EB-A4F72E1000A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715F8EC-9F58-49FF-B0CD-B9C1D2B273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CA0BC26-E1DD-46CA-8D2B-E4FEB40CF52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DDE1900-4309-4D1A-AFBF-E01D293E87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A61F4E7-941D-4F6B-9132-57BD3EF4C5C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4E37614-6DAD-446C-9B81-207C5191E4CB}"/>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8" name="Segnaposto piè di pagina 7">
            <a:extLst>
              <a:ext uri="{FF2B5EF4-FFF2-40B4-BE49-F238E27FC236}">
                <a16:creationId xmlns:a16="http://schemas.microsoft.com/office/drawing/2014/main" id="{A20C7153-1768-4B34-A7DF-78C652BD188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025B596-EB45-4CA4-B9F5-C65E35203958}"/>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1865406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0AD7BB-691B-4C28-ADAE-692E155CB31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72A3996-1E68-440A-B3B2-D854AD8A18DC}"/>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4" name="Segnaposto piè di pagina 3">
            <a:extLst>
              <a:ext uri="{FF2B5EF4-FFF2-40B4-BE49-F238E27FC236}">
                <a16:creationId xmlns:a16="http://schemas.microsoft.com/office/drawing/2014/main" id="{2A7F52A3-674B-4366-B44A-CA15F60453D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38C6C0C-3B71-4844-BAD4-959CE72FAFB9}"/>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605085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3B1FB46-6673-42C3-B63D-430177D81746}"/>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3" name="Segnaposto piè di pagina 2">
            <a:extLst>
              <a:ext uri="{FF2B5EF4-FFF2-40B4-BE49-F238E27FC236}">
                <a16:creationId xmlns:a16="http://schemas.microsoft.com/office/drawing/2014/main" id="{BCA20CC1-F570-4B5E-B62B-6BEF92FCD63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16017A0-4210-4D30-BC07-E370B7237859}"/>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1403624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AE97A1-C0FA-4382-8B33-398E2CF75E8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68C19FC-42D4-4C10-95D0-F72DA8BCC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0B2476-D60F-4EF8-AAC9-5FDF0F3666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7B7C251-A619-45CF-BA02-E67490763E52}"/>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6" name="Segnaposto piè di pagina 5">
            <a:extLst>
              <a:ext uri="{FF2B5EF4-FFF2-40B4-BE49-F238E27FC236}">
                <a16:creationId xmlns:a16="http://schemas.microsoft.com/office/drawing/2014/main" id="{A26DD71B-C9FB-49C7-91B1-25F83857961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A96D5E0-3661-4B54-B034-4CCA3ED92273}"/>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2949512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5ED7D2-DE4D-4843-B7F4-3F1482E2802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6585039-F30A-42F4-8105-959B1B1B9B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B235A75-AD2D-4C55-BCE2-24EA0B5091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4CDED24-765F-43B6-8778-B1AD4A2B2454}"/>
              </a:ext>
            </a:extLst>
          </p:cNvPr>
          <p:cNvSpPr>
            <a:spLocks noGrp="1"/>
          </p:cNvSpPr>
          <p:nvPr>
            <p:ph type="dt" sz="half" idx="10"/>
          </p:nvPr>
        </p:nvSpPr>
        <p:spPr/>
        <p:txBody>
          <a:bodyPr/>
          <a:lstStyle/>
          <a:p>
            <a:fld id="{12FEE3BB-F7DD-4C6B-A094-C8AAA1968D8D}" type="datetimeFigureOut">
              <a:rPr lang="it-IT" smtClean="0"/>
              <a:t>06/02/2025</a:t>
            </a:fld>
            <a:endParaRPr lang="it-IT"/>
          </a:p>
        </p:txBody>
      </p:sp>
      <p:sp>
        <p:nvSpPr>
          <p:cNvPr id="6" name="Segnaposto piè di pagina 5">
            <a:extLst>
              <a:ext uri="{FF2B5EF4-FFF2-40B4-BE49-F238E27FC236}">
                <a16:creationId xmlns:a16="http://schemas.microsoft.com/office/drawing/2014/main" id="{14B24C6E-4221-4725-ACC2-9231C2D5C1D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8D0026A-FB09-4D04-B669-4C3AC4B8523D}"/>
              </a:ext>
            </a:extLst>
          </p:cNvPr>
          <p:cNvSpPr>
            <a:spLocks noGrp="1"/>
          </p:cNvSpPr>
          <p:nvPr>
            <p:ph type="sldNum" sz="quarter" idx="12"/>
          </p:nvPr>
        </p:nvSpPr>
        <p:spPr/>
        <p:txBody>
          <a:bodyPr/>
          <a:lstStyle/>
          <a:p>
            <a:fld id="{2FECEB77-B846-42DF-98B1-9B115CCE7049}" type="slidenum">
              <a:rPr lang="it-IT" smtClean="0"/>
              <a:t>‹N›</a:t>
            </a:fld>
            <a:endParaRPr lang="it-IT"/>
          </a:p>
        </p:txBody>
      </p:sp>
    </p:spTree>
    <p:extLst>
      <p:ext uri="{BB962C8B-B14F-4D97-AF65-F5344CB8AC3E}">
        <p14:creationId xmlns:p14="http://schemas.microsoft.com/office/powerpoint/2010/main" val="3981551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A2309BB-E92D-4CD9-BCB9-4D98DC39FF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33F14AD-AE10-41DD-A99E-06519BD417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6E288B9-3663-41FF-BC3A-18AE54FDDF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EE3BB-F7DD-4C6B-A094-C8AAA1968D8D}" type="datetimeFigureOut">
              <a:rPr lang="it-IT" smtClean="0"/>
              <a:t>06/02/2025</a:t>
            </a:fld>
            <a:endParaRPr lang="it-IT"/>
          </a:p>
        </p:txBody>
      </p:sp>
      <p:sp>
        <p:nvSpPr>
          <p:cNvPr id="5" name="Segnaposto piè di pagina 4">
            <a:extLst>
              <a:ext uri="{FF2B5EF4-FFF2-40B4-BE49-F238E27FC236}">
                <a16:creationId xmlns:a16="http://schemas.microsoft.com/office/drawing/2014/main" id="{D284F00E-C870-41EE-A358-97DCFEE512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CB90196-9610-4B13-A51A-2B8CF370AE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CEB77-B846-42DF-98B1-9B115CCE7049}" type="slidenum">
              <a:rPr lang="it-IT" smtClean="0"/>
              <a:t>‹N›</a:t>
            </a:fld>
            <a:endParaRPr lang="it-IT"/>
          </a:p>
        </p:txBody>
      </p:sp>
    </p:spTree>
    <p:extLst>
      <p:ext uri="{BB962C8B-B14F-4D97-AF65-F5344CB8AC3E}">
        <p14:creationId xmlns:p14="http://schemas.microsoft.com/office/powerpoint/2010/main" val="3681882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Rettangolo 10">
            <a:extLst>
              <a:ext uri="{FF2B5EF4-FFF2-40B4-BE49-F238E27FC236}">
                <a16:creationId xmlns:a16="http://schemas.microsoft.com/office/drawing/2014/main" id="{AE381E80-B0FC-60DA-6A41-B971224096BB}"/>
              </a:ext>
            </a:extLst>
          </p:cNvPr>
          <p:cNvSpPr/>
          <p:nvPr/>
        </p:nvSpPr>
        <p:spPr>
          <a:xfrm>
            <a:off x="711200" y="6088393"/>
            <a:ext cx="10205156" cy="504318"/>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Segnaposto numero diapositiva 6">
            <a:extLst>
              <a:ext uri="{FF2B5EF4-FFF2-40B4-BE49-F238E27FC236}">
                <a16:creationId xmlns:a16="http://schemas.microsoft.com/office/drawing/2014/main" id="{0D48CFCC-2C9F-4E3B-9D69-16F6863D5E3F}"/>
              </a:ext>
            </a:extLst>
          </p:cNvPr>
          <p:cNvSpPr txBox="1">
            <a:spLocks/>
          </p:cNvSpPr>
          <p:nvPr/>
        </p:nvSpPr>
        <p:spPr>
          <a:xfrm>
            <a:off x="7839967" y="6510100"/>
            <a:ext cx="3334870" cy="365125"/>
          </a:xfrm>
          <a:prstGeom prst="rect">
            <a:avLst/>
          </a:prstGeom>
        </p:spPr>
        <p:txBody>
          <a:bodyPr vert="horz" lIns="91440" tIns="45720" rIns="91440" bIns="45720" rtlCol="0" anchor="ct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t-IT"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Poster </a:t>
            </a:r>
            <a:r>
              <a:rPr lang="it-IT" dirty="0" err="1">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Presenter</a:t>
            </a:r>
            <a:r>
              <a:rPr lang="it-IT"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Luigi </a:t>
            </a:r>
            <a:r>
              <a:rPr lang="it-IT" dirty="0" err="1">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Mandrich</a:t>
            </a:r>
            <a:endParaRPr lang="it-IT"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9" name="Gruppo 8">
            <a:extLst>
              <a:ext uri="{FF2B5EF4-FFF2-40B4-BE49-F238E27FC236}">
                <a16:creationId xmlns:a16="http://schemas.microsoft.com/office/drawing/2014/main" id="{3E05E844-A676-4F92-A8D2-4F1170E55E8E}"/>
              </a:ext>
            </a:extLst>
          </p:cNvPr>
          <p:cNvGrpSpPr/>
          <p:nvPr/>
        </p:nvGrpSpPr>
        <p:grpSpPr>
          <a:xfrm>
            <a:off x="81685" y="-10568"/>
            <a:ext cx="2399365" cy="809009"/>
            <a:chOff x="542925" y="11113"/>
            <a:chExt cx="2399365" cy="809009"/>
          </a:xfrm>
        </p:grpSpPr>
        <p:pic>
          <p:nvPicPr>
            <p:cNvPr id="7" name="Immagine 6">
              <a:extLst>
                <a:ext uri="{FF2B5EF4-FFF2-40B4-BE49-F238E27FC236}">
                  <a16:creationId xmlns:a16="http://schemas.microsoft.com/office/drawing/2014/main" id="{5BA5A8D3-EBD4-4DDC-BAA4-9EAF1E6D11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925" y="11113"/>
              <a:ext cx="2283065" cy="809009"/>
            </a:xfrm>
            <a:prstGeom prst="rect">
              <a:avLst/>
            </a:prstGeom>
          </p:spPr>
        </p:pic>
        <p:pic>
          <p:nvPicPr>
            <p:cNvPr id="8" name="Immagine 7">
              <a:extLst>
                <a:ext uri="{FF2B5EF4-FFF2-40B4-BE49-F238E27FC236}">
                  <a16:creationId xmlns:a16="http://schemas.microsoft.com/office/drawing/2014/main" id="{42BC2E56-EF4A-4FC4-8DD3-CBB43C2454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41237" y="164275"/>
              <a:ext cx="601053" cy="585724"/>
            </a:xfrm>
            <a:prstGeom prst="rect">
              <a:avLst/>
            </a:prstGeom>
          </p:spPr>
        </p:pic>
      </p:grpSp>
      <p:sp>
        <p:nvSpPr>
          <p:cNvPr id="10" name="CasellaDiTesto 10">
            <a:extLst>
              <a:ext uri="{FF2B5EF4-FFF2-40B4-BE49-F238E27FC236}">
                <a16:creationId xmlns:a16="http://schemas.microsoft.com/office/drawing/2014/main" id="{7A6A6529-C04B-437B-9D3A-2779BADC7714}"/>
              </a:ext>
            </a:extLst>
          </p:cNvPr>
          <p:cNvSpPr txBox="1"/>
          <p:nvPr/>
        </p:nvSpPr>
        <p:spPr>
          <a:xfrm>
            <a:off x="4927824" y="115699"/>
            <a:ext cx="2566669" cy="369332"/>
          </a:xfrm>
          <a:prstGeom prst="rect">
            <a:avLst/>
          </a:prstGeom>
          <a:no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b="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CNR IRET Conference</a:t>
            </a:r>
          </a:p>
        </p:txBody>
      </p:sp>
      <p:sp>
        <p:nvSpPr>
          <p:cNvPr id="3" name="CasellaDiTesto 2">
            <a:extLst>
              <a:ext uri="{FF2B5EF4-FFF2-40B4-BE49-F238E27FC236}">
                <a16:creationId xmlns:a16="http://schemas.microsoft.com/office/drawing/2014/main" id="{0B647617-F526-489B-9645-E283F7B1CF74}"/>
              </a:ext>
            </a:extLst>
          </p:cNvPr>
          <p:cNvSpPr txBox="1"/>
          <p:nvPr/>
        </p:nvSpPr>
        <p:spPr>
          <a:xfrm>
            <a:off x="7971304" y="115699"/>
            <a:ext cx="3334870" cy="369332"/>
          </a:xfrm>
          <a:prstGeom prst="rect">
            <a:avLst/>
          </a:prstGeom>
          <a:noFill/>
        </p:spPr>
        <p:txBody>
          <a:bodyPr wrap="square" rtlCol="0">
            <a:spAutoFit/>
          </a:bodyPr>
          <a:lstStyle/>
          <a:p>
            <a:r>
              <a:rPr lang="it-IT" b="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Rome, February 18</a:t>
            </a:r>
            <a:r>
              <a:rPr lang="it-IT" b="0" baseline="3000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it-IT" b="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-19</a:t>
            </a:r>
            <a:r>
              <a:rPr lang="it-IT" b="0" baseline="3000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it-IT" b="0" dirty="0">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2025</a:t>
            </a:r>
            <a:endParaRPr lang="it-IT" dirty="0"/>
          </a:p>
        </p:txBody>
      </p:sp>
      <p:sp>
        <p:nvSpPr>
          <p:cNvPr id="4" name="CasellaDiTesto 3">
            <a:extLst>
              <a:ext uri="{FF2B5EF4-FFF2-40B4-BE49-F238E27FC236}">
                <a16:creationId xmlns:a16="http://schemas.microsoft.com/office/drawing/2014/main" id="{27D2860D-DB5A-CBF9-9562-5ECC73059ECC}"/>
              </a:ext>
            </a:extLst>
          </p:cNvPr>
          <p:cNvSpPr txBox="1"/>
          <p:nvPr/>
        </p:nvSpPr>
        <p:spPr>
          <a:xfrm>
            <a:off x="711200" y="728318"/>
            <a:ext cx="10250311" cy="5934510"/>
          </a:xfrm>
          <a:prstGeom prst="rect">
            <a:avLst/>
          </a:prstGeom>
          <a:noFill/>
        </p:spPr>
        <p:txBody>
          <a:bodyPr wrap="square" rtlCol="0">
            <a:spAutoFit/>
          </a:bodyPr>
          <a:lstStyle/>
          <a:p>
            <a:pPr algn="ctr"/>
            <a:r>
              <a:rPr lang="it-IT" sz="1800" b="1" dirty="0">
                <a:effectLst/>
                <a:latin typeface="Arial" panose="020B0604020202020204" pitchFamily="34" charset="0"/>
                <a:ea typeface="Aptos" panose="020B0004020202020204" pitchFamily="34" charset="0"/>
                <a:cs typeface="Times New Roman" panose="02020603050405020304" pitchFamily="18" charset="0"/>
              </a:rPr>
              <a:t>New </a:t>
            </a:r>
            <a:r>
              <a:rPr lang="it-IT" sz="1800" b="1" dirty="0" err="1">
                <a:effectLst/>
                <a:latin typeface="Arial" panose="020B0604020202020204" pitchFamily="34" charset="0"/>
                <a:ea typeface="Aptos" panose="020B0004020202020204" pitchFamily="34" charset="0"/>
                <a:cs typeface="Times New Roman" panose="02020603050405020304" pitchFamily="18" charset="0"/>
              </a:rPr>
              <a:t>vegetables</a:t>
            </a:r>
            <a:r>
              <a:rPr lang="it-IT" sz="1800" b="1" dirty="0">
                <a:effectLst/>
                <a:latin typeface="Arial" panose="020B0604020202020204" pitchFamily="34" charset="0"/>
                <a:ea typeface="Aptos" panose="020B0004020202020204" pitchFamily="34" charset="0"/>
                <a:cs typeface="Times New Roman" panose="02020603050405020304" pitchFamily="18" charset="0"/>
              </a:rPr>
              <a:t> </a:t>
            </a:r>
            <a:r>
              <a:rPr lang="it-IT" sz="1800" b="1" dirty="0" err="1">
                <a:effectLst/>
                <a:latin typeface="Arial" panose="020B0604020202020204" pitchFamily="34" charset="0"/>
                <a:ea typeface="Aptos" panose="020B0004020202020204" pitchFamily="34" charset="0"/>
                <a:cs typeface="Times New Roman" panose="02020603050405020304" pitchFamily="18" charset="0"/>
              </a:rPr>
              <a:t>rennet</a:t>
            </a:r>
            <a:r>
              <a:rPr lang="it-IT" sz="1800" b="1" dirty="0">
                <a:effectLst/>
                <a:latin typeface="Arial" panose="020B0604020202020204" pitchFamily="34" charset="0"/>
                <a:ea typeface="Aptos" panose="020B0004020202020204" pitchFamily="34" charset="0"/>
                <a:cs typeface="Times New Roman" panose="02020603050405020304" pitchFamily="18" charset="0"/>
              </a:rPr>
              <a:t> </a:t>
            </a:r>
            <a:r>
              <a:rPr lang="it-IT" sz="1800" b="1" dirty="0" err="1">
                <a:effectLst/>
                <a:latin typeface="Arial" panose="020B0604020202020204" pitchFamily="34" charset="0"/>
                <a:ea typeface="Aptos" panose="020B0004020202020204" pitchFamily="34" charset="0"/>
                <a:cs typeface="Times New Roman" panose="02020603050405020304" pitchFamily="18" charset="0"/>
              </a:rPr>
              <a:t>development</a:t>
            </a:r>
            <a:r>
              <a:rPr lang="it-IT" sz="1800" b="1" dirty="0">
                <a:effectLst/>
                <a:latin typeface="Arial" panose="020B0604020202020204" pitchFamily="34" charset="0"/>
                <a:ea typeface="Aptos" panose="020B0004020202020204" pitchFamily="34" charset="0"/>
                <a:cs typeface="Times New Roman" panose="02020603050405020304" pitchFamily="18" charset="0"/>
              </a:rPr>
              <a:t> for </a:t>
            </a:r>
            <a:r>
              <a:rPr lang="it-IT" sz="1800" b="1" dirty="0" err="1">
                <a:effectLst/>
                <a:latin typeface="Arial" panose="020B0604020202020204" pitchFamily="34" charset="0"/>
                <a:ea typeface="Aptos" panose="020B0004020202020204" pitchFamily="34" charset="0"/>
                <a:cs typeface="Times New Roman" panose="02020603050405020304" pitchFamily="18" charset="0"/>
              </a:rPr>
              <a:t>vegetarian</a:t>
            </a:r>
            <a:r>
              <a:rPr lang="it-IT" sz="1800" b="1" dirty="0">
                <a:effectLst/>
                <a:latin typeface="Arial" panose="020B0604020202020204" pitchFamily="34" charset="0"/>
                <a:ea typeface="Aptos" panose="020B0004020202020204" pitchFamily="34" charset="0"/>
                <a:cs typeface="Times New Roman" panose="02020603050405020304" pitchFamily="18" charset="0"/>
              </a:rPr>
              <a:t> </a:t>
            </a:r>
            <a:r>
              <a:rPr lang="it-IT" sz="1800" b="1" dirty="0" err="1">
                <a:effectLst/>
                <a:latin typeface="Arial" panose="020B0604020202020204" pitchFamily="34" charset="0"/>
                <a:ea typeface="Aptos" panose="020B0004020202020204" pitchFamily="34" charset="0"/>
                <a:cs typeface="Times New Roman" panose="02020603050405020304" pitchFamily="18" charset="0"/>
              </a:rPr>
              <a:t>cheeses</a:t>
            </a:r>
            <a:r>
              <a:rPr lang="it-IT" sz="1800" b="1" dirty="0">
                <a:effectLst/>
                <a:latin typeface="Arial" panose="020B0604020202020204" pitchFamily="34" charset="0"/>
                <a:ea typeface="Aptos" panose="020B0004020202020204" pitchFamily="34" charset="0"/>
                <a:cs typeface="Times New Roman" panose="02020603050405020304" pitchFamily="18" charset="0"/>
              </a:rPr>
              <a:t> production</a:t>
            </a:r>
            <a:endParaRPr lang="it-IT" sz="1800" dirty="0">
              <a:effectLst/>
              <a:latin typeface="Aptos" panose="020B0004020202020204" pitchFamily="34" charset="0"/>
              <a:ea typeface="Aptos" panose="020B0004020202020204" pitchFamily="34" charset="0"/>
              <a:cs typeface="Times New Roman" panose="02020603050405020304" pitchFamily="18" charset="0"/>
            </a:endParaRPr>
          </a:p>
          <a:p>
            <a:pPr algn="ctr"/>
            <a:r>
              <a:rPr lang="it-IT" sz="1200" b="1" dirty="0">
                <a:effectLst/>
                <a:latin typeface="Arial" panose="020B0604020202020204" pitchFamily="34" charset="0"/>
                <a:ea typeface="Aptos" panose="020B0004020202020204" pitchFamily="34" charset="0"/>
                <a:cs typeface="Times New Roman" panose="02020603050405020304" pitchFamily="18" charset="0"/>
              </a:rPr>
              <a:t>Emilia Caputo</a:t>
            </a:r>
            <a:r>
              <a:rPr lang="it-IT" sz="1200" b="1" baseline="30000" dirty="0">
                <a:effectLst/>
                <a:latin typeface="Arial" panose="020B0604020202020204" pitchFamily="34" charset="0"/>
                <a:ea typeface="Aptos" panose="020B0004020202020204" pitchFamily="34" charset="0"/>
                <a:cs typeface="Times New Roman" panose="02020603050405020304" pitchFamily="18" charset="0"/>
              </a:rPr>
              <a:t>1</a:t>
            </a:r>
            <a:r>
              <a:rPr lang="it-IT" sz="1200" b="1" dirty="0">
                <a:effectLst/>
                <a:latin typeface="Arial" panose="020B0604020202020204" pitchFamily="34" charset="0"/>
                <a:ea typeface="Aptos" panose="020B0004020202020204" pitchFamily="34" charset="0"/>
                <a:cs typeface="Times New Roman" panose="02020603050405020304" pitchFamily="18" charset="0"/>
              </a:rPr>
              <a:t>, Luigi Mandrich</a:t>
            </a:r>
            <a:r>
              <a:rPr lang="it-IT" sz="1200" b="1" baseline="30000" dirty="0">
                <a:effectLst/>
                <a:latin typeface="Arial" panose="020B0604020202020204" pitchFamily="34" charset="0"/>
                <a:ea typeface="Aptos" panose="020B0004020202020204" pitchFamily="34" charset="0"/>
                <a:cs typeface="Times New Roman" panose="02020603050405020304" pitchFamily="18" charset="0"/>
              </a:rPr>
              <a:t>2</a:t>
            </a:r>
            <a:r>
              <a:rPr lang="it-IT" sz="1800" b="1" dirty="0">
                <a:effectLst/>
                <a:latin typeface="Arial" panose="020B0604020202020204" pitchFamily="34" charset="0"/>
                <a:ea typeface="Aptos" panose="020B0004020202020204" pitchFamily="34" charset="0"/>
                <a:cs typeface="Times New Roman" panose="02020603050405020304" pitchFamily="18" charset="0"/>
              </a:rPr>
              <a:t> </a:t>
            </a:r>
            <a:endParaRPr lang="it-IT" sz="1800" dirty="0">
              <a:effectLst/>
              <a:latin typeface="Aptos" panose="020B0004020202020204" pitchFamily="34" charset="0"/>
              <a:ea typeface="Aptos" panose="020B0004020202020204" pitchFamily="34" charset="0"/>
              <a:cs typeface="Times New Roman" panose="02020603050405020304" pitchFamily="18" charset="0"/>
            </a:endParaRPr>
          </a:p>
          <a:p>
            <a:pPr algn="ctr"/>
            <a:r>
              <a:rPr lang="it-IT" sz="1000" i="1" baseline="30000" dirty="0">
                <a:effectLst/>
                <a:latin typeface="Times New Roman" panose="02020603050405020304" pitchFamily="18" charset="0"/>
                <a:ea typeface="Times New Roman" panose="02020603050405020304" pitchFamily="18" charset="0"/>
              </a:rPr>
              <a:t>1</a:t>
            </a:r>
            <a:r>
              <a:rPr lang="it-IT" sz="1000" i="1" dirty="0">
                <a:effectLst/>
                <a:latin typeface="Times New Roman" panose="02020603050405020304" pitchFamily="18" charset="0"/>
                <a:ea typeface="Times New Roman" panose="02020603050405020304" pitchFamily="18" charset="0"/>
              </a:rPr>
              <a:t>Institute of Genetics and </a:t>
            </a:r>
            <a:r>
              <a:rPr lang="it-IT" sz="1000" i="1" dirty="0" err="1">
                <a:effectLst/>
                <a:latin typeface="Times New Roman" panose="02020603050405020304" pitchFamily="18" charset="0"/>
                <a:ea typeface="Times New Roman" panose="02020603050405020304" pitchFamily="18" charset="0"/>
              </a:rPr>
              <a:t>Biophysics</a:t>
            </a:r>
            <a:r>
              <a:rPr lang="it-IT" sz="1000" i="1" dirty="0">
                <a:effectLst/>
                <a:latin typeface="Times New Roman" panose="02020603050405020304" pitchFamily="18" charset="0"/>
                <a:ea typeface="Times New Roman" panose="02020603050405020304" pitchFamily="18" charset="0"/>
              </a:rPr>
              <a:t>, (IGB)-CNR, Via Pietro Castellino 111, 80131 </a:t>
            </a:r>
            <a:r>
              <a:rPr lang="it-IT" sz="1000" i="1" dirty="0" err="1">
                <a:effectLst/>
                <a:latin typeface="Times New Roman" panose="02020603050405020304" pitchFamily="18" charset="0"/>
                <a:ea typeface="Times New Roman" panose="02020603050405020304" pitchFamily="18" charset="0"/>
              </a:rPr>
              <a:t>Naples</a:t>
            </a:r>
            <a:r>
              <a:rPr lang="it-IT" sz="1000" i="1" dirty="0">
                <a:effectLst/>
                <a:latin typeface="Times New Roman" panose="02020603050405020304" pitchFamily="18" charset="0"/>
                <a:ea typeface="Times New Roman" panose="02020603050405020304" pitchFamily="18" charset="0"/>
              </a:rPr>
              <a:t>, </a:t>
            </a:r>
            <a:r>
              <a:rPr lang="it-IT" sz="1000" i="1" dirty="0" err="1">
                <a:effectLst/>
                <a:latin typeface="Times New Roman" panose="02020603050405020304" pitchFamily="18" charset="0"/>
                <a:ea typeface="Times New Roman" panose="02020603050405020304" pitchFamily="18" charset="0"/>
              </a:rPr>
              <a:t>Italy</a:t>
            </a:r>
            <a:r>
              <a:rPr lang="it-IT" sz="1000" i="1" dirty="0">
                <a:effectLst/>
                <a:latin typeface="Times New Roman" panose="02020603050405020304" pitchFamily="18" charset="0"/>
                <a:ea typeface="Times New Roman" panose="02020603050405020304" pitchFamily="18" charset="0"/>
              </a:rPr>
              <a:t>; </a:t>
            </a:r>
            <a:r>
              <a:rPr lang="it-IT" sz="1000" i="1" baseline="30000" dirty="0">
                <a:effectLst/>
                <a:latin typeface="Times New Roman" panose="02020603050405020304" pitchFamily="18" charset="0"/>
                <a:ea typeface="Times New Roman" panose="02020603050405020304" pitchFamily="18" charset="0"/>
              </a:rPr>
              <a:t>2</a:t>
            </a:r>
            <a:r>
              <a:rPr lang="it-IT" sz="1000" i="1" dirty="0">
                <a:effectLst/>
                <a:latin typeface="Times New Roman" panose="02020603050405020304" pitchFamily="18" charset="0"/>
                <a:ea typeface="Times New Roman" panose="02020603050405020304" pitchFamily="18" charset="0"/>
              </a:rPr>
              <a:t>IRET-CNR, Via Pietro Castellino 111, 80131 </a:t>
            </a:r>
            <a:r>
              <a:rPr lang="it-IT" sz="1000" i="1" dirty="0" err="1">
                <a:effectLst/>
                <a:latin typeface="Times New Roman" panose="02020603050405020304" pitchFamily="18" charset="0"/>
                <a:ea typeface="Times New Roman" panose="02020603050405020304" pitchFamily="18" charset="0"/>
              </a:rPr>
              <a:t>Naples</a:t>
            </a:r>
            <a:r>
              <a:rPr lang="it-IT" sz="1000" i="1" dirty="0">
                <a:effectLst/>
                <a:latin typeface="Times New Roman" panose="02020603050405020304" pitchFamily="18" charset="0"/>
                <a:ea typeface="Times New Roman" panose="02020603050405020304" pitchFamily="18" charset="0"/>
              </a:rPr>
              <a:t>, </a:t>
            </a:r>
            <a:r>
              <a:rPr lang="it-IT" sz="1000" i="1" dirty="0" err="1">
                <a:effectLst/>
                <a:latin typeface="Times New Roman" panose="02020603050405020304" pitchFamily="18" charset="0"/>
                <a:ea typeface="Times New Roman" panose="02020603050405020304" pitchFamily="18" charset="0"/>
              </a:rPr>
              <a:t>Italy</a:t>
            </a:r>
            <a:r>
              <a:rPr lang="it-IT" sz="1000" i="1" dirty="0">
                <a:effectLst/>
                <a:latin typeface="Times New Roman" panose="02020603050405020304" pitchFamily="18" charset="0"/>
                <a:ea typeface="Times New Roman" panose="02020603050405020304" pitchFamily="18" charset="0"/>
              </a:rPr>
              <a:t>; </a:t>
            </a:r>
            <a:endParaRPr lang="it-IT" sz="1000" dirty="0">
              <a:effectLst/>
              <a:latin typeface="Times New Roman" panose="02020603050405020304" pitchFamily="18" charset="0"/>
              <a:ea typeface="Times New Roman" panose="02020603050405020304" pitchFamily="18" charset="0"/>
            </a:endParaRPr>
          </a:p>
          <a:p>
            <a:pPr algn="just">
              <a:lnSpc>
                <a:spcPct val="115000"/>
              </a:lnSpc>
            </a:pPr>
            <a:r>
              <a:rPr lang="en-US" sz="1200" dirty="0">
                <a:effectLst/>
                <a:latin typeface="Times New Roman" panose="02020603050405020304" pitchFamily="18" charset="0"/>
                <a:ea typeface="Aptos" panose="020B0004020202020204" pitchFamily="34" charset="0"/>
                <a:cs typeface="Times New Roman" panose="02020603050405020304" pitchFamily="18" charset="0"/>
              </a:rPr>
              <a:t> </a:t>
            </a:r>
            <a:endParaRPr lang="it-IT" sz="12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pPr>
            <a:r>
              <a:rPr lang="en-US" sz="1100" dirty="0">
                <a:effectLst/>
                <a:latin typeface="Times New Roman" panose="02020603050405020304" pitchFamily="18" charset="0"/>
                <a:ea typeface="Aptos" panose="020B0004020202020204" pitchFamily="34" charset="0"/>
                <a:cs typeface="Times New Roman" panose="02020603050405020304" pitchFamily="18" charset="0"/>
              </a:rPr>
              <a:t>Cheese making</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is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an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ancient</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practice to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preserve</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perishable</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food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such</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as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milk</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for a long time. The first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phase</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of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cheese</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making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involves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the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addition</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of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animal-derived</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rennet</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containing</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the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enzymes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necessary</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for the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hydrolysis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and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coagulation</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of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milk</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caseins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and for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cheese</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ripening</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mainly</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lipase</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esterase</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a:t>
            </a:r>
          </a:p>
          <a:p>
            <a:pPr algn="just">
              <a:lnSpc>
                <a:spcPct val="115000"/>
              </a:lnSpc>
            </a:pPr>
            <a:endParaRPr lang="it-IT" sz="1000" dirty="0">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pPr>
            <a:r>
              <a:rPr lang="it-IT" sz="1100" dirty="0">
                <a:latin typeface="Times New Roman" panose="02020603050405020304" pitchFamily="18" charset="0"/>
                <a:ea typeface="Aptos" panose="020B0004020202020204" pitchFamily="34" charset="0"/>
                <a:cs typeface="Times New Roman" panose="02020603050405020304" pitchFamily="18" charset="0"/>
              </a:rPr>
              <a:t>The </a:t>
            </a:r>
            <a:r>
              <a:rPr lang="it-IT" sz="1100" dirty="0" err="1">
                <a:latin typeface="Times New Roman" panose="02020603050405020304" pitchFamily="18" charset="0"/>
                <a:ea typeface="Aptos" panose="020B0004020202020204" pitchFamily="34" charset="0"/>
                <a:cs typeface="Times New Roman" panose="02020603050405020304" pitchFamily="18" charset="0"/>
              </a:rPr>
              <a:t>proposed</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technology</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concerns</a:t>
            </a:r>
            <a:r>
              <a:rPr lang="it-IT" sz="1100" dirty="0">
                <a:latin typeface="Times New Roman" panose="02020603050405020304" pitchFamily="18" charset="0"/>
                <a:ea typeface="Aptos" panose="020B0004020202020204" pitchFamily="34" charset="0"/>
                <a:cs typeface="Times New Roman" panose="02020603050405020304" pitchFamily="18" charset="0"/>
              </a:rPr>
              <a:t> the production of </a:t>
            </a:r>
            <a:r>
              <a:rPr lang="it-IT" sz="1100" dirty="0" err="1">
                <a:latin typeface="Times New Roman" panose="02020603050405020304" pitchFamily="18" charset="0"/>
                <a:ea typeface="Aptos" panose="020B0004020202020204" pitchFamily="34" charset="0"/>
                <a:cs typeface="Times New Roman" panose="02020603050405020304" pitchFamily="18" charset="0"/>
              </a:rPr>
              <a:t>cheeses</a:t>
            </a:r>
            <a:r>
              <a:rPr lang="it-IT" sz="1100" dirty="0">
                <a:latin typeface="Times New Roman" panose="02020603050405020304" pitchFamily="18" charset="0"/>
                <a:ea typeface="Aptos" panose="020B0004020202020204" pitchFamily="34" charset="0"/>
                <a:cs typeface="Times New Roman" panose="02020603050405020304" pitchFamily="18" charset="0"/>
              </a:rPr>
              <a:t>, by </a:t>
            </a:r>
            <a:r>
              <a:rPr lang="it-IT" sz="1100" dirty="0" err="1">
                <a:latin typeface="Times New Roman" panose="02020603050405020304" pitchFamily="18" charset="0"/>
                <a:ea typeface="Aptos" panose="020B0004020202020204" pitchFamily="34" charset="0"/>
                <a:cs typeface="Times New Roman" panose="02020603050405020304" pitchFamily="18" charset="0"/>
              </a:rPr>
              <a:t>using</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rennet</a:t>
            </a:r>
            <a:r>
              <a:rPr lang="it-IT" sz="1100" dirty="0">
                <a:latin typeface="Times New Roman" panose="02020603050405020304" pitchFamily="18" charset="0"/>
                <a:ea typeface="Aptos" panose="020B0004020202020204" pitchFamily="34" charset="0"/>
                <a:cs typeface="Times New Roman" panose="02020603050405020304" pitchFamily="18" charset="0"/>
              </a:rPr>
              <a:t> from </a:t>
            </a:r>
            <a:r>
              <a:rPr lang="it-IT" sz="1100" dirty="0" err="1">
                <a:latin typeface="Times New Roman" panose="02020603050405020304" pitchFamily="18" charset="0"/>
                <a:ea typeface="Aptos" panose="020B0004020202020204" pitchFamily="34" charset="0"/>
                <a:cs typeface="Times New Roman" panose="02020603050405020304" pitchFamily="18" charset="0"/>
              </a:rPr>
              <a:t>vegetables</a:t>
            </a:r>
            <a:r>
              <a:rPr lang="it-IT" sz="1100" dirty="0">
                <a:latin typeface="Times New Roman" panose="02020603050405020304" pitchFamily="18" charset="0"/>
                <a:ea typeface="Aptos" panose="020B0004020202020204" pitchFamily="34" charset="0"/>
                <a:cs typeface="Times New Roman" panose="02020603050405020304" pitchFamily="18" charset="0"/>
              </a:rPr>
              <a:t> sources, i.e. </a:t>
            </a:r>
            <a:r>
              <a:rPr lang="it-IT" sz="1100" dirty="0" err="1">
                <a:latin typeface="Times New Roman" panose="02020603050405020304" pitchFamily="18" charset="0"/>
                <a:ea typeface="Aptos" panose="020B0004020202020204" pitchFamily="34" charset="0"/>
                <a:cs typeface="Times New Roman" panose="02020603050405020304" pitchFamily="18" charset="0"/>
              </a:rPr>
              <a:t>replacing</a:t>
            </a:r>
            <a:r>
              <a:rPr lang="it-IT" sz="1100" dirty="0">
                <a:latin typeface="Times New Roman" panose="02020603050405020304" pitchFamily="18" charset="0"/>
                <a:ea typeface="Aptos" panose="020B0004020202020204" pitchFamily="34" charset="0"/>
                <a:cs typeface="Times New Roman" panose="02020603050405020304" pitchFamily="18" charset="0"/>
              </a:rPr>
              <a:t> the </a:t>
            </a:r>
            <a:r>
              <a:rPr lang="it-IT" sz="1100" dirty="0" err="1">
                <a:latin typeface="Times New Roman" panose="02020603050405020304" pitchFamily="18" charset="0"/>
                <a:ea typeface="Aptos" panose="020B0004020202020204" pitchFamily="34" charset="0"/>
                <a:cs typeface="Times New Roman" panose="02020603050405020304" pitchFamily="18" charset="0"/>
              </a:rPr>
              <a:t>enzymes</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involved</a:t>
            </a:r>
            <a:r>
              <a:rPr lang="it-IT" sz="1100" dirty="0">
                <a:latin typeface="Times New Roman" panose="02020603050405020304" pitchFamily="18" charset="0"/>
                <a:ea typeface="Aptos" panose="020B0004020202020204" pitchFamily="34" charset="0"/>
                <a:cs typeface="Times New Roman" panose="02020603050405020304" pitchFamily="18" charset="0"/>
              </a:rPr>
              <a:t> in </a:t>
            </a:r>
            <a:r>
              <a:rPr lang="it-IT" sz="1100" dirty="0" err="1">
                <a:latin typeface="Times New Roman" panose="02020603050405020304" pitchFamily="18" charset="0"/>
                <a:ea typeface="Aptos" panose="020B0004020202020204" pitchFamily="34" charset="0"/>
                <a:cs typeface="Times New Roman" panose="02020603050405020304" pitchFamily="18" charset="0"/>
              </a:rPr>
              <a:t>milk</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caseins</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coagulation</a:t>
            </a:r>
            <a:r>
              <a:rPr lang="it-IT" sz="1100" dirty="0">
                <a:latin typeface="Times New Roman" panose="02020603050405020304" pitchFamily="18" charset="0"/>
                <a:ea typeface="Aptos" panose="020B0004020202020204" pitchFamily="34" charset="0"/>
                <a:cs typeface="Times New Roman" panose="02020603050405020304" pitchFamily="18" charset="0"/>
              </a:rPr>
              <a:t> and </a:t>
            </a:r>
            <a:r>
              <a:rPr lang="it-IT" sz="1100" dirty="0" err="1">
                <a:latin typeface="Times New Roman" panose="02020603050405020304" pitchFamily="18" charset="0"/>
                <a:ea typeface="Aptos" panose="020B0004020202020204" pitchFamily="34" charset="0"/>
                <a:cs typeface="Times New Roman" panose="02020603050405020304" pitchFamily="18" charset="0"/>
              </a:rPr>
              <a:t>cheeses</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ripening</a:t>
            </a:r>
            <a:r>
              <a:rPr lang="it-IT" sz="1100" dirty="0">
                <a:latin typeface="Times New Roman" panose="02020603050405020304" pitchFamily="18" charset="0"/>
                <a:ea typeface="Aptos" panose="020B0004020202020204" pitchFamily="34" charset="0"/>
                <a:cs typeface="Times New Roman" panose="02020603050405020304" pitchFamily="18" charset="0"/>
              </a:rPr>
              <a:t>, with </a:t>
            </a:r>
            <a:r>
              <a:rPr lang="it-IT" sz="1100" dirty="0" err="1">
                <a:latin typeface="Times New Roman" panose="02020603050405020304" pitchFamily="18" charset="0"/>
                <a:ea typeface="Aptos" panose="020B0004020202020204" pitchFamily="34" charset="0"/>
                <a:cs typeface="Times New Roman" panose="02020603050405020304" pitchFamily="18" charset="0"/>
              </a:rPr>
              <a:t>enzymes</a:t>
            </a:r>
            <a:r>
              <a:rPr lang="it-IT" sz="1100" dirty="0">
                <a:latin typeface="Times New Roman" panose="02020603050405020304" pitchFamily="18" charset="0"/>
                <a:ea typeface="Aptos" panose="020B0004020202020204" pitchFamily="34" charset="0"/>
                <a:cs typeface="Times New Roman" panose="02020603050405020304" pitchFamily="18" charset="0"/>
              </a:rPr>
              <a:t> of </a:t>
            </a:r>
            <a:r>
              <a:rPr lang="it-IT" sz="1100" dirty="0" err="1">
                <a:latin typeface="Times New Roman" panose="02020603050405020304" pitchFamily="18" charset="0"/>
                <a:ea typeface="Aptos" panose="020B0004020202020204" pitchFamily="34" charset="0"/>
                <a:cs typeface="Times New Roman" panose="02020603050405020304" pitchFamily="18" charset="0"/>
              </a:rPr>
              <a:t>vegetable</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origin</a:t>
            </a:r>
            <a:r>
              <a:rPr lang="it-IT" sz="1100" dirty="0">
                <a:latin typeface="Times New Roman" panose="02020603050405020304" pitchFamily="18" charset="0"/>
                <a:ea typeface="Aptos" panose="020B0004020202020204" pitchFamily="34" charset="0"/>
                <a:cs typeface="Times New Roman" panose="02020603050405020304" pitchFamily="18" charset="0"/>
              </a:rPr>
              <a:t>. In </a:t>
            </a:r>
            <a:r>
              <a:rPr lang="it-IT" sz="1100" dirty="0" err="1">
                <a:latin typeface="Times New Roman" panose="02020603050405020304" pitchFamily="18" charset="0"/>
                <a:ea typeface="Aptos" panose="020B0004020202020204" pitchFamily="34" charset="0"/>
                <a:cs typeface="Times New Roman" panose="02020603050405020304" pitchFamily="18" charset="0"/>
              </a:rPr>
              <a:t>this</a:t>
            </a:r>
            <a:r>
              <a:rPr lang="it-IT" sz="1100" dirty="0">
                <a:latin typeface="Times New Roman" panose="02020603050405020304" pitchFamily="18" charset="0"/>
                <a:ea typeface="Aptos" panose="020B0004020202020204" pitchFamily="34" charset="0"/>
                <a:cs typeface="Times New Roman" panose="02020603050405020304" pitchFamily="18" charset="0"/>
              </a:rPr>
              <a:t> way, </a:t>
            </a:r>
            <a:r>
              <a:rPr lang="it-IT" sz="1100" dirty="0" err="1">
                <a:latin typeface="Times New Roman" panose="02020603050405020304" pitchFamily="18" charset="0"/>
                <a:ea typeface="Aptos" panose="020B0004020202020204" pitchFamily="34" charset="0"/>
                <a:cs typeface="Times New Roman" panose="02020603050405020304" pitchFamily="18" charset="0"/>
              </a:rPr>
              <a:t>vegetarian</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cheeses</a:t>
            </a:r>
            <a:r>
              <a:rPr lang="it-IT" sz="1100" dirty="0">
                <a:latin typeface="Times New Roman" panose="02020603050405020304" pitchFamily="18" charset="0"/>
                <a:ea typeface="Aptos" panose="020B0004020202020204" pitchFamily="34" charset="0"/>
                <a:cs typeface="Times New Roman" panose="02020603050405020304" pitchFamily="18" charset="0"/>
              </a:rPr>
              <a:t> are </a:t>
            </a:r>
            <a:r>
              <a:rPr lang="it-IT" sz="1100" dirty="0" err="1">
                <a:latin typeface="Times New Roman" panose="02020603050405020304" pitchFamily="18" charset="0"/>
                <a:ea typeface="Aptos" panose="020B0004020202020204" pitchFamily="34" charset="0"/>
                <a:cs typeface="Times New Roman" panose="02020603050405020304" pitchFamily="18" charset="0"/>
              </a:rPr>
              <a:t>obtained</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Various</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vegetables</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have</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been</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selected</a:t>
            </a:r>
            <a:r>
              <a:rPr lang="it-IT" sz="1100" dirty="0">
                <a:latin typeface="Times New Roman" panose="02020603050405020304" pitchFamily="18" charset="0"/>
                <a:ea typeface="Aptos" panose="020B0004020202020204" pitchFamily="34" charset="0"/>
                <a:cs typeface="Times New Roman" panose="02020603050405020304" pitchFamily="18" charset="0"/>
              </a:rPr>
              <a:t> and </a:t>
            </a:r>
            <a:r>
              <a:rPr lang="it-IT" sz="1100" dirty="0" err="1">
                <a:latin typeface="Times New Roman" panose="02020603050405020304" pitchFamily="18" charset="0"/>
                <a:ea typeface="Aptos" panose="020B0004020202020204" pitchFamily="34" charset="0"/>
                <a:cs typeface="Times New Roman" panose="02020603050405020304" pitchFamily="18" charset="0"/>
              </a:rPr>
              <a:t>tested</a:t>
            </a:r>
            <a:r>
              <a:rPr lang="it-IT" sz="1100" dirty="0">
                <a:latin typeface="Times New Roman" panose="02020603050405020304" pitchFamily="18" charset="0"/>
                <a:ea typeface="Aptos" panose="020B0004020202020204" pitchFamily="34" charset="0"/>
                <a:cs typeface="Times New Roman" panose="02020603050405020304" pitchFamily="18" charset="0"/>
              </a:rPr>
              <a:t> for </a:t>
            </a:r>
            <a:r>
              <a:rPr lang="it-IT" sz="1100" dirty="0" err="1">
                <a:latin typeface="Times New Roman" panose="02020603050405020304" pitchFamily="18" charset="0"/>
                <a:ea typeface="Aptos" panose="020B0004020202020204" pitchFamily="34" charset="0"/>
                <a:cs typeface="Times New Roman" panose="02020603050405020304" pitchFamily="18" charset="0"/>
              </a:rPr>
              <a:t>this</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purpose</a:t>
            </a:r>
            <a:r>
              <a:rPr lang="it-IT" sz="1100" dirty="0">
                <a:latin typeface="Times New Roman" panose="02020603050405020304" pitchFamily="18" charset="0"/>
                <a:ea typeface="Aptos" panose="020B0004020202020204" pitchFamily="34" charset="0"/>
                <a:cs typeface="Times New Roman" panose="02020603050405020304" pitchFamily="18" charset="0"/>
              </a:rPr>
              <a:t>, in </a:t>
            </a:r>
            <a:r>
              <a:rPr lang="it-IT" sz="1100" dirty="0" err="1">
                <a:latin typeface="Times New Roman" panose="02020603050405020304" pitchFamily="18" charset="0"/>
                <a:ea typeface="Aptos" panose="020B0004020202020204" pitchFamily="34" charset="0"/>
                <a:cs typeface="Times New Roman" panose="02020603050405020304" pitchFamily="18" charset="0"/>
              </a:rPr>
              <a:t>particular</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cardoon</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en-US" sz="1100" dirty="0">
                <a:latin typeface="Times New Roman" panose="02020603050405020304" pitchFamily="18" charset="0"/>
                <a:ea typeface="Aptos" panose="020B0004020202020204" pitchFamily="34" charset="0"/>
                <a:cs typeface="Times New Roman" panose="02020603050405020304" pitchFamily="18" charset="0"/>
              </a:rPr>
              <a:t>(</a:t>
            </a:r>
            <a:r>
              <a:rPr lang="en-US" sz="1100" i="1" dirty="0">
                <a:latin typeface="Times New Roman" panose="02020603050405020304" pitchFamily="18" charset="0"/>
                <a:ea typeface="Aptos" panose="020B0004020202020204" pitchFamily="34" charset="0"/>
                <a:cs typeface="Times New Roman" panose="02020603050405020304" pitchFamily="18" charset="0"/>
              </a:rPr>
              <a:t>Cynara cardunculus</a:t>
            </a:r>
            <a:r>
              <a:rPr lang="en-US" sz="1100" dirty="0">
                <a:latin typeface="Times New Roman" panose="02020603050405020304" pitchFamily="18" charset="0"/>
                <a:ea typeface="Aptos" panose="020B0004020202020204" pitchFamily="34" charset="0"/>
                <a:cs typeface="Times New Roman" panose="02020603050405020304" pitchFamily="18" charset="0"/>
              </a:rPr>
              <a:t>)</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artichoke</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en-US" sz="1100" dirty="0">
                <a:latin typeface="Times New Roman" panose="02020603050405020304" pitchFamily="18" charset="0"/>
                <a:ea typeface="Aptos" panose="020B0004020202020204" pitchFamily="34" charset="0"/>
                <a:cs typeface="Times New Roman" panose="02020603050405020304" pitchFamily="18" charset="0"/>
              </a:rPr>
              <a:t>(</a:t>
            </a:r>
            <a:r>
              <a:rPr lang="en-US" sz="1100" i="1" dirty="0">
                <a:latin typeface="Times New Roman" panose="02020603050405020304" pitchFamily="18" charset="0"/>
                <a:ea typeface="Aptos" panose="020B0004020202020204" pitchFamily="34" charset="0"/>
                <a:cs typeface="Times New Roman" panose="02020603050405020304" pitchFamily="18" charset="0"/>
              </a:rPr>
              <a:t>Cynara cardunculus </a:t>
            </a:r>
            <a:r>
              <a:rPr lang="en-US" sz="1100" dirty="0">
                <a:latin typeface="Times New Roman" panose="02020603050405020304" pitchFamily="18" charset="0"/>
                <a:ea typeface="Aptos" panose="020B0004020202020204" pitchFamily="34" charset="0"/>
                <a:cs typeface="Times New Roman" panose="02020603050405020304" pitchFamily="18" charset="0"/>
              </a:rPr>
              <a:t>var. </a:t>
            </a:r>
            <a:r>
              <a:rPr lang="en-US" sz="1100" i="1" dirty="0">
                <a:latin typeface="Times New Roman" panose="02020603050405020304" pitchFamily="18" charset="0"/>
                <a:ea typeface="Aptos" panose="020B0004020202020204" pitchFamily="34" charset="0"/>
                <a:cs typeface="Times New Roman" panose="02020603050405020304" pitchFamily="18" charset="0"/>
              </a:rPr>
              <a:t>scolymus</a:t>
            </a:r>
            <a:r>
              <a:rPr lang="en-US" sz="1100" dirty="0">
                <a:latin typeface="Times New Roman" panose="02020603050405020304" pitchFamily="18" charset="0"/>
                <a:ea typeface="Aptos" panose="020B0004020202020204" pitchFamily="34" charset="0"/>
                <a:cs typeface="Times New Roman" panose="02020603050405020304" pitchFamily="18" charset="0"/>
              </a:rPr>
              <a:t>)</a:t>
            </a:r>
            <a:r>
              <a:rPr lang="it-IT" sz="1100" dirty="0">
                <a:latin typeface="Times New Roman" panose="02020603050405020304" pitchFamily="18" charset="0"/>
                <a:ea typeface="Aptos" panose="020B0004020202020204" pitchFamily="34" charset="0"/>
                <a:cs typeface="Times New Roman" panose="02020603050405020304" pitchFamily="18" charset="0"/>
              </a:rPr>
              <a:t>, papaya </a:t>
            </a:r>
            <a:r>
              <a:rPr lang="en-US" sz="1100" dirty="0">
                <a:latin typeface="Times New Roman" panose="02020603050405020304" pitchFamily="18" charset="0"/>
                <a:ea typeface="Aptos" panose="020B0004020202020204" pitchFamily="34" charset="0"/>
                <a:cs typeface="Times New Roman" panose="02020603050405020304" pitchFamily="18" charset="0"/>
              </a:rPr>
              <a:t>(</a:t>
            </a:r>
            <a:r>
              <a:rPr lang="en-US" sz="1100" i="1" dirty="0" err="1">
                <a:latin typeface="Times New Roman" panose="02020603050405020304" pitchFamily="18" charset="0"/>
                <a:ea typeface="Aptos" panose="020B0004020202020204" pitchFamily="34" charset="0"/>
                <a:cs typeface="Times New Roman" panose="02020603050405020304" pitchFamily="18" charset="0"/>
              </a:rPr>
              <a:t>Carica</a:t>
            </a:r>
            <a:r>
              <a:rPr lang="en-US" sz="1100" i="1" dirty="0">
                <a:latin typeface="Times New Roman" panose="02020603050405020304" pitchFamily="18" charset="0"/>
                <a:ea typeface="Aptos" panose="020B0004020202020204" pitchFamily="34" charset="0"/>
                <a:cs typeface="Times New Roman" panose="02020603050405020304" pitchFamily="18" charset="0"/>
              </a:rPr>
              <a:t> papaya </a:t>
            </a:r>
            <a:r>
              <a:rPr lang="en-US" sz="1100" dirty="0">
                <a:latin typeface="Times New Roman" panose="02020603050405020304" pitchFamily="18" charset="0"/>
                <a:ea typeface="Aptos" panose="020B0004020202020204" pitchFamily="34" charset="0"/>
                <a:cs typeface="Times New Roman" panose="02020603050405020304" pitchFamily="18" charset="0"/>
              </a:rPr>
              <a:t>L.)</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pineapple</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en-US" sz="1100" dirty="0">
                <a:latin typeface="Times New Roman" panose="02020603050405020304" pitchFamily="18" charset="0"/>
                <a:ea typeface="Aptos" panose="020B0004020202020204" pitchFamily="34" charset="0"/>
                <a:cs typeface="Times New Roman" panose="02020603050405020304" pitchFamily="18" charset="0"/>
              </a:rPr>
              <a:t>(</a:t>
            </a:r>
            <a:r>
              <a:rPr lang="en-US" sz="1100" i="1" dirty="0">
                <a:latin typeface="Times New Roman" panose="02020603050405020304" pitchFamily="18" charset="0"/>
                <a:ea typeface="Aptos" panose="020B0004020202020204" pitchFamily="34" charset="0"/>
                <a:cs typeface="Times New Roman" panose="02020603050405020304" pitchFamily="18" charset="0"/>
              </a:rPr>
              <a:t>Ananas comosus </a:t>
            </a:r>
            <a:r>
              <a:rPr lang="en-US" sz="1100" dirty="0">
                <a:latin typeface="Times New Roman" panose="02020603050405020304" pitchFamily="18" charset="0"/>
                <a:ea typeface="Aptos" panose="020B0004020202020204" pitchFamily="34" charset="0"/>
                <a:cs typeface="Times New Roman" panose="02020603050405020304" pitchFamily="18" charset="0"/>
              </a:rPr>
              <a:t>(L.) </a:t>
            </a:r>
            <a:r>
              <a:rPr lang="en-US" sz="1100" dirty="0" err="1">
                <a:latin typeface="Times New Roman" panose="02020603050405020304" pitchFamily="18" charset="0"/>
                <a:ea typeface="Aptos" panose="020B0004020202020204" pitchFamily="34" charset="0"/>
                <a:cs typeface="Times New Roman" panose="02020603050405020304" pitchFamily="18" charset="0"/>
              </a:rPr>
              <a:t>Merr</a:t>
            </a:r>
            <a:r>
              <a:rPr lang="en-US" sz="1100" dirty="0">
                <a:latin typeface="Times New Roman" panose="02020603050405020304" pitchFamily="18" charset="0"/>
                <a:ea typeface="Aptos" panose="020B0004020202020204" pitchFamily="34" charset="0"/>
                <a:cs typeface="Times New Roman" panose="02020603050405020304" pitchFamily="18" charset="0"/>
              </a:rPr>
              <a:t>.)</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mushrooms</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en-US" sz="1100" dirty="0">
                <a:latin typeface="Times New Roman" panose="02020603050405020304" pitchFamily="18" charset="0"/>
                <a:ea typeface="Aptos" panose="020B0004020202020204" pitchFamily="34" charset="0"/>
                <a:cs typeface="Times New Roman" panose="02020603050405020304" pitchFamily="18" charset="0"/>
              </a:rPr>
              <a:t>(</a:t>
            </a:r>
            <a:r>
              <a:rPr lang="en-US" sz="1100" i="1" dirty="0">
                <a:latin typeface="Times New Roman" panose="02020603050405020304" pitchFamily="18" charset="0"/>
                <a:ea typeface="Aptos" panose="020B0004020202020204" pitchFamily="34" charset="0"/>
                <a:cs typeface="Times New Roman" panose="02020603050405020304" pitchFamily="18" charset="0"/>
              </a:rPr>
              <a:t>Pleurotus ostreatus </a:t>
            </a:r>
            <a:r>
              <a:rPr lang="en-US" sz="1100" dirty="0">
                <a:latin typeface="Times New Roman" panose="02020603050405020304" pitchFamily="18" charset="0"/>
                <a:ea typeface="Aptos" panose="020B0004020202020204" pitchFamily="34" charset="0"/>
                <a:cs typeface="Times New Roman" panose="02020603050405020304" pitchFamily="18" charset="0"/>
              </a:rPr>
              <a:t>(Jacq. ex Fr.) P. </a:t>
            </a:r>
            <a:r>
              <a:rPr lang="en-US" sz="1100" dirty="0" err="1">
                <a:latin typeface="Times New Roman" panose="02020603050405020304" pitchFamily="18" charset="0"/>
                <a:ea typeface="Aptos" panose="020B0004020202020204" pitchFamily="34" charset="0"/>
                <a:cs typeface="Times New Roman" panose="02020603050405020304" pitchFamily="18" charset="0"/>
              </a:rPr>
              <a:t>Kumm</a:t>
            </a:r>
            <a:r>
              <a:rPr lang="en-US"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a:latin typeface="Times New Roman" panose="02020603050405020304" pitchFamily="18" charset="0"/>
                <a:ea typeface="Aptos" panose="020B0004020202020204" pitchFamily="34" charset="0"/>
                <a:cs typeface="Times New Roman" panose="02020603050405020304" pitchFamily="18" charset="0"/>
              </a:rPr>
              <a:t>and </a:t>
            </a:r>
            <a:r>
              <a:rPr lang="it-IT" sz="1100" dirty="0" err="1">
                <a:latin typeface="Times New Roman" panose="02020603050405020304" pitchFamily="18" charset="0"/>
                <a:ea typeface="Aptos" panose="020B0004020202020204" pitchFamily="34" charset="0"/>
                <a:cs typeface="Times New Roman" panose="02020603050405020304" pitchFamily="18" charset="0"/>
              </a:rPr>
              <a:t>fig</a:t>
            </a:r>
            <a:r>
              <a:rPr lang="it-IT" sz="1100" dirty="0">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milky</a:t>
            </a:r>
            <a:r>
              <a:rPr lang="it-IT" sz="1100" dirty="0">
                <a:latin typeface="Times New Roman" panose="02020603050405020304" pitchFamily="18" charset="0"/>
                <a:ea typeface="Aptos" panose="020B0004020202020204" pitchFamily="34" charset="0"/>
                <a:cs typeface="Times New Roman" panose="02020603050405020304" pitchFamily="18" charset="0"/>
              </a:rPr>
              <a:t> sap</a:t>
            </a:r>
            <a:r>
              <a:rPr lang="en-US" sz="1100" dirty="0">
                <a:latin typeface="Times New Roman" panose="02020603050405020304" pitchFamily="18" charset="0"/>
                <a:ea typeface="Aptos" panose="020B0004020202020204" pitchFamily="34" charset="0"/>
                <a:cs typeface="Times New Roman" panose="02020603050405020304" pitchFamily="18" charset="0"/>
              </a:rPr>
              <a:t> (</a:t>
            </a:r>
            <a:r>
              <a:rPr lang="en-US" sz="1100" i="1" dirty="0">
                <a:latin typeface="Times New Roman" panose="02020603050405020304" pitchFamily="18" charset="0"/>
                <a:ea typeface="Aptos" panose="020B0004020202020204" pitchFamily="34" charset="0"/>
                <a:cs typeface="Times New Roman" panose="02020603050405020304" pitchFamily="18" charset="0"/>
              </a:rPr>
              <a:t>Ficus </a:t>
            </a:r>
            <a:r>
              <a:rPr lang="en-US" sz="1100" i="1" dirty="0" err="1">
                <a:latin typeface="Times New Roman" panose="02020603050405020304" pitchFamily="18" charset="0"/>
                <a:ea typeface="Aptos" panose="020B0004020202020204" pitchFamily="34" charset="0"/>
                <a:cs typeface="Times New Roman" panose="02020603050405020304" pitchFamily="18" charset="0"/>
              </a:rPr>
              <a:t>carica</a:t>
            </a:r>
            <a:r>
              <a:rPr lang="en-US" sz="1100" i="1" dirty="0">
                <a:latin typeface="Times New Roman" panose="02020603050405020304" pitchFamily="18" charset="0"/>
                <a:ea typeface="Aptos" panose="020B0004020202020204" pitchFamily="34" charset="0"/>
                <a:cs typeface="Times New Roman" panose="02020603050405020304" pitchFamily="18" charset="0"/>
              </a:rPr>
              <a:t> </a:t>
            </a:r>
            <a:r>
              <a:rPr lang="en-US" sz="1100" dirty="0">
                <a:latin typeface="Times New Roman" panose="02020603050405020304" pitchFamily="18" charset="0"/>
                <a:ea typeface="Aptos" panose="020B0004020202020204" pitchFamily="34" charset="0"/>
                <a:cs typeface="Times New Roman" panose="02020603050405020304" pitchFamily="18" charset="0"/>
              </a:rPr>
              <a:t>L.).</a:t>
            </a:r>
            <a:endParaRPr lang="it-IT" sz="1100" dirty="0">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pPr>
            <a:endParaRPr lang="it-IT" sz="1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pPr>
            <a:endParaRPr lang="it-IT" sz="1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pPr>
            <a:endParaRPr lang="it-IT" sz="1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pPr>
            <a:endParaRPr lang="it-IT" sz="1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pPr>
            <a:endParaRPr lang="it-IT" sz="1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pPr>
            <a:endParaRPr lang="it-IT" sz="1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pPr>
            <a:endParaRPr lang="it-IT" sz="1100" dirty="0">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pPr>
            <a:endParaRPr lang="it-IT" sz="1100" dirty="0">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pPr>
            <a:endParaRPr lang="it-IT" sz="1100" dirty="0">
              <a:latin typeface="Aptos" panose="020B0004020202020204" pitchFamily="34" charset="0"/>
              <a:ea typeface="Aptos" panose="020B0004020202020204" pitchFamily="34" charset="0"/>
              <a:cs typeface="Times New Roman" panose="02020603050405020304" pitchFamily="18" charset="0"/>
            </a:endParaRPr>
          </a:p>
          <a:p>
            <a:pPr algn="just">
              <a:lnSpc>
                <a:spcPct val="115000"/>
              </a:lnSpc>
            </a:pPr>
            <a:r>
              <a:rPr lang="it-IT" sz="1000" dirty="0">
                <a:effectLst/>
                <a:ea typeface="Aptos" panose="020B0004020202020204" pitchFamily="34" charset="0"/>
                <a:cs typeface="Times New Roman" panose="02020603050405020304" pitchFamily="18" charset="0"/>
              </a:rPr>
              <a:t> </a:t>
            </a:r>
            <a:r>
              <a:rPr lang="it-IT" sz="1000" dirty="0">
                <a:effectLst/>
                <a:latin typeface="Times New Roman" panose="02020603050405020304" pitchFamily="18" charset="0"/>
                <a:ea typeface="Aptos" panose="020B0004020202020204" pitchFamily="34" charset="0"/>
                <a:cs typeface="Times New Roman" panose="02020603050405020304" pitchFamily="18" charset="0"/>
              </a:rPr>
              <a:t>Mini-</a:t>
            </a:r>
            <a:r>
              <a:rPr lang="it-IT" sz="1000" dirty="0" err="1">
                <a:effectLst/>
                <a:latin typeface="Times New Roman" panose="02020603050405020304" pitchFamily="18" charset="0"/>
                <a:ea typeface="Aptos" panose="020B0004020202020204" pitchFamily="34" charset="0"/>
                <a:cs typeface="Times New Roman" panose="02020603050405020304" pitchFamily="18" charset="0"/>
              </a:rPr>
              <a:t>curd</a:t>
            </a:r>
            <a:r>
              <a:rPr lang="it-IT" sz="1000" dirty="0">
                <a:effectLst/>
                <a:latin typeface="Times New Roman" panose="02020603050405020304" pitchFamily="18" charset="0"/>
                <a:ea typeface="Aptos" panose="020B0004020202020204" pitchFamily="34" charset="0"/>
                <a:cs typeface="Times New Roman" panose="02020603050405020304" pitchFamily="18" charset="0"/>
              </a:rPr>
              <a:t> making. A) Milk </a:t>
            </a:r>
            <a:r>
              <a:rPr lang="it-IT" sz="1000" dirty="0" err="1">
                <a:effectLst/>
                <a:latin typeface="Times New Roman" panose="02020603050405020304" pitchFamily="18" charset="0"/>
                <a:ea typeface="Aptos" panose="020B0004020202020204" pitchFamily="34" charset="0"/>
                <a:cs typeface="Times New Roman" panose="02020603050405020304" pitchFamily="18" charset="0"/>
              </a:rPr>
              <a:t>clotting</a:t>
            </a:r>
            <a:r>
              <a:rPr lang="it-IT" sz="1000" dirty="0">
                <a:effectLst/>
                <a:latin typeface="Times New Roman" panose="02020603050405020304" pitchFamily="18" charset="0"/>
                <a:ea typeface="Aptos" panose="020B0004020202020204" pitchFamily="34" charset="0"/>
                <a:cs typeface="Times New Roman" panose="02020603050405020304" pitchFamily="18" charset="0"/>
              </a:rPr>
              <a:t>;                          B) </a:t>
            </a:r>
            <a:r>
              <a:rPr lang="it-IT" sz="1000" dirty="0" err="1">
                <a:effectLst/>
                <a:latin typeface="Times New Roman" panose="02020603050405020304" pitchFamily="18" charset="0"/>
                <a:ea typeface="Aptos" panose="020B0004020202020204" pitchFamily="34" charset="0"/>
                <a:cs typeface="Times New Roman" panose="02020603050405020304" pitchFamily="18" charset="0"/>
              </a:rPr>
              <a:t>Final</a:t>
            </a:r>
            <a:r>
              <a:rPr lang="it-IT" sz="1000" dirty="0">
                <a:effectLst/>
                <a:latin typeface="Times New Roman" panose="02020603050405020304" pitchFamily="18" charset="0"/>
                <a:ea typeface="Aptos" panose="020B0004020202020204" pitchFamily="34" charset="0"/>
                <a:cs typeface="Times New Roman" panose="02020603050405020304" pitchFamily="18" charset="0"/>
              </a:rPr>
              <a:t> product.                           Mini-</a:t>
            </a:r>
            <a:r>
              <a:rPr lang="it-IT" sz="1000" dirty="0" err="1">
                <a:effectLst/>
                <a:latin typeface="Times New Roman" panose="02020603050405020304" pitchFamily="18" charset="0"/>
                <a:ea typeface="Aptos" panose="020B0004020202020204" pitchFamily="34" charset="0"/>
                <a:cs typeface="Times New Roman" panose="02020603050405020304" pitchFamily="18" charset="0"/>
              </a:rPr>
              <a:t>curd</a:t>
            </a:r>
            <a:r>
              <a:rPr lang="it-IT" sz="10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000" dirty="0" err="1">
                <a:effectLst/>
                <a:latin typeface="Times New Roman" panose="02020603050405020304" pitchFamily="18" charset="0"/>
                <a:ea typeface="Aptos" panose="020B0004020202020204" pitchFamily="34" charset="0"/>
                <a:cs typeface="Times New Roman" panose="02020603050405020304" pitchFamily="18" charset="0"/>
              </a:rPr>
              <a:t>analysis</a:t>
            </a:r>
            <a:r>
              <a:rPr lang="it-IT" sz="10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Main characteristics of the </a:t>
            </a: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vegetable and fruit </a:t>
            </a:r>
            <a:r>
              <a:rPr lang="en-US" sz="1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rennet.</a:t>
            </a:r>
            <a:r>
              <a:rPr lang="it-IT" sz="1000" dirty="0">
                <a:effectLst/>
                <a:latin typeface="Times New Roman" panose="02020603050405020304" pitchFamily="18" charset="0"/>
                <a:cs typeface="Times New Roman" panose="02020603050405020304" pitchFamily="18" charset="0"/>
              </a:rPr>
              <a:t>   </a:t>
            </a:r>
          </a:p>
          <a:p>
            <a:pPr algn="just">
              <a:lnSpc>
                <a:spcPct val="115000"/>
              </a:lnSpc>
            </a:pPr>
            <a:r>
              <a:rPr lang="it-IT" sz="1000" dirty="0">
                <a:latin typeface="Times New Roman" panose="02020603050405020304" pitchFamily="18" charset="0"/>
                <a:cs typeface="Times New Roman" panose="02020603050405020304" pitchFamily="18" charset="0"/>
              </a:rPr>
              <a:t>				                        </a:t>
            </a:r>
            <a:r>
              <a:rPr lang="it-IT" sz="1000" dirty="0">
                <a:effectLst/>
                <a:latin typeface="Times New Roman" panose="02020603050405020304" pitchFamily="18" charset="0"/>
                <a:cs typeface="Times New Roman" panose="02020603050405020304" pitchFamily="18" charset="0"/>
              </a:rPr>
              <a:t>MCA=Milk </a:t>
            </a:r>
            <a:r>
              <a:rPr lang="it-IT" sz="1000" dirty="0" err="1">
                <a:effectLst/>
                <a:latin typeface="Times New Roman" panose="02020603050405020304" pitchFamily="18" charset="0"/>
                <a:cs typeface="Times New Roman" panose="02020603050405020304" pitchFamily="18" charset="0"/>
              </a:rPr>
              <a:t>Clotting</a:t>
            </a:r>
            <a:r>
              <a:rPr lang="it-IT" sz="1000" dirty="0">
                <a:effectLst/>
                <a:latin typeface="Times New Roman" panose="02020603050405020304" pitchFamily="18" charset="0"/>
                <a:cs typeface="Times New Roman" panose="02020603050405020304" pitchFamily="18" charset="0"/>
              </a:rPr>
              <a:t> Activity; </a:t>
            </a: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c.p.</a:t>
            </a: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cheese curd; </a:t>
            </a:r>
            <a:r>
              <a:rPr lang="en-US" sz="10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incubation time was 10 min</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baseline="30000" dirty="0">
                <a:effectLst/>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SU=Standard Unit</a:t>
            </a:r>
          </a:p>
          <a:p>
            <a:pPr algn="just">
              <a:lnSpc>
                <a:spcPct val="115000"/>
              </a:lnSpc>
            </a:pPr>
            <a:endParaRPr lang="it-IT" sz="1000" dirty="0">
              <a:solidFill>
                <a:srgbClr val="000000"/>
              </a:solidFill>
              <a:effectLst/>
              <a:ea typeface="Times New Roman" panose="02020603050405020304" pitchFamily="18" charset="0"/>
              <a:cs typeface="Cordia New" panose="020B0304020202020204" pitchFamily="34" charset="-34"/>
            </a:endParaRPr>
          </a:p>
          <a:p>
            <a:pPr algn="just">
              <a:lnSpc>
                <a:spcPct val="115000"/>
              </a:lnSpc>
            </a:pPr>
            <a:r>
              <a:rPr lang="it-IT" sz="1100" dirty="0">
                <a:effectLst/>
                <a:latin typeface="Times New Roman" panose="02020603050405020304" pitchFamily="18" charset="0"/>
                <a:ea typeface="Aptos" panose="020B0004020202020204" pitchFamily="34" charset="0"/>
                <a:cs typeface="Times New Roman" panose="02020603050405020304" pitchFamily="18" charset="0"/>
              </a:rPr>
              <a:t>In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all</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cases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cheeses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were</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obtained</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and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as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observed</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by the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analysis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of some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profiles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of volatile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substances</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released</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they</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latin typeface="Times New Roman" panose="02020603050405020304" pitchFamily="18" charset="0"/>
                <a:ea typeface="Aptos" panose="020B0004020202020204" pitchFamily="34" charset="0"/>
                <a:cs typeface="Times New Roman" panose="02020603050405020304" pitchFamily="18" charset="0"/>
              </a:rPr>
              <a:t>exhibited</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err="1">
                <a:effectLst/>
                <a:latin typeface="Times New Roman" panose="02020603050405020304" pitchFamily="18" charset="0"/>
                <a:ea typeface="Aptos" panose="020B0004020202020204" pitchFamily="34" charset="0"/>
                <a:cs typeface="Times New Roman" panose="02020603050405020304" pitchFamily="18" charset="0"/>
              </a:rPr>
              <a:t>interesting</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 </a:t>
            </a:r>
            <a:r>
              <a:rPr lang="it-IT" sz="1100" dirty="0">
                <a:latin typeface="Times New Roman" panose="02020603050405020304" pitchFamily="18" charset="0"/>
                <a:ea typeface="Aptos" panose="020B0004020202020204" pitchFamily="34" charset="0"/>
                <a:cs typeface="Times New Roman" panose="02020603050405020304" pitchFamily="18" charset="0"/>
              </a:rPr>
              <a:t>feature</a:t>
            </a:r>
            <a:r>
              <a:rPr lang="it-IT" sz="1100" dirty="0">
                <a:effectLst/>
                <a:latin typeface="Times New Roman" panose="02020603050405020304" pitchFamily="18" charset="0"/>
                <a:ea typeface="Aptos" panose="020B0004020202020204" pitchFamily="34" charset="0"/>
                <a:cs typeface="Times New Roman" panose="02020603050405020304" pitchFamily="18" charset="0"/>
              </a:rPr>
              <a:t>s.</a:t>
            </a:r>
            <a:r>
              <a:rPr lang="en-US" sz="1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100" dirty="0">
                <a:latin typeface="Times New Roman" panose="02020603050405020304" pitchFamily="18" charset="0"/>
                <a:ea typeface="Aptos" panose="020B0004020202020204" pitchFamily="34" charset="0"/>
                <a:cs typeface="Times New Roman" panose="02020603050405020304" pitchFamily="18" charset="0"/>
              </a:rPr>
              <a:t>T</a:t>
            </a:r>
            <a:r>
              <a:rPr lang="en-US" sz="1100" dirty="0">
                <a:effectLst/>
                <a:latin typeface="Times New Roman" panose="02020603050405020304" pitchFamily="18" charset="0"/>
                <a:ea typeface="Aptos" panose="020B0004020202020204" pitchFamily="34" charset="0"/>
                <a:cs typeface="Times New Roman" panose="02020603050405020304" pitchFamily="18" charset="0"/>
              </a:rPr>
              <a:t>he artichoke, cardoon, and thistle mushroom extracts showed high proteolytic activity compared to calf rennet, while the level of esterase activity appeared to be similar for all the extracts. The papaya extract showed the lowest proteolytic and esterase activity. Although the pH, moisture, fat, and protein contents were very similar to those of cheese made with calf rennet, the medium- and long-chain FFAs broadly differed among produced cheeses, with variations in the lipid quality indices.</a:t>
            </a:r>
          </a:p>
          <a:p>
            <a:pPr algn="just">
              <a:lnSpc>
                <a:spcPct val="115000"/>
              </a:lnSpc>
            </a:pPr>
            <a:endParaRPr lang="en-US" sz="6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pPr>
            <a:r>
              <a:rPr lang="en-US" sz="1100" b="1" dirty="0">
                <a:latin typeface="Times New Roman" panose="02020603050405020304" pitchFamily="18" charset="0"/>
                <a:ea typeface="Aptos" panose="020B0004020202020204" pitchFamily="34" charset="0"/>
                <a:cs typeface="Times New Roman" panose="02020603050405020304" pitchFamily="18" charset="0"/>
              </a:rPr>
              <a:t>This technology has been selected for future promotions by the CNR PROMO-TT Instrument Office, Record Card:294 </a:t>
            </a:r>
            <a:r>
              <a:rPr lang="en-US" sz="1100" dirty="0">
                <a:latin typeface="Times New Roman" panose="02020603050405020304" pitchFamily="18" charset="0"/>
                <a:ea typeface="Aptos" panose="020B0004020202020204" pitchFamily="34" charset="0"/>
                <a:cs typeface="Times New Roman" panose="02020603050405020304" pitchFamily="18" charset="0"/>
              </a:rPr>
              <a:t>(</a:t>
            </a:r>
            <a:r>
              <a:rPr lang="en-US" sz="1100" b="1" kern="1800" dirty="0">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1100" b="1" kern="1800" dirty="0" err="1">
                <a:effectLst/>
                <a:latin typeface="Times New Roman" panose="02020603050405020304" pitchFamily="18" charset="0"/>
                <a:ea typeface="Times New Roman" panose="02020603050405020304" pitchFamily="18" charset="0"/>
                <a:cs typeface="Times New Roman" panose="02020603050405020304" pitchFamily="18" charset="0"/>
              </a:rPr>
              <a:t>promott.cnr.it</a:t>
            </a:r>
            <a:r>
              <a:rPr lang="en-US" sz="1100" b="1" kern="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100" b="1" kern="1800" dirty="0" err="1">
                <a:effectLst/>
                <a:latin typeface="Times New Roman" panose="02020603050405020304" pitchFamily="18" charset="0"/>
                <a:ea typeface="Times New Roman" panose="02020603050405020304" pitchFamily="18" charset="0"/>
                <a:cs typeface="Times New Roman" panose="02020603050405020304" pitchFamily="18" charset="0"/>
              </a:rPr>
              <a:t>en</a:t>
            </a:r>
            <a:r>
              <a:rPr lang="en-US" sz="1100" b="1" kern="1800" dirty="0">
                <a:effectLst/>
                <a:latin typeface="Times New Roman" panose="02020603050405020304" pitchFamily="18" charset="0"/>
                <a:ea typeface="Times New Roman" panose="02020603050405020304" pitchFamily="18" charset="0"/>
                <a:cs typeface="Times New Roman" panose="02020603050405020304" pitchFamily="18" charset="0"/>
              </a:rPr>
              <a:t>/technology/294/new-vegetables-rennet-development-for-vegetarian-and-vegan-cheeses-production).</a:t>
            </a:r>
            <a:endParaRPr lang="it-IT" sz="11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pic>
        <p:nvPicPr>
          <p:cNvPr id="5" name="Immagine 4">
            <a:extLst>
              <a:ext uri="{FF2B5EF4-FFF2-40B4-BE49-F238E27FC236}">
                <a16:creationId xmlns:a16="http://schemas.microsoft.com/office/drawing/2014/main" id="{BD70B983-2580-1F35-1D4E-D5FBD270A39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83064" y="3002842"/>
            <a:ext cx="4222115" cy="1714322"/>
          </a:xfrm>
          <a:prstGeom prst="rect">
            <a:avLst/>
          </a:prstGeom>
          <a:noFill/>
          <a:ln>
            <a:noFill/>
          </a:ln>
        </p:spPr>
      </p:pic>
      <p:graphicFrame>
        <p:nvGraphicFramePr>
          <p:cNvPr id="6" name="Tabella 5">
            <a:extLst>
              <a:ext uri="{FF2B5EF4-FFF2-40B4-BE49-F238E27FC236}">
                <a16:creationId xmlns:a16="http://schemas.microsoft.com/office/drawing/2014/main" id="{99891294-466C-6EB4-C419-0369A6C5DD58}"/>
              </a:ext>
            </a:extLst>
          </p:cNvPr>
          <p:cNvGraphicFramePr>
            <a:graphicFrameLocks noGrp="1"/>
          </p:cNvGraphicFramePr>
          <p:nvPr>
            <p:extLst>
              <p:ext uri="{D42A27DB-BD31-4B8C-83A1-F6EECF244321}">
                <p14:modId xmlns:p14="http://schemas.microsoft.com/office/powerpoint/2010/main" val="947040194"/>
              </p:ext>
            </p:extLst>
          </p:nvPr>
        </p:nvGraphicFramePr>
        <p:xfrm>
          <a:off x="4986951" y="3101335"/>
          <a:ext cx="6172202" cy="1623062"/>
        </p:xfrm>
        <a:graphic>
          <a:graphicData uri="http://schemas.openxmlformats.org/drawingml/2006/table">
            <a:tbl>
              <a:tblPr firstRow="1" firstCol="1" bandRow="1">
                <a:tableStyleId>{5C22544A-7EE6-4342-B048-85BDC9FD1C3A}</a:tableStyleId>
              </a:tblPr>
              <a:tblGrid>
                <a:gridCol w="988440">
                  <a:extLst>
                    <a:ext uri="{9D8B030D-6E8A-4147-A177-3AD203B41FA5}">
                      <a16:colId xmlns:a16="http://schemas.microsoft.com/office/drawing/2014/main" val="1572655089"/>
                    </a:ext>
                  </a:extLst>
                </a:gridCol>
                <a:gridCol w="722785">
                  <a:extLst>
                    <a:ext uri="{9D8B030D-6E8A-4147-A177-3AD203B41FA5}">
                      <a16:colId xmlns:a16="http://schemas.microsoft.com/office/drawing/2014/main" val="4290961314"/>
                    </a:ext>
                  </a:extLst>
                </a:gridCol>
                <a:gridCol w="809012">
                  <a:extLst>
                    <a:ext uri="{9D8B030D-6E8A-4147-A177-3AD203B41FA5}">
                      <a16:colId xmlns:a16="http://schemas.microsoft.com/office/drawing/2014/main" val="1310129276"/>
                    </a:ext>
                  </a:extLst>
                </a:gridCol>
                <a:gridCol w="722785">
                  <a:extLst>
                    <a:ext uri="{9D8B030D-6E8A-4147-A177-3AD203B41FA5}">
                      <a16:colId xmlns:a16="http://schemas.microsoft.com/office/drawing/2014/main" val="2539486166"/>
                    </a:ext>
                  </a:extLst>
                </a:gridCol>
                <a:gridCol w="763996">
                  <a:extLst>
                    <a:ext uri="{9D8B030D-6E8A-4147-A177-3AD203B41FA5}">
                      <a16:colId xmlns:a16="http://schemas.microsoft.com/office/drawing/2014/main" val="3652974444"/>
                    </a:ext>
                  </a:extLst>
                </a:gridCol>
                <a:gridCol w="678403">
                  <a:extLst>
                    <a:ext uri="{9D8B030D-6E8A-4147-A177-3AD203B41FA5}">
                      <a16:colId xmlns:a16="http://schemas.microsoft.com/office/drawing/2014/main" val="3331865800"/>
                    </a:ext>
                  </a:extLst>
                </a:gridCol>
                <a:gridCol w="678403">
                  <a:extLst>
                    <a:ext uri="{9D8B030D-6E8A-4147-A177-3AD203B41FA5}">
                      <a16:colId xmlns:a16="http://schemas.microsoft.com/office/drawing/2014/main" val="1671874037"/>
                    </a:ext>
                  </a:extLst>
                </a:gridCol>
                <a:gridCol w="808378">
                  <a:extLst>
                    <a:ext uri="{9D8B030D-6E8A-4147-A177-3AD203B41FA5}">
                      <a16:colId xmlns:a16="http://schemas.microsoft.com/office/drawing/2014/main" val="891228783"/>
                    </a:ext>
                  </a:extLst>
                </a:gridCol>
              </a:tblGrid>
              <a:tr h="0">
                <a:tc>
                  <a:txBody>
                    <a:bodyPr/>
                    <a:lstStyle/>
                    <a:p>
                      <a:pPr algn="ctr">
                        <a:lnSpc>
                          <a:spcPts val="1300"/>
                        </a:lnSpc>
                      </a:pPr>
                      <a:r>
                        <a:rPr lang="en-US" sz="800">
                          <a:effectLst/>
                        </a:rPr>
                        <a:t> </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pPr>
                      <a:r>
                        <a:rPr lang="en-US" sz="800">
                          <a:effectLst/>
                        </a:rPr>
                        <a:t>calf</a:t>
                      </a:r>
                      <a:endParaRPr lang="it-IT" sz="1000">
                        <a:effectLst/>
                      </a:endParaRPr>
                    </a:p>
                    <a:p>
                      <a:pPr algn="ctr">
                        <a:lnSpc>
                          <a:spcPts val="1300"/>
                        </a:lnSpc>
                      </a:pPr>
                      <a:r>
                        <a:rPr lang="en-US" sz="800">
                          <a:effectLst/>
                        </a:rPr>
                        <a:t>rennet</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internal bracts</a:t>
                      </a:r>
                      <a:endParaRPr lang="it-IT" sz="1000">
                        <a:effectLst/>
                      </a:endParaRPr>
                    </a:p>
                    <a:p>
                      <a:pPr algn="ctr">
                        <a:lnSpc>
                          <a:spcPts val="1300"/>
                        </a:lnSpc>
                      </a:pPr>
                      <a:r>
                        <a:rPr lang="en-US" sz="800">
                          <a:effectLst/>
                        </a:rPr>
                        <a:t>artichoke</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cardoon</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pineapple</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papaya</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fig milky sap</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it-IT" sz="800">
                          <a:effectLst/>
                        </a:rPr>
                        <a:t>oyster </a:t>
                      </a:r>
                      <a:endParaRPr lang="it-IT" sz="1000">
                        <a:effectLst/>
                      </a:endParaRPr>
                    </a:p>
                    <a:p>
                      <a:pPr algn="ctr">
                        <a:lnSpc>
                          <a:spcPts val="1300"/>
                        </a:lnSpc>
                      </a:pPr>
                      <a:r>
                        <a:rPr lang="it-IT" sz="800">
                          <a:effectLst/>
                        </a:rPr>
                        <a:t>mushroom</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6837332"/>
                  </a:ext>
                </a:extLst>
              </a:tr>
              <a:tr h="179705">
                <a:tc>
                  <a:txBody>
                    <a:bodyPr/>
                    <a:lstStyle/>
                    <a:p>
                      <a:pPr algn="ctr">
                        <a:lnSpc>
                          <a:spcPts val="1300"/>
                        </a:lnSpc>
                      </a:pPr>
                      <a:r>
                        <a:rPr lang="en-US" sz="800">
                          <a:effectLst/>
                        </a:rPr>
                        <a:t>pH</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5.5</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5.8</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5.5</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6.2</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5.3</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5.0</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5.5</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5537798"/>
                  </a:ext>
                </a:extLst>
              </a:tr>
              <a:tr h="276860">
                <a:tc>
                  <a:txBody>
                    <a:bodyPr/>
                    <a:lstStyle/>
                    <a:p>
                      <a:pPr algn="ctr">
                        <a:lnSpc>
                          <a:spcPts val="1300"/>
                        </a:lnSpc>
                      </a:pPr>
                      <a:r>
                        <a:rPr lang="en-US" sz="800">
                          <a:effectLst/>
                        </a:rPr>
                        <a:t>esterase</a:t>
                      </a:r>
                      <a:endParaRPr lang="it-IT" sz="1000">
                        <a:effectLst/>
                      </a:endParaRPr>
                    </a:p>
                    <a:p>
                      <a:pPr algn="ctr">
                        <a:lnSpc>
                          <a:spcPts val="1300"/>
                        </a:lnSpc>
                      </a:pPr>
                      <a:r>
                        <a:rPr lang="en-US" sz="800">
                          <a:effectLst/>
                        </a:rPr>
                        <a:t>activity (U/mL)</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0.017</a:t>
                      </a:r>
                      <a:r>
                        <a:rPr lang="en-US" sz="800" dirty="0">
                          <a:effectLst/>
                          <a:sym typeface="Symbol" pitchFamily="2" charset="2"/>
                        </a:rPr>
                        <a:t></a:t>
                      </a:r>
                      <a:r>
                        <a:rPr lang="en-US" sz="800" dirty="0">
                          <a:effectLst/>
                        </a:rPr>
                        <a:t>0.001</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0.010</a:t>
                      </a:r>
                      <a:r>
                        <a:rPr lang="en-US" sz="800">
                          <a:effectLst/>
                          <a:sym typeface="Symbol" pitchFamily="2" charset="2"/>
                        </a:rPr>
                        <a:t></a:t>
                      </a:r>
                      <a:r>
                        <a:rPr lang="en-US" sz="800">
                          <a:effectLst/>
                        </a:rPr>
                        <a:t>0.001</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0.008</a:t>
                      </a:r>
                      <a:r>
                        <a:rPr lang="en-US" sz="800">
                          <a:effectLst/>
                          <a:sym typeface="Symbol" pitchFamily="2" charset="2"/>
                        </a:rPr>
                        <a:t></a:t>
                      </a:r>
                      <a:r>
                        <a:rPr lang="en-US" sz="800">
                          <a:effectLst/>
                        </a:rPr>
                        <a:t>0.001</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0.013</a:t>
                      </a:r>
                      <a:r>
                        <a:rPr lang="en-US" sz="800">
                          <a:effectLst/>
                          <a:sym typeface="Symbol" pitchFamily="2" charset="2"/>
                        </a:rPr>
                        <a:t></a:t>
                      </a:r>
                      <a:r>
                        <a:rPr lang="en-US" sz="800">
                          <a:effectLst/>
                        </a:rPr>
                        <a:t>0.002</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0.004</a:t>
                      </a:r>
                      <a:r>
                        <a:rPr lang="en-US" sz="800">
                          <a:effectLst/>
                          <a:sym typeface="Symbol" pitchFamily="2" charset="2"/>
                        </a:rPr>
                        <a:t></a:t>
                      </a:r>
                      <a:r>
                        <a:rPr lang="en-US" sz="800">
                          <a:effectLst/>
                        </a:rPr>
                        <a:t>0.001</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0.012</a:t>
                      </a:r>
                      <a:r>
                        <a:rPr lang="en-US" sz="800">
                          <a:effectLst/>
                          <a:sym typeface="Symbol" pitchFamily="2" charset="2"/>
                        </a:rPr>
                        <a:t></a:t>
                      </a:r>
                      <a:r>
                        <a:rPr lang="en-US" sz="800">
                          <a:effectLst/>
                        </a:rPr>
                        <a:t>0.001</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0.016</a:t>
                      </a:r>
                      <a:r>
                        <a:rPr lang="en-US" sz="800">
                          <a:effectLst/>
                          <a:sym typeface="Symbol" pitchFamily="2" charset="2"/>
                        </a:rPr>
                        <a:t></a:t>
                      </a:r>
                      <a:r>
                        <a:rPr lang="en-US" sz="800">
                          <a:effectLst/>
                        </a:rPr>
                        <a:t>0.002</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44914713"/>
                  </a:ext>
                </a:extLst>
              </a:tr>
              <a:tr h="282575">
                <a:tc>
                  <a:txBody>
                    <a:bodyPr/>
                    <a:lstStyle/>
                    <a:p>
                      <a:pPr algn="ctr">
                        <a:lnSpc>
                          <a:spcPts val="1300"/>
                        </a:lnSpc>
                      </a:pPr>
                      <a:r>
                        <a:rPr lang="en-US" sz="800">
                          <a:effectLst/>
                        </a:rPr>
                        <a:t>protease activity</a:t>
                      </a:r>
                      <a:r>
                        <a:rPr lang="en-US" sz="800" baseline="30000">
                          <a:effectLst/>
                        </a:rPr>
                        <a:t>§</a:t>
                      </a:r>
                      <a:endParaRPr lang="it-IT" sz="1000">
                        <a:effectLst/>
                      </a:endParaRPr>
                    </a:p>
                    <a:p>
                      <a:pPr algn="ctr">
                        <a:lnSpc>
                          <a:spcPts val="1300"/>
                        </a:lnSpc>
                      </a:pPr>
                      <a:r>
                        <a:rPr lang="en-US" sz="800">
                          <a:effectLst/>
                        </a:rPr>
                        <a:t>(% BSA digested)</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46</a:t>
                      </a:r>
                      <a:r>
                        <a:rPr lang="en-US" sz="800" dirty="0">
                          <a:effectLst/>
                          <a:sym typeface="Symbol" pitchFamily="2" charset="2"/>
                        </a:rPr>
                        <a:t></a:t>
                      </a:r>
                      <a:r>
                        <a:rPr lang="en-US" sz="800" dirty="0">
                          <a:effectLst/>
                        </a:rPr>
                        <a:t>4</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&gt;99</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&gt;99</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28</a:t>
                      </a:r>
                      <a:r>
                        <a:rPr lang="en-US" sz="800">
                          <a:effectLst/>
                          <a:sym typeface="Symbol" pitchFamily="2" charset="2"/>
                        </a:rPr>
                        <a:t></a:t>
                      </a:r>
                      <a:r>
                        <a:rPr lang="en-US" sz="800">
                          <a:effectLst/>
                        </a:rPr>
                        <a:t>5</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18</a:t>
                      </a:r>
                      <a:r>
                        <a:rPr lang="en-US" sz="800">
                          <a:effectLst/>
                          <a:sym typeface="Symbol" pitchFamily="2" charset="2"/>
                        </a:rPr>
                        <a:t></a:t>
                      </a:r>
                      <a:r>
                        <a:rPr lang="en-US" sz="800">
                          <a:effectLst/>
                        </a:rPr>
                        <a:t>4</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51</a:t>
                      </a:r>
                      <a:r>
                        <a:rPr lang="en-US" sz="800">
                          <a:effectLst/>
                          <a:sym typeface="Symbol" pitchFamily="2" charset="2"/>
                        </a:rPr>
                        <a:t></a:t>
                      </a:r>
                      <a:r>
                        <a:rPr lang="en-US" sz="800">
                          <a:effectLst/>
                        </a:rPr>
                        <a:t>4</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98</a:t>
                      </a:r>
                      <a:r>
                        <a:rPr lang="en-US" sz="800" dirty="0">
                          <a:effectLst/>
                          <a:sym typeface="Symbol" pitchFamily="2" charset="2"/>
                        </a:rPr>
                        <a:t></a:t>
                      </a:r>
                      <a:r>
                        <a:rPr lang="en-US" sz="800" dirty="0">
                          <a:effectLst/>
                        </a:rPr>
                        <a:t>2</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55629769"/>
                  </a:ext>
                </a:extLst>
              </a:tr>
              <a:tr h="179705">
                <a:tc>
                  <a:txBody>
                    <a:bodyPr/>
                    <a:lstStyle/>
                    <a:p>
                      <a:pPr algn="ctr">
                        <a:lnSpc>
                          <a:spcPts val="1300"/>
                        </a:lnSpc>
                      </a:pPr>
                      <a:r>
                        <a:rPr lang="en-US" sz="800">
                          <a:effectLst/>
                        </a:rPr>
                        <a:t>MCA (SU</a:t>
                      </a:r>
                      <a:r>
                        <a:rPr lang="en-US" sz="800" baseline="30000">
                          <a:effectLst/>
                          <a:sym typeface="Symbol" pitchFamily="2" charset="2"/>
                        </a:rPr>
                        <a:t></a:t>
                      </a:r>
                      <a:r>
                        <a:rPr lang="en-US" sz="800">
                          <a:effectLst/>
                        </a:rPr>
                        <a:t>)</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8000</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800</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667</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1067</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593</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8000</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640</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70339454"/>
                  </a:ext>
                </a:extLst>
              </a:tr>
              <a:tr h="0">
                <a:tc>
                  <a:txBody>
                    <a:bodyPr/>
                    <a:lstStyle/>
                    <a:p>
                      <a:pPr algn="ctr">
                        <a:lnSpc>
                          <a:spcPts val="1300"/>
                        </a:lnSpc>
                      </a:pPr>
                      <a:r>
                        <a:rPr lang="en-US" sz="800" dirty="0" err="1">
                          <a:effectLst/>
                        </a:rPr>
                        <a:t>c.p.</a:t>
                      </a:r>
                      <a:r>
                        <a:rPr lang="en-US" sz="800" dirty="0">
                          <a:effectLst/>
                        </a:rPr>
                        <a:t>* yield from 500 mL milk (g)</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72</a:t>
                      </a:r>
                      <a:r>
                        <a:rPr lang="en-US" sz="800" dirty="0">
                          <a:effectLst/>
                          <a:sym typeface="Symbol" pitchFamily="2" charset="2"/>
                        </a:rPr>
                        <a:t></a:t>
                      </a:r>
                      <a:r>
                        <a:rPr lang="en-US" sz="800" dirty="0">
                          <a:effectLst/>
                        </a:rPr>
                        <a:t>5</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68</a:t>
                      </a:r>
                      <a:r>
                        <a:rPr lang="en-US" sz="800">
                          <a:effectLst/>
                          <a:sym typeface="Symbol" pitchFamily="2" charset="2"/>
                        </a:rPr>
                        <a:t></a:t>
                      </a:r>
                      <a:r>
                        <a:rPr lang="en-US" sz="800">
                          <a:effectLst/>
                        </a:rPr>
                        <a:t>3</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70</a:t>
                      </a:r>
                      <a:r>
                        <a:rPr lang="en-US" sz="800">
                          <a:effectLst/>
                          <a:sym typeface="Symbol" pitchFamily="2" charset="2"/>
                        </a:rPr>
                        <a:t></a:t>
                      </a:r>
                      <a:r>
                        <a:rPr lang="en-US" sz="800">
                          <a:effectLst/>
                        </a:rPr>
                        <a:t>4</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57</a:t>
                      </a:r>
                      <a:r>
                        <a:rPr lang="en-US" sz="800" dirty="0">
                          <a:effectLst/>
                          <a:sym typeface="Symbol" pitchFamily="2" charset="2"/>
                        </a:rPr>
                        <a:t></a:t>
                      </a:r>
                      <a:r>
                        <a:rPr lang="en-US" sz="800" dirty="0">
                          <a:effectLst/>
                        </a:rPr>
                        <a:t>3</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67</a:t>
                      </a:r>
                      <a:r>
                        <a:rPr lang="en-US" sz="800">
                          <a:effectLst/>
                          <a:sym typeface="Symbol" pitchFamily="2" charset="2"/>
                        </a:rPr>
                        <a:t></a:t>
                      </a:r>
                      <a:r>
                        <a:rPr lang="en-US" sz="800">
                          <a:effectLst/>
                        </a:rPr>
                        <a:t>4</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a:effectLst/>
                        </a:rPr>
                        <a:t>69</a:t>
                      </a:r>
                      <a:r>
                        <a:rPr lang="en-US" sz="800">
                          <a:effectLst/>
                          <a:sym typeface="Symbol" pitchFamily="2" charset="2"/>
                        </a:rPr>
                        <a:t></a:t>
                      </a:r>
                      <a:r>
                        <a:rPr lang="en-US" sz="800">
                          <a:effectLst/>
                        </a:rPr>
                        <a:t>3</a:t>
                      </a:r>
                      <a:endParaRPr lang="it-IT" sz="10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pPr>
                      <a:r>
                        <a:rPr lang="en-US" sz="800" dirty="0">
                          <a:effectLst/>
                        </a:rPr>
                        <a:t>51</a:t>
                      </a:r>
                      <a:r>
                        <a:rPr lang="en-US" sz="800" dirty="0">
                          <a:effectLst/>
                          <a:sym typeface="Symbol" pitchFamily="2" charset="2"/>
                        </a:rPr>
                        <a:t></a:t>
                      </a:r>
                      <a:r>
                        <a:rPr lang="en-US" sz="800" dirty="0">
                          <a:effectLst/>
                        </a:rPr>
                        <a:t>4</a:t>
                      </a:r>
                      <a:endParaRPr lang="it-IT" sz="10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41623910"/>
                  </a:ext>
                </a:extLst>
              </a:tr>
            </a:tbl>
          </a:graphicData>
        </a:graphic>
      </p:graphicFrame>
    </p:spTree>
    <p:extLst>
      <p:ext uri="{BB962C8B-B14F-4D97-AF65-F5344CB8AC3E}">
        <p14:creationId xmlns:p14="http://schemas.microsoft.com/office/powerpoint/2010/main" val="77074172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AE7D4DE499F4EE4EA2AEF724F1FE29B6" ma:contentTypeVersion="4" ma:contentTypeDescription="Creare un nuovo documento." ma:contentTypeScope="" ma:versionID="53d7ae532bc63df247bab6a29270804e">
  <xsd:schema xmlns:xsd="http://www.w3.org/2001/XMLSchema" xmlns:xs="http://www.w3.org/2001/XMLSchema" xmlns:p="http://schemas.microsoft.com/office/2006/metadata/properties" xmlns:ns2="31636664-d730-40d7-a265-a5e11b79394d" targetNamespace="http://schemas.microsoft.com/office/2006/metadata/properties" ma:root="true" ma:fieldsID="b2115e909aa0adb23c8c5b81ae2500d8" ns2:_="">
    <xsd:import namespace="31636664-d730-40d7-a265-a5e11b79394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636664-d730-40d7-a265-a5e11b7939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A982AE-2665-4914-8619-6458CAACD38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2D10252-B557-4F73-9C05-AB28B06A12D8}">
  <ds:schemaRefs>
    <ds:schemaRef ds:uri="http://schemas.microsoft.com/sharepoint/v3/contenttype/forms"/>
  </ds:schemaRefs>
</ds:datastoreItem>
</file>

<file path=customXml/itemProps3.xml><?xml version="1.0" encoding="utf-8"?>
<ds:datastoreItem xmlns:ds="http://schemas.openxmlformats.org/officeDocument/2006/customXml" ds:itemID="{D0C416D0-F768-4CAD-9651-2040558DA7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636664-d730-40d7-a265-a5e11b7939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277</TotalTime>
  <Words>557</Words>
  <Application>Microsoft Office PowerPoint</Application>
  <PresentationFormat>Widescreen</PresentationFormat>
  <Paragraphs>78</Paragraphs>
  <Slides>1</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vt:i4>
      </vt:variant>
    </vt:vector>
  </HeadingPairs>
  <TitlesOfParts>
    <vt:vector size="9" baseType="lpstr">
      <vt:lpstr>Aptos</vt:lpstr>
      <vt:lpstr>Arial</vt:lpstr>
      <vt:lpstr>Calibri</vt:lpstr>
      <vt:lpstr>Calibri Light</vt:lpstr>
      <vt:lpstr>Palatino Linotype</vt:lpstr>
      <vt:lpstr>Symbol</vt:lpstr>
      <vt:lpstr>Times New Roman</vt:lpstr>
      <vt:lpstr>Tema di Office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Valentina Di Paola</dc:creator>
  <cp:lastModifiedBy>Emilia Caputo</cp:lastModifiedBy>
  <cp:revision>17</cp:revision>
  <dcterms:created xsi:type="dcterms:W3CDTF">2024-12-12T08:43:13Z</dcterms:created>
  <dcterms:modified xsi:type="dcterms:W3CDTF">2025-02-06T16:14:16Z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0x010100AE7D4DE499F4EE4EA2AEF724F1FE29B6</vt:lpwstr>
  </property>
</Properties>
</file>