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2.png" ContentType="image/png"/>
  <Override PartName="/ppt/media/image14.png" ContentType="image/png"/>
  <Override PartName="/ppt/media/image1.png" ContentType="image/png"/>
  <Override PartName="/ppt/media/image9.jpeg" ContentType="image/jpeg"/>
  <Override PartName="/ppt/media/image3.png" ContentType="image/png"/>
  <Override PartName="/ppt/media/image2.png" ContentType="image/png"/>
  <Override PartName="/ppt/media/image4.jpeg" ContentType="image/jpeg"/>
  <Override PartName="/ppt/media/image5.jpeg" ContentType="image/jpeg"/>
  <Override PartName="/ppt/media/image6.jpeg" ContentType="image/jpeg"/>
  <Override PartName="/ppt/media/image7.jpeg" ContentType="image/jpeg"/>
  <Override PartName="/ppt/media/image11.png" ContentType="image/png"/>
  <Override PartName="/ppt/media/image10.jpeg" ContentType="image/jpeg"/>
  <Override PartName="/ppt/media/image8.jpeg" ContentType="image/jpeg"/>
  <Override PartName="/ppt/media/image13.jpeg" ContentType="image/jpeg"/>
  <Override PartName="/ppt/presProps.xml" ContentType="application/vnd.openxmlformats-officedocument.presentationml.presProps+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0E2CDA2-1C7B-4761-8480-CAD9AE663DB2}" type="slidenum">
              <a:t>&lt;#&gt;</a:t>
            </a:fld>
          </a:p>
        </p:txBody>
      </p:sp>
      <p:sp>
        <p:nvSpPr>
          <p:cNvPr id="4" name="PlaceHolder 3"/>
          <p:cNvSpPr>
            <a:spLocks noGrp="1"/>
          </p:cNvSpPr>
          <p:nvPr>
            <p:ph type="dt" idx="3"/>
          </p:nvPr>
        </p:nvSpPr>
        <p:spPr/>
        <p:txBody>
          <a:bodyPr/>
          <a:p>
            <a:r>
              <a:rPr lang="it-IT"/>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9104681-60FB-4018-9E22-BCC5D647F4A8}"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C47C09E-9FD8-4CAC-9741-57F53590C84D}" type="slidenum">
              <a:t>&lt;#&gt;</a:t>
            </a:fld>
          </a:p>
        </p:txBody>
      </p:sp>
      <p:sp>
        <p:nvSpPr>
          <p:cNvPr id="9" name="PlaceHolder 8"/>
          <p:cNvSpPr>
            <a:spLocks noGrp="1"/>
          </p:cNvSpPr>
          <p:nvPr>
            <p:ph type="dt" idx="3"/>
          </p:nvPr>
        </p:nvSpPr>
        <p:spPr/>
        <p:txBody>
          <a:bodyPr/>
          <a:p>
            <a:r>
              <a:rPr lang="it-IT"/>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ADBC414-6C07-4EA8-ABB5-D0127B9B55AE}" type="slidenum">
              <a:t>&lt;#&gt;</a:t>
            </a:fld>
          </a:p>
        </p:txBody>
      </p:sp>
      <p:sp>
        <p:nvSpPr>
          <p:cNvPr id="11" name="PlaceHolder 10"/>
          <p:cNvSpPr>
            <a:spLocks noGrp="1"/>
          </p:cNvSpPr>
          <p:nvPr>
            <p:ph type="dt" idx="3"/>
          </p:nvPr>
        </p:nvSpPr>
        <p:spPr/>
        <p:txBody>
          <a:bodyPr/>
          <a:p>
            <a:r>
              <a:rPr lang="it-IT"/>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2F97290-5CFE-4D74-944D-1F51F5A0B490}"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2A48A78-4452-486A-89F0-FC3A3BCBF44A}"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35F0720-1E9C-40C4-B902-DDB6DDC11666}"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F43F77F-FC99-41A2-9BDC-721D9747B8A5}" type="slidenum">
              <a:t>&lt;#&gt;</a:t>
            </a:fld>
          </a:p>
        </p:txBody>
      </p:sp>
      <p:sp>
        <p:nvSpPr>
          <p:cNvPr id="5" name="PlaceHolder 4"/>
          <p:cNvSpPr>
            <a:spLocks noGrp="1"/>
          </p:cNvSpPr>
          <p:nvPr>
            <p:ph type="dt" idx="3"/>
          </p:nvPr>
        </p:nvSpPr>
        <p:spPr/>
        <p:txBody>
          <a:bodyPr/>
          <a:p>
            <a:r>
              <a:rPr lang="it-IT"/>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13E95CC-9167-411F-8CB3-58C4FC0D7B47}" type="slidenum">
              <a:t>&lt;#&gt;</a:t>
            </a:fld>
          </a:p>
        </p:txBody>
      </p:sp>
      <p:sp>
        <p:nvSpPr>
          <p:cNvPr id="5" name="PlaceHolder 4"/>
          <p:cNvSpPr>
            <a:spLocks noGrp="1"/>
          </p:cNvSpPr>
          <p:nvPr>
            <p:ph type="dt" idx="3"/>
          </p:nvPr>
        </p:nvSpPr>
        <p:spPr/>
        <p:txBody>
          <a:bodyPr/>
          <a:p>
            <a:r>
              <a:rPr lang="it-IT"/>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1789EAF-625E-4E30-A6BD-05965F114B0C}"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7B0B1BD-FFB0-4A01-8088-35370C3B4500}"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6188BF1-0F8C-45FD-81FB-F7FAAA21B00F}" type="slidenum">
              <a:t>&lt;#&gt;</a:t>
            </a:fld>
          </a:p>
        </p:txBody>
      </p:sp>
      <p:sp>
        <p:nvSpPr>
          <p:cNvPr id="8" name="PlaceHolder 7"/>
          <p:cNvSpPr>
            <a:spLocks noGrp="1"/>
          </p:cNvSpPr>
          <p:nvPr>
            <p:ph type="dt" idx="3"/>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3720" cy="363960"/>
          </a:xfrm>
          <a:prstGeom prst="rect">
            <a:avLst/>
          </a:prstGeom>
          <a:noFill/>
          <a:ln w="0">
            <a:noFill/>
          </a:ln>
        </p:spPr>
        <p:txBody>
          <a:bodyPr lIns="90000" rIns="90000" tIns="45000" bIns="45000" anchor="ctr">
            <a:noAutofit/>
          </a:bodyPr>
          <a:lstStyle>
            <a:lvl1pPr algn="ctr">
              <a:lnSpc>
                <a:spcPct val="100000"/>
              </a:lnSpc>
              <a:buNone/>
              <a:defRPr b="0" lang="en-GB" sz="1400" spc="-1" strike="noStrike">
                <a:latin typeface="Times New Roman"/>
              </a:defRPr>
            </a:lvl1pPr>
          </a:lstStyle>
          <a:p>
            <a:pPr algn="ctr">
              <a:lnSpc>
                <a:spcPct val="100000"/>
              </a:lnSpc>
              <a:buNone/>
            </a:pPr>
            <a:r>
              <a:rPr b="0" lang="en-GB" sz="1400" spc="-1" strike="noStrike">
                <a:latin typeface="Times New Roman"/>
              </a:rPr>
              <a:t>&lt;piè di pagina&gt;</a:t>
            </a:r>
            <a:endParaRPr b="0" lang="en-GB" sz="1400" spc="-1" strike="noStrike">
              <a:latin typeface="Times New Roman"/>
            </a:endParaRPr>
          </a:p>
        </p:txBody>
      </p:sp>
      <p:sp>
        <p:nvSpPr>
          <p:cNvPr id="1" name="PlaceHolder 2"/>
          <p:cNvSpPr>
            <a:spLocks noGrp="1"/>
          </p:cNvSpPr>
          <p:nvPr>
            <p:ph type="sldNum" idx="2"/>
          </p:nvPr>
        </p:nvSpPr>
        <p:spPr>
          <a:xfrm>
            <a:off x="8610480" y="6356520"/>
            <a:ext cx="2742120" cy="363960"/>
          </a:xfrm>
          <a:prstGeom prst="rect">
            <a:avLst/>
          </a:prstGeom>
          <a:noFill/>
          <a:ln w="0">
            <a:noFill/>
          </a:ln>
        </p:spPr>
        <p:txBody>
          <a:bodyPr lIns="90000" rIns="90000" tIns="45000" bIns="45000" anchor="ctr">
            <a:noAutofit/>
          </a:bodyPr>
          <a:lstStyle>
            <a:lvl1pPr algn="r">
              <a:lnSpc>
                <a:spcPct val="100000"/>
              </a:lnSpc>
              <a:buNone/>
              <a:defRPr b="0" lang="it-IT" sz="1200" spc="-1" strike="noStrike">
                <a:solidFill>
                  <a:srgbClr val="8b8b8b"/>
                </a:solidFill>
                <a:latin typeface="Calibri"/>
              </a:defRPr>
            </a:lvl1pPr>
          </a:lstStyle>
          <a:p>
            <a:pPr algn="r">
              <a:lnSpc>
                <a:spcPct val="100000"/>
              </a:lnSpc>
              <a:buNone/>
            </a:pPr>
            <a:fld id="{5A9E64CA-E500-491F-B910-0CB545E8EAEB}" type="slidenum">
              <a:rPr b="0" lang="it-IT" sz="1200" spc="-1" strike="noStrike">
                <a:solidFill>
                  <a:srgbClr val="8b8b8b"/>
                </a:solidFill>
                <a:latin typeface="Calibri"/>
              </a:rPr>
              <a:t>&lt;numero&gt;</a:t>
            </a:fld>
            <a:endParaRPr b="0" lang="en-GB" sz="1200" spc="-1" strike="noStrike">
              <a:latin typeface="Times New Roman"/>
            </a:endParaRPr>
          </a:p>
        </p:txBody>
      </p:sp>
      <p:sp>
        <p:nvSpPr>
          <p:cNvPr id="2" name="PlaceHolder 3"/>
          <p:cNvSpPr>
            <a:spLocks noGrp="1"/>
          </p:cNvSpPr>
          <p:nvPr>
            <p:ph type="dt" idx="3"/>
          </p:nvPr>
        </p:nvSpPr>
        <p:spPr>
          <a:xfrm>
            <a:off x="838080" y="6356520"/>
            <a:ext cx="2742120" cy="363960"/>
          </a:xfrm>
          <a:prstGeom prst="rect">
            <a:avLst/>
          </a:prstGeom>
          <a:noFill/>
          <a:ln w="0">
            <a:noFill/>
          </a:ln>
        </p:spPr>
        <p:txBody>
          <a:bodyPr lIns="90000" rIns="90000" tIns="45000" bIns="45000" anchor="ctr">
            <a:noAutofit/>
          </a:bodyPr>
          <a:lstStyle>
            <a:lvl1pPr>
              <a:defRPr b="0" lang="en-GB" sz="1400" spc="-1" strike="noStrike">
                <a:latin typeface="Times New Roman"/>
              </a:defRPr>
            </a:lvl1pPr>
          </a:lstStyle>
          <a:p>
            <a:r>
              <a:rPr b="0" lang="en-GB" sz="1400" spc="-1" strike="noStrike">
                <a:latin typeface="Times New Roman"/>
              </a:rPr>
              <a:t>&lt;data/ora&gt;</a:t>
            </a:r>
            <a:endParaRPr b="0" lang="en-GB" sz="14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GB" sz="4400" spc="-1" strike="noStrike">
                <a:latin typeface="Arial"/>
              </a:rPr>
              <a:t>Fai clic per modificare il formato del testo del titolo</a:t>
            </a:r>
            <a:endParaRPr b="0" lang="en-GB" sz="4400" spc="-1" strike="noStrike">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jpeg"/><Relationship Id="rId14" Type="http://schemas.openxmlformats.org/officeDocument/2006/relationships/image" Target="../media/image14.png"/><Relationship Id="rId1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1" name="Segnaposto numero diapositiva 6"/>
          <p:cNvSpPr/>
          <p:nvPr/>
        </p:nvSpPr>
        <p:spPr>
          <a:xfrm>
            <a:off x="8562960" y="6340680"/>
            <a:ext cx="274212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r>
              <a:rPr b="0" lang="it-IT" sz="1800" spc="-1" strike="noStrike">
                <a:solidFill>
                  <a:srgbClr val="385623"/>
                </a:solidFill>
                <a:latin typeface="Times New Roman"/>
                <a:ea typeface="DejaVu Sans"/>
              </a:rPr>
              <a:t>Stefano Ventura</a:t>
            </a:r>
            <a:endParaRPr b="0" lang="en-GB" sz="1800" spc="-1" strike="noStrike">
              <a:latin typeface="Arial"/>
            </a:endParaRPr>
          </a:p>
        </p:txBody>
      </p:sp>
      <p:grpSp>
        <p:nvGrpSpPr>
          <p:cNvPr id="42" name="Gruppo 8"/>
          <p:cNvGrpSpPr/>
          <p:nvPr/>
        </p:nvGrpSpPr>
        <p:grpSpPr>
          <a:xfrm>
            <a:off x="81720" y="-10440"/>
            <a:ext cx="2398320" cy="807840"/>
            <a:chOff x="81720" y="-10440"/>
            <a:chExt cx="2398320" cy="807840"/>
          </a:xfrm>
        </p:grpSpPr>
        <p:pic>
          <p:nvPicPr>
            <p:cNvPr id="43" name="Immagine 6" descr=""/>
            <p:cNvPicPr/>
            <p:nvPr/>
          </p:nvPicPr>
          <p:blipFill>
            <a:blip r:embed="rId2"/>
            <a:stretch/>
          </p:blipFill>
          <p:spPr>
            <a:xfrm>
              <a:off x="81720" y="-10440"/>
              <a:ext cx="2282040" cy="807840"/>
            </a:xfrm>
            <a:prstGeom prst="rect">
              <a:avLst/>
            </a:prstGeom>
            <a:ln w="0">
              <a:noFill/>
            </a:ln>
          </p:spPr>
        </p:pic>
        <p:pic>
          <p:nvPicPr>
            <p:cNvPr id="44" name="Immagine 7" descr=""/>
            <p:cNvPicPr/>
            <p:nvPr/>
          </p:nvPicPr>
          <p:blipFill>
            <a:blip r:embed="rId3"/>
            <a:stretch/>
          </p:blipFill>
          <p:spPr>
            <a:xfrm>
              <a:off x="1879920" y="142560"/>
              <a:ext cx="600120" cy="584640"/>
            </a:xfrm>
            <a:prstGeom prst="rect">
              <a:avLst/>
            </a:prstGeom>
            <a:ln w="0">
              <a:noFill/>
            </a:ln>
          </p:spPr>
        </p:pic>
      </p:grpSp>
      <p:sp>
        <p:nvSpPr>
          <p:cNvPr id="45" name="CasellaDiTesto 10"/>
          <p:cNvSpPr/>
          <p:nvPr/>
        </p:nvSpPr>
        <p:spPr>
          <a:xfrm>
            <a:off x="4927680" y="115560"/>
            <a:ext cx="2565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it-IT" sz="1800" spc="-1" strike="noStrike">
                <a:solidFill>
                  <a:srgbClr val="385623"/>
                </a:solidFill>
                <a:latin typeface="Times New Roman"/>
                <a:ea typeface="DejaVu Sans"/>
              </a:rPr>
              <a:t>CNR IRET Conference</a:t>
            </a:r>
            <a:endParaRPr b="0" lang="en-GB" sz="1800" spc="-1" strike="noStrike">
              <a:latin typeface="Arial"/>
            </a:endParaRPr>
          </a:p>
        </p:txBody>
      </p:sp>
      <p:sp>
        <p:nvSpPr>
          <p:cNvPr id="46" name="CasellaDiTesto 2"/>
          <p:cNvSpPr/>
          <p:nvPr/>
        </p:nvSpPr>
        <p:spPr>
          <a:xfrm>
            <a:off x="7971480" y="115560"/>
            <a:ext cx="333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it-IT" sz="1800" spc="-1" strike="noStrike">
                <a:solidFill>
                  <a:srgbClr val="385623"/>
                </a:solidFill>
                <a:latin typeface="Times New Roman"/>
                <a:ea typeface="DejaVu Sans"/>
              </a:rPr>
              <a:t>Rome, February 18</a:t>
            </a:r>
            <a:r>
              <a:rPr b="0" lang="it-IT" sz="1800" spc="-1" strike="noStrike" baseline="30000">
                <a:solidFill>
                  <a:srgbClr val="385623"/>
                </a:solidFill>
                <a:latin typeface="Times New Roman"/>
                <a:ea typeface="DejaVu Sans"/>
              </a:rPr>
              <a:t>th</a:t>
            </a:r>
            <a:r>
              <a:rPr b="0" lang="it-IT" sz="1800" spc="-1" strike="noStrike">
                <a:solidFill>
                  <a:srgbClr val="385623"/>
                </a:solidFill>
                <a:latin typeface="Times New Roman"/>
                <a:ea typeface="DejaVu Sans"/>
              </a:rPr>
              <a:t>-19</a:t>
            </a:r>
            <a:r>
              <a:rPr b="0" lang="it-IT" sz="1800" spc="-1" strike="noStrike" baseline="30000">
                <a:solidFill>
                  <a:srgbClr val="385623"/>
                </a:solidFill>
                <a:latin typeface="Times New Roman"/>
                <a:ea typeface="DejaVu Sans"/>
              </a:rPr>
              <a:t>th</a:t>
            </a:r>
            <a:r>
              <a:rPr b="0" lang="it-IT" sz="1800" spc="-1" strike="noStrike">
                <a:solidFill>
                  <a:srgbClr val="385623"/>
                </a:solidFill>
                <a:latin typeface="Times New Roman"/>
                <a:ea typeface="DejaVu Sans"/>
              </a:rPr>
              <a:t> 2025</a:t>
            </a:r>
            <a:endParaRPr b="0" lang="en-GB" sz="1800" spc="-1" strike="noStrike">
              <a:latin typeface="Arial"/>
            </a:endParaRPr>
          </a:p>
        </p:txBody>
      </p:sp>
      <p:sp>
        <p:nvSpPr>
          <p:cNvPr id="47" name=""/>
          <p:cNvSpPr/>
          <p:nvPr/>
        </p:nvSpPr>
        <p:spPr>
          <a:xfrm>
            <a:off x="785880" y="756000"/>
            <a:ext cx="10619280" cy="864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GB" sz="2200" spc="-1" strike="noStrike">
                <a:solidFill>
                  <a:srgbClr val="000000"/>
                </a:solidFill>
                <a:latin typeface="Arial"/>
                <a:ea typeface="Times New Roman"/>
              </a:rPr>
              <a:t>The BRISMIC project: Interactions among landform, soil, vegetation, and microbiome during initial colonization stages in High Arctic patterned grounds </a:t>
            </a:r>
            <a:endParaRPr b="0" lang="en-GB" sz="2200" spc="-1" strike="noStrike">
              <a:latin typeface="Arial"/>
            </a:endParaRPr>
          </a:p>
        </p:txBody>
      </p:sp>
      <p:sp>
        <p:nvSpPr>
          <p:cNvPr id="48" name=""/>
          <p:cNvSpPr/>
          <p:nvPr/>
        </p:nvSpPr>
        <p:spPr>
          <a:xfrm>
            <a:off x="2160000" y="1512000"/>
            <a:ext cx="7199280" cy="345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GB" sz="1800" spc="-1" strike="noStrike">
                <a:solidFill>
                  <a:srgbClr val="000000"/>
                </a:solidFill>
                <a:latin typeface="Arial"/>
                <a:ea typeface="Times New Roman"/>
              </a:rPr>
              <a:t>S. Ventura</a:t>
            </a:r>
            <a:r>
              <a:rPr b="1" lang="en-GB" sz="1800" spc="-1" strike="noStrike" baseline="33000">
                <a:solidFill>
                  <a:srgbClr val="000000"/>
                </a:solidFill>
                <a:latin typeface="Arial"/>
                <a:ea typeface="Times New Roman"/>
              </a:rPr>
              <a:t>1,2</a:t>
            </a:r>
            <a:r>
              <a:rPr b="1" lang="en-GB" sz="1800" spc="-1" strike="noStrike">
                <a:solidFill>
                  <a:srgbClr val="000000"/>
                </a:solidFill>
                <a:latin typeface="Arial"/>
                <a:ea typeface="Times New Roman"/>
              </a:rPr>
              <a:t>, L.P. D’Acqui</a:t>
            </a:r>
            <a:r>
              <a:rPr b="1" lang="en-GB" sz="1800" spc="-1" strike="noStrike" baseline="33000">
                <a:solidFill>
                  <a:srgbClr val="000000"/>
                </a:solidFill>
                <a:latin typeface="Arial"/>
                <a:ea typeface="Times New Roman"/>
              </a:rPr>
              <a:t>1,2</a:t>
            </a:r>
            <a:r>
              <a:rPr b="1" lang="en-GB" sz="1800" spc="-1" strike="noStrike">
                <a:solidFill>
                  <a:srgbClr val="000000"/>
                </a:solidFill>
                <a:latin typeface="Arial"/>
                <a:ea typeface="Times New Roman"/>
              </a:rPr>
              <a:t>, S. Di Lonardo</a:t>
            </a:r>
            <a:r>
              <a:rPr b="1" lang="en-GB" sz="1800" spc="-1" strike="noStrike" baseline="33000">
                <a:solidFill>
                  <a:srgbClr val="000000"/>
                </a:solidFill>
                <a:latin typeface="Arial"/>
                <a:ea typeface="Times New Roman"/>
              </a:rPr>
              <a:t>1</a:t>
            </a:r>
            <a:r>
              <a:rPr b="1" lang="en-GB" sz="1800" spc="-1" strike="noStrike">
                <a:solidFill>
                  <a:srgbClr val="000000"/>
                </a:solidFill>
                <a:latin typeface="Arial"/>
                <a:ea typeface="Times New Roman"/>
              </a:rPr>
              <a:t> </a:t>
            </a:r>
            <a:endParaRPr b="0" lang="en-GB" sz="1800" spc="-1" strike="noStrike">
              <a:latin typeface="Arial"/>
            </a:endParaRPr>
          </a:p>
        </p:txBody>
      </p:sp>
      <p:sp>
        <p:nvSpPr>
          <p:cNvPr id="49" name=""/>
          <p:cNvSpPr/>
          <p:nvPr/>
        </p:nvSpPr>
        <p:spPr>
          <a:xfrm>
            <a:off x="720000" y="1836000"/>
            <a:ext cx="10079280" cy="22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GB" sz="1000" spc="-1" strike="noStrike" baseline="33000">
                <a:solidFill>
                  <a:srgbClr val="000000"/>
                </a:solidFill>
                <a:latin typeface="Times New Roman"/>
                <a:ea typeface="Times New Roman"/>
              </a:rPr>
              <a:t>1</a:t>
            </a:r>
            <a:r>
              <a:rPr b="0" i="1" lang="en-GB" sz="1000" spc="-1" strike="noStrike">
                <a:solidFill>
                  <a:srgbClr val="000000"/>
                </a:solidFill>
                <a:latin typeface="Times New Roman"/>
                <a:ea typeface="Times New Roman"/>
              </a:rPr>
              <a:t>IRET-CNR, Research Institute on Terrestrial Ecosystems, National Research Council, via Madonna del Piano 10, 50019 Sesto Fiorentino, </a:t>
            </a:r>
            <a:r>
              <a:rPr b="0" i="1" lang="en-GB" sz="1000" spc="-1" strike="noStrike" baseline="33000">
                <a:solidFill>
                  <a:srgbClr val="000000"/>
                </a:solidFill>
                <a:latin typeface="Times New Roman"/>
                <a:ea typeface="Times New Roman"/>
              </a:rPr>
              <a:t>2</a:t>
            </a:r>
            <a:r>
              <a:rPr b="0" i="1" lang="en-GB" sz="1000" spc="-1" strike="noStrike">
                <a:solidFill>
                  <a:srgbClr val="000000"/>
                </a:solidFill>
                <a:latin typeface="Times New Roman"/>
                <a:ea typeface="Times New Roman"/>
              </a:rPr>
              <a:t>NBFC, National Biodiversity Future Center, Palermo</a:t>
            </a:r>
            <a:endParaRPr b="0" lang="en-GB" sz="1000" spc="-1" strike="noStrike">
              <a:latin typeface="Arial"/>
            </a:endParaRPr>
          </a:p>
        </p:txBody>
      </p:sp>
      <p:sp>
        <p:nvSpPr>
          <p:cNvPr id="50" name=""/>
          <p:cNvSpPr/>
          <p:nvPr/>
        </p:nvSpPr>
        <p:spPr>
          <a:xfrm>
            <a:off x="3996000" y="2160000"/>
            <a:ext cx="4140000" cy="1908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900" spc="-1" strike="noStrike">
                <a:latin typeface="Arial"/>
                <a:ea typeface="Times New Roman"/>
              </a:rPr>
              <a:t>Patterned grounds like sorted circles, frost boils and polygons are widely diffused in the High Arctic, where they are connected to the presence of permafrost. Their structure, development, and pedology have been thoroughly studied, while associated colonizing plants and microbiota are far less characterized, and their distribution in relationship to the developmental stages of the landforms not well known.</a:t>
            </a:r>
            <a:endParaRPr b="0" lang="en-GB" sz="900" spc="-1" strike="noStrike">
              <a:latin typeface="Arial"/>
            </a:endParaRPr>
          </a:p>
          <a:p>
            <a:pPr>
              <a:lnSpc>
                <a:spcPct val="100000"/>
              </a:lnSpc>
              <a:buNone/>
            </a:pPr>
            <a:r>
              <a:rPr b="0" lang="en-GB" sz="900" spc="-1" strike="noStrike">
                <a:latin typeface="Arial"/>
                <a:ea typeface="Times New Roman"/>
              </a:rPr>
              <a:t>The BRISMIC project addresses these research needs by evaluating how plants and soil microbiota affect the properties of patterned ground soil and the development of permafrost-driven morphologies in two High Arctic ecosystems along a N-S gradient using latitude and exposure to the North-Atlantic Current as a proxy for climate/temperature change.</a:t>
            </a:r>
            <a:endParaRPr b="0" lang="en-GB" sz="900" spc="-1" strike="noStrike">
              <a:latin typeface="Arial"/>
            </a:endParaRPr>
          </a:p>
          <a:p>
            <a:pPr>
              <a:lnSpc>
                <a:spcPct val="100000"/>
              </a:lnSpc>
              <a:buNone/>
            </a:pPr>
            <a:r>
              <a:rPr b="0" lang="en-GB" sz="900" spc="-1" strike="noStrike">
                <a:latin typeface="Arial"/>
                <a:ea typeface="Times New Roman"/>
              </a:rPr>
              <a:t>To reach this goal, the sites at Brøggerhalvøya in Svalbard (78° 58’ N, 11° 30’ E) and Villum in Greenland (81º 36’ N, 16º 39’ W), have been selected.</a:t>
            </a:r>
            <a:endParaRPr b="0" lang="en-GB" sz="900" spc="-1" strike="noStrike">
              <a:latin typeface="Arial"/>
            </a:endParaRPr>
          </a:p>
        </p:txBody>
      </p:sp>
      <p:sp>
        <p:nvSpPr>
          <p:cNvPr id="51" name=""/>
          <p:cNvSpPr/>
          <p:nvPr/>
        </p:nvSpPr>
        <p:spPr>
          <a:xfrm>
            <a:off x="720000" y="5220000"/>
            <a:ext cx="4680000" cy="108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900" spc="-1" strike="noStrike">
                <a:latin typeface="Arial"/>
                <a:ea typeface="Times New Roman"/>
              </a:rPr>
              <a:t>At Brøggerhalvøya, on the southern coast of Kongsfjorden, we characterized patterned ground systems with different degrees of plant and biocrust colonization: slightly, moderately and highly colonized. We went along the coastal plan of the Brøggerhalvøya and up to the Kongsfjordneset and to the westernmost point of the peninsula, the Kvadehuken to target 1) plant species; 2) soil morphology; 3) soil physical properties (bulk density and structure); 4) soil organic matter content and its pools; 5) microbial community structure and activity in bulk and rhizosphere soil.</a:t>
            </a:r>
            <a:endParaRPr b="0" lang="en-GB" sz="900" spc="-1" strike="noStrike">
              <a:latin typeface="Arial"/>
            </a:endParaRPr>
          </a:p>
        </p:txBody>
      </p:sp>
      <p:sp>
        <p:nvSpPr>
          <p:cNvPr id="52" name=""/>
          <p:cNvSpPr/>
          <p:nvPr/>
        </p:nvSpPr>
        <p:spPr>
          <a:xfrm>
            <a:off x="5652360" y="4248000"/>
            <a:ext cx="2303640" cy="79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900" spc="-1" strike="noStrike">
                <a:latin typeface="Arial"/>
              </a:rPr>
              <a:t>We will replicate the study at Villum, where the patterned system is less diverse. Then, we will complete the large surveying and sampling at Brøggerhalvøya.</a:t>
            </a:r>
            <a:endParaRPr b="0" lang="en-GB" sz="900" spc="-1" strike="noStrike">
              <a:latin typeface="Arial"/>
            </a:endParaRPr>
          </a:p>
          <a:p>
            <a:pPr>
              <a:lnSpc>
                <a:spcPct val="100000"/>
              </a:lnSpc>
              <a:buNone/>
            </a:pPr>
            <a:endParaRPr b="0" lang="en-GB" sz="900" spc="-1" strike="noStrike">
              <a:latin typeface="Arial"/>
            </a:endParaRPr>
          </a:p>
          <a:p>
            <a:pPr>
              <a:lnSpc>
                <a:spcPct val="100000"/>
              </a:lnSpc>
              <a:buNone/>
            </a:pPr>
            <a:endParaRPr b="0" lang="en-GB" sz="900" spc="-1" strike="noStrike">
              <a:latin typeface="Arial"/>
            </a:endParaRPr>
          </a:p>
          <a:p>
            <a:pPr>
              <a:lnSpc>
                <a:spcPct val="100000"/>
              </a:lnSpc>
              <a:buNone/>
            </a:pPr>
            <a:endParaRPr b="0" lang="en-GB" sz="900" spc="-1" strike="noStrike">
              <a:latin typeface="Arial"/>
            </a:endParaRPr>
          </a:p>
        </p:txBody>
      </p:sp>
      <p:pic>
        <p:nvPicPr>
          <p:cNvPr id="53" name="" descr=""/>
          <p:cNvPicPr/>
          <p:nvPr/>
        </p:nvPicPr>
        <p:blipFill>
          <a:blip r:embed="rId4"/>
          <a:stretch/>
        </p:blipFill>
        <p:spPr>
          <a:xfrm>
            <a:off x="792000" y="2484000"/>
            <a:ext cx="3249360" cy="1440000"/>
          </a:xfrm>
          <a:prstGeom prst="rect">
            <a:avLst/>
          </a:prstGeom>
          <a:ln w="0">
            <a:noFill/>
          </a:ln>
        </p:spPr>
      </p:pic>
      <p:pic>
        <p:nvPicPr>
          <p:cNvPr id="54" name="" descr=""/>
          <p:cNvPicPr/>
          <p:nvPr/>
        </p:nvPicPr>
        <p:blipFill>
          <a:blip r:embed="rId5"/>
          <a:stretch/>
        </p:blipFill>
        <p:spPr>
          <a:xfrm>
            <a:off x="7992000" y="2248920"/>
            <a:ext cx="2988000" cy="1847160"/>
          </a:xfrm>
          <a:prstGeom prst="rect">
            <a:avLst/>
          </a:prstGeom>
          <a:ln w="0">
            <a:noFill/>
          </a:ln>
        </p:spPr>
      </p:pic>
      <p:pic>
        <p:nvPicPr>
          <p:cNvPr id="55" name="" descr=""/>
          <p:cNvPicPr/>
          <p:nvPr/>
        </p:nvPicPr>
        <p:blipFill>
          <a:blip r:embed="rId6"/>
          <a:stretch/>
        </p:blipFill>
        <p:spPr>
          <a:xfrm>
            <a:off x="792000" y="4140000"/>
            <a:ext cx="1440000" cy="1080000"/>
          </a:xfrm>
          <a:prstGeom prst="rect">
            <a:avLst/>
          </a:prstGeom>
          <a:ln w="0">
            <a:noFill/>
          </a:ln>
        </p:spPr>
      </p:pic>
      <p:pic>
        <p:nvPicPr>
          <p:cNvPr id="56" name="" descr=""/>
          <p:cNvPicPr/>
          <p:nvPr/>
        </p:nvPicPr>
        <p:blipFill>
          <a:blip r:embed="rId7"/>
          <a:stretch/>
        </p:blipFill>
        <p:spPr>
          <a:xfrm>
            <a:off x="2340000" y="4143960"/>
            <a:ext cx="1440000" cy="1080000"/>
          </a:xfrm>
          <a:prstGeom prst="rect">
            <a:avLst/>
          </a:prstGeom>
          <a:ln w="0">
            <a:noFill/>
          </a:ln>
        </p:spPr>
      </p:pic>
      <p:pic>
        <p:nvPicPr>
          <p:cNvPr id="57" name="" descr=""/>
          <p:cNvPicPr/>
          <p:nvPr/>
        </p:nvPicPr>
        <p:blipFill>
          <a:blip r:embed="rId8"/>
          <a:stretch/>
        </p:blipFill>
        <p:spPr>
          <a:xfrm>
            <a:off x="3899880" y="4140000"/>
            <a:ext cx="1440000" cy="1080000"/>
          </a:xfrm>
          <a:prstGeom prst="rect">
            <a:avLst/>
          </a:prstGeom>
          <a:ln w="0">
            <a:noFill/>
          </a:ln>
        </p:spPr>
      </p:pic>
      <p:pic>
        <p:nvPicPr>
          <p:cNvPr id="58" name="" descr=""/>
          <p:cNvPicPr/>
          <p:nvPr/>
        </p:nvPicPr>
        <p:blipFill>
          <a:blip r:embed="rId9"/>
          <a:stretch/>
        </p:blipFill>
        <p:spPr>
          <a:xfrm>
            <a:off x="9540000" y="4140000"/>
            <a:ext cx="1440000" cy="1080000"/>
          </a:xfrm>
          <a:prstGeom prst="rect">
            <a:avLst/>
          </a:prstGeom>
          <a:ln w="0">
            <a:noFill/>
          </a:ln>
        </p:spPr>
      </p:pic>
      <p:pic>
        <p:nvPicPr>
          <p:cNvPr id="59" name="" descr=""/>
          <p:cNvPicPr/>
          <p:nvPr/>
        </p:nvPicPr>
        <p:blipFill>
          <a:blip r:embed="rId10"/>
          <a:stretch/>
        </p:blipFill>
        <p:spPr>
          <a:xfrm>
            <a:off x="7966440" y="4140000"/>
            <a:ext cx="1440000" cy="1080000"/>
          </a:xfrm>
          <a:prstGeom prst="rect">
            <a:avLst/>
          </a:prstGeom>
          <a:ln w="0">
            <a:noFill/>
          </a:ln>
        </p:spPr>
      </p:pic>
      <p:sp>
        <p:nvSpPr>
          <p:cNvPr id="60" name=""/>
          <p:cNvSpPr/>
          <p:nvPr/>
        </p:nvSpPr>
        <p:spPr>
          <a:xfrm>
            <a:off x="5508360" y="5256000"/>
            <a:ext cx="5579640" cy="108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100" spc="-1" strike="noStrike">
                <a:latin typeface="Arial"/>
              </a:rPr>
              <a:t>After completing field activities, linking soil physical, chemical and biochemical properties and functioning to the presence and activities of microbiota and plants in the two targeted sites will allow to identify the potential drivers of the early stages of colonization and soil development of patterned grounds in the High Arctic, where cyclic burial and exhumation of material is believed to play an important role in the soil carbon cycle.</a:t>
            </a:r>
            <a:endParaRPr b="0" lang="en-GB" sz="1100" spc="-1" strike="noStrike">
              <a:latin typeface="Arial"/>
            </a:endParaRPr>
          </a:p>
        </p:txBody>
      </p:sp>
      <p:sp>
        <p:nvSpPr>
          <p:cNvPr id="61" name=""/>
          <p:cNvSpPr txBox="1"/>
          <p:nvPr/>
        </p:nvSpPr>
        <p:spPr>
          <a:xfrm>
            <a:off x="900000" y="2124000"/>
            <a:ext cx="3060000" cy="302040"/>
          </a:xfrm>
          <a:prstGeom prst="rect">
            <a:avLst/>
          </a:prstGeom>
          <a:noFill/>
          <a:ln w="0">
            <a:noFill/>
          </a:ln>
        </p:spPr>
        <p:txBody>
          <a:bodyPr lIns="90000" rIns="90000" tIns="45000" bIns="45000" anchor="t">
            <a:noAutofit/>
          </a:bodyPr>
          <a:p>
            <a:pPr algn="ctr">
              <a:lnSpc>
                <a:spcPct val="100000"/>
              </a:lnSpc>
              <a:buNone/>
            </a:pPr>
            <a:r>
              <a:rPr b="0" lang="en-GB" sz="1500" spc="-1" strike="noStrike">
                <a:latin typeface="Arial"/>
                <a:ea typeface="Times New Roman"/>
              </a:rPr>
              <a:t>Brøggerhalvøya</a:t>
            </a:r>
            <a:endParaRPr b="0" lang="en-GB" sz="1500" spc="-1" strike="noStrike">
              <a:latin typeface="Arial"/>
            </a:endParaRPr>
          </a:p>
        </p:txBody>
      </p:sp>
      <p:sp>
        <p:nvSpPr>
          <p:cNvPr id="62" name=""/>
          <p:cNvSpPr txBox="1"/>
          <p:nvPr/>
        </p:nvSpPr>
        <p:spPr>
          <a:xfrm>
            <a:off x="9360000" y="2145960"/>
            <a:ext cx="1620000" cy="302040"/>
          </a:xfrm>
          <a:prstGeom prst="rect">
            <a:avLst/>
          </a:prstGeom>
          <a:noFill/>
          <a:ln w="0">
            <a:noFill/>
          </a:ln>
        </p:spPr>
        <p:txBody>
          <a:bodyPr lIns="90000" rIns="90000" tIns="45000" bIns="45000" anchor="t">
            <a:noAutofit/>
          </a:bodyPr>
          <a:p>
            <a:pPr algn="ctr">
              <a:lnSpc>
                <a:spcPct val="100000"/>
              </a:lnSpc>
              <a:buNone/>
            </a:pPr>
            <a:r>
              <a:rPr b="0" lang="en-GB" sz="1500" spc="-1" strike="noStrike">
                <a:latin typeface="Arial"/>
                <a:ea typeface="Times New Roman"/>
              </a:rPr>
              <a:t>Villum</a:t>
            </a:r>
            <a:endParaRPr b="0" lang="en-GB" sz="1500" spc="-1" strike="noStrike">
              <a:latin typeface="Arial"/>
            </a:endParaRPr>
          </a:p>
        </p:txBody>
      </p:sp>
      <p:sp>
        <p:nvSpPr>
          <p:cNvPr id="63" name=""/>
          <p:cNvSpPr/>
          <p:nvPr/>
        </p:nvSpPr>
        <p:spPr>
          <a:xfrm>
            <a:off x="10150560" y="3333600"/>
            <a:ext cx="180000" cy="180000"/>
          </a:xfrm>
          <a:prstGeom prst="donut">
            <a:avLst>
              <a:gd name="adj" fmla="val 2398"/>
            </a:avLst>
          </a:prstGeom>
          <a:solidFill>
            <a:srgbClr val="ff0000"/>
          </a:solidFill>
          <a:ln w="0">
            <a:noFill/>
          </a:ln>
        </p:spPr>
        <p:style>
          <a:lnRef idx="0"/>
          <a:fillRef idx="0"/>
          <a:effectRef idx="0"/>
          <a:fontRef idx="minor"/>
        </p:style>
      </p:sp>
      <p:sp>
        <p:nvSpPr>
          <p:cNvPr id="64" name=""/>
          <p:cNvSpPr/>
          <p:nvPr/>
        </p:nvSpPr>
        <p:spPr>
          <a:xfrm>
            <a:off x="9952560" y="3243240"/>
            <a:ext cx="180000" cy="180000"/>
          </a:xfrm>
          <a:prstGeom prst="donut">
            <a:avLst>
              <a:gd name="adj" fmla="val 2398"/>
            </a:avLst>
          </a:prstGeom>
          <a:solidFill>
            <a:srgbClr val="ff0000"/>
          </a:solidFill>
          <a:ln w="0">
            <a:noFill/>
          </a:ln>
        </p:spPr>
        <p:style>
          <a:lnRef idx="0"/>
          <a:fillRef idx="0"/>
          <a:effectRef idx="0"/>
          <a:fontRef idx="minor"/>
        </p:style>
      </p:sp>
      <p:grpSp>
        <p:nvGrpSpPr>
          <p:cNvPr id="65" name="Gruppo 24"/>
          <p:cNvGrpSpPr/>
          <p:nvPr/>
        </p:nvGrpSpPr>
        <p:grpSpPr>
          <a:xfrm>
            <a:off x="730440" y="6339240"/>
            <a:ext cx="7495200" cy="468000"/>
            <a:chOff x="730440" y="6339240"/>
            <a:chExt cx="7495200" cy="468000"/>
          </a:xfrm>
        </p:grpSpPr>
        <p:pic>
          <p:nvPicPr>
            <p:cNvPr id="66" name="Immagine 5" descr="Immagine che contiene testo, Blu elettrico, Carattere, schermata&#10;&#10;Descrizione generata automaticamente"/>
            <p:cNvPicPr/>
            <p:nvPr/>
          </p:nvPicPr>
          <p:blipFill>
            <a:blip r:embed="rId11"/>
            <a:stretch/>
          </p:blipFill>
          <p:spPr>
            <a:xfrm>
              <a:off x="730440" y="6409080"/>
              <a:ext cx="1712520" cy="380160"/>
            </a:xfrm>
            <a:prstGeom prst="rect">
              <a:avLst/>
            </a:prstGeom>
            <a:ln w="0">
              <a:noFill/>
            </a:ln>
          </p:spPr>
        </p:pic>
        <p:pic>
          <p:nvPicPr>
            <p:cNvPr id="67" name="Immagine 8" descr="Immagine che contiene testo, Carattere, Elementi grafici, logo&#10;&#10;Descrizione generata automaticamente"/>
            <p:cNvPicPr/>
            <p:nvPr/>
          </p:nvPicPr>
          <p:blipFill>
            <a:blip r:embed="rId12"/>
            <a:stretch/>
          </p:blipFill>
          <p:spPr>
            <a:xfrm>
              <a:off x="3048120" y="6433920"/>
              <a:ext cx="1120320" cy="336600"/>
            </a:xfrm>
            <a:prstGeom prst="rect">
              <a:avLst/>
            </a:prstGeom>
            <a:ln w="0">
              <a:noFill/>
            </a:ln>
          </p:spPr>
        </p:pic>
        <p:pic>
          <p:nvPicPr>
            <p:cNvPr id="68" name="Immagine 9" descr="Immagine che contiene testo, Elementi grafici, logo, Carattere&#10;&#10;Descrizione generata automaticamente"/>
            <p:cNvPicPr/>
            <p:nvPr/>
          </p:nvPicPr>
          <p:blipFill>
            <a:blip r:embed="rId13"/>
            <a:srcRect l="12422" t="31258" r="13439" b="35214"/>
            <a:stretch/>
          </p:blipFill>
          <p:spPr>
            <a:xfrm>
              <a:off x="4894920" y="6339240"/>
              <a:ext cx="1465200" cy="468000"/>
            </a:xfrm>
            <a:prstGeom prst="rect">
              <a:avLst/>
            </a:prstGeom>
            <a:ln w="0">
              <a:noFill/>
            </a:ln>
          </p:spPr>
        </p:pic>
        <p:pic>
          <p:nvPicPr>
            <p:cNvPr id="69" name="Immagine 10" descr="Immagine che contiene arte, design&#10;&#10;Descrizione generata automaticamente con attendibilità bassa"/>
            <p:cNvPicPr/>
            <p:nvPr/>
          </p:nvPicPr>
          <p:blipFill>
            <a:blip r:embed="rId14"/>
            <a:stretch/>
          </p:blipFill>
          <p:spPr>
            <a:xfrm>
              <a:off x="7016760" y="6438960"/>
              <a:ext cx="1208880" cy="318960"/>
            </a:xfrm>
            <a:prstGeom prst="rect">
              <a:avLst/>
            </a:prstGeom>
            <a:ln w="0">
              <a:noFill/>
            </a:ln>
          </p:spPr>
        </p:pic>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3.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TotalTime>
  <Application>LibreOffice/7.3.7.2$Linux_X86_64 LibreOffice_project/30$Build-2</Application>
  <AppVersion>15.0000</AppVersion>
  <Words>11</Words>
  <Paragraphs>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2024-12-12T08:43:13Z</dcterms:created>
  <dc:creator>Valentina Di Paola</dc:creator>
  <dc:description/>
  <dc:language>it-IT</dc:language>
  <cp:lastModifiedBy>Stefano Ventura</cp:lastModifiedBy>
  <dcterms:modified xsi:type="dcterms:W3CDTF">2025-02-11T23:42:42Z</dcterms:modified>
  <cp:revision>19</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y fmtid="{D5CDD505-2E9C-101B-9397-08002B2CF9AE}" pid="3" name="PresentationFormat">
    <vt:lpwstr>Widescreen</vt:lpwstr>
  </property>
  <property fmtid="{D5CDD505-2E9C-101B-9397-08002B2CF9AE}" pid="4" name="Slides">
    <vt:i4>1</vt:i4>
  </property>
</Properties>
</file>