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3BCEA13-8397-40A7-8846-5A109036ADD3}" v="462" dt="2025-02-10T17:01:44.788"/>
    <p1510:client id="{D31B825A-0F5B-4D8C-9812-4BF2E5C29F84}" v="6" dt="2025-02-10T22:03:22.17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0" d="100"/>
          <a:sy n="90" d="100"/>
        </p:scale>
        <p:origin x="66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DB97969-8A5D-4394-BAE5-3618A86B1EA2}" type="doc">
      <dgm:prSet loTypeId="urn:microsoft.com/office/officeart/2005/8/layout/process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944E95A1-EE66-4E32-8F18-D3B6EA180099}">
      <dgm:prSet phldrT="[Testo]" custT="1"/>
      <dgm:spPr/>
      <dgm:t>
        <a:bodyPr/>
        <a:lstStyle/>
        <a:p>
          <a:r>
            <a:rPr lang="it-IT" sz="1400" b="1" dirty="0"/>
            <a:t>DPP: </a:t>
          </a:r>
          <a:r>
            <a:rPr lang="it-IT" sz="1400" b="1" dirty="0" err="1"/>
            <a:t>advanced</a:t>
          </a:r>
          <a:r>
            <a:rPr lang="it-IT" sz="1400" b="1" dirty="0"/>
            <a:t> monitoring </a:t>
          </a:r>
          <a:r>
            <a:rPr lang="it-IT" sz="1400" b="1" dirty="0" err="1"/>
            <a:t>technology</a:t>
          </a:r>
          <a:endParaRPr lang="it-IT" sz="1400" b="1" dirty="0"/>
        </a:p>
      </dgm:t>
    </dgm:pt>
    <dgm:pt modelId="{5445A3A5-EC1F-4371-9755-383D806B8567}" type="parTrans" cxnId="{8C28FFC6-0A4F-4E2D-92A7-6C1544E8C20D}">
      <dgm:prSet/>
      <dgm:spPr/>
      <dgm:t>
        <a:bodyPr/>
        <a:lstStyle/>
        <a:p>
          <a:endParaRPr lang="it-IT"/>
        </a:p>
      </dgm:t>
    </dgm:pt>
    <dgm:pt modelId="{706EAC7E-846D-4CBB-89D3-8FDC43C3E62D}" type="sibTrans" cxnId="{8C28FFC6-0A4F-4E2D-92A7-6C1544E8C20D}">
      <dgm:prSet/>
      <dgm:spPr/>
      <dgm:t>
        <a:bodyPr/>
        <a:lstStyle/>
        <a:p>
          <a:endParaRPr lang="it-IT"/>
        </a:p>
      </dgm:t>
    </dgm:pt>
    <dgm:pt modelId="{629D27B4-6EFC-4A04-9AD5-AB14180CA1B7}">
      <dgm:prSet phldrT="[Testo]" custT="1"/>
      <dgm:spPr/>
      <dgm:t>
        <a:bodyPr/>
        <a:lstStyle/>
        <a:p>
          <a:r>
            <a:rPr lang="it-IT" sz="1100" b="1" dirty="0" err="1"/>
            <a:t>Multispectal</a:t>
          </a:r>
          <a:r>
            <a:rPr lang="it-IT" sz="1100" b="1" dirty="0"/>
            <a:t> </a:t>
          </a:r>
          <a:r>
            <a:rPr lang="it-IT" sz="1100" b="1" dirty="0" err="1"/>
            <a:t>sensors</a:t>
          </a:r>
          <a:r>
            <a:rPr lang="it-IT" sz="1100" b="1" dirty="0"/>
            <a:t> - Non </a:t>
          </a:r>
          <a:r>
            <a:rPr lang="it-IT" sz="1100" b="1" dirty="0" err="1"/>
            <a:t>destructive</a:t>
          </a:r>
          <a:r>
            <a:rPr lang="it-IT" sz="1100" b="1" dirty="0"/>
            <a:t> - Real time</a:t>
          </a:r>
        </a:p>
      </dgm:t>
    </dgm:pt>
    <dgm:pt modelId="{79EC391D-3C0E-4940-A13F-A1B11E1C3E00}" type="parTrans" cxnId="{B08F831C-276C-4D39-A335-7C6FE574A34F}">
      <dgm:prSet/>
      <dgm:spPr/>
      <dgm:t>
        <a:bodyPr/>
        <a:lstStyle/>
        <a:p>
          <a:endParaRPr lang="it-IT"/>
        </a:p>
      </dgm:t>
    </dgm:pt>
    <dgm:pt modelId="{A7B0FEA7-C23A-46F0-8333-EA623C46847E}" type="sibTrans" cxnId="{B08F831C-276C-4D39-A335-7C6FE574A34F}">
      <dgm:prSet/>
      <dgm:spPr/>
      <dgm:t>
        <a:bodyPr/>
        <a:lstStyle/>
        <a:p>
          <a:endParaRPr lang="it-IT"/>
        </a:p>
      </dgm:t>
    </dgm:pt>
    <dgm:pt modelId="{B2B9CF98-EB8F-448B-940D-BE38D982E5EF}">
      <dgm:prSet phldrT="[Testo]" custT="1"/>
      <dgm:spPr/>
      <dgm:t>
        <a:bodyPr/>
        <a:lstStyle/>
        <a:p>
          <a:r>
            <a:rPr lang="it-IT" sz="1400" b="1" dirty="0" err="1"/>
            <a:t>Analisys</a:t>
          </a:r>
          <a:r>
            <a:rPr lang="it-IT" sz="1400" b="1" dirty="0"/>
            <a:t> and </a:t>
          </a:r>
          <a:r>
            <a:rPr lang="it-IT" sz="1400" b="1" dirty="0" err="1"/>
            <a:t>selection</a:t>
          </a:r>
          <a:r>
            <a:rPr lang="it-IT" sz="1400" b="1" dirty="0"/>
            <a:t> of </a:t>
          </a:r>
          <a:r>
            <a:rPr lang="it-IT" sz="1400" b="1" dirty="0" err="1"/>
            <a:t>species</a:t>
          </a:r>
          <a:r>
            <a:rPr lang="it-IT" sz="1400" b="1" dirty="0"/>
            <a:t> for </a:t>
          </a:r>
          <a:r>
            <a:rPr lang="it-IT" sz="1400" b="1" dirty="0" err="1"/>
            <a:t>NbS</a:t>
          </a:r>
          <a:endParaRPr lang="it-IT" sz="1400" b="1" dirty="0"/>
        </a:p>
      </dgm:t>
    </dgm:pt>
    <dgm:pt modelId="{76F30BDE-018D-49D0-A0D8-B4BD74E23335}" type="parTrans" cxnId="{0B4198B9-4D6E-441E-8FB8-FC8F17AE312C}">
      <dgm:prSet/>
      <dgm:spPr/>
      <dgm:t>
        <a:bodyPr/>
        <a:lstStyle/>
        <a:p>
          <a:endParaRPr lang="it-IT"/>
        </a:p>
      </dgm:t>
    </dgm:pt>
    <dgm:pt modelId="{BBEB3925-4D49-4165-9FA9-8FBB491E2669}" type="sibTrans" cxnId="{0B4198B9-4D6E-441E-8FB8-FC8F17AE312C}">
      <dgm:prSet/>
      <dgm:spPr/>
      <dgm:t>
        <a:bodyPr/>
        <a:lstStyle/>
        <a:p>
          <a:endParaRPr lang="it-IT"/>
        </a:p>
      </dgm:t>
    </dgm:pt>
    <dgm:pt modelId="{48DBD134-9256-43F4-993D-BBA185CACD81}">
      <dgm:prSet phldrT="[Testo]" custT="1"/>
      <dgm:spPr/>
      <dgm:t>
        <a:bodyPr/>
        <a:lstStyle/>
        <a:p>
          <a:pPr>
            <a:spcAft>
              <a:spcPts val="0"/>
            </a:spcAft>
          </a:pPr>
          <a:r>
            <a:rPr lang="it-IT" sz="1100" b="1" dirty="0" err="1"/>
            <a:t>Adapted</a:t>
          </a:r>
          <a:r>
            <a:rPr lang="it-IT" sz="1100" b="1" dirty="0"/>
            <a:t> to </a:t>
          </a:r>
          <a:r>
            <a:rPr lang="it-IT" sz="1100" b="1" dirty="0" err="1"/>
            <a:t>degraded</a:t>
          </a:r>
          <a:r>
            <a:rPr lang="it-IT" sz="1100" b="1" dirty="0"/>
            <a:t> </a:t>
          </a:r>
          <a:r>
            <a:rPr lang="it-IT" sz="1100" b="1" dirty="0" err="1"/>
            <a:t>environments</a:t>
          </a:r>
          <a:endParaRPr lang="it-IT" sz="1100" b="1" dirty="0"/>
        </a:p>
        <a:p>
          <a:pPr>
            <a:spcAft>
              <a:spcPts val="0"/>
            </a:spcAft>
          </a:pPr>
          <a:r>
            <a:rPr lang="it-IT" sz="1100" b="1" dirty="0" err="1"/>
            <a:t>Optimization</a:t>
          </a:r>
          <a:r>
            <a:rPr lang="it-IT" sz="1100" b="1" dirty="0"/>
            <a:t> of treatments for </a:t>
          </a:r>
          <a:r>
            <a:rPr lang="it-IT" sz="1100" b="1" dirty="0" err="1"/>
            <a:t>resilient</a:t>
          </a:r>
          <a:r>
            <a:rPr lang="it-IT" sz="1100" b="1" dirty="0"/>
            <a:t> </a:t>
          </a:r>
          <a:r>
            <a:rPr lang="it-IT" sz="1100" b="1" dirty="0" err="1"/>
            <a:t>growth</a:t>
          </a:r>
          <a:endParaRPr lang="it-IT" sz="1100" b="1" dirty="0"/>
        </a:p>
      </dgm:t>
    </dgm:pt>
    <dgm:pt modelId="{1AB467FD-741E-496A-A2D0-DE5776EB7C11}" type="parTrans" cxnId="{C195D35C-2804-4819-98A8-B9802E1EE6BA}">
      <dgm:prSet/>
      <dgm:spPr/>
      <dgm:t>
        <a:bodyPr/>
        <a:lstStyle/>
        <a:p>
          <a:endParaRPr lang="it-IT"/>
        </a:p>
      </dgm:t>
    </dgm:pt>
    <dgm:pt modelId="{F2597BB1-5D6D-4698-BDB0-5721CA02E46F}" type="sibTrans" cxnId="{C195D35C-2804-4819-98A8-B9802E1EE6BA}">
      <dgm:prSet/>
      <dgm:spPr/>
      <dgm:t>
        <a:bodyPr/>
        <a:lstStyle/>
        <a:p>
          <a:endParaRPr lang="it-IT"/>
        </a:p>
      </dgm:t>
    </dgm:pt>
    <dgm:pt modelId="{DCED3D34-5AC6-4956-8597-0BF35B40F3CF}">
      <dgm:prSet phldrT="[Testo]" custT="1"/>
      <dgm:spPr/>
      <dgm:t>
        <a:bodyPr/>
        <a:lstStyle/>
        <a:p>
          <a:r>
            <a:rPr lang="it-IT" sz="1400" b="1" dirty="0" err="1"/>
            <a:t>NbS</a:t>
          </a:r>
          <a:r>
            <a:rPr lang="it-IT" sz="1400" b="1" dirty="0"/>
            <a:t> </a:t>
          </a:r>
          <a:r>
            <a:rPr lang="it-IT" sz="1400" b="1" dirty="0" err="1"/>
            <a:t>application</a:t>
          </a:r>
          <a:endParaRPr lang="it-IT" sz="1400" b="1" dirty="0"/>
        </a:p>
      </dgm:t>
    </dgm:pt>
    <dgm:pt modelId="{75ABF60E-6465-499C-A3AC-71116B06679F}" type="parTrans" cxnId="{94BF94F9-71F6-437F-A11B-042AFD119250}">
      <dgm:prSet/>
      <dgm:spPr/>
      <dgm:t>
        <a:bodyPr/>
        <a:lstStyle/>
        <a:p>
          <a:endParaRPr lang="it-IT"/>
        </a:p>
      </dgm:t>
    </dgm:pt>
    <dgm:pt modelId="{10FD166C-CE52-47C5-B69C-912902048508}" type="sibTrans" cxnId="{94BF94F9-71F6-437F-A11B-042AFD119250}">
      <dgm:prSet/>
      <dgm:spPr/>
      <dgm:t>
        <a:bodyPr/>
        <a:lstStyle/>
        <a:p>
          <a:endParaRPr lang="it-IT"/>
        </a:p>
      </dgm:t>
    </dgm:pt>
    <dgm:pt modelId="{42B817A4-59D2-4DCB-9642-4D7E96C6FCB4}">
      <dgm:prSet phldrT="[Testo]" custT="1"/>
      <dgm:spPr/>
      <dgm:t>
        <a:bodyPr/>
        <a:lstStyle/>
        <a:p>
          <a:r>
            <a:rPr lang="it-IT" sz="1100" b="1" dirty="0"/>
            <a:t>Phytoremediation - </a:t>
          </a:r>
          <a:r>
            <a:rPr lang="it-IT" sz="1100" b="1" dirty="0" err="1"/>
            <a:t>Environmental</a:t>
          </a:r>
          <a:r>
            <a:rPr lang="it-IT" sz="1100" b="1" dirty="0"/>
            <a:t> Recovery -  </a:t>
          </a:r>
          <a:r>
            <a:rPr lang="it-IT" sz="1100" b="1" dirty="0" err="1"/>
            <a:t>Biodiversity</a:t>
          </a:r>
          <a:r>
            <a:rPr lang="it-IT" sz="1100" b="1" dirty="0"/>
            <a:t> </a:t>
          </a:r>
          <a:r>
            <a:rPr lang="it-IT" sz="1100" b="1" dirty="0" err="1"/>
            <a:t>conservation</a:t>
          </a:r>
          <a:endParaRPr lang="it-IT" sz="1100" b="1" dirty="0"/>
        </a:p>
      </dgm:t>
    </dgm:pt>
    <dgm:pt modelId="{BF9ACEB7-60CE-41DD-98D8-91F7D782FBB8}" type="parTrans" cxnId="{8EAC7BF2-136F-48CD-A21E-B689FC1864E3}">
      <dgm:prSet/>
      <dgm:spPr/>
      <dgm:t>
        <a:bodyPr/>
        <a:lstStyle/>
        <a:p>
          <a:endParaRPr lang="it-IT"/>
        </a:p>
      </dgm:t>
    </dgm:pt>
    <dgm:pt modelId="{F9F2B6F1-263F-4711-A2A8-FBD21814A37D}" type="sibTrans" cxnId="{8EAC7BF2-136F-48CD-A21E-B689FC1864E3}">
      <dgm:prSet/>
      <dgm:spPr/>
      <dgm:t>
        <a:bodyPr/>
        <a:lstStyle/>
        <a:p>
          <a:endParaRPr lang="it-IT"/>
        </a:p>
      </dgm:t>
    </dgm:pt>
    <dgm:pt modelId="{011401B8-7477-410A-AAD6-59388C754FD9}" type="pres">
      <dgm:prSet presAssocID="{0DB97969-8A5D-4394-BAE5-3618A86B1EA2}" presName="Name0" presStyleCnt="0">
        <dgm:presLayoutVars>
          <dgm:dir/>
          <dgm:animLvl val="lvl"/>
          <dgm:resizeHandles val="exact"/>
        </dgm:presLayoutVars>
      </dgm:prSet>
      <dgm:spPr/>
    </dgm:pt>
    <dgm:pt modelId="{8521EA3D-1A89-4456-865F-CCB40B607E5D}" type="pres">
      <dgm:prSet presAssocID="{DCED3D34-5AC6-4956-8597-0BF35B40F3CF}" presName="boxAndChildren" presStyleCnt="0"/>
      <dgm:spPr/>
    </dgm:pt>
    <dgm:pt modelId="{B755529F-CAC2-4963-A59D-75F62AEF69D2}" type="pres">
      <dgm:prSet presAssocID="{DCED3D34-5AC6-4956-8597-0BF35B40F3CF}" presName="parentTextBox" presStyleLbl="node1" presStyleIdx="0" presStyleCnt="3"/>
      <dgm:spPr/>
    </dgm:pt>
    <dgm:pt modelId="{18BDB803-9909-47F5-B2DD-3F5D0FC2A725}" type="pres">
      <dgm:prSet presAssocID="{DCED3D34-5AC6-4956-8597-0BF35B40F3CF}" presName="entireBox" presStyleLbl="node1" presStyleIdx="0" presStyleCnt="3" custLinFactNeighborY="15710"/>
      <dgm:spPr/>
    </dgm:pt>
    <dgm:pt modelId="{A3DF59BA-B4E5-42AF-9C0D-07A847C04F75}" type="pres">
      <dgm:prSet presAssocID="{DCED3D34-5AC6-4956-8597-0BF35B40F3CF}" presName="descendantBox" presStyleCnt="0"/>
      <dgm:spPr/>
    </dgm:pt>
    <dgm:pt modelId="{DEE96DEB-C79A-4D25-8888-6A3F1FF8E722}" type="pres">
      <dgm:prSet presAssocID="{42B817A4-59D2-4DCB-9642-4D7E96C6FCB4}" presName="childTextBox" presStyleLbl="fgAccFollowNode1" presStyleIdx="0" presStyleCnt="3">
        <dgm:presLayoutVars>
          <dgm:bulletEnabled val="1"/>
        </dgm:presLayoutVars>
      </dgm:prSet>
      <dgm:spPr/>
    </dgm:pt>
    <dgm:pt modelId="{DD31CF4E-83EA-4E6C-AB9A-234F954F2164}" type="pres">
      <dgm:prSet presAssocID="{BBEB3925-4D49-4165-9FA9-8FBB491E2669}" presName="sp" presStyleCnt="0"/>
      <dgm:spPr/>
    </dgm:pt>
    <dgm:pt modelId="{C2C07DB2-9928-42DB-AE03-813D83592FBC}" type="pres">
      <dgm:prSet presAssocID="{B2B9CF98-EB8F-448B-940D-BE38D982E5EF}" presName="arrowAndChildren" presStyleCnt="0"/>
      <dgm:spPr/>
    </dgm:pt>
    <dgm:pt modelId="{B4B0A02C-3B52-4EB3-9C4C-4D8D8A6E1552}" type="pres">
      <dgm:prSet presAssocID="{B2B9CF98-EB8F-448B-940D-BE38D982E5EF}" presName="parentTextArrow" presStyleLbl="node1" presStyleIdx="0" presStyleCnt="3"/>
      <dgm:spPr/>
    </dgm:pt>
    <dgm:pt modelId="{B79C84F0-88A4-44F5-A19D-37573FA024E2}" type="pres">
      <dgm:prSet presAssocID="{B2B9CF98-EB8F-448B-940D-BE38D982E5EF}" presName="arrow" presStyleLbl="node1" presStyleIdx="1" presStyleCnt="3" custAng="0" custScaleY="147946" custLinFactNeighborY="81"/>
      <dgm:spPr/>
    </dgm:pt>
    <dgm:pt modelId="{1F64FACC-4C73-461F-8E88-B1940EF267AB}" type="pres">
      <dgm:prSet presAssocID="{B2B9CF98-EB8F-448B-940D-BE38D982E5EF}" presName="descendantArrow" presStyleCnt="0"/>
      <dgm:spPr/>
    </dgm:pt>
    <dgm:pt modelId="{EFFA63B9-EDFC-43D3-845E-453C64AC49AA}" type="pres">
      <dgm:prSet presAssocID="{48DBD134-9256-43F4-993D-BBA185CACD81}" presName="childTextArrow" presStyleLbl="fgAccFollowNode1" presStyleIdx="1" presStyleCnt="3" custScaleY="153040" custLinFactNeighborY="-42824">
        <dgm:presLayoutVars>
          <dgm:bulletEnabled val="1"/>
        </dgm:presLayoutVars>
      </dgm:prSet>
      <dgm:spPr/>
    </dgm:pt>
    <dgm:pt modelId="{10A6C1DB-E0BB-43B9-A829-AFDFE0AB87A7}" type="pres">
      <dgm:prSet presAssocID="{706EAC7E-846D-4CBB-89D3-8FDC43C3E62D}" presName="sp" presStyleCnt="0"/>
      <dgm:spPr/>
    </dgm:pt>
    <dgm:pt modelId="{F15CCEC7-BF12-4DA1-8D32-D7C397924A5C}" type="pres">
      <dgm:prSet presAssocID="{944E95A1-EE66-4E32-8F18-D3B6EA180099}" presName="arrowAndChildren" presStyleCnt="0"/>
      <dgm:spPr/>
    </dgm:pt>
    <dgm:pt modelId="{D3162C9D-68AC-4821-940C-2AFBADBF26BA}" type="pres">
      <dgm:prSet presAssocID="{944E95A1-EE66-4E32-8F18-D3B6EA180099}" presName="parentTextArrow" presStyleLbl="node1" presStyleIdx="1" presStyleCnt="3"/>
      <dgm:spPr/>
    </dgm:pt>
    <dgm:pt modelId="{9944CF00-D39F-4475-B195-6A747F986F92}" type="pres">
      <dgm:prSet presAssocID="{944E95A1-EE66-4E32-8F18-D3B6EA180099}" presName="arrow" presStyleLbl="node1" presStyleIdx="2" presStyleCnt="3"/>
      <dgm:spPr/>
    </dgm:pt>
    <dgm:pt modelId="{7131A0C9-AA27-4E3A-ABAC-7C7AF2386C0F}" type="pres">
      <dgm:prSet presAssocID="{944E95A1-EE66-4E32-8F18-D3B6EA180099}" presName="descendantArrow" presStyleCnt="0"/>
      <dgm:spPr/>
    </dgm:pt>
    <dgm:pt modelId="{834E3FA3-D544-4348-AF20-388C5B93ACA3}" type="pres">
      <dgm:prSet presAssocID="{629D27B4-6EFC-4A04-9AD5-AB14180CA1B7}" presName="childTextArrow" presStyleLbl="fgAccFollowNode1" presStyleIdx="2" presStyleCnt="3" custLinFactNeighborX="3274" custLinFactNeighborY="-12279">
        <dgm:presLayoutVars>
          <dgm:bulletEnabled val="1"/>
        </dgm:presLayoutVars>
      </dgm:prSet>
      <dgm:spPr/>
    </dgm:pt>
  </dgm:ptLst>
  <dgm:cxnLst>
    <dgm:cxn modelId="{77E76D16-CCF2-4CB6-BF20-C8B5F8E91E09}" type="presOf" srcId="{944E95A1-EE66-4E32-8F18-D3B6EA180099}" destId="{D3162C9D-68AC-4821-940C-2AFBADBF26BA}" srcOrd="0" destOrd="0" presId="urn:microsoft.com/office/officeart/2005/8/layout/process4"/>
    <dgm:cxn modelId="{B08F831C-276C-4D39-A335-7C6FE574A34F}" srcId="{944E95A1-EE66-4E32-8F18-D3B6EA180099}" destId="{629D27B4-6EFC-4A04-9AD5-AB14180CA1B7}" srcOrd="0" destOrd="0" parTransId="{79EC391D-3C0E-4940-A13F-A1B11E1C3E00}" sibTransId="{A7B0FEA7-C23A-46F0-8333-EA623C46847E}"/>
    <dgm:cxn modelId="{993E7D29-990C-4623-8433-21993E39A6BC}" type="presOf" srcId="{944E95A1-EE66-4E32-8F18-D3B6EA180099}" destId="{9944CF00-D39F-4475-B195-6A747F986F92}" srcOrd="1" destOrd="0" presId="urn:microsoft.com/office/officeart/2005/8/layout/process4"/>
    <dgm:cxn modelId="{0BCF3D34-7917-442F-B9D8-303CFCBEC324}" type="presOf" srcId="{DCED3D34-5AC6-4956-8597-0BF35B40F3CF}" destId="{B755529F-CAC2-4963-A59D-75F62AEF69D2}" srcOrd="0" destOrd="0" presId="urn:microsoft.com/office/officeart/2005/8/layout/process4"/>
    <dgm:cxn modelId="{11F1EC35-3374-4541-81BB-6482C06AA8EC}" type="presOf" srcId="{B2B9CF98-EB8F-448B-940D-BE38D982E5EF}" destId="{B4B0A02C-3B52-4EB3-9C4C-4D8D8A6E1552}" srcOrd="0" destOrd="0" presId="urn:microsoft.com/office/officeart/2005/8/layout/process4"/>
    <dgm:cxn modelId="{C195D35C-2804-4819-98A8-B9802E1EE6BA}" srcId="{B2B9CF98-EB8F-448B-940D-BE38D982E5EF}" destId="{48DBD134-9256-43F4-993D-BBA185CACD81}" srcOrd="0" destOrd="0" parTransId="{1AB467FD-741E-496A-A2D0-DE5776EB7C11}" sibTransId="{F2597BB1-5D6D-4698-BDB0-5721CA02E46F}"/>
    <dgm:cxn modelId="{20798051-422E-456D-A29C-6288530A67C1}" type="presOf" srcId="{42B817A4-59D2-4DCB-9642-4D7E96C6FCB4}" destId="{DEE96DEB-C79A-4D25-8888-6A3F1FF8E722}" srcOrd="0" destOrd="0" presId="urn:microsoft.com/office/officeart/2005/8/layout/process4"/>
    <dgm:cxn modelId="{BEE95078-1A9F-41ED-8195-7DE7D015A3F2}" type="presOf" srcId="{629D27B4-6EFC-4A04-9AD5-AB14180CA1B7}" destId="{834E3FA3-D544-4348-AF20-388C5B93ACA3}" srcOrd="0" destOrd="0" presId="urn:microsoft.com/office/officeart/2005/8/layout/process4"/>
    <dgm:cxn modelId="{93C9A88F-9500-4B7D-A727-A7A82577CCE4}" type="presOf" srcId="{48DBD134-9256-43F4-993D-BBA185CACD81}" destId="{EFFA63B9-EDFC-43D3-845E-453C64AC49AA}" srcOrd="0" destOrd="0" presId="urn:microsoft.com/office/officeart/2005/8/layout/process4"/>
    <dgm:cxn modelId="{1BA943A3-D370-47D0-8C7C-90B4DDCD704C}" type="presOf" srcId="{0DB97969-8A5D-4394-BAE5-3618A86B1EA2}" destId="{011401B8-7477-410A-AAD6-59388C754FD9}" srcOrd="0" destOrd="0" presId="urn:microsoft.com/office/officeart/2005/8/layout/process4"/>
    <dgm:cxn modelId="{66530FB9-71BE-430A-8184-9763637260D2}" type="presOf" srcId="{DCED3D34-5AC6-4956-8597-0BF35B40F3CF}" destId="{18BDB803-9909-47F5-B2DD-3F5D0FC2A725}" srcOrd="1" destOrd="0" presId="urn:microsoft.com/office/officeart/2005/8/layout/process4"/>
    <dgm:cxn modelId="{0B4198B9-4D6E-441E-8FB8-FC8F17AE312C}" srcId="{0DB97969-8A5D-4394-BAE5-3618A86B1EA2}" destId="{B2B9CF98-EB8F-448B-940D-BE38D982E5EF}" srcOrd="1" destOrd="0" parTransId="{76F30BDE-018D-49D0-A0D8-B4BD74E23335}" sibTransId="{BBEB3925-4D49-4165-9FA9-8FBB491E2669}"/>
    <dgm:cxn modelId="{8C28FFC6-0A4F-4E2D-92A7-6C1544E8C20D}" srcId="{0DB97969-8A5D-4394-BAE5-3618A86B1EA2}" destId="{944E95A1-EE66-4E32-8F18-D3B6EA180099}" srcOrd="0" destOrd="0" parTransId="{5445A3A5-EC1F-4371-9755-383D806B8567}" sibTransId="{706EAC7E-846D-4CBB-89D3-8FDC43C3E62D}"/>
    <dgm:cxn modelId="{9F164FDC-445C-4139-B0FC-BF1D6A0E3E99}" type="presOf" srcId="{B2B9CF98-EB8F-448B-940D-BE38D982E5EF}" destId="{B79C84F0-88A4-44F5-A19D-37573FA024E2}" srcOrd="1" destOrd="0" presId="urn:microsoft.com/office/officeart/2005/8/layout/process4"/>
    <dgm:cxn modelId="{8EAC7BF2-136F-48CD-A21E-B689FC1864E3}" srcId="{DCED3D34-5AC6-4956-8597-0BF35B40F3CF}" destId="{42B817A4-59D2-4DCB-9642-4D7E96C6FCB4}" srcOrd="0" destOrd="0" parTransId="{BF9ACEB7-60CE-41DD-98D8-91F7D782FBB8}" sibTransId="{F9F2B6F1-263F-4711-A2A8-FBD21814A37D}"/>
    <dgm:cxn modelId="{94BF94F9-71F6-437F-A11B-042AFD119250}" srcId="{0DB97969-8A5D-4394-BAE5-3618A86B1EA2}" destId="{DCED3D34-5AC6-4956-8597-0BF35B40F3CF}" srcOrd="2" destOrd="0" parTransId="{75ABF60E-6465-499C-A3AC-71116B06679F}" sibTransId="{10FD166C-CE52-47C5-B69C-912902048508}"/>
    <dgm:cxn modelId="{964E085D-A3ED-4E1A-BC9A-8F1C72F0210B}" type="presParOf" srcId="{011401B8-7477-410A-AAD6-59388C754FD9}" destId="{8521EA3D-1A89-4456-865F-CCB40B607E5D}" srcOrd="0" destOrd="0" presId="urn:microsoft.com/office/officeart/2005/8/layout/process4"/>
    <dgm:cxn modelId="{4A1858A4-1F0A-46D1-BFA0-826D95734F26}" type="presParOf" srcId="{8521EA3D-1A89-4456-865F-CCB40B607E5D}" destId="{B755529F-CAC2-4963-A59D-75F62AEF69D2}" srcOrd="0" destOrd="0" presId="urn:microsoft.com/office/officeart/2005/8/layout/process4"/>
    <dgm:cxn modelId="{02ECFCB3-0C09-4FE6-9998-337FCE601866}" type="presParOf" srcId="{8521EA3D-1A89-4456-865F-CCB40B607E5D}" destId="{18BDB803-9909-47F5-B2DD-3F5D0FC2A725}" srcOrd="1" destOrd="0" presId="urn:microsoft.com/office/officeart/2005/8/layout/process4"/>
    <dgm:cxn modelId="{7FE115D8-2745-4A86-86B1-A89AE291AF40}" type="presParOf" srcId="{8521EA3D-1A89-4456-865F-CCB40B607E5D}" destId="{A3DF59BA-B4E5-42AF-9C0D-07A847C04F75}" srcOrd="2" destOrd="0" presId="urn:microsoft.com/office/officeart/2005/8/layout/process4"/>
    <dgm:cxn modelId="{C4B1AD57-086F-4978-A025-E06719349DC0}" type="presParOf" srcId="{A3DF59BA-B4E5-42AF-9C0D-07A847C04F75}" destId="{DEE96DEB-C79A-4D25-8888-6A3F1FF8E722}" srcOrd="0" destOrd="0" presId="urn:microsoft.com/office/officeart/2005/8/layout/process4"/>
    <dgm:cxn modelId="{AF5D8CEE-45D7-46DD-8F00-AE6F106E1491}" type="presParOf" srcId="{011401B8-7477-410A-AAD6-59388C754FD9}" destId="{DD31CF4E-83EA-4E6C-AB9A-234F954F2164}" srcOrd="1" destOrd="0" presId="urn:microsoft.com/office/officeart/2005/8/layout/process4"/>
    <dgm:cxn modelId="{6D0BDC81-BE3A-496E-B47E-80CD4127CA91}" type="presParOf" srcId="{011401B8-7477-410A-AAD6-59388C754FD9}" destId="{C2C07DB2-9928-42DB-AE03-813D83592FBC}" srcOrd="2" destOrd="0" presId="urn:microsoft.com/office/officeart/2005/8/layout/process4"/>
    <dgm:cxn modelId="{84EC2EAC-8AEF-4B6F-8CDD-D7C0E3427B05}" type="presParOf" srcId="{C2C07DB2-9928-42DB-AE03-813D83592FBC}" destId="{B4B0A02C-3B52-4EB3-9C4C-4D8D8A6E1552}" srcOrd="0" destOrd="0" presId="urn:microsoft.com/office/officeart/2005/8/layout/process4"/>
    <dgm:cxn modelId="{359BE83E-6D51-4D05-A8E7-37D94A840F8C}" type="presParOf" srcId="{C2C07DB2-9928-42DB-AE03-813D83592FBC}" destId="{B79C84F0-88A4-44F5-A19D-37573FA024E2}" srcOrd="1" destOrd="0" presId="urn:microsoft.com/office/officeart/2005/8/layout/process4"/>
    <dgm:cxn modelId="{C15D90A5-07BC-43D3-9931-CCD0F3F34E8F}" type="presParOf" srcId="{C2C07DB2-9928-42DB-AE03-813D83592FBC}" destId="{1F64FACC-4C73-461F-8E88-B1940EF267AB}" srcOrd="2" destOrd="0" presId="urn:microsoft.com/office/officeart/2005/8/layout/process4"/>
    <dgm:cxn modelId="{E03157D8-4B23-44BB-A2D0-766280D2E07E}" type="presParOf" srcId="{1F64FACC-4C73-461F-8E88-B1940EF267AB}" destId="{EFFA63B9-EDFC-43D3-845E-453C64AC49AA}" srcOrd="0" destOrd="0" presId="urn:microsoft.com/office/officeart/2005/8/layout/process4"/>
    <dgm:cxn modelId="{7966BA18-7F2D-40F7-AE6B-7EE8D5D6A846}" type="presParOf" srcId="{011401B8-7477-410A-AAD6-59388C754FD9}" destId="{10A6C1DB-E0BB-43B9-A829-AFDFE0AB87A7}" srcOrd="3" destOrd="0" presId="urn:microsoft.com/office/officeart/2005/8/layout/process4"/>
    <dgm:cxn modelId="{616FB64B-F5A7-4DD9-B41B-349B8CEF5286}" type="presParOf" srcId="{011401B8-7477-410A-AAD6-59388C754FD9}" destId="{F15CCEC7-BF12-4DA1-8D32-D7C397924A5C}" srcOrd="4" destOrd="0" presId="urn:microsoft.com/office/officeart/2005/8/layout/process4"/>
    <dgm:cxn modelId="{ECE6B723-347B-4C01-AE5F-7A2D424882AC}" type="presParOf" srcId="{F15CCEC7-BF12-4DA1-8D32-D7C397924A5C}" destId="{D3162C9D-68AC-4821-940C-2AFBADBF26BA}" srcOrd="0" destOrd="0" presId="urn:microsoft.com/office/officeart/2005/8/layout/process4"/>
    <dgm:cxn modelId="{D0E624BE-066B-4A4E-A697-4D1F04E25615}" type="presParOf" srcId="{F15CCEC7-BF12-4DA1-8D32-D7C397924A5C}" destId="{9944CF00-D39F-4475-B195-6A747F986F92}" srcOrd="1" destOrd="0" presId="urn:microsoft.com/office/officeart/2005/8/layout/process4"/>
    <dgm:cxn modelId="{31685F1E-F725-47CF-8F61-5C833E3BCEA6}" type="presParOf" srcId="{F15CCEC7-BF12-4DA1-8D32-D7C397924A5C}" destId="{7131A0C9-AA27-4E3A-ABAC-7C7AF2386C0F}" srcOrd="2" destOrd="0" presId="urn:microsoft.com/office/officeart/2005/8/layout/process4"/>
    <dgm:cxn modelId="{9DC9AF2A-7120-41EA-AF02-6BA57D395EA9}" type="presParOf" srcId="{7131A0C9-AA27-4E3A-ABAC-7C7AF2386C0F}" destId="{834E3FA3-D544-4348-AF20-388C5B93ACA3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BDB803-9909-47F5-B2DD-3F5D0FC2A725}">
      <dsp:nvSpPr>
        <dsp:cNvPr id="0" name=""/>
        <dsp:cNvSpPr/>
      </dsp:nvSpPr>
      <dsp:spPr>
        <a:xfrm>
          <a:off x="0" y="1580479"/>
          <a:ext cx="4443035" cy="41755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1" kern="1200" dirty="0" err="1"/>
            <a:t>NbS</a:t>
          </a:r>
          <a:r>
            <a:rPr lang="it-IT" sz="1400" b="1" kern="1200" dirty="0"/>
            <a:t> </a:t>
          </a:r>
          <a:r>
            <a:rPr lang="it-IT" sz="1400" b="1" kern="1200" dirty="0" err="1"/>
            <a:t>application</a:t>
          </a:r>
          <a:endParaRPr lang="it-IT" sz="1400" b="1" kern="1200" dirty="0"/>
        </a:p>
      </dsp:txBody>
      <dsp:txXfrm>
        <a:off x="0" y="1580479"/>
        <a:ext cx="4443035" cy="225481"/>
      </dsp:txXfrm>
    </dsp:sp>
    <dsp:sp modelId="{DEE96DEB-C79A-4D25-8888-6A3F1FF8E722}">
      <dsp:nvSpPr>
        <dsp:cNvPr id="0" name=""/>
        <dsp:cNvSpPr/>
      </dsp:nvSpPr>
      <dsp:spPr>
        <a:xfrm>
          <a:off x="0" y="1797267"/>
          <a:ext cx="4443035" cy="19207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13970" rIns="78232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b="1" kern="1200" dirty="0"/>
            <a:t>Phytoremediation - </a:t>
          </a:r>
          <a:r>
            <a:rPr lang="it-IT" sz="1100" b="1" kern="1200" dirty="0" err="1"/>
            <a:t>Environmental</a:t>
          </a:r>
          <a:r>
            <a:rPr lang="it-IT" sz="1100" b="1" kern="1200" dirty="0"/>
            <a:t> Recovery -  </a:t>
          </a:r>
          <a:r>
            <a:rPr lang="it-IT" sz="1100" b="1" kern="1200" dirty="0" err="1"/>
            <a:t>Biodiversity</a:t>
          </a:r>
          <a:r>
            <a:rPr lang="it-IT" sz="1100" b="1" kern="1200" dirty="0"/>
            <a:t> </a:t>
          </a:r>
          <a:r>
            <a:rPr lang="it-IT" sz="1100" b="1" kern="1200" dirty="0" err="1"/>
            <a:t>conservation</a:t>
          </a:r>
          <a:endParaRPr lang="it-IT" sz="1100" b="1" kern="1200" dirty="0"/>
        </a:p>
      </dsp:txBody>
      <dsp:txXfrm>
        <a:off x="0" y="1797267"/>
        <a:ext cx="4443035" cy="192077"/>
      </dsp:txXfrm>
    </dsp:sp>
    <dsp:sp modelId="{B79C84F0-88A4-44F5-A19D-37573FA024E2}">
      <dsp:nvSpPr>
        <dsp:cNvPr id="0" name=""/>
        <dsp:cNvSpPr/>
      </dsp:nvSpPr>
      <dsp:spPr>
        <a:xfrm rot="10800000">
          <a:off x="0" y="636803"/>
          <a:ext cx="4443035" cy="950117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1" kern="1200" dirty="0" err="1"/>
            <a:t>Analisys</a:t>
          </a:r>
          <a:r>
            <a:rPr lang="it-IT" sz="1400" b="1" kern="1200" dirty="0"/>
            <a:t> and </a:t>
          </a:r>
          <a:r>
            <a:rPr lang="it-IT" sz="1400" b="1" kern="1200" dirty="0" err="1"/>
            <a:t>selection</a:t>
          </a:r>
          <a:r>
            <a:rPr lang="it-IT" sz="1400" b="1" kern="1200" dirty="0"/>
            <a:t> of </a:t>
          </a:r>
          <a:r>
            <a:rPr lang="it-IT" sz="1400" b="1" kern="1200" dirty="0" err="1"/>
            <a:t>species</a:t>
          </a:r>
          <a:r>
            <a:rPr lang="it-IT" sz="1400" b="1" kern="1200" dirty="0"/>
            <a:t> for </a:t>
          </a:r>
          <a:r>
            <a:rPr lang="it-IT" sz="1400" b="1" kern="1200" dirty="0" err="1"/>
            <a:t>NbS</a:t>
          </a:r>
          <a:endParaRPr lang="it-IT" sz="1400" b="1" kern="1200" dirty="0"/>
        </a:p>
      </dsp:txBody>
      <dsp:txXfrm rot="-10800000">
        <a:off x="0" y="636803"/>
        <a:ext cx="4443035" cy="333491"/>
      </dsp:txXfrm>
    </dsp:sp>
    <dsp:sp modelId="{EFFA63B9-EDFC-43D3-845E-453C64AC49AA}">
      <dsp:nvSpPr>
        <dsp:cNvPr id="0" name=""/>
        <dsp:cNvSpPr/>
      </dsp:nvSpPr>
      <dsp:spPr>
        <a:xfrm>
          <a:off x="0" y="882499"/>
          <a:ext cx="4443035" cy="29386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13970" rIns="78232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it-IT" sz="1100" b="1" kern="1200" dirty="0" err="1"/>
            <a:t>Adapted</a:t>
          </a:r>
          <a:r>
            <a:rPr lang="it-IT" sz="1100" b="1" kern="1200" dirty="0"/>
            <a:t> to </a:t>
          </a:r>
          <a:r>
            <a:rPr lang="it-IT" sz="1100" b="1" kern="1200" dirty="0" err="1"/>
            <a:t>degraded</a:t>
          </a:r>
          <a:r>
            <a:rPr lang="it-IT" sz="1100" b="1" kern="1200" dirty="0"/>
            <a:t> </a:t>
          </a:r>
          <a:r>
            <a:rPr lang="it-IT" sz="1100" b="1" kern="1200" dirty="0" err="1"/>
            <a:t>environments</a:t>
          </a:r>
          <a:endParaRPr lang="it-IT" sz="1100" b="1" kern="1200" dirty="0"/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it-IT" sz="1100" b="1" kern="1200" dirty="0" err="1"/>
            <a:t>Optimization</a:t>
          </a:r>
          <a:r>
            <a:rPr lang="it-IT" sz="1100" b="1" kern="1200" dirty="0"/>
            <a:t> of treatments for </a:t>
          </a:r>
          <a:r>
            <a:rPr lang="it-IT" sz="1100" b="1" kern="1200" dirty="0" err="1"/>
            <a:t>resilient</a:t>
          </a:r>
          <a:r>
            <a:rPr lang="it-IT" sz="1100" b="1" kern="1200" dirty="0"/>
            <a:t> </a:t>
          </a:r>
          <a:r>
            <a:rPr lang="it-IT" sz="1100" b="1" kern="1200" dirty="0" err="1"/>
            <a:t>growth</a:t>
          </a:r>
          <a:endParaRPr lang="it-IT" sz="1100" b="1" kern="1200" dirty="0"/>
        </a:p>
      </dsp:txBody>
      <dsp:txXfrm>
        <a:off x="0" y="882499"/>
        <a:ext cx="4443035" cy="293866"/>
      </dsp:txXfrm>
    </dsp:sp>
    <dsp:sp modelId="{9944CF00-D39F-4475-B195-6A747F986F92}">
      <dsp:nvSpPr>
        <dsp:cNvPr id="0" name=""/>
        <dsp:cNvSpPr/>
      </dsp:nvSpPr>
      <dsp:spPr>
        <a:xfrm rot="10800000">
          <a:off x="0" y="341"/>
          <a:ext cx="4443035" cy="642205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1" kern="1200" dirty="0"/>
            <a:t>DPP: </a:t>
          </a:r>
          <a:r>
            <a:rPr lang="it-IT" sz="1400" b="1" kern="1200" dirty="0" err="1"/>
            <a:t>advanced</a:t>
          </a:r>
          <a:r>
            <a:rPr lang="it-IT" sz="1400" b="1" kern="1200" dirty="0"/>
            <a:t> monitoring </a:t>
          </a:r>
          <a:r>
            <a:rPr lang="it-IT" sz="1400" b="1" kern="1200" dirty="0" err="1"/>
            <a:t>technology</a:t>
          </a:r>
          <a:endParaRPr lang="it-IT" sz="1400" b="1" kern="1200" dirty="0"/>
        </a:p>
      </dsp:txBody>
      <dsp:txXfrm rot="-10800000">
        <a:off x="0" y="341"/>
        <a:ext cx="4443035" cy="225414"/>
      </dsp:txXfrm>
    </dsp:sp>
    <dsp:sp modelId="{834E3FA3-D544-4348-AF20-388C5B93ACA3}">
      <dsp:nvSpPr>
        <dsp:cNvPr id="0" name=""/>
        <dsp:cNvSpPr/>
      </dsp:nvSpPr>
      <dsp:spPr>
        <a:xfrm>
          <a:off x="0" y="202177"/>
          <a:ext cx="4443035" cy="19201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13970" rIns="78232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b="1" kern="1200" dirty="0" err="1"/>
            <a:t>Multispectal</a:t>
          </a:r>
          <a:r>
            <a:rPr lang="it-IT" sz="1100" b="1" kern="1200" dirty="0"/>
            <a:t> </a:t>
          </a:r>
          <a:r>
            <a:rPr lang="it-IT" sz="1100" b="1" kern="1200" dirty="0" err="1"/>
            <a:t>sensors</a:t>
          </a:r>
          <a:r>
            <a:rPr lang="it-IT" sz="1100" b="1" kern="1200" dirty="0"/>
            <a:t> - Non </a:t>
          </a:r>
          <a:r>
            <a:rPr lang="it-IT" sz="1100" b="1" kern="1200" dirty="0" err="1"/>
            <a:t>destructive</a:t>
          </a:r>
          <a:r>
            <a:rPr lang="it-IT" sz="1100" b="1" kern="1200" dirty="0"/>
            <a:t> - Real time</a:t>
          </a:r>
        </a:p>
      </dsp:txBody>
      <dsp:txXfrm>
        <a:off x="0" y="202177"/>
        <a:ext cx="4443035" cy="1920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EF5D6F6-946B-4A07-BC66-21BB86BF08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A96253C9-3086-4D2C-B5B6-6F5261EB80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9B333C5-0219-4171-B2AD-FA9891787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EE3BB-F7DD-4C6B-A094-C8AAA1968D8D}" type="datetimeFigureOut">
              <a:rPr lang="it-IT" smtClean="0"/>
              <a:t>10/02/2025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1268E34-A3D0-443B-A226-F686CB033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F8FBE65-4AFD-40BC-9B8E-1765EFF0A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CEB77-B846-42DF-98B1-9B115CCE704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23035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D5E5A1A-7918-4629-9F13-7F57C7151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3ECDA221-02C3-4033-8B06-33F12BA61F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23298A1-ED81-44DB-AEEC-5FD1229B9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EE3BB-F7DD-4C6B-A094-C8AAA1968D8D}" type="datetimeFigureOut">
              <a:rPr lang="it-IT" smtClean="0"/>
              <a:t>10/02/2025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2621DE1-0678-4E04-A893-B2B3B8BDB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39BB2AC-A07E-4620-975A-968FBF71A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CEB77-B846-42DF-98B1-9B115CCE704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587878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2523DA05-B69A-4EF9-A088-7E4469327D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43C179F-4FB0-4CC6-B427-789E2EAC0D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A299DAE-3CFA-4BF7-8668-24A3EEADE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EE3BB-F7DD-4C6B-A094-C8AAA1968D8D}" type="datetimeFigureOut">
              <a:rPr lang="it-IT" smtClean="0"/>
              <a:t>10/02/2025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603C072-1311-450A-93EF-120CEE182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E6B6ACF-CA83-4A40-9EE7-D875AC9EC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CEB77-B846-42DF-98B1-9B115CCE704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456012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40C0626-510B-4B1C-BD25-F402C855E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A371F16-001F-4572-819A-5B6EAE4114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E868A9B-883B-4615-871B-32B75ADFA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EE3BB-F7DD-4C6B-A094-C8AAA1968D8D}" type="datetimeFigureOut">
              <a:rPr lang="it-IT" smtClean="0"/>
              <a:t>10/02/2025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C154C42-2911-4072-B5F1-48EB3AA1E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5628925-ABE1-4D5E-BF99-56C80D6A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CEB77-B846-42DF-98B1-9B115CCE704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6434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014E272-B09D-4187-8C84-F965E191B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06E7461-E90F-4CB5-8C0F-5999F38AA3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E73A7D4-9C2D-4453-8A2E-356CDD43F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EE3BB-F7DD-4C6B-A094-C8AAA1968D8D}" type="datetimeFigureOut">
              <a:rPr lang="it-IT" smtClean="0"/>
              <a:t>10/02/2025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C6C506F-5779-4B01-8EF7-B3D346E3A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6B90DEB-B9DB-4D50-A051-E80F16F8C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CEB77-B846-42DF-98B1-9B115CCE704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55671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45318A4-E4DB-4A0B-A979-E7971F2A7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52CDD29-273C-42EF-833F-575DD8B268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CEEF0CA-6E4C-4D21-A7FE-C99DE0C9F4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7B64442-5F47-45D9-A9ED-206524D78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EE3BB-F7DD-4C6B-A094-C8AAA1968D8D}" type="datetimeFigureOut">
              <a:rPr lang="it-IT" smtClean="0"/>
              <a:t>10/02/2025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436A940-B566-48D5-BB5C-53401A26A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09C73FD-2683-4778-9512-F698CCC21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CEB77-B846-42DF-98B1-9B115CCE704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5785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8B81AD0-F912-4CA9-B8EB-A4F72E100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715F8EC-9F58-49FF-B0CD-B9C1D2B273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CA0BC26-E1DD-46CA-8D2B-E4FEB40CF5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8DDE1900-4309-4D1A-AFBF-E01D293E87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DA61F4E7-941D-4F6B-9132-57BD3EF4C5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14E37614-6DAD-446C-9B81-207C5191E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EE3BB-F7DD-4C6B-A094-C8AAA1968D8D}" type="datetimeFigureOut">
              <a:rPr lang="it-IT" smtClean="0"/>
              <a:t>10/02/2025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A20C7153-1768-4B34-A7DF-78C652BD1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1025B596-EB45-4CA4-B9F5-C65E35203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CEB77-B846-42DF-98B1-9B115CCE704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54060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E0AD7BB-691B-4C28-ADAE-692E155CB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A72A3996-1E68-440A-B3B2-D854AD8A1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EE3BB-F7DD-4C6B-A094-C8AAA1968D8D}" type="datetimeFigureOut">
              <a:rPr lang="it-IT" smtClean="0"/>
              <a:t>10/02/2025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A7F52A3-674B-4366-B44A-CA15F6045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38C6C0C-3B71-4844-BAD4-959CE72FA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CEB77-B846-42DF-98B1-9B115CCE704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5085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93B1FB46-6673-42C3-B63D-430177D817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EE3BB-F7DD-4C6B-A094-C8AAA1968D8D}" type="datetimeFigureOut">
              <a:rPr lang="it-IT" smtClean="0"/>
              <a:t>10/02/2025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BCA20CC1-F570-4B5E-B62B-6BEF92FCD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16017A0-4210-4D30-BC07-E370B7237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CEB77-B846-42DF-98B1-9B115CCE704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3624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6AE97A1-C0FA-4382-8B33-398E2CF75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68C19FC-42D4-4C10-95D0-F72DA8BCC0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80B2476-D60F-4EF8-AAC9-5FDF0F3666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7B7C251-A619-45CF-BA02-E67490763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EE3BB-F7DD-4C6B-A094-C8AAA1968D8D}" type="datetimeFigureOut">
              <a:rPr lang="it-IT" smtClean="0"/>
              <a:t>10/02/2025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26DD71B-C9FB-49C7-91B1-25F838579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A96D5E0-3661-4B54-B034-4CCA3ED92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CEB77-B846-42DF-98B1-9B115CCE704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95121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C5ED7D2-DE4D-4843-B7F4-3F1482E28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E6585039-F30A-42F4-8105-959B1B1B9B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B235A75-AD2D-4C55-BCE2-24EA0B5091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4CDED24-765F-43B6-8778-B1AD4A2B2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EE3BB-F7DD-4C6B-A094-C8AAA1968D8D}" type="datetimeFigureOut">
              <a:rPr lang="it-IT" smtClean="0"/>
              <a:t>10/02/2025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4B24C6E-4221-4725-ACC2-9231C2D5C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8D0026A-FB09-4D04-B669-4C3AC4B85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CEB77-B846-42DF-98B1-9B115CCE704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1551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0A2309BB-E92D-4CD9-BCB9-4D98DC39F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33F14AD-AE10-41DD-A99E-06519BD417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6E288B9-3663-41FF-BC3A-18AE54FDDF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FEE3BB-F7DD-4C6B-A094-C8AAA1968D8D}" type="datetimeFigureOut">
              <a:rPr lang="it-IT" smtClean="0"/>
              <a:t>10/02/2025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284F00E-C870-41EE-A358-97DCFEE512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CB90196-9610-4B13-A51A-2B8CF370AE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ECEB77-B846-42DF-98B1-9B115CCE704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1882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3" Type="http://schemas.openxmlformats.org/officeDocument/2006/relationships/image" Target="../media/image2.png"/><Relationship Id="rId21" Type="http://schemas.openxmlformats.org/officeDocument/2006/relationships/image" Target="../media/image15.png"/><Relationship Id="rId7" Type="http://schemas.openxmlformats.org/officeDocument/2006/relationships/diagramLayout" Target="../diagrams/layout1.xml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10.jpe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.xml"/><Relationship Id="rId11" Type="http://schemas.openxmlformats.org/officeDocument/2006/relationships/image" Target="../media/image5.png"/><Relationship Id="rId5" Type="http://schemas.openxmlformats.org/officeDocument/2006/relationships/image" Target="../media/image4.png"/><Relationship Id="rId15" Type="http://schemas.openxmlformats.org/officeDocument/2006/relationships/image" Target="../media/image9.jpeg"/><Relationship Id="rId23" Type="http://schemas.openxmlformats.org/officeDocument/2006/relationships/image" Target="../media/image17.png"/><Relationship Id="rId10" Type="http://schemas.microsoft.com/office/2007/relationships/diagramDrawing" Target="../diagrams/drawing1.xml"/><Relationship Id="rId19" Type="http://schemas.openxmlformats.org/officeDocument/2006/relationships/image" Target="../media/image13.png"/><Relationship Id="rId4" Type="http://schemas.openxmlformats.org/officeDocument/2006/relationships/image" Target="../media/image3.png"/><Relationship Id="rId9" Type="http://schemas.openxmlformats.org/officeDocument/2006/relationships/diagramColors" Target="../diagrams/colors1.xml"/><Relationship Id="rId14" Type="http://schemas.openxmlformats.org/officeDocument/2006/relationships/image" Target="../media/image8.jpeg"/><Relationship Id="rId22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6">
            <a:extLst>
              <a:ext uri="{FF2B5EF4-FFF2-40B4-BE49-F238E27FC236}">
                <a16:creationId xmlns:a16="http://schemas.microsoft.com/office/drawing/2014/main" id="{0D48CFCC-2C9F-4E3B-9D69-16F6863D5E3F}"/>
              </a:ext>
            </a:extLst>
          </p:cNvPr>
          <p:cNvSpPr txBox="1">
            <a:spLocks/>
          </p:cNvSpPr>
          <p:nvPr/>
        </p:nvSpPr>
        <p:spPr>
          <a:xfrm>
            <a:off x="8126123" y="634219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it-IT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Meri Barbafieri</a:t>
            </a:r>
          </a:p>
          <a:p>
            <a:pPr algn="r"/>
            <a:r>
              <a:rPr lang="it-IT" sz="1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IRET - PISA </a:t>
            </a:r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3E05E844-A676-4F92-A8D2-4F1170E55E8E}"/>
              </a:ext>
            </a:extLst>
          </p:cNvPr>
          <p:cNvGrpSpPr/>
          <p:nvPr/>
        </p:nvGrpSpPr>
        <p:grpSpPr>
          <a:xfrm>
            <a:off x="0" y="-95398"/>
            <a:ext cx="2399365" cy="809009"/>
            <a:chOff x="542925" y="11113"/>
            <a:chExt cx="2399365" cy="809009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5BA5A8D3-EBD4-4DDC-BAA4-9EAF1E6D11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925" y="11113"/>
              <a:ext cx="2283065" cy="809009"/>
            </a:xfrm>
            <a:prstGeom prst="rect">
              <a:avLst/>
            </a:prstGeom>
          </p:spPr>
        </p:pic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42BC2E56-EF4A-4FC4-8DD3-CBB43C245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1237" y="164275"/>
              <a:ext cx="601053" cy="585724"/>
            </a:xfrm>
            <a:prstGeom prst="rect">
              <a:avLst/>
            </a:prstGeom>
          </p:spPr>
        </p:pic>
      </p:grpSp>
      <p:sp>
        <p:nvSpPr>
          <p:cNvPr id="10" name="CasellaDiTesto 10">
            <a:extLst>
              <a:ext uri="{FF2B5EF4-FFF2-40B4-BE49-F238E27FC236}">
                <a16:creationId xmlns:a16="http://schemas.microsoft.com/office/drawing/2014/main" id="{7A6A6529-C04B-437B-9D3A-2779BADC7714}"/>
              </a:ext>
            </a:extLst>
          </p:cNvPr>
          <p:cNvSpPr txBox="1"/>
          <p:nvPr/>
        </p:nvSpPr>
        <p:spPr>
          <a:xfrm>
            <a:off x="4927824" y="57764"/>
            <a:ext cx="2566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b="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CNR IRET Conference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B647617-F526-489B-9645-E283F7B1CF74}"/>
              </a:ext>
            </a:extLst>
          </p:cNvPr>
          <p:cNvSpPr txBox="1"/>
          <p:nvPr/>
        </p:nvSpPr>
        <p:spPr>
          <a:xfrm>
            <a:off x="7971304" y="57764"/>
            <a:ext cx="3334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Rome, February 18</a:t>
            </a:r>
            <a:r>
              <a:rPr lang="it-IT" b="0" baseline="30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it-IT" b="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-19</a:t>
            </a:r>
            <a:r>
              <a:rPr lang="it-IT" b="0" baseline="30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it-IT" b="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8A075BE8-3352-B42F-E78B-4FE77696BBB6}"/>
              </a:ext>
            </a:extLst>
          </p:cNvPr>
          <p:cNvSpPr txBox="1"/>
          <p:nvPr/>
        </p:nvSpPr>
        <p:spPr>
          <a:xfrm>
            <a:off x="1033405" y="522178"/>
            <a:ext cx="100943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Enhancing Ecosystem Recovery: The Role of Digital Plant Phenotyping (DPP) in supporting </a:t>
            </a:r>
          </a:p>
          <a:p>
            <a:pPr algn="ctr"/>
            <a:r>
              <a:rPr lang="en-GB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Nature-based (</a:t>
            </a:r>
            <a:r>
              <a:rPr lang="en-GB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NbS</a:t>
            </a:r>
            <a:r>
              <a:rPr lang="en-GB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Solutions</a:t>
            </a:r>
            <a:endParaRPr lang="it-IT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66F8DA3F-A91E-F24B-454A-6E1BBBB685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328219"/>
            <a:ext cx="8980967" cy="575035"/>
          </a:xfrm>
          <a:prstGeom prst="rect">
            <a:avLst/>
          </a:prstGeom>
        </p:spPr>
      </p:pic>
      <p:graphicFrame>
        <p:nvGraphicFramePr>
          <p:cNvPr id="18" name="Diagramma 17">
            <a:extLst>
              <a:ext uri="{FF2B5EF4-FFF2-40B4-BE49-F238E27FC236}">
                <a16:creationId xmlns:a16="http://schemas.microsoft.com/office/drawing/2014/main" id="{A0D340F3-9F28-6178-19BF-53E7CED49FA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77126897"/>
              </p:ext>
            </p:extLst>
          </p:nvPr>
        </p:nvGraphicFramePr>
        <p:xfrm>
          <a:off x="711348" y="1573065"/>
          <a:ext cx="4443035" cy="19980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6" name="CasellaDiTesto 5">
            <a:extLst>
              <a:ext uri="{FF2B5EF4-FFF2-40B4-BE49-F238E27FC236}">
                <a16:creationId xmlns:a16="http://schemas.microsoft.com/office/drawing/2014/main" id="{B08A0DD4-9D37-3AF7-1A6A-59502A472D7B}"/>
              </a:ext>
            </a:extLst>
          </p:cNvPr>
          <p:cNvSpPr txBox="1"/>
          <p:nvPr/>
        </p:nvSpPr>
        <p:spPr>
          <a:xfrm>
            <a:off x="1953676" y="1105136"/>
            <a:ext cx="101290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M. Barbafieri , D. Di Baccio, A. </a:t>
            </a:r>
            <a:r>
              <a:rPr lang="it-IT" dirty="0" err="1"/>
              <a:t>Scartazza</a:t>
            </a:r>
            <a:r>
              <a:rPr lang="it-IT" dirty="0"/>
              <a:t>, E. Tassi, I. Guidoni, A. Vezzosi, I. Rosellini </a:t>
            </a:r>
            <a:endParaRPr lang="en-US" dirty="0"/>
          </a:p>
        </p:txBody>
      </p: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7BDA8D8B-1C58-584E-2A9C-1BC703101B9C}"/>
              </a:ext>
            </a:extLst>
          </p:cNvPr>
          <p:cNvSpPr txBox="1"/>
          <p:nvPr/>
        </p:nvSpPr>
        <p:spPr>
          <a:xfrm>
            <a:off x="706386" y="3687345"/>
            <a:ext cx="4714033" cy="640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41375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STUDY within Spoke 4 - NBFC: </a:t>
            </a:r>
          </a:p>
          <a:p>
            <a:pPr marL="0" marR="0" lvl="0" indent="0" algn="ctr" defTabSz="841375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Evaluating salinity stress on Mediterranean maquis plants</a:t>
            </a:r>
          </a:p>
        </p:txBody>
      </p:sp>
      <p:grpSp>
        <p:nvGrpSpPr>
          <p:cNvPr id="29" name="Gruppo 28">
            <a:extLst>
              <a:ext uri="{FF2B5EF4-FFF2-40B4-BE49-F238E27FC236}">
                <a16:creationId xmlns:a16="http://schemas.microsoft.com/office/drawing/2014/main" id="{0E6642C1-0447-878C-DE70-907EEB86231A}"/>
              </a:ext>
            </a:extLst>
          </p:cNvPr>
          <p:cNvGrpSpPr/>
          <p:nvPr/>
        </p:nvGrpSpPr>
        <p:grpSpPr>
          <a:xfrm>
            <a:off x="2478927" y="4347575"/>
            <a:ext cx="1859500" cy="1807600"/>
            <a:chOff x="2395691" y="4476910"/>
            <a:chExt cx="1859500" cy="1807600"/>
          </a:xfrm>
        </p:grpSpPr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07F08E25-8792-004F-7DBF-4507811147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395691" y="5371905"/>
              <a:ext cx="1859500" cy="912605"/>
            </a:xfrm>
            <a:prstGeom prst="rect">
              <a:avLst/>
            </a:prstGeom>
          </p:spPr>
        </p:pic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4783E362-AA11-685A-31F2-F6D9E03CF8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507200" y="4476910"/>
              <a:ext cx="1636482" cy="800769"/>
            </a:xfrm>
            <a:prstGeom prst="rect">
              <a:avLst/>
            </a:prstGeom>
          </p:spPr>
        </p:pic>
      </p:grpSp>
      <p:grpSp>
        <p:nvGrpSpPr>
          <p:cNvPr id="31" name="Gruppo 30">
            <a:extLst>
              <a:ext uri="{FF2B5EF4-FFF2-40B4-BE49-F238E27FC236}">
                <a16:creationId xmlns:a16="http://schemas.microsoft.com/office/drawing/2014/main" id="{2C4EADC3-ACE4-374A-0BB1-312E5DE940ED}"/>
              </a:ext>
            </a:extLst>
          </p:cNvPr>
          <p:cNvGrpSpPr/>
          <p:nvPr/>
        </p:nvGrpSpPr>
        <p:grpSpPr>
          <a:xfrm>
            <a:off x="5805377" y="1877125"/>
            <a:ext cx="5063946" cy="2086829"/>
            <a:chOff x="5910255" y="1567337"/>
            <a:chExt cx="5125084" cy="2219737"/>
          </a:xfrm>
          <a:solidFill>
            <a:srgbClr val="00B0F0"/>
          </a:solidFill>
        </p:grpSpPr>
        <p:grpSp>
          <p:nvGrpSpPr>
            <p:cNvPr id="28" name="Gruppo 27">
              <a:extLst>
                <a:ext uri="{FF2B5EF4-FFF2-40B4-BE49-F238E27FC236}">
                  <a16:creationId xmlns:a16="http://schemas.microsoft.com/office/drawing/2014/main" id="{F9C42397-E5C6-9D68-7FD0-2FCF602059CE}"/>
                </a:ext>
              </a:extLst>
            </p:cNvPr>
            <p:cNvGrpSpPr/>
            <p:nvPr/>
          </p:nvGrpSpPr>
          <p:grpSpPr>
            <a:xfrm>
              <a:off x="5910255" y="1792980"/>
              <a:ext cx="5125084" cy="1994094"/>
              <a:chOff x="5910255" y="1812866"/>
              <a:chExt cx="5125084" cy="1994094"/>
            </a:xfrm>
            <a:grpFill/>
          </p:grpSpPr>
          <p:grpSp>
            <p:nvGrpSpPr>
              <p:cNvPr id="45" name="Gruppo 44">
                <a:extLst>
                  <a:ext uri="{FF2B5EF4-FFF2-40B4-BE49-F238E27FC236}">
                    <a16:creationId xmlns:a16="http://schemas.microsoft.com/office/drawing/2014/main" id="{B8DE1CB6-1EE7-D255-DA35-DDF3B226E158}"/>
                  </a:ext>
                </a:extLst>
              </p:cNvPr>
              <p:cNvGrpSpPr/>
              <p:nvPr/>
            </p:nvGrpSpPr>
            <p:grpSpPr>
              <a:xfrm>
                <a:off x="8326822" y="1812866"/>
                <a:ext cx="2708517" cy="1876426"/>
                <a:chOff x="8395756" y="1844260"/>
                <a:chExt cx="2708517" cy="1876426"/>
              </a:xfrm>
              <a:grpFill/>
            </p:grpSpPr>
            <p:sp>
              <p:nvSpPr>
                <p:cNvPr id="14" name="CasellaDiTesto 13">
                  <a:extLst>
                    <a:ext uri="{FF2B5EF4-FFF2-40B4-BE49-F238E27FC236}">
                      <a16:creationId xmlns:a16="http://schemas.microsoft.com/office/drawing/2014/main" id="{10EBDE96-AF6C-AEDF-DE80-2E8A502D74AE}"/>
                    </a:ext>
                  </a:extLst>
                </p:cNvPr>
                <p:cNvSpPr txBox="1"/>
                <p:nvPr/>
              </p:nvSpPr>
              <p:spPr>
                <a:xfrm>
                  <a:off x="8430601" y="3269759"/>
                  <a:ext cx="1208138" cy="286232"/>
                </a:xfrm>
                <a:prstGeom prst="rect">
                  <a:avLst/>
                </a:prstGeom>
                <a:grpFill/>
                <a:ln/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>
                  <a:spAutoFit/>
                </a:bodyPr>
                <a:lstStyle/>
                <a:p>
                  <a:pPr defTabSz="320040">
                    <a:spcAft>
                      <a:spcPts val="600"/>
                    </a:spcAft>
                  </a:pPr>
                  <a:r>
                    <a:rPr lang="en-US" sz="1260" b="1" dirty="0">
                      <a:solidFill>
                        <a:srgbClr val="555555"/>
                      </a:solidFill>
                      <a:latin typeface="Century Gothic" panose="020B0502020202020204"/>
                    </a:rPr>
                    <a:t>Trait Finder</a:t>
                  </a:r>
                  <a:endParaRPr lang="en-US" b="1" dirty="0">
                    <a:solidFill>
                      <a:prstClr val="white"/>
                    </a:solidFill>
                    <a:latin typeface="Century Gothic" panose="020B0502020202020204"/>
                  </a:endParaRPr>
                </a:p>
              </p:txBody>
            </p:sp>
            <p:pic>
              <p:nvPicPr>
                <p:cNvPr id="32" name="Immagine 31">
                  <a:extLst>
                    <a:ext uri="{FF2B5EF4-FFF2-40B4-BE49-F238E27FC236}">
                      <a16:creationId xmlns:a16="http://schemas.microsoft.com/office/drawing/2014/main" id="{046ED46F-EC90-3624-A977-CB0BF95E0CB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/>
                <a:srcRect t="12817"/>
                <a:stretch/>
              </p:blipFill>
              <p:spPr>
                <a:xfrm>
                  <a:off x="8395756" y="1844260"/>
                  <a:ext cx="1763520" cy="954171"/>
                </a:xfrm>
                <a:prstGeom prst="rect">
                  <a:avLst/>
                </a:prstGeom>
                <a:grpFill/>
                <a:ln/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</p:pic>
            <p:pic>
              <p:nvPicPr>
                <p:cNvPr id="40" name="Immagine 39" descr="Immagine che contiene pianta da appartamento, vaso da fiori, vaso, tavolo&#10;&#10;Il contenuto generato dall'IA potrebbe non essere corretto.">
                  <a:extLst>
                    <a:ext uri="{FF2B5EF4-FFF2-40B4-BE49-F238E27FC236}">
                      <a16:creationId xmlns:a16="http://schemas.microsoft.com/office/drawing/2014/main" id="{58D39C33-3A0D-E184-1D07-A5145490ABE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72445" y="2393940"/>
                  <a:ext cx="1631828" cy="1326746"/>
                </a:xfrm>
                <a:prstGeom prst="rect">
                  <a:avLst/>
                </a:prstGeom>
                <a:grpFill/>
                <a:ln/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</p:pic>
          </p:grpSp>
          <p:grpSp>
            <p:nvGrpSpPr>
              <p:cNvPr id="46" name="Gruppo 45">
                <a:extLst>
                  <a:ext uri="{FF2B5EF4-FFF2-40B4-BE49-F238E27FC236}">
                    <a16:creationId xmlns:a16="http://schemas.microsoft.com/office/drawing/2014/main" id="{2381B8E6-E25D-2CCF-AEB9-E5BDEAD534BF}"/>
                  </a:ext>
                </a:extLst>
              </p:cNvPr>
              <p:cNvGrpSpPr/>
              <p:nvPr/>
            </p:nvGrpSpPr>
            <p:grpSpPr>
              <a:xfrm>
                <a:off x="5910255" y="1817235"/>
                <a:ext cx="2215868" cy="1989725"/>
                <a:chOff x="5591624" y="1667794"/>
                <a:chExt cx="2215868" cy="1989725"/>
              </a:xfrm>
              <a:grpFill/>
            </p:grpSpPr>
            <p:grpSp>
              <p:nvGrpSpPr>
                <p:cNvPr id="38" name="Gruppo 37">
                  <a:extLst>
                    <a:ext uri="{FF2B5EF4-FFF2-40B4-BE49-F238E27FC236}">
                      <a16:creationId xmlns:a16="http://schemas.microsoft.com/office/drawing/2014/main" id="{8674AF9A-E20C-C0D6-0141-3023EFCF411F}"/>
                    </a:ext>
                  </a:extLst>
                </p:cNvPr>
                <p:cNvGrpSpPr/>
                <p:nvPr/>
              </p:nvGrpSpPr>
              <p:grpSpPr>
                <a:xfrm>
                  <a:off x="5716108" y="1869977"/>
                  <a:ext cx="2062984" cy="1787542"/>
                  <a:chOff x="5718980" y="1482619"/>
                  <a:chExt cx="2062984" cy="1787542"/>
                </a:xfrm>
                <a:grpFill/>
              </p:grpSpPr>
              <p:pic>
                <p:nvPicPr>
                  <p:cNvPr id="37" name="Immagine 36" descr="Immagine che contiene interno, computer, muro, Attrezzature mediche&#10;&#10;Il contenuto generato dall'IA potrebbe non essere corretto.">
                    <a:extLst>
                      <a:ext uri="{FF2B5EF4-FFF2-40B4-BE49-F238E27FC236}">
                        <a16:creationId xmlns:a16="http://schemas.microsoft.com/office/drawing/2014/main" id="{B88E7256-8EB4-E567-F4A2-71DE2B8ACCF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639147" y="1988871"/>
                    <a:ext cx="1142817" cy="1281290"/>
                  </a:xfrm>
                  <a:prstGeom prst="rect">
                    <a:avLst/>
                  </a:prstGeom>
                  <a:grpFill/>
                  <a:ln/>
                </p:spPr>
                <p:style>
                  <a:lnRef idx="1">
                    <a:schemeClr val="accent1"/>
                  </a:lnRef>
                  <a:fillRef idx="2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dk1"/>
                  </a:fontRef>
                </p:style>
              </p:pic>
              <p:pic>
                <p:nvPicPr>
                  <p:cNvPr id="35" name="Immagine 34" descr="Immagine che contiene finestra, pianta da appartamento, vaso da fiori, vaso&#10;&#10;Il contenuto generato dall'IA potrebbe non essere corretto.">
                    <a:extLst>
                      <a:ext uri="{FF2B5EF4-FFF2-40B4-BE49-F238E27FC236}">
                        <a16:creationId xmlns:a16="http://schemas.microsoft.com/office/drawing/2014/main" id="{22D5A7B1-871C-D9F1-B5B8-CF031B6EC98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9230" r="29007"/>
                  <a:stretch/>
                </p:blipFill>
                <p:spPr>
                  <a:xfrm>
                    <a:off x="5718980" y="1482619"/>
                    <a:ext cx="986295" cy="1574407"/>
                  </a:xfrm>
                  <a:prstGeom prst="rect">
                    <a:avLst/>
                  </a:prstGeom>
                  <a:grpFill/>
                  <a:ln/>
                </p:spPr>
                <p:style>
                  <a:lnRef idx="1">
                    <a:schemeClr val="accent1"/>
                  </a:lnRef>
                  <a:fillRef idx="2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dk1"/>
                  </a:fontRef>
                </p:style>
              </p:pic>
            </p:grpSp>
            <p:sp>
              <p:nvSpPr>
                <p:cNvPr id="41" name="CasellaDiTesto 40">
                  <a:extLst>
                    <a:ext uri="{FF2B5EF4-FFF2-40B4-BE49-F238E27FC236}">
                      <a16:creationId xmlns:a16="http://schemas.microsoft.com/office/drawing/2014/main" id="{B08E350A-B17A-7676-1C96-C155235DE78B}"/>
                    </a:ext>
                  </a:extLst>
                </p:cNvPr>
                <p:cNvSpPr txBox="1"/>
                <p:nvPr/>
              </p:nvSpPr>
              <p:spPr>
                <a:xfrm>
                  <a:off x="5591624" y="1667794"/>
                  <a:ext cx="1624869" cy="286232"/>
                </a:xfrm>
                <a:prstGeom prst="rect">
                  <a:avLst/>
                </a:prstGeom>
                <a:grpFill/>
                <a:ln/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>
                  <a:spAutoFit/>
                </a:bodyPr>
                <a:lstStyle/>
                <a:p>
                  <a:pPr defTabSz="320040">
                    <a:spcAft>
                      <a:spcPts val="600"/>
                    </a:spcAft>
                  </a:pPr>
                  <a:r>
                    <a:rPr lang="en-US" sz="1260" b="1" dirty="0">
                      <a:solidFill>
                        <a:srgbClr val="555555"/>
                      </a:solidFill>
                      <a:latin typeface="Century Gothic" panose="020B0502020202020204"/>
                    </a:rPr>
                    <a:t>Climatic chamber</a:t>
                  </a:r>
                  <a:endParaRPr lang="en-US" b="1" dirty="0">
                    <a:solidFill>
                      <a:prstClr val="white"/>
                    </a:solidFill>
                    <a:latin typeface="Century Gothic" panose="020B0502020202020204"/>
                  </a:endParaRPr>
                </a:p>
              </p:txBody>
            </p:sp>
            <p:sp>
              <p:nvSpPr>
                <p:cNvPr id="42" name="CasellaDiTesto 41">
                  <a:extLst>
                    <a:ext uri="{FF2B5EF4-FFF2-40B4-BE49-F238E27FC236}">
                      <a16:creationId xmlns:a16="http://schemas.microsoft.com/office/drawing/2014/main" id="{BFB3801C-37A1-20A8-4E07-7256565393ED}"/>
                    </a:ext>
                  </a:extLst>
                </p:cNvPr>
                <p:cNvSpPr txBox="1"/>
                <p:nvPr/>
              </p:nvSpPr>
              <p:spPr>
                <a:xfrm>
                  <a:off x="6599354" y="1995109"/>
                  <a:ext cx="1208138" cy="286232"/>
                </a:xfrm>
                <a:prstGeom prst="rect">
                  <a:avLst/>
                </a:prstGeom>
                <a:grpFill/>
                <a:ln/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>
                  <a:spAutoFit/>
                </a:bodyPr>
                <a:lstStyle/>
                <a:p>
                  <a:pPr defTabSz="320040">
                    <a:spcAft>
                      <a:spcPts val="600"/>
                    </a:spcAft>
                  </a:pPr>
                  <a:r>
                    <a:rPr lang="en-US" sz="1260" b="1" dirty="0">
                      <a:solidFill>
                        <a:srgbClr val="555555"/>
                      </a:solidFill>
                      <a:latin typeface="Century Gothic" panose="020B0502020202020204"/>
                    </a:rPr>
                    <a:t>Microscan</a:t>
                  </a:r>
                  <a:endParaRPr lang="en-US" b="1" dirty="0">
                    <a:solidFill>
                      <a:prstClr val="white"/>
                    </a:solidFill>
                    <a:latin typeface="Century Gothic" panose="020B0502020202020204"/>
                  </a:endParaRPr>
                </a:p>
              </p:txBody>
            </p:sp>
          </p:grpSp>
        </p:grpSp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9B1DFC35-BFE3-AB86-AA77-84F7E8948E7B}"/>
                </a:ext>
              </a:extLst>
            </p:cNvPr>
            <p:cNvSpPr txBox="1"/>
            <p:nvPr/>
          </p:nvSpPr>
          <p:spPr>
            <a:xfrm>
              <a:off x="8604513" y="1567337"/>
              <a:ext cx="1208138" cy="286232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defTabSz="320040">
                <a:spcAft>
                  <a:spcPts val="600"/>
                </a:spcAft>
              </a:pPr>
              <a:r>
                <a:rPr lang="en-US" sz="1260" b="1" dirty="0">
                  <a:solidFill>
                    <a:srgbClr val="555555"/>
                  </a:solidFill>
                  <a:latin typeface="Century Gothic" panose="020B0502020202020204"/>
                </a:rPr>
                <a:t>Green house</a:t>
              </a:r>
              <a:endParaRPr lang="en-US" b="1" dirty="0">
                <a:solidFill>
                  <a:prstClr val="white"/>
                </a:solidFill>
                <a:latin typeface="Century Gothic" panose="020B0502020202020204"/>
              </a:endParaRPr>
            </a:p>
          </p:txBody>
        </p:sp>
      </p:grpSp>
      <p:grpSp>
        <p:nvGrpSpPr>
          <p:cNvPr id="23" name="Gruppo 22">
            <a:extLst>
              <a:ext uri="{FF2B5EF4-FFF2-40B4-BE49-F238E27FC236}">
                <a16:creationId xmlns:a16="http://schemas.microsoft.com/office/drawing/2014/main" id="{9BEC1440-B086-9528-9156-C6CF36B4B2F5}"/>
              </a:ext>
            </a:extLst>
          </p:cNvPr>
          <p:cNvGrpSpPr/>
          <p:nvPr/>
        </p:nvGrpSpPr>
        <p:grpSpPr>
          <a:xfrm>
            <a:off x="1091951" y="4340659"/>
            <a:ext cx="1325310" cy="2012360"/>
            <a:chOff x="750231" y="4247873"/>
            <a:chExt cx="1331978" cy="2126852"/>
          </a:xfrm>
        </p:grpSpPr>
        <p:pic>
          <p:nvPicPr>
            <p:cNvPr id="19" name="Immagine 18">
              <a:extLst>
                <a:ext uri="{FF2B5EF4-FFF2-40B4-BE49-F238E27FC236}">
                  <a16:creationId xmlns:a16="http://schemas.microsoft.com/office/drawing/2014/main" id="{CC9885A5-E453-99C2-9592-842384D58F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rcRect l="22655" t="7614" r="31233"/>
            <a:stretch/>
          </p:blipFill>
          <p:spPr>
            <a:xfrm>
              <a:off x="835318" y="4247873"/>
              <a:ext cx="440976" cy="883508"/>
            </a:xfrm>
            <a:prstGeom prst="rect">
              <a:avLst/>
            </a:prstGeom>
          </p:spPr>
        </p:pic>
        <p:pic>
          <p:nvPicPr>
            <p:cNvPr id="20" name="Immagine 19">
              <a:extLst>
                <a:ext uri="{FF2B5EF4-FFF2-40B4-BE49-F238E27FC236}">
                  <a16:creationId xmlns:a16="http://schemas.microsoft.com/office/drawing/2014/main" id="{0A02D527-50F0-2CE7-650F-FC3CA67DE0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rcRect l="20624" r="31713"/>
            <a:stretch/>
          </p:blipFill>
          <p:spPr>
            <a:xfrm>
              <a:off x="1250697" y="4625863"/>
              <a:ext cx="402243" cy="843922"/>
            </a:xfrm>
            <a:prstGeom prst="rect">
              <a:avLst/>
            </a:prstGeom>
          </p:spPr>
        </p:pic>
        <p:pic>
          <p:nvPicPr>
            <p:cNvPr id="21" name="Immagine 20">
              <a:extLst>
                <a:ext uri="{FF2B5EF4-FFF2-40B4-BE49-F238E27FC236}">
                  <a16:creationId xmlns:a16="http://schemas.microsoft.com/office/drawing/2014/main" id="{57471010-F9A5-DC80-C2E7-8CEB4B9874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rcRect l="7821" t="11539" r="37699"/>
            <a:stretch/>
          </p:blipFill>
          <p:spPr>
            <a:xfrm>
              <a:off x="750231" y="5325036"/>
              <a:ext cx="544132" cy="883508"/>
            </a:xfrm>
            <a:prstGeom prst="rect">
              <a:avLst/>
            </a:prstGeom>
          </p:spPr>
        </p:pic>
        <p:pic>
          <p:nvPicPr>
            <p:cNvPr id="22" name="Immagine 21">
              <a:extLst>
                <a:ext uri="{FF2B5EF4-FFF2-40B4-BE49-F238E27FC236}">
                  <a16:creationId xmlns:a16="http://schemas.microsoft.com/office/drawing/2014/main" id="{1682D7C1-ADF5-8CE4-6084-BB887CF890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rcRect l="27617" t="3855" r="32383"/>
            <a:stretch/>
          </p:blipFill>
          <p:spPr>
            <a:xfrm>
              <a:off x="1585728" y="5342100"/>
              <a:ext cx="496481" cy="1032625"/>
            </a:xfrm>
            <a:prstGeom prst="rect">
              <a:avLst/>
            </a:prstGeom>
          </p:spPr>
        </p:pic>
      </p:grp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A15CA9E2-A1A2-7D13-F58B-7CBADC8B69D6}"/>
              </a:ext>
            </a:extLst>
          </p:cNvPr>
          <p:cNvSpPr txBox="1"/>
          <p:nvPr/>
        </p:nvSpPr>
        <p:spPr>
          <a:xfrm>
            <a:off x="6034739" y="3955601"/>
            <a:ext cx="5663344" cy="640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41375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STUDY within PRIN - EUREECA: </a:t>
            </a:r>
          </a:p>
          <a:p>
            <a:pPr marL="0" marR="0" lvl="0" indent="0" algn="ctr" defTabSz="841375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Evaluating effects of treatments on plant growth and Rare Earth uptake</a:t>
            </a:r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418DDB67-4339-DFBA-57BD-975B9A6D281D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426740" y="4640662"/>
            <a:ext cx="1325310" cy="1621015"/>
          </a:xfrm>
          <a:prstGeom prst="rect">
            <a:avLst/>
          </a:prstGeom>
        </p:spPr>
      </p:pic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042AA8CA-94F3-D2DB-04CF-34EA4E469A2E}"/>
              </a:ext>
            </a:extLst>
          </p:cNvPr>
          <p:cNvSpPr txBox="1"/>
          <p:nvPr/>
        </p:nvSpPr>
        <p:spPr>
          <a:xfrm>
            <a:off x="6546398" y="4747959"/>
            <a:ext cx="189619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Visualization of NDVI of</a:t>
            </a:r>
          </a:p>
          <a:p>
            <a:r>
              <a:rPr lang="en-US" sz="1200" dirty="0"/>
              <a:t> </a:t>
            </a:r>
            <a:r>
              <a:rPr lang="en-US" sz="1200" i="1" dirty="0"/>
              <a:t>Phytolacca americana  </a:t>
            </a:r>
            <a:r>
              <a:rPr lang="en-US" sz="1200" dirty="0"/>
              <a:t>A) </a:t>
            </a:r>
          </a:p>
          <a:p>
            <a:r>
              <a:rPr lang="en-US" sz="1200" dirty="0"/>
              <a:t>and of </a:t>
            </a:r>
            <a:r>
              <a:rPr lang="en-US" sz="1200" i="1" dirty="0" err="1"/>
              <a:t>Rafanus</a:t>
            </a:r>
            <a:r>
              <a:rPr lang="en-US" sz="1200" i="1" dirty="0"/>
              <a:t> sativus </a:t>
            </a:r>
            <a:r>
              <a:rPr lang="en-US" sz="1200" dirty="0"/>
              <a:t>B) </a:t>
            </a:r>
          </a:p>
          <a:p>
            <a:r>
              <a:rPr lang="en-US" sz="1200" dirty="0"/>
              <a:t>during the experimental trial</a:t>
            </a:r>
          </a:p>
          <a:p>
            <a:endParaRPr lang="en-US" sz="1200" dirty="0"/>
          </a:p>
          <a:p>
            <a:r>
              <a:rPr lang="en-US" sz="1200" dirty="0"/>
              <a:t>By MICROSCAN</a:t>
            </a:r>
          </a:p>
        </p:txBody>
      </p:sp>
      <p:grpSp>
        <p:nvGrpSpPr>
          <p:cNvPr id="34" name="Gruppo 33">
            <a:extLst>
              <a:ext uri="{FF2B5EF4-FFF2-40B4-BE49-F238E27FC236}">
                <a16:creationId xmlns:a16="http://schemas.microsoft.com/office/drawing/2014/main" id="{59C239B3-3679-2BB9-4F4B-6EE89F968E4D}"/>
              </a:ext>
            </a:extLst>
          </p:cNvPr>
          <p:cNvGrpSpPr/>
          <p:nvPr/>
        </p:nvGrpSpPr>
        <p:grpSpPr>
          <a:xfrm>
            <a:off x="9871530" y="4695775"/>
            <a:ext cx="1210335" cy="1573789"/>
            <a:chOff x="10008379" y="4520845"/>
            <a:chExt cx="1210335" cy="1573789"/>
          </a:xfrm>
        </p:grpSpPr>
        <p:pic>
          <p:nvPicPr>
            <p:cNvPr id="30" name="Immagine 29">
              <a:extLst>
                <a:ext uri="{FF2B5EF4-FFF2-40B4-BE49-F238E27FC236}">
                  <a16:creationId xmlns:a16="http://schemas.microsoft.com/office/drawing/2014/main" id="{00637CCA-D436-2066-4646-21BEB461A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0008380" y="5396302"/>
              <a:ext cx="1131329" cy="698332"/>
            </a:xfrm>
            <a:prstGeom prst="rect">
              <a:avLst/>
            </a:prstGeom>
          </p:spPr>
        </p:pic>
        <p:pic>
          <p:nvPicPr>
            <p:cNvPr id="33" name="Immagine 32">
              <a:extLst>
                <a:ext uri="{FF2B5EF4-FFF2-40B4-BE49-F238E27FC236}">
                  <a16:creationId xmlns:a16="http://schemas.microsoft.com/office/drawing/2014/main" id="{DF606742-638A-307C-FBDA-E39AE12A76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rcRect t="14085"/>
            <a:stretch/>
          </p:blipFill>
          <p:spPr>
            <a:xfrm>
              <a:off x="10008379" y="4520845"/>
              <a:ext cx="1210335" cy="657126"/>
            </a:xfrm>
            <a:prstGeom prst="rect">
              <a:avLst/>
            </a:prstGeom>
          </p:spPr>
        </p:pic>
      </p:grp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6C2D5854-DA8B-7D4E-378A-F579747CBFDB}"/>
              </a:ext>
            </a:extLst>
          </p:cNvPr>
          <p:cNvSpPr txBox="1"/>
          <p:nvPr/>
        </p:nvSpPr>
        <p:spPr>
          <a:xfrm>
            <a:off x="4228814" y="4355902"/>
            <a:ext cx="144733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Visualization of NDVI A) and Digital Biomass B) </a:t>
            </a:r>
          </a:p>
          <a:p>
            <a:r>
              <a:rPr lang="en-US" sz="1200" dirty="0"/>
              <a:t>of </a:t>
            </a:r>
            <a:r>
              <a:rPr lang="en-US" sz="1200" i="1" dirty="0"/>
              <a:t>Arbutus unedo </a:t>
            </a:r>
          </a:p>
          <a:p>
            <a:r>
              <a:rPr lang="en-US" sz="1200" dirty="0"/>
              <a:t>during the experimental trial</a:t>
            </a:r>
          </a:p>
          <a:p>
            <a:r>
              <a:rPr lang="en-US" sz="1200" dirty="0"/>
              <a:t> </a:t>
            </a:r>
          </a:p>
          <a:p>
            <a:r>
              <a:rPr lang="en-US" sz="1200" dirty="0"/>
              <a:t>By TRAIT FINDER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4908F222-36BB-9FCC-E04B-5359EB60AD5C}"/>
              </a:ext>
            </a:extLst>
          </p:cNvPr>
          <p:cNvSpPr txBox="1"/>
          <p:nvPr/>
        </p:nvSpPr>
        <p:spPr>
          <a:xfrm>
            <a:off x="5805376" y="1580537"/>
            <a:ext cx="5219411" cy="307392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marL="0" marR="0" lvl="0" indent="0" algn="ctr" defTabSz="841375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Digital Plant Phenotyping Lab at IRET in Pisa</a:t>
            </a:r>
          </a:p>
        </p:txBody>
      </p:sp>
    </p:spTree>
    <p:extLst>
      <p:ext uri="{BB962C8B-B14F-4D97-AF65-F5344CB8AC3E}">
        <p14:creationId xmlns:p14="http://schemas.microsoft.com/office/powerpoint/2010/main" val="77074172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E7D4DE499F4EE4EA2AEF724F1FE29B6" ma:contentTypeVersion="4" ma:contentTypeDescription="Creare un nuovo documento." ma:contentTypeScope="" ma:versionID="53d7ae532bc63df247bab6a29270804e">
  <xsd:schema xmlns:xsd="http://www.w3.org/2001/XMLSchema" xmlns:xs="http://www.w3.org/2001/XMLSchema" xmlns:p="http://schemas.microsoft.com/office/2006/metadata/properties" xmlns:ns2="31636664-d730-40d7-a265-a5e11b79394d" targetNamespace="http://schemas.microsoft.com/office/2006/metadata/properties" ma:root="true" ma:fieldsID="b2115e909aa0adb23c8c5b81ae2500d8" ns2:_="">
    <xsd:import namespace="31636664-d730-40d7-a265-a5e11b79394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636664-d730-40d7-a265-a5e11b79394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1A982AE-2665-4914-8619-6458CAACD385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D0C416D0-F768-4CAD-9651-2040558DA7C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1636664-d730-40d7-a265-a5e11b79394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2D10252-B557-4F73-9C05-AB28B06A12D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191</Words>
  <Application>Microsoft Office PowerPoint</Application>
  <PresentationFormat>Widescreen</PresentationFormat>
  <Paragraphs>34</Paragraphs>
  <Slides>1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Century Gothic</vt:lpstr>
      <vt:lpstr>Times New Roman</vt:lpstr>
      <vt:lpstr>Tema di Office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Valentina Di Paola</dc:creator>
  <cp:lastModifiedBy>MERI BARBAFIERI</cp:lastModifiedBy>
  <cp:revision>14</cp:revision>
  <dcterms:created xsi:type="dcterms:W3CDTF">2024-12-12T08:43:13Z</dcterms:created>
  <dcterms:modified xsi:type="dcterms:W3CDTF">2025-02-10T22:07:10Z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0x010100AE7D4DE499F4EE4EA2AEF724F1FE29B6</vt:lpwstr>
  </property>
</Properties>
</file>