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C"/>
    <a:srgbClr val="FFC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D836F-D934-4C38-AE66-4B810A950262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FB9E-7048-42D8-AF66-A58CAC992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74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F7E6A-CFD6-B450-57AE-D9EE40A8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D96E74-0EC6-8ECD-C803-F54EBB0A6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A0D0F7-383D-7183-3AEE-948780CC8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C8E2CD-8649-9EBB-E527-40D032ACA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8FB9E-7048-42D8-AF66-A58CAC992E0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8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82818-D391-B9B8-DE21-916646B5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F8971911-B607-E5E7-ED1F-83018D10D5A3}"/>
              </a:ext>
            </a:extLst>
          </p:cNvPr>
          <p:cNvGrpSpPr/>
          <p:nvPr/>
        </p:nvGrpSpPr>
        <p:grpSpPr>
          <a:xfrm>
            <a:off x="60961" y="-54141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29529DE-0CDE-4B7D-EB02-E00AF7961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E2D14F99-022A-DA83-79F3-D83CE2E2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116EF266-5ADE-F439-6293-37E305C8A6AE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274393-6B83-19D3-68CB-67ABDFB1E65C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EC229A-BDAD-12CE-EA42-901F2FAEB009}"/>
              </a:ext>
            </a:extLst>
          </p:cNvPr>
          <p:cNvSpPr txBox="1"/>
          <p:nvPr/>
        </p:nvSpPr>
        <p:spPr>
          <a:xfrm>
            <a:off x="1" y="656281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66"/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FOR ECOSYSTEM RESEARCH: FO₃X – FREE – AIR O₃ EXPOSURE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545C9EE4-08AA-5196-C7E2-82679303C7E7}"/>
              </a:ext>
            </a:extLst>
          </p:cNvPr>
          <p:cNvSpPr txBox="1">
            <a:spLocks/>
          </p:cNvSpPr>
          <p:nvPr/>
        </p:nvSpPr>
        <p:spPr>
          <a:xfrm>
            <a:off x="1796534" y="946360"/>
            <a:ext cx="9297564" cy="4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2211" rtl="0" eaLnBrk="1" latinLnBrk="0" hangingPunct="1">
              <a:lnSpc>
                <a:spcPct val="90000"/>
              </a:lnSpc>
              <a:spcBef>
                <a:spcPts val="845"/>
              </a:spcBef>
              <a:buFont typeface="Arial" panose="020B0604020202020204" pitchFamily="34" charset="0"/>
              <a:buNone/>
              <a:defRPr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6105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2211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316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422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30527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6632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2738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8843" indent="0" algn="ctr" defTabSz="77221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Lazzara L.¹*, Marra E.¹, Hoshika Y.¹, Moura B.B.¹, Manzini J.¹, Garosi C.¹, Viviano A.¹, Materassi A.², Fasano G.², Paoletti E.¹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01D8049-277F-1921-9443-BD03A8B8E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09" y="1747196"/>
            <a:ext cx="7296397" cy="132570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4135D6-4134-77DF-E74A-3E212D810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09" y="1383720"/>
            <a:ext cx="2627795" cy="30991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E34900-8543-2414-8D4F-00ACCA27C1D1}"/>
              </a:ext>
            </a:extLst>
          </p:cNvPr>
          <p:cNvSpPr txBox="1"/>
          <p:nvPr/>
        </p:nvSpPr>
        <p:spPr>
          <a:xfrm>
            <a:off x="7894699" y="2087133"/>
            <a:ext cx="3934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966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FO3X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advanced FACE system designed to study 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ozone pollution on vegetation under ambient conditions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crucial for the study of  plant O₃ uptake.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0DA5373-E8D3-C9D6-B367-E1D92AB58F14}"/>
              </a:ext>
            </a:extLst>
          </p:cNvPr>
          <p:cNvSpPr/>
          <p:nvPr/>
        </p:nvSpPr>
        <p:spPr>
          <a:xfrm>
            <a:off x="362309" y="3215281"/>
            <a:ext cx="7299936" cy="265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SPECIFICATIONS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E189929-0947-F2EC-81CA-08CFE5F64D0E}"/>
              </a:ext>
            </a:extLst>
          </p:cNvPr>
          <p:cNvSpPr/>
          <p:nvPr/>
        </p:nvSpPr>
        <p:spPr>
          <a:xfrm>
            <a:off x="358770" y="5303522"/>
            <a:ext cx="7299935" cy="262800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DIFFUSIVE SAMPLERS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58E809A-838A-D65B-7CB0-BAF57D7CC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47" y="3533069"/>
            <a:ext cx="2215173" cy="169357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0AB6F36-60AD-9258-F3B4-154CE3B4C73B}"/>
              </a:ext>
            </a:extLst>
          </p:cNvPr>
          <p:cNvSpPr txBox="1">
            <a:spLocks/>
          </p:cNvSpPr>
          <p:nvPr/>
        </p:nvSpPr>
        <p:spPr>
          <a:xfrm>
            <a:off x="4286159" y="3480366"/>
            <a:ext cx="33626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9" indent="-171449" algn="just" defTabSz="913966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plots 5x5x2 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 x W x H)</a:t>
            </a:r>
          </a:p>
          <a:p>
            <a:pPr marL="171449" indent="-171449" algn="just" defTabSz="913966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Split-plot experiment design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O₃ treatment is replicated three times. </a:t>
            </a:r>
          </a:p>
          <a:p>
            <a:pPr marL="171449" indent="-171449" algn="just" defTabSz="913966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Teflon-made vertical pipes network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9445326-E5A8-5ED5-8821-FE3DEE9EA1CB}"/>
              </a:ext>
            </a:extLst>
          </p:cNvPr>
          <p:cNvSpPr txBox="1"/>
          <p:nvPr/>
        </p:nvSpPr>
        <p:spPr>
          <a:xfrm>
            <a:off x="4316699" y="4671695"/>
            <a:ext cx="3332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Climatic variables: meteorological station (3 m height) with multisensory instruments.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Immagine 21" descr="Immagine che contiene aria aperta, cielo, albero, pianta&#10;&#10;Descrizione generata automaticamente">
            <a:extLst>
              <a:ext uri="{FF2B5EF4-FFF2-40B4-BE49-F238E27FC236}">
                <a16:creationId xmlns:a16="http://schemas.microsoft.com/office/drawing/2014/main" id="{04FABE18-8EC7-1387-B0C8-D8C725EA4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57" y="3552954"/>
            <a:ext cx="1604640" cy="1673688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2245C70-015B-6523-E122-4847B70C0528}"/>
              </a:ext>
            </a:extLst>
          </p:cNvPr>
          <p:cNvSpPr txBox="1"/>
          <p:nvPr/>
        </p:nvSpPr>
        <p:spPr>
          <a:xfrm>
            <a:off x="2765865" y="5682398"/>
            <a:ext cx="2784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sensors are used for long-term measurements of 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concentration within the plots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B10959B-8BA2-D3AC-DF16-75F7D96F7315}"/>
              </a:ext>
            </a:extLst>
          </p:cNvPr>
          <p:cNvSpPr txBox="1"/>
          <p:nvPr/>
        </p:nvSpPr>
        <p:spPr>
          <a:xfrm>
            <a:off x="465079" y="6536100"/>
            <a:ext cx="82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6"/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Up: 1.5 m</a:t>
            </a:r>
            <a:endParaRPr lang="it-IT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3E943A3-8696-9A10-B81E-D539CA1387FB}"/>
              </a:ext>
            </a:extLst>
          </p:cNvPr>
          <p:cNvSpPr txBox="1"/>
          <p:nvPr/>
        </p:nvSpPr>
        <p:spPr>
          <a:xfrm>
            <a:off x="1712459" y="6604617"/>
            <a:ext cx="10229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6"/>
            <a:r>
              <a:rPr lang="it-IT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Botton: 0.5 m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765C4FC5-6DDB-8032-7A92-1226EDFC16BA}"/>
              </a:ext>
            </a:extLst>
          </p:cNvPr>
          <p:cNvSpPr/>
          <p:nvPr/>
        </p:nvSpPr>
        <p:spPr>
          <a:xfrm>
            <a:off x="7894699" y="3214885"/>
            <a:ext cx="3934992" cy="266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FACE</a:t>
            </a:r>
          </a:p>
        </p:txBody>
      </p:sp>
      <p:pic>
        <p:nvPicPr>
          <p:cNvPr id="28" name="Immagine 27" descr="Immagine che contiene design, illustrazione&#10;&#10;Descrizione generata automaticamente con attendibilità bassa">
            <a:extLst>
              <a:ext uri="{FF2B5EF4-FFF2-40B4-BE49-F238E27FC236}">
                <a16:creationId xmlns:a16="http://schemas.microsoft.com/office/drawing/2014/main" id="{AF8C92D6-8F40-6D4B-370B-1F2140116E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99" y="3641042"/>
            <a:ext cx="3666921" cy="2140031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6813E88-37A2-845E-4BBA-EDF68D75BA55}"/>
              </a:ext>
            </a:extLst>
          </p:cNvPr>
          <p:cNvSpPr txBox="1"/>
          <p:nvPr/>
        </p:nvSpPr>
        <p:spPr>
          <a:xfrm>
            <a:off x="7779161" y="5802148"/>
            <a:ext cx="40505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Temperature Free Air Controlled Enhancement technology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assess the combined effects of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high Temperature)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CAA28D-85D6-603F-4A0F-D1B001CFE701}"/>
              </a:ext>
            </a:extLst>
          </p:cNvPr>
          <p:cNvSpPr txBox="1"/>
          <p:nvPr/>
        </p:nvSpPr>
        <p:spPr>
          <a:xfrm>
            <a:off x="2034073" y="1250225"/>
            <a:ext cx="8089641" cy="44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¹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on Terrestrial Ecosystems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National Research Council, Sesto Fiorentino, Italy</a:t>
            </a: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²Bioeconomy Research Institute, National Research Council, Sesto Fiorentino,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3966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76E273F-828A-61F2-ECA8-8B659F1ED5CC}"/>
              </a:ext>
            </a:extLst>
          </p:cNvPr>
          <p:cNvGrpSpPr/>
          <p:nvPr/>
        </p:nvGrpSpPr>
        <p:grpSpPr>
          <a:xfrm>
            <a:off x="5469007" y="5615355"/>
            <a:ext cx="2179761" cy="1030035"/>
            <a:chOff x="5211426" y="5623192"/>
            <a:chExt cx="2179761" cy="1030035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9986BEE7-7947-1839-A3AA-827CBE44205D}"/>
                </a:ext>
              </a:extLst>
            </p:cNvPr>
            <p:cNvSpPr/>
            <p:nvPr/>
          </p:nvSpPr>
          <p:spPr>
            <a:xfrm>
              <a:off x="5251450" y="5623192"/>
              <a:ext cx="2139737" cy="1029221"/>
            </a:xfrm>
            <a:prstGeom prst="rect">
              <a:avLst/>
            </a:prstGeom>
            <a:solidFill>
              <a:srgbClr val="FFC6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9945F627-4D41-4C22-3858-25326F63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8785" t="58785" b="11288"/>
            <a:stretch/>
          </p:blipFill>
          <p:spPr>
            <a:xfrm>
              <a:off x="5211426" y="5647480"/>
              <a:ext cx="2139737" cy="1005747"/>
            </a:xfrm>
            <a:prstGeom prst="rect">
              <a:avLst/>
            </a:prstGeom>
          </p:spPr>
        </p:pic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635B2FD-5CB8-B462-F3BE-CFB3007F130C}"/>
              </a:ext>
            </a:extLst>
          </p:cNvPr>
          <p:cNvSpPr txBox="1"/>
          <p:nvPr/>
        </p:nvSpPr>
        <p:spPr>
          <a:xfrm>
            <a:off x="5634256" y="6596390"/>
            <a:ext cx="8281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6"/>
            <a:r>
              <a:rPr lang="en-US" sz="11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Up: 1.5 m</a:t>
            </a:r>
            <a:endParaRPr lang="it-IT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03698C6-44BF-A5F3-C658-68E10E17D685}"/>
              </a:ext>
            </a:extLst>
          </p:cNvPr>
          <p:cNvSpPr txBox="1"/>
          <p:nvPr/>
        </p:nvSpPr>
        <p:spPr>
          <a:xfrm>
            <a:off x="6685436" y="6611496"/>
            <a:ext cx="10862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966"/>
            <a:r>
              <a:rPr lang="it-IT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Botton: 0.5 m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7A62572-7169-868C-A1D2-C3FD451D9DE0}"/>
              </a:ext>
            </a:extLst>
          </p:cNvPr>
          <p:cNvGrpSpPr/>
          <p:nvPr/>
        </p:nvGrpSpPr>
        <p:grpSpPr>
          <a:xfrm>
            <a:off x="405805" y="5623599"/>
            <a:ext cx="2318723" cy="1029221"/>
            <a:chOff x="892901" y="5640458"/>
            <a:chExt cx="2265331" cy="1011955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A2D6BE74-77FF-102E-F5BC-037CD266D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55698"/>
            <a:stretch/>
          </p:blipFill>
          <p:spPr>
            <a:xfrm>
              <a:off x="892901" y="5640458"/>
              <a:ext cx="1086298" cy="1004933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0BC0F003-1F73-26FA-EE03-0AF2B0CA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55698"/>
            <a:stretch/>
          </p:blipFill>
          <p:spPr>
            <a:xfrm>
              <a:off x="2071933" y="5647480"/>
              <a:ext cx="1086299" cy="1004933"/>
            </a:xfrm>
            <a:prstGeom prst="rect">
              <a:avLst/>
            </a:prstGeom>
          </p:spPr>
        </p:pic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EB23221-E374-E41A-8ED9-C37FAAE14357}"/>
              </a:ext>
            </a:extLst>
          </p:cNvPr>
          <p:cNvSpPr/>
          <p:nvPr/>
        </p:nvSpPr>
        <p:spPr>
          <a:xfrm>
            <a:off x="7894699" y="1747196"/>
            <a:ext cx="3934992" cy="2628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FACILITY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A4A19BD7-A6B5-628F-E1CA-C41D7EA63E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9570" y="3533069"/>
            <a:ext cx="544395" cy="1009606"/>
          </a:xfrm>
          <a:prstGeom prst="rect">
            <a:avLst/>
          </a:prstGeom>
        </p:spPr>
      </p:pic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3436C4FB-74D6-2717-5006-85F7B7B47C87}"/>
              </a:ext>
            </a:extLst>
          </p:cNvPr>
          <p:cNvSpPr/>
          <p:nvPr/>
        </p:nvSpPr>
        <p:spPr>
          <a:xfrm>
            <a:off x="2872401" y="6445578"/>
            <a:ext cx="2571433" cy="262800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dispersion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20%.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42392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244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LEONARDO LAZZARA</cp:lastModifiedBy>
  <cp:revision>36</cp:revision>
  <dcterms:created xsi:type="dcterms:W3CDTF">2024-12-12T08:43:13Z</dcterms:created>
  <dcterms:modified xsi:type="dcterms:W3CDTF">2025-02-07T15:28:59Z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