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170949-EF64-7620-1813-46B98AFC8CB0}" name="ELENA MARRA" initials="EM" userId="S::elena.marra@cnr.it::e9e512fd-1a6d-49e7-b1b2-20edc5d57b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61" autoAdjust="0"/>
    <p:restoredTop sz="94660"/>
  </p:normalViewPr>
  <p:slideViewPr>
    <p:cSldViewPr snapToGrid="0">
      <p:cViewPr>
        <p:scale>
          <a:sx n="75" d="100"/>
          <a:sy n="75" d="100"/>
        </p:scale>
        <p:origin x="1445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09/02/2025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09/02/2025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09/02/2025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09/02/2025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09/02/2025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09/02/2025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09/02/2025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09/02/2025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09/02/2025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09/02/2025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09/02/2025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09/02/2025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01DAD7-B049-8495-CC07-3406705DB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BD1053-1A3A-C8EB-9218-29E016A100B0}"/>
              </a:ext>
            </a:extLst>
          </p:cNvPr>
          <p:cNvSpPr/>
          <p:nvPr/>
        </p:nvSpPr>
        <p:spPr>
          <a:xfrm>
            <a:off x="65905" y="1587352"/>
            <a:ext cx="8251476" cy="5154949"/>
          </a:xfrm>
          <a:prstGeom prst="roundRect">
            <a:avLst>
              <a:gd name="adj" fmla="val 2842"/>
            </a:avLst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D24560-0009-53B4-2A49-5DF795A77DC6}"/>
              </a:ext>
            </a:extLst>
          </p:cNvPr>
          <p:cNvSpPr/>
          <p:nvPr/>
        </p:nvSpPr>
        <p:spPr>
          <a:xfrm>
            <a:off x="8402086" y="1587352"/>
            <a:ext cx="3682455" cy="4652649"/>
          </a:xfrm>
          <a:prstGeom prst="roundRect">
            <a:avLst>
              <a:gd name="adj" fmla="val 3570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AD36088D-7115-0073-DDD9-EA33594B73A1}"/>
              </a:ext>
            </a:extLst>
          </p:cNvPr>
          <p:cNvSpPr txBox="1">
            <a:spLocks/>
          </p:cNvSpPr>
          <p:nvPr/>
        </p:nvSpPr>
        <p:spPr>
          <a:xfrm>
            <a:off x="9168726" y="6457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Cesare Garosi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11097F06-6971-6E6B-E8B4-168EEDBFF3A0}"/>
              </a:ext>
            </a:extLst>
          </p:cNvPr>
          <p:cNvGrpSpPr/>
          <p:nvPr/>
        </p:nvGrpSpPr>
        <p:grpSpPr>
          <a:xfrm>
            <a:off x="107459" y="-143122"/>
            <a:ext cx="2399365" cy="809009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E958A2A-7C54-C9BA-D70B-A82B25558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32429B8-250E-0773-4E01-21816C057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B66EA401-15E6-58C2-2097-1639DE61EF99}"/>
              </a:ext>
            </a:extLst>
          </p:cNvPr>
          <p:cNvSpPr txBox="1"/>
          <p:nvPr/>
        </p:nvSpPr>
        <p:spPr>
          <a:xfrm>
            <a:off x="4927824" y="11569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D91BD3-94D9-7725-7979-F0860D8A9CB7}"/>
              </a:ext>
            </a:extLst>
          </p:cNvPr>
          <p:cNvSpPr txBox="1"/>
          <p:nvPr/>
        </p:nvSpPr>
        <p:spPr>
          <a:xfrm>
            <a:off x="7971304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sp>
        <p:nvSpPr>
          <p:cNvPr id="4" name="CasellaDiTesto 10">
            <a:extLst>
              <a:ext uri="{FF2B5EF4-FFF2-40B4-BE49-F238E27FC236}">
                <a16:creationId xmlns:a16="http://schemas.microsoft.com/office/drawing/2014/main" id="{DE6CA8E8-110F-B315-F1C0-FCE27993D5AD}"/>
              </a:ext>
            </a:extLst>
          </p:cNvPr>
          <p:cNvSpPr txBox="1"/>
          <p:nvPr/>
        </p:nvSpPr>
        <p:spPr>
          <a:xfrm>
            <a:off x="1150103" y="617049"/>
            <a:ext cx="992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Eco-physiological and growth characters of woody plant species in determining the potential of traditional agroforestry practices as nature-based carbon sinks in Mediterranean area</a:t>
            </a:r>
          </a:p>
        </p:txBody>
      </p:sp>
      <p:sp>
        <p:nvSpPr>
          <p:cNvPr id="18" name="CasellaDiTesto 10">
            <a:extLst>
              <a:ext uri="{FF2B5EF4-FFF2-40B4-BE49-F238E27FC236}">
                <a16:creationId xmlns:a16="http://schemas.microsoft.com/office/drawing/2014/main" id="{4A2022CB-AE9B-8FBD-B60A-9CA519C08DDF}"/>
              </a:ext>
            </a:extLst>
          </p:cNvPr>
          <p:cNvSpPr txBox="1"/>
          <p:nvPr/>
        </p:nvSpPr>
        <p:spPr>
          <a:xfrm>
            <a:off x="1150103" y="1275039"/>
            <a:ext cx="99277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it-IT" sz="1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Garosi C., Marra E., Conti N., Della Rocca G., Paris P., Nigrone E., Palanti S., Hoshika Y.,  Paoletti E.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2246C6-122F-B421-9773-8431D138A16D}"/>
              </a:ext>
            </a:extLst>
          </p:cNvPr>
          <p:cNvSpPr txBox="1"/>
          <p:nvPr/>
        </p:nvSpPr>
        <p:spPr>
          <a:xfrm>
            <a:off x="107459" y="5527224"/>
            <a:ext cx="5771147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C sequestered will depend on site biological, climatic, soil, management and specie-specific factors.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Abiotic stress response represent a key factor in C-sequestration potential.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21AE1A-C932-B56D-463D-68742DFF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22" y="1980441"/>
            <a:ext cx="3586379" cy="2415252"/>
          </a:xfrm>
          <a:prstGeom prst="roundRect">
            <a:avLst>
              <a:gd name="adj" fmla="val 359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5F6BD6-F4EC-885D-E297-668A3224C4EF}"/>
              </a:ext>
            </a:extLst>
          </p:cNvPr>
          <p:cNvSpPr/>
          <p:nvPr/>
        </p:nvSpPr>
        <p:spPr>
          <a:xfrm>
            <a:off x="8562456" y="1585661"/>
            <a:ext cx="3474045" cy="38896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Hub – Case study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D37A171A-ABED-BDF6-5CCB-23D54EB2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033" y="2115429"/>
            <a:ext cx="1219022" cy="26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27C551B-E71B-C814-FD44-217F340435D6}"/>
              </a:ext>
            </a:extLst>
          </p:cNvPr>
          <p:cNvSpPr/>
          <p:nvPr/>
        </p:nvSpPr>
        <p:spPr>
          <a:xfrm>
            <a:off x="8450122" y="4478928"/>
            <a:ext cx="3586379" cy="1705753"/>
          </a:xfrm>
          <a:prstGeom prst="roundRect">
            <a:avLst>
              <a:gd name="adj" fmla="val 779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Agroforestry system consisting of </a:t>
            </a:r>
            <a:r>
              <a:rPr lang="en-US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Olea europaea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(cv. 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leccino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canino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Cupressus sempervirens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(var. 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horizontalis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with </a:t>
            </a:r>
            <a:r>
              <a:rPr lang="en-US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Vicia faba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at the S. Paolina experimental farm - Follonica (GR). This agroforestry system, will be subjected to </a:t>
            </a:r>
            <a:r>
              <a:rPr lang="en-US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and salt stress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0D1CF-0B17-8699-386A-2ED23CAC2940}"/>
              </a:ext>
            </a:extLst>
          </p:cNvPr>
          <p:cNvSpPr txBox="1"/>
          <p:nvPr/>
        </p:nvSpPr>
        <p:spPr>
          <a:xfrm>
            <a:off x="65905" y="1600575"/>
            <a:ext cx="817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Agroforestry system as a nature-based carbon sink: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eco-physological characteristics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forest species influence the potential of agroforestry systems as carbon sinks?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FF2222-6EA4-E792-CF37-1ABFA8AFAE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160" y="2171733"/>
            <a:ext cx="2343090" cy="4243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32DA69-1D23-03AE-D3AD-8996636D7C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59" y="2171733"/>
            <a:ext cx="5684233" cy="29461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48E117-7B12-D890-E4F4-3C412404E8F2}"/>
              </a:ext>
            </a:extLst>
          </p:cNvPr>
          <p:cNvSpPr txBox="1"/>
          <p:nvPr/>
        </p:nvSpPr>
        <p:spPr>
          <a:xfrm>
            <a:off x="65905" y="6712375"/>
            <a:ext cx="7020695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Pan, J., Chen, S., He, D., Zhou, H., Ning, K., Ma, N., ... &amp; Dong, Z. (2025). Agroforestry increases soil carbon sequestration, especially in arid areas: A global meta-analysis. </a:t>
            </a:r>
            <a:r>
              <a:rPr lang="en-US" sz="6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Catena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6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249</a:t>
            </a:r>
            <a:r>
              <a:rPr lang="en-US" sz="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108667.</a:t>
            </a:r>
            <a:endParaRPr lang="en-GB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B1838-3652-01CB-17F0-106F1363C5FE}"/>
              </a:ext>
            </a:extLst>
          </p:cNvPr>
          <p:cNvSpPr txBox="1"/>
          <p:nvPr/>
        </p:nvSpPr>
        <p:spPr>
          <a:xfrm>
            <a:off x="1854464" y="5186371"/>
            <a:ext cx="2337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hypothesis</a:t>
            </a:r>
            <a:endParaRPr lang="en-GB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58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A982AE-2665-4914-8619-6458CAACD38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237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di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Cesare Garosi</cp:lastModifiedBy>
  <cp:revision>26</cp:revision>
  <dcterms:created xsi:type="dcterms:W3CDTF">2024-12-12T08:43:13Z</dcterms:created>
  <dcterms:modified xsi:type="dcterms:W3CDTF">2025-02-09T10:40:00Z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