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934551-6314-462A-BA48-CDAE576CD023}" v="2" dt="2025-01-17T09:41:27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6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4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0D48CFCC-2C9F-4E3B-9D69-16F6863D5E3F}"/>
              </a:ext>
            </a:extLst>
          </p:cNvPr>
          <p:cNvSpPr txBox="1">
            <a:spLocks/>
          </p:cNvSpPr>
          <p:nvPr/>
        </p:nvSpPr>
        <p:spPr>
          <a:xfrm>
            <a:off x="8562974" y="64150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Francesca Chiocchini</a:t>
            </a:r>
            <a:endParaRPr lang="it-IT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E05E844-A676-4F92-A8D2-4F1170E55E8E}"/>
              </a:ext>
            </a:extLst>
          </p:cNvPr>
          <p:cNvGrpSpPr/>
          <p:nvPr/>
        </p:nvGrpSpPr>
        <p:grpSpPr>
          <a:xfrm>
            <a:off x="81685" y="-29618"/>
            <a:ext cx="2204315" cy="743243"/>
            <a:chOff x="542925" y="11113"/>
            <a:chExt cx="2399365" cy="80900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BA5A8D3-EBD4-4DDC-BAA4-9EAF1E6D1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5" y="11113"/>
              <a:ext cx="2283065" cy="80900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2BC2E56-EF4A-4FC4-8DD3-CBB43C245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37" y="164275"/>
              <a:ext cx="601053" cy="585724"/>
            </a:xfrm>
            <a:prstGeom prst="rect">
              <a:avLst/>
            </a:prstGeom>
          </p:spPr>
        </p:pic>
      </p:grp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7A6A6529-C04B-437B-9D3A-2779BADC7714}"/>
              </a:ext>
            </a:extLst>
          </p:cNvPr>
          <p:cNvSpPr txBox="1"/>
          <p:nvPr/>
        </p:nvSpPr>
        <p:spPr>
          <a:xfrm>
            <a:off x="4927824" y="115699"/>
            <a:ext cx="25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647617-F526-489B-9645-E283F7B1CF74}"/>
              </a:ext>
            </a:extLst>
          </p:cNvPr>
          <p:cNvSpPr txBox="1"/>
          <p:nvPr/>
        </p:nvSpPr>
        <p:spPr>
          <a:xfrm>
            <a:off x="7971304" y="115699"/>
            <a:ext cx="33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Rome, February 18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03538" y="661242"/>
            <a:ext cx="109550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Leveraging Urban Tree Cover to Combat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Heatwaves: Modeling Intensity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Duration, and Mortality in Italian Cities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392729" y="999177"/>
            <a:ext cx="71766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1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T.A</a:t>
            </a:r>
            <a:r>
              <a:rPr lang="it-IT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. </a:t>
            </a:r>
            <a:r>
              <a:rPr lang="it-IT" sz="1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Endreny, </a:t>
            </a:r>
            <a:r>
              <a:rPr lang="it-IT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F. </a:t>
            </a:r>
            <a:r>
              <a:rPr lang="it-IT" sz="1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Chiocchini, </a:t>
            </a:r>
            <a:r>
              <a:rPr lang="it-IT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A. </a:t>
            </a:r>
            <a:r>
              <a:rPr lang="it-IT" sz="1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Endreny, </a:t>
            </a:r>
            <a:r>
              <a:rPr lang="it-IT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C. </a:t>
            </a:r>
            <a:r>
              <a:rPr lang="it-IT" sz="1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Calfapietra, </a:t>
            </a:r>
            <a:r>
              <a:rPr lang="it-IT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M. </a:t>
            </a:r>
            <a:r>
              <a:rPr lang="it-IT" sz="11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 Unicode MS" panose="020B0604020202020204" pitchFamily="34" charset="-128"/>
              </a:rPr>
              <a:t>Ciolfi</a:t>
            </a:r>
            <a:endParaRPr lang="it-IT" sz="1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6" y="2275337"/>
            <a:ext cx="5332386" cy="357369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58" y="3409531"/>
            <a:ext cx="6142328" cy="2356478"/>
          </a:xfrm>
          <a:prstGeom prst="rect">
            <a:avLst/>
          </a:prstGeom>
        </p:spPr>
      </p:pic>
      <p:sp>
        <p:nvSpPr>
          <p:cNvPr id="21" name="TextBox 1">
            <a:extLst>
              <a:ext uri="{FF2B5EF4-FFF2-40B4-BE49-F238E27FC236}">
                <a16:creationId xmlns:a16="http://schemas.microsoft.com/office/drawing/2014/main" id="{64051313-59D1-D49F-DDE4-D640BFECBDA4}"/>
              </a:ext>
            </a:extLst>
          </p:cNvPr>
          <p:cNvSpPr txBox="1"/>
          <p:nvPr/>
        </p:nvSpPr>
        <p:spPr>
          <a:xfrm>
            <a:off x="590550" y="1259041"/>
            <a:ext cx="1078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Cities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are increasingly adopting nature-based solutions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NbS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to reduce the impacts of heatwaves, and there is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growing need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tools to support the strategic design and management of these solutions. This study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-Tree Cool Air soil-vegetation-atmosphere transfer model to assess how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urban tree cover enhances evaporative cooling, thus reducing exposure to heatwaves and associated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mortality. This study simulated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heatwave events and heatwave degree days (a measure of intensity and duration) for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Italian cities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Bari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, Bologna, Bolzano, Cagliari, Firenze,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Genova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, Palermo,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Roma,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Torino, and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Verona)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the entire summer of 2003, with hourly time steps.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64051313-59D1-D49F-DDE4-D640BFECBDA4}"/>
              </a:ext>
            </a:extLst>
          </p:cNvPr>
          <p:cNvSpPr txBox="1"/>
          <p:nvPr/>
        </p:nvSpPr>
        <p:spPr>
          <a:xfrm>
            <a:off x="5565958" y="2192458"/>
            <a:ext cx="5806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scenarios were modeled: a base case and an alternative scenario in which tree cover was increased to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meet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minimum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30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%, aligning with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European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goals.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the base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case, heatwave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events and excess mortality among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aged 65 and older were estimated for each city, with data distributed across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neighbourhoods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based on heatwave degree days and the size of the elderly population. 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64051313-59D1-D49F-DDE4-D640BFECBDA4}"/>
              </a:ext>
            </a:extLst>
          </p:cNvPr>
          <p:cNvSpPr txBox="1"/>
          <p:nvPr/>
        </p:nvSpPr>
        <p:spPr>
          <a:xfrm>
            <a:off x="871870" y="5901665"/>
            <a:ext cx="1050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alternative 30% tree cover scenario resulted in an average reduction of 40% in both heatwave degree days and excess mortality, with cooling benefits derived from evapotranspiration of water that would have otherwise been runoff in the base case. This modeling approach can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help to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prioritise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where to implement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NbS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maximum impact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871870" y="6561432"/>
            <a:ext cx="78625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This study received funding support from the National Biodiversity Future Centre and was supported by a sabbatical leave for TE from SUNY ESF to CNR IRET.</a:t>
            </a:r>
            <a:endParaRPr lang="it-IT" sz="900" dirty="0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06" y="224848"/>
            <a:ext cx="491812" cy="422958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36" y="202405"/>
            <a:ext cx="800629" cy="3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A982AE-2665-4914-8619-6458CAACD385}">
  <ds:schemaRefs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31636664-d730-40d7-a265-a5e11b79394d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0C416D0-F768-4CAD-9651-2040558D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36664-d730-40d7-a265-a5e11b793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D10252-B557-4F73-9C05-AB28B06A1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323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 Unicode MS</vt:lpstr>
      <vt:lpstr>Arial</vt:lpstr>
      <vt:lpstr>Calibri</vt:lpstr>
      <vt:lpstr>Calibri Light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FRANCESCA CHIOCCHINI</cp:lastModifiedBy>
  <cp:revision>29</cp:revision>
  <dcterms:created xsi:type="dcterms:W3CDTF">2024-12-12T08:43:13Z</dcterms:created>
  <dcterms:modified xsi:type="dcterms:W3CDTF">2025-02-10T12:29:54Z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