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2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34551-6314-462A-BA48-CDAE576CD023}" v="2" dt="2025-01-17T09:41:27.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8" d="100"/>
          <a:sy n="98" d="100"/>
        </p:scale>
        <p:origin x="25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EA993-6140-4D05-AA4E-CC798495EAFB}"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52840-088D-4A70-A97B-FA08FBD07A11}" type="slidenum">
              <a:rPr lang="en-US" smtClean="0"/>
              <a:t>‹#›</a:t>
            </a:fld>
            <a:endParaRPr lang="en-US"/>
          </a:p>
        </p:txBody>
      </p:sp>
    </p:spTree>
    <p:extLst>
      <p:ext uri="{BB962C8B-B14F-4D97-AF65-F5344CB8AC3E}">
        <p14:creationId xmlns:p14="http://schemas.microsoft.com/office/powerpoint/2010/main" val="3576276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5D6F6-946B-4A07-BC66-21BB86BF0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6253C9-3086-4D2C-B5B6-6F5261EB8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9B333C5-0219-4171-B2AD-FA98917877C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61268E34-A3D0-443B-A226-F686CB0333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8FBE65-4AFD-40BC-9B8E-1765EFF0AE62}"/>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72230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E5A1A-7918-4629-9F13-7F57C71510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CDA221-02C3-4033-8B06-33F12BA61F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298A1-ED81-44DB-AEEC-5FD1229B9A31}"/>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E2621DE1-0678-4E04-A893-B2B3B8BDB5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9BB2AC-A07E-4620-975A-968FBF71A44A}"/>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9587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23DA05-B69A-4EF9-A088-7E4469327DD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3C179F-4FB0-4CC6-B427-789E2EAC0D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299DAE-3CFA-4BF7-8668-24A3EEADE52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B603C072-1311-450A-93EF-120CEE182B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6B6ACF-CA83-4A40-9EE7-D875AC9EC60D}"/>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8456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C0626-510B-4B1C-BD25-F402C855E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371F16-001F-4572-819A-5B6EAE4114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68A9B-883B-4615-871B-32B75ADFA597}"/>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0C154C42-2911-4072-B5F1-48EB3AA1EB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628925-ABE1-4D5E-BF99-56C80D6A0644}"/>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666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4E272-B09D-4187-8C84-F965E191B7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E7461-E90F-4CB5-8C0F-5999F38AA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3A7D4-9C2D-4453-8A2E-356CDD43F1E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BC6C506F-5779-4B01-8EF7-B3D346E3AE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B90DEB-B9DB-4D50-A051-E80F16F8C9BD}"/>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20755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318A4-E4DB-4A0B-A979-E7971F2A7A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2CDD29-273C-42EF-833F-575DD8B268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CEEF0CA-6E4C-4D21-A7FE-C99DE0C9F4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B64442-5F47-45D9-A9ED-206524D780F1}"/>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5436A940-B566-48D5-BB5C-53401A26A2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9C73FD-2683-4778-9512-F698CCC21187}"/>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28057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81AD0-F912-4CA9-B8EB-A4F72E100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15F8EC-9F58-49FF-B0CD-B9C1D2B27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A0BC26-E1DD-46CA-8D2B-E4FEB40CF5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DDE1900-4309-4D1A-AFBF-E01D293E8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A61F4E7-941D-4F6B-9132-57BD3EF4C5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4E37614-6DAD-446C-9B81-207C5191E4CB}"/>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8" name="Segnaposto piè di pagina 7">
            <a:extLst>
              <a:ext uri="{FF2B5EF4-FFF2-40B4-BE49-F238E27FC236}">
                <a16:creationId xmlns:a16="http://schemas.microsoft.com/office/drawing/2014/main" id="{A20C7153-1768-4B34-A7DF-78C652BD18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25B596-EB45-4CA4-B9F5-C65E35203958}"/>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18654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AD7BB-691B-4C28-ADAE-692E155CB3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2A3996-1E68-440A-B3B2-D854AD8A18DC}"/>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4" name="Segnaposto piè di pagina 3">
            <a:extLst>
              <a:ext uri="{FF2B5EF4-FFF2-40B4-BE49-F238E27FC236}">
                <a16:creationId xmlns:a16="http://schemas.microsoft.com/office/drawing/2014/main" id="{2A7F52A3-674B-4366-B44A-CA15F60453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38C6C0C-3B71-4844-BAD4-959CE72FAFB9}"/>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6050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B1FB46-6673-42C3-B63D-430177D81746}"/>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3" name="Segnaposto piè di pagina 2">
            <a:extLst>
              <a:ext uri="{FF2B5EF4-FFF2-40B4-BE49-F238E27FC236}">
                <a16:creationId xmlns:a16="http://schemas.microsoft.com/office/drawing/2014/main" id="{BCA20CC1-F570-4B5E-B62B-6BEF92FCD6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16017A0-4210-4D30-BC07-E370B7237859}"/>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140362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E97A1-C0FA-4382-8B33-398E2CF75E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8C19FC-42D4-4C10-95D0-F72DA8BC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80B2476-D60F-4EF8-AAC9-5FDF0F366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B7C251-A619-45CF-BA02-E67490763E52}"/>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A26DD71B-C9FB-49C7-91B1-25F8385796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96D5E0-3661-4B54-B034-4CCA3ED92273}"/>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2949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ED7D2-DE4D-4843-B7F4-3F1482E280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6585039-F30A-42F4-8105-959B1B1B9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B235A75-AD2D-4C55-BCE2-24EA0B50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CDED24-765F-43B6-8778-B1AD4A2B2454}"/>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14B24C6E-4221-4725-ACC2-9231C2D5C1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D0026A-FB09-4D04-B669-4C3AC4B8523D}"/>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98155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2309BB-E92D-4CD9-BCB9-4D98DC39F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3F14AD-AE10-41DD-A99E-06519BD41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E288B9-3663-41FF-BC3A-18AE54FDD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D284F00E-C870-41EE-A358-97DCFEE51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B90196-9610-4B13-A51A-2B8CF370A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EB77-B846-42DF-98B1-9B115CCE7049}" type="slidenum">
              <a:rPr lang="it-IT" smtClean="0"/>
              <a:t>‹#›</a:t>
            </a:fld>
            <a:endParaRPr lang="it-IT"/>
          </a:p>
        </p:txBody>
      </p:sp>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D48CFCC-2C9F-4E3B-9D69-16F6863D5E3F}"/>
              </a:ext>
            </a:extLst>
          </p:cNvPr>
          <p:cNvSpPr txBox="1">
            <a:spLocks/>
          </p:cNvSpPr>
          <p:nvPr/>
        </p:nvSpPr>
        <p:spPr>
          <a:xfrm>
            <a:off x="9096158" y="6436810"/>
            <a:ext cx="2060772" cy="365125"/>
          </a:xfrm>
          <a:prstGeom prst="rect">
            <a:avLst/>
          </a:prstGeom>
        </p:spPr>
        <p:txBody>
          <a:bodyPr vert="horz" lIns="91440" tIns="45720" rIns="91440" bIns="45720"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Sorur</a:t>
            </a:r>
            <a:r>
              <a:rPr lang="it-IT" sz="14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Yazdanpanah</a:t>
            </a:r>
            <a:endParaRPr lang="it-IT" sz="14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 name="Gruppo 8">
            <a:extLst>
              <a:ext uri="{FF2B5EF4-FFF2-40B4-BE49-F238E27FC236}">
                <a16:creationId xmlns:a16="http://schemas.microsoft.com/office/drawing/2014/main" id="{3E05E844-A676-4F92-A8D2-4F1170E55E8E}"/>
              </a:ext>
            </a:extLst>
          </p:cNvPr>
          <p:cNvGrpSpPr/>
          <p:nvPr/>
        </p:nvGrpSpPr>
        <p:grpSpPr>
          <a:xfrm>
            <a:off x="81685" y="-10568"/>
            <a:ext cx="2399365" cy="809009"/>
            <a:chOff x="542925" y="11113"/>
            <a:chExt cx="2399365" cy="809009"/>
          </a:xfrm>
        </p:grpSpPr>
        <p:pic>
          <p:nvPicPr>
            <p:cNvPr id="7" name="Immagine 6">
              <a:extLst>
                <a:ext uri="{FF2B5EF4-FFF2-40B4-BE49-F238E27FC236}">
                  <a16:creationId xmlns:a16="http://schemas.microsoft.com/office/drawing/2014/main" id="{5BA5A8D3-EBD4-4DDC-BAA4-9EAF1E6D1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11113"/>
              <a:ext cx="2283065" cy="809009"/>
            </a:xfrm>
            <a:prstGeom prst="rect">
              <a:avLst/>
            </a:prstGeom>
          </p:spPr>
        </p:pic>
        <p:pic>
          <p:nvPicPr>
            <p:cNvPr id="8" name="Immagine 7">
              <a:extLst>
                <a:ext uri="{FF2B5EF4-FFF2-40B4-BE49-F238E27FC236}">
                  <a16:creationId xmlns:a16="http://schemas.microsoft.com/office/drawing/2014/main" id="{42BC2E56-EF4A-4FC4-8DD3-CBB43C245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237" y="164275"/>
              <a:ext cx="601053" cy="585724"/>
            </a:xfrm>
            <a:prstGeom prst="rect">
              <a:avLst/>
            </a:prstGeom>
          </p:spPr>
        </p:pic>
      </p:grpSp>
      <p:sp>
        <p:nvSpPr>
          <p:cNvPr id="10" name="CasellaDiTesto 10">
            <a:extLst>
              <a:ext uri="{FF2B5EF4-FFF2-40B4-BE49-F238E27FC236}">
                <a16:creationId xmlns:a16="http://schemas.microsoft.com/office/drawing/2014/main" id="{7A6A6529-C04B-437B-9D3A-2779BADC7714}"/>
              </a:ext>
            </a:extLst>
          </p:cNvPr>
          <p:cNvSpPr txBox="1"/>
          <p:nvPr/>
        </p:nvSpPr>
        <p:spPr>
          <a:xfrm>
            <a:off x="4927824" y="115699"/>
            <a:ext cx="256666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CNR IRET Conference</a:t>
            </a:r>
          </a:p>
        </p:txBody>
      </p:sp>
      <p:sp>
        <p:nvSpPr>
          <p:cNvPr id="3" name="CasellaDiTesto 2">
            <a:extLst>
              <a:ext uri="{FF2B5EF4-FFF2-40B4-BE49-F238E27FC236}">
                <a16:creationId xmlns:a16="http://schemas.microsoft.com/office/drawing/2014/main" id="{0B647617-F526-489B-9645-E283F7B1CF74}"/>
              </a:ext>
            </a:extLst>
          </p:cNvPr>
          <p:cNvSpPr txBox="1"/>
          <p:nvPr/>
        </p:nvSpPr>
        <p:spPr>
          <a:xfrm>
            <a:off x="7971304" y="115699"/>
            <a:ext cx="3334870" cy="369332"/>
          </a:xfrm>
          <a:prstGeom prst="rect">
            <a:avLst/>
          </a:prstGeom>
          <a:noFill/>
        </p:spPr>
        <p:txBody>
          <a:bodyPr wrap="square" rtlCol="0">
            <a:spAutoFit/>
          </a:body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Rome, February 18</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it-IT" dirty="0"/>
          </a:p>
        </p:txBody>
      </p:sp>
      <p:sp>
        <p:nvSpPr>
          <p:cNvPr id="4" name="TextBox 3">
            <a:extLst>
              <a:ext uri="{FF2B5EF4-FFF2-40B4-BE49-F238E27FC236}">
                <a16:creationId xmlns:a16="http://schemas.microsoft.com/office/drawing/2014/main" id="{1828036E-8B36-3174-7EFE-50197BE2456B}"/>
              </a:ext>
            </a:extLst>
          </p:cNvPr>
          <p:cNvSpPr txBox="1"/>
          <p:nvPr/>
        </p:nvSpPr>
        <p:spPr>
          <a:xfrm>
            <a:off x="2265214" y="453073"/>
            <a:ext cx="7661571" cy="584775"/>
          </a:xfrm>
          <a:prstGeom prst="rect">
            <a:avLst/>
          </a:prstGeom>
          <a:noFill/>
        </p:spPr>
        <p:txBody>
          <a:bodyPr wrap="square" rtlCol="0">
            <a:spAutoFit/>
          </a:bodyPr>
          <a:lstStyle/>
          <a:p>
            <a:pPr algn="ctr"/>
            <a:r>
              <a:rPr lang="en-US" sz="1600" b="1" dirty="0"/>
              <a:t>Plant-derived extracellular vesicles: an innovative delivery system and a source of natural bioactive compounds</a:t>
            </a:r>
          </a:p>
        </p:txBody>
      </p:sp>
      <p:sp>
        <p:nvSpPr>
          <p:cNvPr id="15" name="TextBox 14">
            <a:extLst>
              <a:ext uri="{FF2B5EF4-FFF2-40B4-BE49-F238E27FC236}">
                <a16:creationId xmlns:a16="http://schemas.microsoft.com/office/drawing/2014/main" id="{FA7837D9-2CC9-1C72-EBE8-CCA58D50FF36}"/>
              </a:ext>
            </a:extLst>
          </p:cNvPr>
          <p:cNvSpPr txBox="1"/>
          <p:nvPr/>
        </p:nvSpPr>
        <p:spPr>
          <a:xfrm>
            <a:off x="1005119" y="937138"/>
            <a:ext cx="10181759" cy="307777"/>
          </a:xfrm>
          <a:prstGeom prst="rect">
            <a:avLst/>
          </a:prstGeom>
          <a:noFill/>
        </p:spPr>
        <p:txBody>
          <a:bodyPr wrap="square">
            <a:spAutoFit/>
          </a:bodyPr>
          <a:lstStyle/>
          <a:p>
            <a:pPr algn="ctr"/>
            <a:r>
              <a:rPr lang="it-IT" sz="1400" dirty="0" err="1"/>
              <a:t>Sorur</a:t>
            </a:r>
            <a:r>
              <a:rPr lang="it-IT" sz="1400" dirty="0"/>
              <a:t> Yazdanpanah</a:t>
            </a:r>
            <a:r>
              <a:rPr lang="it-IT" sz="1400" baseline="30000" dirty="0"/>
              <a:t>1,2</a:t>
            </a:r>
            <a:r>
              <a:rPr lang="it-IT" sz="1400" dirty="0"/>
              <a:t>, Umberto Galderisi</a:t>
            </a:r>
            <a:r>
              <a:rPr lang="it-IT" sz="1400" baseline="30000" dirty="0"/>
              <a:t>1</a:t>
            </a:r>
            <a:r>
              <a:rPr lang="it-IT" sz="1400" dirty="0"/>
              <a:t>, Anna Valentino</a:t>
            </a:r>
            <a:r>
              <a:rPr lang="it-IT" sz="1400" baseline="30000" dirty="0"/>
              <a:t>2</a:t>
            </a:r>
            <a:r>
              <a:rPr lang="it-IT" sz="1400" dirty="0"/>
              <a:t>, Gianfranco Peluso</a:t>
            </a:r>
            <a:r>
              <a:rPr lang="it-IT" sz="1400" baseline="30000" dirty="0"/>
              <a:t>2,3</a:t>
            </a:r>
            <a:r>
              <a:rPr lang="it-IT" sz="1400" dirty="0"/>
              <a:t>, Mauro Finicelli</a:t>
            </a:r>
            <a:r>
              <a:rPr lang="it-IT" sz="1400" baseline="30000" dirty="0"/>
              <a:t>2</a:t>
            </a:r>
            <a:r>
              <a:rPr lang="it-IT" sz="1400" dirty="0"/>
              <a:t> </a:t>
            </a:r>
            <a:endParaRPr lang="en-US" sz="1400" dirty="0"/>
          </a:p>
        </p:txBody>
      </p:sp>
      <p:sp>
        <p:nvSpPr>
          <p:cNvPr id="17" name="TextBox 16">
            <a:extLst>
              <a:ext uri="{FF2B5EF4-FFF2-40B4-BE49-F238E27FC236}">
                <a16:creationId xmlns:a16="http://schemas.microsoft.com/office/drawing/2014/main" id="{27BEDA48-F973-84A5-40EC-72977915B21A}"/>
              </a:ext>
            </a:extLst>
          </p:cNvPr>
          <p:cNvSpPr txBox="1"/>
          <p:nvPr/>
        </p:nvSpPr>
        <p:spPr>
          <a:xfrm>
            <a:off x="3076334" y="1173922"/>
            <a:ext cx="6039328" cy="461665"/>
          </a:xfrm>
          <a:prstGeom prst="rect">
            <a:avLst/>
          </a:prstGeom>
          <a:noFill/>
        </p:spPr>
        <p:txBody>
          <a:bodyPr wrap="square">
            <a:spAutoFit/>
          </a:bodyPr>
          <a:lstStyle/>
          <a:p>
            <a:pPr algn="ctr"/>
            <a:r>
              <a:rPr lang="en-US" sz="800" baseline="30000" dirty="0"/>
              <a:t>1</a:t>
            </a:r>
            <a:r>
              <a:rPr lang="en-US" sz="800" dirty="0"/>
              <a:t>Department of Experimental Medicine, University of Campania "Luigi </a:t>
            </a:r>
            <a:r>
              <a:rPr lang="en-US" sz="800" dirty="0" err="1"/>
              <a:t>Vanvitelli</a:t>
            </a:r>
            <a:r>
              <a:rPr lang="en-US" sz="800" dirty="0"/>
              <a:t>", Via Santa Maria di </a:t>
            </a:r>
            <a:r>
              <a:rPr lang="en-US" sz="800" dirty="0" err="1"/>
              <a:t>Costantinopoli</a:t>
            </a:r>
            <a:r>
              <a:rPr lang="en-US" sz="800" dirty="0"/>
              <a:t> 16, 80138 Naples, Italy.</a:t>
            </a:r>
          </a:p>
          <a:p>
            <a:pPr algn="ctr"/>
            <a:r>
              <a:rPr lang="en-US" sz="800" baseline="30000" dirty="0"/>
              <a:t>2</a:t>
            </a:r>
            <a:r>
              <a:rPr lang="en-US" sz="800" dirty="0"/>
              <a:t>Research Institute on Terrestrial Ecosystems (IRET), National Research Council of Italy (CNR), Via Pietro </a:t>
            </a:r>
            <a:r>
              <a:rPr lang="en-US" sz="800" dirty="0" err="1"/>
              <a:t>Castellino</a:t>
            </a:r>
            <a:r>
              <a:rPr lang="en-US" sz="800" dirty="0"/>
              <a:t> 111, 80131 Naples, Italy.</a:t>
            </a:r>
          </a:p>
          <a:p>
            <a:pPr algn="ctr"/>
            <a:r>
              <a:rPr lang="en-US" sz="800" baseline="30000" dirty="0"/>
              <a:t>3</a:t>
            </a:r>
            <a:r>
              <a:rPr lang="en-US" sz="800" dirty="0"/>
              <a:t>Faculty of Medicine and Surgery, Saint Camillus International University of Health Sciences, Via di Sant'Alessandro 8, 00131 Rome, Italy.</a:t>
            </a:r>
          </a:p>
        </p:txBody>
      </p:sp>
      <p:sp>
        <p:nvSpPr>
          <p:cNvPr id="20" name="TextBox 19">
            <a:extLst>
              <a:ext uri="{FF2B5EF4-FFF2-40B4-BE49-F238E27FC236}">
                <a16:creationId xmlns:a16="http://schemas.microsoft.com/office/drawing/2014/main" id="{DBD69256-38FD-D2A5-C887-1E9EE7498BA5}"/>
              </a:ext>
            </a:extLst>
          </p:cNvPr>
          <p:cNvSpPr txBox="1"/>
          <p:nvPr/>
        </p:nvSpPr>
        <p:spPr>
          <a:xfrm>
            <a:off x="630806" y="1922906"/>
            <a:ext cx="3611198" cy="2323713"/>
          </a:xfrm>
          <a:prstGeom prst="rect">
            <a:avLst/>
          </a:prstGeom>
          <a:noFill/>
        </p:spPr>
        <p:txBody>
          <a:bodyPr wrap="square">
            <a:spAutoFit/>
          </a:bodyPr>
          <a:lstStyle/>
          <a:p>
            <a:pPr algn="just"/>
            <a:r>
              <a:rPr lang="en-US" sz="900" dirty="0"/>
              <a:t>Plant-derived extracellular vesicles (P-EVs) are emerging as promising agents for delivering bioactive compounds, playing a key role in intercellular communication. They can effectively deliver a wide range of cargoes, including proteins, lipids, nucleic acids (noncoding RNAs, DNA, mRNA), and other bioactive compounds. P-EVs exhibit a remarkable range of biological activities, showing both preventive and therapeutic potential in alleviating various pathological conditions. Their ability to efficiently deliver both exogenous and endogenous bioactive molecules to mammalian cells, combined with their low cytotoxicity, makes them promising candidates for developing novel therapeutic strategies across multiple diseases.</a:t>
            </a:r>
          </a:p>
          <a:p>
            <a:pPr algn="just"/>
            <a:r>
              <a:rPr lang="en-US" sz="900" dirty="0"/>
              <a:t>In this study, EVs were extracted from Opuntia </a:t>
            </a:r>
            <a:r>
              <a:rPr lang="en-US" sz="900" dirty="0" err="1"/>
              <a:t>ficus</a:t>
            </a:r>
            <a:r>
              <a:rPr lang="en-US" sz="900" dirty="0"/>
              <a:t>-indica fruit (OFI-EVs) and analyzed for their particle size distribution, concentration, and bioactive molecule composition to evaluate their potential role in chronic wound healing. </a:t>
            </a:r>
          </a:p>
          <a:p>
            <a:pPr algn="just"/>
            <a:endParaRPr lang="en-US" sz="1000" dirty="0"/>
          </a:p>
        </p:txBody>
      </p:sp>
      <p:sp>
        <p:nvSpPr>
          <p:cNvPr id="21" name="TextBox 20">
            <a:extLst>
              <a:ext uri="{FF2B5EF4-FFF2-40B4-BE49-F238E27FC236}">
                <a16:creationId xmlns:a16="http://schemas.microsoft.com/office/drawing/2014/main" id="{E8B60405-4E14-EA31-C453-FAAF8A4F9F47}"/>
              </a:ext>
            </a:extLst>
          </p:cNvPr>
          <p:cNvSpPr txBox="1"/>
          <p:nvPr/>
        </p:nvSpPr>
        <p:spPr>
          <a:xfrm>
            <a:off x="565300" y="1730657"/>
            <a:ext cx="1428846" cy="261610"/>
          </a:xfrm>
          <a:prstGeom prst="rect">
            <a:avLst/>
          </a:prstGeom>
          <a:noFill/>
        </p:spPr>
        <p:txBody>
          <a:bodyPr wrap="square" rtlCol="0">
            <a:spAutoFit/>
          </a:bodyPr>
          <a:lstStyle/>
          <a:p>
            <a:pPr algn="ctr"/>
            <a:r>
              <a:rPr lang="en-US" sz="1100" b="1" dirty="0">
                <a:solidFill>
                  <a:srgbClr val="2A421A"/>
                </a:solidFill>
              </a:rPr>
              <a:t>Introduction</a:t>
            </a:r>
          </a:p>
        </p:txBody>
      </p:sp>
      <p:pic>
        <p:nvPicPr>
          <p:cNvPr id="23" name="Picture 22">
            <a:extLst>
              <a:ext uri="{FF2B5EF4-FFF2-40B4-BE49-F238E27FC236}">
                <a16:creationId xmlns:a16="http://schemas.microsoft.com/office/drawing/2014/main" id="{A7B5D9A7-5F04-0F97-BB94-15F3F44ADBED}"/>
              </a:ext>
            </a:extLst>
          </p:cNvPr>
          <p:cNvPicPr>
            <a:picLocks noChangeAspect="1"/>
          </p:cNvPicPr>
          <p:nvPr/>
        </p:nvPicPr>
        <p:blipFill>
          <a:blip r:embed="rId5"/>
          <a:stretch>
            <a:fillRect/>
          </a:stretch>
        </p:blipFill>
        <p:spPr>
          <a:xfrm>
            <a:off x="1475083" y="4024351"/>
            <a:ext cx="1931235" cy="816836"/>
          </a:xfrm>
          <a:prstGeom prst="rect">
            <a:avLst/>
          </a:prstGeom>
        </p:spPr>
      </p:pic>
      <p:pic>
        <p:nvPicPr>
          <p:cNvPr id="25" name="Picture 24">
            <a:extLst>
              <a:ext uri="{FF2B5EF4-FFF2-40B4-BE49-F238E27FC236}">
                <a16:creationId xmlns:a16="http://schemas.microsoft.com/office/drawing/2014/main" id="{F0DE95E6-7347-2075-DF77-55494C857309}"/>
              </a:ext>
            </a:extLst>
          </p:cNvPr>
          <p:cNvPicPr>
            <a:picLocks noChangeAspect="1"/>
          </p:cNvPicPr>
          <p:nvPr/>
        </p:nvPicPr>
        <p:blipFill>
          <a:blip r:embed="rId6"/>
          <a:stretch>
            <a:fillRect/>
          </a:stretch>
        </p:blipFill>
        <p:spPr>
          <a:xfrm>
            <a:off x="4179654" y="2880358"/>
            <a:ext cx="3678845" cy="3367221"/>
          </a:xfrm>
          <a:prstGeom prst="rect">
            <a:avLst/>
          </a:prstGeom>
        </p:spPr>
      </p:pic>
      <p:pic>
        <p:nvPicPr>
          <p:cNvPr id="41" name="Picture 40">
            <a:extLst>
              <a:ext uri="{FF2B5EF4-FFF2-40B4-BE49-F238E27FC236}">
                <a16:creationId xmlns:a16="http://schemas.microsoft.com/office/drawing/2014/main" id="{6A7AB0B2-098E-D0C3-AA6E-CC46775C3608}"/>
              </a:ext>
            </a:extLst>
          </p:cNvPr>
          <p:cNvPicPr>
            <a:picLocks noChangeAspect="1"/>
          </p:cNvPicPr>
          <p:nvPr/>
        </p:nvPicPr>
        <p:blipFill>
          <a:blip r:embed="rId7"/>
          <a:stretch>
            <a:fillRect/>
          </a:stretch>
        </p:blipFill>
        <p:spPr>
          <a:xfrm>
            <a:off x="7792412" y="2846636"/>
            <a:ext cx="3510641" cy="3235109"/>
          </a:xfrm>
          <a:prstGeom prst="rect">
            <a:avLst/>
          </a:prstGeom>
        </p:spPr>
      </p:pic>
      <p:sp>
        <p:nvSpPr>
          <p:cNvPr id="44" name="TextBox 43">
            <a:extLst>
              <a:ext uri="{FF2B5EF4-FFF2-40B4-BE49-F238E27FC236}">
                <a16:creationId xmlns:a16="http://schemas.microsoft.com/office/drawing/2014/main" id="{CFBC4A18-3D02-0F32-45A0-AF5BE5157B3C}"/>
              </a:ext>
            </a:extLst>
          </p:cNvPr>
          <p:cNvSpPr txBox="1"/>
          <p:nvPr/>
        </p:nvSpPr>
        <p:spPr>
          <a:xfrm>
            <a:off x="4568346" y="6097100"/>
            <a:ext cx="3241625" cy="523220"/>
          </a:xfrm>
          <a:prstGeom prst="rect">
            <a:avLst/>
          </a:prstGeom>
          <a:noFill/>
        </p:spPr>
        <p:txBody>
          <a:bodyPr wrap="square">
            <a:spAutoFit/>
          </a:bodyPr>
          <a:lstStyle/>
          <a:p>
            <a:pPr algn="just"/>
            <a:r>
              <a:rPr lang="en-US" sz="700" dirty="0"/>
              <a:t>(A) Schematic illustration of OFI-EVs isolation procedure. (B) Size distribution using nanoparticle tracking analysis. (C,D) Size distribution, Zeta potential using dynamic light scattering. (E,F) Production yield and purity of OFI-</a:t>
            </a:r>
            <a:r>
              <a:rPr lang="en-US" sz="700" dirty="0" err="1"/>
              <a:t>Evs</a:t>
            </a:r>
            <a:r>
              <a:rPr lang="en-US" sz="700" dirty="0"/>
              <a:t> (G) Transmission electron microscopy image of isolated OFI-EVs.</a:t>
            </a:r>
          </a:p>
        </p:txBody>
      </p:sp>
      <p:sp>
        <p:nvSpPr>
          <p:cNvPr id="46" name="TextBox 45">
            <a:extLst>
              <a:ext uri="{FF2B5EF4-FFF2-40B4-BE49-F238E27FC236}">
                <a16:creationId xmlns:a16="http://schemas.microsoft.com/office/drawing/2014/main" id="{99C1A74E-A566-CA50-F9A3-9E46D9D7EDE3}"/>
              </a:ext>
            </a:extLst>
          </p:cNvPr>
          <p:cNvSpPr txBox="1"/>
          <p:nvPr/>
        </p:nvSpPr>
        <p:spPr>
          <a:xfrm>
            <a:off x="7986324" y="6061779"/>
            <a:ext cx="3170606" cy="523220"/>
          </a:xfrm>
          <a:prstGeom prst="rect">
            <a:avLst/>
          </a:prstGeom>
          <a:noFill/>
        </p:spPr>
        <p:txBody>
          <a:bodyPr wrap="square">
            <a:spAutoFit/>
          </a:bodyPr>
          <a:lstStyle/>
          <a:p>
            <a:pPr algn="just"/>
            <a:r>
              <a:rPr lang="en-US" sz="700" dirty="0"/>
              <a:t>(A) Semi-quantitative analysis of PKH67-EVs fluorescence intensity (B) ROS release using cellular ROS assay kit (H2DCFDA). (C) IL6, IL8, and TNF</a:t>
            </a:r>
            <a:r>
              <a:rPr lang="el-GR" sz="700" dirty="0"/>
              <a:t>α </a:t>
            </a:r>
            <a:r>
              <a:rPr lang="en-US" sz="700" dirty="0"/>
              <a:t>analyzed by </a:t>
            </a:r>
            <a:r>
              <a:rPr lang="en-US" sz="700" dirty="0" err="1"/>
              <a:t>qRT</a:t>
            </a:r>
            <a:r>
              <a:rPr lang="en-US" sz="700" dirty="0"/>
              <a:t>-PCR in THP-1 cells. (D) Optical images of HUVECs tubes. (E) Representative images of wound closure.</a:t>
            </a:r>
          </a:p>
        </p:txBody>
      </p:sp>
      <p:sp>
        <p:nvSpPr>
          <p:cNvPr id="50" name="TextBox 49">
            <a:extLst>
              <a:ext uri="{FF2B5EF4-FFF2-40B4-BE49-F238E27FC236}">
                <a16:creationId xmlns:a16="http://schemas.microsoft.com/office/drawing/2014/main" id="{BA275293-40BD-51AE-A996-16AFEB130DA2}"/>
              </a:ext>
            </a:extLst>
          </p:cNvPr>
          <p:cNvSpPr txBox="1"/>
          <p:nvPr/>
        </p:nvSpPr>
        <p:spPr>
          <a:xfrm>
            <a:off x="4314505" y="1907323"/>
            <a:ext cx="6988548" cy="784830"/>
          </a:xfrm>
          <a:prstGeom prst="rect">
            <a:avLst/>
          </a:prstGeom>
          <a:noFill/>
        </p:spPr>
        <p:txBody>
          <a:bodyPr wrap="square">
            <a:spAutoFit/>
          </a:bodyPr>
          <a:lstStyle/>
          <a:p>
            <a:pPr algn="just"/>
            <a:r>
              <a:rPr lang="en-US" sz="900" dirty="0"/>
              <a:t>Pro-inflammatory cytokine OFI-EVs exhibited biocompatibility and protective effects in an in vitro chronic wound model by reducing inflammation and oxidative stress. They downregulated (IL-6, IL-8, TNF-α) in LPS-stimulated human leukemia monocytic cell line (THP-1) and enhanced cellular antioxidant defenses. Additionally, they promoted wound healing by stimulating the migration and new angiogenesis of human dermal fibroblast (HDFs) and of Human Umbilical Vein Endothelial cells (HUVEC). These findings suggest that OFI-EVs could serve as a  natural candidate for healing chronic wound.</a:t>
            </a:r>
          </a:p>
        </p:txBody>
      </p:sp>
      <p:sp>
        <p:nvSpPr>
          <p:cNvPr id="51" name="TextBox 50">
            <a:extLst>
              <a:ext uri="{FF2B5EF4-FFF2-40B4-BE49-F238E27FC236}">
                <a16:creationId xmlns:a16="http://schemas.microsoft.com/office/drawing/2014/main" id="{EA73C3AF-E7BC-E740-C0A4-D3D552651A3E}"/>
              </a:ext>
            </a:extLst>
          </p:cNvPr>
          <p:cNvSpPr txBox="1"/>
          <p:nvPr/>
        </p:nvSpPr>
        <p:spPr>
          <a:xfrm>
            <a:off x="4353806" y="1729720"/>
            <a:ext cx="767476" cy="261610"/>
          </a:xfrm>
          <a:prstGeom prst="rect">
            <a:avLst/>
          </a:prstGeom>
          <a:noFill/>
        </p:spPr>
        <p:txBody>
          <a:bodyPr wrap="square" rtlCol="0">
            <a:spAutoFit/>
          </a:bodyPr>
          <a:lstStyle/>
          <a:p>
            <a:r>
              <a:rPr lang="en-US" sz="1100" b="1" dirty="0">
                <a:solidFill>
                  <a:srgbClr val="2A421A"/>
                </a:solidFill>
              </a:rPr>
              <a:t>Results</a:t>
            </a:r>
          </a:p>
        </p:txBody>
      </p:sp>
      <p:sp>
        <p:nvSpPr>
          <p:cNvPr id="53" name="TextBox 52">
            <a:extLst>
              <a:ext uri="{FF2B5EF4-FFF2-40B4-BE49-F238E27FC236}">
                <a16:creationId xmlns:a16="http://schemas.microsoft.com/office/drawing/2014/main" id="{5340E480-901C-7216-F7FB-A1663A0F43AE}"/>
              </a:ext>
            </a:extLst>
          </p:cNvPr>
          <p:cNvSpPr txBox="1"/>
          <p:nvPr/>
        </p:nvSpPr>
        <p:spPr>
          <a:xfrm>
            <a:off x="5540280" y="2736954"/>
            <a:ext cx="1297756" cy="200055"/>
          </a:xfrm>
          <a:prstGeom prst="rect">
            <a:avLst/>
          </a:prstGeom>
          <a:noFill/>
        </p:spPr>
        <p:txBody>
          <a:bodyPr wrap="square">
            <a:spAutoFit/>
          </a:bodyPr>
          <a:lstStyle/>
          <a:p>
            <a:r>
              <a:rPr lang="en-US" sz="700" b="1" dirty="0"/>
              <a:t>Isolation and Characterization</a:t>
            </a:r>
          </a:p>
        </p:txBody>
      </p:sp>
      <p:sp>
        <p:nvSpPr>
          <p:cNvPr id="55" name="TextBox 54">
            <a:extLst>
              <a:ext uri="{FF2B5EF4-FFF2-40B4-BE49-F238E27FC236}">
                <a16:creationId xmlns:a16="http://schemas.microsoft.com/office/drawing/2014/main" id="{A050E2EA-5607-2709-088D-FA398E5BB05A}"/>
              </a:ext>
            </a:extLst>
          </p:cNvPr>
          <p:cNvSpPr txBox="1"/>
          <p:nvPr/>
        </p:nvSpPr>
        <p:spPr>
          <a:xfrm>
            <a:off x="9096158" y="2746608"/>
            <a:ext cx="830627" cy="200055"/>
          </a:xfrm>
          <a:prstGeom prst="rect">
            <a:avLst/>
          </a:prstGeom>
          <a:noFill/>
        </p:spPr>
        <p:txBody>
          <a:bodyPr wrap="square">
            <a:spAutoFit/>
          </a:bodyPr>
          <a:lstStyle/>
          <a:p>
            <a:r>
              <a:rPr lang="en-US" sz="700" b="1" dirty="0"/>
              <a:t>Biological activity</a:t>
            </a:r>
          </a:p>
        </p:txBody>
      </p:sp>
      <p:sp>
        <p:nvSpPr>
          <p:cNvPr id="57" name="TextBox 56">
            <a:extLst>
              <a:ext uri="{FF2B5EF4-FFF2-40B4-BE49-F238E27FC236}">
                <a16:creationId xmlns:a16="http://schemas.microsoft.com/office/drawing/2014/main" id="{C554A864-5DDC-873F-633F-64BE1CE1E689}"/>
              </a:ext>
            </a:extLst>
          </p:cNvPr>
          <p:cNvSpPr txBox="1"/>
          <p:nvPr/>
        </p:nvSpPr>
        <p:spPr>
          <a:xfrm>
            <a:off x="562040" y="5227426"/>
            <a:ext cx="3748731" cy="1477328"/>
          </a:xfrm>
          <a:prstGeom prst="rect">
            <a:avLst/>
          </a:prstGeom>
          <a:noFill/>
        </p:spPr>
        <p:txBody>
          <a:bodyPr wrap="square">
            <a:spAutoFit/>
          </a:bodyPr>
          <a:lstStyle/>
          <a:p>
            <a:pPr algn="just"/>
            <a:r>
              <a:rPr lang="en-US" sz="900" dirty="0"/>
              <a:t>OFI exhibits health-promoting and wound-healing properties. Despite their desirable biological properties, many natural products face limitations in crossing the stratum corneum to reach wounds. However, modern delivery techniques improve the effectiveness of natural bioactive products by enhancing their permeability and bioavailability, overcoming challenges in penetrating the stratum corneum for wound healing. This study emphasizes the therapeutic potential of OFI-EVs, which facilitate intercellular communication and effectively deliver bioactive molecules to target cells. OFI-EVs reduce inflammation and oxidative stress, accelerating the healing of chronic skin wounds.</a:t>
            </a:r>
          </a:p>
        </p:txBody>
      </p:sp>
      <p:sp>
        <p:nvSpPr>
          <p:cNvPr id="58" name="TextBox 57">
            <a:extLst>
              <a:ext uri="{FF2B5EF4-FFF2-40B4-BE49-F238E27FC236}">
                <a16:creationId xmlns:a16="http://schemas.microsoft.com/office/drawing/2014/main" id="{5EB8DF1F-AAFB-C85A-055C-9E76B5A46D6D}"/>
              </a:ext>
            </a:extLst>
          </p:cNvPr>
          <p:cNvSpPr txBox="1"/>
          <p:nvPr/>
        </p:nvSpPr>
        <p:spPr>
          <a:xfrm>
            <a:off x="715278" y="5046760"/>
            <a:ext cx="1015877" cy="261610"/>
          </a:xfrm>
          <a:prstGeom prst="rect">
            <a:avLst/>
          </a:prstGeom>
          <a:noFill/>
        </p:spPr>
        <p:txBody>
          <a:bodyPr wrap="square" rtlCol="0">
            <a:spAutoFit/>
          </a:bodyPr>
          <a:lstStyle/>
          <a:p>
            <a:r>
              <a:rPr lang="en-US" sz="1100" b="1" dirty="0">
                <a:solidFill>
                  <a:srgbClr val="2A421A"/>
                </a:solidFill>
              </a:rPr>
              <a:t>Conclusion</a:t>
            </a:r>
          </a:p>
        </p:txBody>
      </p:sp>
      <p:sp>
        <p:nvSpPr>
          <p:cNvPr id="12" name="Rectangle: Rounded Corners 11">
            <a:extLst>
              <a:ext uri="{FF2B5EF4-FFF2-40B4-BE49-F238E27FC236}">
                <a16:creationId xmlns:a16="http://schemas.microsoft.com/office/drawing/2014/main" id="{EFAAB542-1B15-40DB-1401-B8C6A16D2E79}"/>
              </a:ext>
            </a:extLst>
          </p:cNvPr>
          <p:cNvSpPr/>
          <p:nvPr/>
        </p:nvSpPr>
        <p:spPr>
          <a:xfrm>
            <a:off x="562040" y="5002901"/>
            <a:ext cx="3693850" cy="1712505"/>
          </a:xfrm>
          <a:prstGeom prst="round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A21F0596-3DE9-530F-309B-2CF523EBEF56}"/>
              </a:ext>
            </a:extLst>
          </p:cNvPr>
          <p:cNvSpPr/>
          <p:nvPr/>
        </p:nvSpPr>
        <p:spPr>
          <a:xfrm>
            <a:off x="562040" y="1701565"/>
            <a:ext cx="3688531" cy="3231213"/>
          </a:xfrm>
          <a:prstGeom prst="round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34EE9945-B4DF-0462-79ED-D0404C6C8FF7}"/>
              </a:ext>
            </a:extLst>
          </p:cNvPr>
          <p:cNvSpPr/>
          <p:nvPr/>
        </p:nvSpPr>
        <p:spPr>
          <a:xfrm>
            <a:off x="4314505" y="1697022"/>
            <a:ext cx="6988548" cy="1029686"/>
          </a:xfrm>
          <a:prstGeom prst="round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7417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C416D0-F768-4CAD-9651-2040558DA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D10252-B557-4F73-9C05-AB28B06A12D8}">
  <ds:schemaRefs>
    <ds:schemaRef ds:uri="http://schemas.microsoft.com/sharepoint/v3/contenttype/forms"/>
  </ds:schemaRefs>
</ds:datastoreItem>
</file>

<file path=customXml/itemProps3.xml><?xml version="1.0" encoding="utf-8"?>
<ds:datastoreItem xmlns:ds="http://schemas.openxmlformats.org/officeDocument/2006/customXml" ds:itemID="{11A982AE-2665-4914-8619-6458CAACD3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513</TotalTime>
  <Words>569</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Times New Roman</vt:lpstr>
      <vt:lpstr>Tema di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lastModifiedBy>ANNA VALENTINO</cp:lastModifiedBy>
  <cp:revision>18</cp:revision>
  <dcterms:created xsi:type="dcterms:W3CDTF">2024-12-12T08:43:13Z</dcterms:created>
  <dcterms:modified xsi:type="dcterms:W3CDTF">2025-02-10T14:12:59Z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