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BA096-59E9-F878-6B54-99417958CC2B}" v="17" dt="2025-02-10T11:05:10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ATTIONI" userId="S::claudia.mattioni@cnr.it::92a6b542-7441-4ca6-a295-73f75a8c9275" providerId="AD" clId="Web-{F18BA096-59E9-F878-6B54-99417958CC2B}"/>
    <pc:docChg chg="modSld">
      <pc:chgData name="CLAUDIA MATTIONI" userId="S::claudia.mattioni@cnr.it::92a6b542-7441-4ca6-a295-73f75a8c9275" providerId="AD" clId="Web-{F18BA096-59E9-F878-6B54-99417958CC2B}" dt="2025-02-10T11:05:10.109" v="9" actId="20577"/>
      <pc:docMkLst>
        <pc:docMk/>
      </pc:docMkLst>
      <pc:sldChg chg="modSp">
        <pc:chgData name="CLAUDIA MATTIONI" userId="S::claudia.mattioni@cnr.it::92a6b542-7441-4ca6-a295-73f75a8c9275" providerId="AD" clId="Web-{F18BA096-59E9-F878-6B54-99417958CC2B}" dt="2025-02-10T11:05:10.109" v="9" actId="20577"/>
        <pc:sldMkLst>
          <pc:docMk/>
          <pc:sldMk cId="770741721" sldId="256"/>
        </pc:sldMkLst>
        <pc:spChg chg="mod">
          <ac:chgData name="CLAUDIA MATTIONI" userId="S::claudia.mattioni@cnr.it::92a6b542-7441-4ca6-a295-73f75a8c9275" providerId="AD" clId="Web-{F18BA096-59E9-F878-6B54-99417958CC2B}" dt="2025-02-10T11:05:10.109" v="9" actId="20577"/>
          <ac:spMkLst>
            <pc:docMk/>
            <pc:sldMk cId="770741721" sldId="256"/>
            <ac:spMk id="17" creationId="{00000000-0000-0000-0000-000000000000}"/>
          </ac:spMkLst>
        </pc:spChg>
      </pc:sldChg>
    </pc:docChg>
  </pc:docChgLst>
  <pc:docChgLst>
    <pc:chgData name="CLAUDIA MATTIONI" userId="S::claudia.mattioni@cnr.it::92a6b542-7441-4ca6-a295-73f75a8c9275" providerId="AD" clId="Web-{0D53473B-9542-7A21-B711-34C9E40DB854}"/>
    <pc:docChg chg="modSld">
      <pc:chgData name="CLAUDIA MATTIONI" userId="S::claudia.mattioni@cnr.it::92a6b542-7441-4ca6-a295-73f75a8c9275" providerId="AD" clId="Web-{0D53473B-9542-7A21-B711-34C9E40DB854}" dt="2025-01-31T11:15:48.499" v="4" actId="1076"/>
      <pc:docMkLst>
        <pc:docMk/>
      </pc:docMkLst>
      <pc:sldChg chg="addSp modSp">
        <pc:chgData name="CLAUDIA MATTIONI" userId="S::claudia.mattioni@cnr.it::92a6b542-7441-4ca6-a295-73f75a8c9275" providerId="AD" clId="Web-{0D53473B-9542-7A21-B711-34C9E40DB854}" dt="2025-01-31T11:15:48.499" v="4" actId="1076"/>
        <pc:sldMkLst>
          <pc:docMk/>
          <pc:sldMk cId="770741721" sldId="256"/>
        </pc:sldMkLst>
        <pc:picChg chg="add mod">
          <ac:chgData name="CLAUDIA MATTIONI" userId="S::claudia.mattioni@cnr.it::92a6b542-7441-4ca6-a295-73f75a8c9275" providerId="AD" clId="Web-{0D53473B-9542-7A21-B711-34C9E40DB854}" dt="2025-01-31T11:15:48.499" v="4" actId="1076"/>
          <ac:picMkLst>
            <pc:docMk/>
            <pc:sldMk cId="770741721" sldId="256"/>
            <ac:picMk id="26" creationId="{0C44D045-4A1F-FC40-84CF-569CBA2B09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8728590" y="6315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Claudia Mattioni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-395010" y="-104140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379184" y="66124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03086" y="608205"/>
            <a:ext cx="10050087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imes" panose="02020603050405020304" pitchFamily="18" charset="0"/>
              </a:rPr>
              <a:t>Genetic diversity and structure of </a:t>
            </a:r>
            <a:r>
              <a:rPr lang="en-GB" sz="1600" b="1" i="1" dirty="0" err="1">
                <a:latin typeface="Times" panose="02020603050405020304" pitchFamily="18" charset="0"/>
              </a:rPr>
              <a:t>Alnus</a:t>
            </a:r>
            <a:r>
              <a:rPr lang="en-GB" sz="1600" b="1" i="1" dirty="0">
                <a:latin typeface="Times" panose="02020603050405020304" pitchFamily="18" charset="0"/>
              </a:rPr>
              <a:t> </a:t>
            </a:r>
            <a:r>
              <a:rPr lang="en-GB" sz="1600" b="1" i="1" dirty="0" err="1">
                <a:latin typeface="Times" panose="02020603050405020304" pitchFamily="18" charset="0"/>
              </a:rPr>
              <a:t>cordata</a:t>
            </a:r>
            <a:r>
              <a:rPr lang="en-GB" sz="1600" b="1" dirty="0">
                <a:latin typeface="Times" panose="02020603050405020304" pitchFamily="18" charset="0"/>
              </a:rPr>
              <a:t> and</a:t>
            </a:r>
            <a:r>
              <a:rPr lang="en-GB" sz="1600" b="1" i="1" dirty="0">
                <a:latin typeface="Times" panose="02020603050405020304" pitchFamily="18" charset="0"/>
              </a:rPr>
              <a:t> </a:t>
            </a:r>
            <a:r>
              <a:rPr lang="en-GB" sz="1600" b="1" i="1" dirty="0" err="1">
                <a:latin typeface="Times" panose="02020603050405020304" pitchFamily="18" charset="0"/>
              </a:rPr>
              <a:t>Quercus</a:t>
            </a:r>
            <a:r>
              <a:rPr lang="en-GB" sz="1600" b="1" i="1" dirty="0">
                <a:latin typeface="Times" panose="02020603050405020304" pitchFamily="18" charset="0"/>
              </a:rPr>
              <a:t> </a:t>
            </a:r>
            <a:r>
              <a:rPr lang="en-GB" sz="1600" b="1" i="1" dirty="0" err="1">
                <a:latin typeface="Times" panose="02020603050405020304" pitchFamily="18" charset="0"/>
              </a:rPr>
              <a:t>trojana</a:t>
            </a:r>
            <a:r>
              <a:rPr lang="en-GB" sz="1600" b="1" dirty="0">
                <a:latin typeface="Times" panose="02020603050405020304" pitchFamily="18" charset="0"/>
              </a:rPr>
              <a:t> populations in the native range of southern Italy: an essential step towards the definition of management and conservation strategies </a:t>
            </a:r>
            <a:endParaRPr lang="it-IT" sz="1600" dirty="0">
              <a:latin typeface="Times" panose="02020603050405020304" pitchFamily="18" charset="0"/>
            </a:endParaRPr>
          </a:p>
          <a:p>
            <a:r>
              <a:rPr lang="en-GB" sz="1200" dirty="0">
                <a:latin typeface="Times" panose="02020603050405020304" pitchFamily="18" charset="0"/>
              </a:rPr>
              <a:t>C. Mattioni, A. Marchesini, M. Gaudet, F. Chiocchini, L. Leonardi , M. Cherubini, P.  Pollegioni P.</a:t>
            </a:r>
            <a:endParaRPr lang="it-IT" sz="1200" dirty="0">
              <a:latin typeface="Times" panose="02020603050405020304" pitchFamily="18" charset="0"/>
            </a:endParaRPr>
          </a:p>
          <a:p>
            <a:endParaRPr lang="it-IT" dirty="0">
              <a:latin typeface="Times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32" y="4901266"/>
            <a:ext cx="3647987" cy="18177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330" y="3306477"/>
            <a:ext cx="1076797" cy="156108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614" y="3379806"/>
            <a:ext cx="3690021" cy="312618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41" y="3306477"/>
            <a:ext cx="2225233" cy="156071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971859" y="1608221"/>
            <a:ext cx="5904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Microsatellite genotyping  for: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-Understanding demography and genetic structure of natural populations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-Identify hot spots of neutral diversity and conservation units</a:t>
            </a:r>
            <a:endParaRPr lang="it-IT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-Reconstruct evolutionary history</a:t>
            </a: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integrate the genetic/genomic data with climatic and topographic data</a:t>
            </a:r>
          </a:p>
          <a:p>
            <a:pPr algn="just"/>
            <a:endParaRPr lang="en-US" sz="1000" dirty="0"/>
          </a:p>
          <a:p>
            <a:pPr algn="just"/>
            <a:endParaRPr lang="en-US" sz="1000" dirty="0">
              <a:ea typeface="Calibri"/>
              <a:cs typeface="Calibri"/>
            </a:endParaRPr>
          </a:p>
          <a:p>
            <a:pPr algn="just"/>
            <a:endParaRPr lang="it-IT" sz="1000" dirty="0">
              <a:ea typeface="Calibri"/>
              <a:cs typeface="Calibri"/>
            </a:endParaRP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224685" y="2854859"/>
            <a:ext cx="220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Alnus</a:t>
            </a:r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cordata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550286" y="5051958"/>
            <a:ext cx="2091820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imes New Roman"/>
                <a:cs typeface="Times New Roman"/>
              </a:rPr>
              <a:t>Predicted current (A) and future potential geographic distribution of </a:t>
            </a:r>
            <a:r>
              <a:rPr lang="en-GB" sz="1100" i="1" dirty="0">
                <a:latin typeface="Times New Roman"/>
                <a:cs typeface="Times New Roman"/>
              </a:rPr>
              <a:t>Alnus cordata</a:t>
            </a:r>
            <a:r>
              <a:rPr lang="en-GB" sz="1100" i="1" dirty="0">
                <a:latin typeface="Times New Roman"/>
                <a:cs typeface="Times New Roman"/>
              </a:rPr>
              <a:t> </a:t>
            </a:r>
            <a:r>
              <a:rPr lang="en-GB" sz="1100" dirty="0">
                <a:latin typeface="Times New Roman"/>
                <a:cs typeface="Times New Roman"/>
              </a:rPr>
              <a:t>by 2050 (range 2041-2060</a:t>
            </a:r>
            <a:r>
              <a:rPr lang="en-GB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)and 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2070 (range-2061-2080</a:t>
            </a:r>
            <a:r>
              <a:rPr lang="en-GB" sz="1100" dirty="0">
                <a:latin typeface="Calibri"/>
                <a:cs typeface="Times New Roman"/>
              </a:rPr>
              <a:t>) 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climate CMIP6 model under RCP4.5 and RCP 8.5 </a:t>
            </a:r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endParaRPr lang="it-IT" sz="1100" dirty="0"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051491" y="2635135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ea typeface="Calibri"/>
                <a:cs typeface="Calibri"/>
              </a:rPr>
              <a:t> </a:t>
            </a:r>
            <a:endParaRPr lang="it-IT" sz="900" dirty="0">
              <a:ea typeface="Calibri"/>
              <a:cs typeface="Calibri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743846" y="1724396"/>
            <a:ext cx="2415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06258" y="1600787"/>
            <a:ext cx="5125131" cy="1039652"/>
          </a:xfrm>
          <a:prstGeom prst="round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6495445" y="1630092"/>
            <a:ext cx="5142390" cy="1017565"/>
          </a:xfrm>
          <a:prstGeom prst="round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5934802" y="2120256"/>
            <a:ext cx="490482" cy="1154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738879" y="2799706"/>
            <a:ext cx="5193033" cy="3939903"/>
          </a:xfrm>
          <a:prstGeom prst="round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6508524" y="2803269"/>
            <a:ext cx="5175787" cy="3910561"/>
          </a:xfrm>
          <a:prstGeom prst="round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603379" y="2805874"/>
            <a:ext cx="168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Quercus</a:t>
            </a:r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trojana</a:t>
            </a:r>
            <a:endParaRPr lang="it-IT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292559" y="3639127"/>
            <a:ext cx="14124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it-I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552 </a:t>
            </a:r>
            <a:r>
              <a:rPr lang="it-I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it-I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SSRs</a:t>
            </a:r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markers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201530" y="4786999"/>
            <a:ext cx="164548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analysis  revealed the presence of two main gene pools, genetic divergence between two populations in the core of distribution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696479" y="2881323"/>
            <a:ext cx="19432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identified two genetic clusters weakly correlated with the elevation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224013" y="4616840"/>
            <a:ext cx="142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Indication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0321991" y="3675987"/>
            <a:ext cx="13158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it-I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it-IT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517 </a:t>
            </a:r>
            <a:r>
              <a:rPr lang="it-I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it-I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SSRs</a:t>
            </a:r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markers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magine 25" descr="Immagine che contiene testo, design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0C44D045-4A1F-FC40-84CF-569CBA2B09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302" y="0"/>
            <a:ext cx="1012698" cy="7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A982AE-2665-4914-8619-6458CAACD385}">
  <ds:schemaRefs>
    <ds:schemaRef ds:uri="http://schemas.microsoft.com/office/2006/documentManagement/types"/>
    <ds:schemaRef ds:uri="http://www.w3.org/XML/1998/namespace"/>
    <ds:schemaRef ds:uri="http://purl.org/dc/terms/"/>
    <ds:schemaRef ds:uri="31636664-d730-40d7-a265-a5e11b79394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207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CLAUDIA MATTIONI</cp:lastModifiedBy>
  <cp:revision>35</cp:revision>
  <dcterms:created xsi:type="dcterms:W3CDTF">2024-12-12T08:43:13Z</dcterms:created>
  <dcterms:modified xsi:type="dcterms:W3CDTF">2025-02-10T11:12:15Z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