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819"/>
    <a:srgbClr val="FF0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934551-6314-462A-BA48-CDAE576CD023}" v="2" dt="2025-01-17T09:41:27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7T21:11:10.15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07T21:11:14.55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customXml" Target="../ink/ink2.xml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microsoft.com/office/2007/relationships/hdphoto" Target="../media/hdphoto1.wdp"/><Relationship Id="rId5" Type="http://schemas.openxmlformats.org/officeDocument/2006/relationships/image" Target="../media/image4.jpe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customXml" Target="../ink/ink1.xml"/><Relationship Id="rId2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D6230B-B106-3B7B-F5A2-4A59C8B4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718B1692-3CF7-5DA2-50A3-E69FC2C5D4CE}"/>
              </a:ext>
            </a:extLst>
          </p:cNvPr>
          <p:cNvGrpSpPr/>
          <p:nvPr/>
        </p:nvGrpSpPr>
        <p:grpSpPr>
          <a:xfrm>
            <a:off x="81685" y="-85984"/>
            <a:ext cx="2399365" cy="801771"/>
            <a:chOff x="542925" y="11113"/>
            <a:chExt cx="2399365" cy="80900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CB4D215-1086-2B51-984A-654140AC8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5" y="11113"/>
              <a:ext cx="2283065" cy="80900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77A6F2C4-664E-4E19-8EF2-F202682B2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37" y="164275"/>
              <a:ext cx="601053" cy="585724"/>
            </a:xfrm>
            <a:prstGeom prst="rect">
              <a:avLst/>
            </a:prstGeom>
          </p:spPr>
        </p:pic>
      </p:grp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6319E7EC-97A1-9EB4-9D7C-C4F9BE5D3DC7}"/>
              </a:ext>
            </a:extLst>
          </p:cNvPr>
          <p:cNvSpPr txBox="1"/>
          <p:nvPr/>
        </p:nvSpPr>
        <p:spPr>
          <a:xfrm>
            <a:off x="4883246" y="35697"/>
            <a:ext cx="236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993492-ACA5-12E3-94E7-AB8A42AF8E5A}"/>
              </a:ext>
            </a:extLst>
          </p:cNvPr>
          <p:cNvSpPr txBox="1"/>
          <p:nvPr/>
        </p:nvSpPr>
        <p:spPr>
          <a:xfrm>
            <a:off x="7998850" y="40466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EA858A8-6281-CDF6-EE64-D177124D355F}"/>
              </a:ext>
            </a:extLst>
          </p:cNvPr>
          <p:cNvSpPr txBox="1"/>
          <p:nvPr/>
        </p:nvSpPr>
        <p:spPr>
          <a:xfrm>
            <a:off x="5792" y="550124"/>
            <a:ext cx="122142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spc="100" dirty="0">
                <a:solidFill>
                  <a:schemeClr val="accent6">
                    <a:lumMod val="50000"/>
                  </a:schemeClr>
                </a:solidFill>
              </a:rPr>
              <a:t>Food Waste Valorization from Olive Oil Production Chains: New Applications in Regenerative Medicine </a:t>
            </a:r>
            <a:endParaRPr lang="it-IT" sz="1600" b="1" spc="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1DB56CF-37FE-41A6-FED2-FCBD8744B1CA}"/>
              </a:ext>
            </a:extLst>
          </p:cNvPr>
          <p:cNvSpPr txBox="1"/>
          <p:nvPr/>
        </p:nvSpPr>
        <p:spPr>
          <a:xfrm>
            <a:off x="10874" y="781108"/>
            <a:ext cx="12204113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100" spc="160" dirty="0"/>
              <a:t>Silvia Romano</a:t>
            </a:r>
            <a:r>
              <a:rPr lang="it-IT" sz="1100" spc="160" baseline="30000" dirty="0"/>
              <a:t>1,2</a:t>
            </a:r>
            <a:r>
              <a:rPr lang="it-IT" sz="1100" spc="160" dirty="0"/>
              <a:t>, Umberto Galderisi</a:t>
            </a:r>
            <a:r>
              <a:rPr lang="it-IT" sz="1100" spc="160" baseline="30000" dirty="0"/>
              <a:t>1</a:t>
            </a:r>
            <a:r>
              <a:rPr lang="it-IT" sz="1100" spc="160" dirty="0"/>
              <a:t>, Raffaele Conte</a:t>
            </a:r>
            <a:r>
              <a:rPr lang="it-IT" sz="1100" spc="160" baseline="30000" dirty="0"/>
              <a:t>2</a:t>
            </a:r>
            <a:r>
              <a:rPr lang="it-IT" sz="1100" spc="160" dirty="0"/>
              <a:t>, Gianfranco Peluso</a:t>
            </a:r>
            <a:r>
              <a:rPr lang="it-IT" sz="1100" spc="160" baseline="30000" dirty="0"/>
              <a:t>2,3</a:t>
            </a:r>
            <a:r>
              <a:rPr lang="it-IT" sz="1100" spc="160" dirty="0"/>
              <a:t>, Anna Di Salle</a:t>
            </a:r>
            <a:r>
              <a:rPr lang="it-IT" sz="1100" spc="160" baseline="30000" dirty="0"/>
              <a:t>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6EAF4C9-565F-B793-F9F4-360638317909}"/>
              </a:ext>
            </a:extLst>
          </p:cNvPr>
          <p:cNvSpPr txBox="1"/>
          <p:nvPr/>
        </p:nvSpPr>
        <p:spPr>
          <a:xfrm>
            <a:off x="2833776" y="952628"/>
            <a:ext cx="6439352" cy="4847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sz="850" dirty="0"/>
              <a:t>1. Department of Experimental Medicine, University of Campania "Luigi Vanvitelli", Via Santa Maria di Costantinopoli 16, 80138 Naples, Italy.</a:t>
            </a:r>
          </a:p>
          <a:p>
            <a:r>
              <a:rPr lang="it-IT" sz="850" dirty="0"/>
              <a:t>2. Research Institute on Terrestrial Ecosystems (IRET), National Research Council of Italy (CNR), Via Pietro Castellino 111, 80131 Naples, Italy.</a:t>
            </a:r>
          </a:p>
          <a:p>
            <a:r>
              <a:rPr lang="it-IT" sz="850" dirty="0"/>
              <a:t>3. Faculty of Medicine and Surgery, Saint Camillus International University of Health Sciences, Via di Sant'Alessandro 8, 00131 Rome, Italy.</a:t>
            </a:r>
          </a:p>
        </p:txBody>
      </p:sp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4238D5C-9C1B-ED65-27D4-3530C0201EB9}"/>
              </a:ext>
            </a:extLst>
          </p:cNvPr>
          <p:cNvSpPr txBox="1">
            <a:spLocks/>
          </p:cNvSpPr>
          <p:nvPr/>
        </p:nvSpPr>
        <p:spPr>
          <a:xfrm>
            <a:off x="9547913" y="6518495"/>
            <a:ext cx="1585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Silvia Romano</a:t>
            </a: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40D13E0B-01BB-E1FD-551D-825D9C32E841}"/>
              </a:ext>
            </a:extLst>
          </p:cNvPr>
          <p:cNvSpPr txBox="1"/>
          <p:nvPr/>
        </p:nvSpPr>
        <p:spPr>
          <a:xfrm>
            <a:off x="9576452" y="3990594"/>
            <a:ext cx="1448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b="1" dirty="0"/>
              <a:t>↑ </a:t>
            </a:r>
            <a:r>
              <a:rPr lang="it-IT" sz="1000" b="1" dirty="0" err="1"/>
              <a:t>Chondrocyte</a:t>
            </a:r>
            <a:r>
              <a:rPr lang="it-IT" sz="1000" b="1" dirty="0"/>
              <a:t> viability</a:t>
            </a:r>
          </a:p>
          <a:p>
            <a:r>
              <a:rPr lang="it-IT" sz="900" b="1" dirty="0"/>
              <a:t>↓ </a:t>
            </a:r>
            <a:r>
              <a:rPr lang="it-IT" sz="1000" b="1" dirty="0" err="1"/>
              <a:t>Senescence</a:t>
            </a:r>
            <a:endParaRPr lang="it-IT" sz="1000" b="1" dirty="0"/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C7EF9C4B-88C8-1D71-A6E7-97689AB277EA}"/>
              </a:ext>
            </a:extLst>
          </p:cNvPr>
          <p:cNvSpPr txBox="1"/>
          <p:nvPr/>
        </p:nvSpPr>
        <p:spPr>
          <a:xfrm>
            <a:off x="4765136" y="4012800"/>
            <a:ext cx="12327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Antioxidant Effects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3313E9F9-07A0-C218-ABFD-281733AEBAFF}"/>
              </a:ext>
            </a:extLst>
          </p:cNvPr>
          <p:cNvSpPr txBox="1"/>
          <p:nvPr/>
        </p:nvSpPr>
        <p:spPr>
          <a:xfrm>
            <a:off x="1945601" y="4012800"/>
            <a:ext cx="16001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Anti-inflammatory Effects</a:t>
            </a:r>
          </a:p>
        </p:txBody>
      </p:sp>
      <p:pic>
        <p:nvPicPr>
          <p:cNvPr id="92" name="Immagine 91" descr="Immagine che contiene modello, tessuto, arte&#10;&#10;Il contenuto generato dall'IA potrebbe non essere corretto.">
            <a:extLst>
              <a:ext uri="{FF2B5EF4-FFF2-40B4-BE49-F238E27FC236}">
                <a16:creationId xmlns:a16="http://schemas.microsoft.com/office/drawing/2014/main" id="{6798FA3E-CFCC-E6D2-22DE-08DEAB737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50535" y="4502572"/>
            <a:ext cx="1287612" cy="1077374"/>
          </a:xfrm>
          <a:prstGeom prst="rect">
            <a:avLst/>
          </a:prstGeom>
        </p:spPr>
      </p:pic>
      <p:pic>
        <p:nvPicPr>
          <p:cNvPr id="93" name="Immagine 92" descr="Immagine che contiene testo, diagramma,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CA7F0BAB-8347-859E-E920-94253F4AF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"/>
          <a:stretch/>
        </p:blipFill>
        <p:spPr>
          <a:xfrm>
            <a:off x="1238491" y="4195364"/>
            <a:ext cx="2925959" cy="1637750"/>
          </a:xfrm>
          <a:prstGeom prst="rect">
            <a:avLst/>
          </a:prstGeom>
          <a:ln w="19050">
            <a:noFill/>
          </a:ln>
        </p:spPr>
      </p:pic>
      <p:pic>
        <p:nvPicPr>
          <p:cNvPr id="95" name="Immagine 94" descr="Immagine che contiene testo, diagramm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FA261956-55BF-9DCC-4051-7BDC49236F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"/>
          <a:stretch/>
        </p:blipFill>
        <p:spPr>
          <a:xfrm>
            <a:off x="4178360" y="4203144"/>
            <a:ext cx="2338875" cy="1629970"/>
          </a:xfrm>
          <a:prstGeom prst="rect">
            <a:avLst/>
          </a:prstGeom>
          <a:ln w="19050">
            <a:noFill/>
          </a:ln>
        </p:spPr>
      </p:pic>
      <p:grpSp>
        <p:nvGrpSpPr>
          <p:cNvPr id="1027" name="Gruppo 1026">
            <a:extLst>
              <a:ext uri="{FF2B5EF4-FFF2-40B4-BE49-F238E27FC236}">
                <a16:creationId xmlns:a16="http://schemas.microsoft.com/office/drawing/2014/main" id="{2929680D-DD7A-39DC-0135-E1F4B7FD1D87}"/>
              </a:ext>
            </a:extLst>
          </p:cNvPr>
          <p:cNvGrpSpPr/>
          <p:nvPr/>
        </p:nvGrpSpPr>
        <p:grpSpPr>
          <a:xfrm>
            <a:off x="1218238" y="3780113"/>
            <a:ext cx="9746653" cy="276999"/>
            <a:chOff x="1149171" y="1463191"/>
            <a:chExt cx="9718502" cy="250490"/>
          </a:xfrm>
        </p:grpSpPr>
        <p:sp>
          <p:nvSpPr>
            <p:cNvPr id="1028" name="CasellaDiTesto 1027">
              <a:extLst>
                <a:ext uri="{FF2B5EF4-FFF2-40B4-BE49-F238E27FC236}">
                  <a16:creationId xmlns:a16="http://schemas.microsoft.com/office/drawing/2014/main" id="{9F27A3AF-0901-95CB-314C-A347DBAD9D0F}"/>
                </a:ext>
              </a:extLst>
            </p:cNvPr>
            <p:cNvSpPr txBox="1"/>
            <p:nvPr/>
          </p:nvSpPr>
          <p:spPr>
            <a:xfrm>
              <a:off x="1156566" y="1510462"/>
              <a:ext cx="9683774" cy="1530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500" b="1" spc="150" baseline="0" dirty="0"/>
            </a:p>
          </p:txBody>
        </p:sp>
        <p:sp>
          <p:nvSpPr>
            <p:cNvPr id="1029" name="CasellaDiTesto 1028">
              <a:extLst>
                <a:ext uri="{FF2B5EF4-FFF2-40B4-BE49-F238E27FC236}">
                  <a16:creationId xmlns:a16="http://schemas.microsoft.com/office/drawing/2014/main" id="{A24086DE-AB76-996F-A67A-344B0B644EBE}"/>
                </a:ext>
              </a:extLst>
            </p:cNvPr>
            <p:cNvSpPr txBox="1"/>
            <p:nvPr/>
          </p:nvSpPr>
          <p:spPr>
            <a:xfrm>
              <a:off x="1149171" y="1463191"/>
              <a:ext cx="9718502" cy="250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200" b="1" spc="150" baseline="0" dirty="0">
                  <a:solidFill>
                    <a:schemeClr val="bg1"/>
                  </a:solidFill>
                </a:rPr>
                <a:t>RESULTS</a:t>
              </a:r>
            </a:p>
          </p:txBody>
        </p:sp>
      </p:grp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E8CEDF41-4401-E1B5-F492-C17B72BE76C0}"/>
              </a:ext>
            </a:extLst>
          </p:cNvPr>
          <p:cNvGrpSpPr/>
          <p:nvPr/>
        </p:nvGrpSpPr>
        <p:grpSpPr>
          <a:xfrm>
            <a:off x="6523723" y="4346370"/>
            <a:ext cx="3116332" cy="1528296"/>
            <a:chOff x="584986" y="7074177"/>
            <a:chExt cx="3403698" cy="1752776"/>
          </a:xfrm>
        </p:grpSpPr>
        <p:pic>
          <p:nvPicPr>
            <p:cNvPr id="91" name="Immagine 90" descr="Immagine che contiene testo, schermata, Carattere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579A21A0-2254-146F-9648-6C91F60A6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787"/>
            <a:stretch/>
          </p:blipFill>
          <p:spPr>
            <a:xfrm>
              <a:off x="584986" y="7074177"/>
              <a:ext cx="3381597" cy="1752776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1038" name="Immagine 1037" descr="Immagine che contiene testo, schermata, Carattere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7816C9AB-476F-4171-CD81-E23EABF33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18" b="69563"/>
            <a:stretch/>
          </p:blipFill>
          <p:spPr>
            <a:xfrm>
              <a:off x="3321472" y="7189323"/>
              <a:ext cx="667212" cy="416098"/>
            </a:xfrm>
            <a:prstGeom prst="rect">
              <a:avLst/>
            </a:prstGeom>
            <a:ln w="19050">
              <a:noFill/>
            </a:ln>
          </p:spPr>
        </p:pic>
      </p:grp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821D45F4-3E68-84EF-DA3E-7692793898FA}"/>
              </a:ext>
            </a:extLst>
          </p:cNvPr>
          <p:cNvSpPr txBox="1"/>
          <p:nvPr/>
        </p:nvSpPr>
        <p:spPr>
          <a:xfrm>
            <a:off x="6598493" y="3989188"/>
            <a:ext cx="30213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Regulation of Osteoarthritis-related Gene Expression with Inhibition of Degenerative Processes</a:t>
            </a:r>
          </a:p>
        </p:txBody>
      </p:sp>
      <p:sp>
        <p:nvSpPr>
          <p:cNvPr id="1047" name="CasellaDiTesto 1046">
            <a:extLst>
              <a:ext uri="{FF2B5EF4-FFF2-40B4-BE49-F238E27FC236}">
                <a16:creationId xmlns:a16="http://schemas.microsoft.com/office/drawing/2014/main" id="{C834D5AB-D356-54BD-FF13-880735DB9DF4}"/>
              </a:ext>
            </a:extLst>
          </p:cNvPr>
          <p:cNvSpPr txBox="1"/>
          <p:nvPr/>
        </p:nvSpPr>
        <p:spPr>
          <a:xfrm>
            <a:off x="1163369" y="5990527"/>
            <a:ext cx="97565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Hyt@tgel offers an innovative and eco-friendly osteoarthritis treatment, integrating agriculture, biotechnology, and healthcare to enhance patient benefits and reduce environmental impact. Repurposing agri-food by-products represents a crucial step toward a more sustainable future. By promoting a more efficient circular economy, this approach minimizes waste and maximizes the use of natural resources, paving the way for a healthier planet and a more sustainable healthcare system.</a:t>
            </a:r>
          </a:p>
        </p:txBody>
      </p:sp>
      <p:grpSp>
        <p:nvGrpSpPr>
          <p:cNvPr id="1058" name="Gruppo 1057">
            <a:extLst>
              <a:ext uri="{FF2B5EF4-FFF2-40B4-BE49-F238E27FC236}">
                <a16:creationId xmlns:a16="http://schemas.microsoft.com/office/drawing/2014/main" id="{EE886F16-F351-8C1F-1E7E-C994295DD81F}"/>
              </a:ext>
            </a:extLst>
          </p:cNvPr>
          <p:cNvGrpSpPr/>
          <p:nvPr/>
        </p:nvGrpSpPr>
        <p:grpSpPr>
          <a:xfrm>
            <a:off x="1225687" y="5824088"/>
            <a:ext cx="9739204" cy="280729"/>
            <a:chOff x="1078470" y="5682856"/>
            <a:chExt cx="9716289" cy="280729"/>
          </a:xfrm>
        </p:grpSpPr>
        <p:grpSp>
          <p:nvGrpSpPr>
            <p:cNvPr id="1048" name="Gruppo 1047">
              <a:extLst>
                <a:ext uri="{FF2B5EF4-FFF2-40B4-BE49-F238E27FC236}">
                  <a16:creationId xmlns:a16="http://schemas.microsoft.com/office/drawing/2014/main" id="{94E021DB-DB05-D31B-2859-B7BA67F56A5E}"/>
                </a:ext>
              </a:extLst>
            </p:cNvPr>
            <p:cNvGrpSpPr/>
            <p:nvPr/>
          </p:nvGrpSpPr>
          <p:grpSpPr>
            <a:xfrm>
              <a:off x="1078470" y="5686586"/>
              <a:ext cx="9671423" cy="276999"/>
              <a:chOff x="1131538" y="1464724"/>
              <a:chExt cx="9708802" cy="250490"/>
            </a:xfrm>
          </p:grpSpPr>
          <p:sp>
            <p:nvSpPr>
              <p:cNvPr id="1049" name="CasellaDiTesto 1048">
                <a:extLst>
                  <a:ext uri="{FF2B5EF4-FFF2-40B4-BE49-F238E27FC236}">
                    <a16:creationId xmlns:a16="http://schemas.microsoft.com/office/drawing/2014/main" id="{99B7CED5-C409-139B-25E6-759E44D015D2}"/>
                  </a:ext>
                </a:extLst>
              </p:cNvPr>
              <p:cNvSpPr txBox="1"/>
              <p:nvPr/>
            </p:nvSpPr>
            <p:spPr>
              <a:xfrm>
                <a:off x="1156566" y="1510462"/>
                <a:ext cx="9683774" cy="15307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it-IT" sz="500" b="1" spc="150" baseline="0" dirty="0"/>
              </a:p>
            </p:txBody>
          </p:sp>
          <p:sp>
            <p:nvSpPr>
              <p:cNvPr id="1050" name="CasellaDiTesto 1049">
                <a:extLst>
                  <a:ext uri="{FF2B5EF4-FFF2-40B4-BE49-F238E27FC236}">
                    <a16:creationId xmlns:a16="http://schemas.microsoft.com/office/drawing/2014/main" id="{76148F22-27B1-34BB-AF7E-A939C6E62701}"/>
                  </a:ext>
                </a:extLst>
              </p:cNvPr>
              <p:cNvSpPr txBox="1"/>
              <p:nvPr/>
            </p:nvSpPr>
            <p:spPr>
              <a:xfrm>
                <a:off x="1131538" y="1464724"/>
                <a:ext cx="9692524" cy="250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it-IT" sz="1200" b="1" spc="150" baseline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52" name="CasellaDiTesto 1051">
              <a:extLst>
                <a:ext uri="{FF2B5EF4-FFF2-40B4-BE49-F238E27FC236}">
                  <a16:creationId xmlns:a16="http://schemas.microsoft.com/office/drawing/2014/main" id="{132FD18E-78BA-CA4A-C720-747B43B89E74}"/>
                </a:ext>
              </a:extLst>
            </p:cNvPr>
            <p:cNvSpPr txBox="1"/>
            <p:nvPr/>
          </p:nvSpPr>
          <p:spPr>
            <a:xfrm>
              <a:off x="1113673" y="5682856"/>
              <a:ext cx="968108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spc="150" baseline="0" dirty="0">
                  <a:solidFill>
                    <a:schemeClr val="bg1"/>
                  </a:solidFill>
                </a:rPr>
                <a:t>CONCLUSION</a:t>
              </a:r>
              <a:endParaRPr lang="it-IT" sz="1300" dirty="0"/>
            </a:p>
          </p:txBody>
        </p:sp>
      </p:grpSp>
      <p:grpSp>
        <p:nvGrpSpPr>
          <p:cNvPr id="1055" name="Gruppo 1054">
            <a:extLst>
              <a:ext uri="{FF2B5EF4-FFF2-40B4-BE49-F238E27FC236}">
                <a16:creationId xmlns:a16="http://schemas.microsoft.com/office/drawing/2014/main" id="{2DB78AD7-B872-EF51-36ED-2AF07A97095A}"/>
              </a:ext>
            </a:extLst>
          </p:cNvPr>
          <p:cNvGrpSpPr/>
          <p:nvPr/>
        </p:nvGrpSpPr>
        <p:grpSpPr>
          <a:xfrm>
            <a:off x="1207991" y="1380674"/>
            <a:ext cx="9763696" cy="276999"/>
            <a:chOff x="1156566" y="1464527"/>
            <a:chExt cx="9735391" cy="250490"/>
          </a:xfrm>
        </p:grpSpPr>
        <p:sp>
          <p:nvSpPr>
            <p:cNvPr id="1056" name="CasellaDiTesto 1055">
              <a:extLst>
                <a:ext uri="{FF2B5EF4-FFF2-40B4-BE49-F238E27FC236}">
                  <a16:creationId xmlns:a16="http://schemas.microsoft.com/office/drawing/2014/main" id="{913BF06A-32BA-7494-C629-A35676C5F56E}"/>
                </a:ext>
              </a:extLst>
            </p:cNvPr>
            <p:cNvSpPr txBox="1"/>
            <p:nvPr/>
          </p:nvSpPr>
          <p:spPr>
            <a:xfrm>
              <a:off x="1156566" y="1510462"/>
              <a:ext cx="9683774" cy="1530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500" b="1" spc="150" baseline="0" dirty="0"/>
            </a:p>
          </p:txBody>
        </p:sp>
        <p:sp>
          <p:nvSpPr>
            <p:cNvPr id="1057" name="CasellaDiTesto 1056">
              <a:extLst>
                <a:ext uri="{FF2B5EF4-FFF2-40B4-BE49-F238E27FC236}">
                  <a16:creationId xmlns:a16="http://schemas.microsoft.com/office/drawing/2014/main" id="{691A4B48-36A1-E8F4-6F59-5E468CAF3A22}"/>
                </a:ext>
              </a:extLst>
            </p:cNvPr>
            <p:cNvSpPr txBox="1"/>
            <p:nvPr/>
          </p:nvSpPr>
          <p:spPr>
            <a:xfrm>
              <a:off x="1183155" y="1464527"/>
              <a:ext cx="9708802" cy="2504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200" b="1" spc="150" baseline="0" dirty="0">
                  <a:solidFill>
                    <a:schemeClr val="bg1"/>
                  </a:solidFill>
                </a:rPr>
                <a:t>INTRODUCTION</a:t>
              </a:r>
            </a:p>
          </p:txBody>
        </p:sp>
      </p:grpSp>
      <p:sp>
        <p:nvSpPr>
          <p:cNvPr id="37" name="Rettangolo 36">
            <a:extLst>
              <a:ext uri="{FF2B5EF4-FFF2-40B4-BE49-F238E27FC236}">
                <a16:creationId xmlns:a16="http://schemas.microsoft.com/office/drawing/2014/main" id="{2F1274C1-9E62-D885-C871-B29EE1BDF197}"/>
              </a:ext>
            </a:extLst>
          </p:cNvPr>
          <p:cNvSpPr/>
          <p:nvPr/>
        </p:nvSpPr>
        <p:spPr>
          <a:xfrm rot="20509137">
            <a:off x="4898655" y="2525003"/>
            <a:ext cx="102140" cy="210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8" name="Gruppo 117">
            <a:extLst>
              <a:ext uri="{FF2B5EF4-FFF2-40B4-BE49-F238E27FC236}">
                <a16:creationId xmlns:a16="http://schemas.microsoft.com/office/drawing/2014/main" id="{C9963418-B388-D805-B77B-149338CF58F6}"/>
              </a:ext>
            </a:extLst>
          </p:cNvPr>
          <p:cNvGrpSpPr/>
          <p:nvPr/>
        </p:nvGrpSpPr>
        <p:grpSpPr>
          <a:xfrm>
            <a:off x="3094592" y="2484168"/>
            <a:ext cx="3289925" cy="1262089"/>
            <a:chOff x="3456554" y="2220817"/>
            <a:chExt cx="3289925" cy="1262089"/>
          </a:xfrm>
        </p:grpSpPr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39546C1E-C3A4-30DC-C698-2B01F567D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12030" t="25672" r="81258" b="65183"/>
            <a:stretch/>
          </p:blipFill>
          <p:spPr>
            <a:xfrm>
              <a:off x="3539795" y="2469278"/>
              <a:ext cx="184674" cy="132276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81285E46-34ED-7D38-E4AF-E7665D1A2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27860" r="57633" b="62369"/>
            <a:stretch/>
          </p:blipFill>
          <p:spPr>
            <a:xfrm>
              <a:off x="4404930" y="2371584"/>
              <a:ext cx="263503" cy="367248"/>
            </a:xfrm>
            <a:prstGeom prst="rect">
              <a:avLst/>
            </a:prstGeom>
          </p:spPr>
        </p:pic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9ADD3F08-CD22-4016-F451-3E2F9CD2A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73662" t="6571" r="8053" b="61340"/>
            <a:stretch/>
          </p:blipFill>
          <p:spPr>
            <a:xfrm>
              <a:off x="3512017" y="2870138"/>
              <a:ext cx="460008" cy="424297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BEDB06E4-69E7-D212-660D-4DBAD5C19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0624" t="5004" r="79998" b="78262"/>
            <a:stretch/>
          </p:blipFill>
          <p:spPr>
            <a:xfrm>
              <a:off x="3907256" y="2436049"/>
              <a:ext cx="229723" cy="215445"/>
            </a:xfrm>
            <a:prstGeom prst="rect">
              <a:avLst/>
            </a:prstGeom>
          </p:spPr>
        </p:pic>
        <p:sp>
          <p:nvSpPr>
            <p:cNvPr id="77" name="CasellaDiTesto 76">
              <a:extLst>
                <a:ext uri="{FF2B5EF4-FFF2-40B4-BE49-F238E27FC236}">
                  <a16:creationId xmlns:a16="http://schemas.microsoft.com/office/drawing/2014/main" id="{4A1B7AC4-881A-0BEB-04F3-BCE7EDA5B487}"/>
                </a:ext>
              </a:extLst>
            </p:cNvPr>
            <p:cNvSpPr txBox="1"/>
            <p:nvPr/>
          </p:nvSpPr>
          <p:spPr>
            <a:xfrm>
              <a:off x="3758875" y="2590497"/>
              <a:ext cx="5598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>
                  <a:latin typeface="+mj-lt"/>
                </a:rPr>
                <a:t>Chitosan</a:t>
              </a:r>
              <a:endParaRPr lang="it-IT" sz="900" dirty="0">
                <a:latin typeface="+mj-lt"/>
              </a:endParaRPr>
            </a:p>
          </p:txBody>
        </p:sp>
        <p:sp>
          <p:nvSpPr>
            <p:cNvPr id="79" name="Segno di addizione 78">
              <a:extLst>
                <a:ext uri="{FF2B5EF4-FFF2-40B4-BE49-F238E27FC236}">
                  <a16:creationId xmlns:a16="http://schemas.microsoft.com/office/drawing/2014/main" id="{3DD97C4E-7CD2-A3BC-3893-AA564BFB46BA}"/>
                </a:ext>
              </a:extLst>
            </p:cNvPr>
            <p:cNvSpPr/>
            <p:nvPr/>
          </p:nvSpPr>
          <p:spPr>
            <a:xfrm>
              <a:off x="3755407" y="2510376"/>
              <a:ext cx="83660" cy="87726"/>
            </a:xfrm>
            <a:prstGeom prst="mathPlus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80" name="Immagine 79">
              <a:extLst>
                <a:ext uri="{FF2B5EF4-FFF2-40B4-BE49-F238E27FC236}">
                  <a16:creationId xmlns:a16="http://schemas.microsoft.com/office/drawing/2014/main" id="{62DE9AAF-88B2-FF59-9063-2B09F59A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20575" t="21325" r="71416" b="73941"/>
            <a:stretch/>
          </p:blipFill>
          <p:spPr>
            <a:xfrm>
              <a:off x="4151120" y="2562219"/>
              <a:ext cx="269880" cy="70595"/>
            </a:xfrm>
            <a:prstGeom prst="rect">
              <a:avLst/>
            </a:prstGeom>
          </p:spPr>
        </p:pic>
        <p:sp>
          <p:nvSpPr>
            <p:cNvPr id="81" name="CasellaDiTesto 80">
              <a:extLst>
                <a:ext uri="{FF2B5EF4-FFF2-40B4-BE49-F238E27FC236}">
                  <a16:creationId xmlns:a16="http://schemas.microsoft.com/office/drawing/2014/main" id="{1035398E-6785-F444-0567-3B4DE32E4915}"/>
                </a:ext>
              </a:extLst>
            </p:cNvPr>
            <p:cNvSpPr txBox="1"/>
            <p:nvPr/>
          </p:nvSpPr>
          <p:spPr>
            <a:xfrm>
              <a:off x="4287094" y="3105260"/>
              <a:ext cx="5233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>
                  <a:latin typeface="+mj-lt"/>
                </a:rPr>
                <a:t>Hyt-</a:t>
              </a:r>
              <a:r>
                <a:rPr lang="it-IT" sz="800" dirty="0" err="1">
                  <a:latin typeface="+mj-lt"/>
                </a:rPr>
                <a:t>NPs</a:t>
              </a:r>
              <a:endParaRPr lang="it-IT" sz="900" dirty="0">
                <a:latin typeface="+mj-lt"/>
              </a:endParaRPr>
            </a:p>
          </p:txBody>
        </p:sp>
        <p:sp>
          <p:nvSpPr>
            <p:cNvPr id="83" name="CasellaDiTesto 82">
              <a:extLst>
                <a:ext uri="{FF2B5EF4-FFF2-40B4-BE49-F238E27FC236}">
                  <a16:creationId xmlns:a16="http://schemas.microsoft.com/office/drawing/2014/main" id="{D2182363-9F3F-8540-1F3F-45529248318F}"/>
                </a:ext>
              </a:extLst>
            </p:cNvPr>
            <p:cNvSpPr txBox="1"/>
            <p:nvPr/>
          </p:nvSpPr>
          <p:spPr>
            <a:xfrm>
              <a:off x="3456554" y="3222235"/>
              <a:ext cx="62306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>
                  <a:latin typeface="+mj-lt"/>
                </a:rPr>
                <a:t>Hyt@tgel</a:t>
              </a:r>
            </a:p>
          </p:txBody>
        </p:sp>
        <p:pic>
          <p:nvPicPr>
            <p:cNvPr id="84" name="Immagine 83" descr="Immagine che contiene testo, Diagramma, diagramma, linea&#10;&#10;Il contenuto generato dall'IA potrebbe non essere corretto.">
              <a:extLst>
                <a:ext uri="{FF2B5EF4-FFF2-40B4-BE49-F238E27FC236}">
                  <a16:creationId xmlns:a16="http://schemas.microsoft.com/office/drawing/2014/main" id="{E61718C0-6DEE-AE30-D23A-729AC3BA9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808" y="2220817"/>
              <a:ext cx="1947671" cy="1262089"/>
            </a:xfrm>
            <a:prstGeom prst="rect">
              <a:avLst/>
            </a:prstGeom>
          </p:spPr>
        </p:pic>
        <p:pic>
          <p:nvPicPr>
            <p:cNvPr id="28" name="Immagine 27" descr="Immagine che contiene spazio, Universo, stella, costellazione&#10;&#10;Il contenuto generato dall'IA potrebbe non essere corretto.">
              <a:extLst>
                <a:ext uri="{FF2B5EF4-FFF2-40B4-BE49-F238E27FC236}">
                  <a16:creationId xmlns:a16="http://schemas.microsoft.com/office/drawing/2014/main" id="{4C200BE3-5875-CD40-08AD-281B0CE27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8" t="8832" r="4830" b="10502"/>
            <a:stretch/>
          </p:blipFill>
          <p:spPr>
            <a:xfrm>
              <a:off x="5728997" y="2469812"/>
              <a:ext cx="794065" cy="55239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4" name="Input penna 53">
                  <a:extLst>
                    <a:ext uri="{FF2B5EF4-FFF2-40B4-BE49-F238E27FC236}">
                      <a16:creationId xmlns:a16="http://schemas.microsoft.com/office/drawing/2014/main" id="{01E032E1-C59C-D24F-0BD3-CC789F315C2E}"/>
                    </a:ext>
                  </a:extLst>
                </p14:cNvPr>
                <p14:cNvContentPartPr/>
                <p14:nvPr/>
              </p14:nvContentPartPr>
              <p14:xfrm>
                <a:off x="5102603" y="3007056"/>
                <a:ext cx="360" cy="360"/>
              </p14:xfrm>
            </p:contentPart>
          </mc:Choice>
          <mc:Fallback xmlns="">
            <p:pic>
              <p:nvPicPr>
                <p:cNvPr id="54" name="Input penna 53">
                  <a:extLst>
                    <a:ext uri="{FF2B5EF4-FFF2-40B4-BE49-F238E27FC236}">
                      <a16:creationId xmlns:a16="http://schemas.microsoft.com/office/drawing/2014/main" id="{01E032E1-C59C-D24F-0BD3-CC789F315C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96483" y="300093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3" name="Input penna 62">
                  <a:extLst>
                    <a:ext uri="{FF2B5EF4-FFF2-40B4-BE49-F238E27FC236}">
                      <a16:creationId xmlns:a16="http://schemas.microsoft.com/office/drawing/2014/main" id="{1212BC16-CD49-3300-D895-8C330F52C64D}"/>
                    </a:ext>
                  </a:extLst>
                </p14:cNvPr>
                <p14:cNvContentPartPr/>
                <p14:nvPr/>
              </p14:nvContentPartPr>
              <p14:xfrm>
                <a:off x="5096483" y="2998776"/>
                <a:ext cx="360" cy="360"/>
              </p14:xfrm>
            </p:contentPart>
          </mc:Choice>
          <mc:Fallback xmlns="">
            <p:pic>
              <p:nvPicPr>
                <p:cNvPr id="63" name="Input penna 62">
                  <a:extLst>
                    <a:ext uri="{FF2B5EF4-FFF2-40B4-BE49-F238E27FC236}">
                      <a16:creationId xmlns:a16="http://schemas.microsoft.com/office/drawing/2014/main" id="{1212BC16-CD49-3300-D895-8C330F52C64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90363" y="299265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3F9D22FC-4BC9-3B50-CD6F-A702A35C4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51203" t="11163" r="37451" b="68337"/>
            <a:stretch/>
          </p:blipFill>
          <p:spPr>
            <a:xfrm>
              <a:off x="4416293" y="2915971"/>
              <a:ext cx="267740" cy="253394"/>
            </a:xfrm>
            <a:prstGeom prst="rect">
              <a:avLst/>
            </a:prstGeom>
          </p:spPr>
        </p:pic>
      </p:grpSp>
      <p:sp>
        <p:nvSpPr>
          <p:cNvPr id="111" name="Rettangolo con angoli arrotondati 110">
            <a:extLst>
              <a:ext uri="{FF2B5EF4-FFF2-40B4-BE49-F238E27FC236}">
                <a16:creationId xmlns:a16="http://schemas.microsoft.com/office/drawing/2014/main" id="{7B1526F7-2734-1B5E-134F-7D754F9E0D95}"/>
              </a:ext>
            </a:extLst>
          </p:cNvPr>
          <p:cNvSpPr/>
          <p:nvPr/>
        </p:nvSpPr>
        <p:spPr>
          <a:xfrm>
            <a:off x="3111831" y="2285153"/>
            <a:ext cx="3300059" cy="1498661"/>
          </a:xfrm>
          <a:prstGeom prst="roundRect">
            <a:avLst>
              <a:gd name="adj" fmla="val 8060"/>
            </a:avLst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6" name="CasellaDiTesto 115">
            <a:extLst>
              <a:ext uri="{FF2B5EF4-FFF2-40B4-BE49-F238E27FC236}">
                <a16:creationId xmlns:a16="http://schemas.microsoft.com/office/drawing/2014/main" id="{549C80BD-45C6-4BFD-8B7C-2BBF3F3A9D23}"/>
              </a:ext>
            </a:extLst>
          </p:cNvPr>
          <p:cNvSpPr txBox="1"/>
          <p:nvPr/>
        </p:nvSpPr>
        <p:spPr>
          <a:xfrm>
            <a:off x="3246578" y="2258597"/>
            <a:ext cx="29969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Drug Delivery System: Synthesis and Characterization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D66045E4-CA6D-4B7F-5A88-E11F6136E10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-1637" t="8995" r="1" b="10439"/>
          <a:stretch/>
        </p:blipFill>
        <p:spPr>
          <a:xfrm>
            <a:off x="6561202" y="2620904"/>
            <a:ext cx="2349034" cy="1108069"/>
          </a:xfrm>
          <a:prstGeom prst="rect">
            <a:avLst/>
          </a:prstGeom>
        </p:spPr>
      </p:pic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4DAAD805-824D-2790-9630-5C3096E14B62}"/>
              </a:ext>
            </a:extLst>
          </p:cNvPr>
          <p:cNvCxnSpPr>
            <a:cxnSpLocks/>
          </p:cNvCxnSpPr>
          <p:nvPr/>
        </p:nvCxnSpPr>
        <p:spPr>
          <a:xfrm flipV="1">
            <a:off x="8772464" y="2829243"/>
            <a:ext cx="228643" cy="347993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magine 41">
            <a:extLst>
              <a:ext uri="{FF2B5EF4-FFF2-40B4-BE49-F238E27FC236}">
                <a16:creationId xmlns:a16="http://schemas.microsoft.com/office/drawing/2014/main" id="{738C0230-27BD-D2AC-0CA5-B9CFBECD2D5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78" t="48147" r="81479" b="10375"/>
          <a:stretch/>
        </p:blipFill>
        <p:spPr>
          <a:xfrm flipH="1">
            <a:off x="10098787" y="2638487"/>
            <a:ext cx="815222" cy="1093689"/>
          </a:xfrm>
          <a:prstGeom prst="snip2DiagRect">
            <a:avLst>
              <a:gd name="adj1" fmla="val 33707"/>
              <a:gd name="adj2" fmla="val 8240"/>
            </a:avLst>
          </a:prstGeom>
        </p:spPr>
      </p:pic>
      <p:sp>
        <p:nvSpPr>
          <p:cNvPr id="34" name="Freccia a destra 33">
            <a:extLst>
              <a:ext uri="{FF2B5EF4-FFF2-40B4-BE49-F238E27FC236}">
                <a16:creationId xmlns:a16="http://schemas.microsoft.com/office/drawing/2014/main" id="{E96EC891-EB03-BFB3-D7DF-9804185475B5}"/>
              </a:ext>
            </a:extLst>
          </p:cNvPr>
          <p:cNvSpPr/>
          <p:nvPr/>
        </p:nvSpPr>
        <p:spPr>
          <a:xfrm>
            <a:off x="8896995" y="3106567"/>
            <a:ext cx="1226452" cy="28427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5FC2BC9-18B6-5629-38B5-3E3CA65D008F}"/>
              </a:ext>
            </a:extLst>
          </p:cNvPr>
          <p:cNvSpPr txBox="1"/>
          <p:nvPr/>
        </p:nvSpPr>
        <p:spPr>
          <a:xfrm>
            <a:off x="9007247" y="3131394"/>
            <a:ext cx="93566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900" b="1" dirty="0">
                <a:latin typeface="+mj-lt"/>
              </a:rPr>
              <a:t>Cartilage Repair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8FBE721A-C54B-6F92-95BA-7566CB149B18}"/>
              </a:ext>
            </a:extLst>
          </p:cNvPr>
          <p:cNvSpPr txBox="1"/>
          <p:nvPr/>
        </p:nvSpPr>
        <p:spPr>
          <a:xfrm>
            <a:off x="7324442" y="2460067"/>
            <a:ext cx="985777" cy="22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latin typeface="+mj-lt"/>
              </a:rPr>
              <a:t>Body Temperature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2F029650-A98D-D4DA-7278-9E9EFEAB8FCE}"/>
              </a:ext>
            </a:extLst>
          </p:cNvPr>
          <p:cNvSpPr/>
          <p:nvPr/>
        </p:nvSpPr>
        <p:spPr>
          <a:xfrm rot="1700182">
            <a:off x="6783854" y="2881143"/>
            <a:ext cx="564423" cy="233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481AFC53-80C1-D2BF-13DB-E0AA59A75506}"/>
              </a:ext>
            </a:extLst>
          </p:cNvPr>
          <p:cNvSpPr txBox="1"/>
          <p:nvPr/>
        </p:nvSpPr>
        <p:spPr>
          <a:xfrm>
            <a:off x="6479148" y="2920936"/>
            <a:ext cx="985776" cy="221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latin typeface="+mj-lt"/>
              </a:rPr>
              <a:t>Room Temperature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F4762474-44EC-37A8-BBF7-01864EA39039}"/>
              </a:ext>
            </a:extLst>
          </p:cNvPr>
          <p:cNvSpPr txBox="1"/>
          <p:nvPr/>
        </p:nvSpPr>
        <p:spPr>
          <a:xfrm>
            <a:off x="8280935" y="3426480"/>
            <a:ext cx="703344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latin typeface="+mj-lt"/>
              </a:rPr>
              <a:t>3D-Hydrogel</a:t>
            </a:r>
            <a:endParaRPr lang="it-IT" sz="900" dirty="0">
              <a:latin typeface="+mj-lt"/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1E75C7AB-78FE-BC9A-A319-1D5A820C28FE}"/>
              </a:ext>
            </a:extLst>
          </p:cNvPr>
          <p:cNvSpPr txBox="1"/>
          <p:nvPr/>
        </p:nvSpPr>
        <p:spPr>
          <a:xfrm>
            <a:off x="8337650" y="2566065"/>
            <a:ext cx="17641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900" b="1" dirty="0">
                <a:latin typeface="+mj-lt"/>
              </a:rPr>
              <a:t>Anti-</a:t>
            </a:r>
            <a:r>
              <a:rPr lang="it-IT" sz="900" b="1" dirty="0" err="1">
                <a:latin typeface="+mj-lt"/>
              </a:rPr>
              <a:t>inflammatory</a:t>
            </a:r>
            <a:r>
              <a:rPr lang="it-IT" sz="900" b="1" dirty="0">
                <a:latin typeface="+mj-lt"/>
              </a:rPr>
              <a:t> and </a:t>
            </a:r>
            <a:r>
              <a:rPr lang="it-IT" sz="900" b="1" dirty="0" err="1">
                <a:latin typeface="+mj-lt"/>
              </a:rPr>
              <a:t>Antioxidant</a:t>
            </a:r>
            <a:endParaRPr lang="it-IT" sz="900" b="1" dirty="0">
              <a:latin typeface="+mj-lt"/>
            </a:endParaRPr>
          </a:p>
          <a:p>
            <a:pPr algn="ctr"/>
            <a:r>
              <a:rPr lang="it-IT" sz="900" b="1" dirty="0"/>
              <a:t>↓ </a:t>
            </a:r>
            <a:r>
              <a:rPr lang="it-IT" sz="900" b="1" dirty="0">
                <a:latin typeface="+mj-lt"/>
              </a:rPr>
              <a:t>Cytochines - ROS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6F7F935-810C-A81C-634C-A44DEBCF7E64}"/>
              </a:ext>
            </a:extLst>
          </p:cNvPr>
          <p:cNvSpPr/>
          <p:nvPr/>
        </p:nvSpPr>
        <p:spPr>
          <a:xfrm>
            <a:off x="8398976" y="2535059"/>
            <a:ext cx="1663537" cy="396208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A4D87B10-3BBF-21F9-C3D6-D24FBA65E65A}"/>
              </a:ext>
            </a:extLst>
          </p:cNvPr>
          <p:cNvSpPr/>
          <p:nvPr/>
        </p:nvSpPr>
        <p:spPr>
          <a:xfrm>
            <a:off x="6520918" y="2291254"/>
            <a:ext cx="4408048" cy="1498661"/>
          </a:xfrm>
          <a:prstGeom prst="roundRect">
            <a:avLst>
              <a:gd name="adj" fmla="val 8060"/>
            </a:avLst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D658A33A-3886-D7CB-BE2F-71D59EC6BD34}"/>
              </a:ext>
            </a:extLst>
          </p:cNvPr>
          <p:cNvSpPr txBox="1"/>
          <p:nvPr/>
        </p:nvSpPr>
        <p:spPr>
          <a:xfrm>
            <a:off x="8208346" y="2263754"/>
            <a:ext cx="11282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/>
              <a:t>Biological Activity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73E82B1F-F28F-4D0C-EEEF-91322C8B85A0}"/>
              </a:ext>
            </a:extLst>
          </p:cNvPr>
          <p:cNvSpPr txBox="1"/>
          <p:nvPr/>
        </p:nvSpPr>
        <p:spPr>
          <a:xfrm>
            <a:off x="1647446" y="2819823"/>
            <a:ext cx="10211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+mj-lt"/>
              </a:rPr>
              <a:t>Hydroxytyrosol (Hyt)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B918187D-994D-EA6F-903D-31FB90D03A1C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14194" t="2773" r="17922" b="5884"/>
          <a:stretch/>
        </p:blipFill>
        <p:spPr>
          <a:xfrm>
            <a:off x="1918688" y="3165271"/>
            <a:ext cx="447805" cy="588434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1DD25A70-E84D-6BEB-AC8F-D2157C5D213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3190" y="2505098"/>
            <a:ext cx="739692" cy="352723"/>
          </a:xfrm>
          <a:prstGeom prst="rect">
            <a:avLst/>
          </a:prstGeom>
        </p:spPr>
      </p:pic>
      <p:sp>
        <p:nvSpPr>
          <p:cNvPr id="113" name="Rettangolo con angoli arrotondati 112">
            <a:extLst>
              <a:ext uri="{FF2B5EF4-FFF2-40B4-BE49-F238E27FC236}">
                <a16:creationId xmlns:a16="http://schemas.microsoft.com/office/drawing/2014/main" id="{1366C5EF-F10F-838B-84FA-38324CB131BE}"/>
              </a:ext>
            </a:extLst>
          </p:cNvPr>
          <p:cNvSpPr/>
          <p:nvPr/>
        </p:nvSpPr>
        <p:spPr>
          <a:xfrm>
            <a:off x="1234657" y="2291882"/>
            <a:ext cx="1763692" cy="1498662"/>
          </a:xfrm>
          <a:prstGeom prst="roundRect">
            <a:avLst>
              <a:gd name="adj" fmla="val 8060"/>
            </a:avLst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5" name="CasellaDiTesto 114">
            <a:extLst>
              <a:ext uri="{FF2B5EF4-FFF2-40B4-BE49-F238E27FC236}">
                <a16:creationId xmlns:a16="http://schemas.microsoft.com/office/drawing/2014/main" id="{53B2E8A2-D817-83F2-B792-147D4C86029E}"/>
              </a:ext>
            </a:extLst>
          </p:cNvPr>
          <p:cNvSpPr txBox="1"/>
          <p:nvPr/>
        </p:nvSpPr>
        <p:spPr>
          <a:xfrm>
            <a:off x="1265481" y="2282548"/>
            <a:ext cx="18351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/>
              <a:t>Sources of Bioactive Molecule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AB2C4FE0-5E9A-959B-2E28-D444DEC97D98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-1" t="2128" r="2039" b="4097"/>
          <a:stretch/>
        </p:blipFill>
        <p:spPr>
          <a:xfrm flipH="1">
            <a:off x="1276814" y="2976558"/>
            <a:ext cx="654242" cy="78206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2631274-A78E-1B3F-4464-73C4FAD9C337}"/>
              </a:ext>
            </a:extLst>
          </p:cNvPr>
          <p:cNvSpPr txBox="1"/>
          <p:nvPr/>
        </p:nvSpPr>
        <p:spPr>
          <a:xfrm>
            <a:off x="3769939" y="2726666"/>
            <a:ext cx="2965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latin typeface="+mj-lt"/>
              </a:rPr>
              <a:t>TPP</a:t>
            </a:r>
            <a:endParaRPr lang="it-IT" sz="800" dirty="0">
              <a:latin typeface="+mj-lt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B55CF50-9513-CF12-6865-1DD847228B4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052" t="21396" r="71416" b="73941"/>
          <a:stretch/>
        </p:blipFill>
        <p:spPr>
          <a:xfrm rot="5400000">
            <a:off x="4105432" y="3055876"/>
            <a:ext cx="168692" cy="63766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43B3EBB3-2995-8CAA-0C0F-C054CA9EFA2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628" t="22207" r="71632" b="73567"/>
          <a:stretch/>
        </p:blipFill>
        <p:spPr>
          <a:xfrm rot="10800000">
            <a:off x="3608753" y="3331832"/>
            <a:ext cx="421644" cy="7539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861B88-8F6C-FC9D-BA3B-0D93252A8711}"/>
              </a:ext>
            </a:extLst>
          </p:cNvPr>
          <p:cNvSpPr txBox="1"/>
          <p:nvPr/>
        </p:nvSpPr>
        <p:spPr>
          <a:xfrm>
            <a:off x="3589510" y="3233030"/>
            <a:ext cx="5233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>
                <a:latin typeface="+mj-lt"/>
              </a:rPr>
              <a:t>F-127 + HA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7C39A5C1-FD57-0846-8F15-F4FB6ED38F08}"/>
              </a:ext>
            </a:extLst>
          </p:cNvPr>
          <p:cNvSpPr txBox="1"/>
          <p:nvPr/>
        </p:nvSpPr>
        <p:spPr>
          <a:xfrm>
            <a:off x="3105186" y="2821647"/>
            <a:ext cx="3528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+mj-lt"/>
              </a:rPr>
              <a:t>Hyt</a:t>
            </a:r>
          </a:p>
        </p:txBody>
      </p:sp>
      <p:pic>
        <p:nvPicPr>
          <p:cNvPr id="32" name="Picture 2" descr="Scarti olio oliva soluzione naturale per farmaci e alimenti - Medicina -  Ansa.it">
            <a:extLst>
              <a:ext uri="{FF2B5EF4-FFF2-40B4-BE49-F238E27FC236}">
                <a16:creationId xmlns:a16="http://schemas.microsoft.com/office/drawing/2014/main" id="{2FEF38F5-6772-CEE4-E6DC-AD3346CBB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30560" r="62169" b="14859"/>
          <a:stretch/>
        </p:blipFill>
        <p:spPr bwMode="auto">
          <a:xfrm rot="5400000">
            <a:off x="2440063" y="3253365"/>
            <a:ext cx="496982" cy="52298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Parentesi graffa aperta 32">
            <a:extLst>
              <a:ext uri="{FF2B5EF4-FFF2-40B4-BE49-F238E27FC236}">
                <a16:creationId xmlns:a16="http://schemas.microsoft.com/office/drawing/2014/main" id="{3537F60D-C4B1-BE2A-46CA-7A9055B08055}"/>
              </a:ext>
            </a:extLst>
          </p:cNvPr>
          <p:cNvSpPr/>
          <p:nvPr/>
        </p:nvSpPr>
        <p:spPr>
          <a:xfrm>
            <a:off x="4338247" y="2498370"/>
            <a:ext cx="142405" cy="1247887"/>
          </a:xfrm>
          <a:prstGeom prst="leftBrace">
            <a:avLst>
              <a:gd name="adj1" fmla="val 19598"/>
              <a:gd name="adj2" fmla="val 65880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41CBA2ED-B380-316B-1FF7-D7C75811AB50}"/>
              </a:ext>
            </a:extLst>
          </p:cNvPr>
          <p:cNvSpPr txBox="1"/>
          <p:nvPr/>
        </p:nvSpPr>
        <p:spPr>
          <a:xfrm>
            <a:off x="1134374" y="1557168"/>
            <a:ext cx="98381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Olive oil by-products are often discarded as waste, despite being rich in bioactive compounds. Reusing them for medical applications supports regenerative medicine, especially osteoarthritis treatment. One key compound, hydroxytyrosol, is a powerful antioxidant and anti-inflammatory that supports cartilage regeneration but has poor stability and bioavailability. To overcome these limitations, Hyt@tgel has been developed. It is an innovative drug delivery system, consisting of chitosan nanoparticles embedded in a thermosensitive hydrogel, which changes from liquid to gel at body temperature, allowing the targeted and prolonged release of Hyt into damaged joints.</a:t>
            </a:r>
            <a:endParaRPr lang="it-IT" sz="1100" dirty="0"/>
          </a:p>
        </p:txBody>
      </p:sp>
      <p:sp>
        <p:nvSpPr>
          <p:cNvPr id="85" name="Rettangolo 84">
            <a:extLst>
              <a:ext uri="{FF2B5EF4-FFF2-40B4-BE49-F238E27FC236}">
                <a16:creationId xmlns:a16="http://schemas.microsoft.com/office/drawing/2014/main" id="{C0A5B46D-CA68-3329-0930-6DE1361DCC8B}"/>
              </a:ext>
            </a:extLst>
          </p:cNvPr>
          <p:cNvSpPr/>
          <p:nvPr/>
        </p:nvSpPr>
        <p:spPr>
          <a:xfrm>
            <a:off x="1241668" y="4018769"/>
            <a:ext cx="2940076" cy="1821104"/>
          </a:xfrm>
          <a:prstGeom prst="rect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Rettangolo 85">
            <a:extLst>
              <a:ext uri="{FF2B5EF4-FFF2-40B4-BE49-F238E27FC236}">
                <a16:creationId xmlns:a16="http://schemas.microsoft.com/office/drawing/2014/main" id="{79A7FCE5-579C-36E9-3B8A-DDF4191A4AF9}"/>
              </a:ext>
            </a:extLst>
          </p:cNvPr>
          <p:cNvSpPr/>
          <p:nvPr/>
        </p:nvSpPr>
        <p:spPr>
          <a:xfrm>
            <a:off x="4180925" y="4018769"/>
            <a:ext cx="2351039" cy="1821104"/>
          </a:xfrm>
          <a:prstGeom prst="rect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6" name="Rettangolo 95">
            <a:extLst>
              <a:ext uri="{FF2B5EF4-FFF2-40B4-BE49-F238E27FC236}">
                <a16:creationId xmlns:a16="http://schemas.microsoft.com/office/drawing/2014/main" id="{91BD2C54-BF3C-8374-EA91-494423677D49}"/>
              </a:ext>
            </a:extLst>
          </p:cNvPr>
          <p:cNvSpPr/>
          <p:nvPr/>
        </p:nvSpPr>
        <p:spPr>
          <a:xfrm>
            <a:off x="6533183" y="4018769"/>
            <a:ext cx="3117168" cy="1821104"/>
          </a:xfrm>
          <a:prstGeom prst="rect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ttangolo 96">
            <a:extLst>
              <a:ext uri="{FF2B5EF4-FFF2-40B4-BE49-F238E27FC236}">
                <a16:creationId xmlns:a16="http://schemas.microsoft.com/office/drawing/2014/main" id="{87383A3C-C41D-0BF1-24F9-CC0F67A984DF}"/>
              </a:ext>
            </a:extLst>
          </p:cNvPr>
          <p:cNvSpPr/>
          <p:nvPr/>
        </p:nvSpPr>
        <p:spPr>
          <a:xfrm>
            <a:off x="9650351" y="4018769"/>
            <a:ext cx="1271057" cy="1821104"/>
          </a:xfrm>
          <a:prstGeom prst="rect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713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A982AE-2665-4914-8619-6458CAACD38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1636664-d730-40d7-a265-a5e11b79394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C416D0-F768-4CAD-9651-2040558D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36664-d730-40d7-a265-a5e11b793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360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RAFFAELE CONTE</cp:lastModifiedBy>
  <cp:revision>43</cp:revision>
  <dcterms:created xsi:type="dcterms:W3CDTF">2024-12-12T08:43:13Z</dcterms:created>
  <dcterms:modified xsi:type="dcterms:W3CDTF">2025-02-10T09:06:50Z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