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60"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5C69"/>
    <a:srgbClr val="265C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934551-6314-462A-BA48-CDAE576CD023}" v="2" dt="2025-01-17T09:41:27.171"/>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8057" autoAdjust="0"/>
  </p:normalViewPr>
  <p:slideViewPr>
    <p:cSldViewPr snapToGrid="0">
      <p:cViewPr>
        <p:scale>
          <a:sx n="110" d="100"/>
          <a:sy n="110" d="100"/>
        </p:scale>
        <p:origin x="-65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ABC1CB-8838-45ED-AEA4-094B31507101}" type="datetimeFigureOut">
              <a:rPr lang="it-IT" smtClean="0"/>
              <a:t>10/02/2025</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433E27-0612-4706-B8C7-10260BB4AFC6}" type="slidenum">
              <a:rPr lang="it-IT" smtClean="0"/>
              <a:t>‹N›</a:t>
            </a:fld>
            <a:endParaRPr lang="it-IT"/>
          </a:p>
        </p:txBody>
      </p:sp>
    </p:spTree>
    <p:extLst>
      <p:ext uri="{BB962C8B-B14F-4D97-AF65-F5344CB8AC3E}">
        <p14:creationId xmlns:p14="http://schemas.microsoft.com/office/powerpoint/2010/main" val="63256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4433E27-0612-4706-B8C7-10260BB4AFC6}" type="slidenum">
              <a:rPr lang="it-IT" smtClean="0"/>
              <a:t>1</a:t>
            </a:fld>
            <a:endParaRPr lang="it-IT"/>
          </a:p>
        </p:txBody>
      </p:sp>
    </p:spTree>
    <p:extLst>
      <p:ext uri="{BB962C8B-B14F-4D97-AF65-F5344CB8AC3E}">
        <p14:creationId xmlns:p14="http://schemas.microsoft.com/office/powerpoint/2010/main" val="1869454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EF5D6F6-946B-4A07-BC66-21BB86BF089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A96253C9-3086-4D2C-B5B6-6F5261EB80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B9B333C5-0219-4171-B2AD-FA98917877CD}"/>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5" name="Segnaposto piè di pagina 4">
            <a:extLst>
              <a:ext uri="{FF2B5EF4-FFF2-40B4-BE49-F238E27FC236}">
                <a16:creationId xmlns:a16="http://schemas.microsoft.com/office/drawing/2014/main" xmlns="" id="{61268E34-A3D0-443B-A226-F686CB03339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4F8FBE65-4AFD-40BC-9B8E-1765EFF0AE62}"/>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3722303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D5E5A1A-7918-4629-9F13-7F57C71510D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3ECDA221-02C3-4033-8B06-33F12BA61FA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523298A1-ED81-44DB-AEEC-5FD1229B9A31}"/>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5" name="Segnaposto piè di pagina 4">
            <a:extLst>
              <a:ext uri="{FF2B5EF4-FFF2-40B4-BE49-F238E27FC236}">
                <a16:creationId xmlns:a16="http://schemas.microsoft.com/office/drawing/2014/main" xmlns="" id="{E2621DE1-0678-4E04-A893-B2B3B8BDB51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39BB2AC-A07E-4620-975A-968FBF71A44A}"/>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3958787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2523DA05-B69A-4EF9-A088-7E4469327DD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243C179F-4FB0-4CC6-B427-789E2EAC0D0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6A299DAE-3CFA-4BF7-8668-24A3EEADE52D}"/>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5" name="Segnaposto piè di pagina 4">
            <a:extLst>
              <a:ext uri="{FF2B5EF4-FFF2-40B4-BE49-F238E27FC236}">
                <a16:creationId xmlns:a16="http://schemas.microsoft.com/office/drawing/2014/main" xmlns="" id="{B603C072-1311-450A-93EF-120CEE182B1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E6B6ACF-CA83-4A40-9EE7-D875AC9EC60D}"/>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3845601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40C0626-510B-4B1C-BD25-F402C855EE9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5A371F16-001F-4572-819A-5B6EAE41148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1E868A9B-883B-4615-871B-32B75ADFA597}"/>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5" name="Segnaposto piè di pagina 4">
            <a:extLst>
              <a:ext uri="{FF2B5EF4-FFF2-40B4-BE49-F238E27FC236}">
                <a16:creationId xmlns:a16="http://schemas.microsoft.com/office/drawing/2014/main" xmlns="" id="{0C154C42-2911-4072-B5F1-48EB3AA1EB0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25628925-ABE1-4D5E-BF99-56C80D6A0644}"/>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366643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14E272-B09D-4187-8C84-F965E191B72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406E7461-E90F-4CB5-8C0F-5999F38AA3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6E73A7D4-9C2D-4453-8A2E-356CDD43F1ED}"/>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5" name="Segnaposto piè di pagina 4">
            <a:extLst>
              <a:ext uri="{FF2B5EF4-FFF2-40B4-BE49-F238E27FC236}">
                <a16:creationId xmlns:a16="http://schemas.microsoft.com/office/drawing/2014/main" xmlns="" id="{BC6C506F-5779-4B01-8EF7-B3D346E3AEB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D6B90DEB-B9DB-4D50-A051-E80F16F8C9BD}"/>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207556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45318A4-E4DB-4A0B-A979-E7971F2A7AB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552CDD29-273C-42EF-833F-575DD8B2689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FCEEF0CA-6E4C-4D21-A7FE-C99DE0C9F4C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47B64442-5F47-45D9-A9ED-206524D780F1}"/>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6" name="Segnaposto piè di pagina 5">
            <a:extLst>
              <a:ext uri="{FF2B5EF4-FFF2-40B4-BE49-F238E27FC236}">
                <a16:creationId xmlns:a16="http://schemas.microsoft.com/office/drawing/2014/main" xmlns="" id="{5436A940-B566-48D5-BB5C-53401A26A2B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F09C73FD-2683-4778-9512-F698CCC21187}"/>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280578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8B81AD0-F912-4CA9-B8EB-A4F72E1000A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7715F8EC-9F58-49FF-B0CD-B9C1D2B273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ECA0BC26-E1DD-46CA-8D2B-E4FEB40CF52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8DDE1900-4309-4D1A-AFBF-E01D293E8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DA61F4E7-941D-4F6B-9132-57BD3EF4C5C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14E37614-6DAD-446C-9B81-207C5191E4CB}"/>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8" name="Segnaposto piè di pagina 7">
            <a:extLst>
              <a:ext uri="{FF2B5EF4-FFF2-40B4-BE49-F238E27FC236}">
                <a16:creationId xmlns:a16="http://schemas.microsoft.com/office/drawing/2014/main" xmlns="" id="{A20C7153-1768-4B34-A7DF-78C652BD188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1025B596-EB45-4CA4-B9F5-C65E35203958}"/>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186540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E0AD7BB-691B-4C28-ADAE-692E155CB31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A72A3996-1E68-440A-B3B2-D854AD8A18DC}"/>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4" name="Segnaposto piè di pagina 3">
            <a:extLst>
              <a:ext uri="{FF2B5EF4-FFF2-40B4-BE49-F238E27FC236}">
                <a16:creationId xmlns:a16="http://schemas.microsoft.com/office/drawing/2014/main" xmlns="" id="{2A7F52A3-674B-4366-B44A-CA15F60453D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138C6C0C-3B71-4844-BAD4-959CE72FAFB9}"/>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605085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93B1FB46-6673-42C3-B63D-430177D81746}"/>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3" name="Segnaposto piè di pagina 2">
            <a:extLst>
              <a:ext uri="{FF2B5EF4-FFF2-40B4-BE49-F238E27FC236}">
                <a16:creationId xmlns:a16="http://schemas.microsoft.com/office/drawing/2014/main" xmlns="" id="{BCA20CC1-F570-4B5E-B62B-6BEF92FCD63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116017A0-4210-4D30-BC07-E370B7237859}"/>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1403624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6AE97A1-C0FA-4382-8B33-398E2CF75E8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068C19FC-42D4-4C10-95D0-F72DA8BCC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E80B2476-D60F-4EF8-AAC9-5FDF0F366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17B7C251-A619-45CF-BA02-E67490763E52}"/>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6" name="Segnaposto piè di pagina 5">
            <a:extLst>
              <a:ext uri="{FF2B5EF4-FFF2-40B4-BE49-F238E27FC236}">
                <a16:creationId xmlns:a16="http://schemas.microsoft.com/office/drawing/2014/main" xmlns="" id="{A26DD71B-C9FB-49C7-91B1-25F83857961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4A96D5E0-3661-4B54-B034-4CCA3ED92273}"/>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2949512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C5ED7D2-DE4D-4843-B7F4-3F1482E2802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E6585039-F30A-42F4-8105-959B1B1B9B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0B235A75-AD2D-4C55-BCE2-24EA0B509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94CDED24-765F-43B6-8778-B1AD4A2B2454}"/>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6" name="Segnaposto piè di pagina 5">
            <a:extLst>
              <a:ext uri="{FF2B5EF4-FFF2-40B4-BE49-F238E27FC236}">
                <a16:creationId xmlns:a16="http://schemas.microsoft.com/office/drawing/2014/main" xmlns="" id="{14B24C6E-4221-4725-ACC2-9231C2D5C1D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98D0026A-FB09-4D04-B669-4C3AC4B8523D}"/>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3981551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0A2309BB-E92D-4CD9-BCB9-4D98DC39FF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133F14AD-AE10-41DD-A99E-06519BD417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A6E288B9-3663-41FF-BC3A-18AE54FDDF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EE3BB-F7DD-4C6B-A094-C8AAA1968D8D}" type="datetimeFigureOut">
              <a:rPr lang="it-IT" smtClean="0"/>
              <a:t>10/02/2025</a:t>
            </a:fld>
            <a:endParaRPr lang="it-IT"/>
          </a:p>
        </p:txBody>
      </p:sp>
      <p:sp>
        <p:nvSpPr>
          <p:cNvPr id="5" name="Segnaposto piè di pagina 4">
            <a:extLst>
              <a:ext uri="{FF2B5EF4-FFF2-40B4-BE49-F238E27FC236}">
                <a16:creationId xmlns:a16="http://schemas.microsoft.com/office/drawing/2014/main" xmlns="" id="{D284F00E-C870-41EE-A358-97DCFEE512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7CB90196-9610-4B13-A51A-2B8CF370AE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CEB77-B846-42DF-98B1-9B115CCE7049}" type="slidenum">
              <a:rPr lang="it-IT" smtClean="0"/>
              <a:t>‹N›</a:t>
            </a:fld>
            <a:endParaRPr lang="it-IT"/>
          </a:p>
        </p:txBody>
      </p:sp>
    </p:spTree>
    <p:extLst>
      <p:ext uri="{BB962C8B-B14F-4D97-AF65-F5344CB8AC3E}">
        <p14:creationId xmlns:p14="http://schemas.microsoft.com/office/powerpoint/2010/main" val="3681882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fabrizia.sepe@cnr.it" TargetMode="External"/><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xmlns="" id="{3E05E844-A676-4F92-A8D2-4F1170E55E8E}"/>
              </a:ext>
            </a:extLst>
          </p:cNvPr>
          <p:cNvGrpSpPr/>
          <p:nvPr/>
        </p:nvGrpSpPr>
        <p:grpSpPr>
          <a:xfrm>
            <a:off x="81685" y="-105454"/>
            <a:ext cx="2399365" cy="809009"/>
            <a:chOff x="542925" y="11113"/>
            <a:chExt cx="2399365" cy="809009"/>
          </a:xfrm>
        </p:grpSpPr>
        <p:pic>
          <p:nvPicPr>
            <p:cNvPr id="7" name="Immagine 6">
              <a:extLst>
                <a:ext uri="{FF2B5EF4-FFF2-40B4-BE49-F238E27FC236}">
                  <a16:creationId xmlns:a16="http://schemas.microsoft.com/office/drawing/2014/main" xmlns="" id="{5BA5A8D3-EBD4-4DDC-BAA4-9EAF1E6D11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925" y="11113"/>
              <a:ext cx="2283065" cy="809009"/>
            </a:xfrm>
            <a:prstGeom prst="rect">
              <a:avLst/>
            </a:prstGeom>
          </p:spPr>
        </p:pic>
        <p:pic>
          <p:nvPicPr>
            <p:cNvPr id="8" name="Immagine 7">
              <a:extLst>
                <a:ext uri="{FF2B5EF4-FFF2-40B4-BE49-F238E27FC236}">
                  <a16:creationId xmlns:a16="http://schemas.microsoft.com/office/drawing/2014/main" xmlns="" id="{42BC2E56-EF4A-4FC4-8DD3-CBB43C2454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1237" y="164275"/>
              <a:ext cx="601053" cy="585724"/>
            </a:xfrm>
            <a:prstGeom prst="rect">
              <a:avLst/>
            </a:prstGeom>
          </p:spPr>
        </p:pic>
      </p:grpSp>
      <p:sp>
        <p:nvSpPr>
          <p:cNvPr id="10" name="CasellaDiTesto 10">
            <a:extLst>
              <a:ext uri="{FF2B5EF4-FFF2-40B4-BE49-F238E27FC236}">
                <a16:creationId xmlns:a16="http://schemas.microsoft.com/office/drawing/2014/main" xmlns="" id="{7A6A6529-C04B-437B-9D3A-2779BADC7714}"/>
              </a:ext>
            </a:extLst>
          </p:cNvPr>
          <p:cNvSpPr txBox="1"/>
          <p:nvPr/>
        </p:nvSpPr>
        <p:spPr>
          <a:xfrm>
            <a:off x="4927824" y="55317"/>
            <a:ext cx="2566669"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b="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CNR IRET Conference</a:t>
            </a:r>
          </a:p>
        </p:txBody>
      </p:sp>
      <p:sp>
        <p:nvSpPr>
          <p:cNvPr id="3" name="CasellaDiTesto 2">
            <a:extLst>
              <a:ext uri="{FF2B5EF4-FFF2-40B4-BE49-F238E27FC236}">
                <a16:creationId xmlns:a16="http://schemas.microsoft.com/office/drawing/2014/main" xmlns="" id="{0B647617-F526-489B-9645-E283F7B1CF74}"/>
              </a:ext>
            </a:extLst>
          </p:cNvPr>
          <p:cNvSpPr txBox="1"/>
          <p:nvPr/>
        </p:nvSpPr>
        <p:spPr>
          <a:xfrm>
            <a:off x="7971304" y="38065"/>
            <a:ext cx="3334870" cy="369332"/>
          </a:xfrm>
          <a:prstGeom prst="rect">
            <a:avLst/>
          </a:prstGeom>
          <a:noFill/>
        </p:spPr>
        <p:txBody>
          <a:bodyPr wrap="square" rtlCol="0">
            <a:spAutoFit/>
          </a:bodyPr>
          <a:lstStyle/>
          <a:p>
            <a:r>
              <a:rPr lang="it-IT" b="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Rome, February 18</a:t>
            </a:r>
            <a:r>
              <a:rPr lang="it-IT" b="0" baseline="30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it-IT" b="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a:t>
            </a:r>
            <a:r>
              <a:rPr lang="it-IT" b="0" baseline="30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it-IT" b="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2025</a:t>
            </a:r>
            <a:endParaRPr lang="it-IT" dirty="0"/>
          </a:p>
        </p:txBody>
      </p:sp>
      <p:sp>
        <p:nvSpPr>
          <p:cNvPr id="12" name="CasellaDiTesto 10">
            <a:extLst>
              <a:ext uri="{FF2B5EF4-FFF2-40B4-BE49-F238E27FC236}">
                <a16:creationId xmlns:a16="http://schemas.microsoft.com/office/drawing/2014/main" xmlns="" id="{7A6A6529-C04B-437B-9D3A-2779BADC7714}"/>
              </a:ext>
            </a:extLst>
          </p:cNvPr>
          <p:cNvSpPr txBox="1"/>
          <p:nvPr/>
        </p:nvSpPr>
        <p:spPr>
          <a:xfrm>
            <a:off x="737241" y="591572"/>
            <a:ext cx="11201399" cy="584775"/>
          </a:xfrm>
          <a:prstGeom prst="rect">
            <a:avLst/>
          </a:prstGeom>
          <a:noFill/>
          <a:ln>
            <a:noFill/>
          </a:ln>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Functional Plant-Based Beverage Fortified with Hazelnut Cuticle Polyphenols: Antioxidant and Phenolic Content </a:t>
            </a:r>
            <a:r>
              <a:rPr lang="en-US" sz="16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Characterization</a:t>
            </a:r>
            <a:endParaRPr lang="it-IT" sz="16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ttangolo 4"/>
          <p:cNvSpPr/>
          <p:nvPr/>
        </p:nvSpPr>
        <p:spPr>
          <a:xfrm>
            <a:off x="774780" y="1043657"/>
            <a:ext cx="10296883" cy="261610"/>
          </a:xfrm>
          <a:prstGeom prst="rect">
            <a:avLst/>
          </a:prstGeom>
        </p:spPr>
        <p:txBody>
          <a:bodyPr wrap="square">
            <a:spAutoFit/>
          </a:bodyPr>
          <a:lstStyle/>
          <a:p>
            <a:r>
              <a:rPr lang="it-IT" sz="1100" b="1" dirty="0" smtClean="0">
                <a:solidFill>
                  <a:schemeClr val="accent6">
                    <a:lumMod val="50000"/>
                  </a:schemeClr>
                </a:solidFill>
                <a:latin typeface="Times New Roman" panose="02020603050405020304" pitchFamily="18" charset="0"/>
                <a:cs typeface="Times New Roman" panose="02020603050405020304" pitchFamily="18" charset="0"/>
              </a:rPr>
              <a:t>Fabrizia </a:t>
            </a:r>
            <a:r>
              <a:rPr lang="it-IT" sz="1100" b="1" dirty="0" err="1" smtClean="0">
                <a:solidFill>
                  <a:schemeClr val="accent6">
                    <a:lumMod val="50000"/>
                  </a:schemeClr>
                </a:solidFill>
                <a:latin typeface="Times New Roman" panose="02020603050405020304" pitchFamily="18" charset="0"/>
                <a:cs typeface="Times New Roman" panose="02020603050405020304" pitchFamily="18" charset="0"/>
              </a:rPr>
              <a:t>Sepe</a:t>
            </a:r>
            <a:r>
              <a:rPr lang="it-IT" sz="11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it-IT" sz="1100" b="1" dirty="0">
                <a:solidFill>
                  <a:schemeClr val="accent6">
                    <a:lumMod val="50000"/>
                  </a:schemeClr>
                </a:solidFill>
                <a:latin typeface="Times New Roman" panose="02020603050405020304" pitchFamily="18" charset="0"/>
                <a:cs typeface="Times New Roman" panose="02020603050405020304" pitchFamily="18" charset="0"/>
              </a:rPr>
              <a:t>Raffaele </a:t>
            </a:r>
            <a:r>
              <a:rPr lang="it-IT" sz="1100" b="1" dirty="0" smtClean="0">
                <a:solidFill>
                  <a:schemeClr val="accent6">
                    <a:lumMod val="50000"/>
                  </a:schemeClr>
                </a:solidFill>
                <a:latin typeface="Times New Roman" panose="02020603050405020304" pitchFamily="18" charset="0"/>
                <a:cs typeface="Times New Roman" panose="02020603050405020304" pitchFamily="18" charset="0"/>
              </a:rPr>
              <a:t>Conte, </a:t>
            </a:r>
            <a:r>
              <a:rPr lang="it-IT" sz="1100" b="1" dirty="0">
                <a:solidFill>
                  <a:schemeClr val="accent6">
                    <a:lumMod val="50000"/>
                  </a:schemeClr>
                </a:solidFill>
                <a:latin typeface="Times New Roman" panose="02020603050405020304" pitchFamily="18" charset="0"/>
                <a:cs typeface="Times New Roman" panose="02020603050405020304" pitchFamily="18" charset="0"/>
              </a:rPr>
              <a:t>Sabrina </a:t>
            </a:r>
            <a:r>
              <a:rPr lang="it-IT" sz="1100" b="1" dirty="0" err="1" smtClean="0">
                <a:solidFill>
                  <a:schemeClr val="accent6">
                    <a:lumMod val="50000"/>
                  </a:schemeClr>
                </a:solidFill>
                <a:latin typeface="Times New Roman" panose="02020603050405020304" pitchFamily="18" charset="0"/>
                <a:cs typeface="Times New Roman" panose="02020603050405020304" pitchFamily="18" charset="0"/>
              </a:rPr>
              <a:t>Margarucci</a:t>
            </a:r>
            <a:r>
              <a:rPr lang="it-IT" sz="11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it-IT" sz="1100" b="1" dirty="0">
                <a:solidFill>
                  <a:schemeClr val="accent6">
                    <a:lumMod val="50000"/>
                  </a:schemeClr>
                </a:solidFill>
                <a:latin typeface="Times New Roman" panose="02020603050405020304" pitchFamily="18" charset="0"/>
                <a:cs typeface="Times New Roman" panose="02020603050405020304" pitchFamily="18" charset="0"/>
              </a:rPr>
              <a:t>Ezia </a:t>
            </a:r>
            <a:r>
              <a:rPr lang="it-IT" sz="1100" b="1" dirty="0" smtClean="0">
                <a:solidFill>
                  <a:schemeClr val="accent6">
                    <a:lumMod val="50000"/>
                  </a:schemeClr>
                </a:solidFill>
                <a:latin typeface="Times New Roman" panose="02020603050405020304" pitchFamily="18" charset="0"/>
                <a:cs typeface="Times New Roman" panose="02020603050405020304" pitchFamily="18" charset="0"/>
              </a:rPr>
              <a:t>Costanzo, </a:t>
            </a:r>
            <a:r>
              <a:rPr lang="it-IT" sz="1100" b="1" dirty="0">
                <a:solidFill>
                  <a:schemeClr val="accent6">
                    <a:lumMod val="50000"/>
                  </a:schemeClr>
                </a:solidFill>
                <a:latin typeface="Times New Roman" panose="02020603050405020304" pitchFamily="18" charset="0"/>
                <a:cs typeface="Times New Roman" panose="02020603050405020304" pitchFamily="18" charset="0"/>
              </a:rPr>
              <a:t>Orsolina </a:t>
            </a:r>
            <a:r>
              <a:rPr lang="it-IT" sz="1100" b="1" dirty="0" smtClean="0">
                <a:solidFill>
                  <a:schemeClr val="accent6">
                    <a:lumMod val="50000"/>
                  </a:schemeClr>
                </a:solidFill>
                <a:latin typeface="Times New Roman" panose="02020603050405020304" pitchFamily="18" charset="0"/>
                <a:cs typeface="Times New Roman" panose="02020603050405020304" pitchFamily="18" charset="0"/>
              </a:rPr>
              <a:t>Petillo, </a:t>
            </a:r>
            <a:r>
              <a:rPr lang="it-IT" sz="1100" b="1" dirty="0">
                <a:solidFill>
                  <a:schemeClr val="accent6">
                    <a:lumMod val="50000"/>
                  </a:schemeClr>
                </a:solidFill>
                <a:latin typeface="Times New Roman" panose="02020603050405020304" pitchFamily="18" charset="0"/>
                <a:cs typeface="Times New Roman" panose="02020603050405020304" pitchFamily="18" charset="0"/>
              </a:rPr>
              <a:t>Gianfranco </a:t>
            </a:r>
            <a:r>
              <a:rPr lang="it-IT" sz="1100" b="1" dirty="0" err="1" smtClean="0">
                <a:solidFill>
                  <a:schemeClr val="accent6">
                    <a:lumMod val="50000"/>
                  </a:schemeClr>
                </a:solidFill>
                <a:latin typeface="Times New Roman" panose="02020603050405020304" pitchFamily="18" charset="0"/>
                <a:cs typeface="Times New Roman" panose="02020603050405020304" pitchFamily="18" charset="0"/>
              </a:rPr>
              <a:t>Peluso</a:t>
            </a:r>
            <a:r>
              <a:rPr lang="it-IT" sz="11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it-IT" sz="1100" b="1" dirty="0">
                <a:solidFill>
                  <a:schemeClr val="accent6">
                    <a:lumMod val="50000"/>
                  </a:schemeClr>
                </a:solidFill>
                <a:latin typeface="Times New Roman" panose="02020603050405020304" pitchFamily="18" charset="0"/>
                <a:cs typeface="Times New Roman" panose="02020603050405020304" pitchFamily="18" charset="0"/>
              </a:rPr>
              <a:t>Loredana </a:t>
            </a:r>
            <a:r>
              <a:rPr lang="it-IT" sz="1100" b="1" dirty="0" err="1" smtClean="0">
                <a:solidFill>
                  <a:schemeClr val="accent6">
                    <a:lumMod val="50000"/>
                  </a:schemeClr>
                </a:solidFill>
                <a:latin typeface="Times New Roman" panose="02020603050405020304" pitchFamily="18" charset="0"/>
                <a:cs typeface="Times New Roman" panose="02020603050405020304" pitchFamily="18" charset="0"/>
              </a:rPr>
              <a:t>Marcolongo</a:t>
            </a:r>
            <a:r>
              <a:rPr lang="it-IT" sz="1100" b="1" dirty="0" smtClean="0">
                <a:solidFill>
                  <a:schemeClr val="accent6">
                    <a:lumMod val="50000"/>
                  </a:schemeClr>
                </a:solidFill>
                <a:latin typeface="Times New Roman" panose="02020603050405020304" pitchFamily="18" charset="0"/>
                <a:cs typeface="Times New Roman" panose="02020603050405020304" pitchFamily="18" charset="0"/>
              </a:rPr>
              <a:t>,</a:t>
            </a:r>
            <a:r>
              <a:rPr lang="it-IT" sz="1100" dirty="0" smtClean="0">
                <a:solidFill>
                  <a:schemeClr val="accent6">
                    <a:lumMod val="50000"/>
                  </a:schemeClr>
                </a:solidFill>
                <a:latin typeface="Times New Roman" panose="02020603050405020304" pitchFamily="18" charset="0"/>
                <a:cs typeface="Times New Roman" panose="02020603050405020304" pitchFamily="18" charset="0"/>
              </a:rPr>
              <a:t> </a:t>
            </a:r>
            <a:r>
              <a:rPr lang="it-IT" sz="1100" b="1" dirty="0">
                <a:solidFill>
                  <a:schemeClr val="accent6">
                    <a:lumMod val="50000"/>
                  </a:schemeClr>
                </a:solidFill>
                <a:latin typeface="Times New Roman" panose="02020603050405020304" pitchFamily="18" charset="0"/>
                <a:cs typeface="Times New Roman" panose="02020603050405020304" pitchFamily="18" charset="0"/>
              </a:rPr>
              <a:t>and Anna Calarco </a:t>
            </a:r>
            <a:endParaRPr lang="it-IT" sz="11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6" name="Rettangolo 35"/>
          <p:cNvSpPr/>
          <p:nvPr/>
        </p:nvSpPr>
        <p:spPr>
          <a:xfrm>
            <a:off x="763286" y="1230561"/>
            <a:ext cx="10296883" cy="215444"/>
          </a:xfrm>
          <a:prstGeom prst="rect">
            <a:avLst/>
          </a:prstGeom>
        </p:spPr>
        <p:txBody>
          <a:bodyPr wrap="square">
            <a:spAutoFit/>
          </a:bodyPr>
          <a:lstStyle/>
          <a:p>
            <a:r>
              <a:rPr lang="en-US" sz="800" dirty="0">
                <a:latin typeface="Times New Roman" panose="02020603050405020304" pitchFamily="18" charset="0"/>
                <a:ea typeface="Cambria"/>
                <a:cs typeface="Times New Roman" panose="02020603050405020304" pitchFamily="18" charset="0"/>
              </a:rPr>
              <a:t>Research Institute on Terrestrial Ecosystems (IRET), CNR, Via Pietro </a:t>
            </a:r>
            <a:r>
              <a:rPr lang="en-US" sz="800" dirty="0" err="1">
                <a:latin typeface="Times New Roman" panose="02020603050405020304" pitchFamily="18" charset="0"/>
                <a:ea typeface="Cambria"/>
                <a:cs typeface="Times New Roman" panose="02020603050405020304" pitchFamily="18" charset="0"/>
              </a:rPr>
              <a:t>Castellino</a:t>
            </a:r>
            <a:r>
              <a:rPr lang="en-US" sz="800" dirty="0">
                <a:latin typeface="Times New Roman" panose="02020603050405020304" pitchFamily="18" charset="0"/>
                <a:ea typeface="Cambria"/>
                <a:cs typeface="Times New Roman" panose="02020603050405020304" pitchFamily="18" charset="0"/>
              </a:rPr>
              <a:t> 111, 80131 Naples, Italy;</a:t>
            </a:r>
            <a:r>
              <a:rPr lang="en-US" sz="800" spc="200" dirty="0">
                <a:latin typeface="Times New Roman" panose="02020603050405020304" pitchFamily="18" charset="0"/>
                <a:ea typeface="Cambria"/>
                <a:cs typeface="Times New Roman" panose="02020603050405020304" pitchFamily="18" charset="0"/>
              </a:rPr>
              <a:t> </a:t>
            </a:r>
            <a:r>
              <a:rPr lang="en-US" sz="800" dirty="0" smtClean="0">
                <a:solidFill>
                  <a:srgbClr val="0000FF"/>
                </a:solidFill>
                <a:latin typeface="Times New Roman" panose="02020603050405020304" pitchFamily="18" charset="0"/>
                <a:ea typeface="Cambria"/>
                <a:cs typeface="Times New Roman" panose="02020603050405020304" pitchFamily="18" charset="0"/>
                <a:hlinkClick r:id="rId6"/>
              </a:rPr>
              <a:t>fabriziasepe@cnr.it</a:t>
            </a:r>
            <a:endParaRPr lang="it-IT" sz="800"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2" name="Gruppo 1"/>
          <p:cNvGrpSpPr/>
          <p:nvPr/>
        </p:nvGrpSpPr>
        <p:grpSpPr>
          <a:xfrm>
            <a:off x="436451" y="1427908"/>
            <a:ext cx="11208118" cy="1142753"/>
            <a:chOff x="436516" y="1428144"/>
            <a:chExt cx="11113099" cy="1392126"/>
          </a:xfrm>
        </p:grpSpPr>
        <p:grpSp>
          <p:nvGrpSpPr>
            <p:cNvPr id="25" name="Gruppo 24"/>
            <p:cNvGrpSpPr/>
            <p:nvPr/>
          </p:nvGrpSpPr>
          <p:grpSpPr>
            <a:xfrm>
              <a:off x="443989" y="1428144"/>
              <a:ext cx="11098154" cy="1047642"/>
              <a:chOff x="821257" y="1764557"/>
              <a:chExt cx="10250406" cy="926885"/>
            </a:xfrm>
          </p:grpSpPr>
          <p:sp>
            <p:nvSpPr>
              <p:cNvPr id="11" name="Rectangle 3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A9F8C9D-F26D-4848-9D04-66955C187D6D}"/>
                  </a:ext>
                </a:extLst>
              </p:cNvPr>
              <p:cNvSpPr/>
              <p:nvPr/>
            </p:nvSpPr>
            <p:spPr>
              <a:xfrm>
                <a:off x="821257" y="1764557"/>
                <a:ext cx="10250406" cy="926885"/>
              </a:xfrm>
              <a:prstGeom prst="rect">
                <a:avLst/>
              </a:prstGeom>
              <a:solidFill>
                <a:schemeClr val="accent6">
                  <a:lumMod val="40000"/>
                  <a:lumOff val="60000"/>
                </a:schemeClr>
              </a:solidFill>
              <a:ln w="25400" cap="flat" cmpd="sng" algn="ctr">
                <a:solidFill>
                  <a:schemeClr val="accent6"/>
                </a:solidFill>
                <a:prstDash val="solid"/>
              </a:ln>
              <a:effectLst/>
            </p:spPr>
            <p:txBody>
              <a:bodyPr rtlCol="0" anchor="ctr"/>
              <a:lstStyle/>
              <a:p>
                <a:pPr marL="0" marR="0" lvl="0" indent="0" algn="ctr" defTabSz="5607979" eaLnBrk="1" fontAlgn="auto" latinLnBrk="0" hangingPunct="1">
                  <a:lnSpc>
                    <a:spcPct val="100000"/>
                  </a:lnSpc>
                  <a:spcBef>
                    <a:spcPts val="0"/>
                  </a:spcBef>
                  <a:spcAft>
                    <a:spcPts val="0"/>
                  </a:spcAft>
                  <a:buClrTx/>
                  <a:buSzTx/>
                  <a:buFontTx/>
                  <a:buNone/>
                  <a:tabLst/>
                  <a:defRPr/>
                </a:pPr>
                <a:endParaRPr kumimoji="0" lang="en-US" sz="8250" b="0" i="0" u="none" strike="noStrike" kern="0" cap="none" spc="0" normalizeH="0" baseline="0" noProof="0" smtClean="0">
                  <a:ln>
                    <a:noFill/>
                  </a:ln>
                  <a:solidFill>
                    <a:prstClr val="white"/>
                  </a:solidFill>
                  <a:effectLst/>
                  <a:uLnTx/>
                  <a:uFillTx/>
                  <a:latin typeface="Calibri"/>
                  <a:cs typeface="Arial"/>
                </a:endParaRPr>
              </a:p>
            </p:txBody>
          </p:sp>
          <p:sp>
            <p:nvSpPr>
              <p:cNvPr id="13" name="Rectangle 32"/>
              <p:cNvSpPr/>
              <p:nvPr/>
            </p:nvSpPr>
            <p:spPr>
              <a:xfrm>
                <a:off x="821257" y="1779558"/>
                <a:ext cx="10250404" cy="298550"/>
              </a:xfrm>
              <a:prstGeom prst="rect">
                <a:avLst/>
              </a:prstGeom>
              <a:solidFill>
                <a:schemeClr val="accent6">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200" b="1" dirty="0" smtClean="0">
                    <a:solidFill>
                      <a:schemeClr val="accent6">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endParaRPr lang="en-US" sz="1400" b="1" dirty="0">
                  <a:solidFill>
                    <a:schemeClr val="accent6">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4" name="Rettangolo 23"/>
              <p:cNvSpPr/>
              <p:nvPr/>
            </p:nvSpPr>
            <p:spPr>
              <a:xfrm>
                <a:off x="876485" y="2125262"/>
                <a:ext cx="10195175" cy="354861"/>
              </a:xfrm>
              <a:prstGeom prst="rect">
                <a:avLst/>
              </a:prstGeom>
            </p:spPr>
            <p:txBody>
              <a:bodyPr wrap="square">
                <a:spAutoFit/>
              </a:bodyPr>
              <a:lstStyle/>
              <a:p>
                <a:endParaRPr lang="it-IT" sz="1200" dirty="0">
                  <a:latin typeface="Times New Roman" panose="02020603050405020304" pitchFamily="18" charset="0"/>
                  <a:cs typeface="Times New Roman" panose="02020603050405020304" pitchFamily="18" charset="0"/>
                </a:endParaRPr>
              </a:p>
            </p:txBody>
          </p:sp>
        </p:grpSp>
        <p:sp>
          <p:nvSpPr>
            <p:cNvPr id="4" name="Rettangolo 3"/>
            <p:cNvSpPr/>
            <p:nvPr/>
          </p:nvSpPr>
          <p:spPr>
            <a:xfrm>
              <a:off x="436516" y="1774383"/>
              <a:ext cx="11113099" cy="1045887"/>
            </a:xfrm>
            <a:prstGeom prst="rect">
              <a:avLst/>
            </a:prstGeom>
          </p:spPr>
          <p:txBody>
            <a:bodyPr wrap="square">
              <a:spAutoFit/>
            </a:bodyPr>
            <a:lstStyle/>
            <a:p>
              <a:r>
                <a:rPr lang="en-US" sz="1050" dirty="0" smtClean="0">
                  <a:latin typeface="Times New Roman" panose="02020603050405020304" pitchFamily="18" charset="0"/>
                  <a:cs typeface="Times New Roman" panose="02020603050405020304" pitchFamily="18" charset="0"/>
                </a:rPr>
                <a:t>Roasted </a:t>
              </a:r>
              <a:r>
                <a:rPr lang="en-US" sz="1050" dirty="0">
                  <a:latin typeface="Times New Roman" panose="02020603050405020304" pitchFamily="18" charset="0"/>
                  <a:cs typeface="Times New Roman" panose="02020603050405020304" pitchFamily="18" charset="0"/>
                </a:rPr>
                <a:t>hazelnut cuticles, a by-product of nut processing, are an underutilized yet exceptionally rich source of dietary fibers as well as of natural antioxidants owing to the presence of phenolic compounds. The aim of this study was to assess the feasibility of using the polyphenol-enriched extract as an aqueous phase in the production of vegetable milk for enhancing its nutritional value and </a:t>
              </a:r>
              <a:r>
                <a:rPr lang="en-US" sz="1050" dirty="0" smtClean="0">
                  <a:latin typeface="Times New Roman" panose="02020603050405020304" pitchFamily="18" charset="0"/>
                  <a:cs typeface="Times New Roman" panose="02020603050405020304" pitchFamily="18" charset="0"/>
                </a:rPr>
                <a:t>antioxidant properties</a:t>
              </a:r>
              <a:r>
                <a:rPr lang="en-US" sz="1100" dirty="0">
                  <a:latin typeface="Times New Roman" panose="02020603050405020304" pitchFamily="18" charset="0"/>
                  <a:cs typeface="Times New Roman" panose="02020603050405020304" pitchFamily="18" charset="0"/>
                </a:rPr>
                <a:t>.</a:t>
              </a:r>
            </a:p>
            <a:p>
              <a:endParaRPr lang="it-IT" sz="1100" dirty="0">
                <a:latin typeface="Times New Roman" panose="02020603050405020304" pitchFamily="18" charset="0"/>
                <a:cs typeface="Times New Roman" panose="02020603050405020304" pitchFamily="18" charset="0"/>
              </a:endParaRPr>
            </a:p>
          </p:txBody>
        </p:sp>
      </p:grpSp>
      <p:grpSp>
        <p:nvGrpSpPr>
          <p:cNvPr id="20" name="Gruppo 19"/>
          <p:cNvGrpSpPr/>
          <p:nvPr/>
        </p:nvGrpSpPr>
        <p:grpSpPr>
          <a:xfrm>
            <a:off x="427827" y="5764829"/>
            <a:ext cx="11196561" cy="809495"/>
            <a:chOff x="5934946" y="5752751"/>
            <a:chExt cx="3155190" cy="1018232"/>
          </a:xfrm>
        </p:grpSpPr>
        <p:sp>
          <p:nvSpPr>
            <p:cNvPr id="15" name="Rectangle 3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A9F8C9D-F26D-4848-9D04-66955C187D6D}"/>
                </a:ext>
              </a:extLst>
            </p:cNvPr>
            <p:cNvSpPr/>
            <p:nvPr/>
          </p:nvSpPr>
          <p:spPr>
            <a:xfrm>
              <a:off x="5934946" y="5796059"/>
              <a:ext cx="3151867" cy="974924"/>
            </a:xfrm>
            <a:prstGeom prst="rect">
              <a:avLst/>
            </a:prstGeom>
            <a:solidFill>
              <a:schemeClr val="accent6">
                <a:lumMod val="40000"/>
                <a:lumOff val="60000"/>
              </a:schemeClr>
            </a:solidFill>
            <a:ln w="25400" cap="flat" cmpd="sng" algn="ctr">
              <a:solidFill>
                <a:schemeClr val="accent6"/>
              </a:solidFill>
              <a:prstDash val="solid"/>
            </a:ln>
            <a:effectLst/>
          </p:spPr>
          <p:txBody>
            <a:bodyPr rtlCol="0" anchor="ctr"/>
            <a:lstStyle/>
            <a:p>
              <a:pPr marL="0" marR="0" lvl="0" indent="0" algn="ctr" defTabSz="5607979" eaLnBrk="1" fontAlgn="auto" latinLnBrk="0" hangingPunct="1">
                <a:lnSpc>
                  <a:spcPct val="100000"/>
                </a:lnSpc>
                <a:spcBef>
                  <a:spcPts val="0"/>
                </a:spcBef>
                <a:spcAft>
                  <a:spcPts val="0"/>
                </a:spcAft>
                <a:buClrTx/>
                <a:buSzTx/>
                <a:buFontTx/>
                <a:buNone/>
                <a:tabLst/>
                <a:defRPr/>
              </a:pPr>
              <a:endParaRPr kumimoji="0" lang="en-US" sz="8250" b="0" i="0" u="none" strike="noStrike" kern="0" cap="none" spc="0" normalizeH="0" baseline="0" noProof="0" smtClean="0">
                <a:ln>
                  <a:noFill/>
                </a:ln>
                <a:solidFill>
                  <a:prstClr val="white"/>
                </a:solidFill>
                <a:effectLst/>
                <a:uLnTx/>
                <a:uFillTx/>
                <a:latin typeface="Calibri"/>
                <a:cs typeface="Arial"/>
              </a:endParaRPr>
            </a:p>
          </p:txBody>
        </p:sp>
        <p:sp>
          <p:nvSpPr>
            <p:cNvPr id="42" name="Rectangle 32"/>
            <p:cNvSpPr/>
            <p:nvPr/>
          </p:nvSpPr>
          <p:spPr>
            <a:xfrm>
              <a:off x="5938269" y="5752751"/>
              <a:ext cx="3151867" cy="348426"/>
            </a:xfrm>
            <a:prstGeom prst="rect">
              <a:avLst/>
            </a:prstGeom>
            <a:solidFill>
              <a:schemeClr val="accent6">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scene3d>
                <a:camera prst="orthographicFront"/>
                <a:lightRig rig="threePt" dir="t"/>
              </a:scene3d>
              <a:sp3d extrusionH="57150">
                <a:bevelT w="38100" h="38100" prst="convex"/>
              </a:sp3d>
            </a:bodyPr>
            <a:lstStyle/>
            <a:p>
              <a:pPr algn="ctr"/>
              <a:r>
                <a:rPr lang="en-US" sz="1200" b="1" dirty="0" smtClean="0">
                  <a:solidFill>
                    <a:schemeClr val="accent6">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a:t>
              </a:r>
              <a:endParaRPr lang="en-US" b="1" dirty="0">
                <a:solidFill>
                  <a:schemeClr val="accent6">
                    <a:lumMod val="20000"/>
                    <a:lumOff val="80000"/>
                  </a:schemeClr>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endParaRPr>
            </a:p>
          </p:txBody>
        </p:sp>
      </p:grpSp>
      <p:sp>
        <p:nvSpPr>
          <p:cNvPr id="23" name="Rettangolo 22"/>
          <p:cNvSpPr/>
          <p:nvPr/>
        </p:nvSpPr>
        <p:spPr>
          <a:xfrm>
            <a:off x="479495" y="6130692"/>
            <a:ext cx="11163519" cy="430887"/>
          </a:xfrm>
          <a:prstGeom prst="rect">
            <a:avLst/>
          </a:prstGeom>
        </p:spPr>
        <p:txBody>
          <a:bodyPr wrap="square">
            <a:spAutoFit/>
          </a:bodyPr>
          <a:lstStyle/>
          <a:p>
            <a:r>
              <a:rPr lang="en-US" sz="1100" dirty="0" smtClean="0">
                <a:latin typeface="Times New Roman" panose="02020603050405020304" pitchFamily="18" charset="0"/>
                <a:cs typeface="Times New Roman" panose="02020603050405020304" pitchFamily="18" charset="0"/>
              </a:rPr>
              <a:t>In conclusion, this study demonstrates the potential for sustainable valorization of hazelnut cuticles, through their incorporation as NADES extracts in plant-based milk, providing an innovative solution to reduce food waste while catering to consumer demand for nutritionally enriched and eco-friendly products.</a:t>
            </a:r>
            <a:endParaRPr lang="it-IT" sz="1100" dirty="0" smtClean="0">
              <a:latin typeface="Times New Roman" panose="02020603050405020304" pitchFamily="18" charset="0"/>
              <a:cs typeface="Times New Roman" panose="02020603050405020304" pitchFamily="18" charset="0"/>
            </a:endParaRPr>
          </a:p>
        </p:txBody>
      </p:sp>
      <p:sp>
        <p:nvSpPr>
          <p:cNvPr id="26" name="CasellaDiTesto 25"/>
          <p:cNvSpPr txBox="1"/>
          <p:nvPr/>
        </p:nvSpPr>
        <p:spPr>
          <a:xfrm>
            <a:off x="9643355" y="6505318"/>
            <a:ext cx="1537600" cy="369332"/>
          </a:xfrm>
          <a:prstGeom prst="rect">
            <a:avLst/>
          </a:prstGeom>
          <a:noFill/>
        </p:spPr>
        <p:txBody>
          <a:bodyPr wrap="none" rtlCol="0">
            <a:spAutoFit/>
          </a:bodyPr>
          <a:lstStyle/>
          <a:p>
            <a:r>
              <a:rPr lang="it-IT"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Fabrizia </a:t>
            </a:r>
            <a:r>
              <a:rPr lang="it-IT" b="1" dirty="0" err="1"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Sepe</a:t>
            </a:r>
            <a:endParaRPr lang="it-IT"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8" name="Gruppo 27"/>
          <p:cNvGrpSpPr/>
          <p:nvPr/>
        </p:nvGrpSpPr>
        <p:grpSpPr>
          <a:xfrm>
            <a:off x="290428" y="2380893"/>
            <a:ext cx="11354140" cy="3246852"/>
            <a:chOff x="299054" y="2406771"/>
            <a:chExt cx="11354140" cy="3246852"/>
          </a:xfrm>
        </p:grpSpPr>
        <p:grpSp>
          <p:nvGrpSpPr>
            <p:cNvPr id="34" name="Gruppo 33"/>
            <p:cNvGrpSpPr/>
            <p:nvPr/>
          </p:nvGrpSpPr>
          <p:grpSpPr>
            <a:xfrm>
              <a:off x="299054" y="2406771"/>
              <a:ext cx="11354140" cy="3246851"/>
              <a:chOff x="726689" y="2158247"/>
              <a:chExt cx="3998634" cy="2811519"/>
            </a:xfrm>
          </p:grpSpPr>
          <p:sp>
            <p:nvSpPr>
              <p:cNvPr id="17" name="Rectangle 3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A9F8C9D-F26D-4848-9D04-66955C187D6D}"/>
                  </a:ext>
                </a:extLst>
              </p:cNvPr>
              <p:cNvSpPr/>
              <p:nvPr/>
            </p:nvSpPr>
            <p:spPr>
              <a:xfrm>
                <a:off x="780626" y="2158247"/>
                <a:ext cx="3944150" cy="2811519"/>
              </a:xfrm>
              <a:prstGeom prst="rect">
                <a:avLst/>
              </a:prstGeom>
              <a:solidFill>
                <a:schemeClr val="accent6">
                  <a:lumMod val="40000"/>
                  <a:lumOff val="60000"/>
                </a:schemeClr>
              </a:solidFill>
              <a:ln w="25400" cap="flat" cmpd="sng" algn="ctr">
                <a:solidFill>
                  <a:schemeClr val="accent6"/>
                </a:solidFill>
                <a:prstDash val="solid"/>
              </a:ln>
              <a:effectLst/>
            </p:spPr>
            <p:txBody>
              <a:bodyPr rtlCol="0" anchor="ctr"/>
              <a:lstStyle/>
              <a:p>
                <a:pPr marL="0" marR="0" lvl="0" indent="0" algn="ctr" defTabSz="5607979" eaLnBrk="1" fontAlgn="auto" latinLnBrk="0" hangingPunct="1">
                  <a:lnSpc>
                    <a:spcPct val="100000"/>
                  </a:lnSpc>
                  <a:spcBef>
                    <a:spcPts val="0"/>
                  </a:spcBef>
                  <a:spcAft>
                    <a:spcPts val="0"/>
                  </a:spcAft>
                  <a:buClrTx/>
                  <a:buSzTx/>
                  <a:buFontTx/>
                  <a:buNone/>
                  <a:tabLst/>
                  <a:defRPr/>
                </a:pPr>
                <a:endParaRPr kumimoji="0" lang="en-US" sz="8250" b="0" i="0" u="none" strike="noStrike" kern="0" cap="none" spc="0" normalizeH="0" baseline="0" noProof="0" smtClean="0">
                  <a:ln>
                    <a:noFill/>
                  </a:ln>
                  <a:solidFill>
                    <a:prstClr val="white"/>
                  </a:solidFill>
                  <a:effectLst/>
                  <a:uLnTx/>
                  <a:uFillTx/>
                  <a:latin typeface="Calibri"/>
                  <a:cs typeface="Arial"/>
                </a:endParaRPr>
              </a:p>
            </p:txBody>
          </p:sp>
          <p:sp>
            <p:nvSpPr>
              <p:cNvPr id="18" name="Rectangle 32"/>
              <p:cNvSpPr/>
              <p:nvPr/>
            </p:nvSpPr>
            <p:spPr>
              <a:xfrm>
                <a:off x="778219" y="2159457"/>
                <a:ext cx="3947104" cy="239859"/>
              </a:xfrm>
              <a:prstGeom prst="rect">
                <a:avLst/>
              </a:prstGeom>
              <a:solidFill>
                <a:schemeClr val="accent6">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200" b="1" dirty="0" smtClean="0">
                    <a:solidFill>
                      <a:schemeClr val="accent6">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RESULTS</a:t>
                </a:r>
                <a:endParaRPr lang="en-US" sz="1400" b="1" dirty="0">
                  <a:solidFill>
                    <a:schemeClr val="accent6">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0" name="Rettangolo 29"/>
              <p:cNvSpPr/>
              <p:nvPr/>
            </p:nvSpPr>
            <p:spPr>
              <a:xfrm>
                <a:off x="726689" y="2953058"/>
                <a:ext cx="3875344" cy="299365"/>
              </a:xfrm>
              <a:prstGeom prst="rect">
                <a:avLst/>
              </a:prstGeom>
            </p:spPr>
            <p:txBody>
              <a:bodyPr wrap="square">
                <a:spAutoFit/>
              </a:bodyPr>
              <a:lstStyle/>
              <a:p>
                <a:endParaRPr lang="en-US" sz="1100" dirty="0">
                  <a:latin typeface="Times New Roman" panose="02020603050405020304" pitchFamily="18" charset="0"/>
                  <a:cs typeface="Times New Roman" panose="02020603050405020304" pitchFamily="18" charset="0"/>
                </a:endParaRPr>
              </a:p>
            </p:txBody>
          </p:sp>
        </p:grpSp>
        <p:sp>
          <p:nvSpPr>
            <p:cNvPr id="33" name="Rectangle 3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A9F8C9D-F26D-4848-9D04-66955C187D6D}"/>
                </a:ext>
              </a:extLst>
            </p:cNvPr>
            <p:cNvSpPr/>
            <p:nvPr/>
          </p:nvSpPr>
          <p:spPr>
            <a:xfrm>
              <a:off x="8738558" y="4437572"/>
              <a:ext cx="2894421" cy="1207424"/>
            </a:xfrm>
            <a:prstGeom prst="rect">
              <a:avLst/>
            </a:prstGeom>
            <a:solidFill>
              <a:schemeClr val="accent6">
                <a:lumMod val="40000"/>
                <a:lumOff val="60000"/>
              </a:schemeClr>
            </a:solidFill>
            <a:ln w="25400" cap="flat" cmpd="sng" algn="ctr">
              <a:solidFill>
                <a:schemeClr val="accent6"/>
              </a:solidFill>
              <a:prstDash val="solid"/>
            </a:ln>
            <a:effectLst/>
          </p:spPr>
          <p:txBody>
            <a:bodyPr rtlCol="0" anchor="ctr"/>
            <a:lstStyle/>
            <a:p>
              <a:pPr marL="0" marR="0" lvl="0" indent="0" algn="ctr" defTabSz="5607979" eaLnBrk="1" fontAlgn="auto" latinLnBrk="0" hangingPunct="1">
                <a:lnSpc>
                  <a:spcPct val="100000"/>
                </a:lnSpc>
                <a:spcBef>
                  <a:spcPts val="0"/>
                </a:spcBef>
                <a:spcAft>
                  <a:spcPts val="0"/>
                </a:spcAft>
                <a:buClrTx/>
                <a:buSzTx/>
                <a:buFontTx/>
                <a:buNone/>
                <a:tabLst/>
                <a:defRPr/>
              </a:pPr>
              <a:endParaRPr kumimoji="0" lang="en-US" sz="8250" b="0" i="0" u="none" strike="noStrike" kern="0" cap="none" spc="0" normalizeH="0" baseline="0" noProof="0" dirty="0" smtClean="0">
                <a:ln>
                  <a:noFill/>
                </a:ln>
                <a:solidFill>
                  <a:prstClr val="white"/>
                </a:solidFill>
                <a:effectLst/>
                <a:uLnTx/>
                <a:uFillTx/>
                <a:latin typeface="Calibri"/>
                <a:cs typeface="Arial"/>
              </a:endParaRPr>
            </a:p>
          </p:txBody>
        </p:sp>
        <p:sp>
          <p:nvSpPr>
            <p:cNvPr id="32" name="Rettangolo 31"/>
            <p:cNvSpPr/>
            <p:nvPr/>
          </p:nvSpPr>
          <p:spPr>
            <a:xfrm>
              <a:off x="6881552" y="4891201"/>
              <a:ext cx="3146387" cy="276999"/>
            </a:xfrm>
            <a:prstGeom prst="rect">
              <a:avLst/>
            </a:prstGeom>
          </p:spPr>
          <p:txBody>
            <a:bodyPr wrap="square">
              <a:spAutoFit/>
            </a:bodyPr>
            <a:lstStyle/>
            <a:p>
              <a:endParaRPr lang="it-IT" sz="1200" dirty="0">
                <a:latin typeface="Times New Roman" panose="02020603050405020304" pitchFamily="18" charset="0"/>
                <a:cs typeface="Times New Roman" panose="02020603050405020304" pitchFamily="18" charset="0"/>
              </a:endParaRPr>
            </a:p>
          </p:txBody>
        </p:sp>
        <p:grpSp>
          <p:nvGrpSpPr>
            <p:cNvPr id="19" name="Gruppo 18"/>
            <p:cNvGrpSpPr/>
            <p:nvPr/>
          </p:nvGrpSpPr>
          <p:grpSpPr>
            <a:xfrm>
              <a:off x="1137986" y="4172086"/>
              <a:ext cx="4573511" cy="369332"/>
              <a:chOff x="4995135" y="5517417"/>
              <a:chExt cx="3188066" cy="390314"/>
            </a:xfrm>
          </p:grpSpPr>
          <p:sp>
            <p:nvSpPr>
              <p:cNvPr id="41" name="Rettangolo 40"/>
              <p:cNvSpPr/>
              <p:nvPr/>
            </p:nvSpPr>
            <p:spPr>
              <a:xfrm>
                <a:off x="4995135" y="5542241"/>
                <a:ext cx="3146388" cy="328671"/>
              </a:xfrm>
              <a:prstGeom prst="rect">
                <a:avLst/>
              </a:prstGeom>
            </p:spPr>
            <p:txBody>
              <a:bodyPr wrap="square">
                <a:spAutoFit/>
              </a:bodyPr>
              <a:lstStyle/>
              <a:p>
                <a:r>
                  <a:rPr lang="en-US" sz="1100" dirty="0" smtClean="0">
                    <a:latin typeface="Times New Roman" panose="02020603050405020304" pitchFamily="18" charset="0"/>
                    <a:cs typeface="Times New Roman" panose="02020603050405020304" pitchFamily="18" charset="0"/>
                  </a:rPr>
                  <a:t>.</a:t>
                </a:r>
                <a:endParaRPr lang="it-IT" sz="1100" dirty="0">
                  <a:latin typeface="Times New Roman" panose="02020603050405020304" pitchFamily="18" charset="0"/>
                  <a:cs typeface="Times New Roman" panose="02020603050405020304" pitchFamily="18" charset="0"/>
                </a:endParaRPr>
              </a:p>
              <a:p>
                <a:endParaRPr lang="it-IT" sz="1200" dirty="0">
                  <a:latin typeface="Times New Roman" panose="02020603050405020304" pitchFamily="18" charset="0"/>
                  <a:cs typeface="Times New Roman" panose="02020603050405020304" pitchFamily="18" charset="0"/>
                </a:endParaRPr>
              </a:p>
            </p:txBody>
          </p:sp>
          <p:sp>
            <p:nvSpPr>
              <p:cNvPr id="14" name="Rettangolo 13"/>
              <p:cNvSpPr/>
              <p:nvPr/>
            </p:nvSpPr>
            <p:spPr>
              <a:xfrm>
                <a:off x="5036814" y="5517417"/>
                <a:ext cx="3146387" cy="390314"/>
              </a:xfrm>
              <a:prstGeom prst="rect">
                <a:avLst/>
              </a:prstGeom>
            </p:spPr>
            <p:txBody>
              <a:bodyPr wrap="square">
                <a:spAutoFit/>
              </a:bodyPr>
              <a:lstStyle/>
              <a:p>
                <a:endParaRPr lang="it-IT" dirty="0"/>
              </a:p>
            </p:txBody>
          </p:sp>
        </p:gr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808" y="4532792"/>
              <a:ext cx="3261224" cy="1032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ttangolo 21"/>
            <p:cNvSpPr/>
            <p:nvPr/>
          </p:nvSpPr>
          <p:spPr>
            <a:xfrm>
              <a:off x="837181" y="2750160"/>
              <a:ext cx="2369559" cy="276999"/>
            </a:xfrm>
            <a:prstGeom prst="rect">
              <a:avLst/>
            </a:prstGeom>
          </p:spPr>
          <p:txBody>
            <a:bodyPr wrap="none">
              <a:spAutoFit/>
            </a:bodyPr>
            <a:lstStyle/>
            <a:p>
              <a:r>
                <a:rPr lang="en-US" sz="12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Synthesis </a:t>
              </a:r>
              <a:r>
                <a:rPr lang="en-US" sz="12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characterization</a:t>
              </a:r>
              <a:endParaRPr lang="it-IT" sz="1600" dirty="0">
                <a:solidFill>
                  <a:schemeClr val="accent6">
                    <a:lumMod val="50000"/>
                  </a:schemeClr>
                </a:solidFill>
              </a:endParaRPr>
            </a:p>
          </p:txBody>
        </p:sp>
        <p:sp>
          <p:nvSpPr>
            <p:cNvPr id="57" name="Rectangle 3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A9F8C9D-F26D-4848-9D04-66955C187D6D}"/>
                </a:ext>
              </a:extLst>
            </p:cNvPr>
            <p:cNvSpPr/>
            <p:nvPr/>
          </p:nvSpPr>
          <p:spPr>
            <a:xfrm>
              <a:off x="3847381" y="2750161"/>
              <a:ext cx="4796287" cy="2903462"/>
            </a:xfrm>
            <a:custGeom>
              <a:avLst/>
              <a:gdLst>
                <a:gd name="connsiteX0" fmla="*/ 0 w 4934310"/>
                <a:gd name="connsiteY0" fmla="*/ 0 h 2825828"/>
                <a:gd name="connsiteX1" fmla="*/ 4934310 w 4934310"/>
                <a:gd name="connsiteY1" fmla="*/ 0 h 2825828"/>
                <a:gd name="connsiteX2" fmla="*/ 4934310 w 4934310"/>
                <a:gd name="connsiteY2" fmla="*/ 2825828 h 2825828"/>
                <a:gd name="connsiteX3" fmla="*/ 0 w 4934310"/>
                <a:gd name="connsiteY3" fmla="*/ 2825828 h 2825828"/>
                <a:gd name="connsiteX4" fmla="*/ 0 w 4934310"/>
                <a:gd name="connsiteY4" fmla="*/ 0 h 2825828"/>
                <a:gd name="connsiteX0" fmla="*/ 0 w 4934310"/>
                <a:gd name="connsiteY0" fmla="*/ 0 h 2825828"/>
                <a:gd name="connsiteX1" fmla="*/ 4934310 w 4934310"/>
                <a:gd name="connsiteY1" fmla="*/ 0 h 2825828"/>
                <a:gd name="connsiteX2" fmla="*/ 4934310 w 4934310"/>
                <a:gd name="connsiteY2" fmla="*/ 2825828 h 2825828"/>
                <a:gd name="connsiteX3" fmla="*/ 0 w 4934310"/>
                <a:gd name="connsiteY3" fmla="*/ 2825828 h 2825828"/>
                <a:gd name="connsiteX4" fmla="*/ 0 w 4934310"/>
                <a:gd name="connsiteY4" fmla="*/ 0 h 2825828"/>
                <a:gd name="connsiteX0" fmla="*/ 0 w 4938143"/>
                <a:gd name="connsiteY0" fmla="*/ 0 h 2825828"/>
                <a:gd name="connsiteX1" fmla="*/ 4934310 w 4938143"/>
                <a:gd name="connsiteY1" fmla="*/ 0 h 2825828"/>
                <a:gd name="connsiteX2" fmla="*/ 4934310 w 4938143"/>
                <a:gd name="connsiteY2" fmla="*/ 2825828 h 2825828"/>
                <a:gd name="connsiteX3" fmla="*/ 0 w 4938143"/>
                <a:gd name="connsiteY3" fmla="*/ 2825828 h 2825828"/>
                <a:gd name="connsiteX4" fmla="*/ 0 w 4938143"/>
                <a:gd name="connsiteY4" fmla="*/ 0 h 2825828"/>
                <a:gd name="connsiteX0" fmla="*/ 0 w 4934310"/>
                <a:gd name="connsiteY0" fmla="*/ 0 h 2825828"/>
                <a:gd name="connsiteX1" fmla="*/ 4934310 w 4934310"/>
                <a:gd name="connsiteY1" fmla="*/ 0 h 2825828"/>
                <a:gd name="connsiteX2" fmla="*/ 4934310 w 4934310"/>
                <a:gd name="connsiteY2" fmla="*/ 2825828 h 2825828"/>
                <a:gd name="connsiteX3" fmla="*/ 0 w 4934310"/>
                <a:gd name="connsiteY3" fmla="*/ 2825828 h 2825828"/>
                <a:gd name="connsiteX4" fmla="*/ 0 w 4934310"/>
                <a:gd name="connsiteY4" fmla="*/ 0 h 2825828"/>
                <a:gd name="connsiteX0" fmla="*/ 0 w 4934310"/>
                <a:gd name="connsiteY0" fmla="*/ 0 h 2825828"/>
                <a:gd name="connsiteX1" fmla="*/ 4934310 w 4934310"/>
                <a:gd name="connsiteY1" fmla="*/ 0 h 2825828"/>
                <a:gd name="connsiteX2" fmla="*/ 4934310 w 4934310"/>
                <a:gd name="connsiteY2" fmla="*/ 2825828 h 2825828"/>
                <a:gd name="connsiteX3" fmla="*/ 0 w 4934310"/>
                <a:gd name="connsiteY3" fmla="*/ 2825828 h 2825828"/>
                <a:gd name="connsiteX4" fmla="*/ 0 w 4934310"/>
                <a:gd name="connsiteY4" fmla="*/ 0 h 2825828"/>
                <a:gd name="connsiteX0" fmla="*/ 0 w 4934310"/>
                <a:gd name="connsiteY0" fmla="*/ 0 h 2825828"/>
                <a:gd name="connsiteX1" fmla="*/ 4934310 w 4934310"/>
                <a:gd name="connsiteY1" fmla="*/ 0 h 2825828"/>
                <a:gd name="connsiteX2" fmla="*/ 4934310 w 4934310"/>
                <a:gd name="connsiteY2" fmla="*/ 2825828 h 2825828"/>
                <a:gd name="connsiteX3" fmla="*/ 0 w 4934310"/>
                <a:gd name="connsiteY3" fmla="*/ 2825828 h 2825828"/>
                <a:gd name="connsiteX4" fmla="*/ 0 w 4934310"/>
                <a:gd name="connsiteY4" fmla="*/ 0 h 2825828"/>
                <a:gd name="connsiteX0" fmla="*/ 0 w 4942936"/>
                <a:gd name="connsiteY0" fmla="*/ 0 h 2825828"/>
                <a:gd name="connsiteX1" fmla="*/ 4942936 w 4942936"/>
                <a:gd name="connsiteY1" fmla="*/ 0 h 2825828"/>
                <a:gd name="connsiteX2" fmla="*/ 4934310 w 4942936"/>
                <a:gd name="connsiteY2" fmla="*/ 2825828 h 2825828"/>
                <a:gd name="connsiteX3" fmla="*/ 0 w 4942936"/>
                <a:gd name="connsiteY3" fmla="*/ 2825828 h 2825828"/>
                <a:gd name="connsiteX4" fmla="*/ 0 w 4942936"/>
                <a:gd name="connsiteY4" fmla="*/ 0 h 2825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2936" h="2825828">
                  <a:moveTo>
                    <a:pt x="0" y="0"/>
                  </a:moveTo>
                  <a:lnTo>
                    <a:pt x="4942936" y="0"/>
                  </a:lnTo>
                  <a:cubicBezTo>
                    <a:pt x="4942936" y="2874260"/>
                    <a:pt x="4934309" y="-5300"/>
                    <a:pt x="4934310" y="2825828"/>
                  </a:cubicBezTo>
                  <a:lnTo>
                    <a:pt x="0" y="2825828"/>
                  </a:lnTo>
                  <a:lnTo>
                    <a:pt x="0" y="0"/>
                  </a:lnTo>
                  <a:close/>
                </a:path>
              </a:pathLst>
            </a:custGeom>
            <a:solidFill>
              <a:schemeClr val="accent6">
                <a:lumMod val="40000"/>
                <a:lumOff val="60000"/>
              </a:schemeClr>
            </a:solidFill>
            <a:ln w="25400" cap="flat" cmpd="sng" algn="ctr">
              <a:solidFill>
                <a:schemeClr val="accent6"/>
              </a:solidFill>
              <a:prstDash val="solid"/>
            </a:ln>
            <a:effectLst/>
          </p:spPr>
          <p:txBody>
            <a:bodyPr rtlCol="0" anchor="ctr"/>
            <a:lstStyle/>
            <a:p>
              <a:pPr marL="0" marR="0" lvl="0" indent="0" algn="ctr" defTabSz="5607979" eaLnBrk="1" fontAlgn="auto" latinLnBrk="0" hangingPunct="1">
                <a:lnSpc>
                  <a:spcPct val="100000"/>
                </a:lnSpc>
                <a:spcBef>
                  <a:spcPts val="0"/>
                </a:spcBef>
                <a:spcAft>
                  <a:spcPts val="0"/>
                </a:spcAft>
                <a:buClrTx/>
                <a:buSzTx/>
                <a:buFontTx/>
                <a:buNone/>
                <a:tabLst/>
                <a:defRPr/>
              </a:pPr>
              <a:endParaRPr kumimoji="0" lang="en-US" sz="8250" b="0" i="0" u="none" strike="noStrike" kern="0" cap="none" spc="0" normalizeH="0" baseline="0" noProof="0" dirty="0" smtClean="0">
                <a:ln>
                  <a:noFill/>
                </a:ln>
                <a:solidFill>
                  <a:prstClr val="white"/>
                </a:solidFill>
                <a:effectLst/>
                <a:uLnTx/>
                <a:uFillTx/>
                <a:latin typeface="Calibri"/>
                <a:cs typeface="Arial"/>
              </a:endParaRPr>
            </a:p>
          </p:txBody>
        </p:sp>
        <p:pic>
          <p:nvPicPr>
            <p:cNvPr id="3090"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629" y="3070967"/>
              <a:ext cx="3010573" cy="1355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Rettangolo 70"/>
            <p:cNvSpPr/>
            <p:nvPr/>
          </p:nvSpPr>
          <p:spPr>
            <a:xfrm>
              <a:off x="9201562" y="4394441"/>
              <a:ext cx="1844223" cy="276999"/>
            </a:xfrm>
            <a:prstGeom prst="rect">
              <a:avLst/>
            </a:prstGeom>
          </p:spPr>
          <p:txBody>
            <a:bodyPr wrap="none">
              <a:spAutoFit/>
            </a:bodyPr>
            <a:lstStyle/>
            <a:p>
              <a:r>
                <a:rPr lang="en-US" sz="12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Organoleptic Property</a:t>
              </a:r>
              <a:endParaRPr lang="it-IT" sz="1600" dirty="0">
                <a:solidFill>
                  <a:schemeClr val="accent6">
                    <a:lumMod val="50000"/>
                  </a:schemeClr>
                </a:solidFill>
              </a:endParaRPr>
            </a:p>
          </p:txBody>
        </p:sp>
        <p:pic>
          <p:nvPicPr>
            <p:cNvPr id="3091"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45602" y="4665572"/>
              <a:ext cx="2529484" cy="953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43648" y="3431326"/>
              <a:ext cx="888651" cy="846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Rettangolo 69"/>
            <p:cNvSpPr/>
            <p:nvPr/>
          </p:nvSpPr>
          <p:spPr>
            <a:xfrm>
              <a:off x="5452403" y="2717913"/>
              <a:ext cx="2027138" cy="276999"/>
            </a:xfrm>
            <a:prstGeom prst="rect">
              <a:avLst/>
            </a:prstGeom>
          </p:spPr>
          <p:txBody>
            <a:bodyPr wrap="square">
              <a:spAutoFit/>
            </a:bodyPr>
            <a:lstStyle/>
            <a:p>
              <a:r>
                <a:rPr lang="en-US" sz="12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12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Antioxidant activity</a:t>
              </a:r>
              <a:endParaRPr lang="it-IT" sz="1200" dirty="0">
                <a:solidFill>
                  <a:schemeClr val="accent6">
                    <a:lumMod val="50000"/>
                  </a:schemeClr>
                </a:solidFill>
              </a:endParaRPr>
            </a:p>
          </p:txBody>
        </p:sp>
        <p:sp>
          <p:nvSpPr>
            <p:cNvPr id="75" name="Rectangle 3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A9F8C9D-F26D-4848-9D04-66955C187D6D}"/>
                </a:ext>
              </a:extLst>
            </p:cNvPr>
            <p:cNvSpPr/>
            <p:nvPr/>
          </p:nvSpPr>
          <p:spPr>
            <a:xfrm>
              <a:off x="8738937" y="2750161"/>
              <a:ext cx="2912704" cy="1600916"/>
            </a:xfrm>
            <a:prstGeom prst="rect">
              <a:avLst/>
            </a:prstGeom>
            <a:solidFill>
              <a:schemeClr val="accent6">
                <a:lumMod val="40000"/>
                <a:lumOff val="60000"/>
              </a:schemeClr>
            </a:solidFill>
            <a:ln w="25400" cap="flat" cmpd="sng" algn="ctr">
              <a:solidFill>
                <a:schemeClr val="accent6"/>
              </a:solidFill>
              <a:prstDash val="solid"/>
            </a:ln>
            <a:effectLst/>
          </p:spPr>
          <p:txBody>
            <a:bodyPr rtlCol="0" anchor="ctr"/>
            <a:lstStyle/>
            <a:p>
              <a:pPr marL="0" marR="0" lvl="0" indent="0" algn="ctr" defTabSz="5607979" eaLnBrk="1" fontAlgn="auto" latinLnBrk="0" hangingPunct="1">
                <a:lnSpc>
                  <a:spcPct val="100000"/>
                </a:lnSpc>
                <a:spcBef>
                  <a:spcPts val="0"/>
                </a:spcBef>
                <a:spcAft>
                  <a:spcPts val="0"/>
                </a:spcAft>
                <a:buClrTx/>
                <a:buSzTx/>
                <a:buFontTx/>
                <a:buNone/>
                <a:tabLst/>
                <a:defRPr/>
              </a:pPr>
              <a:endParaRPr kumimoji="0" lang="en-US" sz="8250" b="0" i="0" u="none" strike="noStrike" kern="0" cap="none" spc="0" normalizeH="0" baseline="0" noProof="0" dirty="0" smtClean="0">
                <a:ln>
                  <a:noFill/>
                </a:ln>
                <a:solidFill>
                  <a:prstClr val="white"/>
                </a:solidFill>
                <a:effectLst/>
                <a:uLnTx/>
                <a:uFillTx/>
                <a:latin typeface="Calibri"/>
                <a:cs typeface="Arial"/>
              </a:endParaRPr>
            </a:p>
          </p:txBody>
        </p:sp>
        <p:sp>
          <p:nvSpPr>
            <p:cNvPr id="76" name="Rettangolo 75"/>
            <p:cNvSpPr/>
            <p:nvPr/>
          </p:nvSpPr>
          <p:spPr>
            <a:xfrm>
              <a:off x="9321758" y="2707031"/>
              <a:ext cx="1564852" cy="276999"/>
            </a:xfrm>
            <a:prstGeom prst="rect">
              <a:avLst/>
            </a:prstGeom>
          </p:spPr>
          <p:txBody>
            <a:bodyPr wrap="none">
              <a:spAutoFit/>
            </a:bodyPr>
            <a:lstStyle/>
            <a:p>
              <a:r>
                <a:rPr lang="en-US" sz="12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12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Fortified beverage</a:t>
              </a:r>
              <a:endParaRPr lang="it-IT" sz="1600" dirty="0">
                <a:solidFill>
                  <a:schemeClr val="accent6">
                    <a:lumMod val="50000"/>
                  </a:schemeClr>
                </a:solidFill>
              </a:endParaRPr>
            </a:p>
          </p:txBody>
        </p:sp>
        <p:pic>
          <p:nvPicPr>
            <p:cNvPr id="3094"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91885" y="2967708"/>
              <a:ext cx="4442096" cy="267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83186" y="2984030"/>
              <a:ext cx="2810134" cy="1279726"/>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96"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85224" y="3744918"/>
            <a:ext cx="605090" cy="689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195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E7D4DE499F4EE4EA2AEF724F1FE29B6" ma:contentTypeVersion="4" ma:contentTypeDescription="Creare un nuovo documento." ma:contentTypeScope="" ma:versionID="53d7ae532bc63df247bab6a29270804e">
  <xsd:schema xmlns:xsd="http://www.w3.org/2001/XMLSchema" xmlns:xs="http://www.w3.org/2001/XMLSchema" xmlns:p="http://schemas.microsoft.com/office/2006/metadata/properties" xmlns:ns2="31636664-d730-40d7-a265-a5e11b79394d" targetNamespace="http://schemas.microsoft.com/office/2006/metadata/properties" ma:root="true" ma:fieldsID="b2115e909aa0adb23c8c5b81ae2500d8" ns2:_="">
    <xsd:import namespace="31636664-d730-40d7-a265-a5e11b79394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636664-d730-40d7-a265-a5e11b7939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C416D0-F768-4CAD-9651-2040558DA7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636664-d730-40d7-a265-a5e11b7939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D10252-B557-4F73-9C05-AB28B06A12D8}">
  <ds:schemaRefs>
    <ds:schemaRef ds:uri="http://schemas.microsoft.com/sharepoint/v3/contenttype/forms"/>
  </ds:schemaRefs>
</ds:datastoreItem>
</file>

<file path=customXml/itemProps3.xml><?xml version="1.0" encoding="utf-8"?>
<ds:datastoreItem xmlns:ds="http://schemas.openxmlformats.org/officeDocument/2006/customXml" ds:itemID="{11A982AE-2665-4914-8619-6458CAACD385}">
  <ds:schemaRefs>
    <ds:schemaRef ds:uri="http://purl.org/dc/dcmitype/"/>
    <ds:schemaRef ds:uri="http://purl.org/dc/terms/"/>
    <ds:schemaRef ds:uri="http://purl.org/dc/elements/1.1/"/>
    <ds:schemaRef ds:uri="31636664-d730-40d7-a265-a5e11b79394d"/>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2014</TotalTime>
  <Words>204</Words>
  <Application>Microsoft Office PowerPoint</Application>
  <PresentationFormat>Personalizzato</PresentationFormat>
  <Paragraphs>17</Paragraphs>
  <Slides>1</Slides>
  <Notes>1</Notes>
  <HiddenSlides>0</HiddenSlides>
  <MMClips>0</MMClips>
  <ScaleCrop>false</ScaleCrop>
  <HeadingPairs>
    <vt:vector size="4" baseType="variant">
      <vt:variant>
        <vt:lpstr>Tema</vt:lpstr>
      </vt:variant>
      <vt:variant>
        <vt:i4>1</vt:i4>
      </vt:variant>
      <vt:variant>
        <vt:lpstr>Titoli diapositive</vt:lpstr>
      </vt:variant>
      <vt:variant>
        <vt:i4>1</vt:i4>
      </vt:variant>
    </vt:vector>
  </HeadingPairs>
  <TitlesOfParts>
    <vt:vector size="2" baseType="lpstr">
      <vt:lpstr>Tema di Office</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Valentina Di Paola</dc:creator>
  <cp:lastModifiedBy>Gianpaolo Varchetta</cp:lastModifiedBy>
  <cp:revision>74</cp:revision>
  <dcterms:created xsi:type="dcterms:W3CDTF">2024-12-12T08:43:13Z</dcterms:created>
  <dcterms:modified xsi:type="dcterms:W3CDTF">2025-02-10T14:18:08Z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0x010100AE7D4DE499F4EE4EA2AEF724F1FE29B6</vt:lpwstr>
  </property>
</Properties>
</file>