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F418F9"/>
    <a:srgbClr val="4F7921"/>
    <a:srgbClr val="1CDCF6"/>
    <a:srgbClr val="D306D8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EC6D379E-2B3B-8C78-2158-E4071FBA802F}"/>
              </a:ext>
            </a:extLst>
          </p:cNvPr>
          <p:cNvSpPr/>
          <p:nvPr/>
        </p:nvSpPr>
        <p:spPr>
          <a:xfrm>
            <a:off x="6163723" y="876926"/>
            <a:ext cx="5132376" cy="2349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44FC7FF-62B1-E78E-5919-16AC1020FC25}"/>
              </a:ext>
            </a:extLst>
          </p:cNvPr>
          <p:cNvSpPr txBox="1"/>
          <p:nvPr/>
        </p:nvSpPr>
        <p:spPr>
          <a:xfrm>
            <a:off x="817330" y="3453232"/>
            <a:ext cx="10566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</a:t>
            </a:r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58A0CE-3ED0-3859-6BD3-A19F8AF249CF}"/>
              </a:ext>
            </a:extLst>
          </p:cNvPr>
          <p:cNvSpPr/>
          <p:nvPr/>
        </p:nvSpPr>
        <p:spPr>
          <a:xfrm>
            <a:off x="9658385" y="3264966"/>
            <a:ext cx="1637714" cy="3013456"/>
          </a:xfrm>
          <a:prstGeom prst="rect">
            <a:avLst/>
          </a:prstGeom>
          <a:noFill/>
          <a:ln w="22225">
            <a:solidFill>
              <a:srgbClr val="76B53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443488"/>
                      <a:gd name="connsiteY0" fmla="*/ 0 h 2898242"/>
                      <a:gd name="connsiteX1" fmla="*/ 466728 w 1443488"/>
                      <a:gd name="connsiteY1" fmla="*/ 0 h 2898242"/>
                      <a:gd name="connsiteX2" fmla="*/ 904586 w 1443488"/>
                      <a:gd name="connsiteY2" fmla="*/ 0 h 2898242"/>
                      <a:gd name="connsiteX3" fmla="*/ 1443488 w 1443488"/>
                      <a:gd name="connsiteY3" fmla="*/ 0 h 2898242"/>
                      <a:gd name="connsiteX4" fmla="*/ 1443488 w 1443488"/>
                      <a:gd name="connsiteY4" fmla="*/ 550666 h 2898242"/>
                      <a:gd name="connsiteX5" fmla="*/ 1443488 w 1443488"/>
                      <a:gd name="connsiteY5" fmla="*/ 1072350 h 2898242"/>
                      <a:gd name="connsiteX6" fmla="*/ 1443488 w 1443488"/>
                      <a:gd name="connsiteY6" fmla="*/ 1594033 h 2898242"/>
                      <a:gd name="connsiteX7" fmla="*/ 1443488 w 1443488"/>
                      <a:gd name="connsiteY7" fmla="*/ 2173682 h 2898242"/>
                      <a:gd name="connsiteX8" fmla="*/ 1443488 w 1443488"/>
                      <a:gd name="connsiteY8" fmla="*/ 2898242 h 2898242"/>
                      <a:gd name="connsiteX9" fmla="*/ 991195 w 1443488"/>
                      <a:gd name="connsiteY9" fmla="*/ 2898242 h 2898242"/>
                      <a:gd name="connsiteX10" fmla="*/ 510032 w 1443488"/>
                      <a:gd name="connsiteY10" fmla="*/ 2898242 h 2898242"/>
                      <a:gd name="connsiteX11" fmla="*/ 0 w 1443488"/>
                      <a:gd name="connsiteY11" fmla="*/ 2898242 h 2898242"/>
                      <a:gd name="connsiteX12" fmla="*/ 0 w 1443488"/>
                      <a:gd name="connsiteY12" fmla="*/ 2347576 h 2898242"/>
                      <a:gd name="connsiteX13" fmla="*/ 0 w 1443488"/>
                      <a:gd name="connsiteY13" fmla="*/ 1796910 h 2898242"/>
                      <a:gd name="connsiteX14" fmla="*/ 0 w 1443488"/>
                      <a:gd name="connsiteY14" fmla="*/ 1159297 h 2898242"/>
                      <a:gd name="connsiteX15" fmla="*/ 0 w 1443488"/>
                      <a:gd name="connsiteY15" fmla="*/ 521684 h 2898242"/>
                      <a:gd name="connsiteX16" fmla="*/ 0 w 1443488"/>
                      <a:gd name="connsiteY16" fmla="*/ 0 h 2898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43488" h="2898242" extrusionOk="0">
                        <a:moveTo>
                          <a:pt x="0" y="0"/>
                        </a:moveTo>
                        <a:cubicBezTo>
                          <a:pt x="129117" y="-5154"/>
                          <a:pt x="235151" y="27053"/>
                          <a:pt x="466728" y="0"/>
                        </a:cubicBezTo>
                        <a:cubicBezTo>
                          <a:pt x="698305" y="-27053"/>
                          <a:pt x="739067" y="19017"/>
                          <a:pt x="904586" y="0"/>
                        </a:cubicBezTo>
                        <a:cubicBezTo>
                          <a:pt x="1070105" y="-19017"/>
                          <a:pt x="1182728" y="7157"/>
                          <a:pt x="1443488" y="0"/>
                        </a:cubicBezTo>
                        <a:cubicBezTo>
                          <a:pt x="1458622" y="198182"/>
                          <a:pt x="1397212" y="276545"/>
                          <a:pt x="1443488" y="550666"/>
                        </a:cubicBezTo>
                        <a:cubicBezTo>
                          <a:pt x="1489764" y="824787"/>
                          <a:pt x="1439605" y="949538"/>
                          <a:pt x="1443488" y="1072350"/>
                        </a:cubicBezTo>
                        <a:cubicBezTo>
                          <a:pt x="1447371" y="1195162"/>
                          <a:pt x="1414484" y="1405602"/>
                          <a:pt x="1443488" y="1594033"/>
                        </a:cubicBezTo>
                        <a:cubicBezTo>
                          <a:pt x="1472492" y="1782464"/>
                          <a:pt x="1412413" y="1914176"/>
                          <a:pt x="1443488" y="2173682"/>
                        </a:cubicBezTo>
                        <a:cubicBezTo>
                          <a:pt x="1474563" y="2433188"/>
                          <a:pt x="1409079" y="2549500"/>
                          <a:pt x="1443488" y="2898242"/>
                        </a:cubicBezTo>
                        <a:cubicBezTo>
                          <a:pt x="1334592" y="2928207"/>
                          <a:pt x="1154412" y="2861629"/>
                          <a:pt x="991195" y="2898242"/>
                        </a:cubicBezTo>
                        <a:cubicBezTo>
                          <a:pt x="827978" y="2934855"/>
                          <a:pt x="736107" y="2875114"/>
                          <a:pt x="510032" y="2898242"/>
                        </a:cubicBezTo>
                        <a:cubicBezTo>
                          <a:pt x="283957" y="2921370"/>
                          <a:pt x="112102" y="2893692"/>
                          <a:pt x="0" y="2898242"/>
                        </a:cubicBezTo>
                        <a:cubicBezTo>
                          <a:pt x="-21440" y="2730860"/>
                          <a:pt x="30055" y="2526818"/>
                          <a:pt x="0" y="2347576"/>
                        </a:cubicBezTo>
                        <a:cubicBezTo>
                          <a:pt x="-30055" y="2168334"/>
                          <a:pt x="7633" y="2049426"/>
                          <a:pt x="0" y="1796910"/>
                        </a:cubicBezTo>
                        <a:cubicBezTo>
                          <a:pt x="-7633" y="1544394"/>
                          <a:pt x="49708" y="1412234"/>
                          <a:pt x="0" y="1159297"/>
                        </a:cubicBezTo>
                        <a:cubicBezTo>
                          <a:pt x="-49708" y="906360"/>
                          <a:pt x="60558" y="703865"/>
                          <a:pt x="0" y="521684"/>
                        </a:cubicBezTo>
                        <a:cubicBezTo>
                          <a:pt x="-60558" y="339503"/>
                          <a:pt x="34049" y="1291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756936" y="6278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Teodoro Semeraro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CC528C-403A-A098-C111-212B5B83F171}"/>
              </a:ext>
            </a:extLst>
          </p:cNvPr>
          <p:cNvSpPr txBox="1"/>
          <p:nvPr/>
        </p:nvSpPr>
        <p:spPr>
          <a:xfrm>
            <a:off x="2684631" y="507594"/>
            <a:ext cx="791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Analytical Workflow to Study Ocean Production Response to Global Warming</a:t>
            </a:r>
            <a:endParaRPr lang="it-IT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4C54E3-ACF6-3D68-CC52-EA75E4808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057"/>
          <a:stretch/>
        </p:blipFill>
        <p:spPr bwMode="auto">
          <a:xfrm>
            <a:off x="4358500" y="3600479"/>
            <a:ext cx="1685096" cy="300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E30F1EE-E47E-575B-2E8A-65D49562C99A}"/>
              </a:ext>
            </a:extLst>
          </p:cNvPr>
          <p:cNvSpPr txBox="1"/>
          <p:nvPr/>
        </p:nvSpPr>
        <p:spPr>
          <a:xfrm>
            <a:off x="3113977" y="3215773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</a:t>
            </a:r>
            <a:r>
              <a:rPr lang="it-IT" sz="1100" b="1" i="1" dirty="0">
                <a:solidFill>
                  <a:srgbClr val="4F7921"/>
                </a:solidFill>
              </a:rPr>
              <a:t>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44F4C01-AA0B-4DB4-5B30-459690796D39}"/>
              </a:ext>
            </a:extLst>
          </p:cNvPr>
          <p:cNvSpPr txBox="1"/>
          <p:nvPr/>
        </p:nvSpPr>
        <p:spPr>
          <a:xfrm>
            <a:off x="8690402" y="3186418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</a:p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7FFA64B-553F-45E0-3397-57A42F5791CA}"/>
              </a:ext>
            </a:extLst>
          </p:cNvPr>
          <p:cNvSpPr txBox="1"/>
          <p:nvPr/>
        </p:nvSpPr>
        <p:spPr>
          <a:xfrm>
            <a:off x="671279" y="996852"/>
            <a:ext cx="55157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Context: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Phytoplankton is highly sensitive to temperature, making it vulnerable to the effects of global warming with impact on biomass production and on the ability of the ocean to act as a sink for CO</a:t>
            </a:r>
            <a:r>
              <a:rPr lang="en-GB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GB" sz="1200" dirty="0">
              <a:ea typeface="Times New Roman" panose="02020603050405020304" pitchFamily="18" charset="0"/>
            </a:endParaRPr>
          </a:p>
          <a:p>
            <a:pPr algn="just"/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of the workflow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Investigate the variation of chlorophyll-a (</a:t>
            </a:r>
            <a:r>
              <a:rPr lang="en-US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a proxy for phytoplankton biomass and Net Primary Production (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an indicator of biomass production rate, in response to changes in Sea Surface Temperature (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workflow integrates field measurements with remote sensing imagery.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 study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Equatorial zone, where ocean warming could have negative impact. 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0794481-C5B8-7AD9-3540-ED1207DFA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643" y="3648972"/>
            <a:ext cx="1188500" cy="2792677"/>
          </a:xfrm>
          <a:prstGeom prst="rect">
            <a:avLst/>
          </a:prstGeom>
        </p:spPr>
      </p:pic>
      <p:pic>
        <p:nvPicPr>
          <p:cNvPr id="1028" name="Picture 4" descr="Icona a colori MS Excel in PNG, SVG">
            <a:extLst>
              <a:ext uri="{FF2B5EF4-FFF2-40B4-BE49-F238E27FC236}">
                <a16:creationId xmlns:a16="http://schemas.microsoft.com/office/drawing/2014/main" id="{4FAA047E-D9A2-F1A4-E251-4AFC10FD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41" y="3546426"/>
            <a:ext cx="787055" cy="7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776B9B3-914D-FC31-12CF-916DBB0AEDFC}"/>
              </a:ext>
            </a:extLst>
          </p:cNvPr>
          <p:cNvSpPr txBox="1"/>
          <p:nvPr/>
        </p:nvSpPr>
        <p:spPr>
          <a:xfrm>
            <a:off x="799499" y="4989444"/>
            <a:ext cx="127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Ocean SST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BEB77AE-BDD1-A819-9800-5CBB86317649}"/>
              </a:ext>
            </a:extLst>
          </p:cNvPr>
          <p:cNvSpPr txBox="1"/>
          <p:nvPr/>
        </p:nvSpPr>
        <p:spPr>
          <a:xfrm>
            <a:off x="819799" y="4370270"/>
            <a:ext cx="94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2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EE52069-AFC1-333A-FAE2-96F1A5508B91}"/>
              </a:ext>
            </a:extLst>
          </p:cNvPr>
          <p:cNvSpPr/>
          <p:nvPr/>
        </p:nvSpPr>
        <p:spPr>
          <a:xfrm>
            <a:off x="847988" y="4620652"/>
            <a:ext cx="1251479" cy="296934"/>
          </a:xfrm>
          <a:prstGeom prst="rect">
            <a:avLst/>
          </a:prstGeom>
          <a:noFill/>
          <a:ln w="22225">
            <a:solidFill>
              <a:srgbClr val="00206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51479"/>
                      <a:gd name="connsiteY0" fmla="*/ 0 h 296934"/>
                      <a:gd name="connsiteX1" fmla="*/ 404645 w 1251479"/>
                      <a:gd name="connsiteY1" fmla="*/ 0 h 296934"/>
                      <a:gd name="connsiteX2" fmla="*/ 784260 w 1251479"/>
                      <a:gd name="connsiteY2" fmla="*/ 0 h 296934"/>
                      <a:gd name="connsiteX3" fmla="*/ 1251479 w 1251479"/>
                      <a:gd name="connsiteY3" fmla="*/ 0 h 296934"/>
                      <a:gd name="connsiteX4" fmla="*/ 1251479 w 1251479"/>
                      <a:gd name="connsiteY4" fmla="*/ 296934 h 296934"/>
                      <a:gd name="connsiteX5" fmla="*/ 859349 w 1251479"/>
                      <a:gd name="connsiteY5" fmla="*/ 296934 h 296934"/>
                      <a:gd name="connsiteX6" fmla="*/ 417160 w 1251479"/>
                      <a:gd name="connsiteY6" fmla="*/ 296934 h 296934"/>
                      <a:gd name="connsiteX7" fmla="*/ 0 w 1251479"/>
                      <a:gd name="connsiteY7" fmla="*/ 296934 h 296934"/>
                      <a:gd name="connsiteX8" fmla="*/ 0 w 1251479"/>
                      <a:gd name="connsiteY8" fmla="*/ 0 h 296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1479" h="296934" extrusionOk="0">
                        <a:moveTo>
                          <a:pt x="0" y="0"/>
                        </a:moveTo>
                        <a:cubicBezTo>
                          <a:pt x="136903" y="-43545"/>
                          <a:pt x="238255" y="3984"/>
                          <a:pt x="404645" y="0"/>
                        </a:cubicBezTo>
                        <a:cubicBezTo>
                          <a:pt x="571035" y="-3984"/>
                          <a:pt x="706018" y="5932"/>
                          <a:pt x="784260" y="0"/>
                        </a:cubicBezTo>
                        <a:cubicBezTo>
                          <a:pt x="862502" y="-5932"/>
                          <a:pt x="1112905" y="35034"/>
                          <a:pt x="1251479" y="0"/>
                        </a:cubicBezTo>
                        <a:cubicBezTo>
                          <a:pt x="1286922" y="109769"/>
                          <a:pt x="1231900" y="215736"/>
                          <a:pt x="1251479" y="296934"/>
                        </a:cubicBezTo>
                        <a:cubicBezTo>
                          <a:pt x="1075026" y="335918"/>
                          <a:pt x="971623" y="267403"/>
                          <a:pt x="859349" y="296934"/>
                        </a:cubicBezTo>
                        <a:cubicBezTo>
                          <a:pt x="747075" y="326465"/>
                          <a:pt x="524366" y="261400"/>
                          <a:pt x="417160" y="296934"/>
                        </a:cubicBezTo>
                        <a:cubicBezTo>
                          <a:pt x="309954" y="332468"/>
                          <a:pt x="99602" y="261516"/>
                          <a:pt x="0" y="296934"/>
                        </a:cubicBezTo>
                        <a:cubicBezTo>
                          <a:pt x="-35150" y="207785"/>
                          <a:pt x="4853" y="1360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area </a:t>
            </a:r>
            <a:r>
              <a:rPr lang="it-IT" sz="11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(.</a:t>
            </a:r>
            <a:r>
              <a:rPr lang="it-IT" sz="11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it-IT" sz="1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7E045129-AFF2-93F7-8CA1-0D2149C7A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01" y="5213719"/>
            <a:ext cx="1334262" cy="1248156"/>
          </a:xfrm>
          <a:prstGeom prst="rect">
            <a:avLst/>
          </a:prstGeom>
        </p:spPr>
      </p:pic>
      <p:sp>
        <p:nvSpPr>
          <p:cNvPr id="48" name="Parentesi graffa chiusa 47">
            <a:extLst>
              <a:ext uri="{FF2B5EF4-FFF2-40B4-BE49-F238E27FC236}">
                <a16:creationId xmlns:a16="http://schemas.microsoft.com/office/drawing/2014/main" id="{C5CF6574-DBEE-0C31-0178-20238C38678E}"/>
              </a:ext>
            </a:extLst>
          </p:cNvPr>
          <p:cNvSpPr/>
          <p:nvPr/>
        </p:nvSpPr>
        <p:spPr>
          <a:xfrm>
            <a:off x="5877599" y="3513258"/>
            <a:ext cx="363116" cy="304073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29FA1EC-3EEB-0912-C7A7-D78AD26799CA}"/>
              </a:ext>
            </a:extLst>
          </p:cNvPr>
          <p:cNvSpPr txBox="1"/>
          <p:nvPr/>
        </p:nvSpPr>
        <p:spPr>
          <a:xfrm>
            <a:off x="6198495" y="3193792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</a:p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4293AA2B-C2AF-0499-62B2-C70213B1AFE7}"/>
              </a:ext>
            </a:extLst>
          </p:cNvPr>
          <p:cNvSpPr txBox="1"/>
          <p:nvPr/>
        </p:nvSpPr>
        <p:spPr>
          <a:xfrm>
            <a:off x="7275182" y="3186419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</a:p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</a:p>
        </p:txBody>
      </p:sp>
      <p:sp>
        <p:nvSpPr>
          <p:cNvPr id="51" name="Parentesi graffa chiusa 50">
            <a:extLst>
              <a:ext uri="{FF2B5EF4-FFF2-40B4-BE49-F238E27FC236}">
                <a16:creationId xmlns:a16="http://schemas.microsoft.com/office/drawing/2014/main" id="{EAE3AFE2-3B32-E6B7-1B4A-6D144D78D91B}"/>
              </a:ext>
            </a:extLst>
          </p:cNvPr>
          <p:cNvSpPr/>
          <p:nvPr/>
        </p:nvSpPr>
        <p:spPr>
          <a:xfrm>
            <a:off x="6791548" y="3513076"/>
            <a:ext cx="363116" cy="304073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Parentesi graffa chiusa 51">
            <a:extLst>
              <a:ext uri="{FF2B5EF4-FFF2-40B4-BE49-F238E27FC236}">
                <a16:creationId xmlns:a16="http://schemas.microsoft.com/office/drawing/2014/main" id="{EDE870D2-F4BB-022A-1CD4-18DE2475B9EB}"/>
              </a:ext>
            </a:extLst>
          </p:cNvPr>
          <p:cNvSpPr/>
          <p:nvPr/>
        </p:nvSpPr>
        <p:spPr>
          <a:xfrm>
            <a:off x="7964987" y="3512469"/>
            <a:ext cx="363116" cy="304073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63F200C-9636-EC53-282A-1D13B5FD82FF}"/>
              </a:ext>
            </a:extLst>
          </p:cNvPr>
          <p:cNvSpPr txBox="1"/>
          <p:nvPr/>
        </p:nvSpPr>
        <p:spPr>
          <a:xfrm>
            <a:off x="4455250" y="3241819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</a:p>
          <a:p>
            <a:r>
              <a:rPr lang="it-IT" sz="1100" b="1" i="1" dirty="0">
                <a:solidFill>
                  <a:srgbClr val="4F79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sp>
        <p:nvSpPr>
          <p:cNvPr id="61" name="Parentesi graffa chiusa 60">
            <a:extLst>
              <a:ext uri="{FF2B5EF4-FFF2-40B4-BE49-F238E27FC236}">
                <a16:creationId xmlns:a16="http://schemas.microsoft.com/office/drawing/2014/main" id="{9940ACEC-DD27-923C-9D13-F1DE43679E44}"/>
              </a:ext>
            </a:extLst>
          </p:cNvPr>
          <p:cNvSpPr/>
          <p:nvPr/>
        </p:nvSpPr>
        <p:spPr>
          <a:xfrm>
            <a:off x="4030320" y="3457263"/>
            <a:ext cx="363116" cy="304073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29" name="CasellaDiTesto 1028">
            <a:extLst>
              <a:ext uri="{FF2B5EF4-FFF2-40B4-BE49-F238E27FC236}">
                <a16:creationId xmlns:a16="http://schemas.microsoft.com/office/drawing/2014/main" id="{39F9B947-7A6A-23A2-5CCA-68EA741CCC35}"/>
              </a:ext>
            </a:extLst>
          </p:cNvPr>
          <p:cNvSpPr txBox="1"/>
          <p:nvPr/>
        </p:nvSpPr>
        <p:spPr>
          <a:xfrm>
            <a:off x="2303373" y="3210291"/>
            <a:ext cx="853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endParaRPr lang="it-IT" sz="1200" dirty="0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BB27683-4577-9A44-F514-A9DA1AC1DBF1}"/>
              </a:ext>
            </a:extLst>
          </p:cNvPr>
          <p:cNvSpPr txBox="1"/>
          <p:nvPr/>
        </p:nvSpPr>
        <p:spPr>
          <a:xfrm>
            <a:off x="709853" y="3210291"/>
            <a:ext cx="853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endParaRPr lang="it-IT" sz="1200" dirty="0"/>
          </a:p>
        </p:txBody>
      </p:sp>
      <p:sp>
        <p:nvSpPr>
          <p:cNvPr id="1030" name="Rettangolo 1029">
            <a:extLst>
              <a:ext uri="{FF2B5EF4-FFF2-40B4-BE49-F238E27FC236}">
                <a16:creationId xmlns:a16="http://schemas.microsoft.com/office/drawing/2014/main" id="{D3AC3689-808C-DC07-2E93-1F15C528C423}"/>
              </a:ext>
            </a:extLst>
          </p:cNvPr>
          <p:cNvSpPr/>
          <p:nvPr/>
        </p:nvSpPr>
        <p:spPr>
          <a:xfrm>
            <a:off x="781625" y="3264966"/>
            <a:ext cx="1398071" cy="3378581"/>
          </a:xfrm>
          <a:prstGeom prst="rect">
            <a:avLst/>
          </a:prstGeom>
          <a:noFill/>
          <a:ln w="2222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03685"/>
                      <a:gd name="connsiteY0" fmla="*/ 0 h 3545235"/>
                      <a:gd name="connsiteX1" fmla="*/ 480884 w 2003685"/>
                      <a:gd name="connsiteY1" fmla="*/ 0 h 3545235"/>
                      <a:gd name="connsiteX2" fmla="*/ 921695 w 2003685"/>
                      <a:gd name="connsiteY2" fmla="*/ 0 h 3545235"/>
                      <a:gd name="connsiteX3" fmla="*/ 1462690 w 2003685"/>
                      <a:gd name="connsiteY3" fmla="*/ 0 h 3545235"/>
                      <a:gd name="connsiteX4" fmla="*/ 2003685 w 2003685"/>
                      <a:gd name="connsiteY4" fmla="*/ 0 h 3545235"/>
                      <a:gd name="connsiteX5" fmla="*/ 2003685 w 2003685"/>
                      <a:gd name="connsiteY5" fmla="*/ 555420 h 3545235"/>
                      <a:gd name="connsiteX6" fmla="*/ 2003685 w 2003685"/>
                      <a:gd name="connsiteY6" fmla="*/ 1075388 h 3545235"/>
                      <a:gd name="connsiteX7" fmla="*/ 2003685 w 2003685"/>
                      <a:gd name="connsiteY7" fmla="*/ 1666260 h 3545235"/>
                      <a:gd name="connsiteX8" fmla="*/ 2003685 w 2003685"/>
                      <a:gd name="connsiteY8" fmla="*/ 2257133 h 3545235"/>
                      <a:gd name="connsiteX9" fmla="*/ 2003685 w 2003685"/>
                      <a:gd name="connsiteY9" fmla="*/ 2777101 h 3545235"/>
                      <a:gd name="connsiteX10" fmla="*/ 2003685 w 2003685"/>
                      <a:gd name="connsiteY10" fmla="*/ 3545235 h 3545235"/>
                      <a:gd name="connsiteX11" fmla="*/ 1502764 w 2003685"/>
                      <a:gd name="connsiteY11" fmla="*/ 3545235 h 3545235"/>
                      <a:gd name="connsiteX12" fmla="*/ 1021879 w 2003685"/>
                      <a:gd name="connsiteY12" fmla="*/ 3545235 h 3545235"/>
                      <a:gd name="connsiteX13" fmla="*/ 480884 w 2003685"/>
                      <a:gd name="connsiteY13" fmla="*/ 3545235 h 3545235"/>
                      <a:gd name="connsiteX14" fmla="*/ 0 w 2003685"/>
                      <a:gd name="connsiteY14" fmla="*/ 3545235 h 3545235"/>
                      <a:gd name="connsiteX15" fmla="*/ 0 w 2003685"/>
                      <a:gd name="connsiteY15" fmla="*/ 3025267 h 3545235"/>
                      <a:gd name="connsiteX16" fmla="*/ 0 w 2003685"/>
                      <a:gd name="connsiteY16" fmla="*/ 2434395 h 3545235"/>
                      <a:gd name="connsiteX17" fmla="*/ 0 w 2003685"/>
                      <a:gd name="connsiteY17" fmla="*/ 1878975 h 3545235"/>
                      <a:gd name="connsiteX18" fmla="*/ 0 w 2003685"/>
                      <a:gd name="connsiteY18" fmla="*/ 1394459 h 3545235"/>
                      <a:gd name="connsiteX19" fmla="*/ 0 w 2003685"/>
                      <a:gd name="connsiteY19" fmla="*/ 874491 h 3545235"/>
                      <a:gd name="connsiteX20" fmla="*/ 0 w 2003685"/>
                      <a:gd name="connsiteY20" fmla="*/ 0 h 354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03685" h="3545235" extrusionOk="0">
                        <a:moveTo>
                          <a:pt x="0" y="0"/>
                        </a:moveTo>
                        <a:cubicBezTo>
                          <a:pt x="230724" y="-22231"/>
                          <a:pt x="352489" y="44726"/>
                          <a:pt x="480884" y="0"/>
                        </a:cubicBezTo>
                        <a:cubicBezTo>
                          <a:pt x="609279" y="-44726"/>
                          <a:pt x="723795" y="44980"/>
                          <a:pt x="921695" y="0"/>
                        </a:cubicBezTo>
                        <a:cubicBezTo>
                          <a:pt x="1119595" y="-44980"/>
                          <a:pt x="1261008" y="398"/>
                          <a:pt x="1462690" y="0"/>
                        </a:cubicBezTo>
                        <a:cubicBezTo>
                          <a:pt x="1664372" y="-398"/>
                          <a:pt x="1877111" y="43031"/>
                          <a:pt x="2003685" y="0"/>
                        </a:cubicBezTo>
                        <a:cubicBezTo>
                          <a:pt x="2006547" y="231721"/>
                          <a:pt x="1955567" y="325890"/>
                          <a:pt x="2003685" y="555420"/>
                        </a:cubicBezTo>
                        <a:cubicBezTo>
                          <a:pt x="2051803" y="784950"/>
                          <a:pt x="1991519" y="836125"/>
                          <a:pt x="2003685" y="1075388"/>
                        </a:cubicBezTo>
                        <a:cubicBezTo>
                          <a:pt x="2015851" y="1314651"/>
                          <a:pt x="1970195" y="1466799"/>
                          <a:pt x="2003685" y="1666260"/>
                        </a:cubicBezTo>
                        <a:cubicBezTo>
                          <a:pt x="2037175" y="1865721"/>
                          <a:pt x="1954152" y="2108347"/>
                          <a:pt x="2003685" y="2257133"/>
                        </a:cubicBezTo>
                        <a:cubicBezTo>
                          <a:pt x="2053218" y="2405919"/>
                          <a:pt x="1976321" y="2587221"/>
                          <a:pt x="2003685" y="2777101"/>
                        </a:cubicBezTo>
                        <a:cubicBezTo>
                          <a:pt x="2031049" y="2966981"/>
                          <a:pt x="1937999" y="3247363"/>
                          <a:pt x="2003685" y="3545235"/>
                        </a:cubicBezTo>
                        <a:cubicBezTo>
                          <a:pt x="1895977" y="3594904"/>
                          <a:pt x="1612145" y="3499473"/>
                          <a:pt x="1502764" y="3545235"/>
                        </a:cubicBezTo>
                        <a:cubicBezTo>
                          <a:pt x="1393383" y="3590997"/>
                          <a:pt x="1177321" y="3511229"/>
                          <a:pt x="1021879" y="3545235"/>
                        </a:cubicBezTo>
                        <a:cubicBezTo>
                          <a:pt x="866438" y="3579241"/>
                          <a:pt x="620178" y="3504770"/>
                          <a:pt x="480884" y="3545235"/>
                        </a:cubicBezTo>
                        <a:cubicBezTo>
                          <a:pt x="341591" y="3585700"/>
                          <a:pt x="171494" y="3534100"/>
                          <a:pt x="0" y="3545235"/>
                        </a:cubicBezTo>
                        <a:cubicBezTo>
                          <a:pt x="-11022" y="3407421"/>
                          <a:pt x="40972" y="3238111"/>
                          <a:pt x="0" y="3025267"/>
                        </a:cubicBezTo>
                        <a:cubicBezTo>
                          <a:pt x="-40972" y="2812423"/>
                          <a:pt x="40910" y="2702583"/>
                          <a:pt x="0" y="2434395"/>
                        </a:cubicBezTo>
                        <a:cubicBezTo>
                          <a:pt x="-40910" y="2166207"/>
                          <a:pt x="20733" y="2154844"/>
                          <a:pt x="0" y="1878975"/>
                        </a:cubicBezTo>
                        <a:cubicBezTo>
                          <a:pt x="-20733" y="1603106"/>
                          <a:pt x="20793" y="1630099"/>
                          <a:pt x="0" y="1394459"/>
                        </a:cubicBezTo>
                        <a:cubicBezTo>
                          <a:pt x="-20793" y="1158819"/>
                          <a:pt x="23974" y="1048651"/>
                          <a:pt x="0" y="874491"/>
                        </a:cubicBezTo>
                        <a:cubicBezTo>
                          <a:pt x="-23974" y="700331"/>
                          <a:pt x="70076" y="3937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8" name="Figura a mano libera: forma 1037">
            <a:extLst>
              <a:ext uri="{FF2B5EF4-FFF2-40B4-BE49-F238E27FC236}">
                <a16:creationId xmlns:a16="http://schemas.microsoft.com/office/drawing/2014/main" id="{17756F15-0D8A-15D3-E103-8AF89CFFC0A8}"/>
              </a:ext>
            </a:extLst>
          </p:cNvPr>
          <p:cNvSpPr/>
          <p:nvPr/>
        </p:nvSpPr>
        <p:spPr>
          <a:xfrm>
            <a:off x="10770802" y="-647149"/>
            <a:ext cx="178544" cy="258608"/>
          </a:xfrm>
          <a:custGeom>
            <a:avLst/>
            <a:gdLst>
              <a:gd name="connsiteX0" fmla="*/ 176273 w 178544"/>
              <a:gd name="connsiteY0" fmla="*/ 141225 h 258608"/>
              <a:gd name="connsiteX1" fmla="*/ 152827 w 178544"/>
              <a:gd name="connsiteY1" fmla="*/ 111918 h 258608"/>
              <a:gd name="connsiteX2" fmla="*/ 129381 w 178544"/>
              <a:gd name="connsiteY2" fmla="*/ 94333 h 258608"/>
              <a:gd name="connsiteX3" fmla="*/ 111796 w 178544"/>
              <a:gd name="connsiteY3" fmla="*/ 53302 h 258608"/>
              <a:gd name="connsiteX4" fmla="*/ 88350 w 178544"/>
              <a:gd name="connsiteY4" fmla="*/ 23994 h 258608"/>
              <a:gd name="connsiteX5" fmla="*/ 64904 w 178544"/>
              <a:gd name="connsiteY5" fmla="*/ 18133 h 258608"/>
              <a:gd name="connsiteX6" fmla="*/ 41458 w 178544"/>
              <a:gd name="connsiteY6" fmla="*/ 548 h 258608"/>
              <a:gd name="connsiteX7" fmla="*/ 35596 w 178544"/>
              <a:gd name="connsiteY7" fmla="*/ 29856 h 258608"/>
              <a:gd name="connsiteX8" fmla="*/ 12150 w 178544"/>
              <a:gd name="connsiteY8" fmla="*/ 158810 h 258608"/>
              <a:gd name="connsiteX9" fmla="*/ 427 w 178544"/>
              <a:gd name="connsiteY9" fmla="*/ 235010 h 258608"/>
              <a:gd name="connsiteX10" fmla="*/ 6288 w 178544"/>
              <a:gd name="connsiteY10" fmla="*/ 258456 h 258608"/>
              <a:gd name="connsiteX11" fmla="*/ 29735 w 178544"/>
              <a:gd name="connsiteY11" fmla="*/ 211564 h 258608"/>
              <a:gd name="connsiteX12" fmla="*/ 59042 w 178544"/>
              <a:gd name="connsiteY12" fmla="*/ 193979 h 258608"/>
              <a:gd name="connsiteX13" fmla="*/ 70765 w 178544"/>
              <a:gd name="connsiteY13" fmla="*/ 170533 h 258608"/>
              <a:gd name="connsiteX14" fmla="*/ 94212 w 178544"/>
              <a:gd name="connsiteY14" fmla="*/ 164671 h 258608"/>
              <a:gd name="connsiteX15" fmla="*/ 176273 w 178544"/>
              <a:gd name="connsiteY15" fmla="*/ 141225 h 2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544" h="258608">
                <a:moveTo>
                  <a:pt x="176273" y="141225"/>
                </a:moveTo>
                <a:cubicBezTo>
                  <a:pt x="186042" y="132433"/>
                  <a:pt x="161673" y="120764"/>
                  <a:pt x="152827" y="111918"/>
                </a:cubicBezTo>
                <a:cubicBezTo>
                  <a:pt x="145919" y="105010"/>
                  <a:pt x="135739" y="101750"/>
                  <a:pt x="129381" y="94333"/>
                </a:cubicBezTo>
                <a:cubicBezTo>
                  <a:pt x="103350" y="63963"/>
                  <a:pt x="128585" y="80165"/>
                  <a:pt x="111796" y="53302"/>
                </a:cubicBezTo>
                <a:cubicBezTo>
                  <a:pt x="105165" y="42693"/>
                  <a:pt x="98359" y="31500"/>
                  <a:pt x="88350" y="23994"/>
                </a:cubicBezTo>
                <a:cubicBezTo>
                  <a:pt x="81905" y="19161"/>
                  <a:pt x="72719" y="20087"/>
                  <a:pt x="64904" y="18133"/>
                </a:cubicBezTo>
                <a:cubicBezTo>
                  <a:pt x="57089" y="12271"/>
                  <a:pt x="50529" y="-3080"/>
                  <a:pt x="41458" y="548"/>
                </a:cubicBezTo>
                <a:cubicBezTo>
                  <a:pt x="32208" y="4248"/>
                  <a:pt x="36587" y="19943"/>
                  <a:pt x="35596" y="29856"/>
                </a:cubicBezTo>
                <a:cubicBezTo>
                  <a:pt x="24276" y="143054"/>
                  <a:pt x="43570" y="85499"/>
                  <a:pt x="12150" y="158810"/>
                </a:cubicBezTo>
                <a:cubicBezTo>
                  <a:pt x="8242" y="184210"/>
                  <a:pt x="1936" y="209356"/>
                  <a:pt x="427" y="235010"/>
                </a:cubicBezTo>
                <a:cubicBezTo>
                  <a:pt x="-46" y="243052"/>
                  <a:pt x="-1527" y="260410"/>
                  <a:pt x="6288" y="258456"/>
                </a:cubicBezTo>
                <a:cubicBezTo>
                  <a:pt x="34367" y="251436"/>
                  <a:pt x="16303" y="224996"/>
                  <a:pt x="29735" y="211564"/>
                </a:cubicBezTo>
                <a:cubicBezTo>
                  <a:pt x="37791" y="203508"/>
                  <a:pt x="49273" y="199841"/>
                  <a:pt x="59042" y="193979"/>
                </a:cubicBezTo>
                <a:cubicBezTo>
                  <a:pt x="62950" y="186164"/>
                  <a:pt x="64052" y="176127"/>
                  <a:pt x="70765" y="170533"/>
                </a:cubicBezTo>
                <a:cubicBezTo>
                  <a:pt x="76954" y="165376"/>
                  <a:pt x="86669" y="167500"/>
                  <a:pt x="94212" y="164671"/>
                </a:cubicBezTo>
                <a:cubicBezTo>
                  <a:pt x="137123" y="148579"/>
                  <a:pt x="166504" y="150017"/>
                  <a:pt x="176273" y="141225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4" name="CasellaDiTesto 1053">
            <a:extLst>
              <a:ext uri="{FF2B5EF4-FFF2-40B4-BE49-F238E27FC236}">
                <a16:creationId xmlns:a16="http://schemas.microsoft.com/office/drawing/2014/main" id="{A79B31C7-3191-9028-CDCE-36CE87D5690D}"/>
              </a:ext>
            </a:extLst>
          </p:cNvPr>
          <p:cNvSpPr txBox="1"/>
          <p:nvPr/>
        </p:nvSpPr>
        <p:spPr>
          <a:xfrm>
            <a:off x="9614623" y="3484994"/>
            <a:ext cx="17517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showed: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dynamics, which may result from cycle perturbation events such as ENSO events (2-3-4-recurrence plots);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dynamics from 2003 to 2023, which may be driven by global warming (trend Analysis).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6" name="CasellaDiTesto 1055">
            <a:extLst>
              <a:ext uri="{FF2B5EF4-FFF2-40B4-BE49-F238E27FC236}">
                <a16:creationId xmlns:a16="http://schemas.microsoft.com/office/drawing/2014/main" id="{9FA8C770-DD09-3EC4-BC2D-186D202CB331}"/>
              </a:ext>
            </a:extLst>
          </p:cNvPr>
          <p:cNvSpPr txBox="1"/>
          <p:nvPr/>
        </p:nvSpPr>
        <p:spPr>
          <a:xfrm>
            <a:off x="9673539" y="3210291"/>
            <a:ext cx="1345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it-IT" sz="1200" b="1" i="0" u="none" strike="noStrike" baseline="0" dirty="0">
                <a:solidFill>
                  <a:srgbClr val="000000"/>
                </a:solidFill>
              </a:rPr>
              <a:t> </a:t>
            </a:r>
            <a:endParaRPr lang="it-IT" sz="1200" dirty="0"/>
          </a:p>
        </p:txBody>
      </p:sp>
      <p:sp>
        <p:nvSpPr>
          <p:cNvPr id="1058" name="CasellaDiTesto 1057">
            <a:extLst>
              <a:ext uri="{FF2B5EF4-FFF2-40B4-BE49-F238E27FC236}">
                <a16:creationId xmlns:a16="http://schemas.microsoft.com/office/drawing/2014/main" id="{1EA1E480-6314-12B6-D743-7504DC065B34}"/>
              </a:ext>
            </a:extLst>
          </p:cNvPr>
          <p:cNvSpPr txBox="1"/>
          <p:nvPr/>
        </p:nvSpPr>
        <p:spPr>
          <a:xfrm>
            <a:off x="3152509" y="5028540"/>
            <a:ext cx="692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Clip</a:t>
            </a:r>
            <a:endParaRPr lang="it-IT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0" name="CasellaDiTesto 1059">
            <a:extLst>
              <a:ext uri="{FF2B5EF4-FFF2-40B4-BE49-F238E27FC236}">
                <a16:creationId xmlns:a16="http://schemas.microsoft.com/office/drawing/2014/main" id="{6E3DC728-6073-318D-CF9F-11261A828C0B}"/>
              </a:ext>
            </a:extLst>
          </p:cNvPr>
          <p:cNvSpPr txBox="1"/>
          <p:nvPr/>
        </p:nvSpPr>
        <p:spPr>
          <a:xfrm>
            <a:off x="2819482" y="6585022"/>
            <a:ext cx="6151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Co-</a:t>
            </a:r>
            <a:r>
              <a:rPr lang="it-IT" sz="1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authors</a:t>
            </a:r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it-IT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Titocci</a:t>
            </a:r>
            <a:r>
              <a:rPr lang="it-IT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J., Liberatore</a:t>
            </a:r>
            <a:r>
              <a:rPr lang="it-IT" sz="1200" b="1" u="sng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L., Monti</a:t>
            </a:r>
            <a:r>
              <a:rPr lang="it-IT" sz="1200" b="1" u="sng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F., De Leo F., Ingrosso</a:t>
            </a:r>
            <a:r>
              <a:rPr lang="it-IT" sz="1200" b="1" u="sng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it-IT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G., </a:t>
            </a:r>
            <a:r>
              <a:rPr lang="it-IT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Shokri</a:t>
            </a:r>
            <a:r>
              <a:rPr lang="it-IT" sz="1200" b="1" u="sng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M., Basset A.  </a:t>
            </a:r>
            <a:r>
              <a:rPr lang="it-IT" sz="1200" b="1" u="sng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t-IT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6" name="CasellaDiTesto 1065">
            <a:extLst>
              <a:ext uri="{FF2B5EF4-FFF2-40B4-BE49-F238E27FC236}">
                <a16:creationId xmlns:a16="http://schemas.microsoft.com/office/drawing/2014/main" id="{6115F751-E4A6-7F0A-E064-09713DE0AE68}"/>
              </a:ext>
            </a:extLst>
          </p:cNvPr>
          <p:cNvSpPr txBox="1"/>
          <p:nvPr/>
        </p:nvSpPr>
        <p:spPr>
          <a:xfrm>
            <a:off x="6163723" y="3588554"/>
            <a:ext cx="7655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Trend:</a:t>
            </a:r>
          </a:p>
        </p:txBody>
      </p:sp>
      <p:sp>
        <p:nvSpPr>
          <p:cNvPr id="1072" name="CasellaDiTesto 1071">
            <a:extLst>
              <a:ext uri="{FF2B5EF4-FFF2-40B4-BE49-F238E27FC236}">
                <a16:creationId xmlns:a16="http://schemas.microsoft.com/office/drawing/2014/main" id="{1EF53AAE-E3B3-4EE7-189D-9666BAD70B55}"/>
              </a:ext>
            </a:extLst>
          </p:cNvPr>
          <p:cNvSpPr txBox="1"/>
          <p:nvPr/>
        </p:nvSpPr>
        <p:spPr>
          <a:xfrm>
            <a:off x="6050048" y="4774810"/>
            <a:ext cx="10752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Down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4" name="CasellaDiTesto 1073">
            <a:extLst>
              <a:ext uri="{FF2B5EF4-FFF2-40B4-BE49-F238E27FC236}">
                <a16:creationId xmlns:a16="http://schemas.microsoft.com/office/drawing/2014/main" id="{1D03FBF3-677D-D875-17D0-BC4AFCBE52B6}"/>
              </a:ext>
            </a:extLst>
          </p:cNvPr>
          <p:cNvSpPr txBox="1"/>
          <p:nvPr/>
        </p:nvSpPr>
        <p:spPr>
          <a:xfrm>
            <a:off x="6044899" y="5711616"/>
            <a:ext cx="10396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Down</a:t>
            </a:r>
            <a:endParaRPr lang="it-IT" sz="1100" dirty="0"/>
          </a:p>
        </p:txBody>
      </p:sp>
      <p:sp>
        <p:nvSpPr>
          <p:cNvPr id="1076" name="CasellaDiTesto 1075">
            <a:extLst>
              <a:ext uri="{FF2B5EF4-FFF2-40B4-BE49-F238E27FC236}">
                <a16:creationId xmlns:a16="http://schemas.microsoft.com/office/drawing/2014/main" id="{FCE58CF8-EE11-C040-C9B3-088F2807ACD4}"/>
              </a:ext>
            </a:extLst>
          </p:cNvPr>
          <p:cNvSpPr txBox="1"/>
          <p:nvPr/>
        </p:nvSpPr>
        <p:spPr>
          <a:xfrm>
            <a:off x="6028311" y="4127380"/>
            <a:ext cx="10681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it-IT" sz="11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0.05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7" name="CasellaDiTesto 1076">
            <a:extLst>
              <a:ext uri="{FF2B5EF4-FFF2-40B4-BE49-F238E27FC236}">
                <a16:creationId xmlns:a16="http://schemas.microsoft.com/office/drawing/2014/main" id="{CAA3410F-0944-9543-3F4A-AB3EEC4499C5}"/>
              </a:ext>
            </a:extLst>
          </p:cNvPr>
          <p:cNvSpPr txBox="1"/>
          <p:nvPr/>
        </p:nvSpPr>
        <p:spPr>
          <a:xfrm>
            <a:off x="6028309" y="5033441"/>
            <a:ext cx="10681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it-IT" sz="11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0.05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8" name="CasellaDiTesto 1077">
            <a:extLst>
              <a:ext uri="{FF2B5EF4-FFF2-40B4-BE49-F238E27FC236}">
                <a16:creationId xmlns:a16="http://schemas.microsoft.com/office/drawing/2014/main" id="{B0B4008D-62C3-882B-7B52-3D2A00517357}"/>
              </a:ext>
            </a:extLst>
          </p:cNvPr>
          <p:cNvSpPr txBox="1"/>
          <p:nvPr/>
        </p:nvSpPr>
        <p:spPr>
          <a:xfrm>
            <a:off x="6028310" y="5893408"/>
            <a:ext cx="10681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it-IT" sz="11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0.05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37BA25-6014-B2C5-0388-B14679406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925" y="895869"/>
            <a:ext cx="5015662" cy="2310039"/>
          </a:xfrm>
          <a:prstGeom prst="rect">
            <a:avLst/>
          </a:prstGeom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8D2A01-28DE-63D8-4DF7-DAB8E795BE23}"/>
              </a:ext>
            </a:extLst>
          </p:cNvPr>
          <p:cNvSpPr txBox="1"/>
          <p:nvPr/>
        </p:nvSpPr>
        <p:spPr>
          <a:xfrm>
            <a:off x="8524973" y="891886"/>
            <a:ext cx="1279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chart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6E645EC-BB25-89ED-F8A1-1478E035FCE2}"/>
              </a:ext>
            </a:extLst>
          </p:cNvPr>
          <p:cNvSpPr/>
          <p:nvPr/>
        </p:nvSpPr>
        <p:spPr>
          <a:xfrm>
            <a:off x="2337728" y="3264966"/>
            <a:ext cx="7134900" cy="3348974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Parentesi graffa chiusa 57">
            <a:extLst>
              <a:ext uri="{FF2B5EF4-FFF2-40B4-BE49-F238E27FC236}">
                <a16:creationId xmlns:a16="http://schemas.microsoft.com/office/drawing/2014/main" id="{FD0B335B-95D7-66F1-F356-0A601A055E2B}"/>
              </a:ext>
            </a:extLst>
          </p:cNvPr>
          <p:cNvSpPr/>
          <p:nvPr/>
        </p:nvSpPr>
        <p:spPr>
          <a:xfrm>
            <a:off x="2316543" y="3499604"/>
            <a:ext cx="363115" cy="827507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F173E5A5-3C31-F2B2-87A2-B9D7FEDE26CA}"/>
              </a:ext>
            </a:extLst>
          </p:cNvPr>
          <p:cNvSpPr/>
          <p:nvPr/>
        </p:nvSpPr>
        <p:spPr>
          <a:xfrm>
            <a:off x="2324353" y="4792609"/>
            <a:ext cx="363115" cy="1485813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16177E41-2A5B-6650-FFFF-66960B434CF1}"/>
              </a:ext>
            </a:extLst>
          </p:cNvPr>
          <p:cNvSpPr>
            <a:spLocks noChangeAspect="1"/>
          </p:cNvSpPr>
          <p:nvPr/>
        </p:nvSpPr>
        <p:spPr>
          <a:xfrm rot="5400000">
            <a:off x="582071" y="4866974"/>
            <a:ext cx="3329829" cy="133106"/>
          </a:xfrm>
          <a:prstGeom prst="triangle">
            <a:avLst>
              <a:gd name="adj" fmla="val 511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A605DA83-9493-B7EB-339E-2AD485260E6F}"/>
              </a:ext>
            </a:extLst>
          </p:cNvPr>
          <p:cNvSpPr>
            <a:spLocks noChangeAspect="1"/>
          </p:cNvSpPr>
          <p:nvPr/>
        </p:nvSpPr>
        <p:spPr>
          <a:xfrm rot="5400000">
            <a:off x="5443277" y="3168880"/>
            <a:ext cx="220405" cy="19000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7396074-C284-E3F8-D3B6-5C8438B03E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996" y="3557221"/>
            <a:ext cx="1039608" cy="29849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CA95601-742D-345B-9341-AE2ABAC217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439" y="3654504"/>
            <a:ext cx="1538305" cy="118480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C36572A-404E-5C96-9342-266AB1975C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2886" y="5282684"/>
            <a:ext cx="1059180" cy="107594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148C162-221C-43B6-365C-1E976CF3BD8B}"/>
              </a:ext>
            </a:extLst>
          </p:cNvPr>
          <p:cNvSpPr txBox="1"/>
          <p:nvPr/>
        </p:nvSpPr>
        <p:spPr>
          <a:xfrm>
            <a:off x="6011590" y="3935372"/>
            <a:ext cx="10137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 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Up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1A6EA6F-800B-6406-5CF7-51EA5F0DEC9E}"/>
              </a:ext>
            </a:extLst>
          </p:cNvPr>
          <p:cNvSpPr txBox="1"/>
          <p:nvPr/>
        </p:nvSpPr>
        <p:spPr>
          <a:xfrm>
            <a:off x="1021001" y="6432440"/>
            <a:ext cx="127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data</a:t>
            </a:r>
          </a:p>
        </p:txBody>
      </p:sp>
      <p:sp>
        <p:nvSpPr>
          <p:cNvPr id="34" name="Triangolo isoscele 33">
            <a:extLst>
              <a:ext uri="{FF2B5EF4-FFF2-40B4-BE49-F238E27FC236}">
                <a16:creationId xmlns:a16="http://schemas.microsoft.com/office/drawing/2014/main" id="{3EC2DABA-BDB1-C6A6-31DA-3464A19AF51C}"/>
              </a:ext>
            </a:extLst>
          </p:cNvPr>
          <p:cNvSpPr>
            <a:spLocks noChangeAspect="1"/>
          </p:cNvSpPr>
          <p:nvPr/>
        </p:nvSpPr>
        <p:spPr>
          <a:xfrm rot="5400000">
            <a:off x="7897385" y="4804120"/>
            <a:ext cx="3329829" cy="133106"/>
          </a:xfrm>
          <a:prstGeom prst="triangle">
            <a:avLst>
              <a:gd name="adj" fmla="val 51121"/>
            </a:avLst>
          </a:prstGeom>
          <a:solidFill>
            <a:srgbClr val="76B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Picture 99">
            <a:extLst>
              <a:ext uri="{FF2B5EF4-FFF2-40B4-BE49-F238E27FC236}">
                <a16:creationId xmlns:a16="http://schemas.microsoft.com/office/drawing/2014/main" id="{861DB521-1D59-EDC0-5364-7F8F98F6F2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4514" y="1204547"/>
            <a:ext cx="869904" cy="430887"/>
          </a:xfrm>
          <a:prstGeom prst="rect">
            <a:avLst/>
          </a:prstGeom>
        </p:spPr>
      </p:pic>
      <p:pic>
        <p:nvPicPr>
          <p:cNvPr id="43" name="Immagine 70">
            <a:extLst>
              <a:ext uri="{FF2B5EF4-FFF2-40B4-BE49-F238E27FC236}">
                <a16:creationId xmlns:a16="http://schemas.microsoft.com/office/drawing/2014/main" id="{C5136A65-4C39-27C1-4D98-B1B8DE75CE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0362" y="2872344"/>
            <a:ext cx="2333829" cy="317421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6AA2E4BC-7236-930C-BA0E-FC54F7E13F70}"/>
              </a:ext>
            </a:extLst>
          </p:cNvPr>
          <p:cNvSpPr txBox="1"/>
          <p:nvPr/>
        </p:nvSpPr>
        <p:spPr>
          <a:xfrm>
            <a:off x="7663813" y="347382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D50C896-649F-AAB6-77D4-E107B97F39D8}"/>
              </a:ext>
            </a:extLst>
          </p:cNvPr>
          <p:cNvSpPr txBox="1"/>
          <p:nvPr/>
        </p:nvSpPr>
        <p:spPr>
          <a:xfrm>
            <a:off x="7809258" y="347382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1CA66DD-8329-B80B-06F4-4A00285A3912}"/>
              </a:ext>
            </a:extLst>
          </p:cNvPr>
          <p:cNvSpPr txBox="1"/>
          <p:nvPr/>
        </p:nvSpPr>
        <p:spPr>
          <a:xfrm>
            <a:off x="7944760" y="3473825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1EDB379-135B-06BC-67BD-221972ABE002}"/>
              </a:ext>
            </a:extLst>
          </p:cNvPr>
          <p:cNvSpPr txBox="1"/>
          <p:nvPr/>
        </p:nvSpPr>
        <p:spPr>
          <a:xfrm>
            <a:off x="5344662" y="34894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137DE575-3181-64C5-E241-9407BB7552FC}"/>
              </a:ext>
            </a:extLst>
          </p:cNvPr>
          <p:cNvSpPr txBox="1"/>
          <p:nvPr/>
        </p:nvSpPr>
        <p:spPr>
          <a:xfrm>
            <a:off x="5600597" y="34894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450774E-7AD0-09D8-1F94-5C40D4F14631}"/>
              </a:ext>
            </a:extLst>
          </p:cNvPr>
          <p:cNvSpPr txBox="1"/>
          <p:nvPr/>
        </p:nvSpPr>
        <p:spPr>
          <a:xfrm>
            <a:off x="5800869" y="34894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2AF718B-DB3C-7AFF-E073-75616209C972}"/>
              </a:ext>
            </a:extLst>
          </p:cNvPr>
          <p:cNvSpPr txBox="1"/>
          <p:nvPr/>
        </p:nvSpPr>
        <p:spPr>
          <a:xfrm>
            <a:off x="4876032" y="3489406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6BBFA8-DEB5-B078-804D-4BD507F978E3}"/>
              </a:ext>
            </a:extLst>
          </p:cNvPr>
          <p:cNvSpPr txBox="1"/>
          <p:nvPr/>
        </p:nvSpPr>
        <p:spPr>
          <a:xfrm rot="16200000">
            <a:off x="4106096" y="3940893"/>
            <a:ext cx="4380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  <a:endParaRPr lang="it-IT" sz="11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CCB7945-5FC2-7235-08A3-F155D6E70C59}"/>
              </a:ext>
            </a:extLst>
          </p:cNvPr>
          <p:cNvSpPr txBox="1"/>
          <p:nvPr/>
        </p:nvSpPr>
        <p:spPr>
          <a:xfrm rot="16200000">
            <a:off x="4067201" y="4872837"/>
            <a:ext cx="5580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/>
              <a:t>Chl</a:t>
            </a:r>
            <a:r>
              <a:rPr lang="it-IT" sz="1100" dirty="0"/>
              <a:t>-a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0B6BF4B-E906-C710-F2BE-B5A0CB1DA092}"/>
              </a:ext>
            </a:extLst>
          </p:cNvPr>
          <p:cNvSpPr txBox="1"/>
          <p:nvPr/>
        </p:nvSpPr>
        <p:spPr>
          <a:xfrm rot="16200000">
            <a:off x="4057446" y="5689398"/>
            <a:ext cx="5580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NPP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7EE22EE-07BE-34AF-BD5E-6CC467D535F3}"/>
              </a:ext>
            </a:extLst>
          </p:cNvPr>
          <p:cNvSpPr txBox="1"/>
          <p:nvPr/>
        </p:nvSpPr>
        <p:spPr>
          <a:xfrm rot="16200000">
            <a:off x="8076551" y="3902383"/>
            <a:ext cx="4380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  <a:endParaRPr lang="it-IT" sz="11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B5E345D-7A3D-4B88-9FAF-4701593AD3B0}"/>
              </a:ext>
            </a:extLst>
          </p:cNvPr>
          <p:cNvSpPr txBox="1"/>
          <p:nvPr/>
        </p:nvSpPr>
        <p:spPr>
          <a:xfrm rot="16200000">
            <a:off x="8037656" y="4834327"/>
            <a:ext cx="5580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/>
              <a:t>Chl</a:t>
            </a:r>
            <a:r>
              <a:rPr lang="it-IT" sz="1100" dirty="0"/>
              <a:t>-a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A08FB3A-4D81-A389-248D-4DC698BAFC16}"/>
              </a:ext>
            </a:extLst>
          </p:cNvPr>
          <p:cNvSpPr txBox="1"/>
          <p:nvPr/>
        </p:nvSpPr>
        <p:spPr>
          <a:xfrm rot="16200000">
            <a:off x="8027901" y="5650888"/>
            <a:ext cx="5580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NPP</a:t>
            </a:r>
          </a:p>
        </p:txBody>
      </p: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268</Words>
  <Application>Microsoft Office PowerPoint</Application>
  <PresentationFormat>Widescreen</PresentationFormat>
  <Paragraphs>61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Teodoro Semeraro</cp:lastModifiedBy>
  <cp:revision>52</cp:revision>
  <dcterms:created xsi:type="dcterms:W3CDTF">2024-12-12T08:43:13Z</dcterms:created>
  <dcterms:modified xsi:type="dcterms:W3CDTF">2025-02-10T10:50:01Z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